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0"/>
  </p:notesMasterIdLst>
  <p:handoutMasterIdLst>
    <p:handoutMasterId r:id="rId81"/>
  </p:handoutMasterIdLst>
  <p:sldIdLst>
    <p:sldId id="570" r:id="rId2"/>
    <p:sldId id="571" r:id="rId3"/>
    <p:sldId id="572" r:id="rId4"/>
    <p:sldId id="582" r:id="rId5"/>
    <p:sldId id="574" r:id="rId6"/>
    <p:sldId id="657" r:id="rId7"/>
    <p:sldId id="659" r:id="rId8"/>
    <p:sldId id="632" r:id="rId9"/>
    <p:sldId id="633" r:id="rId10"/>
    <p:sldId id="661" r:id="rId11"/>
    <p:sldId id="634" r:id="rId12"/>
    <p:sldId id="635" r:id="rId13"/>
    <p:sldId id="649" r:id="rId14"/>
    <p:sldId id="645" r:id="rId15"/>
    <p:sldId id="648" r:id="rId16"/>
    <p:sldId id="636" r:id="rId17"/>
    <p:sldId id="637" r:id="rId18"/>
    <p:sldId id="650" r:id="rId19"/>
    <p:sldId id="638" r:id="rId20"/>
    <p:sldId id="639" r:id="rId21"/>
    <p:sldId id="651" r:id="rId22"/>
    <p:sldId id="640" r:id="rId23"/>
    <p:sldId id="641" r:id="rId24"/>
    <p:sldId id="642" r:id="rId25"/>
    <p:sldId id="643" r:id="rId26"/>
    <p:sldId id="644" r:id="rId27"/>
    <p:sldId id="652" r:id="rId28"/>
    <p:sldId id="592" r:id="rId29"/>
    <p:sldId id="593" r:id="rId30"/>
    <p:sldId id="594" r:id="rId31"/>
    <p:sldId id="595" r:id="rId32"/>
    <p:sldId id="596" r:id="rId33"/>
    <p:sldId id="597" r:id="rId34"/>
    <p:sldId id="583" r:id="rId35"/>
    <p:sldId id="584" r:id="rId36"/>
    <p:sldId id="585" r:id="rId37"/>
    <p:sldId id="586" r:id="rId38"/>
    <p:sldId id="587" r:id="rId39"/>
    <p:sldId id="588" r:id="rId40"/>
    <p:sldId id="589" r:id="rId41"/>
    <p:sldId id="590" r:id="rId42"/>
    <p:sldId id="591" r:id="rId43"/>
    <p:sldId id="598" r:id="rId44"/>
    <p:sldId id="599" r:id="rId45"/>
    <p:sldId id="653" r:id="rId46"/>
    <p:sldId id="600" r:id="rId47"/>
    <p:sldId id="601" r:id="rId48"/>
    <p:sldId id="602" r:id="rId49"/>
    <p:sldId id="603" r:id="rId50"/>
    <p:sldId id="654" r:id="rId51"/>
    <p:sldId id="616" r:id="rId52"/>
    <p:sldId id="617" r:id="rId53"/>
    <p:sldId id="618" r:id="rId54"/>
    <p:sldId id="619" r:id="rId55"/>
    <p:sldId id="620" r:id="rId56"/>
    <p:sldId id="621" r:id="rId57"/>
    <p:sldId id="622" r:id="rId58"/>
    <p:sldId id="623" r:id="rId59"/>
    <p:sldId id="609" r:id="rId60"/>
    <p:sldId id="610" r:id="rId61"/>
    <p:sldId id="604" r:id="rId62"/>
    <p:sldId id="605" r:id="rId63"/>
    <p:sldId id="655" r:id="rId64"/>
    <p:sldId id="614" r:id="rId65"/>
    <p:sldId id="615" r:id="rId66"/>
    <p:sldId id="624" r:id="rId67"/>
    <p:sldId id="625" r:id="rId68"/>
    <p:sldId id="626" r:id="rId69"/>
    <p:sldId id="611" r:id="rId70"/>
    <p:sldId id="612" r:id="rId71"/>
    <p:sldId id="613" r:id="rId72"/>
    <p:sldId id="656" r:id="rId73"/>
    <p:sldId id="606" r:id="rId74"/>
    <p:sldId id="607" r:id="rId75"/>
    <p:sldId id="608" r:id="rId76"/>
    <p:sldId id="658" r:id="rId77"/>
    <p:sldId id="627" r:id="rId78"/>
    <p:sldId id="630" r:id="rId79"/>
  </p:sldIdLst>
  <p:sldSz cx="9144000" cy="6858000" type="screen4x3"/>
  <p:notesSz cx="6858000" cy="9144000"/>
  <p:custDataLst>
    <p:tags r:id="rId8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F744A3E7-05AC-4FD4-9C24-1532FEF6C471}">
          <p14:sldIdLst>
            <p14:sldId id="570"/>
            <p14:sldId id="571"/>
            <p14:sldId id="572"/>
            <p14:sldId id="582"/>
            <p14:sldId id="574"/>
          </p14:sldIdLst>
        </p14:section>
        <p14:section name="CRC" id="{0844C396-06FC-49CE-BF47-1772FC247811}">
          <p14:sldIdLst>
            <p14:sldId id="657"/>
            <p14:sldId id="659"/>
            <p14:sldId id="632"/>
            <p14:sldId id="633"/>
            <p14:sldId id="661"/>
            <p14:sldId id="634"/>
            <p14:sldId id="635"/>
            <p14:sldId id="649"/>
            <p14:sldId id="645"/>
            <p14:sldId id="648"/>
            <p14:sldId id="636"/>
            <p14:sldId id="637"/>
            <p14:sldId id="650"/>
            <p14:sldId id="638"/>
            <p14:sldId id="639"/>
            <p14:sldId id="651"/>
            <p14:sldId id="640"/>
            <p14:sldId id="641"/>
            <p14:sldId id="642"/>
            <p14:sldId id="643"/>
            <p14:sldId id="644"/>
          </p14:sldIdLst>
        </p14:section>
        <p14:section name="Oesophageal + GC" id="{A8AE476B-B064-4AF2-BB39-5439D58450D9}">
          <p14:sldIdLst>
            <p14:sldId id="652"/>
            <p14:sldId id="592"/>
            <p14:sldId id="593"/>
            <p14:sldId id="594"/>
            <p14:sldId id="595"/>
            <p14:sldId id="596"/>
            <p14:sldId id="597"/>
            <p14:sldId id="583"/>
            <p14:sldId id="584"/>
            <p14:sldId id="585"/>
            <p14:sldId id="586"/>
            <p14:sldId id="587"/>
            <p14:sldId id="588"/>
            <p14:sldId id="589"/>
            <p14:sldId id="590"/>
            <p14:sldId id="591"/>
            <p14:sldId id="598"/>
            <p14:sldId id="599"/>
            <p14:sldId id="653"/>
            <p14:sldId id="600"/>
            <p14:sldId id="601"/>
            <p14:sldId id="602"/>
            <p14:sldId id="603"/>
          </p14:sldIdLst>
        </p14:section>
        <p14:section name="HCC" id="{17407531-F107-4976-9966-195D70EF1973}">
          <p14:sldIdLst>
            <p14:sldId id="654"/>
            <p14:sldId id="616"/>
            <p14:sldId id="617"/>
            <p14:sldId id="618"/>
            <p14:sldId id="619"/>
            <p14:sldId id="620"/>
            <p14:sldId id="621"/>
            <p14:sldId id="622"/>
            <p14:sldId id="623"/>
            <p14:sldId id="609"/>
            <p14:sldId id="610"/>
            <p14:sldId id="604"/>
            <p14:sldId id="605"/>
          </p14:sldIdLst>
        </p14:section>
        <p14:section name="Pancreatic" id="{7CD58BEA-F63C-43CD-9C94-159BF7047CDC}">
          <p14:sldIdLst>
            <p14:sldId id="655"/>
            <p14:sldId id="614"/>
            <p14:sldId id="615"/>
            <p14:sldId id="624"/>
            <p14:sldId id="625"/>
            <p14:sldId id="626"/>
            <p14:sldId id="611"/>
            <p14:sldId id="612"/>
            <p14:sldId id="613"/>
          </p14:sldIdLst>
        </p14:section>
        <p14:section name="Biliary tract" id="{73CF8648-4164-4F6C-B517-EC81FF71D2E1}">
          <p14:sldIdLst>
            <p14:sldId id="656"/>
            <p14:sldId id="606"/>
            <p14:sldId id="607"/>
            <p14:sldId id="608"/>
          </p14:sldIdLst>
        </p14:section>
        <p14:section name="NET" id="{0F925A4F-D713-4BBB-883C-03F4B059E925}">
          <p14:sldIdLst>
            <p14:sldId id="658"/>
            <p14:sldId id="627"/>
            <p14:sldId id="630"/>
          </p14:sldIdLst>
        </p14:section>
      </p14:sectionLst>
    </p:ext>
    <p:ext uri="{EFAFB233-063F-42B5-8137-9DF3F51BA10A}">
      <p15:sldGuideLst xmlns:p15="http://schemas.microsoft.com/office/powerpoint/2012/main" xmlns="">
        <p15:guide id="1" orient="horz" pos="4176">
          <p15:clr>
            <a:srgbClr val="A4A3A4"/>
          </p15:clr>
        </p15:guide>
        <p15:guide id="2" orient="horz" pos="144">
          <p15:clr>
            <a:srgbClr val="A4A3A4"/>
          </p15:clr>
        </p15:guide>
        <p15:guide id="3" orient="horz" pos="2256">
          <p15:clr>
            <a:srgbClr val="A4A3A4"/>
          </p15:clr>
        </p15:guide>
        <p15:guide id="4" orient="horz" pos="4064">
          <p15:clr>
            <a:srgbClr val="A4A3A4"/>
          </p15:clr>
        </p15:guide>
        <p15:guide id="5" pos="2880">
          <p15:clr>
            <a:srgbClr val="A4A3A4"/>
          </p15:clr>
        </p15:guide>
        <p15:guide id="6" pos="144">
          <p15:clr>
            <a:srgbClr val="A4A3A4"/>
          </p15:clr>
        </p15:guide>
        <p15:guide id="7" pos="5616">
          <p15:clr>
            <a:srgbClr val="A4A3A4"/>
          </p15:clr>
        </p15:guide>
        <p15:guide id="8" orient="horz" pos="3333">
          <p15:clr>
            <a:srgbClr val="A4A3A4"/>
          </p15:clr>
        </p15:guide>
        <p15:guide id="9" pos="157">
          <p15:clr>
            <a:srgbClr val="A4A3A4"/>
          </p15:clr>
        </p15:guide>
        <p15:guide id="10" pos="179">
          <p15:clr>
            <a:srgbClr val="A4A3A4"/>
          </p15:clr>
        </p15:guide>
        <p15:guide id="11" pos="20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Clare Wheatcroft" initials="CW" lastIdx="82" clrIdx="1"/>
  <p:cmAuthor id="2" name="iSC" initials="iSC"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A0A0A0"/>
    <a:srgbClr val="008000"/>
    <a:srgbClr val="043882"/>
    <a:srgbClr val="FFC000"/>
    <a:srgbClr val="B60D27"/>
    <a:srgbClr val="66FF33"/>
    <a:srgbClr val="03469C"/>
    <a:srgbClr val="FBFBFB"/>
    <a:srgbClr val="FF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59" autoAdjust="0"/>
    <p:restoredTop sz="86391" autoAdjust="0"/>
  </p:normalViewPr>
  <p:slideViewPr>
    <p:cSldViewPr snapToGrid="0" showGuides="1">
      <p:cViewPr>
        <p:scale>
          <a:sx n="90" d="100"/>
          <a:sy n="90" d="100"/>
        </p:scale>
        <p:origin x="-2928" y="-708"/>
      </p:cViewPr>
      <p:guideLst>
        <p:guide orient="horz" pos="4176"/>
        <p:guide orient="horz" pos="144"/>
        <p:guide orient="horz" pos="2256"/>
        <p:guide orient="horz" pos="4064"/>
        <p:guide orient="horz" pos="3333"/>
        <p:guide pos="2880"/>
        <p:guide pos="144"/>
        <p:guide pos="5616"/>
        <p:guide pos="157"/>
        <p:guide pos="179"/>
        <p:guide pos="2083"/>
      </p:guideLst>
    </p:cSldViewPr>
  </p:slideViewPr>
  <p:outlineViewPr>
    <p:cViewPr>
      <p:scale>
        <a:sx n="33" d="100"/>
        <a:sy n="33" d="100"/>
      </p:scale>
      <p:origin x="18" y="244608"/>
    </p:cViewPr>
  </p:outlineViewPr>
  <p:notesTextViewPr>
    <p:cViewPr>
      <p:scale>
        <a:sx n="100" d="100"/>
        <a:sy n="100" d="100"/>
      </p:scale>
      <p:origin x="0" y="0"/>
    </p:cViewPr>
  </p:notesTextViewPr>
  <p:sorterViewPr>
    <p:cViewPr>
      <p:scale>
        <a:sx n="40" d="100"/>
        <a:sy n="40" d="100"/>
      </p:scale>
      <p:origin x="0" y="7404"/>
    </p:cViewPr>
  </p:sorterViewPr>
  <p:notesViewPr>
    <p:cSldViewPr snapToGrid="0">
      <p:cViewPr varScale="1">
        <p:scale>
          <a:sx n="50" d="100"/>
          <a:sy n="50" d="100"/>
        </p:scale>
        <p:origin x="-100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lang val="de-AT"/>
  <c:style val="47"/>
  <c:chart>
    <c:plotArea>
      <c:layout>
        <c:manualLayout>
          <c:layoutTarget val="inner"/>
          <c:xMode val="edge"/>
          <c:yMode val="edge"/>
          <c:x val="9.7951443569553834E-2"/>
          <c:y val="6.2671998031496076E-2"/>
          <c:w val="0.86680016617993261"/>
          <c:h val="0.89869266732283482"/>
        </c:manualLayout>
      </c:layout>
      <c:barChart>
        <c:barDir val="col"/>
        <c:grouping val="clustered"/>
        <c:ser>
          <c:idx val="0"/>
          <c:order val="0"/>
          <c:tx>
            <c:strRef>
              <c:f>Sheet1!$B$1</c:f>
              <c:strCache>
                <c:ptCount val="1"/>
                <c:pt idx="0">
                  <c:v>ESCC</c:v>
                </c:pt>
              </c:strCache>
            </c:strRef>
          </c:tx>
          <c:spPr>
            <a:solidFill>
              <a:srgbClr val="043882"/>
            </a:solidFill>
          </c:spPr>
          <c:cat>
            <c:numRef>
              <c:f>Sheet1!$A$2:$A$10</c:f>
              <c:numCache>
                <c:formatCode>General</c:formatCode>
                <c:ptCount val="9"/>
              </c:numCache>
            </c:numRef>
          </c:cat>
          <c:val>
            <c:numRef>
              <c:f>Sheet1!$B$2:$B$10</c:f>
              <c:numCache>
                <c:formatCode>General</c:formatCode>
                <c:ptCount val="9"/>
                <c:pt idx="0">
                  <c:v>95</c:v>
                </c:pt>
                <c:pt idx="1">
                  <c:v>50</c:v>
                </c:pt>
                <c:pt idx="2">
                  <c:v>12</c:v>
                </c:pt>
                <c:pt idx="3">
                  <c:v>8</c:v>
                </c:pt>
                <c:pt idx="4">
                  <c:v>3</c:v>
                </c:pt>
                <c:pt idx="5">
                  <c:v>46</c:v>
                </c:pt>
                <c:pt idx="6">
                  <c:v>57</c:v>
                </c:pt>
                <c:pt idx="7">
                  <c:v>27</c:v>
                </c:pt>
                <c:pt idx="8">
                  <c:v>24</c:v>
                </c:pt>
              </c:numCache>
            </c:numRef>
          </c:val>
        </c:ser>
        <c:ser>
          <c:idx val="1"/>
          <c:order val="1"/>
          <c:tx>
            <c:strRef>
              <c:f>Sheet1!$C$1</c:f>
              <c:strCache>
                <c:ptCount val="1"/>
                <c:pt idx="0">
                  <c:v>EAC</c:v>
                </c:pt>
              </c:strCache>
            </c:strRef>
          </c:tx>
          <c:spPr>
            <a:solidFill>
              <a:srgbClr val="B60D27"/>
            </a:solidFill>
          </c:spPr>
          <c:cat>
            <c:numRef>
              <c:f>Sheet1!$A$2:$A$10</c:f>
              <c:numCache>
                <c:formatCode>General</c:formatCode>
                <c:ptCount val="9"/>
              </c:numCache>
            </c:numRef>
          </c:cat>
          <c:val>
            <c:numRef>
              <c:f>Sheet1!$C$2:$C$10</c:f>
              <c:numCache>
                <c:formatCode>General</c:formatCode>
                <c:ptCount val="9"/>
                <c:pt idx="0">
                  <c:v>93</c:v>
                </c:pt>
                <c:pt idx="1">
                  <c:v>35</c:v>
                </c:pt>
                <c:pt idx="2">
                  <c:v>37</c:v>
                </c:pt>
                <c:pt idx="3">
                  <c:v>34</c:v>
                </c:pt>
                <c:pt idx="4">
                  <c:v>20</c:v>
                </c:pt>
                <c:pt idx="5">
                  <c:v>23</c:v>
                </c:pt>
                <c:pt idx="6">
                  <c:v>20</c:v>
                </c:pt>
                <c:pt idx="7">
                  <c:v>1</c:v>
                </c:pt>
                <c:pt idx="8">
                  <c:v>6</c:v>
                </c:pt>
              </c:numCache>
            </c:numRef>
          </c:val>
        </c:ser>
        <c:dLbls/>
        <c:axId val="162104064"/>
        <c:axId val="162105600"/>
      </c:barChart>
      <c:catAx>
        <c:axId val="162104064"/>
        <c:scaling>
          <c:orientation val="minMax"/>
        </c:scaling>
        <c:axPos val="b"/>
        <c:numFmt formatCode="General" sourceLinked="1"/>
        <c:tickLblPos val="nextTo"/>
        <c:spPr>
          <a:noFill/>
          <a:ln w="25400">
            <a:solidFill>
              <a:schemeClr val="accent2"/>
            </a:solidFill>
          </a:ln>
        </c:spPr>
        <c:txPr>
          <a:bodyPr/>
          <a:lstStyle/>
          <a:p>
            <a:pPr>
              <a:defRPr lang="ja-JP"/>
            </a:pPr>
            <a:endParaRPr lang="de-DE"/>
          </a:p>
        </c:txPr>
        <c:crossAx val="162105600"/>
        <c:crosses val="autoZero"/>
        <c:auto val="1"/>
        <c:lblAlgn val="ctr"/>
        <c:lblOffset val="100"/>
      </c:catAx>
      <c:valAx>
        <c:axId val="162105600"/>
        <c:scaling>
          <c:orientation val="minMax"/>
        </c:scaling>
        <c:axPos val="l"/>
        <c:numFmt formatCode="General" sourceLinked="1"/>
        <c:tickLblPos val="nextTo"/>
        <c:spPr>
          <a:noFill/>
          <a:ln w="25400">
            <a:solidFill>
              <a:schemeClr val="accent2"/>
            </a:solidFill>
          </a:ln>
        </c:spPr>
        <c:txPr>
          <a:bodyPr/>
          <a:lstStyle/>
          <a:p>
            <a:pPr>
              <a:defRPr lang="ja-JP" sz="1000">
                <a:solidFill>
                  <a:schemeClr val="tx1"/>
                </a:solidFill>
              </a:defRPr>
            </a:pPr>
            <a:endParaRPr lang="de-DE"/>
          </a:p>
        </c:txPr>
        <c:crossAx val="162104064"/>
        <c:crosses val="autoZero"/>
        <c:crossBetween val="between"/>
        <c:majorUnit val="20"/>
      </c:valAx>
      <c:spPr>
        <a:noFill/>
      </c:spPr>
    </c:plotArea>
    <c:legend>
      <c:legendPos val="r"/>
      <c:layout>
        <c:manualLayout>
          <c:xMode val="edge"/>
          <c:yMode val="edge"/>
          <c:x val="0.36227263779527558"/>
          <c:y val="0.15965969488188983"/>
          <c:w val="0.23068764912994508"/>
          <c:h val="0.22440360090022513"/>
        </c:manualLayout>
      </c:layout>
      <c:txPr>
        <a:bodyPr/>
        <a:lstStyle/>
        <a:p>
          <a:pPr>
            <a:defRPr lang="ja-JP" sz="1400"/>
          </a:pPr>
          <a:endParaRPr lang="de-DE"/>
        </a:p>
      </c:txPr>
    </c:legend>
    <c:plotVisOnly val="1"/>
    <c:dispBlanksAs val="gap"/>
  </c:chart>
  <c:spPr>
    <a:noFill/>
  </c:spPr>
  <c:txPr>
    <a:bodyPr/>
    <a:lstStyle/>
    <a:p>
      <a:pPr>
        <a:defRPr sz="1800"/>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24/07/2015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1500963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1611780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140663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6578131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5514283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5482900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3476905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355944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858104897"/>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12380;&#12402;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76.xml"/><Relationship Id="rId3" Type="http://schemas.openxmlformats.org/officeDocument/2006/relationships/slide" Target="slide6.xml"/><Relationship Id="rId7" Type="http://schemas.openxmlformats.org/officeDocument/2006/relationships/slide" Target="slide21.xml"/><Relationship Id="rId12" Type="http://schemas.openxmlformats.org/officeDocument/2006/relationships/slide" Target="slide7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18.xml"/><Relationship Id="rId11" Type="http://schemas.openxmlformats.org/officeDocument/2006/relationships/slide" Target="slide63.xml"/><Relationship Id="rId5" Type="http://schemas.openxmlformats.org/officeDocument/2006/relationships/slide" Target="slide13.xml"/><Relationship Id="rId10" Type="http://schemas.openxmlformats.org/officeDocument/2006/relationships/slide" Target="slide50.xml"/><Relationship Id="rId4" Type="http://schemas.openxmlformats.org/officeDocument/2006/relationships/slide" Target="slide10.xml"/><Relationship Id="rId9" Type="http://schemas.openxmlformats.org/officeDocument/2006/relationships/slide" Target="slide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ja-JP" dirty="0"/>
              <a:t>2015</a:t>
            </a:r>
            <a:r>
              <a:rPr lang="ja-JP" altLang="en-US" dirty="0"/>
              <a:t>年</a:t>
            </a:r>
            <a:r>
              <a:rPr lang="en-US" dirty="0" smtClean="0"/>
              <a:t>GI</a:t>
            </a:r>
            <a:r>
              <a:rPr lang="ja-JP" altLang="en-US" dirty="0" smtClean="0"/>
              <a:t>スライド資料</a:t>
            </a:r>
            <a:r>
              <a:rPr lang="en-US" dirty="0" smtClean="0"/>
              <a:t/>
            </a:r>
            <a:br>
              <a:rPr lang="en-US" dirty="0" smtClean="0"/>
            </a:br>
            <a:r>
              <a:rPr lang="ja-JP" altLang="en-US" sz="2800" b="0" dirty="0" smtClean="0"/>
              <a:t>厳選抄録集：</a:t>
            </a:r>
            <a:endParaRPr lang="en-GB" sz="2800" b="0" dirty="0"/>
          </a:p>
        </p:txBody>
      </p:sp>
      <p:sp>
        <p:nvSpPr>
          <p:cNvPr id="5" name="Subtitle 4"/>
          <p:cNvSpPr>
            <a:spLocks noGrp="1"/>
          </p:cNvSpPr>
          <p:nvPr>
            <p:ph type="subTitle" idx="1"/>
          </p:nvPr>
        </p:nvSpPr>
        <p:spPr/>
        <p:txBody>
          <a:bodyPr/>
          <a:lstStyle/>
          <a:p>
            <a:r>
              <a:rPr lang="en-US" dirty="0" smtClean="0"/>
              <a:t>2015</a:t>
            </a:r>
            <a:r>
              <a:rPr lang="ja-JP" altLang="en-US" dirty="0" smtClean="0"/>
              <a:t>年消化器癌シンポジウム</a:t>
            </a:r>
            <a:endParaRPr lang="en-US" dirty="0" smtClean="0"/>
          </a:p>
          <a:p>
            <a:r>
              <a:rPr lang="en-US" altLang="ja-JP" sz="1800" b="0" dirty="0" smtClean="0"/>
              <a:t>2015</a:t>
            </a:r>
            <a:r>
              <a:rPr lang="ja-JP" altLang="en-US" sz="1800" b="0" dirty="0" smtClean="0"/>
              <a:t>年</a:t>
            </a:r>
            <a:r>
              <a:rPr lang="en-US" altLang="ja-JP" sz="1800" b="0" dirty="0" smtClean="0"/>
              <a:t>1</a:t>
            </a:r>
            <a:r>
              <a:rPr lang="ja-JP" altLang="en-US" sz="1800" b="0" dirty="0" smtClean="0"/>
              <a:t>月</a:t>
            </a:r>
            <a:r>
              <a:rPr lang="en-US" sz="1800" b="0" dirty="0" smtClean="0"/>
              <a:t>15</a:t>
            </a:r>
            <a:r>
              <a:rPr lang="ja-JP" altLang="en-US" sz="1800" b="0" dirty="0" smtClean="0"/>
              <a:t>～</a:t>
            </a:r>
            <a:r>
              <a:rPr lang="en-US" sz="1800" b="0" dirty="0" smtClean="0"/>
              <a:t>17</a:t>
            </a:r>
            <a:r>
              <a:rPr lang="ja-JP" altLang="en-US" sz="1800" b="0" dirty="0" smtClean="0"/>
              <a:t>日</a:t>
            </a:r>
            <a:r>
              <a:rPr lang="en-US" sz="1800" b="0" dirty="0" smtClean="0"/>
              <a:t> | </a:t>
            </a:r>
            <a:r>
              <a:rPr lang="ja-JP" altLang="en-US" sz="1800" b="0" dirty="0" smtClean="0"/>
              <a:t>アメリカ、サンフランシスコ</a:t>
            </a:r>
            <a:endParaRPr lang="en-GB" sz="1800" b="0" dirty="0" smtClean="0"/>
          </a:p>
        </p:txBody>
      </p:sp>
      <p:sp>
        <p:nvSpPr>
          <p:cNvPr id="7" name="Content Placeholder 2"/>
          <p:cNvSpPr txBox="1">
            <a:spLocks/>
          </p:cNvSpPr>
          <p:nvPr/>
        </p:nvSpPr>
        <p:spPr bwMode="auto">
          <a:xfrm>
            <a:off x="2899954" y="6140298"/>
            <a:ext cx="5200333" cy="587073"/>
          </a:xfrm>
          <a:prstGeom prst="rect">
            <a:avLst/>
          </a:prstGeom>
          <a:solidFill>
            <a:schemeClr val="tx2"/>
          </a:solidFill>
          <a:ln>
            <a:noFill/>
          </a:ln>
          <a:effectLst/>
          <a:extLst/>
        </p:spPr>
        <p:txBody>
          <a:bodyPr vert="horz" wrap="square" lIns="0" tIns="45720" rIns="0" bIns="45720" numCol="1" anchor="b" anchorCtr="0" compatLnSpc="1">
            <a:prstTxWarp prst="textNoShape">
              <a:avLst/>
            </a:prstTxWarp>
          </a:bodyPr>
          <a:lstStyle>
            <a:lvl1pPr marL="0" indent="0" algn="r" rtl="0" fontAlgn="base">
              <a:spcBef>
                <a:spcPts val="0"/>
              </a:spcBef>
              <a:spcAft>
                <a:spcPts val="400"/>
              </a:spcAft>
              <a:buClr>
                <a:schemeClr val="bg1"/>
              </a:buClr>
              <a:buSzPct val="110000"/>
              <a:buFontTx/>
              <a:buNone/>
              <a:defRPr sz="2000" b="1" u="none">
                <a:solidFill>
                  <a:schemeClr val="tx2"/>
                </a:solidFill>
                <a:effectLst>
                  <a:outerShdw blurRad="38100" dist="38100" dir="2700000" algn="tl">
                    <a:srgbClr val="000000">
                      <a:alpha val="43137"/>
                    </a:srgbClr>
                  </a:outerShdw>
                </a:effectLst>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kumimoji="1" lang="ja-JP" altLang="en-US" sz="1200" dirty="0">
                <a:solidFill>
                  <a:srgbClr val="4D4D4D"/>
                </a:solidFill>
                <a:effectLst/>
              </a:rPr>
              <a:t>協賛：</a:t>
            </a:r>
            <a:r>
              <a:rPr kumimoji="1" lang="en-US" altLang="ja-JP" sz="1200" dirty="0">
                <a:solidFill>
                  <a:srgbClr val="4D4D4D"/>
                </a:solidFill>
                <a:effectLst/>
              </a:rPr>
              <a:t>Eli Lilly and Company</a:t>
            </a:r>
          </a:p>
          <a:p>
            <a:r>
              <a:rPr kumimoji="1" lang="en-US" altLang="ja-JP" sz="1200" b="0" dirty="0">
                <a:solidFill>
                  <a:srgbClr val="4D4D4D"/>
                </a:solidFill>
                <a:effectLst/>
              </a:rPr>
              <a:t>Eli Lilly and Company</a:t>
            </a:r>
            <a:r>
              <a:rPr kumimoji="1" lang="ja-JP" altLang="en-US" sz="1200" b="0" dirty="0">
                <a:solidFill>
                  <a:srgbClr val="4D4D4D"/>
                </a:solidFill>
                <a:effectLst/>
              </a:rPr>
              <a:t>はこのスライドの内容に関与していません</a:t>
            </a:r>
            <a:r>
              <a:rPr kumimoji="1" lang="ja-JP" altLang="en-US" sz="1200" b="0" dirty="0" smtClean="0">
                <a:solidFill>
                  <a:srgbClr val="4D4D4D"/>
                </a:solidFill>
                <a:effectLst/>
              </a:rPr>
              <a:t>。</a:t>
            </a:r>
            <a:endParaRPr lang="en-GB" sz="1200" b="0" i="1" kern="0" dirty="0" smtClean="0">
              <a:solidFill>
                <a:srgbClr val="4D4D4D"/>
              </a:solidFill>
              <a:effectLst/>
            </a:endParaRPr>
          </a:p>
        </p:txBody>
      </p:sp>
    </p:spTree>
    <p:extLst>
      <p:ext uri="{BB962C8B-B14F-4D97-AF65-F5344CB8AC3E}">
        <p14:creationId xmlns:p14="http://schemas.microsoft.com/office/powerpoint/2010/main" xmlns="" val="4287428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結腸癌</a:t>
            </a:r>
            <a:endParaRPr lang="en-US" dirty="0"/>
          </a:p>
        </p:txBody>
      </p:sp>
      <p:sp>
        <p:nvSpPr>
          <p:cNvPr id="4" name="Text Placeholder 3"/>
          <p:cNvSpPr>
            <a:spLocks noGrp="1"/>
          </p:cNvSpPr>
          <p:nvPr>
            <p:ph type="body" idx="1"/>
          </p:nvPr>
        </p:nvSpPr>
        <p:spPr/>
        <p:txBody>
          <a:bodyPr/>
          <a:lstStyle/>
          <a:p>
            <a:r>
              <a:rPr lang="ja-JP" altLang="en-US" dirty="0" smtClean="0"/>
              <a:t>結腸直腸癌</a:t>
            </a:r>
            <a:endParaRPr lang="en-GB" dirty="0"/>
          </a:p>
        </p:txBody>
      </p:sp>
    </p:spTree>
    <p:extLst>
      <p:ext uri="{BB962C8B-B14F-4D97-AF65-F5344CB8AC3E}">
        <p14:creationId xmlns:p14="http://schemas.microsoft.com/office/powerpoint/2010/main" xmlns="" val="66692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9888" y="1295400"/>
            <a:ext cx="8404225" cy="4801314"/>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spcAft>
                <a:spcPts val="1200"/>
              </a:spcAft>
              <a:buClr>
                <a:srgbClr val="043882"/>
              </a:buClr>
              <a:buFont typeface="Arial" panose="020B0604020202020204" pitchFamily="34" charset="0"/>
              <a:buChar char="•"/>
            </a:pPr>
            <a:r>
              <a:rPr lang="en-GB" sz="1600" spc="60" dirty="0" smtClean="0"/>
              <a:t>NCCTG N0147</a:t>
            </a:r>
            <a:r>
              <a:rPr lang="ja-JP" altLang="en-US" sz="1600" spc="60" dirty="0" smtClean="0"/>
              <a:t>試験の事後解析により、根治的切除術後にアジュバント</a:t>
            </a:r>
            <a:r>
              <a:rPr lang="en-US" altLang="ja-JP" sz="1600" spc="60" dirty="0" smtClean="0"/>
              <a:t>CT</a:t>
            </a:r>
            <a:r>
              <a:rPr lang="ja-JP" altLang="en-US" sz="1600" spc="60" dirty="0" smtClean="0"/>
              <a:t>を受けた</a:t>
            </a:r>
            <a:r>
              <a:rPr lang="ja-JP" altLang="en-US" sz="1600" dirty="0" smtClean="0"/>
              <a:t>ステージ</a:t>
            </a:r>
            <a:r>
              <a:rPr lang="en-US" altLang="ja-JP" sz="1600" dirty="0" smtClean="0"/>
              <a:t>Ⅲ</a:t>
            </a:r>
            <a:r>
              <a:rPr lang="ja-JP" altLang="en-US" sz="1600" dirty="0" smtClean="0"/>
              <a:t>結腸癌患者における</a:t>
            </a:r>
            <a:r>
              <a:rPr lang="en-GB" sz="1600" i="1" dirty="0" smtClean="0"/>
              <a:t>DPYD</a:t>
            </a:r>
            <a:r>
              <a:rPr lang="ja-JP" altLang="en-US" sz="1600" dirty="0"/>
              <a:t>の</a:t>
            </a:r>
            <a:r>
              <a:rPr lang="en-GB" sz="1600" dirty="0" smtClean="0"/>
              <a:t>HapB3</a:t>
            </a:r>
            <a:r>
              <a:rPr lang="ja-JP" altLang="en-US" sz="1600" dirty="0" smtClean="0"/>
              <a:t>ハプロタイプおよび深部イントロン変異と</a:t>
            </a:r>
            <a:r>
              <a:rPr lang="en-GB" sz="1600" dirty="0" smtClean="0"/>
              <a:t>5-FU</a:t>
            </a:r>
            <a:r>
              <a:rPr lang="ja-JP" altLang="en-US" sz="1600" dirty="0" smtClean="0"/>
              <a:t>含有療法で高頻度にみられる重度</a:t>
            </a:r>
            <a:r>
              <a:rPr lang="en-US" altLang="ja-JP" sz="1600" dirty="0" smtClean="0"/>
              <a:t>AE</a:t>
            </a:r>
            <a:r>
              <a:rPr lang="ja-JP" altLang="en-US" sz="1600" dirty="0" smtClean="0"/>
              <a:t>（グレード</a:t>
            </a:r>
            <a:r>
              <a:rPr lang="en-US" altLang="ja-JP" sz="1600" dirty="0" smtClean="0"/>
              <a:t>3+</a:t>
            </a:r>
            <a:r>
              <a:rPr lang="ja-JP" altLang="en-US" sz="1600" dirty="0" smtClean="0"/>
              <a:t>）との関係を明らかにする。</a:t>
            </a:r>
            <a:endParaRPr lang="en-GB" sz="1600" dirty="0" smtClean="0"/>
          </a:p>
          <a:p>
            <a:pPr marL="285750" lvl="1" indent="-285750">
              <a:spcBef>
                <a:spcPts val="24000"/>
              </a:spcBef>
              <a:spcAft>
                <a:spcPts val="1200"/>
              </a:spcAft>
              <a:buClr>
                <a:srgbClr val="043882"/>
              </a:buClr>
              <a:buFont typeface="Arial" panose="020B0604020202020204" pitchFamily="34" charset="0"/>
              <a:buChar char="•"/>
            </a:pPr>
            <a:r>
              <a:rPr lang="en-GB" sz="1600" i="1" dirty="0" smtClean="0"/>
              <a:t>DPYD</a:t>
            </a:r>
            <a:r>
              <a:rPr lang="ja-JP" altLang="en-US" sz="1600" dirty="0" smtClean="0"/>
              <a:t>変異の遺伝子型解析を行い、グレード</a:t>
            </a:r>
            <a:r>
              <a:rPr lang="en-US" altLang="ja-JP" sz="1600" dirty="0" smtClean="0"/>
              <a:t>3+</a:t>
            </a:r>
            <a:r>
              <a:rPr lang="ja-JP" altLang="en-US" sz="1600" dirty="0" smtClean="0"/>
              <a:t>の</a:t>
            </a:r>
            <a:r>
              <a:rPr lang="en-US" altLang="ja-JP" sz="1600" dirty="0" smtClean="0"/>
              <a:t>AE</a:t>
            </a:r>
            <a:r>
              <a:rPr lang="ja-JP" altLang="en-US" sz="1600" dirty="0" smtClean="0"/>
              <a:t>が</a:t>
            </a:r>
            <a:r>
              <a:rPr lang="en-US" altLang="ja-JP" sz="1600" dirty="0" smtClean="0"/>
              <a:t>1</a:t>
            </a:r>
            <a:r>
              <a:rPr lang="ja-JP" altLang="en-US" sz="1600" dirty="0" smtClean="0"/>
              <a:t>回以上発現した患者の割合を求めた。</a:t>
            </a:r>
            <a:endParaRPr lang="en-GB" dirty="0"/>
          </a:p>
        </p:txBody>
      </p:sp>
      <p:sp>
        <p:nvSpPr>
          <p:cNvPr id="2" name="Title 1"/>
          <p:cNvSpPr>
            <a:spLocks noGrp="1"/>
          </p:cNvSpPr>
          <p:nvPr>
            <p:ph type="title"/>
          </p:nvPr>
        </p:nvSpPr>
        <p:spPr/>
        <p:txBody>
          <a:bodyPr/>
          <a:lstStyle/>
          <a:p>
            <a:r>
              <a:rPr lang="en-GB" sz="1800" dirty="0" smtClean="0"/>
              <a:t>508</a:t>
            </a:r>
            <a:r>
              <a:rPr lang="ja-JP" altLang="en-US" sz="1800" dirty="0" smtClean="0"/>
              <a:t>：ステージ</a:t>
            </a:r>
            <a:r>
              <a:rPr lang="en-US" altLang="ja-JP" sz="1800" dirty="0" smtClean="0"/>
              <a:t>Ⅲ</a:t>
            </a:r>
            <a:r>
              <a:rPr lang="ja-JP" altLang="en-US" sz="1800" dirty="0" smtClean="0"/>
              <a:t>結腸癌（</a:t>
            </a:r>
            <a:r>
              <a:rPr lang="en-US" altLang="ja-JP" sz="1800" dirty="0" smtClean="0"/>
              <a:t>CC</a:t>
            </a:r>
            <a:r>
              <a:rPr lang="ja-JP" altLang="en-US" sz="1800" dirty="0" smtClean="0"/>
              <a:t>）患者における毒性予測のためのジヒドロピリミジンデヒドロゲナーゼ</a:t>
            </a:r>
            <a:r>
              <a:rPr lang="ja-JP" altLang="en-US" sz="1800" dirty="0"/>
              <a:t>遺伝子（</a:t>
            </a:r>
            <a:r>
              <a:rPr lang="en-GB" altLang="ja-JP" sz="1800" dirty="0"/>
              <a:t>DPYD</a:t>
            </a:r>
            <a:r>
              <a:rPr lang="ja-JP" altLang="en-US" sz="1800" dirty="0" smtClean="0"/>
              <a:t>）の</a:t>
            </a:r>
            <a:r>
              <a:rPr lang="en-GB" sz="1800" dirty="0" smtClean="0"/>
              <a:t>HapB3</a:t>
            </a:r>
            <a:r>
              <a:rPr lang="ja-JP" altLang="en-US" sz="1800" dirty="0" smtClean="0"/>
              <a:t>および深部イントロン変異</a:t>
            </a:r>
            <a:r>
              <a:rPr lang="en-GB" sz="1800" dirty="0" smtClean="0"/>
              <a:t>c.1129-5923 C&gt;G</a:t>
            </a:r>
            <a:r>
              <a:rPr lang="ja-JP" altLang="en-US" sz="1800" dirty="0" smtClean="0"/>
              <a:t>（</a:t>
            </a:r>
            <a:r>
              <a:rPr lang="en-GB" sz="1800" dirty="0" smtClean="0"/>
              <a:t>NCCTG </a:t>
            </a:r>
            <a:r>
              <a:rPr lang="en-GB" sz="1800" dirty="0"/>
              <a:t>Alliance </a:t>
            </a:r>
            <a:r>
              <a:rPr lang="en-GB" sz="1800" dirty="0" smtClean="0"/>
              <a:t>N0147</a:t>
            </a:r>
            <a:r>
              <a:rPr lang="ja-JP" altLang="en-US" sz="1800" dirty="0" smtClean="0"/>
              <a:t>試験）</a:t>
            </a:r>
            <a:r>
              <a:rPr lang="en-US" altLang="ja-JP" sz="1800" dirty="0" smtClean="0"/>
              <a:t>‐</a:t>
            </a:r>
            <a:r>
              <a:rPr lang="en-GB" sz="1800" dirty="0" smtClean="0"/>
              <a:t>Lee AM</a:t>
            </a:r>
            <a:r>
              <a:rPr lang="ja-JP" altLang="en-US" sz="1800" dirty="0" smtClean="0"/>
              <a:t>ら</a:t>
            </a:r>
            <a:endParaRPr lang="en-GB" sz="1800" dirty="0"/>
          </a:p>
        </p:txBody>
      </p:sp>
      <p:sp>
        <p:nvSpPr>
          <p:cNvPr id="3" name="Text Placeholder 2"/>
          <p:cNvSpPr>
            <a:spLocks noGrp="1"/>
          </p:cNvSpPr>
          <p:nvPr>
            <p:ph type="body" sz="quarter" idx="10"/>
          </p:nvPr>
        </p:nvSpPr>
        <p:spPr>
          <a:xfrm>
            <a:off x="365125" y="6096000"/>
            <a:ext cx="4768578" cy="487363"/>
          </a:xfrm>
        </p:spPr>
        <p:txBody>
          <a:bodyPr/>
          <a:lstStyle/>
          <a:p>
            <a:r>
              <a:rPr lang="en-US" dirty="0" smtClean="0">
                <a:solidFill>
                  <a:srgbClr val="363636"/>
                </a:solidFill>
              </a:rPr>
              <a:t>*</a:t>
            </a:r>
            <a:r>
              <a:rPr lang="ja-JP" altLang="en-US" dirty="0" smtClean="0">
                <a:solidFill>
                  <a:srgbClr val="363636"/>
                </a:solidFill>
              </a:rPr>
              <a:t>機能的に有害な</a:t>
            </a:r>
            <a:r>
              <a:rPr lang="en-GB" i="1" dirty="0" smtClean="0">
                <a:solidFill>
                  <a:srgbClr val="363636"/>
                </a:solidFill>
              </a:rPr>
              <a:t>DPYD</a:t>
            </a:r>
            <a:r>
              <a:rPr lang="ja-JP" altLang="en-US" dirty="0" smtClean="0">
                <a:solidFill>
                  <a:srgbClr val="363636"/>
                </a:solidFill>
              </a:rPr>
              <a:t>変異（</a:t>
            </a:r>
            <a:r>
              <a:rPr lang="en-GB" i="1" dirty="0" smtClean="0">
                <a:solidFill>
                  <a:srgbClr val="363636"/>
                </a:solidFill>
              </a:rPr>
              <a:t>DPYD*2A</a:t>
            </a:r>
            <a:r>
              <a:rPr lang="ja-JP" altLang="en-US" dirty="0" err="1" smtClean="0">
                <a:solidFill>
                  <a:srgbClr val="363636"/>
                </a:solidFill>
              </a:rPr>
              <a:t>、</a:t>
            </a:r>
            <a:r>
              <a:rPr lang="en-GB" dirty="0" smtClean="0">
                <a:solidFill>
                  <a:srgbClr val="363636"/>
                </a:solidFill>
              </a:rPr>
              <a:t>D949V</a:t>
            </a:r>
            <a:r>
              <a:rPr lang="ja-JP" altLang="en-US" dirty="0">
                <a:solidFill>
                  <a:srgbClr val="363636"/>
                </a:solidFill>
              </a:rPr>
              <a:t>および</a:t>
            </a:r>
            <a:r>
              <a:rPr lang="en-GB" dirty="0" smtClean="0">
                <a:solidFill>
                  <a:srgbClr val="363636"/>
                </a:solidFill>
              </a:rPr>
              <a:t>I560S</a:t>
            </a:r>
            <a:r>
              <a:rPr lang="ja-JP" altLang="en-US" dirty="0" smtClean="0">
                <a:solidFill>
                  <a:srgbClr val="363636"/>
                </a:solidFill>
              </a:rPr>
              <a:t>）を有する患者は主コホートから除外した。</a:t>
            </a:r>
            <a:endParaRPr lang="en-US" dirty="0">
              <a:solidFill>
                <a:srgbClr val="363636"/>
              </a:solidFill>
            </a:endParaRPr>
          </a:p>
        </p:txBody>
      </p:sp>
      <p:sp>
        <p:nvSpPr>
          <p:cNvPr id="4" name="Text Placeholder 3"/>
          <p:cNvSpPr>
            <a:spLocks noGrp="1"/>
          </p:cNvSpPr>
          <p:nvPr>
            <p:ph type="body" sz="quarter" idx="11"/>
          </p:nvPr>
        </p:nvSpPr>
        <p:spPr/>
        <p:txBody>
          <a:bodyPr/>
          <a:lstStyle/>
          <a:p>
            <a:r>
              <a:rPr lang="fr-FR" dirty="0" smtClean="0"/>
              <a:t>Lee</a:t>
            </a:r>
            <a:r>
              <a:rPr lang="ja-JP" altLang="en-US" dirty="0" smtClean="0"/>
              <a:t>ら</a:t>
            </a:r>
            <a:r>
              <a:rPr lang="fr-FR" dirty="0" smtClean="0"/>
              <a:t> </a:t>
            </a:r>
            <a:r>
              <a:rPr lang="fr-FR" dirty="0"/>
              <a:t>J Clin Oncol 2015; 33 (suppl 3; abstr 508</a:t>
            </a:r>
            <a:r>
              <a:rPr lang="fr-FR" dirty="0" smtClean="0"/>
              <a:t>)</a:t>
            </a:r>
            <a:endParaRPr lang="en-GB" dirty="0"/>
          </a:p>
        </p:txBody>
      </p:sp>
      <p:sp>
        <p:nvSpPr>
          <p:cNvPr id="5" name="Oval 14"/>
          <p:cNvSpPr>
            <a:spLocks noChangeArrowheads="1"/>
          </p:cNvSpPr>
          <p:nvPr/>
        </p:nvSpPr>
        <p:spPr bwMode="auto">
          <a:xfrm>
            <a:off x="3941537" y="35888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940951"/>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66066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88099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924985"/>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51461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altLang="en-US" dirty="0" smtClean="0">
                <a:solidFill>
                  <a:schemeClr val="tx2"/>
                </a:solidFill>
                <a:latin typeface="+mn-ea"/>
              </a:rPr>
              <a:t>セツキシマブ＋</a:t>
            </a:r>
            <a:r>
              <a:rPr lang="en-GB" altLang="zh-CN" dirty="0" smtClean="0">
                <a:solidFill>
                  <a:schemeClr val="tx2"/>
                </a:solidFill>
                <a:latin typeface="+mn-ea"/>
              </a:rPr>
              <a:t>FOLFOX</a:t>
            </a:r>
            <a:endParaRPr lang="en-GB" altLang="zh-CN" dirty="0">
              <a:solidFill>
                <a:schemeClr val="tx2"/>
              </a:solidFill>
              <a:latin typeface="+mn-ea"/>
            </a:endParaRP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952</a:t>
            </a:r>
            <a:r>
              <a:rPr lang="ja-JP" altLang="en-US" dirty="0" smtClean="0">
                <a:solidFill>
                  <a:schemeClr val="tx2"/>
                </a:solidFill>
                <a:latin typeface="+mn-ea"/>
              </a:rPr>
              <a:t>例）</a:t>
            </a:r>
            <a:endParaRPr lang="en-GB" altLang="zh-CN" dirty="0">
              <a:solidFill>
                <a:schemeClr val="tx2"/>
              </a:solidFill>
              <a:latin typeface="+mn-ea"/>
            </a:endParaRPr>
          </a:p>
        </p:txBody>
      </p:sp>
      <p:sp>
        <p:nvSpPr>
          <p:cNvPr id="13" name="AutoShape 9"/>
          <p:cNvSpPr>
            <a:spLocks noChangeArrowheads="1"/>
          </p:cNvSpPr>
          <p:nvPr/>
        </p:nvSpPr>
        <p:spPr bwMode="auto">
          <a:xfrm>
            <a:off x="365124" y="3152669"/>
            <a:ext cx="3319690"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chemeClr val="tx2"/>
                </a:solidFill>
                <a:latin typeface="+mn-ea"/>
              </a:rPr>
              <a:t>主な患者組み入れ基準</a:t>
            </a:r>
            <a:r>
              <a:rPr lang="en-US" altLang="zh-CN" dirty="0" smtClean="0">
                <a:solidFill>
                  <a:schemeClr val="tx2"/>
                </a:solidFill>
                <a:latin typeface="+mn-ea"/>
              </a:rPr>
              <a:t>*</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切除ステージ</a:t>
            </a:r>
            <a:r>
              <a:rPr lang="en-US" altLang="ja-JP" dirty="0" smtClean="0">
                <a:solidFill>
                  <a:schemeClr val="tx2"/>
                </a:solidFill>
                <a:latin typeface="+mn-ea"/>
              </a:rPr>
              <a:t>Ⅲ</a:t>
            </a:r>
            <a:r>
              <a:rPr lang="ja-JP" altLang="en-US" dirty="0" smtClean="0">
                <a:solidFill>
                  <a:schemeClr val="tx2"/>
                </a:solidFill>
                <a:latin typeface="+mn-ea"/>
              </a:rPr>
              <a:t>結腸癌</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白人</a:t>
            </a:r>
            <a:endParaRPr lang="en-GB" altLang="zh-CN" dirty="0">
              <a:solidFill>
                <a:schemeClr val="tx2"/>
              </a:solidFill>
              <a:latin typeface="+mn-ea"/>
            </a:endParaRPr>
          </a:p>
          <a:p>
            <a:pPr marL="292100" indent="-292100" defTabSz="892175" eaLnBrk="0" hangingPunct="0">
              <a:spcAft>
                <a:spcPct val="30000"/>
              </a:spcAft>
            </a:pPr>
            <a:r>
              <a:rPr lang="ja-JP" altLang="en-US" dirty="0" smtClean="0">
                <a:solidFill>
                  <a:schemeClr val="tx2"/>
                </a:solidFill>
                <a:latin typeface="+mn-ea"/>
              </a:rPr>
              <a:t>（</a:t>
            </a:r>
            <a:r>
              <a:rPr lang="en-GB" altLang="zh-CN" dirty="0" smtClean="0">
                <a:solidFill>
                  <a:schemeClr val="tx2"/>
                </a:solidFill>
                <a:latin typeface="+mn-ea"/>
              </a:rPr>
              <a:t>2,134</a:t>
            </a:r>
            <a:r>
              <a:rPr lang="ja-JP" altLang="en-US" dirty="0" smtClean="0">
                <a:solidFill>
                  <a:schemeClr val="tx2"/>
                </a:solidFill>
                <a:latin typeface="+mn-ea"/>
              </a:rPr>
              <a:t>例）</a:t>
            </a:r>
            <a:endParaRPr lang="en-GB" altLang="zh-CN" dirty="0">
              <a:solidFill>
                <a:schemeClr val="tx2"/>
              </a:solidFill>
              <a:latin typeface="+mn-ea"/>
            </a:endParaRPr>
          </a:p>
        </p:txBody>
      </p:sp>
      <p:cxnSp>
        <p:nvCxnSpPr>
          <p:cNvPr id="16" name="AutoShape 16"/>
          <p:cNvCxnSpPr>
            <a:cxnSpLocks noChangeShapeType="1"/>
            <a:endCxn id="19" idx="1"/>
          </p:cNvCxnSpPr>
          <p:nvPr/>
        </p:nvCxnSpPr>
        <p:spPr bwMode="auto">
          <a:xfrm rot="16200000" flipH="1">
            <a:off x="4215319" y="4191105"/>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57677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84109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43072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latin typeface="+mn-ea"/>
              </a:rPr>
              <a:t>FOLFOX</a:t>
            </a:r>
            <a:r>
              <a:rPr lang="ja-JP" altLang="en-US" dirty="0" smtClean="0">
                <a:latin typeface="+mn-ea"/>
              </a:rPr>
              <a:t>単独</a:t>
            </a:r>
            <a:endParaRPr lang="en-US" altLang="ja-JP" dirty="0" smtClean="0">
              <a:latin typeface="+mn-ea"/>
            </a:endParaRPr>
          </a:p>
          <a:p>
            <a:pPr algn="ctr" defTabSz="892175" eaLnBrk="0" hangingPunct="0"/>
            <a:r>
              <a:rPr lang="ja-JP" altLang="en-US" dirty="0" smtClean="0">
                <a:latin typeface="+mn-ea"/>
              </a:rPr>
              <a:t>（</a:t>
            </a:r>
            <a:r>
              <a:rPr lang="en-GB" altLang="zh-CN" dirty="0" smtClean="0">
                <a:latin typeface="+mn-ea"/>
              </a:rPr>
              <a:t>1,001</a:t>
            </a:r>
            <a:r>
              <a:rPr lang="ja-JP" altLang="en-US" dirty="0" smtClean="0">
                <a:latin typeface="+mn-ea"/>
              </a:rPr>
              <a:t>例）</a:t>
            </a:r>
            <a:endParaRPr lang="en-GB" altLang="zh-CN" dirty="0">
              <a:latin typeface="+mn-ea"/>
            </a:endParaRPr>
          </a:p>
        </p:txBody>
      </p:sp>
    </p:spTree>
    <p:extLst>
      <p:ext uri="{BB962C8B-B14F-4D97-AF65-F5344CB8AC3E}">
        <p14:creationId xmlns:p14="http://schemas.microsoft.com/office/powerpoint/2010/main" xmlns="" val="1437439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508</a:t>
            </a:r>
            <a:r>
              <a:rPr lang="ja-JP" altLang="en-US" sz="1800" dirty="0"/>
              <a:t>：ステージ</a:t>
            </a:r>
            <a:r>
              <a:rPr lang="en-US" altLang="ja-JP" sz="1800" dirty="0"/>
              <a:t>Ⅲ</a:t>
            </a:r>
            <a:r>
              <a:rPr lang="ja-JP" altLang="en-US" sz="1800" dirty="0"/>
              <a:t>結腸癌（</a:t>
            </a:r>
            <a:r>
              <a:rPr lang="en-US" altLang="ja-JP" sz="1800" dirty="0"/>
              <a:t>CC</a:t>
            </a:r>
            <a:r>
              <a:rPr lang="ja-JP" altLang="en-US" sz="1800" dirty="0"/>
              <a:t>）患者における毒性予測のためのジヒドロピリミジンデヒドロゲナーゼ遺伝子（</a:t>
            </a:r>
            <a:r>
              <a:rPr lang="en-GB" altLang="ja-JP" sz="1800" dirty="0"/>
              <a:t>DPYD</a:t>
            </a:r>
            <a:r>
              <a:rPr lang="ja-JP" altLang="en-US" sz="1800" dirty="0"/>
              <a:t>）の</a:t>
            </a:r>
            <a:r>
              <a:rPr lang="en-GB" altLang="ja-JP" sz="1800" dirty="0"/>
              <a:t>HapB3</a:t>
            </a:r>
            <a:r>
              <a:rPr lang="ja-JP" altLang="en-US" sz="1800" dirty="0"/>
              <a:t>および深部イントロン変異</a:t>
            </a:r>
            <a:r>
              <a:rPr lang="en-GB" altLang="ja-JP" sz="1800" dirty="0"/>
              <a:t>c.1129-5923 C&gt;G</a:t>
            </a:r>
            <a:r>
              <a:rPr lang="ja-JP" altLang="en-US" sz="1800" dirty="0"/>
              <a:t>（</a:t>
            </a:r>
            <a:r>
              <a:rPr lang="en-GB" altLang="ja-JP" sz="1800" dirty="0"/>
              <a:t>NCCTG Alliance N0147</a:t>
            </a:r>
            <a:r>
              <a:rPr lang="ja-JP" altLang="en-US" sz="1800" dirty="0"/>
              <a:t>試験）</a:t>
            </a:r>
            <a:r>
              <a:rPr lang="en-US" altLang="ja-JP" sz="1800" dirty="0"/>
              <a:t>‐</a:t>
            </a:r>
            <a:r>
              <a:rPr lang="en-GB" altLang="ja-JP" sz="1800" dirty="0"/>
              <a:t>Lee AM</a:t>
            </a:r>
            <a:r>
              <a:rPr lang="ja-JP" altLang="en-US" sz="1800" dirty="0"/>
              <a:t>ら</a:t>
            </a:r>
            <a:endParaRPr lang="en-GB" sz="1800" dirty="0"/>
          </a:p>
        </p:txBody>
      </p:sp>
      <p:sp>
        <p:nvSpPr>
          <p:cNvPr id="3" name="Content Placeholder 2"/>
          <p:cNvSpPr>
            <a:spLocks noGrp="1"/>
          </p:cNvSpPr>
          <p:nvPr>
            <p:ph idx="1"/>
          </p:nvPr>
        </p:nvSpPr>
        <p:spPr>
          <a:xfrm>
            <a:off x="365124" y="1254034"/>
            <a:ext cx="8413751" cy="5120639"/>
          </a:xfrm>
        </p:spPr>
        <p:txBody>
          <a:bodyPr/>
          <a:lstStyle/>
          <a:p>
            <a:pPr marL="0" lvl="0" indent="0">
              <a:spcAft>
                <a:spcPts val="0"/>
              </a:spcAft>
              <a:buClr>
                <a:srgbClr val="043882"/>
              </a:buClr>
              <a:buNone/>
            </a:pPr>
            <a:r>
              <a:rPr lang="ja-JP" altLang="en-US" sz="1600" b="1" dirty="0" smtClean="0">
                <a:solidFill>
                  <a:schemeClr val="tx1"/>
                </a:solidFill>
                <a:latin typeface="Arial" panose="020B0604020202020204" pitchFamily="34" charset="0"/>
              </a:rPr>
              <a:t>主な結果</a:t>
            </a:r>
            <a:endParaRPr lang="en-GB" sz="1600" b="1" dirty="0">
              <a:solidFill>
                <a:schemeClr val="tx1"/>
              </a:solidFill>
              <a:latin typeface="Arial" panose="020B0604020202020204" pitchFamily="34" charset="0"/>
            </a:endParaRPr>
          </a:p>
          <a:p>
            <a:pPr>
              <a:lnSpc>
                <a:spcPts val="1700"/>
              </a:lnSpc>
              <a:spcAft>
                <a:spcPts val="0"/>
              </a:spcAft>
              <a:buClr>
                <a:srgbClr val="043882"/>
              </a:buClr>
            </a:pPr>
            <a:r>
              <a:rPr lang="ja-JP" altLang="en-US" sz="1600" dirty="0" smtClean="0">
                <a:solidFill>
                  <a:schemeClr val="tx1"/>
                </a:solidFill>
                <a:latin typeface="Arial" panose="020B0604020202020204" pitchFamily="34" charset="0"/>
                <a:cs typeface="Times New Roman" pitchFamily="18" charset="0"/>
              </a:rPr>
              <a:t>グレード</a:t>
            </a:r>
            <a:r>
              <a:rPr lang="en-US" altLang="en-US" sz="1600" dirty="0" smtClean="0">
                <a:solidFill>
                  <a:schemeClr val="tx1"/>
                </a:solidFill>
                <a:latin typeface="Arial" panose="020B0604020202020204" pitchFamily="34" charset="0"/>
                <a:cs typeface="Times New Roman" pitchFamily="18" charset="0"/>
              </a:rPr>
              <a:t>3+</a:t>
            </a:r>
            <a:r>
              <a:rPr lang="ja-JP" altLang="en-US" sz="1600" dirty="0" smtClean="0">
                <a:solidFill>
                  <a:schemeClr val="tx1"/>
                </a:solidFill>
                <a:latin typeface="Arial" panose="020B0604020202020204" pitchFamily="34" charset="0"/>
                <a:cs typeface="Times New Roman" pitchFamily="18" charset="0"/>
              </a:rPr>
              <a:t>の</a:t>
            </a:r>
            <a:r>
              <a:rPr lang="en-US" altLang="ja-JP" sz="1600" dirty="0" smtClean="0">
                <a:solidFill>
                  <a:schemeClr val="tx1"/>
                </a:solidFill>
                <a:latin typeface="Arial" panose="020B0604020202020204" pitchFamily="34" charset="0"/>
                <a:cs typeface="Times New Roman" pitchFamily="18" charset="0"/>
              </a:rPr>
              <a:t>AE</a:t>
            </a:r>
            <a:r>
              <a:rPr lang="ja-JP" altLang="en-US" sz="1600" dirty="0" smtClean="0">
                <a:solidFill>
                  <a:schemeClr val="tx1"/>
                </a:solidFill>
                <a:latin typeface="Arial" panose="020B0604020202020204" pitchFamily="34" charset="0"/>
                <a:cs typeface="Times New Roman" pitchFamily="18" charset="0"/>
              </a:rPr>
              <a:t>が報告された患者は、全</a:t>
            </a:r>
            <a:r>
              <a:rPr lang="en-US" altLang="en-US" sz="1600" dirty="0" smtClean="0">
                <a:solidFill>
                  <a:schemeClr val="tx1"/>
                </a:solidFill>
                <a:latin typeface="Arial" panose="020B0604020202020204" pitchFamily="34" charset="0"/>
                <a:cs typeface="Times New Roman" pitchFamily="18" charset="0"/>
              </a:rPr>
              <a:t>AE</a:t>
            </a:r>
            <a:r>
              <a:rPr lang="ja-JP" altLang="en-US" sz="1600" dirty="0" smtClean="0">
                <a:solidFill>
                  <a:schemeClr val="tx1"/>
                </a:solidFill>
                <a:latin typeface="Arial" panose="020B0604020202020204" pitchFamily="34" charset="0"/>
                <a:cs typeface="Times New Roman" pitchFamily="18" charset="0"/>
              </a:rPr>
              <a:t>が</a:t>
            </a:r>
            <a:r>
              <a:rPr lang="en-US" altLang="en-US" sz="1600" dirty="0">
                <a:solidFill>
                  <a:schemeClr val="tx1"/>
                </a:solidFill>
                <a:latin typeface="Arial" panose="020B0604020202020204" pitchFamily="34" charset="0"/>
                <a:cs typeface="Times New Roman" pitchFamily="18" charset="0"/>
              </a:rPr>
              <a:t>1,339</a:t>
            </a:r>
            <a:r>
              <a:rPr lang="ja-JP" altLang="en-US" sz="1600" dirty="0">
                <a:solidFill>
                  <a:schemeClr val="tx1"/>
                </a:solidFill>
                <a:latin typeface="Arial" panose="020B0604020202020204" pitchFamily="34" charset="0"/>
                <a:cs typeface="Times New Roman" pitchFamily="18" charset="0"/>
              </a:rPr>
              <a:t>例（</a:t>
            </a:r>
            <a:r>
              <a:rPr lang="en-US" altLang="en-US" sz="1600" dirty="0">
                <a:solidFill>
                  <a:schemeClr val="tx1"/>
                </a:solidFill>
                <a:latin typeface="Arial" panose="020B0604020202020204" pitchFamily="34" charset="0"/>
                <a:cs typeface="Times New Roman" pitchFamily="18" charset="0"/>
              </a:rPr>
              <a:t>62.8%</a:t>
            </a:r>
            <a:r>
              <a:rPr lang="ja-JP" altLang="en-US" sz="1600" dirty="0" smtClean="0">
                <a:solidFill>
                  <a:schemeClr val="tx1"/>
                </a:solidFill>
                <a:latin typeface="Arial" panose="020B0604020202020204" pitchFamily="34" charset="0"/>
                <a:cs typeface="Times New Roman" pitchFamily="18" charset="0"/>
              </a:rPr>
              <a:t>）、</a:t>
            </a:r>
            <a:r>
              <a:rPr lang="en-US" altLang="en-US" sz="1600" dirty="0" smtClean="0">
                <a:solidFill>
                  <a:schemeClr val="tx1"/>
                </a:solidFill>
                <a:latin typeface="Arial" panose="020B0604020202020204" pitchFamily="34" charset="0"/>
                <a:cs typeface="Times New Roman" pitchFamily="18" charset="0"/>
              </a:rPr>
              <a:t>5-FU</a:t>
            </a:r>
            <a:r>
              <a:rPr lang="ja-JP" altLang="en-US" sz="1600" dirty="0" smtClean="0">
                <a:solidFill>
                  <a:schemeClr val="tx1"/>
                </a:solidFill>
                <a:latin typeface="Arial" panose="020B0604020202020204" pitchFamily="34" charset="0"/>
                <a:cs typeface="Times New Roman" pitchFamily="18" charset="0"/>
              </a:rPr>
              <a:t>関連</a:t>
            </a:r>
            <a:r>
              <a:rPr lang="en-US" altLang="en-US" sz="1600" dirty="0" smtClean="0">
                <a:solidFill>
                  <a:schemeClr val="tx1"/>
                </a:solidFill>
                <a:latin typeface="Arial" panose="020B0604020202020204" pitchFamily="34" charset="0"/>
                <a:cs typeface="Times New Roman" pitchFamily="18" charset="0"/>
              </a:rPr>
              <a:t>AE</a:t>
            </a:r>
            <a:r>
              <a:rPr lang="ja-JP" altLang="en-US" sz="1600" dirty="0" smtClean="0">
                <a:solidFill>
                  <a:schemeClr val="tx1"/>
                </a:solidFill>
                <a:latin typeface="Arial" panose="020B0604020202020204" pitchFamily="34" charset="0"/>
                <a:cs typeface="Times New Roman" pitchFamily="18" charset="0"/>
              </a:rPr>
              <a:t>が</a:t>
            </a:r>
            <a:r>
              <a:rPr lang="en-US" altLang="en-US" sz="1600" dirty="0" smtClean="0">
                <a:solidFill>
                  <a:schemeClr val="tx1"/>
                </a:solidFill>
                <a:latin typeface="Arial" panose="020B0604020202020204" pitchFamily="34" charset="0"/>
                <a:cs typeface="Times New Roman" pitchFamily="18" charset="0"/>
              </a:rPr>
              <a:t>705</a:t>
            </a:r>
            <a:r>
              <a:rPr lang="ja-JP" altLang="en-US" sz="1600" dirty="0" smtClean="0">
                <a:solidFill>
                  <a:schemeClr val="tx1"/>
                </a:solidFill>
                <a:latin typeface="Arial" panose="020B0604020202020204" pitchFamily="34" charset="0"/>
                <a:cs typeface="Times New Roman" pitchFamily="18" charset="0"/>
              </a:rPr>
              <a:t>例（</a:t>
            </a:r>
            <a:r>
              <a:rPr lang="en-US" altLang="en-US" sz="1600" dirty="0" smtClean="0">
                <a:solidFill>
                  <a:schemeClr val="tx1"/>
                </a:solidFill>
                <a:latin typeface="Arial" panose="020B0604020202020204" pitchFamily="34" charset="0"/>
                <a:cs typeface="Times New Roman" pitchFamily="18" charset="0"/>
              </a:rPr>
              <a:t>33.0%</a:t>
            </a:r>
            <a:r>
              <a:rPr lang="ja-JP" altLang="en-US" sz="1600" dirty="0" smtClean="0">
                <a:solidFill>
                  <a:schemeClr val="tx1"/>
                </a:solidFill>
                <a:latin typeface="Arial" panose="020B0604020202020204" pitchFamily="34" charset="0"/>
                <a:cs typeface="Times New Roman" pitchFamily="18" charset="0"/>
              </a:rPr>
              <a:t>）であった。</a:t>
            </a:r>
            <a:endParaRPr lang="en-GB" sz="1600" b="1" dirty="0">
              <a:solidFill>
                <a:schemeClr val="tx1"/>
              </a:solidFill>
              <a:latin typeface="Arial" panose="020B0604020202020204" pitchFamily="34" charset="0"/>
            </a:endParaRPr>
          </a:p>
          <a:p>
            <a:pPr lvl="1">
              <a:spcAft>
                <a:spcPts val="1200"/>
              </a:spcAft>
              <a:buClr>
                <a:srgbClr val="043882"/>
              </a:buClr>
            </a:pPr>
            <a:endParaRPr lang="en-GB" sz="1600" dirty="0">
              <a:solidFill>
                <a:schemeClr val="tx1"/>
              </a:solidFill>
              <a:latin typeface="Arial" panose="020B0604020202020204" pitchFamily="34" charset="0"/>
              <a:ea typeface="+mn-ea"/>
            </a:endParaRPr>
          </a:p>
          <a:p>
            <a:pPr lvl="1">
              <a:spcAft>
                <a:spcPts val="1200"/>
              </a:spcAft>
              <a:buClr>
                <a:srgbClr val="043882"/>
              </a:buClr>
            </a:pPr>
            <a:endParaRPr lang="en-GB" sz="1600" dirty="0">
              <a:solidFill>
                <a:schemeClr val="tx1"/>
              </a:solidFill>
              <a:latin typeface="Arial" panose="020B0604020202020204" pitchFamily="34" charset="0"/>
              <a:ea typeface="+mn-ea"/>
            </a:endParaRPr>
          </a:p>
          <a:p>
            <a:pPr lvl="1">
              <a:spcAft>
                <a:spcPts val="1200"/>
              </a:spcAft>
              <a:buClr>
                <a:srgbClr val="043882"/>
              </a:buClr>
            </a:pPr>
            <a:endParaRPr lang="en-GB" sz="1600" dirty="0">
              <a:solidFill>
                <a:schemeClr val="tx1"/>
              </a:solidFill>
              <a:latin typeface="Arial" panose="020B0604020202020204" pitchFamily="34" charset="0"/>
              <a:ea typeface="+mn-ea"/>
            </a:endParaRPr>
          </a:p>
          <a:p>
            <a:pPr lvl="1">
              <a:spcAft>
                <a:spcPts val="1200"/>
              </a:spcAft>
              <a:buClr>
                <a:srgbClr val="043882"/>
              </a:buClr>
            </a:pPr>
            <a:endParaRPr lang="en-GB" sz="1600" dirty="0">
              <a:solidFill>
                <a:schemeClr val="tx1"/>
              </a:solidFill>
              <a:latin typeface="Arial" panose="020B0604020202020204" pitchFamily="34" charset="0"/>
              <a:ea typeface="+mn-ea"/>
            </a:endParaRPr>
          </a:p>
          <a:p>
            <a:pPr lvl="1">
              <a:spcAft>
                <a:spcPts val="1200"/>
              </a:spcAft>
              <a:buClr>
                <a:srgbClr val="043882"/>
              </a:buClr>
            </a:pPr>
            <a:endParaRPr lang="en-GB" sz="1600" dirty="0">
              <a:solidFill>
                <a:schemeClr val="tx1"/>
              </a:solidFill>
              <a:latin typeface="Arial" panose="020B0604020202020204" pitchFamily="34" charset="0"/>
              <a:ea typeface="+mn-ea"/>
            </a:endParaRPr>
          </a:p>
          <a:p>
            <a:pPr lvl="1">
              <a:spcAft>
                <a:spcPts val="1200"/>
              </a:spcAft>
              <a:buClr>
                <a:srgbClr val="043882"/>
              </a:buClr>
            </a:pPr>
            <a:endParaRPr lang="en-GB" sz="1600" dirty="0">
              <a:solidFill>
                <a:schemeClr val="tx1"/>
              </a:solidFill>
              <a:latin typeface="Arial" panose="020B0604020202020204" pitchFamily="34" charset="0"/>
              <a:ea typeface="+mn-ea"/>
            </a:endParaRPr>
          </a:p>
          <a:p>
            <a:pPr>
              <a:spcBef>
                <a:spcPts val="1800"/>
              </a:spcBef>
            </a:pPr>
            <a:endParaRPr lang="en-GB" sz="1600" b="1" dirty="0">
              <a:solidFill>
                <a:schemeClr val="tx1"/>
              </a:solidFill>
              <a:latin typeface="Arial" panose="020B0604020202020204" pitchFamily="34" charset="0"/>
            </a:endParaRPr>
          </a:p>
          <a:p>
            <a:endParaRPr lang="en-GB" sz="1600" b="1" dirty="0">
              <a:solidFill>
                <a:schemeClr val="tx1"/>
              </a:solidFill>
              <a:latin typeface="Arial" panose="020B0604020202020204" pitchFamily="34" charset="0"/>
            </a:endParaRPr>
          </a:p>
          <a:p>
            <a:pPr marL="0" indent="0">
              <a:lnSpc>
                <a:spcPts val="1700"/>
              </a:lnSpc>
              <a:spcBef>
                <a:spcPts val="400"/>
              </a:spcBef>
              <a:buNone/>
            </a:pPr>
            <a:r>
              <a:rPr lang="ja-JP" altLang="en-US" sz="1600" b="1" dirty="0" smtClean="0">
                <a:solidFill>
                  <a:schemeClr val="tx1"/>
                </a:solidFill>
                <a:latin typeface="Arial" panose="020B0604020202020204" pitchFamily="34" charset="0"/>
              </a:rPr>
              <a:t>結論</a:t>
            </a:r>
            <a:endParaRPr lang="en-GB" sz="1600" b="1" dirty="0">
              <a:solidFill>
                <a:schemeClr val="tx1"/>
              </a:solidFill>
              <a:latin typeface="Arial" panose="020B0604020202020204" pitchFamily="34" charset="0"/>
            </a:endParaRPr>
          </a:p>
          <a:p>
            <a:pPr>
              <a:lnSpc>
                <a:spcPts val="1700"/>
              </a:lnSpc>
              <a:spcAft>
                <a:spcPts val="100"/>
              </a:spcAft>
            </a:pPr>
            <a:r>
              <a:rPr lang="ja-JP" altLang="en-US" sz="1600" b="1" dirty="0" smtClean="0">
                <a:solidFill>
                  <a:schemeClr val="tx1"/>
                </a:solidFill>
                <a:latin typeface="Arial" panose="020B0604020202020204" pitchFamily="34" charset="0"/>
                <a:cs typeface="Times New Roman" pitchFamily="18" charset="0"/>
              </a:rPr>
              <a:t>グレード</a:t>
            </a:r>
            <a:r>
              <a:rPr lang="en-US" altLang="en-US" sz="1600" b="1" dirty="0" smtClean="0">
                <a:solidFill>
                  <a:schemeClr val="tx1"/>
                </a:solidFill>
                <a:latin typeface="Arial" panose="020B0604020202020204" pitchFamily="34" charset="0"/>
                <a:cs typeface="Times New Roman" pitchFamily="18" charset="0"/>
              </a:rPr>
              <a:t>3+</a:t>
            </a:r>
            <a:r>
              <a:rPr lang="ja-JP" altLang="en-US" sz="1600" b="1" dirty="0" smtClean="0">
                <a:solidFill>
                  <a:schemeClr val="tx1"/>
                </a:solidFill>
                <a:latin typeface="Arial" panose="020B0604020202020204" pitchFamily="34" charset="0"/>
                <a:cs typeface="Times New Roman" pitchFamily="18" charset="0"/>
              </a:rPr>
              <a:t>の</a:t>
            </a:r>
            <a:r>
              <a:rPr lang="en-US" altLang="en-US" sz="1600" b="1" dirty="0" smtClean="0">
                <a:solidFill>
                  <a:schemeClr val="tx1"/>
                </a:solidFill>
                <a:latin typeface="Arial" panose="020B0604020202020204" pitchFamily="34" charset="0"/>
                <a:cs typeface="Times New Roman" pitchFamily="18" charset="0"/>
              </a:rPr>
              <a:t>5-FU</a:t>
            </a:r>
            <a:r>
              <a:rPr lang="ja-JP" altLang="en-US" sz="1600" b="1" dirty="0" smtClean="0">
                <a:solidFill>
                  <a:schemeClr val="tx1"/>
                </a:solidFill>
                <a:latin typeface="Arial" panose="020B0604020202020204" pitchFamily="34" charset="0"/>
                <a:cs typeface="Times New Roman" pitchFamily="18" charset="0"/>
              </a:rPr>
              <a:t>関連</a:t>
            </a:r>
            <a:r>
              <a:rPr lang="en-US" altLang="en-US" sz="1600" b="1" dirty="0" smtClean="0">
                <a:solidFill>
                  <a:schemeClr val="tx1"/>
                </a:solidFill>
                <a:latin typeface="Arial" panose="020B0604020202020204" pitchFamily="34" charset="0"/>
                <a:cs typeface="Times New Roman" pitchFamily="18" charset="0"/>
              </a:rPr>
              <a:t>AE</a:t>
            </a:r>
            <a:r>
              <a:rPr lang="ja-JP" altLang="en-US" sz="1600" b="1" dirty="0" smtClean="0">
                <a:solidFill>
                  <a:schemeClr val="tx1"/>
                </a:solidFill>
                <a:latin typeface="Arial" panose="020B0604020202020204" pitchFamily="34" charset="0"/>
                <a:cs typeface="Times New Roman" pitchFamily="18" charset="0"/>
              </a:rPr>
              <a:t>は</a:t>
            </a:r>
            <a:r>
              <a:rPr lang="en-US" altLang="en-US" sz="1600" b="1" i="1" dirty="0" smtClean="0">
                <a:solidFill>
                  <a:schemeClr val="tx1"/>
                </a:solidFill>
                <a:latin typeface="Arial" panose="020B0604020202020204" pitchFamily="34" charset="0"/>
                <a:cs typeface="Times New Roman" pitchFamily="18" charset="0"/>
              </a:rPr>
              <a:t>DPYD</a:t>
            </a:r>
            <a:r>
              <a:rPr lang="ja-JP" altLang="en-US" sz="1600" b="1" dirty="0">
                <a:solidFill>
                  <a:schemeClr val="tx1"/>
                </a:solidFill>
                <a:latin typeface="Arial" panose="020B0604020202020204" pitchFamily="34" charset="0"/>
                <a:cs typeface="Times New Roman" pitchFamily="18" charset="0"/>
              </a:rPr>
              <a:t>の</a:t>
            </a:r>
            <a:r>
              <a:rPr lang="en-US" altLang="en-US" sz="1600" b="1" dirty="0" smtClean="0">
                <a:solidFill>
                  <a:schemeClr val="tx1"/>
                </a:solidFill>
                <a:latin typeface="Arial" panose="020B0604020202020204" pitchFamily="34" charset="0"/>
                <a:cs typeface="Times New Roman" pitchFamily="18" charset="0"/>
              </a:rPr>
              <a:t>HapB3</a:t>
            </a:r>
            <a:r>
              <a:rPr lang="ja-JP" altLang="en-US" sz="1600" b="1" dirty="0" smtClean="0">
                <a:solidFill>
                  <a:schemeClr val="tx1"/>
                </a:solidFill>
                <a:latin typeface="Arial" panose="020B0604020202020204" pitchFamily="34" charset="0"/>
                <a:cs typeface="Times New Roman" pitchFamily="18" charset="0"/>
              </a:rPr>
              <a:t>変異および深部イントロン変異</a:t>
            </a:r>
            <a:r>
              <a:rPr lang="en-US" altLang="en-US" sz="1600" b="1" dirty="0" smtClean="0">
                <a:solidFill>
                  <a:schemeClr val="tx1"/>
                </a:solidFill>
                <a:latin typeface="Arial" panose="020B0604020202020204" pitchFamily="34" charset="0"/>
                <a:cs typeface="Times New Roman" pitchFamily="18" charset="0"/>
              </a:rPr>
              <a:t>c.1129-5923 C&gt;G</a:t>
            </a:r>
            <a:r>
              <a:rPr lang="ja-JP" altLang="en-US" sz="1600" b="1" dirty="0" smtClean="0">
                <a:solidFill>
                  <a:schemeClr val="tx1"/>
                </a:solidFill>
                <a:latin typeface="Arial" panose="020B0604020202020204" pitchFamily="34" charset="0"/>
                <a:cs typeface="Times New Roman" pitchFamily="18" charset="0"/>
              </a:rPr>
              <a:t>に有意に相関していた。</a:t>
            </a:r>
            <a:endParaRPr lang="en-US" altLang="en-US" sz="1600" b="1" dirty="0">
              <a:solidFill>
                <a:schemeClr val="tx1"/>
              </a:solidFill>
              <a:latin typeface="Arial" panose="020B0604020202020204" pitchFamily="34" charset="0"/>
              <a:cs typeface="Times New Roman" pitchFamily="18" charset="0"/>
            </a:endParaRPr>
          </a:p>
          <a:p>
            <a:pPr>
              <a:lnSpc>
                <a:spcPts val="1700"/>
              </a:lnSpc>
              <a:spcAft>
                <a:spcPts val="100"/>
              </a:spcAft>
            </a:pPr>
            <a:r>
              <a:rPr lang="ja-JP" altLang="en-US" sz="1600" b="1" dirty="0" smtClean="0">
                <a:solidFill>
                  <a:schemeClr val="tx1"/>
                </a:solidFill>
                <a:latin typeface="Arial" panose="020B0604020202020204" pitchFamily="34" charset="0"/>
                <a:cs typeface="Times New Roman" pitchFamily="18" charset="0"/>
              </a:rPr>
              <a:t>白人のステージ</a:t>
            </a:r>
            <a:r>
              <a:rPr lang="en-US" altLang="ja-JP" sz="1600" b="1" dirty="0" smtClean="0">
                <a:solidFill>
                  <a:schemeClr val="tx1"/>
                </a:solidFill>
                <a:latin typeface="Arial" panose="020B0604020202020204" pitchFamily="34" charset="0"/>
                <a:cs typeface="Times New Roman" pitchFamily="18" charset="0"/>
              </a:rPr>
              <a:t>Ⅲ</a:t>
            </a:r>
            <a:r>
              <a:rPr lang="ja-JP" altLang="en-US" sz="1600" b="1" dirty="0" smtClean="0">
                <a:solidFill>
                  <a:schemeClr val="tx1"/>
                </a:solidFill>
                <a:latin typeface="Arial" panose="020B0604020202020204" pitchFamily="34" charset="0"/>
                <a:cs typeface="Times New Roman" pitchFamily="18" charset="0"/>
              </a:rPr>
              <a:t>結腸癌患者において、これらの変異（</a:t>
            </a:r>
            <a:r>
              <a:rPr lang="en-GB" sz="1600" b="1" dirty="0" smtClean="0">
                <a:solidFill>
                  <a:schemeClr val="tx1"/>
                </a:solidFill>
                <a:latin typeface="Arial" panose="020B0604020202020204" pitchFamily="34" charset="0"/>
                <a:cs typeface="Times New Roman" pitchFamily="18" charset="0"/>
              </a:rPr>
              <a:t>DPYD*2A</a:t>
            </a:r>
            <a:r>
              <a:rPr lang="ja-JP" altLang="en-US" sz="1600" b="1" dirty="0" err="1" smtClean="0">
                <a:solidFill>
                  <a:schemeClr val="tx1"/>
                </a:solidFill>
                <a:latin typeface="Arial" panose="020B0604020202020204" pitchFamily="34" charset="0"/>
                <a:cs typeface="Times New Roman" pitchFamily="18" charset="0"/>
              </a:rPr>
              <a:t>、</a:t>
            </a:r>
            <a:r>
              <a:rPr lang="en-GB" sz="1600" b="1" dirty="0" smtClean="0">
                <a:solidFill>
                  <a:schemeClr val="tx1"/>
                </a:solidFill>
                <a:latin typeface="Arial" panose="020B0604020202020204" pitchFamily="34" charset="0"/>
                <a:cs typeface="Times New Roman" pitchFamily="18" charset="0"/>
              </a:rPr>
              <a:t>D949V</a:t>
            </a:r>
            <a:r>
              <a:rPr lang="ja-JP" altLang="en-US" sz="1600" b="1" dirty="0" smtClean="0">
                <a:solidFill>
                  <a:schemeClr val="tx1"/>
                </a:solidFill>
                <a:latin typeface="Arial" panose="020B0604020202020204" pitchFamily="34" charset="0"/>
                <a:cs typeface="Times New Roman" pitchFamily="18" charset="0"/>
              </a:rPr>
              <a:t>および</a:t>
            </a:r>
            <a:r>
              <a:rPr lang="en-GB" sz="1600" b="1" dirty="0" smtClean="0">
                <a:solidFill>
                  <a:schemeClr val="tx1"/>
                </a:solidFill>
                <a:latin typeface="Arial" panose="020B0604020202020204" pitchFamily="34" charset="0"/>
                <a:cs typeface="Times New Roman" pitchFamily="18" charset="0"/>
              </a:rPr>
              <a:t>I560S</a:t>
            </a:r>
            <a:r>
              <a:rPr lang="ja-JP" altLang="en-US" sz="1600" b="1" dirty="0" smtClean="0">
                <a:solidFill>
                  <a:schemeClr val="tx1"/>
                </a:solidFill>
                <a:latin typeface="Arial" panose="020B0604020202020204" pitchFamily="34" charset="0"/>
                <a:cs typeface="Times New Roman" pitchFamily="18" charset="0"/>
              </a:rPr>
              <a:t>を伴わない）は</a:t>
            </a:r>
            <a:r>
              <a:rPr lang="en-US" altLang="ja-JP" sz="1600" b="1" dirty="0" smtClean="0">
                <a:solidFill>
                  <a:schemeClr val="tx1"/>
                </a:solidFill>
                <a:latin typeface="Arial" panose="020B0604020202020204" pitchFamily="34" charset="0"/>
                <a:cs typeface="Times New Roman" pitchFamily="18" charset="0"/>
              </a:rPr>
              <a:t>5-FU</a:t>
            </a:r>
            <a:r>
              <a:rPr lang="ja-JP" altLang="en-US" sz="1600" b="1" dirty="0" smtClean="0">
                <a:solidFill>
                  <a:schemeClr val="tx1"/>
                </a:solidFill>
                <a:latin typeface="Arial" panose="020B0604020202020204" pitchFamily="34" charset="0"/>
                <a:cs typeface="Times New Roman" pitchFamily="18" charset="0"/>
              </a:rPr>
              <a:t>含有アジュバント</a:t>
            </a:r>
            <a:r>
              <a:rPr lang="en-US" altLang="ja-JP" sz="1600" b="1" dirty="0" smtClean="0">
                <a:solidFill>
                  <a:schemeClr val="tx1"/>
                </a:solidFill>
                <a:latin typeface="Arial" panose="020B0604020202020204" pitchFamily="34" charset="0"/>
                <a:cs typeface="Times New Roman" pitchFamily="18" charset="0"/>
              </a:rPr>
              <a:t>CT</a:t>
            </a:r>
            <a:r>
              <a:rPr lang="ja-JP" altLang="en-US" sz="1600" b="1" dirty="0" smtClean="0">
                <a:solidFill>
                  <a:schemeClr val="tx1"/>
                </a:solidFill>
                <a:latin typeface="Arial" panose="020B0604020202020204" pitchFamily="34" charset="0"/>
                <a:cs typeface="Times New Roman" pitchFamily="18" charset="0"/>
              </a:rPr>
              <a:t>の毒性に関する予測因子であった。</a:t>
            </a:r>
            <a:endParaRPr lang="en-GB" sz="1600" b="1" dirty="0">
              <a:solidFill>
                <a:schemeClr val="tx1"/>
              </a:solidFill>
              <a:latin typeface="Arial" panose="020B0604020202020204" pitchFamily="34" charset="0"/>
            </a:endParaRPr>
          </a:p>
        </p:txBody>
      </p:sp>
      <p:sp>
        <p:nvSpPr>
          <p:cNvPr id="5" name="Text Placeholder 4"/>
          <p:cNvSpPr>
            <a:spLocks noGrp="1"/>
          </p:cNvSpPr>
          <p:nvPr>
            <p:ph type="body" sz="quarter" idx="11"/>
          </p:nvPr>
        </p:nvSpPr>
        <p:spPr/>
        <p:txBody>
          <a:bodyPr/>
          <a:lstStyle/>
          <a:p>
            <a:r>
              <a:rPr lang="fr-FR" dirty="0" smtClean="0"/>
              <a:t>Lee</a:t>
            </a:r>
            <a:r>
              <a:rPr lang="ja-JP" altLang="en-US" dirty="0" smtClean="0"/>
              <a:t>ら</a:t>
            </a:r>
            <a:r>
              <a:rPr lang="fr-FR" dirty="0" smtClean="0"/>
              <a:t> </a:t>
            </a:r>
            <a:r>
              <a:rPr lang="fr-FR" dirty="0"/>
              <a:t>J Clin Oncol 2015; 33 (suppl 3; abstr 508</a:t>
            </a:r>
            <a:r>
              <a:rPr lang="fr-FR" dirty="0" smtClean="0"/>
              <a:t>)</a:t>
            </a:r>
            <a:endParaRPr lang="en-GB" dirty="0"/>
          </a:p>
        </p:txBody>
      </p:sp>
      <p:sp>
        <p:nvSpPr>
          <p:cNvPr id="6" name="TextBox 5"/>
          <p:cNvSpPr txBox="1"/>
          <p:nvPr/>
        </p:nvSpPr>
        <p:spPr>
          <a:xfrm>
            <a:off x="176658" y="1972311"/>
            <a:ext cx="5230919" cy="292388"/>
          </a:xfrm>
          <a:prstGeom prst="rect">
            <a:avLst/>
          </a:prstGeom>
          <a:noFill/>
        </p:spPr>
        <p:txBody>
          <a:bodyPr wrap="none" rtlCol="0">
            <a:spAutoFit/>
          </a:bodyPr>
          <a:lstStyle/>
          <a:p>
            <a:pPr fontAlgn="base">
              <a:spcBef>
                <a:spcPct val="0"/>
              </a:spcBef>
              <a:spcAft>
                <a:spcPct val="0"/>
              </a:spcAft>
            </a:pPr>
            <a:r>
              <a:rPr lang="ja-JP" altLang="en-US" sz="1300" b="1" dirty="0" smtClean="0">
                <a:solidFill>
                  <a:srgbClr val="043882"/>
                </a:solidFill>
              </a:rPr>
              <a:t>単変量解析におけるグレード</a:t>
            </a:r>
            <a:r>
              <a:rPr lang="en-US" altLang="ja-JP" sz="1300" b="1" dirty="0" smtClean="0">
                <a:solidFill>
                  <a:srgbClr val="043882"/>
                </a:solidFill>
              </a:rPr>
              <a:t>3+</a:t>
            </a:r>
            <a:r>
              <a:rPr lang="ja-JP" altLang="en-US" sz="1300" b="1" dirty="0" smtClean="0">
                <a:solidFill>
                  <a:srgbClr val="043882"/>
                </a:solidFill>
              </a:rPr>
              <a:t>の</a:t>
            </a:r>
            <a:r>
              <a:rPr lang="en-GB" sz="1300" b="1" dirty="0" smtClean="0">
                <a:solidFill>
                  <a:srgbClr val="043882"/>
                </a:solidFill>
              </a:rPr>
              <a:t>5-FU</a:t>
            </a:r>
            <a:r>
              <a:rPr lang="ja-JP" altLang="en-US" sz="1300" b="1" dirty="0" smtClean="0">
                <a:solidFill>
                  <a:srgbClr val="043882"/>
                </a:solidFill>
              </a:rPr>
              <a:t>関連</a:t>
            </a:r>
            <a:r>
              <a:rPr lang="en-GB" sz="1300" b="1" dirty="0" smtClean="0">
                <a:solidFill>
                  <a:srgbClr val="043882"/>
                </a:solidFill>
              </a:rPr>
              <a:t>AE</a:t>
            </a:r>
            <a:r>
              <a:rPr lang="ja-JP" altLang="en-US" sz="1300" b="1" dirty="0" smtClean="0">
                <a:solidFill>
                  <a:srgbClr val="043882"/>
                </a:solidFill>
              </a:rPr>
              <a:t>との相関（</a:t>
            </a:r>
            <a:r>
              <a:rPr lang="en-US" altLang="en-US" sz="1300" b="1" dirty="0" smtClean="0">
                <a:solidFill>
                  <a:srgbClr val="043882"/>
                </a:solidFill>
              </a:rPr>
              <a:t>2,134</a:t>
            </a:r>
            <a:r>
              <a:rPr lang="ja-JP" altLang="en-US" sz="1300" b="1" dirty="0" smtClean="0">
                <a:solidFill>
                  <a:srgbClr val="043882"/>
                </a:solidFill>
              </a:rPr>
              <a:t>例）</a:t>
            </a:r>
            <a:endParaRPr lang="en-US" altLang="en-US" sz="1300" b="1" dirty="0">
              <a:solidFill>
                <a:srgbClr val="043882"/>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237459322"/>
              </p:ext>
            </p:extLst>
          </p:nvPr>
        </p:nvGraphicFramePr>
        <p:xfrm>
          <a:off x="595745" y="2094582"/>
          <a:ext cx="8077200" cy="2933700"/>
        </p:xfrm>
        <a:graphic>
          <a:graphicData uri="http://schemas.openxmlformats.org/drawingml/2006/table">
            <a:tbl>
              <a:tblPr firstRow="1" bandRow="1">
                <a:tableStyleId>{69012ECD-51FC-41F1-AA8D-1B2483CD663E}</a:tableStyleId>
              </a:tblPr>
              <a:tblGrid>
                <a:gridCol w="4585855"/>
                <a:gridCol w="872836"/>
                <a:gridCol w="969819"/>
                <a:gridCol w="997527"/>
                <a:gridCol w="651163"/>
              </a:tblGrid>
              <a:tr h="32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DPYD</a:t>
                      </a:r>
                      <a:r>
                        <a:rPr lang="ja-JP" altLang="en-US" sz="850" dirty="0" smtClean="0"/>
                        <a:t>変異</a:t>
                      </a:r>
                      <a:endParaRPr lang="en-GB" sz="850" dirty="0"/>
                    </a:p>
                  </a:txBody>
                  <a:tcPr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altLang="en-US" sz="850" dirty="0" smtClean="0"/>
                        <a:t>保有者</a:t>
                      </a:r>
                      <a:endParaRPr lang="en-US" altLang="ja-JP" sz="850" dirty="0" smtClean="0"/>
                    </a:p>
                    <a:p>
                      <a:pPr algn="ctr"/>
                      <a:r>
                        <a:rPr lang="en-GB" sz="850" dirty="0" smtClean="0"/>
                        <a:t>AE/</a:t>
                      </a:r>
                      <a:r>
                        <a:rPr lang="ja-JP" altLang="en-US" sz="850" dirty="0" smtClean="0"/>
                        <a:t>全体</a:t>
                      </a:r>
                      <a:r>
                        <a:rPr lang="en-GB" sz="850" dirty="0" smtClean="0"/>
                        <a:t>(%)</a:t>
                      </a:r>
                      <a:endParaRPr lang="en-GB" sz="850" dirty="0"/>
                    </a:p>
                  </a:txBody>
                  <a:tcPr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altLang="en-US" sz="850" dirty="0" smtClean="0"/>
                        <a:t>野生型患者</a:t>
                      </a:r>
                      <a:endParaRPr lang="en-US" altLang="ja-JP" sz="850" dirty="0" smtClean="0"/>
                    </a:p>
                    <a:p>
                      <a:pPr algn="ctr"/>
                      <a:r>
                        <a:rPr lang="en-GB" sz="850" dirty="0" smtClean="0"/>
                        <a:t>AE/</a:t>
                      </a:r>
                      <a:r>
                        <a:rPr lang="ja-JP" altLang="en-US" sz="850" dirty="0" smtClean="0"/>
                        <a:t>全体</a:t>
                      </a:r>
                      <a:r>
                        <a:rPr lang="en-GB" sz="850" dirty="0" smtClean="0"/>
                        <a:t>(%)</a:t>
                      </a:r>
                      <a:endParaRPr lang="en-GB" sz="850" dirty="0"/>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altLang="en-US" sz="850" dirty="0" smtClean="0"/>
                        <a:t>オッズ比</a:t>
                      </a:r>
                      <a:endParaRPr lang="en-US" altLang="ja-JP" sz="850" dirty="0" smtClean="0"/>
                    </a:p>
                    <a:p>
                      <a:pPr algn="ctr"/>
                      <a:r>
                        <a:rPr lang="en-GB" sz="850" dirty="0" smtClean="0"/>
                        <a:t>(95% CI)</a:t>
                      </a:r>
                      <a:endParaRPr lang="en-GB" sz="850" dirty="0"/>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50" dirty="0" smtClean="0"/>
                        <a:t>P</a:t>
                      </a:r>
                      <a:r>
                        <a:rPr lang="ja-JP" altLang="en-US" sz="850" dirty="0" smtClean="0"/>
                        <a:t>値</a:t>
                      </a:r>
                      <a:endParaRPr lang="en-GB" sz="850" dirty="0"/>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28539">
                <a:tc>
                  <a:txBody>
                    <a:bodyPr/>
                    <a:lstStyle/>
                    <a:p>
                      <a:r>
                        <a:rPr lang="en-GB" sz="850" dirty="0" smtClean="0"/>
                        <a:t>rs115349832</a:t>
                      </a:r>
                      <a:br>
                        <a:rPr lang="en-GB" sz="850" dirty="0" smtClean="0"/>
                      </a:br>
                      <a:r>
                        <a:rPr lang="en-GB" sz="850" dirty="0" smtClean="0"/>
                        <a:t>c.959–51 T&gt;C</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38/95</a:t>
                      </a:r>
                      <a:br>
                        <a:rPr lang="en-GB" sz="850" dirty="0" smtClean="0"/>
                      </a:br>
                      <a:r>
                        <a:rPr lang="en-GB" sz="850" dirty="0" smtClean="0"/>
                        <a:t>(40.0)</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667/2039</a:t>
                      </a:r>
                      <a:br>
                        <a:rPr lang="en-GB" sz="850" dirty="0" smtClean="0"/>
                      </a:br>
                      <a:r>
                        <a:rPr lang="en-GB" sz="850" dirty="0" smtClean="0"/>
                        <a:t>(32.7)</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1.371</a:t>
                      </a:r>
                      <a:br>
                        <a:rPr lang="en-GB" sz="850" dirty="0" smtClean="0"/>
                      </a:br>
                      <a:r>
                        <a:rPr lang="en-GB" sz="850" dirty="0" smtClean="0"/>
                        <a:t>(0.900</a:t>
                      </a:r>
                      <a:r>
                        <a:rPr lang="ja-JP" altLang="en-US" sz="850" dirty="0" smtClean="0"/>
                        <a:t>～</a:t>
                      </a:r>
                      <a:r>
                        <a:rPr lang="en-GB" sz="850" dirty="0" smtClean="0"/>
                        <a:t>2.089)</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0.1413</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r>
                        <a:rPr lang="en-GB" sz="850" dirty="0" smtClean="0"/>
                        <a:t>rs56038477</a:t>
                      </a:r>
                      <a:br>
                        <a:rPr lang="en-GB" sz="850" dirty="0" smtClean="0"/>
                      </a:br>
                      <a:r>
                        <a:rPr lang="en-GB" sz="850" dirty="0" smtClean="0"/>
                        <a:t>c.1236 G&gt;A, E412E</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38/90</a:t>
                      </a:r>
                      <a:br>
                        <a:rPr lang="en-GB" sz="850" dirty="0" smtClean="0"/>
                      </a:br>
                      <a:r>
                        <a:rPr lang="en-GB" sz="850" dirty="0" smtClean="0"/>
                        <a:t>(42.2)</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667/2044</a:t>
                      </a:r>
                      <a:br>
                        <a:rPr lang="en-GB" sz="850" dirty="0" smtClean="0"/>
                      </a:br>
                      <a:r>
                        <a:rPr lang="en-GB" sz="850" dirty="0" smtClean="0"/>
                        <a:t>(32.6)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1.509</a:t>
                      </a:r>
                      <a:br>
                        <a:rPr lang="en-GB" sz="850" dirty="0" smtClean="0"/>
                      </a:br>
                      <a:r>
                        <a:rPr lang="en-GB" sz="850" dirty="0" smtClean="0"/>
                        <a:t>(0.983</a:t>
                      </a:r>
                      <a:r>
                        <a:rPr lang="ja-JP" altLang="en-US" sz="850" dirty="0" smtClean="0"/>
                        <a:t>～</a:t>
                      </a:r>
                      <a:r>
                        <a:rPr lang="en-GB" sz="850" dirty="0" smtClean="0"/>
                        <a:t>2.316)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0.599</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r>
                        <a:rPr lang="en-GB" sz="850" dirty="0" smtClean="0"/>
                        <a:t>rs56276561</a:t>
                      </a:r>
                      <a:br>
                        <a:rPr lang="en-GB" sz="850" dirty="0" smtClean="0"/>
                      </a:br>
                      <a:r>
                        <a:rPr lang="en-GB" sz="850" dirty="0" smtClean="0"/>
                        <a:t>c.483+18 G&gt;A</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33/88</a:t>
                      </a:r>
                      <a:br>
                        <a:rPr lang="en-GB" sz="850" dirty="0" smtClean="0"/>
                      </a:br>
                      <a:r>
                        <a:rPr lang="en-GB" sz="850" dirty="0" smtClean="0"/>
                        <a:t>(37.5)</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672/2046</a:t>
                      </a:r>
                      <a:br>
                        <a:rPr lang="en-GB" sz="850" dirty="0" smtClean="0"/>
                      </a:br>
                      <a:r>
                        <a:rPr lang="en-GB" sz="850" dirty="0" smtClean="0"/>
                        <a:t>(32.8)</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1.227</a:t>
                      </a:r>
                      <a:br>
                        <a:rPr lang="en-GB" sz="850" dirty="0" smtClean="0"/>
                      </a:br>
                      <a:r>
                        <a:rPr lang="en-GB" sz="850" dirty="0" smtClean="0"/>
                        <a:t>(0.789</a:t>
                      </a:r>
                      <a:r>
                        <a:rPr lang="ja-JP" altLang="en-US" sz="850" dirty="0" smtClean="0"/>
                        <a:t>～</a:t>
                      </a:r>
                      <a:r>
                        <a:rPr lang="en-GB" sz="850" dirty="0" smtClean="0"/>
                        <a:t>1.907)</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0.3640</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rs6668296</a:t>
                      </a:r>
                      <a:br>
                        <a:rPr lang="en-GB" sz="850" dirty="0" smtClean="0"/>
                      </a:br>
                      <a:r>
                        <a:rPr lang="en-GB" sz="850" dirty="0" smtClean="0"/>
                        <a:t>c.680+139 G&gt;A</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165/457</a:t>
                      </a:r>
                      <a:br>
                        <a:rPr lang="en-GB" sz="850" dirty="0" smtClean="0"/>
                      </a:br>
                      <a:r>
                        <a:rPr lang="en-GB" sz="850" dirty="0" smtClean="0"/>
                        <a:t>(36.1)</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540/1677</a:t>
                      </a:r>
                      <a:br>
                        <a:rPr lang="en-GB" sz="850" dirty="0" smtClean="0"/>
                      </a:br>
                      <a:r>
                        <a:rPr lang="en-GB" sz="850" dirty="0" smtClean="0"/>
                        <a:t>(32.2)</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1.190</a:t>
                      </a:r>
                      <a:br>
                        <a:rPr lang="en-GB" sz="850" dirty="0" smtClean="0"/>
                      </a:br>
                      <a:r>
                        <a:rPr lang="en-GB" sz="850" dirty="0" smtClean="0"/>
                        <a:t>(0.958</a:t>
                      </a:r>
                      <a:r>
                        <a:rPr lang="ja-JP" altLang="en-US" sz="850" dirty="0" smtClean="0"/>
                        <a:t>～</a:t>
                      </a:r>
                      <a:r>
                        <a:rPr lang="en-GB" sz="850" dirty="0" smtClean="0"/>
                        <a:t>1.478)</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0.1159</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rs75017182</a:t>
                      </a:r>
                      <a:br>
                        <a:rPr lang="en-GB" sz="850" dirty="0" smtClean="0"/>
                      </a:br>
                      <a:r>
                        <a:rPr lang="en-GB" sz="850" dirty="0" smtClean="0"/>
                        <a:t>c.1129–5923 C&gt;G</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38/89</a:t>
                      </a:r>
                      <a:br>
                        <a:rPr lang="en-GB" sz="850" dirty="0" smtClean="0"/>
                      </a:br>
                      <a:r>
                        <a:rPr lang="en-GB" sz="850" dirty="0" smtClean="0"/>
                        <a:t>(42.7)</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667/2045</a:t>
                      </a:r>
                      <a:br>
                        <a:rPr lang="en-GB" sz="850" dirty="0" smtClean="0"/>
                      </a:br>
                      <a:r>
                        <a:rPr lang="en-GB" sz="850" dirty="0" smtClean="0"/>
                        <a:t>(32.6)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1.539</a:t>
                      </a:r>
                      <a:br>
                        <a:rPr lang="en-GB" sz="850" dirty="0" smtClean="0"/>
                      </a:br>
                      <a:r>
                        <a:rPr lang="en-GB" sz="850" dirty="0" smtClean="0"/>
                        <a:t>(1.001</a:t>
                      </a:r>
                      <a:r>
                        <a:rPr lang="ja-JP" altLang="en-US" sz="850" dirty="0" smtClean="0"/>
                        <a:t>～</a:t>
                      </a:r>
                      <a:r>
                        <a:rPr lang="en-GB" sz="850" dirty="0" smtClean="0"/>
                        <a:t>2.367)</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0.0493</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6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HapB3</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33/85</a:t>
                      </a:r>
                      <a:br>
                        <a:rPr lang="en-GB" sz="850" dirty="0" smtClean="0"/>
                      </a:br>
                      <a:r>
                        <a:rPr lang="en-GB" sz="850" dirty="0" smtClean="0"/>
                        <a:t>(38.8)</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672/2049</a:t>
                      </a:r>
                      <a:br>
                        <a:rPr lang="en-GB" sz="850" dirty="0" smtClean="0"/>
                      </a:br>
                      <a:r>
                        <a:rPr lang="en-GB" sz="850" dirty="0" smtClean="0"/>
                        <a:t>(32.8)</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1.300</a:t>
                      </a:r>
                      <a:br>
                        <a:rPr lang="en-GB" sz="850" dirty="0" smtClean="0"/>
                      </a:br>
                      <a:r>
                        <a:rPr lang="en-GB" sz="850" dirty="0" smtClean="0"/>
                        <a:t>(0.833</a:t>
                      </a:r>
                      <a:r>
                        <a:rPr lang="ja-JP" altLang="en-US" sz="850" dirty="0" smtClean="0"/>
                        <a:t>～</a:t>
                      </a:r>
                      <a:r>
                        <a:rPr lang="en-GB" sz="850" dirty="0" smtClean="0"/>
                        <a:t>2.031)</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0.2482</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6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HapB3</a:t>
                      </a:r>
                      <a:br>
                        <a:rPr lang="en-GB" sz="850" dirty="0" smtClean="0"/>
                      </a:br>
                      <a:r>
                        <a:rPr lang="en-GB" sz="850" dirty="0" smtClean="0"/>
                        <a:t>rs75017182</a:t>
                      </a:r>
                    </a:p>
                    <a:p>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33/84</a:t>
                      </a:r>
                      <a:br>
                        <a:rPr lang="en-GB" sz="850" dirty="0" smtClean="0"/>
                      </a:br>
                      <a:r>
                        <a:rPr lang="en-GB" sz="850" dirty="0" smtClean="0"/>
                        <a:t>(39.3)</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672/2050</a:t>
                      </a:r>
                      <a:br>
                        <a:rPr lang="en-GB" sz="850" dirty="0" smtClean="0"/>
                      </a:br>
                      <a:r>
                        <a:rPr lang="en-GB" sz="850" dirty="0" smtClean="0"/>
                        <a:t>(32.8)</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1.327</a:t>
                      </a:r>
                      <a:br>
                        <a:rPr lang="en-GB" sz="850" dirty="0" smtClean="0"/>
                      </a:br>
                      <a:r>
                        <a:rPr lang="en-GB" sz="850" dirty="0" smtClean="0"/>
                        <a:t>(0.848</a:t>
                      </a:r>
                      <a:r>
                        <a:rPr lang="ja-JP" altLang="en-US" sz="850" dirty="0" smtClean="0"/>
                        <a:t>～</a:t>
                      </a:r>
                      <a:r>
                        <a:rPr lang="en-GB" sz="850" dirty="0" smtClean="0"/>
                        <a:t>2.076)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0.2154</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8" name="TextBox 7"/>
          <p:cNvSpPr txBox="1"/>
          <p:nvPr/>
        </p:nvSpPr>
        <p:spPr>
          <a:xfrm>
            <a:off x="1921171" y="4954328"/>
            <a:ext cx="344967" cy="230832"/>
          </a:xfrm>
          <a:prstGeom prst="rect">
            <a:avLst/>
          </a:prstGeom>
          <a:noFill/>
        </p:spPr>
        <p:txBody>
          <a:bodyPr wrap="none" rtlCol="0">
            <a:spAutoFit/>
          </a:bodyPr>
          <a:lstStyle/>
          <a:p>
            <a:pPr algn="ctr"/>
            <a:r>
              <a:rPr lang="en-GB" sz="900" b="1" dirty="0" smtClean="0"/>
              <a:t>0.5</a:t>
            </a:r>
            <a:endParaRPr lang="en-GB" sz="900" b="1" dirty="0"/>
          </a:p>
        </p:txBody>
      </p:sp>
      <p:cxnSp>
        <p:nvCxnSpPr>
          <p:cNvPr id="9" name="Straight Connector 8"/>
          <p:cNvCxnSpPr/>
          <p:nvPr/>
        </p:nvCxnSpPr>
        <p:spPr>
          <a:xfrm>
            <a:off x="3055318" y="2502265"/>
            <a:ext cx="0" cy="238089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80015" y="4909033"/>
            <a:ext cx="2959378" cy="54375"/>
            <a:chOff x="2121580" y="5072332"/>
            <a:chExt cx="2959378" cy="54375"/>
          </a:xfrm>
        </p:grpSpPr>
        <p:cxnSp>
          <p:nvCxnSpPr>
            <p:cNvPr id="11" name="Straight Connector 10"/>
            <p:cNvCxnSpPr/>
            <p:nvPr/>
          </p:nvCxnSpPr>
          <p:spPr>
            <a:xfrm>
              <a:off x="2122098" y="5072332"/>
              <a:ext cx="295886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82298"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01939"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21580"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80958"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27311" y="4662581"/>
            <a:ext cx="1291427" cy="112675"/>
            <a:chOff x="2868876" y="4825880"/>
            <a:chExt cx="1291427" cy="112675"/>
          </a:xfrm>
        </p:grpSpPr>
        <p:cxnSp>
          <p:nvCxnSpPr>
            <p:cNvPr id="17" name="Straight Connector 16"/>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05640" y="4303734"/>
            <a:ext cx="1260000" cy="112675"/>
            <a:chOff x="2868876" y="4825880"/>
            <a:chExt cx="1291427" cy="112675"/>
          </a:xfrm>
        </p:grpSpPr>
        <p:cxnSp>
          <p:nvCxnSpPr>
            <p:cNvPr id="21" name="Straight Connector 20"/>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055318" y="3966070"/>
            <a:ext cx="1224000" cy="112675"/>
            <a:chOff x="2868876" y="4825880"/>
            <a:chExt cx="1291427" cy="112675"/>
          </a:xfrm>
        </p:grpSpPr>
        <p:cxnSp>
          <p:nvCxnSpPr>
            <p:cNvPr id="25" name="Straight Connector 24"/>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992948" y="3628406"/>
            <a:ext cx="612000" cy="112675"/>
            <a:chOff x="2868876" y="4825880"/>
            <a:chExt cx="1291427" cy="112675"/>
          </a:xfrm>
        </p:grpSpPr>
        <p:cxnSp>
          <p:nvCxnSpPr>
            <p:cNvPr id="29" name="Straight Connector 28"/>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722546" y="3286408"/>
            <a:ext cx="1257516" cy="112675"/>
            <a:chOff x="2868876" y="4825880"/>
            <a:chExt cx="1291427" cy="112675"/>
          </a:xfrm>
        </p:grpSpPr>
        <p:cxnSp>
          <p:nvCxnSpPr>
            <p:cNvPr id="33" name="Straight Connector 32"/>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028566" y="2974748"/>
            <a:ext cx="1224000" cy="112675"/>
            <a:chOff x="2868876" y="4825880"/>
            <a:chExt cx="1291427" cy="112675"/>
          </a:xfrm>
        </p:grpSpPr>
        <p:cxnSp>
          <p:nvCxnSpPr>
            <p:cNvPr id="37" name="Straight Connector 36"/>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903404" y="2593748"/>
            <a:ext cx="1224000" cy="112675"/>
            <a:chOff x="2868876" y="4825880"/>
            <a:chExt cx="1291427" cy="112675"/>
          </a:xfrm>
        </p:grpSpPr>
        <p:cxnSp>
          <p:nvCxnSpPr>
            <p:cNvPr id="41" name="Straight Connector 40"/>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4" name="Oval 43"/>
          <p:cNvSpPr>
            <a:spLocks noChangeAspect="1"/>
          </p:cNvSpPr>
          <p:nvPr/>
        </p:nvSpPr>
        <p:spPr>
          <a:xfrm>
            <a:off x="3489400" y="2618047"/>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a:spLocks noChangeAspect="1"/>
          </p:cNvSpPr>
          <p:nvPr/>
        </p:nvSpPr>
        <p:spPr>
          <a:xfrm>
            <a:off x="3608968" y="3012004"/>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a:spLocks noChangeAspect="1"/>
          </p:cNvSpPr>
          <p:nvPr/>
        </p:nvSpPr>
        <p:spPr>
          <a:xfrm>
            <a:off x="3313843" y="3323664"/>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a:spLocks noChangeAspect="1"/>
          </p:cNvSpPr>
          <p:nvPr/>
        </p:nvSpPr>
        <p:spPr>
          <a:xfrm>
            <a:off x="3261487" y="3654404"/>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a:spLocks noChangeAspect="1"/>
          </p:cNvSpPr>
          <p:nvPr/>
        </p:nvSpPr>
        <p:spPr>
          <a:xfrm>
            <a:off x="3640566" y="3996766"/>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a:spLocks noChangeAspect="1"/>
          </p:cNvSpPr>
          <p:nvPr/>
        </p:nvSpPr>
        <p:spPr>
          <a:xfrm>
            <a:off x="3400375" y="4327135"/>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a:spLocks noChangeAspect="1"/>
          </p:cNvSpPr>
          <p:nvPr/>
        </p:nvSpPr>
        <p:spPr>
          <a:xfrm>
            <a:off x="3444847" y="4685982"/>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3259806" y="5046807"/>
            <a:ext cx="646331" cy="230832"/>
          </a:xfrm>
          <a:prstGeom prst="rect">
            <a:avLst/>
          </a:prstGeom>
          <a:noFill/>
        </p:spPr>
        <p:txBody>
          <a:bodyPr wrap="none" rtlCol="0">
            <a:spAutoFit/>
          </a:bodyPr>
          <a:lstStyle/>
          <a:p>
            <a:pPr algn="ctr"/>
            <a:r>
              <a:rPr lang="ja-JP" altLang="en-US" sz="900" b="1" dirty="0" smtClean="0"/>
              <a:t>オッズ比</a:t>
            </a:r>
            <a:endParaRPr lang="en-GB" sz="900" b="1" dirty="0"/>
          </a:p>
        </p:txBody>
      </p:sp>
      <p:sp>
        <p:nvSpPr>
          <p:cNvPr id="52" name="TextBox 51"/>
          <p:cNvSpPr txBox="1"/>
          <p:nvPr/>
        </p:nvSpPr>
        <p:spPr>
          <a:xfrm>
            <a:off x="2938338" y="4954328"/>
            <a:ext cx="248786" cy="230832"/>
          </a:xfrm>
          <a:prstGeom prst="rect">
            <a:avLst/>
          </a:prstGeom>
          <a:noFill/>
        </p:spPr>
        <p:txBody>
          <a:bodyPr wrap="none" rtlCol="0">
            <a:spAutoFit/>
          </a:bodyPr>
          <a:lstStyle/>
          <a:p>
            <a:pPr algn="ctr"/>
            <a:r>
              <a:rPr lang="en-GB" sz="900" b="1" dirty="0" smtClean="0"/>
              <a:t>1</a:t>
            </a:r>
            <a:endParaRPr lang="en-GB" sz="900" b="1" dirty="0"/>
          </a:p>
        </p:txBody>
      </p:sp>
      <p:sp>
        <p:nvSpPr>
          <p:cNvPr id="53" name="TextBox 52"/>
          <p:cNvSpPr txBox="1"/>
          <p:nvPr/>
        </p:nvSpPr>
        <p:spPr>
          <a:xfrm>
            <a:off x="3920025" y="4954328"/>
            <a:ext cx="248786" cy="230832"/>
          </a:xfrm>
          <a:prstGeom prst="rect">
            <a:avLst/>
          </a:prstGeom>
          <a:noFill/>
        </p:spPr>
        <p:txBody>
          <a:bodyPr wrap="none" rtlCol="0">
            <a:spAutoFit/>
          </a:bodyPr>
          <a:lstStyle/>
          <a:p>
            <a:pPr algn="ctr"/>
            <a:r>
              <a:rPr lang="en-GB" sz="900" b="1" dirty="0" smtClean="0"/>
              <a:t>2</a:t>
            </a:r>
            <a:endParaRPr lang="en-GB" sz="900" b="1" dirty="0"/>
          </a:p>
        </p:txBody>
      </p:sp>
      <p:sp>
        <p:nvSpPr>
          <p:cNvPr id="54" name="TextBox 53"/>
          <p:cNvSpPr txBox="1"/>
          <p:nvPr/>
        </p:nvSpPr>
        <p:spPr>
          <a:xfrm>
            <a:off x="4921446" y="4954328"/>
            <a:ext cx="248786" cy="230832"/>
          </a:xfrm>
          <a:prstGeom prst="rect">
            <a:avLst/>
          </a:prstGeom>
          <a:noFill/>
        </p:spPr>
        <p:txBody>
          <a:bodyPr wrap="none" rtlCol="0">
            <a:spAutoFit/>
          </a:bodyPr>
          <a:lstStyle/>
          <a:p>
            <a:pPr algn="ctr"/>
            <a:r>
              <a:rPr lang="en-GB" sz="900" b="1" dirty="0" smtClean="0"/>
              <a:t>4</a:t>
            </a:r>
            <a:endParaRPr lang="en-GB" sz="900" b="1" dirty="0"/>
          </a:p>
        </p:txBody>
      </p:sp>
      <p:cxnSp>
        <p:nvCxnSpPr>
          <p:cNvPr id="55" name="Straight Connector 54"/>
          <p:cNvCxnSpPr/>
          <p:nvPr/>
        </p:nvCxnSpPr>
        <p:spPr>
          <a:xfrm>
            <a:off x="245193" y="2457043"/>
            <a:ext cx="854820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0860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直腸癌</a:t>
            </a:r>
            <a:endParaRPr lang="en-US" dirty="0"/>
          </a:p>
        </p:txBody>
      </p:sp>
      <p:sp>
        <p:nvSpPr>
          <p:cNvPr id="6" name="Text Placeholder 5"/>
          <p:cNvSpPr>
            <a:spLocks noGrp="1"/>
          </p:cNvSpPr>
          <p:nvPr>
            <p:ph type="body" idx="1"/>
          </p:nvPr>
        </p:nvSpPr>
        <p:spPr/>
        <p:txBody>
          <a:bodyPr/>
          <a:lstStyle/>
          <a:p>
            <a:r>
              <a:rPr lang="ja-JP" altLang="en-US" dirty="0" smtClean="0"/>
              <a:t>結腸直腸癌</a:t>
            </a:r>
            <a:endParaRPr lang="en-GB" dirty="0"/>
          </a:p>
        </p:txBody>
      </p:sp>
    </p:spTree>
    <p:extLst>
      <p:ext uri="{BB962C8B-B14F-4D97-AF65-F5344CB8AC3E}">
        <p14:creationId xmlns:p14="http://schemas.microsoft.com/office/powerpoint/2010/main" xmlns="" val="146710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509</a:t>
            </a:r>
            <a:r>
              <a:rPr lang="ja-JP" altLang="en-US" sz="1800" dirty="0" smtClean="0"/>
              <a:t>：ネオアジュバント療法で臨床的完全奏効を達成した直腸癌患者における</a:t>
            </a:r>
            <a:r>
              <a:rPr lang="en-US" altLang="ja-JP" sz="1800" dirty="0" smtClean="0"/>
              <a:t/>
            </a:r>
            <a:br>
              <a:rPr lang="en-US" altLang="ja-JP" sz="1800" dirty="0" smtClean="0"/>
            </a:br>
            <a:r>
              <a:rPr lang="ja-JP" altLang="en-US" sz="1800" dirty="0" smtClean="0"/>
              <a:t>器官温存</a:t>
            </a:r>
            <a:r>
              <a:rPr lang="en-US" altLang="ja-JP" sz="1800" dirty="0" smtClean="0"/>
              <a:t>‐</a:t>
            </a:r>
            <a:r>
              <a:rPr lang="en-GB" sz="1800" dirty="0" smtClean="0"/>
              <a:t>Smith JJ</a:t>
            </a:r>
            <a:r>
              <a:rPr lang="ja-JP" altLang="en-US" sz="1800" dirty="0" smtClean="0"/>
              <a:t>ら</a:t>
            </a:r>
            <a:endParaRPr lang="en-GB" sz="1800" dirty="0"/>
          </a:p>
        </p:txBody>
      </p:sp>
      <p:sp>
        <p:nvSpPr>
          <p:cNvPr id="6" name="Content Placeholder 5"/>
          <p:cNvSpPr>
            <a:spLocks noGrp="1"/>
          </p:cNvSpPr>
          <p:nvPr>
            <p:ph idx="1"/>
          </p:nvPr>
        </p:nvSpPr>
        <p:spPr/>
        <p:txBody>
          <a:bodyPr/>
          <a:lstStyle/>
          <a:p>
            <a:pPr marL="0" lvl="0" indent="0">
              <a:buClr>
                <a:srgbClr val="043882"/>
              </a:buClr>
              <a:buNone/>
            </a:pPr>
            <a:r>
              <a:rPr lang="ja-JP" altLang="en-US" sz="1600" b="1" dirty="0" smtClean="0">
                <a:solidFill>
                  <a:schemeClr val="tx1"/>
                </a:solidFill>
              </a:rPr>
              <a:t>研究の目的</a:t>
            </a:r>
            <a:endParaRPr lang="en-GB" sz="1600" dirty="0">
              <a:solidFill>
                <a:schemeClr val="tx1"/>
              </a:solidFill>
            </a:endParaRPr>
          </a:p>
          <a:p>
            <a:pPr>
              <a:buClr>
                <a:srgbClr val="043882"/>
              </a:buClr>
            </a:pPr>
            <a:r>
              <a:rPr lang="ja-JP" altLang="en-US" sz="1600" dirty="0" smtClean="0">
                <a:solidFill>
                  <a:schemeClr val="tx1"/>
                </a:solidFill>
              </a:rPr>
              <a:t>ネオアジュバント療法で完全奏効（</a:t>
            </a:r>
            <a:r>
              <a:rPr lang="en-US" altLang="ja-JP" sz="1600" dirty="0" smtClean="0">
                <a:solidFill>
                  <a:schemeClr val="tx1"/>
                </a:solidFill>
              </a:rPr>
              <a:t>CR</a:t>
            </a:r>
            <a:r>
              <a:rPr lang="ja-JP" altLang="en-US" sz="1600" dirty="0" smtClean="0">
                <a:solidFill>
                  <a:schemeClr val="tx1"/>
                </a:solidFill>
              </a:rPr>
              <a:t>）を達成した直腸癌（ステージ</a:t>
            </a:r>
            <a:r>
              <a:rPr lang="en-US" altLang="ja-JP" sz="1600" dirty="0" smtClean="0">
                <a:solidFill>
                  <a:schemeClr val="tx1"/>
                </a:solidFill>
              </a:rPr>
              <a:t>Ⅰ</a:t>
            </a:r>
            <a:r>
              <a:rPr lang="ja-JP" altLang="en-US" sz="1600" dirty="0" smtClean="0">
                <a:solidFill>
                  <a:schemeClr val="tx1"/>
                </a:solidFill>
              </a:rPr>
              <a:t>～</a:t>
            </a:r>
            <a:r>
              <a:rPr lang="en-US" altLang="ja-JP" sz="1600" dirty="0" smtClean="0">
                <a:solidFill>
                  <a:schemeClr val="tx1"/>
                </a:solidFill>
              </a:rPr>
              <a:t>Ⅲ</a:t>
            </a:r>
            <a:r>
              <a:rPr lang="ja-JP" altLang="en-US" sz="1600" dirty="0" smtClean="0">
                <a:solidFill>
                  <a:schemeClr val="tx1"/>
                </a:solidFill>
              </a:rPr>
              <a:t>）患者に　おける非手術的管理（</a:t>
            </a:r>
            <a:r>
              <a:rPr lang="en-US" altLang="ja-JP" sz="1600" dirty="0" smtClean="0">
                <a:solidFill>
                  <a:schemeClr val="tx1"/>
                </a:solidFill>
              </a:rPr>
              <a:t>NOM</a:t>
            </a:r>
            <a:r>
              <a:rPr lang="ja-JP" altLang="en-US" sz="1600" dirty="0" smtClean="0">
                <a:solidFill>
                  <a:schemeClr val="tx1"/>
                </a:solidFill>
              </a:rPr>
              <a:t>）の安全性および有効性を評価する。</a:t>
            </a:r>
            <a:endParaRPr lang="en-GB" sz="1600" dirty="0">
              <a:solidFill>
                <a:schemeClr val="tx1"/>
              </a:solidFill>
            </a:endParaRPr>
          </a:p>
          <a:p>
            <a:pPr marL="0" indent="0">
              <a:spcBef>
                <a:spcPts val="600"/>
              </a:spcBef>
              <a:buClr>
                <a:srgbClr val="043882"/>
              </a:buClr>
              <a:buNone/>
            </a:pPr>
            <a:r>
              <a:rPr lang="ja-JP" altLang="en-US" sz="1600" b="1" dirty="0" smtClean="0">
                <a:solidFill>
                  <a:schemeClr val="tx1"/>
                </a:solidFill>
              </a:rPr>
              <a:t>研究デザイン</a:t>
            </a:r>
            <a:endParaRPr lang="en-GB" sz="1600" b="1" dirty="0">
              <a:solidFill>
                <a:schemeClr val="tx1"/>
              </a:solidFill>
            </a:endParaRPr>
          </a:p>
          <a:p>
            <a:pPr>
              <a:buClr>
                <a:srgbClr val="043882"/>
              </a:buClr>
            </a:pPr>
            <a:r>
              <a:rPr lang="ja-JP" altLang="en-US" sz="1600" dirty="0" smtClean="0">
                <a:solidFill>
                  <a:schemeClr val="tx1"/>
                </a:solidFill>
              </a:rPr>
              <a:t>レトロスペクティブなレビューにより、</a:t>
            </a:r>
            <a:r>
              <a:rPr lang="en-US" altLang="ja-JP" sz="1600" dirty="0" smtClean="0">
                <a:solidFill>
                  <a:schemeClr val="tx1"/>
                </a:solidFill>
              </a:rPr>
              <a:t>NOM</a:t>
            </a:r>
            <a:r>
              <a:rPr lang="ja-JP" altLang="en-US" sz="1600" dirty="0" smtClean="0">
                <a:solidFill>
                  <a:schemeClr val="tx1"/>
                </a:solidFill>
              </a:rPr>
              <a:t>と直腸切除を比較した（</a:t>
            </a:r>
            <a:r>
              <a:rPr lang="en-GB" sz="1600" dirty="0" smtClean="0">
                <a:solidFill>
                  <a:schemeClr val="tx1"/>
                </a:solidFill>
              </a:rPr>
              <a:t>442</a:t>
            </a:r>
            <a:r>
              <a:rPr lang="ja-JP" altLang="en-US" sz="1600" dirty="0" smtClean="0">
                <a:solidFill>
                  <a:schemeClr val="tx1"/>
                </a:solidFill>
              </a:rPr>
              <a:t>例）。</a:t>
            </a:r>
            <a:endParaRPr lang="en-GB" sz="1600" dirty="0">
              <a:solidFill>
                <a:schemeClr val="tx1"/>
              </a:solidFill>
            </a:endParaRPr>
          </a:p>
          <a:p>
            <a:pPr>
              <a:buClr>
                <a:srgbClr val="043882"/>
              </a:buClr>
            </a:pPr>
            <a:r>
              <a:rPr lang="ja-JP" altLang="en-US" sz="1600" dirty="0" smtClean="0">
                <a:solidFill>
                  <a:schemeClr val="tx1"/>
                </a:solidFill>
              </a:rPr>
              <a:t>臨床的</a:t>
            </a:r>
            <a:r>
              <a:rPr lang="en-GB" sz="1600" dirty="0" smtClean="0">
                <a:solidFill>
                  <a:schemeClr val="tx1"/>
                </a:solidFill>
              </a:rPr>
              <a:t>CR</a:t>
            </a:r>
            <a:r>
              <a:rPr lang="ja-JP" altLang="en-US" sz="1600" dirty="0" smtClean="0">
                <a:solidFill>
                  <a:schemeClr val="tx1"/>
                </a:solidFill>
              </a:rPr>
              <a:t>を達成し、</a:t>
            </a:r>
            <a:r>
              <a:rPr lang="en-US" altLang="ja-JP" sz="1600" dirty="0" smtClean="0">
                <a:solidFill>
                  <a:schemeClr val="tx1"/>
                </a:solidFill>
              </a:rPr>
              <a:t>NOM</a:t>
            </a:r>
            <a:r>
              <a:rPr lang="ja-JP" altLang="en-US" sz="1600" dirty="0" smtClean="0">
                <a:solidFill>
                  <a:schemeClr val="tx1"/>
                </a:solidFill>
              </a:rPr>
              <a:t>で治療された患者と、直腸切除を受け、病理学的</a:t>
            </a:r>
            <a:r>
              <a:rPr lang="en-US" altLang="ja-JP" sz="1600" dirty="0" smtClean="0">
                <a:solidFill>
                  <a:schemeClr val="tx1"/>
                </a:solidFill>
              </a:rPr>
              <a:t>CR</a:t>
            </a:r>
            <a:r>
              <a:rPr lang="ja-JP" altLang="en-US" sz="1600" dirty="0" smtClean="0">
                <a:solidFill>
                  <a:schemeClr val="tx1"/>
                </a:solidFill>
              </a:rPr>
              <a:t>を達成　した患者について評価した。</a:t>
            </a:r>
            <a:endParaRPr lang="en-GB" sz="1600" dirty="0">
              <a:solidFill>
                <a:schemeClr val="tx1"/>
              </a:solidFill>
            </a:endParaRPr>
          </a:p>
          <a:p>
            <a:pPr lvl="1">
              <a:buClr>
                <a:srgbClr val="043882"/>
              </a:buClr>
            </a:pPr>
            <a:r>
              <a:rPr lang="ja-JP" altLang="en-US" sz="1600" dirty="0" smtClean="0">
                <a:solidFill>
                  <a:schemeClr val="tx1"/>
                </a:solidFill>
              </a:rPr>
              <a:t>直腸切除群：</a:t>
            </a:r>
            <a:r>
              <a:rPr lang="en-GB" sz="1600" dirty="0" smtClean="0">
                <a:solidFill>
                  <a:schemeClr val="tx1"/>
                </a:solidFill>
              </a:rPr>
              <a:t>CRT</a:t>
            </a:r>
            <a:r>
              <a:rPr lang="ja-JP" altLang="en-US" sz="1600" dirty="0" smtClean="0">
                <a:solidFill>
                  <a:schemeClr val="tx1"/>
                </a:solidFill>
              </a:rPr>
              <a:t>（</a:t>
            </a:r>
            <a:r>
              <a:rPr lang="en-GB" sz="1600" dirty="0" smtClean="0">
                <a:solidFill>
                  <a:schemeClr val="tx1"/>
                </a:solidFill>
              </a:rPr>
              <a:t>5040 </a:t>
            </a:r>
            <a:r>
              <a:rPr lang="en-GB" sz="1600" dirty="0" err="1" smtClean="0">
                <a:solidFill>
                  <a:schemeClr val="tx1"/>
                </a:solidFill>
              </a:rPr>
              <a:t>cGy</a:t>
            </a:r>
            <a:r>
              <a:rPr lang="ja-JP" altLang="en-US" sz="1600" dirty="0" smtClean="0">
                <a:solidFill>
                  <a:schemeClr val="tx1"/>
                </a:solidFill>
              </a:rPr>
              <a:t>＋</a:t>
            </a:r>
            <a:r>
              <a:rPr lang="en-GB" sz="1600" dirty="0" smtClean="0">
                <a:solidFill>
                  <a:schemeClr val="tx1"/>
                </a:solidFill>
              </a:rPr>
              <a:t>5-FU</a:t>
            </a:r>
            <a:r>
              <a:rPr lang="ja-JP" altLang="en-US" sz="1600" dirty="0" smtClean="0">
                <a:solidFill>
                  <a:schemeClr val="tx1"/>
                </a:solidFill>
              </a:rPr>
              <a:t>）→外科手術→アジュバント</a:t>
            </a:r>
            <a:r>
              <a:rPr lang="en-GB" sz="1600" dirty="0" smtClean="0">
                <a:solidFill>
                  <a:schemeClr val="tx1"/>
                </a:solidFill>
              </a:rPr>
              <a:t>CT</a:t>
            </a:r>
            <a:endParaRPr lang="en-GB" sz="1600" dirty="0">
              <a:solidFill>
                <a:schemeClr val="tx1"/>
              </a:solidFill>
            </a:endParaRPr>
          </a:p>
          <a:p>
            <a:pPr lvl="1">
              <a:buClr>
                <a:srgbClr val="043882"/>
              </a:buClr>
            </a:pPr>
            <a:r>
              <a:rPr lang="en-GB" sz="1600" dirty="0" smtClean="0">
                <a:solidFill>
                  <a:schemeClr val="tx1"/>
                </a:solidFill>
              </a:rPr>
              <a:t>NOM</a:t>
            </a:r>
            <a:r>
              <a:rPr lang="ja-JP" altLang="en-US" sz="1600" dirty="0" smtClean="0">
                <a:solidFill>
                  <a:schemeClr val="tx1"/>
                </a:solidFill>
              </a:rPr>
              <a:t>群：アジュバント</a:t>
            </a:r>
            <a:r>
              <a:rPr lang="en-GB" sz="1600" dirty="0" smtClean="0">
                <a:solidFill>
                  <a:schemeClr val="tx1"/>
                </a:solidFill>
              </a:rPr>
              <a:t>CT</a:t>
            </a:r>
            <a:r>
              <a:rPr lang="ja-JP" altLang="en-US" sz="1600" dirty="0" smtClean="0">
                <a:solidFill>
                  <a:schemeClr val="tx1"/>
                </a:solidFill>
              </a:rPr>
              <a:t>→ネオアジュバント</a:t>
            </a:r>
            <a:r>
              <a:rPr lang="en-GB" sz="1600" dirty="0" smtClean="0">
                <a:solidFill>
                  <a:schemeClr val="tx1"/>
                </a:solidFill>
              </a:rPr>
              <a:t>FOLFOX</a:t>
            </a:r>
            <a:r>
              <a:rPr lang="ja-JP" altLang="en-US" sz="1600" dirty="0" smtClean="0">
                <a:solidFill>
                  <a:schemeClr val="tx1"/>
                </a:solidFill>
              </a:rPr>
              <a:t>→</a:t>
            </a:r>
            <a:r>
              <a:rPr lang="en-GB" sz="1600" dirty="0" smtClean="0">
                <a:solidFill>
                  <a:schemeClr val="tx1"/>
                </a:solidFill>
              </a:rPr>
              <a:t>CRT</a:t>
            </a:r>
            <a:r>
              <a:rPr lang="ja-JP" altLang="en-US" sz="1600" dirty="0" smtClean="0">
                <a:solidFill>
                  <a:schemeClr val="tx1"/>
                </a:solidFill>
              </a:rPr>
              <a:t>（同上）→外科手術</a:t>
            </a:r>
            <a:endParaRPr lang="en-GB" sz="1600" dirty="0">
              <a:solidFill>
                <a:schemeClr val="tx1"/>
              </a:solidFill>
            </a:endParaRPr>
          </a:p>
          <a:p>
            <a:pPr>
              <a:buClr>
                <a:srgbClr val="043882"/>
              </a:buClr>
            </a:pPr>
            <a:r>
              <a:rPr lang="en-GB" sz="1600" dirty="0" smtClean="0">
                <a:solidFill>
                  <a:schemeClr val="tx1"/>
                </a:solidFill>
              </a:rPr>
              <a:t>Kaplan-Meier</a:t>
            </a:r>
            <a:r>
              <a:rPr lang="ja-JP" altLang="en-US" sz="1600" dirty="0" smtClean="0">
                <a:solidFill>
                  <a:schemeClr val="tx1"/>
                </a:solidFill>
              </a:rPr>
              <a:t>推定値および</a:t>
            </a:r>
            <a:r>
              <a:rPr lang="en-GB" sz="1600" dirty="0" smtClean="0">
                <a:solidFill>
                  <a:schemeClr val="tx1"/>
                </a:solidFill>
              </a:rPr>
              <a:t>log-rank</a:t>
            </a:r>
            <a:r>
              <a:rPr lang="ja-JP" altLang="en-US" sz="1600" dirty="0" smtClean="0">
                <a:solidFill>
                  <a:schemeClr val="tx1"/>
                </a:solidFill>
              </a:rPr>
              <a:t>検定を用いて検討した。追跡期間中央値は</a:t>
            </a:r>
            <a:r>
              <a:rPr lang="en-GB" sz="1600" dirty="0" smtClean="0">
                <a:solidFill>
                  <a:schemeClr val="tx1"/>
                </a:solidFill>
              </a:rPr>
              <a:t>3.5</a:t>
            </a:r>
            <a:r>
              <a:rPr lang="ja-JP" altLang="en-US" sz="1600" dirty="0" smtClean="0">
                <a:solidFill>
                  <a:schemeClr val="tx1"/>
                </a:solidFill>
              </a:rPr>
              <a:t>年で　あった。</a:t>
            </a:r>
            <a:endParaRPr lang="en-GB" sz="1600" dirty="0">
              <a:solidFill>
                <a:schemeClr val="tx1"/>
              </a:solidFill>
            </a:endParaRPr>
          </a:p>
        </p:txBody>
      </p:sp>
      <p:sp>
        <p:nvSpPr>
          <p:cNvPr id="4" name="Text Placeholder 3"/>
          <p:cNvSpPr>
            <a:spLocks noGrp="1"/>
          </p:cNvSpPr>
          <p:nvPr>
            <p:ph type="body" sz="quarter" idx="11"/>
          </p:nvPr>
        </p:nvSpPr>
        <p:spPr/>
        <p:txBody>
          <a:bodyPr/>
          <a:lstStyle/>
          <a:p>
            <a:r>
              <a:rPr lang="fr-FR" dirty="0" smtClean="0"/>
              <a:t>Smith</a:t>
            </a:r>
            <a:r>
              <a:rPr lang="ja-JP" altLang="en-US" dirty="0" smtClean="0"/>
              <a:t>ら</a:t>
            </a:r>
            <a:r>
              <a:rPr lang="fr-FR" dirty="0" smtClean="0"/>
              <a:t> </a:t>
            </a:r>
            <a:r>
              <a:rPr lang="fr-FR" dirty="0"/>
              <a:t>J Clin Oncol 2015; 33 (suppl 3; abstr 509)</a:t>
            </a:r>
            <a:endParaRPr lang="en-GB" dirty="0"/>
          </a:p>
        </p:txBody>
      </p:sp>
    </p:spTree>
    <p:extLst>
      <p:ext uri="{BB962C8B-B14F-4D97-AF65-F5344CB8AC3E}">
        <p14:creationId xmlns:p14="http://schemas.microsoft.com/office/powerpoint/2010/main" xmlns="" val="3623978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509</a:t>
            </a:r>
            <a:r>
              <a:rPr lang="ja-JP" altLang="en-US" sz="1800" dirty="0"/>
              <a:t>：ネオアジュバント療法で臨床的完全奏効を達成した直腸癌患者に</a:t>
            </a:r>
            <a:r>
              <a:rPr lang="ja-JP" altLang="en-US" sz="1800" dirty="0" smtClean="0"/>
              <a:t>おける</a:t>
            </a:r>
            <a:r>
              <a:rPr lang="en-US" altLang="ja-JP" sz="1800" dirty="0" smtClean="0"/>
              <a:t/>
            </a:r>
            <a:br>
              <a:rPr lang="en-US" altLang="ja-JP" sz="1800" dirty="0" smtClean="0"/>
            </a:br>
            <a:r>
              <a:rPr lang="ja-JP" altLang="en-US" sz="1800" dirty="0" smtClean="0"/>
              <a:t>器官</a:t>
            </a:r>
            <a:r>
              <a:rPr lang="ja-JP" altLang="en-US" sz="1800" dirty="0"/>
              <a:t>温存</a:t>
            </a:r>
            <a:r>
              <a:rPr lang="en-US" altLang="ja-JP" sz="1800" dirty="0"/>
              <a:t>‐</a:t>
            </a:r>
            <a:r>
              <a:rPr lang="en-GB" altLang="ja-JP" sz="1800" dirty="0"/>
              <a:t>Smith JJ</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spcAft>
                <a:spcPts val="11400"/>
              </a:spcAft>
              <a:buClr>
                <a:srgbClr val="043882"/>
              </a:buClr>
              <a:buNone/>
            </a:pPr>
            <a:r>
              <a:rPr lang="ja-JP" altLang="en-US" sz="1600" b="1" dirty="0" smtClean="0">
                <a:solidFill>
                  <a:srgbClr val="363636"/>
                </a:solidFill>
              </a:rPr>
              <a:t>主な結果</a:t>
            </a:r>
            <a:endParaRPr lang="en-GB" sz="1600" b="1" dirty="0">
              <a:solidFill>
                <a:srgbClr val="363636"/>
              </a:solidFill>
            </a:endParaRPr>
          </a:p>
          <a:p>
            <a:pPr>
              <a:spcBef>
                <a:spcPts val="1200"/>
              </a:spcBef>
              <a:buClr>
                <a:srgbClr val="043882"/>
              </a:buClr>
            </a:pPr>
            <a:r>
              <a:rPr lang="ja-JP" altLang="en-US" sz="1600" dirty="0" smtClean="0">
                <a:solidFill>
                  <a:srgbClr val="363636"/>
                </a:solidFill>
              </a:rPr>
              <a:t>局所再増殖はほとんどが</a:t>
            </a:r>
            <a:r>
              <a:rPr lang="en-US" altLang="ja-JP" sz="1600" dirty="0" smtClean="0">
                <a:solidFill>
                  <a:srgbClr val="363636"/>
                </a:solidFill>
              </a:rPr>
              <a:t>12</a:t>
            </a:r>
            <a:r>
              <a:rPr lang="ja-JP" altLang="en-US" sz="1600" dirty="0" smtClean="0">
                <a:solidFill>
                  <a:srgbClr val="363636"/>
                </a:solidFill>
              </a:rPr>
              <a:t>～</a:t>
            </a:r>
            <a:r>
              <a:rPr lang="en-US" altLang="ja-JP" sz="1600" dirty="0" smtClean="0">
                <a:solidFill>
                  <a:srgbClr val="363636"/>
                </a:solidFill>
              </a:rPr>
              <a:t>13</a:t>
            </a:r>
            <a:r>
              <a:rPr lang="ja-JP" altLang="en-US" sz="1600" dirty="0" smtClean="0">
                <a:solidFill>
                  <a:srgbClr val="363636"/>
                </a:solidFill>
              </a:rPr>
              <a:t>ヵ月以内に認められ、外科手術により救済できた。</a:t>
            </a:r>
            <a:endParaRPr lang="en-GB" sz="1600" dirty="0">
              <a:solidFill>
                <a:srgbClr val="363636"/>
              </a:solidFill>
            </a:endParaRPr>
          </a:p>
          <a:p>
            <a:pPr lvl="1">
              <a:buClr>
                <a:srgbClr val="043882"/>
              </a:buClr>
            </a:pPr>
            <a:r>
              <a:rPr lang="ja-JP" altLang="en-US" sz="1600" dirty="0" smtClean="0">
                <a:solidFill>
                  <a:srgbClr val="363636"/>
                </a:solidFill>
              </a:rPr>
              <a:t>外科的救済後の骨盤内再発：</a:t>
            </a:r>
            <a:r>
              <a:rPr lang="en-GB" sz="1600" dirty="0" smtClean="0">
                <a:solidFill>
                  <a:srgbClr val="363636"/>
                </a:solidFill>
              </a:rPr>
              <a:t>1</a:t>
            </a:r>
            <a:r>
              <a:rPr lang="ja-JP" altLang="en-US" sz="1600" dirty="0" smtClean="0">
                <a:solidFill>
                  <a:srgbClr val="363636"/>
                </a:solidFill>
              </a:rPr>
              <a:t>例（</a:t>
            </a:r>
            <a:r>
              <a:rPr lang="en-GB" sz="1600" dirty="0" smtClean="0">
                <a:solidFill>
                  <a:srgbClr val="363636"/>
                </a:solidFill>
              </a:rPr>
              <a:t>1.5%</a:t>
            </a:r>
            <a:r>
              <a:rPr lang="ja-JP" altLang="en-US" sz="1600" dirty="0" smtClean="0">
                <a:solidFill>
                  <a:srgbClr val="363636"/>
                </a:solidFill>
              </a:rPr>
              <a:t>）</a:t>
            </a:r>
            <a:endParaRPr lang="en-GB" sz="1600" dirty="0" smtClean="0">
              <a:solidFill>
                <a:srgbClr val="363636"/>
              </a:solidFill>
            </a:endParaRPr>
          </a:p>
          <a:p>
            <a:pPr marL="0" lvl="0" indent="0">
              <a:spcBef>
                <a:spcPts val="10000"/>
              </a:spcBef>
              <a:buClr>
                <a:srgbClr val="043882"/>
              </a:buClr>
              <a:buNone/>
            </a:pPr>
            <a:r>
              <a:rPr lang="ja-JP" altLang="en-US" sz="1600" b="1" dirty="0" smtClean="0">
                <a:solidFill>
                  <a:srgbClr val="363636"/>
                </a:solidFill>
              </a:rPr>
              <a:t>結論</a:t>
            </a:r>
            <a:endParaRPr lang="en-GB" sz="1600" b="1" dirty="0" smtClean="0">
              <a:solidFill>
                <a:srgbClr val="363636"/>
              </a:solidFill>
            </a:endParaRPr>
          </a:p>
          <a:p>
            <a:pPr>
              <a:buClr>
                <a:srgbClr val="043882"/>
              </a:buClr>
            </a:pPr>
            <a:r>
              <a:rPr lang="ja-JP" altLang="en-US" sz="1600" b="1" dirty="0" smtClean="0">
                <a:solidFill>
                  <a:srgbClr val="363636"/>
                </a:solidFill>
              </a:rPr>
              <a:t>直腸癌患者において、</a:t>
            </a:r>
            <a:r>
              <a:rPr lang="en-GB" sz="1600" b="1" dirty="0" smtClean="0">
                <a:solidFill>
                  <a:srgbClr val="363636"/>
                </a:solidFill>
              </a:rPr>
              <a:t>NOM</a:t>
            </a:r>
            <a:r>
              <a:rPr lang="ja-JP" altLang="en-US" sz="1600" b="1" dirty="0" smtClean="0">
                <a:solidFill>
                  <a:srgbClr val="363636"/>
                </a:solidFill>
              </a:rPr>
              <a:t>は安全かつ有効な治療戦略のようであった。</a:t>
            </a:r>
            <a:r>
              <a:rPr lang="en-GB" sz="1600" b="1" dirty="0" smtClean="0">
                <a:solidFill>
                  <a:srgbClr val="363636"/>
                </a:solidFill>
              </a:rPr>
              <a:t> </a:t>
            </a:r>
            <a:endParaRPr lang="en-GB" sz="1600" b="1" dirty="0">
              <a:solidFill>
                <a:srgbClr val="363636"/>
              </a:solidFill>
            </a:endParaRPr>
          </a:p>
          <a:p>
            <a:pPr>
              <a:buClr>
                <a:srgbClr val="043882"/>
              </a:buClr>
            </a:pPr>
            <a:r>
              <a:rPr lang="en-GB" sz="1600" b="1" spc="-10" dirty="0" smtClean="0">
                <a:solidFill>
                  <a:srgbClr val="363636"/>
                </a:solidFill>
              </a:rPr>
              <a:t>NOM</a:t>
            </a:r>
            <a:r>
              <a:rPr lang="ja-JP" altLang="en-US" sz="1600" b="1" spc="-10" dirty="0" smtClean="0">
                <a:solidFill>
                  <a:srgbClr val="363636"/>
                </a:solidFill>
              </a:rPr>
              <a:t>群では直腸温存率が高く、</a:t>
            </a:r>
            <a:r>
              <a:rPr lang="en-GB" sz="1600" b="1" spc="-10" dirty="0" smtClean="0">
                <a:solidFill>
                  <a:srgbClr val="363636"/>
                </a:solidFill>
              </a:rPr>
              <a:t>OS/DSS</a:t>
            </a:r>
            <a:r>
              <a:rPr lang="ja-JP" altLang="en-US" sz="1600" b="1" spc="-10" dirty="0" smtClean="0">
                <a:solidFill>
                  <a:srgbClr val="363636"/>
                </a:solidFill>
              </a:rPr>
              <a:t>率は切除群と同程度であった。</a:t>
            </a:r>
            <a:endParaRPr lang="en-GB" sz="1600" b="1" spc="-10" dirty="0">
              <a:solidFill>
                <a:srgbClr val="363636"/>
              </a:solidFill>
            </a:endParaRPr>
          </a:p>
          <a:p>
            <a:pPr>
              <a:buClr>
                <a:srgbClr val="043882"/>
              </a:buClr>
            </a:pPr>
            <a:r>
              <a:rPr lang="ja-JP" altLang="en-US" sz="1600" b="1" dirty="0" smtClean="0">
                <a:solidFill>
                  <a:srgbClr val="363636"/>
                </a:solidFill>
              </a:rPr>
              <a:t>現在、これらの結果を</a:t>
            </a:r>
            <a:r>
              <a:rPr lang="ja-JP" altLang="en-US" sz="1600" b="1" dirty="0">
                <a:solidFill>
                  <a:srgbClr val="363636"/>
                </a:solidFill>
              </a:rPr>
              <a:t>検証</a:t>
            </a:r>
            <a:r>
              <a:rPr lang="ja-JP" altLang="en-US" sz="1600" b="1" dirty="0" smtClean="0">
                <a:solidFill>
                  <a:srgbClr val="363636"/>
                </a:solidFill>
              </a:rPr>
              <a:t>する</a:t>
            </a:r>
            <a:r>
              <a:rPr lang="ja-JP" altLang="en-US" sz="1600" b="1" dirty="0">
                <a:solidFill>
                  <a:srgbClr val="363636"/>
                </a:solidFill>
              </a:rPr>
              <a:t>ため</a:t>
            </a:r>
            <a:r>
              <a:rPr lang="ja-JP" altLang="en-US" sz="1600" b="1" dirty="0" smtClean="0">
                <a:solidFill>
                  <a:srgbClr val="363636"/>
                </a:solidFill>
              </a:rPr>
              <a:t>のプロスペクティブな試験が進行中である。</a:t>
            </a:r>
            <a:endParaRPr lang="en-GB" dirty="0"/>
          </a:p>
        </p:txBody>
      </p:sp>
      <p:sp>
        <p:nvSpPr>
          <p:cNvPr id="4" name="Text Placeholder 3"/>
          <p:cNvSpPr>
            <a:spLocks noGrp="1"/>
          </p:cNvSpPr>
          <p:nvPr>
            <p:ph type="body" sz="quarter" idx="10"/>
          </p:nvPr>
        </p:nvSpPr>
        <p:spPr>
          <a:xfrm>
            <a:off x="365125" y="6096000"/>
            <a:ext cx="4725490" cy="487363"/>
          </a:xfrm>
        </p:spPr>
        <p:txBody>
          <a:bodyPr/>
          <a:lstStyle/>
          <a:p>
            <a:r>
              <a:rPr lang="en-GB" dirty="0" smtClean="0">
                <a:solidFill>
                  <a:srgbClr val="363636"/>
                </a:solidFill>
              </a:rPr>
              <a:t>*</a:t>
            </a:r>
            <a:r>
              <a:rPr lang="ja-JP" altLang="en-US" dirty="0" smtClean="0">
                <a:solidFill>
                  <a:srgbClr val="363636"/>
                </a:solidFill>
              </a:rPr>
              <a:t>局所切除のみ必要であった局所再増殖例</a:t>
            </a:r>
            <a:r>
              <a:rPr lang="en-US" altLang="ja-JP" dirty="0" smtClean="0">
                <a:solidFill>
                  <a:srgbClr val="363636"/>
                </a:solidFill>
              </a:rPr>
              <a:t>2</a:t>
            </a:r>
            <a:r>
              <a:rPr lang="ja-JP" altLang="en-US" dirty="0" smtClean="0">
                <a:solidFill>
                  <a:srgbClr val="363636"/>
                </a:solidFill>
              </a:rPr>
              <a:t>例を含む</a:t>
            </a:r>
            <a:r>
              <a:rPr lang="en-GB" dirty="0">
                <a:solidFill>
                  <a:schemeClr val="tx1"/>
                </a:solidFill>
              </a:rPr>
              <a:t/>
            </a:r>
            <a:br>
              <a:rPr lang="en-GB" dirty="0">
                <a:solidFill>
                  <a:schemeClr val="tx1"/>
                </a:solidFill>
              </a:rPr>
            </a:br>
            <a:r>
              <a:rPr lang="en-GB" dirty="0" smtClean="0"/>
              <a:t>DSS</a:t>
            </a:r>
            <a:r>
              <a:rPr lang="ja-JP" altLang="en-US" dirty="0" smtClean="0"/>
              <a:t>＝疾患特異的生存；</a:t>
            </a:r>
            <a:r>
              <a:rPr lang="en-GB" dirty="0" smtClean="0">
                <a:solidFill>
                  <a:schemeClr val="tx1"/>
                </a:solidFill>
              </a:rPr>
              <a:t>LR</a:t>
            </a:r>
            <a:r>
              <a:rPr lang="ja-JP" altLang="en-US" dirty="0" smtClean="0">
                <a:solidFill>
                  <a:schemeClr val="tx1"/>
                </a:solidFill>
              </a:rPr>
              <a:t>＝局所再発</a:t>
            </a:r>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smtClean="0"/>
              <a:t>Smith</a:t>
            </a:r>
            <a:r>
              <a:rPr lang="ja-JP" altLang="en-US" dirty="0" smtClean="0"/>
              <a:t>ら</a:t>
            </a:r>
            <a:r>
              <a:rPr lang="fr-FR" dirty="0" smtClean="0"/>
              <a:t> </a:t>
            </a:r>
            <a:r>
              <a:rPr lang="fr-FR" dirty="0"/>
              <a:t>J Clin Oncol 2015; 33 (suppl 3; abstr 509</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528333437"/>
              </p:ext>
            </p:extLst>
          </p:nvPr>
        </p:nvGraphicFramePr>
        <p:xfrm>
          <a:off x="390526" y="1790699"/>
          <a:ext cx="8334373" cy="1207704"/>
        </p:xfrm>
        <a:graphic>
          <a:graphicData uri="http://schemas.openxmlformats.org/drawingml/2006/table">
            <a:tbl>
              <a:tblPr firstRow="1" bandRow="1">
                <a:tableStyleId>{69012ECD-51FC-41F1-AA8D-1B2483CD663E}</a:tableStyleId>
              </a:tblPr>
              <a:tblGrid>
                <a:gridCol w="828674"/>
                <a:gridCol w="754743"/>
                <a:gridCol w="1483632"/>
                <a:gridCol w="1361988"/>
                <a:gridCol w="952587"/>
                <a:gridCol w="1057275"/>
                <a:gridCol w="1895474"/>
              </a:tblGrid>
              <a:tr h="2484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患者数</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局所再増殖</a:t>
                      </a:r>
                      <a:endParaRPr kumimoji="0" lang="en-US" altLang="ja-JP" sz="14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例</a:t>
                      </a:r>
                      <a:r>
                        <a:rPr kumimoji="0" lang="en-GB" sz="1400" b="1" i="0" u="none" strike="noStrike" cap="none" normalizeH="0" baseline="0" dirty="0" smtClean="0">
                          <a:ln>
                            <a:noFill/>
                          </a:ln>
                          <a:solidFill>
                            <a:schemeClr val="tx2"/>
                          </a:solidFill>
                          <a:effectLst/>
                          <a:latin typeface="Arial" charset="0"/>
                          <a:cs typeface="Arial" charset="0"/>
                        </a:rPr>
                        <a:t> </a:t>
                      </a:r>
                      <a:r>
                        <a:rPr kumimoji="0" lang="ja-JP" altLang="en-US" sz="1400" b="1" i="0" u="none" strike="noStrike" cap="none" normalizeH="0" baseline="0" dirty="0" smtClean="0">
                          <a:ln>
                            <a:noFill/>
                          </a:ln>
                          <a:solidFill>
                            <a:schemeClr val="tx2"/>
                          </a:solidFill>
                          <a:effectLst/>
                          <a:latin typeface="Arial" charset="0"/>
                          <a:cs typeface="Arial" charset="0"/>
                        </a:rPr>
                        <a:t>（</a:t>
                      </a:r>
                      <a:r>
                        <a:rPr kumimoji="0" lang="en-GB" sz="1400" b="1" i="0" u="none" strike="noStrike" cap="none" normalizeH="0" baseline="0" dirty="0" smtClean="0">
                          <a:ln>
                            <a:noFill/>
                          </a:ln>
                          <a:solidFill>
                            <a:schemeClr val="tx2"/>
                          </a:solidFill>
                          <a:effectLst/>
                          <a:latin typeface="Arial" charset="0"/>
                          <a:cs typeface="Arial" charset="0"/>
                        </a:rPr>
                        <a:t>%</a:t>
                      </a:r>
                      <a:r>
                        <a:rPr kumimoji="0" lang="ja-JP" altLang="en-US"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切除後の</a:t>
                      </a:r>
                      <a:r>
                        <a:rPr kumimoji="0" lang="en-GB" sz="1400" b="1" i="0" u="none" strike="noStrike" cap="none" normalizeH="0" baseline="0" dirty="0" smtClean="0">
                          <a:ln>
                            <a:noFill/>
                          </a:ln>
                          <a:solidFill>
                            <a:schemeClr val="tx2"/>
                          </a:solidFill>
                          <a:effectLst/>
                          <a:latin typeface="Arial" charset="0"/>
                          <a:cs typeface="Arial" charset="0"/>
                        </a:rPr>
                        <a:t>LR</a:t>
                      </a:r>
                      <a:endParaRPr kumimoji="0" lang="en-US" altLang="ja-JP" sz="14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例</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DSS</a:t>
                      </a:r>
                      <a:br>
                        <a:rPr kumimoji="0" lang="en-GB" sz="1400" b="1" i="0" u="none" strike="noStrike" cap="none" normalizeH="0" baseline="0" dirty="0" smtClean="0">
                          <a:ln>
                            <a:noFill/>
                          </a:ln>
                          <a:solidFill>
                            <a:schemeClr val="tx2"/>
                          </a:solidFill>
                          <a:effectLst/>
                          <a:latin typeface="Arial" charset="0"/>
                          <a:cs typeface="Arial" charset="0"/>
                        </a:rPr>
                      </a:br>
                      <a:r>
                        <a:rPr kumimoji="0" lang="ja-JP" altLang="en-US" sz="1400" b="1" i="0" u="none" strike="noStrike" cap="none" normalizeH="0" baseline="0" dirty="0" smtClean="0">
                          <a:ln>
                            <a:noFill/>
                          </a:ln>
                          <a:solidFill>
                            <a:schemeClr val="tx2"/>
                          </a:solidFill>
                          <a:effectLst/>
                          <a:latin typeface="Arial" charset="0"/>
                          <a:cs typeface="Arial" charset="0"/>
                        </a:rPr>
                        <a:t>例（</a:t>
                      </a:r>
                      <a:r>
                        <a:rPr kumimoji="0" lang="en-GB" sz="1400" b="1" i="0" u="none" strike="noStrike" cap="none" normalizeH="0" baseline="0" dirty="0" smtClean="0">
                          <a:ln>
                            <a:noFill/>
                          </a:ln>
                          <a:solidFill>
                            <a:schemeClr val="tx2"/>
                          </a:solidFill>
                          <a:effectLst/>
                          <a:latin typeface="Arial" charset="0"/>
                          <a:cs typeface="Arial" charset="0"/>
                        </a:rPr>
                        <a:t>%</a:t>
                      </a:r>
                      <a:r>
                        <a:rPr kumimoji="0" lang="ja-JP" altLang="en-US"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OS</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例（</a:t>
                      </a:r>
                      <a:r>
                        <a:rPr kumimoji="0" lang="en-GB" sz="1400" b="1" i="0" u="none" strike="noStrike" cap="none" normalizeH="0" baseline="0" dirty="0" smtClean="0">
                          <a:ln>
                            <a:noFill/>
                          </a:ln>
                          <a:solidFill>
                            <a:schemeClr val="tx2"/>
                          </a:solidFill>
                          <a:effectLst/>
                          <a:latin typeface="Arial" charset="0"/>
                          <a:cs typeface="Arial" charset="0"/>
                        </a:rPr>
                        <a:t>%</a:t>
                      </a:r>
                      <a:r>
                        <a:rPr kumimoji="0" lang="ja-JP" altLang="en-US"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直腸温存</a:t>
                      </a:r>
                      <a:endParaRPr kumimoji="0" lang="en-US" altLang="ja-JP" sz="1400" b="1" i="0" u="none" strike="noStrike" cap="none" normalizeH="0" baseline="0" dirty="0" smtClean="0">
                        <a:ln>
                          <a:noFill/>
                        </a:ln>
                        <a:solidFill>
                          <a:schemeClr val="tx2"/>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例（</a:t>
                      </a:r>
                      <a:r>
                        <a:rPr kumimoji="0" lang="en-GB" sz="1400" b="1" i="0" u="none" strike="noStrike" cap="none" normalizeH="0" baseline="0" dirty="0" smtClean="0">
                          <a:ln>
                            <a:noFill/>
                          </a:ln>
                          <a:solidFill>
                            <a:schemeClr val="tx2"/>
                          </a:solidFill>
                          <a:effectLst/>
                          <a:latin typeface="Arial" charset="0"/>
                          <a:cs typeface="Arial" charset="0"/>
                        </a:rPr>
                        <a:t>%</a:t>
                      </a:r>
                      <a:r>
                        <a:rPr kumimoji="0" lang="ja-JP" altLang="en-US" sz="1400" b="1" i="0" u="none" strike="noStrike" cap="none" normalizeH="0" baseline="0" dirty="0" smtClean="0">
                          <a:ln>
                            <a:noFill/>
                          </a:ln>
                          <a:solidFill>
                            <a:schemeClr val="tx2"/>
                          </a:solidFill>
                          <a:effectLst/>
                          <a:latin typeface="Arial" charset="0"/>
                          <a:cs typeface="Arial" charset="0"/>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NOM</a:t>
                      </a:r>
                      <a:r>
                        <a:rPr kumimoji="0" lang="ja-JP" altLang="en-US" sz="1400" u="none" strike="noStrike" cap="none" normalizeH="0" baseline="0" dirty="0" smtClean="0">
                          <a:ln>
                            <a:noFill/>
                          </a:ln>
                          <a:effectLst/>
                        </a:rPr>
                        <a:t>群</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69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u="none" strike="noStrike" cap="none" normalizeH="0" baseline="0" dirty="0" smtClean="0">
                          <a:ln>
                            <a:noFill/>
                          </a:ln>
                          <a:effectLst/>
                        </a:rPr>
                        <a:t>切除群</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70 (96)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455354377"/>
              </p:ext>
            </p:extLst>
          </p:nvPr>
        </p:nvGraphicFramePr>
        <p:xfrm>
          <a:off x="384176" y="3853389"/>
          <a:ext cx="8397875" cy="951672"/>
        </p:xfrm>
        <a:graphic>
          <a:graphicData uri="http://schemas.openxmlformats.org/drawingml/2006/table">
            <a:tbl>
              <a:tblPr firstRow="1" bandRow="1">
                <a:tableStyleId>{69012ECD-51FC-41F1-AA8D-1B2483CD663E}</a:tableStyleId>
              </a:tblPr>
              <a:tblGrid>
                <a:gridCol w="2749549"/>
                <a:gridCol w="2824163"/>
                <a:gridCol w="2824163"/>
              </a:tblGrid>
              <a:tr h="2484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NOM</a:t>
                      </a:r>
                      <a:r>
                        <a:rPr kumimoji="0" lang="ja-JP" altLang="en-US" sz="1400" u="none" strike="noStrike" cap="none" normalizeH="0" baseline="0" dirty="0" smtClean="0">
                          <a:ln>
                            <a:noFill/>
                          </a:ln>
                          <a:solidFill>
                            <a:schemeClr val="tx2"/>
                          </a:solidFill>
                          <a:effectLst/>
                        </a:rPr>
                        <a:t>群、</a:t>
                      </a:r>
                      <a:r>
                        <a:rPr kumimoji="0" lang="en-GB" sz="1400" u="none" strike="noStrike" cap="none" normalizeH="0" baseline="0" dirty="0" smtClean="0">
                          <a:ln>
                            <a:noFill/>
                          </a:ln>
                          <a:solidFill>
                            <a:schemeClr val="tx2"/>
                          </a:solidFill>
                          <a:effectLst/>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u="none" strike="noStrike" cap="none" normalizeH="0" baseline="0" dirty="0" smtClean="0">
                          <a:ln>
                            <a:noFill/>
                          </a:ln>
                          <a:solidFill>
                            <a:schemeClr val="tx2"/>
                          </a:solidFill>
                          <a:effectLst/>
                        </a:rPr>
                        <a:t>切除群、</a:t>
                      </a:r>
                      <a:r>
                        <a:rPr kumimoji="0" lang="en-GB" sz="1400" u="none" strike="noStrike" cap="none" normalizeH="0" baseline="0" dirty="0" smtClean="0">
                          <a:ln>
                            <a:noFill/>
                          </a:ln>
                          <a:solidFill>
                            <a:schemeClr val="tx2"/>
                          </a:solidFill>
                          <a:effectLst/>
                        </a:rPr>
                        <a:t>%</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1</a:t>
                      </a:r>
                      <a:r>
                        <a:rPr kumimoji="0" lang="ja-JP" altLang="en-US" sz="1400" u="none" strike="noStrike" cap="none" normalizeH="0" baseline="0" dirty="0" smtClean="0">
                          <a:ln>
                            <a:noFill/>
                          </a:ln>
                          <a:effectLst/>
                        </a:rPr>
                        <a:t>年遠隔再発率</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4</a:t>
                      </a:r>
                      <a:r>
                        <a:rPr kumimoji="0" lang="ja-JP" altLang="en-US" sz="1400" u="none" strike="noStrike" cap="none" normalizeH="0" baseline="0" dirty="0" smtClean="0">
                          <a:ln>
                            <a:noFill/>
                          </a:ln>
                          <a:effectLst/>
                        </a:rPr>
                        <a:t>年遠隔再発率</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301501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510</a:t>
            </a:r>
            <a:r>
              <a:rPr lang="ja-JP" altLang="en-US" sz="1800" dirty="0" smtClean="0"/>
              <a:t>：局所進行直腸腺癌における放射線療法後の外科的切除の至適時期：</a:t>
            </a:r>
            <a:r>
              <a:rPr lang="en-GB" sz="1800" dirty="0" smtClean="0"/>
              <a:t>National </a:t>
            </a:r>
            <a:r>
              <a:rPr lang="en-GB" sz="1800" dirty="0"/>
              <a:t>Cancer </a:t>
            </a:r>
            <a:r>
              <a:rPr lang="en-GB" sz="1800" dirty="0" smtClean="0"/>
              <a:t>Database</a:t>
            </a:r>
            <a:r>
              <a:rPr lang="ja-JP" altLang="en-US" sz="1800" dirty="0" smtClean="0"/>
              <a:t>（</a:t>
            </a:r>
            <a:r>
              <a:rPr lang="en-GB" sz="1800" dirty="0" smtClean="0"/>
              <a:t>NCDB</a:t>
            </a:r>
            <a:r>
              <a:rPr lang="ja-JP" altLang="en-US" sz="1800" dirty="0" smtClean="0"/>
              <a:t>）の解析</a:t>
            </a:r>
            <a:r>
              <a:rPr lang="en-US" altLang="ja-JP" sz="1800" dirty="0" smtClean="0"/>
              <a:t>‐</a:t>
            </a:r>
            <a:r>
              <a:rPr lang="en-GB" sz="1800" dirty="0" smtClean="0"/>
              <a:t>Huntington CR</a:t>
            </a:r>
            <a:r>
              <a:rPr lang="ja-JP" altLang="en-US" sz="1800" dirty="0" smtClean="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研究の目的</a:t>
            </a:r>
            <a:endParaRPr lang="en-GB" sz="1600" b="1" dirty="0">
              <a:solidFill>
                <a:schemeClr val="tx1"/>
              </a:solidFill>
            </a:endParaRPr>
          </a:p>
          <a:p>
            <a:pPr>
              <a:spcAft>
                <a:spcPts val="1200"/>
              </a:spcAft>
              <a:buClr>
                <a:srgbClr val="043882"/>
              </a:buClr>
            </a:pPr>
            <a:r>
              <a:rPr lang="en-GB" sz="1600" dirty="0" smtClean="0">
                <a:solidFill>
                  <a:schemeClr val="tx1"/>
                </a:solidFill>
              </a:rPr>
              <a:t>National </a:t>
            </a:r>
            <a:r>
              <a:rPr lang="en-GB" sz="1600" dirty="0">
                <a:solidFill>
                  <a:schemeClr val="tx1"/>
                </a:solidFill>
              </a:rPr>
              <a:t>Cancer </a:t>
            </a:r>
            <a:r>
              <a:rPr lang="en-GB" sz="1600" dirty="0" smtClean="0">
                <a:solidFill>
                  <a:schemeClr val="tx1"/>
                </a:solidFill>
              </a:rPr>
              <a:t>Database</a:t>
            </a:r>
            <a:r>
              <a:rPr lang="ja-JP" altLang="en-US" sz="1600" dirty="0" smtClean="0">
                <a:solidFill>
                  <a:schemeClr val="tx1"/>
                </a:solidFill>
              </a:rPr>
              <a:t>（</a:t>
            </a:r>
            <a:r>
              <a:rPr lang="en-GB" sz="1600" dirty="0" smtClean="0">
                <a:solidFill>
                  <a:schemeClr val="tx1"/>
                </a:solidFill>
              </a:rPr>
              <a:t>NCDB</a:t>
            </a:r>
            <a:r>
              <a:rPr lang="ja-JP" altLang="en-US" sz="1600" dirty="0" smtClean="0">
                <a:solidFill>
                  <a:schemeClr val="tx1"/>
                </a:solidFill>
              </a:rPr>
              <a:t>）を用い、局所進行直腸腺癌における放射線療法終了時から外科的切除までの至適期間を明らかにする。</a:t>
            </a:r>
            <a:endParaRPr lang="en-GB" sz="1600" dirty="0">
              <a:solidFill>
                <a:schemeClr val="tx1"/>
              </a:solidFill>
            </a:endParaRPr>
          </a:p>
          <a:p>
            <a:pPr marL="0" indent="0">
              <a:buNone/>
            </a:pPr>
            <a:r>
              <a:rPr lang="ja-JP" altLang="en-US" sz="1600" b="1" dirty="0" smtClean="0">
                <a:solidFill>
                  <a:schemeClr val="tx1"/>
                </a:solidFill>
              </a:rPr>
              <a:t>研究デザイン</a:t>
            </a:r>
            <a:endParaRPr lang="en-GB" sz="1600" b="1" dirty="0">
              <a:solidFill>
                <a:schemeClr val="tx1"/>
              </a:solidFill>
            </a:endParaRPr>
          </a:p>
          <a:p>
            <a:pPr>
              <a:spcAft>
                <a:spcPts val="1200"/>
              </a:spcAft>
            </a:pPr>
            <a:r>
              <a:rPr lang="ja-JP" altLang="en-US" sz="1600" dirty="0" smtClean="0">
                <a:solidFill>
                  <a:schemeClr val="tx1"/>
                </a:solidFill>
              </a:rPr>
              <a:t>診断時に転移の所見がなく、術前化学放射線療法を受け、次いで根治的外科的切除術を受けた直腸腺癌患者を</a:t>
            </a:r>
            <a:r>
              <a:rPr lang="en-GB" sz="1600" dirty="0" smtClean="0">
                <a:solidFill>
                  <a:schemeClr val="tx1"/>
                </a:solidFill>
              </a:rPr>
              <a:t>NCDB</a:t>
            </a:r>
            <a:r>
              <a:rPr lang="ja-JP" altLang="en-US" sz="1600" dirty="0" smtClean="0">
                <a:solidFill>
                  <a:schemeClr val="tx1"/>
                </a:solidFill>
              </a:rPr>
              <a:t>から特定した（</a:t>
            </a:r>
            <a:r>
              <a:rPr lang="en-GB" sz="1600" dirty="0" smtClean="0">
                <a:solidFill>
                  <a:schemeClr val="tx1"/>
                </a:solidFill>
              </a:rPr>
              <a:t>6,805</a:t>
            </a:r>
            <a:r>
              <a:rPr lang="ja-JP" altLang="en-US" sz="1600" dirty="0" smtClean="0">
                <a:solidFill>
                  <a:schemeClr val="tx1"/>
                </a:solidFill>
              </a:rPr>
              <a:t>例）。</a:t>
            </a:r>
            <a:endParaRPr lang="en-GB" sz="1600" dirty="0" smtClean="0">
              <a:solidFill>
                <a:schemeClr val="tx1"/>
              </a:solidFill>
            </a:endParaRPr>
          </a:p>
          <a:p>
            <a:pPr marL="0" indent="0">
              <a:buNone/>
            </a:pPr>
            <a:r>
              <a:rPr lang="ja-JP" altLang="en-US" sz="1600" b="1" dirty="0" smtClean="0">
                <a:solidFill>
                  <a:schemeClr val="tx1"/>
                </a:solidFill>
              </a:rPr>
              <a:t>主要エンドポイント</a:t>
            </a:r>
            <a:endParaRPr lang="en-GB" sz="1600" b="1" dirty="0">
              <a:solidFill>
                <a:schemeClr val="tx1"/>
              </a:solidFill>
            </a:endParaRPr>
          </a:p>
          <a:p>
            <a:r>
              <a:rPr lang="ja-JP" altLang="en-US" sz="1600" dirty="0" smtClean="0">
                <a:solidFill>
                  <a:schemeClr val="tx1"/>
                </a:solidFill>
              </a:rPr>
              <a:t>診断時からの生存期間</a:t>
            </a:r>
            <a:endParaRPr lang="en-GB" sz="1600" dirty="0">
              <a:solidFill>
                <a:schemeClr val="tx1"/>
              </a:solidFill>
            </a:endParaRPr>
          </a:p>
          <a:p>
            <a:r>
              <a:rPr lang="ja-JP" altLang="en-US" sz="1600" dirty="0" smtClean="0">
                <a:solidFill>
                  <a:schemeClr val="tx1"/>
                </a:solidFill>
              </a:rPr>
              <a:t>切除断端陽性率</a:t>
            </a:r>
            <a:endParaRPr lang="en-GB" sz="1600" dirty="0">
              <a:solidFill>
                <a:schemeClr val="tx1"/>
              </a:solidFill>
            </a:endParaRPr>
          </a:p>
          <a:p>
            <a:r>
              <a:rPr lang="ja-JP" altLang="en-US" sz="1600" dirty="0" smtClean="0">
                <a:solidFill>
                  <a:schemeClr val="tx1"/>
                </a:solidFill>
              </a:rPr>
              <a:t>病理学的完全奏効率</a:t>
            </a:r>
            <a:endParaRPr lang="en-GB" sz="1600" dirty="0">
              <a:solidFill>
                <a:schemeClr val="tx1"/>
              </a:solidFill>
            </a:endParaRPr>
          </a:p>
          <a:p>
            <a:endParaRPr lang="en-GB" dirty="0"/>
          </a:p>
        </p:txBody>
      </p:sp>
      <p:sp>
        <p:nvSpPr>
          <p:cNvPr id="5" name="Text Placeholder 4"/>
          <p:cNvSpPr>
            <a:spLocks noGrp="1"/>
          </p:cNvSpPr>
          <p:nvPr>
            <p:ph type="body" sz="quarter" idx="11"/>
          </p:nvPr>
        </p:nvSpPr>
        <p:spPr/>
        <p:txBody>
          <a:bodyPr/>
          <a:lstStyle/>
          <a:p>
            <a:r>
              <a:rPr lang="fr-FR" dirty="0" smtClean="0">
                <a:solidFill>
                  <a:srgbClr val="363636"/>
                </a:solidFill>
              </a:rPr>
              <a:t>Huntington</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510</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xmlns="" val="376677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510</a:t>
            </a:r>
            <a:r>
              <a:rPr lang="ja-JP" altLang="en-US" sz="1800" dirty="0"/>
              <a:t>：局所進行直腸腺癌における放射線療法後の外科的切除の至適時期：</a:t>
            </a:r>
            <a:r>
              <a:rPr lang="en-GB" altLang="ja-JP" sz="1800" dirty="0"/>
              <a:t>National Cancer Database</a:t>
            </a:r>
            <a:r>
              <a:rPr lang="ja-JP" altLang="en-US" sz="1800" dirty="0"/>
              <a:t>（</a:t>
            </a:r>
            <a:r>
              <a:rPr lang="en-GB" altLang="ja-JP" sz="1800" dirty="0"/>
              <a:t>NCDB</a:t>
            </a:r>
            <a:r>
              <a:rPr lang="ja-JP" altLang="en-US" sz="1800" dirty="0"/>
              <a:t>）の解析</a:t>
            </a:r>
            <a:r>
              <a:rPr lang="en-US" altLang="ja-JP" sz="1800" dirty="0"/>
              <a:t>‐</a:t>
            </a:r>
            <a:r>
              <a:rPr lang="en-GB" altLang="ja-JP" sz="1800" dirty="0"/>
              <a:t>Huntington CR</a:t>
            </a:r>
            <a:r>
              <a:rPr lang="ja-JP" altLang="en-US" sz="1800" dirty="0"/>
              <a:t>ら</a:t>
            </a:r>
            <a:endParaRPr lang="en-GB" sz="1800" dirty="0"/>
          </a:p>
        </p:txBody>
      </p:sp>
      <p:sp>
        <p:nvSpPr>
          <p:cNvPr id="3" name="Content Placeholder 2"/>
          <p:cNvSpPr>
            <a:spLocks noGrp="1"/>
          </p:cNvSpPr>
          <p:nvPr>
            <p:ph idx="1"/>
          </p:nvPr>
        </p:nvSpPr>
        <p:spPr>
          <a:xfrm>
            <a:off x="365124" y="1254035"/>
            <a:ext cx="8373927" cy="5094514"/>
          </a:xfrm>
        </p:spPr>
        <p:txBody>
          <a:bodyPr/>
          <a:lstStyle/>
          <a:p>
            <a:pPr marL="0" lvl="0" indent="0">
              <a:buClr>
                <a:srgbClr val="043882"/>
              </a:buClr>
              <a:buNone/>
            </a:pPr>
            <a:r>
              <a:rPr lang="ja-JP" altLang="en-US" sz="1600" b="1" dirty="0" smtClean="0">
                <a:solidFill>
                  <a:schemeClr val="tx1"/>
                </a:solidFill>
                <a:latin typeface="+mn-ea"/>
              </a:rPr>
              <a:t>主な結果</a:t>
            </a:r>
            <a:endParaRPr lang="en-GB" sz="1600" b="1" dirty="0">
              <a:solidFill>
                <a:schemeClr val="tx1"/>
              </a:solidFill>
              <a:latin typeface="+mn-ea"/>
            </a:endParaRPr>
          </a:p>
          <a:p>
            <a:pPr>
              <a:lnSpc>
                <a:spcPts val="1800"/>
              </a:lnSpc>
              <a:spcAft>
                <a:spcPts val="0"/>
              </a:spcAft>
              <a:buClr>
                <a:srgbClr val="043882"/>
              </a:buClr>
            </a:pPr>
            <a:r>
              <a:rPr lang="en-GB" sz="1600" dirty="0" smtClean="0">
                <a:solidFill>
                  <a:schemeClr val="tx1"/>
                </a:solidFill>
                <a:latin typeface="+mn-ea"/>
              </a:rPr>
              <a:t>R-S</a:t>
            </a:r>
            <a:r>
              <a:rPr lang="ja-JP" altLang="en-US" sz="1600" dirty="0" smtClean="0">
                <a:solidFill>
                  <a:schemeClr val="tx1"/>
                </a:solidFill>
                <a:latin typeface="+mn-ea"/>
              </a:rPr>
              <a:t>期間が＞</a:t>
            </a:r>
            <a:r>
              <a:rPr lang="en-GB" sz="1600" dirty="0" smtClean="0">
                <a:solidFill>
                  <a:schemeClr val="tx1"/>
                </a:solidFill>
                <a:latin typeface="+mn-ea"/>
              </a:rPr>
              <a:t>60</a:t>
            </a:r>
            <a:r>
              <a:rPr lang="ja-JP" altLang="en-US" sz="1600" dirty="0" smtClean="0">
                <a:solidFill>
                  <a:schemeClr val="tx1"/>
                </a:solidFill>
                <a:latin typeface="+mn-ea"/>
              </a:rPr>
              <a:t>日の患者は＜</a:t>
            </a:r>
            <a:r>
              <a:rPr lang="en-GB" sz="1600" dirty="0" smtClean="0">
                <a:solidFill>
                  <a:schemeClr val="tx1"/>
                </a:solidFill>
                <a:latin typeface="+mn-ea"/>
              </a:rPr>
              <a:t>60</a:t>
            </a:r>
            <a:r>
              <a:rPr lang="ja-JP" altLang="en-US" sz="1600" dirty="0" smtClean="0">
                <a:solidFill>
                  <a:schemeClr val="tx1"/>
                </a:solidFill>
                <a:latin typeface="+mn-ea"/>
              </a:rPr>
              <a:t>日の患者に比べて</a:t>
            </a:r>
            <a:r>
              <a:rPr lang="en-US" altLang="ja-JP" sz="1600" dirty="0" smtClean="0">
                <a:solidFill>
                  <a:schemeClr val="tx1"/>
                </a:solidFill>
                <a:latin typeface="+mn-ea"/>
              </a:rPr>
              <a:t>OS</a:t>
            </a:r>
            <a:r>
              <a:rPr lang="ja-JP" altLang="en-US" sz="1600" dirty="0" smtClean="0">
                <a:solidFill>
                  <a:schemeClr val="tx1"/>
                </a:solidFill>
                <a:latin typeface="+mn-ea"/>
              </a:rPr>
              <a:t>が短かった（</a:t>
            </a:r>
            <a:r>
              <a:rPr lang="en-GB" sz="1600" dirty="0" smtClean="0">
                <a:solidFill>
                  <a:schemeClr val="tx1"/>
                </a:solidFill>
                <a:latin typeface="+mn-ea"/>
              </a:rPr>
              <a:t>HR 1.25</a:t>
            </a:r>
            <a:r>
              <a:rPr lang="ja-JP" altLang="en-US" sz="1600" dirty="0" smtClean="0">
                <a:solidFill>
                  <a:schemeClr val="tx1"/>
                </a:solidFill>
                <a:latin typeface="+mn-ea"/>
              </a:rPr>
              <a:t>）。</a:t>
            </a:r>
            <a:endParaRPr lang="en-GB" sz="1600" dirty="0">
              <a:solidFill>
                <a:schemeClr val="tx1"/>
              </a:solidFill>
              <a:latin typeface="+mn-ea"/>
            </a:endParaRPr>
          </a:p>
          <a:p>
            <a:pPr lvl="1">
              <a:lnSpc>
                <a:spcPts val="1800"/>
              </a:lnSpc>
              <a:spcAft>
                <a:spcPts val="0"/>
              </a:spcAft>
              <a:buClr>
                <a:srgbClr val="043882"/>
              </a:buClr>
            </a:pPr>
            <a:r>
              <a:rPr lang="en-GB" sz="1600" dirty="0" smtClean="0">
                <a:solidFill>
                  <a:schemeClr val="tx1"/>
                </a:solidFill>
                <a:latin typeface="+mn-ea"/>
                <a:ea typeface="+mn-ea"/>
              </a:rPr>
              <a:t>R-S</a:t>
            </a:r>
            <a:r>
              <a:rPr lang="ja-JP" altLang="en-US" sz="1600" dirty="0" smtClean="0">
                <a:solidFill>
                  <a:schemeClr val="tx1"/>
                </a:solidFill>
                <a:latin typeface="+mn-ea"/>
                <a:ea typeface="+mn-ea"/>
              </a:rPr>
              <a:t>期間が＜</a:t>
            </a:r>
            <a:r>
              <a:rPr lang="en-GB" sz="1600" dirty="0" smtClean="0">
                <a:solidFill>
                  <a:schemeClr val="tx1"/>
                </a:solidFill>
                <a:latin typeface="+mn-ea"/>
                <a:ea typeface="+mn-ea"/>
              </a:rPr>
              <a:t>60</a:t>
            </a:r>
            <a:r>
              <a:rPr lang="ja-JP" altLang="en-US" sz="1600" dirty="0" smtClean="0">
                <a:solidFill>
                  <a:schemeClr val="tx1"/>
                </a:solidFill>
                <a:latin typeface="+mn-ea"/>
                <a:ea typeface="+mn-ea"/>
              </a:rPr>
              <a:t>日の各群の</a:t>
            </a:r>
            <a:r>
              <a:rPr lang="en-US" altLang="ja-JP" sz="1600" dirty="0" smtClean="0">
                <a:solidFill>
                  <a:schemeClr val="tx1"/>
                </a:solidFill>
                <a:latin typeface="+mn-ea"/>
                <a:ea typeface="+mn-ea"/>
              </a:rPr>
              <a:t>OS</a:t>
            </a:r>
            <a:r>
              <a:rPr lang="ja-JP" altLang="en-US" sz="1600" dirty="0" smtClean="0">
                <a:solidFill>
                  <a:schemeClr val="tx1"/>
                </a:solidFill>
                <a:latin typeface="+mn-ea"/>
                <a:ea typeface="+mn-ea"/>
              </a:rPr>
              <a:t>は同程度であった。</a:t>
            </a:r>
            <a:endParaRPr lang="en-GB" sz="1600" dirty="0">
              <a:solidFill>
                <a:schemeClr val="tx1"/>
              </a:solidFill>
              <a:latin typeface="+mn-ea"/>
              <a:ea typeface="+mn-ea"/>
            </a:endParaRPr>
          </a:p>
          <a:p>
            <a:pPr>
              <a:lnSpc>
                <a:spcPts val="1800"/>
              </a:lnSpc>
              <a:spcAft>
                <a:spcPts val="0"/>
              </a:spcAft>
              <a:buClr>
                <a:srgbClr val="043882"/>
              </a:buClr>
            </a:pPr>
            <a:r>
              <a:rPr lang="en-GB" sz="1600" dirty="0" smtClean="0">
                <a:solidFill>
                  <a:schemeClr val="tx1"/>
                </a:solidFill>
                <a:latin typeface="+mn-ea"/>
              </a:rPr>
              <a:t>R-S</a:t>
            </a:r>
            <a:r>
              <a:rPr lang="ja-JP" altLang="en-US" sz="1600" dirty="0" smtClean="0">
                <a:solidFill>
                  <a:schemeClr val="tx1"/>
                </a:solidFill>
                <a:latin typeface="+mn-ea"/>
              </a:rPr>
              <a:t>期間の延長に伴い、以下の率が上昇した：</a:t>
            </a:r>
            <a:endParaRPr lang="en-GB" sz="1600" dirty="0">
              <a:solidFill>
                <a:schemeClr val="tx1"/>
              </a:solidFill>
              <a:latin typeface="+mn-ea"/>
            </a:endParaRPr>
          </a:p>
          <a:p>
            <a:pPr lvl="1">
              <a:lnSpc>
                <a:spcPts val="1800"/>
              </a:lnSpc>
              <a:spcAft>
                <a:spcPts val="0"/>
              </a:spcAft>
              <a:buClr>
                <a:srgbClr val="043882"/>
              </a:buClr>
            </a:pPr>
            <a:r>
              <a:rPr lang="en-GB" altLang="ja-JP" sz="1600" dirty="0" err="1">
                <a:solidFill>
                  <a:schemeClr val="tx1"/>
                </a:solidFill>
                <a:latin typeface="+mn-ea"/>
                <a:ea typeface="+mn-ea"/>
              </a:rPr>
              <a:t>pCR</a:t>
            </a:r>
            <a:r>
              <a:rPr lang="ja-JP" altLang="en-US" sz="1600" dirty="0" smtClean="0">
                <a:solidFill>
                  <a:schemeClr val="tx1"/>
                </a:solidFill>
                <a:latin typeface="+mn-ea"/>
                <a:ea typeface="+mn-ea"/>
              </a:rPr>
              <a:t>率：放射線療終了時から</a:t>
            </a:r>
            <a:r>
              <a:rPr lang="en-US" altLang="ja-JP" sz="1600" dirty="0" smtClean="0">
                <a:solidFill>
                  <a:schemeClr val="tx1"/>
                </a:solidFill>
                <a:latin typeface="+mn-ea"/>
                <a:ea typeface="+mn-ea"/>
              </a:rPr>
              <a:t>75</a:t>
            </a:r>
            <a:r>
              <a:rPr lang="ja-JP" altLang="en-US" sz="1600" dirty="0" smtClean="0">
                <a:solidFill>
                  <a:schemeClr val="tx1"/>
                </a:solidFill>
                <a:latin typeface="+mn-ea"/>
                <a:ea typeface="+mn-ea"/>
              </a:rPr>
              <a:t>日後までは上昇、それ以降は上昇なし（</a:t>
            </a:r>
            <a:r>
              <a:rPr lang="en-US" altLang="ja-JP" sz="1600" dirty="0" smtClean="0">
                <a:solidFill>
                  <a:schemeClr val="tx1"/>
                </a:solidFill>
                <a:latin typeface="+mn-ea"/>
                <a:ea typeface="+mn-ea"/>
              </a:rPr>
              <a:t>χ</a:t>
            </a:r>
            <a:r>
              <a:rPr lang="en-US" altLang="ja-JP" sz="1600" baseline="30000" dirty="0" smtClean="0">
                <a:solidFill>
                  <a:schemeClr val="tx1"/>
                </a:solidFill>
                <a:latin typeface="+mn-ea"/>
                <a:ea typeface="+mn-ea"/>
              </a:rPr>
              <a:t>2</a:t>
            </a:r>
            <a:r>
              <a:rPr lang="ja-JP" altLang="en-US" sz="1600" dirty="0" smtClean="0">
                <a:solidFill>
                  <a:schemeClr val="tx1"/>
                </a:solidFill>
                <a:latin typeface="+mn-ea"/>
                <a:ea typeface="+mn-ea"/>
              </a:rPr>
              <a:t>検定、</a:t>
            </a:r>
            <a:r>
              <a:rPr lang="en-GB" sz="1600" dirty="0" smtClean="0">
                <a:solidFill>
                  <a:schemeClr val="tx1"/>
                </a:solidFill>
                <a:latin typeface="+mn-ea"/>
                <a:ea typeface="+mn-ea"/>
              </a:rPr>
              <a:t>p</a:t>
            </a:r>
            <a:r>
              <a:rPr lang="ja-JP" altLang="en-US" sz="1600" dirty="0" smtClean="0">
                <a:solidFill>
                  <a:schemeClr val="tx1"/>
                </a:solidFill>
                <a:latin typeface="+mn-ea"/>
                <a:ea typeface="+mn-ea"/>
              </a:rPr>
              <a:t>＝</a:t>
            </a:r>
            <a:r>
              <a:rPr lang="en-GB" sz="1600" dirty="0" smtClean="0">
                <a:solidFill>
                  <a:schemeClr val="tx1"/>
                </a:solidFill>
                <a:latin typeface="+mn-ea"/>
                <a:ea typeface="+mn-ea"/>
              </a:rPr>
              <a:t>0.0003</a:t>
            </a:r>
            <a:r>
              <a:rPr lang="ja-JP" altLang="en-US" sz="1600" dirty="0" smtClean="0">
                <a:solidFill>
                  <a:schemeClr val="tx1"/>
                </a:solidFill>
                <a:latin typeface="+mn-ea"/>
                <a:ea typeface="+mn-ea"/>
              </a:rPr>
              <a:t>）。</a:t>
            </a:r>
            <a:endParaRPr lang="en-GB" sz="1600" dirty="0">
              <a:solidFill>
                <a:schemeClr val="tx1"/>
              </a:solidFill>
              <a:latin typeface="+mn-ea"/>
              <a:ea typeface="+mn-ea"/>
            </a:endParaRPr>
          </a:p>
          <a:p>
            <a:pPr lvl="1">
              <a:lnSpc>
                <a:spcPts val="1800"/>
              </a:lnSpc>
              <a:spcAft>
                <a:spcPts val="0"/>
              </a:spcAft>
              <a:buClr>
                <a:srgbClr val="043882"/>
              </a:buClr>
            </a:pPr>
            <a:r>
              <a:rPr lang="ja-JP" altLang="en-US" sz="1600" dirty="0" smtClean="0">
                <a:solidFill>
                  <a:schemeClr val="tx1"/>
                </a:solidFill>
                <a:latin typeface="+mn-ea"/>
                <a:ea typeface="+mn-ea"/>
              </a:rPr>
              <a:t>切除断端陽性率：放射線療法終了時から</a:t>
            </a:r>
            <a:r>
              <a:rPr lang="en-US" altLang="ja-JP" sz="1600" dirty="0" smtClean="0">
                <a:solidFill>
                  <a:schemeClr val="tx1"/>
                </a:solidFill>
                <a:latin typeface="+mn-ea"/>
                <a:ea typeface="+mn-ea"/>
              </a:rPr>
              <a:t>60</a:t>
            </a:r>
            <a:r>
              <a:rPr lang="ja-JP" altLang="en-US" sz="1600" dirty="0" smtClean="0">
                <a:solidFill>
                  <a:schemeClr val="tx1"/>
                </a:solidFill>
                <a:latin typeface="+mn-ea"/>
                <a:ea typeface="+mn-ea"/>
              </a:rPr>
              <a:t>日後以降に上昇（</a:t>
            </a:r>
            <a:r>
              <a:rPr lang="en-US" altLang="ja-JP" sz="1600" dirty="0">
                <a:solidFill>
                  <a:schemeClr val="tx1"/>
                </a:solidFill>
                <a:latin typeface="+mn-ea"/>
                <a:ea typeface="+mn-ea"/>
              </a:rPr>
              <a:t> χ</a:t>
            </a:r>
            <a:r>
              <a:rPr lang="en-US" altLang="ja-JP" sz="1600" baseline="30000" dirty="0">
                <a:solidFill>
                  <a:schemeClr val="tx1"/>
                </a:solidFill>
                <a:latin typeface="+mn-ea"/>
                <a:ea typeface="+mn-ea"/>
              </a:rPr>
              <a:t>2</a:t>
            </a:r>
            <a:r>
              <a:rPr lang="ja-JP" altLang="en-US" sz="1600" dirty="0">
                <a:solidFill>
                  <a:schemeClr val="tx1"/>
                </a:solidFill>
                <a:latin typeface="+mn-ea"/>
                <a:ea typeface="+mn-ea"/>
              </a:rPr>
              <a:t>検定</a:t>
            </a:r>
            <a:r>
              <a:rPr lang="ja-JP" altLang="en-US" sz="1600" dirty="0" smtClean="0">
                <a:solidFill>
                  <a:schemeClr val="tx1"/>
                </a:solidFill>
                <a:latin typeface="+mn-ea"/>
                <a:ea typeface="+mn-ea"/>
              </a:rPr>
              <a:t>、</a:t>
            </a:r>
            <a:r>
              <a:rPr lang="en-GB" sz="1600" dirty="0" smtClean="0">
                <a:solidFill>
                  <a:schemeClr val="tx1"/>
                </a:solidFill>
                <a:latin typeface="+mn-ea"/>
                <a:ea typeface="+mn-ea"/>
              </a:rPr>
              <a:t>p</a:t>
            </a:r>
            <a:r>
              <a:rPr lang="ja-JP" altLang="en-US" sz="1600" dirty="0" smtClean="0">
                <a:solidFill>
                  <a:schemeClr val="tx1"/>
                </a:solidFill>
                <a:latin typeface="+mn-ea"/>
                <a:ea typeface="+mn-ea"/>
              </a:rPr>
              <a:t>＝</a:t>
            </a:r>
            <a:r>
              <a:rPr lang="en-GB" sz="1600" dirty="0" smtClean="0">
                <a:solidFill>
                  <a:schemeClr val="tx1"/>
                </a:solidFill>
                <a:latin typeface="+mn-ea"/>
                <a:ea typeface="+mn-ea"/>
              </a:rPr>
              <a:t>0.0067</a:t>
            </a:r>
            <a:r>
              <a:rPr lang="ja-JP" altLang="en-US" sz="1600" dirty="0" smtClean="0">
                <a:solidFill>
                  <a:schemeClr val="tx1"/>
                </a:solidFill>
                <a:latin typeface="+mn-ea"/>
                <a:ea typeface="+mn-ea"/>
              </a:rPr>
              <a:t>）；</a:t>
            </a:r>
            <a:r>
              <a:rPr lang="en-US" altLang="ja-JP" sz="1600" dirty="0" smtClean="0">
                <a:solidFill>
                  <a:schemeClr val="tx1"/>
                </a:solidFill>
                <a:latin typeface="+mn-ea"/>
                <a:ea typeface="+mn-ea"/>
              </a:rPr>
              <a:t>R-S</a:t>
            </a:r>
            <a:r>
              <a:rPr lang="ja-JP" altLang="en-US" sz="1600" dirty="0" smtClean="0">
                <a:solidFill>
                  <a:schemeClr val="tx1"/>
                </a:solidFill>
                <a:latin typeface="+mn-ea"/>
                <a:ea typeface="+mn-ea"/>
              </a:rPr>
              <a:t>期間が＜</a:t>
            </a:r>
            <a:r>
              <a:rPr lang="en-US" altLang="ja-JP" sz="1600" dirty="0" smtClean="0">
                <a:solidFill>
                  <a:schemeClr val="tx1"/>
                </a:solidFill>
                <a:latin typeface="+mn-ea"/>
                <a:ea typeface="+mn-ea"/>
              </a:rPr>
              <a:t>60</a:t>
            </a:r>
            <a:r>
              <a:rPr lang="ja-JP" altLang="en-US" sz="1600" dirty="0" smtClean="0">
                <a:solidFill>
                  <a:schemeClr val="tx1"/>
                </a:solidFill>
                <a:latin typeface="+mn-ea"/>
                <a:ea typeface="+mn-ea"/>
              </a:rPr>
              <a:t>日の各群の切除断端陽性率は同程度であった。</a:t>
            </a:r>
            <a:endParaRPr lang="en-GB" sz="1600" dirty="0" smtClean="0">
              <a:solidFill>
                <a:schemeClr val="tx1"/>
              </a:solidFill>
              <a:latin typeface="+mn-ea"/>
              <a:ea typeface="+mn-ea"/>
            </a:endParaRPr>
          </a:p>
          <a:p>
            <a:pPr marL="0" lvl="1" indent="0">
              <a:buClr>
                <a:srgbClr val="043882"/>
              </a:buClr>
              <a:buNone/>
            </a:pPr>
            <a:endParaRPr lang="en-GB" sz="1600" b="1" dirty="0" smtClean="0">
              <a:solidFill>
                <a:schemeClr val="tx1"/>
              </a:solidFill>
              <a:latin typeface="+mn-ea"/>
              <a:ea typeface="+mn-ea"/>
            </a:endParaRPr>
          </a:p>
          <a:p>
            <a:pPr marL="0" lvl="1" indent="0">
              <a:buClr>
                <a:srgbClr val="043882"/>
              </a:buClr>
              <a:buNone/>
            </a:pPr>
            <a:endParaRPr lang="en-GB" sz="1600" b="1" dirty="0">
              <a:solidFill>
                <a:schemeClr val="tx1"/>
              </a:solidFill>
              <a:latin typeface="+mn-ea"/>
              <a:ea typeface="+mn-ea"/>
            </a:endParaRPr>
          </a:p>
          <a:p>
            <a:pPr marL="0" lvl="1" indent="0">
              <a:buClr>
                <a:srgbClr val="043882"/>
              </a:buClr>
              <a:buNone/>
            </a:pPr>
            <a:endParaRPr lang="en-GB" sz="1600" b="1" dirty="0" smtClean="0">
              <a:solidFill>
                <a:schemeClr val="tx1"/>
              </a:solidFill>
              <a:latin typeface="+mn-ea"/>
              <a:ea typeface="+mn-ea"/>
            </a:endParaRPr>
          </a:p>
          <a:p>
            <a:pPr marL="0" lvl="1" indent="0">
              <a:buClr>
                <a:srgbClr val="043882"/>
              </a:buClr>
              <a:buNone/>
            </a:pPr>
            <a:endParaRPr lang="en-GB" sz="1600" b="1" dirty="0">
              <a:solidFill>
                <a:schemeClr val="tx1"/>
              </a:solidFill>
              <a:latin typeface="+mn-ea"/>
              <a:ea typeface="+mn-ea"/>
            </a:endParaRPr>
          </a:p>
          <a:p>
            <a:pPr marL="0" lvl="1" indent="0">
              <a:buClr>
                <a:srgbClr val="043882"/>
              </a:buClr>
              <a:buNone/>
            </a:pPr>
            <a:endParaRPr lang="en-GB" sz="1600" b="1" dirty="0" smtClean="0">
              <a:solidFill>
                <a:schemeClr val="tx1"/>
              </a:solidFill>
              <a:latin typeface="+mn-ea"/>
              <a:ea typeface="+mn-ea"/>
            </a:endParaRPr>
          </a:p>
          <a:p>
            <a:pPr marL="0" lvl="1" indent="0">
              <a:buClr>
                <a:srgbClr val="043882"/>
              </a:buClr>
              <a:buNone/>
            </a:pPr>
            <a:endParaRPr lang="en-GB" sz="1600" b="1" dirty="0">
              <a:solidFill>
                <a:schemeClr val="tx1"/>
              </a:solidFill>
              <a:latin typeface="+mn-ea"/>
              <a:ea typeface="+mn-ea"/>
            </a:endParaRPr>
          </a:p>
          <a:p>
            <a:pPr marL="0" lvl="1" indent="0">
              <a:buClr>
                <a:srgbClr val="043882"/>
              </a:buClr>
              <a:buNone/>
            </a:pPr>
            <a:endParaRPr lang="en-GB" sz="1600" b="1" dirty="0" smtClean="0">
              <a:solidFill>
                <a:schemeClr val="tx1"/>
              </a:solidFill>
              <a:latin typeface="+mn-ea"/>
              <a:ea typeface="+mn-ea"/>
            </a:endParaRPr>
          </a:p>
          <a:p>
            <a:pPr marL="0" lvl="1" indent="0">
              <a:buClr>
                <a:srgbClr val="043882"/>
              </a:buClr>
              <a:buNone/>
            </a:pPr>
            <a:endParaRPr lang="en-GB" sz="1600" b="1" dirty="0">
              <a:solidFill>
                <a:schemeClr val="tx1"/>
              </a:solidFill>
              <a:latin typeface="+mn-ea"/>
              <a:ea typeface="+mn-ea"/>
            </a:endParaRPr>
          </a:p>
          <a:p>
            <a:pPr marL="0" lvl="1" indent="0">
              <a:spcBef>
                <a:spcPts val="600"/>
              </a:spcBef>
              <a:buClr>
                <a:srgbClr val="043882"/>
              </a:buClr>
              <a:buNone/>
            </a:pPr>
            <a:r>
              <a:rPr lang="ja-JP" altLang="en-US" sz="1600" b="1" dirty="0" smtClean="0">
                <a:solidFill>
                  <a:schemeClr val="tx1"/>
                </a:solidFill>
                <a:latin typeface="+mn-ea"/>
                <a:ea typeface="+mn-ea"/>
              </a:rPr>
              <a:t>結論</a:t>
            </a:r>
            <a:endParaRPr lang="en-GB" sz="1600" b="1" dirty="0" smtClean="0">
              <a:solidFill>
                <a:schemeClr val="tx1"/>
              </a:solidFill>
              <a:latin typeface="+mn-ea"/>
              <a:ea typeface="+mn-ea"/>
            </a:endParaRPr>
          </a:p>
          <a:p>
            <a:pPr marL="342900" lvl="1" indent="-342900">
              <a:lnSpc>
                <a:spcPts val="1700"/>
              </a:lnSpc>
              <a:spcAft>
                <a:spcPts val="0"/>
              </a:spcAft>
              <a:buClr>
                <a:srgbClr val="043882"/>
              </a:buClr>
            </a:pPr>
            <a:r>
              <a:rPr lang="ja-JP" altLang="en-US" sz="1600" b="1" dirty="0" smtClean="0">
                <a:solidFill>
                  <a:schemeClr val="tx1"/>
                </a:solidFill>
                <a:latin typeface="+mn-ea"/>
                <a:ea typeface="+mn-ea"/>
              </a:rPr>
              <a:t>直腸癌患者では、放射線療法終了後、外科的切除とその後の化学療法が＞</a:t>
            </a:r>
            <a:r>
              <a:rPr lang="en-US" altLang="ja-JP" sz="1600" b="1" dirty="0" smtClean="0">
                <a:solidFill>
                  <a:schemeClr val="tx1"/>
                </a:solidFill>
                <a:latin typeface="+mn-ea"/>
                <a:ea typeface="+mn-ea"/>
              </a:rPr>
              <a:t>60</a:t>
            </a:r>
            <a:r>
              <a:rPr lang="ja-JP" altLang="en-US" sz="1600" b="1" dirty="0" smtClean="0">
                <a:solidFill>
                  <a:schemeClr val="tx1"/>
                </a:solidFill>
                <a:latin typeface="+mn-ea"/>
                <a:ea typeface="+mn-ea"/>
              </a:rPr>
              <a:t>日遅延すると、</a:t>
            </a:r>
            <a:r>
              <a:rPr lang="en-US" altLang="ja-JP" sz="1600" b="1" dirty="0" smtClean="0">
                <a:solidFill>
                  <a:schemeClr val="tx1"/>
                </a:solidFill>
                <a:latin typeface="+mn-ea"/>
                <a:ea typeface="+mn-ea"/>
              </a:rPr>
              <a:t>OS</a:t>
            </a:r>
            <a:r>
              <a:rPr lang="ja-JP" altLang="en-US" sz="1600" b="1" dirty="0" smtClean="0">
                <a:solidFill>
                  <a:schemeClr val="tx1"/>
                </a:solidFill>
                <a:latin typeface="+mn-ea"/>
                <a:ea typeface="+mn-ea"/>
              </a:rPr>
              <a:t>率が低下する。</a:t>
            </a:r>
            <a:endParaRPr lang="en-GB" b="1" dirty="0">
              <a:solidFill>
                <a:schemeClr val="tx1"/>
              </a:solidFill>
              <a:latin typeface="+mn-ea"/>
              <a:ea typeface="+mn-ea"/>
            </a:endParaRPr>
          </a:p>
        </p:txBody>
      </p:sp>
      <p:sp>
        <p:nvSpPr>
          <p:cNvPr id="4" name="Text Placeholder 3"/>
          <p:cNvSpPr>
            <a:spLocks noGrp="1"/>
          </p:cNvSpPr>
          <p:nvPr>
            <p:ph type="body" sz="quarter" idx="10"/>
          </p:nvPr>
        </p:nvSpPr>
        <p:spPr/>
        <p:txBody>
          <a:bodyPr/>
          <a:lstStyle/>
          <a:p>
            <a:r>
              <a:rPr lang="en-GB" dirty="0" smtClean="0">
                <a:solidFill>
                  <a:srgbClr val="363636"/>
                </a:solidFill>
              </a:rPr>
              <a:t>R-S</a:t>
            </a:r>
            <a:r>
              <a:rPr lang="ja-JP" altLang="en-US" dirty="0" smtClean="0">
                <a:solidFill>
                  <a:srgbClr val="363636"/>
                </a:solidFill>
              </a:rPr>
              <a:t>＝放射線療法～外科手術</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smtClean="0">
                <a:solidFill>
                  <a:srgbClr val="363636"/>
                </a:solidFill>
              </a:rPr>
              <a:t>Huntington</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510</a:t>
            </a:r>
            <a:r>
              <a:rPr lang="fr-FR" dirty="0" smtClean="0">
                <a:solidFill>
                  <a:srgbClr val="363636"/>
                </a:solidFill>
              </a:rPr>
              <a:t>)</a:t>
            </a:r>
            <a:endParaRPr lang="en-GB" dirty="0">
              <a:solidFill>
                <a:srgbClr val="363636"/>
              </a:solidFill>
            </a:endParaRPr>
          </a:p>
        </p:txBody>
      </p:sp>
      <p:graphicFrame>
        <p:nvGraphicFramePr>
          <p:cNvPr id="8" name="Group 88"/>
          <p:cNvGraphicFramePr>
            <a:graphicFrameLocks noGrp="1"/>
          </p:cNvGraphicFramePr>
          <p:nvPr>
            <p:extLst>
              <p:ext uri="{D42A27DB-BD31-4B8C-83A1-F6EECF244321}">
                <p14:modId xmlns:p14="http://schemas.microsoft.com/office/powerpoint/2010/main" xmlns="" val="3768576259"/>
              </p:ext>
            </p:extLst>
          </p:nvPr>
        </p:nvGraphicFramePr>
        <p:xfrm>
          <a:off x="288001" y="3333575"/>
          <a:ext cx="3806327" cy="2133600"/>
        </p:xfrm>
        <a:graphic>
          <a:graphicData uri="http://schemas.openxmlformats.org/drawingml/2006/table">
            <a:tbl>
              <a:tblPr firstRow="1" bandRow="1">
                <a:tableStyleId>{69012ECD-51FC-41F1-AA8D-1B2483CD663E}</a:tableStyleId>
              </a:tblPr>
              <a:tblGrid>
                <a:gridCol w="1704572"/>
                <a:gridCol w="1009934"/>
                <a:gridCol w="1091821"/>
              </a:tblGrid>
              <a:tr h="0">
                <a:tc>
                  <a:txBody>
                    <a:bodyPr/>
                    <a:lstStyle/>
                    <a:p>
                      <a:r>
                        <a:rPr lang="en-GB" sz="1400" dirty="0" smtClean="0">
                          <a:solidFill>
                            <a:schemeClr val="tx2"/>
                          </a:solidFill>
                        </a:rPr>
                        <a:t>R-S</a:t>
                      </a:r>
                      <a:r>
                        <a:rPr lang="ja-JP" altLang="en-US" sz="1400" dirty="0" smtClean="0">
                          <a:solidFill>
                            <a:schemeClr val="tx2"/>
                          </a:solidFill>
                        </a:rPr>
                        <a:t>期間、日</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altLang="en-US" sz="1400" dirty="0" smtClean="0">
                          <a:solidFill>
                            <a:schemeClr val="tx2"/>
                          </a:solidFill>
                        </a:rPr>
                        <a:t>例（</a:t>
                      </a:r>
                      <a:r>
                        <a:rPr lang="en-GB" sz="1400" dirty="0" smtClean="0">
                          <a:solidFill>
                            <a:schemeClr val="tx2"/>
                          </a:solidFill>
                        </a:rPr>
                        <a:t>%</a:t>
                      </a:r>
                      <a:r>
                        <a:rPr lang="ja-JP" altLang="en-US" sz="1400" dirty="0" smtClean="0">
                          <a:solidFill>
                            <a:schemeClr val="tx2"/>
                          </a:solidFill>
                        </a:rPr>
                        <a:t>）</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err="1" smtClean="0">
                          <a:solidFill>
                            <a:schemeClr val="tx2"/>
                          </a:solidFill>
                        </a:rPr>
                        <a:t>pCR</a:t>
                      </a:r>
                      <a:r>
                        <a:rPr lang="ja-JP" altLang="en-US" sz="1400" dirty="0" err="1" smtClean="0">
                          <a:solidFill>
                            <a:schemeClr val="tx2"/>
                          </a:solidFill>
                        </a:rPr>
                        <a:t>、</a:t>
                      </a:r>
                      <a:r>
                        <a:rPr lang="en-GB" sz="1400" dirty="0" smtClean="0">
                          <a:solidFill>
                            <a:schemeClr val="tx2"/>
                          </a:solidFill>
                        </a:rPr>
                        <a:t>%</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r>
                        <a:rPr lang="en-GB" sz="1400" dirty="0" smtClean="0"/>
                        <a:t>&lt;30</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517 (7.6)</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3.7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en-GB" sz="1400" dirty="0" smtClean="0"/>
                        <a:t>31–45</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2,325 (34)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5.7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t>46</a:t>
                      </a:r>
                      <a:r>
                        <a:rPr lang="en-GB" sz="1400" baseline="0" dirty="0" smtClean="0"/>
                        <a:t>–60</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2,505 (37)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7.7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1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61–75</a:t>
                      </a:r>
                      <a:endParaRPr lang="en-GB"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926 (14)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8.8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r>
                        <a:rPr lang="en-GB" sz="1400" dirty="0" smtClean="0"/>
                        <a:t>75+</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532 (7.0)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7.0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US" altLang="ja-JP" sz="1400" dirty="0" smtClean="0"/>
                        <a:t>χ</a:t>
                      </a:r>
                      <a:r>
                        <a:rPr lang="en-US" altLang="ja-JP" sz="1400" baseline="30000" dirty="0" smtClean="0"/>
                        <a:t>2</a:t>
                      </a:r>
                      <a:r>
                        <a:rPr lang="ja-JP" altLang="en-US" sz="1400" dirty="0" smtClean="0"/>
                        <a:t>検定、</a:t>
                      </a:r>
                      <a:r>
                        <a:rPr lang="en-GB" sz="1400" dirty="0" smtClean="0"/>
                        <a:t>p</a:t>
                      </a:r>
                      <a:r>
                        <a:rPr lang="ja-JP" altLang="en-US" sz="1400" dirty="0" smtClean="0"/>
                        <a:t>＝</a:t>
                      </a:r>
                      <a:r>
                        <a:rPr lang="en-GB" sz="1400" dirty="0" smtClean="0"/>
                        <a:t>0.0003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9" name="Freeform 8"/>
          <p:cNvSpPr>
            <a:spLocks/>
          </p:cNvSpPr>
          <p:nvPr/>
        </p:nvSpPr>
        <p:spPr bwMode="auto">
          <a:xfrm>
            <a:off x="4967626" y="3333146"/>
            <a:ext cx="3425329" cy="21025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0" name="Line 6"/>
          <p:cNvSpPr>
            <a:spLocks noChangeShapeType="1"/>
          </p:cNvSpPr>
          <p:nvPr/>
        </p:nvSpPr>
        <p:spPr bwMode="auto">
          <a:xfrm>
            <a:off x="4887759" y="3333144"/>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1" name="Line 7"/>
          <p:cNvSpPr>
            <a:spLocks noChangeShapeType="1"/>
          </p:cNvSpPr>
          <p:nvPr/>
        </p:nvSpPr>
        <p:spPr bwMode="auto">
          <a:xfrm>
            <a:off x="4887759" y="3741028"/>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2" name="Line 8"/>
          <p:cNvSpPr>
            <a:spLocks noChangeShapeType="1"/>
          </p:cNvSpPr>
          <p:nvPr/>
        </p:nvSpPr>
        <p:spPr bwMode="auto">
          <a:xfrm>
            <a:off x="4887759" y="4160308"/>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3" name="Line 9"/>
          <p:cNvSpPr>
            <a:spLocks noChangeShapeType="1"/>
          </p:cNvSpPr>
          <p:nvPr/>
        </p:nvSpPr>
        <p:spPr bwMode="auto">
          <a:xfrm>
            <a:off x="4887759" y="4574548"/>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4" name="Line 10"/>
          <p:cNvSpPr>
            <a:spLocks noChangeShapeType="1"/>
          </p:cNvSpPr>
          <p:nvPr/>
        </p:nvSpPr>
        <p:spPr bwMode="auto">
          <a:xfrm>
            <a:off x="4887759" y="4982437"/>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5" name="Line 11"/>
          <p:cNvSpPr>
            <a:spLocks noChangeShapeType="1"/>
          </p:cNvSpPr>
          <p:nvPr/>
        </p:nvSpPr>
        <p:spPr bwMode="auto">
          <a:xfrm>
            <a:off x="4887759" y="5385450"/>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6" name="Line 13"/>
          <p:cNvSpPr>
            <a:spLocks noChangeShapeType="1"/>
          </p:cNvSpPr>
          <p:nvPr/>
        </p:nvSpPr>
        <p:spPr bwMode="auto">
          <a:xfrm>
            <a:off x="6419832"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7" name="Line 15"/>
          <p:cNvSpPr>
            <a:spLocks noChangeShapeType="1"/>
          </p:cNvSpPr>
          <p:nvPr/>
        </p:nvSpPr>
        <p:spPr bwMode="auto">
          <a:xfrm>
            <a:off x="7053843"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8" name="Line 17"/>
          <p:cNvSpPr>
            <a:spLocks noChangeShapeType="1"/>
          </p:cNvSpPr>
          <p:nvPr/>
        </p:nvSpPr>
        <p:spPr bwMode="auto">
          <a:xfrm>
            <a:off x="8332819"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9" name="Line 19"/>
          <p:cNvSpPr>
            <a:spLocks noChangeShapeType="1"/>
          </p:cNvSpPr>
          <p:nvPr/>
        </p:nvSpPr>
        <p:spPr bwMode="auto">
          <a:xfrm>
            <a:off x="5785327"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0" name="Line 21"/>
          <p:cNvSpPr>
            <a:spLocks noChangeShapeType="1"/>
          </p:cNvSpPr>
          <p:nvPr/>
        </p:nvSpPr>
        <p:spPr bwMode="auto">
          <a:xfrm>
            <a:off x="5142854"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1" name="TextBox 20"/>
          <p:cNvSpPr txBox="1"/>
          <p:nvPr/>
        </p:nvSpPr>
        <p:spPr>
          <a:xfrm>
            <a:off x="4934997" y="5613217"/>
            <a:ext cx="3570208" cy="276999"/>
          </a:xfrm>
          <a:prstGeom prst="rect">
            <a:avLst/>
          </a:prstGeom>
          <a:noFill/>
        </p:spPr>
        <p:txBody>
          <a:bodyPr wrap="none" rtlCol="0">
            <a:spAutoFit/>
          </a:bodyPr>
          <a:lstStyle/>
          <a:p>
            <a:pPr algn="ctr" fontAlgn="base">
              <a:spcBef>
                <a:spcPct val="0"/>
              </a:spcBef>
              <a:spcAft>
                <a:spcPct val="0"/>
              </a:spcAft>
            </a:pPr>
            <a:r>
              <a:rPr lang="ja-JP" altLang="en-US" sz="1200" dirty="0" smtClean="0">
                <a:solidFill>
                  <a:srgbClr val="363636"/>
                </a:solidFill>
              </a:rPr>
              <a:t>最終連絡または死亡（診断からの期間［ヵ月］）</a:t>
            </a:r>
            <a:endParaRPr lang="en-US" altLang="ja-JP" sz="1200" dirty="0" smtClean="0">
              <a:solidFill>
                <a:srgbClr val="363636"/>
              </a:solidFill>
            </a:endParaRPr>
          </a:p>
        </p:txBody>
      </p:sp>
      <p:sp>
        <p:nvSpPr>
          <p:cNvPr id="22" name="TextBox 21"/>
          <p:cNvSpPr txBox="1"/>
          <p:nvPr/>
        </p:nvSpPr>
        <p:spPr>
          <a:xfrm>
            <a:off x="4619449" y="3233220"/>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23" name="TextBox 22"/>
          <p:cNvSpPr txBox="1"/>
          <p:nvPr/>
        </p:nvSpPr>
        <p:spPr>
          <a:xfrm>
            <a:off x="4619449" y="3652428"/>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24" name="TextBox 23"/>
          <p:cNvSpPr txBox="1"/>
          <p:nvPr/>
        </p:nvSpPr>
        <p:spPr>
          <a:xfrm>
            <a:off x="4619449" y="4052586"/>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25" name="TextBox 24"/>
          <p:cNvSpPr txBox="1"/>
          <p:nvPr/>
        </p:nvSpPr>
        <p:spPr>
          <a:xfrm>
            <a:off x="4619449" y="4466826"/>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26" name="TextBox 25"/>
          <p:cNvSpPr txBox="1"/>
          <p:nvPr/>
        </p:nvSpPr>
        <p:spPr>
          <a:xfrm>
            <a:off x="4619449" y="4874715"/>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27" name="TextBox 26"/>
          <p:cNvSpPr txBox="1"/>
          <p:nvPr/>
        </p:nvSpPr>
        <p:spPr>
          <a:xfrm>
            <a:off x="4619449" y="5281410"/>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28" name="TextBox 27"/>
          <p:cNvSpPr txBox="1"/>
          <p:nvPr/>
        </p:nvSpPr>
        <p:spPr>
          <a:xfrm>
            <a:off x="5024953" y="5491407"/>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29" name="TextBox 28"/>
          <p:cNvSpPr txBox="1"/>
          <p:nvPr/>
        </p:nvSpPr>
        <p:spPr>
          <a:xfrm>
            <a:off x="5635286" y="5491407"/>
            <a:ext cx="300083" cy="215444"/>
          </a:xfrm>
          <a:prstGeom prst="rect">
            <a:avLst/>
          </a:prstGeom>
          <a:noFill/>
        </p:spPr>
        <p:txBody>
          <a:bodyPr wrap="none" rtlCol="0">
            <a:spAutoFit/>
          </a:bodyPr>
          <a:lstStyle/>
          <a:p>
            <a:pPr algn="ctr"/>
            <a:r>
              <a:rPr lang="en-GB" sz="800" dirty="0" smtClean="0">
                <a:latin typeface="+mn-lt"/>
              </a:rPr>
              <a:t>20</a:t>
            </a:r>
            <a:endParaRPr lang="en-GB" sz="800" dirty="0">
              <a:latin typeface="+mn-lt"/>
            </a:endParaRPr>
          </a:p>
        </p:txBody>
      </p:sp>
      <p:sp>
        <p:nvSpPr>
          <p:cNvPr id="30" name="TextBox 29"/>
          <p:cNvSpPr txBox="1"/>
          <p:nvPr/>
        </p:nvSpPr>
        <p:spPr>
          <a:xfrm>
            <a:off x="6268863" y="5491407"/>
            <a:ext cx="300083" cy="215444"/>
          </a:xfrm>
          <a:prstGeom prst="rect">
            <a:avLst/>
          </a:prstGeom>
          <a:noFill/>
        </p:spPr>
        <p:txBody>
          <a:bodyPr wrap="none" rtlCol="0">
            <a:spAutoFit/>
          </a:bodyPr>
          <a:lstStyle/>
          <a:p>
            <a:pPr algn="ctr"/>
            <a:r>
              <a:rPr lang="en-GB" sz="800" dirty="0" smtClean="0">
                <a:latin typeface="+mn-lt"/>
              </a:rPr>
              <a:t>40</a:t>
            </a:r>
            <a:endParaRPr lang="en-GB" sz="800" dirty="0">
              <a:latin typeface="+mn-lt"/>
            </a:endParaRPr>
          </a:p>
        </p:txBody>
      </p:sp>
      <p:sp>
        <p:nvSpPr>
          <p:cNvPr id="31" name="TextBox 30"/>
          <p:cNvSpPr txBox="1"/>
          <p:nvPr/>
        </p:nvSpPr>
        <p:spPr>
          <a:xfrm>
            <a:off x="6903802" y="5491407"/>
            <a:ext cx="300083" cy="215444"/>
          </a:xfrm>
          <a:prstGeom prst="rect">
            <a:avLst/>
          </a:prstGeom>
          <a:noFill/>
        </p:spPr>
        <p:txBody>
          <a:bodyPr wrap="none" rtlCol="0">
            <a:spAutoFit/>
          </a:bodyPr>
          <a:lstStyle/>
          <a:p>
            <a:pPr algn="ctr"/>
            <a:r>
              <a:rPr lang="en-GB" sz="800" dirty="0" smtClean="0">
                <a:latin typeface="+mn-lt"/>
              </a:rPr>
              <a:t>60</a:t>
            </a:r>
            <a:endParaRPr lang="en-GB" sz="800" dirty="0">
              <a:latin typeface="+mn-lt"/>
            </a:endParaRPr>
          </a:p>
        </p:txBody>
      </p:sp>
      <p:sp>
        <p:nvSpPr>
          <p:cNvPr id="32" name="TextBox 31"/>
          <p:cNvSpPr txBox="1"/>
          <p:nvPr/>
        </p:nvSpPr>
        <p:spPr>
          <a:xfrm>
            <a:off x="8153116" y="5491407"/>
            <a:ext cx="357791" cy="215444"/>
          </a:xfrm>
          <a:prstGeom prst="rect">
            <a:avLst/>
          </a:prstGeom>
          <a:noFill/>
        </p:spPr>
        <p:txBody>
          <a:bodyPr wrap="none" rtlCol="0">
            <a:spAutoFit/>
          </a:bodyPr>
          <a:lstStyle/>
          <a:p>
            <a:pPr algn="ctr"/>
            <a:r>
              <a:rPr lang="en-GB" sz="800" dirty="0" smtClean="0">
                <a:latin typeface="+mn-lt"/>
              </a:rPr>
              <a:t>100</a:t>
            </a:r>
            <a:endParaRPr lang="en-GB" sz="800" dirty="0">
              <a:latin typeface="+mn-lt"/>
            </a:endParaRPr>
          </a:p>
        </p:txBody>
      </p:sp>
      <p:sp>
        <p:nvSpPr>
          <p:cNvPr id="33" name="Line 15"/>
          <p:cNvSpPr>
            <a:spLocks noChangeShapeType="1"/>
          </p:cNvSpPr>
          <p:nvPr/>
        </p:nvSpPr>
        <p:spPr bwMode="auto">
          <a:xfrm>
            <a:off x="7683077" y="5446828"/>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4" name="TextBox 33"/>
          <p:cNvSpPr txBox="1"/>
          <p:nvPr/>
        </p:nvSpPr>
        <p:spPr>
          <a:xfrm>
            <a:off x="7533036" y="5502172"/>
            <a:ext cx="300083" cy="215444"/>
          </a:xfrm>
          <a:prstGeom prst="rect">
            <a:avLst/>
          </a:prstGeom>
          <a:noFill/>
        </p:spPr>
        <p:txBody>
          <a:bodyPr wrap="none" rtlCol="0">
            <a:spAutoFit/>
          </a:bodyPr>
          <a:lstStyle/>
          <a:p>
            <a:pPr algn="ctr"/>
            <a:r>
              <a:rPr lang="en-GB" sz="800" dirty="0" smtClean="0">
                <a:latin typeface="+mn-lt"/>
              </a:rPr>
              <a:t>80</a:t>
            </a:r>
            <a:endParaRPr lang="en-GB" sz="800" dirty="0">
              <a:latin typeface="+mn-lt"/>
            </a:endParaRPr>
          </a:p>
        </p:txBody>
      </p:sp>
      <p:grpSp>
        <p:nvGrpSpPr>
          <p:cNvPr id="35" name="Group 34"/>
          <p:cNvGrpSpPr/>
          <p:nvPr/>
        </p:nvGrpSpPr>
        <p:grpSpPr>
          <a:xfrm>
            <a:off x="5164136" y="3309192"/>
            <a:ext cx="3351094" cy="1373078"/>
            <a:chOff x="3303588" y="2908300"/>
            <a:chExt cx="2533650" cy="1038225"/>
          </a:xfrm>
        </p:grpSpPr>
        <p:sp>
          <p:nvSpPr>
            <p:cNvPr id="36" name="Freeform 2"/>
            <p:cNvSpPr>
              <a:spLocks/>
            </p:cNvSpPr>
            <p:nvPr/>
          </p:nvSpPr>
          <p:spPr bwMode="auto">
            <a:xfrm>
              <a:off x="3303588" y="2927350"/>
              <a:ext cx="2533650" cy="1000125"/>
            </a:xfrm>
            <a:custGeom>
              <a:avLst/>
              <a:gdLst>
                <a:gd name="T0" fmla="*/ 252 w 266"/>
                <a:gd name="T1" fmla="*/ 105 h 105"/>
                <a:gd name="T2" fmla="*/ 235 w 266"/>
                <a:gd name="T3" fmla="*/ 90 h 105"/>
                <a:gd name="T4" fmla="*/ 231 w 266"/>
                <a:gd name="T5" fmla="*/ 86 h 105"/>
                <a:gd name="T6" fmla="*/ 216 w 266"/>
                <a:gd name="T7" fmla="*/ 81 h 105"/>
                <a:gd name="T8" fmla="*/ 211 w 266"/>
                <a:gd name="T9" fmla="*/ 79 h 105"/>
                <a:gd name="T10" fmla="*/ 200 w 266"/>
                <a:gd name="T11" fmla="*/ 77 h 105"/>
                <a:gd name="T12" fmla="*/ 197 w 266"/>
                <a:gd name="T13" fmla="*/ 76 h 105"/>
                <a:gd name="T14" fmla="*/ 190 w 266"/>
                <a:gd name="T15" fmla="*/ 74 h 105"/>
                <a:gd name="T16" fmla="*/ 187 w 266"/>
                <a:gd name="T17" fmla="*/ 72 h 105"/>
                <a:gd name="T18" fmla="*/ 180 w 266"/>
                <a:gd name="T19" fmla="*/ 70 h 105"/>
                <a:gd name="T20" fmla="*/ 177 w 266"/>
                <a:gd name="T21" fmla="*/ 68 h 105"/>
                <a:gd name="T22" fmla="*/ 171 w 266"/>
                <a:gd name="T23" fmla="*/ 66 h 105"/>
                <a:gd name="T24" fmla="*/ 163 w 266"/>
                <a:gd name="T25" fmla="*/ 64 h 105"/>
                <a:gd name="T26" fmla="*/ 158 w 266"/>
                <a:gd name="T27" fmla="*/ 62 h 105"/>
                <a:gd name="T28" fmla="*/ 145 w 266"/>
                <a:gd name="T29" fmla="*/ 60 h 105"/>
                <a:gd name="T30" fmla="*/ 143 w 266"/>
                <a:gd name="T31" fmla="*/ 58 h 105"/>
                <a:gd name="T32" fmla="*/ 139 w 266"/>
                <a:gd name="T33" fmla="*/ 56 h 105"/>
                <a:gd name="T34" fmla="*/ 134 w 266"/>
                <a:gd name="T35" fmla="*/ 54 h 105"/>
                <a:gd name="T36" fmla="*/ 130 w 266"/>
                <a:gd name="T37" fmla="*/ 52 h 105"/>
                <a:gd name="T38" fmla="*/ 126 w 266"/>
                <a:gd name="T39" fmla="*/ 50 h 105"/>
                <a:gd name="T40" fmla="*/ 122 w 266"/>
                <a:gd name="T41" fmla="*/ 48 h 105"/>
                <a:gd name="T42" fmla="*/ 120 w 266"/>
                <a:gd name="T43" fmla="*/ 45 h 105"/>
                <a:gd name="T44" fmla="*/ 114 w 266"/>
                <a:gd name="T45" fmla="*/ 44 h 105"/>
                <a:gd name="T46" fmla="*/ 110 w 266"/>
                <a:gd name="T47" fmla="*/ 42 h 105"/>
                <a:gd name="T48" fmla="*/ 104 w 266"/>
                <a:gd name="T49" fmla="*/ 41 h 105"/>
                <a:gd name="T50" fmla="*/ 100 w 266"/>
                <a:gd name="T51" fmla="*/ 39 h 105"/>
                <a:gd name="T52" fmla="*/ 97 w 266"/>
                <a:gd name="T53" fmla="*/ 38 h 105"/>
                <a:gd name="T54" fmla="*/ 95 w 266"/>
                <a:gd name="T55" fmla="*/ 34 h 105"/>
                <a:gd name="T56" fmla="*/ 86 w 266"/>
                <a:gd name="T57" fmla="*/ 32 h 105"/>
                <a:gd name="T58" fmla="*/ 80 w 266"/>
                <a:gd name="T59" fmla="*/ 29 h 105"/>
                <a:gd name="T60" fmla="*/ 74 w 266"/>
                <a:gd name="T61" fmla="*/ 26 h 105"/>
                <a:gd name="T62" fmla="*/ 70 w 266"/>
                <a:gd name="T63" fmla="*/ 23 h 105"/>
                <a:gd name="T64" fmla="*/ 61 w 266"/>
                <a:gd name="T65" fmla="*/ 21 h 105"/>
                <a:gd name="T66" fmla="*/ 57 w 266"/>
                <a:gd name="T67" fmla="*/ 19 h 105"/>
                <a:gd name="T68" fmla="*/ 52 w 266"/>
                <a:gd name="T69" fmla="*/ 16 h 105"/>
                <a:gd name="T70" fmla="*/ 47 w 266"/>
                <a:gd name="T71" fmla="*/ 14 h 105"/>
                <a:gd name="T72" fmla="*/ 43 w 266"/>
                <a:gd name="T73" fmla="*/ 13 h 105"/>
                <a:gd name="T74" fmla="*/ 35 w 266"/>
                <a:gd name="T75" fmla="*/ 13 h 105"/>
                <a:gd name="T76" fmla="*/ 30 w 266"/>
                <a:gd name="T77" fmla="*/ 8 h 105"/>
                <a:gd name="T78" fmla="*/ 26 w 266"/>
                <a:gd name="T79" fmla="*/ 6 h 105"/>
                <a:gd name="T80" fmla="*/ 19 w 266"/>
                <a:gd name="T81" fmla="*/ 4 h 105"/>
                <a:gd name="T82" fmla="*/ 12 w 266"/>
                <a:gd name="T83" fmla="*/ 2 h 105"/>
                <a:gd name="T84" fmla="*/ 0 w 266"/>
                <a:gd name="T8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05">
                  <a:moveTo>
                    <a:pt x="266" y="105"/>
                  </a:moveTo>
                  <a:lnTo>
                    <a:pt x="252" y="105"/>
                  </a:lnTo>
                  <a:lnTo>
                    <a:pt x="252" y="90"/>
                  </a:lnTo>
                  <a:lnTo>
                    <a:pt x="235" y="90"/>
                  </a:lnTo>
                  <a:lnTo>
                    <a:pt x="235" y="86"/>
                  </a:lnTo>
                  <a:lnTo>
                    <a:pt x="231" y="86"/>
                  </a:lnTo>
                  <a:lnTo>
                    <a:pt x="231" y="81"/>
                  </a:lnTo>
                  <a:lnTo>
                    <a:pt x="216" y="81"/>
                  </a:lnTo>
                  <a:lnTo>
                    <a:pt x="216" y="79"/>
                  </a:lnTo>
                  <a:lnTo>
                    <a:pt x="211" y="79"/>
                  </a:lnTo>
                  <a:lnTo>
                    <a:pt x="211" y="77"/>
                  </a:lnTo>
                  <a:lnTo>
                    <a:pt x="200" y="77"/>
                  </a:lnTo>
                  <a:lnTo>
                    <a:pt x="200" y="76"/>
                  </a:lnTo>
                  <a:lnTo>
                    <a:pt x="197" y="76"/>
                  </a:lnTo>
                  <a:lnTo>
                    <a:pt x="197" y="74"/>
                  </a:lnTo>
                  <a:lnTo>
                    <a:pt x="190" y="74"/>
                  </a:lnTo>
                  <a:lnTo>
                    <a:pt x="190" y="72"/>
                  </a:lnTo>
                  <a:lnTo>
                    <a:pt x="187" y="72"/>
                  </a:lnTo>
                  <a:lnTo>
                    <a:pt x="187" y="70"/>
                  </a:lnTo>
                  <a:lnTo>
                    <a:pt x="180" y="70"/>
                  </a:lnTo>
                  <a:lnTo>
                    <a:pt x="180" y="68"/>
                  </a:lnTo>
                  <a:lnTo>
                    <a:pt x="177" y="68"/>
                  </a:lnTo>
                  <a:lnTo>
                    <a:pt x="177" y="66"/>
                  </a:lnTo>
                  <a:lnTo>
                    <a:pt x="171" y="66"/>
                  </a:lnTo>
                  <a:lnTo>
                    <a:pt x="171" y="64"/>
                  </a:lnTo>
                  <a:lnTo>
                    <a:pt x="163" y="64"/>
                  </a:lnTo>
                  <a:lnTo>
                    <a:pt x="163" y="62"/>
                  </a:lnTo>
                  <a:lnTo>
                    <a:pt x="158" y="62"/>
                  </a:lnTo>
                  <a:lnTo>
                    <a:pt x="158" y="60"/>
                  </a:lnTo>
                  <a:lnTo>
                    <a:pt x="145" y="60"/>
                  </a:lnTo>
                  <a:lnTo>
                    <a:pt x="145" y="58"/>
                  </a:lnTo>
                  <a:lnTo>
                    <a:pt x="143" y="58"/>
                  </a:lnTo>
                  <a:lnTo>
                    <a:pt x="143" y="56"/>
                  </a:lnTo>
                  <a:lnTo>
                    <a:pt x="139" y="56"/>
                  </a:lnTo>
                  <a:lnTo>
                    <a:pt x="139" y="54"/>
                  </a:lnTo>
                  <a:lnTo>
                    <a:pt x="134" y="54"/>
                  </a:lnTo>
                  <a:lnTo>
                    <a:pt x="134" y="52"/>
                  </a:lnTo>
                  <a:lnTo>
                    <a:pt x="130" y="52"/>
                  </a:lnTo>
                  <a:lnTo>
                    <a:pt x="130" y="50"/>
                  </a:lnTo>
                  <a:lnTo>
                    <a:pt x="126" y="50"/>
                  </a:lnTo>
                  <a:lnTo>
                    <a:pt x="126" y="48"/>
                  </a:lnTo>
                  <a:lnTo>
                    <a:pt x="122" y="48"/>
                  </a:lnTo>
                  <a:lnTo>
                    <a:pt x="122" y="45"/>
                  </a:lnTo>
                  <a:lnTo>
                    <a:pt x="120" y="45"/>
                  </a:lnTo>
                  <a:lnTo>
                    <a:pt x="120" y="44"/>
                  </a:lnTo>
                  <a:lnTo>
                    <a:pt x="114" y="44"/>
                  </a:lnTo>
                  <a:lnTo>
                    <a:pt x="114" y="42"/>
                  </a:lnTo>
                  <a:lnTo>
                    <a:pt x="110" y="42"/>
                  </a:lnTo>
                  <a:lnTo>
                    <a:pt x="110" y="41"/>
                  </a:lnTo>
                  <a:lnTo>
                    <a:pt x="104" y="41"/>
                  </a:lnTo>
                  <a:lnTo>
                    <a:pt x="104" y="39"/>
                  </a:lnTo>
                  <a:lnTo>
                    <a:pt x="100" y="39"/>
                  </a:lnTo>
                  <a:lnTo>
                    <a:pt x="100" y="38"/>
                  </a:lnTo>
                  <a:lnTo>
                    <a:pt x="97" y="38"/>
                  </a:lnTo>
                  <a:lnTo>
                    <a:pt x="95" y="38"/>
                  </a:lnTo>
                  <a:lnTo>
                    <a:pt x="95" y="34"/>
                  </a:lnTo>
                  <a:lnTo>
                    <a:pt x="86" y="34"/>
                  </a:lnTo>
                  <a:lnTo>
                    <a:pt x="86" y="32"/>
                  </a:lnTo>
                  <a:lnTo>
                    <a:pt x="80" y="32"/>
                  </a:lnTo>
                  <a:lnTo>
                    <a:pt x="80" y="29"/>
                  </a:lnTo>
                  <a:lnTo>
                    <a:pt x="74" y="29"/>
                  </a:lnTo>
                  <a:lnTo>
                    <a:pt x="74" y="26"/>
                  </a:lnTo>
                  <a:lnTo>
                    <a:pt x="70" y="26"/>
                  </a:lnTo>
                  <a:lnTo>
                    <a:pt x="70" y="23"/>
                  </a:lnTo>
                  <a:lnTo>
                    <a:pt x="61" y="23"/>
                  </a:lnTo>
                  <a:lnTo>
                    <a:pt x="61" y="21"/>
                  </a:lnTo>
                  <a:lnTo>
                    <a:pt x="57" y="21"/>
                  </a:lnTo>
                  <a:lnTo>
                    <a:pt x="57" y="19"/>
                  </a:lnTo>
                  <a:lnTo>
                    <a:pt x="52" y="19"/>
                  </a:lnTo>
                  <a:lnTo>
                    <a:pt x="52" y="16"/>
                  </a:lnTo>
                  <a:lnTo>
                    <a:pt x="47" y="16"/>
                  </a:lnTo>
                  <a:lnTo>
                    <a:pt x="47" y="14"/>
                  </a:lnTo>
                  <a:lnTo>
                    <a:pt x="43" y="14"/>
                  </a:lnTo>
                  <a:lnTo>
                    <a:pt x="43" y="13"/>
                  </a:lnTo>
                  <a:lnTo>
                    <a:pt x="40" y="13"/>
                  </a:lnTo>
                  <a:lnTo>
                    <a:pt x="35" y="13"/>
                  </a:lnTo>
                  <a:lnTo>
                    <a:pt x="35" y="8"/>
                  </a:lnTo>
                  <a:lnTo>
                    <a:pt x="30" y="8"/>
                  </a:lnTo>
                  <a:lnTo>
                    <a:pt x="30" y="6"/>
                  </a:lnTo>
                  <a:lnTo>
                    <a:pt x="26" y="6"/>
                  </a:lnTo>
                  <a:lnTo>
                    <a:pt x="26" y="4"/>
                  </a:lnTo>
                  <a:lnTo>
                    <a:pt x="19" y="4"/>
                  </a:lnTo>
                  <a:lnTo>
                    <a:pt x="19" y="2"/>
                  </a:lnTo>
                  <a:lnTo>
                    <a:pt x="12" y="2"/>
                  </a:lnTo>
                  <a:lnTo>
                    <a:pt x="12" y="0"/>
                  </a:lnTo>
                  <a:lnTo>
                    <a:pt x="0" y="0"/>
                  </a:lnTo>
                </a:path>
              </a:pathLst>
            </a:custGeom>
            <a:noFill/>
            <a:ln w="12700">
              <a:solidFill>
                <a:srgbClr val="FFC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3"/>
            <p:cNvSpPr>
              <a:spLocks noChangeShapeType="1"/>
            </p:cNvSpPr>
            <p:nvPr/>
          </p:nvSpPr>
          <p:spPr bwMode="auto">
            <a:xfrm>
              <a:off x="4246563" y="3270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
            <p:cNvSpPr>
              <a:spLocks noChangeShapeType="1"/>
            </p:cNvSpPr>
            <p:nvPr/>
          </p:nvSpPr>
          <p:spPr bwMode="auto">
            <a:xfrm>
              <a:off x="3398838" y="29083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
            <p:cNvSpPr>
              <a:spLocks noChangeShapeType="1"/>
            </p:cNvSpPr>
            <p:nvPr/>
          </p:nvSpPr>
          <p:spPr bwMode="auto">
            <a:xfrm>
              <a:off x="3370263" y="29083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6"/>
            <p:cNvSpPr>
              <a:spLocks noChangeShapeType="1"/>
            </p:cNvSpPr>
            <p:nvPr/>
          </p:nvSpPr>
          <p:spPr bwMode="auto">
            <a:xfrm>
              <a:off x="3436938" y="29273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7"/>
            <p:cNvSpPr>
              <a:spLocks noChangeShapeType="1"/>
            </p:cNvSpPr>
            <p:nvPr/>
          </p:nvSpPr>
          <p:spPr bwMode="auto">
            <a:xfrm>
              <a:off x="3513138" y="29559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8"/>
            <p:cNvSpPr>
              <a:spLocks noChangeShapeType="1"/>
            </p:cNvSpPr>
            <p:nvPr/>
          </p:nvSpPr>
          <p:spPr bwMode="auto">
            <a:xfrm>
              <a:off x="3579813" y="29654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9"/>
            <p:cNvSpPr>
              <a:spLocks noChangeShapeType="1"/>
            </p:cNvSpPr>
            <p:nvPr/>
          </p:nvSpPr>
          <p:spPr bwMode="auto">
            <a:xfrm>
              <a:off x="3598863" y="29940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0"/>
            <p:cNvSpPr>
              <a:spLocks noChangeShapeType="1"/>
            </p:cNvSpPr>
            <p:nvPr/>
          </p:nvSpPr>
          <p:spPr bwMode="auto">
            <a:xfrm>
              <a:off x="3617913" y="29940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1"/>
            <p:cNvSpPr>
              <a:spLocks noChangeShapeType="1"/>
            </p:cNvSpPr>
            <p:nvPr/>
          </p:nvSpPr>
          <p:spPr bwMode="auto">
            <a:xfrm>
              <a:off x="3627438" y="29940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2"/>
            <p:cNvSpPr>
              <a:spLocks noChangeShapeType="1"/>
            </p:cNvSpPr>
            <p:nvPr/>
          </p:nvSpPr>
          <p:spPr bwMode="auto">
            <a:xfrm>
              <a:off x="3646488" y="30321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3"/>
            <p:cNvSpPr>
              <a:spLocks noChangeShapeType="1"/>
            </p:cNvSpPr>
            <p:nvPr/>
          </p:nvSpPr>
          <p:spPr bwMode="auto">
            <a:xfrm>
              <a:off x="3656013" y="30321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4"/>
            <p:cNvSpPr>
              <a:spLocks noChangeShapeType="1"/>
            </p:cNvSpPr>
            <p:nvPr/>
          </p:nvSpPr>
          <p:spPr bwMode="auto">
            <a:xfrm>
              <a:off x="3675063" y="30321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5"/>
            <p:cNvSpPr>
              <a:spLocks noChangeShapeType="1"/>
            </p:cNvSpPr>
            <p:nvPr/>
          </p:nvSpPr>
          <p:spPr bwMode="auto">
            <a:xfrm>
              <a:off x="3684588" y="30321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
            <p:cNvSpPr>
              <a:spLocks noChangeShapeType="1"/>
            </p:cNvSpPr>
            <p:nvPr/>
          </p:nvSpPr>
          <p:spPr bwMode="auto">
            <a:xfrm>
              <a:off x="3694113" y="30321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
            <p:cNvSpPr>
              <a:spLocks noChangeShapeType="1"/>
            </p:cNvSpPr>
            <p:nvPr/>
          </p:nvSpPr>
          <p:spPr bwMode="auto">
            <a:xfrm>
              <a:off x="3713163" y="30321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8"/>
            <p:cNvSpPr>
              <a:spLocks noChangeShapeType="1"/>
            </p:cNvSpPr>
            <p:nvPr/>
          </p:nvSpPr>
          <p:spPr bwMode="auto">
            <a:xfrm>
              <a:off x="3722688" y="30511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9"/>
            <p:cNvSpPr>
              <a:spLocks noChangeShapeType="1"/>
            </p:cNvSpPr>
            <p:nvPr/>
          </p:nvSpPr>
          <p:spPr bwMode="auto">
            <a:xfrm>
              <a:off x="3741738" y="30511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0"/>
            <p:cNvSpPr>
              <a:spLocks noChangeShapeType="1"/>
            </p:cNvSpPr>
            <p:nvPr/>
          </p:nvSpPr>
          <p:spPr bwMode="auto">
            <a:xfrm>
              <a:off x="3751263" y="30511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1"/>
            <p:cNvSpPr>
              <a:spLocks noChangeShapeType="1"/>
            </p:cNvSpPr>
            <p:nvPr/>
          </p:nvSpPr>
          <p:spPr bwMode="auto">
            <a:xfrm>
              <a:off x="3760788" y="30702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2"/>
            <p:cNvSpPr>
              <a:spLocks noChangeShapeType="1"/>
            </p:cNvSpPr>
            <p:nvPr/>
          </p:nvSpPr>
          <p:spPr bwMode="auto">
            <a:xfrm>
              <a:off x="3779838" y="30702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3"/>
            <p:cNvSpPr>
              <a:spLocks noChangeShapeType="1"/>
            </p:cNvSpPr>
            <p:nvPr/>
          </p:nvSpPr>
          <p:spPr bwMode="auto">
            <a:xfrm>
              <a:off x="3789363" y="30702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4"/>
            <p:cNvSpPr>
              <a:spLocks noChangeShapeType="1"/>
            </p:cNvSpPr>
            <p:nvPr/>
          </p:nvSpPr>
          <p:spPr bwMode="auto">
            <a:xfrm>
              <a:off x="3808413" y="30892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5"/>
            <p:cNvSpPr>
              <a:spLocks noChangeShapeType="1"/>
            </p:cNvSpPr>
            <p:nvPr/>
          </p:nvSpPr>
          <p:spPr bwMode="auto">
            <a:xfrm>
              <a:off x="3817938" y="30892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6"/>
            <p:cNvSpPr>
              <a:spLocks noChangeShapeType="1"/>
            </p:cNvSpPr>
            <p:nvPr/>
          </p:nvSpPr>
          <p:spPr bwMode="auto">
            <a:xfrm>
              <a:off x="3856038" y="31083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7"/>
            <p:cNvSpPr>
              <a:spLocks noChangeShapeType="1"/>
            </p:cNvSpPr>
            <p:nvPr/>
          </p:nvSpPr>
          <p:spPr bwMode="auto">
            <a:xfrm>
              <a:off x="3884613" y="31273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8"/>
            <p:cNvSpPr>
              <a:spLocks noChangeShapeType="1"/>
            </p:cNvSpPr>
            <p:nvPr/>
          </p:nvSpPr>
          <p:spPr bwMode="auto">
            <a:xfrm>
              <a:off x="3903663" y="31273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9"/>
            <p:cNvSpPr>
              <a:spLocks noChangeShapeType="1"/>
            </p:cNvSpPr>
            <p:nvPr/>
          </p:nvSpPr>
          <p:spPr bwMode="auto">
            <a:xfrm>
              <a:off x="3922713" y="31273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30"/>
            <p:cNvSpPr>
              <a:spLocks noChangeShapeType="1"/>
            </p:cNvSpPr>
            <p:nvPr/>
          </p:nvSpPr>
          <p:spPr bwMode="auto">
            <a:xfrm>
              <a:off x="3951288" y="31273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1"/>
            <p:cNvSpPr>
              <a:spLocks noChangeShapeType="1"/>
            </p:cNvSpPr>
            <p:nvPr/>
          </p:nvSpPr>
          <p:spPr bwMode="auto">
            <a:xfrm>
              <a:off x="3970338" y="31273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2"/>
            <p:cNvSpPr>
              <a:spLocks noChangeShapeType="1"/>
            </p:cNvSpPr>
            <p:nvPr/>
          </p:nvSpPr>
          <p:spPr bwMode="auto">
            <a:xfrm>
              <a:off x="3989388" y="31559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33"/>
            <p:cNvSpPr>
              <a:spLocks noChangeShapeType="1"/>
            </p:cNvSpPr>
            <p:nvPr/>
          </p:nvSpPr>
          <p:spPr bwMode="auto">
            <a:xfrm>
              <a:off x="4008438" y="31845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34"/>
            <p:cNvSpPr>
              <a:spLocks noChangeShapeType="1"/>
            </p:cNvSpPr>
            <p:nvPr/>
          </p:nvSpPr>
          <p:spPr bwMode="auto">
            <a:xfrm>
              <a:off x="4037013" y="31845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35"/>
            <p:cNvSpPr>
              <a:spLocks noChangeShapeType="1"/>
            </p:cNvSpPr>
            <p:nvPr/>
          </p:nvSpPr>
          <p:spPr bwMode="auto">
            <a:xfrm>
              <a:off x="4056063" y="31845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36"/>
            <p:cNvSpPr>
              <a:spLocks noChangeShapeType="1"/>
            </p:cNvSpPr>
            <p:nvPr/>
          </p:nvSpPr>
          <p:spPr bwMode="auto">
            <a:xfrm>
              <a:off x="4075113" y="321310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37"/>
            <p:cNvSpPr>
              <a:spLocks noChangeShapeType="1"/>
            </p:cNvSpPr>
            <p:nvPr/>
          </p:nvSpPr>
          <p:spPr bwMode="auto">
            <a:xfrm>
              <a:off x="4103688" y="32131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38"/>
            <p:cNvSpPr>
              <a:spLocks noChangeShapeType="1"/>
            </p:cNvSpPr>
            <p:nvPr/>
          </p:nvSpPr>
          <p:spPr bwMode="auto">
            <a:xfrm>
              <a:off x="4122738" y="32226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9"/>
            <p:cNvSpPr>
              <a:spLocks noChangeShapeType="1"/>
            </p:cNvSpPr>
            <p:nvPr/>
          </p:nvSpPr>
          <p:spPr bwMode="auto">
            <a:xfrm>
              <a:off x="4141788" y="32321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40"/>
            <p:cNvSpPr>
              <a:spLocks noChangeShapeType="1"/>
            </p:cNvSpPr>
            <p:nvPr/>
          </p:nvSpPr>
          <p:spPr bwMode="auto">
            <a:xfrm>
              <a:off x="4160838" y="32321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1"/>
            <p:cNvSpPr>
              <a:spLocks noChangeShapeType="1"/>
            </p:cNvSpPr>
            <p:nvPr/>
          </p:nvSpPr>
          <p:spPr bwMode="auto">
            <a:xfrm>
              <a:off x="4189413" y="32416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2"/>
            <p:cNvSpPr>
              <a:spLocks noChangeShapeType="1"/>
            </p:cNvSpPr>
            <p:nvPr/>
          </p:nvSpPr>
          <p:spPr bwMode="auto">
            <a:xfrm>
              <a:off x="4227513" y="3270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3"/>
            <p:cNvSpPr>
              <a:spLocks noChangeShapeType="1"/>
            </p:cNvSpPr>
            <p:nvPr/>
          </p:nvSpPr>
          <p:spPr bwMode="auto">
            <a:xfrm>
              <a:off x="4275138" y="328930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4"/>
            <p:cNvSpPr>
              <a:spLocks noChangeShapeType="1"/>
            </p:cNvSpPr>
            <p:nvPr/>
          </p:nvSpPr>
          <p:spPr bwMode="auto">
            <a:xfrm>
              <a:off x="4313238" y="32988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5"/>
            <p:cNvSpPr>
              <a:spLocks noChangeShapeType="1"/>
            </p:cNvSpPr>
            <p:nvPr/>
          </p:nvSpPr>
          <p:spPr bwMode="auto">
            <a:xfrm>
              <a:off x="4360863" y="33083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6"/>
            <p:cNvSpPr>
              <a:spLocks noChangeShapeType="1"/>
            </p:cNvSpPr>
            <p:nvPr/>
          </p:nvSpPr>
          <p:spPr bwMode="auto">
            <a:xfrm>
              <a:off x="4398963" y="332740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7"/>
            <p:cNvSpPr>
              <a:spLocks noChangeShapeType="1"/>
            </p:cNvSpPr>
            <p:nvPr/>
          </p:nvSpPr>
          <p:spPr bwMode="auto">
            <a:xfrm>
              <a:off x="4427538" y="33274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8"/>
            <p:cNvSpPr>
              <a:spLocks noChangeShapeType="1"/>
            </p:cNvSpPr>
            <p:nvPr/>
          </p:nvSpPr>
          <p:spPr bwMode="auto">
            <a:xfrm>
              <a:off x="4446588" y="33369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9"/>
            <p:cNvSpPr>
              <a:spLocks noChangeShapeType="1"/>
            </p:cNvSpPr>
            <p:nvPr/>
          </p:nvSpPr>
          <p:spPr bwMode="auto">
            <a:xfrm>
              <a:off x="4475163" y="336550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50"/>
            <p:cNvSpPr>
              <a:spLocks noChangeShapeType="1"/>
            </p:cNvSpPr>
            <p:nvPr/>
          </p:nvSpPr>
          <p:spPr bwMode="auto">
            <a:xfrm>
              <a:off x="4494213" y="33655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51"/>
            <p:cNvSpPr>
              <a:spLocks noChangeShapeType="1"/>
            </p:cNvSpPr>
            <p:nvPr/>
          </p:nvSpPr>
          <p:spPr bwMode="auto">
            <a:xfrm>
              <a:off x="4522788" y="33845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52"/>
            <p:cNvSpPr>
              <a:spLocks noChangeShapeType="1"/>
            </p:cNvSpPr>
            <p:nvPr/>
          </p:nvSpPr>
          <p:spPr bwMode="auto">
            <a:xfrm>
              <a:off x="4551363" y="341312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53"/>
            <p:cNvSpPr>
              <a:spLocks noChangeShapeType="1"/>
            </p:cNvSpPr>
            <p:nvPr/>
          </p:nvSpPr>
          <p:spPr bwMode="auto">
            <a:xfrm>
              <a:off x="4570413" y="34321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54"/>
            <p:cNvSpPr>
              <a:spLocks noChangeShapeType="1"/>
            </p:cNvSpPr>
            <p:nvPr/>
          </p:nvSpPr>
          <p:spPr bwMode="auto">
            <a:xfrm>
              <a:off x="4598988" y="34226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55"/>
            <p:cNvSpPr>
              <a:spLocks noChangeShapeType="1"/>
            </p:cNvSpPr>
            <p:nvPr/>
          </p:nvSpPr>
          <p:spPr bwMode="auto">
            <a:xfrm>
              <a:off x="4618038" y="34226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6"/>
            <p:cNvSpPr>
              <a:spLocks noChangeShapeType="1"/>
            </p:cNvSpPr>
            <p:nvPr/>
          </p:nvSpPr>
          <p:spPr bwMode="auto">
            <a:xfrm>
              <a:off x="4713288" y="34798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7"/>
            <p:cNvSpPr>
              <a:spLocks noChangeShapeType="1"/>
            </p:cNvSpPr>
            <p:nvPr/>
          </p:nvSpPr>
          <p:spPr bwMode="auto">
            <a:xfrm>
              <a:off x="4770438" y="34798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8"/>
            <p:cNvSpPr>
              <a:spLocks noChangeShapeType="1"/>
            </p:cNvSpPr>
            <p:nvPr/>
          </p:nvSpPr>
          <p:spPr bwMode="auto">
            <a:xfrm>
              <a:off x="4818063" y="34988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9"/>
            <p:cNvSpPr>
              <a:spLocks noChangeShapeType="1"/>
            </p:cNvSpPr>
            <p:nvPr/>
          </p:nvSpPr>
          <p:spPr bwMode="auto">
            <a:xfrm>
              <a:off x="4875213" y="35179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60"/>
            <p:cNvSpPr>
              <a:spLocks noChangeShapeType="1"/>
            </p:cNvSpPr>
            <p:nvPr/>
          </p:nvSpPr>
          <p:spPr bwMode="auto">
            <a:xfrm>
              <a:off x="4932363" y="35369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61"/>
            <p:cNvSpPr>
              <a:spLocks noChangeShapeType="1"/>
            </p:cNvSpPr>
            <p:nvPr/>
          </p:nvSpPr>
          <p:spPr bwMode="auto">
            <a:xfrm>
              <a:off x="4979988" y="355600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2"/>
            <p:cNvSpPr>
              <a:spLocks noChangeShapeType="1"/>
            </p:cNvSpPr>
            <p:nvPr/>
          </p:nvSpPr>
          <p:spPr bwMode="auto">
            <a:xfrm>
              <a:off x="5037138" y="35750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3"/>
            <p:cNvSpPr>
              <a:spLocks noChangeShapeType="1"/>
            </p:cNvSpPr>
            <p:nvPr/>
          </p:nvSpPr>
          <p:spPr bwMode="auto">
            <a:xfrm>
              <a:off x="5132388" y="36226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4"/>
            <p:cNvSpPr>
              <a:spLocks noChangeShapeType="1"/>
            </p:cNvSpPr>
            <p:nvPr/>
          </p:nvSpPr>
          <p:spPr bwMode="auto">
            <a:xfrm>
              <a:off x="5218113"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5"/>
            <p:cNvSpPr>
              <a:spLocks noChangeShapeType="1"/>
            </p:cNvSpPr>
            <p:nvPr/>
          </p:nvSpPr>
          <p:spPr bwMode="auto">
            <a:xfrm>
              <a:off x="5275263"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6"/>
            <p:cNvSpPr>
              <a:spLocks noChangeShapeType="1"/>
            </p:cNvSpPr>
            <p:nvPr/>
          </p:nvSpPr>
          <p:spPr bwMode="auto">
            <a:xfrm>
              <a:off x="5322888" y="36607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7"/>
            <p:cNvSpPr>
              <a:spLocks noChangeShapeType="1"/>
            </p:cNvSpPr>
            <p:nvPr/>
          </p:nvSpPr>
          <p:spPr bwMode="auto">
            <a:xfrm>
              <a:off x="5370513"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8"/>
            <p:cNvSpPr>
              <a:spLocks noChangeShapeType="1"/>
            </p:cNvSpPr>
            <p:nvPr/>
          </p:nvSpPr>
          <p:spPr bwMode="auto">
            <a:xfrm>
              <a:off x="5427663"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9"/>
            <p:cNvSpPr>
              <a:spLocks noChangeShapeType="1"/>
            </p:cNvSpPr>
            <p:nvPr/>
          </p:nvSpPr>
          <p:spPr bwMode="auto">
            <a:xfrm>
              <a:off x="5513388" y="37179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70"/>
            <p:cNvSpPr>
              <a:spLocks noChangeShapeType="1"/>
            </p:cNvSpPr>
            <p:nvPr/>
          </p:nvSpPr>
          <p:spPr bwMode="auto">
            <a:xfrm>
              <a:off x="5561013"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71"/>
            <p:cNvSpPr>
              <a:spLocks noChangeShapeType="1"/>
            </p:cNvSpPr>
            <p:nvPr/>
          </p:nvSpPr>
          <p:spPr bwMode="auto">
            <a:xfrm>
              <a:off x="5646738"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72"/>
            <p:cNvSpPr>
              <a:spLocks noChangeShapeType="1"/>
            </p:cNvSpPr>
            <p:nvPr/>
          </p:nvSpPr>
          <p:spPr bwMode="auto">
            <a:xfrm>
              <a:off x="5722938" y="39084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73"/>
            <p:cNvSpPr>
              <a:spLocks noChangeShapeType="1"/>
            </p:cNvSpPr>
            <p:nvPr/>
          </p:nvSpPr>
          <p:spPr bwMode="auto">
            <a:xfrm>
              <a:off x="5046663" y="35750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74"/>
            <p:cNvSpPr>
              <a:spLocks noChangeShapeType="1"/>
            </p:cNvSpPr>
            <p:nvPr/>
          </p:nvSpPr>
          <p:spPr bwMode="auto">
            <a:xfrm>
              <a:off x="5141913" y="36226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75"/>
            <p:cNvSpPr>
              <a:spLocks noChangeShapeType="1"/>
            </p:cNvSpPr>
            <p:nvPr/>
          </p:nvSpPr>
          <p:spPr bwMode="auto">
            <a:xfrm>
              <a:off x="5237163"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6"/>
            <p:cNvSpPr>
              <a:spLocks noChangeShapeType="1"/>
            </p:cNvSpPr>
            <p:nvPr/>
          </p:nvSpPr>
          <p:spPr bwMode="auto">
            <a:xfrm>
              <a:off x="5284788"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7"/>
            <p:cNvSpPr>
              <a:spLocks noChangeShapeType="1"/>
            </p:cNvSpPr>
            <p:nvPr/>
          </p:nvSpPr>
          <p:spPr bwMode="auto">
            <a:xfrm>
              <a:off x="5332413" y="36607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8"/>
            <p:cNvSpPr>
              <a:spLocks noChangeShapeType="1"/>
            </p:cNvSpPr>
            <p:nvPr/>
          </p:nvSpPr>
          <p:spPr bwMode="auto">
            <a:xfrm>
              <a:off x="5389563"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9"/>
            <p:cNvSpPr>
              <a:spLocks noChangeShapeType="1"/>
            </p:cNvSpPr>
            <p:nvPr/>
          </p:nvSpPr>
          <p:spPr bwMode="auto">
            <a:xfrm>
              <a:off x="5437188"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80"/>
            <p:cNvSpPr>
              <a:spLocks noChangeShapeType="1"/>
            </p:cNvSpPr>
            <p:nvPr/>
          </p:nvSpPr>
          <p:spPr bwMode="auto">
            <a:xfrm>
              <a:off x="5570538"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81"/>
            <p:cNvSpPr>
              <a:spLocks noChangeShapeType="1"/>
            </p:cNvSpPr>
            <p:nvPr/>
          </p:nvSpPr>
          <p:spPr bwMode="auto">
            <a:xfrm>
              <a:off x="5665788"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82"/>
            <p:cNvSpPr>
              <a:spLocks noChangeShapeType="1"/>
            </p:cNvSpPr>
            <p:nvPr/>
          </p:nvSpPr>
          <p:spPr bwMode="auto">
            <a:xfrm>
              <a:off x="5732463" y="39084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83"/>
            <p:cNvSpPr>
              <a:spLocks noChangeShapeType="1"/>
            </p:cNvSpPr>
            <p:nvPr/>
          </p:nvSpPr>
          <p:spPr bwMode="auto">
            <a:xfrm>
              <a:off x="4646613" y="34417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84"/>
            <p:cNvSpPr>
              <a:spLocks noChangeShapeType="1"/>
            </p:cNvSpPr>
            <p:nvPr/>
          </p:nvSpPr>
          <p:spPr bwMode="auto">
            <a:xfrm>
              <a:off x="4741863" y="34798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85"/>
            <p:cNvSpPr>
              <a:spLocks noChangeShapeType="1"/>
            </p:cNvSpPr>
            <p:nvPr/>
          </p:nvSpPr>
          <p:spPr bwMode="auto">
            <a:xfrm>
              <a:off x="4789488" y="34798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86"/>
            <p:cNvSpPr>
              <a:spLocks noChangeShapeType="1"/>
            </p:cNvSpPr>
            <p:nvPr/>
          </p:nvSpPr>
          <p:spPr bwMode="auto">
            <a:xfrm>
              <a:off x="4846638" y="34988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87"/>
            <p:cNvSpPr>
              <a:spLocks noChangeShapeType="1"/>
            </p:cNvSpPr>
            <p:nvPr/>
          </p:nvSpPr>
          <p:spPr bwMode="auto">
            <a:xfrm>
              <a:off x="4903788" y="351790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8"/>
            <p:cNvSpPr>
              <a:spLocks noChangeShapeType="1"/>
            </p:cNvSpPr>
            <p:nvPr/>
          </p:nvSpPr>
          <p:spPr bwMode="auto">
            <a:xfrm>
              <a:off x="4951413" y="35369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9"/>
            <p:cNvSpPr>
              <a:spLocks noChangeShapeType="1"/>
            </p:cNvSpPr>
            <p:nvPr/>
          </p:nvSpPr>
          <p:spPr bwMode="auto">
            <a:xfrm>
              <a:off x="5008563" y="355600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90"/>
            <p:cNvSpPr>
              <a:spLocks noChangeShapeType="1"/>
            </p:cNvSpPr>
            <p:nvPr/>
          </p:nvSpPr>
          <p:spPr bwMode="auto">
            <a:xfrm>
              <a:off x="5065713" y="35750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91"/>
            <p:cNvSpPr>
              <a:spLocks noChangeShapeType="1"/>
            </p:cNvSpPr>
            <p:nvPr/>
          </p:nvSpPr>
          <p:spPr bwMode="auto">
            <a:xfrm>
              <a:off x="5151438" y="36226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2"/>
            <p:cNvSpPr>
              <a:spLocks noChangeShapeType="1"/>
            </p:cNvSpPr>
            <p:nvPr/>
          </p:nvSpPr>
          <p:spPr bwMode="auto">
            <a:xfrm>
              <a:off x="5246688"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3"/>
            <p:cNvSpPr>
              <a:spLocks noChangeShapeType="1"/>
            </p:cNvSpPr>
            <p:nvPr/>
          </p:nvSpPr>
          <p:spPr bwMode="auto">
            <a:xfrm>
              <a:off x="5294313"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94"/>
            <p:cNvSpPr>
              <a:spLocks noChangeShapeType="1"/>
            </p:cNvSpPr>
            <p:nvPr/>
          </p:nvSpPr>
          <p:spPr bwMode="auto">
            <a:xfrm>
              <a:off x="5341938" y="36607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95"/>
            <p:cNvSpPr>
              <a:spLocks noChangeShapeType="1"/>
            </p:cNvSpPr>
            <p:nvPr/>
          </p:nvSpPr>
          <p:spPr bwMode="auto">
            <a:xfrm>
              <a:off x="5399088"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6"/>
            <p:cNvSpPr>
              <a:spLocks noChangeShapeType="1"/>
            </p:cNvSpPr>
            <p:nvPr/>
          </p:nvSpPr>
          <p:spPr bwMode="auto">
            <a:xfrm>
              <a:off x="5456238"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97"/>
            <p:cNvSpPr>
              <a:spLocks noChangeShapeType="1"/>
            </p:cNvSpPr>
            <p:nvPr/>
          </p:nvSpPr>
          <p:spPr bwMode="auto">
            <a:xfrm>
              <a:off x="5580063"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8"/>
            <p:cNvSpPr>
              <a:spLocks noChangeShapeType="1"/>
            </p:cNvSpPr>
            <p:nvPr/>
          </p:nvSpPr>
          <p:spPr bwMode="auto">
            <a:xfrm>
              <a:off x="5675313"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9"/>
            <p:cNvSpPr>
              <a:spLocks noChangeShapeType="1"/>
            </p:cNvSpPr>
            <p:nvPr/>
          </p:nvSpPr>
          <p:spPr bwMode="auto">
            <a:xfrm>
              <a:off x="5741988" y="39084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00"/>
            <p:cNvSpPr>
              <a:spLocks noChangeShapeType="1"/>
            </p:cNvSpPr>
            <p:nvPr/>
          </p:nvSpPr>
          <p:spPr bwMode="auto">
            <a:xfrm>
              <a:off x="5075238" y="3575050"/>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01"/>
            <p:cNvSpPr>
              <a:spLocks noChangeShapeType="1"/>
            </p:cNvSpPr>
            <p:nvPr/>
          </p:nvSpPr>
          <p:spPr bwMode="auto">
            <a:xfrm>
              <a:off x="5170488" y="36226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02"/>
            <p:cNvSpPr>
              <a:spLocks noChangeShapeType="1"/>
            </p:cNvSpPr>
            <p:nvPr/>
          </p:nvSpPr>
          <p:spPr bwMode="auto">
            <a:xfrm>
              <a:off x="5256213"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03"/>
            <p:cNvSpPr>
              <a:spLocks noChangeShapeType="1"/>
            </p:cNvSpPr>
            <p:nvPr/>
          </p:nvSpPr>
          <p:spPr bwMode="auto">
            <a:xfrm>
              <a:off x="5313363" y="36512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04"/>
            <p:cNvSpPr>
              <a:spLocks noChangeShapeType="1"/>
            </p:cNvSpPr>
            <p:nvPr/>
          </p:nvSpPr>
          <p:spPr bwMode="auto">
            <a:xfrm>
              <a:off x="5360988" y="366077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05"/>
            <p:cNvSpPr>
              <a:spLocks noChangeShapeType="1"/>
            </p:cNvSpPr>
            <p:nvPr/>
          </p:nvSpPr>
          <p:spPr bwMode="auto">
            <a:xfrm>
              <a:off x="5408613"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06"/>
            <p:cNvSpPr>
              <a:spLocks noChangeShapeType="1"/>
            </p:cNvSpPr>
            <p:nvPr/>
          </p:nvSpPr>
          <p:spPr bwMode="auto">
            <a:xfrm>
              <a:off x="5465763" y="36893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07"/>
            <p:cNvSpPr>
              <a:spLocks noChangeShapeType="1"/>
            </p:cNvSpPr>
            <p:nvPr/>
          </p:nvSpPr>
          <p:spPr bwMode="auto">
            <a:xfrm>
              <a:off x="5522913" y="3727450"/>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8"/>
            <p:cNvSpPr>
              <a:spLocks noChangeShapeType="1"/>
            </p:cNvSpPr>
            <p:nvPr/>
          </p:nvSpPr>
          <p:spPr bwMode="auto">
            <a:xfrm>
              <a:off x="5599113"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9"/>
            <p:cNvSpPr>
              <a:spLocks noChangeShapeType="1"/>
            </p:cNvSpPr>
            <p:nvPr/>
          </p:nvSpPr>
          <p:spPr bwMode="auto">
            <a:xfrm>
              <a:off x="5684838" y="3775075"/>
              <a:ext cx="0" cy="28575"/>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10"/>
            <p:cNvSpPr>
              <a:spLocks noChangeShapeType="1"/>
            </p:cNvSpPr>
            <p:nvPr/>
          </p:nvSpPr>
          <p:spPr bwMode="auto">
            <a:xfrm>
              <a:off x="5827713" y="3908425"/>
              <a:ext cx="0" cy="3810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45" name="Straight Connector 144"/>
          <p:cNvCxnSpPr/>
          <p:nvPr/>
        </p:nvCxnSpPr>
        <p:spPr>
          <a:xfrm>
            <a:off x="5142854" y="4982437"/>
            <a:ext cx="298440" cy="0"/>
          </a:xfrm>
          <a:prstGeom prst="line">
            <a:avLst/>
          </a:prstGeom>
          <a:noFill/>
          <a:ln w="12700">
            <a:solidFill>
              <a:srgbClr val="FFC000"/>
            </a:solidFill>
            <a:round/>
            <a:headEnd/>
            <a:tailEnd/>
          </a:ln>
          <a:extLst>
            <a:ext uri="{909E8E84-426E-40DD-AFC4-6F175D3DCCD1}">
              <a14:hiddenFill xmlns:a14="http://schemas.microsoft.com/office/drawing/2010/main" xmlns="">
                <a:noFill/>
              </a14:hiddenFill>
            </a:ext>
          </a:extLst>
        </p:spPr>
      </p:cxnSp>
      <p:grpSp>
        <p:nvGrpSpPr>
          <p:cNvPr id="146" name="Group 145"/>
          <p:cNvGrpSpPr/>
          <p:nvPr/>
        </p:nvGrpSpPr>
        <p:grpSpPr>
          <a:xfrm>
            <a:off x="5147337" y="3311458"/>
            <a:ext cx="3425824" cy="1433416"/>
            <a:chOff x="5147337" y="3837438"/>
            <a:chExt cx="3425824" cy="1433416"/>
          </a:xfrm>
        </p:grpSpPr>
        <p:cxnSp>
          <p:nvCxnSpPr>
            <p:cNvPr id="147" name="Straight Connector 146"/>
            <p:cNvCxnSpPr/>
            <p:nvPr/>
          </p:nvCxnSpPr>
          <p:spPr>
            <a:xfrm>
              <a:off x="5147337" y="5270854"/>
              <a:ext cx="298440" cy="0"/>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148" name="Group 147"/>
            <p:cNvGrpSpPr/>
            <p:nvPr/>
          </p:nvGrpSpPr>
          <p:grpSpPr>
            <a:xfrm>
              <a:off x="5151820" y="3837438"/>
              <a:ext cx="3421341" cy="1263090"/>
              <a:chOff x="5151820" y="3837438"/>
              <a:chExt cx="3421341" cy="1263090"/>
            </a:xfrm>
          </p:grpSpPr>
          <p:cxnSp>
            <p:nvCxnSpPr>
              <p:cNvPr id="149" name="Straight Connector 148"/>
              <p:cNvCxnSpPr/>
              <p:nvPr/>
            </p:nvCxnSpPr>
            <p:spPr>
              <a:xfrm>
                <a:off x="5151820" y="5033291"/>
                <a:ext cx="298440" cy="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0" name="Straight Connector 149"/>
              <p:cNvCxnSpPr/>
              <p:nvPr/>
            </p:nvCxnSpPr>
            <p:spPr>
              <a:xfrm>
                <a:off x="5156303" y="4795728"/>
                <a:ext cx="298440" cy="0"/>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51" name="Straight Connector 150"/>
              <p:cNvCxnSpPr/>
              <p:nvPr/>
            </p:nvCxnSpPr>
            <p:spPr>
              <a:xfrm>
                <a:off x="5160786" y="4558165"/>
                <a:ext cx="298440" cy="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52" name="Line 111"/>
              <p:cNvSpPr>
                <a:spLocks noChangeShapeType="1"/>
              </p:cNvSpPr>
              <p:nvPr/>
            </p:nvSpPr>
            <p:spPr bwMode="auto">
              <a:xfrm>
                <a:off x="6390908" y="424162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2"/>
              <p:cNvSpPr>
                <a:spLocks noChangeShapeType="1"/>
              </p:cNvSpPr>
              <p:nvPr/>
            </p:nvSpPr>
            <p:spPr bwMode="auto">
              <a:xfrm>
                <a:off x="5268246" y="385006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3"/>
              <p:cNvSpPr>
                <a:spLocks noChangeShapeType="1"/>
              </p:cNvSpPr>
              <p:nvPr/>
            </p:nvSpPr>
            <p:spPr bwMode="auto">
              <a:xfrm>
                <a:off x="5243018" y="385006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14"/>
              <p:cNvSpPr>
                <a:spLocks noChangeShapeType="1"/>
              </p:cNvSpPr>
              <p:nvPr/>
            </p:nvSpPr>
            <p:spPr bwMode="auto">
              <a:xfrm>
                <a:off x="5331317" y="383743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15"/>
              <p:cNvSpPr>
                <a:spLocks noChangeShapeType="1"/>
              </p:cNvSpPr>
              <p:nvPr/>
            </p:nvSpPr>
            <p:spPr bwMode="auto">
              <a:xfrm>
                <a:off x="5419617" y="386270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6"/>
              <p:cNvSpPr>
                <a:spLocks noChangeShapeType="1"/>
              </p:cNvSpPr>
              <p:nvPr/>
            </p:nvSpPr>
            <p:spPr bwMode="auto">
              <a:xfrm>
                <a:off x="5507916" y="3887962"/>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17"/>
              <p:cNvSpPr>
                <a:spLocks noChangeShapeType="1"/>
              </p:cNvSpPr>
              <p:nvPr/>
            </p:nvSpPr>
            <p:spPr bwMode="auto">
              <a:xfrm>
                <a:off x="5545758" y="392585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18"/>
              <p:cNvSpPr>
                <a:spLocks noChangeShapeType="1"/>
              </p:cNvSpPr>
              <p:nvPr/>
            </p:nvSpPr>
            <p:spPr bwMode="auto">
              <a:xfrm>
                <a:off x="5570987" y="392585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9"/>
              <p:cNvSpPr>
                <a:spLocks noChangeShapeType="1"/>
              </p:cNvSpPr>
              <p:nvPr/>
            </p:nvSpPr>
            <p:spPr bwMode="auto">
              <a:xfrm>
                <a:off x="5583601" y="392585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0"/>
              <p:cNvSpPr>
                <a:spLocks noChangeShapeType="1"/>
              </p:cNvSpPr>
              <p:nvPr/>
            </p:nvSpPr>
            <p:spPr bwMode="auto">
              <a:xfrm>
                <a:off x="5608829" y="395111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1"/>
              <p:cNvSpPr>
                <a:spLocks noChangeShapeType="1"/>
              </p:cNvSpPr>
              <p:nvPr/>
            </p:nvSpPr>
            <p:spPr bwMode="auto">
              <a:xfrm>
                <a:off x="5621443" y="395111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2"/>
              <p:cNvSpPr>
                <a:spLocks noChangeShapeType="1"/>
              </p:cNvSpPr>
              <p:nvPr/>
            </p:nvSpPr>
            <p:spPr bwMode="auto">
              <a:xfrm>
                <a:off x="5634058" y="39384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3"/>
              <p:cNvSpPr>
                <a:spLocks noChangeShapeType="1"/>
              </p:cNvSpPr>
              <p:nvPr/>
            </p:nvSpPr>
            <p:spPr bwMode="auto">
              <a:xfrm>
                <a:off x="5659286" y="396374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4"/>
              <p:cNvSpPr>
                <a:spLocks noChangeShapeType="1"/>
              </p:cNvSpPr>
              <p:nvPr/>
            </p:nvSpPr>
            <p:spPr bwMode="auto">
              <a:xfrm>
                <a:off x="5671900" y="396374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5"/>
              <p:cNvSpPr>
                <a:spLocks noChangeShapeType="1"/>
              </p:cNvSpPr>
              <p:nvPr/>
            </p:nvSpPr>
            <p:spPr bwMode="auto">
              <a:xfrm>
                <a:off x="5697128" y="396374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6"/>
              <p:cNvSpPr>
                <a:spLocks noChangeShapeType="1"/>
              </p:cNvSpPr>
              <p:nvPr/>
            </p:nvSpPr>
            <p:spPr bwMode="auto">
              <a:xfrm>
                <a:off x="5709743" y="398900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27"/>
              <p:cNvSpPr>
                <a:spLocks noChangeShapeType="1"/>
              </p:cNvSpPr>
              <p:nvPr/>
            </p:nvSpPr>
            <p:spPr bwMode="auto">
              <a:xfrm>
                <a:off x="5722357" y="398900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28"/>
              <p:cNvSpPr>
                <a:spLocks noChangeShapeType="1"/>
              </p:cNvSpPr>
              <p:nvPr/>
            </p:nvSpPr>
            <p:spPr bwMode="auto">
              <a:xfrm>
                <a:off x="5747585" y="398900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29"/>
              <p:cNvSpPr>
                <a:spLocks noChangeShapeType="1"/>
              </p:cNvSpPr>
              <p:nvPr/>
            </p:nvSpPr>
            <p:spPr bwMode="auto">
              <a:xfrm>
                <a:off x="5760199" y="398900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30"/>
              <p:cNvSpPr>
                <a:spLocks noChangeShapeType="1"/>
              </p:cNvSpPr>
              <p:nvPr/>
            </p:nvSpPr>
            <p:spPr bwMode="auto">
              <a:xfrm>
                <a:off x="5785428" y="398900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31"/>
              <p:cNvSpPr>
                <a:spLocks noChangeShapeType="1"/>
              </p:cNvSpPr>
              <p:nvPr/>
            </p:nvSpPr>
            <p:spPr bwMode="auto">
              <a:xfrm>
                <a:off x="5798042" y="398900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32"/>
              <p:cNvSpPr>
                <a:spLocks noChangeShapeType="1"/>
              </p:cNvSpPr>
              <p:nvPr/>
            </p:nvSpPr>
            <p:spPr bwMode="auto">
              <a:xfrm>
                <a:off x="5810656" y="402690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33"/>
              <p:cNvSpPr>
                <a:spLocks noChangeShapeType="1"/>
              </p:cNvSpPr>
              <p:nvPr/>
            </p:nvSpPr>
            <p:spPr bwMode="auto">
              <a:xfrm>
                <a:off x="5835884" y="402690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34"/>
              <p:cNvSpPr>
                <a:spLocks noChangeShapeType="1"/>
              </p:cNvSpPr>
              <p:nvPr/>
            </p:nvSpPr>
            <p:spPr bwMode="auto">
              <a:xfrm>
                <a:off x="5873727" y="40521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35"/>
              <p:cNvSpPr>
                <a:spLocks noChangeShapeType="1"/>
              </p:cNvSpPr>
              <p:nvPr/>
            </p:nvSpPr>
            <p:spPr bwMode="auto">
              <a:xfrm>
                <a:off x="5949412"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36"/>
              <p:cNvSpPr>
                <a:spLocks noChangeShapeType="1"/>
              </p:cNvSpPr>
              <p:nvPr/>
            </p:nvSpPr>
            <p:spPr bwMode="auto">
              <a:xfrm>
                <a:off x="5974640"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37"/>
              <p:cNvSpPr>
                <a:spLocks noChangeShapeType="1"/>
              </p:cNvSpPr>
              <p:nvPr/>
            </p:nvSpPr>
            <p:spPr bwMode="auto">
              <a:xfrm>
                <a:off x="5999869"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38"/>
              <p:cNvSpPr>
                <a:spLocks noChangeShapeType="1"/>
              </p:cNvSpPr>
              <p:nvPr/>
            </p:nvSpPr>
            <p:spPr bwMode="auto">
              <a:xfrm>
                <a:off x="5999869"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39"/>
              <p:cNvSpPr>
                <a:spLocks noChangeShapeType="1"/>
              </p:cNvSpPr>
              <p:nvPr/>
            </p:nvSpPr>
            <p:spPr bwMode="auto">
              <a:xfrm>
                <a:off x="6037711" y="409005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40"/>
              <p:cNvSpPr>
                <a:spLocks noChangeShapeType="1"/>
              </p:cNvSpPr>
              <p:nvPr/>
            </p:nvSpPr>
            <p:spPr bwMode="auto">
              <a:xfrm>
                <a:off x="6062940" y="409005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41"/>
              <p:cNvSpPr>
                <a:spLocks noChangeShapeType="1"/>
              </p:cNvSpPr>
              <p:nvPr/>
            </p:nvSpPr>
            <p:spPr bwMode="auto">
              <a:xfrm>
                <a:off x="6088168" y="412794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42"/>
              <p:cNvSpPr>
                <a:spLocks noChangeShapeType="1"/>
              </p:cNvSpPr>
              <p:nvPr/>
            </p:nvSpPr>
            <p:spPr bwMode="auto">
              <a:xfrm>
                <a:off x="6126011" y="412794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43"/>
              <p:cNvSpPr>
                <a:spLocks noChangeShapeType="1"/>
              </p:cNvSpPr>
              <p:nvPr/>
            </p:nvSpPr>
            <p:spPr bwMode="auto">
              <a:xfrm>
                <a:off x="6151239" y="41532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44"/>
              <p:cNvSpPr>
                <a:spLocks noChangeShapeType="1"/>
              </p:cNvSpPr>
              <p:nvPr/>
            </p:nvSpPr>
            <p:spPr bwMode="auto">
              <a:xfrm>
                <a:off x="6176467" y="4165841"/>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45"/>
              <p:cNvSpPr>
                <a:spLocks noChangeShapeType="1"/>
              </p:cNvSpPr>
              <p:nvPr/>
            </p:nvSpPr>
            <p:spPr bwMode="auto">
              <a:xfrm>
                <a:off x="6201696" y="416584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46"/>
              <p:cNvSpPr>
                <a:spLocks noChangeShapeType="1"/>
              </p:cNvSpPr>
              <p:nvPr/>
            </p:nvSpPr>
            <p:spPr bwMode="auto">
              <a:xfrm>
                <a:off x="6239538" y="417847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47"/>
              <p:cNvSpPr>
                <a:spLocks noChangeShapeType="1"/>
              </p:cNvSpPr>
              <p:nvPr/>
            </p:nvSpPr>
            <p:spPr bwMode="auto">
              <a:xfrm>
                <a:off x="6264766" y="419110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48"/>
              <p:cNvSpPr>
                <a:spLocks noChangeShapeType="1"/>
              </p:cNvSpPr>
              <p:nvPr/>
            </p:nvSpPr>
            <p:spPr bwMode="auto">
              <a:xfrm>
                <a:off x="6289995" y="420373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49"/>
              <p:cNvSpPr>
                <a:spLocks noChangeShapeType="1"/>
              </p:cNvSpPr>
              <p:nvPr/>
            </p:nvSpPr>
            <p:spPr bwMode="auto">
              <a:xfrm>
                <a:off x="6315223" y="420373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50"/>
              <p:cNvSpPr>
                <a:spLocks noChangeShapeType="1"/>
              </p:cNvSpPr>
              <p:nvPr/>
            </p:nvSpPr>
            <p:spPr bwMode="auto">
              <a:xfrm>
                <a:off x="6378294" y="424162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51"/>
              <p:cNvSpPr>
                <a:spLocks noChangeShapeType="1"/>
              </p:cNvSpPr>
              <p:nvPr/>
            </p:nvSpPr>
            <p:spPr bwMode="auto">
              <a:xfrm>
                <a:off x="6428751" y="426688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52"/>
              <p:cNvSpPr>
                <a:spLocks noChangeShapeType="1"/>
              </p:cNvSpPr>
              <p:nvPr/>
            </p:nvSpPr>
            <p:spPr bwMode="auto">
              <a:xfrm>
                <a:off x="6491822" y="427952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53"/>
              <p:cNvSpPr>
                <a:spLocks noChangeShapeType="1"/>
              </p:cNvSpPr>
              <p:nvPr/>
            </p:nvSpPr>
            <p:spPr bwMode="auto">
              <a:xfrm>
                <a:off x="6542278" y="429215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54"/>
              <p:cNvSpPr>
                <a:spLocks noChangeShapeType="1"/>
              </p:cNvSpPr>
              <p:nvPr/>
            </p:nvSpPr>
            <p:spPr bwMode="auto">
              <a:xfrm>
                <a:off x="6605349" y="431741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55"/>
              <p:cNvSpPr>
                <a:spLocks noChangeShapeType="1"/>
              </p:cNvSpPr>
              <p:nvPr/>
            </p:nvSpPr>
            <p:spPr bwMode="auto">
              <a:xfrm>
                <a:off x="6630578" y="4330043"/>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56"/>
              <p:cNvSpPr>
                <a:spLocks noChangeShapeType="1"/>
              </p:cNvSpPr>
              <p:nvPr/>
            </p:nvSpPr>
            <p:spPr bwMode="auto">
              <a:xfrm>
                <a:off x="6655806" y="433004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57"/>
              <p:cNvSpPr>
                <a:spLocks noChangeShapeType="1"/>
              </p:cNvSpPr>
              <p:nvPr/>
            </p:nvSpPr>
            <p:spPr bwMode="auto">
              <a:xfrm>
                <a:off x="6693649" y="436793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58"/>
              <p:cNvSpPr>
                <a:spLocks noChangeShapeType="1"/>
              </p:cNvSpPr>
              <p:nvPr/>
            </p:nvSpPr>
            <p:spPr bwMode="auto">
              <a:xfrm>
                <a:off x="6731491" y="436793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59"/>
              <p:cNvSpPr>
                <a:spLocks noChangeShapeType="1"/>
              </p:cNvSpPr>
              <p:nvPr/>
            </p:nvSpPr>
            <p:spPr bwMode="auto">
              <a:xfrm>
                <a:off x="6756719" y="438056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60"/>
              <p:cNvSpPr>
                <a:spLocks noChangeShapeType="1"/>
              </p:cNvSpPr>
              <p:nvPr/>
            </p:nvSpPr>
            <p:spPr bwMode="auto">
              <a:xfrm>
                <a:off x="6794562" y="440582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61"/>
              <p:cNvSpPr>
                <a:spLocks noChangeShapeType="1"/>
              </p:cNvSpPr>
              <p:nvPr/>
            </p:nvSpPr>
            <p:spPr bwMode="auto">
              <a:xfrm>
                <a:off x="6819790" y="439319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62"/>
              <p:cNvSpPr>
                <a:spLocks noChangeShapeType="1"/>
              </p:cNvSpPr>
              <p:nvPr/>
            </p:nvSpPr>
            <p:spPr bwMode="auto">
              <a:xfrm>
                <a:off x="6857633" y="4431090"/>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63"/>
              <p:cNvSpPr>
                <a:spLocks noChangeShapeType="1"/>
              </p:cNvSpPr>
              <p:nvPr/>
            </p:nvSpPr>
            <p:spPr bwMode="auto">
              <a:xfrm>
                <a:off x="6882861" y="4431090"/>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64"/>
              <p:cNvSpPr>
                <a:spLocks noChangeShapeType="1"/>
              </p:cNvSpPr>
              <p:nvPr/>
            </p:nvSpPr>
            <p:spPr bwMode="auto">
              <a:xfrm>
                <a:off x="7009003" y="448161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65"/>
              <p:cNvSpPr>
                <a:spLocks noChangeShapeType="1"/>
              </p:cNvSpPr>
              <p:nvPr/>
            </p:nvSpPr>
            <p:spPr bwMode="auto">
              <a:xfrm>
                <a:off x="7084688" y="450687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66"/>
              <p:cNvSpPr>
                <a:spLocks noChangeShapeType="1"/>
              </p:cNvSpPr>
              <p:nvPr/>
            </p:nvSpPr>
            <p:spPr bwMode="auto">
              <a:xfrm>
                <a:off x="7160373" y="453213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67"/>
              <p:cNvSpPr>
                <a:spLocks noChangeShapeType="1"/>
              </p:cNvSpPr>
              <p:nvPr/>
            </p:nvSpPr>
            <p:spPr bwMode="auto">
              <a:xfrm>
                <a:off x="7223444" y="454897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68"/>
              <p:cNvSpPr>
                <a:spLocks noChangeShapeType="1"/>
              </p:cNvSpPr>
              <p:nvPr/>
            </p:nvSpPr>
            <p:spPr bwMode="auto">
              <a:xfrm>
                <a:off x="7299129" y="457424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69"/>
              <p:cNvSpPr>
                <a:spLocks noChangeShapeType="1"/>
              </p:cNvSpPr>
              <p:nvPr/>
            </p:nvSpPr>
            <p:spPr bwMode="auto">
              <a:xfrm>
                <a:off x="7362200" y="459950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70"/>
              <p:cNvSpPr>
                <a:spLocks noChangeShapeType="1"/>
              </p:cNvSpPr>
              <p:nvPr/>
            </p:nvSpPr>
            <p:spPr bwMode="auto">
              <a:xfrm>
                <a:off x="7437885"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71"/>
              <p:cNvSpPr>
                <a:spLocks noChangeShapeType="1"/>
              </p:cNvSpPr>
              <p:nvPr/>
            </p:nvSpPr>
            <p:spPr bwMode="auto">
              <a:xfrm>
                <a:off x="7564027"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72"/>
              <p:cNvSpPr>
                <a:spLocks noChangeShapeType="1"/>
              </p:cNvSpPr>
              <p:nvPr/>
            </p:nvSpPr>
            <p:spPr bwMode="auto">
              <a:xfrm>
                <a:off x="7500956"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73"/>
              <p:cNvSpPr>
                <a:spLocks noChangeShapeType="1"/>
              </p:cNvSpPr>
              <p:nvPr/>
            </p:nvSpPr>
            <p:spPr bwMode="auto">
              <a:xfrm>
                <a:off x="7677554"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74"/>
              <p:cNvSpPr>
                <a:spLocks noChangeShapeType="1"/>
              </p:cNvSpPr>
              <p:nvPr/>
            </p:nvSpPr>
            <p:spPr bwMode="auto">
              <a:xfrm>
                <a:off x="7753239"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75"/>
              <p:cNvSpPr>
                <a:spLocks noChangeShapeType="1"/>
              </p:cNvSpPr>
              <p:nvPr/>
            </p:nvSpPr>
            <p:spPr bwMode="auto">
              <a:xfrm>
                <a:off x="7816310"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76"/>
              <p:cNvSpPr>
                <a:spLocks noChangeShapeType="1"/>
              </p:cNvSpPr>
              <p:nvPr/>
            </p:nvSpPr>
            <p:spPr bwMode="auto">
              <a:xfrm>
                <a:off x="7879381"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77"/>
              <p:cNvSpPr>
                <a:spLocks noChangeShapeType="1"/>
              </p:cNvSpPr>
              <p:nvPr/>
            </p:nvSpPr>
            <p:spPr bwMode="auto">
              <a:xfrm>
                <a:off x="7955066"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78"/>
              <p:cNvSpPr>
                <a:spLocks noChangeShapeType="1"/>
              </p:cNvSpPr>
              <p:nvPr/>
            </p:nvSpPr>
            <p:spPr bwMode="auto">
              <a:xfrm>
                <a:off x="8068594" y="4822648"/>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79"/>
              <p:cNvSpPr>
                <a:spLocks noChangeShapeType="1"/>
              </p:cNvSpPr>
              <p:nvPr/>
            </p:nvSpPr>
            <p:spPr bwMode="auto">
              <a:xfrm>
                <a:off x="8131665"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80"/>
              <p:cNvSpPr>
                <a:spLocks noChangeShapeType="1"/>
              </p:cNvSpPr>
              <p:nvPr/>
            </p:nvSpPr>
            <p:spPr bwMode="auto">
              <a:xfrm>
                <a:off x="8358720"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81"/>
              <p:cNvSpPr>
                <a:spLocks noChangeShapeType="1"/>
              </p:cNvSpPr>
              <p:nvPr/>
            </p:nvSpPr>
            <p:spPr bwMode="auto">
              <a:xfrm>
                <a:off x="8245192"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82"/>
              <p:cNvSpPr>
                <a:spLocks noChangeShapeType="1"/>
              </p:cNvSpPr>
              <p:nvPr/>
            </p:nvSpPr>
            <p:spPr bwMode="auto">
              <a:xfrm>
                <a:off x="8328992" y="489906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83"/>
              <p:cNvSpPr>
                <a:spLocks noChangeShapeType="1"/>
              </p:cNvSpPr>
              <p:nvPr/>
            </p:nvSpPr>
            <p:spPr bwMode="auto">
              <a:xfrm>
                <a:off x="7463113"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84"/>
              <p:cNvSpPr>
                <a:spLocks noChangeShapeType="1"/>
              </p:cNvSpPr>
              <p:nvPr/>
            </p:nvSpPr>
            <p:spPr bwMode="auto">
              <a:xfrm>
                <a:off x="7576641"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85"/>
              <p:cNvSpPr>
                <a:spLocks noChangeShapeType="1"/>
              </p:cNvSpPr>
              <p:nvPr/>
            </p:nvSpPr>
            <p:spPr bwMode="auto">
              <a:xfrm>
                <a:off x="7526184"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86"/>
              <p:cNvSpPr>
                <a:spLocks noChangeShapeType="1"/>
              </p:cNvSpPr>
              <p:nvPr/>
            </p:nvSpPr>
            <p:spPr bwMode="auto">
              <a:xfrm>
                <a:off x="7702783"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87"/>
              <p:cNvSpPr>
                <a:spLocks noChangeShapeType="1"/>
              </p:cNvSpPr>
              <p:nvPr/>
            </p:nvSpPr>
            <p:spPr bwMode="auto">
              <a:xfrm>
                <a:off x="7765854"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88"/>
              <p:cNvSpPr>
                <a:spLocks noChangeShapeType="1"/>
              </p:cNvSpPr>
              <p:nvPr/>
            </p:nvSpPr>
            <p:spPr bwMode="auto">
              <a:xfrm>
                <a:off x="7828925"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89"/>
              <p:cNvSpPr>
                <a:spLocks noChangeShapeType="1"/>
              </p:cNvSpPr>
              <p:nvPr/>
            </p:nvSpPr>
            <p:spPr bwMode="auto">
              <a:xfrm>
                <a:off x="7904610"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90"/>
              <p:cNvSpPr>
                <a:spLocks noChangeShapeType="1"/>
              </p:cNvSpPr>
              <p:nvPr/>
            </p:nvSpPr>
            <p:spPr bwMode="auto">
              <a:xfrm>
                <a:off x="7980295"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91"/>
              <p:cNvSpPr>
                <a:spLocks noChangeShapeType="1"/>
              </p:cNvSpPr>
              <p:nvPr/>
            </p:nvSpPr>
            <p:spPr bwMode="auto">
              <a:xfrm>
                <a:off x="8144279"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92"/>
              <p:cNvSpPr>
                <a:spLocks noChangeShapeType="1"/>
              </p:cNvSpPr>
              <p:nvPr/>
            </p:nvSpPr>
            <p:spPr bwMode="auto">
              <a:xfrm>
                <a:off x="8371334"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93"/>
              <p:cNvSpPr>
                <a:spLocks noChangeShapeType="1"/>
              </p:cNvSpPr>
              <p:nvPr/>
            </p:nvSpPr>
            <p:spPr bwMode="auto">
              <a:xfrm>
                <a:off x="8257807"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94"/>
              <p:cNvSpPr>
                <a:spLocks noChangeShapeType="1"/>
              </p:cNvSpPr>
              <p:nvPr/>
            </p:nvSpPr>
            <p:spPr bwMode="auto">
              <a:xfrm>
                <a:off x="8434386" y="505000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95"/>
              <p:cNvSpPr>
                <a:spLocks noChangeShapeType="1"/>
              </p:cNvSpPr>
              <p:nvPr/>
            </p:nvSpPr>
            <p:spPr bwMode="auto">
              <a:xfrm>
                <a:off x="6920704" y="4456352"/>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96"/>
              <p:cNvSpPr>
                <a:spLocks noChangeShapeType="1"/>
              </p:cNvSpPr>
              <p:nvPr/>
            </p:nvSpPr>
            <p:spPr bwMode="auto">
              <a:xfrm>
                <a:off x="7046845" y="448161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97"/>
              <p:cNvSpPr>
                <a:spLocks noChangeShapeType="1"/>
              </p:cNvSpPr>
              <p:nvPr/>
            </p:nvSpPr>
            <p:spPr bwMode="auto">
              <a:xfrm>
                <a:off x="6908090" y="4431090"/>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98"/>
              <p:cNvSpPr>
                <a:spLocks noChangeShapeType="1"/>
              </p:cNvSpPr>
              <p:nvPr/>
            </p:nvSpPr>
            <p:spPr bwMode="auto">
              <a:xfrm>
                <a:off x="6971160" y="4468983"/>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99"/>
              <p:cNvSpPr>
                <a:spLocks noChangeShapeType="1"/>
              </p:cNvSpPr>
              <p:nvPr/>
            </p:nvSpPr>
            <p:spPr bwMode="auto">
              <a:xfrm>
                <a:off x="7109916" y="450687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00"/>
              <p:cNvSpPr>
                <a:spLocks noChangeShapeType="1"/>
              </p:cNvSpPr>
              <p:nvPr/>
            </p:nvSpPr>
            <p:spPr bwMode="auto">
              <a:xfrm>
                <a:off x="7185601" y="453213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01"/>
              <p:cNvSpPr>
                <a:spLocks noChangeShapeType="1"/>
              </p:cNvSpPr>
              <p:nvPr/>
            </p:nvSpPr>
            <p:spPr bwMode="auto">
              <a:xfrm>
                <a:off x="7261287" y="454897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02"/>
              <p:cNvSpPr>
                <a:spLocks noChangeShapeType="1"/>
              </p:cNvSpPr>
              <p:nvPr/>
            </p:nvSpPr>
            <p:spPr bwMode="auto">
              <a:xfrm>
                <a:off x="7324357" y="457424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03"/>
              <p:cNvSpPr>
                <a:spLocks noChangeShapeType="1"/>
              </p:cNvSpPr>
              <p:nvPr/>
            </p:nvSpPr>
            <p:spPr bwMode="auto">
              <a:xfrm>
                <a:off x="7400042" y="4607923"/>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04"/>
              <p:cNvSpPr>
                <a:spLocks noChangeShapeType="1"/>
              </p:cNvSpPr>
              <p:nvPr/>
            </p:nvSpPr>
            <p:spPr bwMode="auto">
              <a:xfrm>
                <a:off x="7475728"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05"/>
              <p:cNvSpPr>
                <a:spLocks noChangeShapeType="1"/>
              </p:cNvSpPr>
              <p:nvPr/>
            </p:nvSpPr>
            <p:spPr bwMode="auto">
              <a:xfrm>
                <a:off x="7589255"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06"/>
              <p:cNvSpPr>
                <a:spLocks noChangeShapeType="1"/>
              </p:cNvSpPr>
              <p:nvPr/>
            </p:nvSpPr>
            <p:spPr bwMode="auto">
              <a:xfrm>
                <a:off x="7715397"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07"/>
              <p:cNvSpPr>
                <a:spLocks noChangeShapeType="1"/>
              </p:cNvSpPr>
              <p:nvPr/>
            </p:nvSpPr>
            <p:spPr bwMode="auto">
              <a:xfrm>
                <a:off x="7778468"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08"/>
              <p:cNvSpPr>
                <a:spLocks noChangeShapeType="1"/>
              </p:cNvSpPr>
              <p:nvPr/>
            </p:nvSpPr>
            <p:spPr bwMode="auto">
              <a:xfrm>
                <a:off x="7841539"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09"/>
              <p:cNvSpPr>
                <a:spLocks noChangeShapeType="1"/>
              </p:cNvSpPr>
              <p:nvPr/>
            </p:nvSpPr>
            <p:spPr bwMode="auto">
              <a:xfrm>
                <a:off x="7917224"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10"/>
              <p:cNvSpPr>
                <a:spLocks noChangeShapeType="1"/>
              </p:cNvSpPr>
              <p:nvPr/>
            </p:nvSpPr>
            <p:spPr bwMode="auto">
              <a:xfrm>
                <a:off x="7992909"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11"/>
              <p:cNvSpPr>
                <a:spLocks noChangeShapeType="1"/>
              </p:cNvSpPr>
              <p:nvPr/>
            </p:nvSpPr>
            <p:spPr bwMode="auto">
              <a:xfrm>
                <a:off x="8169507"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12"/>
              <p:cNvSpPr>
                <a:spLocks noChangeShapeType="1"/>
              </p:cNvSpPr>
              <p:nvPr/>
            </p:nvSpPr>
            <p:spPr bwMode="auto">
              <a:xfrm>
                <a:off x="8383948"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13"/>
              <p:cNvSpPr>
                <a:spLocks noChangeShapeType="1"/>
              </p:cNvSpPr>
              <p:nvPr/>
            </p:nvSpPr>
            <p:spPr bwMode="auto">
              <a:xfrm>
                <a:off x="8283035"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14"/>
              <p:cNvSpPr>
                <a:spLocks noChangeShapeType="1"/>
              </p:cNvSpPr>
              <p:nvPr/>
            </p:nvSpPr>
            <p:spPr bwMode="auto">
              <a:xfrm>
                <a:off x="8458254" y="505000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15"/>
              <p:cNvSpPr>
                <a:spLocks noChangeShapeType="1"/>
              </p:cNvSpPr>
              <p:nvPr/>
            </p:nvSpPr>
            <p:spPr bwMode="auto">
              <a:xfrm>
                <a:off x="7488342"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16"/>
              <p:cNvSpPr>
                <a:spLocks noChangeShapeType="1"/>
              </p:cNvSpPr>
              <p:nvPr/>
            </p:nvSpPr>
            <p:spPr bwMode="auto">
              <a:xfrm>
                <a:off x="7614483"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17"/>
              <p:cNvSpPr>
                <a:spLocks noChangeShapeType="1"/>
              </p:cNvSpPr>
              <p:nvPr/>
            </p:nvSpPr>
            <p:spPr bwMode="auto">
              <a:xfrm>
                <a:off x="7551413"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18"/>
              <p:cNvSpPr>
                <a:spLocks noChangeShapeType="1"/>
              </p:cNvSpPr>
              <p:nvPr/>
            </p:nvSpPr>
            <p:spPr bwMode="auto">
              <a:xfrm>
                <a:off x="7728011"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19"/>
              <p:cNvSpPr>
                <a:spLocks noChangeShapeType="1"/>
              </p:cNvSpPr>
              <p:nvPr/>
            </p:nvSpPr>
            <p:spPr bwMode="auto">
              <a:xfrm>
                <a:off x="7803696"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20"/>
              <p:cNvSpPr>
                <a:spLocks noChangeShapeType="1"/>
              </p:cNvSpPr>
              <p:nvPr/>
            </p:nvSpPr>
            <p:spPr bwMode="auto">
              <a:xfrm>
                <a:off x="7866767"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21"/>
              <p:cNvSpPr>
                <a:spLocks noChangeShapeType="1"/>
              </p:cNvSpPr>
              <p:nvPr/>
            </p:nvSpPr>
            <p:spPr bwMode="auto">
              <a:xfrm>
                <a:off x="7929838"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22"/>
              <p:cNvSpPr>
                <a:spLocks noChangeShapeType="1"/>
              </p:cNvSpPr>
              <p:nvPr/>
            </p:nvSpPr>
            <p:spPr bwMode="auto">
              <a:xfrm>
                <a:off x="8005523"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23"/>
              <p:cNvSpPr>
                <a:spLocks noChangeShapeType="1"/>
              </p:cNvSpPr>
              <p:nvPr/>
            </p:nvSpPr>
            <p:spPr bwMode="auto">
              <a:xfrm>
                <a:off x="8081208"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24"/>
              <p:cNvSpPr>
                <a:spLocks noChangeShapeType="1"/>
              </p:cNvSpPr>
              <p:nvPr/>
            </p:nvSpPr>
            <p:spPr bwMode="auto">
              <a:xfrm>
                <a:off x="8182121"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25"/>
              <p:cNvSpPr>
                <a:spLocks noChangeShapeType="1"/>
              </p:cNvSpPr>
              <p:nvPr/>
            </p:nvSpPr>
            <p:spPr bwMode="auto">
              <a:xfrm>
                <a:off x="8409177"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26"/>
              <p:cNvSpPr>
                <a:spLocks noChangeShapeType="1"/>
              </p:cNvSpPr>
              <p:nvPr/>
            </p:nvSpPr>
            <p:spPr bwMode="auto">
              <a:xfrm>
                <a:off x="8295649"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27"/>
              <p:cNvSpPr>
                <a:spLocks noChangeShapeType="1"/>
              </p:cNvSpPr>
              <p:nvPr/>
            </p:nvSpPr>
            <p:spPr bwMode="auto">
              <a:xfrm>
                <a:off x="8421791" y="505000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28"/>
              <p:cNvSpPr>
                <a:spLocks noChangeShapeType="1"/>
              </p:cNvSpPr>
              <p:nvPr/>
            </p:nvSpPr>
            <p:spPr bwMode="auto">
              <a:xfrm>
                <a:off x="8573161" y="505000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29"/>
              <p:cNvSpPr>
                <a:spLocks noChangeShapeType="1"/>
              </p:cNvSpPr>
              <p:nvPr/>
            </p:nvSpPr>
            <p:spPr bwMode="auto">
              <a:xfrm>
                <a:off x="8497476" y="505000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Freeform 230"/>
              <p:cNvSpPr>
                <a:spLocks/>
              </p:cNvSpPr>
              <p:nvPr/>
            </p:nvSpPr>
            <p:spPr bwMode="auto">
              <a:xfrm>
                <a:off x="5167333" y="3862700"/>
                <a:ext cx="3405828" cy="1212566"/>
              </a:xfrm>
              <a:custGeom>
                <a:avLst/>
                <a:gdLst>
                  <a:gd name="T0" fmla="*/ 258 w 270"/>
                  <a:gd name="T1" fmla="*/ 96 h 96"/>
                  <a:gd name="T2" fmla="*/ 242 w 270"/>
                  <a:gd name="T3" fmla="*/ 84 h 96"/>
                  <a:gd name="T4" fmla="*/ 237 w 270"/>
                  <a:gd name="T5" fmla="*/ 82 h 96"/>
                  <a:gd name="T6" fmla="*/ 230 w 270"/>
                  <a:gd name="T7" fmla="*/ 80 h 96"/>
                  <a:gd name="T8" fmla="*/ 227 w 270"/>
                  <a:gd name="T9" fmla="*/ 77 h 96"/>
                  <a:gd name="T10" fmla="*/ 218 w 270"/>
                  <a:gd name="T11" fmla="*/ 74 h 96"/>
                  <a:gd name="T12" fmla="*/ 215 w 270"/>
                  <a:gd name="T13" fmla="*/ 71 h 96"/>
                  <a:gd name="T14" fmla="*/ 211 w 270"/>
                  <a:gd name="T15" fmla="*/ 69 h 96"/>
                  <a:gd name="T16" fmla="*/ 205 w 270"/>
                  <a:gd name="T17" fmla="*/ 67 h 96"/>
                  <a:gd name="T18" fmla="*/ 198 w 270"/>
                  <a:gd name="T19" fmla="*/ 65 h 96"/>
                  <a:gd name="T20" fmla="*/ 184 w 270"/>
                  <a:gd name="T21" fmla="*/ 62 h 96"/>
                  <a:gd name="T22" fmla="*/ 180 w 270"/>
                  <a:gd name="T23" fmla="*/ 59 h 96"/>
                  <a:gd name="T24" fmla="*/ 173 w 270"/>
                  <a:gd name="T25" fmla="*/ 57 h 96"/>
                  <a:gd name="T26" fmla="*/ 165 w 270"/>
                  <a:gd name="T27" fmla="*/ 55 h 96"/>
                  <a:gd name="T28" fmla="*/ 159 w 270"/>
                  <a:gd name="T29" fmla="*/ 53 h 96"/>
                  <a:gd name="T30" fmla="*/ 151 w 270"/>
                  <a:gd name="T31" fmla="*/ 51 h 96"/>
                  <a:gd name="T32" fmla="*/ 146 w 270"/>
                  <a:gd name="T33" fmla="*/ 49 h 96"/>
                  <a:gd name="T34" fmla="*/ 140 w 270"/>
                  <a:gd name="T35" fmla="*/ 47 h 96"/>
                  <a:gd name="T36" fmla="*/ 133 w 270"/>
                  <a:gd name="T37" fmla="*/ 44 h 96"/>
                  <a:gd name="T38" fmla="*/ 128 w 270"/>
                  <a:gd name="T39" fmla="*/ 43 h 96"/>
                  <a:gd name="T40" fmla="*/ 123 w 270"/>
                  <a:gd name="T41" fmla="*/ 41 h 96"/>
                  <a:gd name="T42" fmla="*/ 118 w 270"/>
                  <a:gd name="T43" fmla="*/ 38 h 96"/>
                  <a:gd name="T44" fmla="*/ 113 w 270"/>
                  <a:gd name="T45" fmla="*/ 37 h 96"/>
                  <a:gd name="T46" fmla="*/ 108 w 270"/>
                  <a:gd name="T47" fmla="*/ 35 h 96"/>
                  <a:gd name="T48" fmla="*/ 103 w 270"/>
                  <a:gd name="T49" fmla="*/ 33 h 96"/>
                  <a:gd name="T50" fmla="*/ 100 w 270"/>
                  <a:gd name="T51" fmla="*/ 31 h 96"/>
                  <a:gd name="T52" fmla="*/ 89 w 270"/>
                  <a:gd name="T53" fmla="*/ 31 h 96"/>
                  <a:gd name="T54" fmla="*/ 85 w 270"/>
                  <a:gd name="T55" fmla="*/ 28 h 96"/>
                  <a:gd name="T56" fmla="*/ 81 w 270"/>
                  <a:gd name="T57" fmla="*/ 26 h 96"/>
                  <a:gd name="T58" fmla="*/ 77 w 270"/>
                  <a:gd name="T59" fmla="*/ 25 h 96"/>
                  <a:gd name="T60" fmla="*/ 72 w 270"/>
                  <a:gd name="T61" fmla="*/ 22 h 96"/>
                  <a:gd name="T62" fmla="*/ 68 w 270"/>
                  <a:gd name="T63" fmla="*/ 20 h 96"/>
                  <a:gd name="T64" fmla="*/ 61 w 270"/>
                  <a:gd name="T65" fmla="*/ 19 h 96"/>
                  <a:gd name="T66" fmla="*/ 56 w 270"/>
                  <a:gd name="T67" fmla="*/ 16 h 96"/>
                  <a:gd name="T68" fmla="*/ 51 w 270"/>
                  <a:gd name="T69" fmla="*/ 15 h 96"/>
                  <a:gd name="T70" fmla="*/ 44 w 270"/>
                  <a:gd name="T71" fmla="*/ 12 h 96"/>
                  <a:gd name="T72" fmla="*/ 38 w 270"/>
                  <a:gd name="T73" fmla="*/ 10 h 96"/>
                  <a:gd name="T74" fmla="*/ 35 w 270"/>
                  <a:gd name="T75" fmla="*/ 8 h 96"/>
                  <a:gd name="T76" fmla="*/ 29 w 270"/>
                  <a:gd name="T77" fmla="*/ 7 h 96"/>
                  <a:gd name="T78" fmla="*/ 22 w 270"/>
                  <a:gd name="T79" fmla="*/ 4 h 96"/>
                  <a:gd name="T80" fmla="*/ 16 w 270"/>
                  <a:gd name="T81" fmla="*/ 2 h 96"/>
                  <a:gd name="T82" fmla="*/ 12 w 270"/>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96">
                    <a:moveTo>
                      <a:pt x="270" y="96"/>
                    </a:moveTo>
                    <a:lnTo>
                      <a:pt x="258" y="96"/>
                    </a:lnTo>
                    <a:lnTo>
                      <a:pt x="258" y="84"/>
                    </a:lnTo>
                    <a:lnTo>
                      <a:pt x="242" y="84"/>
                    </a:lnTo>
                    <a:lnTo>
                      <a:pt x="242" y="82"/>
                    </a:lnTo>
                    <a:lnTo>
                      <a:pt x="237" y="82"/>
                    </a:lnTo>
                    <a:lnTo>
                      <a:pt x="237" y="80"/>
                    </a:lnTo>
                    <a:lnTo>
                      <a:pt x="230" y="80"/>
                    </a:lnTo>
                    <a:lnTo>
                      <a:pt x="230" y="77"/>
                    </a:lnTo>
                    <a:lnTo>
                      <a:pt x="227" y="77"/>
                    </a:lnTo>
                    <a:lnTo>
                      <a:pt x="227" y="74"/>
                    </a:lnTo>
                    <a:lnTo>
                      <a:pt x="218" y="74"/>
                    </a:lnTo>
                    <a:lnTo>
                      <a:pt x="215" y="74"/>
                    </a:lnTo>
                    <a:lnTo>
                      <a:pt x="215" y="71"/>
                    </a:lnTo>
                    <a:lnTo>
                      <a:pt x="211" y="71"/>
                    </a:lnTo>
                    <a:lnTo>
                      <a:pt x="211" y="69"/>
                    </a:lnTo>
                    <a:lnTo>
                      <a:pt x="205" y="69"/>
                    </a:lnTo>
                    <a:lnTo>
                      <a:pt x="205" y="67"/>
                    </a:lnTo>
                    <a:lnTo>
                      <a:pt x="198" y="67"/>
                    </a:lnTo>
                    <a:lnTo>
                      <a:pt x="198" y="65"/>
                    </a:lnTo>
                    <a:lnTo>
                      <a:pt x="184" y="65"/>
                    </a:lnTo>
                    <a:lnTo>
                      <a:pt x="184" y="62"/>
                    </a:lnTo>
                    <a:lnTo>
                      <a:pt x="180" y="62"/>
                    </a:lnTo>
                    <a:lnTo>
                      <a:pt x="180" y="59"/>
                    </a:lnTo>
                    <a:lnTo>
                      <a:pt x="173" y="59"/>
                    </a:lnTo>
                    <a:lnTo>
                      <a:pt x="173" y="57"/>
                    </a:lnTo>
                    <a:lnTo>
                      <a:pt x="165" y="57"/>
                    </a:lnTo>
                    <a:lnTo>
                      <a:pt x="165" y="55"/>
                    </a:lnTo>
                    <a:lnTo>
                      <a:pt x="159" y="55"/>
                    </a:lnTo>
                    <a:lnTo>
                      <a:pt x="159" y="53"/>
                    </a:lnTo>
                    <a:lnTo>
                      <a:pt x="151" y="53"/>
                    </a:lnTo>
                    <a:lnTo>
                      <a:pt x="151" y="51"/>
                    </a:lnTo>
                    <a:lnTo>
                      <a:pt x="146" y="51"/>
                    </a:lnTo>
                    <a:lnTo>
                      <a:pt x="146" y="49"/>
                    </a:lnTo>
                    <a:lnTo>
                      <a:pt x="140" y="49"/>
                    </a:lnTo>
                    <a:lnTo>
                      <a:pt x="140" y="47"/>
                    </a:lnTo>
                    <a:lnTo>
                      <a:pt x="133" y="47"/>
                    </a:lnTo>
                    <a:lnTo>
                      <a:pt x="133" y="44"/>
                    </a:lnTo>
                    <a:lnTo>
                      <a:pt x="128" y="44"/>
                    </a:lnTo>
                    <a:lnTo>
                      <a:pt x="128" y="43"/>
                    </a:lnTo>
                    <a:lnTo>
                      <a:pt x="123" y="43"/>
                    </a:lnTo>
                    <a:lnTo>
                      <a:pt x="123" y="41"/>
                    </a:lnTo>
                    <a:lnTo>
                      <a:pt x="118" y="41"/>
                    </a:lnTo>
                    <a:lnTo>
                      <a:pt x="118" y="38"/>
                    </a:lnTo>
                    <a:lnTo>
                      <a:pt x="113" y="38"/>
                    </a:lnTo>
                    <a:lnTo>
                      <a:pt x="113" y="37"/>
                    </a:lnTo>
                    <a:lnTo>
                      <a:pt x="108" y="37"/>
                    </a:lnTo>
                    <a:lnTo>
                      <a:pt x="108" y="35"/>
                    </a:lnTo>
                    <a:lnTo>
                      <a:pt x="103" y="35"/>
                    </a:lnTo>
                    <a:lnTo>
                      <a:pt x="103" y="33"/>
                    </a:lnTo>
                    <a:lnTo>
                      <a:pt x="100" y="33"/>
                    </a:lnTo>
                    <a:lnTo>
                      <a:pt x="100" y="31"/>
                    </a:lnTo>
                    <a:lnTo>
                      <a:pt x="94" y="31"/>
                    </a:lnTo>
                    <a:lnTo>
                      <a:pt x="89" y="31"/>
                    </a:lnTo>
                    <a:lnTo>
                      <a:pt x="89" y="28"/>
                    </a:lnTo>
                    <a:lnTo>
                      <a:pt x="85" y="28"/>
                    </a:lnTo>
                    <a:lnTo>
                      <a:pt x="85" y="26"/>
                    </a:lnTo>
                    <a:lnTo>
                      <a:pt x="81" y="26"/>
                    </a:lnTo>
                    <a:lnTo>
                      <a:pt x="81" y="25"/>
                    </a:lnTo>
                    <a:lnTo>
                      <a:pt x="77" y="25"/>
                    </a:lnTo>
                    <a:lnTo>
                      <a:pt x="77" y="22"/>
                    </a:lnTo>
                    <a:lnTo>
                      <a:pt x="72" y="22"/>
                    </a:lnTo>
                    <a:lnTo>
                      <a:pt x="72" y="20"/>
                    </a:lnTo>
                    <a:lnTo>
                      <a:pt x="68" y="20"/>
                    </a:lnTo>
                    <a:lnTo>
                      <a:pt x="68" y="19"/>
                    </a:lnTo>
                    <a:lnTo>
                      <a:pt x="61" y="19"/>
                    </a:lnTo>
                    <a:lnTo>
                      <a:pt x="61" y="16"/>
                    </a:lnTo>
                    <a:lnTo>
                      <a:pt x="56" y="16"/>
                    </a:lnTo>
                    <a:lnTo>
                      <a:pt x="56" y="15"/>
                    </a:lnTo>
                    <a:lnTo>
                      <a:pt x="51" y="15"/>
                    </a:lnTo>
                    <a:lnTo>
                      <a:pt x="51" y="12"/>
                    </a:lnTo>
                    <a:lnTo>
                      <a:pt x="44" y="12"/>
                    </a:lnTo>
                    <a:lnTo>
                      <a:pt x="44" y="10"/>
                    </a:lnTo>
                    <a:lnTo>
                      <a:pt x="38" y="10"/>
                    </a:lnTo>
                    <a:lnTo>
                      <a:pt x="38" y="8"/>
                    </a:lnTo>
                    <a:lnTo>
                      <a:pt x="35" y="8"/>
                    </a:lnTo>
                    <a:lnTo>
                      <a:pt x="35" y="7"/>
                    </a:lnTo>
                    <a:lnTo>
                      <a:pt x="29" y="7"/>
                    </a:lnTo>
                    <a:lnTo>
                      <a:pt x="29" y="4"/>
                    </a:lnTo>
                    <a:lnTo>
                      <a:pt x="22" y="4"/>
                    </a:lnTo>
                    <a:lnTo>
                      <a:pt x="22" y="2"/>
                    </a:lnTo>
                    <a:lnTo>
                      <a:pt x="16" y="2"/>
                    </a:lnTo>
                    <a:lnTo>
                      <a:pt x="16" y="0"/>
                    </a:lnTo>
                    <a:lnTo>
                      <a:pt x="12" y="0"/>
                    </a:lnTo>
                    <a:lnTo>
                      <a:pt x="0" y="0"/>
                    </a:lnTo>
                  </a:path>
                </a:pathLst>
              </a:custGeom>
              <a:noFill/>
              <a:ln w="12700">
                <a:solidFill>
                  <a:srgbClr val="F7899A"/>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72" name="Group 271"/>
          <p:cNvGrpSpPr/>
          <p:nvPr/>
        </p:nvGrpSpPr>
        <p:grpSpPr>
          <a:xfrm>
            <a:off x="5142853" y="3340942"/>
            <a:ext cx="3430307" cy="1224922"/>
            <a:chOff x="5142853" y="3866922"/>
            <a:chExt cx="3430307" cy="1224922"/>
          </a:xfrm>
        </p:grpSpPr>
        <p:grpSp>
          <p:nvGrpSpPr>
            <p:cNvPr id="273" name="Group 272"/>
            <p:cNvGrpSpPr/>
            <p:nvPr/>
          </p:nvGrpSpPr>
          <p:grpSpPr>
            <a:xfrm>
              <a:off x="5237740" y="3867265"/>
              <a:ext cx="3332124" cy="1224579"/>
              <a:chOff x="3333750" y="2906713"/>
              <a:chExt cx="2524125" cy="933450"/>
            </a:xfrm>
          </p:grpSpPr>
          <p:sp>
            <p:nvSpPr>
              <p:cNvPr id="275" name="Line 231"/>
              <p:cNvSpPr>
                <a:spLocks noChangeShapeType="1"/>
              </p:cNvSpPr>
              <p:nvPr/>
            </p:nvSpPr>
            <p:spPr bwMode="auto">
              <a:xfrm>
                <a:off x="4238625" y="31543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32"/>
              <p:cNvSpPr>
                <a:spLocks noChangeShapeType="1"/>
              </p:cNvSpPr>
              <p:nvPr/>
            </p:nvSpPr>
            <p:spPr bwMode="auto">
              <a:xfrm>
                <a:off x="3362325" y="29162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33"/>
              <p:cNvSpPr>
                <a:spLocks noChangeShapeType="1"/>
              </p:cNvSpPr>
              <p:nvPr/>
            </p:nvSpPr>
            <p:spPr bwMode="auto">
              <a:xfrm>
                <a:off x="3333750" y="29162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34"/>
              <p:cNvSpPr>
                <a:spLocks noChangeShapeType="1"/>
              </p:cNvSpPr>
              <p:nvPr/>
            </p:nvSpPr>
            <p:spPr bwMode="auto">
              <a:xfrm>
                <a:off x="3409950" y="29067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35"/>
              <p:cNvSpPr>
                <a:spLocks noChangeShapeType="1"/>
              </p:cNvSpPr>
              <p:nvPr/>
            </p:nvSpPr>
            <p:spPr bwMode="auto">
              <a:xfrm>
                <a:off x="3476625" y="29257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36"/>
              <p:cNvSpPr>
                <a:spLocks noChangeShapeType="1"/>
              </p:cNvSpPr>
              <p:nvPr/>
            </p:nvSpPr>
            <p:spPr bwMode="auto">
              <a:xfrm>
                <a:off x="3543300" y="29448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37"/>
              <p:cNvSpPr>
                <a:spLocks noChangeShapeType="1"/>
              </p:cNvSpPr>
              <p:nvPr/>
            </p:nvSpPr>
            <p:spPr bwMode="auto">
              <a:xfrm>
                <a:off x="3571875" y="2973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38"/>
              <p:cNvSpPr>
                <a:spLocks noChangeShapeType="1"/>
              </p:cNvSpPr>
              <p:nvPr/>
            </p:nvSpPr>
            <p:spPr bwMode="auto">
              <a:xfrm>
                <a:off x="3495675" y="29543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39"/>
              <p:cNvSpPr>
                <a:spLocks noChangeShapeType="1"/>
              </p:cNvSpPr>
              <p:nvPr/>
            </p:nvSpPr>
            <p:spPr bwMode="auto">
              <a:xfrm>
                <a:off x="3590925" y="2973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40"/>
              <p:cNvSpPr>
                <a:spLocks noChangeShapeType="1"/>
              </p:cNvSpPr>
              <p:nvPr/>
            </p:nvSpPr>
            <p:spPr bwMode="auto">
              <a:xfrm>
                <a:off x="3609975" y="29733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41"/>
              <p:cNvSpPr>
                <a:spLocks noChangeShapeType="1"/>
              </p:cNvSpPr>
              <p:nvPr/>
            </p:nvSpPr>
            <p:spPr bwMode="auto">
              <a:xfrm>
                <a:off x="3524250" y="29638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242"/>
              <p:cNvSpPr>
                <a:spLocks noChangeShapeType="1"/>
              </p:cNvSpPr>
              <p:nvPr/>
            </p:nvSpPr>
            <p:spPr bwMode="auto">
              <a:xfrm>
                <a:off x="3638550" y="29829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243"/>
              <p:cNvSpPr>
                <a:spLocks noChangeShapeType="1"/>
              </p:cNvSpPr>
              <p:nvPr/>
            </p:nvSpPr>
            <p:spPr bwMode="auto">
              <a:xfrm>
                <a:off x="3648075" y="29924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244"/>
              <p:cNvSpPr>
                <a:spLocks noChangeShapeType="1"/>
              </p:cNvSpPr>
              <p:nvPr/>
            </p:nvSpPr>
            <p:spPr bwMode="auto">
              <a:xfrm>
                <a:off x="3667125" y="29924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45"/>
              <p:cNvSpPr>
                <a:spLocks noChangeShapeType="1"/>
              </p:cNvSpPr>
              <p:nvPr/>
            </p:nvSpPr>
            <p:spPr bwMode="auto">
              <a:xfrm>
                <a:off x="3676650" y="29924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46"/>
              <p:cNvSpPr>
                <a:spLocks noChangeShapeType="1"/>
              </p:cNvSpPr>
              <p:nvPr/>
            </p:nvSpPr>
            <p:spPr bwMode="auto">
              <a:xfrm>
                <a:off x="3686175" y="30019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47"/>
              <p:cNvSpPr>
                <a:spLocks noChangeShapeType="1"/>
              </p:cNvSpPr>
              <p:nvPr/>
            </p:nvSpPr>
            <p:spPr bwMode="auto">
              <a:xfrm>
                <a:off x="3705225" y="30019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48"/>
              <p:cNvSpPr>
                <a:spLocks noChangeShapeType="1"/>
              </p:cNvSpPr>
              <p:nvPr/>
            </p:nvSpPr>
            <p:spPr bwMode="auto">
              <a:xfrm>
                <a:off x="3714750" y="30114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249"/>
              <p:cNvSpPr>
                <a:spLocks noChangeShapeType="1"/>
              </p:cNvSpPr>
              <p:nvPr/>
            </p:nvSpPr>
            <p:spPr bwMode="auto">
              <a:xfrm>
                <a:off x="3733800" y="30114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250"/>
              <p:cNvSpPr>
                <a:spLocks noChangeShapeType="1"/>
              </p:cNvSpPr>
              <p:nvPr/>
            </p:nvSpPr>
            <p:spPr bwMode="auto">
              <a:xfrm>
                <a:off x="3743325" y="3021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251"/>
              <p:cNvSpPr>
                <a:spLocks noChangeShapeType="1"/>
              </p:cNvSpPr>
              <p:nvPr/>
            </p:nvSpPr>
            <p:spPr bwMode="auto">
              <a:xfrm>
                <a:off x="3752850" y="3021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252"/>
              <p:cNvSpPr>
                <a:spLocks noChangeShapeType="1"/>
              </p:cNvSpPr>
              <p:nvPr/>
            </p:nvSpPr>
            <p:spPr bwMode="auto">
              <a:xfrm>
                <a:off x="3771900" y="3021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253"/>
              <p:cNvSpPr>
                <a:spLocks noChangeShapeType="1"/>
              </p:cNvSpPr>
              <p:nvPr/>
            </p:nvSpPr>
            <p:spPr bwMode="auto">
              <a:xfrm>
                <a:off x="3781425" y="30114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254"/>
              <p:cNvSpPr>
                <a:spLocks noChangeShapeType="1"/>
              </p:cNvSpPr>
              <p:nvPr/>
            </p:nvSpPr>
            <p:spPr bwMode="auto">
              <a:xfrm>
                <a:off x="3848100" y="30400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255"/>
              <p:cNvSpPr>
                <a:spLocks noChangeShapeType="1"/>
              </p:cNvSpPr>
              <p:nvPr/>
            </p:nvSpPr>
            <p:spPr bwMode="auto">
              <a:xfrm>
                <a:off x="3867150" y="30591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256"/>
              <p:cNvSpPr>
                <a:spLocks noChangeShapeType="1"/>
              </p:cNvSpPr>
              <p:nvPr/>
            </p:nvSpPr>
            <p:spPr bwMode="auto">
              <a:xfrm>
                <a:off x="3895725" y="30591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257"/>
              <p:cNvSpPr>
                <a:spLocks noChangeShapeType="1"/>
              </p:cNvSpPr>
              <p:nvPr/>
            </p:nvSpPr>
            <p:spPr bwMode="auto">
              <a:xfrm>
                <a:off x="3914775" y="30591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258"/>
              <p:cNvSpPr>
                <a:spLocks noChangeShapeType="1"/>
              </p:cNvSpPr>
              <p:nvPr/>
            </p:nvSpPr>
            <p:spPr bwMode="auto">
              <a:xfrm>
                <a:off x="3914775" y="3059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259"/>
              <p:cNvSpPr>
                <a:spLocks noChangeShapeType="1"/>
              </p:cNvSpPr>
              <p:nvPr/>
            </p:nvSpPr>
            <p:spPr bwMode="auto">
              <a:xfrm>
                <a:off x="3933825" y="30686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260"/>
              <p:cNvSpPr>
                <a:spLocks noChangeShapeType="1"/>
              </p:cNvSpPr>
              <p:nvPr/>
            </p:nvSpPr>
            <p:spPr bwMode="auto">
              <a:xfrm>
                <a:off x="3952875" y="30686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261"/>
              <p:cNvSpPr>
                <a:spLocks noChangeShapeType="1"/>
              </p:cNvSpPr>
              <p:nvPr/>
            </p:nvSpPr>
            <p:spPr bwMode="auto">
              <a:xfrm>
                <a:off x="3981450" y="30781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262"/>
              <p:cNvSpPr>
                <a:spLocks noChangeShapeType="1"/>
              </p:cNvSpPr>
              <p:nvPr/>
            </p:nvSpPr>
            <p:spPr bwMode="auto">
              <a:xfrm>
                <a:off x="4000500" y="30686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263"/>
              <p:cNvSpPr>
                <a:spLocks noChangeShapeType="1"/>
              </p:cNvSpPr>
              <p:nvPr/>
            </p:nvSpPr>
            <p:spPr bwMode="auto">
              <a:xfrm>
                <a:off x="4019550" y="31162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264"/>
              <p:cNvSpPr>
                <a:spLocks noChangeShapeType="1"/>
              </p:cNvSpPr>
              <p:nvPr/>
            </p:nvSpPr>
            <p:spPr bwMode="auto">
              <a:xfrm>
                <a:off x="4067175" y="30972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265"/>
              <p:cNvSpPr>
                <a:spLocks noChangeShapeType="1"/>
              </p:cNvSpPr>
              <p:nvPr/>
            </p:nvSpPr>
            <p:spPr bwMode="auto">
              <a:xfrm>
                <a:off x="4095750" y="3116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266"/>
              <p:cNvSpPr>
                <a:spLocks noChangeShapeType="1"/>
              </p:cNvSpPr>
              <p:nvPr/>
            </p:nvSpPr>
            <p:spPr bwMode="auto">
              <a:xfrm>
                <a:off x="4114800" y="3116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267"/>
              <p:cNvSpPr>
                <a:spLocks noChangeShapeType="1"/>
              </p:cNvSpPr>
              <p:nvPr/>
            </p:nvSpPr>
            <p:spPr bwMode="auto">
              <a:xfrm>
                <a:off x="4143375" y="31257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268"/>
              <p:cNvSpPr>
                <a:spLocks noChangeShapeType="1"/>
              </p:cNvSpPr>
              <p:nvPr/>
            </p:nvSpPr>
            <p:spPr bwMode="auto">
              <a:xfrm>
                <a:off x="4171950" y="31353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269"/>
              <p:cNvSpPr>
                <a:spLocks noChangeShapeType="1"/>
              </p:cNvSpPr>
              <p:nvPr/>
            </p:nvSpPr>
            <p:spPr bwMode="auto">
              <a:xfrm>
                <a:off x="4200525" y="31448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270"/>
              <p:cNvSpPr>
                <a:spLocks noChangeShapeType="1"/>
              </p:cNvSpPr>
              <p:nvPr/>
            </p:nvSpPr>
            <p:spPr bwMode="auto">
              <a:xfrm>
                <a:off x="4219575" y="31543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271"/>
              <p:cNvSpPr>
                <a:spLocks noChangeShapeType="1"/>
              </p:cNvSpPr>
              <p:nvPr/>
            </p:nvSpPr>
            <p:spPr bwMode="auto">
              <a:xfrm>
                <a:off x="4267200" y="31638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272"/>
              <p:cNvSpPr>
                <a:spLocks noChangeShapeType="1"/>
              </p:cNvSpPr>
              <p:nvPr/>
            </p:nvSpPr>
            <p:spPr bwMode="auto">
              <a:xfrm>
                <a:off x="4286250" y="31734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273"/>
              <p:cNvSpPr>
                <a:spLocks noChangeShapeType="1"/>
              </p:cNvSpPr>
              <p:nvPr/>
            </p:nvSpPr>
            <p:spPr bwMode="auto">
              <a:xfrm>
                <a:off x="4324350" y="31829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274"/>
              <p:cNvSpPr>
                <a:spLocks noChangeShapeType="1"/>
              </p:cNvSpPr>
              <p:nvPr/>
            </p:nvSpPr>
            <p:spPr bwMode="auto">
              <a:xfrm>
                <a:off x="4352925" y="31924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275"/>
              <p:cNvSpPr>
                <a:spLocks noChangeShapeType="1"/>
              </p:cNvSpPr>
              <p:nvPr/>
            </p:nvSpPr>
            <p:spPr bwMode="auto">
              <a:xfrm>
                <a:off x="4381500" y="32019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76"/>
              <p:cNvSpPr>
                <a:spLocks noChangeShapeType="1"/>
              </p:cNvSpPr>
              <p:nvPr/>
            </p:nvSpPr>
            <p:spPr bwMode="auto">
              <a:xfrm>
                <a:off x="4410075" y="32115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77"/>
              <p:cNvSpPr>
                <a:spLocks noChangeShapeType="1"/>
              </p:cNvSpPr>
              <p:nvPr/>
            </p:nvSpPr>
            <p:spPr bwMode="auto">
              <a:xfrm>
                <a:off x="4438650" y="32210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78"/>
              <p:cNvSpPr>
                <a:spLocks noChangeShapeType="1"/>
              </p:cNvSpPr>
              <p:nvPr/>
            </p:nvSpPr>
            <p:spPr bwMode="auto">
              <a:xfrm>
                <a:off x="4457700" y="32210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79"/>
              <p:cNvSpPr>
                <a:spLocks noChangeShapeType="1"/>
              </p:cNvSpPr>
              <p:nvPr/>
            </p:nvSpPr>
            <p:spPr bwMode="auto">
              <a:xfrm>
                <a:off x="4486275" y="32591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80"/>
              <p:cNvSpPr>
                <a:spLocks noChangeShapeType="1"/>
              </p:cNvSpPr>
              <p:nvPr/>
            </p:nvSpPr>
            <p:spPr bwMode="auto">
              <a:xfrm>
                <a:off x="4505325" y="32686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81"/>
              <p:cNvSpPr>
                <a:spLocks noChangeShapeType="1"/>
              </p:cNvSpPr>
              <p:nvPr/>
            </p:nvSpPr>
            <p:spPr bwMode="auto">
              <a:xfrm>
                <a:off x="4552950" y="32400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82"/>
              <p:cNvSpPr>
                <a:spLocks noChangeShapeType="1"/>
              </p:cNvSpPr>
              <p:nvPr/>
            </p:nvSpPr>
            <p:spPr bwMode="auto">
              <a:xfrm>
                <a:off x="4572000" y="32686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83"/>
              <p:cNvSpPr>
                <a:spLocks noChangeShapeType="1"/>
              </p:cNvSpPr>
              <p:nvPr/>
            </p:nvSpPr>
            <p:spPr bwMode="auto">
              <a:xfrm>
                <a:off x="4600575" y="32686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84"/>
              <p:cNvSpPr>
                <a:spLocks noChangeShapeType="1"/>
              </p:cNvSpPr>
              <p:nvPr/>
            </p:nvSpPr>
            <p:spPr bwMode="auto">
              <a:xfrm>
                <a:off x="4676775" y="32877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85"/>
              <p:cNvSpPr>
                <a:spLocks noChangeShapeType="1"/>
              </p:cNvSpPr>
              <p:nvPr/>
            </p:nvSpPr>
            <p:spPr bwMode="auto">
              <a:xfrm>
                <a:off x="4733925" y="33067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86"/>
              <p:cNvSpPr>
                <a:spLocks noChangeShapeType="1"/>
              </p:cNvSpPr>
              <p:nvPr/>
            </p:nvSpPr>
            <p:spPr bwMode="auto">
              <a:xfrm>
                <a:off x="4772025" y="33353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87"/>
              <p:cNvSpPr>
                <a:spLocks noChangeShapeType="1"/>
              </p:cNvSpPr>
              <p:nvPr/>
            </p:nvSpPr>
            <p:spPr bwMode="auto">
              <a:xfrm>
                <a:off x="4819650" y="3354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88"/>
              <p:cNvSpPr>
                <a:spLocks noChangeShapeType="1"/>
              </p:cNvSpPr>
              <p:nvPr/>
            </p:nvSpPr>
            <p:spPr bwMode="auto">
              <a:xfrm>
                <a:off x="4876800" y="33639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89"/>
              <p:cNvSpPr>
                <a:spLocks noChangeShapeType="1"/>
              </p:cNvSpPr>
              <p:nvPr/>
            </p:nvSpPr>
            <p:spPr bwMode="auto">
              <a:xfrm>
                <a:off x="4933950" y="33829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90"/>
              <p:cNvSpPr>
                <a:spLocks noChangeShapeType="1"/>
              </p:cNvSpPr>
              <p:nvPr/>
            </p:nvSpPr>
            <p:spPr bwMode="auto">
              <a:xfrm>
                <a:off x="4972050"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91"/>
              <p:cNvSpPr>
                <a:spLocks noChangeShapeType="1"/>
              </p:cNvSpPr>
              <p:nvPr/>
            </p:nvSpPr>
            <p:spPr bwMode="auto">
              <a:xfrm>
                <a:off x="5067300" y="34210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92"/>
              <p:cNvSpPr>
                <a:spLocks noChangeShapeType="1"/>
              </p:cNvSpPr>
              <p:nvPr/>
            </p:nvSpPr>
            <p:spPr bwMode="auto">
              <a:xfrm>
                <a:off x="5029200" y="34115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93"/>
              <p:cNvSpPr>
                <a:spLocks noChangeShapeType="1"/>
              </p:cNvSpPr>
              <p:nvPr/>
            </p:nvSpPr>
            <p:spPr bwMode="auto">
              <a:xfrm>
                <a:off x="5143500" y="3440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94"/>
              <p:cNvSpPr>
                <a:spLocks noChangeShapeType="1"/>
              </p:cNvSpPr>
              <p:nvPr/>
            </p:nvSpPr>
            <p:spPr bwMode="auto">
              <a:xfrm>
                <a:off x="521970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95"/>
              <p:cNvSpPr>
                <a:spLocks noChangeShapeType="1"/>
              </p:cNvSpPr>
              <p:nvPr/>
            </p:nvSpPr>
            <p:spPr bwMode="auto">
              <a:xfrm>
                <a:off x="533400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96"/>
              <p:cNvSpPr>
                <a:spLocks noChangeShapeType="1"/>
              </p:cNvSpPr>
              <p:nvPr/>
            </p:nvSpPr>
            <p:spPr bwMode="auto">
              <a:xfrm>
                <a:off x="539115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97"/>
              <p:cNvSpPr>
                <a:spLocks noChangeShapeType="1"/>
              </p:cNvSpPr>
              <p:nvPr/>
            </p:nvSpPr>
            <p:spPr bwMode="auto">
              <a:xfrm>
                <a:off x="5467350" y="35353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98"/>
              <p:cNvSpPr>
                <a:spLocks noChangeShapeType="1"/>
              </p:cNvSpPr>
              <p:nvPr/>
            </p:nvSpPr>
            <p:spPr bwMode="auto">
              <a:xfrm>
                <a:off x="5524500"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99"/>
              <p:cNvSpPr>
                <a:spLocks noChangeShapeType="1"/>
              </p:cNvSpPr>
              <p:nvPr/>
            </p:nvSpPr>
            <p:spPr bwMode="auto">
              <a:xfrm>
                <a:off x="5705475" y="36210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00"/>
              <p:cNvSpPr>
                <a:spLocks noChangeShapeType="1"/>
              </p:cNvSpPr>
              <p:nvPr/>
            </p:nvSpPr>
            <p:spPr bwMode="auto">
              <a:xfrm>
                <a:off x="5610225" y="35829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301"/>
              <p:cNvSpPr>
                <a:spLocks noChangeShapeType="1"/>
              </p:cNvSpPr>
              <p:nvPr/>
            </p:nvSpPr>
            <p:spPr bwMode="auto">
              <a:xfrm>
                <a:off x="4991100"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302"/>
              <p:cNvSpPr>
                <a:spLocks noChangeShapeType="1"/>
              </p:cNvSpPr>
              <p:nvPr/>
            </p:nvSpPr>
            <p:spPr bwMode="auto">
              <a:xfrm>
                <a:off x="5095875" y="34305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303"/>
              <p:cNvSpPr>
                <a:spLocks noChangeShapeType="1"/>
              </p:cNvSpPr>
              <p:nvPr/>
            </p:nvSpPr>
            <p:spPr bwMode="auto">
              <a:xfrm>
                <a:off x="5057775" y="34115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304"/>
              <p:cNvSpPr>
                <a:spLocks noChangeShapeType="1"/>
              </p:cNvSpPr>
              <p:nvPr/>
            </p:nvSpPr>
            <p:spPr bwMode="auto">
              <a:xfrm>
                <a:off x="5153025" y="3440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305"/>
              <p:cNvSpPr>
                <a:spLocks noChangeShapeType="1"/>
              </p:cNvSpPr>
              <p:nvPr/>
            </p:nvSpPr>
            <p:spPr bwMode="auto">
              <a:xfrm>
                <a:off x="5229225"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306"/>
              <p:cNvSpPr>
                <a:spLocks noChangeShapeType="1"/>
              </p:cNvSpPr>
              <p:nvPr/>
            </p:nvSpPr>
            <p:spPr bwMode="auto">
              <a:xfrm>
                <a:off x="527685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07"/>
              <p:cNvSpPr>
                <a:spLocks noChangeShapeType="1"/>
              </p:cNvSpPr>
              <p:nvPr/>
            </p:nvSpPr>
            <p:spPr bwMode="auto">
              <a:xfrm>
                <a:off x="5343525"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08"/>
              <p:cNvSpPr>
                <a:spLocks noChangeShapeType="1"/>
              </p:cNvSpPr>
              <p:nvPr/>
            </p:nvSpPr>
            <p:spPr bwMode="auto">
              <a:xfrm>
                <a:off x="5400675"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09"/>
              <p:cNvSpPr>
                <a:spLocks noChangeShapeType="1"/>
              </p:cNvSpPr>
              <p:nvPr/>
            </p:nvSpPr>
            <p:spPr bwMode="auto">
              <a:xfrm>
                <a:off x="5534025"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10"/>
              <p:cNvSpPr>
                <a:spLocks noChangeShapeType="1"/>
              </p:cNvSpPr>
              <p:nvPr/>
            </p:nvSpPr>
            <p:spPr bwMode="auto">
              <a:xfrm>
                <a:off x="5743575" y="36401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11"/>
              <p:cNvSpPr>
                <a:spLocks noChangeShapeType="1"/>
              </p:cNvSpPr>
              <p:nvPr/>
            </p:nvSpPr>
            <p:spPr bwMode="auto">
              <a:xfrm>
                <a:off x="5619750" y="35829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12"/>
              <p:cNvSpPr>
                <a:spLocks noChangeShapeType="1"/>
              </p:cNvSpPr>
              <p:nvPr/>
            </p:nvSpPr>
            <p:spPr bwMode="auto">
              <a:xfrm>
                <a:off x="4705350" y="32877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13"/>
              <p:cNvSpPr>
                <a:spLocks noChangeShapeType="1"/>
              </p:cNvSpPr>
              <p:nvPr/>
            </p:nvSpPr>
            <p:spPr bwMode="auto">
              <a:xfrm>
                <a:off x="4619625" y="32686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14"/>
              <p:cNvSpPr>
                <a:spLocks noChangeShapeType="1"/>
              </p:cNvSpPr>
              <p:nvPr/>
            </p:nvSpPr>
            <p:spPr bwMode="auto">
              <a:xfrm>
                <a:off x="4648200" y="32686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15"/>
              <p:cNvSpPr>
                <a:spLocks noChangeShapeType="1"/>
              </p:cNvSpPr>
              <p:nvPr/>
            </p:nvSpPr>
            <p:spPr bwMode="auto">
              <a:xfrm>
                <a:off x="4752975" y="33067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16"/>
              <p:cNvSpPr>
                <a:spLocks noChangeShapeType="1"/>
              </p:cNvSpPr>
              <p:nvPr/>
            </p:nvSpPr>
            <p:spPr bwMode="auto">
              <a:xfrm>
                <a:off x="4791075" y="33353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17"/>
              <p:cNvSpPr>
                <a:spLocks noChangeShapeType="1"/>
              </p:cNvSpPr>
              <p:nvPr/>
            </p:nvSpPr>
            <p:spPr bwMode="auto">
              <a:xfrm>
                <a:off x="4848225" y="3354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18"/>
              <p:cNvSpPr>
                <a:spLocks noChangeShapeType="1"/>
              </p:cNvSpPr>
              <p:nvPr/>
            </p:nvSpPr>
            <p:spPr bwMode="auto">
              <a:xfrm>
                <a:off x="4895850" y="33639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19"/>
              <p:cNvSpPr>
                <a:spLocks noChangeShapeType="1"/>
              </p:cNvSpPr>
              <p:nvPr/>
            </p:nvSpPr>
            <p:spPr bwMode="auto">
              <a:xfrm>
                <a:off x="4953000" y="33829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20"/>
              <p:cNvSpPr>
                <a:spLocks noChangeShapeType="1"/>
              </p:cNvSpPr>
              <p:nvPr/>
            </p:nvSpPr>
            <p:spPr bwMode="auto">
              <a:xfrm>
                <a:off x="5000625"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21"/>
              <p:cNvSpPr>
                <a:spLocks noChangeShapeType="1"/>
              </p:cNvSpPr>
              <p:nvPr/>
            </p:nvSpPr>
            <p:spPr bwMode="auto">
              <a:xfrm>
                <a:off x="5105400" y="34305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22"/>
              <p:cNvSpPr>
                <a:spLocks noChangeShapeType="1"/>
              </p:cNvSpPr>
              <p:nvPr/>
            </p:nvSpPr>
            <p:spPr bwMode="auto">
              <a:xfrm>
                <a:off x="5162550" y="3440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23"/>
              <p:cNvSpPr>
                <a:spLocks noChangeShapeType="1"/>
              </p:cNvSpPr>
              <p:nvPr/>
            </p:nvSpPr>
            <p:spPr bwMode="auto">
              <a:xfrm>
                <a:off x="523875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24"/>
              <p:cNvSpPr>
                <a:spLocks noChangeShapeType="1"/>
              </p:cNvSpPr>
              <p:nvPr/>
            </p:nvSpPr>
            <p:spPr bwMode="auto">
              <a:xfrm>
                <a:off x="5286375"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25"/>
              <p:cNvSpPr>
                <a:spLocks noChangeShapeType="1"/>
              </p:cNvSpPr>
              <p:nvPr/>
            </p:nvSpPr>
            <p:spPr bwMode="auto">
              <a:xfrm>
                <a:off x="535305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26"/>
              <p:cNvSpPr>
                <a:spLocks noChangeShapeType="1"/>
              </p:cNvSpPr>
              <p:nvPr/>
            </p:nvSpPr>
            <p:spPr bwMode="auto">
              <a:xfrm>
                <a:off x="541020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27"/>
              <p:cNvSpPr>
                <a:spLocks noChangeShapeType="1"/>
              </p:cNvSpPr>
              <p:nvPr/>
            </p:nvSpPr>
            <p:spPr bwMode="auto">
              <a:xfrm>
                <a:off x="5543550"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28"/>
              <p:cNvSpPr>
                <a:spLocks noChangeShapeType="1"/>
              </p:cNvSpPr>
              <p:nvPr/>
            </p:nvSpPr>
            <p:spPr bwMode="auto">
              <a:xfrm>
                <a:off x="5800725" y="38115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29"/>
              <p:cNvSpPr>
                <a:spLocks noChangeShapeType="1"/>
              </p:cNvSpPr>
              <p:nvPr/>
            </p:nvSpPr>
            <p:spPr bwMode="auto">
              <a:xfrm>
                <a:off x="5638800" y="35829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30"/>
              <p:cNvSpPr>
                <a:spLocks noChangeShapeType="1"/>
              </p:cNvSpPr>
              <p:nvPr/>
            </p:nvSpPr>
            <p:spPr bwMode="auto">
              <a:xfrm>
                <a:off x="5010150"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31"/>
              <p:cNvSpPr>
                <a:spLocks noChangeShapeType="1"/>
              </p:cNvSpPr>
              <p:nvPr/>
            </p:nvSpPr>
            <p:spPr bwMode="auto">
              <a:xfrm>
                <a:off x="5124450" y="34305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32"/>
              <p:cNvSpPr>
                <a:spLocks noChangeShapeType="1"/>
              </p:cNvSpPr>
              <p:nvPr/>
            </p:nvSpPr>
            <p:spPr bwMode="auto">
              <a:xfrm>
                <a:off x="5048250" y="34115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33"/>
              <p:cNvSpPr>
                <a:spLocks noChangeShapeType="1"/>
              </p:cNvSpPr>
              <p:nvPr/>
            </p:nvSpPr>
            <p:spPr bwMode="auto">
              <a:xfrm>
                <a:off x="5210175"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334"/>
              <p:cNvSpPr>
                <a:spLocks noChangeShapeType="1"/>
              </p:cNvSpPr>
              <p:nvPr/>
            </p:nvSpPr>
            <p:spPr bwMode="auto">
              <a:xfrm>
                <a:off x="525780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335"/>
              <p:cNvSpPr>
                <a:spLocks noChangeShapeType="1"/>
              </p:cNvSpPr>
              <p:nvPr/>
            </p:nvSpPr>
            <p:spPr bwMode="auto">
              <a:xfrm>
                <a:off x="529590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336"/>
              <p:cNvSpPr>
                <a:spLocks noChangeShapeType="1"/>
              </p:cNvSpPr>
              <p:nvPr/>
            </p:nvSpPr>
            <p:spPr bwMode="auto">
              <a:xfrm>
                <a:off x="537210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337"/>
              <p:cNvSpPr>
                <a:spLocks noChangeShapeType="1"/>
              </p:cNvSpPr>
              <p:nvPr/>
            </p:nvSpPr>
            <p:spPr bwMode="auto">
              <a:xfrm>
                <a:off x="5429250" y="35163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338"/>
              <p:cNvSpPr>
                <a:spLocks noChangeShapeType="1"/>
              </p:cNvSpPr>
              <p:nvPr/>
            </p:nvSpPr>
            <p:spPr bwMode="auto">
              <a:xfrm>
                <a:off x="5486400" y="35353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339"/>
              <p:cNvSpPr>
                <a:spLocks noChangeShapeType="1"/>
              </p:cNvSpPr>
              <p:nvPr/>
            </p:nvSpPr>
            <p:spPr bwMode="auto">
              <a:xfrm>
                <a:off x="5562600"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340"/>
              <p:cNvSpPr>
                <a:spLocks noChangeShapeType="1"/>
              </p:cNvSpPr>
              <p:nvPr/>
            </p:nvSpPr>
            <p:spPr bwMode="auto">
              <a:xfrm>
                <a:off x="5857875" y="38115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341"/>
              <p:cNvSpPr>
                <a:spLocks noChangeShapeType="1"/>
              </p:cNvSpPr>
              <p:nvPr/>
            </p:nvSpPr>
            <p:spPr bwMode="auto">
              <a:xfrm>
                <a:off x="5648325" y="35829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342"/>
              <p:cNvSpPr>
                <a:spLocks noChangeShapeType="1"/>
              </p:cNvSpPr>
              <p:nvPr/>
            </p:nvSpPr>
            <p:spPr bwMode="auto">
              <a:xfrm>
                <a:off x="5791200" y="36401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74" name="Freeform 344"/>
            <p:cNvSpPr>
              <a:spLocks/>
            </p:cNvSpPr>
            <p:nvPr/>
          </p:nvSpPr>
          <p:spPr bwMode="auto">
            <a:xfrm>
              <a:off x="5142853" y="3866922"/>
              <a:ext cx="3430307" cy="1220975"/>
            </a:xfrm>
            <a:custGeom>
              <a:avLst/>
              <a:gdLst>
                <a:gd name="T0" fmla="*/ 264 w 272"/>
                <a:gd name="T1" fmla="*/ 95 h 95"/>
                <a:gd name="T2" fmla="*/ 256 w 272"/>
                <a:gd name="T3" fmla="*/ 77 h 95"/>
                <a:gd name="T4" fmla="*/ 249 w 272"/>
                <a:gd name="T5" fmla="*/ 75 h 95"/>
                <a:gd name="T6" fmla="*/ 249 w 272"/>
                <a:gd name="T7" fmla="*/ 71 h 95"/>
                <a:gd name="T8" fmla="*/ 244 w 272"/>
                <a:gd name="T9" fmla="*/ 69 h 95"/>
                <a:gd name="T10" fmla="*/ 241 w 272"/>
                <a:gd name="T11" fmla="*/ 66 h 95"/>
                <a:gd name="T12" fmla="*/ 229 w 272"/>
                <a:gd name="T13" fmla="*/ 64 h 95"/>
                <a:gd name="T14" fmla="*/ 225 w 272"/>
                <a:gd name="T15" fmla="*/ 62 h 95"/>
                <a:gd name="T16" fmla="*/ 220 w 272"/>
                <a:gd name="T17" fmla="*/ 60 h 95"/>
                <a:gd name="T18" fmla="*/ 211 w 272"/>
                <a:gd name="T19" fmla="*/ 60 h 95"/>
                <a:gd name="T20" fmla="*/ 201 w 272"/>
                <a:gd name="T21" fmla="*/ 60 h 95"/>
                <a:gd name="T22" fmla="*/ 195 w 272"/>
                <a:gd name="T23" fmla="*/ 57 h 95"/>
                <a:gd name="T24" fmla="*/ 190 w 272"/>
                <a:gd name="T25" fmla="*/ 55 h 95"/>
                <a:gd name="T26" fmla="*/ 183 w 272"/>
                <a:gd name="T27" fmla="*/ 53 h 95"/>
                <a:gd name="T28" fmla="*/ 177 w 272"/>
                <a:gd name="T29" fmla="*/ 52 h 95"/>
                <a:gd name="T30" fmla="*/ 172 w 272"/>
                <a:gd name="T31" fmla="*/ 50 h 95"/>
                <a:gd name="T32" fmla="*/ 166 w 272"/>
                <a:gd name="T33" fmla="*/ 48 h 95"/>
                <a:gd name="T34" fmla="*/ 161 w 272"/>
                <a:gd name="T35" fmla="*/ 46 h 95"/>
                <a:gd name="T36" fmla="*/ 156 w 272"/>
                <a:gd name="T37" fmla="*/ 44 h 95"/>
                <a:gd name="T38" fmla="*/ 152 w 272"/>
                <a:gd name="T39" fmla="*/ 43 h 95"/>
                <a:gd name="T40" fmla="*/ 149 w 272"/>
                <a:gd name="T41" fmla="*/ 41 h 95"/>
                <a:gd name="T42" fmla="*/ 145 w 272"/>
                <a:gd name="T43" fmla="*/ 39 h 95"/>
                <a:gd name="T44" fmla="*/ 135 w 272"/>
                <a:gd name="T45" fmla="*/ 37 h 95"/>
                <a:gd name="T46" fmla="*/ 133 w 272"/>
                <a:gd name="T47" fmla="*/ 35 h 95"/>
                <a:gd name="T48" fmla="*/ 126 w 272"/>
                <a:gd name="T49" fmla="*/ 34 h 95"/>
                <a:gd name="T50" fmla="*/ 118 w 272"/>
                <a:gd name="T51" fmla="*/ 32 h 95"/>
                <a:gd name="T52" fmla="*/ 108 w 272"/>
                <a:gd name="T53" fmla="*/ 30 h 95"/>
                <a:gd name="T54" fmla="*/ 105 w 272"/>
                <a:gd name="T55" fmla="*/ 28 h 95"/>
                <a:gd name="T56" fmla="*/ 102 w 272"/>
                <a:gd name="T57" fmla="*/ 26 h 95"/>
                <a:gd name="T58" fmla="*/ 98 w 272"/>
                <a:gd name="T59" fmla="*/ 24 h 95"/>
                <a:gd name="T60" fmla="*/ 97 w 272"/>
                <a:gd name="T61" fmla="*/ 23 h 95"/>
                <a:gd name="T62" fmla="*/ 90 w 272"/>
                <a:gd name="T63" fmla="*/ 21 h 95"/>
                <a:gd name="T64" fmla="*/ 84 w 272"/>
                <a:gd name="T65" fmla="*/ 19 h 95"/>
                <a:gd name="T66" fmla="*/ 78 w 272"/>
                <a:gd name="T67" fmla="*/ 17 h 95"/>
                <a:gd name="T68" fmla="*/ 71 w 272"/>
                <a:gd name="T69" fmla="*/ 16 h 95"/>
                <a:gd name="T70" fmla="*/ 61 w 272"/>
                <a:gd name="T71" fmla="*/ 13 h 95"/>
                <a:gd name="T72" fmla="*/ 58 w 272"/>
                <a:gd name="T73" fmla="*/ 11 h 95"/>
                <a:gd name="T74" fmla="*/ 46 w 272"/>
                <a:gd name="T75" fmla="*/ 9 h 95"/>
                <a:gd name="T76" fmla="*/ 38 w 272"/>
                <a:gd name="T77" fmla="*/ 7 h 95"/>
                <a:gd name="T78" fmla="*/ 32 w 272"/>
                <a:gd name="T79" fmla="*/ 5 h 95"/>
                <a:gd name="T80" fmla="*/ 22 w 272"/>
                <a:gd name="T81" fmla="*/ 5 h 95"/>
                <a:gd name="T82" fmla="*/ 15 w 272"/>
                <a:gd name="T83" fmla="*/ 2 h 95"/>
                <a:gd name="T84" fmla="*/ 0 w 272"/>
                <a:gd name="T8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95">
                  <a:moveTo>
                    <a:pt x="272" y="95"/>
                  </a:moveTo>
                  <a:lnTo>
                    <a:pt x="264" y="95"/>
                  </a:lnTo>
                  <a:lnTo>
                    <a:pt x="264" y="77"/>
                  </a:lnTo>
                  <a:lnTo>
                    <a:pt x="256" y="77"/>
                  </a:lnTo>
                  <a:lnTo>
                    <a:pt x="256" y="75"/>
                  </a:lnTo>
                  <a:lnTo>
                    <a:pt x="249" y="75"/>
                  </a:lnTo>
                  <a:lnTo>
                    <a:pt x="249" y="71"/>
                  </a:lnTo>
                  <a:lnTo>
                    <a:pt x="249" y="71"/>
                  </a:lnTo>
                  <a:lnTo>
                    <a:pt x="244" y="71"/>
                  </a:lnTo>
                  <a:lnTo>
                    <a:pt x="244" y="69"/>
                  </a:lnTo>
                  <a:lnTo>
                    <a:pt x="241" y="69"/>
                  </a:lnTo>
                  <a:lnTo>
                    <a:pt x="241" y="66"/>
                  </a:lnTo>
                  <a:lnTo>
                    <a:pt x="229" y="66"/>
                  </a:lnTo>
                  <a:lnTo>
                    <a:pt x="229" y="64"/>
                  </a:lnTo>
                  <a:lnTo>
                    <a:pt x="225" y="64"/>
                  </a:lnTo>
                  <a:lnTo>
                    <a:pt x="225" y="62"/>
                  </a:lnTo>
                  <a:lnTo>
                    <a:pt x="220" y="62"/>
                  </a:lnTo>
                  <a:lnTo>
                    <a:pt x="220" y="60"/>
                  </a:lnTo>
                  <a:lnTo>
                    <a:pt x="211" y="60"/>
                  </a:lnTo>
                  <a:lnTo>
                    <a:pt x="211" y="60"/>
                  </a:lnTo>
                  <a:lnTo>
                    <a:pt x="204" y="60"/>
                  </a:lnTo>
                  <a:lnTo>
                    <a:pt x="201" y="60"/>
                  </a:lnTo>
                  <a:lnTo>
                    <a:pt x="201" y="57"/>
                  </a:lnTo>
                  <a:lnTo>
                    <a:pt x="195" y="57"/>
                  </a:lnTo>
                  <a:lnTo>
                    <a:pt x="195" y="55"/>
                  </a:lnTo>
                  <a:lnTo>
                    <a:pt x="190" y="55"/>
                  </a:lnTo>
                  <a:lnTo>
                    <a:pt x="190" y="53"/>
                  </a:lnTo>
                  <a:lnTo>
                    <a:pt x="183" y="53"/>
                  </a:lnTo>
                  <a:lnTo>
                    <a:pt x="183" y="52"/>
                  </a:lnTo>
                  <a:lnTo>
                    <a:pt x="177" y="52"/>
                  </a:lnTo>
                  <a:lnTo>
                    <a:pt x="177" y="50"/>
                  </a:lnTo>
                  <a:lnTo>
                    <a:pt x="172" y="50"/>
                  </a:lnTo>
                  <a:lnTo>
                    <a:pt x="172" y="48"/>
                  </a:lnTo>
                  <a:lnTo>
                    <a:pt x="166" y="48"/>
                  </a:lnTo>
                  <a:lnTo>
                    <a:pt x="166" y="46"/>
                  </a:lnTo>
                  <a:lnTo>
                    <a:pt x="161" y="46"/>
                  </a:lnTo>
                  <a:lnTo>
                    <a:pt x="161" y="44"/>
                  </a:lnTo>
                  <a:lnTo>
                    <a:pt x="156" y="44"/>
                  </a:lnTo>
                  <a:lnTo>
                    <a:pt x="156" y="43"/>
                  </a:lnTo>
                  <a:lnTo>
                    <a:pt x="152" y="43"/>
                  </a:lnTo>
                  <a:lnTo>
                    <a:pt x="152" y="41"/>
                  </a:lnTo>
                  <a:lnTo>
                    <a:pt x="149" y="41"/>
                  </a:lnTo>
                  <a:lnTo>
                    <a:pt x="149" y="39"/>
                  </a:lnTo>
                  <a:lnTo>
                    <a:pt x="145" y="39"/>
                  </a:lnTo>
                  <a:lnTo>
                    <a:pt x="145" y="37"/>
                  </a:lnTo>
                  <a:lnTo>
                    <a:pt x="135" y="37"/>
                  </a:lnTo>
                  <a:lnTo>
                    <a:pt x="135" y="35"/>
                  </a:lnTo>
                  <a:lnTo>
                    <a:pt x="133" y="35"/>
                  </a:lnTo>
                  <a:lnTo>
                    <a:pt x="133" y="34"/>
                  </a:lnTo>
                  <a:lnTo>
                    <a:pt x="126" y="34"/>
                  </a:lnTo>
                  <a:lnTo>
                    <a:pt x="126" y="32"/>
                  </a:lnTo>
                  <a:lnTo>
                    <a:pt x="118" y="32"/>
                  </a:lnTo>
                  <a:lnTo>
                    <a:pt x="118" y="30"/>
                  </a:lnTo>
                  <a:lnTo>
                    <a:pt x="108" y="30"/>
                  </a:lnTo>
                  <a:lnTo>
                    <a:pt x="108" y="28"/>
                  </a:lnTo>
                  <a:lnTo>
                    <a:pt x="105" y="28"/>
                  </a:lnTo>
                  <a:lnTo>
                    <a:pt x="105" y="26"/>
                  </a:lnTo>
                  <a:lnTo>
                    <a:pt x="102" y="26"/>
                  </a:lnTo>
                  <a:lnTo>
                    <a:pt x="98" y="26"/>
                  </a:lnTo>
                  <a:lnTo>
                    <a:pt x="98" y="24"/>
                  </a:lnTo>
                  <a:lnTo>
                    <a:pt x="97" y="24"/>
                  </a:lnTo>
                  <a:lnTo>
                    <a:pt x="97" y="23"/>
                  </a:lnTo>
                  <a:lnTo>
                    <a:pt x="90" y="23"/>
                  </a:lnTo>
                  <a:lnTo>
                    <a:pt x="90" y="21"/>
                  </a:lnTo>
                  <a:lnTo>
                    <a:pt x="84" y="21"/>
                  </a:lnTo>
                  <a:lnTo>
                    <a:pt x="84" y="19"/>
                  </a:lnTo>
                  <a:lnTo>
                    <a:pt x="78" y="19"/>
                  </a:lnTo>
                  <a:lnTo>
                    <a:pt x="78" y="17"/>
                  </a:lnTo>
                  <a:lnTo>
                    <a:pt x="71" y="17"/>
                  </a:lnTo>
                  <a:lnTo>
                    <a:pt x="71" y="16"/>
                  </a:lnTo>
                  <a:lnTo>
                    <a:pt x="61" y="16"/>
                  </a:lnTo>
                  <a:lnTo>
                    <a:pt x="61" y="13"/>
                  </a:lnTo>
                  <a:lnTo>
                    <a:pt x="58" y="13"/>
                  </a:lnTo>
                  <a:lnTo>
                    <a:pt x="58" y="11"/>
                  </a:lnTo>
                  <a:lnTo>
                    <a:pt x="46" y="11"/>
                  </a:lnTo>
                  <a:lnTo>
                    <a:pt x="46" y="9"/>
                  </a:lnTo>
                  <a:lnTo>
                    <a:pt x="38" y="9"/>
                  </a:lnTo>
                  <a:lnTo>
                    <a:pt x="38" y="7"/>
                  </a:lnTo>
                  <a:lnTo>
                    <a:pt x="32" y="7"/>
                  </a:lnTo>
                  <a:lnTo>
                    <a:pt x="32" y="5"/>
                  </a:lnTo>
                  <a:lnTo>
                    <a:pt x="26" y="5"/>
                  </a:lnTo>
                  <a:lnTo>
                    <a:pt x="22" y="5"/>
                  </a:lnTo>
                  <a:lnTo>
                    <a:pt x="22" y="2"/>
                  </a:lnTo>
                  <a:lnTo>
                    <a:pt x="15" y="2"/>
                  </a:lnTo>
                  <a:lnTo>
                    <a:pt x="15" y="0"/>
                  </a:lnTo>
                  <a:lnTo>
                    <a:pt x="0" y="0"/>
                  </a:lnTo>
                </a:path>
              </a:pathLst>
            </a:custGeom>
            <a:noFill/>
            <a:ln w="12700">
              <a:solidFill>
                <a:srgbClr val="A0A0A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7" name="Group 386"/>
          <p:cNvGrpSpPr/>
          <p:nvPr/>
        </p:nvGrpSpPr>
        <p:grpSpPr>
          <a:xfrm>
            <a:off x="5138719" y="3319099"/>
            <a:ext cx="3434442" cy="1053355"/>
            <a:chOff x="3289300" y="3030538"/>
            <a:chExt cx="2562225" cy="790575"/>
          </a:xfrm>
        </p:grpSpPr>
        <p:sp>
          <p:nvSpPr>
            <p:cNvPr id="388" name="Line 345"/>
            <p:cNvSpPr>
              <a:spLocks noChangeShapeType="1"/>
            </p:cNvSpPr>
            <p:nvPr/>
          </p:nvSpPr>
          <p:spPr bwMode="auto">
            <a:xfrm>
              <a:off x="4232275" y="32972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46"/>
            <p:cNvSpPr>
              <a:spLocks noChangeShapeType="1"/>
            </p:cNvSpPr>
            <p:nvPr/>
          </p:nvSpPr>
          <p:spPr bwMode="auto">
            <a:xfrm>
              <a:off x="3355975" y="30400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47"/>
            <p:cNvSpPr>
              <a:spLocks noChangeShapeType="1"/>
            </p:cNvSpPr>
            <p:nvPr/>
          </p:nvSpPr>
          <p:spPr bwMode="auto">
            <a:xfrm>
              <a:off x="3336925" y="30400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348"/>
            <p:cNvSpPr>
              <a:spLocks noChangeShapeType="1"/>
            </p:cNvSpPr>
            <p:nvPr/>
          </p:nvSpPr>
          <p:spPr bwMode="auto">
            <a:xfrm>
              <a:off x="3403600" y="30305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349"/>
            <p:cNvSpPr>
              <a:spLocks noChangeShapeType="1"/>
            </p:cNvSpPr>
            <p:nvPr/>
          </p:nvSpPr>
          <p:spPr bwMode="auto">
            <a:xfrm>
              <a:off x="3470275" y="30495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350"/>
            <p:cNvSpPr>
              <a:spLocks noChangeShapeType="1"/>
            </p:cNvSpPr>
            <p:nvPr/>
          </p:nvSpPr>
          <p:spPr bwMode="auto">
            <a:xfrm>
              <a:off x="3546475" y="306863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51"/>
            <p:cNvSpPr>
              <a:spLocks noChangeShapeType="1"/>
            </p:cNvSpPr>
            <p:nvPr/>
          </p:nvSpPr>
          <p:spPr bwMode="auto">
            <a:xfrm>
              <a:off x="3565525" y="30972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352"/>
            <p:cNvSpPr>
              <a:spLocks noChangeShapeType="1"/>
            </p:cNvSpPr>
            <p:nvPr/>
          </p:nvSpPr>
          <p:spPr bwMode="auto">
            <a:xfrm>
              <a:off x="3498850" y="30781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353"/>
            <p:cNvSpPr>
              <a:spLocks noChangeShapeType="1"/>
            </p:cNvSpPr>
            <p:nvPr/>
          </p:nvSpPr>
          <p:spPr bwMode="auto">
            <a:xfrm>
              <a:off x="3594100" y="30972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354"/>
            <p:cNvSpPr>
              <a:spLocks noChangeShapeType="1"/>
            </p:cNvSpPr>
            <p:nvPr/>
          </p:nvSpPr>
          <p:spPr bwMode="auto">
            <a:xfrm>
              <a:off x="3613150" y="30972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355"/>
            <p:cNvSpPr>
              <a:spLocks noChangeShapeType="1"/>
            </p:cNvSpPr>
            <p:nvPr/>
          </p:nvSpPr>
          <p:spPr bwMode="auto">
            <a:xfrm>
              <a:off x="3517900" y="30876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356"/>
            <p:cNvSpPr>
              <a:spLocks noChangeShapeType="1"/>
            </p:cNvSpPr>
            <p:nvPr/>
          </p:nvSpPr>
          <p:spPr bwMode="auto">
            <a:xfrm>
              <a:off x="3632200" y="31067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357"/>
            <p:cNvSpPr>
              <a:spLocks noChangeShapeType="1"/>
            </p:cNvSpPr>
            <p:nvPr/>
          </p:nvSpPr>
          <p:spPr bwMode="auto">
            <a:xfrm>
              <a:off x="3651250" y="31162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358"/>
            <p:cNvSpPr>
              <a:spLocks noChangeShapeType="1"/>
            </p:cNvSpPr>
            <p:nvPr/>
          </p:nvSpPr>
          <p:spPr bwMode="auto">
            <a:xfrm>
              <a:off x="3660775" y="31162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359"/>
            <p:cNvSpPr>
              <a:spLocks noChangeShapeType="1"/>
            </p:cNvSpPr>
            <p:nvPr/>
          </p:nvSpPr>
          <p:spPr bwMode="auto">
            <a:xfrm>
              <a:off x="3679825" y="31162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360"/>
            <p:cNvSpPr>
              <a:spLocks noChangeShapeType="1"/>
            </p:cNvSpPr>
            <p:nvPr/>
          </p:nvSpPr>
          <p:spPr bwMode="auto">
            <a:xfrm>
              <a:off x="3689350" y="31257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361"/>
            <p:cNvSpPr>
              <a:spLocks noChangeShapeType="1"/>
            </p:cNvSpPr>
            <p:nvPr/>
          </p:nvSpPr>
          <p:spPr bwMode="auto">
            <a:xfrm>
              <a:off x="3708400" y="31257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362"/>
            <p:cNvSpPr>
              <a:spLocks noChangeShapeType="1"/>
            </p:cNvSpPr>
            <p:nvPr/>
          </p:nvSpPr>
          <p:spPr bwMode="auto">
            <a:xfrm>
              <a:off x="3717925" y="31257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363"/>
            <p:cNvSpPr>
              <a:spLocks noChangeShapeType="1"/>
            </p:cNvSpPr>
            <p:nvPr/>
          </p:nvSpPr>
          <p:spPr bwMode="auto">
            <a:xfrm>
              <a:off x="3727450" y="31353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364"/>
            <p:cNvSpPr>
              <a:spLocks noChangeShapeType="1"/>
            </p:cNvSpPr>
            <p:nvPr/>
          </p:nvSpPr>
          <p:spPr bwMode="auto">
            <a:xfrm>
              <a:off x="3746500" y="31448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365"/>
            <p:cNvSpPr>
              <a:spLocks noChangeShapeType="1"/>
            </p:cNvSpPr>
            <p:nvPr/>
          </p:nvSpPr>
          <p:spPr bwMode="auto">
            <a:xfrm>
              <a:off x="3756025" y="31448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66"/>
            <p:cNvSpPr>
              <a:spLocks noChangeShapeType="1"/>
            </p:cNvSpPr>
            <p:nvPr/>
          </p:nvSpPr>
          <p:spPr bwMode="auto">
            <a:xfrm>
              <a:off x="3765550" y="31448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67"/>
            <p:cNvSpPr>
              <a:spLocks noChangeShapeType="1"/>
            </p:cNvSpPr>
            <p:nvPr/>
          </p:nvSpPr>
          <p:spPr bwMode="auto">
            <a:xfrm>
              <a:off x="3784600" y="3163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68"/>
            <p:cNvSpPr>
              <a:spLocks noChangeShapeType="1"/>
            </p:cNvSpPr>
            <p:nvPr/>
          </p:nvSpPr>
          <p:spPr bwMode="auto">
            <a:xfrm>
              <a:off x="3841750" y="3163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69"/>
            <p:cNvSpPr>
              <a:spLocks noChangeShapeType="1"/>
            </p:cNvSpPr>
            <p:nvPr/>
          </p:nvSpPr>
          <p:spPr bwMode="auto">
            <a:xfrm>
              <a:off x="3870325" y="31829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70"/>
            <p:cNvSpPr>
              <a:spLocks noChangeShapeType="1"/>
            </p:cNvSpPr>
            <p:nvPr/>
          </p:nvSpPr>
          <p:spPr bwMode="auto">
            <a:xfrm>
              <a:off x="3889375" y="32019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71"/>
            <p:cNvSpPr>
              <a:spLocks noChangeShapeType="1"/>
            </p:cNvSpPr>
            <p:nvPr/>
          </p:nvSpPr>
          <p:spPr bwMode="auto">
            <a:xfrm>
              <a:off x="3917950" y="32019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72"/>
            <p:cNvSpPr>
              <a:spLocks noChangeShapeType="1"/>
            </p:cNvSpPr>
            <p:nvPr/>
          </p:nvSpPr>
          <p:spPr bwMode="auto">
            <a:xfrm>
              <a:off x="3917950" y="32019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73"/>
            <p:cNvSpPr>
              <a:spLocks noChangeShapeType="1"/>
            </p:cNvSpPr>
            <p:nvPr/>
          </p:nvSpPr>
          <p:spPr bwMode="auto">
            <a:xfrm>
              <a:off x="3937000" y="32019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74"/>
            <p:cNvSpPr>
              <a:spLocks noChangeShapeType="1"/>
            </p:cNvSpPr>
            <p:nvPr/>
          </p:nvSpPr>
          <p:spPr bwMode="auto">
            <a:xfrm>
              <a:off x="3956050" y="32115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75"/>
            <p:cNvSpPr>
              <a:spLocks noChangeShapeType="1"/>
            </p:cNvSpPr>
            <p:nvPr/>
          </p:nvSpPr>
          <p:spPr bwMode="auto">
            <a:xfrm>
              <a:off x="3975100" y="32115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376"/>
            <p:cNvSpPr>
              <a:spLocks noChangeShapeType="1"/>
            </p:cNvSpPr>
            <p:nvPr/>
          </p:nvSpPr>
          <p:spPr bwMode="auto">
            <a:xfrm>
              <a:off x="4003675" y="32115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377"/>
            <p:cNvSpPr>
              <a:spLocks noChangeShapeType="1"/>
            </p:cNvSpPr>
            <p:nvPr/>
          </p:nvSpPr>
          <p:spPr bwMode="auto">
            <a:xfrm>
              <a:off x="4022725" y="325913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78"/>
            <p:cNvSpPr>
              <a:spLocks noChangeShapeType="1"/>
            </p:cNvSpPr>
            <p:nvPr/>
          </p:nvSpPr>
          <p:spPr bwMode="auto">
            <a:xfrm>
              <a:off x="4070350" y="32400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79"/>
            <p:cNvSpPr>
              <a:spLocks noChangeShapeType="1"/>
            </p:cNvSpPr>
            <p:nvPr/>
          </p:nvSpPr>
          <p:spPr bwMode="auto">
            <a:xfrm>
              <a:off x="4098925" y="32496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80"/>
            <p:cNvSpPr>
              <a:spLocks noChangeShapeType="1"/>
            </p:cNvSpPr>
            <p:nvPr/>
          </p:nvSpPr>
          <p:spPr bwMode="auto">
            <a:xfrm>
              <a:off x="4117975" y="32496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81"/>
            <p:cNvSpPr>
              <a:spLocks noChangeShapeType="1"/>
            </p:cNvSpPr>
            <p:nvPr/>
          </p:nvSpPr>
          <p:spPr bwMode="auto">
            <a:xfrm>
              <a:off x="4146550" y="32686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82"/>
            <p:cNvSpPr>
              <a:spLocks noChangeShapeType="1"/>
            </p:cNvSpPr>
            <p:nvPr/>
          </p:nvSpPr>
          <p:spPr bwMode="auto">
            <a:xfrm>
              <a:off x="4175125" y="32781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83"/>
            <p:cNvSpPr>
              <a:spLocks noChangeShapeType="1"/>
            </p:cNvSpPr>
            <p:nvPr/>
          </p:nvSpPr>
          <p:spPr bwMode="auto">
            <a:xfrm>
              <a:off x="4203700" y="32781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84"/>
            <p:cNvSpPr>
              <a:spLocks noChangeShapeType="1"/>
            </p:cNvSpPr>
            <p:nvPr/>
          </p:nvSpPr>
          <p:spPr bwMode="auto">
            <a:xfrm>
              <a:off x="4222750" y="32972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85"/>
            <p:cNvSpPr>
              <a:spLocks noChangeShapeType="1"/>
            </p:cNvSpPr>
            <p:nvPr/>
          </p:nvSpPr>
          <p:spPr bwMode="auto">
            <a:xfrm>
              <a:off x="4260850" y="33067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86"/>
            <p:cNvSpPr>
              <a:spLocks noChangeShapeType="1"/>
            </p:cNvSpPr>
            <p:nvPr/>
          </p:nvSpPr>
          <p:spPr bwMode="auto">
            <a:xfrm>
              <a:off x="4289425" y="33162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87"/>
            <p:cNvSpPr>
              <a:spLocks noChangeShapeType="1"/>
            </p:cNvSpPr>
            <p:nvPr/>
          </p:nvSpPr>
          <p:spPr bwMode="auto">
            <a:xfrm>
              <a:off x="4327525" y="333533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88"/>
            <p:cNvSpPr>
              <a:spLocks noChangeShapeType="1"/>
            </p:cNvSpPr>
            <p:nvPr/>
          </p:nvSpPr>
          <p:spPr bwMode="auto">
            <a:xfrm>
              <a:off x="4356100" y="333533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89"/>
            <p:cNvSpPr>
              <a:spLocks noChangeShapeType="1"/>
            </p:cNvSpPr>
            <p:nvPr/>
          </p:nvSpPr>
          <p:spPr bwMode="auto">
            <a:xfrm>
              <a:off x="4384675" y="33448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90"/>
            <p:cNvSpPr>
              <a:spLocks noChangeShapeType="1"/>
            </p:cNvSpPr>
            <p:nvPr/>
          </p:nvSpPr>
          <p:spPr bwMode="auto">
            <a:xfrm>
              <a:off x="4413250" y="33543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91"/>
            <p:cNvSpPr>
              <a:spLocks noChangeShapeType="1"/>
            </p:cNvSpPr>
            <p:nvPr/>
          </p:nvSpPr>
          <p:spPr bwMode="auto">
            <a:xfrm>
              <a:off x="4432300" y="33639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92"/>
            <p:cNvSpPr>
              <a:spLocks noChangeShapeType="1"/>
            </p:cNvSpPr>
            <p:nvPr/>
          </p:nvSpPr>
          <p:spPr bwMode="auto">
            <a:xfrm>
              <a:off x="4460875" y="33639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93"/>
            <p:cNvSpPr>
              <a:spLocks noChangeShapeType="1"/>
            </p:cNvSpPr>
            <p:nvPr/>
          </p:nvSpPr>
          <p:spPr bwMode="auto">
            <a:xfrm>
              <a:off x="4546600" y="33924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94"/>
            <p:cNvSpPr>
              <a:spLocks noChangeShapeType="1"/>
            </p:cNvSpPr>
            <p:nvPr/>
          </p:nvSpPr>
          <p:spPr bwMode="auto">
            <a:xfrm>
              <a:off x="4575175" y="34210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95"/>
            <p:cNvSpPr>
              <a:spLocks noChangeShapeType="1"/>
            </p:cNvSpPr>
            <p:nvPr/>
          </p:nvSpPr>
          <p:spPr bwMode="auto">
            <a:xfrm>
              <a:off x="4594225" y="34305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96"/>
            <p:cNvSpPr>
              <a:spLocks noChangeShapeType="1"/>
            </p:cNvSpPr>
            <p:nvPr/>
          </p:nvSpPr>
          <p:spPr bwMode="auto">
            <a:xfrm>
              <a:off x="4679950" y="34496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97"/>
            <p:cNvSpPr>
              <a:spLocks noChangeShapeType="1"/>
            </p:cNvSpPr>
            <p:nvPr/>
          </p:nvSpPr>
          <p:spPr bwMode="auto">
            <a:xfrm>
              <a:off x="4727575" y="34686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98"/>
            <p:cNvSpPr>
              <a:spLocks noChangeShapeType="1"/>
            </p:cNvSpPr>
            <p:nvPr/>
          </p:nvSpPr>
          <p:spPr bwMode="auto">
            <a:xfrm>
              <a:off x="4765675" y="34782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99"/>
            <p:cNvSpPr>
              <a:spLocks noChangeShapeType="1"/>
            </p:cNvSpPr>
            <p:nvPr/>
          </p:nvSpPr>
          <p:spPr bwMode="auto">
            <a:xfrm>
              <a:off x="4822825" y="34972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400"/>
            <p:cNvSpPr>
              <a:spLocks noChangeShapeType="1"/>
            </p:cNvSpPr>
            <p:nvPr/>
          </p:nvSpPr>
          <p:spPr bwMode="auto">
            <a:xfrm>
              <a:off x="4879975" y="35163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401"/>
            <p:cNvSpPr>
              <a:spLocks noChangeShapeType="1"/>
            </p:cNvSpPr>
            <p:nvPr/>
          </p:nvSpPr>
          <p:spPr bwMode="auto">
            <a:xfrm>
              <a:off x="4927600" y="35353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402"/>
            <p:cNvSpPr>
              <a:spLocks noChangeShapeType="1"/>
            </p:cNvSpPr>
            <p:nvPr/>
          </p:nvSpPr>
          <p:spPr bwMode="auto">
            <a:xfrm>
              <a:off x="4975225"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403"/>
            <p:cNvSpPr>
              <a:spLocks noChangeShapeType="1"/>
            </p:cNvSpPr>
            <p:nvPr/>
          </p:nvSpPr>
          <p:spPr bwMode="auto">
            <a:xfrm>
              <a:off x="5070475" y="35639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404"/>
            <p:cNvSpPr>
              <a:spLocks noChangeShapeType="1"/>
            </p:cNvSpPr>
            <p:nvPr/>
          </p:nvSpPr>
          <p:spPr bwMode="auto">
            <a:xfrm>
              <a:off x="5032375" y="35544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405"/>
            <p:cNvSpPr>
              <a:spLocks noChangeShapeType="1"/>
            </p:cNvSpPr>
            <p:nvPr/>
          </p:nvSpPr>
          <p:spPr bwMode="auto">
            <a:xfrm>
              <a:off x="5137150" y="35925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406"/>
            <p:cNvSpPr>
              <a:spLocks noChangeShapeType="1"/>
            </p:cNvSpPr>
            <p:nvPr/>
          </p:nvSpPr>
          <p:spPr bwMode="auto">
            <a:xfrm>
              <a:off x="5222875"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407"/>
            <p:cNvSpPr>
              <a:spLocks noChangeShapeType="1"/>
            </p:cNvSpPr>
            <p:nvPr/>
          </p:nvSpPr>
          <p:spPr bwMode="auto">
            <a:xfrm>
              <a:off x="5327650" y="364013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408"/>
            <p:cNvSpPr>
              <a:spLocks noChangeShapeType="1"/>
            </p:cNvSpPr>
            <p:nvPr/>
          </p:nvSpPr>
          <p:spPr bwMode="auto">
            <a:xfrm>
              <a:off x="5384800" y="36401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409"/>
            <p:cNvSpPr>
              <a:spLocks noChangeShapeType="1"/>
            </p:cNvSpPr>
            <p:nvPr/>
          </p:nvSpPr>
          <p:spPr bwMode="auto">
            <a:xfrm>
              <a:off x="5470525" y="36782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410"/>
            <p:cNvSpPr>
              <a:spLocks noChangeShapeType="1"/>
            </p:cNvSpPr>
            <p:nvPr/>
          </p:nvSpPr>
          <p:spPr bwMode="auto">
            <a:xfrm>
              <a:off x="5518150" y="37068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411"/>
            <p:cNvSpPr>
              <a:spLocks noChangeShapeType="1"/>
            </p:cNvSpPr>
            <p:nvPr/>
          </p:nvSpPr>
          <p:spPr bwMode="auto">
            <a:xfrm>
              <a:off x="5699125" y="37639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412"/>
            <p:cNvSpPr>
              <a:spLocks noChangeShapeType="1"/>
            </p:cNvSpPr>
            <p:nvPr/>
          </p:nvSpPr>
          <p:spPr bwMode="auto">
            <a:xfrm>
              <a:off x="5603875" y="37258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413"/>
            <p:cNvSpPr>
              <a:spLocks noChangeShapeType="1"/>
            </p:cNvSpPr>
            <p:nvPr/>
          </p:nvSpPr>
          <p:spPr bwMode="auto">
            <a:xfrm>
              <a:off x="4984750"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414"/>
            <p:cNvSpPr>
              <a:spLocks noChangeShapeType="1"/>
            </p:cNvSpPr>
            <p:nvPr/>
          </p:nvSpPr>
          <p:spPr bwMode="auto">
            <a:xfrm>
              <a:off x="5099050" y="35829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415"/>
            <p:cNvSpPr>
              <a:spLocks noChangeShapeType="1"/>
            </p:cNvSpPr>
            <p:nvPr/>
          </p:nvSpPr>
          <p:spPr bwMode="auto">
            <a:xfrm>
              <a:off x="5060950" y="356393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416"/>
            <p:cNvSpPr>
              <a:spLocks noChangeShapeType="1"/>
            </p:cNvSpPr>
            <p:nvPr/>
          </p:nvSpPr>
          <p:spPr bwMode="auto">
            <a:xfrm>
              <a:off x="5156200" y="35925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417"/>
            <p:cNvSpPr>
              <a:spLocks noChangeShapeType="1"/>
            </p:cNvSpPr>
            <p:nvPr/>
          </p:nvSpPr>
          <p:spPr bwMode="auto">
            <a:xfrm>
              <a:off x="5232400"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418"/>
            <p:cNvSpPr>
              <a:spLocks noChangeShapeType="1"/>
            </p:cNvSpPr>
            <p:nvPr/>
          </p:nvSpPr>
          <p:spPr bwMode="auto">
            <a:xfrm>
              <a:off x="5270500"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419"/>
            <p:cNvSpPr>
              <a:spLocks noChangeShapeType="1"/>
            </p:cNvSpPr>
            <p:nvPr/>
          </p:nvSpPr>
          <p:spPr bwMode="auto">
            <a:xfrm>
              <a:off x="5346700" y="36401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420"/>
            <p:cNvSpPr>
              <a:spLocks noChangeShapeType="1"/>
            </p:cNvSpPr>
            <p:nvPr/>
          </p:nvSpPr>
          <p:spPr bwMode="auto">
            <a:xfrm>
              <a:off x="5403850" y="36401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421"/>
            <p:cNvSpPr>
              <a:spLocks noChangeShapeType="1"/>
            </p:cNvSpPr>
            <p:nvPr/>
          </p:nvSpPr>
          <p:spPr bwMode="auto">
            <a:xfrm>
              <a:off x="5537200" y="37068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422"/>
            <p:cNvSpPr>
              <a:spLocks noChangeShapeType="1"/>
            </p:cNvSpPr>
            <p:nvPr/>
          </p:nvSpPr>
          <p:spPr bwMode="auto">
            <a:xfrm>
              <a:off x="5746750" y="37830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423"/>
            <p:cNvSpPr>
              <a:spLocks noChangeShapeType="1"/>
            </p:cNvSpPr>
            <p:nvPr/>
          </p:nvSpPr>
          <p:spPr bwMode="auto">
            <a:xfrm>
              <a:off x="5622925" y="37258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424"/>
            <p:cNvSpPr>
              <a:spLocks noChangeShapeType="1"/>
            </p:cNvSpPr>
            <p:nvPr/>
          </p:nvSpPr>
          <p:spPr bwMode="auto">
            <a:xfrm>
              <a:off x="4699000" y="34496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425"/>
            <p:cNvSpPr>
              <a:spLocks noChangeShapeType="1"/>
            </p:cNvSpPr>
            <p:nvPr/>
          </p:nvSpPr>
          <p:spPr bwMode="auto">
            <a:xfrm>
              <a:off x="4622800" y="34305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426"/>
            <p:cNvSpPr>
              <a:spLocks noChangeShapeType="1"/>
            </p:cNvSpPr>
            <p:nvPr/>
          </p:nvSpPr>
          <p:spPr bwMode="auto">
            <a:xfrm>
              <a:off x="4641850" y="34305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427"/>
            <p:cNvSpPr>
              <a:spLocks noChangeShapeType="1"/>
            </p:cNvSpPr>
            <p:nvPr/>
          </p:nvSpPr>
          <p:spPr bwMode="auto">
            <a:xfrm>
              <a:off x="4756150" y="34686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428"/>
            <p:cNvSpPr>
              <a:spLocks noChangeShapeType="1"/>
            </p:cNvSpPr>
            <p:nvPr/>
          </p:nvSpPr>
          <p:spPr bwMode="auto">
            <a:xfrm>
              <a:off x="4794250" y="34782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429"/>
            <p:cNvSpPr>
              <a:spLocks noChangeShapeType="1"/>
            </p:cNvSpPr>
            <p:nvPr/>
          </p:nvSpPr>
          <p:spPr bwMode="auto">
            <a:xfrm>
              <a:off x="4841875" y="34972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430"/>
            <p:cNvSpPr>
              <a:spLocks noChangeShapeType="1"/>
            </p:cNvSpPr>
            <p:nvPr/>
          </p:nvSpPr>
          <p:spPr bwMode="auto">
            <a:xfrm>
              <a:off x="4899025" y="35163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431"/>
            <p:cNvSpPr>
              <a:spLocks noChangeShapeType="1"/>
            </p:cNvSpPr>
            <p:nvPr/>
          </p:nvSpPr>
          <p:spPr bwMode="auto">
            <a:xfrm>
              <a:off x="4956175" y="35353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432"/>
            <p:cNvSpPr>
              <a:spLocks noChangeShapeType="1"/>
            </p:cNvSpPr>
            <p:nvPr/>
          </p:nvSpPr>
          <p:spPr bwMode="auto">
            <a:xfrm>
              <a:off x="4994275"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433"/>
            <p:cNvSpPr>
              <a:spLocks noChangeShapeType="1"/>
            </p:cNvSpPr>
            <p:nvPr/>
          </p:nvSpPr>
          <p:spPr bwMode="auto">
            <a:xfrm>
              <a:off x="5108575" y="35829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434"/>
            <p:cNvSpPr>
              <a:spLocks noChangeShapeType="1"/>
            </p:cNvSpPr>
            <p:nvPr/>
          </p:nvSpPr>
          <p:spPr bwMode="auto">
            <a:xfrm>
              <a:off x="5165725" y="359251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435"/>
            <p:cNvSpPr>
              <a:spLocks noChangeShapeType="1"/>
            </p:cNvSpPr>
            <p:nvPr/>
          </p:nvSpPr>
          <p:spPr bwMode="auto">
            <a:xfrm>
              <a:off x="5241925"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436"/>
            <p:cNvSpPr>
              <a:spLocks noChangeShapeType="1"/>
            </p:cNvSpPr>
            <p:nvPr/>
          </p:nvSpPr>
          <p:spPr bwMode="auto">
            <a:xfrm>
              <a:off x="5280025"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437"/>
            <p:cNvSpPr>
              <a:spLocks noChangeShapeType="1"/>
            </p:cNvSpPr>
            <p:nvPr/>
          </p:nvSpPr>
          <p:spPr bwMode="auto">
            <a:xfrm>
              <a:off x="5356225" y="36401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438"/>
            <p:cNvSpPr>
              <a:spLocks noChangeShapeType="1"/>
            </p:cNvSpPr>
            <p:nvPr/>
          </p:nvSpPr>
          <p:spPr bwMode="auto">
            <a:xfrm>
              <a:off x="5413375" y="36401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439"/>
            <p:cNvSpPr>
              <a:spLocks noChangeShapeType="1"/>
            </p:cNvSpPr>
            <p:nvPr/>
          </p:nvSpPr>
          <p:spPr bwMode="auto">
            <a:xfrm>
              <a:off x="5546725" y="37068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440"/>
            <p:cNvSpPr>
              <a:spLocks noChangeShapeType="1"/>
            </p:cNvSpPr>
            <p:nvPr/>
          </p:nvSpPr>
          <p:spPr bwMode="auto">
            <a:xfrm>
              <a:off x="5632450" y="37258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441"/>
            <p:cNvSpPr>
              <a:spLocks noChangeShapeType="1"/>
            </p:cNvSpPr>
            <p:nvPr/>
          </p:nvSpPr>
          <p:spPr bwMode="auto">
            <a:xfrm>
              <a:off x="5832475" y="37639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442"/>
            <p:cNvSpPr>
              <a:spLocks noChangeShapeType="1"/>
            </p:cNvSpPr>
            <p:nvPr/>
          </p:nvSpPr>
          <p:spPr bwMode="auto">
            <a:xfrm>
              <a:off x="5013325"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443"/>
            <p:cNvSpPr>
              <a:spLocks noChangeShapeType="1"/>
            </p:cNvSpPr>
            <p:nvPr/>
          </p:nvSpPr>
          <p:spPr bwMode="auto">
            <a:xfrm>
              <a:off x="5118100" y="358298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444"/>
            <p:cNvSpPr>
              <a:spLocks noChangeShapeType="1"/>
            </p:cNvSpPr>
            <p:nvPr/>
          </p:nvSpPr>
          <p:spPr bwMode="auto">
            <a:xfrm>
              <a:off x="5041900" y="3563938"/>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445"/>
            <p:cNvSpPr>
              <a:spLocks noChangeShapeType="1"/>
            </p:cNvSpPr>
            <p:nvPr/>
          </p:nvSpPr>
          <p:spPr bwMode="auto">
            <a:xfrm>
              <a:off x="5203825"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446"/>
            <p:cNvSpPr>
              <a:spLocks noChangeShapeType="1"/>
            </p:cNvSpPr>
            <p:nvPr/>
          </p:nvSpPr>
          <p:spPr bwMode="auto">
            <a:xfrm>
              <a:off x="5260975"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447"/>
            <p:cNvSpPr>
              <a:spLocks noChangeShapeType="1"/>
            </p:cNvSpPr>
            <p:nvPr/>
          </p:nvSpPr>
          <p:spPr bwMode="auto">
            <a:xfrm>
              <a:off x="5299075" y="36210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448"/>
            <p:cNvSpPr>
              <a:spLocks noChangeShapeType="1"/>
            </p:cNvSpPr>
            <p:nvPr/>
          </p:nvSpPr>
          <p:spPr bwMode="auto">
            <a:xfrm>
              <a:off x="5365750" y="36401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449"/>
            <p:cNvSpPr>
              <a:spLocks noChangeShapeType="1"/>
            </p:cNvSpPr>
            <p:nvPr/>
          </p:nvSpPr>
          <p:spPr bwMode="auto">
            <a:xfrm>
              <a:off x="5422900" y="36591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450"/>
            <p:cNvSpPr>
              <a:spLocks noChangeShapeType="1"/>
            </p:cNvSpPr>
            <p:nvPr/>
          </p:nvSpPr>
          <p:spPr bwMode="auto">
            <a:xfrm>
              <a:off x="5489575" y="36782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451"/>
            <p:cNvSpPr>
              <a:spLocks noChangeShapeType="1"/>
            </p:cNvSpPr>
            <p:nvPr/>
          </p:nvSpPr>
          <p:spPr bwMode="auto">
            <a:xfrm>
              <a:off x="5556250" y="37068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452"/>
            <p:cNvSpPr>
              <a:spLocks noChangeShapeType="1"/>
            </p:cNvSpPr>
            <p:nvPr/>
          </p:nvSpPr>
          <p:spPr bwMode="auto">
            <a:xfrm>
              <a:off x="5651500" y="37258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453"/>
            <p:cNvSpPr>
              <a:spLocks noChangeShapeType="1"/>
            </p:cNvSpPr>
            <p:nvPr/>
          </p:nvSpPr>
          <p:spPr bwMode="auto">
            <a:xfrm>
              <a:off x="5784850" y="37639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454"/>
            <p:cNvSpPr>
              <a:spLocks noChangeShapeType="1"/>
            </p:cNvSpPr>
            <p:nvPr/>
          </p:nvSpPr>
          <p:spPr bwMode="auto">
            <a:xfrm>
              <a:off x="5765800" y="37639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455"/>
            <p:cNvSpPr>
              <a:spLocks noChangeShapeType="1"/>
            </p:cNvSpPr>
            <p:nvPr/>
          </p:nvSpPr>
          <p:spPr bwMode="auto">
            <a:xfrm>
              <a:off x="5737225" y="3763963"/>
              <a:ext cx="0" cy="2857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456"/>
            <p:cNvSpPr>
              <a:spLocks noChangeShapeType="1"/>
            </p:cNvSpPr>
            <p:nvPr/>
          </p:nvSpPr>
          <p:spPr bwMode="auto">
            <a:xfrm>
              <a:off x="5784850" y="37830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Freeform 457"/>
            <p:cNvSpPr>
              <a:spLocks/>
            </p:cNvSpPr>
            <p:nvPr/>
          </p:nvSpPr>
          <p:spPr bwMode="auto">
            <a:xfrm>
              <a:off x="3289300" y="3049588"/>
              <a:ext cx="2562225" cy="733425"/>
            </a:xfrm>
            <a:custGeom>
              <a:avLst/>
              <a:gdLst>
                <a:gd name="T0" fmla="*/ 256 w 269"/>
                <a:gd name="T1" fmla="*/ 77 h 77"/>
                <a:gd name="T2" fmla="*/ 242 w 269"/>
                <a:gd name="T3" fmla="*/ 74 h 77"/>
                <a:gd name="T4" fmla="*/ 233 w 269"/>
                <a:gd name="T5" fmla="*/ 71 h 77"/>
                <a:gd name="T6" fmla="*/ 229 w 269"/>
                <a:gd name="T7" fmla="*/ 68 h 77"/>
                <a:gd name="T8" fmla="*/ 223 w 269"/>
                <a:gd name="T9" fmla="*/ 66 h 77"/>
                <a:gd name="T10" fmla="*/ 217 w 269"/>
                <a:gd name="T11" fmla="*/ 64 h 77"/>
                <a:gd name="T12" fmla="*/ 211 w 269"/>
                <a:gd name="T13" fmla="*/ 62 h 77"/>
                <a:gd name="T14" fmla="*/ 201 w 269"/>
                <a:gd name="T15" fmla="*/ 60 h 77"/>
                <a:gd name="T16" fmla="*/ 192 w 269"/>
                <a:gd name="T17" fmla="*/ 58 h 77"/>
                <a:gd name="T18" fmla="*/ 186 w 269"/>
                <a:gd name="T19" fmla="*/ 56 h 77"/>
                <a:gd name="T20" fmla="*/ 179 w 269"/>
                <a:gd name="T21" fmla="*/ 53 h 77"/>
                <a:gd name="T22" fmla="*/ 172 w 269"/>
                <a:gd name="T23" fmla="*/ 51 h 77"/>
                <a:gd name="T24" fmla="*/ 167 w 269"/>
                <a:gd name="T25" fmla="*/ 50 h 77"/>
                <a:gd name="T26" fmla="*/ 163 w 269"/>
                <a:gd name="T27" fmla="*/ 49 h 77"/>
                <a:gd name="T28" fmla="*/ 158 w 269"/>
                <a:gd name="T29" fmla="*/ 47 h 77"/>
                <a:gd name="T30" fmla="*/ 150 w 269"/>
                <a:gd name="T31" fmla="*/ 44 h 77"/>
                <a:gd name="T32" fmla="*/ 143 w 269"/>
                <a:gd name="T33" fmla="*/ 42 h 77"/>
                <a:gd name="T34" fmla="*/ 137 w 269"/>
                <a:gd name="T35" fmla="*/ 40 h 77"/>
                <a:gd name="T36" fmla="*/ 131 w 269"/>
                <a:gd name="T37" fmla="*/ 38 h 77"/>
                <a:gd name="T38" fmla="*/ 126 w 269"/>
                <a:gd name="T39" fmla="*/ 35 h 77"/>
                <a:gd name="T40" fmla="*/ 120 w 269"/>
                <a:gd name="T41" fmla="*/ 33 h 77"/>
                <a:gd name="T42" fmla="*/ 112 w 269"/>
                <a:gd name="T43" fmla="*/ 32 h 77"/>
                <a:gd name="T44" fmla="*/ 107 w 269"/>
                <a:gd name="T45" fmla="*/ 29 h 77"/>
                <a:gd name="T46" fmla="*/ 102 w 269"/>
                <a:gd name="T47" fmla="*/ 27 h 77"/>
                <a:gd name="T48" fmla="*/ 96 w 269"/>
                <a:gd name="T49" fmla="*/ 25 h 77"/>
                <a:gd name="T50" fmla="*/ 90 w 269"/>
                <a:gd name="T51" fmla="*/ 23 h 77"/>
                <a:gd name="T52" fmla="*/ 87 w 269"/>
                <a:gd name="T53" fmla="*/ 22 h 77"/>
                <a:gd name="T54" fmla="*/ 82 w 269"/>
                <a:gd name="T55" fmla="*/ 20 h 77"/>
                <a:gd name="T56" fmla="*/ 75 w 269"/>
                <a:gd name="T57" fmla="*/ 18 h 77"/>
                <a:gd name="T58" fmla="*/ 63 w 269"/>
                <a:gd name="T59" fmla="*/ 18 h 77"/>
                <a:gd name="T60" fmla="*/ 58 w 269"/>
                <a:gd name="T61" fmla="*/ 14 h 77"/>
                <a:gd name="T62" fmla="*/ 50 w 269"/>
                <a:gd name="T63" fmla="*/ 14 h 77"/>
                <a:gd name="T64" fmla="*/ 48 w 269"/>
                <a:gd name="T65" fmla="*/ 11 h 77"/>
                <a:gd name="T66" fmla="*/ 45 w 269"/>
                <a:gd name="T67" fmla="*/ 10 h 77"/>
                <a:gd name="T68" fmla="*/ 39 w 269"/>
                <a:gd name="T69" fmla="*/ 7 h 77"/>
                <a:gd name="T70" fmla="*/ 34 w 269"/>
                <a:gd name="T71" fmla="*/ 5 h 77"/>
                <a:gd name="T72" fmla="*/ 27 w 269"/>
                <a:gd name="T73" fmla="*/ 4 h 77"/>
                <a:gd name="T74" fmla="*/ 19 w 269"/>
                <a:gd name="T75" fmla="*/ 2 h 77"/>
                <a:gd name="T76" fmla="*/ 12 w 269"/>
                <a:gd name="T7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77">
                  <a:moveTo>
                    <a:pt x="269" y="77"/>
                  </a:moveTo>
                  <a:lnTo>
                    <a:pt x="256" y="77"/>
                  </a:lnTo>
                  <a:lnTo>
                    <a:pt x="256" y="74"/>
                  </a:lnTo>
                  <a:lnTo>
                    <a:pt x="242" y="74"/>
                  </a:lnTo>
                  <a:lnTo>
                    <a:pt x="242" y="71"/>
                  </a:lnTo>
                  <a:lnTo>
                    <a:pt x="233" y="71"/>
                  </a:lnTo>
                  <a:lnTo>
                    <a:pt x="233" y="68"/>
                  </a:lnTo>
                  <a:lnTo>
                    <a:pt x="229" y="68"/>
                  </a:lnTo>
                  <a:lnTo>
                    <a:pt x="229" y="66"/>
                  </a:lnTo>
                  <a:lnTo>
                    <a:pt x="223" y="66"/>
                  </a:lnTo>
                  <a:lnTo>
                    <a:pt x="223" y="64"/>
                  </a:lnTo>
                  <a:lnTo>
                    <a:pt x="217" y="64"/>
                  </a:lnTo>
                  <a:lnTo>
                    <a:pt x="217" y="62"/>
                  </a:lnTo>
                  <a:lnTo>
                    <a:pt x="211" y="62"/>
                  </a:lnTo>
                  <a:lnTo>
                    <a:pt x="211" y="60"/>
                  </a:lnTo>
                  <a:lnTo>
                    <a:pt x="201" y="60"/>
                  </a:lnTo>
                  <a:lnTo>
                    <a:pt x="201" y="58"/>
                  </a:lnTo>
                  <a:lnTo>
                    <a:pt x="192" y="58"/>
                  </a:lnTo>
                  <a:lnTo>
                    <a:pt x="192" y="56"/>
                  </a:lnTo>
                  <a:lnTo>
                    <a:pt x="186" y="56"/>
                  </a:lnTo>
                  <a:lnTo>
                    <a:pt x="179" y="56"/>
                  </a:lnTo>
                  <a:lnTo>
                    <a:pt x="179" y="53"/>
                  </a:lnTo>
                  <a:lnTo>
                    <a:pt x="172" y="53"/>
                  </a:lnTo>
                  <a:lnTo>
                    <a:pt x="172" y="51"/>
                  </a:lnTo>
                  <a:lnTo>
                    <a:pt x="167" y="51"/>
                  </a:lnTo>
                  <a:lnTo>
                    <a:pt x="167" y="50"/>
                  </a:lnTo>
                  <a:lnTo>
                    <a:pt x="163" y="50"/>
                  </a:lnTo>
                  <a:lnTo>
                    <a:pt x="163" y="49"/>
                  </a:lnTo>
                  <a:lnTo>
                    <a:pt x="158" y="49"/>
                  </a:lnTo>
                  <a:lnTo>
                    <a:pt x="158" y="47"/>
                  </a:lnTo>
                  <a:lnTo>
                    <a:pt x="150" y="47"/>
                  </a:lnTo>
                  <a:lnTo>
                    <a:pt x="150" y="44"/>
                  </a:lnTo>
                  <a:lnTo>
                    <a:pt x="143" y="44"/>
                  </a:lnTo>
                  <a:lnTo>
                    <a:pt x="143" y="42"/>
                  </a:lnTo>
                  <a:lnTo>
                    <a:pt x="137" y="42"/>
                  </a:lnTo>
                  <a:lnTo>
                    <a:pt x="137" y="40"/>
                  </a:lnTo>
                  <a:lnTo>
                    <a:pt x="131" y="40"/>
                  </a:lnTo>
                  <a:lnTo>
                    <a:pt x="131" y="38"/>
                  </a:lnTo>
                  <a:lnTo>
                    <a:pt x="126" y="38"/>
                  </a:lnTo>
                  <a:lnTo>
                    <a:pt x="126" y="35"/>
                  </a:lnTo>
                  <a:lnTo>
                    <a:pt x="120" y="35"/>
                  </a:lnTo>
                  <a:lnTo>
                    <a:pt x="120" y="33"/>
                  </a:lnTo>
                  <a:lnTo>
                    <a:pt x="112" y="33"/>
                  </a:lnTo>
                  <a:lnTo>
                    <a:pt x="112" y="32"/>
                  </a:lnTo>
                  <a:lnTo>
                    <a:pt x="107" y="32"/>
                  </a:lnTo>
                  <a:lnTo>
                    <a:pt x="107" y="29"/>
                  </a:lnTo>
                  <a:lnTo>
                    <a:pt x="102" y="29"/>
                  </a:lnTo>
                  <a:lnTo>
                    <a:pt x="102" y="27"/>
                  </a:lnTo>
                  <a:lnTo>
                    <a:pt x="96" y="27"/>
                  </a:lnTo>
                  <a:lnTo>
                    <a:pt x="96" y="25"/>
                  </a:lnTo>
                  <a:lnTo>
                    <a:pt x="90" y="25"/>
                  </a:lnTo>
                  <a:lnTo>
                    <a:pt x="90" y="23"/>
                  </a:lnTo>
                  <a:lnTo>
                    <a:pt x="87" y="23"/>
                  </a:lnTo>
                  <a:lnTo>
                    <a:pt x="87" y="22"/>
                  </a:lnTo>
                  <a:lnTo>
                    <a:pt x="82" y="22"/>
                  </a:lnTo>
                  <a:lnTo>
                    <a:pt x="82" y="20"/>
                  </a:lnTo>
                  <a:lnTo>
                    <a:pt x="75" y="20"/>
                  </a:lnTo>
                  <a:lnTo>
                    <a:pt x="75" y="18"/>
                  </a:lnTo>
                  <a:lnTo>
                    <a:pt x="70" y="18"/>
                  </a:lnTo>
                  <a:lnTo>
                    <a:pt x="63" y="18"/>
                  </a:lnTo>
                  <a:lnTo>
                    <a:pt x="63" y="14"/>
                  </a:lnTo>
                  <a:lnTo>
                    <a:pt x="58" y="14"/>
                  </a:lnTo>
                  <a:lnTo>
                    <a:pt x="56" y="14"/>
                  </a:lnTo>
                  <a:lnTo>
                    <a:pt x="50" y="14"/>
                  </a:lnTo>
                  <a:lnTo>
                    <a:pt x="50" y="11"/>
                  </a:lnTo>
                  <a:lnTo>
                    <a:pt x="48" y="11"/>
                  </a:lnTo>
                  <a:lnTo>
                    <a:pt x="48" y="10"/>
                  </a:lnTo>
                  <a:lnTo>
                    <a:pt x="45" y="10"/>
                  </a:lnTo>
                  <a:lnTo>
                    <a:pt x="39" y="10"/>
                  </a:lnTo>
                  <a:lnTo>
                    <a:pt x="39" y="7"/>
                  </a:lnTo>
                  <a:lnTo>
                    <a:pt x="34" y="7"/>
                  </a:lnTo>
                  <a:lnTo>
                    <a:pt x="34" y="5"/>
                  </a:lnTo>
                  <a:lnTo>
                    <a:pt x="27" y="5"/>
                  </a:lnTo>
                  <a:lnTo>
                    <a:pt x="27" y="4"/>
                  </a:lnTo>
                  <a:lnTo>
                    <a:pt x="19" y="4"/>
                  </a:lnTo>
                  <a:lnTo>
                    <a:pt x="19" y="2"/>
                  </a:lnTo>
                  <a:lnTo>
                    <a:pt x="12" y="2"/>
                  </a:lnTo>
                  <a:lnTo>
                    <a:pt x="12"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01" name="Group 500"/>
          <p:cNvGrpSpPr/>
          <p:nvPr/>
        </p:nvGrpSpPr>
        <p:grpSpPr>
          <a:xfrm>
            <a:off x="5134129" y="3324089"/>
            <a:ext cx="3381101" cy="1048365"/>
            <a:chOff x="3289300" y="3041650"/>
            <a:chExt cx="2562225" cy="771525"/>
          </a:xfrm>
        </p:grpSpPr>
        <p:sp>
          <p:nvSpPr>
            <p:cNvPr id="502" name="Line 459"/>
            <p:cNvSpPr>
              <a:spLocks noChangeShapeType="1"/>
            </p:cNvSpPr>
            <p:nvPr/>
          </p:nvSpPr>
          <p:spPr bwMode="auto">
            <a:xfrm>
              <a:off x="4232275" y="33178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460"/>
            <p:cNvSpPr>
              <a:spLocks noChangeShapeType="1"/>
            </p:cNvSpPr>
            <p:nvPr/>
          </p:nvSpPr>
          <p:spPr bwMode="auto">
            <a:xfrm>
              <a:off x="3355975" y="30511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461"/>
            <p:cNvSpPr>
              <a:spLocks noChangeShapeType="1"/>
            </p:cNvSpPr>
            <p:nvPr/>
          </p:nvSpPr>
          <p:spPr bwMode="auto">
            <a:xfrm>
              <a:off x="3336925" y="30511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462"/>
            <p:cNvSpPr>
              <a:spLocks noChangeShapeType="1"/>
            </p:cNvSpPr>
            <p:nvPr/>
          </p:nvSpPr>
          <p:spPr bwMode="auto">
            <a:xfrm>
              <a:off x="3403600" y="30416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463"/>
            <p:cNvSpPr>
              <a:spLocks noChangeShapeType="1"/>
            </p:cNvSpPr>
            <p:nvPr/>
          </p:nvSpPr>
          <p:spPr bwMode="auto">
            <a:xfrm>
              <a:off x="3470275" y="30607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464"/>
            <p:cNvSpPr>
              <a:spLocks noChangeShapeType="1"/>
            </p:cNvSpPr>
            <p:nvPr/>
          </p:nvSpPr>
          <p:spPr bwMode="auto">
            <a:xfrm>
              <a:off x="3546475" y="30797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465"/>
            <p:cNvSpPr>
              <a:spLocks noChangeShapeType="1"/>
            </p:cNvSpPr>
            <p:nvPr/>
          </p:nvSpPr>
          <p:spPr bwMode="auto">
            <a:xfrm>
              <a:off x="3565525" y="31083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466"/>
            <p:cNvSpPr>
              <a:spLocks noChangeShapeType="1"/>
            </p:cNvSpPr>
            <p:nvPr/>
          </p:nvSpPr>
          <p:spPr bwMode="auto">
            <a:xfrm>
              <a:off x="3498850" y="30892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467"/>
            <p:cNvSpPr>
              <a:spLocks noChangeShapeType="1"/>
            </p:cNvSpPr>
            <p:nvPr/>
          </p:nvSpPr>
          <p:spPr bwMode="auto">
            <a:xfrm>
              <a:off x="3594100" y="31083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468"/>
            <p:cNvSpPr>
              <a:spLocks noChangeShapeType="1"/>
            </p:cNvSpPr>
            <p:nvPr/>
          </p:nvSpPr>
          <p:spPr bwMode="auto">
            <a:xfrm>
              <a:off x="3613150" y="31178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469"/>
            <p:cNvSpPr>
              <a:spLocks noChangeShapeType="1"/>
            </p:cNvSpPr>
            <p:nvPr/>
          </p:nvSpPr>
          <p:spPr bwMode="auto">
            <a:xfrm>
              <a:off x="3517900" y="30988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470"/>
            <p:cNvSpPr>
              <a:spLocks noChangeShapeType="1"/>
            </p:cNvSpPr>
            <p:nvPr/>
          </p:nvSpPr>
          <p:spPr bwMode="auto">
            <a:xfrm>
              <a:off x="3632200" y="31178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471"/>
            <p:cNvSpPr>
              <a:spLocks noChangeShapeType="1"/>
            </p:cNvSpPr>
            <p:nvPr/>
          </p:nvSpPr>
          <p:spPr bwMode="auto">
            <a:xfrm>
              <a:off x="3651250" y="31273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472"/>
            <p:cNvSpPr>
              <a:spLocks noChangeShapeType="1"/>
            </p:cNvSpPr>
            <p:nvPr/>
          </p:nvSpPr>
          <p:spPr bwMode="auto">
            <a:xfrm>
              <a:off x="3660775" y="31273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473"/>
            <p:cNvSpPr>
              <a:spLocks noChangeShapeType="1"/>
            </p:cNvSpPr>
            <p:nvPr/>
          </p:nvSpPr>
          <p:spPr bwMode="auto">
            <a:xfrm>
              <a:off x="3679825" y="31273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474"/>
            <p:cNvSpPr>
              <a:spLocks noChangeShapeType="1"/>
            </p:cNvSpPr>
            <p:nvPr/>
          </p:nvSpPr>
          <p:spPr bwMode="auto">
            <a:xfrm>
              <a:off x="3689350" y="31369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475"/>
            <p:cNvSpPr>
              <a:spLocks noChangeShapeType="1"/>
            </p:cNvSpPr>
            <p:nvPr/>
          </p:nvSpPr>
          <p:spPr bwMode="auto">
            <a:xfrm>
              <a:off x="3708400" y="31369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476"/>
            <p:cNvSpPr>
              <a:spLocks noChangeShapeType="1"/>
            </p:cNvSpPr>
            <p:nvPr/>
          </p:nvSpPr>
          <p:spPr bwMode="auto">
            <a:xfrm>
              <a:off x="3717925" y="31369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477"/>
            <p:cNvSpPr>
              <a:spLocks noChangeShapeType="1"/>
            </p:cNvSpPr>
            <p:nvPr/>
          </p:nvSpPr>
          <p:spPr bwMode="auto">
            <a:xfrm>
              <a:off x="3727450" y="31464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478"/>
            <p:cNvSpPr>
              <a:spLocks noChangeShapeType="1"/>
            </p:cNvSpPr>
            <p:nvPr/>
          </p:nvSpPr>
          <p:spPr bwMode="auto">
            <a:xfrm>
              <a:off x="3746500" y="31559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479"/>
            <p:cNvSpPr>
              <a:spLocks noChangeShapeType="1"/>
            </p:cNvSpPr>
            <p:nvPr/>
          </p:nvSpPr>
          <p:spPr bwMode="auto">
            <a:xfrm>
              <a:off x="3756025" y="31559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480"/>
            <p:cNvSpPr>
              <a:spLocks noChangeShapeType="1"/>
            </p:cNvSpPr>
            <p:nvPr/>
          </p:nvSpPr>
          <p:spPr bwMode="auto">
            <a:xfrm>
              <a:off x="3765550" y="31559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481"/>
            <p:cNvSpPr>
              <a:spLocks noChangeShapeType="1"/>
            </p:cNvSpPr>
            <p:nvPr/>
          </p:nvSpPr>
          <p:spPr bwMode="auto">
            <a:xfrm>
              <a:off x="3784600" y="31750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482"/>
            <p:cNvSpPr>
              <a:spLocks noChangeShapeType="1"/>
            </p:cNvSpPr>
            <p:nvPr/>
          </p:nvSpPr>
          <p:spPr bwMode="auto">
            <a:xfrm>
              <a:off x="3841750" y="31750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483"/>
            <p:cNvSpPr>
              <a:spLocks noChangeShapeType="1"/>
            </p:cNvSpPr>
            <p:nvPr/>
          </p:nvSpPr>
          <p:spPr bwMode="auto">
            <a:xfrm>
              <a:off x="3870325" y="32035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484"/>
            <p:cNvSpPr>
              <a:spLocks noChangeShapeType="1"/>
            </p:cNvSpPr>
            <p:nvPr/>
          </p:nvSpPr>
          <p:spPr bwMode="auto">
            <a:xfrm>
              <a:off x="3889375" y="32131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485"/>
            <p:cNvSpPr>
              <a:spLocks noChangeShapeType="1"/>
            </p:cNvSpPr>
            <p:nvPr/>
          </p:nvSpPr>
          <p:spPr bwMode="auto">
            <a:xfrm>
              <a:off x="3917950" y="32131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486"/>
            <p:cNvSpPr>
              <a:spLocks noChangeShapeType="1"/>
            </p:cNvSpPr>
            <p:nvPr/>
          </p:nvSpPr>
          <p:spPr bwMode="auto">
            <a:xfrm>
              <a:off x="3917950" y="32131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487"/>
            <p:cNvSpPr>
              <a:spLocks noChangeShapeType="1"/>
            </p:cNvSpPr>
            <p:nvPr/>
          </p:nvSpPr>
          <p:spPr bwMode="auto">
            <a:xfrm>
              <a:off x="3937000" y="32226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488"/>
            <p:cNvSpPr>
              <a:spLocks noChangeShapeType="1"/>
            </p:cNvSpPr>
            <p:nvPr/>
          </p:nvSpPr>
          <p:spPr bwMode="auto">
            <a:xfrm>
              <a:off x="3956050" y="32226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489"/>
            <p:cNvSpPr>
              <a:spLocks noChangeShapeType="1"/>
            </p:cNvSpPr>
            <p:nvPr/>
          </p:nvSpPr>
          <p:spPr bwMode="auto">
            <a:xfrm>
              <a:off x="3975100" y="32226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490"/>
            <p:cNvSpPr>
              <a:spLocks noChangeShapeType="1"/>
            </p:cNvSpPr>
            <p:nvPr/>
          </p:nvSpPr>
          <p:spPr bwMode="auto">
            <a:xfrm>
              <a:off x="4003675" y="32226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491"/>
            <p:cNvSpPr>
              <a:spLocks noChangeShapeType="1"/>
            </p:cNvSpPr>
            <p:nvPr/>
          </p:nvSpPr>
          <p:spPr bwMode="auto">
            <a:xfrm>
              <a:off x="4022725" y="32702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492"/>
            <p:cNvSpPr>
              <a:spLocks noChangeShapeType="1"/>
            </p:cNvSpPr>
            <p:nvPr/>
          </p:nvSpPr>
          <p:spPr bwMode="auto">
            <a:xfrm>
              <a:off x="4070350" y="32512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493"/>
            <p:cNvSpPr>
              <a:spLocks noChangeShapeType="1"/>
            </p:cNvSpPr>
            <p:nvPr/>
          </p:nvSpPr>
          <p:spPr bwMode="auto">
            <a:xfrm>
              <a:off x="4098925" y="32702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494"/>
            <p:cNvSpPr>
              <a:spLocks noChangeShapeType="1"/>
            </p:cNvSpPr>
            <p:nvPr/>
          </p:nvSpPr>
          <p:spPr bwMode="auto">
            <a:xfrm>
              <a:off x="4117975" y="32702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495"/>
            <p:cNvSpPr>
              <a:spLocks noChangeShapeType="1"/>
            </p:cNvSpPr>
            <p:nvPr/>
          </p:nvSpPr>
          <p:spPr bwMode="auto">
            <a:xfrm>
              <a:off x="4146550" y="32797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496"/>
            <p:cNvSpPr>
              <a:spLocks noChangeShapeType="1"/>
            </p:cNvSpPr>
            <p:nvPr/>
          </p:nvSpPr>
          <p:spPr bwMode="auto">
            <a:xfrm>
              <a:off x="4175125" y="32893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497"/>
            <p:cNvSpPr>
              <a:spLocks noChangeShapeType="1"/>
            </p:cNvSpPr>
            <p:nvPr/>
          </p:nvSpPr>
          <p:spPr bwMode="auto">
            <a:xfrm>
              <a:off x="4203700" y="32988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498"/>
            <p:cNvSpPr>
              <a:spLocks noChangeShapeType="1"/>
            </p:cNvSpPr>
            <p:nvPr/>
          </p:nvSpPr>
          <p:spPr bwMode="auto">
            <a:xfrm>
              <a:off x="4222750" y="33083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499"/>
            <p:cNvSpPr>
              <a:spLocks noChangeShapeType="1"/>
            </p:cNvSpPr>
            <p:nvPr/>
          </p:nvSpPr>
          <p:spPr bwMode="auto">
            <a:xfrm>
              <a:off x="4260850" y="33178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500"/>
            <p:cNvSpPr>
              <a:spLocks noChangeShapeType="1"/>
            </p:cNvSpPr>
            <p:nvPr/>
          </p:nvSpPr>
          <p:spPr bwMode="auto">
            <a:xfrm>
              <a:off x="4289425" y="33369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501"/>
            <p:cNvSpPr>
              <a:spLocks noChangeShapeType="1"/>
            </p:cNvSpPr>
            <p:nvPr/>
          </p:nvSpPr>
          <p:spPr bwMode="auto">
            <a:xfrm>
              <a:off x="4327525" y="33464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502"/>
            <p:cNvSpPr>
              <a:spLocks noChangeShapeType="1"/>
            </p:cNvSpPr>
            <p:nvPr/>
          </p:nvSpPr>
          <p:spPr bwMode="auto">
            <a:xfrm>
              <a:off x="4356100" y="33464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503"/>
            <p:cNvSpPr>
              <a:spLocks noChangeShapeType="1"/>
            </p:cNvSpPr>
            <p:nvPr/>
          </p:nvSpPr>
          <p:spPr bwMode="auto">
            <a:xfrm>
              <a:off x="4384675" y="33559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504"/>
            <p:cNvSpPr>
              <a:spLocks noChangeShapeType="1"/>
            </p:cNvSpPr>
            <p:nvPr/>
          </p:nvSpPr>
          <p:spPr bwMode="auto">
            <a:xfrm>
              <a:off x="4413250" y="33750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505"/>
            <p:cNvSpPr>
              <a:spLocks noChangeShapeType="1"/>
            </p:cNvSpPr>
            <p:nvPr/>
          </p:nvSpPr>
          <p:spPr bwMode="auto">
            <a:xfrm>
              <a:off x="4432300" y="33750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506"/>
            <p:cNvSpPr>
              <a:spLocks noChangeShapeType="1"/>
            </p:cNvSpPr>
            <p:nvPr/>
          </p:nvSpPr>
          <p:spPr bwMode="auto">
            <a:xfrm>
              <a:off x="4460875" y="33750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507"/>
            <p:cNvSpPr>
              <a:spLocks noChangeShapeType="1"/>
            </p:cNvSpPr>
            <p:nvPr/>
          </p:nvSpPr>
          <p:spPr bwMode="auto">
            <a:xfrm>
              <a:off x="4546600" y="34036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508"/>
            <p:cNvSpPr>
              <a:spLocks noChangeShapeType="1"/>
            </p:cNvSpPr>
            <p:nvPr/>
          </p:nvSpPr>
          <p:spPr bwMode="auto">
            <a:xfrm>
              <a:off x="4575175" y="34321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509"/>
            <p:cNvSpPr>
              <a:spLocks noChangeShapeType="1"/>
            </p:cNvSpPr>
            <p:nvPr/>
          </p:nvSpPr>
          <p:spPr bwMode="auto">
            <a:xfrm>
              <a:off x="4594225" y="34417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510"/>
            <p:cNvSpPr>
              <a:spLocks noChangeShapeType="1"/>
            </p:cNvSpPr>
            <p:nvPr/>
          </p:nvSpPr>
          <p:spPr bwMode="auto">
            <a:xfrm>
              <a:off x="4679950" y="34893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511"/>
            <p:cNvSpPr>
              <a:spLocks noChangeShapeType="1"/>
            </p:cNvSpPr>
            <p:nvPr/>
          </p:nvSpPr>
          <p:spPr bwMode="auto">
            <a:xfrm>
              <a:off x="4727575" y="35083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512"/>
            <p:cNvSpPr>
              <a:spLocks noChangeShapeType="1"/>
            </p:cNvSpPr>
            <p:nvPr/>
          </p:nvSpPr>
          <p:spPr bwMode="auto">
            <a:xfrm>
              <a:off x="4765675" y="35179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513"/>
            <p:cNvSpPr>
              <a:spLocks noChangeShapeType="1"/>
            </p:cNvSpPr>
            <p:nvPr/>
          </p:nvSpPr>
          <p:spPr bwMode="auto">
            <a:xfrm>
              <a:off x="4822825" y="35369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514"/>
            <p:cNvSpPr>
              <a:spLocks noChangeShapeType="1"/>
            </p:cNvSpPr>
            <p:nvPr/>
          </p:nvSpPr>
          <p:spPr bwMode="auto">
            <a:xfrm>
              <a:off x="4879975" y="35560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515"/>
            <p:cNvSpPr>
              <a:spLocks noChangeShapeType="1"/>
            </p:cNvSpPr>
            <p:nvPr/>
          </p:nvSpPr>
          <p:spPr bwMode="auto">
            <a:xfrm>
              <a:off x="4927600" y="35464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516"/>
            <p:cNvSpPr>
              <a:spLocks noChangeShapeType="1"/>
            </p:cNvSpPr>
            <p:nvPr/>
          </p:nvSpPr>
          <p:spPr bwMode="auto">
            <a:xfrm>
              <a:off x="4975225" y="35560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517"/>
            <p:cNvSpPr>
              <a:spLocks noChangeShapeType="1"/>
            </p:cNvSpPr>
            <p:nvPr/>
          </p:nvSpPr>
          <p:spPr bwMode="auto">
            <a:xfrm>
              <a:off x="5070475" y="35750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518"/>
            <p:cNvSpPr>
              <a:spLocks noChangeShapeType="1"/>
            </p:cNvSpPr>
            <p:nvPr/>
          </p:nvSpPr>
          <p:spPr bwMode="auto">
            <a:xfrm>
              <a:off x="5032375" y="35750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519"/>
            <p:cNvSpPr>
              <a:spLocks noChangeShapeType="1"/>
            </p:cNvSpPr>
            <p:nvPr/>
          </p:nvSpPr>
          <p:spPr bwMode="auto">
            <a:xfrm>
              <a:off x="5137150" y="35845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520"/>
            <p:cNvSpPr>
              <a:spLocks noChangeShapeType="1"/>
            </p:cNvSpPr>
            <p:nvPr/>
          </p:nvSpPr>
          <p:spPr bwMode="auto">
            <a:xfrm>
              <a:off x="5222875"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521"/>
            <p:cNvSpPr>
              <a:spLocks noChangeShapeType="1"/>
            </p:cNvSpPr>
            <p:nvPr/>
          </p:nvSpPr>
          <p:spPr bwMode="auto">
            <a:xfrm>
              <a:off x="5327650" y="36322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522"/>
            <p:cNvSpPr>
              <a:spLocks noChangeShapeType="1"/>
            </p:cNvSpPr>
            <p:nvPr/>
          </p:nvSpPr>
          <p:spPr bwMode="auto">
            <a:xfrm>
              <a:off x="5384800" y="36322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523"/>
            <p:cNvSpPr>
              <a:spLocks noChangeShapeType="1"/>
            </p:cNvSpPr>
            <p:nvPr/>
          </p:nvSpPr>
          <p:spPr bwMode="auto">
            <a:xfrm>
              <a:off x="5470525" y="36703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524"/>
            <p:cNvSpPr>
              <a:spLocks noChangeShapeType="1"/>
            </p:cNvSpPr>
            <p:nvPr/>
          </p:nvSpPr>
          <p:spPr bwMode="auto">
            <a:xfrm>
              <a:off x="5518150" y="36988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525"/>
            <p:cNvSpPr>
              <a:spLocks noChangeShapeType="1"/>
            </p:cNvSpPr>
            <p:nvPr/>
          </p:nvSpPr>
          <p:spPr bwMode="auto">
            <a:xfrm>
              <a:off x="5699125" y="37560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526"/>
            <p:cNvSpPr>
              <a:spLocks noChangeShapeType="1"/>
            </p:cNvSpPr>
            <p:nvPr/>
          </p:nvSpPr>
          <p:spPr bwMode="auto">
            <a:xfrm>
              <a:off x="5603875" y="37179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527"/>
            <p:cNvSpPr>
              <a:spLocks noChangeShapeType="1"/>
            </p:cNvSpPr>
            <p:nvPr/>
          </p:nvSpPr>
          <p:spPr bwMode="auto">
            <a:xfrm>
              <a:off x="4984750" y="35560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528"/>
            <p:cNvSpPr>
              <a:spLocks noChangeShapeType="1"/>
            </p:cNvSpPr>
            <p:nvPr/>
          </p:nvSpPr>
          <p:spPr bwMode="auto">
            <a:xfrm>
              <a:off x="5099050" y="35941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529"/>
            <p:cNvSpPr>
              <a:spLocks noChangeShapeType="1"/>
            </p:cNvSpPr>
            <p:nvPr/>
          </p:nvSpPr>
          <p:spPr bwMode="auto">
            <a:xfrm>
              <a:off x="5060950" y="35750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530"/>
            <p:cNvSpPr>
              <a:spLocks noChangeShapeType="1"/>
            </p:cNvSpPr>
            <p:nvPr/>
          </p:nvSpPr>
          <p:spPr bwMode="auto">
            <a:xfrm>
              <a:off x="5156200" y="35845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531"/>
            <p:cNvSpPr>
              <a:spLocks noChangeShapeType="1"/>
            </p:cNvSpPr>
            <p:nvPr/>
          </p:nvSpPr>
          <p:spPr bwMode="auto">
            <a:xfrm>
              <a:off x="5232400"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532"/>
            <p:cNvSpPr>
              <a:spLocks noChangeShapeType="1"/>
            </p:cNvSpPr>
            <p:nvPr/>
          </p:nvSpPr>
          <p:spPr bwMode="auto">
            <a:xfrm>
              <a:off x="5270500"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533"/>
            <p:cNvSpPr>
              <a:spLocks noChangeShapeType="1"/>
            </p:cNvSpPr>
            <p:nvPr/>
          </p:nvSpPr>
          <p:spPr bwMode="auto">
            <a:xfrm>
              <a:off x="5346700" y="36322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534"/>
            <p:cNvSpPr>
              <a:spLocks noChangeShapeType="1"/>
            </p:cNvSpPr>
            <p:nvPr/>
          </p:nvSpPr>
          <p:spPr bwMode="auto">
            <a:xfrm>
              <a:off x="5403850" y="36322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535"/>
            <p:cNvSpPr>
              <a:spLocks noChangeShapeType="1"/>
            </p:cNvSpPr>
            <p:nvPr/>
          </p:nvSpPr>
          <p:spPr bwMode="auto">
            <a:xfrm>
              <a:off x="5537200" y="36988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536"/>
            <p:cNvSpPr>
              <a:spLocks noChangeShapeType="1"/>
            </p:cNvSpPr>
            <p:nvPr/>
          </p:nvSpPr>
          <p:spPr bwMode="auto">
            <a:xfrm>
              <a:off x="5746750" y="37750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537"/>
            <p:cNvSpPr>
              <a:spLocks noChangeShapeType="1"/>
            </p:cNvSpPr>
            <p:nvPr/>
          </p:nvSpPr>
          <p:spPr bwMode="auto">
            <a:xfrm>
              <a:off x="5622925" y="37179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538"/>
            <p:cNvSpPr>
              <a:spLocks noChangeShapeType="1"/>
            </p:cNvSpPr>
            <p:nvPr/>
          </p:nvSpPr>
          <p:spPr bwMode="auto">
            <a:xfrm>
              <a:off x="4699000" y="34893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539"/>
            <p:cNvSpPr>
              <a:spLocks noChangeShapeType="1"/>
            </p:cNvSpPr>
            <p:nvPr/>
          </p:nvSpPr>
          <p:spPr bwMode="auto">
            <a:xfrm>
              <a:off x="4622800" y="34512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540"/>
            <p:cNvSpPr>
              <a:spLocks noChangeShapeType="1"/>
            </p:cNvSpPr>
            <p:nvPr/>
          </p:nvSpPr>
          <p:spPr bwMode="auto">
            <a:xfrm>
              <a:off x="4641850" y="34702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541"/>
            <p:cNvSpPr>
              <a:spLocks noChangeShapeType="1"/>
            </p:cNvSpPr>
            <p:nvPr/>
          </p:nvSpPr>
          <p:spPr bwMode="auto">
            <a:xfrm>
              <a:off x="4756150" y="35083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542"/>
            <p:cNvSpPr>
              <a:spLocks noChangeShapeType="1"/>
            </p:cNvSpPr>
            <p:nvPr/>
          </p:nvSpPr>
          <p:spPr bwMode="auto">
            <a:xfrm>
              <a:off x="4794250" y="351790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543"/>
            <p:cNvSpPr>
              <a:spLocks noChangeShapeType="1"/>
            </p:cNvSpPr>
            <p:nvPr/>
          </p:nvSpPr>
          <p:spPr bwMode="auto">
            <a:xfrm>
              <a:off x="4841875" y="35369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544"/>
            <p:cNvSpPr>
              <a:spLocks noChangeShapeType="1"/>
            </p:cNvSpPr>
            <p:nvPr/>
          </p:nvSpPr>
          <p:spPr bwMode="auto">
            <a:xfrm>
              <a:off x="4899025" y="35274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545"/>
            <p:cNvSpPr>
              <a:spLocks noChangeShapeType="1"/>
            </p:cNvSpPr>
            <p:nvPr/>
          </p:nvSpPr>
          <p:spPr bwMode="auto">
            <a:xfrm>
              <a:off x="4956175" y="35464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546"/>
            <p:cNvSpPr>
              <a:spLocks noChangeShapeType="1"/>
            </p:cNvSpPr>
            <p:nvPr/>
          </p:nvSpPr>
          <p:spPr bwMode="auto">
            <a:xfrm>
              <a:off x="4994275" y="35560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547"/>
            <p:cNvSpPr>
              <a:spLocks noChangeShapeType="1"/>
            </p:cNvSpPr>
            <p:nvPr/>
          </p:nvSpPr>
          <p:spPr bwMode="auto">
            <a:xfrm>
              <a:off x="5108575" y="35750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548"/>
            <p:cNvSpPr>
              <a:spLocks noChangeShapeType="1"/>
            </p:cNvSpPr>
            <p:nvPr/>
          </p:nvSpPr>
          <p:spPr bwMode="auto">
            <a:xfrm>
              <a:off x="5165725" y="358457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549"/>
            <p:cNvSpPr>
              <a:spLocks noChangeShapeType="1"/>
            </p:cNvSpPr>
            <p:nvPr/>
          </p:nvSpPr>
          <p:spPr bwMode="auto">
            <a:xfrm>
              <a:off x="5241925"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550"/>
            <p:cNvSpPr>
              <a:spLocks noChangeShapeType="1"/>
            </p:cNvSpPr>
            <p:nvPr/>
          </p:nvSpPr>
          <p:spPr bwMode="auto">
            <a:xfrm>
              <a:off x="5280025"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551"/>
            <p:cNvSpPr>
              <a:spLocks noChangeShapeType="1"/>
            </p:cNvSpPr>
            <p:nvPr/>
          </p:nvSpPr>
          <p:spPr bwMode="auto">
            <a:xfrm>
              <a:off x="5356225" y="36322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552"/>
            <p:cNvSpPr>
              <a:spLocks noChangeShapeType="1"/>
            </p:cNvSpPr>
            <p:nvPr/>
          </p:nvSpPr>
          <p:spPr bwMode="auto">
            <a:xfrm>
              <a:off x="5413375" y="36322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553"/>
            <p:cNvSpPr>
              <a:spLocks noChangeShapeType="1"/>
            </p:cNvSpPr>
            <p:nvPr/>
          </p:nvSpPr>
          <p:spPr bwMode="auto">
            <a:xfrm>
              <a:off x="5546725" y="36988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554"/>
            <p:cNvSpPr>
              <a:spLocks noChangeShapeType="1"/>
            </p:cNvSpPr>
            <p:nvPr/>
          </p:nvSpPr>
          <p:spPr bwMode="auto">
            <a:xfrm>
              <a:off x="5632450" y="37179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555"/>
            <p:cNvSpPr>
              <a:spLocks noChangeShapeType="1"/>
            </p:cNvSpPr>
            <p:nvPr/>
          </p:nvSpPr>
          <p:spPr bwMode="auto">
            <a:xfrm>
              <a:off x="5832475" y="37560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556"/>
            <p:cNvSpPr>
              <a:spLocks noChangeShapeType="1"/>
            </p:cNvSpPr>
            <p:nvPr/>
          </p:nvSpPr>
          <p:spPr bwMode="auto">
            <a:xfrm>
              <a:off x="5013325" y="35560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557"/>
            <p:cNvSpPr>
              <a:spLocks noChangeShapeType="1"/>
            </p:cNvSpPr>
            <p:nvPr/>
          </p:nvSpPr>
          <p:spPr bwMode="auto">
            <a:xfrm>
              <a:off x="5118100" y="35750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558"/>
            <p:cNvSpPr>
              <a:spLocks noChangeShapeType="1"/>
            </p:cNvSpPr>
            <p:nvPr/>
          </p:nvSpPr>
          <p:spPr bwMode="auto">
            <a:xfrm>
              <a:off x="5041900" y="3575050"/>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559"/>
            <p:cNvSpPr>
              <a:spLocks noChangeShapeType="1"/>
            </p:cNvSpPr>
            <p:nvPr/>
          </p:nvSpPr>
          <p:spPr bwMode="auto">
            <a:xfrm>
              <a:off x="5203825"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560"/>
            <p:cNvSpPr>
              <a:spLocks noChangeShapeType="1"/>
            </p:cNvSpPr>
            <p:nvPr/>
          </p:nvSpPr>
          <p:spPr bwMode="auto">
            <a:xfrm>
              <a:off x="5260975"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561"/>
            <p:cNvSpPr>
              <a:spLocks noChangeShapeType="1"/>
            </p:cNvSpPr>
            <p:nvPr/>
          </p:nvSpPr>
          <p:spPr bwMode="auto">
            <a:xfrm>
              <a:off x="5299075" y="36131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562"/>
            <p:cNvSpPr>
              <a:spLocks noChangeShapeType="1"/>
            </p:cNvSpPr>
            <p:nvPr/>
          </p:nvSpPr>
          <p:spPr bwMode="auto">
            <a:xfrm>
              <a:off x="5365750" y="36322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563"/>
            <p:cNvSpPr>
              <a:spLocks noChangeShapeType="1"/>
            </p:cNvSpPr>
            <p:nvPr/>
          </p:nvSpPr>
          <p:spPr bwMode="auto">
            <a:xfrm>
              <a:off x="5422900" y="365125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564"/>
            <p:cNvSpPr>
              <a:spLocks noChangeShapeType="1"/>
            </p:cNvSpPr>
            <p:nvPr/>
          </p:nvSpPr>
          <p:spPr bwMode="auto">
            <a:xfrm>
              <a:off x="5489575" y="3670300"/>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565"/>
            <p:cNvSpPr>
              <a:spLocks noChangeShapeType="1"/>
            </p:cNvSpPr>
            <p:nvPr/>
          </p:nvSpPr>
          <p:spPr bwMode="auto">
            <a:xfrm>
              <a:off x="5556250" y="36988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566"/>
            <p:cNvSpPr>
              <a:spLocks noChangeShapeType="1"/>
            </p:cNvSpPr>
            <p:nvPr/>
          </p:nvSpPr>
          <p:spPr bwMode="auto">
            <a:xfrm>
              <a:off x="5651500" y="371792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567"/>
            <p:cNvSpPr>
              <a:spLocks noChangeShapeType="1"/>
            </p:cNvSpPr>
            <p:nvPr/>
          </p:nvSpPr>
          <p:spPr bwMode="auto">
            <a:xfrm>
              <a:off x="5784850" y="37560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568"/>
            <p:cNvSpPr>
              <a:spLocks noChangeShapeType="1"/>
            </p:cNvSpPr>
            <p:nvPr/>
          </p:nvSpPr>
          <p:spPr bwMode="auto">
            <a:xfrm>
              <a:off x="5765800" y="37560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569"/>
            <p:cNvSpPr>
              <a:spLocks noChangeShapeType="1"/>
            </p:cNvSpPr>
            <p:nvPr/>
          </p:nvSpPr>
          <p:spPr bwMode="auto">
            <a:xfrm>
              <a:off x="5737225" y="3756025"/>
              <a:ext cx="0" cy="2857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570"/>
            <p:cNvSpPr>
              <a:spLocks noChangeShapeType="1"/>
            </p:cNvSpPr>
            <p:nvPr/>
          </p:nvSpPr>
          <p:spPr bwMode="auto">
            <a:xfrm>
              <a:off x="5784850" y="3775075"/>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Freeform 571"/>
            <p:cNvSpPr>
              <a:spLocks/>
            </p:cNvSpPr>
            <p:nvPr/>
          </p:nvSpPr>
          <p:spPr bwMode="auto">
            <a:xfrm>
              <a:off x="3289300" y="3060700"/>
              <a:ext cx="2562225" cy="714375"/>
            </a:xfrm>
            <a:custGeom>
              <a:avLst/>
              <a:gdLst>
                <a:gd name="T0" fmla="*/ 256 w 269"/>
                <a:gd name="T1" fmla="*/ 75 h 75"/>
                <a:gd name="T2" fmla="*/ 242 w 269"/>
                <a:gd name="T3" fmla="*/ 72 h 75"/>
                <a:gd name="T4" fmla="*/ 233 w 269"/>
                <a:gd name="T5" fmla="*/ 70 h 75"/>
                <a:gd name="T6" fmla="*/ 229 w 269"/>
                <a:gd name="T7" fmla="*/ 67 h 75"/>
                <a:gd name="T8" fmla="*/ 223 w 269"/>
                <a:gd name="T9" fmla="*/ 65 h 75"/>
                <a:gd name="T10" fmla="*/ 217 w 269"/>
                <a:gd name="T11" fmla="*/ 63 h 75"/>
                <a:gd name="T12" fmla="*/ 211 w 269"/>
                <a:gd name="T13" fmla="*/ 61 h 75"/>
                <a:gd name="T14" fmla="*/ 201 w 269"/>
                <a:gd name="T15" fmla="*/ 59 h 75"/>
                <a:gd name="T16" fmla="*/ 192 w 269"/>
                <a:gd name="T17" fmla="*/ 57 h 75"/>
                <a:gd name="T18" fmla="*/ 186 w 269"/>
                <a:gd name="T19" fmla="*/ 56 h 75"/>
                <a:gd name="T20" fmla="*/ 179 w 269"/>
                <a:gd name="T21" fmla="*/ 53 h 75"/>
                <a:gd name="T22" fmla="*/ 172 w 269"/>
                <a:gd name="T23" fmla="*/ 51 h 75"/>
                <a:gd name="T24" fmla="*/ 167 w 269"/>
                <a:gd name="T25" fmla="*/ 50 h 75"/>
                <a:gd name="T26" fmla="*/ 163 w 269"/>
                <a:gd name="T27" fmla="*/ 48 h 75"/>
                <a:gd name="T28" fmla="*/ 158 w 269"/>
                <a:gd name="T29" fmla="*/ 46 h 75"/>
                <a:gd name="T30" fmla="*/ 150 w 269"/>
                <a:gd name="T31" fmla="*/ 43 h 75"/>
                <a:gd name="T32" fmla="*/ 143 w 269"/>
                <a:gd name="T33" fmla="*/ 42 h 75"/>
                <a:gd name="T34" fmla="*/ 137 w 269"/>
                <a:gd name="T35" fmla="*/ 39 h 75"/>
                <a:gd name="T36" fmla="*/ 131 w 269"/>
                <a:gd name="T37" fmla="*/ 37 h 75"/>
                <a:gd name="T38" fmla="*/ 126 w 269"/>
                <a:gd name="T39" fmla="*/ 35 h 75"/>
                <a:gd name="T40" fmla="*/ 120 w 269"/>
                <a:gd name="T41" fmla="*/ 32 h 75"/>
                <a:gd name="T42" fmla="*/ 112 w 269"/>
                <a:gd name="T43" fmla="*/ 31 h 75"/>
                <a:gd name="T44" fmla="*/ 107 w 269"/>
                <a:gd name="T45" fmla="*/ 28 h 75"/>
                <a:gd name="T46" fmla="*/ 102 w 269"/>
                <a:gd name="T47" fmla="*/ 26 h 75"/>
                <a:gd name="T48" fmla="*/ 96 w 269"/>
                <a:gd name="T49" fmla="*/ 24 h 75"/>
                <a:gd name="T50" fmla="*/ 90 w 269"/>
                <a:gd name="T51" fmla="*/ 23 h 75"/>
                <a:gd name="T52" fmla="*/ 87 w 269"/>
                <a:gd name="T53" fmla="*/ 22 h 75"/>
                <a:gd name="T54" fmla="*/ 82 w 269"/>
                <a:gd name="T55" fmla="*/ 20 h 75"/>
                <a:gd name="T56" fmla="*/ 75 w 269"/>
                <a:gd name="T57" fmla="*/ 18 h 75"/>
                <a:gd name="T58" fmla="*/ 63 w 269"/>
                <a:gd name="T59" fmla="*/ 18 h 75"/>
                <a:gd name="T60" fmla="*/ 58 w 269"/>
                <a:gd name="T61" fmla="*/ 14 h 75"/>
                <a:gd name="T62" fmla="*/ 50 w 269"/>
                <a:gd name="T63" fmla="*/ 14 h 75"/>
                <a:gd name="T64" fmla="*/ 48 w 269"/>
                <a:gd name="T65" fmla="*/ 11 h 75"/>
                <a:gd name="T66" fmla="*/ 45 w 269"/>
                <a:gd name="T67" fmla="*/ 10 h 75"/>
                <a:gd name="T68" fmla="*/ 39 w 269"/>
                <a:gd name="T69" fmla="*/ 7 h 75"/>
                <a:gd name="T70" fmla="*/ 34 w 269"/>
                <a:gd name="T71" fmla="*/ 6 h 75"/>
                <a:gd name="T72" fmla="*/ 27 w 269"/>
                <a:gd name="T73" fmla="*/ 4 h 75"/>
                <a:gd name="T74" fmla="*/ 19 w 269"/>
                <a:gd name="T75" fmla="*/ 2 h 75"/>
                <a:gd name="T76" fmla="*/ 12 w 269"/>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75">
                  <a:moveTo>
                    <a:pt x="269" y="75"/>
                  </a:moveTo>
                  <a:lnTo>
                    <a:pt x="256" y="75"/>
                  </a:lnTo>
                  <a:lnTo>
                    <a:pt x="256" y="72"/>
                  </a:lnTo>
                  <a:lnTo>
                    <a:pt x="242" y="72"/>
                  </a:lnTo>
                  <a:lnTo>
                    <a:pt x="242" y="70"/>
                  </a:lnTo>
                  <a:lnTo>
                    <a:pt x="233" y="70"/>
                  </a:lnTo>
                  <a:lnTo>
                    <a:pt x="233" y="67"/>
                  </a:lnTo>
                  <a:lnTo>
                    <a:pt x="229" y="67"/>
                  </a:lnTo>
                  <a:lnTo>
                    <a:pt x="229" y="65"/>
                  </a:lnTo>
                  <a:lnTo>
                    <a:pt x="223" y="65"/>
                  </a:lnTo>
                  <a:lnTo>
                    <a:pt x="223" y="63"/>
                  </a:lnTo>
                  <a:lnTo>
                    <a:pt x="217" y="63"/>
                  </a:lnTo>
                  <a:lnTo>
                    <a:pt x="217" y="61"/>
                  </a:lnTo>
                  <a:lnTo>
                    <a:pt x="211" y="61"/>
                  </a:lnTo>
                  <a:lnTo>
                    <a:pt x="211" y="59"/>
                  </a:lnTo>
                  <a:lnTo>
                    <a:pt x="201" y="59"/>
                  </a:lnTo>
                  <a:lnTo>
                    <a:pt x="201" y="57"/>
                  </a:lnTo>
                  <a:lnTo>
                    <a:pt x="192" y="57"/>
                  </a:lnTo>
                  <a:lnTo>
                    <a:pt x="192" y="56"/>
                  </a:lnTo>
                  <a:lnTo>
                    <a:pt x="186" y="56"/>
                  </a:lnTo>
                  <a:lnTo>
                    <a:pt x="179" y="56"/>
                  </a:lnTo>
                  <a:lnTo>
                    <a:pt x="179" y="53"/>
                  </a:lnTo>
                  <a:lnTo>
                    <a:pt x="172" y="52"/>
                  </a:lnTo>
                  <a:lnTo>
                    <a:pt x="172" y="51"/>
                  </a:lnTo>
                  <a:lnTo>
                    <a:pt x="167" y="51"/>
                  </a:lnTo>
                  <a:lnTo>
                    <a:pt x="167" y="50"/>
                  </a:lnTo>
                  <a:lnTo>
                    <a:pt x="163" y="50"/>
                  </a:lnTo>
                  <a:lnTo>
                    <a:pt x="163" y="48"/>
                  </a:lnTo>
                  <a:lnTo>
                    <a:pt x="158" y="48"/>
                  </a:lnTo>
                  <a:lnTo>
                    <a:pt x="158" y="46"/>
                  </a:lnTo>
                  <a:lnTo>
                    <a:pt x="150" y="46"/>
                  </a:lnTo>
                  <a:lnTo>
                    <a:pt x="150" y="43"/>
                  </a:lnTo>
                  <a:lnTo>
                    <a:pt x="143" y="43"/>
                  </a:lnTo>
                  <a:lnTo>
                    <a:pt x="143" y="42"/>
                  </a:lnTo>
                  <a:lnTo>
                    <a:pt x="137" y="42"/>
                  </a:lnTo>
                  <a:lnTo>
                    <a:pt x="137" y="39"/>
                  </a:lnTo>
                  <a:lnTo>
                    <a:pt x="131" y="39"/>
                  </a:lnTo>
                  <a:lnTo>
                    <a:pt x="131" y="37"/>
                  </a:lnTo>
                  <a:lnTo>
                    <a:pt x="126" y="37"/>
                  </a:lnTo>
                  <a:lnTo>
                    <a:pt x="126" y="35"/>
                  </a:lnTo>
                  <a:lnTo>
                    <a:pt x="120" y="35"/>
                  </a:lnTo>
                  <a:lnTo>
                    <a:pt x="120" y="32"/>
                  </a:lnTo>
                  <a:lnTo>
                    <a:pt x="112" y="32"/>
                  </a:lnTo>
                  <a:lnTo>
                    <a:pt x="112" y="31"/>
                  </a:lnTo>
                  <a:lnTo>
                    <a:pt x="107" y="31"/>
                  </a:lnTo>
                  <a:lnTo>
                    <a:pt x="107" y="28"/>
                  </a:lnTo>
                  <a:lnTo>
                    <a:pt x="102" y="28"/>
                  </a:lnTo>
                  <a:lnTo>
                    <a:pt x="102" y="26"/>
                  </a:lnTo>
                  <a:lnTo>
                    <a:pt x="96" y="26"/>
                  </a:lnTo>
                  <a:lnTo>
                    <a:pt x="96" y="24"/>
                  </a:lnTo>
                  <a:lnTo>
                    <a:pt x="90" y="24"/>
                  </a:lnTo>
                  <a:lnTo>
                    <a:pt x="90" y="23"/>
                  </a:lnTo>
                  <a:lnTo>
                    <a:pt x="87" y="23"/>
                  </a:lnTo>
                  <a:lnTo>
                    <a:pt x="87" y="22"/>
                  </a:lnTo>
                  <a:lnTo>
                    <a:pt x="82" y="22"/>
                  </a:lnTo>
                  <a:lnTo>
                    <a:pt x="82" y="20"/>
                  </a:lnTo>
                  <a:lnTo>
                    <a:pt x="75" y="20"/>
                  </a:lnTo>
                  <a:lnTo>
                    <a:pt x="75" y="18"/>
                  </a:lnTo>
                  <a:lnTo>
                    <a:pt x="70" y="18"/>
                  </a:lnTo>
                  <a:lnTo>
                    <a:pt x="63" y="18"/>
                  </a:lnTo>
                  <a:lnTo>
                    <a:pt x="63" y="14"/>
                  </a:lnTo>
                  <a:lnTo>
                    <a:pt x="58" y="14"/>
                  </a:lnTo>
                  <a:lnTo>
                    <a:pt x="56" y="14"/>
                  </a:lnTo>
                  <a:lnTo>
                    <a:pt x="50" y="14"/>
                  </a:lnTo>
                  <a:lnTo>
                    <a:pt x="50" y="11"/>
                  </a:lnTo>
                  <a:lnTo>
                    <a:pt x="48" y="11"/>
                  </a:lnTo>
                  <a:lnTo>
                    <a:pt x="48" y="10"/>
                  </a:lnTo>
                  <a:lnTo>
                    <a:pt x="45" y="10"/>
                  </a:lnTo>
                  <a:lnTo>
                    <a:pt x="39" y="10"/>
                  </a:lnTo>
                  <a:lnTo>
                    <a:pt x="39" y="7"/>
                  </a:lnTo>
                  <a:lnTo>
                    <a:pt x="34" y="7"/>
                  </a:lnTo>
                  <a:lnTo>
                    <a:pt x="34" y="6"/>
                  </a:lnTo>
                  <a:lnTo>
                    <a:pt x="27" y="6"/>
                  </a:lnTo>
                  <a:lnTo>
                    <a:pt x="27" y="4"/>
                  </a:lnTo>
                  <a:lnTo>
                    <a:pt x="19" y="4"/>
                  </a:lnTo>
                  <a:lnTo>
                    <a:pt x="19" y="2"/>
                  </a:lnTo>
                  <a:lnTo>
                    <a:pt x="12" y="2"/>
                  </a:lnTo>
                  <a:lnTo>
                    <a:pt x="12" y="0"/>
                  </a:lnTo>
                  <a:lnTo>
                    <a:pt x="0" y="0"/>
                  </a:lnTo>
                </a:path>
              </a:pathLst>
            </a:custGeom>
            <a:noFill/>
            <a:ln w="15875">
              <a:solidFill>
                <a:srgbClr val="2D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15" name="TextBox 614"/>
          <p:cNvSpPr txBox="1"/>
          <p:nvPr/>
        </p:nvSpPr>
        <p:spPr>
          <a:xfrm>
            <a:off x="5479898" y="3911508"/>
            <a:ext cx="529312" cy="246221"/>
          </a:xfrm>
          <a:prstGeom prst="rect">
            <a:avLst/>
          </a:prstGeom>
          <a:noFill/>
        </p:spPr>
        <p:txBody>
          <a:bodyPr wrap="none" rtlCol="0">
            <a:spAutoFit/>
          </a:bodyPr>
          <a:lstStyle/>
          <a:p>
            <a:r>
              <a:rPr lang="en-GB" sz="1000" dirty="0" smtClean="0"/>
              <a:t>&lt;30</a:t>
            </a:r>
            <a:r>
              <a:rPr lang="ja-JP" altLang="en-US" sz="1000" dirty="0" smtClean="0"/>
              <a:t>日</a:t>
            </a:r>
            <a:endParaRPr lang="en-GB" sz="1000" dirty="0"/>
          </a:p>
        </p:txBody>
      </p:sp>
      <p:sp>
        <p:nvSpPr>
          <p:cNvPr id="616" name="TextBox 615"/>
          <p:cNvSpPr txBox="1"/>
          <p:nvPr/>
        </p:nvSpPr>
        <p:spPr>
          <a:xfrm>
            <a:off x="5479898" y="4155742"/>
            <a:ext cx="665567" cy="246221"/>
          </a:xfrm>
          <a:prstGeom prst="rect">
            <a:avLst/>
          </a:prstGeom>
          <a:noFill/>
        </p:spPr>
        <p:txBody>
          <a:bodyPr wrap="none" rtlCol="0">
            <a:spAutoFit/>
          </a:bodyPr>
          <a:lstStyle/>
          <a:p>
            <a:r>
              <a:rPr lang="en-GB" sz="1000" dirty="0" smtClean="0"/>
              <a:t>30–44</a:t>
            </a:r>
            <a:r>
              <a:rPr lang="ja-JP" altLang="en-US" sz="1000" dirty="0" smtClean="0"/>
              <a:t>日</a:t>
            </a:r>
            <a:endParaRPr lang="en-GB" sz="1000" dirty="0"/>
          </a:p>
        </p:txBody>
      </p:sp>
      <p:sp>
        <p:nvSpPr>
          <p:cNvPr id="617" name="TextBox 616"/>
          <p:cNvSpPr txBox="1"/>
          <p:nvPr/>
        </p:nvSpPr>
        <p:spPr>
          <a:xfrm>
            <a:off x="5479898" y="4381072"/>
            <a:ext cx="665567" cy="246221"/>
          </a:xfrm>
          <a:prstGeom prst="rect">
            <a:avLst/>
          </a:prstGeom>
          <a:noFill/>
        </p:spPr>
        <p:txBody>
          <a:bodyPr wrap="none" rtlCol="0">
            <a:spAutoFit/>
          </a:bodyPr>
          <a:lstStyle/>
          <a:p>
            <a:r>
              <a:rPr lang="en-GB" sz="1000" dirty="0" smtClean="0"/>
              <a:t>45–59</a:t>
            </a:r>
            <a:r>
              <a:rPr lang="ja-JP" altLang="en-US" sz="1000" dirty="0" smtClean="0"/>
              <a:t>日</a:t>
            </a:r>
            <a:endParaRPr lang="en-GB" sz="1000" dirty="0"/>
          </a:p>
        </p:txBody>
      </p:sp>
      <p:sp>
        <p:nvSpPr>
          <p:cNvPr id="618" name="TextBox 617"/>
          <p:cNvSpPr txBox="1"/>
          <p:nvPr/>
        </p:nvSpPr>
        <p:spPr>
          <a:xfrm>
            <a:off x="5479898" y="4606402"/>
            <a:ext cx="665567" cy="246221"/>
          </a:xfrm>
          <a:prstGeom prst="rect">
            <a:avLst/>
          </a:prstGeom>
          <a:noFill/>
        </p:spPr>
        <p:txBody>
          <a:bodyPr wrap="none" rtlCol="0">
            <a:spAutoFit/>
          </a:bodyPr>
          <a:lstStyle/>
          <a:p>
            <a:r>
              <a:rPr lang="en-GB" sz="1000" dirty="0" smtClean="0"/>
              <a:t>60–74</a:t>
            </a:r>
            <a:r>
              <a:rPr lang="ja-JP" altLang="en-US" sz="1000" dirty="0" smtClean="0"/>
              <a:t>日</a:t>
            </a:r>
            <a:endParaRPr lang="en-GB" sz="1000" dirty="0"/>
          </a:p>
        </p:txBody>
      </p:sp>
      <p:sp>
        <p:nvSpPr>
          <p:cNvPr id="619" name="TextBox 618"/>
          <p:cNvSpPr txBox="1"/>
          <p:nvPr/>
        </p:nvSpPr>
        <p:spPr>
          <a:xfrm>
            <a:off x="5479898" y="4831732"/>
            <a:ext cx="529312" cy="246221"/>
          </a:xfrm>
          <a:prstGeom prst="rect">
            <a:avLst/>
          </a:prstGeom>
          <a:noFill/>
        </p:spPr>
        <p:txBody>
          <a:bodyPr wrap="none" rtlCol="0">
            <a:spAutoFit/>
          </a:bodyPr>
          <a:lstStyle/>
          <a:p>
            <a:r>
              <a:rPr lang="en-GB" sz="1000" dirty="0" smtClean="0"/>
              <a:t>75+</a:t>
            </a:r>
            <a:r>
              <a:rPr lang="ja-JP" altLang="en-US" sz="1000" dirty="0" smtClean="0"/>
              <a:t>日</a:t>
            </a:r>
            <a:endParaRPr lang="en-GB" sz="1000" dirty="0"/>
          </a:p>
        </p:txBody>
      </p:sp>
      <p:sp>
        <p:nvSpPr>
          <p:cNvPr id="620" name="Right Brace 619"/>
          <p:cNvSpPr/>
          <p:nvPr/>
        </p:nvSpPr>
        <p:spPr>
          <a:xfrm>
            <a:off x="6191961" y="3995730"/>
            <a:ext cx="215166" cy="5788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1" name="TextBox 620"/>
          <p:cNvSpPr txBox="1"/>
          <p:nvPr/>
        </p:nvSpPr>
        <p:spPr>
          <a:xfrm>
            <a:off x="6334646" y="4165050"/>
            <a:ext cx="569387" cy="246221"/>
          </a:xfrm>
          <a:prstGeom prst="rect">
            <a:avLst/>
          </a:prstGeom>
          <a:noFill/>
        </p:spPr>
        <p:txBody>
          <a:bodyPr wrap="none" rtlCol="0">
            <a:spAutoFit/>
          </a:bodyPr>
          <a:lstStyle/>
          <a:p>
            <a:r>
              <a:rPr lang="ja-JP" altLang="en-US" sz="1000" dirty="0" smtClean="0"/>
              <a:t>差なし</a:t>
            </a:r>
            <a:endParaRPr lang="en-GB" sz="1000" dirty="0"/>
          </a:p>
        </p:txBody>
      </p:sp>
      <p:sp>
        <p:nvSpPr>
          <p:cNvPr id="622" name="TextBox 621"/>
          <p:cNvSpPr txBox="1"/>
          <p:nvPr/>
        </p:nvSpPr>
        <p:spPr>
          <a:xfrm>
            <a:off x="7696417" y="3529444"/>
            <a:ext cx="785793" cy="215444"/>
          </a:xfrm>
          <a:prstGeom prst="rect">
            <a:avLst/>
          </a:prstGeom>
          <a:noFill/>
        </p:spPr>
        <p:txBody>
          <a:bodyPr wrap="none" rtlCol="0">
            <a:spAutoFit/>
          </a:bodyPr>
          <a:lstStyle/>
          <a:p>
            <a:r>
              <a:rPr lang="en-GB" sz="800" dirty="0" smtClean="0"/>
              <a:t>+ </a:t>
            </a:r>
            <a:r>
              <a:rPr lang="ja-JP" altLang="en-US" sz="800" dirty="0" smtClean="0"/>
              <a:t>打ち切り例</a:t>
            </a:r>
            <a:endParaRPr lang="en-GB" sz="800" dirty="0"/>
          </a:p>
        </p:txBody>
      </p:sp>
      <p:sp>
        <p:nvSpPr>
          <p:cNvPr id="623" name="TextBox 622"/>
          <p:cNvSpPr txBox="1"/>
          <p:nvPr/>
        </p:nvSpPr>
        <p:spPr>
          <a:xfrm rot="16200000">
            <a:off x="4053474" y="4284503"/>
            <a:ext cx="923330" cy="208623"/>
          </a:xfrm>
          <a:prstGeom prst="rect">
            <a:avLst/>
          </a:prstGeom>
          <a:noFill/>
        </p:spPr>
        <p:txBody>
          <a:bodyPr vert="eaVert" wrap="square" rtlCol="0">
            <a:spAutoFit/>
          </a:bodyPr>
          <a:lstStyle/>
          <a:p>
            <a:r>
              <a:rPr lang="ja-JP" altLang="en-US" sz="1200" dirty="0" smtClean="0"/>
              <a:t>生存確率</a:t>
            </a:r>
            <a:endParaRPr lang="en-GB" sz="1200" dirty="0"/>
          </a:p>
        </p:txBody>
      </p:sp>
    </p:spTree>
    <p:extLst>
      <p:ext uri="{BB962C8B-B14F-4D97-AF65-F5344CB8AC3E}">
        <p14:creationId xmlns:p14="http://schemas.microsoft.com/office/powerpoint/2010/main" xmlns="" val="215715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肝転移</a:t>
            </a:r>
            <a:endParaRPr lang="en-GB" dirty="0"/>
          </a:p>
        </p:txBody>
      </p:sp>
      <p:sp>
        <p:nvSpPr>
          <p:cNvPr id="7" name="Text Placeholder 6"/>
          <p:cNvSpPr>
            <a:spLocks noGrp="1"/>
          </p:cNvSpPr>
          <p:nvPr>
            <p:ph type="body" idx="1"/>
          </p:nvPr>
        </p:nvSpPr>
        <p:spPr/>
        <p:txBody>
          <a:bodyPr/>
          <a:lstStyle/>
          <a:p>
            <a:r>
              <a:rPr lang="ja-JP" altLang="en-US" dirty="0" smtClean="0"/>
              <a:t>結腸直腸癌</a:t>
            </a:r>
            <a:endParaRPr lang="en-GB" dirty="0"/>
          </a:p>
        </p:txBody>
      </p:sp>
    </p:spTree>
    <p:extLst>
      <p:ext uri="{BB962C8B-B14F-4D97-AF65-F5344CB8AC3E}">
        <p14:creationId xmlns:p14="http://schemas.microsoft.com/office/powerpoint/2010/main" xmlns="" val="3486579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511</a:t>
            </a:r>
            <a:r>
              <a:rPr lang="ja-JP" altLang="en-US" sz="1800" dirty="0" smtClean="0"/>
              <a:t>：結腸直腸癌治癒的切除後の異時性肝転移に対する術前肝・局所動脈内化学療法の効果：プロスペクティブ多施設共同無作為化比較試験</a:t>
            </a:r>
            <a:r>
              <a:rPr lang="en-US" altLang="ja-JP" sz="1800" dirty="0" smtClean="0"/>
              <a:t>‐</a:t>
            </a:r>
            <a:r>
              <a:rPr lang="en-GB" sz="1800" dirty="0" smtClean="0"/>
              <a:t>Xu J</a:t>
            </a:r>
            <a:r>
              <a:rPr lang="ja-JP" altLang="en-US" sz="1800" dirty="0" smtClean="0"/>
              <a:t>ら</a:t>
            </a:r>
            <a:endParaRPr lang="en-GB" sz="1800" dirty="0"/>
          </a:p>
        </p:txBody>
      </p:sp>
      <p:sp>
        <p:nvSpPr>
          <p:cNvPr id="3" name="Text Placeholder 2"/>
          <p:cNvSpPr>
            <a:spLocks noGrp="1"/>
          </p:cNvSpPr>
          <p:nvPr>
            <p:ph type="body" sz="quarter" idx="10"/>
          </p:nvPr>
        </p:nvSpPr>
        <p:spPr>
          <a:xfrm>
            <a:off x="365125" y="6096000"/>
            <a:ext cx="4443096" cy="487363"/>
          </a:xfrm>
        </p:spPr>
        <p:txBody>
          <a:bodyPr/>
          <a:lstStyle/>
          <a:p>
            <a:r>
              <a:rPr lang="en-GB" dirty="0" smtClean="0">
                <a:solidFill>
                  <a:srgbClr val="363636"/>
                </a:solidFill>
              </a:rPr>
              <a:t>*5-FU 650 mg/m</a:t>
            </a:r>
            <a:r>
              <a:rPr lang="en-GB" baseline="30000" dirty="0" smtClean="0">
                <a:solidFill>
                  <a:srgbClr val="363636"/>
                </a:solidFill>
              </a:rPr>
              <a:t>2</a:t>
            </a:r>
            <a:r>
              <a:rPr lang="ja-JP" altLang="en-US" dirty="0" err="1" smtClean="0">
                <a:solidFill>
                  <a:srgbClr val="363636"/>
                </a:solidFill>
              </a:rPr>
              <a:t>、</a:t>
            </a:r>
            <a:r>
              <a:rPr lang="ja-JP" altLang="en-US" dirty="0" smtClean="0">
                <a:solidFill>
                  <a:srgbClr val="363636"/>
                </a:solidFill>
              </a:rPr>
              <a:t>オキサリプラチン</a:t>
            </a:r>
            <a:r>
              <a:rPr lang="en-GB" dirty="0" smtClean="0">
                <a:solidFill>
                  <a:srgbClr val="363636"/>
                </a:solidFill>
              </a:rPr>
              <a:t>75 mg/m</a:t>
            </a:r>
            <a:r>
              <a:rPr lang="en-GB" baseline="30000" dirty="0" smtClean="0">
                <a:solidFill>
                  <a:srgbClr val="363636"/>
                </a:solidFill>
              </a:rPr>
              <a:t>2</a:t>
            </a:r>
            <a:r>
              <a:rPr lang="ja-JP" altLang="en-US" dirty="0" err="1" smtClean="0">
                <a:solidFill>
                  <a:srgbClr val="363636"/>
                </a:solidFill>
              </a:rPr>
              <a:t>、</a:t>
            </a:r>
            <a:r>
              <a:rPr lang="en-GB" dirty="0" smtClean="0">
                <a:solidFill>
                  <a:srgbClr val="363636"/>
                </a:solidFill>
              </a:rPr>
              <a:t>MMC 8 mg/m</a:t>
            </a:r>
            <a:r>
              <a:rPr lang="en-GB" baseline="30000" dirty="0" smtClean="0">
                <a:solidFill>
                  <a:srgbClr val="363636"/>
                </a:solidFill>
              </a:rPr>
              <a:t>2</a:t>
            </a:r>
            <a:r>
              <a:rPr lang="ja-JP" altLang="en-US" dirty="0">
                <a:solidFill>
                  <a:srgbClr val="363636"/>
                </a:solidFill>
              </a:rPr>
              <a:t>：各動脈（上腸間膜動脈および肝動脈</a:t>
            </a:r>
            <a:r>
              <a:rPr lang="ja-JP" altLang="en-US" dirty="0" smtClean="0">
                <a:solidFill>
                  <a:srgbClr val="363636"/>
                </a:solidFill>
              </a:rPr>
              <a:t>）に半量ずつ投与</a:t>
            </a:r>
            <a:endParaRPr lang="en-US" altLang="ja-JP" dirty="0" smtClean="0">
              <a:solidFill>
                <a:srgbClr val="363636"/>
              </a:solidFill>
            </a:endParaRPr>
          </a:p>
          <a:p>
            <a:r>
              <a:rPr lang="en-GB" dirty="0" smtClean="0">
                <a:solidFill>
                  <a:srgbClr val="363636"/>
                </a:solidFill>
              </a:rPr>
              <a:t>PHRAC</a:t>
            </a:r>
            <a:r>
              <a:rPr lang="ja-JP" altLang="en-US" dirty="0" smtClean="0">
                <a:solidFill>
                  <a:srgbClr val="363636"/>
                </a:solidFill>
              </a:rPr>
              <a:t>＝術前肝・局所動脈内</a:t>
            </a:r>
            <a:r>
              <a:rPr lang="en-GB" dirty="0" smtClean="0">
                <a:solidFill>
                  <a:srgbClr val="363636"/>
                </a:solidFill>
              </a:rPr>
              <a:t>CT</a:t>
            </a:r>
            <a:endParaRPr lang="en-US" dirty="0">
              <a:solidFill>
                <a:srgbClr val="363636"/>
              </a:solidFill>
            </a:endParaRPr>
          </a:p>
        </p:txBody>
      </p:sp>
      <p:sp>
        <p:nvSpPr>
          <p:cNvPr id="4" name="Text Placeholder 3"/>
          <p:cNvSpPr>
            <a:spLocks noGrp="1"/>
          </p:cNvSpPr>
          <p:nvPr>
            <p:ph type="body" sz="quarter" idx="11"/>
          </p:nvPr>
        </p:nvSpPr>
        <p:spPr/>
        <p:txBody>
          <a:bodyPr/>
          <a:lstStyle/>
          <a:p>
            <a:r>
              <a:rPr lang="fr-FR" dirty="0" smtClean="0">
                <a:solidFill>
                  <a:srgbClr val="363636"/>
                </a:solidFill>
              </a:rPr>
              <a:t>Xu</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511</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3941537" y="352065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092110" y="2869151"/>
            <a:ext cx="792724" cy="510274"/>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6360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81275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27926"/>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743609" y="2188738"/>
            <a:ext cx="3085717" cy="107837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mn-ea"/>
              </a:rPr>
              <a:t>PHRAC</a:t>
            </a:r>
            <a:r>
              <a:rPr lang="ja-JP" altLang="en-US" b="1" dirty="0" smtClean="0">
                <a:solidFill>
                  <a:srgbClr val="FFFFFF"/>
                </a:solidFill>
                <a:latin typeface="+mn-ea"/>
              </a:rPr>
              <a:t>群</a:t>
            </a:r>
            <a:endParaRPr lang="en-GB" altLang="zh-CN" b="1" dirty="0">
              <a:solidFill>
                <a:srgbClr val="FFFFFF"/>
              </a:solidFill>
              <a:latin typeface="+mn-ea"/>
            </a:endParaRPr>
          </a:p>
          <a:p>
            <a:pPr algn="ctr" defTabSz="892175" eaLnBrk="0" hangingPunct="0"/>
            <a:r>
              <a:rPr lang="en-GB" altLang="zh-CN" dirty="0" smtClean="0">
                <a:solidFill>
                  <a:srgbClr val="FFFFFF"/>
                </a:solidFill>
                <a:latin typeface="+mn-ea"/>
              </a:rPr>
              <a:t>PHRAC</a:t>
            </a:r>
            <a:r>
              <a:rPr lang="ja-JP" altLang="en-US" dirty="0" smtClean="0">
                <a:solidFill>
                  <a:srgbClr val="FFFFFF"/>
                </a:solidFill>
                <a:latin typeface="+mn-ea"/>
              </a:rPr>
              <a:t>→外科手術→</a:t>
            </a:r>
            <a:endParaRPr lang="en-US" altLang="ja-JP" dirty="0" smtClean="0">
              <a:solidFill>
                <a:srgbClr val="FFFFFF"/>
              </a:solidFill>
              <a:latin typeface="+mn-ea"/>
            </a:endParaRPr>
          </a:p>
          <a:p>
            <a:pPr algn="ctr" defTabSz="892175" eaLnBrk="0" hangingPunct="0"/>
            <a:r>
              <a:rPr lang="ja-JP" altLang="en-US" dirty="0" smtClean="0">
                <a:solidFill>
                  <a:srgbClr val="FFFFFF"/>
                </a:solidFill>
                <a:latin typeface="+mn-ea"/>
              </a:rPr>
              <a:t>アジュバント療法（</a:t>
            </a:r>
            <a:r>
              <a:rPr lang="en-GB" altLang="zh-CN" dirty="0" smtClean="0">
                <a:solidFill>
                  <a:srgbClr val="FFFFFF"/>
                </a:solidFill>
                <a:latin typeface="+mn-ea"/>
              </a:rPr>
              <a:t>341</a:t>
            </a:r>
            <a:r>
              <a:rPr lang="ja-JP" altLang="en-US" dirty="0" smtClean="0">
                <a:solidFill>
                  <a:srgbClr val="FFFFFF"/>
                </a:solidFill>
                <a:latin typeface="+mn-ea"/>
              </a:rPr>
              <a:t>例）</a:t>
            </a:r>
            <a:endParaRPr lang="en-GB" altLang="zh-CN" dirty="0">
              <a:solidFill>
                <a:srgbClr val="FFFFFF"/>
              </a:solidFill>
              <a:latin typeface="+mn-ea"/>
            </a:endParaRP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buClr>
                <a:srgbClr val="043882"/>
              </a:buClr>
              <a:buFont typeface="Arial" panose="020B0604020202020204" pitchFamily="34" charset="0"/>
              <a:buChar char="•"/>
            </a:pPr>
            <a:r>
              <a:rPr lang="ja-JP" altLang="en-US" sz="1600" dirty="0"/>
              <a:t>ステージ</a:t>
            </a:r>
            <a:r>
              <a:rPr lang="en-US" altLang="ja-JP" sz="1600" dirty="0"/>
              <a:t>Ⅱ</a:t>
            </a:r>
            <a:r>
              <a:rPr lang="ja-JP" altLang="en-US" sz="1600" dirty="0"/>
              <a:t>および</a:t>
            </a:r>
            <a:r>
              <a:rPr lang="en-US" altLang="ja-JP" sz="1600" dirty="0"/>
              <a:t>Ⅲ</a:t>
            </a:r>
            <a:r>
              <a:rPr lang="ja-JP" altLang="en-US" sz="1600" dirty="0"/>
              <a:t>結腸直腸癌患者に</a:t>
            </a:r>
            <a:r>
              <a:rPr lang="ja-JP" altLang="en-US" sz="1600" dirty="0" smtClean="0"/>
              <a:t>おいて、外科</a:t>
            </a:r>
            <a:r>
              <a:rPr lang="ja-JP" altLang="en-US" sz="1600" dirty="0"/>
              <a:t>手術およびアジュバント療法（</a:t>
            </a:r>
            <a:r>
              <a:rPr lang="en-GB" altLang="ja-JP" sz="1600" dirty="0"/>
              <a:t>mFOLFOX6</a:t>
            </a:r>
            <a:r>
              <a:rPr lang="ja-JP" altLang="en-US" sz="1600" dirty="0" smtClean="0"/>
              <a:t>）の前に</a:t>
            </a:r>
            <a:r>
              <a:rPr lang="en-GB" sz="1600" dirty="0" smtClean="0"/>
              <a:t>PHRAC*</a:t>
            </a:r>
            <a:r>
              <a:rPr lang="ja-JP" altLang="en-US" sz="1600" dirty="0" smtClean="0"/>
              <a:t>を追加する戦略について評価する。</a:t>
            </a:r>
            <a:endParaRPr lang="en-GB" sz="1600" b="1" dirty="0"/>
          </a:p>
        </p:txBody>
      </p:sp>
      <p:sp>
        <p:nvSpPr>
          <p:cNvPr id="13" name="AutoShape 9"/>
          <p:cNvSpPr>
            <a:spLocks noChangeArrowheads="1"/>
          </p:cNvSpPr>
          <p:nvPr/>
        </p:nvSpPr>
        <p:spPr bwMode="auto">
          <a:xfrm>
            <a:off x="365124" y="2545137"/>
            <a:ext cx="3319690" cy="25273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rgbClr val="FFFFFF"/>
                </a:solidFill>
                <a:latin typeface="+mn-ea"/>
              </a:rPr>
              <a:t>主な患者組み入れ基準</a:t>
            </a:r>
            <a:endParaRPr lang="en-GB" altLang="zh-CN" dirty="0">
              <a:solidFill>
                <a:srgbClr val="FFFFFF"/>
              </a:solidFill>
              <a:latin typeface="+mn-ea"/>
            </a:endParaRPr>
          </a:p>
          <a:p>
            <a:pPr marL="228600" indent="-228600" defTabSz="892175" eaLnBrk="0" hangingPunct="0">
              <a:spcAft>
                <a:spcPct val="30000"/>
              </a:spcAft>
              <a:buFont typeface="Arial" pitchFamily="34" charset="0"/>
              <a:buChar char="•"/>
            </a:pPr>
            <a:r>
              <a:rPr lang="ja-JP" altLang="en-US" dirty="0" smtClean="0">
                <a:solidFill>
                  <a:srgbClr val="FFFFFF"/>
                </a:solidFill>
                <a:latin typeface="+mn-ea"/>
              </a:rPr>
              <a:t>年齢</a:t>
            </a:r>
            <a:r>
              <a:rPr lang="en-GB" altLang="zh-CN" dirty="0" smtClean="0">
                <a:solidFill>
                  <a:srgbClr val="FFFFFF"/>
                </a:solidFill>
                <a:latin typeface="+mn-ea"/>
              </a:rPr>
              <a:t>18</a:t>
            </a:r>
            <a:r>
              <a:rPr lang="ja-JP" altLang="en-US" dirty="0" smtClean="0">
                <a:solidFill>
                  <a:srgbClr val="FFFFFF"/>
                </a:solidFill>
                <a:latin typeface="+mn-ea"/>
              </a:rPr>
              <a:t>～</a:t>
            </a:r>
            <a:r>
              <a:rPr lang="en-GB" altLang="zh-CN" dirty="0" smtClean="0">
                <a:solidFill>
                  <a:srgbClr val="FFFFFF"/>
                </a:solidFill>
                <a:latin typeface="+mn-ea"/>
              </a:rPr>
              <a:t>75</a:t>
            </a:r>
            <a:r>
              <a:rPr lang="ja-JP" altLang="en-US" dirty="0" smtClean="0">
                <a:solidFill>
                  <a:srgbClr val="FFFFFF"/>
                </a:solidFill>
                <a:latin typeface="+mn-ea"/>
              </a:rPr>
              <a:t>歳</a:t>
            </a:r>
            <a:endParaRPr lang="en-GB" altLang="zh-CN" dirty="0">
              <a:solidFill>
                <a:srgbClr val="FFFFFF"/>
              </a:solidFill>
              <a:latin typeface="+mn-ea"/>
            </a:endParaRPr>
          </a:p>
          <a:p>
            <a:pPr marL="228600" indent="-228600" defTabSz="892175" eaLnBrk="0" hangingPunct="0">
              <a:spcAft>
                <a:spcPct val="30000"/>
              </a:spcAft>
              <a:buFont typeface="Arial" pitchFamily="34" charset="0"/>
              <a:buChar char="•"/>
            </a:pPr>
            <a:r>
              <a:rPr lang="en-GB" altLang="zh-CN" dirty="0" err="1" smtClean="0">
                <a:solidFill>
                  <a:srgbClr val="FFFFFF"/>
                </a:solidFill>
                <a:latin typeface="+mn-ea"/>
              </a:rPr>
              <a:t>cTNM</a:t>
            </a:r>
            <a:r>
              <a:rPr lang="ja-JP" altLang="en-US" dirty="0" smtClean="0">
                <a:solidFill>
                  <a:srgbClr val="FFFFFF"/>
                </a:solidFill>
                <a:latin typeface="+mn-ea"/>
              </a:rPr>
              <a:t>ステージ</a:t>
            </a:r>
            <a:r>
              <a:rPr lang="en-US" altLang="ja-JP" dirty="0" smtClean="0">
                <a:solidFill>
                  <a:srgbClr val="FFFFFF"/>
                </a:solidFill>
                <a:latin typeface="+mn-ea"/>
              </a:rPr>
              <a:t>Ⅱ</a:t>
            </a:r>
            <a:r>
              <a:rPr lang="ja-JP" altLang="en-US" dirty="0" smtClean="0">
                <a:solidFill>
                  <a:srgbClr val="FFFFFF"/>
                </a:solidFill>
                <a:latin typeface="+mn-ea"/>
              </a:rPr>
              <a:t>／</a:t>
            </a:r>
            <a:r>
              <a:rPr lang="en-US" altLang="ja-JP" dirty="0" smtClean="0">
                <a:solidFill>
                  <a:srgbClr val="FFFFFF"/>
                </a:solidFill>
                <a:latin typeface="+mn-ea"/>
              </a:rPr>
              <a:t>Ⅲ</a:t>
            </a:r>
            <a:endParaRPr lang="en-GB" altLang="zh-CN" dirty="0">
              <a:solidFill>
                <a:srgbClr val="FFFFFF"/>
              </a:solidFill>
              <a:latin typeface="+mn-ea"/>
            </a:endParaRPr>
          </a:p>
          <a:p>
            <a:pPr marL="228600" indent="-228600" defTabSz="892175" eaLnBrk="0" hangingPunct="0">
              <a:spcAft>
                <a:spcPct val="30000"/>
              </a:spcAft>
              <a:buFont typeface="Arial" pitchFamily="34" charset="0"/>
              <a:buChar char="•"/>
            </a:pPr>
            <a:r>
              <a:rPr lang="ja-JP" altLang="en-US" dirty="0" smtClean="0">
                <a:solidFill>
                  <a:srgbClr val="FFFFFF"/>
                </a:solidFill>
                <a:latin typeface="+mn-ea"/>
              </a:rPr>
              <a:t>遠隔転移なし</a:t>
            </a:r>
            <a:endParaRPr lang="en-GB" altLang="zh-CN" dirty="0">
              <a:solidFill>
                <a:srgbClr val="FFFFFF"/>
              </a:solidFill>
              <a:latin typeface="+mn-ea"/>
            </a:endParaRPr>
          </a:p>
          <a:p>
            <a:pPr marL="228600" indent="-228600" defTabSz="892175" eaLnBrk="0" hangingPunct="0">
              <a:spcAft>
                <a:spcPct val="30000"/>
              </a:spcAft>
              <a:buFont typeface="Arial" pitchFamily="34" charset="0"/>
              <a:buChar char="•"/>
            </a:pPr>
            <a:r>
              <a:rPr lang="ja-JP" altLang="en-US" dirty="0" smtClean="0">
                <a:solidFill>
                  <a:srgbClr val="FFFFFF"/>
                </a:solidFill>
                <a:latin typeface="+mn-ea"/>
              </a:rPr>
              <a:t>化学療法の禁忌症なし</a:t>
            </a:r>
            <a:endParaRPr lang="en-GB" altLang="zh-CN" dirty="0">
              <a:solidFill>
                <a:srgbClr val="FFFFFF"/>
              </a:solidFill>
              <a:latin typeface="+mn-ea"/>
            </a:endParaRPr>
          </a:p>
          <a:p>
            <a:pPr marL="228600" indent="-228600" defTabSz="892175" eaLnBrk="0" hangingPunct="0">
              <a:spcAft>
                <a:spcPct val="30000"/>
              </a:spcAft>
              <a:buFont typeface="Arial" pitchFamily="34" charset="0"/>
              <a:buChar char="•"/>
            </a:pPr>
            <a:r>
              <a:rPr lang="ja-JP" altLang="en-US" dirty="0" smtClean="0">
                <a:solidFill>
                  <a:srgbClr val="FFFFFF"/>
                </a:solidFill>
                <a:latin typeface="+mn-ea"/>
              </a:rPr>
              <a:t>前癌治療歴なし</a:t>
            </a:r>
            <a:endParaRPr lang="en-GB" altLang="zh-CN" dirty="0" smtClean="0">
              <a:solidFill>
                <a:srgbClr val="FFFFFF"/>
              </a:solidFill>
              <a:latin typeface="+mn-ea"/>
            </a:endParaRPr>
          </a:p>
          <a:p>
            <a:pPr marL="292100" indent="-292100" defTabSz="892175" eaLnBrk="0" hangingPunct="0">
              <a:spcAft>
                <a:spcPct val="30000"/>
              </a:spcAft>
              <a:buFont typeface="Wingdings" pitchFamily="2" charset="2"/>
              <a:buNone/>
            </a:pPr>
            <a:r>
              <a:rPr lang="ja-JP" altLang="en-US" dirty="0" smtClean="0">
                <a:solidFill>
                  <a:srgbClr val="FFFFFF"/>
                </a:solidFill>
                <a:latin typeface="+mn-ea"/>
              </a:rPr>
              <a:t>（</a:t>
            </a:r>
            <a:r>
              <a:rPr lang="en-GB" altLang="zh-CN" dirty="0" smtClean="0">
                <a:solidFill>
                  <a:srgbClr val="FFFFFF"/>
                </a:solidFill>
                <a:latin typeface="+mn-ea"/>
              </a:rPr>
              <a:t>688</a:t>
            </a:r>
            <a:r>
              <a:rPr lang="ja-JP" altLang="en-US" dirty="0" smtClean="0">
                <a:solidFill>
                  <a:srgbClr val="FFFFFF"/>
                </a:solidFill>
                <a:latin typeface="+mn-ea"/>
              </a:rPr>
              <a:t>例）</a:t>
            </a:r>
            <a:endParaRPr lang="en-GB" altLang="zh-CN" dirty="0">
              <a:solidFill>
                <a:srgbClr val="FFFFFF"/>
              </a:solidFill>
              <a:latin typeface="+mn-ea"/>
            </a:endParaRPr>
          </a:p>
        </p:txBody>
      </p:sp>
      <p:sp>
        <p:nvSpPr>
          <p:cNvPr id="14" name="Rectangle 9"/>
          <p:cNvSpPr txBox="1">
            <a:spLocks noChangeArrowheads="1"/>
          </p:cNvSpPr>
          <p:nvPr/>
        </p:nvSpPr>
        <p:spPr>
          <a:xfrm>
            <a:off x="365124" y="5279049"/>
            <a:ext cx="4130676" cy="70717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主要エンドポイント</a:t>
            </a:r>
            <a:endParaRPr lang="en-GB" sz="1600" b="1" dirty="0" smtClean="0">
              <a:solidFill>
                <a:schemeClr val="bg2"/>
              </a:solidFill>
            </a:endParaRPr>
          </a:p>
          <a:p>
            <a:r>
              <a:rPr lang="en-GB" sz="1600" dirty="0" smtClean="0"/>
              <a:t>DFS</a:t>
            </a:r>
          </a:p>
          <a:p>
            <a:endParaRPr lang="en-GB" sz="1600" dirty="0" smtClean="0"/>
          </a:p>
        </p:txBody>
      </p:sp>
      <p:sp>
        <p:nvSpPr>
          <p:cNvPr id="15" name="Content Placeholder 26"/>
          <p:cNvSpPr txBox="1">
            <a:spLocks/>
          </p:cNvSpPr>
          <p:nvPr/>
        </p:nvSpPr>
        <p:spPr>
          <a:xfrm>
            <a:off x="4648200" y="5279049"/>
            <a:ext cx="4318379" cy="70717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副次的エンドポイント</a:t>
            </a:r>
            <a:endParaRPr lang="en-GB" sz="1600" b="1" dirty="0" smtClean="0">
              <a:solidFill>
                <a:schemeClr val="bg2"/>
              </a:solidFill>
            </a:endParaRPr>
          </a:p>
          <a:p>
            <a:pPr>
              <a:buClr>
                <a:srgbClr val="043882"/>
              </a:buClr>
            </a:pPr>
            <a:r>
              <a:rPr lang="ja-JP" altLang="en-US" sz="1600" kern="0" dirty="0" smtClean="0">
                <a:solidFill>
                  <a:srgbClr val="363636"/>
                </a:solidFill>
              </a:rPr>
              <a:t>異時性肝転移の累積発生率、</a:t>
            </a:r>
            <a:r>
              <a:rPr lang="en-GB" sz="1600" kern="0" dirty="0" smtClean="0">
                <a:solidFill>
                  <a:srgbClr val="363636"/>
                </a:solidFill>
              </a:rPr>
              <a:t>OS</a:t>
            </a:r>
            <a:r>
              <a:rPr lang="ja-JP" altLang="en-US" sz="1600" kern="0" dirty="0" err="1" smtClean="0">
                <a:solidFill>
                  <a:srgbClr val="363636"/>
                </a:solidFill>
              </a:rPr>
              <a:t>、</a:t>
            </a:r>
            <a:r>
              <a:rPr lang="ja-JP" altLang="en-US" sz="1600" kern="0" dirty="0" smtClean="0">
                <a:solidFill>
                  <a:srgbClr val="363636"/>
                </a:solidFill>
              </a:rPr>
              <a:t>安全性</a:t>
            </a:r>
            <a:endParaRPr lang="en-GB" sz="1600" kern="0" dirty="0">
              <a:solidFill>
                <a:srgbClr val="363636"/>
              </a:solidFill>
            </a:endParaRPr>
          </a:p>
        </p:txBody>
      </p:sp>
      <p:cxnSp>
        <p:nvCxnSpPr>
          <p:cNvPr id="16" name="AutoShape 16"/>
          <p:cNvCxnSpPr>
            <a:cxnSpLocks noChangeShapeType="1"/>
            <a:stCxn id="5" idx="4"/>
            <a:endCxn id="19" idx="1"/>
          </p:cNvCxnSpPr>
          <p:nvPr/>
        </p:nvCxnSpPr>
        <p:spPr bwMode="auto">
          <a:xfrm rot="16200000" flipH="1">
            <a:off x="4220184" y="4118000"/>
            <a:ext cx="539187" cy="51288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7971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4703" y="464403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746220" y="4104849"/>
            <a:ext cx="3083897" cy="10783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b="1" dirty="0" smtClean="0">
                <a:solidFill>
                  <a:srgbClr val="363636"/>
                </a:solidFill>
                <a:latin typeface="+mn-ea"/>
              </a:rPr>
              <a:t>対照群</a:t>
            </a:r>
            <a:endParaRPr lang="en-GB" altLang="zh-CN" b="1" dirty="0">
              <a:solidFill>
                <a:srgbClr val="363636"/>
              </a:solidFill>
              <a:latin typeface="+mn-ea"/>
            </a:endParaRPr>
          </a:p>
          <a:p>
            <a:pPr algn="ctr" defTabSz="892175" eaLnBrk="0" hangingPunct="0"/>
            <a:r>
              <a:rPr lang="ja-JP" altLang="en-US" spc="-60" dirty="0" smtClean="0">
                <a:solidFill>
                  <a:srgbClr val="363636"/>
                </a:solidFill>
                <a:latin typeface="+mn-ea"/>
              </a:rPr>
              <a:t>外科手術→アジュバント療法</a:t>
            </a:r>
            <a:r>
              <a:rPr lang="ja-JP" altLang="en-US" dirty="0" smtClean="0">
                <a:solidFill>
                  <a:srgbClr val="363636"/>
                </a:solidFill>
                <a:latin typeface="+mn-ea"/>
              </a:rPr>
              <a:t>のみ（</a:t>
            </a:r>
            <a:r>
              <a:rPr lang="en-GB" altLang="zh-CN" dirty="0" smtClean="0">
                <a:solidFill>
                  <a:srgbClr val="363636"/>
                </a:solidFill>
                <a:latin typeface="+mn-ea"/>
              </a:rPr>
              <a:t>347</a:t>
            </a:r>
            <a:r>
              <a:rPr lang="ja-JP" altLang="en-US" dirty="0" smtClean="0">
                <a:solidFill>
                  <a:srgbClr val="363636"/>
                </a:solidFill>
                <a:latin typeface="+mn-ea"/>
              </a:rPr>
              <a:t>例）</a:t>
            </a:r>
            <a:endParaRPr lang="en-GB" altLang="zh-CN" dirty="0">
              <a:solidFill>
                <a:srgbClr val="363636"/>
              </a:solidFill>
              <a:latin typeface="+mn-ea"/>
            </a:endParaRPr>
          </a:p>
        </p:txBody>
      </p:sp>
    </p:spTree>
    <p:extLst>
      <p:ext uri="{BB962C8B-B14F-4D97-AF65-F5344CB8AC3E}">
        <p14:creationId xmlns:p14="http://schemas.microsoft.com/office/powerpoint/2010/main" xmlns="" val="87018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ESDO</a:t>
            </a:r>
            <a:r>
              <a:rPr lang="ja-JP" altLang="en-US" dirty="0" smtClean="0"/>
              <a:t>のことば</a:t>
            </a:r>
            <a:endParaRPr lang="en-US" dirty="0" smtClean="0"/>
          </a:p>
        </p:txBody>
      </p:sp>
      <p:sp>
        <p:nvSpPr>
          <p:cNvPr id="32771" name="Content Placeholder 2"/>
          <p:cNvSpPr>
            <a:spLocks noGrp="1"/>
          </p:cNvSpPr>
          <p:nvPr>
            <p:ph idx="1"/>
          </p:nvPr>
        </p:nvSpPr>
        <p:spPr>
          <a:xfrm>
            <a:off x="365124" y="1371600"/>
            <a:ext cx="8342150" cy="4492869"/>
          </a:xfrm>
          <a:ln>
            <a:noFill/>
          </a:ln>
        </p:spPr>
        <p:txBody>
          <a:bodyPr lIns="0" rIns="0"/>
          <a:lstStyle/>
          <a:p>
            <a:pPr marL="0" indent="0">
              <a:spcBef>
                <a:spcPts val="0"/>
              </a:spcBef>
              <a:buFontTx/>
              <a:buNone/>
              <a:tabLst>
                <a:tab pos="441325" algn="l"/>
              </a:tabLst>
              <a:defRPr/>
            </a:pPr>
            <a:r>
              <a:rPr lang="ja-JP" altLang="en-US" sz="1400" b="1" dirty="0" smtClean="0">
                <a:solidFill>
                  <a:schemeClr val="bg2"/>
                </a:solidFill>
              </a:rPr>
              <a:t>皆様へ</a:t>
            </a:r>
            <a:endParaRPr lang="en-US" sz="1400" b="1" dirty="0" smtClean="0">
              <a:solidFill>
                <a:schemeClr val="bg2"/>
              </a:solidFill>
            </a:endParaRPr>
          </a:p>
          <a:p>
            <a:pPr marL="0" indent="0">
              <a:spcBef>
                <a:spcPts val="0"/>
              </a:spcBef>
              <a:buFontTx/>
              <a:buNone/>
              <a:tabLst>
                <a:tab pos="441325" algn="l"/>
              </a:tabLst>
              <a:defRPr/>
            </a:pPr>
            <a:r>
              <a:rPr lang="ja-JP" altLang="en-US" sz="1400" dirty="0" smtClean="0"/>
              <a:t>このたび、</a:t>
            </a:r>
            <a:r>
              <a:rPr lang="en-US" altLang="ja-JP" sz="1400" dirty="0" smtClean="0"/>
              <a:t>2015</a:t>
            </a:r>
            <a:r>
              <a:rPr lang="ja-JP" altLang="en-US" sz="1400" dirty="0" smtClean="0"/>
              <a:t>年の主要学会で発表された消化器癌領域における重要な知見をまとめ、</a:t>
            </a:r>
            <a:r>
              <a:rPr lang="en-US" altLang="ja-JP" sz="1400" dirty="0" smtClean="0"/>
              <a:t>ESDO</a:t>
            </a:r>
            <a:r>
              <a:rPr lang="ja-JP" altLang="en-US" sz="1400" dirty="0" smtClean="0"/>
              <a:t>スライド</a:t>
            </a:r>
            <a:r>
              <a:rPr lang="ja-JP" altLang="en-US" sz="1400" spc="30" dirty="0" smtClean="0"/>
              <a:t>資料として出版いたしました。このスライド資料は特に</a:t>
            </a:r>
            <a:r>
              <a:rPr lang="en-US" altLang="ja-JP" sz="1400" spc="30" dirty="0" smtClean="0"/>
              <a:t>2015</a:t>
            </a:r>
            <a:r>
              <a:rPr lang="ja-JP" altLang="en-US" sz="1400" spc="30" dirty="0" smtClean="0"/>
              <a:t>年消化器癌シンポジウムを対象としています。</a:t>
            </a:r>
            <a:endParaRPr lang="en-US" sz="1400" spc="30" dirty="0" smtClean="0"/>
          </a:p>
          <a:p>
            <a:pPr marL="0" indent="0">
              <a:buNone/>
              <a:tabLst>
                <a:tab pos="441325" algn="l"/>
              </a:tabLst>
              <a:defRPr/>
            </a:pPr>
            <a:r>
              <a:rPr lang="ja-JP" altLang="en-US" sz="1400" dirty="0" smtClean="0"/>
              <a:t>癌臨床研究の分野は課題が多く、絶えず変化しています。このような状況においては、私たちの誰にとっても、科学者、臨床医、教育者としていっそうの役割を果たす上で役に立つ科学的データや研究情報を得ることのできる機会は貴重です。消化器癌領域における最新情報をまとめたこのスライド資料が皆様の活動のお役に</a:t>
            </a:r>
            <a:r>
              <a:rPr lang="ja-JP" altLang="en-US" sz="1400" dirty="0"/>
              <a:t>立つこと</a:t>
            </a:r>
            <a:r>
              <a:rPr lang="ja-JP" altLang="en-US" sz="1400" dirty="0" smtClean="0"/>
              <a:t>を</a:t>
            </a:r>
            <a:r>
              <a:rPr lang="ja-JP" altLang="en-US" sz="1400" dirty="0"/>
              <a:t>願って</a:t>
            </a:r>
            <a:r>
              <a:rPr lang="ja-JP" altLang="en-US" sz="1400" dirty="0" smtClean="0"/>
              <a:t>おります。ご意見やご感想がございましたら、ぜひ </a:t>
            </a:r>
            <a:r>
              <a:rPr lang="en-GB" sz="1400" dirty="0" smtClean="0">
                <a:hlinkClick r:id="rId3"/>
              </a:rPr>
              <a:t>info@esdo.eu</a:t>
            </a:r>
            <a:r>
              <a:rPr lang="ja-JP" altLang="en-US" sz="1400" dirty="0" smtClean="0"/>
              <a:t> までお送りください。</a:t>
            </a:r>
            <a:endParaRPr lang="en-GB" sz="1400" dirty="0" smtClean="0">
              <a:solidFill>
                <a:srgbClr val="FF0000"/>
              </a:solidFill>
            </a:endParaRPr>
          </a:p>
          <a:p>
            <a:pPr marL="0" indent="0">
              <a:spcBef>
                <a:spcPts val="0"/>
              </a:spcBef>
              <a:spcAft>
                <a:spcPts val="1200"/>
              </a:spcAft>
              <a:buFontTx/>
              <a:buNone/>
              <a:tabLst>
                <a:tab pos="441325" algn="l"/>
              </a:tabLst>
              <a:defRPr/>
            </a:pPr>
            <a:r>
              <a:rPr lang="ja-JP" altLang="en-US" sz="1400" dirty="0" smtClean="0"/>
              <a:t>最後に、この活動の実現において費用、管理運営および後方業務の面でご支援を賜りました</a:t>
            </a:r>
            <a:r>
              <a:rPr lang="en-US" sz="1400" dirty="0" smtClean="0"/>
              <a:t>Lilly Oncology</a:t>
            </a:r>
            <a:r>
              <a:rPr lang="ja-JP" altLang="en-US" sz="1400" dirty="0" smtClean="0"/>
              <a:t>に深謝いたします。</a:t>
            </a:r>
            <a:endParaRPr lang="en-US" sz="1400" dirty="0" smtClean="0"/>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smtClean="0">
                <a:solidFill>
                  <a:schemeClr val="tx1"/>
                </a:solidFill>
              </a:rPr>
              <a:t>Cutsem</a:t>
            </a:r>
            <a:r>
              <a:rPr lang="en-GB" sz="1400" b="1" dirty="0">
                <a:solidFill>
                  <a:schemeClr val="tx1"/>
                </a:solidFill>
              </a:rPr>
              <a:t/>
            </a:r>
            <a:br>
              <a:rPr lang="en-GB" sz="1400" b="1" dirty="0">
                <a:solidFill>
                  <a:schemeClr val="tx1"/>
                </a:solidFill>
              </a:rPr>
            </a:br>
            <a:r>
              <a:rPr lang="en-GB" sz="1400" b="1" dirty="0" smtClean="0">
                <a:solidFill>
                  <a:schemeClr val="tx1"/>
                </a:solidFill>
              </a:rPr>
              <a:t>Phillippe 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Seufferlein</a:t>
            </a:r>
            <a:endParaRPr lang="en-GB" sz="1400" dirty="0">
              <a:solidFill>
                <a:schemeClr val="tx1"/>
              </a:solidFill>
            </a:endParaRPr>
          </a:p>
          <a:p>
            <a:pPr marL="0" indent="0">
              <a:buNone/>
              <a:tabLst>
                <a:tab pos="441325" algn="l"/>
              </a:tabLst>
              <a:defRPr/>
            </a:pPr>
            <a:r>
              <a:rPr lang="ja-JP" altLang="en-US" sz="1400" dirty="0" smtClean="0">
                <a:solidFill>
                  <a:schemeClr val="tx1"/>
                </a:solidFill>
              </a:rPr>
              <a:t>（</a:t>
            </a:r>
            <a:r>
              <a:rPr lang="en-GB" sz="1400" dirty="0" smtClean="0">
                <a:solidFill>
                  <a:schemeClr val="tx1"/>
                </a:solidFill>
              </a:rPr>
              <a:t>ESDO</a:t>
            </a:r>
            <a:r>
              <a:rPr lang="ja-JP" altLang="en-US" sz="1400" dirty="0" smtClean="0">
                <a:solidFill>
                  <a:schemeClr val="tx1"/>
                </a:solidFill>
              </a:rPr>
              <a:t>理事会）</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07215" y="5285987"/>
            <a:ext cx="1500059" cy="1403328"/>
          </a:xfrm>
          <a:prstGeom prst="rect">
            <a:avLst/>
          </a:prstGeom>
        </p:spPr>
      </p:pic>
    </p:spTree>
    <p:custDataLst>
      <p:tags r:id="rId1"/>
    </p:custDataLst>
    <p:extLst>
      <p:ext uri="{BB962C8B-B14F-4D97-AF65-F5344CB8AC3E}">
        <p14:creationId xmlns:p14="http://schemas.microsoft.com/office/powerpoint/2010/main" xmlns="" val="291838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511</a:t>
            </a:r>
            <a:r>
              <a:rPr lang="ja-JP" altLang="en-US" sz="1800" dirty="0"/>
              <a:t>：結腸直腸癌治癒的切除後の異時性肝転移に対する術前肝・局所動脈内化学療法の効果：プロスペクティブ多施設共同無作為化比較試験</a:t>
            </a:r>
            <a:r>
              <a:rPr lang="en-US" altLang="ja-JP" sz="1800" dirty="0"/>
              <a:t>‐</a:t>
            </a:r>
            <a:r>
              <a:rPr lang="en-GB" altLang="ja-JP" sz="1800" dirty="0"/>
              <a:t>Xu J</a:t>
            </a:r>
            <a:r>
              <a:rPr lang="ja-JP" altLang="en-US" sz="1800" dirty="0"/>
              <a:t>ら</a:t>
            </a:r>
            <a:endParaRPr lang="en-GB" sz="1800" dirty="0"/>
          </a:p>
        </p:txBody>
      </p:sp>
      <p:sp>
        <p:nvSpPr>
          <p:cNvPr id="3" name="Content Placeholder 2"/>
          <p:cNvSpPr>
            <a:spLocks noGrp="1"/>
          </p:cNvSpPr>
          <p:nvPr>
            <p:ph idx="1"/>
          </p:nvPr>
        </p:nvSpPr>
        <p:spPr>
          <a:xfrm>
            <a:off x="365124" y="1254035"/>
            <a:ext cx="8413751" cy="5133702"/>
          </a:xfrm>
        </p:spPr>
        <p:txBody>
          <a:bodyPr/>
          <a:lstStyle/>
          <a:p>
            <a:pPr marL="0" lvl="0" indent="0">
              <a:spcAft>
                <a:spcPts val="21600"/>
              </a:spcAft>
              <a:buClr>
                <a:srgbClr val="043882"/>
              </a:buClr>
              <a:buNone/>
            </a:pPr>
            <a:r>
              <a:rPr lang="ja-JP" altLang="en-US" sz="1600" b="1" dirty="0" smtClean="0">
                <a:solidFill>
                  <a:schemeClr val="tx1"/>
                </a:solidFill>
              </a:rPr>
              <a:t>主な結果</a:t>
            </a:r>
            <a:endParaRPr lang="en-GB" sz="1600" dirty="0">
              <a:solidFill>
                <a:schemeClr val="tx1"/>
              </a:solidFill>
            </a:endParaRPr>
          </a:p>
          <a:p>
            <a:pPr lvl="0">
              <a:lnSpc>
                <a:spcPts val="1800"/>
              </a:lnSpc>
              <a:spcBef>
                <a:spcPts val="1200"/>
              </a:spcBef>
              <a:spcAft>
                <a:spcPts val="0"/>
              </a:spcAft>
              <a:buClr>
                <a:srgbClr val="043882"/>
              </a:buClr>
            </a:pPr>
            <a:r>
              <a:rPr lang="en-US" altLang="ja-JP" sz="1600" dirty="0" smtClean="0">
                <a:solidFill>
                  <a:schemeClr val="tx1"/>
                </a:solidFill>
              </a:rPr>
              <a:t>5</a:t>
            </a:r>
            <a:r>
              <a:rPr lang="ja-JP" altLang="en-US" sz="1600" dirty="0" smtClean="0">
                <a:solidFill>
                  <a:schemeClr val="tx1"/>
                </a:solidFill>
              </a:rPr>
              <a:t>年</a:t>
            </a:r>
            <a:r>
              <a:rPr lang="en-GB" sz="1600" dirty="0" smtClean="0">
                <a:solidFill>
                  <a:schemeClr val="tx1"/>
                </a:solidFill>
              </a:rPr>
              <a:t>OS</a:t>
            </a:r>
            <a:r>
              <a:rPr lang="ja-JP" altLang="en-US" sz="1600" dirty="0" smtClean="0">
                <a:solidFill>
                  <a:schemeClr val="tx1"/>
                </a:solidFill>
              </a:rPr>
              <a:t>率は</a:t>
            </a:r>
            <a:r>
              <a:rPr lang="en-GB" altLang="ja-JP" sz="1600" dirty="0" smtClean="0">
                <a:solidFill>
                  <a:schemeClr val="tx1"/>
                </a:solidFill>
              </a:rPr>
              <a:t>PHRAC</a:t>
            </a:r>
            <a:r>
              <a:rPr lang="ja-JP" altLang="en-US" sz="1600" dirty="0" smtClean="0">
                <a:solidFill>
                  <a:schemeClr val="tx1"/>
                </a:solidFill>
              </a:rPr>
              <a:t>群が</a:t>
            </a:r>
            <a:r>
              <a:rPr lang="en-GB" sz="1600" dirty="0" smtClean="0">
                <a:solidFill>
                  <a:schemeClr val="tx1"/>
                </a:solidFill>
              </a:rPr>
              <a:t>81%</a:t>
            </a:r>
            <a:r>
              <a:rPr lang="ja-JP" altLang="en-US" sz="1600" dirty="0" err="1" smtClean="0">
                <a:solidFill>
                  <a:schemeClr val="tx1"/>
                </a:solidFill>
              </a:rPr>
              <a:t>、</a:t>
            </a:r>
            <a:r>
              <a:rPr lang="ja-JP" altLang="en-US" sz="1600" dirty="0" smtClean="0">
                <a:solidFill>
                  <a:schemeClr val="tx1"/>
                </a:solidFill>
              </a:rPr>
              <a:t>対照群が</a:t>
            </a:r>
            <a:r>
              <a:rPr lang="en-GB" sz="1600" dirty="0" smtClean="0">
                <a:solidFill>
                  <a:schemeClr val="tx1"/>
                </a:solidFill>
              </a:rPr>
              <a:t>72%</a:t>
            </a:r>
            <a:r>
              <a:rPr lang="ja-JP" altLang="en-US" sz="1600" dirty="0" smtClean="0">
                <a:solidFill>
                  <a:schemeClr val="tx1"/>
                </a:solidFill>
              </a:rPr>
              <a:t>であった（</a:t>
            </a:r>
            <a:r>
              <a:rPr lang="en-GB" sz="1600" dirty="0" smtClean="0">
                <a:solidFill>
                  <a:schemeClr val="tx1"/>
                </a:solidFill>
              </a:rPr>
              <a:t>HR 0.59</a:t>
            </a:r>
            <a:r>
              <a:rPr lang="ja-JP" altLang="en-US" sz="1600" dirty="0" smtClean="0">
                <a:solidFill>
                  <a:schemeClr val="tx1"/>
                </a:solidFill>
              </a:rPr>
              <a:t>；</a:t>
            </a:r>
            <a:r>
              <a:rPr lang="en-GB" sz="1600" dirty="0" smtClean="0">
                <a:solidFill>
                  <a:schemeClr val="tx1"/>
                </a:solidFill>
              </a:rPr>
              <a:t>95</a:t>
            </a:r>
            <a:r>
              <a:rPr lang="en-GB" sz="1600" dirty="0">
                <a:solidFill>
                  <a:schemeClr val="tx1"/>
                </a:solidFill>
              </a:rPr>
              <a:t>% </a:t>
            </a:r>
            <a:r>
              <a:rPr lang="en-GB" sz="1600" dirty="0" smtClean="0">
                <a:solidFill>
                  <a:schemeClr val="tx1"/>
                </a:solidFill>
              </a:rPr>
              <a:t>CI 0.42</a:t>
            </a:r>
            <a:r>
              <a:rPr lang="ja-JP" altLang="en-US" sz="1600" dirty="0" smtClean="0">
                <a:solidFill>
                  <a:schemeClr val="tx1"/>
                </a:solidFill>
              </a:rPr>
              <a:t>～</a:t>
            </a:r>
            <a:r>
              <a:rPr lang="en-GB" sz="1600" dirty="0" smtClean="0">
                <a:solidFill>
                  <a:schemeClr val="tx1"/>
                </a:solidFill>
              </a:rPr>
              <a:t>0.84</a:t>
            </a:r>
            <a:r>
              <a:rPr lang="ja-JP" altLang="en-US" sz="1600" dirty="0" smtClean="0">
                <a:solidFill>
                  <a:schemeClr val="tx1"/>
                </a:solidFill>
              </a:rPr>
              <a:t>　　［</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0.003</a:t>
            </a:r>
            <a:r>
              <a:rPr lang="ja-JP" altLang="en-US" sz="1600" dirty="0" smtClean="0">
                <a:solidFill>
                  <a:schemeClr val="tx1"/>
                </a:solidFill>
              </a:rPr>
              <a:t>］）。</a:t>
            </a:r>
            <a:endParaRPr lang="en-GB" sz="1600" dirty="0" smtClean="0">
              <a:solidFill>
                <a:schemeClr val="tx1"/>
              </a:solidFill>
            </a:endParaRPr>
          </a:p>
          <a:p>
            <a:pPr lvl="0">
              <a:lnSpc>
                <a:spcPts val="1800"/>
              </a:lnSpc>
              <a:spcAft>
                <a:spcPts val="0"/>
              </a:spcAft>
              <a:buClr>
                <a:srgbClr val="043882"/>
              </a:buClr>
            </a:pPr>
            <a:r>
              <a:rPr lang="ja-JP" altLang="en-US" sz="1600" dirty="0" smtClean="0">
                <a:solidFill>
                  <a:schemeClr val="tx1"/>
                </a:solidFill>
              </a:rPr>
              <a:t>合併症発生率および死亡率に関して</a:t>
            </a:r>
            <a:r>
              <a:rPr lang="en-US" altLang="ja-JP" sz="1600" dirty="0" smtClean="0">
                <a:solidFill>
                  <a:schemeClr val="tx1"/>
                </a:solidFill>
              </a:rPr>
              <a:t>2</a:t>
            </a:r>
            <a:r>
              <a:rPr lang="ja-JP" altLang="en-US" sz="1600" dirty="0" smtClean="0">
                <a:solidFill>
                  <a:schemeClr val="tx1"/>
                </a:solidFill>
              </a:rPr>
              <a:t>群間で有意差は認められなかった。</a:t>
            </a:r>
            <a:endParaRPr lang="en-GB" sz="1600" dirty="0" smtClean="0">
              <a:solidFill>
                <a:schemeClr val="tx1"/>
              </a:solidFill>
            </a:endParaRPr>
          </a:p>
          <a:p>
            <a:pPr lvl="0">
              <a:lnSpc>
                <a:spcPts val="1800"/>
              </a:lnSpc>
              <a:spcAft>
                <a:spcPts val="0"/>
              </a:spcAft>
              <a:buClr>
                <a:srgbClr val="043882"/>
              </a:buClr>
            </a:pPr>
            <a:r>
              <a:rPr lang="ja-JP" altLang="en-US" sz="1600" dirty="0" smtClean="0">
                <a:solidFill>
                  <a:schemeClr val="tx1"/>
                </a:solidFill>
              </a:rPr>
              <a:t>サブグループ解析の結果、</a:t>
            </a:r>
            <a:r>
              <a:rPr lang="en-US" altLang="ja-JP" sz="1600" dirty="0">
                <a:solidFill>
                  <a:schemeClr val="tx1"/>
                </a:solidFill>
              </a:rPr>
              <a:t>DFS</a:t>
            </a:r>
            <a:r>
              <a:rPr lang="ja-JP" altLang="en-US" sz="1600" dirty="0" err="1">
                <a:solidFill>
                  <a:schemeClr val="tx1"/>
                </a:solidFill>
              </a:rPr>
              <a:t>、</a:t>
            </a:r>
            <a:r>
              <a:rPr lang="ja-JP" altLang="en-US" sz="1600" dirty="0">
                <a:solidFill>
                  <a:schemeClr val="tx1"/>
                </a:solidFill>
              </a:rPr>
              <a:t>肝転移発生率および</a:t>
            </a:r>
            <a:r>
              <a:rPr lang="en-US" altLang="ja-JP" sz="1600" dirty="0" smtClean="0">
                <a:solidFill>
                  <a:schemeClr val="tx1"/>
                </a:solidFill>
              </a:rPr>
              <a:t>OS</a:t>
            </a:r>
            <a:r>
              <a:rPr lang="ja-JP" altLang="en-US" sz="1600" dirty="0" smtClean="0">
                <a:solidFill>
                  <a:schemeClr val="tx1"/>
                </a:solidFill>
              </a:rPr>
              <a:t>の群間差はステージ</a:t>
            </a:r>
            <a:r>
              <a:rPr lang="en-US" altLang="ja-JP" sz="1600" dirty="0" smtClean="0">
                <a:solidFill>
                  <a:schemeClr val="tx1"/>
                </a:solidFill>
              </a:rPr>
              <a:t>Ⅲ</a:t>
            </a:r>
            <a:r>
              <a:rPr lang="ja-JP" altLang="en-US" sz="1600" dirty="0" smtClean="0">
                <a:solidFill>
                  <a:schemeClr val="tx1"/>
                </a:solidFill>
              </a:rPr>
              <a:t>患者では有意であったが、ステージ</a:t>
            </a:r>
            <a:r>
              <a:rPr lang="en-US" altLang="ja-JP" sz="1600" dirty="0" smtClean="0">
                <a:solidFill>
                  <a:schemeClr val="tx1"/>
                </a:solidFill>
              </a:rPr>
              <a:t>Ⅱ</a:t>
            </a:r>
            <a:r>
              <a:rPr lang="ja-JP" altLang="en-US" sz="1600" dirty="0" smtClean="0">
                <a:solidFill>
                  <a:schemeClr val="tx1"/>
                </a:solidFill>
              </a:rPr>
              <a:t>患者では有意でなかった。</a:t>
            </a:r>
            <a:endParaRPr lang="en-GB" sz="1600" dirty="0" smtClean="0">
              <a:solidFill>
                <a:schemeClr val="tx1"/>
              </a:solidFill>
            </a:endParaRPr>
          </a:p>
          <a:p>
            <a:pPr marL="0" lvl="0" indent="0">
              <a:spcBef>
                <a:spcPts val="600"/>
              </a:spcBef>
              <a:buClr>
                <a:srgbClr val="043882"/>
              </a:buClr>
              <a:buNone/>
            </a:pPr>
            <a:r>
              <a:rPr lang="ja-JP" altLang="en-US" sz="1600" b="1" dirty="0" smtClean="0">
                <a:solidFill>
                  <a:schemeClr val="tx1"/>
                </a:solidFill>
              </a:rPr>
              <a:t>結論</a:t>
            </a:r>
            <a:endParaRPr lang="en-GB" sz="1600" b="1" dirty="0" smtClean="0">
              <a:solidFill>
                <a:schemeClr val="tx1"/>
              </a:solidFill>
            </a:endParaRPr>
          </a:p>
          <a:p>
            <a:pPr>
              <a:lnSpc>
                <a:spcPct val="90000"/>
              </a:lnSpc>
              <a:spcAft>
                <a:spcPts val="0"/>
              </a:spcAft>
              <a:buClr>
                <a:srgbClr val="043882"/>
              </a:buClr>
            </a:pPr>
            <a:r>
              <a:rPr lang="ja-JP" altLang="en-US" sz="1600" b="1" dirty="0" smtClean="0">
                <a:solidFill>
                  <a:schemeClr val="tx1"/>
                </a:solidFill>
              </a:rPr>
              <a:t>ステージ</a:t>
            </a:r>
            <a:r>
              <a:rPr lang="en-US" altLang="ja-JP" sz="1600" b="1" dirty="0" smtClean="0">
                <a:solidFill>
                  <a:schemeClr val="tx1"/>
                </a:solidFill>
              </a:rPr>
              <a:t>Ⅲ</a:t>
            </a:r>
            <a:r>
              <a:rPr lang="ja-JP" altLang="en-US" sz="1600" b="1" dirty="0" smtClean="0">
                <a:solidFill>
                  <a:schemeClr val="tx1"/>
                </a:solidFill>
              </a:rPr>
              <a:t>結腸直腸癌患者では、</a:t>
            </a:r>
            <a:r>
              <a:rPr lang="en-GB" sz="1600" b="1" dirty="0" smtClean="0">
                <a:solidFill>
                  <a:schemeClr val="tx1"/>
                </a:solidFill>
              </a:rPr>
              <a:t>PHRAC</a:t>
            </a:r>
            <a:r>
              <a:rPr lang="ja-JP" altLang="en-US" sz="1600" b="1" dirty="0" smtClean="0">
                <a:solidFill>
                  <a:schemeClr val="tx1"/>
                </a:solidFill>
              </a:rPr>
              <a:t>の追加により</a:t>
            </a:r>
            <a:r>
              <a:rPr lang="en-GB" sz="1600" b="1" dirty="0" smtClean="0">
                <a:solidFill>
                  <a:schemeClr val="tx1"/>
                </a:solidFill>
              </a:rPr>
              <a:t>DFS</a:t>
            </a:r>
            <a:r>
              <a:rPr lang="ja-JP" altLang="en-US" sz="1600" b="1" dirty="0" smtClean="0">
                <a:solidFill>
                  <a:schemeClr val="tx1"/>
                </a:solidFill>
              </a:rPr>
              <a:t>および</a:t>
            </a:r>
            <a:r>
              <a:rPr lang="en-GB" sz="1600" b="1" dirty="0" smtClean="0">
                <a:solidFill>
                  <a:schemeClr val="tx1"/>
                </a:solidFill>
              </a:rPr>
              <a:t>OS</a:t>
            </a:r>
            <a:r>
              <a:rPr lang="ja-JP" altLang="en-US" sz="1600" b="1" dirty="0" smtClean="0">
                <a:solidFill>
                  <a:schemeClr val="tx1"/>
                </a:solidFill>
              </a:rPr>
              <a:t>が改善し、肝転移発生率が低下する。</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fr-FR" dirty="0" smtClean="0">
                <a:solidFill>
                  <a:srgbClr val="363636"/>
                </a:solidFill>
              </a:rPr>
              <a:t>Xu</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511</a:t>
            </a:r>
            <a:r>
              <a:rPr lang="fr-FR" dirty="0" smtClean="0">
                <a:solidFill>
                  <a:srgbClr val="363636"/>
                </a:solidFill>
              </a:rPr>
              <a:t>)</a:t>
            </a:r>
            <a:endParaRPr lang="en-GB" dirty="0">
              <a:solidFill>
                <a:srgbClr val="363636"/>
              </a:solidFill>
            </a:endParaRPr>
          </a:p>
        </p:txBody>
      </p:sp>
      <p:graphicFrame>
        <p:nvGraphicFramePr>
          <p:cNvPr id="9" name="Table 8"/>
          <p:cNvGraphicFramePr>
            <a:graphicFrameLocks noGrp="1" noChangeAspect="1"/>
          </p:cNvGraphicFramePr>
          <p:nvPr>
            <p:extLst>
              <p:ext uri="{D42A27DB-BD31-4B8C-83A1-F6EECF244321}">
                <p14:modId xmlns:p14="http://schemas.microsoft.com/office/powerpoint/2010/main" xmlns="" val="3878945061"/>
              </p:ext>
            </p:extLst>
          </p:nvPr>
        </p:nvGraphicFramePr>
        <p:xfrm>
          <a:off x="1409700" y="2483698"/>
          <a:ext cx="2918771" cy="1483360"/>
        </p:xfrm>
        <a:graphic>
          <a:graphicData uri="http://schemas.openxmlformats.org/drawingml/2006/table">
            <a:tbl>
              <a:tblPr firstRow="1" bandRow="1">
                <a:tableStyleId>{69012ECD-51FC-41F1-AA8D-1B2483CD663E}</a:tableStyleId>
              </a:tblPr>
              <a:tblGrid>
                <a:gridCol w="684744"/>
                <a:gridCol w="763637"/>
                <a:gridCol w="733794"/>
                <a:gridCol w="736596"/>
              </a:tblGrid>
              <a:tr h="370840">
                <a:tc>
                  <a:txBody>
                    <a:bodyPr/>
                    <a:lstStyle/>
                    <a:p>
                      <a:pPr algn="ctr"/>
                      <a:endParaRPr lang="en-GB" sz="80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altLang="en-US" sz="800" dirty="0" smtClean="0"/>
                        <a:t>イベント数</a:t>
                      </a:r>
                      <a:endParaRPr lang="en-US" altLang="ja-JP" sz="800" dirty="0" smtClean="0"/>
                    </a:p>
                    <a:p>
                      <a:pPr algn="ctr"/>
                      <a:r>
                        <a:rPr lang="en-GB" sz="800" dirty="0" smtClean="0"/>
                        <a:t>n/N</a:t>
                      </a:r>
                      <a:r>
                        <a:rPr lang="ja-JP" altLang="en-US" sz="800" dirty="0" smtClean="0"/>
                        <a:t>（</a:t>
                      </a:r>
                      <a:r>
                        <a:rPr lang="en-GB" sz="800" dirty="0" smtClean="0"/>
                        <a:t>%</a:t>
                      </a:r>
                      <a:r>
                        <a:rPr lang="ja-JP" altLang="en-US" sz="800" dirty="0" smtClean="0"/>
                        <a:t>）</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3</a:t>
                      </a:r>
                      <a:r>
                        <a:rPr lang="ja-JP" altLang="en-US" sz="800" dirty="0" smtClean="0"/>
                        <a:t>年</a:t>
                      </a:r>
                      <a:r>
                        <a:rPr lang="en-GB" sz="800" dirty="0" smtClean="0"/>
                        <a:t>DFS</a:t>
                      </a:r>
                      <a:r>
                        <a:rPr lang="ja-JP" altLang="en-US" sz="800" dirty="0" smtClean="0"/>
                        <a:t>率</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5</a:t>
                      </a:r>
                      <a:r>
                        <a:rPr lang="ja-JP" altLang="en-US" sz="800" dirty="0" smtClean="0"/>
                        <a:t>年</a:t>
                      </a:r>
                      <a:r>
                        <a:rPr lang="en-GB" sz="800" dirty="0" smtClean="0"/>
                        <a:t>DFS</a:t>
                      </a:r>
                      <a:r>
                        <a:rPr lang="ja-JP" altLang="en-US" sz="800" dirty="0" smtClean="0"/>
                        <a:t>率</a:t>
                      </a:r>
                      <a:endParaRPr lang="en-GB" sz="80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70840">
                <a:tc>
                  <a:txBody>
                    <a:bodyPr/>
                    <a:lstStyle/>
                    <a:p>
                      <a:pPr algn="l"/>
                      <a:r>
                        <a:rPr lang="en-GB" sz="800" dirty="0" smtClean="0">
                          <a:solidFill>
                            <a:srgbClr val="B60D27"/>
                          </a:solidFill>
                        </a:rPr>
                        <a:t>PHRAC</a:t>
                      </a:r>
                      <a:r>
                        <a:rPr lang="ja-JP" altLang="en-US" sz="800" dirty="0" smtClean="0">
                          <a:solidFill>
                            <a:srgbClr val="B60D27"/>
                          </a:solidFill>
                        </a:rPr>
                        <a:t>群</a:t>
                      </a:r>
                      <a:endParaRPr lang="en-GB" sz="800" dirty="0">
                        <a:solidFill>
                          <a:srgbClr val="B60D27"/>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78/341</a:t>
                      </a:r>
                      <a:br>
                        <a:rPr lang="en-GB" sz="800" dirty="0" smtClean="0">
                          <a:solidFill>
                            <a:srgbClr val="B60D27"/>
                          </a:solidFill>
                        </a:rPr>
                      </a:br>
                      <a:r>
                        <a:rPr lang="en-GB" sz="800" dirty="0" smtClean="0">
                          <a:solidFill>
                            <a:srgbClr val="B60D27"/>
                          </a:solidFill>
                        </a:rPr>
                        <a:t>(22.9%)</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80%</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75%</a:t>
                      </a:r>
                      <a:endParaRPr lang="en-GB" sz="800" dirty="0">
                        <a:solidFill>
                          <a:srgbClr val="B60D27"/>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algn="l"/>
                      <a:r>
                        <a:rPr lang="ja-JP" altLang="en-US" sz="800" dirty="0" smtClean="0">
                          <a:solidFill>
                            <a:srgbClr val="2D3882"/>
                          </a:solidFill>
                        </a:rPr>
                        <a:t>対照群</a:t>
                      </a:r>
                      <a:endParaRPr lang="en-GB" sz="800" dirty="0">
                        <a:solidFill>
                          <a:srgbClr val="2D388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120/347</a:t>
                      </a:r>
                      <a:br>
                        <a:rPr lang="en-GB" sz="800" dirty="0" smtClean="0">
                          <a:solidFill>
                            <a:srgbClr val="2D3882"/>
                          </a:solidFill>
                        </a:rPr>
                      </a:br>
                      <a:r>
                        <a:rPr lang="en-GB" sz="800" dirty="0" smtClean="0">
                          <a:solidFill>
                            <a:srgbClr val="2D3882"/>
                          </a:solidFill>
                        </a:rPr>
                        <a:t>(34.6%)</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68%</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61%</a:t>
                      </a:r>
                      <a:endParaRPr lang="en-GB" sz="800" dirty="0">
                        <a:solidFill>
                          <a:srgbClr val="2D388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gridSpan="4">
                  <a:txBody>
                    <a:bodyPr/>
                    <a:lstStyle/>
                    <a:p>
                      <a:pPr algn="ctr"/>
                      <a:r>
                        <a:rPr lang="en-GB" sz="800" dirty="0" smtClean="0">
                          <a:solidFill>
                            <a:schemeClr val="tx1"/>
                          </a:solidFill>
                        </a:rPr>
                        <a:t>HR 0.60</a:t>
                      </a:r>
                      <a:r>
                        <a:rPr lang="ja-JP" altLang="en-US" sz="800" dirty="0" smtClean="0">
                          <a:solidFill>
                            <a:schemeClr val="tx1"/>
                          </a:solidFill>
                        </a:rPr>
                        <a:t>（</a:t>
                      </a:r>
                      <a:r>
                        <a:rPr lang="en-GB" sz="800" dirty="0" smtClean="0">
                          <a:solidFill>
                            <a:schemeClr val="tx1"/>
                          </a:solidFill>
                        </a:rPr>
                        <a:t>95% CI 0.45</a:t>
                      </a:r>
                      <a:r>
                        <a:rPr lang="ja-JP" altLang="en-US" sz="800" dirty="0" smtClean="0">
                          <a:solidFill>
                            <a:schemeClr val="tx1"/>
                          </a:solidFill>
                        </a:rPr>
                        <a:t>～</a:t>
                      </a:r>
                      <a:r>
                        <a:rPr lang="en-GB" sz="800" dirty="0" smtClean="0">
                          <a:solidFill>
                            <a:schemeClr val="tx1"/>
                          </a:solidFill>
                        </a:rPr>
                        <a:t>0.80</a:t>
                      </a:r>
                      <a:r>
                        <a:rPr lang="ja-JP" altLang="en-US" sz="800" dirty="0" smtClean="0">
                          <a:solidFill>
                            <a:schemeClr val="tx1"/>
                          </a:solidFill>
                        </a:rPr>
                        <a:t>）、</a:t>
                      </a:r>
                      <a:r>
                        <a:rPr lang="en-GB" sz="800" dirty="0" smtClean="0">
                          <a:solidFill>
                            <a:schemeClr val="tx1"/>
                          </a:solidFill>
                        </a:rPr>
                        <a:t>Log-rank</a:t>
                      </a:r>
                      <a:r>
                        <a:rPr lang="ja-JP" altLang="en-US" sz="800" dirty="0" smtClean="0">
                          <a:solidFill>
                            <a:schemeClr val="tx1"/>
                          </a:solidFill>
                        </a:rPr>
                        <a:t>検定、</a:t>
                      </a:r>
                      <a:r>
                        <a:rPr lang="en-GB" sz="800" dirty="0" smtClean="0">
                          <a:solidFill>
                            <a:schemeClr val="tx1"/>
                          </a:solidFill>
                        </a:rPr>
                        <a:t>p</a:t>
                      </a:r>
                      <a:r>
                        <a:rPr lang="ja-JP" altLang="en-US" sz="800" dirty="0" smtClean="0">
                          <a:solidFill>
                            <a:schemeClr val="tx1"/>
                          </a:solidFill>
                        </a:rPr>
                        <a:t>＜</a:t>
                      </a:r>
                      <a:r>
                        <a:rPr lang="en-GB" sz="800" dirty="0" smtClean="0">
                          <a:solidFill>
                            <a:schemeClr val="tx1"/>
                          </a:solidFill>
                        </a:rPr>
                        <a:t>0.001</a:t>
                      </a:r>
                      <a:endParaRPr lang="en-GB" sz="800" dirty="0">
                        <a:solidFill>
                          <a:schemeClr val="tx1"/>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pSp>
        <p:nvGrpSpPr>
          <p:cNvPr id="10" name="Group 9"/>
          <p:cNvGrpSpPr>
            <a:grpSpLocks noChangeAspect="1"/>
          </p:cNvGrpSpPr>
          <p:nvPr/>
        </p:nvGrpSpPr>
        <p:grpSpPr>
          <a:xfrm>
            <a:off x="506096" y="1505246"/>
            <a:ext cx="3890339" cy="2873846"/>
            <a:chOff x="506096" y="1675178"/>
            <a:chExt cx="3890339" cy="2873846"/>
          </a:xfrm>
        </p:grpSpPr>
        <p:sp>
          <p:nvSpPr>
            <p:cNvPr id="11" name="Freeform 10"/>
            <p:cNvSpPr>
              <a:spLocks/>
            </p:cNvSpPr>
            <p:nvPr/>
          </p:nvSpPr>
          <p:spPr bwMode="auto">
            <a:xfrm>
              <a:off x="993383" y="1784852"/>
              <a:ext cx="3403052" cy="2352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2" name="Line 6"/>
            <p:cNvSpPr>
              <a:spLocks noChangeShapeType="1"/>
            </p:cNvSpPr>
            <p:nvPr/>
          </p:nvSpPr>
          <p:spPr bwMode="auto">
            <a:xfrm>
              <a:off x="922776" y="17829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3" name="Line 7"/>
            <p:cNvSpPr>
              <a:spLocks noChangeShapeType="1"/>
            </p:cNvSpPr>
            <p:nvPr/>
          </p:nvSpPr>
          <p:spPr bwMode="auto">
            <a:xfrm>
              <a:off x="922776" y="2207554"/>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4" name="Line 8"/>
            <p:cNvSpPr>
              <a:spLocks noChangeShapeType="1"/>
            </p:cNvSpPr>
            <p:nvPr/>
          </p:nvSpPr>
          <p:spPr bwMode="auto">
            <a:xfrm>
              <a:off x="922776" y="2676097"/>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5" name="Line 9"/>
            <p:cNvSpPr>
              <a:spLocks noChangeShapeType="1"/>
            </p:cNvSpPr>
            <p:nvPr/>
          </p:nvSpPr>
          <p:spPr bwMode="auto">
            <a:xfrm>
              <a:off x="922776" y="3125299"/>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6" name="Line 10"/>
            <p:cNvSpPr>
              <a:spLocks noChangeShapeType="1"/>
            </p:cNvSpPr>
            <p:nvPr/>
          </p:nvSpPr>
          <p:spPr bwMode="auto">
            <a:xfrm>
              <a:off x="922776" y="35745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7" name="Line 13"/>
            <p:cNvSpPr>
              <a:spLocks noChangeShapeType="1"/>
            </p:cNvSpPr>
            <p:nvPr/>
          </p:nvSpPr>
          <p:spPr bwMode="auto">
            <a:xfrm>
              <a:off x="2260674"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8" name="Line 17"/>
            <p:cNvSpPr>
              <a:spLocks noChangeShapeType="1"/>
            </p:cNvSpPr>
            <p:nvPr/>
          </p:nvSpPr>
          <p:spPr bwMode="auto">
            <a:xfrm>
              <a:off x="3360575"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9" name="Line 19"/>
            <p:cNvSpPr>
              <a:spLocks noChangeShapeType="1"/>
            </p:cNvSpPr>
            <p:nvPr/>
          </p:nvSpPr>
          <p:spPr bwMode="auto">
            <a:xfrm>
              <a:off x="1721053"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0" name="Line 21"/>
            <p:cNvSpPr>
              <a:spLocks noChangeShapeType="1"/>
            </p:cNvSpPr>
            <p:nvPr/>
          </p:nvSpPr>
          <p:spPr bwMode="auto">
            <a:xfrm>
              <a:off x="1169676"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1" name="TextBox 20"/>
            <p:cNvSpPr txBox="1"/>
            <p:nvPr/>
          </p:nvSpPr>
          <p:spPr>
            <a:xfrm>
              <a:off x="2180140" y="4333580"/>
              <a:ext cx="800219" cy="215444"/>
            </a:xfrm>
            <a:prstGeom prst="rect">
              <a:avLst/>
            </a:prstGeom>
            <a:noFill/>
          </p:spPr>
          <p:txBody>
            <a:bodyPr wrap="none" rtlCol="0">
              <a:spAutoFit/>
            </a:bodyPr>
            <a:lstStyle/>
            <a:p>
              <a:pPr algn="ctr" fontAlgn="base">
                <a:spcBef>
                  <a:spcPct val="0"/>
                </a:spcBef>
                <a:spcAft>
                  <a:spcPct val="0"/>
                </a:spcAft>
              </a:pPr>
              <a:r>
                <a:rPr lang="ja-JP" altLang="en-US" sz="800" b="1" dirty="0" smtClean="0">
                  <a:solidFill>
                    <a:srgbClr val="363636"/>
                  </a:solidFill>
                  <a:latin typeface="+mn-lt"/>
                </a:rPr>
                <a:t>時間（ヵ月）</a:t>
              </a:r>
              <a:endParaRPr lang="en-GB" sz="800" b="1" dirty="0">
                <a:solidFill>
                  <a:srgbClr val="363636"/>
                </a:solidFill>
                <a:latin typeface="+mn-lt"/>
              </a:endParaRPr>
            </a:p>
          </p:txBody>
        </p:sp>
        <p:sp>
          <p:nvSpPr>
            <p:cNvPr id="22" name="TextBox 21"/>
            <p:cNvSpPr txBox="1"/>
            <p:nvPr/>
          </p:nvSpPr>
          <p:spPr>
            <a:xfrm>
              <a:off x="663763" y="1675178"/>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23" name="TextBox 22"/>
            <p:cNvSpPr txBox="1"/>
            <p:nvPr/>
          </p:nvSpPr>
          <p:spPr>
            <a:xfrm>
              <a:off x="663763" y="2099832"/>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24" name="TextBox 23"/>
            <p:cNvSpPr txBox="1"/>
            <p:nvPr/>
          </p:nvSpPr>
          <p:spPr>
            <a:xfrm>
              <a:off x="663763" y="2568375"/>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25" name="TextBox 24"/>
            <p:cNvSpPr txBox="1"/>
            <p:nvPr/>
          </p:nvSpPr>
          <p:spPr>
            <a:xfrm>
              <a:off x="663763" y="3017577"/>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26" name="TextBox 25"/>
            <p:cNvSpPr txBox="1"/>
            <p:nvPr/>
          </p:nvSpPr>
          <p:spPr>
            <a:xfrm>
              <a:off x="663763" y="3466778"/>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27" name="TextBox 26"/>
            <p:cNvSpPr txBox="1"/>
            <p:nvPr/>
          </p:nvSpPr>
          <p:spPr>
            <a:xfrm>
              <a:off x="663763" y="3893331"/>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28" name="TextBox 27"/>
            <p:cNvSpPr txBox="1"/>
            <p:nvPr/>
          </p:nvSpPr>
          <p:spPr>
            <a:xfrm>
              <a:off x="1046435" y="4182555"/>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29" name="TextBox 28"/>
            <p:cNvSpPr txBox="1"/>
            <p:nvPr/>
          </p:nvSpPr>
          <p:spPr>
            <a:xfrm>
              <a:off x="1571012" y="4182555"/>
              <a:ext cx="300083" cy="215444"/>
            </a:xfrm>
            <a:prstGeom prst="rect">
              <a:avLst/>
            </a:prstGeom>
            <a:noFill/>
          </p:spPr>
          <p:txBody>
            <a:bodyPr wrap="none" rtlCol="0">
              <a:spAutoFit/>
            </a:bodyPr>
            <a:lstStyle/>
            <a:p>
              <a:pPr algn="ctr"/>
              <a:r>
                <a:rPr lang="en-GB" sz="800" dirty="0" smtClean="0">
                  <a:latin typeface="+mn-lt"/>
                </a:rPr>
                <a:t>12</a:t>
              </a:r>
              <a:endParaRPr lang="en-GB" sz="800" dirty="0">
                <a:latin typeface="+mn-lt"/>
              </a:endParaRPr>
            </a:p>
          </p:txBody>
        </p:sp>
        <p:sp>
          <p:nvSpPr>
            <p:cNvPr id="30" name="TextBox 29"/>
            <p:cNvSpPr txBox="1"/>
            <p:nvPr/>
          </p:nvSpPr>
          <p:spPr>
            <a:xfrm>
              <a:off x="2109812" y="4182555"/>
              <a:ext cx="300083" cy="215444"/>
            </a:xfrm>
            <a:prstGeom prst="rect">
              <a:avLst/>
            </a:prstGeom>
            <a:noFill/>
          </p:spPr>
          <p:txBody>
            <a:bodyPr wrap="none" rtlCol="0">
              <a:spAutoFit/>
            </a:bodyPr>
            <a:lstStyle/>
            <a:p>
              <a:pPr algn="ctr"/>
              <a:r>
                <a:rPr lang="en-GB" sz="800" dirty="0" smtClean="0">
                  <a:latin typeface="+mn-lt"/>
                </a:rPr>
                <a:t>24</a:t>
              </a:r>
              <a:endParaRPr lang="en-GB" sz="800" dirty="0">
                <a:latin typeface="+mn-lt"/>
              </a:endParaRPr>
            </a:p>
          </p:txBody>
        </p:sp>
        <p:sp>
          <p:nvSpPr>
            <p:cNvPr id="31" name="TextBox 30"/>
            <p:cNvSpPr txBox="1"/>
            <p:nvPr/>
          </p:nvSpPr>
          <p:spPr>
            <a:xfrm>
              <a:off x="2659487" y="4182555"/>
              <a:ext cx="300083" cy="215444"/>
            </a:xfrm>
            <a:prstGeom prst="rect">
              <a:avLst/>
            </a:prstGeom>
            <a:noFill/>
          </p:spPr>
          <p:txBody>
            <a:bodyPr wrap="none" rtlCol="0">
              <a:spAutoFit/>
            </a:bodyPr>
            <a:lstStyle/>
            <a:p>
              <a:pPr algn="ctr"/>
              <a:r>
                <a:rPr lang="en-GB" sz="800" dirty="0" smtClean="0">
                  <a:latin typeface="+mn-lt"/>
                </a:rPr>
                <a:t>36</a:t>
              </a:r>
              <a:endParaRPr lang="en-GB" sz="800" dirty="0">
                <a:latin typeface="+mn-lt"/>
              </a:endParaRPr>
            </a:p>
          </p:txBody>
        </p:sp>
        <p:sp>
          <p:nvSpPr>
            <p:cNvPr id="32" name="TextBox 31"/>
            <p:cNvSpPr txBox="1"/>
            <p:nvPr/>
          </p:nvSpPr>
          <p:spPr>
            <a:xfrm>
              <a:off x="3209820" y="4182555"/>
              <a:ext cx="300083" cy="215444"/>
            </a:xfrm>
            <a:prstGeom prst="rect">
              <a:avLst/>
            </a:prstGeom>
            <a:noFill/>
          </p:spPr>
          <p:txBody>
            <a:bodyPr wrap="none" rtlCol="0">
              <a:spAutoFit/>
            </a:bodyPr>
            <a:lstStyle/>
            <a:p>
              <a:pPr algn="ctr"/>
              <a:r>
                <a:rPr lang="en-GB" sz="800" dirty="0" smtClean="0">
                  <a:latin typeface="+mn-lt"/>
                </a:rPr>
                <a:t>48</a:t>
              </a:r>
              <a:endParaRPr lang="en-GB" sz="800" dirty="0">
                <a:latin typeface="+mn-lt"/>
              </a:endParaRPr>
            </a:p>
          </p:txBody>
        </p:sp>
        <p:sp>
          <p:nvSpPr>
            <p:cNvPr id="33" name="Line 17"/>
            <p:cNvSpPr>
              <a:spLocks noChangeShapeType="1"/>
            </p:cNvSpPr>
            <p:nvPr/>
          </p:nvSpPr>
          <p:spPr bwMode="auto">
            <a:xfrm>
              <a:off x="2810716" y="4144305"/>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4" name="Line 17"/>
            <p:cNvSpPr>
              <a:spLocks noChangeShapeType="1"/>
            </p:cNvSpPr>
            <p:nvPr/>
          </p:nvSpPr>
          <p:spPr bwMode="auto">
            <a:xfrm>
              <a:off x="3906732" y="4141706"/>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5" name="Line 9"/>
            <p:cNvSpPr>
              <a:spLocks noChangeShapeType="1"/>
            </p:cNvSpPr>
            <p:nvPr/>
          </p:nvSpPr>
          <p:spPr bwMode="auto">
            <a:xfrm>
              <a:off x="921561" y="4001053"/>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6" name="TextBox 35"/>
            <p:cNvSpPr txBox="1"/>
            <p:nvPr/>
          </p:nvSpPr>
          <p:spPr>
            <a:xfrm>
              <a:off x="3756690" y="4182555"/>
              <a:ext cx="300083" cy="215444"/>
            </a:xfrm>
            <a:prstGeom prst="rect">
              <a:avLst/>
            </a:prstGeom>
            <a:noFill/>
          </p:spPr>
          <p:txBody>
            <a:bodyPr wrap="none" rtlCol="0">
              <a:spAutoFit/>
            </a:bodyPr>
            <a:lstStyle/>
            <a:p>
              <a:pPr algn="ctr"/>
              <a:r>
                <a:rPr lang="en-GB" sz="800" dirty="0" smtClean="0">
                  <a:latin typeface="+mn-lt"/>
                </a:rPr>
                <a:t>60</a:t>
              </a:r>
              <a:endParaRPr lang="en-GB" sz="800" dirty="0">
                <a:latin typeface="+mn-lt"/>
              </a:endParaRPr>
            </a:p>
          </p:txBody>
        </p:sp>
        <p:sp>
          <p:nvSpPr>
            <p:cNvPr id="37" name="TextBox 36"/>
            <p:cNvSpPr txBox="1"/>
            <p:nvPr/>
          </p:nvSpPr>
          <p:spPr>
            <a:xfrm rot="16200000">
              <a:off x="246376" y="2868561"/>
              <a:ext cx="677108" cy="157667"/>
            </a:xfrm>
            <a:prstGeom prst="rect">
              <a:avLst/>
            </a:prstGeom>
            <a:noFill/>
          </p:spPr>
          <p:txBody>
            <a:bodyPr vert="eaVert" wrap="square" rtlCol="0">
              <a:spAutoFit/>
            </a:bodyPr>
            <a:lstStyle/>
            <a:p>
              <a:pPr algn="ctr"/>
              <a:r>
                <a:rPr lang="ja-JP" altLang="en-US" sz="800" b="1" dirty="0" smtClean="0"/>
                <a:t>生存確率</a:t>
              </a:r>
              <a:endParaRPr lang="en-GB" sz="800" b="1" dirty="0"/>
            </a:p>
          </p:txBody>
        </p:sp>
      </p:grpSp>
      <p:grpSp>
        <p:nvGrpSpPr>
          <p:cNvPr id="45" name="Group 44"/>
          <p:cNvGrpSpPr>
            <a:grpSpLocks noChangeAspect="1"/>
          </p:cNvGrpSpPr>
          <p:nvPr/>
        </p:nvGrpSpPr>
        <p:grpSpPr>
          <a:xfrm>
            <a:off x="4765690" y="1505246"/>
            <a:ext cx="3992930" cy="2873846"/>
            <a:chOff x="403505" y="1675178"/>
            <a:chExt cx="3992930" cy="2873846"/>
          </a:xfrm>
        </p:grpSpPr>
        <p:sp>
          <p:nvSpPr>
            <p:cNvPr id="46" name="Freeform 45"/>
            <p:cNvSpPr>
              <a:spLocks/>
            </p:cNvSpPr>
            <p:nvPr/>
          </p:nvSpPr>
          <p:spPr bwMode="auto">
            <a:xfrm>
              <a:off x="993383" y="1784852"/>
              <a:ext cx="3403052" cy="2352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7" name="Line 6"/>
            <p:cNvSpPr>
              <a:spLocks noChangeShapeType="1"/>
            </p:cNvSpPr>
            <p:nvPr/>
          </p:nvSpPr>
          <p:spPr bwMode="auto">
            <a:xfrm>
              <a:off x="922776" y="17829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8" name="Line 7"/>
            <p:cNvSpPr>
              <a:spLocks noChangeShapeType="1"/>
            </p:cNvSpPr>
            <p:nvPr/>
          </p:nvSpPr>
          <p:spPr bwMode="auto">
            <a:xfrm>
              <a:off x="922776" y="2207554"/>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9" name="Line 8"/>
            <p:cNvSpPr>
              <a:spLocks noChangeShapeType="1"/>
            </p:cNvSpPr>
            <p:nvPr/>
          </p:nvSpPr>
          <p:spPr bwMode="auto">
            <a:xfrm>
              <a:off x="922776" y="2676097"/>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0" name="Line 9"/>
            <p:cNvSpPr>
              <a:spLocks noChangeShapeType="1"/>
            </p:cNvSpPr>
            <p:nvPr/>
          </p:nvSpPr>
          <p:spPr bwMode="auto">
            <a:xfrm>
              <a:off x="922776" y="3125299"/>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1" name="Line 10"/>
            <p:cNvSpPr>
              <a:spLocks noChangeShapeType="1"/>
            </p:cNvSpPr>
            <p:nvPr/>
          </p:nvSpPr>
          <p:spPr bwMode="auto">
            <a:xfrm>
              <a:off x="922776" y="35745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2" name="Line 13"/>
            <p:cNvSpPr>
              <a:spLocks noChangeShapeType="1"/>
            </p:cNvSpPr>
            <p:nvPr/>
          </p:nvSpPr>
          <p:spPr bwMode="auto">
            <a:xfrm>
              <a:off x="2260674"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3" name="Line 17"/>
            <p:cNvSpPr>
              <a:spLocks noChangeShapeType="1"/>
            </p:cNvSpPr>
            <p:nvPr/>
          </p:nvSpPr>
          <p:spPr bwMode="auto">
            <a:xfrm>
              <a:off x="3360575"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4" name="Line 19"/>
            <p:cNvSpPr>
              <a:spLocks noChangeShapeType="1"/>
            </p:cNvSpPr>
            <p:nvPr/>
          </p:nvSpPr>
          <p:spPr bwMode="auto">
            <a:xfrm>
              <a:off x="1721053"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5" name="Line 21"/>
            <p:cNvSpPr>
              <a:spLocks noChangeShapeType="1"/>
            </p:cNvSpPr>
            <p:nvPr/>
          </p:nvSpPr>
          <p:spPr bwMode="auto">
            <a:xfrm>
              <a:off x="1169676"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6" name="TextBox 55"/>
            <p:cNvSpPr txBox="1"/>
            <p:nvPr/>
          </p:nvSpPr>
          <p:spPr>
            <a:xfrm>
              <a:off x="2180140" y="4333580"/>
              <a:ext cx="800219" cy="215444"/>
            </a:xfrm>
            <a:prstGeom prst="rect">
              <a:avLst/>
            </a:prstGeom>
            <a:noFill/>
          </p:spPr>
          <p:txBody>
            <a:bodyPr wrap="none" rtlCol="0">
              <a:spAutoFit/>
            </a:bodyPr>
            <a:lstStyle/>
            <a:p>
              <a:pPr algn="ctr" fontAlgn="base">
                <a:spcBef>
                  <a:spcPct val="0"/>
                </a:spcBef>
                <a:spcAft>
                  <a:spcPct val="0"/>
                </a:spcAft>
              </a:pPr>
              <a:r>
                <a:rPr lang="ja-JP" altLang="en-US" sz="800" b="1" dirty="0" smtClean="0">
                  <a:solidFill>
                    <a:srgbClr val="363636"/>
                  </a:solidFill>
                  <a:latin typeface="+mn-lt"/>
                </a:rPr>
                <a:t>時間（ヵ月）</a:t>
              </a:r>
              <a:endParaRPr lang="en-GB" sz="800" b="1" dirty="0">
                <a:solidFill>
                  <a:srgbClr val="363636"/>
                </a:solidFill>
                <a:latin typeface="+mn-lt"/>
              </a:endParaRPr>
            </a:p>
          </p:txBody>
        </p:sp>
        <p:sp>
          <p:nvSpPr>
            <p:cNvPr id="57" name="TextBox 56"/>
            <p:cNvSpPr txBox="1"/>
            <p:nvPr/>
          </p:nvSpPr>
          <p:spPr>
            <a:xfrm>
              <a:off x="663763" y="1675178"/>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58" name="TextBox 57"/>
            <p:cNvSpPr txBox="1"/>
            <p:nvPr/>
          </p:nvSpPr>
          <p:spPr>
            <a:xfrm>
              <a:off x="663763" y="2099832"/>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59" name="TextBox 58"/>
            <p:cNvSpPr txBox="1"/>
            <p:nvPr/>
          </p:nvSpPr>
          <p:spPr>
            <a:xfrm>
              <a:off x="663763" y="2568375"/>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60" name="TextBox 59"/>
            <p:cNvSpPr txBox="1"/>
            <p:nvPr/>
          </p:nvSpPr>
          <p:spPr>
            <a:xfrm>
              <a:off x="663763" y="3017577"/>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61" name="TextBox 60"/>
            <p:cNvSpPr txBox="1"/>
            <p:nvPr/>
          </p:nvSpPr>
          <p:spPr>
            <a:xfrm>
              <a:off x="663763" y="3466778"/>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62" name="TextBox 61"/>
            <p:cNvSpPr txBox="1"/>
            <p:nvPr/>
          </p:nvSpPr>
          <p:spPr>
            <a:xfrm>
              <a:off x="663763" y="3893331"/>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63" name="TextBox 62"/>
            <p:cNvSpPr txBox="1"/>
            <p:nvPr/>
          </p:nvSpPr>
          <p:spPr>
            <a:xfrm>
              <a:off x="1046435" y="4182555"/>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64" name="TextBox 63"/>
            <p:cNvSpPr txBox="1"/>
            <p:nvPr/>
          </p:nvSpPr>
          <p:spPr>
            <a:xfrm>
              <a:off x="1571012" y="4182555"/>
              <a:ext cx="300083" cy="215444"/>
            </a:xfrm>
            <a:prstGeom prst="rect">
              <a:avLst/>
            </a:prstGeom>
            <a:noFill/>
          </p:spPr>
          <p:txBody>
            <a:bodyPr wrap="none" rtlCol="0">
              <a:spAutoFit/>
            </a:bodyPr>
            <a:lstStyle/>
            <a:p>
              <a:pPr algn="ctr"/>
              <a:r>
                <a:rPr lang="en-GB" sz="800" dirty="0" smtClean="0">
                  <a:latin typeface="+mn-lt"/>
                </a:rPr>
                <a:t>12</a:t>
              </a:r>
              <a:endParaRPr lang="en-GB" sz="800" dirty="0">
                <a:latin typeface="+mn-lt"/>
              </a:endParaRPr>
            </a:p>
          </p:txBody>
        </p:sp>
        <p:sp>
          <p:nvSpPr>
            <p:cNvPr id="65" name="TextBox 64"/>
            <p:cNvSpPr txBox="1"/>
            <p:nvPr/>
          </p:nvSpPr>
          <p:spPr>
            <a:xfrm>
              <a:off x="2109812" y="4182555"/>
              <a:ext cx="300083" cy="215444"/>
            </a:xfrm>
            <a:prstGeom prst="rect">
              <a:avLst/>
            </a:prstGeom>
            <a:noFill/>
          </p:spPr>
          <p:txBody>
            <a:bodyPr wrap="none" rtlCol="0">
              <a:spAutoFit/>
            </a:bodyPr>
            <a:lstStyle/>
            <a:p>
              <a:pPr algn="ctr"/>
              <a:r>
                <a:rPr lang="en-GB" sz="800" dirty="0" smtClean="0">
                  <a:latin typeface="+mn-lt"/>
                </a:rPr>
                <a:t>24</a:t>
              </a:r>
              <a:endParaRPr lang="en-GB" sz="800" dirty="0">
                <a:latin typeface="+mn-lt"/>
              </a:endParaRPr>
            </a:p>
          </p:txBody>
        </p:sp>
        <p:sp>
          <p:nvSpPr>
            <p:cNvPr id="66" name="TextBox 65"/>
            <p:cNvSpPr txBox="1"/>
            <p:nvPr/>
          </p:nvSpPr>
          <p:spPr>
            <a:xfrm>
              <a:off x="2659487" y="4182555"/>
              <a:ext cx="300083" cy="215444"/>
            </a:xfrm>
            <a:prstGeom prst="rect">
              <a:avLst/>
            </a:prstGeom>
            <a:noFill/>
          </p:spPr>
          <p:txBody>
            <a:bodyPr wrap="none" rtlCol="0">
              <a:spAutoFit/>
            </a:bodyPr>
            <a:lstStyle/>
            <a:p>
              <a:pPr algn="ctr"/>
              <a:r>
                <a:rPr lang="en-GB" sz="800" dirty="0" smtClean="0">
                  <a:latin typeface="+mn-lt"/>
                </a:rPr>
                <a:t>36</a:t>
              </a:r>
              <a:endParaRPr lang="en-GB" sz="800" dirty="0">
                <a:latin typeface="+mn-lt"/>
              </a:endParaRPr>
            </a:p>
          </p:txBody>
        </p:sp>
        <p:sp>
          <p:nvSpPr>
            <p:cNvPr id="67" name="TextBox 66"/>
            <p:cNvSpPr txBox="1"/>
            <p:nvPr/>
          </p:nvSpPr>
          <p:spPr>
            <a:xfrm>
              <a:off x="3209820" y="4182555"/>
              <a:ext cx="300083" cy="215444"/>
            </a:xfrm>
            <a:prstGeom prst="rect">
              <a:avLst/>
            </a:prstGeom>
            <a:noFill/>
          </p:spPr>
          <p:txBody>
            <a:bodyPr wrap="none" rtlCol="0">
              <a:spAutoFit/>
            </a:bodyPr>
            <a:lstStyle/>
            <a:p>
              <a:pPr algn="ctr"/>
              <a:r>
                <a:rPr lang="en-GB" sz="800" dirty="0" smtClean="0">
                  <a:latin typeface="+mn-lt"/>
                </a:rPr>
                <a:t>48</a:t>
              </a:r>
              <a:endParaRPr lang="en-GB" sz="800" dirty="0">
                <a:latin typeface="+mn-lt"/>
              </a:endParaRPr>
            </a:p>
          </p:txBody>
        </p:sp>
        <p:sp>
          <p:nvSpPr>
            <p:cNvPr id="68" name="Line 17"/>
            <p:cNvSpPr>
              <a:spLocks noChangeShapeType="1"/>
            </p:cNvSpPr>
            <p:nvPr/>
          </p:nvSpPr>
          <p:spPr bwMode="auto">
            <a:xfrm>
              <a:off x="2810716" y="4144305"/>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69" name="Line 17"/>
            <p:cNvSpPr>
              <a:spLocks noChangeShapeType="1"/>
            </p:cNvSpPr>
            <p:nvPr/>
          </p:nvSpPr>
          <p:spPr bwMode="auto">
            <a:xfrm>
              <a:off x="3906732" y="4141706"/>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70" name="Line 9"/>
            <p:cNvSpPr>
              <a:spLocks noChangeShapeType="1"/>
            </p:cNvSpPr>
            <p:nvPr/>
          </p:nvSpPr>
          <p:spPr bwMode="auto">
            <a:xfrm>
              <a:off x="921561" y="4001053"/>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71" name="TextBox 70"/>
            <p:cNvSpPr txBox="1"/>
            <p:nvPr/>
          </p:nvSpPr>
          <p:spPr>
            <a:xfrm>
              <a:off x="3756690" y="4182555"/>
              <a:ext cx="300083" cy="215444"/>
            </a:xfrm>
            <a:prstGeom prst="rect">
              <a:avLst/>
            </a:prstGeom>
            <a:noFill/>
          </p:spPr>
          <p:txBody>
            <a:bodyPr wrap="none" rtlCol="0">
              <a:spAutoFit/>
            </a:bodyPr>
            <a:lstStyle/>
            <a:p>
              <a:pPr algn="ctr"/>
              <a:r>
                <a:rPr lang="en-GB" sz="800" dirty="0" smtClean="0">
                  <a:latin typeface="+mn-lt"/>
                </a:rPr>
                <a:t>60</a:t>
              </a:r>
              <a:endParaRPr lang="en-GB" sz="800" dirty="0">
                <a:latin typeface="+mn-lt"/>
              </a:endParaRPr>
            </a:p>
          </p:txBody>
        </p:sp>
        <p:sp>
          <p:nvSpPr>
            <p:cNvPr id="72" name="TextBox 71"/>
            <p:cNvSpPr txBox="1"/>
            <p:nvPr/>
          </p:nvSpPr>
          <p:spPr>
            <a:xfrm rot="16200000">
              <a:off x="-51141" y="2793250"/>
              <a:ext cx="1169551" cy="260259"/>
            </a:xfrm>
            <a:prstGeom prst="rect">
              <a:avLst/>
            </a:prstGeom>
            <a:noFill/>
          </p:spPr>
          <p:txBody>
            <a:bodyPr vert="eaVert" wrap="square" rtlCol="0">
              <a:spAutoFit/>
            </a:bodyPr>
            <a:lstStyle/>
            <a:p>
              <a:pPr algn="ctr"/>
              <a:r>
                <a:rPr lang="ja-JP" altLang="en-US" sz="800" b="1" dirty="0" smtClean="0"/>
                <a:t>肝転移累積発生率</a:t>
              </a:r>
              <a:endParaRPr lang="en-GB" sz="800" b="1" dirty="0"/>
            </a:p>
          </p:txBody>
        </p:sp>
      </p:grpSp>
      <p:graphicFrame>
        <p:nvGraphicFramePr>
          <p:cNvPr id="80" name="Table 79"/>
          <p:cNvGraphicFramePr>
            <a:graphicFrameLocks noGrp="1" noChangeAspect="1"/>
          </p:cNvGraphicFramePr>
          <p:nvPr>
            <p:extLst>
              <p:ext uri="{D42A27DB-BD31-4B8C-83A1-F6EECF244321}">
                <p14:modId xmlns:p14="http://schemas.microsoft.com/office/powerpoint/2010/main" xmlns="" val="3790282043"/>
              </p:ext>
            </p:extLst>
          </p:nvPr>
        </p:nvGraphicFramePr>
        <p:xfrm>
          <a:off x="5821453" y="1564930"/>
          <a:ext cx="2903349" cy="1483360"/>
        </p:xfrm>
        <a:graphic>
          <a:graphicData uri="http://schemas.openxmlformats.org/drawingml/2006/table">
            <a:tbl>
              <a:tblPr firstRow="1" bandRow="1">
                <a:tableStyleId>{69012ECD-51FC-41F1-AA8D-1B2483CD663E}</a:tableStyleId>
              </a:tblPr>
              <a:tblGrid>
                <a:gridCol w="668655"/>
                <a:gridCol w="795053"/>
                <a:gridCol w="763981"/>
                <a:gridCol w="675660"/>
              </a:tblGrid>
              <a:tr h="370840">
                <a:tc>
                  <a:txBody>
                    <a:bodyPr/>
                    <a:lstStyle/>
                    <a:p>
                      <a:pPr algn="ctr"/>
                      <a:endParaRPr lang="en-GB" sz="80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altLang="en-US" sz="800" dirty="0" smtClean="0"/>
                        <a:t>イベント数</a:t>
                      </a:r>
                      <a:r>
                        <a:rPr lang="en-GB" sz="800" dirty="0" smtClean="0"/>
                        <a:t/>
                      </a:r>
                      <a:br>
                        <a:rPr lang="en-GB" sz="800" dirty="0" smtClean="0"/>
                      </a:br>
                      <a:r>
                        <a:rPr lang="en-GB" sz="800" dirty="0" smtClean="0"/>
                        <a:t>n/N</a:t>
                      </a:r>
                      <a:r>
                        <a:rPr lang="ja-JP" altLang="en-US" sz="800" dirty="0" smtClean="0"/>
                        <a:t>（</a:t>
                      </a:r>
                      <a:r>
                        <a:rPr lang="en-GB" sz="800" dirty="0" smtClean="0"/>
                        <a:t>%</a:t>
                      </a:r>
                      <a:r>
                        <a:rPr lang="ja-JP" altLang="en-US" sz="800" dirty="0" smtClean="0"/>
                        <a:t>）</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3</a:t>
                      </a:r>
                      <a:r>
                        <a:rPr lang="ja-JP" altLang="en-US" sz="800" dirty="0" smtClean="0"/>
                        <a:t>年</a:t>
                      </a:r>
                      <a:r>
                        <a:rPr lang="en-GB" sz="800" dirty="0" smtClean="0"/>
                        <a:t>DFS</a:t>
                      </a:r>
                      <a:r>
                        <a:rPr lang="ja-JP" altLang="en-US" sz="800" dirty="0" smtClean="0"/>
                        <a:t>率</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5</a:t>
                      </a:r>
                      <a:r>
                        <a:rPr lang="ja-JP" altLang="en-US" sz="800" dirty="0" smtClean="0"/>
                        <a:t>年</a:t>
                      </a:r>
                      <a:r>
                        <a:rPr lang="en-GB" sz="800" dirty="0" smtClean="0"/>
                        <a:t>DFS</a:t>
                      </a:r>
                      <a:r>
                        <a:rPr lang="ja-JP" altLang="en-US" sz="800" dirty="0" smtClean="0"/>
                        <a:t>率</a:t>
                      </a:r>
                      <a:endParaRPr lang="en-GB" sz="80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70840">
                <a:tc>
                  <a:txBody>
                    <a:bodyPr/>
                    <a:lstStyle/>
                    <a:p>
                      <a:pPr algn="l"/>
                      <a:r>
                        <a:rPr lang="en-GB" sz="800" dirty="0" smtClean="0">
                          <a:solidFill>
                            <a:srgbClr val="B60D27"/>
                          </a:solidFill>
                        </a:rPr>
                        <a:t>PHRAC</a:t>
                      </a:r>
                      <a:r>
                        <a:rPr lang="ja-JP" altLang="en-US" sz="800" dirty="0" smtClean="0">
                          <a:solidFill>
                            <a:srgbClr val="B60D27"/>
                          </a:solidFill>
                        </a:rPr>
                        <a:t>群</a:t>
                      </a:r>
                      <a:endParaRPr lang="en-GB" sz="800" dirty="0">
                        <a:solidFill>
                          <a:srgbClr val="B60D27"/>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23/341</a:t>
                      </a:r>
                      <a:br>
                        <a:rPr lang="en-GB" sz="800" dirty="0" smtClean="0">
                          <a:solidFill>
                            <a:srgbClr val="B60D27"/>
                          </a:solidFill>
                        </a:rPr>
                      </a:br>
                      <a:r>
                        <a:rPr lang="en-GB" sz="800" dirty="0" smtClean="0">
                          <a:solidFill>
                            <a:srgbClr val="B60D27"/>
                          </a:solidFill>
                        </a:rPr>
                        <a:t>(6.7%)</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7%</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8%</a:t>
                      </a:r>
                      <a:endParaRPr lang="en-GB" sz="800" dirty="0">
                        <a:solidFill>
                          <a:srgbClr val="B60D27"/>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algn="l"/>
                      <a:r>
                        <a:rPr lang="ja-JP" altLang="en-US" sz="800" dirty="0" smtClean="0">
                          <a:solidFill>
                            <a:srgbClr val="2D3882"/>
                          </a:solidFill>
                        </a:rPr>
                        <a:t>対照群</a:t>
                      </a:r>
                      <a:endParaRPr lang="en-GB" sz="800" dirty="0">
                        <a:solidFill>
                          <a:srgbClr val="2D388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55/347</a:t>
                      </a:r>
                      <a:br>
                        <a:rPr lang="en-GB" sz="800" dirty="0" smtClean="0">
                          <a:solidFill>
                            <a:srgbClr val="2D3882"/>
                          </a:solidFill>
                        </a:rPr>
                      </a:br>
                      <a:r>
                        <a:rPr lang="en-GB" sz="800" dirty="0" smtClean="0">
                          <a:solidFill>
                            <a:srgbClr val="2D3882"/>
                          </a:solidFill>
                        </a:rPr>
                        <a:t>(15.9%)</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15%</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18%</a:t>
                      </a:r>
                      <a:endParaRPr lang="en-GB" sz="800" dirty="0">
                        <a:solidFill>
                          <a:srgbClr val="2D388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gridSpan="4">
                  <a:txBody>
                    <a:bodyPr/>
                    <a:lstStyle/>
                    <a:p>
                      <a:pPr algn="ctr"/>
                      <a:r>
                        <a:rPr lang="en-GB" sz="800" dirty="0" smtClean="0">
                          <a:solidFill>
                            <a:schemeClr val="tx1"/>
                          </a:solidFill>
                        </a:rPr>
                        <a:t>HR 0.39</a:t>
                      </a:r>
                      <a:r>
                        <a:rPr lang="ja-JP" altLang="en-US" sz="800" dirty="0" smtClean="0">
                          <a:solidFill>
                            <a:schemeClr val="tx1"/>
                          </a:solidFill>
                        </a:rPr>
                        <a:t>（</a:t>
                      </a:r>
                      <a:r>
                        <a:rPr lang="en-GB" sz="800" dirty="0" smtClean="0">
                          <a:solidFill>
                            <a:schemeClr val="tx1"/>
                          </a:solidFill>
                        </a:rPr>
                        <a:t>95% CI 0.24</a:t>
                      </a:r>
                      <a:r>
                        <a:rPr lang="ja-JP" altLang="en-US" sz="800" dirty="0" smtClean="0">
                          <a:solidFill>
                            <a:schemeClr val="tx1"/>
                          </a:solidFill>
                        </a:rPr>
                        <a:t>～</a:t>
                      </a:r>
                      <a:r>
                        <a:rPr lang="en-GB" sz="800" dirty="0" smtClean="0">
                          <a:solidFill>
                            <a:schemeClr val="tx1"/>
                          </a:solidFill>
                        </a:rPr>
                        <a:t>0.64</a:t>
                      </a:r>
                      <a:r>
                        <a:rPr lang="ja-JP" altLang="en-US" sz="800" dirty="0" smtClean="0">
                          <a:solidFill>
                            <a:schemeClr val="tx1"/>
                          </a:solidFill>
                        </a:rPr>
                        <a:t>）、</a:t>
                      </a:r>
                      <a:r>
                        <a:rPr lang="en-GB" sz="800" dirty="0" smtClean="0">
                          <a:solidFill>
                            <a:schemeClr val="tx1"/>
                          </a:solidFill>
                        </a:rPr>
                        <a:t>Log-rank</a:t>
                      </a:r>
                      <a:r>
                        <a:rPr lang="ja-JP" altLang="en-US" sz="800" dirty="0" smtClean="0">
                          <a:solidFill>
                            <a:schemeClr val="tx1"/>
                          </a:solidFill>
                        </a:rPr>
                        <a:t>検定、</a:t>
                      </a:r>
                      <a:r>
                        <a:rPr lang="en-GB" sz="800" dirty="0" smtClean="0">
                          <a:solidFill>
                            <a:schemeClr val="tx1"/>
                          </a:solidFill>
                        </a:rPr>
                        <a:t>p</a:t>
                      </a:r>
                      <a:r>
                        <a:rPr lang="ja-JP" altLang="en-US" sz="800" dirty="0" smtClean="0">
                          <a:solidFill>
                            <a:schemeClr val="tx1"/>
                          </a:solidFill>
                        </a:rPr>
                        <a:t>＜</a:t>
                      </a:r>
                      <a:r>
                        <a:rPr lang="en-GB" sz="800" dirty="0" smtClean="0">
                          <a:solidFill>
                            <a:schemeClr val="tx1"/>
                          </a:solidFill>
                        </a:rPr>
                        <a:t>0.001</a:t>
                      </a:r>
                      <a:endParaRPr lang="en-GB" sz="800" dirty="0">
                        <a:solidFill>
                          <a:schemeClr val="tx1"/>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pSp>
        <p:nvGrpSpPr>
          <p:cNvPr id="83" name="Group 82"/>
          <p:cNvGrpSpPr>
            <a:grpSpLocks noChangeAspect="1"/>
          </p:cNvGrpSpPr>
          <p:nvPr/>
        </p:nvGrpSpPr>
        <p:grpSpPr>
          <a:xfrm>
            <a:off x="1171006" y="1630505"/>
            <a:ext cx="3225429" cy="884417"/>
            <a:chOff x="3365500" y="3090863"/>
            <a:chExt cx="2409825" cy="657225"/>
          </a:xfrm>
        </p:grpSpPr>
        <p:sp>
          <p:nvSpPr>
            <p:cNvPr id="84" name="Freeform 44"/>
            <p:cNvSpPr>
              <a:spLocks/>
            </p:cNvSpPr>
            <p:nvPr/>
          </p:nvSpPr>
          <p:spPr bwMode="auto">
            <a:xfrm>
              <a:off x="3365500" y="3090863"/>
              <a:ext cx="2409825" cy="638175"/>
            </a:xfrm>
            <a:custGeom>
              <a:avLst/>
              <a:gdLst>
                <a:gd name="T0" fmla="*/ 215 w 253"/>
                <a:gd name="T1" fmla="*/ 67 h 67"/>
                <a:gd name="T2" fmla="*/ 207 w 253"/>
                <a:gd name="T3" fmla="*/ 66 h 67"/>
                <a:gd name="T4" fmla="*/ 196 w 253"/>
                <a:gd name="T5" fmla="*/ 64 h 67"/>
                <a:gd name="T6" fmla="*/ 192 w 253"/>
                <a:gd name="T7" fmla="*/ 62 h 67"/>
                <a:gd name="T8" fmla="*/ 179 w 253"/>
                <a:gd name="T9" fmla="*/ 59 h 67"/>
                <a:gd name="T10" fmla="*/ 167 w 253"/>
                <a:gd name="T11" fmla="*/ 57 h 67"/>
                <a:gd name="T12" fmla="*/ 141 w 253"/>
                <a:gd name="T13" fmla="*/ 56 h 67"/>
                <a:gd name="T14" fmla="*/ 128 w 253"/>
                <a:gd name="T15" fmla="*/ 52 h 67"/>
                <a:gd name="T16" fmla="*/ 114 w 253"/>
                <a:gd name="T17" fmla="*/ 52 h 67"/>
                <a:gd name="T18" fmla="*/ 107 w 253"/>
                <a:gd name="T19" fmla="*/ 50 h 67"/>
                <a:gd name="T20" fmla="*/ 102 w 253"/>
                <a:gd name="T21" fmla="*/ 48 h 67"/>
                <a:gd name="T22" fmla="*/ 95 w 253"/>
                <a:gd name="T23" fmla="*/ 46 h 67"/>
                <a:gd name="T24" fmla="*/ 93 w 253"/>
                <a:gd name="T25" fmla="*/ 44 h 67"/>
                <a:gd name="T26" fmla="*/ 85 w 253"/>
                <a:gd name="T27" fmla="*/ 43 h 67"/>
                <a:gd name="T28" fmla="*/ 78 w 253"/>
                <a:gd name="T29" fmla="*/ 39 h 67"/>
                <a:gd name="T30" fmla="*/ 74 w 253"/>
                <a:gd name="T31" fmla="*/ 37 h 67"/>
                <a:gd name="T32" fmla="*/ 71 w 253"/>
                <a:gd name="T33" fmla="*/ 36 h 67"/>
                <a:gd name="T34" fmla="*/ 68 w 253"/>
                <a:gd name="T35" fmla="*/ 35 h 67"/>
                <a:gd name="T36" fmla="*/ 64 w 253"/>
                <a:gd name="T37" fmla="*/ 32 h 67"/>
                <a:gd name="T38" fmla="*/ 61 w 253"/>
                <a:gd name="T39" fmla="*/ 30 h 67"/>
                <a:gd name="T40" fmla="*/ 57 w 253"/>
                <a:gd name="T41" fmla="*/ 28 h 67"/>
                <a:gd name="T42" fmla="*/ 50 w 253"/>
                <a:gd name="T43" fmla="*/ 25 h 67"/>
                <a:gd name="T44" fmla="*/ 46 w 253"/>
                <a:gd name="T45" fmla="*/ 23 h 67"/>
                <a:gd name="T46" fmla="*/ 43 w 253"/>
                <a:gd name="T47" fmla="*/ 21 h 67"/>
                <a:gd name="T48" fmla="*/ 39 w 253"/>
                <a:gd name="T49" fmla="*/ 19 h 67"/>
                <a:gd name="T50" fmla="*/ 36 w 253"/>
                <a:gd name="T51" fmla="*/ 17 h 67"/>
                <a:gd name="T52" fmla="*/ 32 w 253"/>
                <a:gd name="T53" fmla="*/ 15 h 67"/>
                <a:gd name="T54" fmla="*/ 29 w 253"/>
                <a:gd name="T55" fmla="*/ 13 h 67"/>
                <a:gd name="T56" fmla="*/ 25 w 253"/>
                <a:gd name="T57" fmla="*/ 11 h 67"/>
                <a:gd name="T58" fmla="*/ 22 w 253"/>
                <a:gd name="T59" fmla="*/ 7 h 67"/>
                <a:gd name="T60" fmla="*/ 18 w 253"/>
                <a:gd name="T61" fmla="*/ 5 h 67"/>
                <a:gd name="T62" fmla="*/ 11 w 253"/>
                <a:gd name="T63" fmla="*/ 4 h 67"/>
                <a:gd name="T64" fmla="*/ 7 w 253"/>
                <a:gd name="T65" fmla="*/ 2 h 67"/>
                <a:gd name="T66" fmla="*/ 0 w 253"/>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67">
                  <a:moveTo>
                    <a:pt x="253" y="67"/>
                  </a:moveTo>
                  <a:lnTo>
                    <a:pt x="215" y="67"/>
                  </a:lnTo>
                  <a:lnTo>
                    <a:pt x="215" y="66"/>
                  </a:lnTo>
                  <a:lnTo>
                    <a:pt x="207" y="66"/>
                  </a:lnTo>
                  <a:lnTo>
                    <a:pt x="207" y="64"/>
                  </a:lnTo>
                  <a:lnTo>
                    <a:pt x="196" y="64"/>
                  </a:lnTo>
                  <a:lnTo>
                    <a:pt x="196" y="62"/>
                  </a:lnTo>
                  <a:lnTo>
                    <a:pt x="192" y="62"/>
                  </a:lnTo>
                  <a:lnTo>
                    <a:pt x="179" y="62"/>
                  </a:lnTo>
                  <a:lnTo>
                    <a:pt x="179" y="59"/>
                  </a:lnTo>
                  <a:lnTo>
                    <a:pt x="167" y="59"/>
                  </a:lnTo>
                  <a:lnTo>
                    <a:pt x="167" y="57"/>
                  </a:lnTo>
                  <a:lnTo>
                    <a:pt x="141" y="57"/>
                  </a:lnTo>
                  <a:lnTo>
                    <a:pt x="141" y="56"/>
                  </a:lnTo>
                  <a:lnTo>
                    <a:pt x="128" y="56"/>
                  </a:lnTo>
                  <a:lnTo>
                    <a:pt x="128" y="52"/>
                  </a:lnTo>
                  <a:lnTo>
                    <a:pt x="119" y="52"/>
                  </a:lnTo>
                  <a:lnTo>
                    <a:pt x="114" y="52"/>
                  </a:lnTo>
                  <a:lnTo>
                    <a:pt x="114" y="50"/>
                  </a:lnTo>
                  <a:lnTo>
                    <a:pt x="107" y="50"/>
                  </a:lnTo>
                  <a:lnTo>
                    <a:pt x="107" y="48"/>
                  </a:lnTo>
                  <a:lnTo>
                    <a:pt x="102" y="48"/>
                  </a:lnTo>
                  <a:lnTo>
                    <a:pt x="102" y="46"/>
                  </a:lnTo>
                  <a:lnTo>
                    <a:pt x="95" y="46"/>
                  </a:lnTo>
                  <a:lnTo>
                    <a:pt x="95" y="44"/>
                  </a:lnTo>
                  <a:lnTo>
                    <a:pt x="93" y="44"/>
                  </a:lnTo>
                  <a:lnTo>
                    <a:pt x="93" y="43"/>
                  </a:lnTo>
                  <a:lnTo>
                    <a:pt x="85" y="43"/>
                  </a:lnTo>
                  <a:lnTo>
                    <a:pt x="85" y="39"/>
                  </a:lnTo>
                  <a:cubicBezTo>
                    <a:pt x="85" y="39"/>
                    <a:pt x="78" y="39"/>
                    <a:pt x="78" y="39"/>
                  </a:cubicBezTo>
                  <a:lnTo>
                    <a:pt x="78" y="37"/>
                  </a:lnTo>
                  <a:lnTo>
                    <a:pt x="74" y="37"/>
                  </a:lnTo>
                  <a:lnTo>
                    <a:pt x="74" y="36"/>
                  </a:lnTo>
                  <a:lnTo>
                    <a:pt x="71" y="36"/>
                  </a:lnTo>
                  <a:lnTo>
                    <a:pt x="71" y="35"/>
                  </a:lnTo>
                  <a:lnTo>
                    <a:pt x="68" y="35"/>
                  </a:lnTo>
                  <a:lnTo>
                    <a:pt x="68" y="32"/>
                  </a:lnTo>
                  <a:lnTo>
                    <a:pt x="64" y="32"/>
                  </a:lnTo>
                  <a:lnTo>
                    <a:pt x="64" y="30"/>
                  </a:lnTo>
                  <a:lnTo>
                    <a:pt x="61" y="30"/>
                  </a:lnTo>
                  <a:lnTo>
                    <a:pt x="61" y="28"/>
                  </a:lnTo>
                  <a:lnTo>
                    <a:pt x="57" y="28"/>
                  </a:lnTo>
                  <a:lnTo>
                    <a:pt x="57" y="25"/>
                  </a:lnTo>
                  <a:lnTo>
                    <a:pt x="50" y="25"/>
                  </a:lnTo>
                  <a:lnTo>
                    <a:pt x="50" y="23"/>
                  </a:lnTo>
                  <a:lnTo>
                    <a:pt x="46" y="23"/>
                  </a:lnTo>
                  <a:lnTo>
                    <a:pt x="46" y="21"/>
                  </a:lnTo>
                  <a:lnTo>
                    <a:pt x="43" y="21"/>
                  </a:lnTo>
                  <a:lnTo>
                    <a:pt x="43" y="19"/>
                  </a:lnTo>
                  <a:lnTo>
                    <a:pt x="39" y="19"/>
                  </a:lnTo>
                  <a:lnTo>
                    <a:pt x="39" y="17"/>
                  </a:lnTo>
                  <a:lnTo>
                    <a:pt x="36" y="17"/>
                  </a:lnTo>
                  <a:lnTo>
                    <a:pt x="36" y="15"/>
                  </a:lnTo>
                  <a:lnTo>
                    <a:pt x="32" y="15"/>
                  </a:lnTo>
                  <a:lnTo>
                    <a:pt x="32" y="13"/>
                  </a:lnTo>
                  <a:lnTo>
                    <a:pt x="29" y="13"/>
                  </a:lnTo>
                  <a:lnTo>
                    <a:pt x="29" y="11"/>
                  </a:lnTo>
                  <a:lnTo>
                    <a:pt x="25" y="11"/>
                  </a:lnTo>
                  <a:lnTo>
                    <a:pt x="25" y="7"/>
                  </a:lnTo>
                  <a:lnTo>
                    <a:pt x="22" y="7"/>
                  </a:lnTo>
                  <a:lnTo>
                    <a:pt x="22" y="5"/>
                  </a:lnTo>
                  <a:lnTo>
                    <a:pt x="18" y="5"/>
                  </a:lnTo>
                  <a:lnTo>
                    <a:pt x="18" y="4"/>
                  </a:lnTo>
                  <a:lnTo>
                    <a:pt x="11" y="4"/>
                  </a:lnTo>
                  <a:lnTo>
                    <a:pt x="11" y="2"/>
                  </a:lnTo>
                  <a:lnTo>
                    <a:pt x="7" y="2"/>
                  </a:lnTo>
                  <a:lnTo>
                    <a:pt x="7" y="0"/>
                  </a:lnTo>
                  <a:lnTo>
                    <a:pt x="0" y="0"/>
                  </a:lnTo>
                </a:path>
              </a:pathLst>
            </a:custGeom>
            <a:noFill/>
            <a:ln w="15875">
              <a:solidFill>
                <a:srgbClr val="2D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5"/>
            <p:cNvSpPr>
              <a:spLocks noChangeShapeType="1"/>
            </p:cNvSpPr>
            <p:nvPr/>
          </p:nvSpPr>
          <p:spPr bwMode="auto">
            <a:xfrm>
              <a:off x="5756275"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6"/>
            <p:cNvSpPr>
              <a:spLocks noChangeShapeType="1"/>
            </p:cNvSpPr>
            <p:nvPr/>
          </p:nvSpPr>
          <p:spPr bwMode="auto">
            <a:xfrm>
              <a:off x="5689600"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7"/>
            <p:cNvSpPr>
              <a:spLocks noChangeShapeType="1"/>
            </p:cNvSpPr>
            <p:nvPr/>
          </p:nvSpPr>
          <p:spPr bwMode="auto">
            <a:xfrm>
              <a:off x="5308600" y="36814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8"/>
            <p:cNvSpPr>
              <a:spLocks noChangeShapeType="1"/>
            </p:cNvSpPr>
            <p:nvPr/>
          </p:nvSpPr>
          <p:spPr bwMode="auto">
            <a:xfrm>
              <a:off x="5165725" y="36718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9"/>
            <p:cNvSpPr>
              <a:spLocks noChangeShapeType="1"/>
            </p:cNvSpPr>
            <p:nvPr/>
          </p:nvSpPr>
          <p:spPr bwMode="auto">
            <a:xfrm>
              <a:off x="5051425" y="36242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0"/>
            <p:cNvSpPr>
              <a:spLocks noChangeShapeType="1"/>
            </p:cNvSpPr>
            <p:nvPr/>
          </p:nvSpPr>
          <p:spPr bwMode="auto">
            <a:xfrm>
              <a:off x="4927600" y="36147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1"/>
            <p:cNvSpPr>
              <a:spLocks noChangeShapeType="1"/>
            </p:cNvSpPr>
            <p:nvPr/>
          </p:nvSpPr>
          <p:spPr bwMode="auto">
            <a:xfrm>
              <a:off x="4822825" y="36147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2"/>
            <p:cNvSpPr>
              <a:spLocks noChangeShapeType="1"/>
            </p:cNvSpPr>
            <p:nvPr/>
          </p:nvSpPr>
          <p:spPr bwMode="auto">
            <a:xfrm>
              <a:off x="4689475" y="35956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3"/>
            <p:cNvSpPr>
              <a:spLocks noChangeShapeType="1"/>
            </p:cNvSpPr>
            <p:nvPr/>
          </p:nvSpPr>
          <p:spPr bwMode="auto">
            <a:xfrm>
              <a:off x="4565650" y="35671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4"/>
            <p:cNvSpPr>
              <a:spLocks noChangeShapeType="1"/>
            </p:cNvSpPr>
            <p:nvPr/>
          </p:nvSpPr>
          <p:spPr bwMode="auto">
            <a:xfrm>
              <a:off x="5651500"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5"/>
            <p:cNvSpPr>
              <a:spLocks noChangeShapeType="1"/>
            </p:cNvSpPr>
            <p:nvPr/>
          </p:nvSpPr>
          <p:spPr bwMode="auto">
            <a:xfrm>
              <a:off x="5280025" y="36814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6"/>
            <p:cNvSpPr>
              <a:spLocks noChangeShapeType="1"/>
            </p:cNvSpPr>
            <p:nvPr/>
          </p:nvSpPr>
          <p:spPr bwMode="auto">
            <a:xfrm>
              <a:off x="5137150" y="36718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7"/>
            <p:cNvSpPr>
              <a:spLocks noChangeShapeType="1"/>
            </p:cNvSpPr>
            <p:nvPr/>
          </p:nvSpPr>
          <p:spPr bwMode="auto">
            <a:xfrm>
              <a:off x="5013325" y="36242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8"/>
            <p:cNvSpPr>
              <a:spLocks noChangeShapeType="1"/>
            </p:cNvSpPr>
            <p:nvPr/>
          </p:nvSpPr>
          <p:spPr bwMode="auto">
            <a:xfrm>
              <a:off x="4899025" y="36147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9"/>
            <p:cNvSpPr>
              <a:spLocks noChangeShapeType="1"/>
            </p:cNvSpPr>
            <p:nvPr/>
          </p:nvSpPr>
          <p:spPr bwMode="auto">
            <a:xfrm>
              <a:off x="4784725" y="36147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0"/>
            <p:cNvSpPr>
              <a:spLocks noChangeShapeType="1"/>
            </p:cNvSpPr>
            <p:nvPr/>
          </p:nvSpPr>
          <p:spPr bwMode="auto">
            <a:xfrm>
              <a:off x="4660900" y="35956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1"/>
            <p:cNvSpPr>
              <a:spLocks noChangeShapeType="1"/>
            </p:cNvSpPr>
            <p:nvPr/>
          </p:nvSpPr>
          <p:spPr bwMode="auto">
            <a:xfrm>
              <a:off x="4527550" y="35671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2"/>
            <p:cNvSpPr>
              <a:spLocks noChangeShapeType="1"/>
            </p:cNvSpPr>
            <p:nvPr/>
          </p:nvSpPr>
          <p:spPr bwMode="auto">
            <a:xfrm>
              <a:off x="5613400"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3"/>
            <p:cNvSpPr>
              <a:spLocks noChangeShapeType="1"/>
            </p:cNvSpPr>
            <p:nvPr/>
          </p:nvSpPr>
          <p:spPr bwMode="auto">
            <a:xfrm>
              <a:off x="5241925" y="36814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4"/>
            <p:cNvSpPr>
              <a:spLocks noChangeShapeType="1"/>
            </p:cNvSpPr>
            <p:nvPr/>
          </p:nvSpPr>
          <p:spPr bwMode="auto">
            <a:xfrm>
              <a:off x="5099050" y="36718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5"/>
            <p:cNvSpPr>
              <a:spLocks noChangeShapeType="1"/>
            </p:cNvSpPr>
            <p:nvPr/>
          </p:nvSpPr>
          <p:spPr bwMode="auto">
            <a:xfrm>
              <a:off x="4975225" y="36242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66"/>
            <p:cNvSpPr>
              <a:spLocks noChangeShapeType="1"/>
            </p:cNvSpPr>
            <p:nvPr/>
          </p:nvSpPr>
          <p:spPr bwMode="auto">
            <a:xfrm>
              <a:off x="4860925" y="36147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67"/>
            <p:cNvSpPr>
              <a:spLocks noChangeShapeType="1"/>
            </p:cNvSpPr>
            <p:nvPr/>
          </p:nvSpPr>
          <p:spPr bwMode="auto">
            <a:xfrm>
              <a:off x="4756150" y="36147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68"/>
            <p:cNvSpPr>
              <a:spLocks noChangeShapeType="1"/>
            </p:cNvSpPr>
            <p:nvPr/>
          </p:nvSpPr>
          <p:spPr bwMode="auto">
            <a:xfrm>
              <a:off x="4622800" y="35956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69"/>
            <p:cNvSpPr>
              <a:spLocks noChangeShapeType="1"/>
            </p:cNvSpPr>
            <p:nvPr/>
          </p:nvSpPr>
          <p:spPr bwMode="auto">
            <a:xfrm>
              <a:off x="4489450" y="35671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0"/>
            <p:cNvSpPr>
              <a:spLocks noChangeShapeType="1"/>
            </p:cNvSpPr>
            <p:nvPr/>
          </p:nvSpPr>
          <p:spPr bwMode="auto">
            <a:xfrm>
              <a:off x="4413250" y="354806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1"/>
            <p:cNvSpPr>
              <a:spLocks noChangeShapeType="1"/>
            </p:cNvSpPr>
            <p:nvPr/>
          </p:nvSpPr>
          <p:spPr bwMode="auto">
            <a:xfrm>
              <a:off x="4318000" y="35099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2"/>
            <p:cNvSpPr>
              <a:spLocks noChangeShapeType="1"/>
            </p:cNvSpPr>
            <p:nvPr/>
          </p:nvSpPr>
          <p:spPr bwMode="auto">
            <a:xfrm>
              <a:off x="4279900" y="35099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3"/>
            <p:cNvSpPr>
              <a:spLocks noChangeShapeType="1"/>
            </p:cNvSpPr>
            <p:nvPr/>
          </p:nvSpPr>
          <p:spPr bwMode="auto">
            <a:xfrm>
              <a:off x="4251325" y="35004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4"/>
            <p:cNvSpPr>
              <a:spLocks noChangeShapeType="1"/>
            </p:cNvSpPr>
            <p:nvPr/>
          </p:nvSpPr>
          <p:spPr bwMode="auto">
            <a:xfrm>
              <a:off x="4213225" y="34813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75"/>
            <p:cNvSpPr>
              <a:spLocks noChangeShapeType="1"/>
            </p:cNvSpPr>
            <p:nvPr/>
          </p:nvSpPr>
          <p:spPr bwMode="auto">
            <a:xfrm>
              <a:off x="4146550" y="34432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76"/>
            <p:cNvSpPr>
              <a:spLocks noChangeShapeType="1"/>
            </p:cNvSpPr>
            <p:nvPr/>
          </p:nvSpPr>
          <p:spPr bwMode="auto">
            <a:xfrm>
              <a:off x="4041775" y="34147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77"/>
            <p:cNvSpPr>
              <a:spLocks noChangeShapeType="1"/>
            </p:cNvSpPr>
            <p:nvPr/>
          </p:nvSpPr>
          <p:spPr bwMode="auto">
            <a:xfrm>
              <a:off x="4013200" y="339566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78"/>
            <p:cNvSpPr>
              <a:spLocks noChangeShapeType="1"/>
            </p:cNvSpPr>
            <p:nvPr/>
          </p:nvSpPr>
          <p:spPr bwMode="auto">
            <a:xfrm>
              <a:off x="3984625" y="33766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79"/>
            <p:cNvSpPr>
              <a:spLocks noChangeShapeType="1"/>
            </p:cNvSpPr>
            <p:nvPr/>
          </p:nvSpPr>
          <p:spPr bwMode="auto">
            <a:xfrm>
              <a:off x="5575300"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80"/>
            <p:cNvSpPr>
              <a:spLocks noChangeShapeType="1"/>
            </p:cNvSpPr>
            <p:nvPr/>
          </p:nvSpPr>
          <p:spPr bwMode="auto">
            <a:xfrm>
              <a:off x="5546725"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81"/>
            <p:cNvSpPr>
              <a:spLocks noChangeShapeType="1"/>
            </p:cNvSpPr>
            <p:nvPr/>
          </p:nvSpPr>
          <p:spPr bwMode="auto">
            <a:xfrm>
              <a:off x="5508625"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2"/>
            <p:cNvSpPr>
              <a:spLocks noChangeShapeType="1"/>
            </p:cNvSpPr>
            <p:nvPr/>
          </p:nvSpPr>
          <p:spPr bwMode="auto">
            <a:xfrm>
              <a:off x="5375275" y="369093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3"/>
            <p:cNvSpPr>
              <a:spLocks noChangeShapeType="1"/>
            </p:cNvSpPr>
            <p:nvPr/>
          </p:nvSpPr>
          <p:spPr bwMode="auto">
            <a:xfrm>
              <a:off x="5470525"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4"/>
            <p:cNvSpPr>
              <a:spLocks noChangeShapeType="1"/>
            </p:cNvSpPr>
            <p:nvPr/>
          </p:nvSpPr>
          <p:spPr bwMode="auto">
            <a:xfrm>
              <a:off x="5441950" y="37099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25" name="Group 124"/>
          <p:cNvGrpSpPr>
            <a:grpSpLocks noChangeAspect="1"/>
          </p:cNvGrpSpPr>
          <p:nvPr/>
        </p:nvGrpSpPr>
        <p:grpSpPr>
          <a:xfrm>
            <a:off x="1246167" y="1630505"/>
            <a:ext cx="3124771" cy="602429"/>
            <a:chOff x="3365500" y="3201988"/>
            <a:chExt cx="2409825" cy="447675"/>
          </a:xfrm>
        </p:grpSpPr>
        <p:sp>
          <p:nvSpPr>
            <p:cNvPr id="126" name="Line 85"/>
            <p:cNvSpPr>
              <a:spLocks noChangeShapeType="1"/>
            </p:cNvSpPr>
            <p:nvPr/>
          </p:nvSpPr>
          <p:spPr bwMode="auto">
            <a:xfrm>
              <a:off x="5756275"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86"/>
            <p:cNvSpPr>
              <a:spLocks noChangeShapeType="1"/>
            </p:cNvSpPr>
            <p:nvPr/>
          </p:nvSpPr>
          <p:spPr bwMode="auto">
            <a:xfrm>
              <a:off x="5689600"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87"/>
            <p:cNvSpPr>
              <a:spLocks noChangeShapeType="1"/>
            </p:cNvSpPr>
            <p:nvPr/>
          </p:nvSpPr>
          <p:spPr bwMode="auto">
            <a:xfrm>
              <a:off x="5384800" y="35639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8"/>
            <p:cNvSpPr>
              <a:spLocks noChangeShapeType="1"/>
            </p:cNvSpPr>
            <p:nvPr/>
          </p:nvSpPr>
          <p:spPr bwMode="auto">
            <a:xfrm>
              <a:off x="5213350"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89"/>
            <p:cNvSpPr>
              <a:spLocks noChangeShapeType="1"/>
            </p:cNvSpPr>
            <p:nvPr/>
          </p:nvSpPr>
          <p:spPr bwMode="auto">
            <a:xfrm>
              <a:off x="5070475"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90"/>
            <p:cNvSpPr>
              <a:spLocks noChangeShapeType="1"/>
            </p:cNvSpPr>
            <p:nvPr/>
          </p:nvSpPr>
          <p:spPr bwMode="auto">
            <a:xfrm>
              <a:off x="4975225" y="3535363"/>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1"/>
            <p:cNvSpPr>
              <a:spLocks noChangeShapeType="1"/>
            </p:cNvSpPr>
            <p:nvPr/>
          </p:nvSpPr>
          <p:spPr bwMode="auto">
            <a:xfrm>
              <a:off x="4870450" y="35353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2"/>
            <p:cNvSpPr>
              <a:spLocks noChangeShapeType="1"/>
            </p:cNvSpPr>
            <p:nvPr/>
          </p:nvSpPr>
          <p:spPr bwMode="auto">
            <a:xfrm>
              <a:off x="4765675" y="35353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93"/>
            <p:cNvSpPr>
              <a:spLocks noChangeShapeType="1"/>
            </p:cNvSpPr>
            <p:nvPr/>
          </p:nvSpPr>
          <p:spPr bwMode="auto">
            <a:xfrm>
              <a:off x="5651500"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94"/>
            <p:cNvSpPr>
              <a:spLocks noChangeShapeType="1"/>
            </p:cNvSpPr>
            <p:nvPr/>
          </p:nvSpPr>
          <p:spPr bwMode="auto">
            <a:xfrm>
              <a:off x="5346700" y="35639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95"/>
            <p:cNvSpPr>
              <a:spLocks noChangeShapeType="1"/>
            </p:cNvSpPr>
            <p:nvPr/>
          </p:nvSpPr>
          <p:spPr bwMode="auto">
            <a:xfrm>
              <a:off x="5175250"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96"/>
            <p:cNvSpPr>
              <a:spLocks noChangeShapeType="1"/>
            </p:cNvSpPr>
            <p:nvPr/>
          </p:nvSpPr>
          <p:spPr bwMode="auto">
            <a:xfrm>
              <a:off x="5041900"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97"/>
            <p:cNvSpPr>
              <a:spLocks noChangeShapeType="1"/>
            </p:cNvSpPr>
            <p:nvPr/>
          </p:nvSpPr>
          <p:spPr bwMode="auto">
            <a:xfrm>
              <a:off x="4937125" y="3535363"/>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98"/>
            <p:cNvSpPr>
              <a:spLocks noChangeShapeType="1"/>
            </p:cNvSpPr>
            <p:nvPr/>
          </p:nvSpPr>
          <p:spPr bwMode="auto">
            <a:xfrm>
              <a:off x="4832350" y="35353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99"/>
            <p:cNvSpPr>
              <a:spLocks noChangeShapeType="1"/>
            </p:cNvSpPr>
            <p:nvPr/>
          </p:nvSpPr>
          <p:spPr bwMode="auto">
            <a:xfrm>
              <a:off x="4737100" y="35353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00"/>
            <p:cNvSpPr>
              <a:spLocks noChangeShapeType="1"/>
            </p:cNvSpPr>
            <p:nvPr/>
          </p:nvSpPr>
          <p:spPr bwMode="auto">
            <a:xfrm>
              <a:off x="5622925"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1"/>
            <p:cNvSpPr>
              <a:spLocks noChangeShapeType="1"/>
            </p:cNvSpPr>
            <p:nvPr/>
          </p:nvSpPr>
          <p:spPr bwMode="auto">
            <a:xfrm>
              <a:off x="5308600" y="35639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2"/>
            <p:cNvSpPr>
              <a:spLocks noChangeShapeType="1"/>
            </p:cNvSpPr>
            <p:nvPr/>
          </p:nvSpPr>
          <p:spPr bwMode="auto">
            <a:xfrm>
              <a:off x="5137150"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03"/>
            <p:cNvSpPr>
              <a:spLocks noChangeShapeType="1"/>
            </p:cNvSpPr>
            <p:nvPr/>
          </p:nvSpPr>
          <p:spPr bwMode="auto">
            <a:xfrm>
              <a:off x="5003800" y="35448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04"/>
            <p:cNvSpPr>
              <a:spLocks noChangeShapeType="1"/>
            </p:cNvSpPr>
            <p:nvPr/>
          </p:nvSpPr>
          <p:spPr bwMode="auto">
            <a:xfrm>
              <a:off x="4899025" y="3535363"/>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5"/>
            <p:cNvSpPr>
              <a:spLocks noChangeShapeType="1"/>
            </p:cNvSpPr>
            <p:nvPr/>
          </p:nvSpPr>
          <p:spPr bwMode="auto">
            <a:xfrm>
              <a:off x="4803775" y="35353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06"/>
            <p:cNvSpPr>
              <a:spLocks noChangeShapeType="1"/>
            </p:cNvSpPr>
            <p:nvPr/>
          </p:nvSpPr>
          <p:spPr bwMode="auto">
            <a:xfrm>
              <a:off x="4699000" y="351631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07"/>
            <p:cNvSpPr>
              <a:spLocks noChangeShapeType="1"/>
            </p:cNvSpPr>
            <p:nvPr/>
          </p:nvSpPr>
          <p:spPr bwMode="auto">
            <a:xfrm>
              <a:off x="4660900" y="35258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08"/>
            <p:cNvSpPr>
              <a:spLocks noChangeShapeType="1"/>
            </p:cNvSpPr>
            <p:nvPr/>
          </p:nvSpPr>
          <p:spPr bwMode="auto">
            <a:xfrm>
              <a:off x="4537075" y="3478213"/>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09"/>
            <p:cNvSpPr>
              <a:spLocks noChangeShapeType="1"/>
            </p:cNvSpPr>
            <p:nvPr/>
          </p:nvSpPr>
          <p:spPr bwMode="auto">
            <a:xfrm>
              <a:off x="4422775" y="34686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10"/>
            <p:cNvSpPr>
              <a:spLocks noChangeShapeType="1"/>
            </p:cNvSpPr>
            <p:nvPr/>
          </p:nvSpPr>
          <p:spPr bwMode="auto">
            <a:xfrm>
              <a:off x="4156075" y="34115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1"/>
            <p:cNvSpPr>
              <a:spLocks noChangeShapeType="1"/>
            </p:cNvSpPr>
            <p:nvPr/>
          </p:nvSpPr>
          <p:spPr bwMode="auto">
            <a:xfrm>
              <a:off x="4622800" y="35258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2"/>
            <p:cNvSpPr>
              <a:spLocks noChangeShapeType="1"/>
            </p:cNvSpPr>
            <p:nvPr/>
          </p:nvSpPr>
          <p:spPr bwMode="auto">
            <a:xfrm>
              <a:off x="4498975" y="3478213"/>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3"/>
            <p:cNvSpPr>
              <a:spLocks noChangeShapeType="1"/>
            </p:cNvSpPr>
            <p:nvPr/>
          </p:nvSpPr>
          <p:spPr bwMode="auto">
            <a:xfrm>
              <a:off x="4384675" y="34686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14"/>
            <p:cNvSpPr>
              <a:spLocks noChangeShapeType="1"/>
            </p:cNvSpPr>
            <p:nvPr/>
          </p:nvSpPr>
          <p:spPr bwMode="auto">
            <a:xfrm>
              <a:off x="4356100" y="34496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15"/>
            <p:cNvSpPr>
              <a:spLocks noChangeShapeType="1"/>
            </p:cNvSpPr>
            <p:nvPr/>
          </p:nvSpPr>
          <p:spPr bwMode="auto">
            <a:xfrm>
              <a:off x="4318000" y="34496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6"/>
            <p:cNvSpPr>
              <a:spLocks noChangeShapeType="1"/>
            </p:cNvSpPr>
            <p:nvPr/>
          </p:nvSpPr>
          <p:spPr bwMode="auto">
            <a:xfrm>
              <a:off x="4279900" y="3430588"/>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17"/>
            <p:cNvSpPr>
              <a:spLocks noChangeShapeType="1"/>
            </p:cNvSpPr>
            <p:nvPr/>
          </p:nvSpPr>
          <p:spPr bwMode="auto">
            <a:xfrm>
              <a:off x="4051300" y="33924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18"/>
            <p:cNvSpPr>
              <a:spLocks noChangeShapeType="1"/>
            </p:cNvSpPr>
            <p:nvPr/>
          </p:nvSpPr>
          <p:spPr bwMode="auto">
            <a:xfrm>
              <a:off x="4117975" y="341153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9"/>
            <p:cNvSpPr>
              <a:spLocks noChangeShapeType="1"/>
            </p:cNvSpPr>
            <p:nvPr/>
          </p:nvSpPr>
          <p:spPr bwMode="auto">
            <a:xfrm>
              <a:off x="4013200" y="33924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0"/>
            <p:cNvSpPr>
              <a:spLocks noChangeShapeType="1"/>
            </p:cNvSpPr>
            <p:nvPr/>
          </p:nvSpPr>
          <p:spPr bwMode="auto">
            <a:xfrm>
              <a:off x="3870325" y="33448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1"/>
            <p:cNvSpPr>
              <a:spLocks noChangeShapeType="1"/>
            </p:cNvSpPr>
            <p:nvPr/>
          </p:nvSpPr>
          <p:spPr bwMode="auto">
            <a:xfrm>
              <a:off x="3775075" y="33067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2"/>
            <p:cNvSpPr>
              <a:spLocks noChangeShapeType="1"/>
            </p:cNvSpPr>
            <p:nvPr/>
          </p:nvSpPr>
          <p:spPr bwMode="auto">
            <a:xfrm>
              <a:off x="3670300" y="32686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3"/>
            <p:cNvSpPr>
              <a:spLocks noChangeShapeType="1"/>
            </p:cNvSpPr>
            <p:nvPr/>
          </p:nvSpPr>
          <p:spPr bwMode="auto">
            <a:xfrm>
              <a:off x="5584825"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4"/>
            <p:cNvSpPr>
              <a:spLocks noChangeShapeType="1"/>
            </p:cNvSpPr>
            <p:nvPr/>
          </p:nvSpPr>
          <p:spPr bwMode="auto">
            <a:xfrm>
              <a:off x="5546725"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5"/>
            <p:cNvSpPr>
              <a:spLocks noChangeShapeType="1"/>
            </p:cNvSpPr>
            <p:nvPr/>
          </p:nvSpPr>
          <p:spPr bwMode="auto">
            <a:xfrm>
              <a:off x="5518150"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6"/>
            <p:cNvSpPr>
              <a:spLocks noChangeShapeType="1"/>
            </p:cNvSpPr>
            <p:nvPr/>
          </p:nvSpPr>
          <p:spPr bwMode="auto">
            <a:xfrm>
              <a:off x="5413375" y="35829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27"/>
            <p:cNvSpPr>
              <a:spLocks noChangeShapeType="1"/>
            </p:cNvSpPr>
            <p:nvPr/>
          </p:nvSpPr>
          <p:spPr bwMode="auto">
            <a:xfrm>
              <a:off x="5480050" y="3611563"/>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28"/>
            <p:cNvSpPr>
              <a:spLocks noChangeShapeType="1"/>
            </p:cNvSpPr>
            <p:nvPr/>
          </p:nvSpPr>
          <p:spPr bwMode="auto">
            <a:xfrm>
              <a:off x="5451475" y="3582988"/>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Freeform 129"/>
            <p:cNvSpPr>
              <a:spLocks/>
            </p:cNvSpPr>
            <p:nvPr/>
          </p:nvSpPr>
          <p:spPr bwMode="auto">
            <a:xfrm>
              <a:off x="3365500" y="3201988"/>
              <a:ext cx="2409825" cy="428625"/>
            </a:xfrm>
            <a:custGeom>
              <a:avLst/>
              <a:gdLst>
                <a:gd name="T0" fmla="*/ 253 w 253"/>
                <a:gd name="T1" fmla="*/ 45 h 45"/>
                <a:gd name="T2" fmla="*/ 222 w 253"/>
                <a:gd name="T3" fmla="*/ 45 h 45"/>
                <a:gd name="T4" fmla="*/ 222 w 253"/>
                <a:gd name="T5" fmla="*/ 42 h 45"/>
                <a:gd name="T6" fmla="*/ 215 w 253"/>
                <a:gd name="T7" fmla="*/ 42 h 45"/>
                <a:gd name="T8" fmla="*/ 215 w 253"/>
                <a:gd name="T9" fmla="*/ 40 h 45"/>
                <a:gd name="T10" fmla="*/ 200 w 253"/>
                <a:gd name="T11" fmla="*/ 40 h 45"/>
                <a:gd name="T12" fmla="*/ 200 w 253"/>
                <a:gd name="T13" fmla="*/ 39 h 45"/>
                <a:gd name="T14" fmla="*/ 195 w 253"/>
                <a:gd name="T15" fmla="*/ 39 h 45"/>
                <a:gd name="T16" fmla="*/ 195 w 253"/>
                <a:gd name="T17" fmla="*/ 37 h 45"/>
                <a:gd name="T18" fmla="*/ 143 w 253"/>
                <a:gd name="T19" fmla="*/ 37 h 45"/>
                <a:gd name="T20" fmla="*/ 143 w 253"/>
                <a:gd name="T21" fmla="*/ 35 h 45"/>
                <a:gd name="T22" fmla="*/ 129 w 253"/>
                <a:gd name="T23" fmla="*/ 35 h 45"/>
                <a:gd name="T24" fmla="*/ 129 w 253"/>
                <a:gd name="T25" fmla="*/ 33 h 45"/>
                <a:gd name="T26" fmla="*/ 123 w 253"/>
                <a:gd name="T27" fmla="*/ 33 h 45"/>
                <a:gd name="T28" fmla="*/ 123 w 253"/>
                <a:gd name="T29" fmla="*/ 31 h 45"/>
                <a:gd name="T30" fmla="*/ 113 w 253"/>
                <a:gd name="T31" fmla="*/ 31 h 45"/>
                <a:gd name="T32" fmla="*/ 113 w 253"/>
                <a:gd name="T33" fmla="*/ 30 h 45"/>
                <a:gd name="T34" fmla="*/ 106 w 253"/>
                <a:gd name="T35" fmla="*/ 30 h 45"/>
                <a:gd name="T36" fmla="*/ 106 w 253"/>
                <a:gd name="T37" fmla="*/ 28 h 45"/>
                <a:gd name="T38" fmla="*/ 98 w 253"/>
                <a:gd name="T39" fmla="*/ 28 h 45"/>
                <a:gd name="T40" fmla="*/ 98 w 253"/>
                <a:gd name="T41" fmla="*/ 26 h 45"/>
                <a:gd name="T42" fmla="*/ 92 w 253"/>
                <a:gd name="T43" fmla="*/ 26 h 45"/>
                <a:gd name="T44" fmla="*/ 92 w 253"/>
                <a:gd name="T45" fmla="*/ 25 h 45"/>
                <a:gd name="T46" fmla="*/ 85 w 253"/>
                <a:gd name="T47" fmla="*/ 25 h 45"/>
                <a:gd name="T48" fmla="*/ 85 w 253"/>
                <a:gd name="T49" fmla="*/ 24 h 45"/>
                <a:gd name="T50" fmla="*/ 75 w 253"/>
                <a:gd name="T51" fmla="*/ 24 h 45"/>
                <a:gd name="T52" fmla="*/ 75 w 253"/>
                <a:gd name="T53" fmla="*/ 22 h 45"/>
                <a:gd name="T54" fmla="*/ 66 w 253"/>
                <a:gd name="T55" fmla="*/ 22 h 45"/>
                <a:gd name="T56" fmla="*/ 66 w 253"/>
                <a:gd name="T57" fmla="*/ 20 h 45"/>
                <a:gd name="T58" fmla="*/ 61 w 253"/>
                <a:gd name="T59" fmla="*/ 20 h 45"/>
                <a:gd name="T60" fmla="*/ 61 w 253"/>
                <a:gd name="T61" fmla="*/ 19 h 45"/>
                <a:gd name="T62" fmla="*/ 56 w 253"/>
                <a:gd name="T63" fmla="*/ 19 h 45"/>
                <a:gd name="T64" fmla="*/ 56 w 253"/>
                <a:gd name="T65" fmla="*/ 17 h 45"/>
                <a:gd name="T66" fmla="*/ 51 w 253"/>
                <a:gd name="T67" fmla="*/ 17 h 45"/>
                <a:gd name="T68" fmla="*/ 51 w 253"/>
                <a:gd name="T69" fmla="*/ 15 h 45"/>
                <a:gd name="T70" fmla="*/ 46 w 253"/>
                <a:gd name="T71" fmla="*/ 15 h 45"/>
                <a:gd name="T72" fmla="*/ 46 w 253"/>
                <a:gd name="T73" fmla="*/ 13 h 45"/>
                <a:gd name="T74" fmla="*/ 43 w 253"/>
                <a:gd name="T75" fmla="*/ 13 h 45"/>
                <a:gd name="T76" fmla="*/ 43 w 253"/>
                <a:gd name="T77" fmla="*/ 11 h 45"/>
                <a:gd name="T78" fmla="*/ 35 w 253"/>
                <a:gd name="T79" fmla="*/ 11 h 45"/>
                <a:gd name="T80" fmla="*/ 35 w 253"/>
                <a:gd name="T81" fmla="*/ 9 h 45"/>
                <a:gd name="T82" fmla="*/ 29 w 253"/>
                <a:gd name="T83" fmla="*/ 9 h 45"/>
                <a:gd name="T84" fmla="*/ 29 w 253"/>
                <a:gd name="T85" fmla="*/ 6 h 45"/>
                <a:gd name="T86" fmla="*/ 25 w 253"/>
                <a:gd name="T87" fmla="*/ 6 h 45"/>
                <a:gd name="T88" fmla="*/ 25 w 253"/>
                <a:gd name="T89" fmla="*/ 3 h 45"/>
                <a:gd name="T90" fmla="*/ 22 w 253"/>
                <a:gd name="T91" fmla="*/ 3 h 45"/>
                <a:gd name="T92" fmla="*/ 22 w 253"/>
                <a:gd name="T93" fmla="*/ 2 h 45"/>
                <a:gd name="T94" fmla="*/ 17 w 253"/>
                <a:gd name="T95" fmla="*/ 2 h 45"/>
                <a:gd name="T96" fmla="*/ 17 w 253"/>
                <a:gd name="T97" fmla="*/ 0 h 45"/>
                <a:gd name="T98" fmla="*/ 11 w 253"/>
                <a:gd name="T99" fmla="*/ 0 h 45"/>
                <a:gd name="T100" fmla="*/ 0 w 253"/>
                <a:gd name="T10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45">
                  <a:moveTo>
                    <a:pt x="253" y="45"/>
                  </a:moveTo>
                  <a:lnTo>
                    <a:pt x="222" y="45"/>
                  </a:lnTo>
                  <a:lnTo>
                    <a:pt x="222" y="42"/>
                  </a:lnTo>
                  <a:lnTo>
                    <a:pt x="215" y="42"/>
                  </a:lnTo>
                  <a:lnTo>
                    <a:pt x="215" y="40"/>
                  </a:lnTo>
                  <a:lnTo>
                    <a:pt x="200" y="40"/>
                  </a:lnTo>
                  <a:lnTo>
                    <a:pt x="200" y="39"/>
                  </a:lnTo>
                  <a:lnTo>
                    <a:pt x="195" y="39"/>
                  </a:lnTo>
                  <a:lnTo>
                    <a:pt x="195" y="37"/>
                  </a:lnTo>
                  <a:lnTo>
                    <a:pt x="143" y="37"/>
                  </a:lnTo>
                  <a:lnTo>
                    <a:pt x="143" y="35"/>
                  </a:lnTo>
                  <a:lnTo>
                    <a:pt x="129" y="35"/>
                  </a:lnTo>
                  <a:lnTo>
                    <a:pt x="129" y="33"/>
                  </a:lnTo>
                  <a:lnTo>
                    <a:pt x="123" y="33"/>
                  </a:lnTo>
                  <a:lnTo>
                    <a:pt x="123" y="31"/>
                  </a:lnTo>
                  <a:lnTo>
                    <a:pt x="113" y="31"/>
                  </a:lnTo>
                  <a:lnTo>
                    <a:pt x="113" y="30"/>
                  </a:lnTo>
                  <a:lnTo>
                    <a:pt x="106" y="30"/>
                  </a:lnTo>
                  <a:lnTo>
                    <a:pt x="106" y="28"/>
                  </a:lnTo>
                  <a:lnTo>
                    <a:pt x="98" y="28"/>
                  </a:lnTo>
                  <a:lnTo>
                    <a:pt x="98" y="26"/>
                  </a:lnTo>
                  <a:lnTo>
                    <a:pt x="92" y="26"/>
                  </a:lnTo>
                  <a:lnTo>
                    <a:pt x="92" y="25"/>
                  </a:lnTo>
                  <a:lnTo>
                    <a:pt x="85" y="25"/>
                  </a:lnTo>
                  <a:lnTo>
                    <a:pt x="85" y="24"/>
                  </a:lnTo>
                  <a:lnTo>
                    <a:pt x="75" y="24"/>
                  </a:lnTo>
                  <a:lnTo>
                    <a:pt x="75" y="22"/>
                  </a:lnTo>
                  <a:lnTo>
                    <a:pt x="66" y="22"/>
                  </a:lnTo>
                  <a:lnTo>
                    <a:pt x="66" y="20"/>
                  </a:lnTo>
                  <a:lnTo>
                    <a:pt x="61" y="20"/>
                  </a:lnTo>
                  <a:lnTo>
                    <a:pt x="61" y="19"/>
                  </a:lnTo>
                  <a:lnTo>
                    <a:pt x="56" y="19"/>
                  </a:lnTo>
                  <a:lnTo>
                    <a:pt x="56" y="17"/>
                  </a:lnTo>
                  <a:lnTo>
                    <a:pt x="51" y="17"/>
                  </a:lnTo>
                  <a:lnTo>
                    <a:pt x="51" y="15"/>
                  </a:lnTo>
                  <a:lnTo>
                    <a:pt x="46" y="15"/>
                  </a:lnTo>
                  <a:lnTo>
                    <a:pt x="46" y="13"/>
                  </a:lnTo>
                  <a:lnTo>
                    <a:pt x="43" y="13"/>
                  </a:lnTo>
                  <a:lnTo>
                    <a:pt x="43" y="11"/>
                  </a:lnTo>
                  <a:lnTo>
                    <a:pt x="35" y="11"/>
                  </a:lnTo>
                  <a:lnTo>
                    <a:pt x="35" y="9"/>
                  </a:lnTo>
                  <a:lnTo>
                    <a:pt x="29" y="9"/>
                  </a:lnTo>
                  <a:lnTo>
                    <a:pt x="29" y="6"/>
                  </a:lnTo>
                  <a:lnTo>
                    <a:pt x="25" y="6"/>
                  </a:lnTo>
                  <a:lnTo>
                    <a:pt x="25" y="3"/>
                  </a:lnTo>
                  <a:lnTo>
                    <a:pt x="22" y="3"/>
                  </a:lnTo>
                  <a:lnTo>
                    <a:pt x="22" y="2"/>
                  </a:lnTo>
                  <a:lnTo>
                    <a:pt x="17" y="2"/>
                  </a:lnTo>
                  <a:lnTo>
                    <a:pt x="17" y="0"/>
                  </a:lnTo>
                  <a:lnTo>
                    <a:pt x="11"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71" name="Group 170"/>
          <p:cNvGrpSpPr>
            <a:grpSpLocks noChangeAspect="1"/>
          </p:cNvGrpSpPr>
          <p:nvPr/>
        </p:nvGrpSpPr>
        <p:grpSpPr>
          <a:xfrm>
            <a:off x="5601167" y="3648322"/>
            <a:ext cx="3105729" cy="209263"/>
            <a:chOff x="3408363" y="3324225"/>
            <a:chExt cx="2324100" cy="161925"/>
          </a:xfrm>
        </p:grpSpPr>
        <p:sp>
          <p:nvSpPr>
            <p:cNvPr id="172" name="Line 187"/>
            <p:cNvSpPr>
              <a:spLocks noChangeShapeType="1"/>
            </p:cNvSpPr>
            <p:nvPr/>
          </p:nvSpPr>
          <p:spPr bwMode="auto">
            <a:xfrm>
              <a:off x="5713413"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88"/>
            <p:cNvSpPr>
              <a:spLocks noChangeShapeType="1"/>
            </p:cNvSpPr>
            <p:nvPr/>
          </p:nvSpPr>
          <p:spPr bwMode="auto">
            <a:xfrm>
              <a:off x="503713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89"/>
            <p:cNvSpPr>
              <a:spLocks noChangeShapeType="1"/>
            </p:cNvSpPr>
            <p:nvPr/>
          </p:nvSpPr>
          <p:spPr bwMode="auto">
            <a:xfrm>
              <a:off x="5646738"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90"/>
            <p:cNvSpPr>
              <a:spLocks noChangeShapeType="1"/>
            </p:cNvSpPr>
            <p:nvPr/>
          </p:nvSpPr>
          <p:spPr bwMode="auto">
            <a:xfrm>
              <a:off x="497046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91"/>
            <p:cNvSpPr>
              <a:spLocks noChangeShapeType="1"/>
            </p:cNvSpPr>
            <p:nvPr/>
          </p:nvSpPr>
          <p:spPr bwMode="auto">
            <a:xfrm>
              <a:off x="5341938"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92"/>
            <p:cNvSpPr>
              <a:spLocks noChangeShapeType="1"/>
            </p:cNvSpPr>
            <p:nvPr/>
          </p:nvSpPr>
          <p:spPr bwMode="auto">
            <a:xfrm>
              <a:off x="465613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93"/>
            <p:cNvSpPr>
              <a:spLocks noChangeShapeType="1"/>
            </p:cNvSpPr>
            <p:nvPr/>
          </p:nvSpPr>
          <p:spPr bwMode="auto">
            <a:xfrm>
              <a:off x="5684838"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94"/>
            <p:cNvSpPr>
              <a:spLocks noChangeShapeType="1"/>
            </p:cNvSpPr>
            <p:nvPr/>
          </p:nvSpPr>
          <p:spPr bwMode="auto">
            <a:xfrm>
              <a:off x="499903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95"/>
            <p:cNvSpPr>
              <a:spLocks noChangeShapeType="1"/>
            </p:cNvSpPr>
            <p:nvPr/>
          </p:nvSpPr>
          <p:spPr bwMode="auto">
            <a:xfrm>
              <a:off x="514191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96"/>
            <p:cNvSpPr>
              <a:spLocks noChangeShapeType="1"/>
            </p:cNvSpPr>
            <p:nvPr/>
          </p:nvSpPr>
          <p:spPr bwMode="auto">
            <a:xfrm>
              <a:off x="4494213" y="335280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97"/>
            <p:cNvSpPr>
              <a:spLocks noChangeShapeType="1"/>
            </p:cNvSpPr>
            <p:nvPr/>
          </p:nvSpPr>
          <p:spPr bwMode="auto">
            <a:xfrm>
              <a:off x="4389438" y="335280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98"/>
            <p:cNvSpPr>
              <a:spLocks noChangeShapeType="1"/>
            </p:cNvSpPr>
            <p:nvPr/>
          </p:nvSpPr>
          <p:spPr bwMode="auto">
            <a:xfrm>
              <a:off x="5618163"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99"/>
            <p:cNvSpPr>
              <a:spLocks noChangeShapeType="1"/>
            </p:cNvSpPr>
            <p:nvPr/>
          </p:nvSpPr>
          <p:spPr bwMode="auto">
            <a:xfrm>
              <a:off x="493236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200"/>
            <p:cNvSpPr>
              <a:spLocks noChangeShapeType="1"/>
            </p:cNvSpPr>
            <p:nvPr/>
          </p:nvSpPr>
          <p:spPr bwMode="auto">
            <a:xfrm>
              <a:off x="5303838"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201"/>
            <p:cNvSpPr>
              <a:spLocks noChangeShapeType="1"/>
            </p:cNvSpPr>
            <p:nvPr/>
          </p:nvSpPr>
          <p:spPr bwMode="auto">
            <a:xfrm>
              <a:off x="462756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202"/>
            <p:cNvSpPr>
              <a:spLocks noChangeShapeType="1"/>
            </p:cNvSpPr>
            <p:nvPr/>
          </p:nvSpPr>
          <p:spPr bwMode="auto">
            <a:xfrm>
              <a:off x="520858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203"/>
            <p:cNvSpPr>
              <a:spLocks noChangeShapeType="1"/>
            </p:cNvSpPr>
            <p:nvPr/>
          </p:nvSpPr>
          <p:spPr bwMode="auto">
            <a:xfrm>
              <a:off x="510381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204"/>
            <p:cNvSpPr>
              <a:spLocks noChangeShapeType="1"/>
            </p:cNvSpPr>
            <p:nvPr/>
          </p:nvSpPr>
          <p:spPr bwMode="auto">
            <a:xfrm>
              <a:off x="4456113" y="335280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205"/>
            <p:cNvSpPr>
              <a:spLocks noChangeShapeType="1"/>
            </p:cNvSpPr>
            <p:nvPr/>
          </p:nvSpPr>
          <p:spPr bwMode="auto">
            <a:xfrm>
              <a:off x="5580063"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206"/>
            <p:cNvSpPr>
              <a:spLocks noChangeShapeType="1"/>
            </p:cNvSpPr>
            <p:nvPr/>
          </p:nvSpPr>
          <p:spPr bwMode="auto">
            <a:xfrm>
              <a:off x="489426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207"/>
            <p:cNvSpPr>
              <a:spLocks noChangeShapeType="1"/>
            </p:cNvSpPr>
            <p:nvPr/>
          </p:nvSpPr>
          <p:spPr bwMode="auto">
            <a:xfrm>
              <a:off x="5265738"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208"/>
            <p:cNvSpPr>
              <a:spLocks noChangeShapeType="1"/>
            </p:cNvSpPr>
            <p:nvPr/>
          </p:nvSpPr>
          <p:spPr bwMode="auto">
            <a:xfrm>
              <a:off x="458946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209"/>
            <p:cNvSpPr>
              <a:spLocks noChangeShapeType="1"/>
            </p:cNvSpPr>
            <p:nvPr/>
          </p:nvSpPr>
          <p:spPr bwMode="auto">
            <a:xfrm>
              <a:off x="517048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210"/>
            <p:cNvSpPr>
              <a:spLocks noChangeShapeType="1"/>
            </p:cNvSpPr>
            <p:nvPr/>
          </p:nvSpPr>
          <p:spPr bwMode="auto">
            <a:xfrm>
              <a:off x="4418013" y="335280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211"/>
            <p:cNvSpPr>
              <a:spLocks noChangeShapeType="1"/>
            </p:cNvSpPr>
            <p:nvPr/>
          </p:nvSpPr>
          <p:spPr bwMode="auto">
            <a:xfrm>
              <a:off x="3636963" y="342900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212"/>
            <p:cNvSpPr>
              <a:spLocks noChangeShapeType="1"/>
            </p:cNvSpPr>
            <p:nvPr/>
          </p:nvSpPr>
          <p:spPr bwMode="auto">
            <a:xfrm>
              <a:off x="3513138" y="344805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213"/>
            <p:cNvSpPr>
              <a:spLocks noChangeShapeType="1"/>
            </p:cNvSpPr>
            <p:nvPr/>
          </p:nvSpPr>
          <p:spPr bwMode="auto">
            <a:xfrm>
              <a:off x="3751263" y="342900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214"/>
            <p:cNvSpPr>
              <a:spLocks noChangeShapeType="1"/>
            </p:cNvSpPr>
            <p:nvPr/>
          </p:nvSpPr>
          <p:spPr bwMode="auto">
            <a:xfrm>
              <a:off x="3703638" y="34194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215"/>
            <p:cNvSpPr>
              <a:spLocks noChangeShapeType="1"/>
            </p:cNvSpPr>
            <p:nvPr/>
          </p:nvSpPr>
          <p:spPr bwMode="auto">
            <a:xfrm>
              <a:off x="4160838" y="33813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216"/>
            <p:cNvSpPr>
              <a:spLocks noChangeShapeType="1"/>
            </p:cNvSpPr>
            <p:nvPr/>
          </p:nvSpPr>
          <p:spPr bwMode="auto">
            <a:xfrm>
              <a:off x="3989388" y="34004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217"/>
            <p:cNvSpPr>
              <a:spLocks noChangeShapeType="1"/>
            </p:cNvSpPr>
            <p:nvPr/>
          </p:nvSpPr>
          <p:spPr bwMode="auto">
            <a:xfrm>
              <a:off x="4122738" y="33813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218"/>
            <p:cNvSpPr>
              <a:spLocks noChangeShapeType="1"/>
            </p:cNvSpPr>
            <p:nvPr/>
          </p:nvSpPr>
          <p:spPr bwMode="auto">
            <a:xfrm>
              <a:off x="3951288" y="34004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219"/>
            <p:cNvSpPr>
              <a:spLocks noChangeShapeType="1"/>
            </p:cNvSpPr>
            <p:nvPr/>
          </p:nvSpPr>
          <p:spPr bwMode="auto">
            <a:xfrm>
              <a:off x="4084638" y="33813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220"/>
            <p:cNvSpPr>
              <a:spLocks noChangeShapeType="1"/>
            </p:cNvSpPr>
            <p:nvPr/>
          </p:nvSpPr>
          <p:spPr bwMode="auto">
            <a:xfrm>
              <a:off x="3922713" y="34004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221"/>
            <p:cNvSpPr>
              <a:spLocks noChangeShapeType="1"/>
            </p:cNvSpPr>
            <p:nvPr/>
          </p:nvSpPr>
          <p:spPr bwMode="auto">
            <a:xfrm>
              <a:off x="4056063" y="33813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222"/>
            <p:cNvSpPr>
              <a:spLocks noChangeShapeType="1"/>
            </p:cNvSpPr>
            <p:nvPr/>
          </p:nvSpPr>
          <p:spPr bwMode="auto">
            <a:xfrm>
              <a:off x="3884613" y="34004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223"/>
            <p:cNvSpPr>
              <a:spLocks noChangeShapeType="1"/>
            </p:cNvSpPr>
            <p:nvPr/>
          </p:nvSpPr>
          <p:spPr bwMode="auto">
            <a:xfrm>
              <a:off x="4322763" y="337185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224"/>
            <p:cNvSpPr>
              <a:spLocks noChangeShapeType="1"/>
            </p:cNvSpPr>
            <p:nvPr/>
          </p:nvSpPr>
          <p:spPr bwMode="auto">
            <a:xfrm>
              <a:off x="4256088" y="33813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225"/>
            <p:cNvSpPr>
              <a:spLocks noChangeShapeType="1"/>
            </p:cNvSpPr>
            <p:nvPr/>
          </p:nvSpPr>
          <p:spPr bwMode="auto">
            <a:xfrm>
              <a:off x="4294188" y="3371850"/>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226"/>
            <p:cNvSpPr>
              <a:spLocks noChangeShapeType="1"/>
            </p:cNvSpPr>
            <p:nvPr/>
          </p:nvSpPr>
          <p:spPr bwMode="auto">
            <a:xfrm>
              <a:off x="4227513" y="33813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227"/>
            <p:cNvSpPr>
              <a:spLocks noChangeShapeType="1"/>
            </p:cNvSpPr>
            <p:nvPr/>
          </p:nvSpPr>
          <p:spPr bwMode="auto">
            <a:xfrm>
              <a:off x="3846513" y="3409950"/>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228"/>
            <p:cNvSpPr>
              <a:spLocks noChangeShapeType="1"/>
            </p:cNvSpPr>
            <p:nvPr/>
          </p:nvSpPr>
          <p:spPr bwMode="auto">
            <a:xfrm>
              <a:off x="3808413" y="3409950"/>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229"/>
            <p:cNvSpPr>
              <a:spLocks noChangeShapeType="1"/>
            </p:cNvSpPr>
            <p:nvPr/>
          </p:nvSpPr>
          <p:spPr bwMode="auto">
            <a:xfrm>
              <a:off x="3779838" y="3409950"/>
              <a:ext cx="0" cy="47625"/>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230"/>
            <p:cNvSpPr>
              <a:spLocks noChangeShapeType="1"/>
            </p:cNvSpPr>
            <p:nvPr/>
          </p:nvSpPr>
          <p:spPr bwMode="auto">
            <a:xfrm>
              <a:off x="5541963"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231"/>
            <p:cNvSpPr>
              <a:spLocks noChangeShapeType="1"/>
            </p:cNvSpPr>
            <p:nvPr/>
          </p:nvSpPr>
          <p:spPr bwMode="auto">
            <a:xfrm>
              <a:off x="485616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232"/>
            <p:cNvSpPr>
              <a:spLocks noChangeShapeType="1"/>
            </p:cNvSpPr>
            <p:nvPr/>
          </p:nvSpPr>
          <p:spPr bwMode="auto">
            <a:xfrm>
              <a:off x="5503863"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233"/>
            <p:cNvSpPr>
              <a:spLocks noChangeShapeType="1"/>
            </p:cNvSpPr>
            <p:nvPr/>
          </p:nvSpPr>
          <p:spPr bwMode="auto">
            <a:xfrm>
              <a:off x="482758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234"/>
            <p:cNvSpPr>
              <a:spLocks noChangeShapeType="1"/>
            </p:cNvSpPr>
            <p:nvPr/>
          </p:nvSpPr>
          <p:spPr bwMode="auto">
            <a:xfrm>
              <a:off x="5475288"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235"/>
            <p:cNvSpPr>
              <a:spLocks noChangeShapeType="1"/>
            </p:cNvSpPr>
            <p:nvPr/>
          </p:nvSpPr>
          <p:spPr bwMode="auto">
            <a:xfrm>
              <a:off x="478948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236"/>
            <p:cNvSpPr>
              <a:spLocks noChangeShapeType="1"/>
            </p:cNvSpPr>
            <p:nvPr/>
          </p:nvSpPr>
          <p:spPr bwMode="auto">
            <a:xfrm>
              <a:off x="5370513"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237"/>
            <p:cNvSpPr>
              <a:spLocks noChangeShapeType="1"/>
            </p:cNvSpPr>
            <p:nvPr/>
          </p:nvSpPr>
          <p:spPr bwMode="auto">
            <a:xfrm>
              <a:off x="469423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238"/>
            <p:cNvSpPr>
              <a:spLocks noChangeShapeType="1"/>
            </p:cNvSpPr>
            <p:nvPr/>
          </p:nvSpPr>
          <p:spPr bwMode="auto">
            <a:xfrm>
              <a:off x="5437188"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239"/>
            <p:cNvSpPr>
              <a:spLocks noChangeShapeType="1"/>
            </p:cNvSpPr>
            <p:nvPr/>
          </p:nvSpPr>
          <p:spPr bwMode="auto">
            <a:xfrm>
              <a:off x="4751388"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240"/>
            <p:cNvSpPr>
              <a:spLocks noChangeShapeType="1"/>
            </p:cNvSpPr>
            <p:nvPr/>
          </p:nvSpPr>
          <p:spPr bwMode="auto">
            <a:xfrm>
              <a:off x="5408613" y="332422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241"/>
            <p:cNvSpPr>
              <a:spLocks noChangeShapeType="1"/>
            </p:cNvSpPr>
            <p:nvPr/>
          </p:nvSpPr>
          <p:spPr bwMode="auto">
            <a:xfrm>
              <a:off x="4722813" y="3343275"/>
              <a:ext cx="0" cy="38100"/>
            </a:xfrm>
            <a:prstGeom prst="line">
              <a:avLst/>
            </a:prstGeom>
            <a:noFill/>
            <a:ln w="1587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Freeform 242"/>
            <p:cNvSpPr>
              <a:spLocks/>
            </p:cNvSpPr>
            <p:nvPr/>
          </p:nvSpPr>
          <p:spPr bwMode="auto">
            <a:xfrm>
              <a:off x="3408363" y="3343275"/>
              <a:ext cx="2324100" cy="133350"/>
            </a:xfrm>
            <a:custGeom>
              <a:avLst/>
              <a:gdLst>
                <a:gd name="T0" fmla="*/ 244 w 244"/>
                <a:gd name="T1" fmla="*/ 0 h 14"/>
                <a:gd name="T2" fmla="*/ 192 w 244"/>
                <a:gd name="T3" fmla="*/ 0 h 14"/>
                <a:gd name="T4" fmla="*/ 192 w 244"/>
                <a:gd name="T5" fmla="*/ 2 h 14"/>
                <a:gd name="T6" fmla="*/ 116 w 244"/>
                <a:gd name="T7" fmla="*/ 2 h 14"/>
                <a:gd name="T8" fmla="*/ 116 w 244"/>
                <a:gd name="T9" fmla="*/ 3 h 14"/>
                <a:gd name="T10" fmla="*/ 105 w 244"/>
                <a:gd name="T11" fmla="*/ 3 h 14"/>
                <a:gd name="T12" fmla="*/ 99 w 244"/>
                <a:gd name="T13" fmla="*/ 3 h 14"/>
                <a:gd name="T14" fmla="*/ 99 w 244"/>
                <a:gd name="T15" fmla="*/ 5 h 14"/>
                <a:gd name="T16" fmla="*/ 91 w 244"/>
                <a:gd name="T17" fmla="*/ 5 h 14"/>
                <a:gd name="T18" fmla="*/ 91 w 244"/>
                <a:gd name="T19" fmla="*/ 6 h 14"/>
                <a:gd name="T20" fmla="*/ 76 w 244"/>
                <a:gd name="T21" fmla="*/ 6 h 14"/>
                <a:gd name="T22" fmla="*/ 73 w 244"/>
                <a:gd name="T23" fmla="*/ 6 h 14"/>
                <a:gd name="T24" fmla="*/ 67 w 244"/>
                <a:gd name="T25" fmla="*/ 6 h 14"/>
                <a:gd name="T26" fmla="*/ 67 w 244"/>
                <a:gd name="T27" fmla="*/ 8 h 14"/>
                <a:gd name="T28" fmla="*/ 56 w 244"/>
                <a:gd name="T29" fmla="*/ 8 h 14"/>
                <a:gd name="T30" fmla="*/ 49 w 244"/>
                <a:gd name="T31" fmla="*/ 8 h 14"/>
                <a:gd name="T32" fmla="*/ 49 w 244"/>
                <a:gd name="T33" fmla="*/ 10 h 14"/>
                <a:gd name="T34" fmla="*/ 38 w 244"/>
                <a:gd name="T35" fmla="*/ 10 h 14"/>
                <a:gd name="T36" fmla="*/ 38 w 244"/>
                <a:gd name="T37" fmla="*/ 11 h 14"/>
                <a:gd name="T38" fmla="*/ 27 w 244"/>
                <a:gd name="T39" fmla="*/ 11 h 14"/>
                <a:gd name="T40" fmla="*/ 21 w 244"/>
                <a:gd name="T41" fmla="*/ 11 h 14"/>
                <a:gd name="T42" fmla="*/ 17 w 244"/>
                <a:gd name="T43" fmla="*/ 11 h 14"/>
                <a:gd name="T44" fmla="*/ 17 w 244"/>
                <a:gd name="T45" fmla="*/ 13 h 14"/>
                <a:gd name="T46" fmla="*/ 9 w 244"/>
                <a:gd name="T47" fmla="*/ 13 h 14"/>
                <a:gd name="T48" fmla="*/ 4 w 244"/>
                <a:gd name="T49" fmla="*/ 13 h 14"/>
                <a:gd name="T50" fmla="*/ 4 w 244"/>
                <a:gd name="T51" fmla="*/ 14 h 14"/>
                <a:gd name="T52" fmla="*/ 0 w 244"/>
                <a:gd name="T5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4">
                  <a:moveTo>
                    <a:pt x="244" y="0"/>
                  </a:moveTo>
                  <a:lnTo>
                    <a:pt x="192" y="0"/>
                  </a:lnTo>
                  <a:lnTo>
                    <a:pt x="192" y="2"/>
                  </a:lnTo>
                  <a:lnTo>
                    <a:pt x="116" y="2"/>
                  </a:lnTo>
                  <a:lnTo>
                    <a:pt x="116" y="3"/>
                  </a:lnTo>
                  <a:lnTo>
                    <a:pt x="105" y="3"/>
                  </a:lnTo>
                  <a:lnTo>
                    <a:pt x="99" y="3"/>
                  </a:lnTo>
                  <a:lnTo>
                    <a:pt x="99" y="5"/>
                  </a:lnTo>
                  <a:lnTo>
                    <a:pt x="91" y="5"/>
                  </a:lnTo>
                  <a:lnTo>
                    <a:pt x="91" y="6"/>
                  </a:lnTo>
                  <a:lnTo>
                    <a:pt x="76" y="6"/>
                  </a:lnTo>
                  <a:lnTo>
                    <a:pt x="73" y="6"/>
                  </a:lnTo>
                  <a:lnTo>
                    <a:pt x="67" y="6"/>
                  </a:lnTo>
                  <a:lnTo>
                    <a:pt x="67" y="8"/>
                  </a:lnTo>
                  <a:lnTo>
                    <a:pt x="56" y="8"/>
                  </a:lnTo>
                  <a:lnTo>
                    <a:pt x="49" y="8"/>
                  </a:lnTo>
                  <a:lnTo>
                    <a:pt x="49" y="10"/>
                  </a:lnTo>
                  <a:lnTo>
                    <a:pt x="38" y="10"/>
                  </a:lnTo>
                  <a:lnTo>
                    <a:pt x="38" y="11"/>
                  </a:lnTo>
                  <a:lnTo>
                    <a:pt x="27" y="11"/>
                  </a:lnTo>
                  <a:lnTo>
                    <a:pt x="21" y="11"/>
                  </a:lnTo>
                  <a:lnTo>
                    <a:pt x="17" y="11"/>
                  </a:lnTo>
                  <a:lnTo>
                    <a:pt x="17" y="13"/>
                  </a:lnTo>
                  <a:lnTo>
                    <a:pt x="9" y="13"/>
                  </a:lnTo>
                  <a:lnTo>
                    <a:pt x="4" y="13"/>
                  </a:lnTo>
                  <a:lnTo>
                    <a:pt x="4" y="14"/>
                  </a:lnTo>
                  <a:lnTo>
                    <a:pt x="0" y="14"/>
                  </a:lnTo>
                </a:path>
              </a:pathLst>
            </a:custGeom>
            <a:noFill/>
            <a:ln w="1587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28" name="Group 227"/>
          <p:cNvGrpSpPr>
            <a:grpSpLocks noChangeAspect="1"/>
          </p:cNvGrpSpPr>
          <p:nvPr/>
        </p:nvGrpSpPr>
        <p:grpSpPr>
          <a:xfrm>
            <a:off x="5576706" y="3397866"/>
            <a:ext cx="3130190" cy="454586"/>
            <a:chOff x="3411538" y="3294063"/>
            <a:chExt cx="2314575" cy="342900"/>
          </a:xfrm>
        </p:grpSpPr>
        <p:sp>
          <p:nvSpPr>
            <p:cNvPr id="229" name="Line 243"/>
            <p:cNvSpPr>
              <a:spLocks noChangeShapeType="1"/>
            </p:cNvSpPr>
            <p:nvPr/>
          </p:nvSpPr>
          <p:spPr bwMode="auto">
            <a:xfrm>
              <a:off x="5716588"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244"/>
            <p:cNvSpPr>
              <a:spLocks noChangeShapeType="1"/>
            </p:cNvSpPr>
            <p:nvPr/>
          </p:nvSpPr>
          <p:spPr bwMode="auto">
            <a:xfrm>
              <a:off x="5335588"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245"/>
            <p:cNvSpPr>
              <a:spLocks noChangeShapeType="1"/>
            </p:cNvSpPr>
            <p:nvPr/>
          </p:nvSpPr>
          <p:spPr bwMode="auto">
            <a:xfrm>
              <a:off x="4964113"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246"/>
            <p:cNvSpPr>
              <a:spLocks noChangeShapeType="1"/>
            </p:cNvSpPr>
            <p:nvPr/>
          </p:nvSpPr>
          <p:spPr bwMode="auto">
            <a:xfrm>
              <a:off x="5649913"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247"/>
            <p:cNvSpPr>
              <a:spLocks noChangeShapeType="1"/>
            </p:cNvSpPr>
            <p:nvPr/>
          </p:nvSpPr>
          <p:spPr bwMode="auto">
            <a:xfrm>
              <a:off x="5268913"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248"/>
            <p:cNvSpPr>
              <a:spLocks noChangeShapeType="1"/>
            </p:cNvSpPr>
            <p:nvPr/>
          </p:nvSpPr>
          <p:spPr bwMode="auto">
            <a:xfrm>
              <a:off x="4897438"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249"/>
            <p:cNvSpPr>
              <a:spLocks noChangeShapeType="1"/>
            </p:cNvSpPr>
            <p:nvPr/>
          </p:nvSpPr>
          <p:spPr bwMode="auto">
            <a:xfrm>
              <a:off x="4116388" y="339883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250"/>
            <p:cNvSpPr>
              <a:spLocks noChangeShapeType="1"/>
            </p:cNvSpPr>
            <p:nvPr/>
          </p:nvSpPr>
          <p:spPr bwMode="auto">
            <a:xfrm>
              <a:off x="5678488"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251"/>
            <p:cNvSpPr>
              <a:spLocks noChangeShapeType="1"/>
            </p:cNvSpPr>
            <p:nvPr/>
          </p:nvSpPr>
          <p:spPr bwMode="auto">
            <a:xfrm>
              <a:off x="5307013"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252"/>
            <p:cNvSpPr>
              <a:spLocks noChangeShapeType="1"/>
            </p:cNvSpPr>
            <p:nvPr/>
          </p:nvSpPr>
          <p:spPr bwMode="auto">
            <a:xfrm>
              <a:off x="4926013"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253"/>
            <p:cNvSpPr>
              <a:spLocks noChangeShapeType="1"/>
            </p:cNvSpPr>
            <p:nvPr/>
          </p:nvSpPr>
          <p:spPr bwMode="auto">
            <a:xfrm>
              <a:off x="4049713" y="339883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254"/>
            <p:cNvSpPr>
              <a:spLocks noChangeShapeType="1"/>
            </p:cNvSpPr>
            <p:nvPr/>
          </p:nvSpPr>
          <p:spPr bwMode="auto">
            <a:xfrm>
              <a:off x="4497388" y="335121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55"/>
            <p:cNvSpPr>
              <a:spLocks noChangeShapeType="1"/>
            </p:cNvSpPr>
            <p:nvPr/>
          </p:nvSpPr>
          <p:spPr bwMode="auto">
            <a:xfrm>
              <a:off x="5611813"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56"/>
            <p:cNvSpPr>
              <a:spLocks noChangeShapeType="1"/>
            </p:cNvSpPr>
            <p:nvPr/>
          </p:nvSpPr>
          <p:spPr bwMode="auto">
            <a:xfrm>
              <a:off x="5240338"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57"/>
            <p:cNvSpPr>
              <a:spLocks noChangeShapeType="1"/>
            </p:cNvSpPr>
            <p:nvPr/>
          </p:nvSpPr>
          <p:spPr bwMode="auto">
            <a:xfrm>
              <a:off x="4859338"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58"/>
            <p:cNvSpPr>
              <a:spLocks noChangeShapeType="1"/>
            </p:cNvSpPr>
            <p:nvPr/>
          </p:nvSpPr>
          <p:spPr bwMode="auto">
            <a:xfrm>
              <a:off x="4564063" y="333216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60"/>
            <p:cNvSpPr>
              <a:spLocks noChangeShapeType="1"/>
            </p:cNvSpPr>
            <p:nvPr/>
          </p:nvSpPr>
          <p:spPr bwMode="auto">
            <a:xfrm>
              <a:off x="5573713"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61"/>
            <p:cNvSpPr>
              <a:spLocks noChangeShapeType="1"/>
            </p:cNvSpPr>
            <p:nvPr/>
          </p:nvSpPr>
          <p:spPr bwMode="auto">
            <a:xfrm>
              <a:off x="5202238"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62"/>
            <p:cNvSpPr>
              <a:spLocks noChangeShapeType="1"/>
            </p:cNvSpPr>
            <p:nvPr/>
          </p:nvSpPr>
          <p:spPr bwMode="auto">
            <a:xfrm>
              <a:off x="4830763"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63"/>
            <p:cNvSpPr>
              <a:spLocks noChangeShapeType="1"/>
            </p:cNvSpPr>
            <p:nvPr/>
          </p:nvSpPr>
          <p:spPr bwMode="auto">
            <a:xfrm>
              <a:off x="4154488" y="33893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64"/>
            <p:cNvSpPr>
              <a:spLocks noChangeShapeType="1"/>
            </p:cNvSpPr>
            <p:nvPr/>
          </p:nvSpPr>
          <p:spPr bwMode="auto">
            <a:xfrm>
              <a:off x="4525963" y="335121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65"/>
            <p:cNvSpPr>
              <a:spLocks noChangeShapeType="1"/>
            </p:cNvSpPr>
            <p:nvPr/>
          </p:nvSpPr>
          <p:spPr bwMode="auto">
            <a:xfrm>
              <a:off x="3678238" y="35036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66"/>
            <p:cNvSpPr>
              <a:spLocks noChangeShapeType="1"/>
            </p:cNvSpPr>
            <p:nvPr/>
          </p:nvSpPr>
          <p:spPr bwMode="auto">
            <a:xfrm>
              <a:off x="3640138" y="352266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67"/>
            <p:cNvSpPr>
              <a:spLocks noChangeShapeType="1"/>
            </p:cNvSpPr>
            <p:nvPr/>
          </p:nvSpPr>
          <p:spPr bwMode="auto">
            <a:xfrm>
              <a:off x="4183063" y="33797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68"/>
            <p:cNvSpPr>
              <a:spLocks noChangeShapeType="1"/>
            </p:cNvSpPr>
            <p:nvPr/>
          </p:nvSpPr>
          <p:spPr bwMode="auto">
            <a:xfrm>
              <a:off x="4592638" y="333216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69"/>
            <p:cNvSpPr>
              <a:spLocks noChangeShapeType="1"/>
            </p:cNvSpPr>
            <p:nvPr/>
          </p:nvSpPr>
          <p:spPr bwMode="auto">
            <a:xfrm>
              <a:off x="3744913" y="34750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70"/>
            <p:cNvSpPr>
              <a:spLocks noChangeShapeType="1"/>
            </p:cNvSpPr>
            <p:nvPr/>
          </p:nvSpPr>
          <p:spPr bwMode="auto">
            <a:xfrm>
              <a:off x="4287838" y="33702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71"/>
            <p:cNvSpPr>
              <a:spLocks noChangeShapeType="1"/>
            </p:cNvSpPr>
            <p:nvPr/>
          </p:nvSpPr>
          <p:spPr bwMode="auto">
            <a:xfrm>
              <a:off x="3983038" y="34178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72"/>
            <p:cNvSpPr>
              <a:spLocks noChangeShapeType="1"/>
            </p:cNvSpPr>
            <p:nvPr/>
          </p:nvSpPr>
          <p:spPr bwMode="auto">
            <a:xfrm>
              <a:off x="4221163" y="33702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73"/>
            <p:cNvSpPr>
              <a:spLocks noChangeShapeType="1"/>
            </p:cNvSpPr>
            <p:nvPr/>
          </p:nvSpPr>
          <p:spPr bwMode="auto">
            <a:xfrm>
              <a:off x="3954463" y="34178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74"/>
            <p:cNvSpPr>
              <a:spLocks noChangeShapeType="1"/>
            </p:cNvSpPr>
            <p:nvPr/>
          </p:nvSpPr>
          <p:spPr bwMode="auto">
            <a:xfrm>
              <a:off x="4011613" y="339883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75"/>
            <p:cNvSpPr>
              <a:spLocks noChangeShapeType="1"/>
            </p:cNvSpPr>
            <p:nvPr/>
          </p:nvSpPr>
          <p:spPr bwMode="auto">
            <a:xfrm>
              <a:off x="3906838" y="34369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76"/>
            <p:cNvSpPr>
              <a:spLocks noChangeShapeType="1"/>
            </p:cNvSpPr>
            <p:nvPr/>
          </p:nvSpPr>
          <p:spPr bwMode="auto">
            <a:xfrm>
              <a:off x="3592513" y="35321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77"/>
            <p:cNvSpPr>
              <a:spLocks noChangeShapeType="1"/>
            </p:cNvSpPr>
            <p:nvPr/>
          </p:nvSpPr>
          <p:spPr bwMode="auto">
            <a:xfrm>
              <a:off x="3506788" y="35798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78"/>
            <p:cNvSpPr>
              <a:spLocks noChangeShapeType="1"/>
            </p:cNvSpPr>
            <p:nvPr/>
          </p:nvSpPr>
          <p:spPr bwMode="auto">
            <a:xfrm>
              <a:off x="4449763" y="335121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79"/>
            <p:cNvSpPr>
              <a:spLocks noChangeShapeType="1"/>
            </p:cNvSpPr>
            <p:nvPr/>
          </p:nvSpPr>
          <p:spPr bwMode="auto">
            <a:xfrm>
              <a:off x="4354513" y="336073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80"/>
            <p:cNvSpPr>
              <a:spLocks noChangeShapeType="1"/>
            </p:cNvSpPr>
            <p:nvPr/>
          </p:nvSpPr>
          <p:spPr bwMode="auto">
            <a:xfrm>
              <a:off x="4268788" y="33702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81"/>
            <p:cNvSpPr>
              <a:spLocks noChangeShapeType="1"/>
            </p:cNvSpPr>
            <p:nvPr/>
          </p:nvSpPr>
          <p:spPr bwMode="auto">
            <a:xfrm>
              <a:off x="4383088" y="336073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82"/>
            <p:cNvSpPr>
              <a:spLocks noChangeShapeType="1"/>
            </p:cNvSpPr>
            <p:nvPr/>
          </p:nvSpPr>
          <p:spPr bwMode="auto">
            <a:xfrm>
              <a:off x="4325938" y="33702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83"/>
            <p:cNvSpPr>
              <a:spLocks noChangeShapeType="1"/>
            </p:cNvSpPr>
            <p:nvPr/>
          </p:nvSpPr>
          <p:spPr bwMode="auto">
            <a:xfrm>
              <a:off x="3440113" y="358933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84"/>
            <p:cNvSpPr>
              <a:spLocks noChangeShapeType="1"/>
            </p:cNvSpPr>
            <p:nvPr/>
          </p:nvSpPr>
          <p:spPr bwMode="auto">
            <a:xfrm>
              <a:off x="3468688" y="359886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85"/>
            <p:cNvSpPr>
              <a:spLocks noChangeShapeType="1"/>
            </p:cNvSpPr>
            <p:nvPr/>
          </p:nvSpPr>
          <p:spPr bwMode="auto">
            <a:xfrm>
              <a:off x="3840163" y="3465513"/>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86"/>
            <p:cNvSpPr>
              <a:spLocks noChangeShapeType="1"/>
            </p:cNvSpPr>
            <p:nvPr/>
          </p:nvSpPr>
          <p:spPr bwMode="auto">
            <a:xfrm>
              <a:off x="5535613"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87"/>
            <p:cNvSpPr>
              <a:spLocks noChangeShapeType="1"/>
            </p:cNvSpPr>
            <p:nvPr/>
          </p:nvSpPr>
          <p:spPr bwMode="auto">
            <a:xfrm>
              <a:off x="5164138"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88"/>
            <p:cNvSpPr>
              <a:spLocks noChangeShapeType="1"/>
            </p:cNvSpPr>
            <p:nvPr/>
          </p:nvSpPr>
          <p:spPr bwMode="auto">
            <a:xfrm>
              <a:off x="4792663"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89"/>
            <p:cNvSpPr>
              <a:spLocks noChangeShapeType="1"/>
            </p:cNvSpPr>
            <p:nvPr/>
          </p:nvSpPr>
          <p:spPr bwMode="auto">
            <a:xfrm>
              <a:off x="5507038"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90"/>
            <p:cNvSpPr>
              <a:spLocks noChangeShapeType="1"/>
            </p:cNvSpPr>
            <p:nvPr/>
          </p:nvSpPr>
          <p:spPr bwMode="auto">
            <a:xfrm>
              <a:off x="5126038"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91"/>
            <p:cNvSpPr>
              <a:spLocks noChangeShapeType="1"/>
            </p:cNvSpPr>
            <p:nvPr/>
          </p:nvSpPr>
          <p:spPr bwMode="auto">
            <a:xfrm>
              <a:off x="4754563"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92"/>
            <p:cNvSpPr>
              <a:spLocks noChangeShapeType="1"/>
            </p:cNvSpPr>
            <p:nvPr/>
          </p:nvSpPr>
          <p:spPr bwMode="auto">
            <a:xfrm>
              <a:off x="5468938"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93"/>
            <p:cNvSpPr>
              <a:spLocks noChangeShapeType="1"/>
            </p:cNvSpPr>
            <p:nvPr/>
          </p:nvSpPr>
          <p:spPr bwMode="auto">
            <a:xfrm>
              <a:off x="5097463"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94"/>
            <p:cNvSpPr>
              <a:spLocks noChangeShapeType="1"/>
            </p:cNvSpPr>
            <p:nvPr/>
          </p:nvSpPr>
          <p:spPr bwMode="auto">
            <a:xfrm>
              <a:off x="4716463"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95"/>
            <p:cNvSpPr>
              <a:spLocks noChangeShapeType="1"/>
            </p:cNvSpPr>
            <p:nvPr/>
          </p:nvSpPr>
          <p:spPr bwMode="auto">
            <a:xfrm>
              <a:off x="5373688"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96"/>
            <p:cNvSpPr>
              <a:spLocks noChangeShapeType="1"/>
            </p:cNvSpPr>
            <p:nvPr/>
          </p:nvSpPr>
          <p:spPr bwMode="auto">
            <a:xfrm>
              <a:off x="5002213"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97"/>
            <p:cNvSpPr>
              <a:spLocks noChangeShapeType="1"/>
            </p:cNvSpPr>
            <p:nvPr/>
          </p:nvSpPr>
          <p:spPr bwMode="auto">
            <a:xfrm>
              <a:off x="4621213" y="331311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98"/>
            <p:cNvSpPr>
              <a:spLocks noChangeShapeType="1"/>
            </p:cNvSpPr>
            <p:nvPr/>
          </p:nvSpPr>
          <p:spPr bwMode="auto">
            <a:xfrm>
              <a:off x="5430838"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99"/>
            <p:cNvSpPr>
              <a:spLocks noChangeShapeType="1"/>
            </p:cNvSpPr>
            <p:nvPr/>
          </p:nvSpPr>
          <p:spPr bwMode="auto">
            <a:xfrm>
              <a:off x="5059363"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300"/>
            <p:cNvSpPr>
              <a:spLocks noChangeShapeType="1"/>
            </p:cNvSpPr>
            <p:nvPr/>
          </p:nvSpPr>
          <p:spPr bwMode="auto">
            <a:xfrm>
              <a:off x="4687888" y="329406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301"/>
            <p:cNvSpPr>
              <a:spLocks noChangeShapeType="1"/>
            </p:cNvSpPr>
            <p:nvPr/>
          </p:nvSpPr>
          <p:spPr bwMode="auto">
            <a:xfrm>
              <a:off x="5402263" y="3303588"/>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302"/>
            <p:cNvSpPr>
              <a:spLocks noChangeShapeType="1"/>
            </p:cNvSpPr>
            <p:nvPr/>
          </p:nvSpPr>
          <p:spPr bwMode="auto">
            <a:xfrm>
              <a:off x="5030788" y="3303588"/>
              <a:ext cx="0" cy="38100"/>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303"/>
            <p:cNvSpPr>
              <a:spLocks noChangeShapeType="1"/>
            </p:cNvSpPr>
            <p:nvPr/>
          </p:nvSpPr>
          <p:spPr bwMode="auto">
            <a:xfrm>
              <a:off x="4659313" y="3313113"/>
              <a:ext cx="0" cy="47625"/>
            </a:xfrm>
            <a:prstGeom prst="line">
              <a:avLst/>
            </a:prstGeom>
            <a:noFill/>
            <a:ln w="15875">
              <a:solidFill>
                <a:srgbClr val="2D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Freeform 304"/>
            <p:cNvSpPr>
              <a:spLocks/>
            </p:cNvSpPr>
            <p:nvPr/>
          </p:nvSpPr>
          <p:spPr bwMode="auto">
            <a:xfrm>
              <a:off x="3411538" y="3303588"/>
              <a:ext cx="2314575" cy="314325"/>
            </a:xfrm>
            <a:custGeom>
              <a:avLst/>
              <a:gdLst>
                <a:gd name="T0" fmla="*/ 243 w 243"/>
                <a:gd name="T1" fmla="*/ 0 h 33"/>
                <a:gd name="T2" fmla="*/ 206 w 243"/>
                <a:gd name="T3" fmla="*/ 0 h 33"/>
                <a:gd name="T4" fmla="*/ 206 w 243"/>
                <a:gd name="T5" fmla="*/ 2 h 33"/>
                <a:gd name="T6" fmla="*/ 133 w 243"/>
                <a:gd name="T7" fmla="*/ 2 h 33"/>
                <a:gd name="T8" fmla="*/ 133 w 243"/>
                <a:gd name="T9" fmla="*/ 4 h 33"/>
                <a:gd name="T10" fmla="*/ 127 w 243"/>
                <a:gd name="T11" fmla="*/ 4 h 33"/>
                <a:gd name="T12" fmla="*/ 127 w 243"/>
                <a:gd name="T13" fmla="*/ 5 h 33"/>
                <a:gd name="T14" fmla="*/ 120 w 243"/>
                <a:gd name="T15" fmla="*/ 5 h 33"/>
                <a:gd name="T16" fmla="*/ 120 w 243"/>
                <a:gd name="T17" fmla="*/ 7 h 33"/>
                <a:gd name="T18" fmla="*/ 112 w 243"/>
                <a:gd name="T19" fmla="*/ 7 h 33"/>
                <a:gd name="T20" fmla="*/ 106 w 243"/>
                <a:gd name="T21" fmla="*/ 7 h 33"/>
                <a:gd name="T22" fmla="*/ 106 w 243"/>
                <a:gd name="T23" fmla="*/ 9 h 33"/>
                <a:gd name="T24" fmla="*/ 99 w 243"/>
                <a:gd name="T25" fmla="*/ 9 h 33"/>
                <a:gd name="T26" fmla="*/ 85 w 243"/>
                <a:gd name="T27" fmla="*/ 9 h 33"/>
                <a:gd name="T28" fmla="*/ 81 w 243"/>
                <a:gd name="T29" fmla="*/ 9 h 33"/>
                <a:gd name="T30" fmla="*/ 81 w 243"/>
                <a:gd name="T31" fmla="*/ 11 h 33"/>
                <a:gd name="T32" fmla="*/ 77 w 243"/>
                <a:gd name="T33" fmla="*/ 11 h 33"/>
                <a:gd name="T34" fmla="*/ 77 w 243"/>
                <a:gd name="T35" fmla="*/ 13 h 33"/>
                <a:gd name="T36" fmla="*/ 63 w 243"/>
                <a:gd name="T37" fmla="*/ 13 h 33"/>
                <a:gd name="T38" fmla="*/ 63 w 243"/>
                <a:gd name="T39" fmla="*/ 15 h 33"/>
                <a:gd name="T40" fmla="*/ 57 w 243"/>
                <a:gd name="T41" fmla="*/ 15 h 33"/>
                <a:gd name="T42" fmla="*/ 57 w 243"/>
                <a:gd name="T43" fmla="*/ 16 h 33"/>
                <a:gd name="T44" fmla="*/ 52 w 243"/>
                <a:gd name="T45" fmla="*/ 16 h 33"/>
                <a:gd name="T46" fmla="*/ 52 w 243"/>
                <a:gd name="T47" fmla="*/ 18 h 33"/>
                <a:gd name="T48" fmla="*/ 47 w 243"/>
                <a:gd name="T49" fmla="*/ 18 h 33"/>
                <a:gd name="T50" fmla="*/ 47 w 243"/>
                <a:gd name="T51" fmla="*/ 20 h 33"/>
                <a:gd name="T52" fmla="*/ 35 w 243"/>
                <a:gd name="T53" fmla="*/ 20 h 33"/>
                <a:gd name="T54" fmla="*/ 35 w 243"/>
                <a:gd name="T55" fmla="*/ 21 h 33"/>
                <a:gd name="T56" fmla="*/ 32 w 243"/>
                <a:gd name="T57" fmla="*/ 21 h 33"/>
                <a:gd name="T58" fmla="*/ 32 w 243"/>
                <a:gd name="T59" fmla="*/ 23 h 33"/>
                <a:gd name="T60" fmla="*/ 27 w 243"/>
                <a:gd name="T61" fmla="*/ 23 h 33"/>
                <a:gd name="T62" fmla="*/ 27 w 243"/>
                <a:gd name="T63" fmla="*/ 25 h 33"/>
                <a:gd name="T64" fmla="*/ 21 w 243"/>
                <a:gd name="T65" fmla="*/ 25 h 33"/>
                <a:gd name="T66" fmla="*/ 21 w 243"/>
                <a:gd name="T67" fmla="*/ 27 h 33"/>
                <a:gd name="T68" fmla="*/ 17 w 243"/>
                <a:gd name="T69" fmla="*/ 27 h 33"/>
                <a:gd name="T70" fmla="*/ 17 w 243"/>
                <a:gd name="T71" fmla="*/ 31 h 33"/>
                <a:gd name="T72" fmla="*/ 10 w 243"/>
                <a:gd name="T73" fmla="*/ 31 h 33"/>
                <a:gd name="T74" fmla="*/ 10 w 243"/>
                <a:gd name="T75" fmla="*/ 33 h 33"/>
                <a:gd name="T76" fmla="*/ 0 w 243"/>
                <a:gd name="T7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 h="33">
                  <a:moveTo>
                    <a:pt x="243" y="0"/>
                  </a:moveTo>
                  <a:lnTo>
                    <a:pt x="206" y="0"/>
                  </a:lnTo>
                  <a:lnTo>
                    <a:pt x="206" y="2"/>
                  </a:lnTo>
                  <a:lnTo>
                    <a:pt x="133" y="2"/>
                  </a:lnTo>
                  <a:lnTo>
                    <a:pt x="133" y="4"/>
                  </a:lnTo>
                  <a:lnTo>
                    <a:pt x="127" y="4"/>
                  </a:lnTo>
                  <a:lnTo>
                    <a:pt x="127" y="5"/>
                  </a:lnTo>
                  <a:cubicBezTo>
                    <a:pt x="127" y="5"/>
                    <a:pt x="120" y="6"/>
                    <a:pt x="120" y="5"/>
                  </a:cubicBezTo>
                  <a:cubicBezTo>
                    <a:pt x="120" y="4"/>
                    <a:pt x="120" y="7"/>
                    <a:pt x="120" y="7"/>
                  </a:cubicBezTo>
                  <a:lnTo>
                    <a:pt x="112" y="7"/>
                  </a:lnTo>
                  <a:lnTo>
                    <a:pt x="106" y="7"/>
                  </a:lnTo>
                  <a:lnTo>
                    <a:pt x="106" y="9"/>
                  </a:lnTo>
                  <a:lnTo>
                    <a:pt x="99" y="9"/>
                  </a:lnTo>
                  <a:lnTo>
                    <a:pt x="85" y="9"/>
                  </a:lnTo>
                  <a:lnTo>
                    <a:pt x="81" y="9"/>
                  </a:lnTo>
                  <a:lnTo>
                    <a:pt x="81" y="11"/>
                  </a:lnTo>
                  <a:lnTo>
                    <a:pt x="77" y="11"/>
                  </a:lnTo>
                  <a:lnTo>
                    <a:pt x="77" y="13"/>
                  </a:lnTo>
                  <a:lnTo>
                    <a:pt x="63" y="13"/>
                  </a:lnTo>
                  <a:lnTo>
                    <a:pt x="63" y="15"/>
                  </a:lnTo>
                  <a:lnTo>
                    <a:pt x="57" y="15"/>
                  </a:lnTo>
                  <a:lnTo>
                    <a:pt x="57" y="16"/>
                  </a:lnTo>
                  <a:lnTo>
                    <a:pt x="52" y="16"/>
                  </a:lnTo>
                  <a:lnTo>
                    <a:pt x="52" y="18"/>
                  </a:lnTo>
                  <a:lnTo>
                    <a:pt x="47" y="18"/>
                  </a:lnTo>
                  <a:lnTo>
                    <a:pt x="47" y="20"/>
                  </a:lnTo>
                  <a:lnTo>
                    <a:pt x="35" y="20"/>
                  </a:lnTo>
                  <a:lnTo>
                    <a:pt x="35" y="21"/>
                  </a:lnTo>
                  <a:lnTo>
                    <a:pt x="32" y="21"/>
                  </a:lnTo>
                  <a:lnTo>
                    <a:pt x="32" y="23"/>
                  </a:lnTo>
                  <a:lnTo>
                    <a:pt x="27" y="23"/>
                  </a:lnTo>
                  <a:lnTo>
                    <a:pt x="27" y="25"/>
                  </a:lnTo>
                  <a:lnTo>
                    <a:pt x="21" y="25"/>
                  </a:lnTo>
                  <a:lnTo>
                    <a:pt x="21" y="27"/>
                  </a:lnTo>
                  <a:lnTo>
                    <a:pt x="17" y="27"/>
                  </a:lnTo>
                  <a:lnTo>
                    <a:pt x="17" y="31"/>
                  </a:lnTo>
                  <a:lnTo>
                    <a:pt x="10" y="31"/>
                  </a:lnTo>
                  <a:lnTo>
                    <a:pt x="10" y="33"/>
                  </a:lnTo>
                  <a:lnTo>
                    <a:pt x="0" y="33"/>
                  </a:lnTo>
                </a:path>
              </a:pathLst>
            </a:custGeom>
            <a:noFill/>
            <a:ln w="15875">
              <a:solidFill>
                <a:srgbClr val="2D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1158422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二次以降の治療</a:t>
            </a:r>
            <a:endParaRPr lang="en-GB" dirty="0"/>
          </a:p>
        </p:txBody>
      </p:sp>
      <p:sp>
        <p:nvSpPr>
          <p:cNvPr id="7" name="Text Placeholder 6"/>
          <p:cNvSpPr>
            <a:spLocks noGrp="1"/>
          </p:cNvSpPr>
          <p:nvPr>
            <p:ph type="body" idx="1"/>
          </p:nvPr>
        </p:nvSpPr>
        <p:spPr/>
        <p:txBody>
          <a:bodyPr/>
          <a:lstStyle/>
          <a:p>
            <a:r>
              <a:rPr lang="ja-JP" altLang="en-US" dirty="0" smtClean="0"/>
              <a:t>結腸直腸癌</a:t>
            </a:r>
            <a:endParaRPr lang="en-GB" dirty="0"/>
          </a:p>
        </p:txBody>
      </p:sp>
    </p:spTree>
    <p:extLst>
      <p:ext uri="{BB962C8B-B14F-4D97-AF65-F5344CB8AC3E}">
        <p14:creationId xmlns:p14="http://schemas.microsoft.com/office/powerpoint/2010/main" xmlns="" val="2394397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0"/>
            <a:ext cx="8238945" cy="1132764"/>
          </a:xfrm>
        </p:spPr>
        <p:txBody>
          <a:bodyPr/>
          <a:lstStyle/>
          <a:p>
            <a:pPr>
              <a:lnSpc>
                <a:spcPct val="90000"/>
              </a:lnSpc>
            </a:pPr>
            <a:r>
              <a:rPr lang="en-GB" sz="1600" dirty="0" smtClean="0"/>
              <a:t>512</a:t>
            </a:r>
            <a:r>
              <a:rPr lang="ja-JP" altLang="en-US" sz="1600" dirty="0" smtClean="0"/>
              <a:t>：</a:t>
            </a:r>
            <a:r>
              <a:rPr lang="en-GB" sz="1600" spc="-50" dirty="0" smtClean="0"/>
              <a:t>RAISE</a:t>
            </a:r>
            <a:r>
              <a:rPr lang="ja-JP" altLang="en-US" sz="1600" spc="-50" dirty="0" smtClean="0"/>
              <a:t>試験：ベバシズマブ（</a:t>
            </a:r>
            <a:r>
              <a:rPr lang="en-US" altLang="ja-JP" sz="1600" spc="-50" dirty="0" err="1" smtClean="0"/>
              <a:t>bev</a:t>
            </a:r>
            <a:r>
              <a:rPr lang="ja-JP" altLang="en-US" sz="1600" spc="-50" dirty="0" smtClean="0"/>
              <a:t>）＋オキサリプラチン（</a:t>
            </a:r>
            <a:r>
              <a:rPr lang="en-US" altLang="ja-JP" sz="1600" spc="-50" dirty="0" smtClean="0"/>
              <a:t>ox</a:t>
            </a:r>
            <a:r>
              <a:rPr lang="ja-JP" altLang="en-US" sz="1600" spc="-50" dirty="0" smtClean="0"/>
              <a:t>）＋フルオロピリミジン</a:t>
            </a:r>
            <a:r>
              <a:rPr lang="ja-JP" altLang="en-US" sz="1600" dirty="0" smtClean="0"/>
              <a:t>（</a:t>
            </a:r>
            <a:r>
              <a:rPr lang="en-US" altLang="ja-JP" sz="1600" dirty="0" err="1" smtClean="0"/>
              <a:t>fp</a:t>
            </a:r>
            <a:r>
              <a:rPr lang="ja-JP" altLang="en-US" sz="1600" dirty="0" smtClean="0"/>
              <a:t>）による一次併用治療の施行中または施行後に増悪を示した転移性結腸直腸癌（</a:t>
            </a:r>
            <a:r>
              <a:rPr lang="en-US" altLang="ja-JP" sz="1600" dirty="0" smtClean="0"/>
              <a:t>CRC</a:t>
            </a:r>
            <a:r>
              <a:rPr lang="ja-JP" altLang="en-US" sz="1600" dirty="0" smtClean="0"/>
              <a:t>）患者におけるイリノテカン／フォリン酸／</a:t>
            </a:r>
            <a:r>
              <a:rPr lang="en-GB" altLang="ja-JP" sz="1600" dirty="0" smtClean="0"/>
              <a:t>5-</a:t>
            </a:r>
            <a:r>
              <a:rPr lang="ja-JP" altLang="en-US" sz="1600" dirty="0" smtClean="0"/>
              <a:t>フルオロウラシル（</a:t>
            </a:r>
            <a:r>
              <a:rPr lang="en-GB" altLang="ja-JP" sz="1600" dirty="0" smtClean="0"/>
              <a:t>FOLFIRI</a:t>
            </a:r>
            <a:r>
              <a:rPr lang="ja-JP" altLang="en-US" sz="1600" dirty="0" smtClean="0"/>
              <a:t>）と　ラムシルマブ（</a:t>
            </a:r>
            <a:r>
              <a:rPr lang="en-GB" altLang="ja-JP" sz="1600" dirty="0" smtClean="0"/>
              <a:t>RAM</a:t>
            </a:r>
            <a:r>
              <a:rPr lang="ja-JP" altLang="en-US" sz="1600" dirty="0" smtClean="0"/>
              <a:t>）またはプラセボ（</a:t>
            </a:r>
            <a:r>
              <a:rPr lang="en-GB" altLang="ja-JP" sz="1600" dirty="0" smtClean="0"/>
              <a:t>PBO</a:t>
            </a:r>
            <a:r>
              <a:rPr lang="ja-JP" altLang="en-US" sz="1600" dirty="0" smtClean="0"/>
              <a:t>）の併用に関する無作為化二重盲検多施設共同第</a:t>
            </a:r>
            <a:r>
              <a:rPr lang="en-US" altLang="ja-JP" sz="1600" dirty="0" smtClean="0"/>
              <a:t>Ⅲ</a:t>
            </a:r>
            <a:r>
              <a:rPr lang="ja-JP" altLang="en-US" sz="1600" dirty="0" smtClean="0"/>
              <a:t>相試験</a:t>
            </a:r>
            <a:r>
              <a:rPr lang="en-US" altLang="ja-JP" sz="1600" dirty="0" smtClean="0"/>
              <a:t>‐</a:t>
            </a:r>
            <a:r>
              <a:rPr lang="en-GB" sz="1600" dirty="0" err="1" smtClean="0"/>
              <a:t>Tabernero</a:t>
            </a:r>
            <a:r>
              <a:rPr lang="en-GB" sz="1600" dirty="0" smtClean="0"/>
              <a:t> J</a:t>
            </a:r>
            <a:r>
              <a:rPr lang="ja-JP" altLang="en-US" sz="1600" dirty="0" smtClean="0"/>
              <a:t>ら</a:t>
            </a:r>
            <a:endParaRPr lang="en-GB" sz="1600" dirty="0"/>
          </a:p>
        </p:txBody>
      </p:sp>
      <p:sp>
        <p:nvSpPr>
          <p:cNvPr id="3" name="Text Placeholder 2"/>
          <p:cNvSpPr>
            <a:spLocks noGrp="1"/>
          </p:cNvSpPr>
          <p:nvPr>
            <p:ph type="body" sz="quarter" idx="10"/>
          </p:nvPr>
        </p:nvSpPr>
        <p:spPr>
          <a:xfrm>
            <a:off x="365124" y="6096000"/>
            <a:ext cx="4023996" cy="487363"/>
          </a:xfrm>
        </p:spPr>
        <p:txBody>
          <a:bodyPr/>
          <a:lstStyle/>
          <a:p>
            <a:r>
              <a:rPr lang="en-US" dirty="0" smtClean="0">
                <a:solidFill>
                  <a:srgbClr val="363636"/>
                </a:solidFill>
              </a:rPr>
              <a:t>*</a:t>
            </a:r>
            <a:r>
              <a:rPr lang="ja-JP" altLang="en-US" dirty="0" smtClean="0">
                <a:solidFill>
                  <a:srgbClr val="363636"/>
                </a:solidFill>
              </a:rPr>
              <a:t>イリノテカン（</a:t>
            </a:r>
            <a:r>
              <a:rPr lang="en-GB" dirty="0" smtClean="0">
                <a:solidFill>
                  <a:srgbClr val="363636"/>
                </a:solidFill>
              </a:rPr>
              <a:t>180 mg/m</a:t>
            </a:r>
            <a:r>
              <a:rPr lang="en-GB" baseline="30000" dirty="0" smtClean="0">
                <a:solidFill>
                  <a:srgbClr val="363636"/>
                </a:solidFill>
              </a:rPr>
              <a:t>2</a:t>
            </a:r>
            <a:r>
              <a:rPr lang="ja-JP" altLang="en-US" dirty="0" smtClean="0">
                <a:solidFill>
                  <a:srgbClr val="363636"/>
                </a:solidFill>
              </a:rPr>
              <a:t>）＋フォリン酸（</a:t>
            </a:r>
            <a:r>
              <a:rPr lang="en-GB" dirty="0" smtClean="0">
                <a:solidFill>
                  <a:srgbClr val="363636"/>
                </a:solidFill>
              </a:rPr>
              <a:t>400 mg/m</a:t>
            </a:r>
            <a:r>
              <a:rPr lang="en-GB" baseline="30000" dirty="0" smtClean="0">
                <a:solidFill>
                  <a:srgbClr val="363636"/>
                </a:solidFill>
              </a:rPr>
              <a:t>2</a:t>
            </a:r>
            <a:r>
              <a:rPr lang="ja-JP" altLang="en-US" dirty="0" smtClean="0">
                <a:solidFill>
                  <a:srgbClr val="363636"/>
                </a:solidFill>
              </a:rPr>
              <a:t>）＋</a:t>
            </a:r>
            <a:r>
              <a:rPr lang="en-GB" dirty="0" smtClean="0">
                <a:solidFill>
                  <a:srgbClr val="363636"/>
                </a:solidFill>
              </a:rPr>
              <a:t>5-</a:t>
            </a:r>
            <a:r>
              <a:rPr lang="ja-JP" altLang="en-US" dirty="0" smtClean="0">
                <a:solidFill>
                  <a:srgbClr val="363636"/>
                </a:solidFill>
              </a:rPr>
              <a:t>フルオロウラシル（</a:t>
            </a:r>
            <a:r>
              <a:rPr lang="en-GB" dirty="0" smtClean="0">
                <a:solidFill>
                  <a:srgbClr val="363636"/>
                </a:solidFill>
              </a:rPr>
              <a:t>400 mg/m</a:t>
            </a:r>
            <a:r>
              <a:rPr lang="en-GB" baseline="30000" dirty="0" smtClean="0">
                <a:solidFill>
                  <a:srgbClr val="363636"/>
                </a:solidFill>
              </a:rPr>
              <a:t>2</a:t>
            </a:r>
            <a:r>
              <a:rPr lang="en-GB" dirty="0" smtClean="0">
                <a:solidFill>
                  <a:srgbClr val="363636"/>
                </a:solidFill>
              </a:rPr>
              <a:t> </a:t>
            </a:r>
            <a:r>
              <a:rPr lang="ja-JP" altLang="en-US" dirty="0" smtClean="0">
                <a:solidFill>
                  <a:srgbClr val="363636"/>
                </a:solidFill>
              </a:rPr>
              <a:t>をボーラス注射→</a:t>
            </a:r>
            <a:r>
              <a:rPr lang="en-GB" dirty="0" smtClean="0">
                <a:solidFill>
                  <a:srgbClr val="363636"/>
                </a:solidFill>
              </a:rPr>
              <a:t>2,400 mg/m</a:t>
            </a:r>
            <a:r>
              <a:rPr lang="en-GB" baseline="30000" dirty="0" smtClean="0">
                <a:solidFill>
                  <a:srgbClr val="363636"/>
                </a:solidFill>
              </a:rPr>
              <a:t>2</a:t>
            </a:r>
            <a:r>
              <a:rPr lang="ja-JP" altLang="en-US" dirty="0" smtClean="0">
                <a:solidFill>
                  <a:srgbClr val="363636"/>
                </a:solidFill>
              </a:rPr>
              <a:t>を</a:t>
            </a:r>
            <a:r>
              <a:rPr lang="en-US" altLang="ja-JP" dirty="0" smtClean="0">
                <a:solidFill>
                  <a:srgbClr val="363636"/>
                </a:solidFill>
              </a:rPr>
              <a:t>46</a:t>
            </a:r>
            <a:r>
              <a:rPr lang="ja-JP" altLang="en-US" dirty="0" smtClean="0">
                <a:solidFill>
                  <a:srgbClr val="363636"/>
                </a:solidFill>
              </a:rPr>
              <a:t>～</a:t>
            </a:r>
            <a:r>
              <a:rPr lang="en-US" altLang="ja-JP" dirty="0" smtClean="0">
                <a:solidFill>
                  <a:srgbClr val="363636"/>
                </a:solidFill>
              </a:rPr>
              <a:t>48</a:t>
            </a:r>
            <a:r>
              <a:rPr lang="ja-JP" altLang="en-US" dirty="0" smtClean="0">
                <a:solidFill>
                  <a:srgbClr val="363636"/>
                </a:solidFill>
              </a:rPr>
              <a:t>時間かけて</a:t>
            </a:r>
            <a:r>
              <a:rPr lang="en-US" altLang="ja-JP" dirty="0" smtClean="0">
                <a:solidFill>
                  <a:srgbClr val="363636"/>
                </a:solidFill>
              </a:rPr>
              <a:t>iv</a:t>
            </a:r>
            <a:r>
              <a:rPr lang="ja-JP" altLang="en-US" dirty="0" smtClean="0">
                <a:solidFill>
                  <a:srgbClr val="363636"/>
                </a:solidFill>
              </a:rPr>
              <a:t>持続注入）</a:t>
            </a:r>
            <a:endParaRPr lang="en-US" dirty="0">
              <a:solidFill>
                <a:srgbClr val="363636"/>
              </a:solidFill>
            </a:endParaRPr>
          </a:p>
        </p:txBody>
      </p:sp>
      <p:sp>
        <p:nvSpPr>
          <p:cNvPr id="4" name="Text Placeholder 3"/>
          <p:cNvSpPr>
            <a:spLocks noGrp="1"/>
          </p:cNvSpPr>
          <p:nvPr>
            <p:ph type="body" sz="quarter" idx="11"/>
          </p:nvPr>
        </p:nvSpPr>
        <p:spPr/>
        <p:txBody>
          <a:bodyPr/>
          <a:lstStyle/>
          <a:p>
            <a:pPr>
              <a:buClr>
                <a:srgbClr val="043882"/>
              </a:buClr>
            </a:pPr>
            <a:r>
              <a:rPr lang="en-GB" dirty="0" err="1" smtClean="0">
                <a:solidFill>
                  <a:srgbClr val="363636"/>
                </a:solidFill>
              </a:rPr>
              <a:t>Tabernero</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512)</a:t>
            </a:r>
            <a:endParaRPr lang="en-GB" dirty="0">
              <a:solidFill>
                <a:srgbClr val="363636"/>
              </a:solidFill>
            </a:endParaRPr>
          </a:p>
        </p:txBody>
      </p:sp>
      <p:sp>
        <p:nvSpPr>
          <p:cNvPr id="5" name="Oval 14"/>
          <p:cNvSpPr>
            <a:spLocks noChangeArrowheads="1"/>
          </p:cNvSpPr>
          <p:nvPr/>
        </p:nvSpPr>
        <p:spPr bwMode="auto">
          <a:xfrm>
            <a:off x="3941537" y="34251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4217370" y="2777175"/>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968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855936" y="3214402"/>
            <a:ext cx="3428255" cy="892175"/>
          </a:xfrm>
          <a:prstGeom prst="rect">
            <a:avLst/>
          </a:prstGeom>
          <a:noFill/>
          <a:ln w="9525">
            <a:noFill/>
            <a:miter lim="800000"/>
            <a:headEnd/>
            <a:tailEnd/>
          </a:ln>
        </p:spPr>
        <p:txBody>
          <a:bodyPr/>
          <a:lstStyle/>
          <a:p>
            <a:pPr marL="190500" indent="-190500" algn="l">
              <a:spcBef>
                <a:spcPts val="0"/>
              </a:spcBef>
              <a:spcAft>
                <a:spcPts val="0"/>
              </a:spcAft>
              <a:defRPr/>
            </a:pPr>
            <a:r>
              <a:rPr lang="ja-JP" altLang="en-US" sz="1600" b="1" dirty="0" smtClean="0">
                <a:solidFill>
                  <a:schemeClr val="bg1"/>
                </a:solidFill>
                <a:latin typeface="+mn-lt"/>
              </a:rPr>
              <a:t>層別化</a:t>
            </a:r>
            <a:endParaRPr lang="en-GB" sz="1600" b="1" dirty="0">
              <a:solidFill>
                <a:schemeClr val="bg1"/>
              </a:solidFill>
              <a:latin typeface="+mn-lt"/>
            </a:endParaRPr>
          </a:p>
          <a:p>
            <a:pPr marL="203200" indent="-203200">
              <a:spcBef>
                <a:spcPts val="0"/>
              </a:spcBef>
              <a:spcAft>
                <a:spcPts val="0"/>
              </a:spcAft>
              <a:buFont typeface="Arial" pitchFamily="34" charset="0"/>
              <a:buChar char="•"/>
              <a:defRPr/>
            </a:pPr>
            <a:r>
              <a:rPr lang="ja-JP" altLang="en-US" sz="1600" dirty="0" smtClean="0">
                <a:solidFill>
                  <a:srgbClr val="363636"/>
                </a:solidFill>
                <a:latin typeface="Arial"/>
              </a:rPr>
              <a:t>地域</a:t>
            </a:r>
            <a:endParaRPr lang="en-GB" sz="1600" dirty="0">
              <a:solidFill>
                <a:srgbClr val="363636"/>
              </a:solidFill>
              <a:latin typeface="Arial"/>
            </a:endParaRPr>
          </a:p>
          <a:p>
            <a:pPr marL="203200" indent="-203200">
              <a:spcBef>
                <a:spcPts val="0"/>
              </a:spcBef>
              <a:spcAft>
                <a:spcPts val="0"/>
              </a:spcAft>
              <a:buFont typeface="Arial" pitchFamily="34" charset="0"/>
              <a:buChar char="•"/>
              <a:defRPr/>
            </a:pPr>
            <a:r>
              <a:rPr lang="en-GB" sz="1600" i="1" dirty="0" smtClean="0">
                <a:solidFill>
                  <a:srgbClr val="363636"/>
                </a:solidFill>
                <a:latin typeface="Arial"/>
              </a:rPr>
              <a:t>KRAS</a:t>
            </a:r>
            <a:r>
              <a:rPr lang="ja-JP" altLang="en-US" sz="1600" dirty="0" smtClean="0">
                <a:solidFill>
                  <a:srgbClr val="363636"/>
                </a:solidFill>
                <a:latin typeface="Arial"/>
              </a:rPr>
              <a:t>変異状況</a:t>
            </a:r>
            <a:endParaRPr lang="en-GB" sz="1600" dirty="0">
              <a:solidFill>
                <a:srgbClr val="363636"/>
              </a:solidFill>
              <a:latin typeface="Arial"/>
            </a:endParaRPr>
          </a:p>
          <a:p>
            <a:pPr marL="203200" indent="-203200">
              <a:spcBef>
                <a:spcPts val="0"/>
              </a:spcBef>
              <a:spcAft>
                <a:spcPts val="0"/>
              </a:spcAft>
              <a:buFont typeface="Arial" pitchFamily="34" charset="0"/>
              <a:buChar char="•"/>
              <a:defRPr/>
            </a:pPr>
            <a:r>
              <a:rPr lang="ja-JP" altLang="en-US" sz="1600" dirty="0" smtClean="0">
                <a:solidFill>
                  <a:srgbClr val="363636"/>
                </a:solidFill>
                <a:latin typeface="Arial"/>
              </a:rPr>
              <a:t>一次治療後の</a:t>
            </a:r>
            <a:r>
              <a:rPr lang="en-US" altLang="ja-JP" sz="1600" dirty="0" smtClean="0">
                <a:solidFill>
                  <a:srgbClr val="363636"/>
                </a:solidFill>
                <a:latin typeface="Arial"/>
              </a:rPr>
              <a:t>PD</a:t>
            </a:r>
            <a:r>
              <a:rPr lang="ja-JP" altLang="en-US" sz="1600" dirty="0" err="1" smtClean="0">
                <a:solidFill>
                  <a:srgbClr val="363636"/>
                </a:solidFill>
                <a:latin typeface="Arial"/>
              </a:rPr>
              <a:t>までの</a:t>
            </a:r>
            <a:r>
              <a:rPr lang="ja-JP" altLang="en-US" sz="1600" dirty="0" smtClean="0">
                <a:solidFill>
                  <a:srgbClr val="363636"/>
                </a:solidFill>
                <a:latin typeface="Arial"/>
              </a:rPr>
              <a:t>期間</a:t>
            </a:r>
            <a:endParaRPr lang="en-GB" sz="1600" dirty="0">
              <a:solidFill>
                <a:srgbClr val="363636"/>
              </a:solidFill>
              <a:latin typeface="Arial"/>
            </a:endParaRPr>
          </a:p>
        </p:txBody>
      </p:sp>
      <p:cxnSp>
        <p:nvCxnSpPr>
          <p:cNvPr id="9" name="AutoShape 19"/>
          <p:cNvCxnSpPr>
            <a:cxnSpLocks noChangeShapeType="1"/>
          </p:cNvCxnSpPr>
          <p:nvPr/>
        </p:nvCxnSpPr>
        <p:spPr bwMode="auto">
          <a:xfrm>
            <a:off x="3684814" y="3717214"/>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61209"/>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5084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altLang="en-US" spc="-100" dirty="0" smtClean="0">
                <a:solidFill>
                  <a:srgbClr val="FFFFFF"/>
                </a:solidFill>
                <a:latin typeface="+mn-ea"/>
              </a:rPr>
              <a:t>ラムシルマブ（</a:t>
            </a:r>
            <a:r>
              <a:rPr lang="en-GB" altLang="zh-CN" spc="-100" dirty="0" smtClean="0">
                <a:solidFill>
                  <a:srgbClr val="FFFFFF"/>
                </a:solidFill>
                <a:latin typeface="+mn-ea"/>
              </a:rPr>
              <a:t>8 mg/kg</a:t>
            </a:r>
            <a:r>
              <a:rPr lang="ja-JP" altLang="en-US" spc="-100" dirty="0" smtClean="0">
                <a:solidFill>
                  <a:srgbClr val="FFFFFF"/>
                </a:solidFill>
                <a:latin typeface="+mn-ea"/>
              </a:rPr>
              <a:t>）</a:t>
            </a:r>
            <a:r>
              <a:rPr lang="ja-JP" altLang="en-US" dirty="0" smtClean="0">
                <a:solidFill>
                  <a:srgbClr val="FFFFFF"/>
                </a:solidFill>
                <a:latin typeface="+mn-ea"/>
              </a:rPr>
              <a:t>＋</a:t>
            </a:r>
            <a:r>
              <a:rPr lang="en-GB" altLang="zh-CN" dirty="0" smtClean="0">
                <a:solidFill>
                  <a:srgbClr val="FFFFFF"/>
                </a:solidFill>
                <a:latin typeface="+mn-ea"/>
              </a:rPr>
              <a:t>FOLFIRI</a:t>
            </a:r>
            <a:r>
              <a:rPr lang="en-GB" altLang="zh-CN" dirty="0">
                <a:solidFill>
                  <a:srgbClr val="FFFFFF"/>
                </a:solidFill>
                <a:latin typeface="+mn-ea"/>
              </a:rPr>
              <a:t>* q2w</a:t>
            </a:r>
          </a:p>
          <a:p>
            <a:pPr algn="ctr" defTabSz="892175" eaLnBrk="0" hangingPunct="0"/>
            <a:r>
              <a:rPr lang="ja-JP" altLang="en-US" dirty="0" smtClean="0">
                <a:solidFill>
                  <a:srgbClr val="FFFFFF"/>
                </a:solidFill>
                <a:latin typeface="+mn-ea"/>
              </a:rPr>
              <a:t>（</a:t>
            </a:r>
            <a:r>
              <a:rPr lang="en-GB" altLang="zh-CN" dirty="0" smtClean="0">
                <a:solidFill>
                  <a:srgbClr val="FFFFFF"/>
                </a:solidFill>
                <a:latin typeface="+mn-ea"/>
              </a:rPr>
              <a:t>536</a:t>
            </a:r>
            <a:r>
              <a:rPr lang="ja-JP" altLang="en-US" dirty="0" smtClean="0">
                <a:solidFill>
                  <a:srgbClr val="FFFFFF"/>
                </a:solidFill>
                <a:latin typeface="+mn-ea"/>
              </a:rPr>
              <a:t>例）</a:t>
            </a:r>
            <a:endParaRPr lang="en-GB" altLang="zh-CN" dirty="0">
              <a:solidFill>
                <a:srgbClr val="FFFFFF"/>
              </a:solidFill>
              <a:latin typeface="+mn-ea"/>
            </a:endParaRPr>
          </a:p>
        </p:txBody>
      </p:sp>
      <p:sp>
        <p:nvSpPr>
          <p:cNvPr id="12" name="TextBox 11"/>
          <p:cNvSpPr txBox="1"/>
          <p:nvPr/>
        </p:nvSpPr>
        <p:spPr>
          <a:xfrm>
            <a:off x="369888" y="1295400"/>
            <a:ext cx="8514805" cy="830997"/>
          </a:xfrm>
          <a:prstGeom prst="rect">
            <a:avLst/>
          </a:prstGeom>
          <a:noFill/>
        </p:spPr>
        <p:txBody>
          <a:bodyPr wrap="square" lIns="0" rtlCol="0">
            <a:spAutoFit/>
          </a:bodyPr>
          <a:lstStyle/>
          <a:p>
            <a:pPr lvl="0">
              <a:buClr>
                <a:srgbClr val="043882"/>
              </a:buClr>
            </a:pPr>
            <a:r>
              <a:rPr lang="ja-JP" altLang="en-US" sz="1600" b="1" dirty="0" smtClean="0">
                <a:solidFill>
                  <a:srgbClr val="363636"/>
                </a:solidFill>
              </a:rPr>
              <a:t>研究の目的</a:t>
            </a:r>
            <a:endParaRPr lang="en-GB" sz="1600" dirty="0">
              <a:solidFill>
                <a:srgbClr val="363636"/>
              </a:solidFill>
            </a:endParaRPr>
          </a:p>
          <a:p>
            <a:pPr marL="285750" lvl="1" indent="-285750">
              <a:spcAft>
                <a:spcPts val="1200"/>
              </a:spcAft>
              <a:buClr>
                <a:srgbClr val="043882"/>
              </a:buClr>
              <a:buFont typeface="Arial" panose="020B0604020202020204" pitchFamily="34" charset="0"/>
              <a:buChar char="•"/>
            </a:pPr>
            <a:r>
              <a:rPr lang="en-US" altLang="ja-JP" sz="1600" dirty="0" err="1" smtClean="0">
                <a:solidFill>
                  <a:srgbClr val="363636"/>
                </a:solidFill>
              </a:rPr>
              <a:t>mCRC</a:t>
            </a:r>
            <a:r>
              <a:rPr lang="ja-JP" altLang="en-US" sz="1600" dirty="0" smtClean="0">
                <a:solidFill>
                  <a:srgbClr val="363636"/>
                </a:solidFill>
              </a:rPr>
              <a:t>患者におけるベバシズマブ＋オキサリプラチン＋フルオロピリミジンによる一次　治療後</a:t>
            </a:r>
            <a:r>
              <a:rPr lang="ja-JP" altLang="en-US" sz="1600" dirty="0">
                <a:solidFill>
                  <a:srgbClr val="363636"/>
                </a:solidFill>
              </a:rPr>
              <a:t>の二次治療としてのラムシルマブ</a:t>
            </a:r>
            <a:r>
              <a:rPr lang="ja-JP" altLang="en-US" sz="1600" dirty="0" smtClean="0">
                <a:solidFill>
                  <a:srgbClr val="363636"/>
                </a:solidFill>
              </a:rPr>
              <a:t>＋</a:t>
            </a:r>
            <a:r>
              <a:rPr lang="en-GB" sz="1600" dirty="0" smtClean="0">
                <a:solidFill>
                  <a:srgbClr val="363636"/>
                </a:solidFill>
              </a:rPr>
              <a:t>FOLFIRI</a:t>
            </a:r>
            <a:r>
              <a:rPr lang="ja-JP" altLang="en-US" sz="1600" dirty="0" smtClean="0">
                <a:solidFill>
                  <a:srgbClr val="363636"/>
                </a:solidFill>
              </a:rPr>
              <a:t>の有効性および安全性を評価する。</a:t>
            </a:r>
            <a:endParaRPr lang="en-GB" dirty="0"/>
          </a:p>
        </p:txBody>
      </p:sp>
      <p:sp>
        <p:nvSpPr>
          <p:cNvPr id="13" name="AutoShape 9"/>
          <p:cNvSpPr>
            <a:spLocks noChangeArrowheads="1"/>
          </p:cNvSpPr>
          <p:nvPr/>
        </p:nvSpPr>
        <p:spPr bwMode="auto">
          <a:xfrm>
            <a:off x="365124" y="2137931"/>
            <a:ext cx="3319690" cy="31367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0"/>
              </a:spcAft>
            </a:pPr>
            <a:r>
              <a:rPr lang="ja-JP" altLang="en-US" dirty="0" smtClean="0">
                <a:solidFill>
                  <a:srgbClr val="FFFFFF"/>
                </a:solidFill>
                <a:latin typeface="+mn-ea"/>
              </a:rPr>
              <a:t>主な患者組み入れ基準</a:t>
            </a:r>
            <a:endParaRPr lang="en-GB" altLang="zh-CN" dirty="0" smtClean="0">
              <a:solidFill>
                <a:srgbClr val="FFFFFF"/>
              </a:solidFill>
              <a:latin typeface="+mn-ea"/>
            </a:endParaRPr>
          </a:p>
          <a:p>
            <a:pPr marL="228600" indent="-228600" defTabSz="892175" eaLnBrk="0" hangingPunct="0">
              <a:spcAft>
                <a:spcPts val="0"/>
              </a:spcAft>
              <a:buFont typeface="Arial" pitchFamily="34" charset="0"/>
              <a:buChar char="•"/>
            </a:pPr>
            <a:r>
              <a:rPr lang="en-GB" altLang="zh-CN" dirty="0" err="1" smtClean="0">
                <a:solidFill>
                  <a:srgbClr val="FFFFFF"/>
                </a:solidFill>
                <a:latin typeface="+mn-ea"/>
              </a:rPr>
              <a:t>mCRC</a:t>
            </a:r>
            <a:endParaRPr lang="en-GB" altLang="zh-CN" dirty="0" smtClean="0">
              <a:solidFill>
                <a:srgbClr val="FFFFFF"/>
              </a:solidFill>
              <a:latin typeface="+mn-ea"/>
            </a:endParaRPr>
          </a:p>
          <a:p>
            <a:pPr marL="228600" indent="-228600" defTabSz="892175" eaLnBrk="0" hangingPunct="0">
              <a:spcAft>
                <a:spcPts val="0"/>
              </a:spcAft>
              <a:buFont typeface="Arial" pitchFamily="34" charset="0"/>
              <a:buChar char="•"/>
            </a:pPr>
            <a:r>
              <a:rPr lang="en-GB" altLang="zh-CN" dirty="0" smtClean="0">
                <a:solidFill>
                  <a:srgbClr val="FFFFFF"/>
                </a:solidFill>
                <a:latin typeface="+mn-ea"/>
              </a:rPr>
              <a:t>ECOG </a:t>
            </a:r>
            <a:r>
              <a:rPr lang="en-GB" altLang="zh-CN" dirty="0">
                <a:solidFill>
                  <a:srgbClr val="FFFFFF"/>
                </a:solidFill>
                <a:latin typeface="+mn-ea"/>
              </a:rPr>
              <a:t>PS 0–1</a:t>
            </a:r>
          </a:p>
          <a:p>
            <a:pPr marL="228600" indent="-228600" defTabSz="892175" eaLnBrk="0" hangingPunct="0">
              <a:spcAft>
                <a:spcPts val="0"/>
              </a:spcAft>
              <a:buFont typeface="Arial" pitchFamily="34" charset="0"/>
              <a:buChar char="•"/>
            </a:pPr>
            <a:r>
              <a:rPr lang="en-GB" altLang="zh-CN" i="1" dirty="0" smtClean="0">
                <a:solidFill>
                  <a:srgbClr val="FFFFFF"/>
                </a:solidFill>
                <a:latin typeface="+mn-ea"/>
              </a:rPr>
              <a:t>KRAS</a:t>
            </a:r>
            <a:r>
              <a:rPr lang="ja-JP" altLang="en-US" dirty="0" smtClean="0">
                <a:solidFill>
                  <a:srgbClr val="FFFFFF"/>
                </a:solidFill>
                <a:latin typeface="+mn-ea"/>
              </a:rPr>
              <a:t>変異状況が既知</a:t>
            </a:r>
            <a:endParaRPr lang="en-GB" altLang="zh-CN" dirty="0">
              <a:solidFill>
                <a:srgbClr val="FFFFFF"/>
              </a:solidFill>
              <a:latin typeface="+mn-ea"/>
            </a:endParaRPr>
          </a:p>
          <a:p>
            <a:pPr marL="228600" indent="-228600" defTabSz="892175" eaLnBrk="0" hangingPunct="0">
              <a:spcAft>
                <a:spcPts val="0"/>
              </a:spcAft>
              <a:buFont typeface="Arial" pitchFamily="34" charset="0"/>
              <a:buChar char="•"/>
            </a:pPr>
            <a:r>
              <a:rPr lang="ja-JP" altLang="en-US" dirty="0" smtClean="0">
                <a:solidFill>
                  <a:srgbClr val="FFFFFF"/>
                </a:solidFill>
                <a:latin typeface="+mn-ea"/>
              </a:rPr>
              <a:t>ベバシズマブ（≧</a:t>
            </a:r>
            <a:r>
              <a:rPr lang="en-US" altLang="ja-JP" dirty="0" smtClean="0">
                <a:solidFill>
                  <a:srgbClr val="FFFFFF"/>
                </a:solidFill>
                <a:latin typeface="+mn-ea"/>
              </a:rPr>
              <a:t>2</a:t>
            </a:r>
            <a:r>
              <a:rPr lang="ja-JP" altLang="en-US" dirty="0" smtClean="0">
                <a:solidFill>
                  <a:srgbClr val="FFFFFF"/>
                </a:solidFill>
                <a:latin typeface="+mn-ea"/>
              </a:rPr>
              <a:t>回投与）＋オキサリプラチン＋フルオロピリミジンによる一次治療後に</a:t>
            </a:r>
            <a:r>
              <a:rPr lang="en-GB" altLang="zh-CN" dirty="0" smtClean="0">
                <a:solidFill>
                  <a:srgbClr val="FFFFFF"/>
                </a:solidFill>
                <a:latin typeface="+mn-ea"/>
              </a:rPr>
              <a:t>PD</a:t>
            </a:r>
            <a:endParaRPr lang="en-GB" altLang="zh-CN" dirty="0">
              <a:solidFill>
                <a:srgbClr val="FFFFFF"/>
              </a:solidFill>
              <a:latin typeface="+mn-ea"/>
            </a:endParaRPr>
          </a:p>
          <a:p>
            <a:pPr marL="228600" indent="-228600" defTabSz="892175" eaLnBrk="0" hangingPunct="0">
              <a:spcAft>
                <a:spcPts val="0"/>
              </a:spcAft>
              <a:buFont typeface="Arial" pitchFamily="34" charset="0"/>
              <a:buChar char="•"/>
            </a:pPr>
            <a:r>
              <a:rPr lang="ja-JP" altLang="en-US" dirty="0" smtClean="0">
                <a:solidFill>
                  <a:srgbClr val="FFFFFF"/>
                </a:solidFill>
                <a:latin typeface="+mn-ea"/>
              </a:rPr>
              <a:t>一次治療の最終投与時から増悪までの期間≦</a:t>
            </a:r>
            <a:r>
              <a:rPr lang="en-US" altLang="ja-JP" dirty="0" smtClean="0">
                <a:solidFill>
                  <a:srgbClr val="FFFFFF"/>
                </a:solidFill>
                <a:latin typeface="+mn-ea"/>
              </a:rPr>
              <a:t>6</a:t>
            </a:r>
            <a:r>
              <a:rPr lang="ja-JP" altLang="en-US" dirty="0" smtClean="0">
                <a:solidFill>
                  <a:srgbClr val="FFFFFF"/>
                </a:solidFill>
                <a:latin typeface="+mn-ea"/>
              </a:rPr>
              <a:t>ヵ月</a:t>
            </a:r>
            <a:endParaRPr lang="en-GB" altLang="zh-CN" dirty="0">
              <a:solidFill>
                <a:srgbClr val="FFFFFF"/>
              </a:solidFill>
              <a:latin typeface="+mn-ea"/>
            </a:endParaRPr>
          </a:p>
          <a:p>
            <a:pPr defTabSz="892175" eaLnBrk="0" hangingPunct="0">
              <a:spcAft>
                <a:spcPts val="0"/>
              </a:spcAft>
            </a:pPr>
            <a:r>
              <a:rPr lang="ja-JP" altLang="en-US" dirty="0" smtClean="0">
                <a:solidFill>
                  <a:srgbClr val="FFFFFF"/>
                </a:solidFill>
                <a:latin typeface="+mn-ea"/>
              </a:rPr>
              <a:t>（</a:t>
            </a:r>
            <a:r>
              <a:rPr lang="en-GB" altLang="zh-CN" dirty="0" smtClean="0">
                <a:solidFill>
                  <a:srgbClr val="FFFFFF"/>
                </a:solidFill>
                <a:latin typeface="+mn-ea"/>
              </a:rPr>
              <a:t>1,072</a:t>
            </a:r>
            <a:r>
              <a:rPr lang="ja-JP" altLang="en-US" dirty="0" smtClean="0">
                <a:solidFill>
                  <a:srgbClr val="FFFFFF"/>
                </a:solidFill>
                <a:latin typeface="+mn-ea"/>
              </a:rPr>
              <a:t>例）</a:t>
            </a:r>
            <a:endParaRPr lang="en-GB" altLang="zh-CN" dirty="0">
              <a:solidFill>
                <a:srgbClr val="FFFFFF"/>
              </a:solidFill>
              <a:latin typeface="+mn-ea"/>
            </a:endParaRPr>
          </a:p>
        </p:txBody>
      </p:sp>
      <p:sp>
        <p:nvSpPr>
          <p:cNvPr id="14" name="Rectangle 9"/>
          <p:cNvSpPr txBox="1">
            <a:spLocks noChangeArrowheads="1"/>
          </p:cNvSpPr>
          <p:nvPr/>
        </p:nvSpPr>
        <p:spPr>
          <a:xfrm>
            <a:off x="365124" y="5297846"/>
            <a:ext cx="4130676"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主要エンドポイント</a:t>
            </a:r>
            <a:endParaRPr lang="en-GB" sz="1600" b="1" dirty="0" smtClean="0">
              <a:solidFill>
                <a:schemeClr val="bg2"/>
              </a:solidFill>
            </a:endParaRPr>
          </a:p>
          <a:p>
            <a:r>
              <a:rPr lang="en-GB" sz="1600" kern="0" dirty="0">
                <a:solidFill>
                  <a:srgbClr val="363636"/>
                </a:solidFill>
              </a:rPr>
              <a:t>OS</a:t>
            </a:r>
            <a:endParaRPr lang="en-GB" sz="1600" dirty="0" smtClean="0"/>
          </a:p>
        </p:txBody>
      </p:sp>
      <p:sp>
        <p:nvSpPr>
          <p:cNvPr id="15" name="Content Placeholder 26"/>
          <p:cNvSpPr txBox="1">
            <a:spLocks/>
          </p:cNvSpPr>
          <p:nvPr/>
        </p:nvSpPr>
        <p:spPr>
          <a:xfrm>
            <a:off x="4648200" y="5297846"/>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副次的エンドポイント</a:t>
            </a:r>
            <a:endParaRPr lang="en-GB" sz="1600" b="1" dirty="0" smtClean="0">
              <a:solidFill>
                <a:schemeClr val="bg2"/>
              </a:solidFill>
            </a:endParaRPr>
          </a:p>
          <a:p>
            <a:pPr>
              <a:buClr>
                <a:srgbClr val="043882"/>
              </a:buClr>
            </a:pPr>
            <a:r>
              <a:rPr lang="en-GB" sz="1600" kern="0" dirty="0" smtClean="0">
                <a:solidFill>
                  <a:srgbClr val="363636"/>
                </a:solidFill>
              </a:rPr>
              <a:t>PFS</a:t>
            </a:r>
            <a:r>
              <a:rPr lang="ja-JP" altLang="en-US" sz="1600" kern="0" dirty="0" err="1" smtClean="0">
                <a:solidFill>
                  <a:srgbClr val="363636"/>
                </a:solidFill>
              </a:rPr>
              <a:t>、</a:t>
            </a:r>
            <a:r>
              <a:rPr lang="en-GB" sz="1600" kern="0" dirty="0" smtClean="0">
                <a:solidFill>
                  <a:srgbClr val="363636"/>
                </a:solidFill>
              </a:rPr>
              <a:t>ORR</a:t>
            </a:r>
            <a:r>
              <a:rPr lang="ja-JP" altLang="en-US" sz="1600" kern="0" dirty="0" err="1" smtClean="0">
                <a:solidFill>
                  <a:srgbClr val="363636"/>
                </a:solidFill>
              </a:rPr>
              <a:t>、</a:t>
            </a:r>
            <a:r>
              <a:rPr lang="ja-JP" altLang="en-US" sz="1600" kern="0" dirty="0" smtClean="0">
                <a:solidFill>
                  <a:srgbClr val="363636"/>
                </a:solidFill>
              </a:rPr>
              <a:t>安全性</a:t>
            </a:r>
            <a:endParaRPr lang="en-GB" sz="1600" kern="0" dirty="0">
              <a:solidFill>
                <a:srgbClr val="363636"/>
              </a:solidFill>
            </a:endParaRPr>
          </a:p>
        </p:txBody>
      </p:sp>
      <p:cxnSp>
        <p:nvCxnSpPr>
          <p:cNvPr id="16" name="AutoShape 16"/>
          <p:cNvCxnSpPr>
            <a:cxnSpLocks noChangeShapeType="1"/>
            <a:endCxn id="19" idx="1"/>
          </p:cNvCxnSpPr>
          <p:nvPr/>
        </p:nvCxnSpPr>
        <p:spPr bwMode="auto">
          <a:xfrm rot="16200000" flipH="1">
            <a:off x="4215319" y="402732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1300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7732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6695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solidFill>
                  <a:srgbClr val="363636"/>
                </a:solidFill>
                <a:latin typeface="+mn-ea"/>
              </a:rPr>
              <a:t>プラセボ</a:t>
            </a:r>
            <a:r>
              <a:rPr lang="en-GB" altLang="zh-CN" dirty="0" smtClean="0">
                <a:solidFill>
                  <a:srgbClr val="363636"/>
                </a:solidFill>
                <a:latin typeface="+mn-ea"/>
              </a:rPr>
              <a:t/>
            </a:r>
            <a:br>
              <a:rPr lang="en-GB" altLang="zh-CN" dirty="0" smtClean="0">
                <a:solidFill>
                  <a:srgbClr val="363636"/>
                </a:solidFill>
                <a:latin typeface="+mn-ea"/>
              </a:rPr>
            </a:br>
            <a:r>
              <a:rPr lang="ja-JP" altLang="en-US" dirty="0" smtClean="0">
                <a:solidFill>
                  <a:srgbClr val="363636"/>
                </a:solidFill>
                <a:latin typeface="+mn-ea"/>
              </a:rPr>
              <a:t>＋</a:t>
            </a:r>
            <a:r>
              <a:rPr lang="en-GB" altLang="zh-CN" dirty="0" smtClean="0">
                <a:solidFill>
                  <a:srgbClr val="363636"/>
                </a:solidFill>
                <a:latin typeface="+mn-ea"/>
              </a:rPr>
              <a:t>FOLFIRI</a:t>
            </a:r>
            <a:r>
              <a:rPr lang="en-GB" altLang="zh-CN" dirty="0">
                <a:solidFill>
                  <a:srgbClr val="363636"/>
                </a:solidFill>
                <a:latin typeface="+mn-ea"/>
              </a:rPr>
              <a:t>* q2w</a:t>
            </a:r>
          </a:p>
          <a:p>
            <a:pPr algn="ctr" defTabSz="892175" eaLnBrk="0" hangingPunct="0"/>
            <a:r>
              <a:rPr lang="ja-JP" altLang="en-US" dirty="0" smtClean="0">
                <a:solidFill>
                  <a:srgbClr val="363636"/>
                </a:solidFill>
                <a:latin typeface="+mn-ea"/>
              </a:rPr>
              <a:t>（</a:t>
            </a:r>
            <a:r>
              <a:rPr lang="en-GB" altLang="zh-CN" dirty="0" smtClean="0">
                <a:solidFill>
                  <a:srgbClr val="363636"/>
                </a:solidFill>
                <a:latin typeface="+mn-ea"/>
              </a:rPr>
              <a:t>536</a:t>
            </a:r>
            <a:r>
              <a:rPr lang="ja-JP" altLang="en-US" dirty="0" smtClean="0">
                <a:solidFill>
                  <a:srgbClr val="363636"/>
                </a:solidFill>
                <a:latin typeface="+mn-ea"/>
              </a:rPr>
              <a:t>例）</a:t>
            </a:r>
            <a:endParaRPr lang="en-GB" altLang="zh-CN" dirty="0">
              <a:solidFill>
                <a:srgbClr val="363636"/>
              </a:solidFill>
              <a:latin typeface="+mn-ea"/>
            </a:endParaRPr>
          </a:p>
        </p:txBody>
      </p:sp>
    </p:spTree>
    <p:extLst>
      <p:ext uri="{BB962C8B-B14F-4D97-AF65-F5344CB8AC3E}">
        <p14:creationId xmlns:p14="http://schemas.microsoft.com/office/powerpoint/2010/main" xmlns="" val="3521954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65057" cy="807720"/>
          </a:xfrm>
        </p:spPr>
        <p:txBody>
          <a:bodyPr/>
          <a:lstStyle/>
          <a:p>
            <a:pPr>
              <a:lnSpc>
                <a:spcPct val="90000"/>
              </a:lnSpc>
            </a:pPr>
            <a:r>
              <a:rPr lang="en-GB" altLang="ja-JP" sz="1600" dirty="0"/>
              <a:t>512</a:t>
            </a:r>
            <a:r>
              <a:rPr lang="ja-JP" altLang="en-US" sz="1600" dirty="0"/>
              <a:t>：</a:t>
            </a:r>
            <a:r>
              <a:rPr lang="en-GB" altLang="ja-JP" sz="1600" dirty="0"/>
              <a:t>RAISE</a:t>
            </a:r>
            <a:r>
              <a:rPr lang="ja-JP" altLang="en-US" sz="1600" dirty="0"/>
              <a:t>試験：ベバシズマブ（</a:t>
            </a:r>
            <a:r>
              <a:rPr lang="en-US" altLang="ja-JP" sz="1600" dirty="0" err="1"/>
              <a:t>bev</a:t>
            </a:r>
            <a:r>
              <a:rPr lang="ja-JP" altLang="en-US" sz="1600" dirty="0"/>
              <a:t>）＋オキサリプラチン（</a:t>
            </a:r>
            <a:r>
              <a:rPr lang="en-US" altLang="ja-JP" sz="1600" dirty="0"/>
              <a:t>ox</a:t>
            </a:r>
            <a:r>
              <a:rPr lang="ja-JP" altLang="en-US" sz="1600" dirty="0"/>
              <a:t>）＋</a:t>
            </a:r>
            <a:r>
              <a:rPr lang="ja-JP" altLang="en-US" sz="1600" dirty="0" smtClean="0"/>
              <a:t>フルオロピリミジン（</a:t>
            </a:r>
            <a:r>
              <a:rPr lang="en-US" altLang="ja-JP" sz="1600" dirty="0" err="1"/>
              <a:t>fp</a:t>
            </a:r>
            <a:r>
              <a:rPr lang="ja-JP" altLang="en-US" sz="1600" dirty="0"/>
              <a:t>）による一次</a:t>
            </a:r>
            <a:r>
              <a:rPr lang="ja-JP" altLang="en-US" sz="1600" dirty="0" smtClean="0"/>
              <a:t>併用治療の</a:t>
            </a:r>
            <a:r>
              <a:rPr lang="ja-JP" altLang="en-US" sz="1600" dirty="0"/>
              <a:t>施行中または施行後に増悪を示した転移性結腸直腸癌（</a:t>
            </a:r>
            <a:r>
              <a:rPr lang="en-US" altLang="ja-JP" sz="1600" dirty="0"/>
              <a:t>CRC</a:t>
            </a:r>
            <a:r>
              <a:rPr lang="ja-JP" altLang="en-US" sz="1600" dirty="0"/>
              <a:t>）患者におけるイリノテカン／フォリン酸／</a:t>
            </a:r>
            <a:r>
              <a:rPr lang="en-GB" altLang="ja-JP" sz="1600" dirty="0"/>
              <a:t>5-</a:t>
            </a:r>
            <a:r>
              <a:rPr lang="ja-JP" altLang="en-US" sz="1600" dirty="0"/>
              <a:t>フルオロウラシル（</a:t>
            </a:r>
            <a:r>
              <a:rPr lang="en-GB" altLang="ja-JP" sz="1600" dirty="0"/>
              <a:t>FOLFIRI</a:t>
            </a:r>
            <a:r>
              <a:rPr lang="ja-JP" altLang="en-US" sz="1600" dirty="0"/>
              <a:t>）</a:t>
            </a:r>
            <a:r>
              <a:rPr lang="ja-JP" altLang="en-US" sz="1600" dirty="0" smtClean="0"/>
              <a:t>と　ラムシルマブ</a:t>
            </a:r>
            <a:r>
              <a:rPr lang="ja-JP" altLang="en-US" sz="1600" dirty="0"/>
              <a:t>（</a:t>
            </a:r>
            <a:r>
              <a:rPr lang="en-GB" altLang="ja-JP" sz="1600" dirty="0"/>
              <a:t>RAM</a:t>
            </a:r>
            <a:r>
              <a:rPr lang="ja-JP" altLang="en-US" sz="1600" dirty="0"/>
              <a:t>）またはプラセボ（</a:t>
            </a:r>
            <a:r>
              <a:rPr lang="en-GB" altLang="ja-JP" sz="1600" dirty="0"/>
              <a:t>PBO</a:t>
            </a:r>
            <a:r>
              <a:rPr lang="ja-JP" altLang="en-US" sz="1600" dirty="0"/>
              <a:t>）の併用に関する無作為化二重盲検</a:t>
            </a:r>
            <a:r>
              <a:rPr lang="ja-JP" altLang="en-US" sz="1600" dirty="0" smtClean="0"/>
              <a:t>多施設</a:t>
            </a:r>
            <a:r>
              <a:rPr lang="en-US" altLang="ja-JP" sz="1600" dirty="0" smtClean="0"/>
              <a:t/>
            </a:r>
            <a:br>
              <a:rPr lang="en-US" altLang="ja-JP" sz="1600" dirty="0" smtClean="0"/>
            </a:br>
            <a:r>
              <a:rPr lang="ja-JP" altLang="en-US" sz="1600" dirty="0" smtClean="0"/>
              <a:t>共同第</a:t>
            </a:r>
            <a:r>
              <a:rPr lang="en-US" altLang="ja-JP" sz="1600" dirty="0"/>
              <a:t>Ⅲ</a:t>
            </a:r>
            <a:r>
              <a:rPr lang="ja-JP" altLang="en-US" sz="1600" dirty="0"/>
              <a:t>相試験</a:t>
            </a:r>
            <a:r>
              <a:rPr lang="en-US" altLang="ja-JP" sz="1600" dirty="0"/>
              <a:t>‐</a:t>
            </a:r>
            <a:r>
              <a:rPr lang="en-GB" altLang="ja-JP" sz="1600" dirty="0" err="1"/>
              <a:t>Tabernero</a:t>
            </a:r>
            <a:r>
              <a:rPr lang="en-GB" altLang="ja-JP" sz="1600" dirty="0"/>
              <a:t> J</a:t>
            </a:r>
            <a:r>
              <a:rPr lang="ja-JP" altLang="en-US" sz="1600" dirty="0"/>
              <a:t>ら</a:t>
            </a:r>
            <a:endParaRPr lang="en-GB" sz="1600" dirty="0"/>
          </a:p>
        </p:txBody>
      </p:sp>
      <p:sp>
        <p:nvSpPr>
          <p:cNvPr id="3" name="Content Placeholder 2"/>
          <p:cNvSpPr>
            <a:spLocks noGrp="1"/>
          </p:cNvSpPr>
          <p:nvPr>
            <p:ph idx="1"/>
          </p:nvPr>
        </p:nvSpPr>
        <p:spPr/>
        <p:txBody>
          <a:bodyPr/>
          <a:lstStyle/>
          <a:p>
            <a:pPr marL="0" indent="0">
              <a:buNone/>
            </a:pPr>
            <a:r>
              <a:rPr lang="ja-JP" altLang="en-US" sz="1600" b="1" dirty="0" smtClean="0">
                <a:solidFill>
                  <a:schemeClr val="tx1"/>
                </a:solidFill>
              </a:rPr>
              <a:t>主な結果</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err="1" smtClean="0">
                <a:solidFill>
                  <a:srgbClr val="363636"/>
                </a:solidFill>
              </a:rPr>
              <a:t>Tabernero</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512</a:t>
            </a:r>
            <a:r>
              <a:rPr lang="fr-FR" dirty="0" smtClean="0">
                <a:solidFill>
                  <a:srgbClr val="363636"/>
                </a:solidFill>
              </a:rPr>
              <a:t>)</a:t>
            </a:r>
            <a:endParaRPr lang="en-GB" dirty="0">
              <a:solidFill>
                <a:srgbClr val="363636"/>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823396197"/>
              </p:ext>
            </p:extLst>
          </p:nvPr>
        </p:nvGraphicFramePr>
        <p:xfrm>
          <a:off x="270510" y="4143725"/>
          <a:ext cx="8602980" cy="2182692"/>
        </p:xfrm>
        <a:graphic>
          <a:graphicData uri="http://schemas.openxmlformats.org/drawingml/2006/table">
            <a:tbl>
              <a:tblPr firstRow="1" bandRow="1">
                <a:tableStyleId>{F2DE63D5-997A-4646-A377-4702673A728D}</a:tableStyleId>
              </a:tblPr>
              <a:tblGrid>
                <a:gridCol w="3345180"/>
                <a:gridCol w="2286000"/>
                <a:gridCol w="2103120"/>
                <a:gridCol w="868680"/>
              </a:tblGrid>
              <a:tr h="491052">
                <a:tc>
                  <a:txBody>
                    <a:bodyPr/>
                    <a:lstStyle/>
                    <a:p>
                      <a:pPr>
                        <a:lnSpc>
                          <a:spcPts val="1500"/>
                        </a:lnSpc>
                      </a:pPr>
                      <a:r>
                        <a:rPr lang="ja-JP" altLang="en-US" sz="1400" dirty="0" smtClean="0">
                          <a:solidFill>
                            <a:schemeClr val="tx2"/>
                          </a:solidFill>
                        </a:rPr>
                        <a:t>抗腫瘍効果、</a:t>
                      </a:r>
                      <a:r>
                        <a:rPr lang="en-GB" sz="1400" dirty="0" smtClean="0">
                          <a:solidFill>
                            <a:schemeClr val="tx2"/>
                          </a:solidFill>
                        </a:rPr>
                        <a:t>%</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algn="ctr">
                        <a:lnSpc>
                          <a:spcPts val="1500"/>
                        </a:lnSpc>
                        <a:spcBef>
                          <a:spcPts val="0"/>
                        </a:spcBef>
                        <a:spcAft>
                          <a:spcPts val="0"/>
                        </a:spcAft>
                      </a:pPr>
                      <a:r>
                        <a:rPr lang="ja-JP" altLang="en-US" sz="1400" dirty="0" smtClean="0">
                          <a:solidFill>
                            <a:schemeClr val="tx2"/>
                          </a:solidFill>
                          <a:effectLst/>
                        </a:rPr>
                        <a:t>ラムシルマブ＋</a:t>
                      </a:r>
                      <a:r>
                        <a:rPr lang="en-US" sz="1400" dirty="0" smtClean="0">
                          <a:solidFill>
                            <a:schemeClr val="tx2"/>
                          </a:solidFill>
                          <a:effectLst/>
                        </a:rPr>
                        <a:t>FOLFIRI </a:t>
                      </a:r>
                      <a:r>
                        <a:rPr lang="ja-JP" altLang="en-US" sz="1400" dirty="0" smtClean="0">
                          <a:solidFill>
                            <a:schemeClr val="tx2"/>
                          </a:solidFill>
                          <a:effectLst/>
                        </a:rPr>
                        <a:t>（</a:t>
                      </a:r>
                      <a:r>
                        <a:rPr lang="en-US" sz="1400" dirty="0" smtClean="0">
                          <a:solidFill>
                            <a:schemeClr val="tx2"/>
                          </a:solidFill>
                          <a:effectLst/>
                        </a:rPr>
                        <a:t>536</a:t>
                      </a:r>
                      <a:r>
                        <a:rPr lang="ja-JP" altLang="en-US" sz="1400" dirty="0" smtClean="0">
                          <a:solidFill>
                            <a:schemeClr val="tx2"/>
                          </a:solidFill>
                          <a:effectLst/>
                        </a:rPr>
                        <a:t>例）</a:t>
                      </a:r>
                      <a:endParaRPr lang="en-US" sz="1400" b="1" dirty="0">
                        <a:solidFill>
                          <a:schemeClr val="tx2"/>
                        </a:solidFill>
                        <a:effectLst/>
                        <a:latin typeface="+mn-lt"/>
                        <a:ea typeface="Calibri"/>
                        <a:cs typeface="Arial" panose="020B0604020202020204"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algn="ctr">
                        <a:lnSpc>
                          <a:spcPts val="1500"/>
                        </a:lnSpc>
                        <a:spcBef>
                          <a:spcPts val="0"/>
                        </a:spcBef>
                        <a:spcAft>
                          <a:spcPts val="0"/>
                        </a:spcAft>
                      </a:pPr>
                      <a:r>
                        <a:rPr lang="ja-JP" altLang="en-US" sz="1400" dirty="0" smtClean="0">
                          <a:solidFill>
                            <a:schemeClr val="tx2"/>
                          </a:solidFill>
                          <a:effectLst/>
                        </a:rPr>
                        <a:t>プラセボ＋</a:t>
                      </a:r>
                      <a:r>
                        <a:rPr lang="en-US" sz="1400" dirty="0" smtClean="0">
                          <a:solidFill>
                            <a:schemeClr val="tx2"/>
                          </a:solidFill>
                          <a:effectLst/>
                        </a:rPr>
                        <a:t>FOLFIRI</a:t>
                      </a:r>
                      <a:br>
                        <a:rPr lang="en-US" sz="1400" dirty="0" smtClean="0">
                          <a:solidFill>
                            <a:schemeClr val="tx2"/>
                          </a:solidFill>
                          <a:effectLst/>
                        </a:rPr>
                      </a:br>
                      <a:r>
                        <a:rPr lang="ja-JP" altLang="en-US" sz="1400" dirty="0" smtClean="0">
                          <a:solidFill>
                            <a:schemeClr val="tx2"/>
                          </a:solidFill>
                          <a:effectLst/>
                        </a:rPr>
                        <a:t>（</a:t>
                      </a:r>
                      <a:r>
                        <a:rPr lang="en-US" sz="1400" dirty="0" smtClean="0">
                          <a:solidFill>
                            <a:schemeClr val="tx2"/>
                          </a:solidFill>
                          <a:effectLst/>
                        </a:rPr>
                        <a:t>536</a:t>
                      </a:r>
                      <a:r>
                        <a:rPr lang="ja-JP" altLang="en-US" sz="1400" dirty="0" smtClean="0">
                          <a:solidFill>
                            <a:schemeClr val="tx2"/>
                          </a:solidFill>
                          <a:effectLst/>
                        </a:rPr>
                        <a:t>例）</a:t>
                      </a:r>
                      <a:endParaRPr lang="en-US" sz="1400" b="1" dirty="0">
                        <a:solidFill>
                          <a:schemeClr val="tx2"/>
                        </a:solidFill>
                        <a:effectLst/>
                        <a:latin typeface="+mn-lt"/>
                        <a:ea typeface="Calibri"/>
                        <a:cs typeface="Arial" panose="020B0604020202020204"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p</a:t>
                      </a:r>
                      <a:r>
                        <a:rPr lang="ja-JP" altLang="en-US" sz="1400" dirty="0" smtClean="0">
                          <a:solidFill>
                            <a:schemeClr val="tx2"/>
                          </a:solidFill>
                        </a:rPr>
                        <a:t>値</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246665">
                <a:tc>
                  <a:txBody>
                    <a:bodyPr/>
                    <a:lstStyle/>
                    <a:p>
                      <a:pPr>
                        <a:lnSpc>
                          <a:spcPts val="1500"/>
                        </a:lnSpc>
                      </a:pPr>
                      <a:r>
                        <a:rPr lang="ja-JP" altLang="en-US" sz="1400" dirty="0" smtClean="0"/>
                        <a:t>奏効率（</a:t>
                      </a:r>
                      <a:r>
                        <a:rPr lang="en-GB" sz="1400" dirty="0" smtClean="0"/>
                        <a:t>CR</a:t>
                      </a:r>
                      <a:r>
                        <a:rPr lang="ja-JP" altLang="en-US" sz="1400" dirty="0" smtClean="0"/>
                        <a:t>＋</a:t>
                      </a:r>
                      <a:r>
                        <a:rPr lang="en-GB" sz="1400" dirty="0" smtClean="0"/>
                        <a:t>PR</a:t>
                      </a:r>
                      <a:r>
                        <a:rPr lang="ja-JP" altLang="en-US" sz="1400" dirty="0" smtClean="0"/>
                        <a:t>）</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baseline="0" dirty="0" smtClean="0">
                          <a:effectLst/>
                        </a:rPr>
                        <a:t>13.4</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12.5</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0.6336</a:t>
                      </a: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46665">
                <a:tc>
                  <a:txBody>
                    <a:bodyPr/>
                    <a:lstStyle/>
                    <a:p>
                      <a:pPr>
                        <a:lnSpc>
                          <a:spcPts val="1500"/>
                        </a:lnSpc>
                      </a:pPr>
                      <a:r>
                        <a:rPr lang="ja-JP" altLang="en-US" sz="1400" baseline="0" dirty="0" smtClean="0"/>
                        <a:t>病勢コントロール率（</a:t>
                      </a:r>
                      <a:r>
                        <a:rPr lang="en-GB" sz="1400" baseline="0" dirty="0" smtClean="0"/>
                        <a:t>CR</a:t>
                      </a:r>
                      <a:r>
                        <a:rPr lang="ja-JP" altLang="en-US" sz="1400" baseline="0" dirty="0" smtClean="0"/>
                        <a:t>＋</a:t>
                      </a:r>
                      <a:r>
                        <a:rPr lang="en-GB" sz="1400" baseline="0" dirty="0" smtClean="0"/>
                        <a:t>PR</a:t>
                      </a:r>
                      <a:r>
                        <a:rPr lang="ja-JP" altLang="en-US" sz="1400" baseline="0" dirty="0" smtClean="0"/>
                        <a:t>＋</a:t>
                      </a:r>
                      <a:r>
                        <a:rPr lang="en-GB" sz="1400" baseline="0" dirty="0" smtClean="0"/>
                        <a:t>SD</a:t>
                      </a:r>
                      <a:r>
                        <a:rPr lang="ja-JP" altLang="en-US" sz="1400" baseline="0" dirty="0" smtClean="0"/>
                        <a:t>）</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74.1</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457200" rtl="0" eaLnBrk="1" latinLnBrk="0" hangingPunct="1">
                        <a:lnSpc>
                          <a:spcPts val="1500"/>
                        </a:lnSpc>
                        <a:spcBef>
                          <a:spcPts val="0"/>
                        </a:spcBef>
                        <a:spcAft>
                          <a:spcPts val="0"/>
                        </a:spcAft>
                      </a:pPr>
                      <a:r>
                        <a:rPr lang="en-US" sz="1400" kern="1200" dirty="0" smtClean="0">
                          <a:effectLst/>
                        </a:rPr>
                        <a:t>68.8</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0.0587</a:t>
                      </a: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46665">
                <a:tc>
                  <a:txBody>
                    <a:bodyPr/>
                    <a:lstStyle/>
                    <a:p>
                      <a:pPr marL="180000">
                        <a:lnSpc>
                          <a:spcPts val="1500"/>
                        </a:lnSpc>
                      </a:pPr>
                      <a:r>
                        <a:rPr lang="en-GB" sz="1400" dirty="0" smtClean="0"/>
                        <a:t>CR</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indent="0" algn="ctr" defTabSz="1262063" rtl="0" eaLnBrk="1" latinLnBrk="0" hangingPunct="1">
                        <a:lnSpc>
                          <a:spcPts val="1500"/>
                        </a:lnSpc>
                        <a:spcBef>
                          <a:spcPts val="0"/>
                        </a:spcBef>
                        <a:spcAft>
                          <a:spcPts val="0"/>
                        </a:spcAft>
                      </a:pPr>
                      <a:r>
                        <a:rPr lang="en-US" sz="1400" kern="1200" dirty="0" smtClean="0">
                          <a:effectLst/>
                        </a:rPr>
                        <a:t>0</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1257300" rtl="0" eaLnBrk="1" latinLnBrk="0" hangingPunct="1">
                        <a:lnSpc>
                          <a:spcPts val="1500"/>
                        </a:lnSpc>
                        <a:spcBef>
                          <a:spcPts val="0"/>
                        </a:spcBef>
                        <a:spcAft>
                          <a:spcPts val="0"/>
                        </a:spcAft>
                      </a:pPr>
                      <a:r>
                        <a:rPr lang="en-US" sz="1400" kern="1200" dirty="0" smtClean="0">
                          <a:effectLst/>
                        </a:rPr>
                        <a:t>0.4</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46665">
                <a:tc>
                  <a:txBody>
                    <a:bodyPr/>
                    <a:lstStyle/>
                    <a:p>
                      <a:pPr marL="180000">
                        <a:lnSpc>
                          <a:spcPts val="1500"/>
                        </a:lnSpc>
                      </a:pPr>
                      <a:r>
                        <a:rPr lang="en-GB" sz="1400" dirty="0" smtClean="0"/>
                        <a:t>PR</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13.4</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12.1</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46665">
                <a:tc>
                  <a:txBody>
                    <a:bodyPr/>
                    <a:lstStyle/>
                    <a:p>
                      <a:pPr marL="180000">
                        <a:lnSpc>
                          <a:spcPts val="1500"/>
                        </a:lnSpc>
                      </a:pPr>
                      <a:r>
                        <a:rPr lang="en-GB" sz="1400" dirty="0" smtClean="0"/>
                        <a:t>SD</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60.6</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56.3</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46665">
                <a:tc>
                  <a:txBody>
                    <a:bodyPr/>
                    <a:lstStyle/>
                    <a:p>
                      <a:pPr marL="180000">
                        <a:lnSpc>
                          <a:spcPts val="1500"/>
                        </a:lnSpc>
                      </a:pPr>
                      <a:r>
                        <a:rPr lang="en-GB" sz="1400" dirty="0" smtClean="0"/>
                        <a:t>PD</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16.2</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25.0</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
        <p:nvSpPr>
          <p:cNvPr id="8" name="TextBox 7"/>
          <p:cNvSpPr txBox="1"/>
          <p:nvPr/>
        </p:nvSpPr>
        <p:spPr>
          <a:xfrm>
            <a:off x="6189352" y="1440283"/>
            <a:ext cx="534121" cy="307777"/>
          </a:xfrm>
          <a:prstGeom prst="rect">
            <a:avLst/>
          </a:prstGeom>
          <a:noFill/>
        </p:spPr>
        <p:txBody>
          <a:bodyPr wrap="none" rtlCol="0">
            <a:spAutoFit/>
          </a:bodyPr>
          <a:lstStyle/>
          <a:p>
            <a:pPr fontAlgn="base">
              <a:spcBef>
                <a:spcPct val="0"/>
              </a:spcBef>
              <a:spcAft>
                <a:spcPct val="0"/>
              </a:spcAft>
            </a:pPr>
            <a:r>
              <a:rPr lang="en-GB" sz="1400" b="1" dirty="0">
                <a:solidFill>
                  <a:srgbClr val="363636"/>
                </a:solidFill>
              </a:rPr>
              <a:t>PFS</a:t>
            </a:r>
          </a:p>
        </p:txBody>
      </p:sp>
      <p:graphicFrame>
        <p:nvGraphicFramePr>
          <p:cNvPr id="9" name="Table 8"/>
          <p:cNvGraphicFramePr>
            <a:graphicFrameLocks noGrp="1"/>
          </p:cNvGraphicFramePr>
          <p:nvPr>
            <p:extLst>
              <p:ext uri="{D42A27DB-BD31-4B8C-83A1-F6EECF244321}">
                <p14:modId xmlns:p14="http://schemas.microsoft.com/office/powerpoint/2010/main" xmlns="" val="2157163436"/>
              </p:ext>
            </p:extLst>
          </p:nvPr>
        </p:nvGraphicFramePr>
        <p:xfrm>
          <a:off x="1924577" y="1429041"/>
          <a:ext cx="2558242" cy="1255402"/>
        </p:xfrm>
        <a:graphic>
          <a:graphicData uri="http://schemas.openxmlformats.org/drawingml/2006/table">
            <a:tbl>
              <a:tblPr firstRow="1" bandRow="1">
                <a:tableStyleId>{69012ECD-51FC-41F1-AA8D-1B2483CD663E}</a:tableStyleId>
              </a:tblPr>
              <a:tblGrid>
                <a:gridCol w="842637"/>
                <a:gridCol w="958922"/>
                <a:gridCol w="756683"/>
              </a:tblGrid>
              <a:tr h="337409">
                <a:tc>
                  <a:txBody>
                    <a:bodyPr/>
                    <a:lstStyle/>
                    <a:p>
                      <a:endParaRPr lang="en-GB" sz="800" dirty="0">
                        <a:solidFill>
                          <a:schemeClr val="tx1"/>
                        </a:solidFill>
                      </a:endParaRPr>
                    </a:p>
                  </a:txBody>
                  <a:tcPr>
                    <a:lnL w="9525" cap="flat" cmpd="sng" algn="ctr">
                      <a:noFill/>
                      <a:prstDash val="solid"/>
                    </a:lnL>
                    <a:lnR>
                      <a:noFill/>
                    </a:lnR>
                    <a:lnT w="9525" cap="flat" cmpd="sng" algn="ctr">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800" b="1" dirty="0" smtClean="0">
                          <a:solidFill>
                            <a:schemeClr val="tx1"/>
                          </a:solidFill>
                        </a:rPr>
                        <a:t>ラムシルマブ＋</a:t>
                      </a:r>
                      <a:r>
                        <a:rPr lang="en-GB" sz="800" b="1" dirty="0" smtClean="0">
                          <a:solidFill>
                            <a:schemeClr val="tx1"/>
                          </a:solidFill>
                        </a:rPr>
                        <a:t>FOLFIRI</a:t>
                      </a:r>
                      <a:br>
                        <a:rPr lang="en-GB" sz="800" b="1" dirty="0" smtClean="0">
                          <a:solidFill>
                            <a:schemeClr val="tx1"/>
                          </a:solidFill>
                        </a:rPr>
                      </a:br>
                      <a:r>
                        <a:rPr lang="ja-JP" altLang="en-US" sz="800" b="1" dirty="0" smtClean="0">
                          <a:solidFill>
                            <a:schemeClr val="tx1"/>
                          </a:solidFill>
                        </a:rPr>
                        <a:t>（</a:t>
                      </a:r>
                      <a:r>
                        <a:rPr lang="en-GB" sz="800" b="1" dirty="0" smtClean="0">
                          <a:solidFill>
                            <a:schemeClr val="tx1"/>
                          </a:solidFill>
                        </a:rPr>
                        <a:t>536</a:t>
                      </a:r>
                      <a:r>
                        <a:rPr lang="ja-JP" altLang="en-US" sz="800" b="1" dirty="0" smtClean="0">
                          <a:solidFill>
                            <a:schemeClr val="tx1"/>
                          </a:solidFill>
                        </a:rPr>
                        <a:t>例）</a:t>
                      </a:r>
                      <a:endParaRPr lang="en-GB" sz="800" b="1" dirty="0">
                        <a:solidFill>
                          <a:schemeClr val="tx1"/>
                        </a:solidFill>
                      </a:endParaRPr>
                    </a:p>
                  </a:txBody>
                  <a:tcPr>
                    <a:lnL>
                      <a:noFill/>
                    </a:lnL>
                    <a:lnR>
                      <a:noFill/>
                    </a:lnR>
                    <a:lnT w="9525" cap="flat" cmpd="sng" algn="ctr">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800" b="1" dirty="0" smtClean="0">
                          <a:solidFill>
                            <a:schemeClr val="tx1"/>
                          </a:solidFill>
                        </a:rPr>
                        <a:t>プラセボ＋</a:t>
                      </a:r>
                      <a:r>
                        <a:rPr lang="en-GB" sz="800" b="1" dirty="0" smtClean="0">
                          <a:solidFill>
                            <a:schemeClr val="tx1"/>
                          </a:solidFill>
                        </a:rPr>
                        <a:t>FOLFIRI </a:t>
                      </a:r>
                      <a:br>
                        <a:rPr lang="en-GB" sz="800" b="1" dirty="0" smtClean="0">
                          <a:solidFill>
                            <a:schemeClr val="tx1"/>
                          </a:solidFill>
                        </a:rPr>
                      </a:br>
                      <a:r>
                        <a:rPr lang="ja-JP" altLang="en-US" sz="800" b="1" dirty="0" smtClean="0">
                          <a:solidFill>
                            <a:schemeClr val="tx1"/>
                          </a:solidFill>
                        </a:rPr>
                        <a:t>（</a:t>
                      </a:r>
                      <a:r>
                        <a:rPr lang="en-GB" sz="800" b="1" dirty="0" smtClean="0">
                          <a:solidFill>
                            <a:schemeClr val="tx1"/>
                          </a:solidFill>
                        </a:rPr>
                        <a:t>536</a:t>
                      </a:r>
                      <a:r>
                        <a:rPr lang="ja-JP" altLang="en-US" sz="800" b="1" dirty="0" smtClean="0">
                          <a:solidFill>
                            <a:schemeClr val="tx1"/>
                          </a:solidFill>
                        </a:rPr>
                        <a:t>例）</a:t>
                      </a:r>
                      <a:endParaRPr lang="en-GB" sz="800" b="1" dirty="0">
                        <a:solidFill>
                          <a:schemeClr val="tx1"/>
                        </a:solidFill>
                      </a:endParaRPr>
                    </a:p>
                  </a:txBody>
                  <a:tcPr>
                    <a:lnL>
                      <a:noFill/>
                    </a:lnL>
                    <a:lnR w="9525" cap="flat" cmpd="sng" algn="ctr">
                      <a:noFill/>
                      <a:prstDash val="solid"/>
                    </a:lnR>
                    <a:lnT w="9525" cap="flat" cmpd="sng" algn="ctr">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37409">
                <a:tc>
                  <a:txBody>
                    <a:bodyPr/>
                    <a:lstStyle/>
                    <a:p>
                      <a:r>
                        <a:rPr lang="en-GB" sz="800" dirty="0" err="1" smtClean="0">
                          <a:solidFill>
                            <a:schemeClr val="tx1"/>
                          </a:solidFill>
                        </a:rPr>
                        <a:t>mOS</a:t>
                      </a:r>
                      <a:r>
                        <a:rPr lang="ja-JP" altLang="en-US" sz="800" dirty="0" err="1" smtClean="0">
                          <a:solidFill>
                            <a:schemeClr val="tx1"/>
                          </a:solidFill>
                        </a:rPr>
                        <a:t>、</a:t>
                      </a:r>
                      <a:r>
                        <a:rPr lang="ja-JP" altLang="en-US" sz="800" dirty="0" smtClean="0">
                          <a:solidFill>
                            <a:schemeClr val="tx1"/>
                          </a:solidFill>
                        </a:rPr>
                        <a:t>ヵ月</a:t>
                      </a:r>
                      <a:r>
                        <a:rPr lang="en-GB" sz="800" dirty="0" smtClean="0">
                          <a:solidFill>
                            <a:schemeClr val="tx1"/>
                          </a:solidFill>
                        </a:rPr>
                        <a:t/>
                      </a:r>
                      <a:br>
                        <a:rPr lang="en-GB" sz="800" dirty="0" smtClean="0">
                          <a:solidFill>
                            <a:schemeClr val="tx1"/>
                          </a:solidFill>
                        </a:rPr>
                      </a:br>
                      <a:r>
                        <a:rPr lang="en-US" altLang="ja-JP" sz="800" dirty="0" smtClean="0">
                          <a:solidFill>
                            <a:schemeClr val="tx1"/>
                          </a:solidFill>
                        </a:rPr>
                        <a:t>(</a:t>
                      </a:r>
                      <a:r>
                        <a:rPr lang="en-GB" sz="800" dirty="0" smtClean="0">
                          <a:solidFill>
                            <a:schemeClr val="tx1"/>
                          </a:solidFill>
                        </a:rPr>
                        <a:t>95% CI</a:t>
                      </a:r>
                      <a:r>
                        <a:rPr lang="en-US" altLang="ja-JP" sz="800" dirty="0" smtClean="0">
                          <a:solidFill>
                            <a:schemeClr val="tx1"/>
                          </a:solidFill>
                        </a:rPr>
                        <a:t>)</a:t>
                      </a:r>
                      <a:endParaRPr lang="en-GB" sz="800" dirty="0">
                        <a:solidFill>
                          <a:schemeClr val="tx1"/>
                        </a:solidFill>
                      </a:endParaRPr>
                    </a:p>
                  </a:txBody>
                  <a:tcPr>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smtClean="0">
                          <a:solidFill>
                            <a:schemeClr val="tx1"/>
                          </a:solidFill>
                        </a:rPr>
                        <a:t>13.3</a:t>
                      </a:r>
                      <a:br>
                        <a:rPr lang="en-GB" sz="800" dirty="0" smtClean="0">
                          <a:solidFill>
                            <a:schemeClr val="tx1"/>
                          </a:solidFill>
                        </a:rPr>
                      </a:br>
                      <a:r>
                        <a:rPr lang="en-GB" sz="800" dirty="0" smtClean="0">
                          <a:solidFill>
                            <a:schemeClr val="tx1"/>
                          </a:solidFill>
                        </a:rPr>
                        <a:t>(12.45</a:t>
                      </a:r>
                      <a:r>
                        <a:rPr lang="ja-JP" altLang="en-US" sz="800" dirty="0" smtClean="0">
                          <a:solidFill>
                            <a:schemeClr val="tx1"/>
                          </a:solidFill>
                        </a:rPr>
                        <a:t>～</a:t>
                      </a:r>
                      <a:r>
                        <a:rPr lang="en-GB" sz="800" dirty="0" smtClean="0">
                          <a:solidFill>
                            <a:schemeClr val="tx1"/>
                          </a:solidFill>
                        </a:rPr>
                        <a:t>14.5)</a:t>
                      </a:r>
                      <a:endParaRPr lang="en-GB" sz="800" dirty="0">
                        <a:solidFill>
                          <a:schemeClr val="tx1"/>
                        </a:solidFill>
                      </a:endParaRPr>
                    </a:p>
                  </a:txBody>
                  <a:tcP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smtClean="0">
                          <a:solidFill>
                            <a:schemeClr val="tx1"/>
                          </a:solidFill>
                        </a:rPr>
                        <a:t>11.7</a:t>
                      </a:r>
                      <a:br>
                        <a:rPr lang="en-GB" sz="800" dirty="0" smtClean="0">
                          <a:solidFill>
                            <a:schemeClr val="tx1"/>
                          </a:solidFill>
                        </a:rPr>
                      </a:br>
                      <a:r>
                        <a:rPr lang="en-GB" sz="800" dirty="0" smtClean="0">
                          <a:solidFill>
                            <a:schemeClr val="tx1"/>
                          </a:solidFill>
                        </a:rPr>
                        <a:t>(10.8</a:t>
                      </a:r>
                      <a:r>
                        <a:rPr lang="ja-JP" altLang="en-US" sz="800" dirty="0" smtClean="0">
                          <a:solidFill>
                            <a:schemeClr val="tx1"/>
                          </a:solidFill>
                        </a:rPr>
                        <a:t>～</a:t>
                      </a:r>
                      <a:r>
                        <a:rPr lang="en-GB" sz="800" dirty="0" smtClean="0">
                          <a:solidFill>
                            <a:schemeClr val="tx1"/>
                          </a:solidFill>
                        </a:rPr>
                        <a:t>12.7)</a:t>
                      </a:r>
                      <a:endParaRPr lang="en-GB" sz="800" dirty="0">
                        <a:solidFill>
                          <a:schemeClr val="tx1"/>
                        </a:solidFill>
                      </a:endParaRPr>
                    </a:p>
                  </a:txBody>
                  <a:tcPr>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157457">
                <a:tc>
                  <a:txBody>
                    <a:bodyPr/>
                    <a:lstStyle/>
                    <a:p>
                      <a:r>
                        <a:rPr lang="en-GB" sz="800" b="1" dirty="0" smtClean="0">
                          <a:solidFill>
                            <a:schemeClr val="tx1"/>
                          </a:solidFill>
                        </a:rPr>
                        <a:t>HR</a:t>
                      </a:r>
                      <a:r>
                        <a:rPr lang="ja-JP" altLang="en-US" sz="800" b="0" baseline="0" dirty="0" smtClean="0">
                          <a:solidFill>
                            <a:schemeClr val="tx1"/>
                          </a:solidFill>
                        </a:rPr>
                        <a:t> </a:t>
                      </a:r>
                      <a:r>
                        <a:rPr lang="en-US" altLang="ja-JP" sz="800" dirty="0" smtClean="0">
                          <a:solidFill>
                            <a:schemeClr val="tx1"/>
                          </a:solidFill>
                        </a:rPr>
                        <a:t>(</a:t>
                      </a:r>
                      <a:r>
                        <a:rPr lang="en-GB" sz="800" dirty="0" smtClean="0">
                          <a:solidFill>
                            <a:schemeClr val="tx1"/>
                          </a:solidFill>
                        </a:rPr>
                        <a:t>95% CI</a:t>
                      </a:r>
                      <a:r>
                        <a:rPr lang="en-US" altLang="ja-JP" sz="800" dirty="0" smtClean="0">
                          <a:solidFill>
                            <a:schemeClr val="tx1"/>
                          </a:solidFill>
                        </a:rPr>
                        <a:t>)</a:t>
                      </a:r>
                      <a:endParaRPr lang="en-GB" sz="800" dirty="0">
                        <a:solidFill>
                          <a:schemeClr val="tx1"/>
                        </a:solidFill>
                      </a:endParaRPr>
                    </a:p>
                  </a:txBody>
                  <a:tcPr>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800" b="1" dirty="0" smtClean="0">
                          <a:solidFill>
                            <a:schemeClr val="tx1"/>
                          </a:solidFill>
                        </a:rPr>
                        <a:t>0.84</a:t>
                      </a:r>
                      <a:r>
                        <a:rPr lang="en-GB" sz="800" dirty="0" smtClean="0">
                          <a:solidFill>
                            <a:schemeClr val="tx1"/>
                          </a:solidFill>
                        </a:rPr>
                        <a:t> (0.73</a:t>
                      </a:r>
                      <a:r>
                        <a:rPr lang="ja-JP" altLang="en-US" sz="800" dirty="0" smtClean="0">
                          <a:solidFill>
                            <a:schemeClr val="tx1"/>
                          </a:solidFill>
                        </a:rPr>
                        <a:t>～</a:t>
                      </a:r>
                      <a:r>
                        <a:rPr lang="en-GB" sz="800" dirty="0" smtClean="0">
                          <a:solidFill>
                            <a:schemeClr val="tx1"/>
                          </a:solidFill>
                        </a:rPr>
                        <a:t>0.98) (</a:t>
                      </a:r>
                      <a:r>
                        <a:rPr lang="ja-JP" altLang="en-US" sz="800" dirty="0" smtClean="0">
                          <a:solidFill>
                            <a:schemeClr val="tx1"/>
                          </a:solidFill>
                        </a:rPr>
                        <a:t>層別化</a:t>
                      </a:r>
                      <a:r>
                        <a:rPr lang="en-GB" sz="800" dirty="0" smtClean="0">
                          <a:solidFill>
                            <a:schemeClr val="tx1"/>
                          </a:solidFill>
                        </a:rPr>
                        <a:t>)</a:t>
                      </a:r>
                      <a:endParaRPr lang="en-GB" sz="800" dirty="0">
                        <a:solidFill>
                          <a:schemeClr val="tx1"/>
                        </a:solidFill>
                      </a:endParaRPr>
                    </a:p>
                  </a:txBody>
                  <a:tcPr>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r>
              <a:tr h="247433">
                <a:tc>
                  <a:txBody>
                    <a:bodyPr/>
                    <a:lstStyle/>
                    <a:p>
                      <a:r>
                        <a:rPr lang="en-GB" sz="800" dirty="0" smtClean="0">
                          <a:solidFill>
                            <a:schemeClr val="tx1"/>
                          </a:solidFill>
                        </a:rPr>
                        <a:t>p</a:t>
                      </a:r>
                      <a:r>
                        <a:rPr lang="ja-JP" altLang="en-US" sz="800" dirty="0" smtClean="0">
                          <a:solidFill>
                            <a:schemeClr val="tx1"/>
                          </a:solidFill>
                        </a:rPr>
                        <a:t>値</a:t>
                      </a:r>
                      <a:r>
                        <a:rPr lang="en-GB" sz="800" dirty="0" smtClean="0">
                          <a:solidFill>
                            <a:schemeClr val="tx1"/>
                          </a:solidFill>
                        </a:rPr>
                        <a:t>*</a:t>
                      </a:r>
                      <a:endParaRPr lang="en-GB" sz="800" dirty="0">
                        <a:solidFill>
                          <a:schemeClr val="tx1"/>
                        </a:solidFill>
                      </a:endParaRPr>
                    </a:p>
                  </a:txBody>
                  <a:tcPr>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800" dirty="0" smtClean="0">
                          <a:solidFill>
                            <a:schemeClr val="tx1"/>
                          </a:solidFill>
                        </a:rPr>
                        <a:t>0.0219 (</a:t>
                      </a:r>
                      <a:r>
                        <a:rPr lang="ja-JP" altLang="en-US" sz="800" dirty="0" smtClean="0">
                          <a:solidFill>
                            <a:schemeClr val="tx1"/>
                          </a:solidFill>
                        </a:rPr>
                        <a:t>層別化</a:t>
                      </a:r>
                      <a:r>
                        <a:rPr lang="en-GB" sz="800" dirty="0" smtClean="0">
                          <a:solidFill>
                            <a:schemeClr val="tx1"/>
                          </a:solidFill>
                        </a:rPr>
                        <a:t>)</a:t>
                      </a:r>
                      <a:endParaRPr lang="en-GB" sz="800" dirty="0">
                        <a:solidFill>
                          <a:schemeClr val="tx1"/>
                        </a:solidFill>
                      </a:endParaRPr>
                    </a:p>
                  </a:txBody>
                  <a:tcPr>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r>
            </a:tbl>
          </a:graphicData>
        </a:graphic>
      </p:graphicFrame>
      <p:sp>
        <p:nvSpPr>
          <p:cNvPr id="10" name="Text Box 62"/>
          <p:cNvSpPr txBox="1">
            <a:spLocks noChangeArrowheads="1"/>
          </p:cNvSpPr>
          <p:nvPr/>
        </p:nvSpPr>
        <p:spPr bwMode="auto">
          <a:xfrm rot="16200000">
            <a:off x="-168170" y="2524350"/>
            <a:ext cx="553998" cy="217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square">
            <a:spAutoFit/>
          </a:bodyPr>
          <a:lstStyle/>
          <a:p>
            <a:pPr algn="ctr"/>
            <a:r>
              <a:rPr lang="ja-JP" altLang="en-US" sz="800" b="1" dirty="0" smtClean="0">
                <a:latin typeface="+mn-lt"/>
                <a:cs typeface="Arial" panose="020B0604020202020204" pitchFamily="34" charset="0"/>
              </a:rPr>
              <a:t>全生存</a:t>
            </a:r>
            <a:endParaRPr lang="en-GB" altLang="en-US" sz="800" b="1" dirty="0">
              <a:latin typeface="+mn-lt"/>
              <a:cs typeface="Arial" panose="020B0604020202020204" pitchFamily="34" charset="0"/>
            </a:endParaRPr>
          </a:p>
        </p:txBody>
      </p:sp>
      <p:sp>
        <p:nvSpPr>
          <p:cNvPr id="11" name="Text Box 103"/>
          <p:cNvSpPr txBox="1">
            <a:spLocks noChangeArrowheads="1"/>
          </p:cNvSpPr>
          <p:nvPr/>
        </p:nvSpPr>
        <p:spPr bwMode="auto">
          <a:xfrm>
            <a:off x="2137510" y="3913202"/>
            <a:ext cx="697627"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altLang="en-US" sz="800" b="1" dirty="0" smtClean="0">
                <a:latin typeface="+mn-lt"/>
                <a:cs typeface="Arial" panose="020B0604020202020204" pitchFamily="34" charset="0"/>
              </a:rPr>
              <a:t>時間（月）</a:t>
            </a:r>
            <a:endParaRPr lang="en-GB" altLang="en-US" sz="800" b="1" dirty="0">
              <a:latin typeface="+mn-lt"/>
              <a:cs typeface="Arial" panose="020B0604020202020204" pitchFamily="34" charset="0"/>
            </a:endParaRPr>
          </a:p>
        </p:txBody>
      </p:sp>
      <p:sp>
        <p:nvSpPr>
          <p:cNvPr id="12" name="Text Box 105"/>
          <p:cNvSpPr txBox="1">
            <a:spLocks noChangeArrowheads="1"/>
          </p:cNvSpPr>
          <p:nvPr/>
        </p:nvSpPr>
        <p:spPr bwMode="auto">
          <a:xfrm>
            <a:off x="5968" y="2907525"/>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13" name="Text Box 106"/>
          <p:cNvSpPr txBox="1">
            <a:spLocks noChangeArrowheads="1"/>
          </p:cNvSpPr>
          <p:nvPr/>
        </p:nvSpPr>
        <p:spPr bwMode="auto">
          <a:xfrm>
            <a:off x="5968" y="2717011"/>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14" name="Text Box 107"/>
          <p:cNvSpPr txBox="1">
            <a:spLocks noChangeArrowheads="1"/>
          </p:cNvSpPr>
          <p:nvPr/>
        </p:nvSpPr>
        <p:spPr bwMode="auto">
          <a:xfrm>
            <a:off x="5968" y="2529863"/>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15" name="Text Box 108"/>
          <p:cNvSpPr txBox="1">
            <a:spLocks noChangeArrowheads="1"/>
          </p:cNvSpPr>
          <p:nvPr/>
        </p:nvSpPr>
        <p:spPr bwMode="auto">
          <a:xfrm>
            <a:off x="5968" y="2344523"/>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16" name="Text Box 109"/>
          <p:cNvSpPr txBox="1">
            <a:spLocks noChangeArrowheads="1"/>
          </p:cNvSpPr>
          <p:nvPr/>
        </p:nvSpPr>
        <p:spPr bwMode="auto">
          <a:xfrm>
            <a:off x="27703" y="2158485"/>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17" name="Text Box 110"/>
          <p:cNvSpPr txBox="1">
            <a:spLocks noChangeArrowheads="1"/>
          </p:cNvSpPr>
          <p:nvPr/>
        </p:nvSpPr>
        <p:spPr bwMode="auto">
          <a:xfrm>
            <a:off x="5968" y="1970256"/>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18" name="Text Box 111"/>
          <p:cNvSpPr txBox="1">
            <a:spLocks noChangeArrowheads="1"/>
          </p:cNvSpPr>
          <p:nvPr/>
        </p:nvSpPr>
        <p:spPr bwMode="auto">
          <a:xfrm>
            <a:off x="5968" y="1779095"/>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19" name="Text Box 112"/>
          <p:cNvSpPr txBox="1">
            <a:spLocks noChangeArrowheads="1"/>
          </p:cNvSpPr>
          <p:nvPr/>
        </p:nvSpPr>
        <p:spPr bwMode="auto">
          <a:xfrm>
            <a:off x="5968" y="1598517"/>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20" name="Text Box 113"/>
          <p:cNvSpPr txBox="1">
            <a:spLocks noChangeArrowheads="1"/>
          </p:cNvSpPr>
          <p:nvPr/>
        </p:nvSpPr>
        <p:spPr bwMode="auto">
          <a:xfrm>
            <a:off x="5968" y="3092680"/>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21" name="Text Box 114"/>
          <p:cNvSpPr txBox="1">
            <a:spLocks noChangeArrowheads="1"/>
          </p:cNvSpPr>
          <p:nvPr/>
        </p:nvSpPr>
        <p:spPr bwMode="auto">
          <a:xfrm>
            <a:off x="5968" y="3279799"/>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22" name="Text Box 115"/>
          <p:cNvSpPr txBox="1">
            <a:spLocks noChangeArrowheads="1"/>
          </p:cNvSpPr>
          <p:nvPr/>
        </p:nvSpPr>
        <p:spPr bwMode="auto">
          <a:xfrm>
            <a:off x="5968" y="3468162"/>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sp>
        <p:nvSpPr>
          <p:cNvPr id="23" name="Freeform 144"/>
          <p:cNvSpPr>
            <a:spLocks/>
          </p:cNvSpPr>
          <p:nvPr/>
        </p:nvSpPr>
        <p:spPr bwMode="auto">
          <a:xfrm>
            <a:off x="434252" y="1671546"/>
            <a:ext cx="4100652"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 name="Line 145"/>
          <p:cNvSpPr>
            <a:spLocks noChangeShapeType="1"/>
          </p:cNvSpPr>
          <p:nvPr/>
        </p:nvSpPr>
        <p:spPr bwMode="auto">
          <a:xfrm>
            <a:off x="403762" y="167927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 name="Line 146"/>
          <p:cNvSpPr>
            <a:spLocks noChangeShapeType="1"/>
          </p:cNvSpPr>
          <p:nvPr/>
        </p:nvSpPr>
        <p:spPr bwMode="auto">
          <a:xfrm>
            <a:off x="403762" y="188681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6" name="Line 147"/>
          <p:cNvSpPr>
            <a:spLocks noChangeShapeType="1"/>
          </p:cNvSpPr>
          <p:nvPr/>
        </p:nvSpPr>
        <p:spPr bwMode="auto">
          <a:xfrm>
            <a:off x="403762" y="2077978"/>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 name="Line 148"/>
          <p:cNvSpPr>
            <a:spLocks noChangeShapeType="1"/>
          </p:cNvSpPr>
          <p:nvPr/>
        </p:nvSpPr>
        <p:spPr bwMode="auto">
          <a:xfrm>
            <a:off x="403762" y="226620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8" name="Line 150"/>
          <p:cNvSpPr>
            <a:spLocks noChangeShapeType="1"/>
          </p:cNvSpPr>
          <p:nvPr/>
        </p:nvSpPr>
        <p:spPr bwMode="auto">
          <a:xfrm>
            <a:off x="403762" y="3387521"/>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9" name="Line 151"/>
          <p:cNvSpPr>
            <a:spLocks noChangeShapeType="1"/>
          </p:cNvSpPr>
          <p:nvPr/>
        </p:nvSpPr>
        <p:spPr bwMode="auto">
          <a:xfrm>
            <a:off x="403762" y="320040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0" name="Line 152"/>
          <p:cNvSpPr>
            <a:spLocks noChangeShapeType="1"/>
          </p:cNvSpPr>
          <p:nvPr/>
        </p:nvSpPr>
        <p:spPr bwMode="auto">
          <a:xfrm>
            <a:off x="403762" y="301524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1" name="Line 153"/>
          <p:cNvSpPr>
            <a:spLocks noChangeShapeType="1"/>
          </p:cNvSpPr>
          <p:nvPr/>
        </p:nvSpPr>
        <p:spPr bwMode="auto">
          <a:xfrm>
            <a:off x="403762" y="2824733"/>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2" name="Line 154"/>
          <p:cNvSpPr>
            <a:spLocks noChangeShapeType="1"/>
          </p:cNvSpPr>
          <p:nvPr/>
        </p:nvSpPr>
        <p:spPr bwMode="auto">
          <a:xfrm>
            <a:off x="403762" y="263758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3" name="Line 155"/>
          <p:cNvSpPr>
            <a:spLocks noChangeShapeType="1"/>
          </p:cNvSpPr>
          <p:nvPr/>
        </p:nvSpPr>
        <p:spPr bwMode="auto">
          <a:xfrm>
            <a:off x="403762" y="245224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nvGrpSpPr>
          <p:cNvPr id="34" name="Group 33"/>
          <p:cNvGrpSpPr/>
          <p:nvPr/>
        </p:nvGrpSpPr>
        <p:grpSpPr>
          <a:xfrm>
            <a:off x="318864" y="3575884"/>
            <a:ext cx="2073071" cy="379339"/>
            <a:chOff x="346574" y="3713950"/>
            <a:chExt cx="2073071" cy="379339"/>
          </a:xfrm>
        </p:grpSpPr>
        <p:sp>
          <p:nvSpPr>
            <p:cNvPr id="35"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6"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7"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8"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9"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0"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1"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2"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3" name="Text Box 88"/>
            <p:cNvSpPr txBox="1">
              <a:spLocks noChangeArrowheads="1"/>
            </p:cNvSpPr>
            <p:nvPr/>
          </p:nvSpPr>
          <p:spPr bwMode="auto">
            <a:xfrm>
              <a:off x="346574"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44" name="Text Box 88"/>
            <p:cNvSpPr txBox="1">
              <a:spLocks noChangeArrowheads="1"/>
            </p:cNvSpPr>
            <p:nvPr/>
          </p:nvSpPr>
          <p:spPr bwMode="auto">
            <a:xfrm>
              <a:off x="640557"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45" name="Text Box 88"/>
            <p:cNvSpPr txBox="1">
              <a:spLocks noChangeArrowheads="1"/>
            </p:cNvSpPr>
            <p:nvPr/>
          </p:nvSpPr>
          <p:spPr bwMode="auto">
            <a:xfrm>
              <a:off x="926521"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46" name="Text Box 88"/>
            <p:cNvSpPr txBox="1">
              <a:spLocks noChangeArrowheads="1"/>
            </p:cNvSpPr>
            <p:nvPr/>
          </p:nvSpPr>
          <p:spPr bwMode="auto">
            <a:xfrm>
              <a:off x="1205376"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47" name="Text Box 88"/>
            <p:cNvSpPr txBox="1">
              <a:spLocks noChangeArrowheads="1"/>
            </p:cNvSpPr>
            <p:nvPr/>
          </p:nvSpPr>
          <p:spPr bwMode="auto">
            <a:xfrm>
              <a:off x="1463751" y="3877845"/>
              <a:ext cx="38643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48" name="Text Box 88"/>
            <p:cNvSpPr txBox="1">
              <a:spLocks noChangeArrowheads="1"/>
            </p:cNvSpPr>
            <p:nvPr/>
          </p:nvSpPr>
          <p:spPr bwMode="auto">
            <a:xfrm>
              <a:off x="1744688" y="3877845"/>
              <a:ext cx="38643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49" name="Text Box 88"/>
            <p:cNvSpPr txBox="1">
              <a:spLocks noChangeArrowheads="1"/>
            </p:cNvSpPr>
            <p:nvPr/>
          </p:nvSpPr>
          <p:spPr bwMode="auto">
            <a:xfrm>
              <a:off x="2033212" y="3877845"/>
              <a:ext cx="38643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grpSp>
      <p:grpSp>
        <p:nvGrpSpPr>
          <p:cNvPr id="50" name="Group 49"/>
          <p:cNvGrpSpPr/>
          <p:nvPr/>
        </p:nvGrpSpPr>
        <p:grpSpPr>
          <a:xfrm>
            <a:off x="2335656" y="3569182"/>
            <a:ext cx="2301964" cy="380049"/>
            <a:chOff x="352592" y="3713950"/>
            <a:chExt cx="2301964" cy="380049"/>
          </a:xfrm>
        </p:grpSpPr>
        <p:sp>
          <p:nvSpPr>
            <p:cNvPr id="51"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2"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3"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4"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5"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6"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7"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8"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9" name="Text Box 88"/>
            <p:cNvSpPr txBox="1">
              <a:spLocks noChangeArrowheads="1"/>
            </p:cNvSpPr>
            <p:nvPr/>
          </p:nvSpPr>
          <p:spPr bwMode="auto">
            <a:xfrm>
              <a:off x="352592"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21</a:t>
              </a:r>
              <a:endParaRPr lang="en-GB" altLang="en-US" sz="800" b="1" dirty="0">
                <a:latin typeface="+mn-lt"/>
                <a:cs typeface="Arial" panose="020B0604020202020204" pitchFamily="34" charset="0"/>
              </a:endParaRPr>
            </a:p>
          </p:txBody>
        </p:sp>
        <p:sp>
          <p:nvSpPr>
            <p:cNvPr id="60" name="Text Box 88"/>
            <p:cNvSpPr txBox="1">
              <a:spLocks noChangeArrowheads="1"/>
            </p:cNvSpPr>
            <p:nvPr/>
          </p:nvSpPr>
          <p:spPr bwMode="auto">
            <a:xfrm>
              <a:off x="646575"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24</a:t>
              </a:r>
              <a:endParaRPr lang="en-GB" altLang="en-US" sz="800" b="1" dirty="0">
                <a:latin typeface="+mn-lt"/>
                <a:cs typeface="Arial" panose="020B0604020202020204" pitchFamily="34" charset="0"/>
              </a:endParaRPr>
            </a:p>
          </p:txBody>
        </p:sp>
        <p:sp>
          <p:nvSpPr>
            <p:cNvPr id="61" name="Text Box 88"/>
            <p:cNvSpPr txBox="1">
              <a:spLocks noChangeArrowheads="1"/>
            </p:cNvSpPr>
            <p:nvPr/>
          </p:nvSpPr>
          <p:spPr bwMode="auto">
            <a:xfrm>
              <a:off x="932539"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27</a:t>
              </a:r>
              <a:endParaRPr lang="en-GB" altLang="en-US" sz="800" b="1" dirty="0">
                <a:latin typeface="+mn-lt"/>
                <a:cs typeface="Arial" panose="020B0604020202020204" pitchFamily="34" charset="0"/>
              </a:endParaRPr>
            </a:p>
          </p:txBody>
        </p:sp>
        <p:sp>
          <p:nvSpPr>
            <p:cNvPr id="62" name="Text Box 88"/>
            <p:cNvSpPr txBox="1">
              <a:spLocks noChangeArrowheads="1"/>
            </p:cNvSpPr>
            <p:nvPr/>
          </p:nvSpPr>
          <p:spPr bwMode="auto">
            <a:xfrm>
              <a:off x="1211394"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30</a:t>
              </a:r>
              <a:endParaRPr lang="en-GB" altLang="en-US" sz="800" b="1" dirty="0">
                <a:latin typeface="+mn-lt"/>
                <a:cs typeface="Arial" panose="020B0604020202020204" pitchFamily="34" charset="0"/>
              </a:endParaRPr>
            </a:p>
          </p:txBody>
        </p:sp>
        <p:sp>
          <p:nvSpPr>
            <p:cNvPr id="63" name="Text Box 88"/>
            <p:cNvSpPr txBox="1">
              <a:spLocks noChangeArrowheads="1"/>
            </p:cNvSpPr>
            <p:nvPr/>
          </p:nvSpPr>
          <p:spPr bwMode="auto">
            <a:xfrm>
              <a:off x="1506926"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33</a:t>
              </a:r>
              <a:endParaRPr lang="en-GB" altLang="en-US" sz="800" b="1" dirty="0">
                <a:latin typeface="+mn-lt"/>
                <a:cs typeface="Arial" panose="020B0604020202020204" pitchFamily="34" charset="0"/>
              </a:endParaRPr>
            </a:p>
          </p:txBody>
        </p:sp>
        <p:sp>
          <p:nvSpPr>
            <p:cNvPr id="64" name="Text Box 88"/>
            <p:cNvSpPr txBox="1">
              <a:spLocks noChangeArrowheads="1"/>
            </p:cNvSpPr>
            <p:nvPr/>
          </p:nvSpPr>
          <p:spPr bwMode="auto">
            <a:xfrm>
              <a:off x="1787863"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36</a:t>
              </a:r>
              <a:endParaRPr lang="en-GB" altLang="en-US" sz="800" b="1" dirty="0">
                <a:latin typeface="+mn-lt"/>
                <a:cs typeface="Arial" panose="020B0604020202020204" pitchFamily="34" charset="0"/>
              </a:endParaRPr>
            </a:p>
          </p:txBody>
        </p:sp>
        <p:sp>
          <p:nvSpPr>
            <p:cNvPr id="65" name="Text Box 88"/>
            <p:cNvSpPr txBox="1">
              <a:spLocks noChangeArrowheads="1"/>
            </p:cNvSpPr>
            <p:nvPr/>
          </p:nvSpPr>
          <p:spPr bwMode="auto">
            <a:xfrm>
              <a:off x="2076387"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39</a:t>
              </a:r>
              <a:endParaRPr lang="en-GB" altLang="en-US" sz="800" b="1" dirty="0">
                <a:latin typeface="+mn-lt"/>
                <a:cs typeface="Arial" panose="020B0604020202020204" pitchFamily="34" charset="0"/>
              </a:endParaRPr>
            </a:p>
          </p:txBody>
        </p:sp>
        <p:sp>
          <p:nvSpPr>
            <p:cNvPr id="66" name="Line 169"/>
            <p:cNvSpPr>
              <a:spLocks noChangeShapeType="1"/>
            </p:cNvSpPr>
            <p:nvPr/>
          </p:nvSpPr>
          <p:spPr bwMode="auto">
            <a:xfrm>
              <a:off x="2499756" y="383450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67" name="Text Box 88"/>
            <p:cNvSpPr txBox="1">
              <a:spLocks noChangeArrowheads="1"/>
            </p:cNvSpPr>
            <p:nvPr/>
          </p:nvSpPr>
          <p:spPr bwMode="auto">
            <a:xfrm>
              <a:off x="2354473" y="387855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42</a:t>
              </a:r>
              <a:endParaRPr lang="en-GB" altLang="en-US" sz="800" b="1" dirty="0">
                <a:latin typeface="+mn-lt"/>
                <a:cs typeface="Arial" panose="020B0604020202020204" pitchFamily="34" charset="0"/>
              </a:endParaRPr>
            </a:p>
          </p:txBody>
        </p:sp>
      </p:grpSp>
      <p:grpSp>
        <p:nvGrpSpPr>
          <p:cNvPr id="68" name="Group 67"/>
          <p:cNvGrpSpPr/>
          <p:nvPr/>
        </p:nvGrpSpPr>
        <p:grpSpPr>
          <a:xfrm>
            <a:off x="451292" y="1691098"/>
            <a:ext cx="3800259" cy="1884794"/>
            <a:chOff x="3167063" y="2733675"/>
            <a:chExt cx="2809875" cy="1390650"/>
          </a:xfrm>
        </p:grpSpPr>
        <p:sp>
          <p:nvSpPr>
            <p:cNvPr id="69" name="Freeform 2"/>
            <p:cNvSpPr>
              <a:spLocks/>
            </p:cNvSpPr>
            <p:nvPr/>
          </p:nvSpPr>
          <p:spPr bwMode="auto">
            <a:xfrm>
              <a:off x="3167063" y="2733675"/>
              <a:ext cx="2809875" cy="1371600"/>
            </a:xfrm>
            <a:custGeom>
              <a:avLst/>
              <a:gdLst>
                <a:gd name="T0" fmla="*/ 279 w 295"/>
                <a:gd name="T1" fmla="*/ 139 h 144"/>
                <a:gd name="T2" fmla="*/ 222 w 295"/>
                <a:gd name="T3" fmla="*/ 134 h 144"/>
                <a:gd name="T4" fmla="*/ 218 w 295"/>
                <a:gd name="T5" fmla="*/ 131 h 144"/>
                <a:gd name="T6" fmla="*/ 196 w 295"/>
                <a:gd name="T7" fmla="*/ 129 h 144"/>
                <a:gd name="T8" fmla="*/ 193 w 295"/>
                <a:gd name="T9" fmla="*/ 126 h 144"/>
                <a:gd name="T10" fmla="*/ 184 w 295"/>
                <a:gd name="T11" fmla="*/ 124 h 144"/>
                <a:gd name="T12" fmla="*/ 177 w 295"/>
                <a:gd name="T13" fmla="*/ 120 h 144"/>
                <a:gd name="T14" fmla="*/ 167 w 295"/>
                <a:gd name="T15" fmla="*/ 118 h 144"/>
                <a:gd name="T16" fmla="*/ 162 w 295"/>
                <a:gd name="T17" fmla="*/ 115 h 144"/>
                <a:gd name="T18" fmla="*/ 154 w 295"/>
                <a:gd name="T19" fmla="*/ 113 h 144"/>
                <a:gd name="T20" fmla="*/ 149 w 295"/>
                <a:gd name="T21" fmla="*/ 110 h 144"/>
                <a:gd name="T22" fmla="*/ 143 w 295"/>
                <a:gd name="T23" fmla="*/ 107 h 144"/>
                <a:gd name="T24" fmla="*/ 136 w 295"/>
                <a:gd name="T25" fmla="*/ 104 h 144"/>
                <a:gd name="T26" fmla="*/ 130 w 295"/>
                <a:gd name="T27" fmla="*/ 102 h 144"/>
                <a:gd name="T28" fmla="*/ 123 w 295"/>
                <a:gd name="T29" fmla="*/ 100 h 144"/>
                <a:gd name="T30" fmla="*/ 120 w 295"/>
                <a:gd name="T31" fmla="*/ 96 h 144"/>
                <a:gd name="T32" fmla="*/ 113 w 295"/>
                <a:gd name="T33" fmla="*/ 94 h 144"/>
                <a:gd name="T34" fmla="*/ 109 w 295"/>
                <a:gd name="T35" fmla="*/ 89 h 144"/>
                <a:gd name="T36" fmla="*/ 102 w 295"/>
                <a:gd name="T37" fmla="*/ 87 h 144"/>
                <a:gd name="T38" fmla="*/ 99 w 295"/>
                <a:gd name="T39" fmla="*/ 84 h 144"/>
                <a:gd name="T40" fmla="*/ 94 w 295"/>
                <a:gd name="T41" fmla="*/ 82 h 144"/>
                <a:gd name="T42" fmla="*/ 91 w 295"/>
                <a:gd name="T43" fmla="*/ 78 h 144"/>
                <a:gd name="T44" fmla="*/ 87 w 295"/>
                <a:gd name="T45" fmla="*/ 76 h 144"/>
                <a:gd name="T46" fmla="*/ 85 w 295"/>
                <a:gd name="T47" fmla="*/ 70 h 144"/>
                <a:gd name="T48" fmla="*/ 79 w 295"/>
                <a:gd name="T49" fmla="*/ 67 h 144"/>
                <a:gd name="T50" fmla="*/ 78 w 295"/>
                <a:gd name="T51" fmla="*/ 62 h 144"/>
                <a:gd name="T52" fmla="*/ 72 w 295"/>
                <a:gd name="T53" fmla="*/ 60 h 144"/>
                <a:gd name="T54" fmla="*/ 68 w 295"/>
                <a:gd name="T55" fmla="*/ 58 h 144"/>
                <a:gd name="T56" fmla="*/ 65 w 295"/>
                <a:gd name="T57" fmla="*/ 52 h 144"/>
                <a:gd name="T58" fmla="*/ 61 w 295"/>
                <a:gd name="T59" fmla="*/ 48 h 144"/>
                <a:gd name="T60" fmla="*/ 56 w 295"/>
                <a:gd name="T61" fmla="*/ 46 h 144"/>
                <a:gd name="T62" fmla="*/ 53 w 295"/>
                <a:gd name="T63" fmla="*/ 40 h 144"/>
                <a:gd name="T64" fmla="*/ 49 w 295"/>
                <a:gd name="T65" fmla="*/ 37 h 144"/>
                <a:gd name="T66" fmla="*/ 45 w 295"/>
                <a:gd name="T67" fmla="*/ 32 h 144"/>
                <a:gd name="T68" fmla="*/ 39 w 295"/>
                <a:gd name="T69" fmla="*/ 30 h 144"/>
                <a:gd name="T70" fmla="*/ 37 w 295"/>
                <a:gd name="T71" fmla="*/ 24 h 144"/>
                <a:gd name="T72" fmla="*/ 32 w 295"/>
                <a:gd name="T73" fmla="*/ 22 h 144"/>
                <a:gd name="T74" fmla="*/ 31 w 295"/>
                <a:gd name="T75" fmla="*/ 17 h 144"/>
                <a:gd name="T76" fmla="*/ 25 w 295"/>
                <a:gd name="T77" fmla="*/ 15 h 144"/>
                <a:gd name="T78" fmla="*/ 23 w 295"/>
                <a:gd name="T79" fmla="*/ 10 h 144"/>
                <a:gd name="T80" fmla="*/ 17 w 295"/>
                <a:gd name="T81" fmla="*/ 8 h 144"/>
                <a:gd name="T82" fmla="*/ 11 w 295"/>
                <a:gd name="T83" fmla="*/ 6 h 144"/>
                <a:gd name="T84" fmla="*/ 8 w 295"/>
                <a:gd name="T85" fmla="*/ 2 h 144"/>
                <a:gd name="T86" fmla="*/ 0 w 29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144">
                  <a:moveTo>
                    <a:pt x="295" y="144"/>
                  </a:moveTo>
                  <a:lnTo>
                    <a:pt x="279" y="144"/>
                  </a:lnTo>
                  <a:lnTo>
                    <a:pt x="279" y="139"/>
                  </a:lnTo>
                  <a:lnTo>
                    <a:pt x="247" y="139"/>
                  </a:lnTo>
                  <a:lnTo>
                    <a:pt x="247" y="134"/>
                  </a:lnTo>
                  <a:lnTo>
                    <a:pt x="222" y="134"/>
                  </a:lnTo>
                  <a:lnTo>
                    <a:pt x="222" y="132"/>
                  </a:lnTo>
                  <a:lnTo>
                    <a:pt x="218" y="132"/>
                  </a:lnTo>
                  <a:lnTo>
                    <a:pt x="218" y="131"/>
                  </a:lnTo>
                  <a:lnTo>
                    <a:pt x="199" y="131"/>
                  </a:lnTo>
                  <a:lnTo>
                    <a:pt x="199" y="129"/>
                  </a:lnTo>
                  <a:lnTo>
                    <a:pt x="196" y="129"/>
                  </a:lnTo>
                  <a:lnTo>
                    <a:pt x="196" y="127"/>
                  </a:lnTo>
                  <a:lnTo>
                    <a:pt x="193" y="127"/>
                  </a:lnTo>
                  <a:lnTo>
                    <a:pt x="193" y="126"/>
                  </a:lnTo>
                  <a:lnTo>
                    <a:pt x="189" y="126"/>
                  </a:lnTo>
                  <a:lnTo>
                    <a:pt x="189" y="124"/>
                  </a:lnTo>
                  <a:lnTo>
                    <a:pt x="184" y="124"/>
                  </a:lnTo>
                  <a:lnTo>
                    <a:pt x="184" y="122"/>
                  </a:lnTo>
                  <a:lnTo>
                    <a:pt x="177" y="122"/>
                  </a:lnTo>
                  <a:lnTo>
                    <a:pt x="177" y="120"/>
                  </a:lnTo>
                  <a:lnTo>
                    <a:pt x="172" y="120"/>
                  </a:lnTo>
                  <a:lnTo>
                    <a:pt x="172" y="118"/>
                  </a:lnTo>
                  <a:lnTo>
                    <a:pt x="167" y="118"/>
                  </a:lnTo>
                  <a:lnTo>
                    <a:pt x="167" y="117"/>
                  </a:lnTo>
                  <a:lnTo>
                    <a:pt x="162" y="117"/>
                  </a:lnTo>
                  <a:lnTo>
                    <a:pt x="162" y="115"/>
                  </a:lnTo>
                  <a:lnTo>
                    <a:pt x="157" y="115"/>
                  </a:lnTo>
                  <a:lnTo>
                    <a:pt x="157" y="113"/>
                  </a:lnTo>
                  <a:lnTo>
                    <a:pt x="154" y="113"/>
                  </a:lnTo>
                  <a:lnTo>
                    <a:pt x="154" y="111"/>
                  </a:lnTo>
                  <a:lnTo>
                    <a:pt x="149" y="111"/>
                  </a:lnTo>
                  <a:lnTo>
                    <a:pt x="149" y="110"/>
                  </a:lnTo>
                  <a:lnTo>
                    <a:pt x="147" y="110"/>
                  </a:lnTo>
                  <a:lnTo>
                    <a:pt x="147" y="107"/>
                  </a:lnTo>
                  <a:lnTo>
                    <a:pt x="143" y="107"/>
                  </a:lnTo>
                  <a:lnTo>
                    <a:pt x="143" y="106"/>
                  </a:lnTo>
                  <a:lnTo>
                    <a:pt x="136" y="106"/>
                  </a:lnTo>
                  <a:lnTo>
                    <a:pt x="136" y="104"/>
                  </a:lnTo>
                  <a:lnTo>
                    <a:pt x="132" y="104"/>
                  </a:lnTo>
                  <a:lnTo>
                    <a:pt x="130" y="104"/>
                  </a:lnTo>
                  <a:lnTo>
                    <a:pt x="130" y="102"/>
                  </a:lnTo>
                  <a:lnTo>
                    <a:pt x="126" y="102"/>
                  </a:lnTo>
                  <a:lnTo>
                    <a:pt x="126" y="100"/>
                  </a:lnTo>
                  <a:lnTo>
                    <a:pt x="123" y="100"/>
                  </a:lnTo>
                  <a:lnTo>
                    <a:pt x="123" y="98"/>
                  </a:lnTo>
                  <a:lnTo>
                    <a:pt x="120" y="98"/>
                  </a:lnTo>
                  <a:lnTo>
                    <a:pt x="120" y="96"/>
                  </a:lnTo>
                  <a:lnTo>
                    <a:pt x="116" y="96"/>
                  </a:lnTo>
                  <a:lnTo>
                    <a:pt x="116" y="94"/>
                  </a:lnTo>
                  <a:lnTo>
                    <a:pt x="113" y="94"/>
                  </a:lnTo>
                  <a:lnTo>
                    <a:pt x="113" y="92"/>
                  </a:lnTo>
                  <a:lnTo>
                    <a:pt x="109" y="92"/>
                  </a:lnTo>
                  <a:lnTo>
                    <a:pt x="109" y="89"/>
                  </a:lnTo>
                  <a:lnTo>
                    <a:pt x="105" y="89"/>
                  </a:lnTo>
                  <a:lnTo>
                    <a:pt x="105" y="87"/>
                  </a:lnTo>
                  <a:lnTo>
                    <a:pt x="102" y="87"/>
                  </a:lnTo>
                  <a:lnTo>
                    <a:pt x="102" y="86"/>
                  </a:lnTo>
                  <a:lnTo>
                    <a:pt x="99" y="86"/>
                  </a:lnTo>
                  <a:lnTo>
                    <a:pt x="99" y="84"/>
                  </a:lnTo>
                  <a:lnTo>
                    <a:pt x="97" y="84"/>
                  </a:lnTo>
                  <a:lnTo>
                    <a:pt x="97" y="82"/>
                  </a:lnTo>
                  <a:lnTo>
                    <a:pt x="94" y="82"/>
                  </a:lnTo>
                  <a:lnTo>
                    <a:pt x="94" y="80"/>
                  </a:lnTo>
                  <a:lnTo>
                    <a:pt x="91" y="80"/>
                  </a:lnTo>
                  <a:lnTo>
                    <a:pt x="91" y="78"/>
                  </a:lnTo>
                  <a:lnTo>
                    <a:pt x="90" y="78"/>
                  </a:lnTo>
                  <a:lnTo>
                    <a:pt x="90" y="76"/>
                  </a:lnTo>
                  <a:lnTo>
                    <a:pt x="87" y="76"/>
                  </a:lnTo>
                  <a:lnTo>
                    <a:pt x="87" y="73"/>
                  </a:lnTo>
                  <a:lnTo>
                    <a:pt x="85" y="73"/>
                  </a:lnTo>
                  <a:lnTo>
                    <a:pt x="85" y="70"/>
                  </a:lnTo>
                  <a:lnTo>
                    <a:pt x="82" y="70"/>
                  </a:lnTo>
                  <a:lnTo>
                    <a:pt x="82" y="67"/>
                  </a:lnTo>
                  <a:lnTo>
                    <a:pt x="79" y="67"/>
                  </a:lnTo>
                  <a:lnTo>
                    <a:pt x="79" y="64"/>
                  </a:lnTo>
                  <a:lnTo>
                    <a:pt x="78" y="64"/>
                  </a:lnTo>
                  <a:lnTo>
                    <a:pt x="78" y="62"/>
                  </a:lnTo>
                  <a:lnTo>
                    <a:pt x="75" y="62"/>
                  </a:lnTo>
                  <a:lnTo>
                    <a:pt x="75" y="60"/>
                  </a:lnTo>
                  <a:lnTo>
                    <a:pt x="72" y="60"/>
                  </a:lnTo>
                  <a:lnTo>
                    <a:pt x="72" y="58"/>
                  </a:lnTo>
                  <a:cubicBezTo>
                    <a:pt x="70" y="58"/>
                    <a:pt x="70" y="58"/>
                    <a:pt x="70" y="58"/>
                  </a:cubicBezTo>
                  <a:cubicBezTo>
                    <a:pt x="70" y="58"/>
                    <a:pt x="68" y="59"/>
                    <a:pt x="68" y="58"/>
                  </a:cubicBezTo>
                  <a:cubicBezTo>
                    <a:pt x="68" y="56"/>
                    <a:pt x="68" y="55"/>
                    <a:pt x="68" y="55"/>
                  </a:cubicBezTo>
                  <a:lnTo>
                    <a:pt x="68" y="52"/>
                  </a:lnTo>
                  <a:lnTo>
                    <a:pt x="65" y="52"/>
                  </a:lnTo>
                  <a:lnTo>
                    <a:pt x="65" y="51"/>
                  </a:lnTo>
                  <a:lnTo>
                    <a:pt x="61" y="51"/>
                  </a:lnTo>
                  <a:lnTo>
                    <a:pt x="61" y="48"/>
                  </a:lnTo>
                  <a:lnTo>
                    <a:pt x="58" y="48"/>
                  </a:lnTo>
                  <a:lnTo>
                    <a:pt x="58" y="46"/>
                  </a:lnTo>
                  <a:lnTo>
                    <a:pt x="56" y="46"/>
                  </a:lnTo>
                  <a:lnTo>
                    <a:pt x="56" y="44"/>
                  </a:lnTo>
                  <a:lnTo>
                    <a:pt x="53" y="44"/>
                  </a:lnTo>
                  <a:lnTo>
                    <a:pt x="53" y="40"/>
                  </a:lnTo>
                  <a:lnTo>
                    <a:pt x="51" y="40"/>
                  </a:lnTo>
                  <a:lnTo>
                    <a:pt x="51" y="37"/>
                  </a:lnTo>
                  <a:lnTo>
                    <a:pt x="49" y="37"/>
                  </a:lnTo>
                  <a:lnTo>
                    <a:pt x="49" y="35"/>
                  </a:lnTo>
                  <a:lnTo>
                    <a:pt x="45" y="35"/>
                  </a:lnTo>
                  <a:lnTo>
                    <a:pt x="45" y="32"/>
                  </a:lnTo>
                  <a:lnTo>
                    <a:pt x="42" y="32"/>
                  </a:lnTo>
                  <a:lnTo>
                    <a:pt x="42" y="30"/>
                  </a:lnTo>
                  <a:lnTo>
                    <a:pt x="39" y="30"/>
                  </a:lnTo>
                  <a:lnTo>
                    <a:pt x="39" y="27"/>
                  </a:lnTo>
                  <a:lnTo>
                    <a:pt x="37" y="27"/>
                  </a:lnTo>
                  <a:lnTo>
                    <a:pt x="37" y="24"/>
                  </a:lnTo>
                  <a:lnTo>
                    <a:pt x="35" y="24"/>
                  </a:lnTo>
                  <a:lnTo>
                    <a:pt x="35" y="22"/>
                  </a:lnTo>
                  <a:lnTo>
                    <a:pt x="32" y="22"/>
                  </a:lnTo>
                  <a:lnTo>
                    <a:pt x="32" y="20"/>
                  </a:lnTo>
                  <a:lnTo>
                    <a:pt x="31" y="20"/>
                  </a:lnTo>
                  <a:lnTo>
                    <a:pt x="31" y="17"/>
                  </a:lnTo>
                  <a:lnTo>
                    <a:pt x="28" y="17"/>
                  </a:lnTo>
                  <a:lnTo>
                    <a:pt x="28" y="15"/>
                  </a:lnTo>
                  <a:lnTo>
                    <a:pt x="25" y="15"/>
                  </a:lnTo>
                  <a:lnTo>
                    <a:pt x="25" y="13"/>
                  </a:lnTo>
                  <a:lnTo>
                    <a:pt x="23" y="13"/>
                  </a:lnTo>
                  <a:lnTo>
                    <a:pt x="23" y="10"/>
                  </a:lnTo>
                  <a:lnTo>
                    <a:pt x="19" y="10"/>
                  </a:lnTo>
                  <a:lnTo>
                    <a:pt x="19" y="8"/>
                  </a:lnTo>
                  <a:lnTo>
                    <a:pt x="17" y="8"/>
                  </a:lnTo>
                  <a:lnTo>
                    <a:pt x="17" y="6"/>
                  </a:lnTo>
                  <a:lnTo>
                    <a:pt x="14" y="6"/>
                  </a:lnTo>
                  <a:lnTo>
                    <a:pt x="11" y="6"/>
                  </a:lnTo>
                  <a:lnTo>
                    <a:pt x="11" y="3"/>
                  </a:lnTo>
                  <a:lnTo>
                    <a:pt x="8" y="3"/>
                  </a:lnTo>
                  <a:lnTo>
                    <a:pt x="8" y="2"/>
                  </a:lnTo>
                  <a:lnTo>
                    <a:pt x="4" y="2"/>
                  </a:lnTo>
                  <a:lnTo>
                    <a:pt x="4" y="0"/>
                  </a:lnTo>
                  <a:lnTo>
                    <a:pt x="0" y="0"/>
                  </a:lnTo>
                </a:path>
              </a:pathLst>
            </a:custGeom>
            <a:noFill/>
            <a:ln w="9525">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3"/>
            <p:cNvSpPr>
              <a:spLocks noChangeShapeType="1"/>
            </p:cNvSpPr>
            <p:nvPr/>
          </p:nvSpPr>
          <p:spPr bwMode="auto">
            <a:xfrm>
              <a:off x="3300413" y="27908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4"/>
            <p:cNvSpPr>
              <a:spLocks noChangeShapeType="1"/>
            </p:cNvSpPr>
            <p:nvPr/>
          </p:nvSpPr>
          <p:spPr bwMode="auto">
            <a:xfrm>
              <a:off x="3176588" y="27336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5"/>
            <p:cNvSpPr>
              <a:spLocks noChangeShapeType="1"/>
            </p:cNvSpPr>
            <p:nvPr/>
          </p:nvSpPr>
          <p:spPr bwMode="auto">
            <a:xfrm>
              <a:off x="3205163" y="27336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6"/>
            <p:cNvSpPr>
              <a:spLocks noChangeShapeType="1"/>
            </p:cNvSpPr>
            <p:nvPr/>
          </p:nvSpPr>
          <p:spPr bwMode="auto">
            <a:xfrm>
              <a:off x="3243263" y="2733675"/>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7"/>
            <p:cNvSpPr>
              <a:spLocks noChangeShapeType="1"/>
            </p:cNvSpPr>
            <p:nvPr/>
          </p:nvSpPr>
          <p:spPr bwMode="auto">
            <a:xfrm>
              <a:off x="3309938" y="27908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8"/>
            <p:cNvSpPr>
              <a:spLocks noChangeShapeType="1"/>
            </p:cNvSpPr>
            <p:nvPr/>
          </p:nvSpPr>
          <p:spPr bwMode="auto">
            <a:xfrm>
              <a:off x="3348038" y="28194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9"/>
            <p:cNvSpPr>
              <a:spLocks noChangeShapeType="1"/>
            </p:cNvSpPr>
            <p:nvPr/>
          </p:nvSpPr>
          <p:spPr bwMode="auto">
            <a:xfrm>
              <a:off x="3443288" y="28956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0"/>
            <p:cNvSpPr>
              <a:spLocks noChangeShapeType="1"/>
            </p:cNvSpPr>
            <p:nvPr/>
          </p:nvSpPr>
          <p:spPr bwMode="auto">
            <a:xfrm>
              <a:off x="3509963" y="2962275"/>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1"/>
            <p:cNvSpPr>
              <a:spLocks noChangeShapeType="1"/>
            </p:cNvSpPr>
            <p:nvPr/>
          </p:nvSpPr>
          <p:spPr bwMode="auto">
            <a:xfrm>
              <a:off x="3576638" y="30384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2"/>
            <p:cNvSpPr>
              <a:spLocks noChangeShapeType="1"/>
            </p:cNvSpPr>
            <p:nvPr/>
          </p:nvSpPr>
          <p:spPr bwMode="auto">
            <a:xfrm>
              <a:off x="3671888" y="31146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3"/>
            <p:cNvSpPr>
              <a:spLocks noChangeShapeType="1"/>
            </p:cNvSpPr>
            <p:nvPr/>
          </p:nvSpPr>
          <p:spPr bwMode="auto">
            <a:xfrm>
              <a:off x="3729038" y="3190875"/>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4"/>
            <p:cNvSpPr>
              <a:spLocks noChangeShapeType="1"/>
            </p:cNvSpPr>
            <p:nvPr/>
          </p:nvSpPr>
          <p:spPr bwMode="auto">
            <a:xfrm>
              <a:off x="3814763" y="32670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5"/>
            <p:cNvSpPr>
              <a:spLocks noChangeShapeType="1"/>
            </p:cNvSpPr>
            <p:nvPr/>
          </p:nvSpPr>
          <p:spPr bwMode="auto">
            <a:xfrm>
              <a:off x="3890963" y="3324225"/>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6"/>
            <p:cNvSpPr>
              <a:spLocks noChangeShapeType="1"/>
            </p:cNvSpPr>
            <p:nvPr/>
          </p:nvSpPr>
          <p:spPr bwMode="auto">
            <a:xfrm>
              <a:off x="3948113" y="33813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7"/>
            <p:cNvSpPr>
              <a:spLocks noChangeShapeType="1"/>
            </p:cNvSpPr>
            <p:nvPr/>
          </p:nvSpPr>
          <p:spPr bwMode="auto">
            <a:xfrm>
              <a:off x="3986213" y="34290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8"/>
            <p:cNvSpPr>
              <a:spLocks noChangeShapeType="1"/>
            </p:cNvSpPr>
            <p:nvPr/>
          </p:nvSpPr>
          <p:spPr bwMode="auto">
            <a:xfrm>
              <a:off x="4005263" y="34671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9"/>
            <p:cNvSpPr>
              <a:spLocks noChangeShapeType="1"/>
            </p:cNvSpPr>
            <p:nvPr/>
          </p:nvSpPr>
          <p:spPr bwMode="auto">
            <a:xfrm>
              <a:off x="4024313" y="34861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
            <p:cNvSpPr>
              <a:spLocks noChangeShapeType="1"/>
            </p:cNvSpPr>
            <p:nvPr/>
          </p:nvSpPr>
          <p:spPr bwMode="auto">
            <a:xfrm>
              <a:off x="4043363" y="35052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1"/>
            <p:cNvSpPr>
              <a:spLocks noChangeShapeType="1"/>
            </p:cNvSpPr>
            <p:nvPr/>
          </p:nvSpPr>
          <p:spPr bwMode="auto">
            <a:xfrm>
              <a:off x="4071938" y="3514725"/>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2"/>
            <p:cNvSpPr>
              <a:spLocks noChangeShapeType="1"/>
            </p:cNvSpPr>
            <p:nvPr/>
          </p:nvSpPr>
          <p:spPr bwMode="auto">
            <a:xfrm>
              <a:off x="4090988" y="35337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3"/>
            <p:cNvSpPr>
              <a:spLocks noChangeShapeType="1"/>
            </p:cNvSpPr>
            <p:nvPr/>
          </p:nvSpPr>
          <p:spPr bwMode="auto">
            <a:xfrm>
              <a:off x="4110038" y="35337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4"/>
            <p:cNvSpPr>
              <a:spLocks noChangeShapeType="1"/>
            </p:cNvSpPr>
            <p:nvPr/>
          </p:nvSpPr>
          <p:spPr bwMode="auto">
            <a:xfrm>
              <a:off x="4129088" y="35433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5"/>
            <p:cNvSpPr>
              <a:spLocks noChangeShapeType="1"/>
            </p:cNvSpPr>
            <p:nvPr/>
          </p:nvSpPr>
          <p:spPr bwMode="auto">
            <a:xfrm>
              <a:off x="4148138" y="35623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6"/>
            <p:cNvSpPr>
              <a:spLocks noChangeShapeType="1"/>
            </p:cNvSpPr>
            <p:nvPr/>
          </p:nvSpPr>
          <p:spPr bwMode="auto">
            <a:xfrm>
              <a:off x="4186238" y="35814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7"/>
            <p:cNvSpPr>
              <a:spLocks noChangeShapeType="1"/>
            </p:cNvSpPr>
            <p:nvPr/>
          </p:nvSpPr>
          <p:spPr bwMode="auto">
            <a:xfrm>
              <a:off x="4214813" y="36099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8"/>
            <p:cNvSpPr>
              <a:spLocks noChangeShapeType="1"/>
            </p:cNvSpPr>
            <p:nvPr/>
          </p:nvSpPr>
          <p:spPr bwMode="auto">
            <a:xfrm>
              <a:off x="4243388" y="36195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9"/>
            <p:cNvSpPr>
              <a:spLocks noChangeShapeType="1"/>
            </p:cNvSpPr>
            <p:nvPr/>
          </p:nvSpPr>
          <p:spPr bwMode="auto">
            <a:xfrm>
              <a:off x="4271963" y="3629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30"/>
            <p:cNvSpPr>
              <a:spLocks noChangeShapeType="1"/>
            </p:cNvSpPr>
            <p:nvPr/>
          </p:nvSpPr>
          <p:spPr bwMode="auto">
            <a:xfrm>
              <a:off x="4310063" y="3638550"/>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31"/>
            <p:cNvSpPr>
              <a:spLocks noChangeShapeType="1"/>
            </p:cNvSpPr>
            <p:nvPr/>
          </p:nvSpPr>
          <p:spPr bwMode="auto">
            <a:xfrm>
              <a:off x="4338638" y="36671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32"/>
            <p:cNvSpPr>
              <a:spLocks noChangeShapeType="1"/>
            </p:cNvSpPr>
            <p:nvPr/>
          </p:nvSpPr>
          <p:spPr bwMode="auto">
            <a:xfrm>
              <a:off x="4367213" y="36861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33"/>
            <p:cNvSpPr>
              <a:spLocks noChangeShapeType="1"/>
            </p:cNvSpPr>
            <p:nvPr/>
          </p:nvSpPr>
          <p:spPr bwMode="auto">
            <a:xfrm>
              <a:off x="4395788" y="37052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4"/>
            <p:cNvSpPr>
              <a:spLocks noChangeShapeType="1"/>
            </p:cNvSpPr>
            <p:nvPr/>
          </p:nvSpPr>
          <p:spPr bwMode="auto">
            <a:xfrm>
              <a:off x="4414838" y="37242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35"/>
            <p:cNvSpPr>
              <a:spLocks noChangeShapeType="1"/>
            </p:cNvSpPr>
            <p:nvPr/>
          </p:nvSpPr>
          <p:spPr bwMode="auto">
            <a:xfrm>
              <a:off x="4443413" y="37242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36"/>
            <p:cNvSpPr>
              <a:spLocks noChangeShapeType="1"/>
            </p:cNvSpPr>
            <p:nvPr/>
          </p:nvSpPr>
          <p:spPr bwMode="auto">
            <a:xfrm>
              <a:off x="4471988" y="37242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7"/>
            <p:cNvSpPr>
              <a:spLocks noChangeShapeType="1"/>
            </p:cNvSpPr>
            <p:nvPr/>
          </p:nvSpPr>
          <p:spPr bwMode="auto">
            <a:xfrm>
              <a:off x="4500563" y="37433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38"/>
            <p:cNvSpPr>
              <a:spLocks noChangeShapeType="1"/>
            </p:cNvSpPr>
            <p:nvPr/>
          </p:nvSpPr>
          <p:spPr bwMode="auto">
            <a:xfrm>
              <a:off x="4510088" y="37433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9"/>
            <p:cNvSpPr>
              <a:spLocks noChangeShapeType="1"/>
            </p:cNvSpPr>
            <p:nvPr/>
          </p:nvSpPr>
          <p:spPr bwMode="auto">
            <a:xfrm>
              <a:off x="4538663" y="37623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40"/>
            <p:cNvSpPr>
              <a:spLocks noChangeShapeType="1"/>
            </p:cNvSpPr>
            <p:nvPr/>
          </p:nvSpPr>
          <p:spPr bwMode="auto">
            <a:xfrm>
              <a:off x="4567238" y="37814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41"/>
            <p:cNvSpPr>
              <a:spLocks noChangeShapeType="1"/>
            </p:cNvSpPr>
            <p:nvPr/>
          </p:nvSpPr>
          <p:spPr bwMode="auto">
            <a:xfrm>
              <a:off x="4586288" y="37909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42"/>
            <p:cNvSpPr>
              <a:spLocks noChangeShapeType="1"/>
            </p:cNvSpPr>
            <p:nvPr/>
          </p:nvSpPr>
          <p:spPr bwMode="auto">
            <a:xfrm>
              <a:off x="4614863" y="3790950"/>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43"/>
            <p:cNvSpPr>
              <a:spLocks noChangeShapeType="1"/>
            </p:cNvSpPr>
            <p:nvPr/>
          </p:nvSpPr>
          <p:spPr bwMode="auto">
            <a:xfrm>
              <a:off x="4633913" y="3790950"/>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44"/>
            <p:cNvSpPr>
              <a:spLocks noChangeShapeType="1"/>
            </p:cNvSpPr>
            <p:nvPr/>
          </p:nvSpPr>
          <p:spPr bwMode="auto">
            <a:xfrm>
              <a:off x="4652963" y="38100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5"/>
            <p:cNvSpPr>
              <a:spLocks noChangeShapeType="1"/>
            </p:cNvSpPr>
            <p:nvPr/>
          </p:nvSpPr>
          <p:spPr bwMode="auto">
            <a:xfrm>
              <a:off x="4672013" y="38290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6"/>
            <p:cNvSpPr>
              <a:spLocks noChangeShapeType="1"/>
            </p:cNvSpPr>
            <p:nvPr/>
          </p:nvSpPr>
          <p:spPr bwMode="auto">
            <a:xfrm>
              <a:off x="4691063" y="38290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7"/>
            <p:cNvSpPr>
              <a:spLocks noChangeShapeType="1"/>
            </p:cNvSpPr>
            <p:nvPr/>
          </p:nvSpPr>
          <p:spPr bwMode="auto">
            <a:xfrm>
              <a:off x="4710113" y="3829050"/>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8"/>
            <p:cNvSpPr>
              <a:spLocks noChangeShapeType="1"/>
            </p:cNvSpPr>
            <p:nvPr/>
          </p:nvSpPr>
          <p:spPr bwMode="auto">
            <a:xfrm>
              <a:off x="4729163" y="38481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9"/>
            <p:cNvSpPr>
              <a:spLocks noChangeShapeType="1"/>
            </p:cNvSpPr>
            <p:nvPr/>
          </p:nvSpPr>
          <p:spPr bwMode="auto">
            <a:xfrm>
              <a:off x="4748213" y="3848100"/>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50"/>
            <p:cNvSpPr>
              <a:spLocks noChangeShapeType="1"/>
            </p:cNvSpPr>
            <p:nvPr/>
          </p:nvSpPr>
          <p:spPr bwMode="auto">
            <a:xfrm>
              <a:off x="4757738" y="38576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51"/>
            <p:cNvSpPr>
              <a:spLocks noChangeShapeType="1"/>
            </p:cNvSpPr>
            <p:nvPr/>
          </p:nvSpPr>
          <p:spPr bwMode="auto">
            <a:xfrm>
              <a:off x="4786313" y="3857625"/>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52"/>
            <p:cNvSpPr>
              <a:spLocks noChangeShapeType="1"/>
            </p:cNvSpPr>
            <p:nvPr/>
          </p:nvSpPr>
          <p:spPr bwMode="auto">
            <a:xfrm>
              <a:off x="4824413" y="38766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53"/>
            <p:cNvSpPr>
              <a:spLocks noChangeShapeType="1"/>
            </p:cNvSpPr>
            <p:nvPr/>
          </p:nvSpPr>
          <p:spPr bwMode="auto">
            <a:xfrm>
              <a:off x="4833938" y="38862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54"/>
            <p:cNvSpPr>
              <a:spLocks noChangeShapeType="1"/>
            </p:cNvSpPr>
            <p:nvPr/>
          </p:nvSpPr>
          <p:spPr bwMode="auto">
            <a:xfrm>
              <a:off x="4891088" y="39052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55"/>
            <p:cNvSpPr>
              <a:spLocks noChangeShapeType="1"/>
            </p:cNvSpPr>
            <p:nvPr/>
          </p:nvSpPr>
          <p:spPr bwMode="auto">
            <a:xfrm>
              <a:off x="4948238" y="39147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6"/>
            <p:cNvSpPr>
              <a:spLocks noChangeShapeType="1"/>
            </p:cNvSpPr>
            <p:nvPr/>
          </p:nvSpPr>
          <p:spPr bwMode="auto">
            <a:xfrm>
              <a:off x="5014913" y="39433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57"/>
            <p:cNvSpPr>
              <a:spLocks noChangeShapeType="1"/>
            </p:cNvSpPr>
            <p:nvPr/>
          </p:nvSpPr>
          <p:spPr bwMode="auto">
            <a:xfrm>
              <a:off x="5043488" y="39624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58"/>
            <p:cNvSpPr>
              <a:spLocks noChangeShapeType="1"/>
            </p:cNvSpPr>
            <p:nvPr/>
          </p:nvSpPr>
          <p:spPr bwMode="auto">
            <a:xfrm>
              <a:off x="5091113" y="39814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9"/>
            <p:cNvSpPr>
              <a:spLocks noChangeShapeType="1"/>
            </p:cNvSpPr>
            <p:nvPr/>
          </p:nvSpPr>
          <p:spPr bwMode="auto">
            <a:xfrm>
              <a:off x="5138738" y="399097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0"/>
            <p:cNvSpPr>
              <a:spLocks noChangeShapeType="1"/>
            </p:cNvSpPr>
            <p:nvPr/>
          </p:nvSpPr>
          <p:spPr bwMode="auto">
            <a:xfrm>
              <a:off x="5148263" y="3981450"/>
              <a:ext cx="0" cy="3810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61"/>
            <p:cNvSpPr>
              <a:spLocks noChangeShapeType="1"/>
            </p:cNvSpPr>
            <p:nvPr/>
          </p:nvSpPr>
          <p:spPr bwMode="auto">
            <a:xfrm>
              <a:off x="5214938" y="39814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62"/>
            <p:cNvSpPr>
              <a:spLocks noChangeShapeType="1"/>
            </p:cNvSpPr>
            <p:nvPr/>
          </p:nvSpPr>
          <p:spPr bwMode="auto">
            <a:xfrm>
              <a:off x="5281613" y="400050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63"/>
            <p:cNvSpPr>
              <a:spLocks noChangeShapeType="1"/>
            </p:cNvSpPr>
            <p:nvPr/>
          </p:nvSpPr>
          <p:spPr bwMode="auto">
            <a:xfrm>
              <a:off x="5395913" y="4010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64"/>
            <p:cNvSpPr>
              <a:spLocks noChangeShapeType="1"/>
            </p:cNvSpPr>
            <p:nvPr/>
          </p:nvSpPr>
          <p:spPr bwMode="auto">
            <a:xfrm>
              <a:off x="5414963" y="4010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65"/>
            <p:cNvSpPr>
              <a:spLocks noChangeShapeType="1"/>
            </p:cNvSpPr>
            <p:nvPr/>
          </p:nvSpPr>
          <p:spPr bwMode="auto">
            <a:xfrm>
              <a:off x="5434013" y="4010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66"/>
            <p:cNvSpPr>
              <a:spLocks noChangeShapeType="1"/>
            </p:cNvSpPr>
            <p:nvPr/>
          </p:nvSpPr>
          <p:spPr bwMode="auto">
            <a:xfrm>
              <a:off x="5462588" y="4010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67"/>
            <p:cNvSpPr>
              <a:spLocks noChangeShapeType="1"/>
            </p:cNvSpPr>
            <p:nvPr/>
          </p:nvSpPr>
          <p:spPr bwMode="auto">
            <a:xfrm>
              <a:off x="5481638" y="4010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68"/>
            <p:cNvSpPr>
              <a:spLocks noChangeShapeType="1"/>
            </p:cNvSpPr>
            <p:nvPr/>
          </p:nvSpPr>
          <p:spPr bwMode="auto">
            <a:xfrm>
              <a:off x="5500688" y="4010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69"/>
            <p:cNvSpPr>
              <a:spLocks noChangeShapeType="1"/>
            </p:cNvSpPr>
            <p:nvPr/>
          </p:nvSpPr>
          <p:spPr bwMode="auto">
            <a:xfrm>
              <a:off x="5510213" y="4010025"/>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70"/>
            <p:cNvSpPr>
              <a:spLocks noChangeShapeType="1"/>
            </p:cNvSpPr>
            <p:nvPr/>
          </p:nvSpPr>
          <p:spPr bwMode="auto">
            <a:xfrm>
              <a:off x="5976938" y="4095750"/>
              <a:ext cx="0" cy="2857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8" name="Group 137"/>
          <p:cNvGrpSpPr/>
          <p:nvPr/>
        </p:nvGrpSpPr>
        <p:grpSpPr>
          <a:xfrm>
            <a:off x="496804" y="1670893"/>
            <a:ext cx="3589263" cy="1839160"/>
            <a:chOff x="3216275" y="2746375"/>
            <a:chExt cx="2705100" cy="1362075"/>
          </a:xfrm>
        </p:grpSpPr>
        <p:sp>
          <p:nvSpPr>
            <p:cNvPr id="139" name="Freeform 71"/>
            <p:cNvSpPr>
              <a:spLocks/>
            </p:cNvSpPr>
            <p:nvPr/>
          </p:nvSpPr>
          <p:spPr bwMode="auto">
            <a:xfrm>
              <a:off x="3216275" y="2774950"/>
              <a:ext cx="2705100" cy="1333500"/>
            </a:xfrm>
            <a:custGeom>
              <a:avLst/>
              <a:gdLst>
                <a:gd name="T0" fmla="*/ 277 w 284"/>
                <a:gd name="T1" fmla="*/ 135 h 140"/>
                <a:gd name="T2" fmla="*/ 252 w 284"/>
                <a:gd name="T3" fmla="*/ 131 h 140"/>
                <a:gd name="T4" fmla="*/ 249 w 284"/>
                <a:gd name="T5" fmla="*/ 128 h 140"/>
                <a:gd name="T6" fmla="*/ 225 w 284"/>
                <a:gd name="T7" fmla="*/ 126 h 140"/>
                <a:gd name="T8" fmla="*/ 217 w 284"/>
                <a:gd name="T9" fmla="*/ 122 h 140"/>
                <a:gd name="T10" fmla="*/ 197 w 284"/>
                <a:gd name="T11" fmla="*/ 120 h 140"/>
                <a:gd name="T12" fmla="*/ 188 w 284"/>
                <a:gd name="T13" fmla="*/ 116 h 140"/>
                <a:gd name="T14" fmla="*/ 173 w 284"/>
                <a:gd name="T15" fmla="*/ 115 h 140"/>
                <a:gd name="T16" fmla="*/ 170 w 284"/>
                <a:gd name="T17" fmla="*/ 111 h 140"/>
                <a:gd name="T18" fmla="*/ 161 w 284"/>
                <a:gd name="T19" fmla="*/ 109 h 140"/>
                <a:gd name="T20" fmla="*/ 153 w 284"/>
                <a:gd name="T21" fmla="*/ 105 h 140"/>
                <a:gd name="T22" fmla="*/ 148 w 284"/>
                <a:gd name="T23" fmla="*/ 103 h 140"/>
                <a:gd name="T24" fmla="*/ 139 w 284"/>
                <a:gd name="T25" fmla="*/ 101 h 140"/>
                <a:gd name="T26" fmla="*/ 134 w 284"/>
                <a:gd name="T27" fmla="*/ 97 h 140"/>
                <a:gd name="T28" fmla="*/ 126 w 284"/>
                <a:gd name="T29" fmla="*/ 96 h 140"/>
                <a:gd name="T30" fmla="*/ 124 w 284"/>
                <a:gd name="T31" fmla="*/ 91 h 140"/>
                <a:gd name="T32" fmla="*/ 119 w 284"/>
                <a:gd name="T33" fmla="*/ 89 h 140"/>
                <a:gd name="T34" fmla="*/ 117 w 284"/>
                <a:gd name="T35" fmla="*/ 85 h 140"/>
                <a:gd name="T36" fmla="*/ 113 w 284"/>
                <a:gd name="T37" fmla="*/ 84 h 140"/>
                <a:gd name="T38" fmla="*/ 109 w 284"/>
                <a:gd name="T39" fmla="*/ 80 h 140"/>
                <a:gd name="T40" fmla="*/ 103 w 284"/>
                <a:gd name="T41" fmla="*/ 78 h 140"/>
                <a:gd name="T42" fmla="*/ 101 w 284"/>
                <a:gd name="T43" fmla="*/ 74 h 140"/>
                <a:gd name="T44" fmla="*/ 95 w 284"/>
                <a:gd name="T45" fmla="*/ 72 h 140"/>
                <a:gd name="T46" fmla="*/ 93 w 284"/>
                <a:gd name="T47" fmla="*/ 68 h 140"/>
                <a:gd name="T48" fmla="*/ 87 w 284"/>
                <a:gd name="T49" fmla="*/ 65 h 140"/>
                <a:gd name="T50" fmla="*/ 85 w 284"/>
                <a:gd name="T51" fmla="*/ 60 h 140"/>
                <a:gd name="T52" fmla="*/ 78 w 284"/>
                <a:gd name="T53" fmla="*/ 57 h 140"/>
                <a:gd name="T54" fmla="*/ 76 w 284"/>
                <a:gd name="T55" fmla="*/ 53 h 140"/>
                <a:gd name="T56" fmla="*/ 71 w 284"/>
                <a:gd name="T57" fmla="*/ 51 h 140"/>
                <a:gd name="T58" fmla="*/ 68 w 284"/>
                <a:gd name="T59" fmla="*/ 47 h 140"/>
                <a:gd name="T60" fmla="*/ 61 w 284"/>
                <a:gd name="T61" fmla="*/ 45 h 140"/>
                <a:gd name="T62" fmla="*/ 57 w 284"/>
                <a:gd name="T63" fmla="*/ 42 h 140"/>
                <a:gd name="T64" fmla="*/ 54 w 284"/>
                <a:gd name="T65" fmla="*/ 38 h 140"/>
                <a:gd name="T66" fmla="*/ 52 w 284"/>
                <a:gd name="T67" fmla="*/ 35 h 140"/>
                <a:gd name="T68" fmla="*/ 46 w 284"/>
                <a:gd name="T69" fmla="*/ 33 h 140"/>
                <a:gd name="T70" fmla="*/ 44 w 284"/>
                <a:gd name="T71" fmla="*/ 27 h 140"/>
                <a:gd name="T72" fmla="*/ 40 w 284"/>
                <a:gd name="T73" fmla="*/ 25 h 140"/>
                <a:gd name="T74" fmla="*/ 38 w 284"/>
                <a:gd name="T75" fmla="*/ 20 h 140"/>
                <a:gd name="T76" fmla="*/ 32 w 284"/>
                <a:gd name="T77" fmla="*/ 17 h 140"/>
                <a:gd name="T78" fmla="*/ 29 w 284"/>
                <a:gd name="T79" fmla="*/ 12 h 140"/>
                <a:gd name="T80" fmla="*/ 24 w 284"/>
                <a:gd name="T81" fmla="*/ 10 h 140"/>
                <a:gd name="T82" fmla="*/ 20 w 284"/>
                <a:gd name="T83" fmla="*/ 6 h 140"/>
                <a:gd name="T84" fmla="*/ 13 w 284"/>
                <a:gd name="T85" fmla="*/ 4 h 140"/>
                <a:gd name="T86" fmla="*/ 7 w 284"/>
                <a:gd name="T87" fmla="*/ 3 h 140"/>
                <a:gd name="T88" fmla="*/ 3 w 284"/>
                <a:gd name="T8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140">
                  <a:moveTo>
                    <a:pt x="284" y="139"/>
                  </a:moveTo>
                  <a:cubicBezTo>
                    <a:pt x="284" y="139"/>
                    <a:pt x="277" y="140"/>
                    <a:pt x="277" y="139"/>
                  </a:cubicBezTo>
                  <a:cubicBezTo>
                    <a:pt x="277" y="139"/>
                    <a:pt x="277" y="135"/>
                    <a:pt x="277" y="135"/>
                  </a:cubicBezTo>
                  <a:lnTo>
                    <a:pt x="266" y="135"/>
                  </a:lnTo>
                  <a:lnTo>
                    <a:pt x="266" y="131"/>
                  </a:lnTo>
                  <a:lnTo>
                    <a:pt x="252" y="131"/>
                  </a:lnTo>
                  <a:lnTo>
                    <a:pt x="252" y="130"/>
                  </a:lnTo>
                  <a:lnTo>
                    <a:pt x="249" y="130"/>
                  </a:lnTo>
                  <a:lnTo>
                    <a:pt x="249" y="128"/>
                  </a:lnTo>
                  <a:lnTo>
                    <a:pt x="232" y="128"/>
                  </a:lnTo>
                  <a:lnTo>
                    <a:pt x="232" y="126"/>
                  </a:lnTo>
                  <a:lnTo>
                    <a:pt x="225" y="126"/>
                  </a:lnTo>
                  <a:lnTo>
                    <a:pt x="225" y="124"/>
                  </a:lnTo>
                  <a:lnTo>
                    <a:pt x="217" y="124"/>
                  </a:lnTo>
                  <a:lnTo>
                    <a:pt x="217" y="122"/>
                  </a:lnTo>
                  <a:lnTo>
                    <a:pt x="206" y="122"/>
                  </a:lnTo>
                  <a:lnTo>
                    <a:pt x="206" y="120"/>
                  </a:lnTo>
                  <a:lnTo>
                    <a:pt x="197" y="120"/>
                  </a:lnTo>
                  <a:lnTo>
                    <a:pt x="197" y="118"/>
                  </a:lnTo>
                  <a:lnTo>
                    <a:pt x="188" y="118"/>
                  </a:lnTo>
                  <a:lnTo>
                    <a:pt x="188" y="116"/>
                  </a:lnTo>
                  <a:lnTo>
                    <a:pt x="185" y="116"/>
                  </a:lnTo>
                  <a:lnTo>
                    <a:pt x="185" y="115"/>
                  </a:lnTo>
                  <a:lnTo>
                    <a:pt x="173" y="115"/>
                  </a:lnTo>
                  <a:lnTo>
                    <a:pt x="173" y="113"/>
                  </a:lnTo>
                  <a:lnTo>
                    <a:pt x="170" y="113"/>
                  </a:lnTo>
                  <a:lnTo>
                    <a:pt x="170" y="111"/>
                  </a:lnTo>
                  <a:lnTo>
                    <a:pt x="164" y="111"/>
                  </a:lnTo>
                  <a:lnTo>
                    <a:pt x="164" y="109"/>
                  </a:lnTo>
                  <a:lnTo>
                    <a:pt x="161" y="109"/>
                  </a:lnTo>
                  <a:lnTo>
                    <a:pt x="161" y="107"/>
                  </a:lnTo>
                  <a:lnTo>
                    <a:pt x="153" y="107"/>
                  </a:lnTo>
                  <a:lnTo>
                    <a:pt x="153" y="105"/>
                  </a:lnTo>
                  <a:lnTo>
                    <a:pt x="151" y="105"/>
                  </a:lnTo>
                  <a:lnTo>
                    <a:pt x="148" y="105"/>
                  </a:lnTo>
                  <a:lnTo>
                    <a:pt x="148" y="103"/>
                  </a:lnTo>
                  <a:lnTo>
                    <a:pt x="142" y="103"/>
                  </a:lnTo>
                  <a:lnTo>
                    <a:pt x="142" y="101"/>
                  </a:lnTo>
                  <a:lnTo>
                    <a:pt x="139" y="101"/>
                  </a:lnTo>
                  <a:lnTo>
                    <a:pt x="139" y="99"/>
                  </a:lnTo>
                  <a:lnTo>
                    <a:pt x="134" y="99"/>
                  </a:lnTo>
                  <a:lnTo>
                    <a:pt x="134" y="97"/>
                  </a:lnTo>
                  <a:lnTo>
                    <a:pt x="130" y="97"/>
                  </a:lnTo>
                  <a:lnTo>
                    <a:pt x="130" y="96"/>
                  </a:lnTo>
                  <a:cubicBezTo>
                    <a:pt x="130" y="96"/>
                    <a:pt x="126" y="96"/>
                    <a:pt x="126" y="96"/>
                  </a:cubicBezTo>
                  <a:cubicBezTo>
                    <a:pt x="127" y="96"/>
                    <a:pt x="126" y="94"/>
                    <a:pt x="126" y="94"/>
                  </a:cubicBezTo>
                  <a:lnTo>
                    <a:pt x="124" y="94"/>
                  </a:lnTo>
                  <a:lnTo>
                    <a:pt x="124" y="91"/>
                  </a:lnTo>
                  <a:lnTo>
                    <a:pt x="121" y="91"/>
                  </a:lnTo>
                  <a:lnTo>
                    <a:pt x="121" y="89"/>
                  </a:lnTo>
                  <a:lnTo>
                    <a:pt x="119" y="89"/>
                  </a:lnTo>
                  <a:lnTo>
                    <a:pt x="119" y="87"/>
                  </a:lnTo>
                  <a:lnTo>
                    <a:pt x="117" y="87"/>
                  </a:lnTo>
                  <a:lnTo>
                    <a:pt x="117" y="85"/>
                  </a:lnTo>
                  <a:lnTo>
                    <a:pt x="115" y="85"/>
                  </a:lnTo>
                  <a:lnTo>
                    <a:pt x="115" y="84"/>
                  </a:lnTo>
                  <a:lnTo>
                    <a:pt x="113" y="84"/>
                  </a:lnTo>
                  <a:lnTo>
                    <a:pt x="113" y="82"/>
                  </a:lnTo>
                  <a:lnTo>
                    <a:pt x="109" y="82"/>
                  </a:lnTo>
                  <a:lnTo>
                    <a:pt x="109" y="80"/>
                  </a:lnTo>
                  <a:lnTo>
                    <a:pt x="107" y="80"/>
                  </a:lnTo>
                  <a:lnTo>
                    <a:pt x="107" y="78"/>
                  </a:lnTo>
                  <a:lnTo>
                    <a:pt x="103" y="78"/>
                  </a:lnTo>
                  <a:lnTo>
                    <a:pt x="103" y="76"/>
                  </a:lnTo>
                  <a:lnTo>
                    <a:pt x="101" y="76"/>
                  </a:lnTo>
                  <a:lnTo>
                    <a:pt x="101" y="74"/>
                  </a:lnTo>
                  <a:lnTo>
                    <a:pt x="98" y="74"/>
                  </a:lnTo>
                  <a:lnTo>
                    <a:pt x="98" y="72"/>
                  </a:lnTo>
                  <a:lnTo>
                    <a:pt x="95" y="72"/>
                  </a:lnTo>
                  <a:lnTo>
                    <a:pt x="95" y="70"/>
                  </a:lnTo>
                  <a:lnTo>
                    <a:pt x="93" y="70"/>
                  </a:lnTo>
                  <a:lnTo>
                    <a:pt x="93" y="68"/>
                  </a:lnTo>
                  <a:lnTo>
                    <a:pt x="90" y="68"/>
                  </a:lnTo>
                  <a:lnTo>
                    <a:pt x="90" y="65"/>
                  </a:lnTo>
                  <a:lnTo>
                    <a:pt x="87" y="65"/>
                  </a:lnTo>
                  <a:lnTo>
                    <a:pt x="87" y="62"/>
                  </a:lnTo>
                  <a:lnTo>
                    <a:pt x="85" y="62"/>
                  </a:lnTo>
                  <a:lnTo>
                    <a:pt x="85" y="60"/>
                  </a:lnTo>
                  <a:lnTo>
                    <a:pt x="81" y="60"/>
                  </a:lnTo>
                  <a:lnTo>
                    <a:pt x="81" y="57"/>
                  </a:lnTo>
                  <a:lnTo>
                    <a:pt x="78" y="57"/>
                  </a:lnTo>
                  <a:lnTo>
                    <a:pt x="78" y="56"/>
                  </a:lnTo>
                  <a:lnTo>
                    <a:pt x="76" y="56"/>
                  </a:lnTo>
                  <a:lnTo>
                    <a:pt x="76" y="53"/>
                  </a:lnTo>
                  <a:lnTo>
                    <a:pt x="73" y="53"/>
                  </a:lnTo>
                  <a:lnTo>
                    <a:pt x="73" y="51"/>
                  </a:lnTo>
                  <a:lnTo>
                    <a:pt x="71" y="51"/>
                  </a:lnTo>
                  <a:lnTo>
                    <a:pt x="71" y="49"/>
                  </a:lnTo>
                  <a:lnTo>
                    <a:pt x="68" y="49"/>
                  </a:lnTo>
                  <a:lnTo>
                    <a:pt x="68" y="47"/>
                  </a:lnTo>
                  <a:lnTo>
                    <a:pt x="64" y="47"/>
                  </a:lnTo>
                  <a:lnTo>
                    <a:pt x="64" y="45"/>
                  </a:lnTo>
                  <a:lnTo>
                    <a:pt x="61" y="45"/>
                  </a:lnTo>
                  <a:lnTo>
                    <a:pt x="61" y="42"/>
                  </a:lnTo>
                  <a:lnTo>
                    <a:pt x="58" y="42"/>
                  </a:lnTo>
                  <a:cubicBezTo>
                    <a:pt x="58" y="42"/>
                    <a:pt x="57" y="42"/>
                    <a:pt x="57" y="42"/>
                  </a:cubicBezTo>
                  <a:cubicBezTo>
                    <a:pt x="57" y="42"/>
                    <a:pt x="57" y="40"/>
                    <a:pt x="57" y="40"/>
                  </a:cubicBezTo>
                  <a:lnTo>
                    <a:pt x="54" y="40"/>
                  </a:lnTo>
                  <a:lnTo>
                    <a:pt x="54" y="38"/>
                  </a:lnTo>
                  <a:lnTo>
                    <a:pt x="52" y="38"/>
                  </a:lnTo>
                  <a:lnTo>
                    <a:pt x="52" y="36"/>
                  </a:lnTo>
                  <a:lnTo>
                    <a:pt x="52" y="35"/>
                  </a:lnTo>
                  <a:lnTo>
                    <a:pt x="49" y="35"/>
                  </a:lnTo>
                  <a:lnTo>
                    <a:pt x="49" y="33"/>
                  </a:lnTo>
                  <a:lnTo>
                    <a:pt x="46" y="33"/>
                  </a:lnTo>
                  <a:lnTo>
                    <a:pt x="46" y="31"/>
                  </a:lnTo>
                  <a:lnTo>
                    <a:pt x="44" y="31"/>
                  </a:lnTo>
                  <a:lnTo>
                    <a:pt x="44" y="27"/>
                  </a:lnTo>
                  <a:lnTo>
                    <a:pt x="42" y="27"/>
                  </a:lnTo>
                  <a:lnTo>
                    <a:pt x="42" y="25"/>
                  </a:lnTo>
                  <a:lnTo>
                    <a:pt x="40" y="25"/>
                  </a:lnTo>
                  <a:lnTo>
                    <a:pt x="40" y="22"/>
                  </a:lnTo>
                  <a:lnTo>
                    <a:pt x="38" y="22"/>
                  </a:lnTo>
                  <a:lnTo>
                    <a:pt x="38" y="20"/>
                  </a:lnTo>
                  <a:lnTo>
                    <a:pt x="34" y="20"/>
                  </a:lnTo>
                  <a:lnTo>
                    <a:pt x="34" y="17"/>
                  </a:lnTo>
                  <a:lnTo>
                    <a:pt x="32" y="17"/>
                  </a:lnTo>
                  <a:lnTo>
                    <a:pt x="32" y="14"/>
                  </a:lnTo>
                  <a:lnTo>
                    <a:pt x="29" y="14"/>
                  </a:lnTo>
                  <a:lnTo>
                    <a:pt x="29" y="12"/>
                  </a:lnTo>
                  <a:lnTo>
                    <a:pt x="26" y="12"/>
                  </a:lnTo>
                  <a:lnTo>
                    <a:pt x="26" y="10"/>
                  </a:lnTo>
                  <a:lnTo>
                    <a:pt x="24" y="10"/>
                  </a:lnTo>
                  <a:lnTo>
                    <a:pt x="24" y="8"/>
                  </a:lnTo>
                  <a:lnTo>
                    <a:pt x="20" y="8"/>
                  </a:lnTo>
                  <a:lnTo>
                    <a:pt x="20" y="6"/>
                  </a:lnTo>
                  <a:lnTo>
                    <a:pt x="17" y="6"/>
                  </a:lnTo>
                  <a:lnTo>
                    <a:pt x="17" y="4"/>
                  </a:lnTo>
                  <a:lnTo>
                    <a:pt x="13" y="4"/>
                  </a:lnTo>
                  <a:lnTo>
                    <a:pt x="11" y="4"/>
                  </a:lnTo>
                  <a:lnTo>
                    <a:pt x="11" y="3"/>
                  </a:lnTo>
                  <a:lnTo>
                    <a:pt x="7" y="3"/>
                  </a:lnTo>
                  <a:lnTo>
                    <a:pt x="7" y="1"/>
                  </a:lnTo>
                  <a:lnTo>
                    <a:pt x="3" y="1"/>
                  </a:lnTo>
                  <a:lnTo>
                    <a:pt x="3" y="0"/>
                  </a:lnTo>
                  <a:lnTo>
                    <a:pt x="0" y="0"/>
                  </a:lnTo>
                </a:path>
              </a:pathLst>
            </a:cu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72"/>
            <p:cNvSpPr>
              <a:spLocks noChangeShapeType="1"/>
            </p:cNvSpPr>
            <p:nvPr/>
          </p:nvSpPr>
          <p:spPr bwMode="auto">
            <a:xfrm>
              <a:off x="3216275" y="27559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73"/>
            <p:cNvSpPr>
              <a:spLocks noChangeShapeType="1"/>
            </p:cNvSpPr>
            <p:nvPr/>
          </p:nvSpPr>
          <p:spPr bwMode="auto">
            <a:xfrm>
              <a:off x="3244850" y="27463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74"/>
            <p:cNvSpPr>
              <a:spLocks noChangeShapeType="1"/>
            </p:cNvSpPr>
            <p:nvPr/>
          </p:nvSpPr>
          <p:spPr bwMode="auto">
            <a:xfrm>
              <a:off x="3273425" y="27654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75"/>
            <p:cNvSpPr>
              <a:spLocks noChangeShapeType="1"/>
            </p:cNvSpPr>
            <p:nvPr/>
          </p:nvSpPr>
          <p:spPr bwMode="auto">
            <a:xfrm>
              <a:off x="3302000" y="27749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76"/>
            <p:cNvSpPr>
              <a:spLocks noChangeShapeType="1"/>
            </p:cNvSpPr>
            <p:nvPr/>
          </p:nvSpPr>
          <p:spPr bwMode="auto">
            <a:xfrm>
              <a:off x="3321050" y="27940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77"/>
            <p:cNvSpPr>
              <a:spLocks noChangeShapeType="1"/>
            </p:cNvSpPr>
            <p:nvPr/>
          </p:nvSpPr>
          <p:spPr bwMode="auto">
            <a:xfrm>
              <a:off x="3387725" y="280352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78"/>
            <p:cNvSpPr>
              <a:spLocks noChangeShapeType="1"/>
            </p:cNvSpPr>
            <p:nvPr/>
          </p:nvSpPr>
          <p:spPr bwMode="auto">
            <a:xfrm>
              <a:off x="3416300" y="28321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79"/>
            <p:cNvSpPr>
              <a:spLocks noChangeShapeType="1"/>
            </p:cNvSpPr>
            <p:nvPr/>
          </p:nvSpPr>
          <p:spPr bwMode="auto">
            <a:xfrm>
              <a:off x="3492500" y="287020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80"/>
            <p:cNvSpPr>
              <a:spLocks noChangeShapeType="1"/>
            </p:cNvSpPr>
            <p:nvPr/>
          </p:nvSpPr>
          <p:spPr bwMode="auto">
            <a:xfrm>
              <a:off x="3521075" y="29178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81"/>
            <p:cNvSpPr>
              <a:spLocks noChangeShapeType="1"/>
            </p:cNvSpPr>
            <p:nvPr/>
          </p:nvSpPr>
          <p:spPr bwMode="auto">
            <a:xfrm>
              <a:off x="3559175" y="29368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82"/>
            <p:cNvSpPr>
              <a:spLocks noChangeShapeType="1"/>
            </p:cNvSpPr>
            <p:nvPr/>
          </p:nvSpPr>
          <p:spPr bwMode="auto">
            <a:xfrm>
              <a:off x="3578225" y="29654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83"/>
            <p:cNvSpPr>
              <a:spLocks noChangeShapeType="1"/>
            </p:cNvSpPr>
            <p:nvPr/>
          </p:nvSpPr>
          <p:spPr bwMode="auto">
            <a:xfrm>
              <a:off x="3597275" y="298450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84"/>
            <p:cNvSpPr>
              <a:spLocks noChangeShapeType="1"/>
            </p:cNvSpPr>
            <p:nvPr/>
          </p:nvSpPr>
          <p:spPr bwMode="auto">
            <a:xfrm>
              <a:off x="3625850" y="30130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85"/>
            <p:cNvSpPr>
              <a:spLocks noChangeShapeType="1"/>
            </p:cNvSpPr>
            <p:nvPr/>
          </p:nvSpPr>
          <p:spPr bwMode="auto">
            <a:xfrm>
              <a:off x="3654425" y="30416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86"/>
            <p:cNvSpPr>
              <a:spLocks noChangeShapeType="1"/>
            </p:cNvSpPr>
            <p:nvPr/>
          </p:nvSpPr>
          <p:spPr bwMode="auto">
            <a:xfrm>
              <a:off x="3730625" y="310832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87"/>
            <p:cNvSpPr>
              <a:spLocks noChangeShapeType="1"/>
            </p:cNvSpPr>
            <p:nvPr/>
          </p:nvSpPr>
          <p:spPr bwMode="auto">
            <a:xfrm>
              <a:off x="3768725" y="31559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88"/>
            <p:cNvSpPr>
              <a:spLocks noChangeShapeType="1"/>
            </p:cNvSpPr>
            <p:nvPr/>
          </p:nvSpPr>
          <p:spPr bwMode="auto">
            <a:xfrm>
              <a:off x="3778250" y="31559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89"/>
            <p:cNvSpPr>
              <a:spLocks noChangeShapeType="1"/>
            </p:cNvSpPr>
            <p:nvPr/>
          </p:nvSpPr>
          <p:spPr bwMode="auto">
            <a:xfrm>
              <a:off x="3806825" y="317500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90"/>
            <p:cNvSpPr>
              <a:spLocks noChangeShapeType="1"/>
            </p:cNvSpPr>
            <p:nvPr/>
          </p:nvSpPr>
          <p:spPr bwMode="auto">
            <a:xfrm>
              <a:off x="3844925" y="31940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91"/>
            <p:cNvSpPr>
              <a:spLocks noChangeShapeType="1"/>
            </p:cNvSpPr>
            <p:nvPr/>
          </p:nvSpPr>
          <p:spPr bwMode="auto">
            <a:xfrm>
              <a:off x="3863975" y="31940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92"/>
            <p:cNvSpPr>
              <a:spLocks noChangeShapeType="1"/>
            </p:cNvSpPr>
            <p:nvPr/>
          </p:nvSpPr>
          <p:spPr bwMode="auto">
            <a:xfrm>
              <a:off x="3930650" y="32607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93"/>
            <p:cNvSpPr>
              <a:spLocks noChangeShapeType="1"/>
            </p:cNvSpPr>
            <p:nvPr/>
          </p:nvSpPr>
          <p:spPr bwMode="auto">
            <a:xfrm>
              <a:off x="3997325" y="33274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94"/>
            <p:cNvSpPr>
              <a:spLocks noChangeShapeType="1"/>
            </p:cNvSpPr>
            <p:nvPr/>
          </p:nvSpPr>
          <p:spPr bwMode="auto">
            <a:xfrm>
              <a:off x="4064000" y="33750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95"/>
            <p:cNvSpPr>
              <a:spLocks noChangeShapeType="1"/>
            </p:cNvSpPr>
            <p:nvPr/>
          </p:nvSpPr>
          <p:spPr bwMode="auto">
            <a:xfrm>
              <a:off x="4073525" y="33750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96"/>
            <p:cNvSpPr>
              <a:spLocks noChangeShapeType="1"/>
            </p:cNvSpPr>
            <p:nvPr/>
          </p:nvSpPr>
          <p:spPr bwMode="auto">
            <a:xfrm>
              <a:off x="4111625" y="341312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97"/>
            <p:cNvSpPr>
              <a:spLocks noChangeShapeType="1"/>
            </p:cNvSpPr>
            <p:nvPr/>
          </p:nvSpPr>
          <p:spPr bwMode="auto">
            <a:xfrm>
              <a:off x="4130675" y="34417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98"/>
            <p:cNvSpPr>
              <a:spLocks noChangeShapeType="1"/>
            </p:cNvSpPr>
            <p:nvPr/>
          </p:nvSpPr>
          <p:spPr bwMode="auto">
            <a:xfrm>
              <a:off x="4159250" y="34607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99"/>
            <p:cNvSpPr>
              <a:spLocks noChangeShapeType="1"/>
            </p:cNvSpPr>
            <p:nvPr/>
          </p:nvSpPr>
          <p:spPr bwMode="auto">
            <a:xfrm>
              <a:off x="4178300" y="347980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00"/>
            <p:cNvSpPr>
              <a:spLocks noChangeShapeType="1"/>
            </p:cNvSpPr>
            <p:nvPr/>
          </p:nvSpPr>
          <p:spPr bwMode="auto">
            <a:xfrm>
              <a:off x="4197350" y="34988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01"/>
            <p:cNvSpPr>
              <a:spLocks noChangeShapeType="1"/>
            </p:cNvSpPr>
            <p:nvPr/>
          </p:nvSpPr>
          <p:spPr bwMode="auto">
            <a:xfrm>
              <a:off x="4225925" y="35083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02"/>
            <p:cNvSpPr>
              <a:spLocks noChangeShapeType="1"/>
            </p:cNvSpPr>
            <p:nvPr/>
          </p:nvSpPr>
          <p:spPr bwMode="auto">
            <a:xfrm>
              <a:off x="4244975" y="35083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03"/>
            <p:cNvSpPr>
              <a:spLocks noChangeShapeType="1"/>
            </p:cNvSpPr>
            <p:nvPr/>
          </p:nvSpPr>
          <p:spPr bwMode="auto">
            <a:xfrm>
              <a:off x="4264025" y="352742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04"/>
            <p:cNvSpPr>
              <a:spLocks noChangeShapeType="1"/>
            </p:cNvSpPr>
            <p:nvPr/>
          </p:nvSpPr>
          <p:spPr bwMode="auto">
            <a:xfrm>
              <a:off x="4283075" y="352742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05"/>
            <p:cNvSpPr>
              <a:spLocks noChangeShapeType="1"/>
            </p:cNvSpPr>
            <p:nvPr/>
          </p:nvSpPr>
          <p:spPr bwMode="auto">
            <a:xfrm>
              <a:off x="4311650" y="35464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06"/>
            <p:cNvSpPr>
              <a:spLocks noChangeShapeType="1"/>
            </p:cNvSpPr>
            <p:nvPr/>
          </p:nvSpPr>
          <p:spPr bwMode="auto">
            <a:xfrm>
              <a:off x="4330700" y="35750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07"/>
            <p:cNvSpPr>
              <a:spLocks noChangeShapeType="1"/>
            </p:cNvSpPr>
            <p:nvPr/>
          </p:nvSpPr>
          <p:spPr bwMode="auto">
            <a:xfrm>
              <a:off x="4359275" y="36036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08"/>
            <p:cNvSpPr>
              <a:spLocks noChangeShapeType="1"/>
            </p:cNvSpPr>
            <p:nvPr/>
          </p:nvSpPr>
          <p:spPr bwMode="auto">
            <a:xfrm>
              <a:off x="4387850" y="36226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09"/>
            <p:cNvSpPr>
              <a:spLocks noChangeShapeType="1"/>
            </p:cNvSpPr>
            <p:nvPr/>
          </p:nvSpPr>
          <p:spPr bwMode="auto">
            <a:xfrm>
              <a:off x="4416425" y="364172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10"/>
            <p:cNvSpPr>
              <a:spLocks noChangeShapeType="1"/>
            </p:cNvSpPr>
            <p:nvPr/>
          </p:nvSpPr>
          <p:spPr bwMode="auto">
            <a:xfrm>
              <a:off x="4435475" y="36607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11"/>
            <p:cNvSpPr>
              <a:spLocks noChangeShapeType="1"/>
            </p:cNvSpPr>
            <p:nvPr/>
          </p:nvSpPr>
          <p:spPr bwMode="auto">
            <a:xfrm>
              <a:off x="4454525" y="36798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12"/>
            <p:cNvSpPr>
              <a:spLocks noChangeShapeType="1"/>
            </p:cNvSpPr>
            <p:nvPr/>
          </p:nvSpPr>
          <p:spPr bwMode="auto">
            <a:xfrm>
              <a:off x="4473575" y="36798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13"/>
            <p:cNvSpPr>
              <a:spLocks noChangeShapeType="1"/>
            </p:cNvSpPr>
            <p:nvPr/>
          </p:nvSpPr>
          <p:spPr bwMode="auto">
            <a:xfrm>
              <a:off x="4492625" y="36988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14"/>
            <p:cNvSpPr>
              <a:spLocks noChangeShapeType="1"/>
            </p:cNvSpPr>
            <p:nvPr/>
          </p:nvSpPr>
          <p:spPr bwMode="auto">
            <a:xfrm>
              <a:off x="4511675" y="36988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15"/>
            <p:cNvSpPr>
              <a:spLocks noChangeShapeType="1"/>
            </p:cNvSpPr>
            <p:nvPr/>
          </p:nvSpPr>
          <p:spPr bwMode="auto">
            <a:xfrm>
              <a:off x="4530725" y="36988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16"/>
            <p:cNvSpPr>
              <a:spLocks noChangeShapeType="1"/>
            </p:cNvSpPr>
            <p:nvPr/>
          </p:nvSpPr>
          <p:spPr bwMode="auto">
            <a:xfrm>
              <a:off x="4549775" y="37179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17"/>
            <p:cNvSpPr>
              <a:spLocks noChangeShapeType="1"/>
            </p:cNvSpPr>
            <p:nvPr/>
          </p:nvSpPr>
          <p:spPr bwMode="auto">
            <a:xfrm>
              <a:off x="4568825" y="37274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18"/>
            <p:cNvSpPr>
              <a:spLocks noChangeShapeType="1"/>
            </p:cNvSpPr>
            <p:nvPr/>
          </p:nvSpPr>
          <p:spPr bwMode="auto">
            <a:xfrm>
              <a:off x="4597400" y="37369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19"/>
            <p:cNvSpPr>
              <a:spLocks noChangeShapeType="1"/>
            </p:cNvSpPr>
            <p:nvPr/>
          </p:nvSpPr>
          <p:spPr bwMode="auto">
            <a:xfrm>
              <a:off x="4616450" y="37369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20"/>
            <p:cNvSpPr>
              <a:spLocks noChangeShapeType="1"/>
            </p:cNvSpPr>
            <p:nvPr/>
          </p:nvSpPr>
          <p:spPr bwMode="auto">
            <a:xfrm>
              <a:off x="4635500" y="37560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21"/>
            <p:cNvSpPr>
              <a:spLocks noChangeShapeType="1"/>
            </p:cNvSpPr>
            <p:nvPr/>
          </p:nvSpPr>
          <p:spPr bwMode="auto">
            <a:xfrm>
              <a:off x="4654550" y="37560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22"/>
            <p:cNvSpPr>
              <a:spLocks noChangeShapeType="1"/>
            </p:cNvSpPr>
            <p:nvPr/>
          </p:nvSpPr>
          <p:spPr bwMode="auto">
            <a:xfrm>
              <a:off x="4673600" y="37560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23"/>
            <p:cNvSpPr>
              <a:spLocks noChangeShapeType="1"/>
            </p:cNvSpPr>
            <p:nvPr/>
          </p:nvSpPr>
          <p:spPr bwMode="auto">
            <a:xfrm>
              <a:off x="4692650" y="37655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24"/>
            <p:cNvSpPr>
              <a:spLocks noChangeShapeType="1"/>
            </p:cNvSpPr>
            <p:nvPr/>
          </p:nvSpPr>
          <p:spPr bwMode="auto">
            <a:xfrm>
              <a:off x="4711700" y="37655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25"/>
            <p:cNvSpPr>
              <a:spLocks noChangeShapeType="1"/>
            </p:cNvSpPr>
            <p:nvPr/>
          </p:nvSpPr>
          <p:spPr bwMode="auto">
            <a:xfrm>
              <a:off x="4730750" y="37655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26"/>
            <p:cNvSpPr>
              <a:spLocks noChangeShapeType="1"/>
            </p:cNvSpPr>
            <p:nvPr/>
          </p:nvSpPr>
          <p:spPr bwMode="auto">
            <a:xfrm>
              <a:off x="4749800" y="37655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27"/>
            <p:cNvSpPr>
              <a:spLocks noChangeShapeType="1"/>
            </p:cNvSpPr>
            <p:nvPr/>
          </p:nvSpPr>
          <p:spPr bwMode="auto">
            <a:xfrm>
              <a:off x="4768850" y="379412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28"/>
            <p:cNvSpPr>
              <a:spLocks noChangeShapeType="1"/>
            </p:cNvSpPr>
            <p:nvPr/>
          </p:nvSpPr>
          <p:spPr bwMode="auto">
            <a:xfrm>
              <a:off x="4787900" y="38131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29"/>
            <p:cNvSpPr>
              <a:spLocks noChangeShapeType="1"/>
            </p:cNvSpPr>
            <p:nvPr/>
          </p:nvSpPr>
          <p:spPr bwMode="auto">
            <a:xfrm>
              <a:off x="4806950" y="38131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30"/>
            <p:cNvSpPr>
              <a:spLocks noChangeShapeType="1"/>
            </p:cNvSpPr>
            <p:nvPr/>
          </p:nvSpPr>
          <p:spPr bwMode="auto">
            <a:xfrm>
              <a:off x="4864100" y="382270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31"/>
            <p:cNvSpPr>
              <a:spLocks noChangeShapeType="1"/>
            </p:cNvSpPr>
            <p:nvPr/>
          </p:nvSpPr>
          <p:spPr bwMode="auto">
            <a:xfrm>
              <a:off x="4930775" y="38417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32"/>
            <p:cNvSpPr>
              <a:spLocks noChangeShapeType="1"/>
            </p:cNvSpPr>
            <p:nvPr/>
          </p:nvSpPr>
          <p:spPr bwMode="auto">
            <a:xfrm>
              <a:off x="4987925" y="38608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33"/>
            <p:cNvSpPr>
              <a:spLocks noChangeShapeType="1"/>
            </p:cNvSpPr>
            <p:nvPr/>
          </p:nvSpPr>
          <p:spPr bwMode="auto">
            <a:xfrm>
              <a:off x="5054600" y="38798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34"/>
            <p:cNvSpPr>
              <a:spLocks noChangeShapeType="1"/>
            </p:cNvSpPr>
            <p:nvPr/>
          </p:nvSpPr>
          <p:spPr bwMode="auto">
            <a:xfrm>
              <a:off x="5102225" y="38989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35"/>
            <p:cNvSpPr>
              <a:spLocks noChangeShapeType="1"/>
            </p:cNvSpPr>
            <p:nvPr/>
          </p:nvSpPr>
          <p:spPr bwMode="auto">
            <a:xfrm>
              <a:off x="5149850" y="38989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36"/>
            <p:cNvSpPr>
              <a:spLocks noChangeShapeType="1"/>
            </p:cNvSpPr>
            <p:nvPr/>
          </p:nvSpPr>
          <p:spPr bwMode="auto">
            <a:xfrm>
              <a:off x="5207000" y="39179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37"/>
            <p:cNvSpPr>
              <a:spLocks noChangeShapeType="1"/>
            </p:cNvSpPr>
            <p:nvPr/>
          </p:nvSpPr>
          <p:spPr bwMode="auto">
            <a:xfrm>
              <a:off x="5254625" y="39179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38"/>
            <p:cNvSpPr>
              <a:spLocks noChangeShapeType="1"/>
            </p:cNvSpPr>
            <p:nvPr/>
          </p:nvSpPr>
          <p:spPr bwMode="auto">
            <a:xfrm>
              <a:off x="5273675" y="391795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39"/>
            <p:cNvSpPr>
              <a:spLocks noChangeShapeType="1"/>
            </p:cNvSpPr>
            <p:nvPr/>
          </p:nvSpPr>
          <p:spPr bwMode="auto">
            <a:xfrm>
              <a:off x="5302250" y="39370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40"/>
            <p:cNvSpPr>
              <a:spLocks noChangeShapeType="1"/>
            </p:cNvSpPr>
            <p:nvPr/>
          </p:nvSpPr>
          <p:spPr bwMode="auto">
            <a:xfrm>
              <a:off x="5321300" y="39370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41"/>
            <p:cNvSpPr>
              <a:spLocks noChangeShapeType="1"/>
            </p:cNvSpPr>
            <p:nvPr/>
          </p:nvSpPr>
          <p:spPr bwMode="auto">
            <a:xfrm>
              <a:off x="5349875" y="3937000"/>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42"/>
            <p:cNvSpPr>
              <a:spLocks noChangeShapeType="1"/>
            </p:cNvSpPr>
            <p:nvPr/>
          </p:nvSpPr>
          <p:spPr bwMode="auto">
            <a:xfrm>
              <a:off x="5407025" y="394652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43"/>
            <p:cNvSpPr>
              <a:spLocks noChangeShapeType="1"/>
            </p:cNvSpPr>
            <p:nvPr/>
          </p:nvSpPr>
          <p:spPr bwMode="auto">
            <a:xfrm>
              <a:off x="5464175" y="39655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44"/>
            <p:cNvSpPr>
              <a:spLocks noChangeShapeType="1"/>
            </p:cNvSpPr>
            <p:nvPr/>
          </p:nvSpPr>
          <p:spPr bwMode="auto">
            <a:xfrm>
              <a:off x="5473700" y="39655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45"/>
            <p:cNvSpPr>
              <a:spLocks noChangeShapeType="1"/>
            </p:cNvSpPr>
            <p:nvPr/>
          </p:nvSpPr>
          <p:spPr bwMode="auto">
            <a:xfrm>
              <a:off x="5492750" y="39655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46"/>
            <p:cNvSpPr>
              <a:spLocks noChangeShapeType="1"/>
            </p:cNvSpPr>
            <p:nvPr/>
          </p:nvSpPr>
          <p:spPr bwMode="auto">
            <a:xfrm>
              <a:off x="5530850" y="39655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47"/>
            <p:cNvSpPr>
              <a:spLocks noChangeShapeType="1"/>
            </p:cNvSpPr>
            <p:nvPr/>
          </p:nvSpPr>
          <p:spPr bwMode="auto">
            <a:xfrm>
              <a:off x="5616575" y="40036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48"/>
            <p:cNvSpPr>
              <a:spLocks noChangeShapeType="1"/>
            </p:cNvSpPr>
            <p:nvPr/>
          </p:nvSpPr>
          <p:spPr bwMode="auto">
            <a:xfrm>
              <a:off x="5626100" y="40036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49"/>
            <p:cNvSpPr>
              <a:spLocks noChangeShapeType="1"/>
            </p:cNvSpPr>
            <p:nvPr/>
          </p:nvSpPr>
          <p:spPr bwMode="auto">
            <a:xfrm>
              <a:off x="5635625" y="40036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50"/>
            <p:cNvSpPr>
              <a:spLocks noChangeShapeType="1"/>
            </p:cNvSpPr>
            <p:nvPr/>
          </p:nvSpPr>
          <p:spPr bwMode="auto">
            <a:xfrm>
              <a:off x="5645150" y="4003675"/>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51"/>
            <p:cNvSpPr>
              <a:spLocks noChangeShapeType="1"/>
            </p:cNvSpPr>
            <p:nvPr/>
          </p:nvSpPr>
          <p:spPr bwMode="auto">
            <a:xfrm>
              <a:off x="5654675" y="40036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52"/>
            <p:cNvSpPr>
              <a:spLocks noChangeShapeType="1"/>
            </p:cNvSpPr>
            <p:nvPr/>
          </p:nvSpPr>
          <p:spPr bwMode="auto">
            <a:xfrm>
              <a:off x="5664200" y="4003675"/>
              <a:ext cx="0" cy="1905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53"/>
            <p:cNvSpPr>
              <a:spLocks noChangeShapeType="1"/>
            </p:cNvSpPr>
            <p:nvPr/>
          </p:nvSpPr>
          <p:spPr bwMode="auto">
            <a:xfrm>
              <a:off x="5702300" y="39941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54"/>
            <p:cNvSpPr>
              <a:spLocks noChangeShapeType="1"/>
            </p:cNvSpPr>
            <p:nvPr/>
          </p:nvSpPr>
          <p:spPr bwMode="auto">
            <a:xfrm>
              <a:off x="5845175" y="40322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55"/>
            <p:cNvSpPr>
              <a:spLocks noChangeShapeType="1"/>
            </p:cNvSpPr>
            <p:nvPr/>
          </p:nvSpPr>
          <p:spPr bwMode="auto">
            <a:xfrm>
              <a:off x="5921375" y="4070350"/>
              <a:ext cx="0" cy="28575"/>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224" name="Straight Connector 223"/>
          <p:cNvCxnSpPr/>
          <p:nvPr/>
        </p:nvCxnSpPr>
        <p:spPr>
          <a:xfrm>
            <a:off x="575461" y="3323689"/>
            <a:ext cx="357808" cy="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cxnSp>
      <p:cxnSp>
        <p:nvCxnSpPr>
          <p:cNvPr id="225" name="Straight Connector 224"/>
          <p:cNvCxnSpPr/>
          <p:nvPr/>
        </p:nvCxnSpPr>
        <p:spPr>
          <a:xfrm>
            <a:off x="575461" y="3464826"/>
            <a:ext cx="357808" cy="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cxnSp>
      <p:sp>
        <p:nvSpPr>
          <p:cNvPr id="226" name="Rectangle 225"/>
          <p:cNvSpPr/>
          <p:nvPr/>
        </p:nvSpPr>
        <p:spPr>
          <a:xfrm>
            <a:off x="903857" y="3204545"/>
            <a:ext cx="1447564" cy="215444"/>
          </a:xfrm>
          <a:prstGeom prst="rect">
            <a:avLst/>
          </a:prstGeom>
        </p:spPr>
        <p:txBody>
          <a:bodyPr wrap="square">
            <a:spAutoFit/>
          </a:bodyPr>
          <a:lstStyle/>
          <a:p>
            <a:r>
              <a:rPr lang="ja-JP" altLang="en-US" sz="800" dirty="0" smtClean="0">
                <a:solidFill>
                  <a:srgbClr val="B60D27"/>
                </a:solidFill>
              </a:rPr>
              <a:t>ラムシルマブ＋</a:t>
            </a:r>
            <a:r>
              <a:rPr lang="en-GB" sz="800" dirty="0" smtClean="0">
                <a:solidFill>
                  <a:srgbClr val="B60D27"/>
                </a:solidFill>
              </a:rPr>
              <a:t>FOLFIRI</a:t>
            </a:r>
            <a:endParaRPr lang="en-GB" dirty="0">
              <a:solidFill>
                <a:srgbClr val="B60D27"/>
              </a:solidFill>
            </a:endParaRPr>
          </a:p>
        </p:txBody>
      </p:sp>
      <p:sp>
        <p:nvSpPr>
          <p:cNvPr id="227" name="Rectangle 226"/>
          <p:cNvSpPr/>
          <p:nvPr/>
        </p:nvSpPr>
        <p:spPr>
          <a:xfrm>
            <a:off x="903857" y="3356945"/>
            <a:ext cx="1447564" cy="215444"/>
          </a:xfrm>
          <a:prstGeom prst="rect">
            <a:avLst/>
          </a:prstGeom>
        </p:spPr>
        <p:txBody>
          <a:bodyPr wrap="square">
            <a:spAutoFit/>
          </a:bodyPr>
          <a:lstStyle/>
          <a:p>
            <a:r>
              <a:rPr lang="ja-JP" altLang="en-US" sz="800" dirty="0" smtClean="0">
                <a:solidFill>
                  <a:srgbClr val="043882"/>
                </a:solidFill>
              </a:rPr>
              <a:t>プラセボ＋</a:t>
            </a:r>
            <a:r>
              <a:rPr lang="en-GB" sz="800" dirty="0" smtClean="0">
                <a:solidFill>
                  <a:srgbClr val="043882"/>
                </a:solidFill>
              </a:rPr>
              <a:t>FOLFIRI</a:t>
            </a:r>
            <a:endParaRPr lang="en-GB" dirty="0">
              <a:solidFill>
                <a:srgbClr val="043882"/>
              </a:solidFill>
            </a:endParaRPr>
          </a:p>
        </p:txBody>
      </p:sp>
      <p:sp>
        <p:nvSpPr>
          <p:cNvPr id="228" name="Text Box 62"/>
          <p:cNvSpPr txBox="1">
            <a:spLocks noChangeArrowheads="1"/>
          </p:cNvSpPr>
          <p:nvPr/>
        </p:nvSpPr>
        <p:spPr bwMode="auto">
          <a:xfrm rot="16200000">
            <a:off x="4219833" y="2496161"/>
            <a:ext cx="800219" cy="274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square">
            <a:spAutoFit/>
          </a:bodyPr>
          <a:lstStyle/>
          <a:p>
            <a:pPr algn="ctr"/>
            <a:r>
              <a:rPr lang="ja-JP" altLang="en-US" sz="800" b="1" dirty="0" smtClean="0">
                <a:latin typeface="+mn-lt"/>
                <a:cs typeface="Arial" panose="020B0604020202020204" pitchFamily="34" charset="0"/>
              </a:rPr>
              <a:t>無増悪生存</a:t>
            </a:r>
            <a:endParaRPr lang="en-GB" altLang="en-US" sz="800" b="1" dirty="0">
              <a:latin typeface="+mn-lt"/>
              <a:cs typeface="Arial" panose="020B0604020202020204" pitchFamily="34" charset="0"/>
            </a:endParaRPr>
          </a:p>
        </p:txBody>
      </p:sp>
      <p:sp>
        <p:nvSpPr>
          <p:cNvPr id="229" name="Text Box 103"/>
          <p:cNvSpPr txBox="1">
            <a:spLocks noChangeArrowheads="1"/>
          </p:cNvSpPr>
          <p:nvPr/>
        </p:nvSpPr>
        <p:spPr bwMode="auto">
          <a:xfrm>
            <a:off x="6626289" y="3913202"/>
            <a:ext cx="80021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altLang="en-US" sz="800" b="1" dirty="0" smtClean="0">
                <a:latin typeface="+mn-lt"/>
                <a:cs typeface="Arial" panose="020B0604020202020204" pitchFamily="34" charset="0"/>
              </a:rPr>
              <a:t>時間（ヵ月）</a:t>
            </a:r>
            <a:endParaRPr lang="en-GB" altLang="en-US" sz="800" b="1" dirty="0">
              <a:latin typeface="+mn-lt"/>
              <a:cs typeface="Arial" panose="020B0604020202020204" pitchFamily="34" charset="0"/>
            </a:endParaRPr>
          </a:p>
        </p:txBody>
      </p:sp>
      <p:sp>
        <p:nvSpPr>
          <p:cNvPr id="230" name="Text Box 105"/>
          <p:cNvSpPr txBox="1">
            <a:spLocks noChangeArrowheads="1"/>
          </p:cNvSpPr>
          <p:nvPr/>
        </p:nvSpPr>
        <p:spPr bwMode="auto">
          <a:xfrm>
            <a:off x="4545270" y="2907525"/>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231" name="Text Box 106"/>
          <p:cNvSpPr txBox="1">
            <a:spLocks noChangeArrowheads="1"/>
          </p:cNvSpPr>
          <p:nvPr/>
        </p:nvSpPr>
        <p:spPr bwMode="auto">
          <a:xfrm>
            <a:off x="4545270" y="2717011"/>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232" name="Text Box 107"/>
          <p:cNvSpPr txBox="1">
            <a:spLocks noChangeArrowheads="1"/>
          </p:cNvSpPr>
          <p:nvPr/>
        </p:nvSpPr>
        <p:spPr bwMode="auto">
          <a:xfrm>
            <a:off x="4545270" y="2529863"/>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233" name="Text Box 108"/>
          <p:cNvSpPr txBox="1">
            <a:spLocks noChangeArrowheads="1"/>
          </p:cNvSpPr>
          <p:nvPr/>
        </p:nvSpPr>
        <p:spPr bwMode="auto">
          <a:xfrm>
            <a:off x="4545270" y="2344523"/>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234" name="Text Box 109"/>
          <p:cNvSpPr txBox="1">
            <a:spLocks noChangeArrowheads="1"/>
          </p:cNvSpPr>
          <p:nvPr/>
        </p:nvSpPr>
        <p:spPr bwMode="auto">
          <a:xfrm>
            <a:off x="4545270" y="2158485"/>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235" name="Text Box 110"/>
          <p:cNvSpPr txBox="1">
            <a:spLocks noChangeArrowheads="1"/>
          </p:cNvSpPr>
          <p:nvPr/>
        </p:nvSpPr>
        <p:spPr bwMode="auto">
          <a:xfrm>
            <a:off x="4545270" y="1970256"/>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236" name="Text Box 111"/>
          <p:cNvSpPr txBox="1">
            <a:spLocks noChangeArrowheads="1"/>
          </p:cNvSpPr>
          <p:nvPr/>
        </p:nvSpPr>
        <p:spPr bwMode="auto">
          <a:xfrm>
            <a:off x="4545270" y="1779095"/>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237" name="Text Box 112"/>
          <p:cNvSpPr txBox="1">
            <a:spLocks noChangeArrowheads="1"/>
          </p:cNvSpPr>
          <p:nvPr/>
        </p:nvSpPr>
        <p:spPr bwMode="auto">
          <a:xfrm>
            <a:off x="4545270" y="1598517"/>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238" name="Text Box 113"/>
          <p:cNvSpPr txBox="1">
            <a:spLocks noChangeArrowheads="1"/>
          </p:cNvSpPr>
          <p:nvPr/>
        </p:nvSpPr>
        <p:spPr bwMode="auto">
          <a:xfrm>
            <a:off x="4545270" y="3092680"/>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239" name="Text Box 114"/>
          <p:cNvSpPr txBox="1">
            <a:spLocks noChangeArrowheads="1"/>
          </p:cNvSpPr>
          <p:nvPr/>
        </p:nvSpPr>
        <p:spPr bwMode="auto">
          <a:xfrm>
            <a:off x="4545270" y="3279799"/>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240" name="Text Box 115"/>
          <p:cNvSpPr txBox="1">
            <a:spLocks noChangeArrowheads="1"/>
          </p:cNvSpPr>
          <p:nvPr/>
        </p:nvSpPr>
        <p:spPr bwMode="auto">
          <a:xfrm>
            <a:off x="4545270" y="3468162"/>
            <a:ext cx="42358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sp>
        <p:nvSpPr>
          <p:cNvPr id="241" name="Freeform 144"/>
          <p:cNvSpPr>
            <a:spLocks/>
          </p:cNvSpPr>
          <p:nvPr/>
        </p:nvSpPr>
        <p:spPr bwMode="auto">
          <a:xfrm>
            <a:off x="4959699" y="1671546"/>
            <a:ext cx="4100652"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2" name="Line 145"/>
          <p:cNvSpPr>
            <a:spLocks noChangeShapeType="1"/>
          </p:cNvSpPr>
          <p:nvPr/>
        </p:nvSpPr>
        <p:spPr bwMode="auto">
          <a:xfrm>
            <a:off x="4929209" y="167927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3" name="Line 146"/>
          <p:cNvSpPr>
            <a:spLocks noChangeShapeType="1"/>
          </p:cNvSpPr>
          <p:nvPr/>
        </p:nvSpPr>
        <p:spPr bwMode="auto">
          <a:xfrm>
            <a:off x="4929209" y="188681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4" name="Line 147"/>
          <p:cNvSpPr>
            <a:spLocks noChangeShapeType="1"/>
          </p:cNvSpPr>
          <p:nvPr/>
        </p:nvSpPr>
        <p:spPr bwMode="auto">
          <a:xfrm>
            <a:off x="4929209" y="2077978"/>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5" name="Line 148"/>
          <p:cNvSpPr>
            <a:spLocks noChangeShapeType="1"/>
          </p:cNvSpPr>
          <p:nvPr/>
        </p:nvSpPr>
        <p:spPr bwMode="auto">
          <a:xfrm>
            <a:off x="4929209" y="226620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6" name="Line 150"/>
          <p:cNvSpPr>
            <a:spLocks noChangeShapeType="1"/>
          </p:cNvSpPr>
          <p:nvPr/>
        </p:nvSpPr>
        <p:spPr bwMode="auto">
          <a:xfrm>
            <a:off x="4929209" y="3387521"/>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7" name="Line 151"/>
          <p:cNvSpPr>
            <a:spLocks noChangeShapeType="1"/>
          </p:cNvSpPr>
          <p:nvPr/>
        </p:nvSpPr>
        <p:spPr bwMode="auto">
          <a:xfrm>
            <a:off x="4929209" y="320040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8" name="Line 152"/>
          <p:cNvSpPr>
            <a:spLocks noChangeShapeType="1"/>
          </p:cNvSpPr>
          <p:nvPr/>
        </p:nvSpPr>
        <p:spPr bwMode="auto">
          <a:xfrm>
            <a:off x="4929209" y="301524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9" name="Line 153"/>
          <p:cNvSpPr>
            <a:spLocks noChangeShapeType="1"/>
          </p:cNvSpPr>
          <p:nvPr/>
        </p:nvSpPr>
        <p:spPr bwMode="auto">
          <a:xfrm>
            <a:off x="4929209" y="2824733"/>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0" name="Line 154"/>
          <p:cNvSpPr>
            <a:spLocks noChangeShapeType="1"/>
          </p:cNvSpPr>
          <p:nvPr/>
        </p:nvSpPr>
        <p:spPr bwMode="auto">
          <a:xfrm>
            <a:off x="4929209" y="263758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1" name="Line 155"/>
          <p:cNvSpPr>
            <a:spLocks noChangeShapeType="1"/>
          </p:cNvSpPr>
          <p:nvPr/>
        </p:nvSpPr>
        <p:spPr bwMode="auto">
          <a:xfrm>
            <a:off x="4929209" y="245224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nvGrpSpPr>
          <p:cNvPr id="252" name="Group 251"/>
          <p:cNvGrpSpPr/>
          <p:nvPr/>
        </p:nvGrpSpPr>
        <p:grpSpPr>
          <a:xfrm>
            <a:off x="4844311" y="3575884"/>
            <a:ext cx="2073071" cy="379339"/>
            <a:chOff x="346574" y="3713950"/>
            <a:chExt cx="2073071" cy="379339"/>
          </a:xfrm>
        </p:grpSpPr>
        <p:sp>
          <p:nvSpPr>
            <p:cNvPr id="253"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4"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5"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6"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7"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8"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9"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60"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61" name="Text Box 88"/>
            <p:cNvSpPr txBox="1">
              <a:spLocks noChangeArrowheads="1"/>
            </p:cNvSpPr>
            <p:nvPr/>
          </p:nvSpPr>
          <p:spPr bwMode="auto">
            <a:xfrm>
              <a:off x="346574"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262" name="Text Box 88"/>
            <p:cNvSpPr txBox="1">
              <a:spLocks noChangeArrowheads="1"/>
            </p:cNvSpPr>
            <p:nvPr/>
          </p:nvSpPr>
          <p:spPr bwMode="auto">
            <a:xfrm>
              <a:off x="640557"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263" name="Text Box 88"/>
            <p:cNvSpPr txBox="1">
              <a:spLocks noChangeArrowheads="1"/>
            </p:cNvSpPr>
            <p:nvPr/>
          </p:nvSpPr>
          <p:spPr bwMode="auto">
            <a:xfrm>
              <a:off x="926521"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264" name="Text Box 88"/>
            <p:cNvSpPr txBox="1">
              <a:spLocks noChangeArrowheads="1"/>
            </p:cNvSpPr>
            <p:nvPr/>
          </p:nvSpPr>
          <p:spPr bwMode="auto">
            <a:xfrm>
              <a:off x="1205376" y="3877845"/>
              <a:ext cx="31211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265" name="Text Box 88"/>
            <p:cNvSpPr txBox="1">
              <a:spLocks noChangeArrowheads="1"/>
            </p:cNvSpPr>
            <p:nvPr/>
          </p:nvSpPr>
          <p:spPr bwMode="auto">
            <a:xfrm>
              <a:off x="1463751" y="3877845"/>
              <a:ext cx="38643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266" name="Text Box 88"/>
            <p:cNvSpPr txBox="1">
              <a:spLocks noChangeArrowheads="1"/>
            </p:cNvSpPr>
            <p:nvPr/>
          </p:nvSpPr>
          <p:spPr bwMode="auto">
            <a:xfrm>
              <a:off x="1744688" y="3877845"/>
              <a:ext cx="38643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267" name="Text Box 88"/>
            <p:cNvSpPr txBox="1">
              <a:spLocks noChangeArrowheads="1"/>
            </p:cNvSpPr>
            <p:nvPr/>
          </p:nvSpPr>
          <p:spPr bwMode="auto">
            <a:xfrm>
              <a:off x="2033212" y="3877845"/>
              <a:ext cx="38643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grpSp>
      <p:grpSp>
        <p:nvGrpSpPr>
          <p:cNvPr id="268" name="Group 267"/>
          <p:cNvGrpSpPr/>
          <p:nvPr/>
        </p:nvGrpSpPr>
        <p:grpSpPr>
          <a:xfrm>
            <a:off x="6861103" y="3569182"/>
            <a:ext cx="2301964" cy="380049"/>
            <a:chOff x="352592" y="3713950"/>
            <a:chExt cx="2301964" cy="380049"/>
          </a:xfrm>
        </p:grpSpPr>
        <p:sp>
          <p:nvSpPr>
            <p:cNvPr id="269"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0"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1"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2"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3"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4"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5"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6"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7" name="Text Box 88"/>
            <p:cNvSpPr txBox="1">
              <a:spLocks noChangeArrowheads="1"/>
            </p:cNvSpPr>
            <p:nvPr/>
          </p:nvSpPr>
          <p:spPr bwMode="auto">
            <a:xfrm>
              <a:off x="352592"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21</a:t>
              </a:r>
              <a:endParaRPr lang="en-GB" altLang="en-US" sz="800" b="1" dirty="0">
                <a:latin typeface="+mn-lt"/>
                <a:cs typeface="Arial" panose="020B0604020202020204" pitchFamily="34" charset="0"/>
              </a:endParaRPr>
            </a:p>
          </p:txBody>
        </p:sp>
        <p:sp>
          <p:nvSpPr>
            <p:cNvPr id="278" name="Text Box 88"/>
            <p:cNvSpPr txBox="1">
              <a:spLocks noChangeArrowheads="1"/>
            </p:cNvSpPr>
            <p:nvPr/>
          </p:nvSpPr>
          <p:spPr bwMode="auto">
            <a:xfrm>
              <a:off x="646575"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24</a:t>
              </a:r>
              <a:endParaRPr lang="en-GB" altLang="en-US" sz="800" b="1" dirty="0">
                <a:latin typeface="+mn-lt"/>
                <a:cs typeface="Arial" panose="020B0604020202020204" pitchFamily="34" charset="0"/>
              </a:endParaRPr>
            </a:p>
          </p:txBody>
        </p:sp>
        <p:sp>
          <p:nvSpPr>
            <p:cNvPr id="279" name="Text Box 88"/>
            <p:cNvSpPr txBox="1">
              <a:spLocks noChangeArrowheads="1"/>
            </p:cNvSpPr>
            <p:nvPr/>
          </p:nvSpPr>
          <p:spPr bwMode="auto">
            <a:xfrm>
              <a:off x="932539"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27</a:t>
              </a:r>
              <a:endParaRPr lang="en-GB" altLang="en-US" sz="800" b="1" dirty="0">
                <a:latin typeface="+mn-lt"/>
                <a:cs typeface="Arial" panose="020B0604020202020204" pitchFamily="34" charset="0"/>
              </a:endParaRPr>
            </a:p>
          </p:txBody>
        </p:sp>
        <p:sp>
          <p:nvSpPr>
            <p:cNvPr id="280" name="Text Box 88"/>
            <p:cNvSpPr txBox="1">
              <a:spLocks noChangeArrowheads="1"/>
            </p:cNvSpPr>
            <p:nvPr/>
          </p:nvSpPr>
          <p:spPr bwMode="auto">
            <a:xfrm>
              <a:off x="1211394"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30</a:t>
              </a:r>
              <a:endParaRPr lang="en-GB" altLang="en-US" sz="800" b="1" dirty="0">
                <a:latin typeface="+mn-lt"/>
                <a:cs typeface="Arial" panose="020B0604020202020204" pitchFamily="34" charset="0"/>
              </a:endParaRPr>
            </a:p>
          </p:txBody>
        </p:sp>
        <p:sp>
          <p:nvSpPr>
            <p:cNvPr id="281" name="Text Box 88"/>
            <p:cNvSpPr txBox="1">
              <a:spLocks noChangeArrowheads="1"/>
            </p:cNvSpPr>
            <p:nvPr/>
          </p:nvSpPr>
          <p:spPr bwMode="auto">
            <a:xfrm>
              <a:off x="1506926"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33</a:t>
              </a:r>
              <a:endParaRPr lang="en-GB" altLang="en-US" sz="800" b="1" dirty="0">
                <a:latin typeface="+mn-lt"/>
                <a:cs typeface="Arial" panose="020B0604020202020204" pitchFamily="34" charset="0"/>
              </a:endParaRPr>
            </a:p>
          </p:txBody>
        </p:sp>
        <p:sp>
          <p:nvSpPr>
            <p:cNvPr id="282" name="Text Box 88"/>
            <p:cNvSpPr txBox="1">
              <a:spLocks noChangeArrowheads="1"/>
            </p:cNvSpPr>
            <p:nvPr/>
          </p:nvSpPr>
          <p:spPr bwMode="auto">
            <a:xfrm>
              <a:off x="1787863"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36</a:t>
              </a:r>
              <a:endParaRPr lang="en-GB" altLang="en-US" sz="800" b="1" dirty="0">
                <a:latin typeface="+mn-lt"/>
                <a:cs typeface="Arial" panose="020B0604020202020204" pitchFamily="34" charset="0"/>
              </a:endParaRPr>
            </a:p>
          </p:txBody>
        </p:sp>
        <p:sp>
          <p:nvSpPr>
            <p:cNvPr id="283" name="Text Box 88"/>
            <p:cNvSpPr txBox="1">
              <a:spLocks noChangeArrowheads="1"/>
            </p:cNvSpPr>
            <p:nvPr/>
          </p:nvSpPr>
          <p:spPr bwMode="auto">
            <a:xfrm>
              <a:off x="2076387" y="387784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39</a:t>
              </a:r>
              <a:endParaRPr lang="en-GB" altLang="en-US" sz="800" b="1" dirty="0">
                <a:latin typeface="+mn-lt"/>
                <a:cs typeface="Arial" panose="020B0604020202020204" pitchFamily="34" charset="0"/>
              </a:endParaRPr>
            </a:p>
          </p:txBody>
        </p:sp>
        <p:sp>
          <p:nvSpPr>
            <p:cNvPr id="284" name="Line 169"/>
            <p:cNvSpPr>
              <a:spLocks noChangeShapeType="1"/>
            </p:cNvSpPr>
            <p:nvPr/>
          </p:nvSpPr>
          <p:spPr bwMode="auto">
            <a:xfrm>
              <a:off x="2499756" y="383450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85" name="Text Box 88"/>
            <p:cNvSpPr txBox="1">
              <a:spLocks noChangeArrowheads="1"/>
            </p:cNvSpPr>
            <p:nvPr/>
          </p:nvSpPr>
          <p:spPr bwMode="auto">
            <a:xfrm>
              <a:off x="2354473" y="3878555"/>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42</a:t>
              </a:r>
              <a:endParaRPr lang="en-GB" altLang="en-US" sz="800" b="1" dirty="0">
                <a:latin typeface="+mn-lt"/>
                <a:cs typeface="Arial" panose="020B0604020202020204" pitchFamily="34" charset="0"/>
              </a:endParaRPr>
            </a:p>
          </p:txBody>
        </p:sp>
      </p:grpSp>
      <p:cxnSp>
        <p:nvCxnSpPr>
          <p:cNvPr id="286" name="Straight Connector 285"/>
          <p:cNvCxnSpPr/>
          <p:nvPr/>
        </p:nvCxnSpPr>
        <p:spPr>
          <a:xfrm>
            <a:off x="7087024" y="3206482"/>
            <a:ext cx="357808" cy="0"/>
          </a:xfrm>
          <a:prstGeom prst="line">
            <a:avLst/>
          </a:prstGeom>
          <a:noFill/>
          <a:ln w="9525">
            <a:solidFill>
              <a:srgbClr val="B60D27"/>
            </a:solidFill>
            <a:round/>
            <a:headEnd/>
            <a:tailEnd/>
          </a:ln>
          <a:extLst>
            <a:ext uri="{909E8E84-426E-40DD-AFC4-6F175D3DCCD1}">
              <a14:hiddenFill xmlns:a14="http://schemas.microsoft.com/office/drawing/2010/main" xmlns="">
                <a:noFill/>
              </a14:hiddenFill>
            </a:ext>
          </a:extLst>
        </p:spPr>
      </p:cxnSp>
      <p:cxnSp>
        <p:nvCxnSpPr>
          <p:cNvPr id="287" name="Straight Connector 286"/>
          <p:cNvCxnSpPr/>
          <p:nvPr/>
        </p:nvCxnSpPr>
        <p:spPr>
          <a:xfrm>
            <a:off x="7087024" y="3347619"/>
            <a:ext cx="357808" cy="0"/>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cxnSp>
      <p:sp>
        <p:nvSpPr>
          <p:cNvPr id="288" name="Rectangle 287"/>
          <p:cNvSpPr/>
          <p:nvPr/>
        </p:nvSpPr>
        <p:spPr>
          <a:xfrm>
            <a:off x="7415420" y="3087338"/>
            <a:ext cx="1447564" cy="215444"/>
          </a:xfrm>
          <a:prstGeom prst="rect">
            <a:avLst/>
          </a:prstGeom>
        </p:spPr>
        <p:txBody>
          <a:bodyPr wrap="square">
            <a:spAutoFit/>
          </a:bodyPr>
          <a:lstStyle/>
          <a:p>
            <a:r>
              <a:rPr lang="ja-JP" altLang="en-US" sz="800" dirty="0" smtClean="0">
                <a:solidFill>
                  <a:srgbClr val="B60D27"/>
                </a:solidFill>
              </a:rPr>
              <a:t>ラムシルマブ＋</a:t>
            </a:r>
            <a:r>
              <a:rPr lang="en-GB" sz="800" dirty="0" smtClean="0">
                <a:solidFill>
                  <a:srgbClr val="B60D27"/>
                </a:solidFill>
              </a:rPr>
              <a:t>FOLFIRI</a:t>
            </a:r>
            <a:endParaRPr lang="en-GB" dirty="0">
              <a:solidFill>
                <a:srgbClr val="B60D27"/>
              </a:solidFill>
            </a:endParaRPr>
          </a:p>
        </p:txBody>
      </p:sp>
      <p:sp>
        <p:nvSpPr>
          <p:cNvPr id="289" name="Rectangle 288"/>
          <p:cNvSpPr/>
          <p:nvPr/>
        </p:nvSpPr>
        <p:spPr>
          <a:xfrm>
            <a:off x="7415420" y="3239738"/>
            <a:ext cx="1447564" cy="215444"/>
          </a:xfrm>
          <a:prstGeom prst="rect">
            <a:avLst/>
          </a:prstGeom>
        </p:spPr>
        <p:txBody>
          <a:bodyPr wrap="square">
            <a:spAutoFit/>
          </a:bodyPr>
          <a:lstStyle/>
          <a:p>
            <a:r>
              <a:rPr lang="ja-JP" altLang="en-US" sz="800" dirty="0" smtClean="0">
                <a:solidFill>
                  <a:srgbClr val="043882"/>
                </a:solidFill>
              </a:rPr>
              <a:t>プラセボ＋</a:t>
            </a:r>
            <a:r>
              <a:rPr lang="en-GB" sz="800" dirty="0" smtClean="0">
                <a:solidFill>
                  <a:srgbClr val="043882"/>
                </a:solidFill>
              </a:rPr>
              <a:t>FOLFIRI</a:t>
            </a:r>
            <a:endParaRPr lang="en-GB" dirty="0">
              <a:solidFill>
                <a:srgbClr val="043882"/>
              </a:solidFill>
            </a:endParaRPr>
          </a:p>
        </p:txBody>
      </p:sp>
      <p:graphicFrame>
        <p:nvGraphicFramePr>
          <p:cNvPr id="290" name="Table 289"/>
          <p:cNvGraphicFramePr>
            <a:graphicFrameLocks noGrp="1"/>
          </p:cNvGraphicFramePr>
          <p:nvPr>
            <p:extLst>
              <p:ext uri="{D42A27DB-BD31-4B8C-83A1-F6EECF244321}">
                <p14:modId xmlns:p14="http://schemas.microsoft.com/office/powerpoint/2010/main" xmlns="" val="153336323"/>
              </p:ext>
            </p:extLst>
          </p:nvPr>
        </p:nvGraphicFramePr>
        <p:xfrm>
          <a:off x="6236566" y="1596681"/>
          <a:ext cx="2639960" cy="1219200"/>
        </p:xfrm>
        <a:graphic>
          <a:graphicData uri="http://schemas.openxmlformats.org/drawingml/2006/table">
            <a:tbl>
              <a:tblPr firstRow="1" bandRow="1">
                <a:tableStyleId>{69012ECD-51FC-41F1-AA8D-1B2483CD663E}</a:tableStyleId>
              </a:tblPr>
              <a:tblGrid>
                <a:gridCol w="792031"/>
                <a:gridCol w="946896"/>
                <a:gridCol w="901033"/>
              </a:tblGrid>
              <a:tr h="0">
                <a:tc>
                  <a:txBody>
                    <a:bodyPr/>
                    <a:lstStyle/>
                    <a:p>
                      <a:endParaRPr lang="en-GB" sz="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ja-JP" altLang="en-US" sz="800" dirty="0" smtClean="0">
                          <a:solidFill>
                            <a:schemeClr val="tx1"/>
                          </a:solidFill>
                        </a:rPr>
                        <a:t>ラムシルマブ＋</a:t>
                      </a:r>
                      <a:r>
                        <a:rPr lang="en-GB" sz="800" dirty="0" smtClean="0">
                          <a:solidFill>
                            <a:schemeClr val="tx1"/>
                          </a:solidFill>
                        </a:rPr>
                        <a:t>FOLFIRI</a:t>
                      </a:r>
                      <a:br>
                        <a:rPr lang="en-GB" sz="800" dirty="0" smtClean="0">
                          <a:solidFill>
                            <a:schemeClr val="tx1"/>
                          </a:solidFill>
                        </a:rPr>
                      </a:br>
                      <a:r>
                        <a:rPr lang="ja-JP" altLang="en-US" sz="800" dirty="0" smtClean="0">
                          <a:solidFill>
                            <a:schemeClr val="tx1"/>
                          </a:solidFill>
                        </a:rPr>
                        <a:t>（</a:t>
                      </a:r>
                      <a:r>
                        <a:rPr lang="en-GB" sz="800" dirty="0" smtClean="0">
                          <a:solidFill>
                            <a:schemeClr val="tx1"/>
                          </a:solidFill>
                        </a:rPr>
                        <a:t>536</a:t>
                      </a:r>
                      <a:r>
                        <a:rPr lang="ja-JP" altLang="en-US" sz="800" dirty="0" smtClean="0">
                          <a:solidFill>
                            <a:schemeClr val="tx1"/>
                          </a:solidFill>
                        </a:rPr>
                        <a:t>例）</a:t>
                      </a:r>
                      <a:endParaRPr lang="en-GB" sz="800" dirty="0">
                        <a:solidFill>
                          <a:schemeClr val="tx1"/>
                        </a:solidFill>
                      </a:endParaRPr>
                    </a:p>
                  </a:txBody>
                  <a:tcP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ja-JP" altLang="en-US" sz="800" dirty="0" smtClean="0">
                          <a:solidFill>
                            <a:schemeClr val="tx1"/>
                          </a:solidFill>
                        </a:rPr>
                        <a:t>プラセボ＋</a:t>
                      </a:r>
                      <a:r>
                        <a:rPr lang="en-GB" sz="800" dirty="0" smtClean="0">
                          <a:solidFill>
                            <a:schemeClr val="tx1"/>
                          </a:solidFill>
                        </a:rPr>
                        <a:t>FOLFIRI </a:t>
                      </a:r>
                      <a:br>
                        <a:rPr lang="en-GB" sz="800" dirty="0" smtClean="0">
                          <a:solidFill>
                            <a:schemeClr val="tx1"/>
                          </a:solidFill>
                        </a:rPr>
                      </a:br>
                      <a:r>
                        <a:rPr lang="ja-JP" altLang="en-US" sz="800" dirty="0" smtClean="0">
                          <a:solidFill>
                            <a:schemeClr val="tx1"/>
                          </a:solidFill>
                        </a:rPr>
                        <a:t>（</a:t>
                      </a:r>
                      <a:r>
                        <a:rPr lang="en-GB" sz="800" dirty="0" smtClean="0">
                          <a:solidFill>
                            <a:schemeClr val="tx1"/>
                          </a:solidFill>
                        </a:rPr>
                        <a:t>536</a:t>
                      </a:r>
                      <a:r>
                        <a:rPr lang="ja-JP" altLang="en-US" sz="800" dirty="0" smtClean="0">
                          <a:solidFill>
                            <a:schemeClr val="tx1"/>
                          </a:solidFill>
                        </a:rPr>
                        <a:t>例）</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0">
                <a:tc>
                  <a:txBody>
                    <a:bodyPr/>
                    <a:lstStyle/>
                    <a:p>
                      <a:r>
                        <a:rPr lang="en-GB" sz="800" dirty="0" err="1" smtClean="0">
                          <a:solidFill>
                            <a:schemeClr val="tx1"/>
                          </a:solidFill>
                        </a:rPr>
                        <a:t>mPFS</a:t>
                      </a:r>
                      <a:r>
                        <a:rPr lang="ja-JP" altLang="en-US" sz="800" dirty="0" err="1" smtClean="0">
                          <a:solidFill>
                            <a:schemeClr val="tx1"/>
                          </a:solidFill>
                        </a:rPr>
                        <a:t>、</a:t>
                      </a:r>
                      <a:r>
                        <a:rPr lang="ja-JP" altLang="en-US" sz="800" dirty="0" smtClean="0">
                          <a:solidFill>
                            <a:schemeClr val="tx1"/>
                          </a:solidFill>
                        </a:rPr>
                        <a:t>ヵ月</a:t>
                      </a:r>
                      <a:r>
                        <a:rPr lang="en-GB" sz="800" dirty="0" smtClean="0">
                          <a:solidFill>
                            <a:schemeClr val="tx1"/>
                          </a:solidFill>
                        </a:rPr>
                        <a:t/>
                      </a:r>
                      <a:br>
                        <a:rPr lang="en-GB" sz="800" dirty="0" smtClean="0">
                          <a:solidFill>
                            <a:schemeClr val="tx1"/>
                          </a:solidFill>
                        </a:rPr>
                      </a:br>
                      <a:r>
                        <a:rPr lang="en-GB" sz="800" dirty="0" smtClean="0">
                          <a:solidFill>
                            <a:schemeClr val="tx1"/>
                          </a:solidFill>
                        </a:rPr>
                        <a:t>(95% CI)</a:t>
                      </a:r>
                      <a:endParaRPr lang="en-GB" sz="800" dirty="0">
                        <a:solidFill>
                          <a:schemeClr val="tx1"/>
                        </a:solidFill>
                      </a:endParaRPr>
                    </a:p>
                  </a:txBody>
                  <a:tcP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GB" sz="800" dirty="0" smtClean="0">
                          <a:solidFill>
                            <a:schemeClr val="tx1"/>
                          </a:solidFill>
                        </a:rPr>
                        <a:t>5.7</a:t>
                      </a:r>
                      <a:br>
                        <a:rPr lang="en-GB" sz="800" dirty="0" smtClean="0">
                          <a:solidFill>
                            <a:schemeClr val="tx1"/>
                          </a:solidFill>
                        </a:rPr>
                      </a:br>
                      <a:r>
                        <a:rPr lang="en-GB" sz="800" dirty="0" smtClean="0">
                          <a:solidFill>
                            <a:schemeClr val="tx1"/>
                          </a:solidFill>
                        </a:rPr>
                        <a:t>(5.5</a:t>
                      </a:r>
                      <a:r>
                        <a:rPr lang="ja-JP" altLang="en-US" sz="800" dirty="0" smtClean="0">
                          <a:solidFill>
                            <a:schemeClr val="tx1"/>
                          </a:solidFill>
                        </a:rPr>
                        <a:t>～</a:t>
                      </a:r>
                      <a:r>
                        <a:rPr lang="en-GB" sz="800" dirty="0" smtClean="0">
                          <a:solidFill>
                            <a:schemeClr val="tx1"/>
                          </a:solidFill>
                        </a:rPr>
                        <a:t>6.2)</a:t>
                      </a:r>
                      <a:endParaRPr lang="en-GB" sz="800" dirty="0">
                        <a:solidFill>
                          <a:schemeClr val="tx1"/>
                        </a:solidFill>
                      </a:endParaRP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GB" sz="800" dirty="0" smtClean="0">
                          <a:solidFill>
                            <a:schemeClr val="tx1"/>
                          </a:solidFill>
                        </a:rPr>
                        <a:t>4.5 </a:t>
                      </a:r>
                      <a:br>
                        <a:rPr lang="en-GB" sz="800" dirty="0" smtClean="0">
                          <a:solidFill>
                            <a:schemeClr val="tx1"/>
                          </a:solidFill>
                        </a:rPr>
                      </a:br>
                      <a:r>
                        <a:rPr lang="en-GB" sz="800" dirty="0" smtClean="0">
                          <a:solidFill>
                            <a:schemeClr val="tx1"/>
                          </a:solidFill>
                        </a:rPr>
                        <a:t>(4.2</a:t>
                      </a:r>
                      <a:r>
                        <a:rPr lang="ja-JP" altLang="en-US" sz="800" dirty="0" smtClean="0">
                          <a:solidFill>
                            <a:schemeClr val="tx1"/>
                          </a:solidFill>
                        </a:rPr>
                        <a:t>～</a:t>
                      </a:r>
                      <a:r>
                        <a:rPr lang="en-GB" sz="800" baseline="0" dirty="0" smtClean="0">
                          <a:solidFill>
                            <a:schemeClr val="tx1"/>
                          </a:solidFill>
                        </a:rPr>
                        <a:t>5.4</a:t>
                      </a:r>
                      <a:r>
                        <a:rPr lang="en-GB" sz="800" dirty="0" smtClean="0">
                          <a:solidFill>
                            <a:schemeClr val="tx1"/>
                          </a:solidFill>
                        </a:rPr>
                        <a:t>)</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0">
                <a:tc>
                  <a:txBody>
                    <a:bodyPr/>
                    <a:lstStyle/>
                    <a:p>
                      <a:r>
                        <a:rPr lang="en-GB" sz="800" b="1" dirty="0" smtClean="0">
                          <a:solidFill>
                            <a:schemeClr val="tx1"/>
                          </a:solidFill>
                        </a:rPr>
                        <a:t>HR</a:t>
                      </a:r>
                      <a:r>
                        <a:rPr lang="en-GB" sz="800" dirty="0" smtClean="0">
                          <a:solidFill>
                            <a:schemeClr val="tx1"/>
                          </a:solidFill>
                        </a:rPr>
                        <a:t> (95% CI)</a:t>
                      </a:r>
                      <a:endParaRPr lang="en-GB" sz="800" dirty="0">
                        <a:solidFill>
                          <a:schemeClr val="tx1"/>
                        </a:solidFill>
                      </a:endParaRPr>
                    </a:p>
                  </a:txBody>
                  <a:tcP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ctr"/>
                      <a:r>
                        <a:rPr lang="en-GB" sz="800" b="1" dirty="0" smtClean="0">
                          <a:solidFill>
                            <a:schemeClr val="tx1"/>
                          </a:solidFill>
                        </a:rPr>
                        <a:t>0.79</a:t>
                      </a:r>
                      <a:r>
                        <a:rPr lang="en-GB" sz="800" dirty="0" smtClean="0">
                          <a:solidFill>
                            <a:schemeClr val="tx1"/>
                          </a:solidFill>
                        </a:rPr>
                        <a:t> (0.70</a:t>
                      </a:r>
                      <a:r>
                        <a:rPr lang="ja-JP" altLang="en-US" sz="800" dirty="0" smtClean="0">
                          <a:solidFill>
                            <a:schemeClr val="tx1"/>
                          </a:solidFill>
                        </a:rPr>
                        <a:t>～</a:t>
                      </a:r>
                      <a:r>
                        <a:rPr lang="en-GB" sz="800" dirty="0" smtClean="0">
                          <a:solidFill>
                            <a:schemeClr val="tx1"/>
                          </a:solidFill>
                        </a:rPr>
                        <a:t>0.90) (</a:t>
                      </a:r>
                      <a:r>
                        <a:rPr lang="ja-JP" altLang="en-US" sz="800" dirty="0" smtClean="0">
                          <a:solidFill>
                            <a:schemeClr val="tx1"/>
                          </a:solidFill>
                        </a:rPr>
                        <a:t>層別化</a:t>
                      </a:r>
                      <a:r>
                        <a:rPr lang="en-GB" sz="800" dirty="0" smtClean="0">
                          <a:solidFill>
                            <a:schemeClr val="tx1"/>
                          </a:solidFill>
                        </a:rPr>
                        <a:t>)</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GB" dirty="0"/>
                    </a:p>
                  </a:txBody>
                  <a:tcPr/>
                </a:tc>
              </a:tr>
              <a:tr h="0">
                <a:tc>
                  <a:txBody>
                    <a:bodyPr/>
                    <a:lstStyle/>
                    <a:p>
                      <a:r>
                        <a:rPr lang="en-GB" sz="800" dirty="0" smtClean="0">
                          <a:solidFill>
                            <a:schemeClr val="tx1"/>
                          </a:solidFill>
                        </a:rPr>
                        <a:t>p</a:t>
                      </a:r>
                      <a:r>
                        <a:rPr lang="ja-JP" altLang="en-US" sz="800" dirty="0" smtClean="0">
                          <a:solidFill>
                            <a:schemeClr val="tx1"/>
                          </a:solidFill>
                        </a:rPr>
                        <a:t>値</a:t>
                      </a:r>
                      <a:r>
                        <a:rPr lang="en-GB" sz="800" dirty="0" smtClean="0">
                          <a:solidFill>
                            <a:schemeClr val="tx1"/>
                          </a:solidFill>
                        </a:rPr>
                        <a:t>*</a:t>
                      </a:r>
                      <a:endParaRPr lang="en-GB" sz="800" dirty="0">
                        <a:solidFill>
                          <a:schemeClr val="tx1"/>
                        </a:solidFill>
                      </a:endParaRPr>
                    </a:p>
                  </a:txBody>
                  <a:tcP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ctr"/>
                      <a:r>
                        <a:rPr lang="en-GB" sz="800" dirty="0" smtClean="0">
                          <a:solidFill>
                            <a:schemeClr val="tx1"/>
                          </a:solidFill>
                        </a:rPr>
                        <a:t>0.0005 (</a:t>
                      </a:r>
                      <a:r>
                        <a:rPr lang="ja-JP" altLang="en-US" sz="800" dirty="0" smtClean="0">
                          <a:solidFill>
                            <a:schemeClr val="tx1"/>
                          </a:solidFill>
                        </a:rPr>
                        <a:t>層別化</a:t>
                      </a:r>
                      <a:r>
                        <a:rPr lang="en-GB" sz="800" dirty="0" smtClean="0">
                          <a:solidFill>
                            <a:schemeClr val="tx1"/>
                          </a:solidFill>
                        </a:rPr>
                        <a:t>)</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GB" dirty="0"/>
                    </a:p>
                  </a:txBody>
                  <a:tcPr/>
                </a:tc>
              </a:tr>
            </a:tbl>
          </a:graphicData>
        </a:graphic>
      </p:graphicFrame>
      <p:sp>
        <p:nvSpPr>
          <p:cNvPr id="291" name="Freeform 157"/>
          <p:cNvSpPr>
            <a:spLocks/>
          </p:cNvSpPr>
          <p:nvPr/>
        </p:nvSpPr>
        <p:spPr bwMode="auto">
          <a:xfrm>
            <a:off x="5032074" y="1702815"/>
            <a:ext cx="2535773" cy="1902275"/>
          </a:xfrm>
          <a:custGeom>
            <a:avLst/>
            <a:gdLst>
              <a:gd name="T0" fmla="*/ 200 w 200"/>
              <a:gd name="T1" fmla="*/ 149 h 150"/>
              <a:gd name="T2" fmla="*/ 198 w 200"/>
              <a:gd name="T3" fmla="*/ 148 h 150"/>
              <a:gd name="T4" fmla="*/ 189 w 200"/>
              <a:gd name="T5" fmla="*/ 147 h 150"/>
              <a:gd name="T6" fmla="*/ 162 w 200"/>
              <a:gd name="T7" fmla="*/ 146 h 150"/>
              <a:gd name="T8" fmla="*/ 159 w 200"/>
              <a:gd name="T9" fmla="*/ 144 h 150"/>
              <a:gd name="T10" fmla="*/ 144 w 200"/>
              <a:gd name="T11" fmla="*/ 142 h 150"/>
              <a:gd name="T12" fmla="*/ 134 w 200"/>
              <a:gd name="T13" fmla="*/ 141 h 150"/>
              <a:gd name="T14" fmla="*/ 122 w 200"/>
              <a:gd name="T15" fmla="*/ 141 h 150"/>
              <a:gd name="T16" fmla="*/ 121 w 200"/>
              <a:gd name="T17" fmla="*/ 140 h 150"/>
              <a:gd name="T18" fmla="*/ 118 w 200"/>
              <a:gd name="T19" fmla="*/ 139 h 150"/>
              <a:gd name="T20" fmla="*/ 114 w 200"/>
              <a:gd name="T21" fmla="*/ 138 h 150"/>
              <a:gd name="T22" fmla="*/ 105 w 200"/>
              <a:gd name="T23" fmla="*/ 137 h 150"/>
              <a:gd name="T24" fmla="*/ 102 w 200"/>
              <a:gd name="T25" fmla="*/ 136 h 150"/>
              <a:gd name="T26" fmla="*/ 100 w 200"/>
              <a:gd name="T27" fmla="*/ 135 h 150"/>
              <a:gd name="T28" fmla="*/ 94 w 200"/>
              <a:gd name="T29" fmla="*/ 134 h 150"/>
              <a:gd name="T30" fmla="*/ 90 w 200"/>
              <a:gd name="T31" fmla="*/ 132 h 150"/>
              <a:gd name="T32" fmla="*/ 86 w 200"/>
              <a:gd name="T33" fmla="*/ 132 h 150"/>
              <a:gd name="T34" fmla="*/ 82 w 200"/>
              <a:gd name="T35" fmla="*/ 130 h 150"/>
              <a:gd name="T36" fmla="*/ 80 w 200"/>
              <a:gd name="T37" fmla="*/ 127 h 150"/>
              <a:gd name="T38" fmla="*/ 75 w 200"/>
              <a:gd name="T39" fmla="*/ 125 h 150"/>
              <a:gd name="T40" fmla="*/ 70 w 200"/>
              <a:gd name="T41" fmla="*/ 123 h 150"/>
              <a:gd name="T42" fmla="*/ 67 w 200"/>
              <a:gd name="T43" fmla="*/ 122 h 150"/>
              <a:gd name="T44" fmla="*/ 64 w 200"/>
              <a:gd name="T45" fmla="*/ 121 h 150"/>
              <a:gd name="T46" fmla="*/ 62 w 200"/>
              <a:gd name="T47" fmla="*/ 119 h 150"/>
              <a:gd name="T48" fmla="*/ 59 w 200"/>
              <a:gd name="T49" fmla="*/ 114 h 150"/>
              <a:gd name="T50" fmla="*/ 56 w 200"/>
              <a:gd name="T51" fmla="*/ 112 h 150"/>
              <a:gd name="T52" fmla="*/ 55 w 200"/>
              <a:gd name="T53" fmla="*/ 110 h 150"/>
              <a:gd name="T54" fmla="*/ 52 w 200"/>
              <a:gd name="T55" fmla="*/ 108 h 150"/>
              <a:gd name="T56" fmla="*/ 51 w 200"/>
              <a:gd name="T57" fmla="*/ 105 h 150"/>
              <a:gd name="T58" fmla="*/ 51 w 200"/>
              <a:gd name="T59" fmla="*/ 99 h 150"/>
              <a:gd name="T60" fmla="*/ 49 w 200"/>
              <a:gd name="T61" fmla="*/ 98 h 150"/>
              <a:gd name="T62" fmla="*/ 47 w 200"/>
              <a:gd name="T63" fmla="*/ 96 h 150"/>
              <a:gd name="T64" fmla="*/ 44 w 200"/>
              <a:gd name="T65" fmla="*/ 94 h 150"/>
              <a:gd name="T66" fmla="*/ 43 w 200"/>
              <a:gd name="T67" fmla="*/ 89 h 150"/>
              <a:gd name="T68" fmla="*/ 41 w 200"/>
              <a:gd name="T69" fmla="*/ 82 h 150"/>
              <a:gd name="T70" fmla="*/ 40 w 200"/>
              <a:gd name="T71" fmla="*/ 80 h 150"/>
              <a:gd name="T72" fmla="*/ 38 w 200"/>
              <a:gd name="T73" fmla="*/ 79 h 150"/>
              <a:gd name="T74" fmla="*/ 36 w 200"/>
              <a:gd name="T75" fmla="*/ 77 h 150"/>
              <a:gd name="T76" fmla="*/ 34 w 200"/>
              <a:gd name="T77" fmla="*/ 74 h 150"/>
              <a:gd name="T78" fmla="*/ 31 w 200"/>
              <a:gd name="T79" fmla="*/ 68 h 150"/>
              <a:gd name="T80" fmla="*/ 30 w 200"/>
              <a:gd name="T81" fmla="*/ 66 h 150"/>
              <a:gd name="T82" fmla="*/ 29 w 200"/>
              <a:gd name="T83" fmla="*/ 62 h 150"/>
              <a:gd name="T84" fmla="*/ 27 w 200"/>
              <a:gd name="T85" fmla="*/ 58 h 150"/>
              <a:gd name="T86" fmla="*/ 25 w 200"/>
              <a:gd name="T87" fmla="*/ 56 h 150"/>
              <a:gd name="T88" fmla="*/ 23 w 200"/>
              <a:gd name="T89" fmla="*/ 54 h 150"/>
              <a:gd name="T90" fmla="*/ 22 w 200"/>
              <a:gd name="T91" fmla="*/ 51 h 150"/>
              <a:gd name="T92" fmla="*/ 21 w 200"/>
              <a:gd name="T93" fmla="*/ 48 h 150"/>
              <a:gd name="T94" fmla="*/ 21 w 200"/>
              <a:gd name="T95" fmla="*/ 38 h 150"/>
              <a:gd name="T96" fmla="*/ 19 w 200"/>
              <a:gd name="T97" fmla="*/ 36 h 150"/>
              <a:gd name="T98" fmla="*/ 18 w 200"/>
              <a:gd name="T99" fmla="*/ 35 h 150"/>
              <a:gd name="T100" fmla="*/ 15 w 200"/>
              <a:gd name="T101" fmla="*/ 32 h 150"/>
              <a:gd name="T102" fmla="*/ 12 w 200"/>
              <a:gd name="T103" fmla="*/ 25 h 150"/>
              <a:gd name="T104" fmla="*/ 11 w 200"/>
              <a:gd name="T105" fmla="*/ 22 h 150"/>
              <a:gd name="T106" fmla="*/ 10 w 200"/>
              <a:gd name="T107" fmla="*/ 10 h 150"/>
              <a:gd name="T108" fmla="*/ 9 w 200"/>
              <a:gd name="T109" fmla="*/ 6 h 150"/>
              <a:gd name="T110" fmla="*/ 8 w 200"/>
              <a:gd name="T111" fmla="*/ 3 h 150"/>
              <a:gd name="T112" fmla="*/ 6 w 200"/>
              <a:gd name="T113" fmla="*/ 2 h 150"/>
              <a:gd name="T114" fmla="*/ 3 w 200"/>
              <a:gd name="T115" fmla="*/ 1 h 150"/>
              <a:gd name="T116" fmla="*/ 0 w 200"/>
              <a:gd name="T1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 h="150">
                <a:moveTo>
                  <a:pt x="200" y="150"/>
                </a:moveTo>
                <a:lnTo>
                  <a:pt x="200" y="149"/>
                </a:lnTo>
                <a:lnTo>
                  <a:pt x="198" y="149"/>
                </a:lnTo>
                <a:lnTo>
                  <a:pt x="198" y="148"/>
                </a:lnTo>
                <a:lnTo>
                  <a:pt x="189" y="148"/>
                </a:lnTo>
                <a:lnTo>
                  <a:pt x="189" y="147"/>
                </a:lnTo>
                <a:lnTo>
                  <a:pt x="162" y="147"/>
                </a:lnTo>
                <a:lnTo>
                  <a:pt x="162" y="146"/>
                </a:lnTo>
                <a:lnTo>
                  <a:pt x="159" y="146"/>
                </a:lnTo>
                <a:lnTo>
                  <a:pt x="159" y="144"/>
                </a:lnTo>
                <a:lnTo>
                  <a:pt x="144" y="144"/>
                </a:lnTo>
                <a:lnTo>
                  <a:pt x="144" y="142"/>
                </a:lnTo>
                <a:lnTo>
                  <a:pt x="134" y="142"/>
                </a:lnTo>
                <a:lnTo>
                  <a:pt x="134" y="141"/>
                </a:lnTo>
                <a:lnTo>
                  <a:pt x="124" y="141"/>
                </a:lnTo>
                <a:lnTo>
                  <a:pt x="122" y="141"/>
                </a:lnTo>
                <a:lnTo>
                  <a:pt x="122" y="140"/>
                </a:lnTo>
                <a:lnTo>
                  <a:pt x="121" y="140"/>
                </a:lnTo>
                <a:lnTo>
                  <a:pt x="121" y="139"/>
                </a:lnTo>
                <a:lnTo>
                  <a:pt x="118" y="139"/>
                </a:lnTo>
                <a:lnTo>
                  <a:pt x="118" y="138"/>
                </a:lnTo>
                <a:cubicBezTo>
                  <a:pt x="118" y="138"/>
                  <a:pt x="114" y="137"/>
                  <a:pt x="114" y="138"/>
                </a:cubicBezTo>
                <a:cubicBezTo>
                  <a:pt x="114" y="138"/>
                  <a:pt x="114" y="137"/>
                  <a:pt x="114" y="137"/>
                </a:cubicBezTo>
                <a:lnTo>
                  <a:pt x="105" y="137"/>
                </a:lnTo>
                <a:lnTo>
                  <a:pt x="105" y="136"/>
                </a:lnTo>
                <a:lnTo>
                  <a:pt x="102" y="136"/>
                </a:lnTo>
                <a:lnTo>
                  <a:pt x="102" y="135"/>
                </a:lnTo>
                <a:lnTo>
                  <a:pt x="100" y="135"/>
                </a:lnTo>
                <a:lnTo>
                  <a:pt x="100" y="134"/>
                </a:lnTo>
                <a:lnTo>
                  <a:pt x="94" y="134"/>
                </a:lnTo>
                <a:lnTo>
                  <a:pt x="94" y="132"/>
                </a:lnTo>
                <a:lnTo>
                  <a:pt x="90" y="132"/>
                </a:lnTo>
                <a:lnTo>
                  <a:pt x="90" y="132"/>
                </a:lnTo>
                <a:lnTo>
                  <a:pt x="86" y="132"/>
                </a:lnTo>
                <a:lnTo>
                  <a:pt x="86" y="130"/>
                </a:lnTo>
                <a:lnTo>
                  <a:pt x="82" y="130"/>
                </a:lnTo>
                <a:lnTo>
                  <a:pt x="82" y="127"/>
                </a:lnTo>
                <a:lnTo>
                  <a:pt x="80" y="127"/>
                </a:lnTo>
                <a:lnTo>
                  <a:pt x="80" y="125"/>
                </a:lnTo>
                <a:lnTo>
                  <a:pt x="75" y="125"/>
                </a:lnTo>
                <a:lnTo>
                  <a:pt x="75" y="123"/>
                </a:lnTo>
                <a:lnTo>
                  <a:pt x="70" y="123"/>
                </a:lnTo>
                <a:lnTo>
                  <a:pt x="70" y="122"/>
                </a:lnTo>
                <a:lnTo>
                  <a:pt x="67" y="122"/>
                </a:lnTo>
                <a:lnTo>
                  <a:pt x="67" y="121"/>
                </a:lnTo>
                <a:lnTo>
                  <a:pt x="64" y="121"/>
                </a:lnTo>
                <a:lnTo>
                  <a:pt x="64" y="119"/>
                </a:lnTo>
                <a:lnTo>
                  <a:pt x="62" y="119"/>
                </a:lnTo>
                <a:lnTo>
                  <a:pt x="62" y="114"/>
                </a:lnTo>
                <a:lnTo>
                  <a:pt x="59" y="114"/>
                </a:lnTo>
                <a:lnTo>
                  <a:pt x="59" y="112"/>
                </a:lnTo>
                <a:lnTo>
                  <a:pt x="56" y="112"/>
                </a:lnTo>
                <a:lnTo>
                  <a:pt x="56" y="110"/>
                </a:lnTo>
                <a:lnTo>
                  <a:pt x="55" y="110"/>
                </a:lnTo>
                <a:lnTo>
                  <a:pt x="55" y="108"/>
                </a:lnTo>
                <a:lnTo>
                  <a:pt x="52" y="108"/>
                </a:lnTo>
                <a:lnTo>
                  <a:pt x="52" y="105"/>
                </a:lnTo>
                <a:lnTo>
                  <a:pt x="51" y="105"/>
                </a:lnTo>
                <a:lnTo>
                  <a:pt x="51" y="101"/>
                </a:lnTo>
                <a:lnTo>
                  <a:pt x="51" y="99"/>
                </a:lnTo>
                <a:lnTo>
                  <a:pt x="49" y="99"/>
                </a:lnTo>
                <a:lnTo>
                  <a:pt x="49" y="98"/>
                </a:lnTo>
                <a:lnTo>
                  <a:pt x="47" y="98"/>
                </a:lnTo>
                <a:lnTo>
                  <a:pt x="47" y="96"/>
                </a:lnTo>
                <a:lnTo>
                  <a:pt x="44" y="96"/>
                </a:lnTo>
                <a:lnTo>
                  <a:pt x="44" y="94"/>
                </a:lnTo>
                <a:lnTo>
                  <a:pt x="43" y="94"/>
                </a:lnTo>
                <a:lnTo>
                  <a:pt x="43" y="89"/>
                </a:lnTo>
                <a:lnTo>
                  <a:pt x="41" y="89"/>
                </a:lnTo>
                <a:lnTo>
                  <a:pt x="41" y="82"/>
                </a:lnTo>
                <a:lnTo>
                  <a:pt x="40" y="82"/>
                </a:lnTo>
                <a:lnTo>
                  <a:pt x="40" y="80"/>
                </a:lnTo>
                <a:lnTo>
                  <a:pt x="38" y="80"/>
                </a:lnTo>
                <a:lnTo>
                  <a:pt x="38" y="79"/>
                </a:lnTo>
                <a:lnTo>
                  <a:pt x="36" y="79"/>
                </a:lnTo>
                <a:lnTo>
                  <a:pt x="36" y="77"/>
                </a:lnTo>
                <a:lnTo>
                  <a:pt x="34" y="77"/>
                </a:lnTo>
                <a:lnTo>
                  <a:pt x="34" y="74"/>
                </a:lnTo>
                <a:cubicBezTo>
                  <a:pt x="34" y="74"/>
                  <a:pt x="31" y="74"/>
                  <a:pt x="31" y="74"/>
                </a:cubicBezTo>
                <a:cubicBezTo>
                  <a:pt x="31" y="73"/>
                  <a:pt x="31" y="68"/>
                  <a:pt x="31" y="68"/>
                </a:cubicBezTo>
                <a:lnTo>
                  <a:pt x="31" y="66"/>
                </a:lnTo>
                <a:lnTo>
                  <a:pt x="30" y="66"/>
                </a:lnTo>
                <a:lnTo>
                  <a:pt x="30" y="62"/>
                </a:lnTo>
                <a:lnTo>
                  <a:pt x="29" y="62"/>
                </a:lnTo>
                <a:lnTo>
                  <a:pt x="29" y="58"/>
                </a:lnTo>
                <a:lnTo>
                  <a:pt x="27" y="58"/>
                </a:lnTo>
                <a:lnTo>
                  <a:pt x="27" y="56"/>
                </a:lnTo>
                <a:lnTo>
                  <a:pt x="25" y="56"/>
                </a:lnTo>
                <a:lnTo>
                  <a:pt x="25" y="54"/>
                </a:lnTo>
                <a:lnTo>
                  <a:pt x="23" y="54"/>
                </a:lnTo>
                <a:cubicBezTo>
                  <a:pt x="23" y="54"/>
                  <a:pt x="24" y="51"/>
                  <a:pt x="23" y="51"/>
                </a:cubicBezTo>
                <a:cubicBezTo>
                  <a:pt x="23" y="51"/>
                  <a:pt x="22" y="51"/>
                  <a:pt x="22" y="51"/>
                </a:cubicBezTo>
                <a:lnTo>
                  <a:pt x="22" y="48"/>
                </a:lnTo>
                <a:lnTo>
                  <a:pt x="21" y="48"/>
                </a:lnTo>
                <a:lnTo>
                  <a:pt x="21" y="41"/>
                </a:lnTo>
                <a:lnTo>
                  <a:pt x="21" y="38"/>
                </a:lnTo>
                <a:lnTo>
                  <a:pt x="19" y="38"/>
                </a:lnTo>
                <a:lnTo>
                  <a:pt x="19" y="36"/>
                </a:lnTo>
                <a:lnTo>
                  <a:pt x="18" y="36"/>
                </a:lnTo>
                <a:lnTo>
                  <a:pt x="18" y="35"/>
                </a:lnTo>
                <a:lnTo>
                  <a:pt x="15" y="35"/>
                </a:lnTo>
                <a:lnTo>
                  <a:pt x="15" y="32"/>
                </a:lnTo>
                <a:lnTo>
                  <a:pt x="12" y="32"/>
                </a:lnTo>
                <a:lnTo>
                  <a:pt x="12" y="25"/>
                </a:lnTo>
                <a:lnTo>
                  <a:pt x="12" y="22"/>
                </a:lnTo>
                <a:lnTo>
                  <a:pt x="11" y="22"/>
                </a:lnTo>
                <a:lnTo>
                  <a:pt x="11" y="10"/>
                </a:lnTo>
                <a:lnTo>
                  <a:pt x="10" y="10"/>
                </a:lnTo>
                <a:lnTo>
                  <a:pt x="10" y="6"/>
                </a:lnTo>
                <a:lnTo>
                  <a:pt x="9" y="6"/>
                </a:lnTo>
                <a:lnTo>
                  <a:pt x="9" y="3"/>
                </a:lnTo>
                <a:lnTo>
                  <a:pt x="8" y="3"/>
                </a:lnTo>
                <a:lnTo>
                  <a:pt x="8" y="2"/>
                </a:lnTo>
                <a:lnTo>
                  <a:pt x="6" y="2"/>
                </a:lnTo>
                <a:lnTo>
                  <a:pt x="6" y="1"/>
                </a:lnTo>
                <a:lnTo>
                  <a:pt x="3" y="1"/>
                </a:lnTo>
                <a:lnTo>
                  <a:pt x="3" y="0"/>
                </a:lnTo>
                <a:lnTo>
                  <a:pt x="0" y="0"/>
                </a:lnTo>
              </a:path>
            </a:pathLst>
          </a:cu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58"/>
          <p:cNvSpPr>
            <a:spLocks noChangeShapeType="1"/>
          </p:cNvSpPr>
          <p:nvPr/>
        </p:nvSpPr>
        <p:spPr bwMode="auto">
          <a:xfrm>
            <a:off x="5044753" y="1702815"/>
            <a:ext cx="0" cy="25364"/>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59"/>
          <p:cNvSpPr>
            <a:spLocks noChangeShapeType="1"/>
          </p:cNvSpPr>
          <p:nvPr/>
        </p:nvSpPr>
        <p:spPr bwMode="auto">
          <a:xfrm>
            <a:off x="5577265" y="2882225"/>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60"/>
          <p:cNvSpPr>
            <a:spLocks noChangeShapeType="1"/>
          </p:cNvSpPr>
          <p:nvPr/>
        </p:nvSpPr>
        <p:spPr bwMode="auto">
          <a:xfrm>
            <a:off x="5615302" y="2920271"/>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61"/>
          <p:cNvSpPr>
            <a:spLocks noChangeShapeType="1"/>
          </p:cNvSpPr>
          <p:nvPr/>
        </p:nvSpPr>
        <p:spPr bwMode="auto">
          <a:xfrm>
            <a:off x="5780127" y="3123180"/>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62"/>
          <p:cNvSpPr>
            <a:spLocks noChangeShapeType="1"/>
          </p:cNvSpPr>
          <p:nvPr/>
        </p:nvSpPr>
        <p:spPr bwMode="auto">
          <a:xfrm>
            <a:off x="5856200" y="3237317"/>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63"/>
          <p:cNvSpPr>
            <a:spLocks noChangeShapeType="1"/>
          </p:cNvSpPr>
          <p:nvPr/>
        </p:nvSpPr>
        <p:spPr bwMode="auto">
          <a:xfrm>
            <a:off x="5881558" y="3249998"/>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64"/>
          <p:cNvSpPr>
            <a:spLocks noChangeShapeType="1"/>
          </p:cNvSpPr>
          <p:nvPr/>
        </p:nvSpPr>
        <p:spPr bwMode="auto">
          <a:xfrm>
            <a:off x="5906916" y="3249998"/>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65"/>
          <p:cNvSpPr>
            <a:spLocks noChangeShapeType="1"/>
          </p:cNvSpPr>
          <p:nvPr/>
        </p:nvSpPr>
        <p:spPr bwMode="auto">
          <a:xfrm>
            <a:off x="5944952" y="3262680"/>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66"/>
          <p:cNvSpPr>
            <a:spLocks noChangeShapeType="1"/>
          </p:cNvSpPr>
          <p:nvPr/>
        </p:nvSpPr>
        <p:spPr bwMode="auto">
          <a:xfrm>
            <a:off x="5995668" y="3288044"/>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67"/>
          <p:cNvSpPr>
            <a:spLocks noChangeShapeType="1"/>
          </p:cNvSpPr>
          <p:nvPr/>
        </p:nvSpPr>
        <p:spPr bwMode="auto">
          <a:xfrm>
            <a:off x="6071741" y="3313408"/>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68"/>
          <p:cNvSpPr>
            <a:spLocks noChangeShapeType="1"/>
          </p:cNvSpPr>
          <p:nvPr/>
        </p:nvSpPr>
        <p:spPr bwMode="auto">
          <a:xfrm>
            <a:off x="6160493" y="3376817"/>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69"/>
          <p:cNvSpPr>
            <a:spLocks noChangeShapeType="1"/>
          </p:cNvSpPr>
          <p:nvPr/>
        </p:nvSpPr>
        <p:spPr bwMode="auto">
          <a:xfrm>
            <a:off x="6236566" y="3402180"/>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70"/>
          <p:cNvSpPr>
            <a:spLocks noChangeShapeType="1"/>
          </p:cNvSpPr>
          <p:nvPr/>
        </p:nvSpPr>
        <p:spPr bwMode="auto">
          <a:xfrm>
            <a:off x="6274603" y="3402180"/>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71"/>
          <p:cNvSpPr>
            <a:spLocks noChangeShapeType="1"/>
          </p:cNvSpPr>
          <p:nvPr/>
        </p:nvSpPr>
        <p:spPr bwMode="auto">
          <a:xfrm>
            <a:off x="6299960" y="3414862"/>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72"/>
          <p:cNvSpPr>
            <a:spLocks noChangeShapeType="1"/>
          </p:cNvSpPr>
          <p:nvPr/>
        </p:nvSpPr>
        <p:spPr bwMode="auto">
          <a:xfrm>
            <a:off x="6578896" y="3490953"/>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73"/>
          <p:cNvSpPr>
            <a:spLocks noChangeShapeType="1"/>
          </p:cNvSpPr>
          <p:nvPr/>
        </p:nvSpPr>
        <p:spPr bwMode="auto">
          <a:xfrm>
            <a:off x="6680326" y="3490953"/>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74"/>
          <p:cNvSpPr>
            <a:spLocks noChangeShapeType="1"/>
          </p:cNvSpPr>
          <p:nvPr/>
        </p:nvSpPr>
        <p:spPr bwMode="auto">
          <a:xfrm>
            <a:off x="6832473" y="3503635"/>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75"/>
          <p:cNvSpPr>
            <a:spLocks noChangeShapeType="1"/>
          </p:cNvSpPr>
          <p:nvPr/>
        </p:nvSpPr>
        <p:spPr bwMode="auto">
          <a:xfrm>
            <a:off x="6857831" y="3528999"/>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76"/>
          <p:cNvSpPr>
            <a:spLocks noChangeShapeType="1"/>
          </p:cNvSpPr>
          <p:nvPr/>
        </p:nvSpPr>
        <p:spPr bwMode="auto">
          <a:xfrm>
            <a:off x="7250875" y="3567044"/>
            <a:ext cx="0" cy="38045"/>
          </a:xfrm>
          <a:prstGeom prst="line">
            <a:avLst/>
          </a:prstGeom>
          <a:noFill/>
          <a:ln w="9525">
            <a:solidFill>
              <a:srgbClr val="04388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11" name="Group 310"/>
          <p:cNvGrpSpPr/>
          <p:nvPr/>
        </p:nvGrpSpPr>
        <p:grpSpPr>
          <a:xfrm>
            <a:off x="5063961" y="1715497"/>
            <a:ext cx="3520937" cy="1851547"/>
            <a:chOff x="3233738" y="2717800"/>
            <a:chExt cx="2676525" cy="1419225"/>
          </a:xfrm>
        </p:grpSpPr>
        <p:sp>
          <p:nvSpPr>
            <p:cNvPr id="312" name="Freeform 177"/>
            <p:cNvSpPr>
              <a:spLocks/>
            </p:cNvSpPr>
            <p:nvPr/>
          </p:nvSpPr>
          <p:spPr bwMode="auto">
            <a:xfrm>
              <a:off x="3233738" y="2717800"/>
              <a:ext cx="2676525" cy="1419225"/>
            </a:xfrm>
            <a:custGeom>
              <a:avLst/>
              <a:gdLst>
                <a:gd name="T0" fmla="*/ 217 w 281"/>
                <a:gd name="T1" fmla="*/ 148 h 149"/>
                <a:gd name="T2" fmla="*/ 182 w 281"/>
                <a:gd name="T3" fmla="*/ 147 h 149"/>
                <a:gd name="T4" fmla="*/ 159 w 281"/>
                <a:gd name="T5" fmla="*/ 145 h 149"/>
                <a:gd name="T6" fmla="*/ 143 w 281"/>
                <a:gd name="T7" fmla="*/ 143 h 149"/>
                <a:gd name="T8" fmla="*/ 139 w 281"/>
                <a:gd name="T9" fmla="*/ 140 h 149"/>
                <a:gd name="T10" fmla="*/ 120 w 281"/>
                <a:gd name="T11" fmla="*/ 139 h 149"/>
                <a:gd name="T12" fmla="*/ 116 w 281"/>
                <a:gd name="T13" fmla="*/ 136 h 149"/>
                <a:gd name="T14" fmla="*/ 105 w 281"/>
                <a:gd name="T15" fmla="*/ 135 h 149"/>
                <a:gd name="T16" fmla="*/ 103 w 281"/>
                <a:gd name="T17" fmla="*/ 131 h 149"/>
                <a:gd name="T18" fmla="*/ 97 w 281"/>
                <a:gd name="T19" fmla="*/ 129 h 149"/>
                <a:gd name="T20" fmla="*/ 95 w 281"/>
                <a:gd name="T21" fmla="*/ 126 h 149"/>
                <a:gd name="T22" fmla="*/ 88 w 281"/>
                <a:gd name="T23" fmla="*/ 125 h 149"/>
                <a:gd name="T24" fmla="*/ 85 w 281"/>
                <a:gd name="T25" fmla="*/ 123 h 149"/>
                <a:gd name="T26" fmla="*/ 82 w 281"/>
                <a:gd name="T27" fmla="*/ 121 h 149"/>
                <a:gd name="T28" fmla="*/ 81 w 281"/>
                <a:gd name="T29" fmla="*/ 116 h 149"/>
                <a:gd name="T30" fmla="*/ 78 w 281"/>
                <a:gd name="T31" fmla="*/ 115 h 149"/>
                <a:gd name="T32" fmla="*/ 77 w 281"/>
                <a:gd name="T33" fmla="*/ 112 h 149"/>
                <a:gd name="T34" fmla="*/ 72 w 281"/>
                <a:gd name="T35" fmla="*/ 111 h 149"/>
                <a:gd name="T36" fmla="*/ 70 w 281"/>
                <a:gd name="T37" fmla="*/ 108 h 149"/>
                <a:gd name="T38" fmla="*/ 64 w 281"/>
                <a:gd name="T39" fmla="*/ 106 h 149"/>
                <a:gd name="T40" fmla="*/ 63 w 281"/>
                <a:gd name="T41" fmla="*/ 103 h 149"/>
                <a:gd name="T42" fmla="*/ 58 w 281"/>
                <a:gd name="T43" fmla="*/ 99 h 149"/>
                <a:gd name="T44" fmla="*/ 56 w 281"/>
                <a:gd name="T45" fmla="*/ 95 h 149"/>
                <a:gd name="T46" fmla="*/ 53 w 281"/>
                <a:gd name="T47" fmla="*/ 93 h 149"/>
                <a:gd name="T48" fmla="*/ 51 w 281"/>
                <a:gd name="T49" fmla="*/ 87 h 149"/>
                <a:gd name="T50" fmla="*/ 48 w 281"/>
                <a:gd name="T51" fmla="*/ 85 h 149"/>
                <a:gd name="T52" fmla="*/ 46 w 281"/>
                <a:gd name="T53" fmla="*/ 82 h 149"/>
                <a:gd name="T54" fmla="*/ 42 w 281"/>
                <a:gd name="T55" fmla="*/ 79 h 149"/>
                <a:gd name="T56" fmla="*/ 41 w 281"/>
                <a:gd name="T57" fmla="*/ 71 h 149"/>
                <a:gd name="T58" fmla="*/ 39 w 281"/>
                <a:gd name="T59" fmla="*/ 67 h 149"/>
                <a:gd name="T60" fmla="*/ 36 w 281"/>
                <a:gd name="T61" fmla="*/ 64 h 149"/>
                <a:gd name="T62" fmla="*/ 33 w 281"/>
                <a:gd name="T63" fmla="*/ 61 h 149"/>
                <a:gd name="T64" fmla="*/ 32 w 281"/>
                <a:gd name="T65" fmla="*/ 54 h 149"/>
                <a:gd name="T66" fmla="*/ 29 w 281"/>
                <a:gd name="T67" fmla="*/ 49 h 149"/>
                <a:gd name="T68" fmla="*/ 28 w 281"/>
                <a:gd name="T69" fmla="*/ 45 h 149"/>
                <a:gd name="T70" fmla="*/ 24 w 281"/>
                <a:gd name="T71" fmla="*/ 43 h 149"/>
                <a:gd name="T72" fmla="*/ 22 w 281"/>
                <a:gd name="T73" fmla="*/ 37 h 149"/>
                <a:gd name="T74" fmla="*/ 21 w 281"/>
                <a:gd name="T75" fmla="*/ 26 h 149"/>
                <a:gd name="T76" fmla="*/ 15 w 281"/>
                <a:gd name="T77" fmla="*/ 24 h 149"/>
                <a:gd name="T78" fmla="*/ 13 w 281"/>
                <a:gd name="T79" fmla="*/ 20 h 149"/>
                <a:gd name="T80" fmla="*/ 10 w 281"/>
                <a:gd name="T81" fmla="*/ 16 h 149"/>
                <a:gd name="T82" fmla="*/ 9 w 281"/>
                <a:gd name="T83" fmla="*/ 4 h 149"/>
                <a:gd name="T84" fmla="*/ 4 w 281"/>
                <a:gd name="T85"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149">
                  <a:moveTo>
                    <a:pt x="281" y="149"/>
                  </a:moveTo>
                  <a:lnTo>
                    <a:pt x="217" y="149"/>
                  </a:lnTo>
                  <a:lnTo>
                    <a:pt x="217" y="148"/>
                  </a:lnTo>
                  <a:lnTo>
                    <a:pt x="203" y="148"/>
                  </a:lnTo>
                  <a:lnTo>
                    <a:pt x="203" y="147"/>
                  </a:lnTo>
                  <a:lnTo>
                    <a:pt x="182" y="147"/>
                  </a:lnTo>
                  <a:lnTo>
                    <a:pt x="182" y="146"/>
                  </a:lnTo>
                  <a:lnTo>
                    <a:pt x="159" y="146"/>
                  </a:lnTo>
                  <a:lnTo>
                    <a:pt x="159" y="145"/>
                  </a:lnTo>
                  <a:lnTo>
                    <a:pt x="148" y="145"/>
                  </a:lnTo>
                  <a:lnTo>
                    <a:pt x="148" y="143"/>
                  </a:lnTo>
                  <a:lnTo>
                    <a:pt x="143" y="143"/>
                  </a:lnTo>
                  <a:lnTo>
                    <a:pt x="143" y="142"/>
                  </a:lnTo>
                  <a:lnTo>
                    <a:pt x="139" y="142"/>
                  </a:lnTo>
                  <a:lnTo>
                    <a:pt x="139" y="140"/>
                  </a:lnTo>
                  <a:lnTo>
                    <a:pt x="123" y="140"/>
                  </a:lnTo>
                  <a:lnTo>
                    <a:pt x="123" y="139"/>
                  </a:lnTo>
                  <a:lnTo>
                    <a:pt x="120" y="139"/>
                  </a:lnTo>
                  <a:lnTo>
                    <a:pt x="120" y="137"/>
                  </a:lnTo>
                  <a:lnTo>
                    <a:pt x="116" y="137"/>
                  </a:lnTo>
                  <a:lnTo>
                    <a:pt x="116" y="136"/>
                  </a:lnTo>
                  <a:lnTo>
                    <a:pt x="113" y="136"/>
                  </a:lnTo>
                  <a:lnTo>
                    <a:pt x="113" y="135"/>
                  </a:lnTo>
                  <a:lnTo>
                    <a:pt x="105" y="135"/>
                  </a:lnTo>
                  <a:lnTo>
                    <a:pt x="105" y="133"/>
                  </a:lnTo>
                  <a:lnTo>
                    <a:pt x="103" y="133"/>
                  </a:lnTo>
                  <a:lnTo>
                    <a:pt x="103" y="131"/>
                  </a:lnTo>
                  <a:lnTo>
                    <a:pt x="101" y="131"/>
                  </a:lnTo>
                  <a:lnTo>
                    <a:pt x="101" y="129"/>
                  </a:lnTo>
                  <a:lnTo>
                    <a:pt x="97" y="129"/>
                  </a:lnTo>
                  <a:lnTo>
                    <a:pt x="97" y="127"/>
                  </a:lnTo>
                  <a:lnTo>
                    <a:pt x="95" y="127"/>
                  </a:lnTo>
                  <a:lnTo>
                    <a:pt x="95" y="126"/>
                  </a:lnTo>
                  <a:lnTo>
                    <a:pt x="91" y="126"/>
                  </a:lnTo>
                  <a:lnTo>
                    <a:pt x="91" y="125"/>
                  </a:lnTo>
                  <a:lnTo>
                    <a:pt x="88" y="125"/>
                  </a:lnTo>
                  <a:lnTo>
                    <a:pt x="88" y="124"/>
                  </a:lnTo>
                  <a:lnTo>
                    <a:pt x="85" y="124"/>
                  </a:lnTo>
                  <a:lnTo>
                    <a:pt x="85" y="123"/>
                  </a:lnTo>
                  <a:lnTo>
                    <a:pt x="83" y="123"/>
                  </a:lnTo>
                  <a:lnTo>
                    <a:pt x="83" y="121"/>
                  </a:lnTo>
                  <a:lnTo>
                    <a:pt x="82" y="121"/>
                  </a:lnTo>
                  <a:lnTo>
                    <a:pt x="82" y="119"/>
                  </a:lnTo>
                  <a:lnTo>
                    <a:pt x="81" y="119"/>
                  </a:lnTo>
                  <a:lnTo>
                    <a:pt x="81" y="116"/>
                  </a:lnTo>
                  <a:lnTo>
                    <a:pt x="80" y="116"/>
                  </a:lnTo>
                  <a:lnTo>
                    <a:pt x="80" y="115"/>
                  </a:lnTo>
                  <a:lnTo>
                    <a:pt x="78" y="115"/>
                  </a:lnTo>
                  <a:lnTo>
                    <a:pt x="78" y="113"/>
                  </a:lnTo>
                  <a:lnTo>
                    <a:pt x="77" y="113"/>
                  </a:lnTo>
                  <a:lnTo>
                    <a:pt x="77" y="112"/>
                  </a:lnTo>
                  <a:lnTo>
                    <a:pt x="75" y="112"/>
                  </a:lnTo>
                  <a:lnTo>
                    <a:pt x="75" y="111"/>
                  </a:lnTo>
                  <a:lnTo>
                    <a:pt x="72" y="111"/>
                  </a:lnTo>
                  <a:lnTo>
                    <a:pt x="72" y="110"/>
                  </a:lnTo>
                  <a:lnTo>
                    <a:pt x="70" y="110"/>
                  </a:lnTo>
                  <a:lnTo>
                    <a:pt x="70" y="108"/>
                  </a:lnTo>
                  <a:lnTo>
                    <a:pt x="68" y="108"/>
                  </a:lnTo>
                  <a:lnTo>
                    <a:pt x="68" y="106"/>
                  </a:lnTo>
                  <a:lnTo>
                    <a:pt x="64" y="106"/>
                  </a:lnTo>
                  <a:lnTo>
                    <a:pt x="64" y="105"/>
                  </a:lnTo>
                  <a:lnTo>
                    <a:pt x="63" y="105"/>
                  </a:lnTo>
                  <a:lnTo>
                    <a:pt x="63" y="103"/>
                  </a:lnTo>
                  <a:lnTo>
                    <a:pt x="61" y="103"/>
                  </a:lnTo>
                  <a:lnTo>
                    <a:pt x="61" y="99"/>
                  </a:lnTo>
                  <a:lnTo>
                    <a:pt x="58" y="99"/>
                  </a:lnTo>
                  <a:lnTo>
                    <a:pt x="58" y="97"/>
                  </a:lnTo>
                  <a:lnTo>
                    <a:pt x="56" y="97"/>
                  </a:lnTo>
                  <a:lnTo>
                    <a:pt x="56" y="95"/>
                  </a:lnTo>
                  <a:lnTo>
                    <a:pt x="55" y="95"/>
                  </a:lnTo>
                  <a:lnTo>
                    <a:pt x="55" y="93"/>
                  </a:lnTo>
                  <a:lnTo>
                    <a:pt x="53" y="93"/>
                  </a:lnTo>
                  <a:lnTo>
                    <a:pt x="53" y="91"/>
                  </a:lnTo>
                  <a:lnTo>
                    <a:pt x="51" y="91"/>
                  </a:lnTo>
                  <a:lnTo>
                    <a:pt x="51" y="87"/>
                  </a:lnTo>
                  <a:lnTo>
                    <a:pt x="50" y="87"/>
                  </a:lnTo>
                  <a:lnTo>
                    <a:pt x="50" y="85"/>
                  </a:lnTo>
                  <a:lnTo>
                    <a:pt x="48" y="85"/>
                  </a:lnTo>
                  <a:lnTo>
                    <a:pt x="48" y="83"/>
                  </a:lnTo>
                  <a:lnTo>
                    <a:pt x="46" y="83"/>
                  </a:lnTo>
                  <a:lnTo>
                    <a:pt x="46" y="82"/>
                  </a:lnTo>
                  <a:lnTo>
                    <a:pt x="44" y="82"/>
                  </a:lnTo>
                  <a:lnTo>
                    <a:pt x="44" y="79"/>
                  </a:lnTo>
                  <a:lnTo>
                    <a:pt x="42" y="79"/>
                  </a:lnTo>
                  <a:lnTo>
                    <a:pt x="42" y="75"/>
                  </a:lnTo>
                  <a:lnTo>
                    <a:pt x="41" y="75"/>
                  </a:lnTo>
                  <a:lnTo>
                    <a:pt x="41" y="71"/>
                  </a:lnTo>
                  <a:lnTo>
                    <a:pt x="41" y="71"/>
                  </a:lnTo>
                  <a:lnTo>
                    <a:pt x="41" y="67"/>
                  </a:lnTo>
                  <a:lnTo>
                    <a:pt x="39" y="67"/>
                  </a:lnTo>
                  <a:lnTo>
                    <a:pt x="39" y="65"/>
                  </a:lnTo>
                  <a:lnTo>
                    <a:pt x="36" y="65"/>
                  </a:lnTo>
                  <a:lnTo>
                    <a:pt x="36" y="64"/>
                  </a:lnTo>
                  <a:lnTo>
                    <a:pt x="34" y="64"/>
                  </a:lnTo>
                  <a:lnTo>
                    <a:pt x="34" y="61"/>
                  </a:lnTo>
                  <a:lnTo>
                    <a:pt x="33" y="61"/>
                  </a:lnTo>
                  <a:lnTo>
                    <a:pt x="33" y="58"/>
                  </a:lnTo>
                  <a:lnTo>
                    <a:pt x="32" y="58"/>
                  </a:lnTo>
                  <a:lnTo>
                    <a:pt x="32" y="54"/>
                  </a:lnTo>
                  <a:lnTo>
                    <a:pt x="31" y="54"/>
                  </a:lnTo>
                  <a:lnTo>
                    <a:pt x="31" y="49"/>
                  </a:lnTo>
                  <a:lnTo>
                    <a:pt x="29" y="49"/>
                  </a:lnTo>
                  <a:lnTo>
                    <a:pt x="29" y="47"/>
                  </a:lnTo>
                  <a:lnTo>
                    <a:pt x="28" y="47"/>
                  </a:lnTo>
                  <a:lnTo>
                    <a:pt x="28" y="45"/>
                  </a:lnTo>
                  <a:lnTo>
                    <a:pt x="26" y="45"/>
                  </a:lnTo>
                  <a:lnTo>
                    <a:pt x="26" y="43"/>
                  </a:lnTo>
                  <a:lnTo>
                    <a:pt x="24" y="43"/>
                  </a:lnTo>
                  <a:lnTo>
                    <a:pt x="24" y="40"/>
                  </a:lnTo>
                  <a:lnTo>
                    <a:pt x="22" y="40"/>
                  </a:lnTo>
                  <a:lnTo>
                    <a:pt x="22" y="37"/>
                  </a:lnTo>
                  <a:lnTo>
                    <a:pt x="21" y="37"/>
                  </a:lnTo>
                  <a:lnTo>
                    <a:pt x="21" y="30"/>
                  </a:lnTo>
                  <a:lnTo>
                    <a:pt x="21" y="26"/>
                  </a:lnTo>
                  <a:lnTo>
                    <a:pt x="18" y="26"/>
                  </a:lnTo>
                  <a:lnTo>
                    <a:pt x="18" y="24"/>
                  </a:lnTo>
                  <a:lnTo>
                    <a:pt x="15" y="24"/>
                  </a:lnTo>
                  <a:lnTo>
                    <a:pt x="15" y="22"/>
                  </a:lnTo>
                  <a:lnTo>
                    <a:pt x="13" y="22"/>
                  </a:lnTo>
                  <a:lnTo>
                    <a:pt x="13" y="20"/>
                  </a:lnTo>
                  <a:lnTo>
                    <a:pt x="12" y="20"/>
                  </a:lnTo>
                  <a:lnTo>
                    <a:pt x="12" y="16"/>
                  </a:lnTo>
                  <a:lnTo>
                    <a:pt x="10" y="16"/>
                  </a:lnTo>
                  <a:lnTo>
                    <a:pt x="10" y="10"/>
                  </a:lnTo>
                  <a:lnTo>
                    <a:pt x="9" y="10"/>
                  </a:lnTo>
                  <a:lnTo>
                    <a:pt x="9" y="4"/>
                  </a:lnTo>
                  <a:lnTo>
                    <a:pt x="9" y="3"/>
                  </a:lnTo>
                  <a:lnTo>
                    <a:pt x="6" y="3"/>
                  </a:lnTo>
                  <a:lnTo>
                    <a:pt x="4" y="3"/>
                  </a:lnTo>
                  <a:lnTo>
                    <a:pt x="4" y="0"/>
                  </a:lnTo>
                  <a:lnTo>
                    <a:pt x="0" y="0"/>
                  </a:lnTo>
                </a:path>
              </a:pathLst>
            </a:cu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78"/>
            <p:cNvSpPr>
              <a:spLocks noChangeShapeType="1"/>
            </p:cNvSpPr>
            <p:nvPr/>
          </p:nvSpPr>
          <p:spPr bwMode="auto">
            <a:xfrm>
              <a:off x="3452813" y="307975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79"/>
            <p:cNvSpPr>
              <a:spLocks noChangeShapeType="1"/>
            </p:cNvSpPr>
            <p:nvPr/>
          </p:nvSpPr>
          <p:spPr bwMode="auto">
            <a:xfrm>
              <a:off x="3481388" y="310832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80"/>
            <p:cNvSpPr>
              <a:spLocks noChangeShapeType="1"/>
            </p:cNvSpPr>
            <p:nvPr/>
          </p:nvSpPr>
          <p:spPr bwMode="auto">
            <a:xfrm>
              <a:off x="3509963" y="31369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81"/>
            <p:cNvSpPr>
              <a:spLocks noChangeShapeType="1"/>
            </p:cNvSpPr>
            <p:nvPr/>
          </p:nvSpPr>
          <p:spPr bwMode="auto">
            <a:xfrm>
              <a:off x="3709988" y="350837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82"/>
            <p:cNvSpPr>
              <a:spLocks noChangeShapeType="1"/>
            </p:cNvSpPr>
            <p:nvPr/>
          </p:nvSpPr>
          <p:spPr bwMode="auto">
            <a:xfrm>
              <a:off x="3919538" y="373697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83"/>
            <p:cNvSpPr>
              <a:spLocks noChangeShapeType="1"/>
            </p:cNvSpPr>
            <p:nvPr/>
          </p:nvSpPr>
          <p:spPr bwMode="auto">
            <a:xfrm>
              <a:off x="3852863" y="370840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184"/>
            <p:cNvSpPr>
              <a:spLocks noChangeShapeType="1"/>
            </p:cNvSpPr>
            <p:nvPr/>
          </p:nvSpPr>
          <p:spPr bwMode="auto">
            <a:xfrm>
              <a:off x="3900488" y="371792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185"/>
            <p:cNvSpPr>
              <a:spLocks noChangeShapeType="1"/>
            </p:cNvSpPr>
            <p:nvPr/>
          </p:nvSpPr>
          <p:spPr bwMode="auto">
            <a:xfrm>
              <a:off x="3976688" y="377507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186"/>
            <p:cNvSpPr>
              <a:spLocks noChangeShapeType="1"/>
            </p:cNvSpPr>
            <p:nvPr/>
          </p:nvSpPr>
          <p:spPr bwMode="auto">
            <a:xfrm>
              <a:off x="4033838" y="38608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187"/>
            <p:cNvSpPr>
              <a:spLocks noChangeShapeType="1"/>
            </p:cNvSpPr>
            <p:nvPr/>
          </p:nvSpPr>
          <p:spPr bwMode="auto">
            <a:xfrm>
              <a:off x="4090988" y="387985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188"/>
            <p:cNvSpPr>
              <a:spLocks noChangeShapeType="1"/>
            </p:cNvSpPr>
            <p:nvPr/>
          </p:nvSpPr>
          <p:spPr bwMode="auto">
            <a:xfrm>
              <a:off x="4148138" y="390842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189"/>
            <p:cNvSpPr>
              <a:spLocks noChangeShapeType="1"/>
            </p:cNvSpPr>
            <p:nvPr/>
          </p:nvSpPr>
          <p:spPr bwMode="auto">
            <a:xfrm>
              <a:off x="4205288" y="39370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190"/>
            <p:cNvSpPr>
              <a:spLocks noChangeShapeType="1"/>
            </p:cNvSpPr>
            <p:nvPr/>
          </p:nvSpPr>
          <p:spPr bwMode="auto">
            <a:xfrm>
              <a:off x="4214813" y="39370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191"/>
            <p:cNvSpPr>
              <a:spLocks noChangeShapeType="1"/>
            </p:cNvSpPr>
            <p:nvPr/>
          </p:nvSpPr>
          <p:spPr bwMode="auto">
            <a:xfrm>
              <a:off x="4224338" y="396557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192"/>
            <p:cNvSpPr>
              <a:spLocks noChangeShapeType="1"/>
            </p:cNvSpPr>
            <p:nvPr/>
          </p:nvSpPr>
          <p:spPr bwMode="auto">
            <a:xfrm>
              <a:off x="4329113" y="398462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193"/>
            <p:cNvSpPr>
              <a:spLocks noChangeShapeType="1"/>
            </p:cNvSpPr>
            <p:nvPr/>
          </p:nvSpPr>
          <p:spPr bwMode="auto">
            <a:xfrm>
              <a:off x="4395788" y="401320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194"/>
            <p:cNvSpPr>
              <a:spLocks noChangeShapeType="1"/>
            </p:cNvSpPr>
            <p:nvPr/>
          </p:nvSpPr>
          <p:spPr bwMode="auto">
            <a:xfrm>
              <a:off x="4414838" y="403225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195"/>
            <p:cNvSpPr>
              <a:spLocks noChangeShapeType="1"/>
            </p:cNvSpPr>
            <p:nvPr/>
          </p:nvSpPr>
          <p:spPr bwMode="auto">
            <a:xfrm>
              <a:off x="4795838" y="407987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196"/>
            <p:cNvSpPr>
              <a:spLocks noChangeShapeType="1"/>
            </p:cNvSpPr>
            <p:nvPr/>
          </p:nvSpPr>
          <p:spPr bwMode="auto">
            <a:xfrm>
              <a:off x="5214938" y="409892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197"/>
            <p:cNvSpPr>
              <a:spLocks noChangeShapeType="1"/>
            </p:cNvSpPr>
            <p:nvPr/>
          </p:nvSpPr>
          <p:spPr bwMode="auto">
            <a:xfrm>
              <a:off x="5548313" y="410845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198"/>
            <p:cNvSpPr>
              <a:spLocks noChangeShapeType="1"/>
            </p:cNvSpPr>
            <p:nvPr/>
          </p:nvSpPr>
          <p:spPr bwMode="auto">
            <a:xfrm>
              <a:off x="5910263" y="410845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34" name="TextBox 333"/>
          <p:cNvSpPr txBox="1"/>
          <p:nvPr/>
        </p:nvSpPr>
        <p:spPr>
          <a:xfrm>
            <a:off x="1968154" y="1440283"/>
            <a:ext cx="444352" cy="307777"/>
          </a:xfrm>
          <a:prstGeom prst="rect">
            <a:avLst/>
          </a:prstGeom>
          <a:noFill/>
        </p:spPr>
        <p:txBody>
          <a:bodyPr wrap="none" rtlCol="0">
            <a:spAutoFit/>
          </a:bodyPr>
          <a:lstStyle/>
          <a:p>
            <a:pPr fontAlgn="base">
              <a:spcBef>
                <a:spcPct val="0"/>
              </a:spcBef>
              <a:spcAft>
                <a:spcPct val="0"/>
              </a:spcAft>
            </a:pPr>
            <a:r>
              <a:rPr lang="en-GB" sz="1400" b="1" dirty="0">
                <a:solidFill>
                  <a:srgbClr val="363636"/>
                </a:solidFill>
              </a:rPr>
              <a:t>OS</a:t>
            </a:r>
          </a:p>
        </p:txBody>
      </p:sp>
      <p:sp>
        <p:nvSpPr>
          <p:cNvPr id="335" name="Text Placeholder 2"/>
          <p:cNvSpPr>
            <a:spLocks noGrp="1"/>
          </p:cNvSpPr>
          <p:nvPr>
            <p:ph type="body" sz="quarter" idx="10"/>
          </p:nvPr>
        </p:nvSpPr>
        <p:spPr>
          <a:xfrm>
            <a:off x="365125" y="6096000"/>
            <a:ext cx="4130675" cy="487363"/>
          </a:xfrm>
        </p:spPr>
        <p:txBody>
          <a:bodyPr/>
          <a:lstStyle/>
          <a:p>
            <a:r>
              <a:rPr lang="en-GB" dirty="0" smtClean="0">
                <a:solidFill>
                  <a:srgbClr val="363636"/>
                </a:solidFill>
              </a:rPr>
              <a:t>*Log-rank</a:t>
            </a:r>
            <a:r>
              <a:rPr lang="ja-JP" altLang="en-US" dirty="0" smtClean="0">
                <a:solidFill>
                  <a:srgbClr val="363636"/>
                </a:solidFill>
              </a:rPr>
              <a:t>検定</a:t>
            </a:r>
            <a:endParaRPr lang="en-GB" dirty="0">
              <a:solidFill>
                <a:srgbClr val="363636"/>
              </a:solidFill>
            </a:endParaRPr>
          </a:p>
        </p:txBody>
      </p:sp>
    </p:spTree>
    <p:extLst>
      <p:ext uri="{BB962C8B-B14F-4D97-AF65-F5344CB8AC3E}">
        <p14:creationId xmlns:p14="http://schemas.microsoft.com/office/powerpoint/2010/main" xmlns="" val="908018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42148" cy="807720"/>
          </a:xfrm>
        </p:spPr>
        <p:txBody>
          <a:bodyPr/>
          <a:lstStyle/>
          <a:p>
            <a:pPr>
              <a:lnSpc>
                <a:spcPct val="90000"/>
              </a:lnSpc>
            </a:pPr>
            <a:r>
              <a:rPr lang="en-GB" altLang="ja-JP" sz="1600" dirty="0"/>
              <a:t>512</a:t>
            </a:r>
            <a:r>
              <a:rPr lang="ja-JP" altLang="en-US" sz="1600" dirty="0"/>
              <a:t>：</a:t>
            </a:r>
            <a:r>
              <a:rPr lang="en-GB" altLang="ja-JP" sz="1600" dirty="0"/>
              <a:t>RAISE</a:t>
            </a:r>
            <a:r>
              <a:rPr lang="ja-JP" altLang="en-US" sz="1600" dirty="0"/>
              <a:t>試験：ベバシズマブ（</a:t>
            </a:r>
            <a:r>
              <a:rPr lang="en-US" altLang="ja-JP" sz="1600" dirty="0" err="1"/>
              <a:t>bev</a:t>
            </a:r>
            <a:r>
              <a:rPr lang="ja-JP" altLang="en-US" sz="1600" dirty="0"/>
              <a:t>）＋オキサリプラチン（</a:t>
            </a:r>
            <a:r>
              <a:rPr lang="en-US" altLang="ja-JP" sz="1600" dirty="0"/>
              <a:t>ox</a:t>
            </a:r>
            <a:r>
              <a:rPr lang="ja-JP" altLang="en-US" sz="1600" dirty="0"/>
              <a:t>）＋フルオロピリミジン（</a:t>
            </a:r>
            <a:r>
              <a:rPr lang="en-US" altLang="ja-JP" sz="1600" dirty="0" err="1"/>
              <a:t>fp</a:t>
            </a:r>
            <a:r>
              <a:rPr lang="ja-JP" altLang="en-US" sz="1600" dirty="0"/>
              <a:t>）による一次</a:t>
            </a:r>
            <a:r>
              <a:rPr lang="ja-JP" altLang="en-US" sz="1600" dirty="0" smtClean="0"/>
              <a:t>併用治療の</a:t>
            </a:r>
            <a:r>
              <a:rPr lang="ja-JP" altLang="en-US" sz="1600" dirty="0"/>
              <a:t>施行中または施行後に増悪を示した転移性結腸直腸癌（</a:t>
            </a:r>
            <a:r>
              <a:rPr lang="en-US" altLang="ja-JP" sz="1600" dirty="0"/>
              <a:t>CRC</a:t>
            </a:r>
            <a:r>
              <a:rPr lang="ja-JP" altLang="en-US" sz="1600" dirty="0"/>
              <a:t>）患者におけるイリノテカン／フォリン酸／</a:t>
            </a:r>
            <a:r>
              <a:rPr lang="en-GB" altLang="ja-JP" sz="1600" dirty="0"/>
              <a:t>5-</a:t>
            </a:r>
            <a:r>
              <a:rPr lang="ja-JP" altLang="en-US" sz="1600" dirty="0"/>
              <a:t>フルオロウラシル（</a:t>
            </a:r>
            <a:r>
              <a:rPr lang="en-GB" altLang="ja-JP" sz="1600" dirty="0"/>
              <a:t>FOLFIRI</a:t>
            </a:r>
            <a:r>
              <a:rPr lang="ja-JP" altLang="en-US" sz="1600" dirty="0"/>
              <a:t>）</a:t>
            </a:r>
            <a:r>
              <a:rPr lang="ja-JP" altLang="en-US" sz="1600" dirty="0" smtClean="0"/>
              <a:t>と</a:t>
            </a:r>
            <a:r>
              <a:rPr lang="en-US" altLang="ja-JP" sz="1600" dirty="0" smtClean="0"/>
              <a:t/>
            </a:r>
            <a:br>
              <a:rPr lang="en-US" altLang="ja-JP" sz="1600" dirty="0" smtClean="0"/>
            </a:br>
            <a:r>
              <a:rPr lang="ja-JP" altLang="en-US" sz="1600" dirty="0" smtClean="0"/>
              <a:t>ラムシルマブ</a:t>
            </a:r>
            <a:r>
              <a:rPr lang="ja-JP" altLang="en-US" sz="1600" dirty="0"/>
              <a:t>（</a:t>
            </a:r>
            <a:r>
              <a:rPr lang="en-GB" altLang="ja-JP" sz="1600" dirty="0"/>
              <a:t>RAM</a:t>
            </a:r>
            <a:r>
              <a:rPr lang="ja-JP" altLang="en-US" sz="1600" dirty="0"/>
              <a:t>）またはプラセボ（</a:t>
            </a:r>
            <a:r>
              <a:rPr lang="en-GB" altLang="ja-JP" sz="1600" dirty="0"/>
              <a:t>PBO</a:t>
            </a:r>
            <a:r>
              <a:rPr lang="ja-JP" altLang="en-US" sz="1600" dirty="0"/>
              <a:t>）の併用に関する無作為化二重盲検</a:t>
            </a:r>
            <a:r>
              <a:rPr lang="ja-JP" altLang="en-US" sz="1600" dirty="0" smtClean="0"/>
              <a:t>多施設</a:t>
            </a:r>
            <a:r>
              <a:rPr lang="en-US" altLang="ja-JP" sz="1600" dirty="0" smtClean="0"/>
              <a:t/>
            </a:r>
            <a:br>
              <a:rPr lang="en-US" altLang="ja-JP" sz="1600" dirty="0" smtClean="0"/>
            </a:br>
            <a:r>
              <a:rPr lang="ja-JP" altLang="en-US" sz="1600" dirty="0" smtClean="0"/>
              <a:t>共同第</a:t>
            </a:r>
            <a:r>
              <a:rPr lang="en-US" altLang="ja-JP" sz="1600" dirty="0"/>
              <a:t>Ⅲ</a:t>
            </a:r>
            <a:r>
              <a:rPr lang="ja-JP" altLang="en-US" sz="1600" dirty="0"/>
              <a:t>相試験</a:t>
            </a:r>
            <a:r>
              <a:rPr lang="en-US" altLang="ja-JP" sz="1600" dirty="0" smtClean="0"/>
              <a:t>‐</a:t>
            </a:r>
            <a:r>
              <a:rPr lang="en-GB" sz="1600" dirty="0" err="1" smtClean="0"/>
              <a:t>Tabernero</a:t>
            </a:r>
            <a:r>
              <a:rPr lang="en-GB" sz="1600" dirty="0" smtClean="0"/>
              <a:t> J</a:t>
            </a:r>
            <a:r>
              <a:rPr lang="ja-JP" altLang="en-US" sz="1600" dirty="0" smtClean="0"/>
              <a:t>ら</a:t>
            </a:r>
            <a:endParaRPr lang="en-GB" sz="16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a:t>
            </a:r>
            <a:r>
              <a:rPr lang="en-US" altLang="ja-JP" sz="1600" b="1" dirty="0" smtClean="0">
                <a:solidFill>
                  <a:schemeClr val="tx1"/>
                </a:solidFill>
              </a:rPr>
              <a:t>(</a:t>
            </a:r>
            <a:r>
              <a:rPr lang="ja-JP" altLang="en-US" sz="1600" b="1" dirty="0" smtClean="0">
                <a:solidFill>
                  <a:schemeClr val="tx1"/>
                </a:solidFill>
              </a:rPr>
              <a:t>続き）</a:t>
            </a:r>
            <a:endParaRPr lang="en-GB" sz="1600" dirty="0" smtClean="0">
              <a:solidFill>
                <a:schemeClr val="tx1"/>
              </a:solidFill>
            </a:endParaRPr>
          </a:p>
          <a:p>
            <a:r>
              <a:rPr lang="ja-JP" altLang="en-US" sz="1600" dirty="0" smtClean="0">
                <a:solidFill>
                  <a:schemeClr val="tx1"/>
                </a:solidFill>
              </a:rPr>
              <a:t>平均相対用量強度：ラムシルマブ群</a:t>
            </a:r>
            <a:r>
              <a:rPr lang="en-GB" sz="1600" dirty="0" smtClean="0">
                <a:solidFill>
                  <a:schemeClr val="tx1"/>
                </a:solidFill>
              </a:rPr>
              <a:t>81.79%</a:t>
            </a:r>
            <a:r>
              <a:rPr lang="ja-JP" altLang="en-US" sz="1600" dirty="0" err="1" smtClean="0">
                <a:solidFill>
                  <a:schemeClr val="tx1"/>
                </a:solidFill>
              </a:rPr>
              <a:t>、</a:t>
            </a:r>
            <a:r>
              <a:rPr lang="ja-JP" altLang="en-US" sz="1600" dirty="0" smtClean="0">
                <a:solidFill>
                  <a:schemeClr val="tx1"/>
                </a:solidFill>
              </a:rPr>
              <a:t>プラセボ群</a:t>
            </a:r>
            <a:r>
              <a:rPr lang="en-GB" sz="1600" dirty="0" smtClean="0">
                <a:solidFill>
                  <a:schemeClr val="tx1"/>
                </a:solidFill>
              </a:rPr>
              <a:t>87.97%</a:t>
            </a: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marL="0" indent="0">
              <a:spcAft>
                <a:spcPts val="500"/>
              </a:spcAft>
              <a:buNone/>
            </a:pPr>
            <a:r>
              <a:rPr lang="ja-JP" altLang="en-US" sz="1600" b="1" dirty="0" smtClean="0">
                <a:solidFill>
                  <a:schemeClr val="tx1"/>
                </a:solidFill>
              </a:rPr>
              <a:t>結論</a:t>
            </a:r>
            <a:endParaRPr lang="en-GB" sz="1600" b="1" dirty="0">
              <a:solidFill>
                <a:schemeClr val="tx1"/>
              </a:solidFill>
            </a:endParaRPr>
          </a:p>
          <a:p>
            <a:pPr>
              <a:spcAft>
                <a:spcPts val="300"/>
              </a:spcAft>
            </a:pPr>
            <a:r>
              <a:rPr lang="en-GB" sz="1600" b="1" dirty="0" smtClean="0">
                <a:solidFill>
                  <a:schemeClr val="tx1"/>
                </a:solidFill>
              </a:rPr>
              <a:t>RAISE</a:t>
            </a:r>
            <a:r>
              <a:rPr lang="ja-JP" altLang="en-US" sz="1600" b="1" dirty="0" smtClean="0">
                <a:solidFill>
                  <a:schemeClr val="tx1"/>
                </a:solidFill>
              </a:rPr>
              <a:t>試験は所定の主要エンドポイントを満たした。</a:t>
            </a:r>
            <a:endParaRPr lang="en-GB" sz="1600" b="1" dirty="0">
              <a:solidFill>
                <a:schemeClr val="tx1"/>
              </a:solidFill>
            </a:endParaRPr>
          </a:p>
          <a:p>
            <a:pPr lvl="1">
              <a:spcAft>
                <a:spcPts val="300"/>
              </a:spcAft>
            </a:pPr>
            <a:r>
              <a:rPr lang="en-US" altLang="ja-JP" sz="1600" b="1" dirty="0" err="1" smtClean="0">
                <a:solidFill>
                  <a:schemeClr val="tx1"/>
                </a:solidFill>
              </a:rPr>
              <a:t>mCRC</a:t>
            </a:r>
            <a:r>
              <a:rPr lang="ja-JP" altLang="en-US" sz="1600" b="1" dirty="0" smtClean="0">
                <a:solidFill>
                  <a:schemeClr val="tx1"/>
                </a:solidFill>
              </a:rPr>
              <a:t>患者に</a:t>
            </a:r>
            <a:r>
              <a:rPr lang="ja-JP" altLang="en-US" sz="1600" b="1" dirty="0">
                <a:solidFill>
                  <a:schemeClr val="tx1"/>
                </a:solidFill>
              </a:rPr>
              <a:t>おいて</a:t>
            </a:r>
            <a:r>
              <a:rPr lang="ja-JP" altLang="en-US" sz="1600" b="1" dirty="0" smtClean="0">
                <a:solidFill>
                  <a:schemeClr val="tx1"/>
                </a:solidFill>
              </a:rPr>
              <a:t>、ラムシルマブ＋</a:t>
            </a:r>
            <a:r>
              <a:rPr lang="en-GB" sz="1600" b="1" dirty="0" smtClean="0">
                <a:solidFill>
                  <a:schemeClr val="tx1"/>
                </a:solidFill>
              </a:rPr>
              <a:t>FOLFIRI</a:t>
            </a:r>
            <a:r>
              <a:rPr lang="ja-JP" altLang="en-US" sz="1600" b="1" dirty="0">
                <a:solidFill>
                  <a:schemeClr val="tx1"/>
                </a:solidFill>
              </a:rPr>
              <a:t>は二次治療と</a:t>
            </a:r>
            <a:r>
              <a:rPr lang="ja-JP" altLang="en-US" sz="1600" b="1" dirty="0" smtClean="0">
                <a:solidFill>
                  <a:schemeClr val="tx1"/>
                </a:solidFill>
              </a:rPr>
              <a:t>してプラセボ＋</a:t>
            </a:r>
            <a:r>
              <a:rPr lang="en-GB" altLang="ja-JP" sz="1600" b="1" dirty="0" smtClean="0">
                <a:solidFill>
                  <a:schemeClr val="tx1"/>
                </a:solidFill>
              </a:rPr>
              <a:t>FOLFIRI</a:t>
            </a:r>
            <a:r>
              <a:rPr lang="ja-JP" altLang="en-US" sz="1600" b="1" dirty="0" smtClean="0">
                <a:solidFill>
                  <a:schemeClr val="tx1"/>
                </a:solidFill>
              </a:rPr>
              <a:t>に比べて</a:t>
            </a:r>
            <a:r>
              <a:rPr lang="en-US" altLang="ja-JP" sz="1600" b="1" dirty="0" smtClean="0">
                <a:solidFill>
                  <a:schemeClr val="tx1"/>
                </a:solidFill>
              </a:rPr>
              <a:t>OS</a:t>
            </a:r>
            <a:r>
              <a:rPr lang="ja-JP" altLang="en-US" sz="1600" b="1" dirty="0" smtClean="0">
                <a:solidFill>
                  <a:schemeClr val="tx1"/>
                </a:solidFill>
              </a:rPr>
              <a:t>を有意に改善させた。</a:t>
            </a:r>
            <a:endParaRPr lang="en-GB" sz="1600" b="1" dirty="0">
              <a:solidFill>
                <a:schemeClr val="tx1"/>
              </a:solidFill>
            </a:endParaRPr>
          </a:p>
          <a:p>
            <a:pPr>
              <a:spcAft>
                <a:spcPts val="300"/>
              </a:spcAft>
            </a:pPr>
            <a:r>
              <a:rPr lang="ja-JP" altLang="en-US" sz="1600" b="1" dirty="0" smtClean="0">
                <a:solidFill>
                  <a:schemeClr val="tx1"/>
                </a:solidFill>
              </a:rPr>
              <a:t>ラムシルマブ＋</a:t>
            </a:r>
            <a:r>
              <a:rPr lang="en-GB" sz="1600" b="1" dirty="0" smtClean="0">
                <a:solidFill>
                  <a:schemeClr val="tx1"/>
                </a:solidFill>
              </a:rPr>
              <a:t>FOLFIRI</a:t>
            </a:r>
            <a:r>
              <a:rPr lang="ja-JP" altLang="en-US" sz="1600" b="1" dirty="0" smtClean="0">
                <a:solidFill>
                  <a:schemeClr val="tx1"/>
                </a:solidFill>
              </a:rPr>
              <a:t>の忍容性は良好であり、</a:t>
            </a:r>
            <a:r>
              <a:rPr lang="en-GB" sz="1600" b="1" dirty="0" smtClean="0">
                <a:solidFill>
                  <a:schemeClr val="tx1"/>
                </a:solidFill>
              </a:rPr>
              <a:t>AE</a:t>
            </a:r>
            <a:r>
              <a:rPr lang="ja-JP" altLang="en-US" sz="1600" b="1" dirty="0" smtClean="0">
                <a:solidFill>
                  <a:schemeClr val="tx1"/>
                </a:solidFill>
              </a:rPr>
              <a:t>は管理可能と判断された。</a:t>
            </a:r>
            <a:endParaRPr lang="en-GB" dirty="0">
              <a:solidFill>
                <a:schemeClr val="tx1"/>
              </a:solidFill>
            </a:endParaRPr>
          </a:p>
        </p:txBody>
      </p:sp>
      <p:sp>
        <p:nvSpPr>
          <p:cNvPr id="5" name="Text Placeholder 4"/>
          <p:cNvSpPr>
            <a:spLocks noGrp="1"/>
          </p:cNvSpPr>
          <p:nvPr>
            <p:ph type="body" sz="quarter" idx="11"/>
          </p:nvPr>
        </p:nvSpPr>
        <p:spPr/>
        <p:txBody>
          <a:bodyPr/>
          <a:lstStyle/>
          <a:p>
            <a:r>
              <a:rPr lang="en-GB" dirty="0" err="1" smtClean="0">
                <a:solidFill>
                  <a:srgbClr val="363636"/>
                </a:solidFill>
              </a:rPr>
              <a:t>Tabernero</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512)</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773135021"/>
              </p:ext>
            </p:extLst>
          </p:nvPr>
        </p:nvGraphicFramePr>
        <p:xfrm>
          <a:off x="43545" y="1949022"/>
          <a:ext cx="9091641" cy="2827243"/>
        </p:xfrm>
        <a:graphic>
          <a:graphicData uri="http://schemas.openxmlformats.org/drawingml/2006/table">
            <a:tbl>
              <a:tblPr firstRow="1" bandRow="1">
                <a:tableStyleId>{F2DE63D5-997A-4646-A377-4702673A728D}</a:tableStyleId>
              </a:tblPr>
              <a:tblGrid>
                <a:gridCol w="2952873"/>
                <a:gridCol w="1645920"/>
                <a:gridCol w="1463040"/>
                <a:gridCol w="1487049"/>
                <a:gridCol w="1542759"/>
              </a:tblGrid>
              <a:tr h="314926">
                <a:tc rowSpan="2">
                  <a:txBody>
                    <a:bodyPr/>
                    <a:lstStyle/>
                    <a:p>
                      <a:r>
                        <a:rPr lang="en-GB" sz="1400" dirty="0" smtClean="0">
                          <a:solidFill>
                            <a:schemeClr val="tx2"/>
                          </a:solidFill>
                        </a:rPr>
                        <a:t>AE</a:t>
                      </a:r>
                      <a:r>
                        <a:rPr lang="ja-JP" altLang="en-US" sz="1400" dirty="0" err="1" smtClean="0">
                          <a:solidFill>
                            <a:schemeClr val="tx2"/>
                          </a:solidFill>
                        </a:rPr>
                        <a:t>、</a:t>
                      </a:r>
                      <a:r>
                        <a:rPr lang="en-GB" sz="1400" dirty="0" smtClean="0">
                          <a:solidFill>
                            <a:schemeClr val="tx2"/>
                          </a:solidFill>
                        </a:rPr>
                        <a:t>%</a:t>
                      </a:r>
                      <a:endParaRPr lang="en-GB" sz="1400" b="1" dirty="0">
                        <a:solidFill>
                          <a:schemeClr val="tx2"/>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ja-JP" altLang="en-US" sz="1400" dirty="0" smtClean="0">
                          <a:solidFill>
                            <a:schemeClr val="tx2"/>
                          </a:solidFill>
                        </a:rPr>
                        <a:t>全グレード</a:t>
                      </a:r>
                      <a:endParaRPr lang="en-GB" sz="140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r>
                        <a:rPr lang="ja-JP" altLang="en-US" sz="1400" dirty="0" smtClean="0">
                          <a:solidFill>
                            <a:schemeClr val="tx2"/>
                          </a:solidFill>
                        </a:rPr>
                        <a:t>グレード≧</a:t>
                      </a:r>
                      <a:r>
                        <a:rPr lang="en-GB" sz="1400" dirty="0" smtClean="0">
                          <a:solidFill>
                            <a:schemeClr val="tx2"/>
                          </a:solidFill>
                        </a:rPr>
                        <a:t>3</a:t>
                      </a:r>
                      <a:endParaRPr lang="en-GB" sz="1400"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kumimoji="1" lang="ja-JP" altLang="en-US"/>
                    </a:p>
                  </a:txBody>
                  <a:tcPr/>
                </a:tc>
              </a:tr>
              <a:tr h="535373">
                <a:tc vMerge="1">
                  <a:txBody>
                    <a:bodyPr/>
                    <a:lstStyle/>
                    <a:p>
                      <a:endParaRPr lang="en-GB" sz="1400" b="1" dirty="0">
                        <a:solidFill>
                          <a:schemeClr val="tx2"/>
                        </a:solidFill>
                        <a:latin typeface="+mn-lt"/>
                      </a:endParaRP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300" dirty="0" smtClean="0">
                          <a:solidFill>
                            <a:schemeClr val="tx2"/>
                          </a:solidFill>
                        </a:rPr>
                        <a:t>ラムシルマブ＋</a:t>
                      </a:r>
                      <a:r>
                        <a:rPr lang="en-US" sz="1300" dirty="0" smtClean="0">
                          <a:solidFill>
                            <a:schemeClr val="tx2"/>
                          </a:solidFill>
                          <a:effectLst/>
                        </a:rPr>
                        <a:t>FOLFIRI</a:t>
                      </a:r>
                      <a:r>
                        <a:rPr lang="ja-JP" altLang="en-US" sz="1300" dirty="0" smtClean="0">
                          <a:solidFill>
                            <a:schemeClr val="tx2"/>
                          </a:solidFill>
                          <a:effectLst/>
                        </a:rPr>
                        <a:t> </a:t>
                      </a:r>
                      <a:r>
                        <a:rPr lang="en-US" altLang="ja-JP" sz="1300" dirty="0" smtClean="0">
                          <a:solidFill>
                            <a:schemeClr val="tx2"/>
                          </a:solidFill>
                          <a:effectLst/>
                        </a:rPr>
                        <a:t>(</a:t>
                      </a:r>
                      <a:r>
                        <a:rPr lang="en-GB" sz="1300" dirty="0" smtClean="0">
                          <a:solidFill>
                            <a:schemeClr val="tx2"/>
                          </a:solidFill>
                        </a:rPr>
                        <a:t>529</a:t>
                      </a:r>
                      <a:r>
                        <a:rPr lang="ja-JP" altLang="en-US" sz="1300" dirty="0" smtClean="0">
                          <a:solidFill>
                            <a:schemeClr val="tx2"/>
                          </a:solidFill>
                        </a:rPr>
                        <a:t>例</a:t>
                      </a:r>
                      <a:r>
                        <a:rPr lang="en-GB" sz="1300" dirty="0" smtClean="0">
                          <a:solidFill>
                            <a:schemeClr val="tx2"/>
                          </a:solidFill>
                        </a:rPr>
                        <a:t>) </a:t>
                      </a:r>
                      <a:endParaRPr lang="en-GB" sz="1300" b="1" dirty="0">
                        <a:solidFill>
                          <a:schemeClr val="tx2"/>
                        </a:solidFill>
                        <a:latin typeface="+mn-lt"/>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300" dirty="0" smtClean="0">
                          <a:solidFill>
                            <a:schemeClr val="tx2"/>
                          </a:solidFill>
                        </a:rPr>
                        <a:t>プラセボ＋</a:t>
                      </a:r>
                      <a:r>
                        <a:rPr lang="en-US" sz="1300" dirty="0" smtClean="0">
                          <a:solidFill>
                            <a:schemeClr val="tx2"/>
                          </a:solidFill>
                          <a:effectLst/>
                        </a:rPr>
                        <a:t>FOLFIRI </a:t>
                      </a:r>
                      <a:r>
                        <a:rPr lang="en-GB" sz="1300" baseline="0" dirty="0" smtClean="0">
                          <a:solidFill>
                            <a:schemeClr val="tx2"/>
                          </a:solidFill>
                        </a:rPr>
                        <a:t>(528</a:t>
                      </a:r>
                      <a:r>
                        <a:rPr lang="ja-JP" altLang="en-US" sz="1300" baseline="0" dirty="0" smtClean="0">
                          <a:solidFill>
                            <a:schemeClr val="tx2"/>
                          </a:solidFill>
                        </a:rPr>
                        <a:t>例</a:t>
                      </a:r>
                      <a:r>
                        <a:rPr lang="en-GB" sz="1300" baseline="0" dirty="0" smtClean="0">
                          <a:solidFill>
                            <a:schemeClr val="tx2"/>
                          </a:solidFill>
                        </a:rPr>
                        <a:t>)</a:t>
                      </a:r>
                      <a:endParaRPr lang="en-GB" sz="1300" b="1" dirty="0">
                        <a:solidFill>
                          <a:schemeClr val="tx2"/>
                        </a:solidFill>
                        <a:latin typeface="+mn-lt"/>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300" dirty="0" smtClean="0">
                          <a:solidFill>
                            <a:schemeClr val="tx2"/>
                          </a:solidFill>
                        </a:rPr>
                        <a:t>ラムシルマブ＋</a:t>
                      </a:r>
                      <a:r>
                        <a:rPr lang="en-US" sz="1300" dirty="0" smtClean="0">
                          <a:solidFill>
                            <a:schemeClr val="tx2"/>
                          </a:solidFill>
                          <a:effectLst/>
                        </a:rPr>
                        <a:t>FOLFIRI </a:t>
                      </a:r>
                      <a:r>
                        <a:rPr lang="en-GB" sz="1300" dirty="0" smtClean="0">
                          <a:solidFill>
                            <a:schemeClr val="tx2"/>
                          </a:solidFill>
                        </a:rPr>
                        <a:t>(529</a:t>
                      </a:r>
                      <a:r>
                        <a:rPr lang="ja-JP" altLang="en-US" sz="1300" dirty="0" smtClean="0">
                          <a:solidFill>
                            <a:schemeClr val="tx2"/>
                          </a:solidFill>
                        </a:rPr>
                        <a:t>例</a:t>
                      </a:r>
                      <a:r>
                        <a:rPr lang="en-GB" sz="1300" dirty="0" smtClean="0">
                          <a:solidFill>
                            <a:schemeClr val="tx2"/>
                          </a:solidFill>
                        </a:rPr>
                        <a:t>) </a:t>
                      </a:r>
                      <a:endParaRPr lang="en-GB" sz="1300" b="1" dirty="0">
                        <a:solidFill>
                          <a:schemeClr val="tx2"/>
                        </a:solidFill>
                        <a:latin typeface="+mn-lt"/>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300" dirty="0" smtClean="0">
                          <a:solidFill>
                            <a:schemeClr val="tx2"/>
                          </a:solidFill>
                        </a:rPr>
                        <a:t>プラセボ＋</a:t>
                      </a:r>
                      <a:r>
                        <a:rPr lang="en-US" sz="1300" dirty="0" smtClean="0">
                          <a:solidFill>
                            <a:schemeClr val="tx2"/>
                          </a:solidFill>
                          <a:effectLst/>
                        </a:rPr>
                        <a:t>FOLFIRI </a:t>
                      </a:r>
                      <a:r>
                        <a:rPr lang="en-GB" sz="1300" baseline="0" dirty="0" smtClean="0">
                          <a:solidFill>
                            <a:schemeClr val="tx2"/>
                          </a:solidFill>
                        </a:rPr>
                        <a:t>(528</a:t>
                      </a:r>
                      <a:r>
                        <a:rPr lang="ja-JP" altLang="en-US" sz="1300" baseline="0" dirty="0" smtClean="0">
                          <a:solidFill>
                            <a:schemeClr val="tx2"/>
                          </a:solidFill>
                        </a:rPr>
                        <a:t>例</a:t>
                      </a:r>
                      <a:r>
                        <a:rPr lang="en-GB" sz="1300" baseline="0" dirty="0" smtClean="0">
                          <a:solidFill>
                            <a:schemeClr val="tx2"/>
                          </a:solidFill>
                        </a:rPr>
                        <a:t>)</a:t>
                      </a:r>
                      <a:endParaRPr lang="en-GB" sz="1300" b="1"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220448">
                <a:tc>
                  <a:txBody>
                    <a:bodyPr/>
                    <a:lstStyle/>
                    <a:p>
                      <a:pPr marL="0" marR="0" algn="l" defTabSz="914400" rtl="0" eaLnBrk="1" latinLnBrk="0" hangingPunct="1">
                        <a:lnSpc>
                          <a:spcPct val="100000"/>
                        </a:lnSpc>
                        <a:spcBef>
                          <a:spcPts val="0"/>
                        </a:spcBef>
                        <a:spcAft>
                          <a:spcPts val="0"/>
                        </a:spcAft>
                      </a:pPr>
                      <a:r>
                        <a:rPr lang="ja-JP" altLang="en-US" sz="1400" kern="1200" baseline="0" dirty="0" smtClean="0">
                          <a:effectLst/>
                        </a:rPr>
                        <a:t>全</a:t>
                      </a:r>
                      <a:r>
                        <a:rPr lang="en-US" sz="1400" kern="1200" baseline="0" dirty="0" smtClean="0">
                          <a:effectLst/>
                        </a:rPr>
                        <a:t>TEAE </a:t>
                      </a:r>
                      <a:r>
                        <a:rPr lang="en-US" sz="1100" kern="1200" baseline="0" dirty="0" smtClean="0">
                          <a:effectLst/>
                        </a:rPr>
                        <a:t>(</a:t>
                      </a:r>
                      <a:r>
                        <a:rPr lang="ja-JP" altLang="en-US" sz="1100" kern="1200" baseline="0" dirty="0" smtClean="0">
                          <a:effectLst/>
                        </a:rPr>
                        <a:t>全グレード発現率が≧</a:t>
                      </a:r>
                      <a:r>
                        <a:rPr lang="en-US" sz="1100" kern="1200" baseline="0" dirty="0" smtClean="0">
                          <a:effectLst/>
                        </a:rPr>
                        <a:t>50%</a:t>
                      </a:r>
                      <a:r>
                        <a:rPr lang="ja-JP" altLang="en-US" sz="1100" kern="1200" baseline="0" dirty="0" smtClean="0">
                          <a:effectLst/>
                        </a:rPr>
                        <a:t>のもの</a:t>
                      </a:r>
                      <a:r>
                        <a:rPr lang="en-US" sz="1100" kern="1200" baseline="0" dirty="0" smtClean="0">
                          <a:effectLst/>
                        </a:rPr>
                        <a:t>)</a:t>
                      </a:r>
                      <a:endParaRPr lang="ja-JP" sz="1100" b="1"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98.7</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98.3</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79.0</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62.3</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20448">
                <a:tc>
                  <a:txBody>
                    <a:bodyPr/>
                    <a:lstStyle/>
                    <a:p>
                      <a:pPr marL="180000" marR="0" indent="0" algn="l" defTabSz="914400" rtl="0" eaLnBrk="1" latinLnBrk="0" hangingPunct="1">
                        <a:lnSpc>
                          <a:spcPct val="100000"/>
                        </a:lnSpc>
                        <a:spcBef>
                          <a:spcPts val="0"/>
                        </a:spcBef>
                        <a:spcAft>
                          <a:spcPts val="0"/>
                        </a:spcAft>
                      </a:pPr>
                      <a:r>
                        <a:rPr lang="ja-JP" altLang="en-US" sz="1400" kern="1200" baseline="0" dirty="0" smtClean="0">
                          <a:effectLst/>
                        </a:rPr>
                        <a:t>好中球減少症</a:t>
                      </a:r>
                      <a:endParaRPr lang="ja-JP" sz="1400" b="0" i="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58.8</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45.6</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38.4</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23.3</a:t>
                      </a:r>
                      <a:endParaRPr lang="ja-JP" sz="1400" b="0" i="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20448">
                <a:tc>
                  <a:txBody>
                    <a:bodyPr/>
                    <a:lstStyle/>
                    <a:p>
                      <a:pPr marL="180000" marR="0" indent="0" algn="l" defTabSz="914400" rtl="0" eaLnBrk="1" latinLnBrk="0" hangingPunct="1">
                        <a:lnSpc>
                          <a:spcPct val="100000"/>
                        </a:lnSpc>
                        <a:spcBef>
                          <a:spcPts val="0"/>
                        </a:spcBef>
                        <a:spcAft>
                          <a:spcPts val="0"/>
                        </a:spcAft>
                      </a:pPr>
                      <a:r>
                        <a:rPr lang="ja-JP" altLang="en-US" sz="1400" kern="1200" baseline="0" dirty="0" smtClean="0">
                          <a:effectLst/>
                        </a:rPr>
                        <a:t>疲労</a:t>
                      </a:r>
                      <a:endParaRPr lang="ja-JP" sz="1400" b="0" i="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57.7</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52.1</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11.5</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7.8</a:t>
                      </a:r>
                      <a:endParaRPr lang="ja-JP" sz="1400" b="0" i="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20448">
                <a:tc>
                  <a:txBody>
                    <a:bodyPr/>
                    <a:lstStyle/>
                    <a:p>
                      <a:pPr marL="180000" marR="0" indent="0" algn="l" defTabSz="914400" rtl="0" eaLnBrk="1" latinLnBrk="0" hangingPunct="1">
                        <a:lnSpc>
                          <a:spcPct val="100000"/>
                        </a:lnSpc>
                        <a:spcBef>
                          <a:spcPts val="0"/>
                        </a:spcBef>
                        <a:spcAft>
                          <a:spcPts val="0"/>
                        </a:spcAft>
                      </a:pPr>
                      <a:r>
                        <a:rPr lang="ja-JP" altLang="en-US" sz="1400" kern="1200" baseline="0" dirty="0" smtClean="0">
                          <a:effectLst/>
                        </a:rPr>
                        <a:t>下痢</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59.7</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51.3</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10.8</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9.7</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20448">
                <a:tc>
                  <a:txBody>
                    <a:bodyPr/>
                    <a:lstStyle/>
                    <a:p>
                      <a:pPr marL="180000" marR="0" indent="0" algn="l" defTabSz="914400" rtl="0" eaLnBrk="1" latinLnBrk="0" hangingPunct="1">
                        <a:lnSpc>
                          <a:spcPct val="100000"/>
                        </a:lnSpc>
                        <a:spcBef>
                          <a:spcPts val="0"/>
                        </a:spcBef>
                        <a:spcAft>
                          <a:spcPts val="0"/>
                        </a:spcAft>
                      </a:pPr>
                      <a:r>
                        <a:rPr lang="ja-JP" altLang="en-US" sz="1400" kern="1200" baseline="0" dirty="0" smtClean="0">
                          <a:effectLst/>
                        </a:rPr>
                        <a:t>悪心</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49.5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51.3</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2.5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2.7</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06415">
                <a:tc gridSpan="5">
                  <a:txBody>
                    <a:bodyPr/>
                    <a:lstStyle/>
                    <a:p>
                      <a:pPr marL="0" marR="0" algn="l" defTabSz="914400" rtl="0" eaLnBrk="1" latinLnBrk="0" hangingPunct="1">
                        <a:lnSpc>
                          <a:spcPct val="100000"/>
                        </a:lnSpc>
                        <a:spcBef>
                          <a:spcPts val="0"/>
                        </a:spcBef>
                        <a:spcAft>
                          <a:spcPts val="0"/>
                        </a:spcAft>
                      </a:pPr>
                      <a:r>
                        <a:rPr lang="ja-JP" altLang="en-US" sz="1400" kern="1200" baseline="0" dirty="0" smtClean="0">
                          <a:effectLst/>
                        </a:rPr>
                        <a:t>特別な関心のある</a:t>
                      </a:r>
                      <a:r>
                        <a:rPr lang="en-GB" altLang="ja-JP" sz="1400" kern="1200" baseline="0" dirty="0" smtClean="0">
                          <a:effectLst/>
                        </a:rPr>
                        <a:t>AE</a:t>
                      </a:r>
                      <a:r>
                        <a:rPr lang="ja-JP" altLang="en-US" sz="1400" kern="1200" baseline="0" dirty="0" smtClean="0">
                          <a:effectLst/>
                        </a:rPr>
                        <a:t> </a:t>
                      </a:r>
                      <a:r>
                        <a:rPr lang="en-GB" altLang="ja-JP" sz="1100" kern="1200" baseline="0" dirty="0" smtClean="0">
                          <a:effectLst/>
                        </a:rPr>
                        <a:t>(</a:t>
                      </a:r>
                      <a:r>
                        <a:rPr lang="ja-JP" altLang="en-US" sz="1100" kern="1200" baseline="0" dirty="0" smtClean="0">
                          <a:effectLst/>
                        </a:rPr>
                        <a:t>全グレード発現率が≧</a:t>
                      </a:r>
                      <a:r>
                        <a:rPr lang="en-GB" altLang="ja-JP" sz="1100" kern="1200" baseline="0" dirty="0" smtClean="0">
                          <a:effectLst/>
                        </a:rPr>
                        <a:t>15%</a:t>
                      </a:r>
                      <a:r>
                        <a:rPr lang="ja-JP" altLang="en-US" sz="1100" kern="1200" baseline="0" dirty="0" smtClean="0">
                          <a:effectLst/>
                        </a:rPr>
                        <a:t>のもの</a:t>
                      </a:r>
                      <a:r>
                        <a:rPr lang="en-GB" altLang="ja-JP" sz="1100" kern="1200" baseline="0" dirty="0" smtClean="0">
                          <a:effectLst/>
                        </a:rPr>
                        <a:t>)</a:t>
                      </a:r>
                      <a:endParaRPr lang="ja-JP" sz="1100" b="1"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0448">
                <a:tc>
                  <a:txBody>
                    <a:bodyPr/>
                    <a:lstStyle/>
                    <a:p>
                      <a:pPr marL="180000" marR="0" algn="l" defTabSz="914400" rtl="0" eaLnBrk="1" latinLnBrk="0" hangingPunct="1">
                        <a:lnSpc>
                          <a:spcPct val="100000"/>
                        </a:lnSpc>
                        <a:spcBef>
                          <a:spcPts val="0"/>
                        </a:spcBef>
                        <a:spcAft>
                          <a:spcPts val="0"/>
                        </a:spcAft>
                      </a:pPr>
                      <a:r>
                        <a:rPr lang="ja-JP" altLang="en-US" sz="1400" kern="1200" baseline="0" dirty="0" smtClean="0">
                          <a:effectLst/>
                        </a:rPr>
                        <a:t>出血</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43.9</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22.7</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1.7</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20448">
                <a:tc>
                  <a:txBody>
                    <a:bodyPr/>
                    <a:lstStyle/>
                    <a:p>
                      <a:pPr marL="180000" marR="0" algn="l" defTabSz="914400" rtl="0" eaLnBrk="1" latinLnBrk="0" hangingPunct="1">
                        <a:lnSpc>
                          <a:spcPct val="100000"/>
                        </a:lnSpc>
                        <a:spcBef>
                          <a:spcPts val="0"/>
                        </a:spcBef>
                        <a:spcAft>
                          <a:spcPts val="0"/>
                        </a:spcAft>
                      </a:pPr>
                      <a:r>
                        <a:rPr lang="ja-JP" altLang="en-US" sz="1400" kern="1200" baseline="0" dirty="0" smtClean="0">
                          <a:effectLst/>
                        </a:rPr>
                        <a:t>高血圧</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26.1</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8.5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11.2</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2.8</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20448">
                <a:tc>
                  <a:txBody>
                    <a:bodyPr/>
                    <a:lstStyle/>
                    <a:p>
                      <a:pPr marL="180000" marR="0" algn="l" defTabSz="914400" rtl="0" eaLnBrk="1" latinLnBrk="0" hangingPunct="1">
                        <a:lnSpc>
                          <a:spcPct val="100000"/>
                        </a:lnSpc>
                        <a:spcBef>
                          <a:spcPts val="0"/>
                        </a:spcBef>
                        <a:spcAft>
                          <a:spcPts val="0"/>
                        </a:spcAft>
                      </a:pPr>
                      <a:r>
                        <a:rPr lang="ja-JP" altLang="en-US" sz="1400" kern="1200" baseline="0" dirty="0" smtClean="0">
                          <a:effectLst/>
                        </a:rPr>
                        <a:t>蛋白尿</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17.0</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4.5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3.0</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0.2</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extLst>
      <p:ext uri="{BB962C8B-B14F-4D97-AF65-F5344CB8AC3E}">
        <p14:creationId xmlns:p14="http://schemas.microsoft.com/office/powerpoint/2010/main" xmlns="" val="1475695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513</a:t>
            </a:r>
            <a:r>
              <a:rPr lang="ja-JP" altLang="en-US" sz="1800" dirty="0"/>
              <a:t>：</a:t>
            </a:r>
            <a:r>
              <a:rPr lang="ja-JP" altLang="en-US" sz="1800" dirty="0" smtClean="0"/>
              <a:t>進行／転移性</a:t>
            </a:r>
            <a:r>
              <a:rPr lang="ja-JP" altLang="en-US" sz="1800" dirty="0"/>
              <a:t>結腸直腸癌の治療における</a:t>
            </a:r>
            <a:r>
              <a:rPr lang="en-GB" altLang="ja-JP" sz="1800" dirty="0" err="1"/>
              <a:t>famitinib</a:t>
            </a:r>
            <a:r>
              <a:rPr lang="ja-JP" altLang="en-US" sz="1800" dirty="0" err="1"/>
              <a:t>の無作為化二重盲</a:t>
            </a:r>
            <a:r>
              <a:rPr lang="ja-JP" altLang="en-US" sz="1800" dirty="0" err="1" smtClean="0"/>
              <a:t>検</a:t>
            </a:r>
            <a:r>
              <a:rPr lang="en-US" altLang="ja-JP" sz="1800" dirty="0" smtClean="0"/>
              <a:t/>
            </a:r>
            <a:br>
              <a:rPr lang="en-US" altLang="ja-JP" sz="1800" dirty="0" smtClean="0"/>
            </a:br>
            <a:r>
              <a:rPr lang="ja-JP" altLang="en-US" sz="1800" dirty="0" smtClean="0"/>
              <a:t>並行群間</a:t>
            </a:r>
            <a:r>
              <a:rPr lang="ja-JP" altLang="en-US" sz="1800" dirty="0"/>
              <a:t>比較プラセボ対照多施設共同第</a:t>
            </a:r>
            <a:r>
              <a:rPr lang="en-US" altLang="ja-JP" sz="1800" dirty="0"/>
              <a:t>Ⅱ</a:t>
            </a:r>
            <a:r>
              <a:rPr lang="ja-JP" altLang="en-US" sz="1800" dirty="0"/>
              <a:t>相臨床試験</a:t>
            </a:r>
            <a:r>
              <a:rPr lang="en-US" altLang="ja-JP" sz="1800" dirty="0"/>
              <a:t>‐</a:t>
            </a:r>
            <a:r>
              <a:rPr lang="en-GB" altLang="ja-JP" sz="1800" dirty="0"/>
              <a:t>Xu RH</a:t>
            </a:r>
            <a:r>
              <a:rPr lang="ja-JP" altLang="en-US" sz="1800" dirty="0"/>
              <a:t>ら</a:t>
            </a:r>
            <a:endParaRPr lang="en-GB" sz="1800" dirty="0"/>
          </a:p>
        </p:txBody>
      </p:sp>
      <p:sp>
        <p:nvSpPr>
          <p:cNvPr id="3" name="Text Placeholder 2"/>
          <p:cNvSpPr>
            <a:spLocks noGrp="1"/>
          </p:cNvSpPr>
          <p:nvPr>
            <p:ph type="body" sz="quarter" idx="10"/>
          </p:nvPr>
        </p:nvSpPr>
        <p:spPr/>
        <p:txBody>
          <a:bodyPr/>
          <a:lstStyle/>
          <a:p>
            <a:r>
              <a:rPr lang="en-GB" dirty="0" smtClean="0">
                <a:solidFill>
                  <a:srgbClr val="363636"/>
                </a:solidFill>
              </a:rPr>
              <a:t>*</a:t>
            </a:r>
            <a:r>
              <a:rPr lang="ja-JP" altLang="en-US" dirty="0" smtClean="0">
                <a:solidFill>
                  <a:srgbClr val="363636"/>
                </a:solidFill>
              </a:rPr>
              <a:t>主な標的：</a:t>
            </a:r>
            <a:r>
              <a:rPr lang="en-GB" dirty="0" smtClean="0">
                <a:solidFill>
                  <a:srgbClr val="363636"/>
                </a:solidFill>
              </a:rPr>
              <a:t>VEGFR2</a:t>
            </a:r>
            <a:r>
              <a:rPr lang="ja-JP" altLang="en-US" dirty="0" err="1" smtClean="0">
                <a:solidFill>
                  <a:srgbClr val="363636"/>
                </a:solidFill>
              </a:rPr>
              <a:t>、</a:t>
            </a:r>
            <a:r>
              <a:rPr lang="en-GB" dirty="0" smtClean="0">
                <a:solidFill>
                  <a:srgbClr val="363636"/>
                </a:solidFill>
              </a:rPr>
              <a:t>c-Kit</a:t>
            </a:r>
            <a:r>
              <a:rPr lang="ja-JP" altLang="en-US" dirty="0" smtClean="0">
                <a:solidFill>
                  <a:srgbClr val="363636"/>
                </a:solidFill>
              </a:rPr>
              <a:t>および</a:t>
            </a:r>
            <a:r>
              <a:rPr lang="en-GB" dirty="0" smtClean="0">
                <a:solidFill>
                  <a:srgbClr val="363636"/>
                </a:solidFill>
              </a:rPr>
              <a:t>PDGFR</a:t>
            </a:r>
            <a:br>
              <a:rPr lang="en-GB" dirty="0" smtClean="0">
                <a:solidFill>
                  <a:srgbClr val="363636"/>
                </a:solidFill>
              </a:rPr>
            </a:br>
            <a:r>
              <a:rPr lang="en-GB" baseline="30000" dirty="0" smtClean="0">
                <a:solidFill>
                  <a:srgbClr val="363636"/>
                </a:solidFill>
              </a:rPr>
              <a:t>†</a:t>
            </a:r>
            <a:r>
              <a:rPr lang="ja-JP" altLang="en-US" dirty="0" smtClean="0">
                <a:solidFill>
                  <a:srgbClr val="363636"/>
                </a:solidFill>
              </a:rPr>
              <a:t> </a:t>
            </a:r>
            <a:r>
              <a:rPr lang="en-GB" dirty="0" smtClean="0">
                <a:solidFill>
                  <a:srgbClr val="363636"/>
                </a:solidFill>
              </a:rPr>
              <a:t>5-FU</a:t>
            </a:r>
            <a:r>
              <a:rPr lang="ja-JP" altLang="en-US" dirty="0" err="1" smtClean="0">
                <a:solidFill>
                  <a:srgbClr val="363636"/>
                </a:solidFill>
              </a:rPr>
              <a:t>、</a:t>
            </a:r>
            <a:r>
              <a:rPr lang="ja-JP" altLang="en-US" dirty="0" smtClean="0">
                <a:solidFill>
                  <a:srgbClr val="363636"/>
                </a:solidFill>
              </a:rPr>
              <a:t>イリノテカン、オキサリプラチンを含む</a:t>
            </a:r>
            <a:endParaRPr lang="en-GB" dirty="0">
              <a:solidFill>
                <a:srgbClr val="363636"/>
              </a:solidFill>
            </a:endParaRPr>
          </a:p>
        </p:txBody>
      </p:sp>
      <p:sp>
        <p:nvSpPr>
          <p:cNvPr id="4" name="Text Placeholder 3"/>
          <p:cNvSpPr>
            <a:spLocks noGrp="1"/>
          </p:cNvSpPr>
          <p:nvPr>
            <p:ph type="body" sz="quarter" idx="11"/>
          </p:nvPr>
        </p:nvSpPr>
        <p:spPr/>
        <p:txBody>
          <a:bodyPr/>
          <a:lstStyle/>
          <a:p>
            <a:r>
              <a:rPr lang="fr-FR" dirty="0" smtClean="0"/>
              <a:t>Xu</a:t>
            </a:r>
            <a:r>
              <a:rPr lang="ja-JP" altLang="en-US" dirty="0" smtClean="0"/>
              <a:t>ら</a:t>
            </a:r>
            <a:r>
              <a:rPr lang="fr-FR" dirty="0" smtClean="0"/>
              <a:t> </a:t>
            </a:r>
            <a:r>
              <a:rPr lang="fr-FR" dirty="0"/>
              <a:t>J Clin Oncol 2015; 33 (suppl 3; abstr 513</a:t>
            </a:r>
            <a:r>
              <a:rPr lang="fr-FR" dirty="0" smtClean="0"/>
              <a:t>)</a:t>
            </a:r>
            <a:endParaRPr lang="en-GB" dirty="0"/>
          </a:p>
        </p:txBody>
      </p:sp>
      <p:sp>
        <p:nvSpPr>
          <p:cNvPr id="5" name="Oval 14"/>
          <p:cNvSpPr>
            <a:spLocks noChangeArrowheads="1"/>
          </p:cNvSpPr>
          <p:nvPr/>
        </p:nvSpPr>
        <p:spPr bwMode="auto">
          <a:xfrm>
            <a:off x="3941537" y="34387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2:1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4217370" y="2790823"/>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51053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855936" y="3268994"/>
            <a:ext cx="4288064" cy="892175"/>
          </a:xfrm>
          <a:prstGeom prst="rect">
            <a:avLst/>
          </a:prstGeom>
          <a:noFill/>
          <a:ln w="9525">
            <a:noFill/>
            <a:miter lim="800000"/>
            <a:headEnd/>
            <a:tailEnd/>
          </a:ln>
        </p:spPr>
        <p:txBody>
          <a:bodyPr/>
          <a:lstStyle/>
          <a:p>
            <a:pPr marL="190500" indent="-190500" algn="l">
              <a:spcBef>
                <a:spcPts val="0"/>
              </a:spcBef>
              <a:spcAft>
                <a:spcPts val="400"/>
              </a:spcAft>
              <a:defRPr/>
            </a:pPr>
            <a:r>
              <a:rPr lang="ja-JP" altLang="en-US" sz="1400" b="1" dirty="0" smtClean="0">
                <a:solidFill>
                  <a:schemeClr val="bg1"/>
                </a:solidFill>
                <a:latin typeface="+mn-lt"/>
              </a:rPr>
              <a:t>層別化</a:t>
            </a:r>
            <a:endParaRPr lang="en-GB" sz="1400" b="1" dirty="0">
              <a:solidFill>
                <a:schemeClr val="bg1"/>
              </a:solidFill>
              <a:latin typeface="+mn-lt"/>
            </a:endParaRPr>
          </a:p>
          <a:p>
            <a:pPr marL="203200" indent="-203200">
              <a:spcBef>
                <a:spcPts val="0"/>
              </a:spcBef>
              <a:spcAft>
                <a:spcPts val="400"/>
              </a:spcAft>
              <a:buFont typeface="Arial" pitchFamily="34" charset="0"/>
              <a:buChar char="•"/>
              <a:defRPr/>
            </a:pPr>
            <a:r>
              <a:rPr lang="en-GB" sz="1400" dirty="0" err="1" smtClean="0"/>
              <a:t>Famitinib</a:t>
            </a:r>
            <a:r>
              <a:rPr lang="ja-JP" altLang="en-US" sz="1400" dirty="0" smtClean="0"/>
              <a:t>が</a:t>
            </a:r>
            <a:r>
              <a:rPr lang="en-US" altLang="ja-JP" sz="1400" dirty="0" smtClean="0"/>
              <a:t>3</a:t>
            </a:r>
            <a:r>
              <a:rPr lang="ja-JP" altLang="en-US" sz="1400" dirty="0" smtClean="0"/>
              <a:t>次治療</a:t>
            </a:r>
            <a:r>
              <a:rPr lang="en-GB" sz="1400" dirty="0" smtClean="0"/>
              <a:t> vs</a:t>
            </a:r>
            <a:r>
              <a:rPr lang="en-GB" sz="1400" dirty="0"/>
              <a:t>. </a:t>
            </a:r>
            <a:r>
              <a:rPr lang="en-US" altLang="ja-JP" sz="1400" dirty="0" smtClean="0"/>
              <a:t>4</a:t>
            </a:r>
            <a:r>
              <a:rPr lang="ja-JP" altLang="en-US" sz="1400" dirty="0" smtClean="0"/>
              <a:t>次以降の治療</a:t>
            </a:r>
            <a:endParaRPr lang="en-GB" sz="1400" dirty="0"/>
          </a:p>
          <a:p>
            <a:pPr marL="203200" indent="-203200">
              <a:spcBef>
                <a:spcPts val="0"/>
              </a:spcBef>
              <a:spcAft>
                <a:spcPts val="400"/>
              </a:spcAft>
              <a:buFont typeface="Arial" pitchFamily="34" charset="0"/>
              <a:buChar char="•"/>
              <a:defRPr/>
            </a:pPr>
            <a:r>
              <a:rPr lang="en-GB" sz="1400" dirty="0" smtClean="0"/>
              <a:t>LDH</a:t>
            </a:r>
            <a:r>
              <a:rPr lang="ja-JP" altLang="en-US" sz="1400" dirty="0" smtClean="0"/>
              <a:t>が</a:t>
            </a:r>
            <a:r>
              <a:rPr lang="en-US" altLang="ja-JP" sz="1400" dirty="0" smtClean="0"/>
              <a:t>ULN</a:t>
            </a:r>
            <a:r>
              <a:rPr lang="ja-JP" altLang="en-US" sz="1400" dirty="0" smtClean="0"/>
              <a:t>の≦</a:t>
            </a:r>
            <a:r>
              <a:rPr lang="en-GB" sz="1400" dirty="0" smtClean="0"/>
              <a:t>1.5</a:t>
            </a:r>
            <a:r>
              <a:rPr lang="ja-JP" altLang="en-US" sz="1400" dirty="0" smtClean="0"/>
              <a:t>倍</a:t>
            </a:r>
            <a:r>
              <a:rPr lang="en-GB" sz="1400" dirty="0" smtClean="0"/>
              <a:t> </a:t>
            </a:r>
            <a:r>
              <a:rPr lang="en-GB" sz="1400" dirty="0"/>
              <a:t>vs. </a:t>
            </a:r>
            <a:r>
              <a:rPr lang="ja-JP" altLang="en-US" sz="1400" dirty="0" smtClean="0"/>
              <a:t>＞</a:t>
            </a:r>
            <a:r>
              <a:rPr lang="en-GB" sz="1400" dirty="0" smtClean="0"/>
              <a:t>1.5</a:t>
            </a:r>
            <a:r>
              <a:rPr lang="ja-JP" altLang="en-US" sz="1400" dirty="0" smtClean="0"/>
              <a:t>倍</a:t>
            </a:r>
            <a:endParaRPr lang="en-GB" sz="1400" dirty="0"/>
          </a:p>
        </p:txBody>
      </p:sp>
      <p:cxnSp>
        <p:nvCxnSpPr>
          <p:cNvPr id="9" name="AutoShape 19"/>
          <p:cNvCxnSpPr>
            <a:cxnSpLocks noChangeShapeType="1"/>
          </p:cNvCxnSpPr>
          <p:nvPr/>
        </p:nvCxnSpPr>
        <p:spPr bwMode="auto">
          <a:xfrm>
            <a:off x="3684814" y="373086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74857"/>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644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latin typeface="+mn-ea"/>
              </a:rPr>
              <a:t>Famitinib 25 mg QD</a:t>
            </a: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99</a:t>
            </a:r>
            <a:r>
              <a:rPr lang="ja-JP" altLang="en-US" dirty="0" smtClean="0">
                <a:solidFill>
                  <a:schemeClr val="tx2"/>
                </a:solidFill>
                <a:latin typeface="+mn-ea"/>
              </a:rPr>
              <a:t>例）</a:t>
            </a:r>
            <a:endParaRPr lang="en-GB" altLang="zh-CN" dirty="0">
              <a:solidFill>
                <a:schemeClr val="tx2"/>
              </a:solidFill>
              <a:latin typeface="+mn-ea"/>
            </a:endParaRPr>
          </a:p>
        </p:txBody>
      </p:sp>
      <p:sp>
        <p:nvSpPr>
          <p:cNvPr id="12" name="TextBox 11"/>
          <p:cNvSpPr txBox="1"/>
          <p:nvPr/>
        </p:nvSpPr>
        <p:spPr>
          <a:xfrm>
            <a:off x="369889" y="1295400"/>
            <a:ext cx="8214554" cy="830997"/>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dirty="0"/>
          </a:p>
          <a:p>
            <a:pPr marL="285750" lvl="1" indent="-285750">
              <a:buClr>
                <a:srgbClr val="043882"/>
              </a:buClr>
              <a:buFont typeface="Arial" panose="020B0604020202020204" pitchFamily="34" charset="0"/>
              <a:buChar char="•"/>
            </a:pPr>
            <a:r>
              <a:rPr lang="ja-JP" altLang="en-US" sz="1600" dirty="0" smtClean="0"/>
              <a:t>進行</a:t>
            </a:r>
            <a:r>
              <a:rPr lang="en-US" altLang="ja-JP" sz="1600" dirty="0" smtClean="0"/>
              <a:t>CRC</a:t>
            </a:r>
            <a:r>
              <a:rPr lang="ja-JP" altLang="en-US" sz="1600" dirty="0" smtClean="0"/>
              <a:t>の治療における</a:t>
            </a:r>
            <a:r>
              <a:rPr lang="en-GB" sz="1600" dirty="0" err="1" smtClean="0"/>
              <a:t>famitinib</a:t>
            </a:r>
            <a:r>
              <a:rPr lang="ja-JP" altLang="en-US" sz="1600" dirty="0" smtClean="0"/>
              <a:t>（多標的チロシンキナーゼ阻害薬</a:t>
            </a:r>
            <a:r>
              <a:rPr lang="en-GB" sz="1600" dirty="0" smtClean="0"/>
              <a:t>*</a:t>
            </a:r>
            <a:r>
              <a:rPr lang="ja-JP" altLang="en-US" sz="1600" dirty="0" smtClean="0"/>
              <a:t>）の有効性および安全性を評価する。</a:t>
            </a:r>
            <a:endParaRPr lang="en-GB" dirty="0"/>
          </a:p>
        </p:txBody>
      </p:sp>
      <p:sp>
        <p:nvSpPr>
          <p:cNvPr id="13" name="AutoShape 9"/>
          <p:cNvSpPr>
            <a:spLocks noChangeArrowheads="1"/>
          </p:cNvSpPr>
          <p:nvPr/>
        </p:nvSpPr>
        <p:spPr bwMode="auto">
          <a:xfrm>
            <a:off x="365124" y="2333204"/>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chemeClr val="tx2"/>
                </a:solidFill>
                <a:latin typeface="+mn-ea"/>
              </a:rPr>
              <a:t>主な患者組み入れ基準</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en-US" altLang="zh-CN" dirty="0">
                <a:solidFill>
                  <a:schemeClr val="tx2"/>
                </a:solidFill>
                <a:latin typeface="+mn-ea"/>
              </a:rPr>
              <a:t>ECOG PS 0–1 </a:t>
            </a:r>
            <a:endParaRPr lang="en-GB" altLang="zh-CN" i="1" dirty="0">
              <a:solidFill>
                <a:schemeClr val="tx2"/>
              </a:solidFill>
              <a:latin typeface="+mn-ea"/>
            </a:endParaRPr>
          </a:p>
          <a:p>
            <a:pPr marL="228600" indent="-228600" defTabSz="892175" eaLnBrk="0" hangingPunct="0">
              <a:spcAft>
                <a:spcPct val="30000"/>
              </a:spcAft>
              <a:buFont typeface="Arial" pitchFamily="34" charset="0"/>
              <a:buChar char="•"/>
            </a:pPr>
            <a:r>
              <a:rPr lang="en-US" altLang="zh-CN" dirty="0">
                <a:solidFill>
                  <a:schemeClr val="tx2"/>
                </a:solidFill>
                <a:latin typeface="+mn-ea"/>
              </a:rPr>
              <a:t>Age </a:t>
            </a:r>
            <a:r>
              <a:rPr lang="en-US" altLang="zh-CN" dirty="0" smtClean="0">
                <a:solidFill>
                  <a:schemeClr val="tx2"/>
                </a:solidFill>
                <a:latin typeface="+mn-ea"/>
              </a:rPr>
              <a:t>18</a:t>
            </a:r>
            <a:r>
              <a:rPr lang="ja-JP" altLang="en-US" dirty="0" smtClean="0">
                <a:solidFill>
                  <a:schemeClr val="tx2"/>
                </a:solidFill>
                <a:latin typeface="+mn-ea"/>
              </a:rPr>
              <a:t>～</a:t>
            </a:r>
            <a:r>
              <a:rPr lang="en-US" altLang="zh-CN" dirty="0" smtClean="0">
                <a:solidFill>
                  <a:schemeClr val="tx2"/>
                </a:solidFill>
                <a:latin typeface="+mn-ea"/>
              </a:rPr>
              <a:t>70</a:t>
            </a:r>
            <a:r>
              <a:rPr lang="ja-JP" altLang="en-US" dirty="0" smtClean="0">
                <a:solidFill>
                  <a:schemeClr val="tx2"/>
                </a:solidFill>
                <a:latin typeface="+mn-ea"/>
              </a:rPr>
              <a:t>歳</a:t>
            </a:r>
            <a:endParaRPr lang="en-US"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再発性／転移性</a:t>
            </a:r>
            <a:r>
              <a:rPr lang="en-US" altLang="zh-CN" dirty="0" smtClean="0">
                <a:solidFill>
                  <a:schemeClr val="tx2"/>
                </a:solidFill>
                <a:latin typeface="+mn-ea"/>
              </a:rPr>
              <a:t>CRC</a:t>
            </a:r>
            <a:r>
              <a:rPr lang="en-GB" altLang="zh-CN" dirty="0" smtClean="0">
                <a:solidFill>
                  <a:schemeClr val="tx2"/>
                </a:solidFill>
                <a:latin typeface="+mn-ea"/>
              </a:rPr>
              <a:t> </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en-GB" altLang="zh-CN" dirty="0">
                <a:solidFill>
                  <a:schemeClr val="tx2"/>
                </a:solidFill>
                <a:latin typeface="+mn-ea"/>
              </a:rPr>
              <a:t>2</a:t>
            </a:r>
            <a:r>
              <a:rPr lang="ja-JP" altLang="en-US" dirty="0">
                <a:solidFill>
                  <a:schemeClr val="tx2"/>
                </a:solidFill>
                <a:latin typeface="+mn-ea"/>
              </a:rPr>
              <a:t>つ以上の標準</a:t>
            </a:r>
            <a:r>
              <a:rPr lang="en-GB" altLang="zh-CN" dirty="0">
                <a:solidFill>
                  <a:schemeClr val="tx2"/>
                </a:solidFill>
                <a:latin typeface="+mn-ea"/>
              </a:rPr>
              <a:t>CT</a:t>
            </a:r>
            <a:r>
              <a:rPr lang="en-GB" altLang="zh-CN" baseline="30000" dirty="0">
                <a:solidFill>
                  <a:schemeClr val="tx2"/>
                </a:solidFill>
                <a:latin typeface="+mn-ea"/>
              </a:rPr>
              <a:t>†</a:t>
            </a:r>
            <a:r>
              <a:rPr lang="ja-JP" altLang="en-US" dirty="0" smtClean="0">
                <a:solidFill>
                  <a:schemeClr val="tx2"/>
                </a:solidFill>
                <a:latin typeface="+mn-ea"/>
              </a:rPr>
              <a:t>が無効</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en-GB" altLang="zh-CN" dirty="0" smtClean="0">
                <a:solidFill>
                  <a:schemeClr val="tx2"/>
                </a:solidFill>
                <a:latin typeface="+mn-ea"/>
              </a:rPr>
              <a:t>1</a:t>
            </a:r>
            <a:r>
              <a:rPr lang="ja-JP" altLang="en-US" dirty="0" smtClean="0">
                <a:solidFill>
                  <a:schemeClr val="tx2"/>
                </a:solidFill>
                <a:latin typeface="+mn-ea"/>
              </a:rPr>
              <a:t>個以上の測定可能病変　　（</a:t>
            </a:r>
            <a:r>
              <a:rPr lang="en-GB" altLang="zh-CN" dirty="0" smtClean="0">
                <a:solidFill>
                  <a:schemeClr val="tx2"/>
                </a:solidFill>
                <a:latin typeface="+mn-ea"/>
              </a:rPr>
              <a:t>RECIST 1.1</a:t>
            </a:r>
            <a:r>
              <a:rPr lang="ja-JP" altLang="en-US" dirty="0" smtClean="0">
                <a:solidFill>
                  <a:schemeClr val="tx2"/>
                </a:solidFill>
                <a:latin typeface="+mn-ea"/>
              </a:rPr>
              <a:t>に基づく）</a:t>
            </a:r>
            <a:endParaRPr lang="en-GB" altLang="zh-CN" baseline="30000" dirty="0">
              <a:solidFill>
                <a:schemeClr val="tx2"/>
              </a:solidFill>
              <a:latin typeface="+mn-ea"/>
            </a:endParaRPr>
          </a:p>
          <a:p>
            <a:pPr marL="292100" indent="-292100" defTabSz="892175" eaLnBrk="0" hangingPunct="0">
              <a:spcAft>
                <a:spcPct val="30000"/>
              </a:spcAft>
            </a:pPr>
            <a:r>
              <a:rPr lang="ja-JP" altLang="en-US" dirty="0" smtClean="0">
                <a:solidFill>
                  <a:schemeClr val="tx2"/>
                </a:solidFill>
                <a:latin typeface="+mn-ea"/>
              </a:rPr>
              <a:t>（</a:t>
            </a:r>
            <a:r>
              <a:rPr lang="en-GB" altLang="zh-CN" dirty="0" smtClean="0">
                <a:solidFill>
                  <a:schemeClr val="tx2"/>
                </a:solidFill>
                <a:latin typeface="+mn-ea"/>
              </a:rPr>
              <a:t>167</a:t>
            </a:r>
            <a:r>
              <a:rPr lang="ja-JP" altLang="en-US" dirty="0" smtClean="0">
                <a:solidFill>
                  <a:schemeClr val="tx2"/>
                </a:solidFill>
                <a:latin typeface="+mn-ea"/>
              </a:rPr>
              <a:t>例）</a:t>
            </a:r>
            <a:endParaRPr lang="en-GB" altLang="zh-CN" dirty="0">
              <a:solidFill>
                <a:schemeClr val="tx2"/>
              </a:solidFill>
              <a:latin typeface="+mn-ea"/>
            </a:endParaRPr>
          </a:p>
        </p:txBody>
      </p:sp>
      <p:sp>
        <p:nvSpPr>
          <p:cNvPr id="14" name="Rectangle 9"/>
          <p:cNvSpPr txBox="1">
            <a:spLocks noChangeArrowheads="1"/>
          </p:cNvSpPr>
          <p:nvPr/>
        </p:nvSpPr>
        <p:spPr>
          <a:xfrm>
            <a:off x="365124" y="5529861"/>
            <a:ext cx="4130676" cy="66622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主要エンドポイント</a:t>
            </a:r>
            <a:endParaRPr lang="en-GB" sz="1600" b="1" dirty="0" smtClean="0">
              <a:solidFill>
                <a:schemeClr val="bg2"/>
              </a:solidFill>
            </a:endParaRPr>
          </a:p>
          <a:p>
            <a:r>
              <a:rPr lang="en-GB" sz="1600" kern="0" dirty="0" smtClean="0"/>
              <a:t>PFS</a:t>
            </a:r>
            <a:endParaRPr lang="en-GB" sz="1600" dirty="0" smtClean="0"/>
          </a:p>
        </p:txBody>
      </p:sp>
      <p:sp>
        <p:nvSpPr>
          <p:cNvPr id="15" name="Content Placeholder 26"/>
          <p:cNvSpPr txBox="1">
            <a:spLocks/>
          </p:cNvSpPr>
          <p:nvPr/>
        </p:nvSpPr>
        <p:spPr>
          <a:xfrm>
            <a:off x="4648200" y="5529861"/>
            <a:ext cx="4130675" cy="66622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副次的エンドポイント</a:t>
            </a:r>
            <a:endParaRPr lang="en-GB" sz="1600" b="1" dirty="0" smtClean="0">
              <a:solidFill>
                <a:schemeClr val="bg2"/>
              </a:solidFill>
            </a:endParaRPr>
          </a:p>
          <a:p>
            <a:r>
              <a:rPr lang="en-GB" sz="1600" kern="0" dirty="0" smtClean="0"/>
              <a:t>OS</a:t>
            </a:r>
            <a:r>
              <a:rPr lang="ja-JP" altLang="en-US" sz="1600" kern="0" dirty="0" err="1" smtClean="0"/>
              <a:t>、</a:t>
            </a:r>
            <a:r>
              <a:rPr lang="en-GB" sz="1600" kern="0" dirty="0" smtClean="0"/>
              <a:t>ORR</a:t>
            </a:r>
            <a:r>
              <a:rPr lang="ja-JP" altLang="en-US" sz="1600" kern="0" dirty="0" err="1" smtClean="0"/>
              <a:t>、</a:t>
            </a:r>
            <a:r>
              <a:rPr lang="en-GB" sz="1600" kern="0" dirty="0" smtClean="0"/>
              <a:t>DCR</a:t>
            </a:r>
            <a:r>
              <a:rPr lang="ja-JP" altLang="en-US" sz="1600" kern="0" dirty="0" err="1" smtClean="0"/>
              <a:t>、</a:t>
            </a:r>
            <a:r>
              <a:rPr lang="en-GB" sz="1600" kern="0" dirty="0" err="1" smtClean="0"/>
              <a:t>QoL</a:t>
            </a:r>
            <a:endParaRPr lang="en-GB" sz="1600" kern="0" dirty="0"/>
          </a:p>
        </p:txBody>
      </p:sp>
      <p:cxnSp>
        <p:nvCxnSpPr>
          <p:cNvPr id="16" name="AutoShape 16"/>
          <p:cNvCxnSpPr>
            <a:cxnSpLocks noChangeShapeType="1"/>
            <a:endCxn id="19" idx="1"/>
          </p:cNvCxnSpPr>
          <p:nvPr/>
        </p:nvCxnSpPr>
        <p:spPr bwMode="auto">
          <a:xfrm rot="16200000" flipH="1">
            <a:off x="4215319" y="4040977"/>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664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9096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8060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latin typeface="+mn-ea"/>
              </a:rPr>
              <a:t>プラセボ</a:t>
            </a:r>
            <a:r>
              <a:rPr lang="en-GB" altLang="zh-CN" dirty="0" smtClean="0">
                <a:latin typeface="+mn-ea"/>
              </a:rPr>
              <a:t> </a:t>
            </a:r>
            <a:r>
              <a:rPr lang="en-GB" altLang="zh-CN" dirty="0">
                <a:latin typeface="+mn-ea"/>
              </a:rPr>
              <a:t>QD</a:t>
            </a:r>
          </a:p>
          <a:p>
            <a:pPr algn="ctr" defTabSz="892175" eaLnBrk="0" hangingPunct="0"/>
            <a:r>
              <a:rPr lang="ja-JP" altLang="en-US" dirty="0" smtClean="0">
                <a:latin typeface="+mn-ea"/>
              </a:rPr>
              <a:t>（</a:t>
            </a:r>
            <a:r>
              <a:rPr lang="en-GB" altLang="zh-CN" dirty="0" smtClean="0">
                <a:latin typeface="+mn-ea"/>
              </a:rPr>
              <a:t>55</a:t>
            </a:r>
            <a:r>
              <a:rPr lang="ja-JP" altLang="en-US" dirty="0" smtClean="0">
                <a:latin typeface="+mn-ea"/>
              </a:rPr>
              <a:t>例）</a:t>
            </a:r>
            <a:endParaRPr lang="en-GB" altLang="zh-CN" dirty="0">
              <a:latin typeface="+mn-ea"/>
            </a:endParaRPr>
          </a:p>
        </p:txBody>
      </p:sp>
    </p:spTree>
    <p:extLst>
      <p:ext uri="{BB962C8B-B14F-4D97-AF65-F5344CB8AC3E}">
        <p14:creationId xmlns:p14="http://schemas.microsoft.com/office/powerpoint/2010/main" xmlns="" val="1059136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513</a:t>
            </a:r>
            <a:r>
              <a:rPr lang="ja-JP" altLang="en-US" sz="1800" dirty="0"/>
              <a:t>：</a:t>
            </a:r>
            <a:r>
              <a:rPr lang="ja-JP" altLang="en-US" sz="1800" dirty="0" smtClean="0"/>
              <a:t>進行／転移性</a:t>
            </a:r>
            <a:r>
              <a:rPr lang="ja-JP" altLang="en-US" sz="1800" dirty="0"/>
              <a:t>結腸直腸癌の治療における</a:t>
            </a:r>
            <a:r>
              <a:rPr lang="en-GB" altLang="ja-JP" sz="1800" dirty="0" err="1"/>
              <a:t>famitinib</a:t>
            </a:r>
            <a:r>
              <a:rPr lang="ja-JP" altLang="en-US" sz="1800" dirty="0" err="1"/>
              <a:t>の無作為化二重盲</a:t>
            </a:r>
            <a:r>
              <a:rPr lang="ja-JP" altLang="en-US" sz="1800" dirty="0" err="1" smtClean="0"/>
              <a:t>検</a:t>
            </a:r>
            <a:r>
              <a:rPr lang="ja-JP" altLang="en-US" sz="1800" dirty="0" smtClean="0"/>
              <a:t>　並行群間</a:t>
            </a:r>
            <a:r>
              <a:rPr lang="ja-JP" altLang="en-US" sz="1800" dirty="0"/>
              <a:t>比較プラセボ対照多施設共同第</a:t>
            </a:r>
            <a:r>
              <a:rPr lang="en-US" altLang="ja-JP" sz="1800" dirty="0"/>
              <a:t>Ⅱ</a:t>
            </a:r>
            <a:r>
              <a:rPr lang="ja-JP" altLang="en-US" sz="1800" dirty="0"/>
              <a:t>相臨床試験</a:t>
            </a:r>
            <a:r>
              <a:rPr lang="en-US" altLang="ja-JP" sz="1800" dirty="0"/>
              <a:t>‐</a:t>
            </a:r>
            <a:r>
              <a:rPr lang="en-GB" altLang="ja-JP" sz="1800" dirty="0"/>
              <a:t>Xu RH</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a:t>
            </a: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smtClean="0">
              <a:solidFill>
                <a:schemeClr val="tx1"/>
              </a:solidFill>
            </a:endParaRPr>
          </a:p>
          <a:p>
            <a:pPr lvl="0">
              <a:buClr>
                <a:srgbClr val="043882"/>
              </a:buClr>
            </a:pPr>
            <a:endParaRPr lang="en-GB" sz="1600" b="1" dirty="0">
              <a:solidFill>
                <a:schemeClr val="tx1"/>
              </a:solidFill>
            </a:endParaRPr>
          </a:p>
          <a:p>
            <a:pPr lvl="0">
              <a:spcBef>
                <a:spcPts val="600"/>
              </a:spcBef>
              <a:buClr>
                <a:srgbClr val="043882"/>
              </a:buClr>
            </a:pPr>
            <a:r>
              <a:rPr lang="en-GB" altLang="ja-JP" sz="1600" dirty="0" err="1" smtClean="0">
                <a:solidFill>
                  <a:schemeClr val="tx1"/>
                </a:solidFill>
              </a:rPr>
              <a:t>Famitinib</a:t>
            </a:r>
            <a:r>
              <a:rPr lang="ja-JP" altLang="en-US" sz="1600" dirty="0" smtClean="0">
                <a:solidFill>
                  <a:schemeClr val="tx1"/>
                </a:solidFill>
              </a:rPr>
              <a:t>群</a:t>
            </a:r>
            <a:r>
              <a:rPr lang="en-GB" altLang="ja-JP" sz="1600" dirty="0" smtClean="0">
                <a:solidFill>
                  <a:schemeClr val="tx1"/>
                </a:solidFill>
              </a:rPr>
              <a:t> </a:t>
            </a:r>
            <a:r>
              <a:rPr lang="en-GB" altLang="ja-JP" sz="1600" dirty="0">
                <a:solidFill>
                  <a:schemeClr val="tx1"/>
                </a:solidFill>
              </a:rPr>
              <a:t>vs. </a:t>
            </a:r>
            <a:r>
              <a:rPr lang="ja-JP" altLang="en-US" sz="1600" dirty="0">
                <a:solidFill>
                  <a:schemeClr val="tx1"/>
                </a:solidFill>
              </a:rPr>
              <a:t>プラセボ群に</a:t>
            </a:r>
            <a:r>
              <a:rPr lang="ja-JP" altLang="en-US" sz="1600" dirty="0" smtClean="0">
                <a:solidFill>
                  <a:schemeClr val="tx1"/>
                </a:solidFill>
              </a:rPr>
              <a:t>おけるグレード</a:t>
            </a:r>
            <a:r>
              <a:rPr lang="en-GB" sz="1600" dirty="0" smtClean="0">
                <a:solidFill>
                  <a:schemeClr val="tx1"/>
                </a:solidFill>
              </a:rPr>
              <a:t>3/4</a:t>
            </a:r>
            <a:r>
              <a:rPr lang="ja-JP" altLang="en-US" sz="1600" dirty="0" smtClean="0">
                <a:solidFill>
                  <a:schemeClr val="tx1"/>
                </a:solidFill>
              </a:rPr>
              <a:t>の</a:t>
            </a:r>
            <a:r>
              <a:rPr lang="en-GB" sz="1600" dirty="0" smtClean="0">
                <a:solidFill>
                  <a:schemeClr val="tx1"/>
                </a:solidFill>
              </a:rPr>
              <a:t>AE</a:t>
            </a:r>
            <a:r>
              <a:rPr lang="ja-JP" altLang="en-US" sz="1600" dirty="0" smtClean="0">
                <a:solidFill>
                  <a:schemeClr val="tx1"/>
                </a:solidFill>
              </a:rPr>
              <a:t>（いずれかの群で発現率が≧</a:t>
            </a:r>
            <a:r>
              <a:rPr lang="en-US" altLang="ja-JP" sz="1600" dirty="0" smtClean="0">
                <a:solidFill>
                  <a:schemeClr val="tx1"/>
                </a:solidFill>
              </a:rPr>
              <a:t>10%</a:t>
            </a:r>
            <a:r>
              <a:rPr lang="ja-JP" altLang="en-US" sz="1600" dirty="0" smtClean="0">
                <a:solidFill>
                  <a:schemeClr val="tx1"/>
                </a:solidFill>
              </a:rPr>
              <a:t>のもの）：高血圧</a:t>
            </a:r>
            <a:r>
              <a:rPr lang="en-GB" sz="1600" dirty="0" smtClean="0">
                <a:solidFill>
                  <a:schemeClr val="tx1"/>
                </a:solidFill>
              </a:rPr>
              <a:t>11.1% vs. </a:t>
            </a:r>
            <a:r>
              <a:rPr lang="en-GB" sz="1600" dirty="0">
                <a:solidFill>
                  <a:schemeClr val="tx1"/>
                </a:solidFill>
              </a:rPr>
              <a:t>1.8</a:t>
            </a:r>
            <a:r>
              <a:rPr lang="en-GB" sz="1600" dirty="0" smtClean="0">
                <a:solidFill>
                  <a:schemeClr val="tx1"/>
                </a:solidFill>
              </a:rPr>
              <a:t>%</a:t>
            </a:r>
            <a:r>
              <a:rPr lang="ja-JP" altLang="en-US" sz="1600" dirty="0" smtClean="0">
                <a:solidFill>
                  <a:schemeClr val="tx1"/>
                </a:solidFill>
              </a:rPr>
              <a:t>；血小板減少症</a:t>
            </a:r>
            <a:r>
              <a:rPr lang="en-GB" sz="1600" dirty="0" smtClean="0">
                <a:solidFill>
                  <a:schemeClr val="tx1"/>
                </a:solidFill>
              </a:rPr>
              <a:t>10.1</a:t>
            </a:r>
            <a:r>
              <a:rPr lang="en-US" altLang="ja-JP" sz="1600" dirty="0" smtClean="0">
                <a:solidFill>
                  <a:schemeClr val="tx1"/>
                </a:solidFill>
              </a:rPr>
              <a:t>%</a:t>
            </a:r>
            <a:r>
              <a:rPr lang="en-GB" sz="1600" dirty="0" smtClean="0">
                <a:solidFill>
                  <a:schemeClr val="tx1"/>
                </a:solidFill>
              </a:rPr>
              <a:t> vs. </a:t>
            </a:r>
            <a:r>
              <a:rPr lang="en-GB" sz="1600" dirty="0">
                <a:solidFill>
                  <a:schemeClr val="tx1"/>
                </a:solidFill>
              </a:rPr>
              <a:t>1.8</a:t>
            </a:r>
            <a:r>
              <a:rPr lang="en-GB" sz="1600" dirty="0" smtClean="0">
                <a:solidFill>
                  <a:schemeClr val="tx1"/>
                </a:solidFill>
              </a:rPr>
              <a:t>%</a:t>
            </a:r>
            <a:r>
              <a:rPr lang="ja-JP" altLang="en-US" sz="1600" dirty="0" smtClean="0">
                <a:solidFill>
                  <a:schemeClr val="tx1"/>
                </a:solidFill>
              </a:rPr>
              <a:t>；手足症候群</a:t>
            </a:r>
            <a:r>
              <a:rPr lang="en-GB" sz="1600" dirty="0" smtClean="0">
                <a:solidFill>
                  <a:schemeClr val="tx1"/>
                </a:solidFill>
              </a:rPr>
              <a:t>10.1% vs. </a:t>
            </a:r>
            <a:r>
              <a:rPr lang="en-GB" sz="1600" dirty="0">
                <a:solidFill>
                  <a:schemeClr val="tx1"/>
                </a:solidFill>
              </a:rPr>
              <a:t>0.0</a:t>
            </a:r>
            <a:r>
              <a:rPr lang="en-GB" sz="1600" dirty="0" smtClean="0">
                <a:solidFill>
                  <a:schemeClr val="tx1"/>
                </a:solidFill>
              </a:rPr>
              <a:t>%</a:t>
            </a:r>
            <a:r>
              <a:rPr lang="ja-JP" altLang="en-US" sz="1600" dirty="0" smtClean="0">
                <a:solidFill>
                  <a:schemeClr val="tx1"/>
                </a:solidFill>
              </a:rPr>
              <a:t>；</a:t>
            </a:r>
            <a:r>
              <a:rPr lang="el-GR" sz="1600" dirty="0" smtClean="0">
                <a:solidFill>
                  <a:schemeClr val="tx1"/>
                </a:solidFill>
              </a:rPr>
              <a:t>γ</a:t>
            </a:r>
            <a:r>
              <a:rPr lang="en-GB" sz="1600" dirty="0" smtClean="0">
                <a:solidFill>
                  <a:schemeClr val="tx1"/>
                </a:solidFill>
              </a:rPr>
              <a:t>-GT</a:t>
            </a:r>
            <a:r>
              <a:rPr lang="ja-JP" altLang="en-US" sz="1600" dirty="0" smtClean="0">
                <a:solidFill>
                  <a:schemeClr val="tx1"/>
                </a:solidFill>
              </a:rPr>
              <a:t>増加</a:t>
            </a:r>
            <a:r>
              <a:rPr lang="en-GB" sz="1600" dirty="0" smtClean="0">
                <a:solidFill>
                  <a:schemeClr val="tx1"/>
                </a:solidFill>
              </a:rPr>
              <a:t>7.1% vs. 12.7%</a:t>
            </a:r>
            <a:endParaRPr lang="en-GB" sz="1600" dirty="0">
              <a:solidFill>
                <a:schemeClr val="tx1"/>
              </a:solidFill>
            </a:endParaRPr>
          </a:p>
          <a:p>
            <a:pPr marL="0" lvl="0" indent="0">
              <a:spcBef>
                <a:spcPts val="600"/>
              </a:spcBef>
              <a:buClr>
                <a:srgbClr val="043882"/>
              </a:buClr>
              <a:buNone/>
            </a:pPr>
            <a:r>
              <a:rPr lang="ja-JP" altLang="en-US" sz="1600" b="1" dirty="0">
                <a:solidFill>
                  <a:schemeClr val="tx1"/>
                </a:solidFill>
              </a:rPr>
              <a:t>結論</a:t>
            </a:r>
            <a:endParaRPr lang="en-GB" sz="1600" b="1" dirty="0">
              <a:solidFill>
                <a:schemeClr val="tx1"/>
              </a:solidFill>
            </a:endParaRPr>
          </a:p>
          <a:p>
            <a:pPr>
              <a:buClr>
                <a:srgbClr val="043882"/>
              </a:buClr>
            </a:pPr>
            <a:r>
              <a:rPr lang="ja-JP" altLang="en-US" sz="1600" b="1" dirty="0" smtClean="0">
                <a:solidFill>
                  <a:schemeClr val="tx1"/>
                </a:solidFill>
              </a:rPr>
              <a:t>進行／転移性</a:t>
            </a:r>
            <a:r>
              <a:rPr lang="en-US" altLang="ja-JP" sz="1600" b="1" dirty="0" smtClean="0">
                <a:solidFill>
                  <a:schemeClr val="tx1"/>
                </a:solidFill>
              </a:rPr>
              <a:t>CRC</a:t>
            </a:r>
            <a:r>
              <a:rPr lang="ja-JP" altLang="en-US" sz="1600" b="1" dirty="0" smtClean="0">
                <a:solidFill>
                  <a:schemeClr val="tx1"/>
                </a:solidFill>
              </a:rPr>
              <a:t>患者において、</a:t>
            </a:r>
            <a:r>
              <a:rPr lang="en-US" altLang="ja-JP" sz="1600" b="1" dirty="0" smtClean="0">
                <a:solidFill>
                  <a:schemeClr val="tx1"/>
                </a:solidFill>
              </a:rPr>
              <a:t>f</a:t>
            </a:r>
            <a:r>
              <a:rPr lang="en-GB" sz="1600" b="1" dirty="0" err="1" smtClean="0">
                <a:solidFill>
                  <a:schemeClr val="tx1"/>
                </a:solidFill>
              </a:rPr>
              <a:t>amitinib</a:t>
            </a:r>
            <a:r>
              <a:rPr lang="ja-JP" altLang="en-US" sz="1600" b="1" dirty="0" smtClean="0">
                <a:solidFill>
                  <a:schemeClr val="tx1"/>
                </a:solidFill>
              </a:rPr>
              <a:t>単剤療法は</a:t>
            </a:r>
            <a:r>
              <a:rPr lang="en-GB" sz="1600" b="1" dirty="0" smtClean="0">
                <a:solidFill>
                  <a:schemeClr val="tx1"/>
                </a:solidFill>
              </a:rPr>
              <a:t>PFS</a:t>
            </a:r>
            <a:r>
              <a:rPr lang="ja-JP" altLang="en-US" sz="1600" b="1" dirty="0" smtClean="0">
                <a:solidFill>
                  <a:schemeClr val="tx1"/>
                </a:solidFill>
              </a:rPr>
              <a:t>を改善させた。</a:t>
            </a:r>
            <a:r>
              <a:rPr lang="en-GB" sz="1600" b="1" dirty="0" smtClean="0">
                <a:solidFill>
                  <a:schemeClr val="tx1"/>
                </a:solidFill>
              </a:rPr>
              <a:t> </a:t>
            </a:r>
            <a:endParaRPr lang="en-GB" sz="1600" b="1" dirty="0">
              <a:solidFill>
                <a:schemeClr val="tx1"/>
              </a:solidFill>
            </a:endParaRPr>
          </a:p>
          <a:p>
            <a:pPr>
              <a:buClr>
                <a:srgbClr val="043882"/>
              </a:buClr>
            </a:pPr>
            <a:r>
              <a:rPr lang="en-GB" sz="1600" b="1" dirty="0" err="1" smtClean="0">
                <a:solidFill>
                  <a:schemeClr val="tx1"/>
                </a:solidFill>
              </a:rPr>
              <a:t>mOS</a:t>
            </a:r>
            <a:r>
              <a:rPr lang="ja-JP" altLang="en-US" sz="1600" b="1" dirty="0" smtClean="0">
                <a:solidFill>
                  <a:schemeClr val="tx1"/>
                </a:solidFill>
              </a:rPr>
              <a:t>については</a:t>
            </a:r>
            <a:r>
              <a:rPr lang="en-GB" sz="1600" b="1" dirty="0" err="1" smtClean="0">
                <a:solidFill>
                  <a:schemeClr val="tx1"/>
                </a:solidFill>
              </a:rPr>
              <a:t>famitinib</a:t>
            </a:r>
            <a:r>
              <a:rPr lang="ja-JP" altLang="en-US" sz="1600" b="1" dirty="0" smtClean="0">
                <a:solidFill>
                  <a:schemeClr val="tx1"/>
                </a:solidFill>
              </a:rPr>
              <a:t>群とプラセボ群の間で有意差が認められなかった。</a:t>
            </a:r>
            <a:endParaRPr lang="en-GB" sz="1600" b="1" dirty="0">
              <a:solidFill>
                <a:schemeClr val="tx1"/>
              </a:solidFill>
            </a:endParaRPr>
          </a:p>
          <a:p>
            <a:pPr>
              <a:buClr>
                <a:srgbClr val="043882"/>
              </a:buClr>
            </a:pPr>
            <a:r>
              <a:rPr lang="en-GB" sz="1600" b="1" dirty="0" err="1" smtClean="0">
                <a:solidFill>
                  <a:schemeClr val="tx1"/>
                </a:solidFill>
              </a:rPr>
              <a:t>Famitinib</a:t>
            </a:r>
            <a:r>
              <a:rPr lang="ja-JP" altLang="en-US" sz="1600" b="1" dirty="0" smtClean="0">
                <a:solidFill>
                  <a:schemeClr val="tx1"/>
                </a:solidFill>
              </a:rPr>
              <a:t>の安全性プロファイルは他の</a:t>
            </a:r>
            <a:r>
              <a:rPr lang="en-GB" sz="1600" b="1" dirty="0" smtClean="0">
                <a:solidFill>
                  <a:schemeClr val="tx1"/>
                </a:solidFill>
              </a:rPr>
              <a:t>VEGFR</a:t>
            </a:r>
            <a:r>
              <a:rPr lang="ja-JP" altLang="en-US" sz="1600" b="1" dirty="0" smtClean="0">
                <a:solidFill>
                  <a:schemeClr val="tx1"/>
                </a:solidFill>
              </a:rPr>
              <a:t>薬と同様であった。</a:t>
            </a:r>
            <a:endParaRPr lang="en-GB" sz="1600" dirty="0">
              <a:solidFill>
                <a:schemeClr val="tx1"/>
              </a:solidFill>
            </a:endParaRPr>
          </a:p>
          <a:p>
            <a:endParaRPr lang="en-GB" dirty="0">
              <a:solidFill>
                <a:schemeClr val="tx1"/>
              </a:solidFill>
            </a:endParaRPr>
          </a:p>
          <a:p>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smtClean="0"/>
              <a:t>Xu</a:t>
            </a:r>
            <a:r>
              <a:rPr lang="ja-JP" altLang="en-US" dirty="0" smtClean="0"/>
              <a:t>ら</a:t>
            </a:r>
            <a:r>
              <a:rPr lang="fr-FR" dirty="0" smtClean="0"/>
              <a:t> </a:t>
            </a:r>
            <a:r>
              <a:rPr lang="fr-FR" dirty="0"/>
              <a:t>J Clin Oncol 2015; 33 (suppl 3; abstr 513</a:t>
            </a:r>
            <a:r>
              <a:rPr lang="fr-FR" dirty="0" smtClean="0"/>
              <a:t>)</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xmlns="" val="3041999566"/>
              </p:ext>
            </p:extLst>
          </p:nvPr>
        </p:nvGraphicFramePr>
        <p:xfrm>
          <a:off x="4766208" y="1671992"/>
          <a:ext cx="4167348" cy="1966025"/>
        </p:xfrm>
        <a:graphic>
          <a:graphicData uri="http://schemas.openxmlformats.org/drawingml/2006/table">
            <a:tbl>
              <a:tblPr firstRow="1">
                <a:tableStyleId>{69012ECD-51FC-41F1-AA8D-1B2483CD663E}</a:tableStyleId>
              </a:tblPr>
              <a:tblGrid>
                <a:gridCol w="1391831"/>
                <a:gridCol w="1060057"/>
                <a:gridCol w="116840"/>
                <a:gridCol w="799130"/>
                <a:gridCol w="799490"/>
              </a:tblGrid>
              <a:tr h="5334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Famitinib</a:t>
                      </a:r>
                      <a:r>
                        <a:rPr kumimoji="0" lang="ja-JP" altLang="en-US" sz="1400" b="1" i="0" u="none" strike="noStrike" cap="none" normalizeH="0" baseline="0" dirty="0" smtClean="0">
                          <a:ln>
                            <a:noFill/>
                          </a:ln>
                          <a:solidFill>
                            <a:schemeClr val="tx2"/>
                          </a:solidFill>
                          <a:effectLst/>
                          <a:latin typeface="Arial" charset="0"/>
                          <a:cs typeface="Arial" charset="0"/>
                        </a:rPr>
                        <a:t>群</a:t>
                      </a:r>
                      <a:r>
                        <a:rPr kumimoji="0" lang="en-GB" sz="1400" b="1" i="0" u="none" strike="noStrike" cap="none" normalizeH="0" baseline="0" dirty="0" smtClean="0">
                          <a:ln>
                            <a:noFill/>
                          </a:ln>
                          <a:solidFill>
                            <a:schemeClr val="tx2"/>
                          </a:solidFill>
                          <a:effectLst/>
                          <a:latin typeface="Arial" charset="0"/>
                          <a:cs typeface="Arial" charset="0"/>
                        </a:rPr>
                        <a:t>(99</a:t>
                      </a:r>
                      <a:r>
                        <a:rPr kumimoji="0" lang="ja-JP" altLang="en-US" sz="1400" b="1" i="0" u="none" strike="noStrike" cap="none" normalizeH="0" baseline="0" dirty="0" smtClean="0">
                          <a:ln>
                            <a:noFill/>
                          </a:ln>
                          <a:solidFill>
                            <a:schemeClr val="tx2"/>
                          </a:solidFill>
                          <a:effectLst/>
                          <a:latin typeface="Arial" charset="0"/>
                          <a:cs typeface="Arial" charset="0"/>
                        </a:rPr>
                        <a:t>例</a:t>
                      </a:r>
                      <a:r>
                        <a:rPr kumimoji="0" lang="en-GB" sz="1400" b="1" i="0" u="none" strike="noStrike" cap="none" normalizeH="0" baseline="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i="0" u="none" strike="noStrike" cap="none" normalizeH="0" baseline="0" dirty="0" smtClean="0">
                          <a:ln>
                            <a:noFill/>
                          </a:ln>
                          <a:solidFill>
                            <a:schemeClr val="tx2"/>
                          </a:solidFill>
                          <a:effectLst/>
                          <a:latin typeface="Arial" charset="0"/>
                          <a:cs typeface="Arial" charset="0"/>
                        </a:rPr>
                        <a:t>プラセボ群</a:t>
                      </a:r>
                      <a:r>
                        <a:rPr kumimoji="0" lang="en-GB" sz="1400" b="1" i="0" u="none" strike="noStrike" cap="none" normalizeH="0" baseline="0" dirty="0" smtClean="0">
                          <a:ln>
                            <a:noFill/>
                          </a:ln>
                          <a:solidFill>
                            <a:schemeClr val="tx2"/>
                          </a:solidFill>
                          <a:effectLst/>
                          <a:latin typeface="Arial" charset="0"/>
                          <a:cs typeface="Arial" charset="0"/>
                        </a:rPr>
                        <a:t>(55</a:t>
                      </a:r>
                      <a:r>
                        <a:rPr kumimoji="0" lang="ja-JP" altLang="en-US" sz="1400" b="1" i="0" u="none" strike="noStrike" cap="none" normalizeH="0" baseline="0" dirty="0" smtClean="0">
                          <a:ln>
                            <a:noFill/>
                          </a:ln>
                          <a:solidFill>
                            <a:schemeClr val="tx2"/>
                          </a:solidFill>
                          <a:effectLst/>
                          <a:latin typeface="Arial" charset="0"/>
                          <a:cs typeface="Arial" charset="0"/>
                        </a:rPr>
                        <a:t>例</a:t>
                      </a:r>
                      <a:r>
                        <a:rPr kumimoji="0" lang="en-GB" sz="1400" b="1" i="0" u="none" strike="noStrike" cap="none" normalizeH="0" baseline="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t>
                      </a:r>
                      <a:r>
                        <a:rPr kumimoji="0" lang="ja-JP" altLang="en-US" sz="1400" b="1" i="0" u="none" strike="noStrike" cap="none" normalizeH="0" baseline="0" dirty="0" smtClean="0">
                          <a:ln>
                            <a:noFill/>
                          </a:ln>
                          <a:solidFill>
                            <a:schemeClr val="tx2"/>
                          </a:solidFill>
                          <a:effectLst/>
                          <a:latin typeface="Arial" charset="0"/>
                          <a:cs typeface="Arial" charset="0"/>
                        </a:rPr>
                        <a:t>値</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6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ja-JP" altLang="en-US" sz="1400" b="0" i="0" u="none" strike="noStrike" cap="none" normalizeH="0" baseline="0" dirty="0" err="1" smtClean="0">
                          <a:ln>
                            <a:noFill/>
                          </a:ln>
                          <a:solidFill>
                            <a:schemeClr val="tx1"/>
                          </a:solidFill>
                          <a:effectLst/>
                          <a:latin typeface="Arial" charset="0"/>
                          <a:cs typeface="Arial" charset="0"/>
                        </a:rPr>
                        <a:t>、</a:t>
                      </a:r>
                      <a:r>
                        <a:rPr kumimoji="0" lang="ja-JP" altLang="en-US" sz="1400" b="0" i="0" u="none" strike="noStrike" cap="none" normalizeH="0" baseline="0" dirty="0" smtClean="0">
                          <a:ln>
                            <a:noFill/>
                          </a:ln>
                          <a:solidFill>
                            <a:schemeClr val="tx1"/>
                          </a:solidFill>
                          <a:effectLst/>
                          <a:latin typeface="Arial" charset="0"/>
                          <a:cs typeface="Arial" charset="0"/>
                        </a:rPr>
                        <a:t>ヵ月</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algn="ctr"/>
                      <a:r>
                        <a:rPr lang="en-GB" sz="1400" dirty="0" smtClean="0"/>
                        <a:t>7.6</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algn="ct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0.604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481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3">
                  <a:txBody>
                    <a:bodyPr/>
                    <a:lstStyle/>
                    <a:p>
                      <a:pPr algn="ctr"/>
                      <a:r>
                        <a:rPr lang="en-GB" sz="1400" dirty="0" smtClean="0"/>
                        <a:t>1.10 (0.76</a:t>
                      </a:r>
                      <a:r>
                        <a:rPr lang="ja-JP" altLang="en-US" sz="1400" dirty="0" smtClean="0"/>
                        <a:t>～</a:t>
                      </a:r>
                      <a:r>
                        <a:rPr lang="en-GB" sz="1400" dirty="0" smtClean="0"/>
                        <a:t>1.60)</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hMerge="1">
                  <a:txBody>
                    <a:bodyPr/>
                    <a:lstStyle/>
                    <a:p>
                      <a:pPr algn="ct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0.605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65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a:t>
                      </a:r>
                      <a:r>
                        <a:rPr kumimoji="0" lang="ja-JP" altLang="en-US" sz="1400" b="0" i="0" u="none" strike="noStrike" cap="none" normalizeH="0" baseline="0" dirty="0" err="1" smtClean="0">
                          <a:ln>
                            <a:noFill/>
                          </a:ln>
                          <a:solidFill>
                            <a:schemeClr val="tx1"/>
                          </a:solidFill>
                          <a:effectLst/>
                          <a:latin typeface="Arial" charset="0"/>
                          <a:cs typeface="Arial" charset="0"/>
                        </a:rPr>
                        <a:t>、</a:t>
                      </a: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65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DCR</a:t>
                      </a:r>
                      <a:r>
                        <a:rPr kumimoji="0" lang="ja-JP" altLang="en-US" sz="1400" b="0" i="0" u="none" strike="noStrike" cap="none" normalizeH="0" baseline="0" dirty="0" err="1" smtClean="0">
                          <a:ln>
                            <a:noFill/>
                          </a:ln>
                          <a:solidFill>
                            <a:schemeClr val="tx1"/>
                          </a:solidFill>
                          <a:effectLst/>
                          <a:latin typeface="Arial" charset="0"/>
                          <a:cs typeface="Arial" charset="0"/>
                        </a:rPr>
                        <a:t>、</a:t>
                      </a: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9" name="TextBox 8"/>
          <p:cNvSpPr txBox="1"/>
          <p:nvPr/>
        </p:nvSpPr>
        <p:spPr>
          <a:xfrm>
            <a:off x="2085975" y="1293125"/>
            <a:ext cx="633507" cy="369332"/>
          </a:xfrm>
          <a:prstGeom prst="rect">
            <a:avLst/>
          </a:prstGeom>
          <a:noFill/>
        </p:spPr>
        <p:txBody>
          <a:bodyPr wrap="none" rtlCol="0">
            <a:spAutoFit/>
          </a:bodyPr>
          <a:lstStyle/>
          <a:p>
            <a:pPr fontAlgn="base">
              <a:spcBef>
                <a:spcPct val="0"/>
              </a:spcBef>
              <a:spcAft>
                <a:spcPct val="0"/>
              </a:spcAft>
            </a:pPr>
            <a:r>
              <a:rPr lang="en-GB" b="1" dirty="0">
                <a:solidFill>
                  <a:srgbClr val="363636"/>
                </a:solidFill>
              </a:rPr>
              <a:t>PFS</a:t>
            </a:r>
          </a:p>
        </p:txBody>
      </p:sp>
      <p:graphicFrame>
        <p:nvGraphicFramePr>
          <p:cNvPr id="10" name="Table 9"/>
          <p:cNvGraphicFramePr>
            <a:graphicFrameLocks noGrp="1"/>
          </p:cNvGraphicFramePr>
          <p:nvPr>
            <p:extLst>
              <p:ext uri="{D42A27DB-BD31-4B8C-83A1-F6EECF244321}">
                <p14:modId xmlns:p14="http://schemas.microsoft.com/office/powerpoint/2010/main" xmlns="" val="3053579907"/>
              </p:ext>
            </p:extLst>
          </p:nvPr>
        </p:nvGraphicFramePr>
        <p:xfrm>
          <a:off x="1920274" y="1722673"/>
          <a:ext cx="2798815" cy="1071880"/>
        </p:xfrm>
        <a:graphic>
          <a:graphicData uri="http://schemas.openxmlformats.org/drawingml/2006/table">
            <a:tbl>
              <a:tblPr firstRow="1" bandRow="1">
                <a:tableStyleId>{69012ECD-51FC-41F1-AA8D-1B2483CD663E}</a:tableStyleId>
              </a:tblPr>
              <a:tblGrid>
                <a:gridCol w="817615"/>
                <a:gridCol w="714375"/>
                <a:gridCol w="685800"/>
                <a:gridCol w="581025"/>
              </a:tblGrid>
              <a:tr h="145280">
                <a:tc>
                  <a:txBody>
                    <a:bodyPr/>
                    <a:lstStyle/>
                    <a:p>
                      <a:endParaRPr lang="en-GB" sz="7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700" dirty="0" err="1" smtClean="0">
                          <a:solidFill>
                            <a:schemeClr val="tx1"/>
                          </a:solidFill>
                        </a:rPr>
                        <a:t>Famitinib</a:t>
                      </a:r>
                      <a:r>
                        <a:rPr lang="ja-JP" altLang="en-US" sz="700" dirty="0" smtClean="0">
                          <a:solidFill>
                            <a:schemeClr val="tx1"/>
                          </a:solidFill>
                        </a:rPr>
                        <a:t>群</a:t>
                      </a:r>
                      <a:endParaRPr lang="en-GB" sz="7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altLang="en-US" sz="700" dirty="0" smtClean="0">
                          <a:solidFill>
                            <a:schemeClr val="tx1"/>
                          </a:solidFill>
                        </a:rPr>
                        <a:t>プラセボ群</a:t>
                      </a:r>
                      <a:endParaRPr lang="en-GB" sz="7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endParaRPr lang="en-GB" sz="7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r>
                        <a:rPr lang="ja-JP" altLang="en-US" sz="500" b="1" dirty="0" smtClean="0"/>
                        <a:t>イベント数</a:t>
                      </a:r>
                      <a:r>
                        <a:rPr lang="en-GB" sz="500" b="1" dirty="0" smtClean="0"/>
                        <a:t>/</a:t>
                      </a:r>
                      <a:r>
                        <a:rPr lang="ja-JP" altLang="en-US" sz="500" b="1" dirty="0" smtClean="0"/>
                        <a:t>全患者数</a:t>
                      </a:r>
                      <a:endParaRPr lang="en-GB" sz="5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dirty="0" smtClean="0"/>
                        <a:t>83/99</a:t>
                      </a:r>
                      <a:endParaRPr lang="en-GB" sz="7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dirty="0" smtClean="0"/>
                        <a:t>47/55</a:t>
                      </a:r>
                      <a:endParaRPr lang="en-GB" sz="7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7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700" b="1" dirty="0" err="1" smtClean="0"/>
                        <a:t>mPFS</a:t>
                      </a:r>
                      <a:r>
                        <a:rPr lang="ja-JP" altLang="en-US" sz="700" b="1" dirty="0" err="1" smtClean="0"/>
                        <a:t>、</a:t>
                      </a:r>
                      <a:r>
                        <a:rPr lang="ja-JP" altLang="en-US" sz="700" b="1" dirty="0" smtClean="0"/>
                        <a:t>ヵ月</a:t>
                      </a:r>
                      <a:r>
                        <a:rPr lang="en-GB" sz="700" b="1" baseline="0" dirty="0" smtClean="0"/>
                        <a:t> (95% CI)</a:t>
                      </a:r>
                      <a:endParaRPr lang="en-GB" sz="7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b="0" dirty="0" smtClean="0"/>
                        <a:t>2.8</a:t>
                      </a:r>
                    </a:p>
                    <a:p>
                      <a:pPr algn="ctr"/>
                      <a:r>
                        <a:rPr lang="en-GB" sz="700" b="0" dirty="0" smtClean="0"/>
                        <a:t>(2.00</a:t>
                      </a:r>
                      <a:r>
                        <a:rPr lang="ja-JP" altLang="en-US" sz="700" b="0" dirty="0" smtClean="0"/>
                        <a:t>～</a:t>
                      </a:r>
                      <a:r>
                        <a:rPr lang="en-GB" sz="700" b="0" dirty="0" smtClean="0"/>
                        <a:t>2.93)</a:t>
                      </a:r>
                      <a:endParaRPr lang="en-GB" sz="700" b="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b="0" dirty="0" smtClean="0"/>
                        <a:t>1.5</a:t>
                      </a:r>
                      <a:br>
                        <a:rPr lang="en-GB" sz="700" b="0" dirty="0" smtClean="0"/>
                      </a:br>
                      <a:r>
                        <a:rPr lang="en-GB" sz="700" b="0" dirty="0" smtClean="0"/>
                        <a:t>(1.47</a:t>
                      </a:r>
                      <a:r>
                        <a:rPr lang="ja-JP" altLang="en-US" sz="700" b="0" dirty="0" smtClean="0"/>
                        <a:t>～</a:t>
                      </a:r>
                      <a:r>
                        <a:rPr lang="en-GB" sz="700" b="0" dirty="0" smtClean="0"/>
                        <a:t>1.67)</a:t>
                      </a:r>
                      <a:endParaRPr lang="en-GB" sz="700" b="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GB" sz="700" i="0" dirty="0" smtClean="0"/>
                        <a:t>p=0.0040</a:t>
                      </a:r>
                      <a:endParaRPr lang="en-GB" sz="700" i="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r>
                        <a:rPr lang="en-GB" sz="700" b="1" dirty="0" smtClean="0"/>
                        <a:t>HR</a:t>
                      </a:r>
                      <a:br>
                        <a:rPr lang="en-GB" sz="700" b="1" dirty="0" smtClean="0"/>
                      </a:br>
                      <a:r>
                        <a:rPr lang="en-GB" sz="700" b="1" dirty="0" smtClean="0"/>
                        <a:t>(95% CI)</a:t>
                      </a:r>
                      <a:endParaRPr lang="en-GB" sz="7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a:r>
                        <a:rPr lang="en-GB" sz="700" b="0" dirty="0" smtClean="0"/>
                        <a:t>0.596</a:t>
                      </a:r>
                      <a:br>
                        <a:rPr lang="en-GB" sz="700" b="0" dirty="0" smtClean="0"/>
                      </a:br>
                      <a:r>
                        <a:rPr lang="en-GB" sz="700" b="0" dirty="0" smtClean="0"/>
                        <a:t>(0.414</a:t>
                      </a:r>
                      <a:r>
                        <a:rPr lang="ja-JP" altLang="en-US" sz="700" b="0" dirty="0" smtClean="0"/>
                        <a:t>～</a:t>
                      </a:r>
                      <a:r>
                        <a:rPr lang="en-GB" sz="700" b="0" dirty="0" smtClean="0"/>
                        <a:t>0.858)</a:t>
                      </a:r>
                      <a:endParaRPr lang="en-GB" sz="700" b="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tc>
                <a:tc>
                  <a:txBody>
                    <a:bodyPr/>
                    <a:lstStyle/>
                    <a:p>
                      <a:r>
                        <a:rPr lang="en-GB" sz="700" i="0" dirty="0" smtClean="0"/>
                        <a:t>p=0.0053</a:t>
                      </a:r>
                      <a:endParaRPr lang="en-GB" sz="700" i="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grpSp>
        <p:nvGrpSpPr>
          <p:cNvPr id="11" name="Group 10"/>
          <p:cNvGrpSpPr/>
          <p:nvPr/>
        </p:nvGrpSpPr>
        <p:grpSpPr>
          <a:xfrm>
            <a:off x="258586" y="1558106"/>
            <a:ext cx="4308103" cy="2690121"/>
            <a:chOff x="2306171" y="1677276"/>
            <a:chExt cx="4308103" cy="2690121"/>
          </a:xfrm>
        </p:grpSpPr>
        <p:sp>
          <p:nvSpPr>
            <p:cNvPr id="12" name="Freeform 11"/>
            <p:cNvSpPr>
              <a:spLocks/>
            </p:cNvSpPr>
            <p:nvPr/>
          </p:nvSpPr>
          <p:spPr bwMode="auto">
            <a:xfrm>
              <a:off x="2902298" y="1784998"/>
              <a:ext cx="3546210" cy="185676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3" name="Line 6"/>
            <p:cNvSpPr>
              <a:spLocks noChangeShapeType="1"/>
            </p:cNvSpPr>
            <p:nvPr/>
          </p:nvSpPr>
          <p:spPr bwMode="auto">
            <a:xfrm>
              <a:off x="2831691" y="1784998"/>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4" name="Line 7"/>
            <p:cNvSpPr>
              <a:spLocks noChangeShapeType="1"/>
            </p:cNvSpPr>
            <p:nvPr/>
          </p:nvSpPr>
          <p:spPr bwMode="auto">
            <a:xfrm>
              <a:off x="2831691" y="2130142"/>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5" name="Line 8"/>
            <p:cNvSpPr>
              <a:spLocks noChangeShapeType="1"/>
            </p:cNvSpPr>
            <p:nvPr/>
          </p:nvSpPr>
          <p:spPr bwMode="auto">
            <a:xfrm>
              <a:off x="2831691" y="2503273"/>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6" name="Line 9"/>
            <p:cNvSpPr>
              <a:spLocks noChangeShapeType="1"/>
            </p:cNvSpPr>
            <p:nvPr/>
          </p:nvSpPr>
          <p:spPr bwMode="auto">
            <a:xfrm>
              <a:off x="2831691" y="2849112"/>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7" name="Line 10"/>
            <p:cNvSpPr>
              <a:spLocks noChangeShapeType="1"/>
            </p:cNvSpPr>
            <p:nvPr/>
          </p:nvSpPr>
          <p:spPr bwMode="auto">
            <a:xfrm>
              <a:off x="2831691" y="319495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8" name="Line 13"/>
            <p:cNvSpPr>
              <a:spLocks noChangeShapeType="1"/>
            </p:cNvSpPr>
            <p:nvPr/>
          </p:nvSpPr>
          <p:spPr bwMode="auto">
            <a:xfrm>
              <a:off x="4177540"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9" name="Line 17"/>
            <p:cNvSpPr>
              <a:spLocks noChangeShapeType="1"/>
            </p:cNvSpPr>
            <p:nvPr/>
          </p:nvSpPr>
          <p:spPr bwMode="auto">
            <a:xfrm>
              <a:off x="5873766"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0" name="Line 19"/>
            <p:cNvSpPr>
              <a:spLocks noChangeShapeType="1"/>
            </p:cNvSpPr>
            <p:nvPr/>
          </p:nvSpPr>
          <p:spPr bwMode="auto">
            <a:xfrm>
              <a:off x="3629968"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1" name="Line 21"/>
            <p:cNvSpPr>
              <a:spLocks noChangeShapeType="1"/>
            </p:cNvSpPr>
            <p:nvPr/>
          </p:nvSpPr>
          <p:spPr bwMode="auto">
            <a:xfrm>
              <a:off x="3078591"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2" name="TextBox 21"/>
            <p:cNvSpPr txBox="1"/>
            <p:nvPr/>
          </p:nvSpPr>
          <p:spPr>
            <a:xfrm>
              <a:off x="4399381" y="3831984"/>
              <a:ext cx="697627" cy="215444"/>
            </a:xfrm>
            <a:prstGeom prst="rect">
              <a:avLst/>
            </a:prstGeom>
            <a:noFill/>
          </p:spPr>
          <p:txBody>
            <a:bodyPr wrap="none" rtlCol="0">
              <a:spAutoFit/>
            </a:bodyPr>
            <a:lstStyle/>
            <a:p>
              <a:pPr algn="ctr" fontAlgn="base">
                <a:spcBef>
                  <a:spcPct val="0"/>
                </a:spcBef>
                <a:spcAft>
                  <a:spcPct val="0"/>
                </a:spcAft>
              </a:pPr>
              <a:r>
                <a:rPr lang="ja-JP" altLang="en-US" sz="800" b="1" dirty="0" smtClean="0">
                  <a:solidFill>
                    <a:srgbClr val="363636"/>
                  </a:solidFill>
                  <a:latin typeface="+mn-lt"/>
                </a:rPr>
                <a:t>時間（月）</a:t>
              </a:r>
              <a:endParaRPr lang="en-GB" sz="800" b="1" dirty="0">
                <a:solidFill>
                  <a:srgbClr val="363636"/>
                </a:solidFill>
                <a:latin typeface="+mn-lt"/>
              </a:endParaRPr>
            </a:p>
          </p:txBody>
        </p:sp>
        <p:sp>
          <p:nvSpPr>
            <p:cNvPr id="23" name="TextBox 22"/>
            <p:cNvSpPr txBox="1"/>
            <p:nvPr/>
          </p:nvSpPr>
          <p:spPr>
            <a:xfrm>
              <a:off x="2572678" y="1677276"/>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24" name="TextBox 23"/>
            <p:cNvSpPr txBox="1"/>
            <p:nvPr/>
          </p:nvSpPr>
          <p:spPr>
            <a:xfrm>
              <a:off x="2572678" y="2022420"/>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25" name="TextBox 24"/>
            <p:cNvSpPr txBox="1"/>
            <p:nvPr/>
          </p:nvSpPr>
          <p:spPr>
            <a:xfrm>
              <a:off x="2572678" y="2395551"/>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26" name="TextBox 25"/>
            <p:cNvSpPr txBox="1"/>
            <p:nvPr/>
          </p:nvSpPr>
          <p:spPr>
            <a:xfrm>
              <a:off x="2572678" y="2741390"/>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27" name="TextBox 26"/>
            <p:cNvSpPr txBox="1"/>
            <p:nvPr/>
          </p:nvSpPr>
          <p:spPr>
            <a:xfrm>
              <a:off x="2572678" y="3087228"/>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28" name="TextBox 27"/>
            <p:cNvSpPr txBox="1"/>
            <p:nvPr/>
          </p:nvSpPr>
          <p:spPr>
            <a:xfrm>
              <a:off x="2572678" y="3426320"/>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29" name="TextBox 28"/>
            <p:cNvSpPr txBox="1"/>
            <p:nvPr/>
          </p:nvSpPr>
          <p:spPr>
            <a:xfrm>
              <a:off x="2955350" y="3696549"/>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30" name="TextBox 29"/>
            <p:cNvSpPr txBox="1"/>
            <p:nvPr/>
          </p:nvSpPr>
          <p:spPr>
            <a:xfrm>
              <a:off x="3465500" y="3696549"/>
              <a:ext cx="328937" cy="215444"/>
            </a:xfrm>
            <a:prstGeom prst="rect">
              <a:avLst/>
            </a:prstGeom>
            <a:noFill/>
          </p:spPr>
          <p:txBody>
            <a:bodyPr wrap="none" rtlCol="0">
              <a:spAutoFit/>
            </a:bodyPr>
            <a:lstStyle/>
            <a:p>
              <a:pPr algn="ctr"/>
              <a:r>
                <a:rPr lang="en-GB" sz="800" dirty="0" smtClean="0">
                  <a:latin typeface="+mn-lt"/>
                </a:rPr>
                <a:t>2.5</a:t>
              </a:r>
              <a:endParaRPr lang="en-GB" sz="800" dirty="0">
                <a:latin typeface="+mn-lt"/>
              </a:endParaRPr>
            </a:p>
          </p:txBody>
        </p:sp>
        <p:sp>
          <p:nvSpPr>
            <p:cNvPr id="31" name="TextBox 30"/>
            <p:cNvSpPr txBox="1"/>
            <p:nvPr/>
          </p:nvSpPr>
          <p:spPr>
            <a:xfrm>
              <a:off x="4012251" y="3696549"/>
              <a:ext cx="328937" cy="215444"/>
            </a:xfrm>
            <a:prstGeom prst="rect">
              <a:avLst/>
            </a:prstGeom>
            <a:noFill/>
          </p:spPr>
          <p:txBody>
            <a:bodyPr wrap="none" rtlCol="0">
              <a:spAutoFit/>
            </a:bodyPr>
            <a:lstStyle/>
            <a:p>
              <a:pPr algn="ctr"/>
              <a:r>
                <a:rPr lang="en-GB" sz="800" dirty="0" smtClean="0">
                  <a:latin typeface="+mn-lt"/>
                </a:rPr>
                <a:t>5.0</a:t>
              </a:r>
              <a:endParaRPr lang="en-GB" sz="800" dirty="0">
                <a:latin typeface="+mn-lt"/>
              </a:endParaRPr>
            </a:p>
          </p:txBody>
        </p:sp>
        <p:sp>
          <p:nvSpPr>
            <p:cNvPr id="32" name="TextBox 31"/>
            <p:cNvSpPr txBox="1"/>
            <p:nvPr/>
          </p:nvSpPr>
          <p:spPr>
            <a:xfrm>
              <a:off x="5129398" y="3696549"/>
              <a:ext cx="386645" cy="215444"/>
            </a:xfrm>
            <a:prstGeom prst="rect">
              <a:avLst/>
            </a:prstGeom>
            <a:noFill/>
          </p:spPr>
          <p:txBody>
            <a:bodyPr wrap="none" rtlCol="0">
              <a:spAutoFit/>
            </a:bodyPr>
            <a:lstStyle/>
            <a:p>
              <a:pPr algn="ctr"/>
              <a:r>
                <a:rPr lang="en-GB" sz="800" dirty="0" smtClean="0">
                  <a:latin typeface="+mn-lt"/>
                </a:rPr>
                <a:t>10.0</a:t>
              </a:r>
              <a:endParaRPr lang="en-GB" sz="800" dirty="0">
                <a:latin typeface="+mn-lt"/>
              </a:endParaRPr>
            </a:p>
          </p:txBody>
        </p:sp>
        <p:sp>
          <p:nvSpPr>
            <p:cNvPr id="33" name="TextBox 32"/>
            <p:cNvSpPr txBox="1"/>
            <p:nvPr/>
          </p:nvSpPr>
          <p:spPr>
            <a:xfrm>
              <a:off x="5679731" y="3696549"/>
              <a:ext cx="386645" cy="215444"/>
            </a:xfrm>
            <a:prstGeom prst="rect">
              <a:avLst/>
            </a:prstGeom>
            <a:noFill/>
          </p:spPr>
          <p:txBody>
            <a:bodyPr wrap="none" rtlCol="0">
              <a:spAutoFit/>
            </a:bodyPr>
            <a:lstStyle/>
            <a:p>
              <a:pPr algn="ctr"/>
              <a:r>
                <a:rPr lang="en-GB" sz="800" dirty="0" smtClean="0">
                  <a:latin typeface="+mn-lt"/>
                </a:rPr>
                <a:t>12.5</a:t>
              </a:r>
              <a:endParaRPr lang="en-GB" sz="800" dirty="0">
                <a:latin typeface="+mn-lt"/>
              </a:endParaRPr>
            </a:p>
          </p:txBody>
        </p:sp>
        <p:sp>
          <p:nvSpPr>
            <p:cNvPr id="34" name="Line 17"/>
            <p:cNvSpPr>
              <a:spLocks noChangeShapeType="1"/>
            </p:cNvSpPr>
            <p:nvPr/>
          </p:nvSpPr>
          <p:spPr bwMode="auto">
            <a:xfrm>
              <a:off x="5323907"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5" name="Line 17"/>
            <p:cNvSpPr>
              <a:spLocks noChangeShapeType="1"/>
            </p:cNvSpPr>
            <p:nvPr/>
          </p:nvSpPr>
          <p:spPr bwMode="auto">
            <a:xfrm>
              <a:off x="6420950"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6" name="Line 9"/>
            <p:cNvSpPr>
              <a:spLocks noChangeShapeType="1"/>
            </p:cNvSpPr>
            <p:nvPr/>
          </p:nvSpPr>
          <p:spPr bwMode="auto">
            <a:xfrm>
              <a:off x="2830476" y="3534042"/>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7" name="TextBox 36"/>
            <p:cNvSpPr txBox="1"/>
            <p:nvPr/>
          </p:nvSpPr>
          <p:spPr>
            <a:xfrm>
              <a:off x="6227629" y="3696549"/>
              <a:ext cx="386645" cy="215444"/>
            </a:xfrm>
            <a:prstGeom prst="rect">
              <a:avLst/>
            </a:prstGeom>
            <a:noFill/>
          </p:spPr>
          <p:txBody>
            <a:bodyPr wrap="none" rtlCol="0">
              <a:spAutoFit/>
            </a:bodyPr>
            <a:lstStyle/>
            <a:p>
              <a:pPr algn="ctr"/>
              <a:r>
                <a:rPr lang="en-GB" sz="800" dirty="0" smtClean="0">
                  <a:latin typeface="+mn-lt"/>
                </a:rPr>
                <a:t>15.0</a:t>
              </a:r>
              <a:endParaRPr lang="en-GB" sz="800" dirty="0">
                <a:latin typeface="+mn-lt"/>
              </a:endParaRPr>
            </a:p>
          </p:txBody>
        </p:sp>
        <p:sp>
          <p:nvSpPr>
            <p:cNvPr id="38" name="TextBox 37"/>
            <p:cNvSpPr txBox="1"/>
            <p:nvPr/>
          </p:nvSpPr>
          <p:spPr>
            <a:xfrm rot="16200000">
              <a:off x="2213582" y="2571652"/>
              <a:ext cx="590225" cy="215444"/>
            </a:xfrm>
            <a:prstGeom prst="rect">
              <a:avLst/>
            </a:prstGeom>
            <a:noFill/>
          </p:spPr>
          <p:txBody>
            <a:bodyPr wrap="none" rtlCol="0">
              <a:spAutoFit/>
            </a:bodyPr>
            <a:lstStyle/>
            <a:p>
              <a:pPr algn="ctr"/>
              <a:r>
                <a:rPr lang="en-GB" sz="800" b="1" dirty="0" smtClean="0"/>
                <a:t>PFS</a:t>
              </a:r>
              <a:r>
                <a:rPr lang="ja-JP" altLang="en-US" sz="800" b="1" dirty="0" smtClean="0"/>
                <a:t>確率</a:t>
              </a:r>
              <a:endParaRPr lang="en-GB" sz="800" b="1" dirty="0"/>
            </a:p>
          </p:txBody>
        </p:sp>
        <p:sp>
          <p:nvSpPr>
            <p:cNvPr id="39" name="TextBox 38"/>
            <p:cNvSpPr txBox="1"/>
            <p:nvPr/>
          </p:nvSpPr>
          <p:spPr>
            <a:xfrm>
              <a:off x="2307416" y="4028843"/>
              <a:ext cx="697627" cy="338554"/>
            </a:xfrm>
            <a:prstGeom prst="rect">
              <a:avLst/>
            </a:prstGeom>
            <a:noFill/>
          </p:spPr>
          <p:txBody>
            <a:bodyPr wrap="none" rtlCol="0">
              <a:spAutoFit/>
            </a:bodyPr>
            <a:lstStyle/>
            <a:p>
              <a:r>
                <a:rPr lang="ja-JP" altLang="en-US" sz="800" dirty="0" smtClean="0"/>
                <a:t>プラセボ群</a:t>
              </a:r>
              <a:endParaRPr lang="en-GB" sz="800" dirty="0" smtClean="0"/>
            </a:p>
            <a:p>
              <a:r>
                <a:rPr lang="en-GB" sz="800" dirty="0" err="1" smtClean="0"/>
                <a:t>Famitinib</a:t>
              </a:r>
              <a:r>
                <a:rPr lang="ja-JP" altLang="en-US" sz="800" dirty="0" smtClean="0"/>
                <a:t>群</a:t>
              </a:r>
              <a:endParaRPr lang="en-GB" sz="800" dirty="0"/>
            </a:p>
          </p:txBody>
        </p:sp>
        <p:sp>
          <p:nvSpPr>
            <p:cNvPr id="40" name="TextBox 39"/>
            <p:cNvSpPr txBox="1"/>
            <p:nvPr/>
          </p:nvSpPr>
          <p:spPr>
            <a:xfrm>
              <a:off x="2927160" y="4028843"/>
              <a:ext cx="300082" cy="338554"/>
            </a:xfrm>
            <a:prstGeom prst="rect">
              <a:avLst/>
            </a:prstGeom>
            <a:noFill/>
          </p:spPr>
          <p:txBody>
            <a:bodyPr wrap="none" rtlCol="0">
              <a:spAutoFit/>
            </a:bodyPr>
            <a:lstStyle/>
            <a:p>
              <a:pPr algn="r"/>
              <a:r>
                <a:rPr lang="en-GB" sz="800" dirty="0" smtClean="0"/>
                <a:t>55</a:t>
              </a:r>
            </a:p>
            <a:p>
              <a:pPr algn="r"/>
              <a:r>
                <a:rPr lang="en-GB" sz="800" dirty="0" smtClean="0"/>
                <a:t>99</a:t>
              </a:r>
              <a:endParaRPr lang="en-GB" sz="800" dirty="0"/>
            </a:p>
          </p:txBody>
        </p:sp>
        <p:sp>
          <p:nvSpPr>
            <p:cNvPr id="41" name="TextBox 40"/>
            <p:cNvSpPr txBox="1"/>
            <p:nvPr/>
          </p:nvSpPr>
          <p:spPr>
            <a:xfrm>
              <a:off x="3353526" y="4028843"/>
              <a:ext cx="300147" cy="338554"/>
            </a:xfrm>
            <a:prstGeom prst="rect">
              <a:avLst/>
            </a:prstGeom>
            <a:noFill/>
          </p:spPr>
          <p:txBody>
            <a:bodyPr wrap="none" rtlCol="0">
              <a:spAutoFit/>
            </a:bodyPr>
            <a:lstStyle/>
            <a:p>
              <a:pPr algn="r"/>
              <a:r>
                <a:rPr lang="en-GB" sz="800" dirty="0" smtClean="0"/>
                <a:t>16</a:t>
              </a:r>
            </a:p>
            <a:p>
              <a:pPr algn="r"/>
              <a:r>
                <a:rPr lang="en-GB" sz="800" dirty="0" smtClean="0"/>
                <a:t>53</a:t>
              </a:r>
              <a:endParaRPr lang="en-GB" sz="800" dirty="0"/>
            </a:p>
          </p:txBody>
        </p:sp>
        <p:sp>
          <p:nvSpPr>
            <p:cNvPr id="42" name="TextBox 41"/>
            <p:cNvSpPr txBox="1"/>
            <p:nvPr/>
          </p:nvSpPr>
          <p:spPr>
            <a:xfrm>
              <a:off x="3793213" y="4028843"/>
              <a:ext cx="300082" cy="338554"/>
            </a:xfrm>
            <a:prstGeom prst="rect">
              <a:avLst/>
            </a:prstGeom>
            <a:noFill/>
          </p:spPr>
          <p:txBody>
            <a:bodyPr wrap="none" rtlCol="0">
              <a:spAutoFit/>
            </a:bodyPr>
            <a:lstStyle/>
            <a:p>
              <a:pPr algn="r"/>
              <a:r>
                <a:rPr lang="en-GB" sz="800" dirty="0" smtClean="0"/>
                <a:t>5</a:t>
              </a:r>
            </a:p>
            <a:p>
              <a:pPr algn="r"/>
              <a:r>
                <a:rPr lang="en-GB" sz="800" dirty="0" smtClean="0"/>
                <a:t>25</a:t>
              </a:r>
              <a:endParaRPr lang="en-GB" sz="800" dirty="0"/>
            </a:p>
          </p:txBody>
        </p:sp>
        <p:sp>
          <p:nvSpPr>
            <p:cNvPr id="43" name="TextBox 42"/>
            <p:cNvSpPr txBox="1"/>
            <p:nvPr/>
          </p:nvSpPr>
          <p:spPr>
            <a:xfrm>
              <a:off x="4223469" y="4028843"/>
              <a:ext cx="300082" cy="338554"/>
            </a:xfrm>
            <a:prstGeom prst="rect">
              <a:avLst/>
            </a:prstGeom>
            <a:noFill/>
          </p:spPr>
          <p:txBody>
            <a:bodyPr wrap="none" rtlCol="0">
              <a:spAutoFit/>
            </a:bodyPr>
            <a:lstStyle/>
            <a:p>
              <a:pPr algn="r"/>
              <a:r>
                <a:rPr lang="en-GB" sz="800" dirty="0" smtClean="0"/>
                <a:t>2</a:t>
              </a:r>
            </a:p>
            <a:p>
              <a:pPr algn="r"/>
              <a:r>
                <a:rPr lang="en-GB" sz="800" dirty="0" smtClean="0"/>
                <a:t>10</a:t>
              </a:r>
              <a:endParaRPr lang="en-GB" sz="800" dirty="0"/>
            </a:p>
          </p:txBody>
        </p:sp>
        <p:sp>
          <p:nvSpPr>
            <p:cNvPr id="44" name="TextBox 43"/>
            <p:cNvSpPr txBox="1"/>
            <p:nvPr/>
          </p:nvSpPr>
          <p:spPr>
            <a:xfrm>
              <a:off x="4736243" y="4028843"/>
              <a:ext cx="242439" cy="338554"/>
            </a:xfrm>
            <a:prstGeom prst="rect">
              <a:avLst/>
            </a:prstGeom>
            <a:noFill/>
          </p:spPr>
          <p:txBody>
            <a:bodyPr wrap="none" rtlCol="0">
              <a:spAutoFit/>
            </a:bodyPr>
            <a:lstStyle/>
            <a:p>
              <a:pPr algn="r"/>
              <a:r>
                <a:rPr lang="en-GB" sz="800" dirty="0" smtClean="0"/>
                <a:t>1</a:t>
              </a:r>
            </a:p>
            <a:p>
              <a:pPr algn="r"/>
              <a:r>
                <a:rPr lang="en-GB" sz="800" dirty="0"/>
                <a:t>5</a:t>
              </a:r>
            </a:p>
          </p:txBody>
        </p:sp>
        <p:sp>
          <p:nvSpPr>
            <p:cNvPr id="45" name="TextBox 44"/>
            <p:cNvSpPr txBox="1"/>
            <p:nvPr/>
          </p:nvSpPr>
          <p:spPr>
            <a:xfrm>
              <a:off x="5182236" y="4028843"/>
              <a:ext cx="242439" cy="338554"/>
            </a:xfrm>
            <a:prstGeom prst="rect">
              <a:avLst/>
            </a:prstGeom>
            <a:noFill/>
          </p:spPr>
          <p:txBody>
            <a:bodyPr wrap="none" rtlCol="0">
              <a:spAutoFit/>
            </a:bodyPr>
            <a:lstStyle/>
            <a:p>
              <a:pPr algn="r"/>
              <a:r>
                <a:rPr lang="en-GB" sz="800" dirty="0" smtClean="0"/>
                <a:t>1</a:t>
              </a:r>
            </a:p>
            <a:p>
              <a:pPr algn="r"/>
              <a:r>
                <a:rPr lang="en-GB" sz="800" dirty="0"/>
                <a:t>2</a:t>
              </a:r>
            </a:p>
          </p:txBody>
        </p:sp>
        <p:sp>
          <p:nvSpPr>
            <p:cNvPr id="46" name="TextBox 45"/>
            <p:cNvSpPr txBox="1"/>
            <p:nvPr/>
          </p:nvSpPr>
          <p:spPr>
            <a:xfrm>
              <a:off x="4583028" y="3696549"/>
              <a:ext cx="328937" cy="215444"/>
            </a:xfrm>
            <a:prstGeom prst="rect">
              <a:avLst/>
            </a:prstGeom>
            <a:noFill/>
          </p:spPr>
          <p:txBody>
            <a:bodyPr wrap="none" rtlCol="0">
              <a:spAutoFit/>
            </a:bodyPr>
            <a:lstStyle/>
            <a:p>
              <a:pPr algn="ctr"/>
              <a:r>
                <a:rPr lang="en-GB" sz="800" dirty="0" smtClean="0">
                  <a:latin typeface="+mn-lt"/>
                </a:rPr>
                <a:t>7.5</a:t>
              </a:r>
              <a:endParaRPr lang="en-GB" sz="800" dirty="0">
                <a:latin typeface="+mn-lt"/>
              </a:endParaRPr>
            </a:p>
          </p:txBody>
        </p:sp>
        <p:sp>
          <p:nvSpPr>
            <p:cNvPr id="47" name="Line 17"/>
            <p:cNvSpPr>
              <a:spLocks noChangeShapeType="1"/>
            </p:cNvSpPr>
            <p:nvPr/>
          </p:nvSpPr>
          <p:spPr bwMode="auto">
            <a:xfrm>
              <a:off x="4748684"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8" name="Rectangle 47"/>
            <p:cNvSpPr/>
            <p:nvPr/>
          </p:nvSpPr>
          <p:spPr>
            <a:xfrm>
              <a:off x="2306171" y="3882222"/>
              <a:ext cx="1227075" cy="215444"/>
            </a:xfrm>
            <a:prstGeom prst="rect">
              <a:avLst/>
            </a:prstGeom>
          </p:spPr>
          <p:txBody>
            <a:bodyPr wrap="square">
              <a:spAutoFit/>
            </a:bodyPr>
            <a:lstStyle/>
            <a:p>
              <a:r>
                <a:rPr lang="ja-JP" altLang="en-US" sz="800" dirty="0" smtClean="0"/>
                <a:t>患者数</a:t>
              </a:r>
              <a:endParaRPr lang="en-GB" sz="800" dirty="0"/>
            </a:p>
          </p:txBody>
        </p:sp>
        <p:sp>
          <p:nvSpPr>
            <p:cNvPr id="49" name="TextBox 48"/>
            <p:cNvSpPr txBox="1"/>
            <p:nvPr/>
          </p:nvSpPr>
          <p:spPr>
            <a:xfrm>
              <a:off x="5850070" y="4028843"/>
              <a:ext cx="242439" cy="338554"/>
            </a:xfrm>
            <a:prstGeom prst="rect">
              <a:avLst/>
            </a:prstGeom>
            <a:noFill/>
          </p:spPr>
          <p:txBody>
            <a:bodyPr wrap="none" rtlCol="0">
              <a:spAutoFit/>
            </a:bodyPr>
            <a:lstStyle/>
            <a:p>
              <a:pPr algn="r"/>
              <a:endParaRPr lang="en-GB" sz="800" dirty="0"/>
            </a:p>
            <a:p>
              <a:pPr algn="r"/>
              <a:r>
                <a:rPr lang="en-GB" sz="800" dirty="0" smtClean="0"/>
                <a:t>1</a:t>
              </a:r>
            </a:p>
          </p:txBody>
        </p:sp>
        <p:sp>
          <p:nvSpPr>
            <p:cNvPr id="50" name="TextBox 49"/>
            <p:cNvSpPr txBox="1"/>
            <p:nvPr/>
          </p:nvSpPr>
          <p:spPr>
            <a:xfrm>
              <a:off x="3116944" y="4028843"/>
              <a:ext cx="300147" cy="338554"/>
            </a:xfrm>
            <a:prstGeom prst="rect">
              <a:avLst/>
            </a:prstGeom>
            <a:noFill/>
          </p:spPr>
          <p:txBody>
            <a:bodyPr wrap="none" rtlCol="0">
              <a:spAutoFit/>
            </a:bodyPr>
            <a:lstStyle/>
            <a:p>
              <a:pPr algn="r"/>
              <a:r>
                <a:rPr lang="en-GB" sz="800" dirty="0" smtClean="0"/>
                <a:t>48</a:t>
              </a:r>
            </a:p>
            <a:p>
              <a:pPr algn="r"/>
              <a:r>
                <a:rPr lang="en-GB" sz="800" dirty="0" smtClean="0"/>
                <a:t>90</a:t>
              </a:r>
              <a:endParaRPr lang="en-GB" sz="800" dirty="0"/>
            </a:p>
          </p:txBody>
        </p:sp>
        <p:sp>
          <p:nvSpPr>
            <p:cNvPr id="51" name="TextBox 50"/>
            <p:cNvSpPr txBox="1"/>
            <p:nvPr/>
          </p:nvSpPr>
          <p:spPr>
            <a:xfrm>
              <a:off x="3565614" y="4028843"/>
              <a:ext cx="300082" cy="338554"/>
            </a:xfrm>
            <a:prstGeom prst="rect">
              <a:avLst/>
            </a:prstGeom>
            <a:noFill/>
          </p:spPr>
          <p:txBody>
            <a:bodyPr wrap="none" rtlCol="0">
              <a:spAutoFit/>
            </a:bodyPr>
            <a:lstStyle/>
            <a:p>
              <a:pPr algn="r"/>
              <a:r>
                <a:rPr lang="en-GB" sz="800" dirty="0" smtClean="0"/>
                <a:t>7</a:t>
              </a:r>
            </a:p>
            <a:p>
              <a:pPr algn="r"/>
              <a:r>
                <a:rPr lang="en-GB" sz="800" dirty="0" smtClean="0"/>
                <a:t>31</a:t>
              </a:r>
              <a:endParaRPr lang="en-GB" sz="800" dirty="0"/>
            </a:p>
          </p:txBody>
        </p:sp>
        <p:sp>
          <p:nvSpPr>
            <p:cNvPr id="52" name="TextBox 51"/>
            <p:cNvSpPr txBox="1"/>
            <p:nvPr/>
          </p:nvSpPr>
          <p:spPr>
            <a:xfrm>
              <a:off x="4001519" y="4028843"/>
              <a:ext cx="300082" cy="338554"/>
            </a:xfrm>
            <a:prstGeom prst="rect">
              <a:avLst/>
            </a:prstGeom>
            <a:noFill/>
          </p:spPr>
          <p:txBody>
            <a:bodyPr wrap="none" rtlCol="0">
              <a:spAutoFit/>
            </a:bodyPr>
            <a:lstStyle/>
            <a:p>
              <a:pPr algn="r"/>
              <a:r>
                <a:rPr lang="en-GB" sz="800" dirty="0" smtClean="0"/>
                <a:t>3</a:t>
              </a:r>
            </a:p>
            <a:p>
              <a:pPr algn="r"/>
              <a:r>
                <a:rPr lang="en-GB" sz="800" dirty="0" smtClean="0"/>
                <a:t>15</a:t>
              </a:r>
              <a:endParaRPr lang="en-GB" sz="800" dirty="0"/>
            </a:p>
          </p:txBody>
        </p:sp>
        <p:sp>
          <p:nvSpPr>
            <p:cNvPr id="53" name="TextBox 52"/>
            <p:cNvSpPr txBox="1"/>
            <p:nvPr/>
          </p:nvSpPr>
          <p:spPr>
            <a:xfrm>
              <a:off x="4514117" y="4028843"/>
              <a:ext cx="242439" cy="338554"/>
            </a:xfrm>
            <a:prstGeom prst="rect">
              <a:avLst/>
            </a:prstGeom>
            <a:noFill/>
          </p:spPr>
          <p:txBody>
            <a:bodyPr wrap="none" rtlCol="0">
              <a:spAutoFit/>
            </a:bodyPr>
            <a:lstStyle/>
            <a:p>
              <a:pPr algn="r"/>
              <a:r>
                <a:rPr lang="en-GB" sz="800" dirty="0" smtClean="0"/>
                <a:t>2</a:t>
              </a:r>
            </a:p>
            <a:p>
              <a:pPr algn="r"/>
              <a:r>
                <a:rPr lang="en-GB" sz="800" dirty="0"/>
                <a:t>9</a:t>
              </a:r>
            </a:p>
          </p:txBody>
        </p:sp>
        <p:sp>
          <p:nvSpPr>
            <p:cNvPr id="54" name="TextBox 53"/>
            <p:cNvSpPr txBox="1"/>
            <p:nvPr/>
          </p:nvSpPr>
          <p:spPr>
            <a:xfrm>
              <a:off x="4956437" y="4028843"/>
              <a:ext cx="242374" cy="338554"/>
            </a:xfrm>
            <a:prstGeom prst="rect">
              <a:avLst/>
            </a:prstGeom>
            <a:noFill/>
          </p:spPr>
          <p:txBody>
            <a:bodyPr wrap="none" rtlCol="0">
              <a:spAutoFit/>
            </a:bodyPr>
            <a:lstStyle/>
            <a:p>
              <a:pPr algn="r"/>
              <a:r>
                <a:rPr lang="en-GB" sz="800" dirty="0" smtClean="0"/>
                <a:t>1</a:t>
              </a:r>
            </a:p>
            <a:p>
              <a:pPr algn="r"/>
              <a:r>
                <a:rPr lang="en-GB" sz="800" dirty="0" smtClean="0"/>
                <a:t>4</a:t>
              </a:r>
              <a:endParaRPr lang="en-GB" sz="800" dirty="0"/>
            </a:p>
          </p:txBody>
        </p:sp>
        <p:sp>
          <p:nvSpPr>
            <p:cNvPr id="55" name="TextBox 54"/>
            <p:cNvSpPr txBox="1"/>
            <p:nvPr/>
          </p:nvSpPr>
          <p:spPr>
            <a:xfrm>
              <a:off x="5620877" y="4028843"/>
              <a:ext cx="242439" cy="338554"/>
            </a:xfrm>
            <a:prstGeom prst="rect">
              <a:avLst/>
            </a:prstGeom>
            <a:noFill/>
          </p:spPr>
          <p:txBody>
            <a:bodyPr wrap="none" rtlCol="0">
              <a:spAutoFit/>
            </a:bodyPr>
            <a:lstStyle/>
            <a:p>
              <a:pPr algn="r"/>
              <a:endParaRPr lang="en-GB" sz="800" dirty="0"/>
            </a:p>
            <a:p>
              <a:pPr algn="r"/>
              <a:r>
                <a:rPr lang="en-GB" sz="800" dirty="0" smtClean="0"/>
                <a:t>1</a:t>
              </a:r>
            </a:p>
          </p:txBody>
        </p:sp>
        <p:sp>
          <p:nvSpPr>
            <p:cNvPr id="56" name="TextBox 55"/>
            <p:cNvSpPr txBox="1"/>
            <p:nvPr/>
          </p:nvSpPr>
          <p:spPr>
            <a:xfrm>
              <a:off x="6072320" y="4028843"/>
              <a:ext cx="242439" cy="338554"/>
            </a:xfrm>
            <a:prstGeom prst="rect">
              <a:avLst/>
            </a:prstGeom>
            <a:noFill/>
          </p:spPr>
          <p:txBody>
            <a:bodyPr wrap="none" rtlCol="0">
              <a:spAutoFit/>
            </a:bodyPr>
            <a:lstStyle/>
            <a:p>
              <a:pPr algn="r"/>
              <a:endParaRPr lang="en-GB" sz="800" dirty="0"/>
            </a:p>
            <a:p>
              <a:pPr algn="r"/>
              <a:r>
                <a:rPr lang="en-GB" sz="800" dirty="0" smtClean="0"/>
                <a:t>1</a:t>
              </a:r>
            </a:p>
          </p:txBody>
        </p:sp>
        <p:sp>
          <p:nvSpPr>
            <p:cNvPr id="57" name="TextBox 56"/>
            <p:cNvSpPr txBox="1"/>
            <p:nvPr/>
          </p:nvSpPr>
          <p:spPr>
            <a:xfrm>
              <a:off x="6307270" y="4028843"/>
              <a:ext cx="242439" cy="338554"/>
            </a:xfrm>
            <a:prstGeom prst="rect">
              <a:avLst/>
            </a:prstGeom>
            <a:noFill/>
          </p:spPr>
          <p:txBody>
            <a:bodyPr wrap="none" rtlCol="0">
              <a:spAutoFit/>
            </a:bodyPr>
            <a:lstStyle/>
            <a:p>
              <a:pPr algn="r"/>
              <a:endParaRPr lang="en-GB" sz="800" dirty="0"/>
            </a:p>
            <a:p>
              <a:pPr algn="r"/>
              <a:r>
                <a:rPr lang="en-GB" sz="800" dirty="0" smtClean="0"/>
                <a:t>0</a:t>
              </a:r>
            </a:p>
          </p:txBody>
        </p:sp>
        <p:sp>
          <p:nvSpPr>
            <p:cNvPr id="58" name="TextBox 57"/>
            <p:cNvSpPr txBox="1"/>
            <p:nvPr/>
          </p:nvSpPr>
          <p:spPr>
            <a:xfrm>
              <a:off x="5417186" y="4028843"/>
              <a:ext cx="242439" cy="338554"/>
            </a:xfrm>
            <a:prstGeom prst="rect">
              <a:avLst/>
            </a:prstGeom>
            <a:noFill/>
          </p:spPr>
          <p:txBody>
            <a:bodyPr wrap="none" rtlCol="0">
              <a:spAutoFit/>
            </a:bodyPr>
            <a:lstStyle/>
            <a:p>
              <a:pPr algn="r"/>
              <a:r>
                <a:rPr lang="en-GB" sz="800" dirty="0" smtClean="0"/>
                <a:t>0</a:t>
              </a:r>
            </a:p>
            <a:p>
              <a:pPr algn="r"/>
              <a:r>
                <a:rPr lang="en-GB" sz="800" dirty="0"/>
                <a:t>2</a:t>
              </a:r>
            </a:p>
          </p:txBody>
        </p:sp>
        <p:sp>
          <p:nvSpPr>
            <p:cNvPr id="59" name="Rectangle 58"/>
            <p:cNvSpPr/>
            <p:nvPr/>
          </p:nvSpPr>
          <p:spPr>
            <a:xfrm>
              <a:off x="5822470" y="3038995"/>
              <a:ext cx="704039" cy="215444"/>
            </a:xfrm>
            <a:prstGeom prst="rect">
              <a:avLst/>
            </a:prstGeom>
          </p:spPr>
          <p:txBody>
            <a:bodyPr wrap="none">
              <a:spAutoFit/>
            </a:bodyPr>
            <a:lstStyle/>
            <a:p>
              <a:pPr algn="ctr"/>
              <a:r>
                <a:rPr lang="en-GB" sz="800" dirty="0" err="1" smtClean="0"/>
                <a:t>Famitinib</a:t>
              </a:r>
              <a:r>
                <a:rPr lang="ja-JP" altLang="en-US" sz="800" dirty="0" smtClean="0"/>
                <a:t>群</a:t>
              </a:r>
              <a:endParaRPr lang="en-GB" sz="800" dirty="0"/>
            </a:p>
          </p:txBody>
        </p:sp>
        <p:sp>
          <p:nvSpPr>
            <p:cNvPr id="60" name="Rectangle 59"/>
            <p:cNvSpPr/>
            <p:nvPr/>
          </p:nvSpPr>
          <p:spPr>
            <a:xfrm>
              <a:off x="5804034" y="3233472"/>
              <a:ext cx="697628" cy="215444"/>
            </a:xfrm>
            <a:prstGeom prst="rect">
              <a:avLst/>
            </a:prstGeom>
          </p:spPr>
          <p:txBody>
            <a:bodyPr wrap="none">
              <a:spAutoFit/>
            </a:bodyPr>
            <a:lstStyle/>
            <a:p>
              <a:pPr algn="ctr"/>
              <a:r>
                <a:rPr lang="ja-JP" altLang="en-US" sz="800" dirty="0" smtClean="0"/>
                <a:t>プラセボ群</a:t>
              </a:r>
              <a:endParaRPr lang="en-GB" sz="800" dirty="0"/>
            </a:p>
          </p:txBody>
        </p:sp>
        <p:cxnSp>
          <p:nvCxnSpPr>
            <p:cNvPr id="61" name="Straight Connector 60"/>
            <p:cNvCxnSpPr/>
            <p:nvPr/>
          </p:nvCxnSpPr>
          <p:spPr>
            <a:xfrm>
              <a:off x="5509857" y="3146717"/>
              <a:ext cx="35772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09857" y="3341194"/>
              <a:ext cx="357723"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075055" y="1784998"/>
              <a:ext cx="3149669" cy="1766534"/>
              <a:chOff x="3387725" y="2752725"/>
              <a:chExt cx="2362200" cy="1352550"/>
            </a:xfrm>
          </p:grpSpPr>
          <p:sp>
            <p:nvSpPr>
              <p:cNvPr id="71" name="Line 2"/>
              <p:cNvSpPr>
                <a:spLocks noChangeShapeType="1"/>
              </p:cNvSpPr>
              <p:nvPr/>
            </p:nvSpPr>
            <p:spPr bwMode="auto">
              <a:xfrm>
                <a:off x="4797425" y="399097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3"/>
              <p:cNvSpPr>
                <a:spLocks noChangeShapeType="1"/>
              </p:cNvSpPr>
              <p:nvPr/>
            </p:nvSpPr>
            <p:spPr bwMode="auto">
              <a:xfrm>
                <a:off x="3606800" y="3086100"/>
                <a:ext cx="47625"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4"/>
              <p:cNvSpPr>
                <a:spLocks noChangeShapeType="1"/>
              </p:cNvSpPr>
              <p:nvPr/>
            </p:nvSpPr>
            <p:spPr bwMode="auto">
              <a:xfrm>
                <a:off x="3597275" y="2962275"/>
                <a:ext cx="381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5"/>
              <p:cNvSpPr>
                <a:spLocks noChangeShapeType="1"/>
              </p:cNvSpPr>
              <p:nvPr/>
            </p:nvSpPr>
            <p:spPr bwMode="auto">
              <a:xfrm>
                <a:off x="3587750" y="2867025"/>
                <a:ext cx="381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6"/>
              <p:cNvSpPr>
                <a:spLocks noChangeShapeType="1"/>
              </p:cNvSpPr>
              <p:nvPr/>
            </p:nvSpPr>
            <p:spPr bwMode="auto">
              <a:xfrm>
                <a:off x="3835400" y="3448050"/>
                <a:ext cx="381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7"/>
              <p:cNvSpPr>
                <a:spLocks noChangeShapeType="1"/>
              </p:cNvSpPr>
              <p:nvPr/>
            </p:nvSpPr>
            <p:spPr bwMode="auto">
              <a:xfrm>
                <a:off x="4121150" y="37433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8"/>
              <p:cNvSpPr>
                <a:spLocks noChangeShapeType="1"/>
              </p:cNvSpPr>
              <p:nvPr/>
            </p:nvSpPr>
            <p:spPr bwMode="auto">
              <a:xfrm>
                <a:off x="4311650" y="3848100"/>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9"/>
              <p:cNvSpPr>
                <a:spLocks noChangeShapeType="1"/>
              </p:cNvSpPr>
              <p:nvPr/>
            </p:nvSpPr>
            <p:spPr bwMode="auto">
              <a:xfrm>
                <a:off x="4073525" y="3695700"/>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0"/>
              <p:cNvSpPr>
                <a:spLocks noChangeShapeType="1"/>
              </p:cNvSpPr>
              <p:nvPr/>
            </p:nvSpPr>
            <p:spPr bwMode="auto">
              <a:xfrm>
                <a:off x="3530600" y="2781300"/>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1"/>
              <p:cNvSpPr>
                <a:spLocks noChangeShapeType="1"/>
              </p:cNvSpPr>
              <p:nvPr/>
            </p:nvSpPr>
            <p:spPr bwMode="auto">
              <a:xfrm>
                <a:off x="3482975" y="27527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2"/>
              <p:cNvSpPr>
                <a:spLocks noChangeShapeType="1"/>
              </p:cNvSpPr>
              <p:nvPr/>
            </p:nvSpPr>
            <p:spPr bwMode="auto">
              <a:xfrm>
                <a:off x="3473450" y="27527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3"/>
              <p:cNvSpPr>
                <a:spLocks noChangeShapeType="1"/>
              </p:cNvSpPr>
              <p:nvPr/>
            </p:nvSpPr>
            <p:spPr bwMode="auto">
              <a:xfrm>
                <a:off x="3406775" y="27527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Freeform 14"/>
              <p:cNvSpPr>
                <a:spLocks/>
              </p:cNvSpPr>
              <p:nvPr/>
            </p:nvSpPr>
            <p:spPr bwMode="auto">
              <a:xfrm>
                <a:off x="3387725" y="2771775"/>
                <a:ext cx="2362200" cy="1333500"/>
              </a:xfrm>
              <a:custGeom>
                <a:avLst/>
                <a:gdLst>
                  <a:gd name="T0" fmla="*/ 248 w 248"/>
                  <a:gd name="T1" fmla="*/ 138 h 140"/>
                  <a:gd name="T2" fmla="*/ 211 w 248"/>
                  <a:gd name="T3" fmla="*/ 135 h 140"/>
                  <a:gd name="T4" fmla="*/ 175 w 248"/>
                  <a:gd name="T5" fmla="*/ 133 h 140"/>
                  <a:gd name="T6" fmla="*/ 172 w 248"/>
                  <a:gd name="T7" fmla="*/ 130 h 140"/>
                  <a:gd name="T8" fmla="*/ 137 w 248"/>
                  <a:gd name="T9" fmla="*/ 128 h 140"/>
                  <a:gd name="T10" fmla="*/ 124 w 248"/>
                  <a:gd name="T11" fmla="*/ 122 h 140"/>
                  <a:gd name="T12" fmla="*/ 122 w 248"/>
                  <a:gd name="T13" fmla="*/ 120 h 140"/>
                  <a:gd name="T14" fmla="*/ 104 w 248"/>
                  <a:gd name="T15" fmla="*/ 119 h 140"/>
                  <a:gd name="T16" fmla="*/ 101 w 248"/>
                  <a:gd name="T17" fmla="*/ 117 h 140"/>
                  <a:gd name="T18" fmla="*/ 99 w 248"/>
                  <a:gd name="T19" fmla="*/ 115 h 140"/>
                  <a:gd name="T20" fmla="*/ 97 w 248"/>
                  <a:gd name="T21" fmla="*/ 113 h 140"/>
                  <a:gd name="T22" fmla="*/ 84 w 248"/>
                  <a:gd name="T23" fmla="*/ 111 h 140"/>
                  <a:gd name="T24" fmla="*/ 81 w 248"/>
                  <a:gd name="T25" fmla="*/ 109 h 140"/>
                  <a:gd name="T26" fmla="*/ 78 w 248"/>
                  <a:gd name="T27" fmla="*/ 106 h 140"/>
                  <a:gd name="T28" fmla="*/ 75 w 248"/>
                  <a:gd name="T29" fmla="*/ 104 h 140"/>
                  <a:gd name="T30" fmla="*/ 73 w 248"/>
                  <a:gd name="T31" fmla="*/ 101 h 140"/>
                  <a:gd name="T32" fmla="*/ 56 w 248"/>
                  <a:gd name="T33" fmla="*/ 99 h 140"/>
                  <a:gd name="T34" fmla="*/ 53 w 248"/>
                  <a:gd name="T35" fmla="*/ 96 h 140"/>
                  <a:gd name="T36" fmla="*/ 51 w 248"/>
                  <a:gd name="T37" fmla="*/ 89 h 140"/>
                  <a:gd name="T38" fmla="*/ 49 w 248"/>
                  <a:gd name="T39" fmla="*/ 76 h 140"/>
                  <a:gd name="T40" fmla="*/ 47 w 248"/>
                  <a:gd name="T41" fmla="*/ 69 h 140"/>
                  <a:gd name="T42" fmla="*/ 46 w 248"/>
                  <a:gd name="T43" fmla="*/ 67 h 140"/>
                  <a:gd name="T44" fmla="*/ 44 w 248"/>
                  <a:gd name="T45" fmla="*/ 65 h 140"/>
                  <a:gd name="T46" fmla="*/ 42 w 248"/>
                  <a:gd name="T47" fmla="*/ 63 h 140"/>
                  <a:gd name="T48" fmla="*/ 40 w 248"/>
                  <a:gd name="T49" fmla="*/ 61 h 140"/>
                  <a:gd name="T50" fmla="*/ 38 w 248"/>
                  <a:gd name="T51" fmla="*/ 59 h 140"/>
                  <a:gd name="T52" fmla="*/ 35 w 248"/>
                  <a:gd name="T53" fmla="*/ 57 h 140"/>
                  <a:gd name="T54" fmla="*/ 33 w 248"/>
                  <a:gd name="T55" fmla="*/ 54 h 140"/>
                  <a:gd name="T56" fmla="*/ 29 w 248"/>
                  <a:gd name="T57" fmla="*/ 51 h 140"/>
                  <a:gd name="T58" fmla="*/ 27 w 248"/>
                  <a:gd name="T59" fmla="*/ 48 h 140"/>
                  <a:gd name="T60" fmla="*/ 25 w 248"/>
                  <a:gd name="T61" fmla="*/ 44 h 140"/>
                  <a:gd name="T62" fmla="*/ 24 w 248"/>
                  <a:gd name="T63" fmla="*/ 23 h 140"/>
                  <a:gd name="T64" fmla="*/ 22 w 248"/>
                  <a:gd name="T65" fmla="*/ 9 h 140"/>
                  <a:gd name="T66" fmla="*/ 18 w 248"/>
                  <a:gd name="T67" fmla="*/ 5 h 140"/>
                  <a:gd name="T68" fmla="*/ 12 w 248"/>
                  <a:gd name="T69" fmla="*/ 3 h 140"/>
                  <a:gd name="T70" fmla="*/ 0 w 248"/>
                  <a:gd name="T7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140">
                    <a:moveTo>
                      <a:pt x="248" y="140"/>
                    </a:moveTo>
                    <a:lnTo>
                      <a:pt x="248" y="138"/>
                    </a:lnTo>
                    <a:lnTo>
                      <a:pt x="211" y="138"/>
                    </a:lnTo>
                    <a:lnTo>
                      <a:pt x="211" y="135"/>
                    </a:lnTo>
                    <a:lnTo>
                      <a:pt x="175" y="135"/>
                    </a:lnTo>
                    <a:lnTo>
                      <a:pt x="175" y="133"/>
                    </a:lnTo>
                    <a:lnTo>
                      <a:pt x="172" y="133"/>
                    </a:lnTo>
                    <a:lnTo>
                      <a:pt x="172" y="130"/>
                    </a:lnTo>
                    <a:lnTo>
                      <a:pt x="137" y="130"/>
                    </a:lnTo>
                    <a:lnTo>
                      <a:pt x="137" y="128"/>
                    </a:lnTo>
                    <a:lnTo>
                      <a:pt x="124" y="128"/>
                    </a:lnTo>
                    <a:lnTo>
                      <a:pt x="124" y="122"/>
                    </a:lnTo>
                    <a:lnTo>
                      <a:pt x="122" y="122"/>
                    </a:lnTo>
                    <a:lnTo>
                      <a:pt x="122" y="120"/>
                    </a:lnTo>
                    <a:lnTo>
                      <a:pt x="104" y="120"/>
                    </a:lnTo>
                    <a:lnTo>
                      <a:pt x="104" y="119"/>
                    </a:lnTo>
                    <a:lnTo>
                      <a:pt x="101" y="119"/>
                    </a:lnTo>
                    <a:lnTo>
                      <a:pt x="101" y="117"/>
                    </a:lnTo>
                    <a:lnTo>
                      <a:pt x="99" y="117"/>
                    </a:lnTo>
                    <a:lnTo>
                      <a:pt x="99" y="115"/>
                    </a:lnTo>
                    <a:lnTo>
                      <a:pt x="97" y="115"/>
                    </a:lnTo>
                    <a:lnTo>
                      <a:pt x="97" y="113"/>
                    </a:lnTo>
                    <a:lnTo>
                      <a:pt x="84" y="113"/>
                    </a:lnTo>
                    <a:lnTo>
                      <a:pt x="84" y="111"/>
                    </a:lnTo>
                    <a:lnTo>
                      <a:pt x="81" y="111"/>
                    </a:lnTo>
                    <a:lnTo>
                      <a:pt x="81" y="109"/>
                    </a:lnTo>
                    <a:lnTo>
                      <a:pt x="78" y="109"/>
                    </a:lnTo>
                    <a:lnTo>
                      <a:pt x="78" y="106"/>
                    </a:lnTo>
                    <a:lnTo>
                      <a:pt x="78" y="104"/>
                    </a:lnTo>
                    <a:lnTo>
                      <a:pt x="75" y="104"/>
                    </a:lnTo>
                    <a:lnTo>
                      <a:pt x="75" y="101"/>
                    </a:lnTo>
                    <a:lnTo>
                      <a:pt x="73" y="101"/>
                    </a:lnTo>
                    <a:lnTo>
                      <a:pt x="73" y="99"/>
                    </a:lnTo>
                    <a:lnTo>
                      <a:pt x="56" y="99"/>
                    </a:lnTo>
                    <a:lnTo>
                      <a:pt x="56" y="96"/>
                    </a:lnTo>
                    <a:lnTo>
                      <a:pt x="53" y="96"/>
                    </a:lnTo>
                    <a:lnTo>
                      <a:pt x="53" y="89"/>
                    </a:lnTo>
                    <a:lnTo>
                      <a:pt x="51" y="89"/>
                    </a:lnTo>
                    <a:lnTo>
                      <a:pt x="51" y="76"/>
                    </a:lnTo>
                    <a:lnTo>
                      <a:pt x="49" y="76"/>
                    </a:lnTo>
                    <a:lnTo>
                      <a:pt x="49" y="69"/>
                    </a:lnTo>
                    <a:lnTo>
                      <a:pt x="47" y="69"/>
                    </a:lnTo>
                    <a:lnTo>
                      <a:pt x="47" y="67"/>
                    </a:lnTo>
                    <a:lnTo>
                      <a:pt x="46" y="67"/>
                    </a:lnTo>
                    <a:lnTo>
                      <a:pt x="46" y="65"/>
                    </a:lnTo>
                    <a:lnTo>
                      <a:pt x="44" y="65"/>
                    </a:lnTo>
                    <a:lnTo>
                      <a:pt x="44" y="63"/>
                    </a:lnTo>
                    <a:lnTo>
                      <a:pt x="42" y="63"/>
                    </a:lnTo>
                    <a:lnTo>
                      <a:pt x="42" y="61"/>
                    </a:lnTo>
                    <a:lnTo>
                      <a:pt x="40" y="61"/>
                    </a:lnTo>
                    <a:lnTo>
                      <a:pt x="40" y="59"/>
                    </a:lnTo>
                    <a:lnTo>
                      <a:pt x="38" y="59"/>
                    </a:lnTo>
                    <a:lnTo>
                      <a:pt x="38" y="57"/>
                    </a:lnTo>
                    <a:lnTo>
                      <a:pt x="35" y="57"/>
                    </a:lnTo>
                    <a:lnTo>
                      <a:pt x="35" y="54"/>
                    </a:lnTo>
                    <a:lnTo>
                      <a:pt x="33" y="54"/>
                    </a:lnTo>
                    <a:lnTo>
                      <a:pt x="33" y="51"/>
                    </a:lnTo>
                    <a:lnTo>
                      <a:pt x="29" y="51"/>
                    </a:lnTo>
                    <a:lnTo>
                      <a:pt x="29" y="48"/>
                    </a:lnTo>
                    <a:lnTo>
                      <a:pt x="27" y="48"/>
                    </a:lnTo>
                    <a:lnTo>
                      <a:pt x="27" y="44"/>
                    </a:lnTo>
                    <a:lnTo>
                      <a:pt x="25" y="44"/>
                    </a:lnTo>
                    <a:lnTo>
                      <a:pt x="25" y="23"/>
                    </a:lnTo>
                    <a:lnTo>
                      <a:pt x="24" y="23"/>
                    </a:lnTo>
                    <a:lnTo>
                      <a:pt x="24" y="9"/>
                    </a:lnTo>
                    <a:lnTo>
                      <a:pt x="22" y="9"/>
                    </a:lnTo>
                    <a:lnTo>
                      <a:pt x="22" y="5"/>
                    </a:lnTo>
                    <a:lnTo>
                      <a:pt x="18" y="5"/>
                    </a:lnTo>
                    <a:lnTo>
                      <a:pt x="18" y="3"/>
                    </a:lnTo>
                    <a:lnTo>
                      <a:pt x="12" y="3"/>
                    </a:lnTo>
                    <a:lnTo>
                      <a:pt x="12"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64" name="Group 63"/>
            <p:cNvGrpSpPr/>
            <p:nvPr/>
          </p:nvGrpSpPr>
          <p:grpSpPr>
            <a:xfrm>
              <a:off x="3075054" y="1805108"/>
              <a:ext cx="2407704" cy="1756472"/>
              <a:chOff x="3802063" y="2760663"/>
              <a:chExt cx="1809750" cy="1333500"/>
            </a:xfrm>
          </p:grpSpPr>
          <p:sp>
            <p:nvSpPr>
              <p:cNvPr id="65" name="Line 15"/>
              <p:cNvSpPr>
                <a:spLocks noChangeShapeType="1"/>
              </p:cNvSpPr>
              <p:nvPr/>
            </p:nvSpPr>
            <p:spPr bwMode="auto">
              <a:xfrm>
                <a:off x="4316413" y="3865563"/>
                <a:ext cx="0" cy="3810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6"/>
              <p:cNvSpPr>
                <a:spLocks noChangeShapeType="1"/>
              </p:cNvSpPr>
              <p:nvPr/>
            </p:nvSpPr>
            <p:spPr bwMode="auto">
              <a:xfrm>
                <a:off x="4002088" y="2998788"/>
                <a:ext cx="38100"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7"/>
              <p:cNvSpPr>
                <a:spLocks noChangeShapeType="1"/>
              </p:cNvSpPr>
              <p:nvPr/>
            </p:nvSpPr>
            <p:spPr bwMode="auto">
              <a:xfrm>
                <a:off x="4030663" y="3465513"/>
                <a:ext cx="38100"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8"/>
              <p:cNvSpPr>
                <a:spLocks noChangeShapeType="1"/>
              </p:cNvSpPr>
              <p:nvPr/>
            </p:nvSpPr>
            <p:spPr bwMode="auto">
              <a:xfrm>
                <a:off x="4068763" y="3608388"/>
                <a:ext cx="38100"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9"/>
              <p:cNvSpPr>
                <a:spLocks noChangeShapeType="1"/>
              </p:cNvSpPr>
              <p:nvPr/>
            </p:nvSpPr>
            <p:spPr bwMode="auto">
              <a:xfrm>
                <a:off x="3887788" y="2770188"/>
                <a:ext cx="0" cy="3810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Freeform 20"/>
              <p:cNvSpPr>
                <a:spLocks/>
              </p:cNvSpPr>
              <p:nvPr/>
            </p:nvSpPr>
            <p:spPr bwMode="auto">
              <a:xfrm>
                <a:off x="3802063" y="2760663"/>
                <a:ext cx="1809750" cy="1333500"/>
              </a:xfrm>
              <a:custGeom>
                <a:avLst/>
                <a:gdLst>
                  <a:gd name="T0" fmla="*/ 190 w 190"/>
                  <a:gd name="T1" fmla="*/ 140 h 140"/>
                  <a:gd name="T2" fmla="*/ 190 w 190"/>
                  <a:gd name="T3" fmla="*/ 135 h 140"/>
                  <a:gd name="T4" fmla="*/ 127 w 190"/>
                  <a:gd name="T5" fmla="*/ 135 h 140"/>
                  <a:gd name="T6" fmla="*/ 127 w 190"/>
                  <a:gd name="T7" fmla="*/ 132 h 140"/>
                  <a:gd name="T8" fmla="*/ 105 w 190"/>
                  <a:gd name="T9" fmla="*/ 132 h 140"/>
                  <a:gd name="T10" fmla="*/ 105 w 190"/>
                  <a:gd name="T11" fmla="*/ 127 h 140"/>
                  <a:gd name="T12" fmla="*/ 75 w 190"/>
                  <a:gd name="T13" fmla="*/ 127 h 140"/>
                  <a:gd name="T14" fmla="*/ 75 w 190"/>
                  <a:gd name="T15" fmla="*/ 119 h 140"/>
                  <a:gd name="T16" fmla="*/ 53 w 190"/>
                  <a:gd name="T17" fmla="*/ 119 h 140"/>
                  <a:gd name="T18" fmla="*/ 53 w 190"/>
                  <a:gd name="T19" fmla="*/ 116 h 140"/>
                  <a:gd name="T20" fmla="*/ 51 w 190"/>
                  <a:gd name="T21" fmla="*/ 116 h 140"/>
                  <a:gd name="T22" fmla="*/ 51 w 190"/>
                  <a:gd name="T23" fmla="*/ 110 h 140"/>
                  <a:gd name="T24" fmla="*/ 49 w 190"/>
                  <a:gd name="T25" fmla="*/ 110 h 140"/>
                  <a:gd name="T26" fmla="*/ 49 w 190"/>
                  <a:gd name="T27" fmla="*/ 97 h 140"/>
                  <a:gd name="T28" fmla="*/ 48 w 190"/>
                  <a:gd name="T29" fmla="*/ 97 h 140"/>
                  <a:gd name="T30" fmla="*/ 48 w 190"/>
                  <a:gd name="T31" fmla="*/ 94 h 140"/>
                  <a:gd name="T32" fmla="*/ 39 w 190"/>
                  <a:gd name="T33" fmla="*/ 94 h 140"/>
                  <a:gd name="T34" fmla="*/ 39 w 190"/>
                  <a:gd name="T35" fmla="*/ 91 h 140"/>
                  <a:gd name="T36" fmla="*/ 30 w 190"/>
                  <a:gd name="T37" fmla="*/ 91 h 140"/>
                  <a:gd name="T38" fmla="*/ 30 w 190"/>
                  <a:gd name="T39" fmla="*/ 87 h 140"/>
                  <a:gd name="T40" fmla="*/ 28 w 190"/>
                  <a:gd name="T41" fmla="*/ 87 h 140"/>
                  <a:gd name="T42" fmla="*/ 28 w 190"/>
                  <a:gd name="T43" fmla="*/ 77 h 140"/>
                  <a:gd name="T44" fmla="*/ 26 w 190"/>
                  <a:gd name="T45" fmla="*/ 77 h 140"/>
                  <a:gd name="T46" fmla="*/ 26 w 190"/>
                  <a:gd name="T47" fmla="*/ 70 h 140"/>
                  <a:gd name="T48" fmla="*/ 26 w 190"/>
                  <a:gd name="T49" fmla="*/ 38 h 140"/>
                  <a:gd name="T50" fmla="*/ 24 w 190"/>
                  <a:gd name="T51" fmla="*/ 38 h 140"/>
                  <a:gd name="T52" fmla="*/ 24 w 190"/>
                  <a:gd name="T53" fmla="*/ 27 h 140"/>
                  <a:gd name="T54" fmla="*/ 23 w 190"/>
                  <a:gd name="T55" fmla="*/ 27 h 140"/>
                  <a:gd name="T56" fmla="*/ 23 w 190"/>
                  <a:gd name="T57" fmla="*/ 22 h 140"/>
                  <a:gd name="T58" fmla="*/ 20 w 190"/>
                  <a:gd name="T59" fmla="*/ 22 h 140"/>
                  <a:gd name="T60" fmla="*/ 20 w 190"/>
                  <a:gd name="T61" fmla="*/ 18 h 140"/>
                  <a:gd name="T62" fmla="*/ 18 w 190"/>
                  <a:gd name="T63" fmla="*/ 18 h 140"/>
                  <a:gd name="T64" fmla="*/ 18 w 190"/>
                  <a:gd name="T65" fmla="*/ 11 h 140"/>
                  <a:gd name="T66" fmla="*/ 16 w 190"/>
                  <a:gd name="T67" fmla="*/ 11 h 140"/>
                  <a:gd name="T68" fmla="*/ 16 w 190"/>
                  <a:gd name="T69" fmla="*/ 8 h 140"/>
                  <a:gd name="T70" fmla="*/ 14 w 190"/>
                  <a:gd name="T71" fmla="*/ 8 h 140"/>
                  <a:gd name="T72" fmla="*/ 14 w 190"/>
                  <a:gd name="T73" fmla="*/ 3 h 140"/>
                  <a:gd name="T74" fmla="*/ 7 w 190"/>
                  <a:gd name="T75" fmla="*/ 3 h 140"/>
                  <a:gd name="T76" fmla="*/ 7 w 190"/>
                  <a:gd name="T77" fmla="*/ 0 h 140"/>
                  <a:gd name="T78" fmla="*/ 0 w 190"/>
                  <a:gd name="T7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140">
                    <a:moveTo>
                      <a:pt x="190" y="140"/>
                    </a:moveTo>
                    <a:lnTo>
                      <a:pt x="190" y="135"/>
                    </a:lnTo>
                    <a:lnTo>
                      <a:pt x="127" y="135"/>
                    </a:lnTo>
                    <a:lnTo>
                      <a:pt x="127" y="132"/>
                    </a:lnTo>
                    <a:lnTo>
                      <a:pt x="105" y="132"/>
                    </a:lnTo>
                    <a:lnTo>
                      <a:pt x="105" y="127"/>
                    </a:lnTo>
                    <a:lnTo>
                      <a:pt x="75" y="127"/>
                    </a:lnTo>
                    <a:lnTo>
                      <a:pt x="75" y="119"/>
                    </a:lnTo>
                    <a:lnTo>
                      <a:pt x="53" y="119"/>
                    </a:lnTo>
                    <a:lnTo>
                      <a:pt x="53" y="116"/>
                    </a:lnTo>
                    <a:lnTo>
                      <a:pt x="51" y="116"/>
                    </a:lnTo>
                    <a:lnTo>
                      <a:pt x="51" y="110"/>
                    </a:lnTo>
                    <a:lnTo>
                      <a:pt x="49" y="110"/>
                    </a:lnTo>
                    <a:lnTo>
                      <a:pt x="49" y="97"/>
                    </a:lnTo>
                    <a:lnTo>
                      <a:pt x="48" y="97"/>
                    </a:lnTo>
                    <a:lnTo>
                      <a:pt x="48" y="94"/>
                    </a:lnTo>
                    <a:lnTo>
                      <a:pt x="39" y="94"/>
                    </a:lnTo>
                    <a:lnTo>
                      <a:pt x="39" y="91"/>
                    </a:lnTo>
                    <a:lnTo>
                      <a:pt x="30" y="91"/>
                    </a:lnTo>
                    <a:lnTo>
                      <a:pt x="30" y="87"/>
                    </a:lnTo>
                    <a:lnTo>
                      <a:pt x="28" y="87"/>
                    </a:lnTo>
                    <a:lnTo>
                      <a:pt x="28" y="77"/>
                    </a:lnTo>
                    <a:lnTo>
                      <a:pt x="26" y="77"/>
                    </a:lnTo>
                    <a:lnTo>
                      <a:pt x="26" y="70"/>
                    </a:lnTo>
                    <a:cubicBezTo>
                      <a:pt x="26" y="70"/>
                      <a:pt x="25" y="38"/>
                      <a:pt x="26" y="38"/>
                    </a:cubicBezTo>
                    <a:cubicBezTo>
                      <a:pt x="27" y="38"/>
                      <a:pt x="24" y="38"/>
                      <a:pt x="24" y="38"/>
                    </a:cubicBezTo>
                    <a:lnTo>
                      <a:pt x="24" y="27"/>
                    </a:lnTo>
                    <a:lnTo>
                      <a:pt x="23" y="27"/>
                    </a:lnTo>
                    <a:lnTo>
                      <a:pt x="23" y="22"/>
                    </a:lnTo>
                    <a:lnTo>
                      <a:pt x="20" y="22"/>
                    </a:lnTo>
                    <a:lnTo>
                      <a:pt x="20" y="18"/>
                    </a:lnTo>
                    <a:lnTo>
                      <a:pt x="18" y="18"/>
                    </a:lnTo>
                    <a:lnTo>
                      <a:pt x="18" y="11"/>
                    </a:lnTo>
                    <a:lnTo>
                      <a:pt x="16" y="11"/>
                    </a:lnTo>
                    <a:lnTo>
                      <a:pt x="16" y="8"/>
                    </a:lnTo>
                    <a:lnTo>
                      <a:pt x="14" y="8"/>
                    </a:lnTo>
                    <a:lnTo>
                      <a:pt x="14" y="3"/>
                    </a:lnTo>
                    <a:lnTo>
                      <a:pt x="7" y="3"/>
                    </a:lnTo>
                    <a:lnTo>
                      <a:pt x="7" y="0"/>
                    </a:lnTo>
                    <a:lnTo>
                      <a:pt x="0" y="0"/>
                    </a:lnTo>
                  </a:path>
                </a:pathLst>
              </a:cu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cxnSp>
        <p:nvCxnSpPr>
          <p:cNvPr id="84" name="Straight Connector 83"/>
          <p:cNvCxnSpPr/>
          <p:nvPr/>
        </p:nvCxnSpPr>
        <p:spPr>
          <a:xfrm>
            <a:off x="1970511" y="1939516"/>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970511" y="2130016"/>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970511" y="2453866"/>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970511" y="2730091"/>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53849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食道・胃癌</a:t>
            </a:r>
            <a:endParaRPr lang="en-US" dirty="0"/>
          </a:p>
        </p:txBody>
      </p:sp>
    </p:spTree>
    <p:extLst>
      <p:ext uri="{BB962C8B-B14F-4D97-AF65-F5344CB8AC3E}">
        <p14:creationId xmlns:p14="http://schemas.microsoft.com/office/powerpoint/2010/main" xmlns="" val="2222821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4</a:t>
            </a:r>
            <a:r>
              <a:rPr lang="ja-JP" altLang="en-US" sz="1800" dirty="0" smtClean="0"/>
              <a:t>：ステージ</a:t>
            </a:r>
            <a:r>
              <a:rPr lang="en-US" altLang="ja-JP" sz="1800" dirty="0" smtClean="0"/>
              <a:t>Ⅰ</a:t>
            </a:r>
            <a:r>
              <a:rPr lang="ja-JP" altLang="en-US" sz="1800" dirty="0" smtClean="0"/>
              <a:t>胃癌における腹腔鏡補助下幽門側胃切除術後および開腹幽門側胃切除術後の合併症発生率および死亡率：多施設共同無作為化比較試験（</a:t>
            </a:r>
            <a:r>
              <a:rPr lang="en-GB" altLang="ja-JP" sz="1800" dirty="0"/>
              <a:t>KLASS-01</a:t>
            </a:r>
            <a:r>
              <a:rPr lang="ja-JP" altLang="en-US" sz="1800" dirty="0" smtClean="0"/>
              <a:t>試験）の結果</a:t>
            </a:r>
            <a:r>
              <a:rPr lang="en-US" altLang="ja-JP" sz="1800" dirty="0" smtClean="0"/>
              <a:t>‐</a:t>
            </a:r>
            <a:r>
              <a:rPr lang="en-GB" sz="1800" dirty="0" err="1" smtClean="0"/>
              <a:t>Hyuk-Joon</a:t>
            </a:r>
            <a:r>
              <a:rPr lang="en-GB" sz="1800" dirty="0" smtClean="0"/>
              <a:t> L</a:t>
            </a:r>
            <a:r>
              <a:rPr lang="ja-JP" altLang="en-US" sz="1800" dirty="0" smtClean="0"/>
              <a:t>ら</a:t>
            </a:r>
            <a:endParaRPr lang="en-GB" sz="1800" dirty="0"/>
          </a:p>
        </p:txBody>
      </p:sp>
      <p:sp>
        <p:nvSpPr>
          <p:cNvPr id="3" name="Text Placeholder 2"/>
          <p:cNvSpPr>
            <a:spLocks noGrp="1"/>
          </p:cNvSpPr>
          <p:nvPr>
            <p:ph type="body" sz="quarter" idx="10"/>
          </p:nvPr>
        </p:nvSpPr>
        <p:spPr/>
        <p:txBody>
          <a:bodyPr/>
          <a:lstStyle/>
          <a:p>
            <a:r>
              <a:rPr lang="en-US" dirty="0" smtClean="0"/>
              <a:t>LADG</a:t>
            </a:r>
            <a:r>
              <a:rPr lang="ja-JP" altLang="en-US" dirty="0" smtClean="0"/>
              <a:t>＝腹腔鏡補助下幽門側胃切除術；</a:t>
            </a:r>
            <a:r>
              <a:rPr lang="en-GB" dirty="0" smtClean="0"/>
              <a:t/>
            </a:r>
            <a:br>
              <a:rPr lang="en-GB" dirty="0" smtClean="0"/>
            </a:br>
            <a:r>
              <a:rPr lang="en-GB" dirty="0" smtClean="0"/>
              <a:t>ODG</a:t>
            </a:r>
            <a:r>
              <a:rPr lang="ja-JP" altLang="en-US" dirty="0" smtClean="0"/>
              <a:t>＝開腹幽門側胃切除術</a:t>
            </a:r>
            <a:endParaRPr lang="en-US" dirty="0"/>
          </a:p>
        </p:txBody>
      </p:sp>
      <p:sp>
        <p:nvSpPr>
          <p:cNvPr id="4" name="Text Placeholder 3"/>
          <p:cNvSpPr>
            <a:spLocks noGrp="1"/>
          </p:cNvSpPr>
          <p:nvPr>
            <p:ph type="body" sz="quarter" idx="11"/>
          </p:nvPr>
        </p:nvSpPr>
        <p:spPr/>
        <p:txBody>
          <a:bodyPr/>
          <a:lstStyle/>
          <a:p>
            <a:r>
              <a:rPr lang="en-GB" dirty="0" err="1" smtClean="0"/>
              <a:t>Hyuk-Joon</a:t>
            </a:r>
            <a:r>
              <a:rPr lang="ja-JP" altLang="en-US" dirty="0" smtClean="0"/>
              <a:t>ら</a:t>
            </a:r>
            <a:r>
              <a:rPr lang="fr-FR" dirty="0" smtClean="0"/>
              <a:t> </a:t>
            </a:r>
            <a:r>
              <a:rPr lang="fr-FR" dirty="0"/>
              <a:t>J Clin Oncol 2015; 33 (suppl 3; abstr 4)</a:t>
            </a:r>
            <a:endParaRPr lang="en-GB" dirty="0"/>
          </a:p>
        </p:txBody>
      </p:sp>
      <p:sp>
        <p:nvSpPr>
          <p:cNvPr id="5" name="Oval 14"/>
          <p:cNvSpPr>
            <a:spLocks noChangeArrowheads="1"/>
          </p:cNvSpPr>
          <p:nvPr/>
        </p:nvSpPr>
        <p:spPr bwMode="auto">
          <a:xfrm>
            <a:off x="3941537" y="32749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627047"/>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34676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56708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611081"/>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20071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latin typeface="+mn-ea"/>
              </a:rPr>
              <a:t>LADG</a:t>
            </a: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686</a:t>
            </a:r>
            <a:r>
              <a:rPr lang="ja-JP" altLang="en-US" dirty="0" smtClean="0">
                <a:solidFill>
                  <a:schemeClr val="tx2"/>
                </a:solidFill>
                <a:latin typeface="+mn-ea"/>
              </a:rPr>
              <a:t>例）</a:t>
            </a:r>
            <a:endParaRPr lang="en-GB" altLang="zh-CN" dirty="0">
              <a:solidFill>
                <a:schemeClr val="tx2"/>
              </a:solidFill>
              <a:latin typeface="+mn-ea"/>
            </a:endParaRPr>
          </a:p>
        </p:txBody>
      </p:sp>
      <p:sp>
        <p:nvSpPr>
          <p:cNvPr id="12" name="TextBox 11"/>
          <p:cNvSpPr txBox="1"/>
          <p:nvPr/>
        </p:nvSpPr>
        <p:spPr>
          <a:xfrm>
            <a:off x="369888" y="1309048"/>
            <a:ext cx="8555748" cy="830997"/>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buClr>
                <a:srgbClr val="043882"/>
              </a:buClr>
              <a:buFont typeface="Arial" panose="020B0604020202020204" pitchFamily="34" charset="0"/>
              <a:buChar char="•"/>
            </a:pPr>
            <a:r>
              <a:rPr lang="ja-JP" altLang="en-US" sz="1600" dirty="0" smtClean="0"/>
              <a:t>ステージ</a:t>
            </a:r>
            <a:r>
              <a:rPr lang="en-US" altLang="ja-JP" sz="1600" dirty="0" smtClean="0"/>
              <a:t>Ⅰ</a:t>
            </a:r>
            <a:r>
              <a:rPr lang="ja-JP" altLang="en-US" sz="1600" dirty="0" smtClean="0"/>
              <a:t>胃癌患者における腹腔鏡補助下幽門側胃切除術の安全性を開腹幽門側胃切除術と比較する。</a:t>
            </a:r>
            <a:endParaRPr lang="en-GB" dirty="0"/>
          </a:p>
        </p:txBody>
      </p:sp>
      <p:sp>
        <p:nvSpPr>
          <p:cNvPr id="13" name="AutoShape 9"/>
          <p:cNvSpPr>
            <a:spLocks noChangeArrowheads="1"/>
          </p:cNvSpPr>
          <p:nvPr/>
        </p:nvSpPr>
        <p:spPr bwMode="auto">
          <a:xfrm>
            <a:off x="365124" y="2510628"/>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chemeClr val="tx2"/>
                </a:solidFill>
                <a:latin typeface="+mn-ea"/>
              </a:rPr>
              <a:t>主な患者組み入れ基準</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en-GB" altLang="zh-CN" dirty="0" smtClean="0">
                <a:solidFill>
                  <a:schemeClr val="tx2"/>
                </a:solidFill>
                <a:latin typeface="+mn-ea"/>
              </a:rPr>
              <a:t>20</a:t>
            </a:r>
            <a:r>
              <a:rPr lang="ja-JP" altLang="en-US" dirty="0">
                <a:solidFill>
                  <a:schemeClr val="tx2"/>
                </a:solidFill>
                <a:latin typeface="+mn-ea"/>
              </a:rPr>
              <a:t>～</a:t>
            </a:r>
            <a:r>
              <a:rPr lang="en-GB" altLang="zh-CN" dirty="0" smtClean="0">
                <a:solidFill>
                  <a:schemeClr val="tx2"/>
                </a:solidFill>
                <a:latin typeface="+mn-ea"/>
              </a:rPr>
              <a:t>80</a:t>
            </a:r>
            <a:r>
              <a:rPr lang="ja-JP" altLang="en-US" dirty="0" smtClean="0">
                <a:solidFill>
                  <a:schemeClr val="tx2"/>
                </a:solidFill>
                <a:latin typeface="+mn-ea"/>
              </a:rPr>
              <a:t>歳</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ステージ</a:t>
            </a:r>
            <a:r>
              <a:rPr lang="en-US" altLang="ja-JP" dirty="0" smtClean="0">
                <a:solidFill>
                  <a:schemeClr val="tx2"/>
                </a:solidFill>
                <a:latin typeface="+mn-ea"/>
              </a:rPr>
              <a:t>Ⅰ</a:t>
            </a:r>
            <a:r>
              <a:rPr lang="ja-JP" altLang="en-US" dirty="0" smtClean="0">
                <a:solidFill>
                  <a:schemeClr val="tx2"/>
                </a:solidFill>
                <a:latin typeface="+mn-ea"/>
              </a:rPr>
              <a:t>胃癌</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en-GB" altLang="zh-CN" dirty="0" smtClean="0">
                <a:solidFill>
                  <a:schemeClr val="tx2"/>
                </a:solidFill>
                <a:latin typeface="+mn-ea"/>
              </a:rPr>
              <a:t>cT1N0M0</a:t>
            </a:r>
            <a:r>
              <a:rPr lang="ja-JP" altLang="en-US" dirty="0" err="1" smtClean="0">
                <a:solidFill>
                  <a:schemeClr val="tx2"/>
                </a:solidFill>
                <a:latin typeface="+mn-ea"/>
              </a:rPr>
              <a:t>、</a:t>
            </a:r>
            <a:r>
              <a:rPr lang="en-GB" altLang="zh-CN" dirty="0" smtClean="0">
                <a:solidFill>
                  <a:schemeClr val="tx2"/>
                </a:solidFill>
                <a:latin typeface="+mn-ea"/>
              </a:rPr>
              <a:t>cT1N1M0</a:t>
            </a:r>
            <a:r>
              <a:rPr lang="ja-JP" altLang="en-US" dirty="0" err="1" smtClean="0">
                <a:solidFill>
                  <a:schemeClr val="tx2"/>
                </a:solidFill>
                <a:latin typeface="+mn-ea"/>
              </a:rPr>
              <a:t>、</a:t>
            </a:r>
            <a:r>
              <a:rPr lang="en-GB" altLang="zh-CN" dirty="0" smtClean="0">
                <a:solidFill>
                  <a:schemeClr val="tx2"/>
                </a:solidFill>
                <a:latin typeface="+mn-ea"/>
              </a:rPr>
              <a:t> cT2aN0M0</a:t>
            </a:r>
            <a:endParaRPr lang="en-GB" altLang="zh-CN" dirty="0">
              <a:solidFill>
                <a:schemeClr val="tx2"/>
              </a:solidFill>
              <a:latin typeface="+mn-ea"/>
            </a:endParaRPr>
          </a:p>
          <a:p>
            <a:pPr marL="292100" indent="-292100" defTabSz="892175" eaLnBrk="0" hangingPunct="0">
              <a:spcAft>
                <a:spcPct val="30000"/>
              </a:spcAft>
            </a:pPr>
            <a:r>
              <a:rPr lang="ja-JP" altLang="en-US" dirty="0" smtClean="0">
                <a:solidFill>
                  <a:schemeClr val="tx2"/>
                </a:solidFill>
                <a:latin typeface="+mn-ea"/>
              </a:rPr>
              <a:t>（</a:t>
            </a:r>
            <a:r>
              <a:rPr lang="en-GB" altLang="zh-CN" dirty="0" smtClean="0">
                <a:solidFill>
                  <a:schemeClr val="tx2"/>
                </a:solidFill>
                <a:latin typeface="+mn-ea"/>
              </a:rPr>
              <a:t>1,416</a:t>
            </a:r>
            <a:r>
              <a:rPr lang="ja-JP" altLang="en-US" dirty="0" smtClean="0">
                <a:solidFill>
                  <a:schemeClr val="tx2"/>
                </a:solidFill>
                <a:latin typeface="+mn-ea"/>
              </a:rPr>
              <a:t>例）</a:t>
            </a:r>
            <a:endParaRPr lang="en-GB" altLang="zh-CN" dirty="0">
              <a:solidFill>
                <a:schemeClr val="tx2"/>
              </a:solidFill>
              <a:latin typeface="+mn-ea"/>
            </a:endParaRPr>
          </a:p>
        </p:txBody>
      </p:sp>
      <p:sp>
        <p:nvSpPr>
          <p:cNvPr id="14" name="Rectangle 9"/>
          <p:cNvSpPr txBox="1">
            <a:spLocks noChangeArrowheads="1"/>
          </p:cNvSpPr>
          <p:nvPr/>
        </p:nvSpPr>
        <p:spPr>
          <a:xfrm>
            <a:off x="365124" y="5175024"/>
            <a:ext cx="4130676" cy="100741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主要エンドポイント</a:t>
            </a:r>
            <a:endParaRPr lang="en-GB" sz="1600" b="1" dirty="0" smtClean="0">
              <a:solidFill>
                <a:schemeClr val="bg2"/>
              </a:solidFill>
            </a:endParaRPr>
          </a:p>
          <a:p>
            <a:r>
              <a:rPr lang="en-US" altLang="ja-JP" sz="1600" kern="0" dirty="0" smtClean="0"/>
              <a:t>5</a:t>
            </a:r>
            <a:r>
              <a:rPr lang="ja-JP" altLang="en-US" sz="1600" kern="0" dirty="0" smtClean="0"/>
              <a:t>年</a:t>
            </a:r>
            <a:r>
              <a:rPr lang="en-US" altLang="ja-JP" sz="1600" kern="0" dirty="0" smtClean="0"/>
              <a:t>OS</a:t>
            </a:r>
            <a:r>
              <a:rPr lang="ja-JP" altLang="en-US" sz="1600" kern="0" dirty="0" smtClean="0"/>
              <a:t>率の非劣性</a:t>
            </a:r>
            <a:endParaRPr lang="en-GB" sz="1600" kern="0" dirty="0"/>
          </a:p>
        </p:txBody>
      </p:sp>
      <p:sp>
        <p:nvSpPr>
          <p:cNvPr id="15" name="Content Placeholder 26"/>
          <p:cNvSpPr txBox="1">
            <a:spLocks/>
          </p:cNvSpPr>
          <p:nvPr/>
        </p:nvSpPr>
        <p:spPr>
          <a:xfrm>
            <a:off x="4648200" y="5175024"/>
            <a:ext cx="4130675" cy="100741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副次的エンドポイント</a:t>
            </a:r>
            <a:endParaRPr lang="en-GB" sz="1600" b="1" dirty="0" smtClean="0">
              <a:solidFill>
                <a:schemeClr val="bg2"/>
              </a:solidFill>
            </a:endParaRPr>
          </a:p>
          <a:p>
            <a:r>
              <a:rPr lang="ja-JP" altLang="en-US" sz="1600" kern="0" dirty="0" smtClean="0"/>
              <a:t>合併症、死亡、</a:t>
            </a:r>
            <a:r>
              <a:rPr lang="en-GB" sz="1600" kern="0" dirty="0" smtClean="0"/>
              <a:t>5</a:t>
            </a:r>
            <a:r>
              <a:rPr lang="ja-JP" altLang="en-US" sz="1600" kern="0" dirty="0" smtClean="0"/>
              <a:t>年</a:t>
            </a:r>
            <a:r>
              <a:rPr lang="en-GB" sz="1600" kern="0" dirty="0" smtClean="0"/>
              <a:t>DFS</a:t>
            </a:r>
            <a:r>
              <a:rPr lang="ja-JP" altLang="en-US" sz="1600" kern="0" dirty="0" smtClean="0"/>
              <a:t>率</a:t>
            </a:r>
            <a:endParaRPr lang="en-GB" sz="1600" kern="0" dirty="0"/>
          </a:p>
          <a:p>
            <a:r>
              <a:rPr lang="en-GB" sz="1600" kern="0" dirty="0" err="1" smtClean="0"/>
              <a:t>QoL</a:t>
            </a:r>
            <a:r>
              <a:rPr lang="ja-JP" altLang="en-US" sz="1600" kern="0" dirty="0" err="1" smtClean="0"/>
              <a:t>、</a:t>
            </a:r>
            <a:r>
              <a:rPr lang="ja-JP" altLang="en-US" sz="1600" kern="0" dirty="0" smtClean="0"/>
              <a:t>費用対効果</a:t>
            </a:r>
            <a:endParaRPr lang="en-GB" sz="1600" kern="0" dirty="0"/>
          </a:p>
        </p:txBody>
      </p:sp>
      <p:cxnSp>
        <p:nvCxnSpPr>
          <p:cNvPr id="16" name="AutoShape 16"/>
          <p:cNvCxnSpPr>
            <a:cxnSpLocks noChangeShapeType="1"/>
            <a:endCxn id="19" idx="1"/>
          </p:cNvCxnSpPr>
          <p:nvPr/>
        </p:nvCxnSpPr>
        <p:spPr bwMode="auto">
          <a:xfrm rot="16200000" flipH="1">
            <a:off x="4215319" y="3877201"/>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26287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52719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11682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latin typeface="+mn-ea"/>
              </a:rPr>
              <a:t>ODG</a:t>
            </a:r>
          </a:p>
          <a:p>
            <a:pPr algn="ctr" defTabSz="892175" eaLnBrk="0" hangingPunct="0"/>
            <a:r>
              <a:rPr lang="ja-JP" altLang="en-US" dirty="0" smtClean="0">
                <a:latin typeface="+mn-ea"/>
              </a:rPr>
              <a:t>（</a:t>
            </a:r>
            <a:r>
              <a:rPr lang="en-GB" altLang="zh-CN" dirty="0" smtClean="0">
                <a:latin typeface="+mn-ea"/>
              </a:rPr>
              <a:t>698</a:t>
            </a:r>
            <a:r>
              <a:rPr lang="ja-JP" altLang="en-US" dirty="0" smtClean="0">
                <a:latin typeface="+mn-ea"/>
              </a:rPr>
              <a:t>例）</a:t>
            </a:r>
            <a:endParaRPr lang="en-GB" altLang="zh-CN" dirty="0">
              <a:latin typeface="+mn-ea"/>
            </a:endParaRPr>
          </a:p>
        </p:txBody>
      </p:sp>
    </p:spTree>
    <p:extLst>
      <p:ext uri="{BB962C8B-B14F-4D97-AF65-F5344CB8AC3E}">
        <p14:creationId xmlns:p14="http://schemas.microsoft.com/office/powerpoint/2010/main" xmlns="" val="2065100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4</a:t>
            </a:r>
            <a:r>
              <a:rPr lang="ja-JP" altLang="en-US" sz="1800" dirty="0"/>
              <a:t>：ステージ</a:t>
            </a:r>
            <a:r>
              <a:rPr lang="en-US" altLang="ja-JP" sz="1800" dirty="0"/>
              <a:t>Ⅰ</a:t>
            </a:r>
            <a:r>
              <a:rPr lang="ja-JP" altLang="en-US" sz="1800" dirty="0"/>
              <a:t>胃癌</a:t>
            </a:r>
            <a:r>
              <a:rPr lang="ja-JP" altLang="en-US" sz="1800" dirty="0" smtClean="0"/>
              <a:t>における腹腔</a:t>
            </a:r>
            <a:r>
              <a:rPr lang="ja-JP" altLang="en-US" sz="1800" dirty="0"/>
              <a:t>鏡補助下幽門側胃切除術後および開腹幽門側胃切除術後の合併症発生率および死亡率：多施設共同無作為化比較試験（</a:t>
            </a:r>
            <a:r>
              <a:rPr lang="en-GB" altLang="ja-JP" sz="1800" dirty="0"/>
              <a:t>KLASS-01</a:t>
            </a:r>
            <a:r>
              <a:rPr lang="ja-JP" altLang="en-US" sz="1800" dirty="0"/>
              <a:t>試験）の結果</a:t>
            </a:r>
            <a:r>
              <a:rPr lang="en-US" altLang="ja-JP" sz="1800" dirty="0"/>
              <a:t>‐</a:t>
            </a:r>
            <a:r>
              <a:rPr lang="en-GB" altLang="ja-JP" sz="1800" dirty="0" err="1"/>
              <a:t>Hyuk-Joon</a:t>
            </a:r>
            <a:r>
              <a:rPr lang="en-GB" altLang="ja-JP" sz="1800" dirty="0"/>
              <a:t> L</a:t>
            </a:r>
            <a:r>
              <a:rPr lang="ja-JP" altLang="en-US" sz="1800" dirty="0"/>
              <a:t>ら</a:t>
            </a:r>
            <a:endParaRPr lang="en-GB" sz="1800" dirty="0"/>
          </a:p>
        </p:txBody>
      </p:sp>
      <p:sp>
        <p:nvSpPr>
          <p:cNvPr id="3" name="Content Placeholder 2"/>
          <p:cNvSpPr>
            <a:spLocks noGrp="1"/>
          </p:cNvSpPr>
          <p:nvPr>
            <p:ph idx="1"/>
          </p:nvPr>
        </p:nvSpPr>
        <p:spPr/>
        <p:txBody>
          <a:bodyPr/>
          <a:lstStyle/>
          <a:p>
            <a:pPr marL="0" indent="0">
              <a:buNone/>
            </a:pPr>
            <a:r>
              <a:rPr lang="ja-JP" altLang="en-US" sz="1600" b="1" dirty="0" smtClean="0">
                <a:solidFill>
                  <a:schemeClr val="tx1"/>
                </a:solidFill>
              </a:rPr>
              <a:t>主な結果</a:t>
            </a:r>
            <a:endParaRPr lang="en-GB" b="1" dirty="0">
              <a:solidFill>
                <a:schemeClr val="tx1"/>
              </a:solidFill>
            </a:endParaRPr>
          </a:p>
        </p:txBody>
      </p:sp>
      <p:sp>
        <p:nvSpPr>
          <p:cNvPr id="4" name="Text Placeholder 3"/>
          <p:cNvSpPr>
            <a:spLocks noGrp="1"/>
          </p:cNvSpPr>
          <p:nvPr>
            <p:ph type="body" sz="quarter" idx="10"/>
          </p:nvPr>
        </p:nvSpPr>
        <p:spPr/>
        <p:txBody>
          <a:bodyPr/>
          <a:lstStyle/>
          <a:p>
            <a:r>
              <a:rPr lang="en-US" dirty="0" smtClean="0"/>
              <a:t>*</a:t>
            </a:r>
            <a:r>
              <a:rPr lang="ja-JP" altLang="en-US" dirty="0" smtClean="0"/>
              <a:t>多変量解析</a:t>
            </a:r>
            <a:endParaRPr lang="en-US" dirty="0"/>
          </a:p>
        </p:txBody>
      </p:sp>
      <p:sp>
        <p:nvSpPr>
          <p:cNvPr id="5" name="Text Placeholder 4"/>
          <p:cNvSpPr>
            <a:spLocks noGrp="1"/>
          </p:cNvSpPr>
          <p:nvPr>
            <p:ph type="body" sz="quarter" idx="11"/>
          </p:nvPr>
        </p:nvSpPr>
        <p:spPr/>
        <p:txBody>
          <a:bodyPr/>
          <a:lstStyle/>
          <a:p>
            <a:r>
              <a:rPr lang="en-GB" dirty="0" err="1" smtClean="0"/>
              <a:t>Hyuk-Joon</a:t>
            </a:r>
            <a:r>
              <a:rPr lang="ja-JP" altLang="en-US" dirty="0" smtClean="0"/>
              <a:t>ら</a:t>
            </a:r>
            <a:r>
              <a:rPr lang="fr-FR" dirty="0" smtClean="0"/>
              <a:t> </a:t>
            </a:r>
            <a:r>
              <a:rPr lang="fr-FR" dirty="0"/>
              <a:t>J Clin Oncol 2015; 33 (suppl 3; abstr 4</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7763094"/>
              </p:ext>
            </p:extLst>
          </p:nvPr>
        </p:nvGraphicFramePr>
        <p:xfrm>
          <a:off x="369888" y="1589907"/>
          <a:ext cx="8408989" cy="2346960"/>
        </p:xfrm>
        <a:graphic>
          <a:graphicData uri="http://schemas.openxmlformats.org/drawingml/2006/table">
            <a:tbl>
              <a:tblPr firstRow="1" bandRow="1">
                <a:tableStyleId>{69012ECD-51FC-41F1-AA8D-1B2483CD663E}</a:tableStyleId>
              </a:tblPr>
              <a:tblGrid>
                <a:gridCol w="3178530"/>
                <a:gridCol w="2135875"/>
                <a:gridCol w="2135875"/>
                <a:gridCol w="958709"/>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1" i="0" u="none" strike="noStrike" cap="none" normalizeH="0" baseline="0" dirty="0" smtClean="0">
                          <a:ln>
                            <a:noFill/>
                          </a:ln>
                          <a:solidFill>
                            <a:schemeClr val="tx2"/>
                          </a:solidFill>
                          <a:effectLst/>
                          <a:latin typeface="Arial" charset="0"/>
                          <a:cs typeface="Arial" charset="0"/>
                        </a:rPr>
                        <a:t>合併症および死亡、例（</a:t>
                      </a:r>
                      <a:r>
                        <a:rPr kumimoji="0" lang="en-US" sz="1600" b="1" i="0" u="none" strike="noStrike" cap="none" normalizeH="0" baseline="0" dirty="0" smtClean="0">
                          <a:ln>
                            <a:noFill/>
                          </a:ln>
                          <a:solidFill>
                            <a:schemeClr val="tx2"/>
                          </a:solidFill>
                          <a:effectLst/>
                          <a:latin typeface="Arial" charset="0"/>
                          <a:cs typeface="Arial" charset="0"/>
                        </a:rPr>
                        <a:t>%</a:t>
                      </a:r>
                      <a:r>
                        <a:rPr kumimoji="0" lang="ja-JP" altLang="en-US" sz="1600" b="1" i="0" u="none" strike="noStrike" cap="none" normalizeH="0" baseline="0" dirty="0" smtClean="0">
                          <a:ln>
                            <a:noFill/>
                          </a:ln>
                          <a:solidFill>
                            <a:schemeClr val="tx2"/>
                          </a:solidFill>
                          <a:effectLst/>
                          <a:latin typeface="Arial" charset="0"/>
                          <a:cs typeface="Arial" charset="0"/>
                        </a:rPr>
                        <a:t>）</a:t>
                      </a: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LADG</a:t>
                      </a:r>
                      <a:r>
                        <a:rPr kumimoji="0" lang="ja-JP" altLang="en-US" sz="1600" u="none" strike="noStrike" cap="none" normalizeH="0" baseline="0" dirty="0" smtClean="0">
                          <a:ln>
                            <a:noFill/>
                          </a:ln>
                          <a:solidFill>
                            <a:schemeClr val="tx2"/>
                          </a:solidFill>
                          <a:effectLst/>
                        </a:rPr>
                        <a:t>群（</a:t>
                      </a:r>
                      <a:r>
                        <a:rPr kumimoji="0" lang="en-GB" sz="1600" u="none" strike="noStrike" cap="none" normalizeH="0" baseline="0" dirty="0" smtClean="0">
                          <a:ln>
                            <a:noFill/>
                          </a:ln>
                          <a:solidFill>
                            <a:schemeClr val="tx2"/>
                          </a:solidFill>
                          <a:effectLst/>
                        </a:rPr>
                        <a:t>644</a:t>
                      </a:r>
                      <a:r>
                        <a:rPr kumimoji="0" lang="ja-JP" altLang="en-US" sz="1600" u="none" strike="noStrike" cap="none" normalizeH="0" baseline="0" dirty="0" smtClean="0">
                          <a:ln>
                            <a:noFill/>
                          </a:ln>
                          <a:solidFill>
                            <a:schemeClr val="tx2"/>
                          </a:solidFill>
                          <a:effectLst/>
                        </a:rPr>
                        <a:t>例）</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ODG</a:t>
                      </a:r>
                      <a:r>
                        <a:rPr kumimoji="0" lang="ja-JP" altLang="en-US" sz="1600" u="none" strike="noStrike" cap="none" normalizeH="0" baseline="0" dirty="0" smtClean="0">
                          <a:ln>
                            <a:noFill/>
                          </a:ln>
                          <a:solidFill>
                            <a:schemeClr val="tx2"/>
                          </a:solidFill>
                          <a:effectLst/>
                        </a:rPr>
                        <a:t>群（</a:t>
                      </a:r>
                      <a:r>
                        <a:rPr kumimoji="0" lang="en-GB" sz="1600" u="none" strike="noStrike" cap="none" normalizeH="0" baseline="0" dirty="0" smtClean="0">
                          <a:ln>
                            <a:noFill/>
                          </a:ln>
                          <a:solidFill>
                            <a:schemeClr val="tx2"/>
                          </a:solidFill>
                          <a:effectLst/>
                        </a:rPr>
                        <a:t>612</a:t>
                      </a:r>
                      <a:r>
                        <a:rPr kumimoji="0" lang="ja-JP" altLang="en-US" sz="1600" u="none" strike="noStrike" cap="none" normalizeH="0" baseline="0" dirty="0" smtClean="0">
                          <a:ln>
                            <a:noFill/>
                          </a:ln>
                          <a:solidFill>
                            <a:schemeClr val="tx2"/>
                          </a:solidFill>
                          <a:effectLst/>
                        </a:rPr>
                        <a:t>例）</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a:t>
                      </a:r>
                      <a:r>
                        <a:rPr kumimoji="0" lang="ja-JP" altLang="en-US" sz="1600" b="1" i="0" u="none" strike="noStrike" cap="none" normalizeH="0" baseline="0" dirty="0" smtClean="0">
                          <a:ln>
                            <a:noFill/>
                          </a:ln>
                          <a:solidFill>
                            <a:schemeClr val="tx2"/>
                          </a:solidFill>
                          <a:effectLst/>
                          <a:latin typeface="Arial" charset="0"/>
                          <a:cs typeface="Arial" charset="0"/>
                        </a:rPr>
                        <a:t>値</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1" u="none" strike="noStrike" cap="none" normalizeH="0" baseline="0" dirty="0" smtClean="0">
                          <a:ln>
                            <a:noFill/>
                          </a:ln>
                          <a:effectLst/>
                        </a:rPr>
                        <a:t>術後合併症</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84 (13.0)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122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u="none" strike="noStrike" cap="none" normalizeH="0" baseline="0" dirty="0" smtClean="0">
                          <a:ln>
                            <a:noFill/>
                          </a:ln>
                          <a:effectLst/>
                        </a:rPr>
                        <a:t>腹腔内合併症</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49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63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0.095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1" i="0" u="none" strike="noStrike" cap="none" normalizeH="0" baseline="0" dirty="0" smtClean="0">
                          <a:ln>
                            <a:noFill/>
                          </a:ln>
                          <a:solidFill>
                            <a:schemeClr val="tx1"/>
                          </a:solidFill>
                          <a:effectLst/>
                          <a:latin typeface="Arial" charset="0"/>
                          <a:cs typeface="Arial" charset="0"/>
                        </a:rPr>
                        <a:t>創傷合併症</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20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47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0" i="0" u="none" strike="noStrike" cap="none" normalizeH="0" baseline="0" dirty="0" smtClean="0">
                          <a:ln>
                            <a:noFill/>
                          </a:ln>
                          <a:solidFill>
                            <a:schemeClr val="tx1"/>
                          </a:solidFill>
                          <a:effectLst/>
                          <a:latin typeface="Arial" charset="0"/>
                          <a:cs typeface="Arial" charset="0"/>
                        </a:rPr>
                        <a:t>内科的合併症</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18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0.992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0" i="0" u="none" strike="noStrike" cap="none" normalizeH="0" baseline="0" dirty="0" smtClean="0">
                          <a:ln>
                            <a:noFill/>
                          </a:ln>
                          <a:solidFill>
                            <a:schemeClr val="tx1"/>
                          </a:solidFill>
                          <a:effectLst/>
                          <a:latin typeface="Arial" charset="0"/>
                          <a:cs typeface="Arial" charset="0"/>
                        </a:rPr>
                        <a:t>外科的死亡</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 (0.6)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0.687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60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0" i="0" u="none" strike="noStrike" cap="none" normalizeH="0" baseline="0" dirty="0" smtClean="0">
                          <a:ln>
                            <a:noFill/>
                          </a:ln>
                          <a:solidFill>
                            <a:schemeClr val="tx1"/>
                          </a:solidFill>
                          <a:effectLst/>
                          <a:latin typeface="Arial" charset="0"/>
                          <a:cs typeface="Arial" charset="0"/>
                        </a:rPr>
                        <a:t>再手術</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8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0.726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192889820"/>
              </p:ext>
            </p:extLst>
          </p:nvPr>
        </p:nvGraphicFramePr>
        <p:xfrm>
          <a:off x="369888" y="3994183"/>
          <a:ext cx="8405622" cy="2042160"/>
        </p:xfrm>
        <a:graphic>
          <a:graphicData uri="http://schemas.openxmlformats.org/drawingml/2006/table">
            <a:tbl>
              <a:tblPr firstRow="1" bandRow="1">
                <a:tableStyleId>{69012ECD-51FC-41F1-AA8D-1B2483CD663E}</a:tableStyleId>
              </a:tblPr>
              <a:tblGrid>
                <a:gridCol w="4297646"/>
                <a:gridCol w="3098042"/>
                <a:gridCol w="100993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1" i="0" u="none" strike="noStrike" cap="none" normalizeH="0" baseline="0" dirty="0" smtClean="0">
                          <a:ln>
                            <a:noFill/>
                          </a:ln>
                          <a:solidFill>
                            <a:schemeClr val="tx2"/>
                          </a:solidFill>
                          <a:effectLst/>
                          <a:latin typeface="Arial" charset="0"/>
                          <a:cs typeface="Arial" charset="0"/>
                        </a:rPr>
                        <a:t>術後死亡の危険因子</a:t>
                      </a:r>
                      <a:r>
                        <a:rPr kumimoji="0" lang="en-US" sz="1600" b="1" i="0" u="none" strike="noStrike" cap="none" normalizeH="0" baseline="3000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OR (95% CI)</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a:t>
                      </a:r>
                      <a:r>
                        <a:rPr kumimoji="0" lang="ja-JP" altLang="en-US" sz="1600" b="1" i="0" u="none" strike="noStrike" cap="none" normalizeH="0" baseline="0" dirty="0" smtClean="0">
                          <a:ln>
                            <a:noFill/>
                          </a:ln>
                          <a:solidFill>
                            <a:schemeClr val="tx2"/>
                          </a:solidFill>
                          <a:effectLst/>
                          <a:latin typeface="Arial" charset="0"/>
                          <a:cs typeface="Arial" charset="0"/>
                        </a:rPr>
                        <a:t>値</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600" b="1" dirty="0" smtClean="0">
                          <a:solidFill>
                            <a:srgbClr val="363636"/>
                          </a:solidFill>
                        </a:rPr>
                        <a:t>LADG vs. ODG</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600" b="1" dirty="0" smtClean="0">
                          <a:solidFill>
                            <a:srgbClr val="363636"/>
                          </a:solidFill>
                        </a:rPr>
                        <a:t>0.599 (0.441</a:t>
                      </a:r>
                      <a:r>
                        <a:rPr lang="ja-JP" altLang="en-US" sz="1600" b="1" dirty="0" smtClean="0">
                          <a:solidFill>
                            <a:srgbClr val="363636"/>
                          </a:solidFill>
                        </a:rPr>
                        <a:t>～</a:t>
                      </a:r>
                      <a:r>
                        <a:rPr lang="en-GB" sz="1600" b="1" dirty="0" smtClean="0">
                          <a:solidFill>
                            <a:srgbClr val="363636"/>
                          </a:solidFill>
                        </a:rPr>
                        <a:t>0.813) </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600" b="1" dirty="0" smtClean="0">
                          <a:solidFill>
                            <a:srgbClr val="363636"/>
                          </a:solidFill>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02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600" b="0" i="0" u="none" strike="noStrike" cap="none" normalizeH="0" baseline="0" dirty="0" smtClean="0">
                          <a:ln>
                            <a:noFill/>
                          </a:ln>
                          <a:solidFill>
                            <a:schemeClr val="tx1"/>
                          </a:solidFill>
                          <a:effectLst/>
                          <a:latin typeface="Arial" charset="0"/>
                          <a:cs typeface="Arial" charset="0"/>
                        </a:rPr>
                        <a:t>併存疾患数</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 vs.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1.307 (0.927</a:t>
                      </a:r>
                      <a:r>
                        <a:rPr kumimoji="0" lang="ja-JP" altLang="en-US" sz="1600" b="0" i="0" u="none" strike="noStrike" cap="none" normalizeH="0" baseline="0" dirty="0" smtClean="0">
                          <a:ln>
                            <a:noFill/>
                          </a:ln>
                          <a:solidFill>
                            <a:schemeClr val="tx1"/>
                          </a:solidFill>
                          <a:effectLst/>
                          <a:latin typeface="Arial" charset="0"/>
                          <a:cs typeface="Arial" charset="0"/>
                        </a:rPr>
                        <a:t>～</a:t>
                      </a:r>
                      <a:r>
                        <a:rPr kumimoji="0" lang="en-GB" sz="1600" b="0" i="0" u="none" strike="noStrike" cap="none" normalizeH="0" baseline="0" dirty="0" smtClean="0">
                          <a:ln>
                            <a:noFill/>
                          </a:ln>
                          <a:solidFill>
                            <a:schemeClr val="tx1"/>
                          </a:solidFill>
                          <a:effectLst/>
                          <a:latin typeface="Arial" charset="0"/>
                          <a:cs typeface="Arial" charset="0"/>
                        </a:rPr>
                        <a:t>1.843)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vs.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1.578 (0.970</a:t>
                      </a:r>
                      <a:r>
                        <a:rPr kumimoji="0" lang="ja-JP" altLang="en-US" sz="1600" b="0" i="0" u="none" strike="noStrike" cap="none" normalizeH="0" baseline="0" dirty="0" smtClean="0">
                          <a:ln>
                            <a:noFill/>
                          </a:ln>
                          <a:solidFill>
                            <a:schemeClr val="tx1"/>
                          </a:solidFill>
                          <a:effectLst/>
                          <a:latin typeface="Arial" charset="0"/>
                          <a:cs typeface="Arial" charset="0"/>
                        </a:rPr>
                        <a:t>～</a:t>
                      </a:r>
                      <a:r>
                        <a:rPr kumimoji="0" lang="en-GB" sz="1600" b="0" i="0" u="none" strike="noStrike" cap="none" normalizeH="0" baseline="0" dirty="0" smtClean="0">
                          <a:ln>
                            <a:noFill/>
                          </a:ln>
                          <a:solidFill>
                            <a:schemeClr val="tx1"/>
                          </a:solidFill>
                          <a:effectLst/>
                          <a:latin typeface="Arial" charset="0"/>
                          <a:cs typeface="Arial" charset="0"/>
                        </a:rPr>
                        <a:t>2.588)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0.066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3 vs.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3.602 (1.508</a:t>
                      </a:r>
                      <a:r>
                        <a:rPr kumimoji="0" lang="ja-JP" altLang="en-US" sz="1600" b="1" i="0" u="none" strike="noStrike" cap="none" normalizeH="0" baseline="0" dirty="0" smtClean="0">
                          <a:ln>
                            <a:noFill/>
                          </a:ln>
                          <a:solidFill>
                            <a:schemeClr val="tx1"/>
                          </a:solidFill>
                          <a:effectLst/>
                          <a:latin typeface="Arial" charset="0"/>
                          <a:cs typeface="Arial" charset="0"/>
                        </a:rPr>
                        <a:t>～</a:t>
                      </a:r>
                      <a:r>
                        <a:rPr kumimoji="0" lang="en-GB" sz="1600" b="1" i="0" u="none" strike="noStrike" cap="none" normalizeH="0" baseline="0" dirty="0" smtClean="0">
                          <a:ln>
                            <a:noFill/>
                          </a:ln>
                          <a:solidFill>
                            <a:schemeClr val="tx1"/>
                          </a:solidFill>
                          <a:effectLst/>
                          <a:latin typeface="Arial" charset="0"/>
                          <a:cs typeface="Arial" charset="0"/>
                        </a:rPr>
                        <a:t>8.662)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500494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2015</a:t>
            </a:r>
            <a:r>
              <a:rPr lang="ja-JP" altLang="en-US" dirty="0" smtClean="0"/>
              <a:t>年</a:t>
            </a:r>
            <a:r>
              <a:rPr lang="en-GB" dirty="0" smtClean="0"/>
              <a:t>ESDO</a:t>
            </a:r>
            <a:r>
              <a:rPr lang="ja-JP" altLang="en-US" dirty="0" smtClean="0"/>
              <a:t>腫瘍内科スライド資料編集者</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5" name="Group 24"/>
          <p:cNvGrpSpPr/>
          <p:nvPr/>
        </p:nvGrpSpPr>
        <p:grpSpPr>
          <a:xfrm>
            <a:off x="365124" y="4904299"/>
            <a:ext cx="8441919" cy="953293"/>
            <a:chOff x="365124" y="4904299"/>
            <a:chExt cx="8441919" cy="953293"/>
          </a:xfrm>
        </p:grpSpPr>
        <p:sp>
          <p:nvSpPr>
            <p:cNvPr id="2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155825" algn="l"/>
                </a:tabLst>
              </a:pPr>
              <a:r>
                <a:rPr lang="en-US" altLang="ja-JP" sz="1200" b="1" dirty="0" smtClean="0">
                  <a:solidFill>
                    <a:srgbClr val="4D4D4D"/>
                  </a:solidFill>
                  <a:ea typeface="MS UI Gothic" pitchFamily="18" charset="0"/>
                </a:rPr>
                <a:t>Eric Van </a:t>
              </a:r>
              <a:r>
                <a:rPr lang="en-US" altLang="ja-JP" sz="1200" b="1" dirty="0" err="1" smtClean="0">
                  <a:solidFill>
                    <a:srgbClr val="4D4D4D"/>
                  </a:solidFill>
                  <a:ea typeface="MS UI Gothic" pitchFamily="18" charset="0"/>
                </a:rPr>
                <a:t>Cutsem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ベルギー、ルーバン、大学病院、消化器がん</a:t>
              </a:r>
            </a:p>
            <a:p>
              <a:pPr>
                <a:lnSpc>
                  <a:spcPct val="150000"/>
                </a:lnSpc>
                <a:spcAft>
                  <a:spcPts val="0"/>
                </a:spcAft>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Seufferlein</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ドイツ、ウルム、ウルム大学、内科</a:t>
              </a:r>
              <a:r>
                <a:rPr lang="ja-JP" altLang="ja-JP" sz="1200" dirty="0" smtClean="0">
                  <a:solidFill>
                    <a:srgbClr val="4D4D4D"/>
                  </a:solidFill>
                  <a:ea typeface="MS UI Gothic" pitchFamily="18" charset="0"/>
                </a:rPr>
                <a:t> I</a:t>
              </a:r>
              <a:endParaRPr lang="ja-JP" altLang="en-US" sz="1200" dirty="0" smtClean="0">
                <a:solidFill>
                  <a:srgbClr val="4D4D4D"/>
                </a:solidFill>
                <a:ea typeface="MS UI Gothic" pitchFamily="18" charset="0"/>
              </a:endParaRPr>
            </a:p>
          </p:txBody>
        </p:sp>
        <p:grpSp>
          <p:nvGrpSpPr>
            <p:cNvPr id="27" name="Group 26"/>
            <p:cNvGrpSpPr/>
            <p:nvPr/>
          </p:nvGrpSpPr>
          <p:grpSpPr>
            <a:xfrm>
              <a:off x="7548507" y="4911130"/>
              <a:ext cx="1247477" cy="728283"/>
              <a:chOff x="7007694" y="5540377"/>
              <a:chExt cx="1002417" cy="585216"/>
            </a:xfrm>
          </p:grpSpPr>
          <p:pic>
            <p:nvPicPr>
              <p:cNvPr id="28" name="Picture 2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8"/>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30" name="Group 29"/>
          <p:cNvGrpSpPr/>
          <p:nvPr/>
        </p:nvGrpSpPr>
        <p:grpSpPr>
          <a:xfrm>
            <a:off x="365125" y="3774842"/>
            <a:ext cx="8430859" cy="996842"/>
            <a:chOff x="365125" y="3804050"/>
            <a:chExt cx="8430859" cy="996842"/>
          </a:xfrm>
        </p:grpSpPr>
        <p:sp>
          <p:nvSpPr>
            <p:cNvPr id="31"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155825" algn="l"/>
                </a:tabLst>
              </a:pPr>
              <a:r>
                <a:rPr lang="en-US" altLang="ja-JP" sz="1200" b="1" dirty="0" smtClean="0">
                  <a:solidFill>
                    <a:srgbClr val="4D4D4D"/>
                  </a:solidFill>
                  <a:ea typeface="MS UI Gothic" pitchFamily="18" charset="0"/>
                </a:rPr>
                <a:t>Philippe </a:t>
              </a:r>
              <a:r>
                <a:rPr lang="en-US" altLang="ja-JP" sz="1200" b="1" dirty="0" err="1" smtClean="0">
                  <a:solidFill>
                    <a:srgbClr val="4D4D4D"/>
                  </a:solidFill>
                  <a:ea typeface="MS UI Gothic" pitchFamily="18" charset="0"/>
                </a:rPr>
                <a:t>Rougier</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フランス、パリ、ジョルジュ・ポンピドー病院、消化器腫瘍科</a:t>
              </a:r>
            </a:p>
            <a:p>
              <a:pPr>
                <a:lnSpc>
                  <a:spcPct val="150000"/>
                </a:lnSpc>
                <a:spcAft>
                  <a:spcPts val="0"/>
                </a:spcAft>
                <a:tabLst>
                  <a:tab pos="2155825" algn="l"/>
                </a:tabLst>
              </a:pPr>
              <a:r>
                <a:rPr lang="en-US" altLang="ja-JP" sz="1200" b="1" dirty="0" err="1" smtClean="0">
                  <a:solidFill>
                    <a:srgbClr val="4D4D4D"/>
                  </a:solidFill>
                  <a:ea typeface="MS UI Gothic" pitchFamily="18" charset="0"/>
                </a:rPr>
                <a:t>Côme</a:t>
              </a:r>
              <a:r>
                <a:rPr lang="en-US" altLang="ja-JP" sz="1200" b="1" dirty="0" smtClean="0">
                  <a:solidFill>
                    <a:srgbClr val="4D4D4D"/>
                  </a:solidFill>
                  <a:ea typeface="MS UI Gothic" pitchFamily="18" charset="0"/>
                </a:rPr>
                <a:t> </a:t>
              </a:r>
              <a:r>
                <a:rPr lang="en-US" altLang="ja-JP" sz="1200" b="1" dirty="0" err="1" smtClean="0">
                  <a:solidFill>
                    <a:srgbClr val="4D4D4D"/>
                  </a:solidFill>
                  <a:ea typeface="MS UI Gothic" pitchFamily="18" charset="0"/>
                </a:rPr>
                <a:t>Lepage</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フランス、ディジョン、大学病院および</a:t>
              </a:r>
              <a:r>
                <a:rPr lang="zh-CN" altLang="en-US" sz="1200" dirty="0" smtClean="0">
                  <a:solidFill>
                    <a:srgbClr val="4D4D4D"/>
                  </a:solidFill>
                  <a:ea typeface="MS UI Gothic" pitchFamily="18" charset="0"/>
                </a:rPr>
                <a:t>国立衛生医学研究所</a:t>
              </a:r>
              <a:endParaRPr lang="ja-JP" altLang="en-US" sz="1200" dirty="0" smtClean="0">
                <a:solidFill>
                  <a:srgbClr val="4D4D4D"/>
                </a:solidFill>
                <a:ea typeface="MS UI Gothic" pitchFamily="18" charset="0"/>
              </a:endParaRPr>
            </a:p>
          </p:txBody>
        </p:sp>
        <p:grpSp>
          <p:nvGrpSpPr>
            <p:cNvPr id="32" name="Group 31"/>
            <p:cNvGrpSpPr/>
            <p:nvPr/>
          </p:nvGrpSpPr>
          <p:grpSpPr>
            <a:xfrm>
              <a:off x="7548507" y="3804050"/>
              <a:ext cx="1247477" cy="728283"/>
              <a:chOff x="7007694" y="4419649"/>
              <a:chExt cx="1002417" cy="585216"/>
            </a:xfrm>
          </p:grpSpPr>
          <p:pic>
            <p:nvPicPr>
              <p:cNvPr id="33" name="Picture 32"/>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3"/>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35" name="Group 34"/>
          <p:cNvGrpSpPr/>
          <p:nvPr/>
        </p:nvGrpSpPr>
        <p:grpSpPr>
          <a:xfrm>
            <a:off x="365124" y="2671098"/>
            <a:ext cx="8439811" cy="971130"/>
            <a:chOff x="365124" y="2745296"/>
            <a:chExt cx="8439811" cy="971130"/>
          </a:xfrm>
        </p:grpSpPr>
        <p:sp>
          <p:nvSpPr>
            <p:cNvPr id="36"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155825" algn="l"/>
                </a:tabLst>
              </a:pPr>
              <a:r>
                <a:rPr lang="en-US" altLang="ja-JP" sz="1200" b="1" dirty="0" smtClean="0">
                  <a:solidFill>
                    <a:srgbClr val="4D4D4D"/>
                  </a:solidFill>
                  <a:ea typeface="MS UI Gothic" pitchFamily="18" charset="0"/>
                </a:rPr>
                <a:t>Jean-Luc Van </a:t>
              </a:r>
              <a:r>
                <a:rPr lang="en-US" altLang="ja-JP" sz="1200" b="1" dirty="0" err="1" smtClean="0">
                  <a:solidFill>
                    <a:srgbClr val="4D4D4D"/>
                  </a:solidFill>
                  <a:ea typeface="MS UI Gothic" pitchFamily="18" charset="0"/>
                </a:rPr>
                <a:t>Laethem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ベルギー、ブリュッセル、エラスムス大学病院、消化器がん</a:t>
              </a:r>
            </a:p>
            <a:p>
              <a:pPr marL="0" indent="0" fontAlgn="auto">
                <a:lnSpc>
                  <a:spcPct val="150000"/>
                </a:lnSpc>
                <a:spcBef>
                  <a:spcPts val="0"/>
                </a:spcBef>
                <a:spcAft>
                  <a:spcPts val="0"/>
                </a:spcAft>
                <a:buClrTx/>
                <a:buSzTx/>
                <a:buFontTx/>
                <a:buNone/>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Seufferlein</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ドイツ、ウルム、ウルム大学、内科</a:t>
              </a:r>
              <a:r>
                <a:rPr lang="ja-JP" altLang="ja-JP" sz="1200" dirty="0" smtClean="0">
                  <a:solidFill>
                    <a:srgbClr val="4D4D4D"/>
                  </a:solidFill>
                  <a:ea typeface="MS UI Gothic" pitchFamily="18" charset="0"/>
                </a:rPr>
                <a:t> I</a:t>
              </a:r>
              <a:endParaRPr lang="ja-JP" altLang="en-US" sz="1200" dirty="0" smtClean="0">
                <a:solidFill>
                  <a:srgbClr val="4D4D4D"/>
                </a:solidFill>
                <a:ea typeface="MS UI Gothic" pitchFamily="18" charset="0"/>
              </a:endParaRPr>
            </a:p>
          </p:txBody>
        </p:sp>
        <p:grpSp>
          <p:nvGrpSpPr>
            <p:cNvPr id="37" name="Group 36"/>
            <p:cNvGrpSpPr/>
            <p:nvPr/>
          </p:nvGrpSpPr>
          <p:grpSpPr>
            <a:xfrm>
              <a:off x="7548507" y="2754401"/>
              <a:ext cx="1247477" cy="728283"/>
              <a:chOff x="7007694" y="3247168"/>
              <a:chExt cx="1002417" cy="585216"/>
            </a:xfrm>
          </p:grpSpPr>
          <p:pic>
            <p:nvPicPr>
              <p:cNvPr id="38" name="Picture 37"/>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38"/>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40" name="Group 39"/>
          <p:cNvGrpSpPr/>
          <p:nvPr/>
        </p:nvGrpSpPr>
        <p:grpSpPr>
          <a:xfrm>
            <a:off x="365125" y="1307745"/>
            <a:ext cx="8430859" cy="1230739"/>
            <a:chOff x="365125" y="1307745"/>
            <a:chExt cx="8430859" cy="1230739"/>
          </a:xfrm>
        </p:grpSpPr>
        <p:sp>
          <p:nvSpPr>
            <p:cNvPr id="41"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155825" algn="l"/>
                </a:tabLst>
              </a:pPr>
              <a:r>
                <a:rPr lang="en-US" altLang="ja-JP" sz="1200" b="1" dirty="0" smtClean="0">
                  <a:solidFill>
                    <a:srgbClr val="4D4D4D"/>
                  </a:solidFill>
                  <a:ea typeface="MS UI Gothic" pitchFamily="18" charset="0"/>
                </a:rPr>
                <a:t>Eric Van </a:t>
              </a:r>
              <a:r>
                <a:rPr lang="en-US" altLang="ja-JP" sz="1200" b="1" dirty="0" err="1" smtClean="0">
                  <a:solidFill>
                    <a:srgbClr val="4D4D4D"/>
                  </a:solidFill>
                  <a:ea typeface="MS UI Gothic" pitchFamily="18" charset="0"/>
                </a:rPr>
                <a:t>Cutsem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ベルギー、ルーバン、大学病院、</a:t>
              </a:r>
              <a:r>
                <a:rPr lang="zh-TW" altLang="en-US" sz="1200" dirty="0" smtClean="0">
                  <a:solidFill>
                    <a:srgbClr val="4D4D4D"/>
                  </a:solidFill>
                  <a:ea typeface="MS UI Gothic" pitchFamily="18" charset="0"/>
                </a:rPr>
                <a:t>消化器腫瘍科</a:t>
              </a:r>
              <a:endParaRPr lang="ja-JP" altLang="en-US" sz="1200" dirty="0" smtClean="0">
                <a:solidFill>
                  <a:srgbClr val="4D4D4D"/>
                </a:solidFill>
                <a:ea typeface="MS UI Gothic" pitchFamily="18" charset="0"/>
              </a:endParaRPr>
            </a:p>
            <a:p>
              <a:pPr>
                <a:lnSpc>
                  <a:spcPct val="150000"/>
                </a:lnSpc>
                <a:spcAft>
                  <a:spcPts val="0"/>
                </a:spcAft>
                <a:tabLst>
                  <a:tab pos="2155825" algn="l"/>
                </a:tabLst>
              </a:pPr>
              <a:r>
                <a:rPr lang="en-US" altLang="ja-JP" sz="1200" b="1" dirty="0" smtClean="0">
                  <a:solidFill>
                    <a:srgbClr val="4D4D4D"/>
                  </a:solidFill>
                  <a:ea typeface="MS UI Gothic" pitchFamily="18" charset="0"/>
                </a:rPr>
                <a:t>Wolff </a:t>
              </a:r>
              <a:r>
                <a:rPr lang="en-US" altLang="ja-JP" sz="1200" b="1" dirty="0" err="1" smtClean="0">
                  <a:solidFill>
                    <a:srgbClr val="4D4D4D"/>
                  </a:solidFill>
                  <a:ea typeface="MS UI Gothic" pitchFamily="18" charset="0"/>
                </a:rPr>
                <a:t>Schmiegel</a:t>
              </a:r>
              <a:r>
                <a:rPr lang="ja-JP" altLang="en-US" sz="1200" b="1" dirty="0" smtClean="0">
                  <a:solidFill>
                    <a:srgbClr val="4D4D4D"/>
                  </a:solidFill>
                  <a:ea typeface="MS UI Gothic" pitchFamily="18" charset="0"/>
                </a:rPr>
                <a:t>教授</a:t>
              </a:r>
              <a:r>
                <a:rPr lang="ja-JP" altLang="en-US" sz="1200" dirty="0" smtClean="0">
                  <a:solidFill>
                    <a:srgbClr val="4D4D4D"/>
                  </a:solidFill>
                  <a:ea typeface="MS UI Gothic" pitchFamily="18" charset="0"/>
                </a:rPr>
                <a:t> 	ドイツ、ボーフム、フール大学、医学部</a:t>
              </a:r>
            </a:p>
            <a:p>
              <a:pPr>
                <a:lnSpc>
                  <a:spcPct val="150000"/>
                </a:lnSpc>
                <a:spcAft>
                  <a:spcPts val="0"/>
                </a:spcAft>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Gruenberger</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オーストリア、ウィーン、ルドルフ財団クリニック、外科</a:t>
              </a:r>
              <a:r>
                <a:rPr lang="en-US" altLang="ja-JP" sz="1200" dirty="0" smtClean="0">
                  <a:solidFill>
                    <a:srgbClr val="4D4D4D"/>
                  </a:solidFill>
                  <a:ea typeface="MS UI Gothic" pitchFamily="18" charset="0"/>
                </a:rPr>
                <a:t>I</a:t>
              </a:r>
              <a:endParaRPr lang="ja-JP" altLang="en-US" sz="1200" dirty="0" smtClean="0">
                <a:solidFill>
                  <a:srgbClr val="4D4D4D"/>
                </a:solidFill>
                <a:ea typeface="MS UI Gothic" pitchFamily="18" charset="0"/>
              </a:endParaRPr>
            </a:p>
          </p:txBody>
        </p:sp>
        <p:grpSp>
          <p:nvGrpSpPr>
            <p:cNvPr id="42" name="Group 41"/>
            <p:cNvGrpSpPr/>
            <p:nvPr/>
          </p:nvGrpSpPr>
          <p:grpSpPr>
            <a:xfrm>
              <a:off x="6904141" y="1308645"/>
              <a:ext cx="1891843" cy="723731"/>
              <a:chOff x="6489910" y="1615023"/>
              <a:chExt cx="1520201" cy="581558"/>
            </a:xfrm>
          </p:grpSpPr>
          <p:pic>
            <p:nvPicPr>
              <p:cNvPr id="43" name="Picture 42"/>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44" name="Picture 4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1675663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4</a:t>
            </a:r>
            <a:r>
              <a:rPr lang="ja-JP" altLang="en-US" sz="1800" dirty="0"/>
              <a:t>：ステージ</a:t>
            </a:r>
            <a:r>
              <a:rPr lang="en-US" altLang="ja-JP" sz="1800" dirty="0"/>
              <a:t>Ⅰ</a:t>
            </a:r>
            <a:r>
              <a:rPr lang="ja-JP" altLang="en-US" sz="1800" dirty="0"/>
              <a:t>胃癌</a:t>
            </a:r>
            <a:r>
              <a:rPr lang="ja-JP" altLang="en-US" sz="1800" dirty="0" smtClean="0"/>
              <a:t>における腹腔</a:t>
            </a:r>
            <a:r>
              <a:rPr lang="ja-JP" altLang="en-US" sz="1800" dirty="0"/>
              <a:t>鏡補助下幽門側胃切除術後および開腹幽門側胃切除術後の合併症発生率および死亡率：多施設共同無作為化比較試験（</a:t>
            </a:r>
            <a:r>
              <a:rPr lang="en-GB" altLang="ja-JP" sz="1800" dirty="0"/>
              <a:t>KLASS-01</a:t>
            </a:r>
            <a:r>
              <a:rPr lang="ja-JP" altLang="en-US" sz="1800" dirty="0"/>
              <a:t>試験）の結果</a:t>
            </a:r>
            <a:r>
              <a:rPr lang="en-US" altLang="ja-JP" sz="1800" dirty="0"/>
              <a:t>‐</a:t>
            </a:r>
            <a:r>
              <a:rPr lang="en-GB" altLang="ja-JP" sz="1800" dirty="0" err="1"/>
              <a:t>Hyuk-Joon</a:t>
            </a:r>
            <a:r>
              <a:rPr lang="en-GB" altLang="ja-JP" sz="1800" dirty="0"/>
              <a:t> L</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ja-JP" altLang="en-US" sz="1600" b="1" dirty="0" smtClean="0">
                <a:solidFill>
                  <a:schemeClr val="tx1"/>
                </a:solidFill>
              </a:rPr>
              <a:t>臨床的ステージ</a:t>
            </a:r>
            <a:r>
              <a:rPr lang="en-US" altLang="ja-JP" sz="1600" b="1" dirty="0" smtClean="0">
                <a:solidFill>
                  <a:schemeClr val="tx1"/>
                </a:solidFill>
              </a:rPr>
              <a:t>Ⅰ</a:t>
            </a:r>
            <a:r>
              <a:rPr lang="ja-JP" altLang="en-US" sz="1600" b="1" dirty="0" smtClean="0">
                <a:solidFill>
                  <a:schemeClr val="tx1"/>
                </a:solidFill>
              </a:rPr>
              <a:t>胃癌患者に対する</a:t>
            </a:r>
            <a:r>
              <a:rPr lang="en-GB" sz="1600" b="1" dirty="0" smtClean="0">
                <a:solidFill>
                  <a:schemeClr val="tx1"/>
                </a:solidFill>
              </a:rPr>
              <a:t>LADG</a:t>
            </a:r>
            <a:r>
              <a:rPr lang="ja-JP" altLang="en-US" sz="1600" b="1" dirty="0" smtClean="0">
                <a:solidFill>
                  <a:schemeClr val="tx1"/>
                </a:solidFill>
              </a:rPr>
              <a:t>は安全であり、標準的な</a:t>
            </a:r>
            <a:r>
              <a:rPr lang="en-US" altLang="ja-JP" sz="1600" b="1" dirty="0" smtClean="0">
                <a:solidFill>
                  <a:schemeClr val="tx1"/>
                </a:solidFill>
              </a:rPr>
              <a:t>ODG</a:t>
            </a:r>
            <a:r>
              <a:rPr lang="ja-JP" altLang="en-US" sz="1600" b="1" dirty="0" smtClean="0">
                <a:solidFill>
                  <a:schemeClr val="tx1"/>
                </a:solidFill>
              </a:rPr>
              <a:t>と比べて創傷合併症の発生率が低い。</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err="1" smtClean="0"/>
              <a:t>Hyuk-Joon</a:t>
            </a:r>
            <a:r>
              <a:rPr lang="ja-JP" altLang="en-US" dirty="0" smtClean="0"/>
              <a:t>ら</a:t>
            </a:r>
            <a:r>
              <a:rPr lang="fr-FR" dirty="0" smtClean="0"/>
              <a:t> </a:t>
            </a:r>
            <a:r>
              <a:rPr lang="fr-FR" dirty="0"/>
              <a:t>J Clin Oncol 2015; 33 (suppl 3; abstr 4</a:t>
            </a:r>
            <a:r>
              <a:rPr lang="fr-FR" dirty="0" smtClean="0"/>
              <a:t>)</a:t>
            </a:r>
            <a:endParaRPr lang="en-GB" dirty="0"/>
          </a:p>
        </p:txBody>
      </p:sp>
    </p:spTree>
    <p:extLst>
      <p:ext uri="{BB962C8B-B14F-4D97-AF65-F5344CB8AC3E}">
        <p14:creationId xmlns:p14="http://schemas.microsoft.com/office/powerpoint/2010/main" xmlns="" val="635979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5</a:t>
            </a:r>
            <a:r>
              <a:rPr lang="ja-JP" altLang="en-US" sz="1800" dirty="0" smtClean="0"/>
              <a:t>：食道癌患者に対するハイブリッド低侵襲食道切除術 </a:t>
            </a:r>
            <a:r>
              <a:rPr lang="en-US" altLang="ja-JP" sz="1800" dirty="0" smtClean="0"/>
              <a:t>vs.</a:t>
            </a:r>
            <a:r>
              <a:rPr lang="ja-JP" altLang="en-US" sz="1800" dirty="0" smtClean="0"/>
              <a:t> 開胸食道切除術：　多施設共同非盲検無作為化第</a:t>
            </a:r>
            <a:r>
              <a:rPr lang="en-US" altLang="ja-JP" sz="1800" dirty="0" smtClean="0"/>
              <a:t>Ⅲ</a:t>
            </a:r>
            <a:r>
              <a:rPr lang="ja-JP" altLang="en-US" sz="1800" dirty="0" smtClean="0"/>
              <a:t>相比較試験（</a:t>
            </a:r>
            <a:r>
              <a:rPr lang="en-GB" sz="1800" dirty="0" smtClean="0"/>
              <a:t>MIRO</a:t>
            </a:r>
            <a:r>
              <a:rPr lang="ja-JP" altLang="en-US" sz="1800" dirty="0" smtClean="0"/>
              <a:t>試験）</a:t>
            </a:r>
            <a:r>
              <a:rPr lang="en-US" altLang="ja-JP" sz="1800" dirty="0" smtClean="0"/>
              <a:t>‐</a:t>
            </a:r>
            <a:r>
              <a:rPr lang="en-GB" sz="1800" dirty="0" smtClean="0"/>
              <a:t>Mariette C</a:t>
            </a:r>
            <a:r>
              <a:rPr lang="ja-JP" altLang="en-US" sz="1800" dirty="0" smtClean="0"/>
              <a:t>ら</a:t>
            </a:r>
            <a:endParaRPr lang="en-GB" sz="1800" dirty="0"/>
          </a:p>
        </p:txBody>
      </p:sp>
      <p:sp>
        <p:nvSpPr>
          <p:cNvPr id="3" name="Text Placeholder 2"/>
          <p:cNvSpPr>
            <a:spLocks noGrp="1"/>
          </p:cNvSpPr>
          <p:nvPr>
            <p:ph type="body" sz="quarter" idx="10"/>
          </p:nvPr>
        </p:nvSpPr>
        <p:spPr/>
        <p:txBody>
          <a:bodyPr/>
          <a:lstStyle/>
          <a:p>
            <a:r>
              <a:rPr lang="en-GB" dirty="0" smtClean="0"/>
              <a:t>HMIO</a:t>
            </a:r>
            <a:r>
              <a:rPr lang="ja-JP" altLang="en-US" dirty="0" smtClean="0"/>
              <a:t>＝ハイブリッド低侵襲食道切除術</a:t>
            </a:r>
            <a:endParaRPr lang="en-US" dirty="0"/>
          </a:p>
        </p:txBody>
      </p:sp>
      <p:sp>
        <p:nvSpPr>
          <p:cNvPr id="4" name="Text Placeholder 3"/>
          <p:cNvSpPr>
            <a:spLocks noGrp="1"/>
          </p:cNvSpPr>
          <p:nvPr>
            <p:ph type="body" sz="quarter" idx="11"/>
          </p:nvPr>
        </p:nvSpPr>
        <p:spPr/>
        <p:txBody>
          <a:bodyPr/>
          <a:lstStyle/>
          <a:p>
            <a:r>
              <a:rPr lang="en-GB" dirty="0" smtClean="0"/>
              <a:t>Mariette</a:t>
            </a:r>
            <a:r>
              <a:rPr lang="ja-JP" altLang="en-US" dirty="0" smtClean="0"/>
              <a:t>ら</a:t>
            </a:r>
            <a:r>
              <a:rPr lang="fr-FR" dirty="0" smtClean="0"/>
              <a:t> </a:t>
            </a:r>
            <a:r>
              <a:rPr lang="fr-FR" dirty="0"/>
              <a:t>J Clin Oncol 2015; 33 (suppl 3; abstr </a:t>
            </a:r>
            <a:r>
              <a:rPr lang="fr-FR" dirty="0" smtClean="0"/>
              <a:t>5)</a:t>
            </a:r>
            <a:endParaRPr lang="en-GB" dirty="0"/>
          </a:p>
        </p:txBody>
      </p:sp>
      <p:sp>
        <p:nvSpPr>
          <p:cNvPr id="5" name="Oval 14"/>
          <p:cNvSpPr>
            <a:spLocks noChangeArrowheads="1"/>
          </p:cNvSpPr>
          <p:nvPr/>
        </p:nvSpPr>
        <p:spPr bwMode="auto">
          <a:xfrm>
            <a:off x="3941537" y="33978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749879"/>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695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689918"/>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33913"/>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2354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latin typeface="+mn-ea"/>
              </a:rPr>
              <a:t>HMIO</a:t>
            </a: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103</a:t>
            </a:r>
            <a:r>
              <a:rPr lang="ja-JP" altLang="en-US" dirty="0" smtClean="0">
                <a:solidFill>
                  <a:schemeClr val="tx2"/>
                </a:solidFill>
                <a:latin typeface="+mn-ea"/>
              </a:rPr>
              <a:t>例）</a:t>
            </a:r>
            <a:endParaRPr lang="en-GB" altLang="zh-CN" dirty="0">
              <a:solidFill>
                <a:schemeClr val="tx2"/>
              </a:solidFill>
              <a:latin typeface="+mn-ea"/>
            </a:endParaRP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dirty="0"/>
          </a:p>
          <a:p>
            <a:pPr marL="285750" lvl="1" indent="-285750">
              <a:spcAft>
                <a:spcPts val="1200"/>
              </a:spcAft>
              <a:buClr>
                <a:srgbClr val="043882"/>
              </a:buClr>
              <a:buFont typeface="Arial" panose="020B0604020202020204" pitchFamily="34" charset="0"/>
              <a:buChar char="•"/>
            </a:pPr>
            <a:r>
              <a:rPr lang="ja-JP" altLang="en-US" sz="1600" dirty="0" smtClean="0"/>
              <a:t>食道癌患者における開胸食道切除術と比べた</a:t>
            </a:r>
            <a:r>
              <a:rPr lang="en-GB" sz="1600" dirty="0" smtClean="0"/>
              <a:t>HMIO</a:t>
            </a:r>
            <a:r>
              <a:rPr lang="ja-JP" altLang="en-US" sz="1600" dirty="0" smtClean="0"/>
              <a:t>の術後合併症発生率および死亡率を評価する。</a:t>
            </a:r>
            <a:endParaRPr lang="en-GB" dirty="0"/>
          </a:p>
        </p:txBody>
      </p:sp>
      <p:sp>
        <p:nvSpPr>
          <p:cNvPr id="13" name="AutoShape 9"/>
          <p:cNvSpPr>
            <a:spLocks noChangeArrowheads="1"/>
          </p:cNvSpPr>
          <p:nvPr/>
        </p:nvSpPr>
        <p:spPr bwMode="auto">
          <a:xfrm>
            <a:off x="253218" y="2312536"/>
            <a:ext cx="3431596"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sz="1600" dirty="0" smtClean="0">
                <a:solidFill>
                  <a:schemeClr val="tx2"/>
                </a:solidFill>
                <a:latin typeface="+mn-ea"/>
              </a:rPr>
              <a:t>主な患者組み入れ基準</a:t>
            </a:r>
            <a:endParaRPr lang="en-GB" altLang="zh-CN" sz="1600" dirty="0">
              <a:solidFill>
                <a:schemeClr val="tx2"/>
              </a:solidFill>
              <a:latin typeface="+mn-ea"/>
            </a:endParaRPr>
          </a:p>
          <a:p>
            <a:pPr marL="228600" indent="-228600" defTabSz="892175" eaLnBrk="0" hangingPunct="0">
              <a:spcAft>
                <a:spcPct val="30000"/>
              </a:spcAft>
              <a:buFont typeface="Arial" pitchFamily="34" charset="0"/>
              <a:buChar char="•"/>
            </a:pPr>
            <a:r>
              <a:rPr lang="ja-JP" altLang="en-US" sz="1600" dirty="0" smtClean="0">
                <a:solidFill>
                  <a:schemeClr val="tx2"/>
                </a:solidFill>
                <a:latin typeface="+mn-ea"/>
              </a:rPr>
              <a:t>切除可能</a:t>
            </a:r>
            <a:r>
              <a:rPr lang="en-GB" altLang="zh-CN" sz="1600" dirty="0" smtClean="0">
                <a:solidFill>
                  <a:schemeClr val="tx2"/>
                </a:solidFill>
                <a:latin typeface="+mn-ea"/>
              </a:rPr>
              <a:t>SCC</a:t>
            </a:r>
            <a:r>
              <a:rPr lang="ja-JP" altLang="en-US" sz="1600" dirty="0" smtClean="0">
                <a:solidFill>
                  <a:schemeClr val="tx2"/>
                </a:solidFill>
                <a:latin typeface="+mn-ea"/>
              </a:rPr>
              <a:t>または</a:t>
            </a:r>
            <a:r>
              <a:rPr lang="en-GB" altLang="zh-CN" sz="1600" dirty="0" smtClean="0">
                <a:solidFill>
                  <a:schemeClr val="tx2"/>
                </a:solidFill>
                <a:latin typeface="+mn-ea"/>
              </a:rPr>
              <a:t>ADC</a:t>
            </a:r>
            <a:endParaRPr lang="en-GB" altLang="zh-CN" sz="1600" dirty="0">
              <a:solidFill>
                <a:schemeClr val="tx2"/>
              </a:solidFill>
              <a:latin typeface="+mn-ea"/>
            </a:endParaRPr>
          </a:p>
          <a:p>
            <a:pPr marL="228600" indent="-228600" defTabSz="892175" eaLnBrk="0" hangingPunct="0">
              <a:spcAft>
                <a:spcPct val="30000"/>
              </a:spcAft>
              <a:buFont typeface="Arial" pitchFamily="34" charset="0"/>
              <a:buChar char="•"/>
            </a:pPr>
            <a:r>
              <a:rPr lang="ja-JP" altLang="en-US" sz="1600" dirty="0" smtClean="0">
                <a:solidFill>
                  <a:schemeClr val="tx2"/>
                </a:solidFill>
                <a:latin typeface="+mn-ea"/>
              </a:rPr>
              <a:t>竜骨下の</a:t>
            </a:r>
            <a:r>
              <a:rPr lang="en-US" altLang="ja-JP" sz="1600" dirty="0" smtClean="0">
                <a:solidFill>
                  <a:schemeClr val="tx2"/>
                </a:solidFill>
                <a:latin typeface="+mn-ea"/>
              </a:rPr>
              <a:t>OC</a:t>
            </a:r>
            <a:r>
              <a:rPr lang="ja-JP" altLang="en-US" sz="1600" dirty="0" smtClean="0">
                <a:solidFill>
                  <a:schemeClr val="tx2"/>
                </a:solidFill>
                <a:latin typeface="+mn-ea"/>
              </a:rPr>
              <a:t>であり、</a:t>
            </a:r>
            <a:r>
              <a:rPr lang="en-GB" altLang="zh-CN" sz="1600" dirty="0" smtClean="0">
                <a:solidFill>
                  <a:schemeClr val="tx2"/>
                </a:solidFill>
                <a:latin typeface="+mn-ea"/>
              </a:rPr>
              <a:t>Ivor Lewis</a:t>
            </a:r>
            <a:r>
              <a:rPr lang="ja-JP" altLang="en-US" sz="1600" dirty="0" smtClean="0">
                <a:solidFill>
                  <a:schemeClr val="tx2"/>
                </a:solidFill>
                <a:latin typeface="+mn-ea"/>
              </a:rPr>
              <a:t>手術が計画されている</a:t>
            </a:r>
            <a:endParaRPr lang="en-GB" altLang="zh-CN" sz="1600" dirty="0">
              <a:solidFill>
                <a:schemeClr val="tx2"/>
              </a:solidFill>
              <a:latin typeface="+mn-ea"/>
            </a:endParaRPr>
          </a:p>
          <a:p>
            <a:pPr marL="228600" indent="-228600" defTabSz="892175" eaLnBrk="0" hangingPunct="0">
              <a:spcAft>
                <a:spcPct val="30000"/>
              </a:spcAft>
              <a:buFont typeface="Arial" pitchFamily="34" charset="0"/>
              <a:buChar char="•"/>
            </a:pPr>
            <a:r>
              <a:rPr lang="ja-JP" altLang="en-US" sz="1600" spc="-100" dirty="0" smtClean="0">
                <a:solidFill>
                  <a:schemeClr val="tx2"/>
                </a:solidFill>
                <a:latin typeface="+mn-ea"/>
              </a:rPr>
              <a:t>一次治療としての手術またはネオアジュバント療法後の手術</a:t>
            </a:r>
            <a:endParaRPr lang="en-GB" altLang="zh-CN" sz="1600" spc="-100" dirty="0">
              <a:solidFill>
                <a:schemeClr val="tx2"/>
              </a:solidFill>
              <a:latin typeface="+mn-ea"/>
            </a:endParaRPr>
          </a:p>
          <a:p>
            <a:pPr marL="228600" indent="-228600" defTabSz="892175" eaLnBrk="0" hangingPunct="0">
              <a:spcAft>
                <a:spcPct val="30000"/>
              </a:spcAft>
              <a:buFont typeface="Arial" pitchFamily="34" charset="0"/>
              <a:buChar char="•"/>
            </a:pPr>
            <a:r>
              <a:rPr lang="ja-JP" altLang="en-US" sz="1600" dirty="0" smtClean="0">
                <a:solidFill>
                  <a:schemeClr val="tx2"/>
                </a:solidFill>
                <a:latin typeface="+mn-ea"/>
              </a:rPr>
              <a:t>年齢＞</a:t>
            </a:r>
            <a:r>
              <a:rPr lang="en-GB" altLang="zh-CN" sz="1600" dirty="0" smtClean="0">
                <a:solidFill>
                  <a:schemeClr val="tx2"/>
                </a:solidFill>
                <a:latin typeface="+mn-ea"/>
              </a:rPr>
              <a:t>18</a:t>
            </a:r>
            <a:r>
              <a:rPr lang="ja-JP" altLang="en-US" sz="1600" dirty="0" smtClean="0">
                <a:solidFill>
                  <a:schemeClr val="tx2"/>
                </a:solidFill>
                <a:latin typeface="+mn-ea"/>
              </a:rPr>
              <a:t>～＜</a:t>
            </a:r>
            <a:r>
              <a:rPr lang="en-GB" altLang="zh-CN" sz="1600" dirty="0" smtClean="0">
                <a:solidFill>
                  <a:schemeClr val="tx2"/>
                </a:solidFill>
                <a:latin typeface="+mn-ea"/>
              </a:rPr>
              <a:t>75</a:t>
            </a:r>
            <a:r>
              <a:rPr lang="ja-JP" altLang="en-US" sz="1600" dirty="0" smtClean="0">
                <a:solidFill>
                  <a:schemeClr val="tx2"/>
                </a:solidFill>
                <a:latin typeface="+mn-ea"/>
              </a:rPr>
              <a:t>歳</a:t>
            </a:r>
            <a:endParaRPr lang="en-GB" altLang="zh-CN" sz="1600" dirty="0">
              <a:solidFill>
                <a:schemeClr val="tx2"/>
              </a:solidFill>
              <a:latin typeface="+mn-ea"/>
            </a:endParaRPr>
          </a:p>
          <a:p>
            <a:pPr marL="228600" indent="-228600" defTabSz="892175" eaLnBrk="0" hangingPunct="0">
              <a:spcAft>
                <a:spcPct val="30000"/>
              </a:spcAft>
              <a:buFont typeface="Arial" pitchFamily="34" charset="0"/>
              <a:buChar char="•"/>
            </a:pPr>
            <a:r>
              <a:rPr lang="en-GB" altLang="zh-CN" sz="1600" dirty="0">
                <a:solidFill>
                  <a:schemeClr val="tx2"/>
                </a:solidFill>
                <a:latin typeface="+mn-ea"/>
              </a:rPr>
              <a:t>WHO PS 0–2</a:t>
            </a:r>
          </a:p>
          <a:p>
            <a:pPr marL="292100" indent="-292100" defTabSz="892175" eaLnBrk="0" hangingPunct="0">
              <a:spcAft>
                <a:spcPct val="30000"/>
              </a:spcAft>
            </a:pPr>
            <a:r>
              <a:rPr lang="ja-JP" altLang="en-US" sz="1600" dirty="0" smtClean="0">
                <a:solidFill>
                  <a:schemeClr val="tx2"/>
                </a:solidFill>
                <a:latin typeface="+mn-ea"/>
              </a:rPr>
              <a:t>（</a:t>
            </a:r>
            <a:r>
              <a:rPr lang="en-GB" altLang="zh-CN" sz="1600" dirty="0" smtClean="0">
                <a:solidFill>
                  <a:schemeClr val="tx2"/>
                </a:solidFill>
                <a:latin typeface="+mn-ea"/>
              </a:rPr>
              <a:t>212</a:t>
            </a:r>
            <a:r>
              <a:rPr lang="ja-JP" altLang="en-US" sz="1600" dirty="0" smtClean="0">
                <a:solidFill>
                  <a:schemeClr val="tx2"/>
                </a:solidFill>
                <a:latin typeface="+mn-ea"/>
              </a:rPr>
              <a:t>例）</a:t>
            </a:r>
            <a:endParaRPr lang="en-GB" altLang="zh-CN" sz="1600" dirty="0">
              <a:solidFill>
                <a:schemeClr val="tx2"/>
              </a:solidFill>
              <a:latin typeface="+mn-ea"/>
            </a:endParaRPr>
          </a:p>
        </p:txBody>
      </p:sp>
      <p:sp>
        <p:nvSpPr>
          <p:cNvPr id="14" name="Rectangle 9"/>
          <p:cNvSpPr txBox="1">
            <a:spLocks noChangeArrowheads="1"/>
          </p:cNvSpPr>
          <p:nvPr/>
        </p:nvSpPr>
        <p:spPr>
          <a:xfrm>
            <a:off x="365124" y="5245604"/>
            <a:ext cx="4130676" cy="102107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ja-JP" altLang="en-US" sz="1600" b="1" dirty="0" smtClean="0">
                <a:solidFill>
                  <a:schemeClr val="bg2"/>
                </a:solidFill>
              </a:rPr>
              <a:t>主要エンドポイント</a:t>
            </a:r>
            <a:endParaRPr lang="en-GB" sz="1600" b="1" dirty="0" smtClean="0">
              <a:solidFill>
                <a:schemeClr val="bg2"/>
              </a:solidFill>
            </a:endParaRPr>
          </a:p>
          <a:p>
            <a:pPr>
              <a:spcAft>
                <a:spcPts val="0"/>
              </a:spcAft>
            </a:pPr>
            <a:r>
              <a:rPr lang="ja-JP" altLang="en-US" sz="1600" kern="0" dirty="0" smtClean="0"/>
              <a:t>術後合併症</a:t>
            </a:r>
            <a:endParaRPr lang="en-GB" sz="1600" kern="0" dirty="0"/>
          </a:p>
        </p:txBody>
      </p:sp>
      <p:sp>
        <p:nvSpPr>
          <p:cNvPr id="15" name="Content Placeholder 26"/>
          <p:cNvSpPr txBox="1">
            <a:spLocks/>
          </p:cNvSpPr>
          <p:nvPr/>
        </p:nvSpPr>
        <p:spPr>
          <a:xfrm>
            <a:off x="4648200" y="5245604"/>
            <a:ext cx="4130675" cy="102107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ja-JP" altLang="en-US" sz="1600" b="1" dirty="0" smtClean="0">
                <a:solidFill>
                  <a:schemeClr val="bg2"/>
                </a:solidFill>
              </a:rPr>
              <a:t>副次的エンドポイント</a:t>
            </a:r>
            <a:endParaRPr lang="en-GB" sz="1600" b="1" dirty="0" smtClean="0">
              <a:solidFill>
                <a:schemeClr val="bg2"/>
              </a:solidFill>
            </a:endParaRPr>
          </a:p>
          <a:p>
            <a:pPr>
              <a:spcAft>
                <a:spcPts val="0"/>
              </a:spcAft>
            </a:pPr>
            <a:r>
              <a:rPr lang="ja-JP" altLang="en-US" sz="1600" kern="0" dirty="0" smtClean="0"/>
              <a:t>術後死亡、</a:t>
            </a:r>
            <a:r>
              <a:rPr lang="en-GB" sz="1600" kern="0" dirty="0" smtClean="0"/>
              <a:t>DFS</a:t>
            </a:r>
            <a:r>
              <a:rPr lang="ja-JP" altLang="en-US" sz="1600" kern="0" dirty="0" err="1" smtClean="0"/>
              <a:t>、</a:t>
            </a:r>
            <a:r>
              <a:rPr lang="en-GB" sz="1600" kern="0" dirty="0" smtClean="0"/>
              <a:t>OS</a:t>
            </a:r>
          </a:p>
          <a:p>
            <a:pPr>
              <a:spcAft>
                <a:spcPts val="0"/>
              </a:spcAft>
            </a:pPr>
            <a:r>
              <a:rPr lang="ja-JP" altLang="en-US" sz="1600" kern="0" dirty="0" smtClean="0"/>
              <a:t>主要肺合併症</a:t>
            </a:r>
            <a:endParaRPr lang="en-GB" sz="1600" kern="0" dirty="0"/>
          </a:p>
          <a:p>
            <a:pPr>
              <a:spcAft>
                <a:spcPts val="0"/>
              </a:spcAft>
            </a:pPr>
            <a:r>
              <a:rPr lang="en-GB" sz="1600" kern="0" dirty="0" err="1" smtClean="0"/>
              <a:t>QoL</a:t>
            </a:r>
            <a:r>
              <a:rPr lang="ja-JP" altLang="en-US" sz="1600" kern="0" dirty="0" err="1" smtClean="0"/>
              <a:t>、</a:t>
            </a:r>
            <a:r>
              <a:rPr lang="ja-JP" altLang="en-US" sz="1600" kern="0" dirty="0" smtClean="0"/>
              <a:t>医療経済分析</a:t>
            </a:r>
            <a:endParaRPr lang="en-GB" sz="1600" kern="0" dirty="0"/>
          </a:p>
        </p:txBody>
      </p:sp>
      <p:cxnSp>
        <p:nvCxnSpPr>
          <p:cNvPr id="16" name="AutoShape 16"/>
          <p:cNvCxnSpPr>
            <a:cxnSpLocks noChangeShapeType="1"/>
            <a:stCxn id="5" idx="4"/>
            <a:endCxn id="19" idx="1"/>
          </p:cNvCxnSpPr>
          <p:nvPr/>
        </p:nvCxnSpPr>
        <p:spPr bwMode="auto">
          <a:xfrm rot="16200000" flipH="1">
            <a:off x="4215319" y="4000033"/>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857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500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3965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latin typeface="+mn-ea"/>
              </a:rPr>
              <a:t>開胸食道切除術</a:t>
            </a:r>
            <a:endParaRPr lang="en-GB" altLang="zh-CN" dirty="0">
              <a:latin typeface="+mn-ea"/>
            </a:endParaRPr>
          </a:p>
          <a:p>
            <a:pPr algn="ctr" defTabSz="892175" eaLnBrk="0" hangingPunct="0"/>
            <a:r>
              <a:rPr lang="ja-JP" altLang="en-US" dirty="0" smtClean="0">
                <a:latin typeface="+mn-ea"/>
              </a:rPr>
              <a:t>（</a:t>
            </a:r>
            <a:r>
              <a:rPr lang="en-GB" altLang="zh-CN" dirty="0" smtClean="0">
                <a:latin typeface="+mn-ea"/>
              </a:rPr>
              <a:t>104</a:t>
            </a:r>
            <a:r>
              <a:rPr lang="ja-JP" altLang="en-US" dirty="0" smtClean="0">
                <a:latin typeface="+mn-ea"/>
              </a:rPr>
              <a:t>例）</a:t>
            </a:r>
            <a:endParaRPr lang="en-GB" altLang="zh-CN" dirty="0">
              <a:latin typeface="+mn-ea"/>
            </a:endParaRPr>
          </a:p>
        </p:txBody>
      </p:sp>
    </p:spTree>
    <p:extLst>
      <p:ext uri="{BB962C8B-B14F-4D97-AF65-F5344CB8AC3E}">
        <p14:creationId xmlns:p14="http://schemas.microsoft.com/office/powerpoint/2010/main" xmlns="" val="1424372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a:t>
            </a:r>
            <a:r>
              <a:rPr lang="ja-JP" altLang="en-US" sz="1800" dirty="0"/>
              <a:t>：食道癌患者に対するハイブリッド低侵襲食道切除術 </a:t>
            </a:r>
            <a:r>
              <a:rPr lang="en-US" altLang="ja-JP" sz="1800" dirty="0"/>
              <a:t>vs.</a:t>
            </a:r>
            <a:r>
              <a:rPr lang="ja-JP" altLang="en-US" sz="1800" dirty="0"/>
              <a:t> 開胸食道切除術</a:t>
            </a:r>
            <a:r>
              <a:rPr lang="ja-JP" altLang="en-US" sz="1800" dirty="0" smtClean="0"/>
              <a:t>：　多施設共同非盲検</a:t>
            </a:r>
            <a:r>
              <a:rPr lang="ja-JP" altLang="en-US" sz="1800" dirty="0"/>
              <a:t>無作為化第</a:t>
            </a:r>
            <a:r>
              <a:rPr lang="en-US" altLang="ja-JP" sz="1800" dirty="0"/>
              <a:t>Ⅲ</a:t>
            </a:r>
            <a:r>
              <a:rPr lang="ja-JP" altLang="en-US" sz="1800" dirty="0"/>
              <a:t>相比較試験（</a:t>
            </a:r>
            <a:r>
              <a:rPr lang="en-GB" altLang="ja-JP" sz="1800" dirty="0"/>
              <a:t>MIRO</a:t>
            </a:r>
            <a:r>
              <a:rPr lang="ja-JP" altLang="en-US" sz="1800" dirty="0"/>
              <a:t>試験）</a:t>
            </a:r>
            <a:r>
              <a:rPr lang="en-US" altLang="ja-JP" sz="1800" dirty="0"/>
              <a:t>‐</a:t>
            </a:r>
            <a:r>
              <a:rPr lang="en-GB" altLang="ja-JP" sz="1800" dirty="0"/>
              <a:t>Mariette C</a:t>
            </a:r>
            <a:r>
              <a:rPr lang="ja-JP" altLang="en-US" sz="1800" dirty="0"/>
              <a:t>ら</a:t>
            </a:r>
            <a:endParaRPr lang="en-GB" sz="1800" dirty="0"/>
          </a:p>
        </p:txBody>
      </p:sp>
      <p:sp>
        <p:nvSpPr>
          <p:cNvPr id="3" name="Content Placeholder 2"/>
          <p:cNvSpPr>
            <a:spLocks noGrp="1"/>
          </p:cNvSpPr>
          <p:nvPr>
            <p:ph idx="1"/>
          </p:nvPr>
        </p:nvSpPr>
        <p:spPr/>
        <p:txBody>
          <a:bodyPr/>
          <a:lstStyle/>
          <a:p>
            <a:pPr marL="0" indent="0">
              <a:buNone/>
            </a:pPr>
            <a:r>
              <a:rPr lang="ja-JP" altLang="en-US" sz="1600" b="1" dirty="0" smtClean="0">
                <a:solidFill>
                  <a:schemeClr val="tx1"/>
                </a:solidFill>
              </a:rPr>
              <a:t>主な結果</a:t>
            </a:r>
            <a:endParaRPr lang="en-GB" sz="1600" b="1" dirty="0">
              <a:solidFill>
                <a:schemeClr val="tx1"/>
              </a:solidFill>
            </a:endParaRPr>
          </a:p>
          <a:p>
            <a:endParaRPr lang="en-GB" dirty="0"/>
          </a:p>
        </p:txBody>
      </p:sp>
      <p:sp>
        <p:nvSpPr>
          <p:cNvPr id="4" name="Text Placeholder 3"/>
          <p:cNvSpPr>
            <a:spLocks noGrp="1"/>
          </p:cNvSpPr>
          <p:nvPr>
            <p:ph type="body" sz="quarter" idx="10"/>
          </p:nvPr>
        </p:nvSpPr>
        <p:spPr/>
        <p:txBody>
          <a:bodyPr/>
          <a:lstStyle/>
          <a:p>
            <a:r>
              <a:rPr lang="en-GB" dirty="0" smtClean="0"/>
              <a:t>OO</a:t>
            </a:r>
            <a:r>
              <a:rPr lang="ja-JP" altLang="en-US" dirty="0" smtClean="0"/>
              <a:t>＝開胸食道切除術</a:t>
            </a:r>
            <a:endParaRPr lang="en-GB" dirty="0"/>
          </a:p>
        </p:txBody>
      </p:sp>
      <p:sp>
        <p:nvSpPr>
          <p:cNvPr id="5" name="Text Placeholder 4"/>
          <p:cNvSpPr>
            <a:spLocks noGrp="1"/>
          </p:cNvSpPr>
          <p:nvPr>
            <p:ph type="body" sz="quarter" idx="11"/>
          </p:nvPr>
        </p:nvSpPr>
        <p:spPr/>
        <p:txBody>
          <a:bodyPr/>
          <a:lstStyle/>
          <a:p>
            <a:r>
              <a:rPr lang="en-GB" dirty="0" smtClean="0"/>
              <a:t>Mariette</a:t>
            </a:r>
            <a:r>
              <a:rPr lang="ja-JP" altLang="en-US" dirty="0" smtClean="0"/>
              <a:t>ら</a:t>
            </a:r>
            <a:r>
              <a:rPr lang="fr-FR" dirty="0" smtClean="0"/>
              <a:t> </a:t>
            </a:r>
            <a:r>
              <a:rPr lang="fr-FR" dirty="0"/>
              <a:t>J Clin Oncol 2015; 33 (suppl 3; abstr 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484152001"/>
              </p:ext>
            </p:extLst>
          </p:nvPr>
        </p:nvGraphicFramePr>
        <p:xfrm>
          <a:off x="369888" y="1726387"/>
          <a:ext cx="8351032" cy="3608832"/>
        </p:xfrm>
        <a:graphic>
          <a:graphicData uri="http://schemas.openxmlformats.org/drawingml/2006/table">
            <a:tbl>
              <a:tblPr firstRow="1" bandRow="1">
                <a:tableStyleId>{69012ECD-51FC-41F1-AA8D-1B2483CD663E}</a:tableStyleId>
              </a:tblPr>
              <a:tblGrid>
                <a:gridCol w="3970100"/>
                <a:gridCol w="2190466"/>
                <a:gridCol w="2190466"/>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HMIO</a:t>
                      </a:r>
                      <a:r>
                        <a:rPr kumimoji="0" lang="ja-JP" altLang="en-US" sz="1400" u="none" strike="noStrike" cap="none" normalizeH="0" baseline="0" dirty="0" smtClean="0">
                          <a:ln>
                            <a:noFill/>
                          </a:ln>
                          <a:solidFill>
                            <a:schemeClr val="tx2"/>
                          </a:solidFill>
                          <a:effectLst/>
                        </a:rPr>
                        <a:t>群</a:t>
                      </a:r>
                      <a:endParaRPr kumimoji="0" lang="en-GB" sz="1400" u="none" strike="noStrike" cap="none" normalizeH="0" baseline="0" dirty="0" smtClean="0">
                        <a:ln>
                          <a:noFill/>
                        </a:ln>
                        <a:solidFill>
                          <a:schemeClr val="tx2"/>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u="none" strike="noStrike" cap="none" normalizeH="0" baseline="0" dirty="0" smtClean="0">
                          <a:ln>
                            <a:noFill/>
                          </a:ln>
                          <a:solidFill>
                            <a:schemeClr val="tx2"/>
                          </a:solidFill>
                          <a:effectLst/>
                        </a:rPr>
                        <a:t>（</a:t>
                      </a:r>
                      <a:r>
                        <a:rPr kumimoji="0" lang="en-GB" sz="1400" u="none" strike="noStrike" cap="none" normalizeH="0" baseline="0" dirty="0" smtClean="0">
                          <a:ln>
                            <a:noFill/>
                          </a:ln>
                          <a:solidFill>
                            <a:schemeClr val="tx2"/>
                          </a:solidFill>
                          <a:effectLst/>
                        </a:rPr>
                        <a:t>103</a:t>
                      </a:r>
                      <a:r>
                        <a:rPr kumimoji="0" lang="ja-JP" altLang="en-US" sz="1400" u="none" strike="noStrike" cap="none" normalizeH="0" baseline="0" dirty="0" smtClean="0">
                          <a:ln>
                            <a:noFill/>
                          </a:ln>
                          <a:solidFill>
                            <a:schemeClr val="tx2"/>
                          </a:solidFill>
                          <a:effectLst/>
                        </a:rPr>
                        <a:t>例）</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OO</a:t>
                      </a:r>
                      <a:r>
                        <a:rPr kumimoji="0" lang="ja-JP" altLang="en-US" sz="1400" u="none" strike="noStrike" cap="none" normalizeH="0" baseline="0" dirty="0" smtClean="0">
                          <a:ln>
                            <a:noFill/>
                          </a:ln>
                          <a:solidFill>
                            <a:schemeClr val="tx2"/>
                          </a:solidFill>
                          <a:effectLst/>
                        </a:rPr>
                        <a:t>群</a:t>
                      </a:r>
                      <a:r>
                        <a:rPr kumimoji="0" lang="en-GB" sz="1400" u="none" strike="noStrike" cap="none" normalizeH="0" baseline="0" dirty="0" smtClean="0">
                          <a:ln>
                            <a:noFill/>
                          </a:ln>
                          <a:solidFill>
                            <a:schemeClr val="tx2"/>
                          </a:solidFill>
                          <a:effectLst/>
                        </a:rPr>
                        <a:t/>
                      </a:r>
                      <a:br>
                        <a:rPr kumimoji="0" lang="en-GB" sz="1400" u="none" strike="noStrike" cap="none" normalizeH="0" baseline="0" dirty="0" smtClean="0">
                          <a:ln>
                            <a:noFill/>
                          </a:ln>
                          <a:solidFill>
                            <a:schemeClr val="tx2"/>
                          </a:solidFill>
                          <a:effectLst/>
                        </a:rPr>
                      </a:br>
                      <a:r>
                        <a:rPr kumimoji="0" lang="ja-JP" altLang="en-US" sz="1400" u="none" strike="noStrike" cap="none" normalizeH="0" baseline="0" dirty="0" smtClean="0">
                          <a:ln>
                            <a:noFill/>
                          </a:ln>
                          <a:solidFill>
                            <a:schemeClr val="tx2"/>
                          </a:solidFill>
                          <a:effectLst/>
                        </a:rPr>
                        <a:t>（</a:t>
                      </a:r>
                      <a:r>
                        <a:rPr kumimoji="0" lang="en-GB" sz="1400" u="none" strike="noStrike" cap="none" normalizeH="0" baseline="0" dirty="0" smtClean="0">
                          <a:ln>
                            <a:noFill/>
                          </a:ln>
                          <a:solidFill>
                            <a:schemeClr val="tx2"/>
                          </a:solidFill>
                          <a:effectLst/>
                        </a:rPr>
                        <a:t>104</a:t>
                      </a:r>
                      <a:r>
                        <a:rPr kumimoji="0" lang="ja-JP" altLang="en-US" sz="1400" u="none" strike="noStrike" cap="none" normalizeH="0" baseline="0" dirty="0" smtClean="0">
                          <a:ln>
                            <a:noFill/>
                          </a:ln>
                          <a:solidFill>
                            <a:schemeClr val="tx2"/>
                          </a:solidFill>
                          <a:effectLst/>
                        </a:rPr>
                        <a:t>例）</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60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u="none" strike="noStrike" cap="none" normalizeH="0" baseline="0" dirty="0" smtClean="0">
                          <a:ln>
                            <a:noFill/>
                          </a:ln>
                          <a:effectLst/>
                        </a:rPr>
                        <a:t>術後合併症、グレード</a:t>
                      </a:r>
                      <a:r>
                        <a:rPr kumimoji="0" lang="en-US" altLang="ja-JP" sz="1400" b="1" u="none" strike="noStrike" cap="none" normalizeH="0" baseline="0" dirty="0" smtClean="0">
                          <a:ln>
                            <a:noFill/>
                          </a:ln>
                          <a:effectLst/>
                        </a:rPr>
                        <a:t>Ⅱ</a:t>
                      </a:r>
                      <a:r>
                        <a:rPr kumimoji="0" lang="ja-JP" altLang="en-US" sz="1400" b="1" u="none" strike="noStrike" cap="none" normalizeH="0" baseline="0" dirty="0" smtClean="0">
                          <a:ln>
                            <a:noFill/>
                          </a:ln>
                          <a:effectLst/>
                        </a:rPr>
                        <a:t>～</a:t>
                      </a:r>
                      <a:r>
                        <a:rPr kumimoji="0" lang="en-US" altLang="ja-JP" sz="1400" b="1" u="none" strike="noStrike" cap="none" normalizeH="0" baseline="0" dirty="0" smtClean="0">
                          <a:ln>
                            <a:noFill/>
                          </a:ln>
                          <a:effectLst/>
                        </a:rPr>
                        <a:t>Ⅳ</a:t>
                      </a:r>
                      <a:r>
                        <a:rPr kumimoji="0" lang="ja-JP" altLang="en-US" sz="1400" b="1" u="none" strike="noStrike" cap="none" normalizeH="0" baseline="0" dirty="0" err="1" smtClean="0">
                          <a:ln>
                            <a:noFill/>
                          </a:ln>
                          <a:effectLst/>
                        </a:rPr>
                        <a:t>、</a:t>
                      </a:r>
                      <a:r>
                        <a:rPr kumimoji="0" lang="ja-JP" altLang="en-US" sz="1400" b="1" u="none" strike="noStrike" cap="none" normalizeH="0" baseline="0" dirty="0" smtClean="0">
                          <a:ln>
                            <a:noFill/>
                          </a:ln>
                          <a:effectLst/>
                        </a:rPr>
                        <a:t>例（</a:t>
                      </a:r>
                      <a:r>
                        <a:rPr kumimoji="0" lang="en-GB" sz="1400" b="1" u="none" strike="noStrike" cap="none" normalizeH="0" baseline="0" dirty="0" smtClean="0">
                          <a:ln>
                            <a:noFill/>
                          </a:ln>
                          <a:effectLst/>
                        </a:rPr>
                        <a:t>%</a:t>
                      </a:r>
                      <a:r>
                        <a:rPr kumimoji="0" lang="ja-JP" altLang="en-US" sz="1400" b="1" u="none" strike="noStrike" cap="none" normalizeH="0" baseline="0" dirty="0" smtClean="0">
                          <a:ln>
                            <a:noFill/>
                          </a:ln>
                          <a:effectLst/>
                        </a:rPr>
                        <a:t>）</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37 (35.9)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67 (64.4)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OR (95% CI); p</a:t>
                      </a:r>
                      <a:r>
                        <a:rPr kumimoji="0" lang="ja-JP" altLang="en-US" sz="1400" b="1" i="0" u="none" strike="noStrike" cap="none" normalizeH="0" baseline="0" dirty="0" smtClean="0">
                          <a:ln>
                            <a:noFill/>
                          </a:ln>
                          <a:solidFill>
                            <a:schemeClr val="tx1"/>
                          </a:solidFill>
                          <a:effectLst/>
                          <a:latin typeface="Arial" charset="0"/>
                          <a:cs typeface="Arial" charset="0"/>
                        </a:rPr>
                        <a:t>値</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1"/>
                          </a:solidFill>
                          <a:effectLst/>
                          <a:latin typeface="Arial" charset="0"/>
                          <a:cs typeface="Arial" charset="0"/>
                        </a:rPr>
                        <a:t>0.31 (0.18</a:t>
                      </a:r>
                      <a:r>
                        <a:rPr kumimoji="0" lang="ja-JP" altLang="en-US" sz="1400" b="1" i="0" u="none" strike="noStrike" cap="none" normalizeH="0" baseline="0" dirty="0" smtClean="0">
                          <a:ln>
                            <a:noFill/>
                          </a:ln>
                          <a:solidFill>
                            <a:schemeClr val="tx1"/>
                          </a:solidFill>
                          <a:effectLst/>
                          <a:latin typeface="Arial" charset="0"/>
                          <a:cs typeface="Arial" charset="0"/>
                        </a:rPr>
                        <a:t>～</a:t>
                      </a:r>
                      <a:r>
                        <a:rPr kumimoji="0" lang="en-GB" sz="1400" b="1" i="0" u="none" strike="noStrike" cap="none" normalizeH="0" baseline="0" dirty="0" smtClean="0">
                          <a:ln>
                            <a:noFill/>
                          </a:ln>
                          <a:solidFill>
                            <a:schemeClr val="tx1"/>
                          </a:solidFill>
                          <a:effectLst/>
                          <a:latin typeface="Arial" charset="0"/>
                          <a:cs typeface="Arial" charset="0"/>
                        </a:rPr>
                        <a:t>0.55);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u="none" strike="noStrike" cap="none" normalizeH="0" baseline="0" dirty="0" smtClean="0">
                          <a:ln>
                            <a:noFill/>
                          </a:ln>
                          <a:effectLst/>
                        </a:rPr>
                        <a:t>死亡、例（</a:t>
                      </a:r>
                      <a:r>
                        <a:rPr kumimoji="0" lang="en-GB" sz="1400" u="none" strike="noStrike" cap="none" normalizeH="0" baseline="0" dirty="0" smtClean="0">
                          <a:ln>
                            <a:noFill/>
                          </a:ln>
                          <a:effectLst/>
                        </a:rPr>
                        <a:t>%</a:t>
                      </a:r>
                      <a:r>
                        <a:rPr kumimoji="0" lang="ja-JP" altLang="en-US" sz="1400" u="none" strike="noStrike" cap="none" normalizeH="0" baseline="0" dirty="0" smtClean="0">
                          <a:ln>
                            <a:noFill/>
                          </a:ln>
                          <a:effectLst/>
                        </a:rPr>
                        <a:t>）</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u="none" strike="noStrike" cap="none" normalizeH="0" baseline="0" dirty="0" smtClean="0">
                          <a:ln>
                            <a:noFill/>
                          </a:ln>
                          <a:effectLst/>
                        </a:rPr>
                        <a:t>内科的死亡、例（</a:t>
                      </a:r>
                      <a:r>
                        <a:rPr kumimoji="0" lang="en-GB" sz="1400" u="none" strike="noStrike" cap="none" normalizeH="0" baseline="0" dirty="0" smtClean="0">
                          <a:ln>
                            <a:noFill/>
                          </a:ln>
                          <a:effectLst/>
                        </a:rPr>
                        <a:t>%</a:t>
                      </a:r>
                      <a:r>
                        <a:rPr kumimoji="0" lang="ja-JP" altLang="en-US" sz="1400" u="none" strike="noStrike" cap="none" normalizeH="0" baseline="0" dirty="0" smtClean="0">
                          <a:ln>
                            <a:noFill/>
                          </a:ln>
                          <a:effectLst/>
                        </a:rPr>
                        <a:t>）</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(19.6)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 (39.8)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25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1" u="none" strike="noStrike" cap="none" normalizeH="0" baseline="0" dirty="0" smtClean="0">
                          <a:ln>
                            <a:noFill/>
                          </a:ln>
                          <a:effectLst/>
                        </a:rPr>
                        <a:t>主要肺合併症、例（</a:t>
                      </a:r>
                      <a:r>
                        <a:rPr kumimoji="0" lang="en-GB" sz="1400" b="1" u="none" strike="noStrike" cap="none" normalizeH="0" baseline="0" dirty="0" smtClean="0">
                          <a:ln>
                            <a:noFill/>
                          </a:ln>
                          <a:effectLst/>
                        </a:rPr>
                        <a:t>%</a:t>
                      </a:r>
                      <a:r>
                        <a:rPr kumimoji="0" lang="ja-JP" altLang="en-US" sz="1400" b="1" u="none" strike="noStrike" cap="none" normalizeH="0" baseline="0" dirty="0" smtClean="0">
                          <a:ln>
                            <a:noFill/>
                          </a:ln>
                          <a:effectLst/>
                        </a:rPr>
                        <a:t>）</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18 (17.7)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31 (30.1)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p</a:t>
                      </a:r>
                      <a:r>
                        <a:rPr kumimoji="0" lang="ja-JP" altLang="en-US" sz="1400" b="1" i="0" u="none" strike="noStrike" cap="none" normalizeH="0" baseline="0" dirty="0" smtClean="0">
                          <a:ln>
                            <a:noFill/>
                          </a:ln>
                          <a:solidFill>
                            <a:schemeClr val="tx1"/>
                          </a:solidFill>
                          <a:effectLst/>
                          <a:latin typeface="Arial" charset="0"/>
                          <a:cs typeface="Arial" charset="0"/>
                        </a:rPr>
                        <a:t>値</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0.037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u="none" strike="noStrike" cap="none" normalizeH="0" baseline="0" dirty="0" smtClean="0">
                          <a:ln>
                            <a:noFill/>
                          </a:ln>
                          <a:effectLst/>
                        </a:rPr>
                        <a:t>外科的死亡、例（</a:t>
                      </a:r>
                      <a:r>
                        <a:rPr kumimoji="0" lang="en-GB" sz="1400" u="none" strike="noStrike" cap="none" normalizeH="0" baseline="0" dirty="0" smtClean="0">
                          <a:ln>
                            <a:noFill/>
                          </a:ln>
                          <a:effectLst/>
                        </a:rPr>
                        <a:t>%</a:t>
                      </a:r>
                      <a:r>
                        <a:rPr kumimoji="0" lang="ja-JP" altLang="en-US" sz="1400" u="none" strike="noStrike" cap="none" normalizeH="0" baseline="0" dirty="0" smtClean="0">
                          <a:ln>
                            <a:noFill/>
                          </a:ln>
                          <a:effectLst/>
                        </a:rPr>
                        <a:t>）</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u="none" strike="noStrike" cap="none" normalizeH="0" baseline="0" dirty="0" smtClean="0">
                          <a:ln>
                            <a:noFill/>
                          </a:ln>
                          <a:effectLst/>
                        </a:rPr>
                        <a:t>吻合部漏出、例（</a:t>
                      </a:r>
                      <a:r>
                        <a:rPr kumimoji="0" lang="en-GB" sz="1400" u="none" strike="noStrike" cap="none" normalizeH="0" baseline="0" dirty="0" smtClean="0">
                          <a:ln>
                            <a:noFill/>
                          </a:ln>
                          <a:effectLst/>
                        </a:rPr>
                        <a:t>%</a:t>
                      </a:r>
                      <a:r>
                        <a:rPr kumimoji="0" lang="ja-JP" altLang="en-US" sz="1400" u="none" strike="noStrike" cap="none" normalizeH="0" baseline="0" dirty="0" smtClean="0">
                          <a:ln>
                            <a:noFill/>
                          </a:ln>
                          <a:effectLst/>
                        </a:rPr>
                        <a:t>）</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ja-JP" altLang="en-US" sz="1400" b="0" i="0" u="none" strike="noStrike" cap="none" normalizeH="0" baseline="0" dirty="0" smtClean="0">
                          <a:ln>
                            <a:noFill/>
                          </a:ln>
                          <a:solidFill>
                            <a:schemeClr val="tx1"/>
                          </a:solidFill>
                          <a:effectLst/>
                          <a:latin typeface="Arial" charset="0"/>
                          <a:cs typeface="Arial" charset="0"/>
                        </a:rPr>
                        <a:t>形成部壊死、例（</a:t>
                      </a:r>
                      <a:r>
                        <a:rPr kumimoji="0" lang="en-GB" sz="1400" u="none" strike="noStrike" cap="none" normalizeH="0" baseline="0" dirty="0" smtClean="0">
                          <a:ln>
                            <a:noFill/>
                          </a:ln>
                          <a:effectLst/>
                        </a:rPr>
                        <a:t>%</a:t>
                      </a:r>
                      <a:r>
                        <a:rPr kumimoji="0" lang="ja-JP" altLang="en-US" sz="1400" u="none" strike="noStrike" cap="none" normalizeH="0" baseline="0" dirty="0" smtClean="0">
                          <a:ln>
                            <a:noFill/>
                          </a:ln>
                          <a:effectLst/>
                        </a:rPr>
                        <a:t>）</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LOS</a:t>
                      </a:r>
                      <a:r>
                        <a:rPr kumimoji="0" lang="ja-JP" altLang="en-US" sz="1400" b="0" i="0" u="none" strike="noStrike" cap="none" normalizeH="0" baseline="0" dirty="0" smtClean="0">
                          <a:ln>
                            <a:noFill/>
                          </a:ln>
                          <a:solidFill>
                            <a:schemeClr val="tx1"/>
                          </a:solidFill>
                          <a:effectLst/>
                          <a:latin typeface="Arial" charset="0"/>
                          <a:cs typeface="Arial" charset="0"/>
                        </a:rPr>
                        <a:t>中央値、日（範囲）</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(7</a:t>
                      </a:r>
                      <a:r>
                        <a:rPr kumimoji="0" lang="ja-JP" altLang="en-US" sz="1400" b="0" i="0" u="none" strike="noStrike" cap="none" normalizeH="0" baseline="0" dirty="0" smtClean="0">
                          <a:ln>
                            <a:noFill/>
                          </a:ln>
                          <a:solidFill>
                            <a:schemeClr val="tx1"/>
                          </a:solidFill>
                          <a:effectLst/>
                          <a:latin typeface="Arial" charset="0"/>
                          <a:cs typeface="Arial" charset="0"/>
                        </a:rPr>
                        <a:t>～</a:t>
                      </a:r>
                      <a:r>
                        <a:rPr kumimoji="0" lang="en-GB" sz="1400" b="0" i="0" u="none" strike="noStrike" cap="none" normalizeH="0" baseline="0" dirty="0" smtClean="0">
                          <a:ln>
                            <a:noFill/>
                          </a:ln>
                          <a:solidFill>
                            <a:schemeClr val="tx1"/>
                          </a:solidFill>
                          <a:effectLst/>
                          <a:latin typeface="Arial" charset="0"/>
                          <a:cs typeface="Arial" charset="0"/>
                        </a:rPr>
                        <a:t>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(3</a:t>
                      </a:r>
                      <a:r>
                        <a:rPr kumimoji="0" lang="ja-JP" altLang="en-US" sz="1400" b="0" i="0" u="none" strike="noStrike" cap="none" normalizeH="0" baseline="0" dirty="0" smtClean="0">
                          <a:ln>
                            <a:noFill/>
                          </a:ln>
                          <a:solidFill>
                            <a:schemeClr val="tx1"/>
                          </a:solidFill>
                          <a:effectLst/>
                          <a:latin typeface="Arial" charset="0"/>
                          <a:cs typeface="Arial" charset="0"/>
                        </a:rPr>
                        <a:t>～</a:t>
                      </a:r>
                      <a:r>
                        <a:rPr kumimoji="0" lang="en-GB" sz="1400" b="0" i="0" u="none" strike="noStrike" cap="none" normalizeH="0" baseline="0" dirty="0" smtClean="0">
                          <a:ln>
                            <a:noFill/>
                          </a:ln>
                          <a:solidFill>
                            <a:schemeClr val="tx1"/>
                          </a:solidFill>
                          <a:effectLst/>
                          <a:latin typeface="Arial" charset="0"/>
                          <a:cs typeface="Arial" charset="0"/>
                        </a:rPr>
                        <a:t>218)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645191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a:t>
            </a:r>
            <a:r>
              <a:rPr lang="ja-JP" altLang="en-US" sz="1800" dirty="0"/>
              <a:t>：食道癌患者に対するハイブリッド低侵襲食道切除術 </a:t>
            </a:r>
            <a:r>
              <a:rPr lang="en-US" altLang="ja-JP" sz="1800" dirty="0"/>
              <a:t>vs.</a:t>
            </a:r>
            <a:r>
              <a:rPr lang="ja-JP" altLang="en-US" sz="1800" dirty="0"/>
              <a:t> 開胸食道切除術</a:t>
            </a:r>
            <a:r>
              <a:rPr lang="ja-JP" altLang="en-US" sz="1800" dirty="0" smtClean="0"/>
              <a:t>：　多施設共同非盲検</a:t>
            </a:r>
            <a:r>
              <a:rPr lang="ja-JP" altLang="en-US" sz="1800" dirty="0"/>
              <a:t>無作為化第</a:t>
            </a:r>
            <a:r>
              <a:rPr lang="en-US" altLang="ja-JP" sz="1800" dirty="0"/>
              <a:t>Ⅲ</a:t>
            </a:r>
            <a:r>
              <a:rPr lang="ja-JP" altLang="en-US" sz="1800" dirty="0"/>
              <a:t>相比較試験（</a:t>
            </a:r>
            <a:r>
              <a:rPr lang="en-GB" altLang="ja-JP" sz="1800" dirty="0"/>
              <a:t>MIRO</a:t>
            </a:r>
            <a:r>
              <a:rPr lang="ja-JP" altLang="en-US" sz="1800" dirty="0"/>
              <a:t>試験）</a:t>
            </a:r>
            <a:r>
              <a:rPr lang="en-US" altLang="ja-JP" sz="1800" dirty="0"/>
              <a:t>‐</a:t>
            </a:r>
            <a:r>
              <a:rPr lang="en-GB" altLang="ja-JP" sz="1800" dirty="0"/>
              <a:t>Mariette C</a:t>
            </a:r>
            <a:r>
              <a:rPr lang="ja-JP" altLang="en-US" sz="1800" dirty="0"/>
              <a:t>ら</a:t>
            </a:r>
            <a:endParaRPr lang="en-GB" sz="1800" dirty="0"/>
          </a:p>
        </p:txBody>
      </p:sp>
      <p:sp>
        <p:nvSpPr>
          <p:cNvPr id="3" name="Content Placeholder 2"/>
          <p:cNvSpPr>
            <a:spLocks noGrp="1"/>
          </p:cNvSpPr>
          <p:nvPr>
            <p:ph idx="1"/>
          </p:nvPr>
        </p:nvSpPr>
        <p:spPr>
          <a:xfrm>
            <a:off x="365125" y="1254035"/>
            <a:ext cx="8292894" cy="4746172"/>
          </a:xfrm>
        </p:spPr>
        <p:txBody>
          <a:bodyPr/>
          <a:lstStyle/>
          <a:p>
            <a:pPr marL="0" indent="0">
              <a:spcAft>
                <a:spcPts val="1200"/>
              </a:spcAft>
              <a:buClr>
                <a:srgbClr val="043882"/>
              </a:buClr>
              <a:buNone/>
            </a:pPr>
            <a:r>
              <a:rPr lang="ja-JP" altLang="en-US" sz="1600" b="1" dirty="0" smtClean="0">
                <a:solidFill>
                  <a:schemeClr val="tx1"/>
                </a:solidFill>
              </a:rPr>
              <a:t>主な結果（続き）</a:t>
            </a:r>
            <a:endParaRPr lang="en-GB" sz="1600" b="1" dirty="0" smtClean="0">
              <a:solidFill>
                <a:schemeClr val="tx1"/>
              </a:solidFill>
            </a:endParaRPr>
          </a:p>
          <a:p>
            <a:pPr>
              <a:spcAft>
                <a:spcPts val="1200"/>
              </a:spcAft>
              <a:buClr>
                <a:srgbClr val="043882"/>
              </a:buClr>
            </a:pPr>
            <a:endParaRPr lang="en-GB" sz="1600" b="1" dirty="0" smtClean="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marL="0" indent="0">
              <a:spcBef>
                <a:spcPts val="1200"/>
              </a:spcBef>
              <a:buClr>
                <a:srgbClr val="043882"/>
              </a:buClr>
              <a:buNone/>
            </a:pPr>
            <a:r>
              <a:rPr lang="ja-JP" altLang="en-US" sz="1600" b="1" dirty="0" smtClean="0">
                <a:solidFill>
                  <a:schemeClr val="tx1"/>
                </a:solidFill>
              </a:rPr>
              <a:t>結論</a:t>
            </a:r>
            <a:endParaRPr lang="en-GB" sz="1600" b="1" dirty="0" smtClean="0">
              <a:solidFill>
                <a:schemeClr val="tx1"/>
              </a:solidFill>
            </a:endParaRPr>
          </a:p>
          <a:p>
            <a:pPr>
              <a:buClr>
                <a:srgbClr val="043882"/>
              </a:buClr>
            </a:pPr>
            <a:r>
              <a:rPr lang="en-GB" sz="1600" b="1" dirty="0" smtClean="0">
                <a:solidFill>
                  <a:schemeClr val="tx1"/>
                </a:solidFill>
              </a:rPr>
              <a:t>HMIO</a:t>
            </a:r>
            <a:r>
              <a:rPr lang="ja-JP" altLang="en-US" sz="1600" b="1" dirty="0" smtClean="0">
                <a:solidFill>
                  <a:schemeClr val="tx1"/>
                </a:solidFill>
              </a:rPr>
              <a:t>は、重度の主要肺合併症の発生を抑制し、再発および生存転帰に悪影響を及ぼさない。</a:t>
            </a:r>
            <a:endParaRPr lang="en-GB" sz="1600" b="1" dirty="0" smtClean="0">
              <a:solidFill>
                <a:schemeClr val="tx1"/>
              </a:solidFill>
            </a:endParaRPr>
          </a:p>
          <a:p>
            <a:pPr>
              <a:buClr>
                <a:srgbClr val="043882"/>
              </a:buClr>
            </a:pPr>
            <a:r>
              <a:rPr lang="ja-JP" altLang="en-US" sz="1600" b="1" dirty="0" smtClean="0">
                <a:solidFill>
                  <a:schemeClr val="tx1"/>
                </a:solidFill>
              </a:rPr>
              <a:t>これらの結果に基づき、切除可能食道癌患者に対する</a:t>
            </a:r>
            <a:r>
              <a:rPr lang="en-GB" sz="1600" b="1" dirty="0" smtClean="0">
                <a:solidFill>
                  <a:schemeClr val="tx1"/>
                </a:solidFill>
              </a:rPr>
              <a:t>HMIO</a:t>
            </a:r>
            <a:r>
              <a:rPr lang="ja-JP" altLang="en-US" sz="1600" b="1" dirty="0" smtClean="0">
                <a:solidFill>
                  <a:schemeClr val="tx1"/>
                </a:solidFill>
              </a:rPr>
              <a:t>の使用は支持される。</a:t>
            </a:r>
            <a:endParaRPr lang="en-GB" sz="1600" b="1" dirty="0">
              <a:solidFill>
                <a:schemeClr val="tx1"/>
              </a:solidFill>
            </a:endParaRPr>
          </a:p>
          <a:p>
            <a:pPr>
              <a:buClr>
                <a:srgbClr val="043882"/>
              </a:buClr>
            </a:pPr>
            <a:r>
              <a:rPr lang="en-GB" sz="1600" b="1" dirty="0" smtClean="0">
                <a:solidFill>
                  <a:schemeClr val="tx1"/>
                </a:solidFill>
              </a:rPr>
              <a:t>HMIO</a:t>
            </a:r>
            <a:r>
              <a:rPr lang="ja-JP" altLang="en-US" sz="1600" b="1" dirty="0" smtClean="0">
                <a:solidFill>
                  <a:schemeClr val="tx1"/>
                </a:solidFill>
              </a:rPr>
              <a:t>は新たな標準治療法とみなすべきである。</a:t>
            </a:r>
            <a:endParaRPr lang="en-GB" dirty="0">
              <a:solidFill>
                <a:schemeClr val="tx1"/>
              </a:solidFill>
            </a:endParaRPr>
          </a:p>
        </p:txBody>
      </p:sp>
      <p:sp>
        <p:nvSpPr>
          <p:cNvPr id="5" name="Text Placeholder 4"/>
          <p:cNvSpPr>
            <a:spLocks noGrp="1"/>
          </p:cNvSpPr>
          <p:nvPr>
            <p:ph type="body" sz="quarter" idx="11"/>
          </p:nvPr>
        </p:nvSpPr>
        <p:spPr/>
        <p:txBody>
          <a:bodyPr/>
          <a:lstStyle/>
          <a:p>
            <a:r>
              <a:rPr lang="en-GB" dirty="0" smtClean="0"/>
              <a:t>Mariette</a:t>
            </a:r>
            <a:r>
              <a:rPr lang="ja-JP" altLang="en-US" dirty="0" smtClean="0"/>
              <a:t>ら</a:t>
            </a:r>
            <a:r>
              <a:rPr lang="fr-FR" dirty="0" smtClean="0"/>
              <a:t> </a:t>
            </a:r>
            <a:r>
              <a:rPr lang="fr-FR" dirty="0"/>
              <a:t>J Clin Oncol 2015; 33 (suppl 3; abstr 5</a:t>
            </a:r>
            <a:r>
              <a:rPr lang="fr-FR" dirty="0" smtClean="0"/>
              <a:t>)</a:t>
            </a:r>
            <a:endParaRPr lang="en-GB" dirty="0"/>
          </a:p>
        </p:txBody>
      </p:sp>
      <p:grpSp>
        <p:nvGrpSpPr>
          <p:cNvPr id="4" name="グループ化 3"/>
          <p:cNvGrpSpPr/>
          <p:nvPr/>
        </p:nvGrpSpPr>
        <p:grpSpPr>
          <a:xfrm>
            <a:off x="217756" y="1706022"/>
            <a:ext cx="8564778" cy="2761278"/>
            <a:chOff x="217756" y="1706022"/>
            <a:chExt cx="8564778" cy="2761278"/>
          </a:xfrm>
        </p:grpSpPr>
        <p:sp>
          <p:nvSpPr>
            <p:cNvPr id="6" name="TextBox 5"/>
            <p:cNvSpPr txBox="1"/>
            <p:nvPr/>
          </p:nvSpPr>
          <p:spPr>
            <a:xfrm>
              <a:off x="2142078" y="1706022"/>
              <a:ext cx="1239442"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2</a:t>
              </a:r>
              <a:r>
                <a:rPr lang="ja-JP" altLang="en-US" b="1" dirty="0" smtClean="0">
                  <a:solidFill>
                    <a:srgbClr val="363636"/>
                  </a:solidFill>
                </a:rPr>
                <a:t>年</a:t>
              </a:r>
              <a:r>
                <a:rPr lang="en-GB" b="1" dirty="0" smtClean="0">
                  <a:solidFill>
                    <a:srgbClr val="363636"/>
                  </a:solidFill>
                </a:rPr>
                <a:t>DFS</a:t>
              </a:r>
              <a:r>
                <a:rPr lang="ja-JP" altLang="en-US" b="1" dirty="0" smtClean="0">
                  <a:solidFill>
                    <a:srgbClr val="363636"/>
                  </a:solidFill>
                </a:rPr>
                <a:t>率</a:t>
              </a:r>
              <a:endParaRPr lang="en-GB" b="1" dirty="0">
                <a:solidFill>
                  <a:srgbClr val="363636"/>
                </a:solidFill>
              </a:endParaRPr>
            </a:p>
          </p:txBody>
        </p:sp>
        <p:grpSp>
          <p:nvGrpSpPr>
            <p:cNvPr id="7" name="Group 6"/>
            <p:cNvGrpSpPr/>
            <p:nvPr/>
          </p:nvGrpSpPr>
          <p:grpSpPr>
            <a:xfrm>
              <a:off x="261285" y="1775072"/>
              <a:ext cx="4164316" cy="2692228"/>
              <a:chOff x="261285" y="1902077"/>
              <a:chExt cx="4164316" cy="2692228"/>
            </a:xfrm>
          </p:grpSpPr>
          <p:sp>
            <p:nvSpPr>
              <p:cNvPr id="8" name="TextBox 7"/>
              <p:cNvSpPr txBox="1"/>
              <p:nvPr/>
            </p:nvSpPr>
            <p:spPr>
              <a:xfrm>
                <a:off x="1136483" y="3016610"/>
                <a:ext cx="2157963" cy="461665"/>
              </a:xfrm>
              <a:prstGeom prst="rect">
                <a:avLst/>
              </a:prstGeom>
              <a:noFill/>
            </p:spPr>
            <p:txBody>
              <a:bodyPr wrap="none" rtlCol="0">
                <a:spAutoFit/>
              </a:bodyPr>
              <a:lstStyle/>
              <a:p>
                <a:pPr fontAlgn="base">
                  <a:spcBef>
                    <a:spcPct val="0"/>
                  </a:spcBef>
                  <a:spcAft>
                    <a:spcPct val="0"/>
                  </a:spcAft>
                </a:pPr>
                <a:r>
                  <a:rPr lang="en-GB" sz="1200" dirty="0" smtClean="0">
                    <a:solidFill>
                      <a:srgbClr val="363636"/>
                    </a:solidFill>
                  </a:rPr>
                  <a:t>HMIO</a:t>
                </a:r>
                <a:r>
                  <a:rPr lang="ja-JP" altLang="en-US" sz="1200" dirty="0" smtClean="0">
                    <a:solidFill>
                      <a:srgbClr val="363636"/>
                    </a:solidFill>
                  </a:rPr>
                  <a:t>群</a:t>
                </a:r>
                <a:r>
                  <a:rPr lang="en-GB" sz="1200" dirty="0" smtClean="0">
                    <a:solidFill>
                      <a:srgbClr val="363636"/>
                    </a:solidFill>
                  </a:rPr>
                  <a:t>63.1%</a:t>
                </a:r>
                <a:r>
                  <a:rPr lang="ja-JP" altLang="en-US" sz="1200" dirty="0" err="1" smtClean="0">
                    <a:solidFill>
                      <a:srgbClr val="363636"/>
                    </a:solidFill>
                  </a:rPr>
                  <a:t>、</a:t>
                </a:r>
                <a:r>
                  <a:rPr lang="en-GB" sz="1200" dirty="0" smtClean="0">
                    <a:solidFill>
                      <a:srgbClr val="363636"/>
                    </a:solidFill>
                  </a:rPr>
                  <a:t>OO</a:t>
                </a:r>
                <a:r>
                  <a:rPr lang="ja-JP" altLang="en-US" sz="1200" dirty="0" smtClean="0">
                    <a:solidFill>
                      <a:srgbClr val="363636"/>
                    </a:solidFill>
                  </a:rPr>
                  <a:t>群</a:t>
                </a:r>
                <a:r>
                  <a:rPr lang="en-GB" sz="1200" dirty="0" smtClean="0">
                    <a:solidFill>
                      <a:srgbClr val="363636"/>
                    </a:solidFill>
                  </a:rPr>
                  <a:t>54.5</a:t>
                </a:r>
                <a:r>
                  <a:rPr lang="en-GB" sz="1200" dirty="0">
                    <a:solidFill>
                      <a:srgbClr val="363636"/>
                    </a:solidFill>
                  </a:rPr>
                  <a:t>%</a:t>
                </a:r>
              </a:p>
              <a:p>
                <a:pPr fontAlgn="base">
                  <a:spcBef>
                    <a:spcPct val="0"/>
                  </a:spcBef>
                  <a:spcAft>
                    <a:spcPct val="0"/>
                  </a:spcAft>
                </a:pPr>
                <a:r>
                  <a:rPr lang="en-GB" sz="1200" dirty="0" smtClean="0">
                    <a:solidFill>
                      <a:srgbClr val="363636"/>
                    </a:solidFill>
                  </a:rPr>
                  <a:t>p=0.224</a:t>
                </a:r>
                <a:endParaRPr lang="en-GB" sz="1200" dirty="0">
                  <a:solidFill>
                    <a:srgbClr val="363636"/>
                  </a:solidFill>
                </a:endParaRPr>
              </a:p>
            </p:txBody>
          </p:sp>
          <p:sp>
            <p:nvSpPr>
              <p:cNvPr id="9" name="TextBox 8"/>
              <p:cNvSpPr txBox="1"/>
              <p:nvPr/>
            </p:nvSpPr>
            <p:spPr>
              <a:xfrm rot="16200000">
                <a:off x="95136" y="2836393"/>
                <a:ext cx="800219" cy="229707"/>
              </a:xfrm>
              <a:prstGeom prst="rect">
                <a:avLst/>
              </a:prstGeom>
              <a:noFill/>
            </p:spPr>
            <p:txBody>
              <a:bodyPr vert="eaVert" wrap="square" rtlCol="0">
                <a:spAutoFit/>
              </a:bodyPr>
              <a:lstStyle/>
              <a:p>
                <a:pPr algn="ctr" fontAlgn="base">
                  <a:spcBef>
                    <a:spcPct val="0"/>
                  </a:spcBef>
                  <a:spcAft>
                    <a:spcPct val="0"/>
                  </a:spcAft>
                </a:pPr>
                <a:r>
                  <a:rPr lang="ja-JP" altLang="en-US" sz="1000" b="1" dirty="0" smtClean="0">
                    <a:latin typeface="+mn-lt"/>
                  </a:rPr>
                  <a:t>生存確率</a:t>
                </a:r>
                <a:endParaRPr lang="en-GB" sz="1000" b="1" dirty="0">
                  <a:latin typeface="+mn-lt"/>
                </a:endParaRPr>
              </a:p>
            </p:txBody>
          </p:sp>
          <p:sp>
            <p:nvSpPr>
              <p:cNvPr id="10" name="TextBox 9"/>
              <p:cNvSpPr txBox="1"/>
              <p:nvPr/>
            </p:nvSpPr>
            <p:spPr>
              <a:xfrm>
                <a:off x="581298" y="1902077"/>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1.00</a:t>
                </a:r>
                <a:endParaRPr lang="en-GB" sz="800" dirty="0">
                  <a:latin typeface="+mn-lt"/>
                </a:endParaRPr>
              </a:p>
            </p:txBody>
          </p:sp>
          <p:sp>
            <p:nvSpPr>
              <p:cNvPr id="11" name="TextBox 10"/>
              <p:cNvSpPr txBox="1"/>
              <p:nvPr/>
            </p:nvSpPr>
            <p:spPr>
              <a:xfrm>
                <a:off x="581298" y="23706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0.75</a:t>
                </a:r>
              </a:p>
            </p:txBody>
          </p:sp>
          <p:sp>
            <p:nvSpPr>
              <p:cNvPr id="12" name="TextBox 11"/>
              <p:cNvSpPr txBox="1"/>
              <p:nvPr/>
            </p:nvSpPr>
            <p:spPr>
              <a:xfrm>
                <a:off x="581298" y="2838048"/>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0.50</a:t>
                </a:r>
                <a:endParaRPr lang="en-GB" sz="800" dirty="0">
                  <a:latin typeface="+mn-lt"/>
                </a:endParaRPr>
              </a:p>
            </p:txBody>
          </p:sp>
          <p:sp>
            <p:nvSpPr>
              <p:cNvPr id="13" name="TextBox 12"/>
              <p:cNvSpPr txBox="1"/>
              <p:nvPr/>
            </p:nvSpPr>
            <p:spPr>
              <a:xfrm>
                <a:off x="581298" y="33004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0.25</a:t>
                </a:r>
              </a:p>
            </p:txBody>
          </p:sp>
          <p:sp>
            <p:nvSpPr>
              <p:cNvPr id="14" name="TextBox 13"/>
              <p:cNvSpPr txBox="1"/>
              <p:nvPr/>
            </p:nvSpPr>
            <p:spPr>
              <a:xfrm>
                <a:off x="581298" y="3815694"/>
                <a:ext cx="386644" cy="215444"/>
              </a:xfrm>
              <a:prstGeom prst="rect">
                <a:avLst/>
              </a:prstGeom>
              <a:noFill/>
            </p:spPr>
            <p:txBody>
              <a:bodyPr wrap="none" rtlCol="0">
                <a:spAutoFit/>
              </a:bodyPr>
              <a:lstStyle/>
              <a:p>
                <a:pPr algn="r" fontAlgn="base">
                  <a:spcBef>
                    <a:spcPct val="0"/>
                  </a:spcBef>
                  <a:spcAft>
                    <a:spcPct val="0"/>
                  </a:spcAft>
                </a:pPr>
                <a:r>
                  <a:rPr lang="en-GB" sz="800" dirty="0" smtClean="0">
                    <a:solidFill>
                      <a:srgbClr val="363636"/>
                    </a:solidFill>
                  </a:rPr>
                  <a:t>0.00</a:t>
                </a:r>
                <a:endParaRPr lang="en-GB" sz="800" dirty="0">
                  <a:solidFill>
                    <a:srgbClr val="363636"/>
                  </a:solidFill>
                </a:endParaRPr>
              </a:p>
            </p:txBody>
          </p:sp>
          <p:sp>
            <p:nvSpPr>
              <p:cNvPr id="15" name="TextBox 14"/>
              <p:cNvSpPr txBox="1"/>
              <p:nvPr/>
            </p:nvSpPr>
            <p:spPr>
              <a:xfrm>
                <a:off x="261285" y="4132366"/>
                <a:ext cx="697627" cy="461665"/>
              </a:xfrm>
              <a:prstGeom prst="rect">
                <a:avLst/>
              </a:prstGeom>
              <a:noFill/>
            </p:spPr>
            <p:txBody>
              <a:bodyPr wrap="none" rtlCol="0">
                <a:spAutoFit/>
              </a:bodyPr>
              <a:lstStyle/>
              <a:p>
                <a:pPr algn="r" fontAlgn="base">
                  <a:spcBef>
                    <a:spcPct val="0"/>
                  </a:spcBef>
                  <a:spcAft>
                    <a:spcPct val="0"/>
                  </a:spcAft>
                </a:pPr>
                <a:r>
                  <a:rPr lang="ja-JP" altLang="en-US" sz="800" dirty="0" smtClean="0"/>
                  <a:t>リスク集合</a:t>
                </a:r>
                <a:endParaRPr lang="en-GB" sz="800" dirty="0" smtClean="0"/>
              </a:p>
              <a:p>
                <a:pPr algn="r" fontAlgn="base">
                  <a:spcBef>
                    <a:spcPct val="0"/>
                  </a:spcBef>
                  <a:spcAft>
                    <a:spcPct val="0"/>
                  </a:spcAft>
                </a:pPr>
                <a:r>
                  <a:rPr lang="en-GB" sz="800" dirty="0" smtClean="0"/>
                  <a:t>HMIO</a:t>
                </a:r>
                <a:r>
                  <a:rPr lang="ja-JP" altLang="en-US" sz="800" dirty="0" smtClean="0"/>
                  <a:t>群</a:t>
                </a:r>
                <a:endParaRPr lang="en-GB" sz="800" dirty="0" smtClean="0"/>
              </a:p>
              <a:p>
                <a:pPr algn="r" fontAlgn="base">
                  <a:spcBef>
                    <a:spcPct val="0"/>
                  </a:spcBef>
                  <a:spcAft>
                    <a:spcPct val="0"/>
                  </a:spcAft>
                </a:pPr>
                <a:r>
                  <a:rPr lang="en-GB" sz="800" dirty="0" smtClean="0"/>
                  <a:t>OO</a:t>
                </a:r>
                <a:r>
                  <a:rPr lang="ja-JP" altLang="en-US" sz="800" dirty="0" smtClean="0"/>
                  <a:t>群</a:t>
                </a:r>
                <a:endParaRPr lang="en-GB" sz="800" dirty="0"/>
              </a:p>
            </p:txBody>
          </p:sp>
          <p:sp>
            <p:nvSpPr>
              <p:cNvPr id="16" name="TextBox 15"/>
              <p:cNvSpPr txBox="1"/>
              <p:nvPr/>
            </p:nvSpPr>
            <p:spPr>
              <a:xfrm>
                <a:off x="2241652" y="4131332"/>
                <a:ext cx="891591" cy="215444"/>
              </a:xfrm>
              <a:prstGeom prst="rect">
                <a:avLst/>
              </a:prstGeom>
              <a:noFill/>
            </p:spPr>
            <p:txBody>
              <a:bodyPr wrap="none" rtlCol="0">
                <a:spAutoFit/>
              </a:bodyPr>
              <a:lstStyle/>
              <a:p>
                <a:pPr algn="ctr" fontAlgn="base">
                  <a:spcBef>
                    <a:spcPct val="0"/>
                  </a:spcBef>
                  <a:spcAft>
                    <a:spcPct val="0"/>
                  </a:spcAft>
                </a:pPr>
                <a:r>
                  <a:rPr lang="en-GB" sz="800" b="1" dirty="0">
                    <a:latin typeface="+mn-lt"/>
                  </a:rPr>
                  <a:t>Time (months)</a:t>
                </a:r>
              </a:p>
            </p:txBody>
          </p:sp>
          <p:sp>
            <p:nvSpPr>
              <p:cNvPr id="17" name="Line 3"/>
              <p:cNvSpPr>
                <a:spLocks noChangeShapeType="1"/>
              </p:cNvSpPr>
              <p:nvPr/>
            </p:nvSpPr>
            <p:spPr bwMode="auto">
              <a:xfrm>
                <a:off x="921541" y="2009799"/>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8" name="Line 4"/>
              <p:cNvSpPr>
                <a:spLocks noChangeShapeType="1"/>
              </p:cNvSpPr>
              <p:nvPr/>
            </p:nvSpPr>
            <p:spPr bwMode="auto">
              <a:xfrm>
                <a:off x="934432" y="24783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9" name="Line 5"/>
              <p:cNvSpPr>
                <a:spLocks noChangeShapeType="1"/>
              </p:cNvSpPr>
              <p:nvPr/>
            </p:nvSpPr>
            <p:spPr bwMode="auto">
              <a:xfrm>
                <a:off x="934432" y="2945770"/>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0" name="Line 6"/>
              <p:cNvSpPr>
                <a:spLocks noChangeShapeType="1"/>
              </p:cNvSpPr>
              <p:nvPr/>
            </p:nvSpPr>
            <p:spPr bwMode="auto">
              <a:xfrm>
                <a:off x="934432" y="34081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1" name="Line 7"/>
              <p:cNvSpPr>
                <a:spLocks noChangeShapeType="1"/>
              </p:cNvSpPr>
              <p:nvPr/>
            </p:nvSpPr>
            <p:spPr bwMode="auto">
              <a:xfrm>
                <a:off x="934432" y="3923416"/>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3" name="Freeform 17"/>
              <p:cNvSpPr>
                <a:spLocks/>
              </p:cNvSpPr>
              <p:nvPr/>
            </p:nvSpPr>
            <p:spPr bwMode="auto">
              <a:xfrm>
                <a:off x="1001307" y="2019259"/>
                <a:ext cx="3299778" cy="1940042"/>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4" name="Line 51"/>
              <p:cNvSpPr>
                <a:spLocks noChangeShapeType="1"/>
              </p:cNvSpPr>
              <p:nvPr/>
            </p:nvSpPr>
            <p:spPr bwMode="auto">
              <a:xfrm>
                <a:off x="1002921" y="1980497"/>
                <a:ext cx="0" cy="435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nvGrpSpPr>
              <p:cNvPr id="25" name="Group 24"/>
              <p:cNvGrpSpPr/>
              <p:nvPr/>
            </p:nvGrpSpPr>
            <p:grpSpPr>
              <a:xfrm>
                <a:off x="827524" y="3960319"/>
                <a:ext cx="3201973" cy="633986"/>
                <a:chOff x="-3297995" y="3420916"/>
                <a:chExt cx="3201973" cy="633986"/>
              </a:xfrm>
            </p:grpSpPr>
            <p:sp>
              <p:nvSpPr>
                <p:cNvPr id="50" name="TextBox 49"/>
                <p:cNvSpPr txBox="1"/>
                <p:nvPr/>
              </p:nvSpPr>
              <p:spPr>
                <a:xfrm>
                  <a:off x="-3297995" y="3470127"/>
                  <a:ext cx="357790" cy="584775"/>
                </a:xfrm>
                <a:prstGeom prst="rect">
                  <a:avLst/>
                </a:prstGeom>
                <a:noFill/>
              </p:spPr>
              <p:txBody>
                <a:bodyPr wrap="none" rtlCol="0">
                  <a:spAutoFit/>
                </a:bodyPr>
                <a:lstStyle/>
                <a:p>
                  <a:pPr algn="ctr" fontAlgn="base">
                    <a:spcBef>
                      <a:spcPct val="0"/>
                    </a:spcBef>
                    <a:spcAft>
                      <a:spcPct val="0"/>
                    </a:spcAft>
                  </a:pPr>
                  <a:r>
                    <a:rPr lang="en-GB" sz="800" dirty="0">
                      <a:latin typeface="+mn-lt"/>
                    </a:rPr>
                    <a:t>0</a:t>
                  </a:r>
                  <a:br>
                    <a:rPr lang="en-GB" sz="800" dirty="0">
                      <a:latin typeface="+mn-lt"/>
                    </a:rPr>
                  </a:br>
                  <a:r>
                    <a:rPr lang="en-GB" sz="800" dirty="0">
                      <a:latin typeface="+mn-lt"/>
                    </a:rPr>
                    <a:t/>
                  </a:r>
                  <a:br>
                    <a:rPr lang="en-GB" sz="800" dirty="0">
                      <a:latin typeface="+mn-lt"/>
                    </a:rPr>
                  </a:br>
                  <a:r>
                    <a:rPr lang="en-GB" sz="800" dirty="0" smtClean="0">
                      <a:latin typeface="+mn-lt"/>
                    </a:rPr>
                    <a:t>103</a:t>
                  </a:r>
                </a:p>
                <a:p>
                  <a:pPr algn="ctr" fontAlgn="base">
                    <a:spcBef>
                      <a:spcPct val="0"/>
                    </a:spcBef>
                    <a:spcAft>
                      <a:spcPct val="0"/>
                    </a:spcAft>
                  </a:pPr>
                  <a:r>
                    <a:rPr lang="en-GB" sz="800" dirty="0" smtClean="0">
                      <a:latin typeface="+mn-lt"/>
                    </a:rPr>
                    <a:t>104</a:t>
                  </a:r>
                  <a:endParaRPr lang="en-GB" sz="800" dirty="0">
                    <a:latin typeface="+mn-lt"/>
                  </a:endParaRPr>
                </a:p>
              </p:txBody>
            </p:sp>
            <p:sp>
              <p:nvSpPr>
                <p:cNvPr id="51" name="TextBox 50"/>
                <p:cNvSpPr txBox="1"/>
                <p:nvPr/>
              </p:nvSpPr>
              <p:spPr>
                <a:xfrm>
                  <a:off x="-2817395"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6</a:t>
                  </a:r>
                  <a:br>
                    <a:rPr lang="en-GB" sz="800" dirty="0">
                      <a:latin typeface="+mn-lt"/>
                    </a:rPr>
                  </a:br>
                  <a:r>
                    <a:rPr lang="en-GB" sz="800" dirty="0">
                      <a:latin typeface="+mn-lt"/>
                    </a:rPr>
                    <a:t/>
                  </a:r>
                  <a:br>
                    <a:rPr lang="en-GB" sz="800" dirty="0">
                      <a:latin typeface="+mn-lt"/>
                    </a:rPr>
                  </a:br>
                  <a:r>
                    <a:rPr lang="en-GB" sz="800" dirty="0" smtClean="0">
                      <a:latin typeface="+mn-lt"/>
                    </a:rPr>
                    <a:t>86</a:t>
                  </a:r>
                </a:p>
                <a:p>
                  <a:pPr algn="ctr" fontAlgn="base">
                    <a:spcBef>
                      <a:spcPct val="0"/>
                    </a:spcBef>
                    <a:spcAft>
                      <a:spcPct val="0"/>
                    </a:spcAft>
                  </a:pPr>
                  <a:r>
                    <a:rPr lang="en-GB" sz="800" dirty="0" smtClean="0">
                      <a:latin typeface="+mn-lt"/>
                    </a:rPr>
                    <a:t>83</a:t>
                  </a:r>
                  <a:endParaRPr lang="en-GB" sz="800" dirty="0">
                    <a:latin typeface="+mn-lt"/>
                  </a:endParaRPr>
                </a:p>
              </p:txBody>
            </p:sp>
            <p:sp>
              <p:nvSpPr>
                <p:cNvPr id="52" name="TextBox 51"/>
                <p:cNvSpPr txBox="1"/>
                <p:nvPr/>
              </p:nvSpPr>
              <p:spPr>
                <a:xfrm>
                  <a:off x="-241628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12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78</a:t>
                  </a:r>
                </a:p>
                <a:p>
                  <a:pPr algn="ctr" fontAlgn="base">
                    <a:spcBef>
                      <a:spcPct val="0"/>
                    </a:spcBef>
                    <a:spcAft>
                      <a:spcPct val="0"/>
                    </a:spcAft>
                  </a:pPr>
                  <a:r>
                    <a:rPr lang="en-GB" sz="800" dirty="0" smtClean="0">
                      <a:latin typeface="+mn-lt"/>
                    </a:rPr>
                    <a:t>67</a:t>
                  </a:r>
                  <a:endParaRPr lang="en-GB" sz="800" dirty="0">
                    <a:latin typeface="+mn-lt"/>
                  </a:endParaRPr>
                </a:p>
              </p:txBody>
            </p:sp>
            <p:sp>
              <p:nvSpPr>
                <p:cNvPr id="53" name="TextBox 52"/>
                <p:cNvSpPr txBox="1"/>
                <p:nvPr/>
              </p:nvSpPr>
              <p:spPr>
                <a:xfrm>
                  <a:off x="-2007859"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18</a:t>
                  </a:r>
                  <a:br>
                    <a:rPr lang="en-GB" sz="800" dirty="0" smtClean="0">
                      <a:latin typeface="+mn-lt"/>
                    </a:rPr>
                  </a:br>
                  <a:endParaRPr lang="en-GB" sz="800" dirty="0">
                    <a:latin typeface="+mn-lt"/>
                  </a:endParaRPr>
                </a:p>
                <a:p>
                  <a:pPr algn="ctr" fontAlgn="base">
                    <a:spcBef>
                      <a:spcPct val="0"/>
                    </a:spcBef>
                    <a:spcAft>
                      <a:spcPct val="0"/>
                    </a:spcAft>
                  </a:pPr>
                  <a:r>
                    <a:rPr lang="en-GB" sz="800" dirty="0" smtClean="0">
                      <a:latin typeface="+mn-lt"/>
                    </a:rPr>
                    <a:t>73</a:t>
                  </a:r>
                </a:p>
                <a:p>
                  <a:pPr algn="ctr" fontAlgn="base">
                    <a:spcBef>
                      <a:spcPct val="0"/>
                    </a:spcBef>
                    <a:spcAft>
                      <a:spcPct val="0"/>
                    </a:spcAft>
                  </a:pPr>
                  <a:r>
                    <a:rPr lang="en-GB" sz="800" dirty="0" smtClean="0">
                      <a:latin typeface="+mn-lt"/>
                    </a:rPr>
                    <a:t>60</a:t>
                  </a:r>
                  <a:endParaRPr lang="en-GB" sz="800" dirty="0">
                    <a:latin typeface="+mn-lt"/>
                  </a:endParaRPr>
                </a:p>
              </p:txBody>
            </p:sp>
            <p:sp>
              <p:nvSpPr>
                <p:cNvPr id="54" name="TextBox 53"/>
                <p:cNvSpPr txBox="1"/>
                <p:nvPr/>
              </p:nvSpPr>
              <p:spPr>
                <a:xfrm>
                  <a:off x="-159943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24</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65</a:t>
                  </a:r>
                </a:p>
                <a:p>
                  <a:pPr algn="ctr" fontAlgn="base">
                    <a:spcBef>
                      <a:spcPct val="0"/>
                    </a:spcBef>
                    <a:spcAft>
                      <a:spcPct val="0"/>
                    </a:spcAft>
                  </a:pPr>
                  <a:r>
                    <a:rPr lang="en-GB" sz="800" dirty="0" smtClean="0">
                      <a:latin typeface="+mn-lt"/>
                    </a:rPr>
                    <a:t>56</a:t>
                  </a:r>
                  <a:endParaRPr lang="en-GB" sz="800" dirty="0">
                    <a:latin typeface="+mn-lt"/>
                  </a:endParaRPr>
                </a:p>
              </p:txBody>
            </p:sp>
            <p:sp>
              <p:nvSpPr>
                <p:cNvPr id="55" name="TextBox 54"/>
                <p:cNvSpPr txBox="1"/>
                <p:nvPr/>
              </p:nvSpPr>
              <p:spPr>
                <a:xfrm>
                  <a:off x="-120563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30</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53</a:t>
                  </a:r>
                </a:p>
                <a:p>
                  <a:pPr algn="ctr" fontAlgn="base">
                    <a:spcBef>
                      <a:spcPct val="0"/>
                    </a:spcBef>
                    <a:spcAft>
                      <a:spcPct val="0"/>
                    </a:spcAft>
                  </a:pPr>
                  <a:r>
                    <a:rPr lang="en-GB" sz="800" dirty="0" smtClean="0">
                      <a:latin typeface="+mn-lt"/>
                    </a:rPr>
                    <a:t>50</a:t>
                  </a:r>
                  <a:endParaRPr lang="en-GB" sz="800" dirty="0">
                    <a:latin typeface="+mn-lt"/>
                  </a:endParaRPr>
                </a:p>
              </p:txBody>
            </p:sp>
            <p:sp>
              <p:nvSpPr>
                <p:cNvPr id="56" name="TextBox 55"/>
                <p:cNvSpPr txBox="1"/>
                <p:nvPr/>
              </p:nvSpPr>
              <p:spPr>
                <a:xfrm>
                  <a:off x="-80452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36</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42</a:t>
                  </a:r>
                </a:p>
                <a:p>
                  <a:pPr algn="ctr" fontAlgn="base">
                    <a:spcBef>
                      <a:spcPct val="0"/>
                    </a:spcBef>
                    <a:spcAft>
                      <a:spcPct val="0"/>
                    </a:spcAft>
                  </a:pPr>
                  <a:r>
                    <a:rPr lang="en-GB" sz="800" dirty="0" smtClean="0">
                      <a:latin typeface="+mn-lt"/>
                    </a:rPr>
                    <a:t>38</a:t>
                  </a:r>
                  <a:endParaRPr lang="en-GB" sz="800" dirty="0">
                    <a:latin typeface="+mn-lt"/>
                  </a:endParaRPr>
                </a:p>
              </p:txBody>
            </p:sp>
            <p:sp>
              <p:nvSpPr>
                <p:cNvPr id="57" name="TextBox 56"/>
                <p:cNvSpPr txBox="1"/>
                <p:nvPr/>
              </p:nvSpPr>
              <p:spPr>
                <a:xfrm>
                  <a:off x="-39610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42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30</a:t>
                  </a:r>
                </a:p>
                <a:p>
                  <a:pPr algn="ctr" fontAlgn="base">
                    <a:spcBef>
                      <a:spcPct val="0"/>
                    </a:spcBef>
                    <a:spcAft>
                      <a:spcPct val="0"/>
                    </a:spcAft>
                  </a:pPr>
                  <a:r>
                    <a:rPr lang="en-GB" sz="800" dirty="0" smtClean="0">
                      <a:latin typeface="+mn-lt"/>
                    </a:rPr>
                    <a:t>23</a:t>
                  </a:r>
                  <a:endParaRPr lang="en-GB" sz="800" dirty="0">
                    <a:latin typeface="+mn-lt"/>
                  </a:endParaRPr>
                </a:p>
              </p:txBody>
            </p:sp>
            <p:sp>
              <p:nvSpPr>
                <p:cNvPr id="58" name="Line 9"/>
                <p:cNvSpPr>
                  <a:spLocks noChangeShapeType="1"/>
                </p:cNvSpPr>
                <p:nvPr/>
              </p:nvSpPr>
              <p:spPr bwMode="auto">
                <a:xfrm flipV="1">
                  <a:off x="-3127815"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59" name="Line 10"/>
                <p:cNvSpPr>
                  <a:spLocks noChangeShapeType="1"/>
                </p:cNvSpPr>
                <p:nvPr/>
              </p:nvSpPr>
              <p:spPr bwMode="auto">
                <a:xfrm flipV="1">
                  <a:off x="-185781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0" name="Line 11"/>
                <p:cNvSpPr>
                  <a:spLocks noChangeShapeType="1"/>
                </p:cNvSpPr>
                <p:nvPr/>
              </p:nvSpPr>
              <p:spPr bwMode="auto">
                <a:xfrm flipV="1">
                  <a:off x="-2667354"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1" name="Line 12"/>
                <p:cNvSpPr>
                  <a:spLocks noChangeShapeType="1"/>
                </p:cNvSpPr>
                <p:nvPr/>
              </p:nvSpPr>
              <p:spPr bwMode="auto">
                <a:xfrm flipV="1">
                  <a:off x="-144939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2" name="Line 13"/>
                <p:cNvSpPr>
                  <a:spLocks noChangeShapeType="1"/>
                </p:cNvSpPr>
                <p:nvPr/>
              </p:nvSpPr>
              <p:spPr bwMode="auto">
                <a:xfrm flipV="1">
                  <a:off x="-226624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3" name="Line 14"/>
                <p:cNvSpPr>
                  <a:spLocks noChangeShapeType="1"/>
                </p:cNvSpPr>
                <p:nvPr/>
              </p:nvSpPr>
              <p:spPr bwMode="auto">
                <a:xfrm flipV="1">
                  <a:off x="-105559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4" name="Line 15"/>
                <p:cNvSpPr>
                  <a:spLocks noChangeShapeType="1"/>
                </p:cNvSpPr>
                <p:nvPr/>
              </p:nvSpPr>
              <p:spPr bwMode="auto">
                <a:xfrm flipV="1">
                  <a:off x="-65448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5" name="Line 16"/>
                <p:cNvSpPr>
                  <a:spLocks noChangeShapeType="1"/>
                </p:cNvSpPr>
                <p:nvPr/>
              </p:nvSpPr>
              <p:spPr bwMode="auto">
                <a:xfrm flipV="1">
                  <a:off x="-24606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sp>
            <p:nvSpPr>
              <p:cNvPr id="26" name="Line 16"/>
              <p:cNvSpPr>
                <a:spLocks noChangeShapeType="1"/>
              </p:cNvSpPr>
              <p:nvPr/>
            </p:nvSpPr>
            <p:spPr bwMode="auto">
              <a:xfrm flipV="1">
                <a:off x="427556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7" name="TextBox 26"/>
              <p:cNvSpPr txBox="1"/>
              <p:nvPr/>
            </p:nvSpPr>
            <p:spPr>
              <a:xfrm>
                <a:off x="4125519" y="4009530"/>
                <a:ext cx="300082" cy="584775"/>
              </a:xfrm>
              <a:prstGeom prst="rect">
                <a:avLst/>
              </a:prstGeom>
              <a:noFill/>
            </p:spPr>
            <p:txBody>
              <a:bodyPr wrap="none" rtlCol="0">
                <a:spAutoFit/>
              </a:bodyPr>
              <a:lstStyle/>
              <a:p>
                <a:pPr algn="r" fontAlgn="base">
                  <a:spcBef>
                    <a:spcPct val="0"/>
                  </a:spcBef>
                  <a:spcAft>
                    <a:spcPct val="0"/>
                  </a:spcAft>
                </a:pPr>
                <a:r>
                  <a:rPr lang="en-GB" sz="800" dirty="0" smtClean="0">
                    <a:latin typeface="+mn-lt"/>
                  </a:rPr>
                  <a:t>48</a:t>
                </a:r>
                <a:r>
                  <a:rPr lang="en-GB" sz="800" dirty="0">
                    <a:latin typeface="+mn-lt"/>
                  </a:rPr>
                  <a:t/>
                </a:r>
                <a:br>
                  <a:rPr lang="en-GB" sz="800" dirty="0">
                    <a:latin typeface="+mn-lt"/>
                  </a:rPr>
                </a:br>
                <a:endParaRPr lang="en-GB" sz="800" dirty="0">
                  <a:latin typeface="+mn-lt"/>
                </a:endParaRPr>
              </a:p>
              <a:p>
                <a:pPr algn="r" fontAlgn="base">
                  <a:spcBef>
                    <a:spcPct val="0"/>
                  </a:spcBef>
                  <a:spcAft>
                    <a:spcPct val="0"/>
                  </a:spcAft>
                </a:pPr>
                <a:r>
                  <a:rPr lang="en-GB" sz="800" dirty="0" smtClean="0">
                    <a:latin typeface="+mn-lt"/>
                  </a:rPr>
                  <a:t>16</a:t>
                </a:r>
              </a:p>
              <a:p>
                <a:pPr algn="r" fontAlgn="base">
                  <a:spcBef>
                    <a:spcPct val="0"/>
                  </a:spcBef>
                  <a:spcAft>
                    <a:spcPct val="0"/>
                  </a:spcAft>
                </a:pPr>
                <a:r>
                  <a:rPr lang="en-GB" sz="800" dirty="0">
                    <a:latin typeface="+mn-lt"/>
                  </a:rPr>
                  <a:t>8</a:t>
                </a:r>
              </a:p>
            </p:txBody>
          </p:sp>
          <p:grpSp>
            <p:nvGrpSpPr>
              <p:cNvPr id="28" name="Group 27"/>
              <p:cNvGrpSpPr/>
              <p:nvPr/>
            </p:nvGrpSpPr>
            <p:grpSpPr>
              <a:xfrm>
                <a:off x="1060949" y="3960319"/>
                <a:ext cx="3173119" cy="633986"/>
                <a:chOff x="-3269141" y="3420916"/>
                <a:chExt cx="3173119" cy="633986"/>
              </a:xfrm>
            </p:grpSpPr>
            <p:sp>
              <p:nvSpPr>
                <p:cNvPr id="34" name="TextBox 33"/>
                <p:cNvSpPr txBox="1"/>
                <p:nvPr/>
              </p:nvSpPr>
              <p:spPr>
                <a:xfrm>
                  <a:off x="-3269141"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97</a:t>
                  </a:r>
                </a:p>
                <a:p>
                  <a:pPr algn="ctr" fontAlgn="base">
                    <a:spcBef>
                      <a:spcPct val="0"/>
                    </a:spcBef>
                    <a:spcAft>
                      <a:spcPct val="0"/>
                    </a:spcAft>
                  </a:pPr>
                  <a:r>
                    <a:rPr lang="en-GB" sz="800" dirty="0" smtClean="0">
                      <a:latin typeface="+mn-lt"/>
                    </a:rPr>
                    <a:t>97</a:t>
                  </a:r>
                  <a:endParaRPr lang="en-GB" sz="800" dirty="0">
                    <a:latin typeface="+mn-lt"/>
                  </a:endParaRPr>
                </a:p>
              </p:txBody>
            </p:sp>
            <p:sp>
              <p:nvSpPr>
                <p:cNvPr id="35" name="TextBox 34"/>
                <p:cNvSpPr txBox="1"/>
                <p:nvPr/>
              </p:nvSpPr>
              <p:spPr>
                <a:xfrm>
                  <a:off x="-2817395"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9</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82</a:t>
                  </a:r>
                </a:p>
                <a:p>
                  <a:pPr algn="ctr" fontAlgn="base">
                    <a:spcBef>
                      <a:spcPct val="0"/>
                    </a:spcBef>
                    <a:spcAft>
                      <a:spcPct val="0"/>
                    </a:spcAft>
                  </a:pPr>
                  <a:r>
                    <a:rPr lang="en-GB" sz="800" dirty="0" smtClean="0">
                      <a:latin typeface="+mn-lt"/>
                    </a:rPr>
                    <a:t>74</a:t>
                  </a:r>
                  <a:endParaRPr lang="en-GB" sz="800" dirty="0">
                    <a:latin typeface="+mn-lt"/>
                  </a:endParaRPr>
                </a:p>
              </p:txBody>
            </p:sp>
            <p:sp>
              <p:nvSpPr>
                <p:cNvPr id="36" name="TextBox 35"/>
                <p:cNvSpPr txBox="1"/>
                <p:nvPr/>
              </p:nvSpPr>
              <p:spPr>
                <a:xfrm>
                  <a:off x="-2416284"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15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76</a:t>
                  </a:r>
                </a:p>
                <a:p>
                  <a:pPr algn="ctr" fontAlgn="base">
                    <a:spcBef>
                      <a:spcPct val="0"/>
                    </a:spcBef>
                    <a:spcAft>
                      <a:spcPct val="0"/>
                    </a:spcAft>
                  </a:pPr>
                  <a:r>
                    <a:rPr lang="en-GB" sz="800" dirty="0" smtClean="0">
                      <a:latin typeface="+mn-lt"/>
                    </a:rPr>
                    <a:t>63</a:t>
                  </a:r>
                  <a:endParaRPr lang="en-GB" sz="800" dirty="0">
                    <a:latin typeface="+mn-lt"/>
                  </a:endParaRPr>
                </a:p>
              </p:txBody>
            </p:sp>
            <p:sp>
              <p:nvSpPr>
                <p:cNvPr id="37" name="TextBox 36"/>
                <p:cNvSpPr txBox="1"/>
                <p:nvPr/>
              </p:nvSpPr>
              <p:spPr>
                <a:xfrm>
                  <a:off x="-2007859"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21</a:t>
                  </a:r>
                </a:p>
                <a:p>
                  <a:pPr algn="ctr" fontAlgn="base">
                    <a:spcBef>
                      <a:spcPct val="0"/>
                    </a:spcBef>
                    <a:spcAft>
                      <a:spcPct val="0"/>
                    </a:spcAft>
                  </a:pPr>
                  <a:endParaRPr lang="en-GB" sz="800" dirty="0">
                    <a:latin typeface="+mn-lt"/>
                  </a:endParaRPr>
                </a:p>
                <a:p>
                  <a:pPr algn="ctr" fontAlgn="base">
                    <a:spcBef>
                      <a:spcPct val="0"/>
                    </a:spcBef>
                    <a:spcAft>
                      <a:spcPct val="0"/>
                    </a:spcAft>
                  </a:pPr>
                  <a:r>
                    <a:rPr lang="en-GB" sz="800" dirty="0" smtClean="0">
                      <a:latin typeface="+mn-lt"/>
                    </a:rPr>
                    <a:t>69</a:t>
                  </a:r>
                </a:p>
                <a:p>
                  <a:pPr algn="ctr" fontAlgn="base">
                    <a:spcBef>
                      <a:spcPct val="0"/>
                    </a:spcBef>
                    <a:spcAft>
                      <a:spcPct val="0"/>
                    </a:spcAft>
                  </a:pPr>
                  <a:r>
                    <a:rPr lang="en-GB" sz="800" dirty="0" smtClean="0">
                      <a:latin typeface="+mn-lt"/>
                    </a:rPr>
                    <a:t>58</a:t>
                  </a:r>
                  <a:endParaRPr lang="en-GB" sz="800" dirty="0">
                    <a:latin typeface="+mn-lt"/>
                  </a:endParaRPr>
                </a:p>
              </p:txBody>
            </p:sp>
            <p:sp>
              <p:nvSpPr>
                <p:cNvPr id="38" name="TextBox 37"/>
                <p:cNvSpPr txBox="1"/>
                <p:nvPr/>
              </p:nvSpPr>
              <p:spPr>
                <a:xfrm>
                  <a:off x="-1599434"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27</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62</a:t>
                  </a:r>
                </a:p>
                <a:p>
                  <a:pPr algn="ctr" fontAlgn="base">
                    <a:spcBef>
                      <a:spcPct val="0"/>
                    </a:spcBef>
                    <a:spcAft>
                      <a:spcPct val="0"/>
                    </a:spcAft>
                  </a:pPr>
                  <a:r>
                    <a:rPr lang="en-GB" sz="800" dirty="0" smtClean="0">
                      <a:latin typeface="+mn-lt"/>
                    </a:rPr>
                    <a:t>55</a:t>
                  </a:r>
                  <a:endParaRPr lang="en-GB" sz="800" dirty="0">
                    <a:latin typeface="+mn-lt"/>
                  </a:endParaRPr>
                </a:p>
              </p:txBody>
            </p:sp>
            <p:sp>
              <p:nvSpPr>
                <p:cNvPr id="39" name="TextBox 38"/>
                <p:cNvSpPr txBox="1"/>
                <p:nvPr/>
              </p:nvSpPr>
              <p:spPr>
                <a:xfrm>
                  <a:off x="-1205639"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33</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48</a:t>
                  </a:r>
                </a:p>
                <a:p>
                  <a:pPr algn="ctr" fontAlgn="base">
                    <a:spcBef>
                      <a:spcPct val="0"/>
                    </a:spcBef>
                    <a:spcAft>
                      <a:spcPct val="0"/>
                    </a:spcAft>
                  </a:pPr>
                  <a:r>
                    <a:rPr lang="en-GB" sz="800" dirty="0" smtClean="0">
                      <a:latin typeface="+mn-lt"/>
                    </a:rPr>
                    <a:t>42</a:t>
                  </a:r>
                  <a:endParaRPr lang="en-GB" sz="800" dirty="0">
                    <a:latin typeface="+mn-lt"/>
                  </a:endParaRPr>
                </a:p>
              </p:txBody>
            </p:sp>
            <p:sp>
              <p:nvSpPr>
                <p:cNvPr id="40" name="TextBox 39"/>
                <p:cNvSpPr txBox="1"/>
                <p:nvPr/>
              </p:nvSpPr>
              <p:spPr>
                <a:xfrm>
                  <a:off x="-804529"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39</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33</a:t>
                  </a:r>
                </a:p>
                <a:p>
                  <a:pPr algn="ctr" fontAlgn="base">
                    <a:spcBef>
                      <a:spcPct val="0"/>
                    </a:spcBef>
                    <a:spcAft>
                      <a:spcPct val="0"/>
                    </a:spcAft>
                  </a:pPr>
                  <a:r>
                    <a:rPr lang="en-GB" sz="800" dirty="0" smtClean="0">
                      <a:latin typeface="+mn-lt"/>
                    </a:rPr>
                    <a:t>29</a:t>
                  </a:r>
                  <a:endParaRPr lang="en-GB" sz="800" dirty="0">
                    <a:latin typeface="+mn-lt"/>
                  </a:endParaRPr>
                </a:p>
              </p:txBody>
            </p:sp>
            <p:sp>
              <p:nvSpPr>
                <p:cNvPr id="41" name="TextBox 40"/>
                <p:cNvSpPr txBox="1"/>
                <p:nvPr/>
              </p:nvSpPr>
              <p:spPr>
                <a:xfrm>
                  <a:off x="-396104"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45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22</a:t>
                  </a:r>
                </a:p>
                <a:p>
                  <a:pPr algn="ctr" fontAlgn="base">
                    <a:spcBef>
                      <a:spcPct val="0"/>
                    </a:spcBef>
                    <a:spcAft>
                      <a:spcPct val="0"/>
                    </a:spcAft>
                  </a:pPr>
                  <a:r>
                    <a:rPr lang="en-GB" sz="800" dirty="0" smtClean="0">
                      <a:latin typeface="+mn-lt"/>
                    </a:rPr>
                    <a:t>17</a:t>
                  </a:r>
                  <a:endParaRPr lang="en-GB" sz="800" dirty="0">
                    <a:latin typeface="+mn-lt"/>
                  </a:endParaRPr>
                </a:p>
              </p:txBody>
            </p:sp>
            <p:sp>
              <p:nvSpPr>
                <p:cNvPr id="42" name="Line 9"/>
                <p:cNvSpPr>
                  <a:spLocks noChangeShapeType="1"/>
                </p:cNvSpPr>
                <p:nvPr/>
              </p:nvSpPr>
              <p:spPr bwMode="auto">
                <a:xfrm flipV="1">
                  <a:off x="-3127815"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3" name="Line 10"/>
                <p:cNvSpPr>
                  <a:spLocks noChangeShapeType="1"/>
                </p:cNvSpPr>
                <p:nvPr/>
              </p:nvSpPr>
              <p:spPr bwMode="auto">
                <a:xfrm flipV="1">
                  <a:off x="-185781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4" name="Line 11"/>
                <p:cNvSpPr>
                  <a:spLocks noChangeShapeType="1"/>
                </p:cNvSpPr>
                <p:nvPr/>
              </p:nvSpPr>
              <p:spPr bwMode="auto">
                <a:xfrm flipV="1">
                  <a:off x="-2667354"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5" name="Line 12"/>
                <p:cNvSpPr>
                  <a:spLocks noChangeShapeType="1"/>
                </p:cNvSpPr>
                <p:nvPr/>
              </p:nvSpPr>
              <p:spPr bwMode="auto">
                <a:xfrm flipV="1">
                  <a:off x="-144939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6" name="Line 13"/>
                <p:cNvSpPr>
                  <a:spLocks noChangeShapeType="1"/>
                </p:cNvSpPr>
                <p:nvPr/>
              </p:nvSpPr>
              <p:spPr bwMode="auto">
                <a:xfrm flipV="1">
                  <a:off x="-226624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7" name="Line 14"/>
                <p:cNvSpPr>
                  <a:spLocks noChangeShapeType="1"/>
                </p:cNvSpPr>
                <p:nvPr/>
              </p:nvSpPr>
              <p:spPr bwMode="auto">
                <a:xfrm flipV="1">
                  <a:off x="-105559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8" name="Line 15"/>
                <p:cNvSpPr>
                  <a:spLocks noChangeShapeType="1"/>
                </p:cNvSpPr>
                <p:nvPr/>
              </p:nvSpPr>
              <p:spPr bwMode="auto">
                <a:xfrm flipV="1">
                  <a:off x="-65448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9" name="Line 16"/>
                <p:cNvSpPr>
                  <a:spLocks noChangeShapeType="1"/>
                </p:cNvSpPr>
                <p:nvPr/>
              </p:nvSpPr>
              <p:spPr bwMode="auto">
                <a:xfrm flipV="1">
                  <a:off x="-24606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sp>
            <p:nvSpPr>
              <p:cNvPr id="29" name="Freeform 2"/>
              <p:cNvSpPr>
                <a:spLocks/>
              </p:cNvSpPr>
              <p:nvPr/>
            </p:nvSpPr>
            <p:spPr bwMode="auto">
              <a:xfrm>
                <a:off x="1038789" y="2027403"/>
                <a:ext cx="3236771" cy="1094266"/>
              </a:xfrm>
              <a:custGeom>
                <a:avLst/>
                <a:gdLst>
                  <a:gd name="T0" fmla="*/ 251 w 254"/>
                  <a:gd name="T1" fmla="*/ 84 h 84"/>
                  <a:gd name="T2" fmla="*/ 231 w 254"/>
                  <a:gd name="T3" fmla="*/ 79 h 84"/>
                  <a:gd name="T4" fmla="*/ 190 w 254"/>
                  <a:gd name="T5" fmla="*/ 76 h 84"/>
                  <a:gd name="T6" fmla="*/ 157 w 254"/>
                  <a:gd name="T7" fmla="*/ 72 h 84"/>
                  <a:gd name="T8" fmla="*/ 155 w 254"/>
                  <a:gd name="T9" fmla="*/ 70 h 84"/>
                  <a:gd name="T10" fmla="*/ 134 w 254"/>
                  <a:gd name="T11" fmla="*/ 67 h 84"/>
                  <a:gd name="T12" fmla="*/ 125 w 254"/>
                  <a:gd name="T13" fmla="*/ 65 h 84"/>
                  <a:gd name="T14" fmla="*/ 117 w 254"/>
                  <a:gd name="T15" fmla="*/ 64 h 84"/>
                  <a:gd name="T16" fmla="*/ 111 w 254"/>
                  <a:gd name="T17" fmla="*/ 61 h 84"/>
                  <a:gd name="T18" fmla="*/ 108 w 254"/>
                  <a:gd name="T19" fmla="*/ 59 h 84"/>
                  <a:gd name="T20" fmla="*/ 89 w 254"/>
                  <a:gd name="T21" fmla="*/ 57 h 84"/>
                  <a:gd name="T22" fmla="*/ 80 w 254"/>
                  <a:gd name="T23" fmla="*/ 55 h 84"/>
                  <a:gd name="T24" fmla="*/ 71 w 254"/>
                  <a:gd name="T25" fmla="*/ 53 h 84"/>
                  <a:gd name="T26" fmla="*/ 69 w 254"/>
                  <a:gd name="T27" fmla="*/ 51 h 84"/>
                  <a:gd name="T28" fmla="*/ 62 w 254"/>
                  <a:gd name="T29" fmla="*/ 49 h 84"/>
                  <a:gd name="T30" fmla="*/ 60 w 254"/>
                  <a:gd name="T31" fmla="*/ 47 h 84"/>
                  <a:gd name="T32" fmla="*/ 57 w 254"/>
                  <a:gd name="T33" fmla="*/ 44 h 84"/>
                  <a:gd name="T34" fmla="*/ 54 w 254"/>
                  <a:gd name="T35" fmla="*/ 42 h 84"/>
                  <a:gd name="T36" fmla="*/ 48 w 254"/>
                  <a:gd name="T37" fmla="*/ 40 h 84"/>
                  <a:gd name="T38" fmla="*/ 45 w 254"/>
                  <a:gd name="T39" fmla="*/ 37 h 84"/>
                  <a:gd name="T40" fmla="*/ 42 w 254"/>
                  <a:gd name="T41" fmla="*/ 33 h 84"/>
                  <a:gd name="T42" fmla="*/ 37 w 254"/>
                  <a:gd name="T43" fmla="*/ 31 h 84"/>
                  <a:gd name="T44" fmla="*/ 34 w 254"/>
                  <a:gd name="T45" fmla="*/ 30 h 84"/>
                  <a:gd name="T46" fmla="*/ 31 w 254"/>
                  <a:gd name="T47" fmla="*/ 27 h 84"/>
                  <a:gd name="T48" fmla="*/ 28 w 254"/>
                  <a:gd name="T49" fmla="*/ 23 h 84"/>
                  <a:gd name="T50" fmla="*/ 24 w 254"/>
                  <a:gd name="T51" fmla="*/ 18 h 84"/>
                  <a:gd name="T52" fmla="*/ 21 w 254"/>
                  <a:gd name="T53" fmla="*/ 14 h 84"/>
                  <a:gd name="T54" fmla="*/ 18 w 254"/>
                  <a:gd name="T55" fmla="*/ 11 h 84"/>
                  <a:gd name="T56" fmla="*/ 14 w 254"/>
                  <a:gd name="T57" fmla="*/ 9 h 84"/>
                  <a:gd name="T58" fmla="*/ 10 w 254"/>
                  <a:gd name="T59" fmla="*/ 6 h 84"/>
                  <a:gd name="T60" fmla="*/ 7 w 254"/>
                  <a:gd name="T61" fmla="*/ 4 h 84"/>
                  <a:gd name="T62" fmla="*/ 5 w 254"/>
                  <a:gd name="T63" fmla="*/ 2 h 84"/>
                  <a:gd name="T64" fmla="*/ 0 w 254"/>
                  <a:gd name="T6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84">
                    <a:moveTo>
                      <a:pt x="254" y="84"/>
                    </a:moveTo>
                    <a:lnTo>
                      <a:pt x="251" y="84"/>
                    </a:lnTo>
                    <a:lnTo>
                      <a:pt x="251" y="79"/>
                    </a:lnTo>
                    <a:lnTo>
                      <a:pt x="231" y="79"/>
                    </a:lnTo>
                    <a:lnTo>
                      <a:pt x="231" y="76"/>
                    </a:lnTo>
                    <a:lnTo>
                      <a:pt x="190" y="76"/>
                    </a:lnTo>
                    <a:lnTo>
                      <a:pt x="190" y="72"/>
                    </a:lnTo>
                    <a:lnTo>
                      <a:pt x="157" y="72"/>
                    </a:lnTo>
                    <a:lnTo>
                      <a:pt x="157" y="70"/>
                    </a:lnTo>
                    <a:lnTo>
                      <a:pt x="155" y="70"/>
                    </a:lnTo>
                    <a:lnTo>
                      <a:pt x="155" y="67"/>
                    </a:lnTo>
                    <a:lnTo>
                      <a:pt x="134" y="67"/>
                    </a:lnTo>
                    <a:lnTo>
                      <a:pt x="134" y="65"/>
                    </a:lnTo>
                    <a:lnTo>
                      <a:pt x="125" y="65"/>
                    </a:lnTo>
                    <a:lnTo>
                      <a:pt x="117" y="65"/>
                    </a:lnTo>
                    <a:lnTo>
                      <a:pt x="117" y="64"/>
                    </a:lnTo>
                    <a:lnTo>
                      <a:pt x="111" y="64"/>
                    </a:lnTo>
                    <a:lnTo>
                      <a:pt x="111" y="61"/>
                    </a:lnTo>
                    <a:lnTo>
                      <a:pt x="108" y="61"/>
                    </a:lnTo>
                    <a:lnTo>
                      <a:pt x="108" y="59"/>
                    </a:lnTo>
                    <a:lnTo>
                      <a:pt x="89" y="59"/>
                    </a:lnTo>
                    <a:lnTo>
                      <a:pt x="89" y="57"/>
                    </a:lnTo>
                    <a:lnTo>
                      <a:pt x="80" y="57"/>
                    </a:lnTo>
                    <a:lnTo>
                      <a:pt x="80" y="55"/>
                    </a:lnTo>
                    <a:lnTo>
                      <a:pt x="71" y="55"/>
                    </a:lnTo>
                    <a:lnTo>
                      <a:pt x="71" y="53"/>
                    </a:lnTo>
                    <a:lnTo>
                      <a:pt x="69" y="53"/>
                    </a:lnTo>
                    <a:lnTo>
                      <a:pt x="69" y="51"/>
                    </a:lnTo>
                    <a:lnTo>
                      <a:pt x="62" y="51"/>
                    </a:lnTo>
                    <a:lnTo>
                      <a:pt x="62" y="49"/>
                    </a:lnTo>
                    <a:lnTo>
                      <a:pt x="60" y="49"/>
                    </a:lnTo>
                    <a:lnTo>
                      <a:pt x="60" y="47"/>
                    </a:lnTo>
                    <a:lnTo>
                      <a:pt x="57" y="47"/>
                    </a:lnTo>
                    <a:lnTo>
                      <a:pt x="57" y="44"/>
                    </a:lnTo>
                    <a:lnTo>
                      <a:pt x="54" y="44"/>
                    </a:lnTo>
                    <a:lnTo>
                      <a:pt x="54" y="42"/>
                    </a:lnTo>
                    <a:lnTo>
                      <a:pt x="48" y="42"/>
                    </a:lnTo>
                    <a:lnTo>
                      <a:pt x="48" y="40"/>
                    </a:lnTo>
                    <a:lnTo>
                      <a:pt x="45" y="40"/>
                    </a:lnTo>
                    <a:lnTo>
                      <a:pt x="45" y="37"/>
                    </a:lnTo>
                    <a:lnTo>
                      <a:pt x="42" y="37"/>
                    </a:lnTo>
                    <a:lnTo>
                      <a:pt x="42" y="33"/>
                    </a:lnTo>
                    <a:lnTo>
                      <a:pt x="37" y="33"/>
                    </a:lnTo>
                    <a:lnTo>
                      <a:pt x="37" y="31"/>
                    </a:lnTo>
                    <a:lnTo>
                      <a:pt x="34" y="31"/>
                    </a:lnTo>
                    <a:lnTo>
                      <a:pt x="34" y="30"/>
                    </a:lnTo>
                    <a:lnTo>
                      <a:pt x="31" y="30"/>
                    </a:lnTo>
                    <a:lnTo>
                      <a:pt x="31" y="27"/>
                    </a:lnTo>
                    <a:lnTo>
                      <a:pt x="31" y="23"/>
                    </a:lnTo>
                    <a:lnTo>
                      <a:pt x="28" y="23"/>
                    </a:lnTo>
                    <a:lnTo>
                      <a:pt x="28" y="18"/>
                    </a:lnTo>
                    <a:lnTo>
                      <a:pt x="24" y="18"/>
                    </a:lnTo>
                    <a:lnTo>
                      <a:pt x="24" y="14"/>
                    </a:lnTo>
                    <a:lnTo>
                      <a:pt x="21" y="14"/>
                    </a:lnTo>
                    <a:lnTo>
                      <a:pt x="21" y="11"/>
                    </a:lnTo>
                    <a:lnTo>
                      <a:pt x="18" y="11"/>
                    </a:lnTo>
                    <a:lnTo>
                      <a:pt x="18" y="9"/>
                    </a:lnTo>
                    <a:lnTo>
                      <a:pt x="14" y="9"/>
                    </a:lnTo>
                    <a:lnTo>
                      <a:pt x="14" y="6"/>
                    </a:lnTo>
                    <a:lnTo>
                      <a:pt x="10" y="6"/>
                    </a:lnTo>
                    <a:lnTo>
                      <a:pt x="10" y="4"/>
                    </a:lnTo>
                    <a:lnTo>
                      <a:pt x="7" y="4"/>
                    </a:lnTo>
                    <a:lnTo>
                      <a:pt x="7" y="2"/>
                    </a:lnTo>
                    <a:lnTo>
                      <a:pt x="5" y="2"/>
                    </a:lnTo>
                    <a:lnTo>
                      <a:pt x="5"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3"/>
              <p:cNvSpPr>
                <a:spLocks/>
              </p:cNvSpPr>
              <p:nvPr/>
            </p:nvSpPr>
            <p:spPr bwMode="auto">
              <a:xfrm>
                <a:off x="1038789" y="2027403"/>
                <a:ext cx="3221914" cy="898861"/>
              </a:xfrm>
              <a:custGeom>
                <a:avLst/>
                <a:gdLst>
                  <a:gd name="T0" fmla="*/ 203 w 253"/>
                  <a:gd name="T1" fmla="*/ 69 h 69"/>
                  <a:gd name="T2" fmla="*/ 192 w 253"/>
                  <a:gd name="T3" fmla="*/ 66 h 69"/>
                  <a:gd name="T4" fmla="*/ 191 w 253"/>
                  <a:gd name="T5" fmla="*/ 64 h 69"/>
                  <a:gd name="T6" fmla="*/ 167 w 253"/>
                  <a:gd name="T7" fmla="*/ 62 h 69"/>
                  <a:gd name="T8" fmla="*/ 158 w 253"/>
                  <a:gd name="T9" fmla="*/ 61 h 69"/>
                  <a:gd name="T10" fmla="*/ 155 w 253"/>
                  <a:gd name="T11" fmla="*/ 59 h 69"/>
                  <a:gd name="T12" fmla="*/ 153 w 253"/>
                  <a:gd name="T13" fmla="*/ 57 h 69"/>
                  <a:gd name="T14" fmla="*/ 141 w 253"/>
                  <a:gd name="T15" fmla="*/ 56 h 69"/>
                  <a:gd name="T16" fmla="*/ 131 w 253"/>
                  <a:gd name="T17" fmla="*/ 54 h 69"/>
                  <a:gd name="T18" fmla="*/ 125 w 253"/>
                  <a:gd name="T19" fmla="*/ 53 h 69"/>
                  <a:gd name="T20" fmla="*/ 121 w 253"/>
                  <a:gd name="T21" fmla="*/ 51 h 69"/>
                  <a:gd name="T22" fmla="*/ 116 w 253"/>
                  <a:gd name="T23" fmla="*/ 49 h 69"/>
                  <a:gd name="T24" fmla="*/ 100 w 253"/>
                  <a:gd name="T25" fmla="*/ 47 h 69"/>
                  <a:gd name="T26" fmla="*/ 98 w 253"/>
                  <a:gd name="T27" fmla="*/ 45 h 69"/>
                  <a:gd name="T28" fmla="*/ 96 w 253"/>
                  <a:gd name="T29" fmla="*/ 44 h 69"/>
                  <a:gd name="T30" fmla="*/ 93 w 253"/>
                  <a:gd name="T31" fmla="*/ 42 h 69"/>
                  <a:gd name="T32" fmla="*/ 91 w 253"/>
                  <a:gd name="T33" fmla="*/ 40 h 69"/>
                  <a:gd name="T34" fmla="*/ 88 w 253"/>
                  <a:gd name="T35" fmla="*/ 39 h 69"/>
                  <a:gd name="T36" fmla="*/ 69 w 253"/>
                  <a:gd name="T37" fmla="*/ 37 h 69"/>
                  <a:gd name="T38" fmla="*/ 64 w 253"/>
                  <a:gd name="T39" fmla="*/ 35 h 69"/>
                  <a:gd name="T40" fmla="*/ 57 w 253"/>
                  <a:gd name="T41" fmla="*/ 33 h 69"/>
                  <a:gd name="T42" fmla="*/ 55 w 253"/>
                  <a:gd name="T43" fmla="*/ 32 h 69"/>
                  <a:gd name="T44" fmla="*/ 48 w 253"/>
                  <a:gd name="T45" fmla="*/ 30 h 69"/>
                  <a:gd name="T46" fmla="*/ 43 w 253"/>
                  <a:gd name="T47" fmla="*/ 28 h 69"/>
                  <a:gd name="T48" fmla="*/ 38 w 253"/>
                  <a:gd name="T49" fmla="*/ 27 h 69"/>
                  <a:gd name="T50" fmla="*/ 33 w 253"/>
                  <a:gd name="T51" fmla="*/ 25 h 69"/>
                  <a:gd name="T52" fmla="*/ 31 w 253"/>
                  <a:gd name="T53" fmla="*/ 23 h 69"/>
                  <a:gd name="T54" fmla="*/ 26 w 253"/>
                  <a:gd name="T55" fmla="*/ 21 h 69"/>
                  <a:gd name="T56" fmla="*/ 24 w 253"/>
                  <a:gd name="T57" fmla="*/ 15 h 69"/>
                  <a:gd name="T58" fmla="*/ 21 w 253"/>
                  <a:gd name="T59" fmla="*/ 14 h 69"/>
                  <a:gd name="T60" fmla="*/ 19 w 253"/>
                  <a:gd name="T61" fmla="*/ 11 h 69"/>
                  <a:gd name="T62" fmla="*/ 18 w 253"/>
                  <a:gd name="T63" fmla="*/ 9 h 69"/>
                  <a:gd name="T64" fmla="*/ 14 w 253"/>
                  <a:gd name="T65" fmla="*/ 6 h 69"/>
                  <a:gd name="T66" fmla="*/ 12 w 253"/>
                  <a:gd name="T67" fmla="*/ 4 h 69"/>
                  <a:gd name="T68" fmla="*/ 7 w 253"/>
                  <a:gd name="T69" fmla="*/ 2 h 69"/>
                  <a:gd name="T70" fmla="*/ 5 w 253"/>
                  <a:gd name="T71" fmla="*/ 2 h 69"/>
                  <a:gd name="T72" fmla="*/ 2 w 253"/>
                  <a:gd name="T7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69">
                    <a:moveTo>
                      <a:pt x="253" y="69"/>
                    </a:moveTo>
                    <a:lnTo>
                      <a:pt x="203" y="69"/>
                    </a:lnTo>
                    <a:lnTo>
                      <a:pt x="203" y="66"/>
                    </a:lnTo>
                    <a:lnTo>
                      <a:pt x="192" y="66"/>
                    </a:lnTo>
                    <a:lnTo>
                      <a:pt x="192" y="64"/>
                    </a:lnTo>
                    <a:lnTo>
                      <a:pt x="191" y="64"/>
                    </a:lnTo>
                    <a:lnTo>
                      <a:pt x="191" y="62"/>
                    </a:lnTo>
                    <a:lnTo>
                      <a:pt x="167" y="62"/>
                    </a:lnTo>
                    <a:lnTo>
                      <a:pt x="167" y="61"/>
                    </a:lnTo>
                    <a:lnTo>
                      <a:pt x="158" y="61"/>
                    </a:lnTo>
                    <a:lnTo>
                      <a:pt x="158" y="59"/>
                    </a:lnTo>
                    <a:lnTo>
                      <a:pt x="155" y="59"/>
                    </a:lnTo>
                    <a:lnTo>
                      <a:pt x="155" y="57"/>
                    </a:lnTo>
                    <a:lnTo>
                      <a:pt x="153" y="57"/>
                    </a:lnTo>
                    <a:lnTo>
                      <a:pt x="153" y="56"/>
                    </a:lnTo>
                    <a:lnTo>
                      <a:pt x="141" y="56"/>
                    </a:lnTo>
                    <a:lnTo>
                      <a:pt x="141" y="54"/>
                    </a:lnTo>
                    <a:lnTo>
                      <a:pt x="131" y="54"/>
                    </a:lnTo>
                    <a:lnTo>
                      <a:pt x="131" y="53"/>
                    </a:lnTo>
                    <a:lnTo>
                      <a:pt x="125" y="53"/>
                    </a:lnTo>
                    <a:lnTo>
                      <a:pt x="125" y="51"/>
                    </a:lnTo>
                    <a:lnTo>
                      <a:pt x="121" y="51"/>
                    </a:lnTo>
                    <a:lnTo>
                      <a:pt x="121" y="49"/>
                    </a:lnTo>
                    <a:lnTo>
                      <a:pt x="116" y="49"/>
                    </a:lnTo>
                    <a:lnTo>
                      <a:pt x="116" y="47"/>
                    </a:lnTo>
                    <a:lnTo>
                      <a:pt x="100" y="47"/>
                    </a:lnTo>
                    <a:lnTo>
                      <a:pt x="100" y="45"/>
                    </a:lnTo>
                    <a:lnTo>
                      <a:pt x="98" y="45"/>
                    </a:lnTo>
                    <a:lnTo>
                      <a:pt x="98" y="44"/>
                    </a:lnTo>
                    <a:lnTo>
                      <a:pt x="96" y="44"/>
                    </a:lnTo>
                    <a:lnTo>
                      <a:pt x="96" y="42"/>
                    </a:lnTo>
                    <a:lnTo>
                      <a:pt x="93" y="42"/>
                    </a:lnTo>
                    <a:lnTo>
                      <a:pt x="93" y="40"/>
                    </a:lnTo>
                    <a:lnTo>
                      <a:pt x="91" y="40"/>
                    </a:lnTo>
                    <a:lnTo>
                      <a:pt x="91" y="39"/>
                    </a:lnTo>
                    <a:lnTo>
                      <a:pt x="88" y="39"/>
                    </a:lnTo>
                    <a:lnTo>
                      <a:pt x="88" y="37"/>
                    </a:lnTo>
                    <a:lnTo>
                      <a:pt x="69" y="37"/>
                    </a:lnTo>
                    <a:lnTo>
                      <a:pt x="69" y="35"/>
                    </a:lnTo>
                    <a:lnTo>
                      <a:pt x="64" y="35"/>
                    </a:lnTo>
                    <a:lnTo>
                      <a:pt x="64" y="33"/>
                    </a:lnTo>
                    <a:lnTo>
                      <a:pt x="57" y="33"/>
                    </a:lnTo>
                    <a:lnTo>
                      <a:pt x="57" y="32"/>
                    </a:lnTo>
                    <a:lnTo>
                      <a:pt x="55" y="32"/>
                    </a:lnTo>
                    <a:lnTo>
                      <a:pt x="55" y="30"/>
                    </a:lnTo>
                    <a:lnTo>
                      <a:pt x="48" y="30"/>
                    </a:lnTo>
                    <a:lnTo>
                      <a:pt x="48" y="28"/>
                    </a:lnTo>
                    <a:lnTo>
                      <a:pt x="43" y="28"/>
                    </a:lnTo>
                    <a:lnTo>
                      <a:pt x="43" y="27"/>
                    </a:lnTo>
                    <a:lnTo>
                      <a:pt x="38" y="27"/>
                    </a:lnTo>
                    <a:lnTo>
                      <a:pt x="38" y="25"/>
                    </a:lnTo>
                    <a:lnTo>
                      <a:pt x="33" y="25"/>
                    </a:lnTo>
                    <a:lnTo>
                      <a:pt x="33" y="23"/>
                    </a:lnTo>
                    <a:lnTo>
                      <a:pt x="31" y="23"/>
                    </a:lnTo>
                    <a:lnTo>
                      <a:pt x="31" y="21"/>
                    </a:lnTo>
                    <a:lnTo>
                      <a:pt x="26" y="21"/>
                    </a:lnTo>
                    <a:lnTo>
                      <a:pt x="26" y="15"/>
                    </a:lnTo>
                    <a:lnTo>
                      <a:pt x="24" y="15"/>
                    </a:lnTo>
                    <a:lnTo>
                      <a:pt x="24" y="14"/>
                    </a:lnTo>
                    <a:lnTo>
                      <a:pt x="21" y="14"/>
                    </a:lnTo>
                    <a:lnTo>
                      <a:pt x="19" y="14"/>
                    </a:lnTo>
                    <a:lnTo>
                      <a:pt x="19" y="11"/>
                    </a:lnTo>
                    <a:lnTo>
                      <a:pt x="18" y="11"/>
                    </a:lnTo>
                    <a:lnTo>
                      <a:pt x="18" y="9"/>
                    </a:lnTo>
                    <a:lnTo>
                      <a:pt x="14" y="9"/>
                    </a:lnTo>
                    <a:lnTo>
                      <a:pt x="14" y="6"/>
                    </a:lnTo>
                    <a:lnTo>
                      <a:pt x="12" y="6"/>
                    </a:lnTo>
                    <a:lnTo>
                      <a:pt x="12" y="4"/>
                    </a:lnTo>
                    <a:lnTo>
                      <a:pt x="7" y="4"/>
                    </a:lnTo>
                    <a:lnTo>
                      <a:pt x="7" y="2"/>
                    </a:lnTo>
                    <a:lnTo>
                      <a:pt x="6" y="2"/>
                    </a:lnTo>
                    <a:lnTo>
                      <a:pt x="5" y="2"/>
                    </a:lnTo>
                    <a:lnTo>
                      <a:pt x="2" y="2"/>
                    </a:lnTo>
                    <a:lnTo>
                      <a:pt x="2"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31" name="Straight Connector 30"/>
              <p:cNvCxnSpPr/>
              <p:nvPr/>
            </p:nvCxnSpPr>
            <p:spPr>
              <a:xfrm>
                <a:off x="1573842" y="3590307"/>
                <a:ext cx="455641" cy="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32" name="TextBox 31"/>
              <p:cNvSpPr txBox="1"/>
              <p:nvPr/>
            </p:nvSpPr>
            <p:spPr>
              <a:xfrm>
                <a:off x="1980546" y="3520672"/>
                <a:ext cx="633507" cy="361637"/>
              </a:xfrm>
              <a:prstGeom prst="rect">
                <a:avLst/>
              </a:prstGeom>
              <a:noFill/>
            </p:spPr>
            <p:txBody>
              <a:bodyPr wrap="none" rtlCol="0">
                <a:spAutoFit/>
              </a:bodyPr>
              <a:lstStyle/>
              <a:p>
                <a:pPr>
                  <a:lnSpc>
                    <a:spcPts val="700"/>
                  </a:lnSpc>
                </a:pPr>
                <a:r>
                  <a:rPr lang="en-GB" sz="900" dirty="0" smtClean="0">
                    <a:latin typeface="+mn-lt"/>
                  </a:rPr>
                  <a:t>HMIO</a:t>
                </a:r>
                <a:r>
                  <a:rPr lang="ja-JP" altLang="en-US" sz="900" dirty="0" smtClean="0">
                    <a:latin typeface="+mn-lt"/>
                  </a:rPr>
                  <a:t>群</a:t>
                </a:r>
                <a:r>
                  <a:rPr lang="en-GB" sz="900" dirty="0" smtClean="0">
                    <a:latin typeface="+mn-lt"/>
                  </a:rPr>
                  <a:t> </a:t>
                </a:r>
                <a:br>
                  <a:rPr lang="en-GB" sz="900" dirty="0" smtClean="0">
                    <a:latin typeface="+mn-lt"/>
                  </a:rPr>
                </a:br>
                <a:endParaRPr lang="en-GB" sz="900" dirty="0" smtClean="0">
                  <a:latin typeface="+mn-lt"/>
                </a:endParaRPr>
              </a:p>
              <a:p>
                <a:pPr>
                  <a:lnSpc>
                    <a:spcPts val="700"/>
                  </a:lnSpc>
                </a:pPr>
                <a:r>
                  <a:rPr lang="en-GB" sz="900" dirty="0" smtClean="0">
                    <a:latin typeface="+mn-lt"/>
                  </a:rPr>
                  <a:t>OO</a:t>
                </a:r>
                <a:r>
                  <a:rPr lang="ja-JP" altLang="en-US" sz="900" dirty="0" smtClean="0">
                    <a:latin typeface="+mn-lt"/>
                  </a:rPr>
                  <a:t>群</a:t>
                </a:r>
                <a:endParaRPr lang="en-GB" sz="900" dirty="0">
                  <a:latin typeface="+mn-lt"/>
                </a:endParaRPr>
              </a:p>
            </p:txBody>
          </p:sp>
          <p:cxnSp>
            <p:nvCxnSpPr>
              <p:cNvPr id="33" name="Straight Connector 32"/>
              <p:cNvCxnSpPr/>
              <p:nvPr/>
            </p:nvCxnSpPr>
            <p:spPr>
              <a:xfrm>
                <a:off x="1573842" y="3765622"/>
                <a:ext cx="455641" cy="0"/>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66" name="Group 65"/>
            <p:cNvGrpSpPr/>
            <p:nvPr/>
          </p:nvGrpSpPr>
          <p:grpSpPr>
            <a:xfrm>
              <a:off x="4618218" y="1706022"/>
              <a:ext cx="4164316" cy="2761278"/>
              <a:chOff x="4618218" y="1833027"/>
              <a:chExt cx="4164316" cy="2761278"/>
            </a:xfrm>
          </p:grpSpPr>
          <p:sp>
            <p:nvSpPr>
              <p:cNvPr id="67" name="TextBox 66"/>
              <p:cNvSpPr txBox="1"/>
              <p:nvPr/>
            </p:nvSpPr>
            <p:spPr>
              <a:xfrm>
                <a:off x="6648109" y="1833027"/>
                <a:ext cx="1111202"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2</a:t>
                </a:r>
                <a:r>
                  <a:rPr lang="ja-JP" altLang="en-US" b="1" dirty="0" smtClean="0">
                    <a:solidFill>
                      <a:srgbClr val="363636"/>
                    </a:solidFill>
                  </a:rPr>
                  <a:t>年</a:t>
                </a:r>
                <a:r>
                  <a:rPr lang="en-GB" b="1" dirty="0" smtClean="0">
                    <a:solidFill>
                      <a:srgbClr val="363636"/>
                    </a:solidFill>
                  </a:rPr>
                  <a:t>OS</a:t>
                </a:r>
                <a:r>
                  <a:rPr lang="ja-JP" altLang="en-US" b="1" dirty="0" smtClean="0">
                    <a:solidFill>
                      <a:srgbClr val="363636"/>
                    </a:solidFill>
                  </a:rPr>
                  <a:t>率</a:t>
                </a:r>
                <a:endParaRPr lang="en-GB" b="1" dirty="0">
                  <a:solidFill>
                    <a:srgbClr val="363636"/>
                  </a:solidFill>
                </a:endParaRPr>
              </a:p>
            </p:txBody>
          </p:sp>
          <p:sp>
            <p:nvSpPr>
              <p:cNvPr id="68" name="TextBox 67"/>
              <p:cNvSpPr txBox="1"/>
              <p:nvPr/>
            </p:nvSpPr>
            <p:spPr>
              <a:xfrm>
                <a:off x="5566850" y="3000478"/>
                <a:ext cx="2157963" cy="461665"/>
              </a:xfrm>
              <a:prstGeom prst="rect">
                <a:avLst/>
              </a:prstGeom>
              <a:noFill/>
            </p:spPr>
            <p:txBody>
              <a:bodyPr wrap="none" rtlCol="0">
                <a:spAutoFit/>
              </a:bodyPr>
              <a:lstStyle/>
              <a:p>
                <a:pPr fontAlgn="base">
                  <a:spcBef>
                    <a:spcPct val="0"/>
                  </a:spcBef>
                  <a:spcAft>
                    <a:spcPct val="0"/>
                  </a:spcAft>
                </a:pPr>
                <a:r>
                  <a:rPr lang="en-GB" sz="1200" dirty="0" smtClean="0">
                    <a:solidFill>
                      <a:srgbClr val="363636"/>
                    </a:solidFill>
                  </a:rPr>
                  <a:t>HMIO</a:t>
                </a:r>
                <a:r>
                  <a:rPr lang="ja-JP" altLang="en-US" sz="1200" dirty="0" smtClean="0">
                    <a:solidFill>
                      <a:srgbClr val="363636"/>
                    </a:solidFill>
                  </a:rPr>
                  <a:t>群</a:t>
                </a:r>
                <a:r>
                  <a:rPr lang="en-GB" sz="1200" dirty="0" smtClean="0">
                    <a:solidFill>
                      <a:srgbClr val="363636"/>
                    </a:solidFill>
                  </a:rPr>
                  <a:t>76.7%</a:t>
                </a:r>
                <a:r>
                  <a:rPr lang="ja-JP" altLang="en-US" sz="1200" dirty="0" err="1" smtClean="0">
                    <a:solidFill>
                      <a:srgbClr val="363636"/>
                    </a:solidFill>
                  </a:rPr>
                  <a:t>、</a:t>
                </a:r>
                <a:r>
                  <a:rPr lang="en-GB" sz="1200" dirty="0" smtClean="0">
                    <a:solidFill>
                      <a:srgbClr val="363636"/>
                    </a:solidFill>
                  </a:rPr>
                  <a:t>OO</a:t>
                </a:r>
                <a:r>
                  <a:rPr lang="ja-JP" altLang="en-US" sz="1200" dirty="0" smtClean="0">
                    <a:solidFill>
                      <a:srgbClr val="363636"/>
                    </a:solidFill>
                  </a:rPr>
                  <a:t>群</a:t>
                </a:r>
                <a:r>
                  <a:rPr lang="en-GB" sz="1200" dirty="0" smtClean="0">
                    <a:solidFill>
                      <a:srgbClr val="363636"/>
                    </a:solidFill>
                  </a:rPr>
                  <a:t>63.2</a:t>
                </a:r>
                <a:r>
                  <a:rPr lang="en-GB" sz="1200" dirty="0">
                    <a:solidFill>
                      <a:srgbClr val="363636"/>
                    </a:solidFill>
                  </a:rPr>
                  <a:t>%</a:t>
                </a:r>
              </a:p>
              <a:p>
                <a:pPr fontAlgn="base">
                  <a:spcBef>
                    <a:spcPct val="0"/>
                  </a:spcBef>
                  <a:spcAft>
                    <a:spcPct val="0"/>
                  </a:spcAft>
                </a:pPr>
                <a:r>
                  <a:rPr lang="en-GB" sz="1200" dirty="0">
                    <a:solidFill>
                      <a:srgbClr val="363636"/>
                    </a:solidFill>
                  </a:rPr>
                  <a:t>p=0.127</a:t>
                </a:r>
              </a:p>
            </p:txBody>
          </p:sp>
          <p:sp>
            <p:nvSpPr>
              <p:cNvPr id="69" name="TextBox 68"/>
              <p:cNvSpPr txBox="1"/>
              <p:nvPr/>
            </p:nvSpPr>
            <p:spPr>
              <a:xfrm rot="16200000">
                <a:off x="4471442" y="2855764"/>
                <a:ext cx="800219" cy="190965"/>
              </a:xfrm>
              <a:prstGeom prst="rect">
                <a:avLst/>
              </a:prstGeom>
              <a:noFill/>
            </p:spPr>
            <p:txBody>
              <a:bodyPr vert="eaVert" wrap="square" rtlCol="0">
                <a:spAutoFit/>
              </a:bodyPr>
              <a:lstStyle/>
              <a:p>
                <a:pPr algn="ctr" fontAlgn="base">
                  <a:spcBef>
                    <a:spcPct val="0"/>
                  </a:spcBef>
                  <a:spcAft>
                    <a:spcPct val="0"/>
                  </a:spcAft>
                </a:pPr>
                <a:r>
                  <a:rPr lang="ja-JP" altLang="en-US" sz="1000" b="1" dirty="0" smtClean="0">
                    <a:latin typeface="+mn-lt"/>
                  </a:rPr>
                  <a:t>生存確率</a:t>
                </a:r>
                <a:endParaRPr lang="en-GB" sz="1000" b="1" dirty="0">
                  <a:latin typeface="+mn-lt"/>
                </a:endParaRPr>
              </a:p>
            </p:txBody>
          </p:sp>
          <p:sp>
            <p:nvSpPr>
              <p:cNvPr id="70" name="TextBox 69"/>
              <p:cNvSpPr txBox="1"/>
              <p:nvPr/>
            </p:nvSpPr>
            <p:spPr>
              <a:xfrm>
                <a:off x="4938231" y="1902077"/>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1.00</a:t>
                </a:r>
                <a:endParaRPr lang="en-GB" sz="800" dirty="0">
                  <a:latin typeface="+mn-lt"/>
                </a:endParaRPr>
              </a:p>
            </p:txBody>
          </p:sp>
          <p:sp>
            <p:nvSpPr>
              <p:cNvPr id="71" name="TextBox 70"/>
              <p:cNvSpPr txBox="1"/>
              <p:nvPr/>
            </p:nvSpPr>
            <p:spPr>
              <a:xfrm>
                <a:off x="4938231" y="23706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0.75</a:t>
                </a:r>
              </a:p>
            </p:txBody>
          </p:sp>
          <p:sp>
            <p:nvSpPr>
              <p:cNvPr id="72" name="TextBox 71"/>
              <p:cNvSpPr txBox="1"/>
              <p:nvPr/>
            </p:nvSpPr>
            <p:spPr>
              <a:xfrm>
                <a:off x="4938231" y="2838048"/>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0.50</a:t>
                </a:r>
                <a:endParaRPr lang="en-GB" sz="800" dirty="0">
                  <a:latin typeface="+mn-lt"/>
                </a:endParaRPr>
              </a:p>
            </p:txBody>
          </p:sp>
          <p:sp>
            <p:nvSpPr>
              <p:cNvPr id="73" name="TextBox 72"/>
              <p:cNvSpPr txBox="1"/>
              <p:nvPr/>
            </p:nvSpPr>
            <p:spPr>
              <a:xfrm>
                <a:off x="4938231" y="33004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0.25</a:t>
                </a:r>
              </a:p>
            </p:txBody>
          </p:sp>
          <p:sp>
            <p:nvSpPr>
              <p:cNvPr id="74" name="TextBox 73"/>
              <p:cNvSpPr txBox="1"/>
              <p:nvPr/>
            </p:nvSpPr>
            <p:spPr>
              <a:xfrm>
                <a:off x="4938231" y="3815694"/>
                <a:ext cx="386644" cy="215444"/>
              </a:xfrm>
              <a:prstGeom prst="rect">
                <a:avLst/>
              </a:prstGeom>
              <a:noFill/>
            </p:spPr>
            <p:txBody>
              <a:bodyPr wrap="none" rtlCol="0">
                <a:spAutoFit/>
              </a:bodyPr>
              <a:lstStyle/>
              <a:p>
                <a:pPr algn="r" fontAlgn="base">
                  <a:spcBef>
                    <a:spcPct val="0"/>
                  </a:spcBef>
                  <a:spcAft>
                    <a:spcPct val="0"/>
                  </a:spcAft>
                </a:pPr>
                <a:r>
                  <a:rPr lang="en-GB" sz="800" dirty="0" smtClean="0">
                    <a:solidFill>
                      <a:srgbClr val="363636"/>
                    </a:solidFill>
                  </a:rPr>
                  <a:t>0.00</a:t>
                </a:r>
                <a:endParaRPr lang="en-GB" sz="800" dirty="0">
                  <a:solidFill>
                    <a:srgbClr val="363636"/>
                  </a:solidFill>
                </a:endParaRPr>
              </a:p>
            </p:txBody>
          </p:sp>
          <p:sp>
            <p:nvSpPr>
              <p:cNvPr id="75" name="TextBox 74"/>
              <p:cNvSpPr txBox="1"/>
              <p:nvPr/>
            </p:nvSpPr>
            <p:spPr>
              <a:xfrm>
                <a:off x="4618218" y="4132366"/>
                <a:ext cx="697627" cy="461665"/>
              </a:xfrm>
              <a:prstGeom prst="rect">
                <a:avLst/>
              </a:prstGeom>
              <a:noFill/>
            </p:spPr>
            <p:txBody>
              <a:bodyPr wrap="none" rtlCol="0">
                <a:spAutoFit/>
              </a:bodyPr>
              <a:lstStyle/>
              <a:p>
                <a:pPr algn="r" fontAlgn="base">
                  <a:spcBef>
                    <a:spcPct val="0"/>
                  </a:spcBef>
                  <a:spcAft>
                    <a:spcPct val="0"/>
                  </a:spcAft>
                </a:pPr>
                <a:r>
                  <a:rPr lang="ja-JP" altLang="en-US" sz="800" dirty="0" smtClean="0"/>
                  <a:t>リスク集合</a:t>
                </a:r>
                <a:endParaRPr lang="en-GB" sz="800" dirty="0" smtClean="0"/>
              </a:p>
              <a:p>
                <a:pPr algn="r" fontAlgn="base">
                  <a:spcBef>
                    <a:spcPct val="0"/>
                  </a:spcBef>
                  <a:spcAft>
                    <a:spcPct val="0"/>
                  </a:spcAft>
                </a:pPr>
                <a:r>
                  <a:rPr lang="en-GB" sz="800" dirty="0" smtClean="0"/>
                  <a:t>HMIO</a:t>
                </a:r>
                <a:r>
                  <a:rPr lang="ja-JP" altLang="en-US" sz="800" dirty="0" smtClean="0"/>
                  <a:t>群</a:t>
                </a:r>
                <a:endParaRPr lang="en-GB" sz="800" dirty="0" smtClean="0"/>
              </a:p>
              <a:p>
                <a:pPr algn="r" fontAlgn="base">
                  <a:spcBef>
                    <a:spcPct val="0"/>
                  </a:spcBef>
                  <a:spcAft>
                    <a:spcPct val="0"/>
                  </a:spcAft>
                </a:pPr>
                <a:r>
                  <a:rPr lang="en-GB" sz="800" dirty="0" smtClean="0"/>
                  <a:t>OO</a:t>
                </a:r>
                <a:r>
                  <a:rPr lang="ja-JP" altLang="en-US" sz="800" dirty="0" smtClean="0"/>
                  <a:t>群</a:t>
                </a:r>
                <a:endParaRPr lang="en-GB" sz="800" dirty="0"/>
              </a:p>
            </p:txBody>
          </p:sp>
          <p:sp>
            <p:nvSpPr>
              <p:cNvPr id="76" name="TextBox 75"/>
              <p:cNvSpPr txBox="1"/>
              <p:nvPr/>
            </p:nvSpPr>
            <p:spPr>
              <a:xfrm>
                <a:off x="6598585" y="4131332"/>
                <a:ext cx="891591" cy="215444"/>
              </a:xfrm>
              <a:prstGeom prst="rect">
                <a:avLst/>
              </a:prstGeom>
              <a:noFill/>
            </p:spPr>
            <p:txBody>
              <a:bodyPr wrap="none" rtlCol="0">
                <a:spAutoFit/>
              </a:bodyPr>
              <a:lstStyle/>
              <a:p>
                <a:pPr algn="ctr" fontAlgn="base">
                  <a:spcBef>
                    <a:spcPct val="0"/>
                  </a:spcBef>
                  <a:spcAft>
                    <a:spcPct val="0"/>
                  </a:spcAft>
                </a:pPr>
                <a:r>
                  <a:rPr lang="en-GB" sz="800" b="1" dirty="0">
                    <a:latin typeface="+mn-lt"/>
                  </a:rPr>
                  <a:t>Time (months)</a:t>
                </a:r>
              </a:p>
            </p:txBody>
          </p:sp>
          <p:sp>
            <p:nvSpPr>
              <p:cNvPr id="77" name="Line 3"/>
              <p:cNvSpPr>
                <a:spLocks noChangeShapeType="1"/>
              </p:cNvSpPr>
              <p:nvPr/>
            </p:nvSpPr>
            <p:spPr bwMode="auto">
              <a:xfrm>
                <a:off x="5278474" y="2009799"/>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78" name="Line 4"/>
              <p:cNvSpPr>
                <a:spLocks noChangeShapeType="1"/>
              </p:cNvSpPr>
              <p:nvPr/>
            </p:nvSpPr>
            <p:spPr bwMode="auto">
              <a:xfrm>
                <a:off x="5291365" y="24783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79" name="Line 5"/>
              <p:cNvSpPr>
                <a:spLocks noChangeShapeType="1"/>
              </p:cNvSpPr>
              <p:nvPr/>
            </p:nvSpPr>
            <p:spPr bwMode="auto">
              <a:xfrm>
                <a:off x="5291365" y="2945770"/>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0" name="Line 6"/>
              <p:cNvSpPr>
                <a:spLocks noChangeShapeType="1"/>
              </p:cNvSpPr>
              <p:nvPr/>
            </p:nvSpPr>
            <p:spPr bwMode="auto">
              <a:xfrm>
                <a:off x="5291365" y="34081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1" name="Line 7"/>
              <p:cNvSpPr>
                <a:spLocks noChangeShapeType="1"/>
              </p:cNvSpPr>
              <p:nvPr/>
            </p:nvSpPr>
            <p:spPr bwMode="auto">
              <a:xfrm>
                <a:off x="5291365" y="3923416"/>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2" name="Freeform 17"/>
              <p:cNvSpPr>
                <a:spLocks/>
              </p:cNvSpPr>
              <p:nvPr/>
            </p:nvSpPr>
            <p:spPr bwMode="auto">
              <a:xfrm>
                <a:off x="5358240" y="2019259"/>
                <a:ext cx="3299778" cy="1940042"/>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83" name="Line 51"/>
              <p:cNvSpPr>
                <a:spLocks noChangeShapeType="1"/>
              </p:cNvSpPr>
              <p:nvPr/>
            </p:nvSpPr>
            <p:spPr bwMode="auto">
              <a:xfrm>
                <a:off x="5359854" y="1980497"/>
                <a:ext cx="0" cy="435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nvGrpSpPr>
              <p:cNvPr id="84" name="Group 83"/>
              <p:cNvGrpSpPr/>
              <p:nvPr/>
            </p:nvGrpSpPr>
            <p:grpSpPr>
              <a:xfrm>
                <a:off x="5184457" y="3960319"/>
                <a:ext cx="3201973" cy="633986"/>
                <a:chOff x="-3297995" y="3420916"/>
                <a:chExt cx="3201973" cy="633986"/>
              </a:xfrm>
            </p:grpSpPr>
            <p:sp>
              <p:nvSpPr>
                <p:cNvPr id="108" name="TextBox 107"/>
                <p:cNvSpPr txBox="1"/>
                <p:nvPr/>
              </p:nvSpPr>
              <p:spPr>
                <a:xfrm>
                  <a:off x="-3297995" y="3470127"/>
                  <a:ext cx="357790" cy="584775"/>
                </a:xfrm>
                <a:prstGeom prst="rect">
                  <a:avLst/>
                </a:prstGeom>
                <a:noFill/>
              </p:spPr>
              <p:txBody>
                <a:bodyPr wrap="none" rtlCol="0">
                  <a:spAutoFit/>
                </a:bodyPr>
                <a:lstStyle/>
                <a:p>
                  <a:pPr algn="ctr" fontAlgn="base">
                    <a:spcBef>
                      <a:spcPct val="0"/>
                    </a:spcBef>
                    <a:spcAft>
                      <a:spcPct val="0"/>
                    </a:spcAft>
                  </a:pPr>
                  <a:r>
                    <a:rPr lang="en-GB" sz="800" dirty="0">
                      <a:latin typeface="+mn-lt"/>
                    </a:rPr>
                    <a:t>0</a:t>
                  </a:r>
                  <a:br>
                    <a:rPr lang="en-GB" sz="800" dirty="0">
                      <a:latin typeface="+mn-lt"/>
                    </a:rPr>
                  </a:br>
                  <a:r>
                    <a:rPr lang="en-GB" sz="800" dirty="0">
                      <a:latin typeface="+mn-lt"/>
                    </a:rPr>
                    <a:t/>
                  </a:r>
                  <a:br>
                    <a:rPr lang="en-GB" sz="800" dirty="0">
                      <a:latin typeface="+mn-lt"/>
                    </a:rPr>
                  </a:br>
                  <a:r>
                    <a:rPr lang="en-GB" sz="800" dirty="0" smtClean="0">
                      <a:latin typeface="+mn-lt"/>
                    </a:rPr>
                    <a:t>103</a:t>
                  </a:r>
                </a:p>
                <a:p>
                  <a:pPr algn="ctr" fontAlgn="base">
                    <a:spcBef>
                      <a:spcPct val="0"/>
                    </a:spcBef>
                    <a:spcAft>
                      <a:spcPct val="0"/>
                    </a:spcAft>
                  </a:pPr>
                  <a:r>
                    <a:rPr lang="en-GB" sz="800" dirty="0" smtClean="0">
                      <a:latin typeface="+mn-lt"/>
                    </a:rPr>
                    <a:t>104</a:t>
                  </a:r>
                  <a:endParaRPr lang="en-GB" sz="800" dirty="0">
                    <a:latin typeface="+mn-lt"/>
                  </a:endParaRPr>
                </a:p>
              </p:txBody>
            </p:sp>
            <p:sp>
              <p:nvSpPr>
                <p:cNvPr id="109" name="TextBox 108"/>
                <p:cNvSpPr txBox="1"/>
                <p:nvPr/>
              </p:nvSpPr>
              <p:spPr>
                <a:xfrm>
                  <a:off x="-2817395"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6</a:t>
                  </a:r>
                  <a:br>
                    <a:rPr lang="en-GB" sz="800" dirty="0">
                      <a:latin typeface="+mn-lt"/>
                    </a:rPr>
                  </a:br>
                  <a:r>
                    <a:rPr lang="en-GB" sz="800" dirty="0">
                      <a:latin typeface="+mn-lt"/>
                    </a:rPr>
                    <a:t/>
                  </a:r>
                  <a:br>
                    <a:rPr lang="en-GB" sz="800" dirty="0">
                      <a:latin typeface="+mn-lt"/>
                    </a:rPr>
                  </a:br>
                  <a:r>
                    <a:rPr lang="en-GB" sz="800" dirty="0" smtClean="0">
                      <a:latin typeface="+mn-lt"/>
                    </a:rPr>
                    <a:t>97</a:t>
                  </a:r>
                </a:p>
                <a:p>
                  <a:pPr algn="ctr" fontAlgn="base">
                    <a:spcBef>
                      <a:spcPct val="0"/>
                    </a:spcBef>
                    <a:spcAft>
                      <a:spcPct val="0"/>
                    </a:spcAft>
                  </a:pPr>
                  <a:r>
                    <a:rPr lang="en-GB" sz="800" dirty="0" smtClean="0">
                      <a:latin typeface="+mn-lt"/>
                    </a:rPr>
                    <a:t>93</a:t>
                  </a:r>
                  <a:endParaRPr lang="en-GB" sz="800" dirty="0">
                    <a:latin typeface="+mn-lt"/>
                  </a:endParaRPr>
                </a:p>
              </p:txBody>
            </p:sp>
            <p:sp>
              <p:nvSpPr>
                <p:cNvPr id="110" name="TextBox 109"/>
                <p:cNvSpPr txBox="1"/>
                <p:nvPr/>
              </p:nvSpPr>
              <p:spPr>
                <a:xfrm>
                  <a:off x="-241628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12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92</a:t>
                  </a:r>
                </a:p>
                <a:p>
                  <a:pPr algn="ctr" fontAlgn="base">
                    <a:spcBef>
                      <a:spcPct val="0"/>
                    </a:spcBef>
                    <a:spcAft>
                      <a:spcPct val="0"/>
                    </a:spcAft>
                  </a:pPr>
                  <a:r>
                    <a:rPr lang="en-GB" sz="800" dirty="0" smtClean="0">
                      <a:latin typeface="+mn-lt"/>
                    </a:rPr>
                    <a:t>83</a:t>
                  </a:r>
                  <a:endParaRPr lang="en-GB" sz="800" dirty="0">
                    <a:latin typeface="+mn-lt"/>
                  </a:endParaRPr>
                </a:p>
              </p:txBody>
            </p:sp>
            <p:sp>
              <p:nvSpPr>
                <p:cNvPr id="111" name="TextBox 110"/>
                <p:cNvSpPr txBox="1"/>
                <p:nvPr/>
              </p:nvSpPr>
              <p:spPr>
                <a:xfrm>
                  <a:off x="-200785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18</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84</a:t>
                  </a:r>
                </a:p>
                <a:p>
                  <a:pPr algn="ctr" fontAlgn="base">
                    <a:spcBef>
                      <a:spcPct val="0"/>
                    </a:spcBef>
                    <a:spcAft>
                      <a:spcPct val="0"/>
                    </a:spcAft>
                  </a:pPr>
                  <a:r>
                    <a:rPr lang="en-GB" sz="800" dirty="0" smtClean="0">
                      <a:latin typeface="+mn-lt"/>
                    </a:rPr>
                    <a:t>72</a:t>
                  </a:r>
                  <a:endParaRPr lang="en-GB" sz="800" dirty="0">
                    <a:latin typeface="+mn-lt"/>
                  </a:endParaRPr>
                </a:p>
              </p:txBody>
            </p:sp>
            <p:sp>
              <p:nvSpPr>
                <p:cNvPr id="112" name="TextBox 111"/>
                <p:cNvSpPr txBox="1"/>
                <p:nvPr/>
              </p:nvSpPr>
              <p:spPr>
                <a:xfrm>
                  <a:off x="-159943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24</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79</a:t>
                  </a:r>
                </a:p>
                <a:p>
                  <a:pPr algn="ctr" fontAlgn="base">
                    <a:spcBef>
                      <a:spcPct val="0"/>
                    </a:spcBef>
                    <a:spcAft>
                      <a:spcPct val="0"/>
                    </a:spcAft>
                  </a:pPr>
                  <a:r>
                    <a:rPr lang="en-GB" sz="800" dirty="0" smtClean="0">
                      <a:latin typeface="+mn-lt"/>
                    </a:rPr>
                    <a:t>65</a:t>
                  </a:r>
                  <a:endParaRPr lang="en-GB" sz="800" dirty="0">
                    <a:latin typeface="+mn-lt"/>
                  </a:endParaRPr>
                </a:p>
              </p:txBody>
            </p:sp>
            <p:sp>
              <p:nvSpPr>
                <p:cNvPr id="113" name="TextBox 112"/>
                <p:cNvSpPr txBox="1"/>
                <p:nvPr/>
              </p:nvSpPr>
              <p:spPr>
                <a:xfrm>
                  <a:off x="-120563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30</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65</a:t>
                  </a:r>
                </a:p>
                <a:p>
                  <a:pPr algn="ctr" fontAlgn="base">
                    <a:spcBef>
                      <a:spcPct val="0"/>
                    </a:spcBef>
                    <a:spcAft>
                      <a:spcPct val="0"/>
                    </a:spcAft>
                  </a:pPr>
                  <a:r>
                    <a:rPr lang="en-GB" sz="800" dirty="0" smtClean="0">
                      <a:latin typeface="+mn-lt"/>
                    </a:rPr>
                    <a:t>58</a:t>
                  </a:r>
                  <a:endParaRPr lang="en-GB" sz="800" dirty="0">
                    <a:latin typeface="+mn-lt"/>
                  </a:endParaRPr>
                </a:p>
              </p:txBody>
            </p:sp>
            <p:sp>
              <p:nvSpPr>
                <p:cNvPr id="114" name="TextBox 113"/>
                <p:cNvSpPr txBox="1"/>
                <p:nvPr/>
              </p:nvSpPr>
              <p:spPr>
                <a:xfrm>
                  <a:off x="-80452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36</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48</a:t>
                  </a:r>
                </a:p>
                <a:p>
                  <a:pPr algn="ctr" fontAlgn="base">
                    <a:spcBef>
                      <a:spcPct val="0"/>
                    </a:spcBef>
                    <a:spcAft>
                      <a:spcPct val="0"/>
                    </a:spcAft>
                  </a:pPr>
                  <a:r>
                    <a:rPr lang="en-GB" sz="800" dirty="0" smtClean="0">
                      <a:latin typeface="+mn-lt"/>
                    </a:rPr>
                    <a:t>44</a:t>
                  </a:r>
                  <a:endParaRPr lang="en-GB" sz="800" dirty="0">
                    <a:latin typeface="+mn-lt"/>
                  </a:endParaRPr>
                </a:p>
              </p:txBody>
            </p:sp>
            <p:sp>
              <p:nvSpPr>
                <p:cNvPr id="115" name="TextBox 114"/>
                <p:cNvSpPr txBox="1"/>
                <p:nvPr/>
              </p:nvSpPr>
              <p:spPr>
                <a:xfrm>
                  <a:off x="-39610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42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34</a:t>
                  </a:r>
                </a:p>
                <a:p>
                  <a:pPr algn="ctr" fontAlgn="base">
                    <a:spcBef>
                      <a:spcPct val="0"/>
                    </a:spcBef>
                    <a:spcAft>
                      <a:spcPct val="0"/>
                    </a:spcAft>
                  </a:pPr>
                  <a:r>
                    <a:rPr lang="en-GB" sz="800" dirty="0" smtClean="0">
                      <a:latin typeface="+mn-lt"/>
                    </a:rPr>
                    <a:t>27</a:t>
                  </a:r>
                  <a:endParaRPr lang="en-GB" sz="800" dirty="0">
                    <a:latin typeface="+mn-lt"/>
                  </a:endParaRPr>
                </a:p>
              </p:txBody>
            </p:sp>
            <p:sp>
              <p:nvSpPr>
                <p:cNvPr id="116" name="Line 9"/>
                <p:cNvSpPr>
                  <a:spLocks noChangeShapeType="1"/>
                </p:cNvSpPr>
                <p:nvPr/>
              </p:nvSpPr>
              <p:spPr bwMode="auto">
                <a:xfrm flipV="1">
                  <a:off x="-3127815"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7" name="Line 10"/>
                <p:cNvSpPr>
                  <a:spLocks noChangeShapeType="1"/>
                </p:cNvSpPr>
                <p:nvPr/>
              </p:nvSpPr>
              <p:spPr bwMode="auto">
                <a:xfrm flipV="1">
                  <a:off x="-185781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8" name="Line 11"/>
                <p:cNvSpPr>
                  <a:spLocks noChangeShapeType="1"/>
                </p:cNvSpPr>
                <p:nvPr/>
              </p:nvSpPr>
              <p:spPr bwMode="auto">
                <a:xfrm flipV="1">
                  <a:off x="-2667354"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9" name="Line 12"/>
                <p:cNvSpPr>
                  <a:spLocks noChangeShapeType="1"/>
                </p:cNvSpPr>
                <p:nvPr/>
              </p:nvSpPr>
              <p:spPr bwMode="auto">
                <a:xfrm flipV="1">
                  <a:off x="-144939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0" name="Line 13"/>
                <p:cNvSpPr>
                  <a:spLocks noChangeShapeType="1"/>
                </p:cNvSpPr>
                <p:nvPr/>
              </p:nvSpPr>
              <p:spPr bwMode="auto">
                <a:xfrm flipV="1">
                  <a:off x="-226624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1" name="Line 14"/>
                <p:cNvSpPr>
                  <a:spLocks noChangeShapeType="1"/>
                </p:cNvSpPr>
                <p:nvPr/>
              </p:nvSpPr>
              <p:spPr bwMode="auto">
                <a:xfrm flipV="1">
                  <a:off x="-105559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2" name="Line 15"/>
                <p:cNvSpPr>
                  <a:spLocks noChangeShapeType="1"/>
                </p:cNvSpPr>
                <p:nvPr/>
              </p:nvSpPr>
              <p:spPr bwMode="auto">
                <a:xfrm flipV="1">
                  <a:off x="-65448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3" name="Line 16"/>
                <p:cNvSpPr>
                  <a:spLocks noChangeShapeType="1"/>
                </p:cNvSpPr>
                <p:nvPr/>
              </p:nvSpPr>
              <p:spPr bwMode="auto">
                <a:xfrm flipV="1">
                  <a:off x="-24606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sp>
            <p:nvSpPr>
              <p:cNvPr id="85" name="Line 16"/>
              <p:cNvSpPr>
                <a:spLocks noChangeShapeType="1"/>
              </p:cNvSpPr>
              <p:nvPr/>
            </p:nvSpPr>
            <p:spPr bwMode="auto">
              <a:xfrm flipV="1">
                <a:off x="8632493"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6" name="TextBox 85"/>
              <p:cNvSpPr txBox="1"/>
              <p:nvPr/>
            </p:nvSpPr>
            <p:spPr>
              <a:xfrm>
                <a:off x="8482387" y="4009530"/>
                <a:ext cx="300147" cy="584775"/>
              </a:xfrm>
              <a:prstGeom prst="rect">
                <a:avLst/>
              </a:prstGeom>
              <a:noFill/>
            </p:spPr>
            <p:txBody>
              <a:bodyPr wrap="none" rtlCol="0">
                <a:spAutoFit/>
              </a:bodyPr>
              <a:lstStyle/>
              <a:p>
                <a:pPr algn="r" fontAlgn="base">
                  <a:spcBef>
                    <a:spcPct val="0"/>
                  </a:spcBef>
                  <a:spcAft>
                    <a:spcPct val="0"/>
                  </a:spcAft>
                </a:pPr>
                <a:r>
                  <a:rPr lang="en-GB" sz="800" dirty="0" smtClean="0">
                    <a:latin typeface="+mn-lt"/>
                  </a:rPr>
                  <a:t>48</a:t>
                </a:r>
                <a:r>
                  <a:rPr lang="en-GB" sz="800" dirty="0">
                    <a:latin typeface="+mn-lt"/>
                  </a:rPr>
                  <a:t/>
                </a:r>
                <a:br>
                  <a:rPr lang="en-GB" sz="800" dirty="0">
                    <a:latin typeface="+mn-lt"/>
                  </a:rPr>
                </a:br>
                <a:endParaRPr lang="en-GB" sz="800" dirty="0">
                  <a:latin typeface="+mn-lt"/>
                </a:endParaRPr>
              </a:p>
              <a:p>
                <a:pPr algn="r" fontAlgn="base">
                  <a:spcBef>
                    <a:spcPct val="0"/>
                  </a:spcBef>
                  <a:spcAft>
                    <a:spcPct val="0"/>
                  </a:spcAft>
                </a:pPr>
                <a:r>
                  <a:rPr lang="en-GB" sz="800" dirty="0" smtClean="0">
                    <a:latin typeface="+mn-lt"/>
                  </a:rPr>
                  <a:t>17</a:t>
                </a:r>
              </a:p>
              <a:p>
                <a:pPr algn="r" fontAlgn="base">
                  <a:spcBef>
                    <a:spcPct val="0"/>
                  </a:spcBef>
                  <a:spcAft>
                    <a:spcPct val="0"/>
                  </a:spcAft>
                </a:pPr>
                <a:r>
                  <a:rPr lang="en-GB" sz="800" dirty="0" smtClean="0">
                    <a:latin typeface="+mn-lt"/>
                  </a:rPr>
                  <a:t>10</a:t>
                </a:r>
                <a:endParaRPr lang="en-GB" sz="800" dirty="0">
                  <a:latin typeface="+mn-lt"/>
                </a:endParaRPr>
              </a:p>
            </p:txBody>
          </p:sp>
          <p:sp>
            <p:nvSpPr>
              <p:cNvPr id="87" name="TextBox 86"/>
              <p:cNvSpPr txBox="1"/>
              <p:nvPr/>
            </p:nvSpPr>
            <p:spPr>
              <a:xfrm>
                <a:off x="5417882"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99</a:t>
                </a:r>
              </a:p>
              <a:p>
                <a:pPr algn="ctr" fontAlgn="base">
                  <a:spcBef>
                    <a:spcPct val="0"/>
                  </a:spcBef>
                  <a:spcAft>
                    <a:spcPct val="0"/>
                  </a:spcAft>
                </a:pPr>
                <a:r>
                  <a:rPr lang="en-GB" sz="800" dirty="0" smtClean="0">
                    <a:latin typeface="+mn-lt"/>
                  </a:rPr>
                  <a:t>98</a:t>
                </a:r>
                <a:endParaRPr lang="en-GB" sz="800" dirty="0">
                  <a:latin typeface="+mn-lt"/>
                </a:endParaRPr>
              </a:p>
            </p:txBody>
          </p:sp>
          <p:sp>
            <p:nvSpPr>
              <p:cNvPr id="88" name="TextBox 87"/>
              <p:cNvSpPr txBox="1"/>
              <p:nvPr/>
            </p:nvSpPr>
            <p:spPr>
              <a:xfrm>
                <a:off x="5869628"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9</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97</a:t>
                </a:r>
              </a:p>
              <a:p>
                <a:pPr algn="ctr" fontAlgn="base">
                  <a:spcBef>
                    <a:spcPct val="0"/>
                  </a:spcBef>
                  <a:spcAft>
                    <a:spcPct val="0"/>
                  </a:spcAft>
                </a:pPr>
                <a:r>
                  <a:rPr lang="en-GB" sz="800" dirty="0" smtClean="0">
                    <a:latin typeface="+mn-lt"/>
                  </a:rPr>
                  <a:t>86</a:t>
                </a:r>
                <a:endParaRPr lang="en-GB" sz="800" dirty="0">
                  <a:latin typeface="+mn-lt"/>
                </a:endParaRPr>
              </a:p>
            </p:txBody>
          </p:sp>
          <p:sp>
            <p:nvSpPr>
              <p:cNvPr id="89" name="TextBox 88"/>
              <p:cNvSpPr txBox="1"/>
              <p:nvPr/>
            </p:nvSpPr>
            <p:spPr>
              <a:xfrm>
                <a:off x="6270739"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15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87</a:t>
                </a:r>
              </a:p>
              <a:p>
                <a:pPr algn="ctr" fontAlgn="base">
                  <a:spcBef>
                    <a:spcPct val="0"/>
                  </a:spcBef>
                  <a:spcAft>
                    <a:spcPct val="0"/>
                  </a:spcAft>
                </a:pPr>
                <a:r>
                  <a:rPr lang="en-GB" sz="800" dirty="0" smtClean="0">
                    <a:latin typeface="+mn-lt"/>
                  </a:rPr>
                  <a:t>78</a:t>
                </a:r>
                <a:endParaRPr lang="en-GB" sz="800" dirty="0">
                  <a:latin typeface="+mn-lt"/>
                </a:endParaRPr>
              </a:p>
            </p:txBody>
          </p:sp>
          <p:sp>
            <p:nvSpPr>
              <p:cNvPr id="90" name="TextBox 89"/>
              <p:cNvSpPr txBox="1"/>
              <p:nvPr/>
            </p:nvSpPr>
            <p:spPr>
              <a:xfrm>
                <a:off x="6679164"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21</a:t>
                </a:r>
              </a:p>
              <a:p>
                <a:pPr algn="ctr" fontAlgn="base">
                  <a:spcBef>
                    <a:spcPct val="0"/>
                  </a:spcBef>
                  <a:spcAft>
                    <a:spcPct val="0"/>
                  </a:spcAft>
                </a:pPr>
                <a:endParaRPr lang="en-GB" sz="800" dirty="0">
                  <a:latin typeface="+mn-lt"/>
                </a:endParaRPr>
              </a:p>
              <a:p>
                <a:pPr algn="ctr" fontAlgn="base">
                  <a:spcBef>
                    <a:spcPct val="0"/>
                  </a:spcBef>
                  <a:spcAft>
                    <a:spcPct val="0"/>
                  </a:spcAft>
                </a:pPr>
                <a:r>
                  <a:rPr lang="en-GB" sz="800" dirty="0" smtClean="0">
                    <a:latin typeface="+mn-lt"/>
                  </a:rPr>
                  <a:t>81</a:t>
                </a:r>
              </a:p>
              <a:p>
                <a:pPr algn="ctr" fontAlgn="base">
                  <a:spcBef>
                    <a:spcPct val="0"/>
                  </a:spcBef>
                  <a:spcAft>
                    <a:spcPct val="0"/>
                  </a:spcAft>
                </a:pPr>
                <a:r>
                  <a:rPr lang="en-GB" sz="800" dirty="0" smtClean="0">
                    <a:latin typeface="+mn-lt"/>
                  </a:rPr>
                  <a:t>65</a:t>
                </a:r>
                <a:endParaRPr lang="en-GB" sz="800" dirty="0">
                  <a:latin typeface="+mn-lt"/>
                </a:endParaRPr>
              </a:p>
            </p:txBody>
          </p:sp>
          <p:sp>
            <p:nvSpPr>
              <p:cNvPr id="91" name="TextBox 90"/>
              <p:cNvSpPr txBox="1"/>
              <p:nvPr/>
            </p:nvSpPr>
            <p:spPr>
              <a:xfrm>
                <a:off x="7087589"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27</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75</a:t>
                </a:r>
              </a:p>
              <a:p>
                <a:pPr algn="ctr" fontAlgn="base">
                  <a:spcBef>
                    <a:spcPct val="0"/>
                  </a:spcBef>
                  <a:spcAft>
                    <a:spcPct val="0"/>
                  </a:spcAft>
                </a:pPr>
                <a:r>
                  <a:rPr lang="en-GB" sz="800" dirty="0" smtClean="0">
                    <a:latin typeface="+mn-lt"/>
                  </a:rPr>
                  <a:t>64</a:t>
                </a:r>
                <a:endParaRPr lang="en-GB" sz="800" dirty="0">
                  <a:latin typeface="+mn-lt"/>
                </a:endParaRPr>
              </a:p>
            </p:txBody>
          </p:sp>
          <p:sp>
            <p:nvSpPr>
              <p:cNvPr id="92" name="TextBox 91"/>
              <p:cNvSpPr txBox="1"/>
              <p:nvPr/>
            </p:nvSpPr>
            <p:spPr>
              <a:xfrm>
                <a:off x="7481384"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33</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59</a:t>
                </a:r>
              </a:p>
              <a:p>
                <a:pPr algn="ctr" fontAlgn="base">
                  <a:spcBef>
                    <a:spcPct val="0"/>
                  </a:spcBef>
                  <a:spcAft>
                    <a:spcPct val="0"/>
                  </a:spcAft>
                </a:pPr>
                <a:r>
                  <a:rPr lang="en-GB" sz="800" dirty="0" smtClean="0">
                    <a:latin typeface="+mn-lt"/>
                  </a:rPr>
                  <a:t>49</a:t>
                </a:r>
                <a:endParaRPr lang="en-GB" sz="800" dirty="0">
                  <a:latin typeface="+mn-lt"/>
                </a:endParaRPr>
              </a:p>
            </p:txBody>
          </p:sp>
          <p:sp>
            <p:nvSpPr>
              <p:cNvPr id="93" name="TextBox 92"/>
              <p:cNvSpPr txBox="1"/>
              <p:nvPr/>
            </p:nvSpPr>
            <p:spPr>
              <a:xfrm>
                <a:off x="7882494"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39</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38</a:t>
                </a:r>
              </a:p>
              <a:p>
                <a:pPr algn="ctr" fontAlgn="base">
                  <a:spcBef>
                    <a:spcPct val="0"/>
                  </a:spcBef>
                  <a:spcAft>
                    <a:spcPct val="0"/>
                  </a:spcAft>
                </a:pPr>
                <a:r>
                  <a:rPr lang="en-GB" sz="800" dirty="0" smtClean="0">
                    <a:latin typeface="+mn-lt"/>
                  </a:rPr>
                  <a:t>35</a:t>
                </a:r>
                <a:endParaRPr lang="en-GB" sz="800" dirty="0">
                  <a:latin typeface="+mn-lt"/>
                </a:endParaRPr>
              </a:p>
            </p:txBody>
          </p:sp>
          <p:sp>
            <p:nvSpPr>
              <p:cNvPr id="94" name="TextBox 93"/>
              <p:cNvSpPr txBox="1"/>
              <p:nvPr/>
            </p:nvSpPr>
            <p:spPr>
              <a:xfrm>
                <a:off x="8290919"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45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23</a:t>
                </a:r>
              </a:p>
              <a:p>
                <a:pPr algn="ctr" fontAlgn="base">
                  <a:spcBef>
                    <a:spcPct val="0"/>
                  </a:spcBef>
                  <a:spcAft>
                    <a:spcPct val="0"/>
                  </a:spcAft>
                </a:pPr>
                <a:r>
                  <a:rPr lang="en-GB" sz="800" dirty="0" smtClean="0">
                    <a:latin typeface="+mn-lt"/>
                  </a:rPr>
                  <a:t>21</a:t>
                </a:r>
                <a:endParaRPr lang="en-GB" sz="800" dirty="0">
                  <a:latin typeface="+mn-lt"/>
                </a:endParaRPr>
              </a:p>
            </p:txBody>
          </p:sp>
          <p:sp>
            <p:nvSpPr>
              <p:cNvPr id="95" name="Line 9"/>
              <p:cNvSpPr>
                <a:spLocks noChangeShapeType="1"/>
              </p:cNvSpPr>
              <p:nvPr/>
            </p:nvSpPr>
            <p:spPr bwMode="auto">
              <a:xfrm flipV="1">
                <a:off x="5559208"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6" name="Line 10"/>
              <p:cNvSpPr>
                <a:spLocks noChangeShapeType="1"/>
              </p:cNvSpPr>
              <p:nvPr/>
            </p:nvSpPr>
            <p:spPr bwMode="auto">
              <a:xfrm flipV="1">
                <a:off x="6829205"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7" name="Line 11"/>
              <p:cNvSpPr>
                <a:spLocks noChangeShapeType="1"/>
              </p:cNvSpPr>
              <p:nvPr/>
            </p:nvSpPr>
            <p:spPr bwMode="auto">
              <a:xfrm flipV="1">
                <a:off x="6019669"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8" name="Line 12"/>
              <p:cNvSpPr>
                <a:spLocks noChangeShapeType="1"/>
              </p:cNvSpPr>
              <p:nvPr/>
            </p:nvSpPr>
            <p:spPr bwMode="auto">
              <a:xfrm flipV="1">
                <a:off x="723763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9" name="Line 13"/>
              <p:cNvSpPr>
                <a:spLocks noChangeShapeType="1"/>
              </p:cNvSpPr>
              <p:nvPr/>
            </p:nvSpPr>
            <p:spPr bwMode="auto">
              <a:xfrm flipV="1">
                <a:off x="642078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0" name="Line 14"/>
              <p:cNvSpPr>
                <a:spLocks noChangeShapeType="1"/>
              </p:cNvSpPr>
              <p:nvPr/>
            </p:nvSpPr>
            <p:spPr bwMode="auto">
              <a:xfrm flipV="1">
                <a:off x="7631425"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1" name="Line 15"/>
              <p:cNvSpPr>
                <a:spLocks noChangeShapeType="1"/>
              </p:cNvSpPr>
              <p:nvPr/>
            </p:nvSpPr>
            <p:spPr bwMode="auto">
              <a:xfrm flipV="1">
                <a:off x="8032535"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2" name="Line 16"/>
              <p:cNvSpPr>
                <a:spLocks noChangeShapeType="1"/>
              </p:cNvSpPr>
              <p:nvPr/>
            </p:nvSpPr>
            <p:spPr bwMode="auto">
              <a:xfrm flipV="1">
                <a:off x="844096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cxnSp>
            <p:nvCxnSpPr>
              <p:cNvPr id="103" name="Straight Connector 102"/>
              <p:cNvCxnSpPr/>
              <p:nvPr/>
            </p:nvCxnSpPr>
            <p:spPr>
              <a:xfrm>
                <a:off x="5930775" y="3582687"/>
                <a:ext cx="455641" cy="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4" name="TextBox 103"/>
              <p:cNvSpPr txBox="1"/>
              <p:nvPr/>
            </p:nvSpPr>
            <p:spPr>
              <a:xfrm>
                <a:off x="6351127" y="3501309"/>
                <a:ext cx="601447" cy="361637"/>
              </a:xfrm>
              <a:prstGeom prst="rect">
                <a:avLst/>
              </a:prstGeom>
              <a:noFill/>
            </p:spPr>
            <p:txBody>
              <a:bodyPr wrap="none" rtlCol="0">
                <a:spAutoFit/>
              </a:bodyPr>
              <a:lstStyle/>
              <a:p>
                <a:pPr>
                  <a:lnSpc>
                    <a:spcPts val="700"/>
                  </a:lnSpc>
                </a:pPr>
                <a:r>
                  <a:rPr lang="en-GB" sz="900" dirty="0" smtClean="0">
                    <a:latin typeface="+mn-lt"/>
                  </a:rPr>
                  <a:t>HMIO</a:t>
                </a:r>
                <a:r>
                  <a:rPr lang="ja-JP" altLang="en-US" sz="900" dirty="0" smtClean="0">
                    <a:latin typeface="+mn-lt"/>
                  </a:rPr>
                  <a:t>群</a:t>
                </a:r>
                <a:r>
                  <a:rPr lang="en-GB" sz="900" dirty="0" smtClean="0">
                    <a:latin typeface="+mn-lt"/>
                  </a:rPr>
                  <a:t/>
                </a:r>
                <a:br>
                  <a:rPr lang="en-GB" sz="900" dirty="0" smtClean="0">
                    <a:latin typeface="+mn-lt"/>
                  </a:rPr>
                </a:br>
                <a:endParaRPr lang="en-GB" sz="900" dirty="0" smtClean="0">
                  <a:latin typeface="+mn-lt"/>
                </a:endParaRPr>
              </a:p>
              <a:p>
                <a:pPr>
                  <a:lnSpc>
                    <a:spcPts val="700"/>
                  </a:lnSpc>
                </a:pPr>
                <a:r>
                  <a:rPr lang="en-GB" sz="900" dirty="0" smtClean="0">
                    <a:latin typeface="+mn-lt"/>
                  </a:rPr>
                  <a:t>OO</a:t>
                </a:r>
                <a:r>
                  <a:rPr lang="ja-JP" altLang="en-US" sz="900" dirty="0" smtClean="0">
                    <a:latin typeface="+mn-lt"/>
                  </a:rPr>
                  <a:t>群</a:t>
                </a:r>
                <a:endParaRPr lang="en-GB" sz="900" dirty="0">
                  <a:latin typeface="+mn-lt"/>
                </a:endParaRPr>
              </a:p>
            </p:txBody>
          </p:sp>
          <p:cxnSp>
            <p:nvCxnSpPr>
              <p:cNvPr id="105" name="Straight Connector 104"/>
              <p:cNvCxnSpPr/>
              <p:nvPr/>
            </p:nvCxnSpPr>
            <p:spPr>
              <a:xfrm>
                <a:off x="5930775" y="3762447"/>
                <a:ext cx="455641" cy="0"/>
              </a:xfrm>
              <a:prstGeom prst="line">
                <a:avLst/>
              </a:pr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6" name="Freeform 4"/>
              <p:cNvSpPr>
                <a:spLocks/>
              </p:cNvSpPr>
              <p:nvPr/>
            </p:nvSpPr>
            <p:spPr bwMode="auto">
              <a:xfrm>
                <a:off x="5427664" y="2032110"/>
                <a:ext cx="3182387" cy="902144"/>
              </a:xfrm>
              <a:custGeom>
                <a:avLst/>
                <a:gdLst>
                  <a:gd name="T0" fmla="*/ 227 w 253"/>
                  <a:gd name="T1" fmla="*/ 73 h 73"/>
                  <a:gd name="T2" fmla="*/ 212 w 253"/>
                  <a:gd name="T3" fmla="*/ 69 h 73"/>
                  <a:gd name="T4" fmla="*/ 194 w 253"/>
                  <a:gd name="T5" fmla="*/ 67 h 73"/>
                  <a:gd name="T6" fmla="*/ 187 w 253"/>
                  <a:gd name="T7" fmla="*/ 65 h 73"/>
                  <a:gd name="T8" fmla="*/ 178 w 253"/>
                  <a:gd name="T9" fmla="*/ 63 h 73"/>
                  <a:gd name="T10" fmla="*/ 167 w 253"/>
                  <a:gd name="T11" fmla="*/ 61 h 73"/>
                  <a:gd name="T12" fmla="*/ 157 w 253"/>
                  <a:gd name="T13" fmla="*/ 59 h 73"/>
                  <a:gd name="T14" fmla="*/ 148 w 253"/>
                  <a:gd name="T15" fmla="*/ 56 h 73"/>
                  <a:gd name="T16" fmla="*/ 140 w 253"/>
                  <a:gd name="T17" fmla="*/ 55 h 73"/>
                  <a:gd name="T18" fmla="*/ 106 w 253"/>
                  <a:gd name="T19" fmla="*/ 53 h 73"/>
                  <a:gd name="T20" fmla="*/ 104 w 253"/>
                  <a:gd name="T21" fmla="*/ 50 h 73"/>
                  <a:gd name="T22" fmla="*/ 99 w 253"/>
                  <a:gd name="T23" fmla="*/ 48 h 73"/>
                  <a:gd name="T24" fmla="*/ 93 w 253"/>
                  <a:gd name="T25" fmla="*/ 45 h 73"/>
                  <a:gd name="T26" fmla="*/ 90 w 253"/>
                  <a:gd name="T27" fmla="*/ 43 h 73"/>
                  <a:gd name="T28" fmla="*/ 87 w 253"/>
                  <a:gd name="T29" fmla="*/ 40 h 73"/>
                  <a:gd name="T30" fmla="*/ 84 w 253"/>
                  <a:gd name="T31" fmla="*/ 38 h 73"/>
                  <a:gd name="T32" fmla="*/ 80 w 253"/>
                  <a:gd name="T33" fmla="*/ 36 h 73"/>
                  <a:gd name="T34" fmla="*/ 76 w 253"/>
                  <a:gd name="T35" fmla="*/ 35 h 73"/>
                  <a:gd name="T36" fmla="*/ 68 w 253"/>
                  <a:gd name="T37" fmla="*/ 33 h 73"/>
                  <a:gd name="T38" fmla="*/ 66 w 253"/>
                  <a:gd name="T39" fmla="*/ 30 h 73"/>
                  <a:gd name="T40" fmla="*/ 58 w 253"/>
                  <a:gd name="T41" fmla="*/ 28 h 73"/>
                  <a:gd name="T42" fmla="*/ 55 w 253"/>
                  <a:gd name="T43" fmla="*/ 26 h 73"/>
                  <a:gd name="T44" fmla="*/ 49 w 253"/>
                  <a:gd name="T45" fmla="*/ 24 h 73"/>
                  <a:gd name="T46" fmla="*/ 45 w 253"/>
                  <a:gd name="T47" fmla="*/ 22 h 73"/>
                  <a:gd name="T48" fmla="*/ 39 w 253"/>
                  <a:gd name="T49" fmla="*/ 21 h 73"/>
                  <a:gd name="T50" fmla="*/ 35 w 253"/>
                  <a:gd name="T51" fmla="*/ 19 h 73"/>
                  <a:gd name="T52" fmla="*/ 32 w 253"/>
                  <a:gd name="T53" fmla="*/ 17 h 73"/>
                  <a:gd name="T54" fmla="*/ 29 w 253"/>
                  <a:gd name="T55" fmla="*/ 15 h 73"/>
                  <a:gd name="T56" fmla="*/ 27 w 253"/>
                  <a:gd name="T57" fmla="*/ 13 h 73"/>
                  <a:gd name="T58" fmla="*/ 28 w 253"/>
                  <a:gd name="T59" fmla="*/ 11 h 73"/>
                  <a:gd name="T60" fmla="*/ 25 w 253"/>
                  <a:gd name="T61" fmla="*/ 9 h 73"/>
                  <a:gd name="T62" fmla="*/ 16 w 253"/>
                  <a:gd name="T63" fmla="*/ 7 h 73"/>
                  <a:gd name="T64" fmla="*/ 11 w 253"/>
                  <a:gd name="T65" fmla="*/ 7 h 73"/>
                  <a:gd name="T66" fmla="*/ 7 w 253"/>
                  <a:gd name="T67" fmla="*/ 4 h 73"/>
                  <a:gd name="T68" fmla="*/ 2 w 253"/>
                  <a:gd name="T69" fmla="*/ 2 h 73"/>
                  <a:gd name="T70" fmla="*/ 0 w 253"/>
                  <a:gd name="T7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3" h="73">
                    <a:moveTo>
                      <a:pt x="253" y="73"/>
                    </a:moveTo>
                    <a:lnTo>
                      <a:pt x="227" y="73"/>
                    </a:lnTo>
                    <a:lnTo>
                      <a:pt x="227" y="69"/>
                    </a:lnTo>
                    <a:lnTo>
                      <a:pt x="212" y="69"/>
                    </a:lnTo>
                    <a:lnTo>
                      <a:pt x="212" y="67"/>
                    </a:lnTo>
                    <a:lnTo>
                      <a:pt x="194" y="67"/>
                    </a:lnTo>
                    <a:lnTo>
                      <a:pt x="194" y="65"/>
                    </a:lnTo>
                    <a:lnTo>
                      <a:pt x="187" y="65"/>
                    </a:lnTo>
                    <a:lnTo>
                      <a:pt x="187" y="63"/>
                    </a:lnTo>
                    <a:lnTo>
                      <a:pt x="178" y="63"/>
                    </a:lnTo>
                    <a:lnTo>
                      <a:pt x="178" y="61"/>
                    </a:lnTo>
                    <a:lnTo>
                      <a:pt x="167" y="61"/>
                    </a:lnTo>
                    <a:lnTo>
                      <a:pt x="167" y="59"/>
                    </a:lnTo>
                    <a:lnTo>
                      <a:pt x="157" y="59"/>
                    </a:lnTo>
                    <a:lnTo>
                      <a:pt x="157" y="56"/>
                    </a:lnTo>
                    <a:lnTo>
                      <a:pt x="148" y="56"/>
                    </a:lnTo>
                    <a:lnTo>
                      <a:pt x="148" y="55"/>
                    </a:lnTo>
                    <a:lnTo>
                      <a:pt x="140" y="55"/>
                    </a:lnTo>
                    <a:lnTo>
                      <a:pt x="140" y="53"/>
                    </a:lnTo>
                    <a:lnTo>
                      <a:pt x="106" y="53"/>
                    </a:lnTo>
                    <a:lnTo>
                      <a:pt x="106" y="50"/>
                    </a:lnTo>
                    <a:lnTo>
                      <a:pt x="104" y="50"/>
                    </a:lnTo>
                    <a:lnTo>
                      <a:pt x="104" y="48"/>
                    </a:lnTo>
                    <a:lnTo>
                      <a:pt x="99" y="48"/>
                    </a:lnTo>
                    <a:lnTo>
                      <a:pt x="99" y="45"/>
                    </a:lnTo>
                    <a:lnTo>
                      <a:pt x="93" y="45"/>
                    </a:lnTo>
                    <a:lnTo>
                      <a:pt x="93" y="43"/>
                    </a:lnTo>
                    <a:lnTo>
                      <a:pt x="90" y="43"/>
                    </a:lnTo>
                    <a:lnTo>
                      <a:pt x="90" y="40"/>
                    </a:lnTo>
                    <a:lnTo>
                      <a:pt x="87" y="40"/>
                    </a:lnTo>
                    <a:lnTo>
                      <a:pt x="87" y="38"/>
                    </a:lnTo>
                    <a:lnTo>
                      <a:pt x="84" y="38"/>
                    </a:lnTo>
                    <a:lnTo>
                      <a:pt x="84" y="36"/>
                    </a:lnTo>
                    <a:lnTo>
                      <a:pt x="80" y="36"/>
                    </a:lnTo>
                    <a:lnTo>
                      <a:pt x="80" y="35"/>
                    </a:lnTo>
                    <a:lnTo>
                      <a:pt x="76" y="35"/>
                    </a:lnTo>
                    <a:lnTo>
                      <a:pt x="76" y="33"/>
                    </a:lnTo>
                    <a:lnTo>
                      <a:pt x="68" y="33"/>
                    </a:lnTo>
                    <a:lnTo>
                      <a:pt x="68" y="30"/>
                    </a:lnTo>
                    <a:lnTo>
                      <a:pt x="66" y="30"/>
                    </a:lnTo>
                    <a:lnTo>
                      <a:pt x="66" y="28"/>
                    </a:lnTo>
                    <a:lnTo>
                      <a:pt x="58" y="28"/>
                    </a:lnTo>
                    <a:lnTo>
                      <a:pt x="58" y="26"/>
                    </a:lnTo>
                    <a:lnTo>
                      <a:pt x="55" y="26"/>
                    </a:lnTo>
                    <a:lnTo>
                      <a:pt x="55" y="24"/>
                    </a:lnTo>
                    <a:lnTo>
                      <a:pt x="49" y="24"/>
                    </a:lnTo>
                    <a:lnTo>
                      <a:pt x="49" y="22"/>
                    </a:lnTo>
                    <a:lnTo>
                      <a:pt x="45" y="22"/>
                    </a:lnTo>
                    <a:lnTo>
                      <a:pt x="45" y="21"/>
                    </a:lnTo>
                    <a:lnTo>
                      <a:pt x="39" y="21"/>
                    </a:lnTo>
                    <a:lnTo>
                      <a:pt x="39" y="19"/>
                    </a:lnTo>
                    <a:lnTo>
                      <a:pt x="35" y="19"/>
                    </a:lnTo>
                    <a:lnTo>
                      <a:pt x="35" y="17"/>
                    </a:lnTo>
                    <a:lnTo>
                      <a:pt x="32" y="17"/>
                    </a:lnTo>
                    <a:lnTo>
                      <a:pt x="32" y="15"/>
                    </a:lnTo>
                    <a:lnTo>
                      <a:pt x="29" y="15"/>
                    </a:lnTo>
                    <a:lnTo>
                      <a:pt x="29" y="13"/>
                    </a:lnTo>
                    <a:lnTo>
                      <a:pt x="27" y="13"/>
                    </a:lnTo>
                    <a:lnTo>
                      <a:pt x="28" y="13"/>
                    </a:lnTo>
                    <a:lnTo>
                      <a:pt x="28" y="11"/>
                    </a:lnTo>
                    <a:lnTo>
                      <a:pt x="25" y="11"/>
                    </a:lnTo>
                    <a:lnTo>
                      <a:pt x="25" y="9"/>
                    </a:lnTo>
                    <a:lnTo>
                      <a:pt x="16" y="9"/>
                    </a:lnTo>
                    <a:lnTo>
                      <a:pt x="16" y="7"/>
                    </a:lnTo>
                    <a:lnTo>
                      <a:pt x="14" y="7"/>
                    </a:lnTo>
                    <a:lnTo>
                      <a:pt x="11" y="7"/>
                    </a:lnTo>
                    <a:lnTo>
                      <a:pt x="11" y="4"/>
                    </a:lnTo>
                    <a:lnTo>
                      <a:pt x="7" y="4"/>
                    </a:lnTo>
                    <a:lnTo>
                      <a:pt x="7" y="2"/>
                    </a:lnTo>
                    <a:lnTo>
                      <a:pt x="2" y="2"/>
                    </a:lnTo>
                    <a:lnTo>
                      <a:pt x="2"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Freeform 5"/>
              <p:cNvSpPr>
                <a:spLocks/>
              </p:cNvSpPr>
              <p:nvPr/>
            </p:nvSpPr>
            <p:spPr bwMode="auto">
              <a:xfrm>
                <a:off x="5427664" y="2032110"/>
                <a:ext cx="3194966" cy="766204"/>
              </a:xfrm>
              <a:custGeom>
                <a:avLst/>
                <a:gdLst>
                  <a:gd name="T0" fmla="*/ 230 w 254"/>
                  <a:gd name="T1" fmla="*/ 62 h 62"/>
                  <a:gd name="T2" fmla="*/ 227 w 254"/>
                  <a:gd name="T3" fmla="*/ 60 h 62"/>
                  <a:gd name="T4" fmla="*/ 203 w 254"/>
                  <a:gd name="T5" fmla="*/ 57 h 62"/>
                  <a:gd name="T6" fmla="*/ 199 w 254"/>
                  <a:gd name="T7" fmla="*/ 54 h 62"/>
                  <a:gd name="T8" fmla="*/ 196 w 254"/>
                  <a:gd name="T9" fmla="*/ 52 h 62"/>
                  <a:gd name="T10" fmla="*/ 186 w 254"/>
                  <a:gd name="T11" fmla="*/ 50 h 62"/>
                  <a:gd name="T12" fmla="*/ 179 w 254"/>
                  <a:gd name="T13" fmla="*/ 48 h 62"/>
                  <a:gd name="T14" fmla="*/ 176 w 254"/>
                  <a:gd name="T15" fmla="*/ 46 h 62"/>
                  <a:gd name="T16" fmla="*/ 168 w 254"/>
                  <a:gd name="T17" fmla="*/ 45 h 62"/>
                  <a:gd name="T18" fmla="*/ 156 w 254"/>
                  <a:gd name="T19" fmla="*/ 43 h 62"/>
                  <a:gd name="T20" fmla="*/ 156 w 254"/>
                  <a:gd name="T21" fmla="*/ 40 h 62"/>
                  <a:gd name="T22" fmla="*/ 152 w 254"/>
                  <a:gd name="T23" fmla="*/ 38 h 62"/>
                  <a:gd name="T24" fmla="*/ 142 w 254"/>
                  <a:gd name="T25" fmla="*/ 36 h 62"/>
                  <a:gd name="T26" fmla="*/ 134 w 254"/>
                  <a:gd name="T27" fmla="*/ 35 h 62"/>
                  <a:gd name="T28" fmla="*/ 127 w 254"/>
                  <a:gd name="T29" fmla="*/ 34 h 62"/>
                  <a:gd name="T30" fmla="*/ 116 w 254"/>
                  <a:gd name="T31" fmla="*/ 31 h 62"/>
                  <a:gd name="T32" fmla="*/ 105 w 254"/>
                  <a:gd name="T33" fmla="*/ 30 h 62"/>
                  <a:gd name="T34" fmla="*/ 101 w 254"/>
                  <a:gd name="T35" fmla="*/ 28 h 62"/>
                  <a:gd name="T36" fmla="*/ 96 w 254"/>
                  <a:gd name="T37" fmla="*/ 26 h 62"/>
                  <a:gd name="T38" fmla="*/ 93 w 254"/>
                  <a:gd name="T39" fmla="*/ 24 h 62"/>
                  <a:gd name="T40" fmla="*/ 90 w 254"/>
                  <a:gd name="T41" fmla="*/ 23 h 62"/>
                  <a:gd name="T42" fmla="*/ 72 w 254"/>
                  <a:gd name="T43" fmla="*/ 21 h 62"/>
                  <a:gd name="T44" fmla="*/ 71 w 254"/>
                  <a:gd name="T45" fmla="*/ 20 h 62"/>
                  <a:gd name="T46" fmla="*/ 68 w 254"/>
                  <a:gd name="T47" fmla="*/ 17 h 62"/>
                  <a:gd name="T48" fmla="*/ 65 w 254"/>
                  <a:gd name="T49" fmla="*/ 16 h 62"/>
                  <a:gd name="T50" fmla="*/ 61 w 254"/>
                  <a:gd name="T51" fmla="*/ 13 h 62"/>
                  <a:gd name="T52" fmla="*/ 59 w 254"/>
                  <a:gd name="T53" fmla="*/ 11 h 62"/>
                  <a:gd name="T54" fmla="*/ 57 w 254"/>
                  <a:gd name="T55" fmla="*/ 10 h 62"/>
                  <a:gd name="T56" fmla="*/ 52 w 254"/>
                  <a:gd name="T57" fmla="*/ 8 h 62"/>
                  <a:gd name="T58" fmla="*/ 28 w 254"/>
                  <a:gd name="T59" fmla="*/ 6 h 62"/>
                  <a:gd name="T60" fmla="*/ 20 w 254"/>
                  <a:gd name="T61" fmla="*/ 5 h 62"/>
                  <a:gd name="T62" fmla="*/ 11 w 254"/>
                  <a:gd name="T63" fmla="*/ 4 h 62"/>
                  <a:gd name="T64" fmla="*/ 7 w 254"/>
                  <a:gd name="T65" fmla="*/ 2 h 62"/>
                  <a:gd name="T66" fmla="*/ 0 w 254"/>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62">
                    <a:moveTo>
                      <a:pt x="254" y="62"/>
                    </a:moveTo>
                    <a:lnTo>
                      <a:pt x="230" y="62"/>
                    </a:lnTo>
                    <a:lnTo>
                      <a:pt x="230" y="60"/>
                    </a:lnTo>
                    <a:lnTo>
                      <a:pt x="227" y="60"/>
                    </a:lnTo>
                    <a:lnTo>
                      <a:pt x="227" y="57"/>
                    </a:lnTo>
                    <a:lnTo>
                      <a:pt x="203" y="57"/>
                    </a:lnTo>
                    <a:lnTo>
                      <a:pt x="203" y="54"/>
                    </a:lnTo>
                    <a:lnTo>
                      <a:pt x="199" y="54"/>
                    </a:lnTo>
                    <a:lnTo>
                      <a:pt x="199" y="52"/>
                    </a:lnTo>
                    <a:lnTo>
                      <a:pt x="196" y="52"/>
                    </a:lnTo>
                    <a:lnTo>
                      <a:pt x="196" y="50"/>
                    </a:lnTo>
                    <a:lnTo>
                      <a:pt x="186" y="50"/>
                    </a:lnTo>
                    <a:lnTo>
                      <a:pt x="186" y="48"/>
                    </a:lnTo>
                    <a:lnTo>
                      <a:pt x="179" y="48"/>
                    </a:lnTo>
                    <a:lnTo>
                      <a:pt x="179" y="46"/>
                    </a:lnTo>
                    <a:lnTo>
                      <a:pt x="176" y="46"/>
                    </a:lnTo>
                    <a:lnTo>
                      <a:pt x="176" y="45"/>
                    </a:lnTo>
                    <a:lnTo>
                      <a:pt x="168" y="45"/>
                    </a:lnTo>
                    <a:lnTo>
                      <a:pt x="168" y="43"/>
                    </a:lnTo>
                    <a:lnTo>
                      <a:pt x="156" y="43"/>
                    </a:lnTo>
                    <a:lnTo>
                      <a:pt x="156" y="41"/>
                    </a:lnTo>
                    <a:lnTo>
                      <a:pt x="156" y="40"/>
                    </a:lnTo>
                    <a:lnTo>
                      <a:pt x="152" y="40"/>
                    </a:lnTo>
                    <a:lnTo>
                      <a:pt x="152" y="38"/>
                    </a:lnTo>
                    <a:lnTo>
                      <a:pt x="142" y="38"/>
                    </a:lnTo>
                    <a:cubicBezTo>
                      <a:pt x="142" y="38"/>
                      <a:pt x="142" y="36"/>
                      <a:pt x="142" y="36"/>
                    </a:cubicBezTo>
                    <a:cubicBezTo>
                      <a:pt x="143" y="36"/>
                      <a:pt x="134" y="36"/>
                      <a:pt x="134" y="36"/>
                    </a:cubicBezTo>
                    <a:lnTo>
                      <a:pt x="134" y="35"/>
                    </a:lnTo>
                    <a:lnTo>
                      <a:pt x="127" y="35"/>
                    </a:lnTo>
                    <a:lnTo>
                      <a:pt x="127" y="34"/>
                    </a:lnTo>
                    <a:lnTo>
                      <a:pt x="116" y="34"/>
                    </a:lnTo>
                    <a:lnTo>
                      <a:pt x="116" y="31"/>
                    </a:lnTo>
                    <a:lnTo>
                      <a:pt x="105" y="31"/>
                    </a:lnTo>
                    <a:lnTo>
                      <a:pt x="105" y="30"/>
                    </a:lnTo>
                    <a:lnTo>
                      <a:pt x="101" y="30"/>
                    </a:lnTo>
                    <a:lnTo>
                      <a:pt x="101" y="28"/>
                    </a:lnTo>
                    <a:lnTo>
                      <a:pt x="96" y="28"/>
                    </a:lnTo>
                    <a:lnTo>
                      <a:pt x="96" y="26"/>
                    </a:lnTo>
                    <a:lnTo>
                      <a:pt x="93" y="26"/>
                    </a:lnTo>
                    <a:lnTo>
                      <a:pt x="93" y="24"/>
                    </a:lnTo>
                    <a:lnTo>
                      <a:pt x="90" y="24"/>
                    </a:lnTo>
                    <a:lnTo>
                      <a:pt x="90" y="23"/>
                    </a:lnTo>
                    <a:lnTo>
                      <a:pt x="72" y="23"/>
                    </a:lnTo>
                    <a:lnTo>
                      <a:pt x="72" y="21"/>
                    </a:lnTo>
                    <a:lnTo>
                      <a:pt x="71" y="21"/>
                    </a:lnTo>
                    <a:lnTo>
                      <a:pt x="71" y="20"/>
                    </a:lnTo>
                    <a:lnTo>
                      <a:pt x="68" y="20"/>
                    </a:lnTo>
                    <a:lnTo>
                      <a:pt x="68" y="17"/>
                    </a:lnTo>
                    <a:lnTo>
                      <a:pt x="65" y="17"/>
                    </a:lnTo>
                    <a:lnTo>
                      <a:pt x="65" y="16"/>
                    </a:lnTo>
                    <a:lnTo>
                      <a:pt x="61" y="16"/>
                    </a:lnTo>
                    <a:lnTo>
                      <a:pt x="61" y="13"/>
                    </a:lnTo>
                    <a:lnTo>
                      <a:pt x="59" y="13"/>
                    </a:lnTo>
                    <a:lnTo>
                      <a:pt x="59" y="11"/>
                    </a:lnTo>
                    <a:lnTo>
                      <a:pt x="57" y="11"/>
                    </a:lnTo>
                    <a:lnTo>
                      <a:pt x="57" y="10"/>
                    </a:lnTo>
                    <a:lnTo>
                      <a:pt x="52" y="10"/>
                    </a:lnTo>
                    <a:lnTo>
                      <a:pt x="52" y="8"/>
                    </a:lnTo>
                    <a:lnTo>
                      <a:pt x="28" y="8"/>
                    </a:lnTo>
                    <a:lnTo>
                      <a:pt x="28" y="6"/>
                    </a:lnTo>
                    <a:lnTo>
                      <a:pt x="20" y="6"/>
                    </a:lnTo>
                    <a:lnTo>
                      <a:pt x="20" y="5"/>
                    </a:lnTo>
                    <a:lnTo>
                      <a:pt x="11" y="5"/>
                    </a:lnTo>
                    <a:lnTo>
                      <a:pt x="11" y="4"/>
                    </a:lnTo>
                    <a:lnTo>
                      <a:pt x="7" y="4"/>
                    </a:lnTo>
                    <a:lnTo>
                      <a:pt x="7" y="2"/>
                    </a:lnTo>
                    <a:lnTo>
                      <a:pt x="0" y="2"/>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6" name="TextBox 8"/>
            <p:cNvSpPr txBox="1"/>
            <p:nvPr/>
          </p:nvSpPr>
          <p:spPr>
            <a:xfrm rot="16200000">
              <a:off x="325968" y="2937464"/>
              <a:ext cx="338554" cy="554978"/>
            </a:xfrm>
            <a:prstGeom prst="rect">
              <a:avLst/>
            </a:prstGeom>
            <a:noFill/>
          </p:spPr>
          <p:txBody>
            <a:bodyPr vert="vert270" wrap="square" rtlCol="0">
              <a:spAutoFit/>
            </a:bodyPr>
            <a:lstStyle/>
            <a:p>
              <a:pPr algn="ctr" fontAlgn="base">
                <a:spcBef>
                  <a:spcPct val="0"/>
                </a:spcBef>
                <a:spcAft>
                  <a:spcPct val="0"/>
                </a:spcAft>
              </a:pPr>
              <a:r>
                <a:rPr lang="ja-JP" altLang="en-US" sz="1000" b="1" dirty="0" smtClean="0">
                  <a:latin typeface="+mn-lt"/>
                </a:rPr>
                <a:t>（</a:t>
              </a:r>
              <a:r>
                <a:rPr lang="en-GB" sz="1000" b="1" dirty="0" smtClean="0">
                  <a:latin typeface="+mn-lt"/>
                </a:rPr>
                <a:t>%</a:t>
              </a:r>
              <a:r>
                <a:rPr lang="ja-JP" altLang="en-US" sz="1000" b="1" dirty="0" smtClean="0">
                  <a:latin typeface="+mn-lt"/>
                </a:rPr>
                <a:t>）</a:t>
              </a:r>
              <a:endParaRPr lang="en-GB" sz="1000" b="1" dirty="0">
                <a:latin typeface="+mn-lt"/>
              </a:endParaRPr>
            </a:p>
          </p:txBody>
        </p:sp>
        <p:sp>
          <p:nvSpPr>
            <p:cNvPr id="127" name="TextBox 8"/>
            <p:cNvSpPr txBox="1"/>
            <p:nvPr/>
          </p:nvSpPr>
          <p:spPr>
            <a:xfrm rot="16200000">
              <a:off x="4678524" y="2918934"/>
              <a:ext cx="338554" cy="554978"/>
            </a:xfrm>
            <a:prstGeom prst="rect">
              <a:avLst/>
            </a:prstGeom>
            <a:noFill/>
          </p:spPr>
          <p:txBody>
            <a:bodyPr vert="vert270" wrap="square" rtlCol="0">
              <a:spAutoFit/>
            </a:bodyPr>
            <a:lstStyle/>
            <a:p>
              <a:pPr algn="ctr" fontAlgn="base">
                <a:spcBef>
                  <a:spcPct val="0"/>
                </a:spcBef>
                <a:spcAft>
                  <a:spcPct val="0"/>
                </a:spcAft>
              </a:pPr>
              <a:r>
                <a:rPr lang="ja-JP" altLang="en-US" sz="1000" b="1" dirty="0" smtClean="0">
                  <a:latin typeface="+mn-lt"/>
                </a:rPr>
                <a:t>（</a:t>
              </a:r>
              <a:r>
                <a:rPr lang="en-GB" sz="1000" b="1" dirty="0" smtClean="0">
                  <a:latin typeface="+mn-lt"/>
                </a:rPr>
                <a:t>%</a:t>
              </a:r>
              <a:r>
                <a:rPr lang="ja-JP" altLang="en-US" sz="1000" b="1" dirty="0" smtClean="0">
                  <a:latin typeface="+mn-lt"/>
                </a:rPr>
                <a:t>）</a:t>
              </a:r>
              <a:endParaRPr lang="en-GB" sz="1000" b="1" dirty="0">
                <a:latin typeface="+mn-lt"/>
              </a:endParaRPr>
            </a:p>
          </p:txBody>
        </p:sp>
        <p:grpSp>
          <p:nvGrpSpPr>
            <p:cNvPr id="135" name="グループ化 134"/>
            <p:cNvGrpSpPr/>
            <p:nvPr/>
          </p:nvGrpSpPr>
          <p:grpSpPr>
            <a:xfrm>
              <a:off x="2289248" y="4030538"/>
              <a:ext cx="1005198" cy="175295"/>
              <a:chOff x="2289248" y="4030538"/>
              <a:chExt cx="1005198" cy="175295"/>
            </a:xfrm>
          </p:grpSpPr>
          <p:sp>
            <p:nvSpPr>
              <p:cNvPr id="131" name="テキスト ボックス 130"/>
              <p:cNvSpPr txBox="1"/>
              <p:nvPr/>
            </p:nvSpPr>
            <p:spPr>
              <a:xfrm>
                <a:off x="2309968" y="4040049"/>
                <a:ext cx="984478" cy="134863"/>
              </a:xfrm>
              <a:prstGeom prst="rect">
                <a:avLst/>
              </a:prstGeom>
              <a:solidFill>
                <a:schemeClr val="tx2"/>
              </a:solidFill>
            </p:spPr>
            <p:txBody>
              <a:bodyPr wrap="square" lIns="36000" tIns="36000" rIns="36000" bIns="36000" rtlCol="0">
                <a:spAutoFit/>
              </a:bodyPr>
              <a:lstStyle/>
              <a:p>
                <a:pPr algn="ctr">
                  <a:lnSpc>
                    <a:spcPts val="800"/>
                  </a:lnSpc>
                </a:pPr>
                <a:endParaRPr kumimoji="1" lang="ja-JP" altLang="en-US" sz="500" b="1" dirty="0"/>
              </a:p>
            </p:txBody>
          </p:sp>
          <p:sp>
            <p:nvSpPr>
              <p:cNvPr id="130" name="テキスト ボックス 129"/>
              <p:cNvSpPr txBox="1"/>
              <p:nvPr/>
            </p:nvSpPr>
            <p:spPr>
              <a:xfrm>
                <a:off x="2289248" y="4030538"/>
                <a:ext cx="666130" cy="175295"/>
              </a:xfrm>
              <a:prstGeom prst="rect">
                <a:avLst/>
              </a:prstGeom>
              <a:noFill/>
            </p:spPr>
            <p:txBody>
              <a:bodyPr wrap="square" lIns="36000" tIns="36000" rIns="36000" bIns="36000" rtlCol="0">
                <a:spAutoFit/>
              </a:bodyPr>
              <a:lstStyle/>
              <a:p>
                <a:pPr algn="ctr">
                  <a:lnSpc>
                    <a:spcPts val="800"/>
                  </a:lnSpc>
                </a:pPr>
                <a:r>
                  <a:rPr kumimoji="1" lang="ja-JP" altLang="en-US" sz="800" b="1" dirty="0" smtClean="0"/>
                  <a:t>時間（月）</a:t>
                </a:r>
                <a:endParaRPr kumimoji="1" lang="ja-JP" altLang="en-US" sz="800" b="1" dirty="0"/>
              </a:p>
            </p:txBody>
          </p:sp>
        </p:grpSp>
        <p:grpSp>
          <p:nvGrpSpPr>
            <p:cNvPr id="134" name="グループ化 133"/>
            <p:cNvGrpSpPr/>
            <p:nvPr/>
          </p:nvGrpSpPr>
          <p:grpSpPr>
            <a:xfrm>
              <a:off x="6575324" y="4030537"/>
              <a:ext cx="984478" cy="175295"/>
              <a:chOff x="6575324" y="4030537"/>
              <a:chExt cx="984478" cy="175295"/>
            </a:xfrm>
          </p:grpSpPr>
          <p:sp>
            <p:nvSpPr>
              <p:cNvPr id="132" name="テキスト ボックス 131"/>
              <p:cNvSpPr txBox="1"/>
              <p:nvPr/>
            </p:nvSpPr>
            <p:spPr>
              <a:xfrm>
                <a:off x="6575324" y="4058425"/>
                <a:ext cx="984478" cy="134863"/>
              </a:xfrm>
              <a:prstGeom prst="rect">
                <a:avLst/>
              </a:prstGeom>
              <a:solidFill>
                <a:schemeClr val="tx2"/>
              </a:solidFill>
            </p:spPr>
            <p:txBody>
              <a:bodyPr wrap="square" lIns="36000" tIns="36000" rIns="36000" bIns="36000" rtlCol="0">
                <a:spAutoFit/>
              </a:bodyPr>
              <a:lstStyle/>
              <a:p>
                <a:pPr algn="ctr">
                  <a:lnSpc>
                    <a:spcPts val="800"/>
                  </a:lnSpc>
                </a:pPr>
                <a:endParaRPr kumimoji="1" lang="ja-JP" altLang="en-US" sz="500" b="1" dirty="0"/>
              </a:p>
            </p:txBody>
          </p:sp>
          <p:sp>
            <p:nvSpPr>
              <p:cNvPr id="133" name="テキスト ボックス 132"/>
              <p:cNvSpPr txBox="1"/>
              <p:nvPr/>
            </p:nvSpPr>
            <p:spPr>
              <a:xfrm>
                <a:off x="6690899" y="4030537"/>
                <a:ext cx="666130" cy="175295"/>
              </a:xfrm>
              <a:prstGeom prst="rect">
                <a:avLst/>
              </a:prstGeom>
              <a:noFill/>
            </p:spPr>
            <p:txBody>
              <a:bodyPr wrap="square" lIns="36000" tIns="36000" rIns="36000" bIns="36000" rtlCol="0">
                <a:spAutoFit/>
              </a:bodyPr>
              <a:lstStyle/>
              <a:p>
                <a:pPr algn="ctr">
                  <a:lnSpc>
                    <a:spcPts val="800"/>
                  </a:lnSpc>
                </a:pPr>
                <a:r>
                  <a:rPr kumimoji="1" lang="ja-JP" altLang="en-US" sz="800" b="1" dirty="0" smtClean="0"/>
                  <a:t>時間（月）</a:t>
                </a:r>
                <a:endParaRPr kumimoji="1" lang="ja-JP" altLang="en-US" sz="800" b="1" dirty="0"/>
              </a:p>
            </p:txBody>
          </p:sp>
        </p:grpSp>
      </p:grpSp>
    </p:spTree>
    <p:extLst>
      <p:ext uri="{BB962C8B-B14F-4D97-AF65-F5344CB8AC3E}">
        <p14:creationId xmlns:p14="http://schemas.microsoft.com/office/powerpoint/2010/main" xmlns="" val="2174330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1</a:t>
            </a:r>
            <a:r>
              <a:rPr lang="ja-JP" altLang="en-US" sz="1800" dirty="0" smtClean="0"/>
              <a:t>：</a:t>
            </a:r>
            <a:r>
              <a:rPr lang="en-GB" sz="1800" dirty="0" smtClean="0"/>
              <a:t>MET</a:t>
            </a:r>
            <a:r>
              <a:rPr lang="ja-JP" altLang="en-US" sz="1800" dirty="0" smtClean="0"/>
              <a:t>増幅を示す成人胃食道接合部（</a:t>
            </a:r>
            <a:r>
              <a:rPr lang="en-GB" sz="1800" dirty="0" smtClean="0"/>
              <a:t>GEJ</a:t>
            </a:r>
            <a:r>
              <a:rPr lang="ja-JP" altLang="en-US" sz="1800" dirty="0" smtClean="0"/>
              <a:t>）／胃／食道癌患者における</a:t>
            </a:r>
            <a:r>
              <a:rPr lang="en-GB" altLang="ja-JP" sz="1800" dirty="0"/>
              <a:t>AMG </a:t>
            </a:r>
            <a:r>
              <a:rPr lang="en-GB" altLang="ja-JP" sz="1800" dirty="0" smtClean="0"/>
              <a:t>337</a:t>
            </a:r>
            <a:r>
              <a:rPr lang="ja-JP" altLang="en-US" sz="1800" dirty="0" smtClean="0"/>
              <a:t>（経口</a:t>
            </a:r>
            <a:r>
              <a:rPr lang="en-US" altLang="ja-JP" sz="1800" dirty="0" smtClean="0"/>
              <a:t>MET</a:t>
            </a:r>
            <a:r>
              <a:rPr lang="ja-JP" altLang="en-US" sz="1800" dirty="0" smtClean="0"/>
              <a:t>キナーゼ阻害薬）の臨床活性</a:t>
            </a:r>
            <a:r>
              <a:rPr lang="en-US" altLang="ja-JP" sz="1800" dirty="0" smtClean="0"/>
              <a:t>‐</a:t>
            </a:r>
            <a:r>
              <a:rPr lang="en-GB" sz="1800" dirty="0" err="1" smtClean="0"/>
              <a:t>Kwak</a:t>
            </a:r>
            <a:r>
              <a:rPr lang="en-GB" sz="1800" dirty="0" smtClean="0"/>
              <a:t> EL</a:t>
            </a:r>
            <a:r>
              <a:rPr lang="ja-JP" altLang="en-US" sz="1800" dirty="0" smtClean="0"/>
              <a:t>ら</a:t>
            </a:r>
            <a:endParaRPr lang="en-GB" sz="1800" dirty="0"/>
          </a:p>
        </p:txBody>
      </p:sp>
      <p:sp>
        <p:nvSpPr>
          <p:cNvPr id="3" name="Text Placeholder 2"/>
          <p:cNvSpPr>
            <a:spLocks noGrp="1"/>
          </p:cNvSpPr>
          <p:nvPr>
            <p:ph type="body" sz="quarter" idx="10"/>
          </p:nvPr>
        </p:nvSpPr>
        <p:spPr>
          <a:xfrm>
            <a:off x="365124" y="6096000"/>
            <a:ext cx="4500185" cy="487363"/>
          </a:xfrm>
        </p:spPr>
        <p:txBody>
          <a:bodyPr/>
          <a:lstStyle/>
          <a:p>
            <a:r>
              <a:rPr lang="en-US" dirty="0"/>
              <a:t>*25, 50, 100, 150, 200, </a:t>
            </a:r>
            <a:r>
              <a:rPr lang="en-US" dirty="0" smtClean="0"/>
              <a:t>300</a:t>
            </a:r>
            <a:r>
              <a:rPr lang="ja-JP" altLang="en-US" dirty="0" smtClean="0"/>
              <a:t>または</a:t>
            </a:r>
            <a:r>
              <a:rPr lang="en-US" dirty="0" smtClean="0"/>
              <a:t>400 </a:t>
            </a:r>
            <a:r>
              <a:rPr lang="en-US" dirty="0"/>
              <a:t>mg</a:t>
            </a:r>
            <a:r>
              <a:rPr lang="en-US" dirty="0" smtClean="0"/>
              <a:t>; </a:t>
            </a:r>
            <a:r>
              <a:rPr lang="pl-PL" altLang="zh-CN" baseline="30000" dirty="0" smtClean="0">
                <a:ea typeface="SimSun" pitchFamily="2" charset="-122"/>
              </a:rPr>
              <a:t>†</a:t>
            </a:r>
            <a:r>
              <a:rPr lang="en-US" altLang="zh-CN" dirty="0"/>
              <a:t>100, 150, </a:t>
            </a:r>
            <a:r>
              <a:rPr lang="en-US" altLang="zh-CN" dirty="0" smtClean="0"/>
              <a:t>200</a:t>
            </a:r>
            <a:r>
              <a:rPr lang="ja-JP" altLang="en-US" dirty="0" smtClean="0"/>
              <a:t>または</a:t>
            </a:r>
            <a:r>
              <a:rPr lang="en-US" altLang="zh-CN" dirty="0" smtClean="0"/>
              <a:t>250 </a:t>
            </a:r>
            <a:r>
              <a:rPr lang="en-US" altLang="zh-CN" dirty="0"/>
              <a:t>mg</a:t>
            </a:r>
            <a:r>
              <a:rPr lang="en-US" altLang="zh-CN" dirty="0" smtClean="0"/>
              <a:t>; </a:t>
            </a:r>
            <a:r>
              <a:rPr lang="en-GB" altLang="zh-CN" baseline="30000" dirty="0" smtClean="0">
                <a:ea typeface="SimSun" pitchFamily="2" charset="-122"/>
              </a:rPr>
              <a:t>‡</a:t>
            </a:r>
            <a:r>
              <a:rPr lang="ja-JP" altLang="en-US" dirty="0" smtClean="0"/>
              <a:t>計画された拡大コホート</a:t>
            </a:r>
            <a:endParaRPr lang="en-US" dirty="0"/>
          </a:p>
        </p:txBody>
      </p:sp>
      <p:sp>
        <p:nvSpPr>
          <p:cNvPr id="4" name="Text Placeholder 3"/>
          <p:cNvSpPr>
            <a:spLocks noGrp="1"/>
          </p:cNvSpPr>
          <p:nvPr>
            <p:ph type="body" sz="quarter" idx="11"/>
          </p:nvPr>
        </p:nvSpPr>
        <p:spPr/>
        <p:txBody>
          <a:bodyPr/>
          <a:lstStyle/>
          <a:p>
            <a:r>
              <a:rPr lang="fr-FR" dirty="0" smtClean="0"/>
              <a:t>Kwak</a:t>
            </a:r>
            <a:r>
              <a:rPr lang="ja-JP" altLang="en-US" dirty="0" smtClean="0"/>
              <a:t>ら</a:t>
            </a:r>
            <a:r>
              <a:rPr lang="fr-FR" dirty="0" smtClean="0"/>
              <a:t> </a:t>
            </a:r>
            <a:r>
              <a:rPr lang="fr-FR" dirty="0"/>
              <a:t>J Clin Oncol 2015; 33 (suppl 3; abstr </a:t>
            </a:r>
            <a:r>
              <a:rPr lang="fr-FR" dirty="0" smtClean="0"/>
              <a:t>1)</a:t>
            </a:r>
            <a:endParaRPr lang="en-GB" dirty="0"/>
          </a:p>
        </p:txBody>
      </p:sp>
      <p:sp>
        <p:nvSpPr>
          <p:cNvPr id="5" name="Oval 14"/>
          <p:cNvSpPr>
            <a:spLocks noChangeArrowheads="1"/>
          </p:cNvSpPr>
          <p:nvPr/>
        </p:nvSpPr>
        <p:spPr bwMode="auto">
          <a:xfrm>
            <a:off x="3941537" y="34524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6" idx="1"/>
          </p:cNvCxnSpPr>
          <p:nvPr/>
        </p:nvCxnSpPr>
        <p:spPr bwMode="auto">
          <a:xfrm rot="5400000" flipH="1" flipV="1">
            <a:off x="4217370" y="2804471"/>
            <a:ext cx="663905" cy="631975"/>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5" idx="4"/>
            <a:endCxn id="14" idx="1"/>
          </p:cNvCxnSpPr>
          <p:nvPr/>
        </p:nvCxnSpPr>
        <p:spPr bwMode="auto">
          <a:xfrm rot="16200000" flipH="1">
            <a:off x="4215319" y="4054625"/>
            <a:ext cx="668006"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444029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9" name="AutoShape 12"/>
          <p:cNvSpPr>
            <a:spLocks noChangeArrowheads="1"/>
          </p:cNvSpPr>
          <p:nvPr/>
        </p:nvSpPr>
        <p:spPr bwMode="auto">
          <a:xfrm>
            <a:off x="8116435" y="252418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1" name="AutoShape 19"/>
          <p:cNvCxnSpPr>
            <a:cxnSpLocks noChangeShapeType="1"/>
          </p:cNvCxnSpPr>
          <p:nvPr/>
        </p:nvCxnSpPr>
        <p:spPr bwMode="auto">
          <a:xfrm>
            <a:off x="3684814" y="3744510"/>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0"/>
          <p:cNvCxnSpPr>
            <a:cxnSpLocks noChangeShapeType="1"/>
          </p:cNvCxnSpPr>
          <p:nvPr/>
        </p:nvCxnSpPr>
        <p:spPr bwMode="auto">
          <a:xfrm>
            <a:off x="7542220" y="4704616"/>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3" name="AutoShape 21"/>
          <p:cNvCxnSpPr>
            <a:cxnSpLocks noChangeShapeType="1"/>
          </p:cNvCxnSpPr>
          <p:nvPr/>
        </p:nvCxnSpPr>
        <p:spPr bwMode="auto">
          <a:xfrm>
            <a:off x="7543800" y="2788505"/>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865310" y="4294248"/>
            <a:ext cx="281838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pl-PL" altLang="zh-CN" dirty="0">
                <a:latin typeface="+mn-ea"/>
              </a:rPr>
              <a:t>AMG 337 PO</a:t>
            </a:r>
            <a:r>
              <a:rPr lang="en-GB" altLang="zh-CN" dirty="0">
                <a:latin typeface="+mn-ea"/>
              </a:rPr>
              <a:t> QD </a:t>
            </a:r>
            <a:r>
              <a:rPr lang="en-GB" altLang="zh-CN" dirty="0" smtClean="0">
                <a:latin typeface="+mn-ea"/>
              </a:rPr>
              <a:t/>
            </a:r>
            <a:br>
              <a:rPr lang="en-GB" altLang="zh-CN" dirty="0" smtClean="0">
                <a:latin typeface="+mn-ea"/>
              </a:rPr>
            </a:br>
            <a:r>
              <a:rPr lang="en-GB" altLang="zh-CN" dirty="0" smtClean="0">
                <a:latin typeface="+mn-ea"/>
              </a:rPr>
              <a:t>300 mg</a:t>
            </a:r>
            <a:r>
              <a:rPr lang="ja-JP" altLang="en-US" dirty="0" err="1" smtClean="0">
                <a:latin typeface="+mn-ea"/>
              </a:rPr>
              <a:t>、</a:t>
            </a:r>
            <a:r>
              <a:rPr lang="en-GB" altLang="zh-CN" dirty="0" smtClean="0">
                <a:latin typeface="+mn-ea"/>
              </a:rPr>
              <a:t>MET</a:t>
            </a:r>
            <a:r>
              <a:rPr lang="ja-JP" altLang="en-US" dirty="0" smtClean="0">
                <a:latin typeface="+mn-ea"/>
              </a:rPr>
              <a:t>陽性患者</a:t>
            </a:r>
            <a:r>
              <a:rPr lang="en-GB" altLang="zh-CN" baseline="30000" dirty="0" smtClean="0">
                <a:latin typeface="+mn-ea"/>
              </a:rPr>
              <a:t>‡</a:t>
            </a:r>
            <a:endParaRPr lang="en-GB" altLang="zh-CN" baseline="30000" dirty="0">
              <a:latin typeface="+mn-ea"/>
            </a:endParaRPr>
          </a:p>
          <a:p>
            <a:pPr algn="ctr" defTabSz="892175" eaLnBrk="0" hangingPunct="0"/>
            <a:r>
              <a:rPr lang="ja-JP" altLang="en-US" dirty="0" smtClean="0">
                <a:latin typeface="+mn-ea"/>
              </a:rPr>
              <a:t>（～</a:t>
            </a:r>
            <a:r>
              <a:rPr lang="en-GB" altLang="zh-CN" dirty="0" smtClean="0">
                <a:latin typeface="+mn-ea"/>
              </a:rPr>
              <a:t>50</a:t>
            </a:r>
            <a:r>
              <a:rPr lang="ja-JP" altLang="en-US" dirty="0" smtClean="0">
                <a:latin typeface="+mn-ea"/>
              </a:rPr>
              <a:t>例）</a:t>
            </a:r>
            <a:endParaRPr lang="en-GB" altLang="zh-CN" dirty="0">
              <a:latin typeface="+mn-ea"/>
            </a:endParaRPr>
          </a:p>
        </p:txBody>
      </p:sp>
      <p:sp>
        <p:nvSpPr>
          <p:cNvPr id="15" name="TextBox 14"/>
          <p:cNvSpPr txBox="1"/>
          <p:nvPr/>
        </p:nvSpPr>
        <p:spPr>
          <a:xfrm>
            <a:off x="369888" y="1295400"/>
            <a:ext cx="8404225" cy="830997"/>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buClr>
                <a:srgbClr val="043882"/>
              </a:buClr>
              <a:buFont typeface="Arial" panose="020B0604020202020204" pitchFamily="34" charset="0"/>
              <a:buChar char="•"/>
            </a:pPr>
            <a:r>
              <a:rPr lang="en-GB" altLang="ja-JP" sz="1600" dirty="0" smtClean="0"/>
              <a:t>GEJ</a:t>
            </a:r>
            <a:r>
              <a:rPr lang="ja-JP" altLang="en-US" sz="1600" dirty="0" smtClean="0"/>
              <a:t>／胃</a:t>
            </a:r>
            <a:r>
              <a:rPr lang="ja-JP" altLang="en-US" sz="1600" dirty="0"/>
              <a:t>／食道癌</a:t>
            </a:r>
            <a:r>
              <a:rPr lang="ja-JP" altLang="en-US" sz="1600" dirty="0" smtClean="0"/>
              <a:t>患者における高選択的小分子</a:t>
            </a:r>
            <a:r>
              <a:rPr lang="en-US" altLang="ja-JP" sz="1600" dirty="0" smtClean="0"/>
              <a:t>MET</a:t>
            </a:r>
            <a:r>
              <a:rPr lang="ja-JP" altLang="en-US" sz="1600" dirty="0" smtClean="0"/>
              <a:t>キナーゼ阻害薬、</a:t>
            </a:r>
            <a:r>
              <a:rPr lang="en-GB" altLang="ja-JP" sz="1600" dirty="0" smtClean="0"/>
              <a:t>AMG 337</a:t>
            </a:r>
            <a:r>
              <a:rPr lang="ja-JP" altLang="en-US" sz="1600" dirty="0" smtClean="0"/>
              <a:t>の有効性および安全性を評価する第</a:t>
            </a:r>
            <a:r>
              <a:rPr lang="en-US" altLang="ja-JP" sz="1600" dirty="0" smtClean="0"/>
              <a:t>Ⅰ</a:t>
            </a:r>
            <a:r>
              <a:rPr lang="ja-JP" altLang="en-US" sz="1600" dirty="0" smtClean="0"/>
              <a:t>相非盲検試験。</a:t>
            </a:r>
            <a:endParaRPr lang="en-GB" sz="1600" dirty="0"/>
          </a:p>
        </p:txBody>
      </p:sp>
      <p:sp>
        <p:nvSpPr>
          <p:cNvPr id="16" name="AutoShape 8"/>
          <p:cNvSpPr>
            <a:spLocks noChangeArrowheads="1"/>
          </p:cNvSpPr>
          <p:nvPr/>
        </p:nvSpPr>
        <p:spPr bwMode="auto">
          <a:xfrm>
            <a:off x="4865310" y="2378136"/>
            <a:ext cx="282004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latin typeface="+mn-ea"/>
              </a:rPr>
              <a:t>AMG 337 PO QD</a:t>
            </a:r>
          </a:p>
          <a:p>
            <a:pPr algn="ctr" defTabSz="892175" eaLnBrk="0" hangingPunct="0"/>
            <a:r>
              <a:rPr lang="ja-JP" altLang="en-US" dirty="0" smtClean="0">
                <a:solidFill>
                  <a:schemeClr val="tx2"/>
                </a:solidFill>
                <a:latin typeface="+mn-ea"/>
              </a:rPr>
              <a:t>用量漸増コホート</a:t>
            </a:r>
            <a:r>
              <a:rPr lang="en-GB" altLang="zh-CN" dirty="0" smtClean="0">
                <a:solidFill>
                  <a:schemeClr val="tx2"/>
                </a:solidFill>
                <a:latin typeface="+mn-ea"/>
              </a:rPr>
              <a:t>*</a:t>
            </a:r>
            <a:endParaRPr lang="en-GB" altLang="zh-CN" dirty="0">
              <a:solidFill>
                <a:schemeClr val="tx2"/>
              </a:solidFill>
              <a:latin typeface="+mn-ea"/>
            </a:endParaRP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3</a:t>
            </a:r>
            <a:r>
              <a:rPr lang="ja-JP" altLang="en-US" dirty="0" smtClean="0">
                <a:solidFill>
                  <a:schemeClr val="tx2"/>
                </a:solidFill>
                <a:latin typeface="+mn-ea"/>
              </a:rPr>
              <a:t>～</a:t>
            </a:r>
            <a:r>
              <a:rPr lang="en-GB" altLang="zh-CN" dirty="0" smtClean="0">
                <a:solidFill>
                  <a:schemeClr val="tx2"/>
                </a:solidFill>
                <a:latin typeface="+mn-ea"/>
              </a:rPr>
              <a:t>9</a:t>
            </a:r>
            <a:r>
              <a:rPr lang="ja-JP" altLang="en-US" dirty="0" smtClean="0">
                <a:solidFill>
                  <a:schemeClr val="tx2"/>
                </a:solidFill>
                <a:latin typeface="+mn-ea"/>
              </a:rPr>
              <a:t>例</a:t>
            </a:r>
            <a:r>
              <a:rPr lang="en-GB" altLang="zh-CN" dirty="0" smtClean="0">
                <a:solidFill>
                  <a:schemeClr val="tx2"/>
                </a:solidFill>
                <a:latin typeface="+mn-ea"/>
              </a:rPr>
              <a:t>/</a:t>
            </a:r>
            <a:r>
              <a:rPr lang="ja-JP" altLang="en-US" dirty="0" smtClean="0">
                <a:solidFill>
                  <a:schemeClr val="tx2"/>
                </a:solidFill>
                <a:latin typeface="+mn-ea"/>
              </a:rPr>
              <a:t>コホート）</a:t>
            </a:r>
            <a:endParaRPr lang="en-GB" altLang="zh-CN" dirty="0">
              <a:solidFill>
                <a:schemeClr val="tx2"/>
              </a:solidFill>
              <a:latin typeface="+mn-ea"/>
            </a:endParaRPr>
          </a:p>
        </p:txBody>
      </p:sp>
      <p:sp>
        <p:nvSpPr>
          <p:cNvPr id="17" name="AutoShape 9"/>
          <p:cNvSpPr>
            <a:spLocks noChangeArrowheads="1"/>
          </p:cNvSpPr>
          <p:nvPr/>
        </p:nvSpPr>
        <p:spPr bwMode="auto">
          <a:xfrm>
            <a:off x="365124" y="2660171"/>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chemeClr val="tx2"/>
                </a:solidFill>
                <a:latin typeface="+mn-ea"/>
              </a:rPr>
              <a:t>主な患者組み入れ基準</a:t>
            </a:r>
            <a:endParaRPr lang="en-GB" altLang="zh-CN" dirty="0" smtClean="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進行固形腫瘍</a:t>
            </a:r>
            <a:endParaRPr lang="en-GB" altLang="zh-CN" i="1" dirty="0" smtClean="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a:t>
            </a:r>
            <a:r>
              <a:rPr lang="en-US" altLang="zh-CN" dirty="0" smtClean="0">
                <a:solidFill>
                  <a:schemeClr val="tx2"/>
                </a:solidFill>
                <a:latin typeface="+mn-ea"/>
              </a:rPr>
              <a:t>18</a:t>
            </a:r>
            <a:r>
              <a:rPr lang="ja-JP" altLang="en-US" dirty="0" smtClean="0">
                <a:solidFill>
                  <a:schemeClr val="tx2"/>
                </a:solidFill>
                <a:latin typeface="+mn-ea"/>
              </a:rPr>
              <a:t>歳</a:t>
            </a:r>
            <a:endParaRPr lang="en-US" altLang="zh-CN" dirty="0">
              <a:solidFill>
                <a:schemeClr val="tx2"/>
              </a:solidFill>
              <a:latin typeface="+mn-ea"/>
            </a:endParaRPr>
          </a:p>
          <a:p>
            <a:pPr marL="228600" indent="-228600" defTabSz="892175" eaLnBrk="0" hangingPunct="0">
              <a:spcAft>
                <a:spcPct val="30000"/>
              </a:spcAft>
              <a:buFont typeface="Arial" pitchFamily="34" charset="0"/>
              <a:buChar char="•"/>
            </a:pPr>
            <a:r>
              <a:rPr lang="en-US" altLang="zh-CN" dirty="0">
                <a:solidFill>
                  <a:schemeClr val="tx2"/>
                </a:solidFill>
                <a:latin typeface="+mn-ea"/>
              </a:rPr>
              <a:t>ECOG </a:t>
            </a:r>
            <a:r>
              <a:rPr lang="en-US" altLang="zh-CN" dirty="0" smtClean="0">
                <a:solidFill>
                  <a:schemeClr val="tx2"/>
                </a:solidFill>
                <a:latin typeface="+mn-ea"/>
              </a:rPr>
              <a:t>PS</a:t>
            </a:r>
            <a:r>
              <a:rPr lang="ja-JP" altLang="en-US" dirty="0" smtClean="0">
                <a:solidFill>
                  <a:schemeClr val="tx2"/>
                </a:solidFill>
                <a:latin typeface="+mn-ea"/>
              </a:rPr>
              <a:t>≦</a:t>
            </a:r>
            <a:r>
              <a:rPr lang="en-US" altLang="zh-CN" dirty="0" smtClean="0">
                <a:solidFill>
                  <a:schemeClr val="tx2"/>
                </a:solidFill>
                <a:latin typeface="+mn-ea"/>
              </a:rPr>
              <a:t>2</a:t>
            </a:r>
            <a:r>
              <a:rPr lang="en-GB" altLang="zh-CN" dirty="0" smtClean="0">
                <a:solidFill>
                  <a:schemeClr val="tx2"/>
                </a:solidFill>
                <a:latin typeface="+mn-ea"/>
              </a:rPr>
              <a:t> </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十分な臓器機能</a:t>
            </a:r>
            <a:endParaRPr lang="en-GB" altLang="zh-CN" dirty="0">
              <a:solidFill>
                <a:schemeClr val="tx2"/>
              </a:solidFill>
              <a:latin typeface="+mn-ea"/>
            </a:endParaRPr>
          </a:p>
          <a:p>
            <a:pPr marL="292100" indent="-292100" defTabSz="892175" eaLnBrk="0" hangingPunct="0">
              <a:spcAft>
                <a:spcPct val="30000"/>
              </a:spcAft>
            </a:pPr>
            <a:r>
              <a:rPr lang="ja-JP" altLang="en-US" dirty="0" smtClean="0">
                <a:solidFill>
                  <a:schemeClr val="tx2"/>
                </a:solidFill>
                <a:latin typeface="+mn-ea"/>
              </a:rPr>
              <a:t>（</a:t>
            </a:r>
            <a:r>
              <a:rPr lang="en-GB" altLang="zh-CN" dirty="0" smtClean="0">
                <a:solidFill>
                  <a:schemeClr val="tx2"/>
                </a:solidFill>
                <a:latin typeface="+mn-ea"/>
              </a:rPr>
              <a:t>90</a:t>
            </a:r>
            <a:r>
              <a:rPr lang="ja-JP" altLang="en-US" dirty="0" smtClean="0">
                <a:solidFill>
                  <a:schemeClr val="tx2"/>
                </a:solidFill>
                <a:latin typeface="+mn-ea"/>
              </a:rPr>
              <a:t>例）</a:t>
            </a:r>
            <a:endParaRPr lang="en-GB" altLang="zh-CN" dirty="0">
              <a:solidFill>
                <a:schemeClr val="tx2"/>
              </a:solidFill>
              <a:latin typeface="+mn-ea"/>
            </a:endParaRPr>
          </a:p>
        </p:txBody>
      </p:sp>
      <p:sp>
        <p:nvSpPr>
          <p:cNvPr id="18" name="Rectangle 9"/>
          <p:cNvSpPr txBox="1">
            <a:spLocks noChangeArrowheads="1"/>
          </p:cNvSpPr>
          <p:nvPr/>
        </p:nvSpPr>
        <p:spPr>
          <a:xfrm>
            <a:off x="365124" y="5161744"/>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800" b="1" dirty="0" smtClean="0">
                <a:solidFill>
                  <a:schemeClr val="bg2"/>
                </a:solidFill>
              </a:rPr>
              <a:t>主要エンドポイント</a:t>
            </a:r>
            <a:endParaRPr lang="en-GB" sz="1800" b="1" dirty="0" smtClean="0">
              <a:solidFill>
                <a:schemeClr val="bg2"/>
              </a:solidFill>
            </a:endParaRPr>
          </a:p>
          <a:p>
            <a:r>
              <a:rPr lang="ja-JP" altLang="en-US" sz="1600" kern="0" dirty="0" smtClean="0">
                <a:solidFill>
                  <a:schemeClr val="tx1"/>
                </a:solidFill>
              </a:rPr>
              <a:t>安全性／忍容性、</a:t>
            </a:r>
            <a:r>
              <a:rPr lang="en-GB" sz="1600" kern="0" dirty="0" smtClean="0">
                <a:solidFill>
                  <a:schemeClr val="tx1"/>
                </a:solidFill>
              </a:rPr>
              <a:t>PK</a:t>
            </a:r>
            <a:r>
              <a:rPr lang="ja-JP" altLang="en-US" sz="1600" kern="0" dirty="0" err="1" smtClean="0">
                <a:solidFill>
                  <a:schemeClr val="tx1"/>
                </a:solidFill>
              </a:rPr>
              <a:t>、</a:t>
            </a:r>
            <a:r>
              <a:rPr lang="en-GB" sz="1600" kern="0" dirty="0" smtClean="0">
                <a:solidFill>
                  <a:schemeClr val="tx1"/>
                </a:solidFill>
              </a:rPr>
              <a:t>MTD</a:t>
            </a:r>
            <a:endParaRPr lang="en-GB" sz="1600" kern="0" dirty="0">
              <a:solidFill>
                <a:schemeClr val="tx1"/>
              </a:solidFill>
            </a:endParaRPr>
          </a:p>
        </p:txBody>
      </p:sp>
      <p:sp>
        <p:nvSpPr>
          <p:cNvPr id="19" name="Content Placeholder 26"/>
          <p:cNvSpPr txBox="1">
            <a:spLocks/>
          </p:cNvSpPr>
          <p:nvPr/>
        </p:nvSpPr>
        <p:spPr>
          <a:xfrm>
            <a:off x="4648200" y="5161744"/>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800" b="1" dirty="0" smtClean="0">
                <a:solidFill>
                  <a:schemeClr val="bg2"/>
                </a:solidFill>
              </a:rPr>
              <a:t>副次的エンドポイント</a:t>
            </a:r>
            <a:endParaRPr lang="en-GB" sz="1800" b="1" dirty="0" smtClean="0">
              <a:solidFill>
                <a:schemeClr val="bg2"/>
              </a:solidFill>
            </a:endParaRPr>
          </a:p>
          <a:p>
            <a:r>
              <a:rPr lang="en-GB" sz="1600" kern="0" dirty="0" smtClean="0"/>
              <a:t>RECIST 1.1</a:t>
            </a:r>
            <a:r>
              <a:rPr lang="ja-JP" altLang="en-US" sz="1600" kern="0" dirty="0" smtClean="0"/>
              <a:t>に基づく抗腫瘍効果</a:t>
            </a:r>
            <a:endParaRPr lang="en-GB" sz="1600" kern="0" dirty="0"/>
          </a:p>
          <a:p>
            <a:r>
              <a:rPr lang="en-GB" sz="1600" i="1" kern="0" dirty="0" smtClean="0"/>
              <a:t>MET</a:t>
            </a:r>
            <a:r>
              <a:rPr lang="ja-JP" altLang="en-US" sz="1600" kern="0" dirty="0" smtClean="0"/>
              <a:t>発現状況と効果の関連性</a:t>
            </a:r>
            <a:endParaRPr lang="en-GB" sz="1600" kern="0" dirty="0"/>
          </a:p>
        </p:txBody>
      </p:sp>
      <p:sp>
        <p:nvSpPr>
          <p:cNvPr id="20" name="AutoShape 12"/>
          <p:cNvSpPr>
            <a:spLocks noChangeArrowheads="1"/>
          </p:cNvSpPr>
          <p:nvPr/>
        </p:nvSpPr>
        <p:spPr bwMode="auto">
          <a:xfrm>
            <a:off x="8116435" y="347856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1" name="AutoShape 21"/>
          <p:cNvCxnSpPr>
            <a:cxnSpLocks noChangeShapeType="1"/>
          </p:cNvCxnSpPr>
          <p:nvPr/>
        </p:nvCxnSpPr>
        <p:spPr bwMode="auto">
          <a:xfrm>
            <a:off x="7543800" y="3742886"/>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865310" y="3336192"/>
            <a:ext cx="2820044"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pl-PL" altLang="zh-CN" dirty="0">
                <a:latin typeface="+mn-ea"/>
              </a:rPr>
              <a:t>AMG 337 PO </a:t>
            </a:r>
            <a:r>
              <a:rPr lang="en-GB" altLang="zh-CN" dirty="0" smtClean="0">
                <a:latin typeface="+mn-ea"/>
              </a:rPr>
              <a:t>BI</a:t>
            </a:r>
            <a:r>
              <a:rPr lang="pl-PL" altLang="zh-CN" dirty="0" smtClean="0">
                <a:latin typeface="+mn-ea"/>
              </a:rPr>
              <a:t>D</a:t>
            </a:r>
            <a:endParaRPr lang="en-GB" altLang="zh-CN" baseline="30000" dirty="0">
              <a:latin typeface="+mn-ea"/>
            </a:endParaRPr>
          </a:p>
          <a:p>
            <a:pPr algn="ctr" defTabSz="892175" eaLnBrk="0" hangingPunct="0"/>
            <a:r>
              <a:rPr lang="ja-JP" altLang="en-US" dirty="0" smtClean="0">
                <a:solidFill>
                  <a:srgbClr val="363636"/>
                </a:solidFill>
                <a:latin typeface="+mn-ea"/>
              </a:rPr>
              <a:t>用量漸増コホート</a:t>
            </a:r>
            <a:r>
              <a:rPr lang="pl-PL" altLang="zh-CN" baseline="30000" dirty="0" smtClean="0">
                <a:latin typeface="+mn-ea"/>
              </a:rPr>
              <a:t>†</a:t>
            </a:r>
            <a:endParaRPr lang="en-GB" altLang="zh-CN" dirty="0">
              <a:latin typeface="+mn-ea"/>
            </a:endParaRPr>
          </a:p>
          <a:p>
            <a:pPr algn="ctr" defTabSz="892175" eaLnBrk="0" hangingPunct="0"/>
            <a:r>
              <a:rPr lang="ja-JP" altLang="en-US" dirty="0" smtClean="0">
                <a:latin typeface="+mn-ea"/>
              </a:rPr>
              <a:t>（</a:t>
            </a:r>
            <a:r>
              <a:rPr lang="en-GB" altLang="zh-CN" dirty="0" smtClean="0">
                <a:latin typeface="+mn-ea"/>
              </a:rPr>
              <a:t>3</a:t>
            </a:r>
            <a:r>
              <a:rPr lang="ja-JP" altLang="en-US" dirty="0" smtClean="0">
                <a:latin typeface="+mn-ea"/>
              </a:rPr>
              <a:t>～</a:t>
            </a:r>
            <a:r>
              <a:rPr lang="en-GB" altLang="zh-CN" dirty="0" smtClean="0">
                <a:latin typeface="+mn-ea"/>
              </a:rPr>
              <a:t>9</a:t>
            </a:r>
            <a:r>
              <a:rPr lang="ja-JP" altLang="en-US" dirty="0" smtClean="0">
                <a:latin typeface="+mn-ea"/>
              </a:rPr>
              <a:t>例</a:t>
            </a:r>
            <a:r>
              <a:rPr lang="en-GB" altLang="zh-CN" dirty="0" smtClean="0">
                <a:latin typeface="+mn-ea"/>
              </a:rPr>
              <a:t>/</a:t>
            </a:r>
            <a:r>
              <a:rPr lang="ja-JP" altLang="en-US" dirty="0" smtClean="0">
                <a:latin typeface="+mn-ea"/>
              </a:rPr>
              <a:t>コホート）</a:t>
            </a:r>
            <a:endParaRPr lang="en-GB" altLang="zh-CN" dirty="0">
              <a:latin typeface="+mn-ea"/>
            </a:endParaRPr>
          </a:p>
        </p:txBody>
      </p:sp>
      <p:cxnSp>
        <p:nvCxnSpPr>
          <p:cNvPr id="23" name="AutoShape 19"/>
          <p:cNvCxnSpPr>
            <a:cxnSpLocks noChangeShapeType="1"/>
          </p:cNvCxnSpPr>
          <p:nvPr/>
        </p:nvCxnSpPr>
        <p:spPr bwMode="auto">
          <a:xfrm>
            <a:off x="4525132" y="3744510"/>
            <a:ext cx="340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4064613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1</a:t>
            </a:r>
            <a:r>
              <a:rPr lang="ja-JP" altLang="en-US" sz="1800" dirty="0"/>
              <a:t>：</a:t>
            </a:r>
            <a:r>
              <a:rPr lang="en-GB" altLang="ja-JP" sz="1800" dirty="0"/>
              <a:t>MET</a:t>
            </a:r>
            <a:r>
              <a:rPr lang="ja-JP" altLang="en-US" sz="1800" dirty="0"/>
              <a:t>増幅を示す成人胃食道接合部（</a:t>
            </a:r>
            <a:r>
              <a:rPr lang="en-GB" altLang="ja-JP" sz="1800" dirty="0"/>
              <a:t>GEJ</a:t>
            </a:r>
            <a:r>
              <a:rPr lang="ja-JP" altLang="en-US" sz="1800" dirty="0" smtClean="0"/>
              <a:t>）／胃</a:t>
            </a:r>
            <a:r>
              <a:rPr lang="ja-JP" altLang="en-US" sz="1800" dirty="0"/>
              <a:t>／食道癌患者における</a:t>
            </a:r>
            <a:r>
              <a:rPr lang="en-GB" altLang="ja-JP" sz="1800" dirty="0"/>
              <a:t>AMG 337</a:t>
            </a:r>
            <a:r>
              <a:rPr lang="ja-JP" altLang="en-US" sz="1800" dirty="0"/>
              <a:t>（経口</a:t>
            </a:r>
            <a:r>
              <a:rPr lang="en-US" altLang="ja-JP" sz="1800" dirty="0"/>
              <a:t>MET</a:t>
            </a:r>
            <a:r>
              <a:rPr lang="ja-JP" altLang="en-US" sz="1800" dirty="0"/>
              <a:t>キナーゼ阻害薬）の臨床活性</a:t>
            </a:r>
            <a:r>
              <a:rPr lang="en-US" altLang="ja-JP" sz="1800" dirty="0"/>
              <a:t>‐</a:t>
            </a:r>
            <a:r>
              <a:rPr lang="en-GB" altLang="ja-JP" sz="1800" dirty="0" err="1"/>
              <a:t>Kwak</a:t>
            </a:r>
            <a:r>
              <a:rPr lang="en-GB" altLang="ja-JP" sz="1800" dirty="0"/>
              <a:t> EL</a:t>
            </a:r>
            <a:r>
              <a:rPr lang="ja-JP" altLang="en-US" sz="1800" dirty="0"/>
              <a:t>ら</a:t>
            </a:r>
            <a:endParaRPr lang="en-GB" sz="1800" dirty="0"/>
          </a:p>
        </p:txBody>
      </p:sp>
      <p:sp>
        <p:nvSpPr>
          <p:cNvPr id="5" name="Content Placeholder 4"/>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a:t>
            </a:r>
            <a:endParaRPr lang="en-GB" sz="1600" b="1" dirty="0">
              <a:solidFill>
                <a:schemeClr val="tx1"/>
              </a:solidFill>
            </a:endParaRPr>
          </a:p>
          <a:p>
            <a:pPr lvl="0">
              <a:buClr>
                <a:srgbClr val="043882"/>
              </a:buClr>
            </a:pPr>
            <a:r>
              <a:rPr lang="en-GB" altLang="ja-JP" sz="1600" dirty="0">
                <a:solidFill>
                  <a:schemeClr val="tx1"/>
                </a:solidFill>
              </a:rPr>
              <a:t>21%</a:t>
            </a:r>
            <a:r>
              <a:rPr lang="ja-JP" altLang="en-US" sz="1600" dirty="0">
                <a:solidFill>
                  <a:schemeClr val="tx1"/>
                </a:solidFill>
              </a:rPr>
              <a:t>の患者</a:t>
            </a:r>
            <a:r>
              <a:rPr lang="ja-JP" altLang="en-US" sz="1600" dirty="0" smtClean="0">
                <a:solidFill>
                  <a:schemeClr val="tx1"/>
                </a:solidFill>
              </a:rPr>
              <a:t>で</a:t>
            </a:r>
            <a:r>
              <a:rPr lang="en-GB" sz="1600" i="1" dirty="0" smtClean="0">
                <a:solidFill>
                  <a:schemeClr val="tx1"/>
                </a:solidFill>
              </a:rPr>
              <a:t>MET</a:t>
            </a:r>
            <a:r>
              <a:rPr lang="ja-JP" altLang="en-US" sz="1600" dirty="0" smtClean="0">
                <a:solidFill>
                  <a:schemeClr val="tx1"/>
                </a:solidFill>
              </a:rPr>
              <a:t>増幅が認められた。</a:t>
            </a:r>
            <a:endParaRPr lang="en-GB" sz="1600" dirty="0">
              <a:solidFill>
                <a:schemeClr val="tx1"/>
              </a:solidFill>
            </a:endParaRPr>
          </a:p>
          <a:p>
            <a:pPr lvl="0">
              <a:buClr>
                <a:srgbClr val="043882"/>
              </a:buClr>
            </a:pPr>
            <a:r>
              <a:rPr lang="ja-JP" altLang="en-US" sz="1600" dirty="0" smtClean="0">
                <a:solidFill>
                  <a:schemeClr val="tx1"/>
                </a:solidFill>
              </a:rPr>
              <a:t>一次診断：</a:t>
            </a:r>
            <a:r>
              <a:rPr lang="en-GB" sz="1600" dirty="0" smtClean="0">
                <a:solidFill>
                  <a:schemeClr val="tx1"/>
                </a:solidFill>
              </a:rPr>
              <a:t>GEJ</a:t>
            </a:r>
            <a:r>
              <a:rPr lang="ja-JP" altLang="en-US" sz="1600" dirty="0" smtClean="0">
                <a:solidFill>
                  <a:schemeClr val="tx1"/>
                </a:solidFill>
              </a:rPr>
              <a:t>／胃／食道癌（</a:t>
            </a:r>
            <a:r>
              <a:rPr lang="en-GB" sz="1600" dirty="0" smtClean="0">
                <a:solidFill>
                  <a:schemeClr val="tx1"/>
                </a:solidFill>
              </a:rPr>
              <a:t>23%</a:t>
            </a:r>
            <a:r>
              <a:rPr lang="ja-JP" altLang="en-US" sz="1600" dirty="0" smtClean="0">
                <a:solidFill>
                  <a:schemeClr val="tx1"/>
                </a:solidFill>
              </a:rPr>
              <a:t>）、</a:t>
            </a:r>
            <a:r>
              <a:rPr lang="en-GB" sz="1600" dirty="0" smtClean="0">
                <a:solidFill>
                  <a:schemeClr val="tx1"/>
                </a:solidFill>
              </a:rPr>
              <a:t>CRC</a:t>
            </a:r>
            <a:r>
              <a:rPr lang="ja-JP" altLang="en-US" sz="1600" dirty="0" smtClean="0">
                <a:solidFill>
                  <a:schemeClr val="tx1"/>
                </a:solidFill>
              </a:rPr>
              <a:t>（</a:t>
            </a:r>
            <a:r>
              <a:rPr lang="en-GB" sz="1600" dirty="0" smtClean="0">
                <a:solidFill>
                  <a:schemeClr val="tx1"/>
                </a:solidFill>
              </a:rPr>
              <a:t>20%</a:t>
            </a:r>
            <a:r>
              <a:rPr lang="ja-JP" altLang="en-US" sz="1600" dirty="0" smtClean="0">
                <a:solidFill>
                  <a:schemeClr val="tx1"/>
                </a:solidFill>
              </a:rPr>
              <a:t>）、肉腫（</a:t>
            </a:r>
            <a:r>
              <a:rPr lang="en-GB" sz="1600" dirty="0" smtClean="0">
                <a:solidFill>
                  <a:schemeClr val="tx1"/>
                </a:solidFill>
              </a:rPr>
              <a:t>11%</a:t>
            </a:r>
            <a:r>
              <a:rPr lang="ja-JP" altLang="en-US" sz="1600" dirty="0" smtClean="0">
                <a:solidFill>
                  <a:schemeClr val="tx1"/>
                </a:solidFill>
              </a:rPr>
              <a:t>）、</a:t>
            </a:r>
            <a:r>
              <a:rPr lang="en-GB" sz="1600" dirty="0" smtClean="0">
                <a:solidFill>
                  <a:schemeClr val="tx1"/>
                </a:solidFill>
              </a:rPr>
              <a:t>NSCLC</a:t>
            </a:r>
            <a:r>
              <a:rPr lang="ja-JP" altLang="en-US" sz="1600" dirty="0" smtClean="0">
                <a:solidFill>
                  <a:schemeClr val="tx1"/>
                </a:solidFill>
              </a:rPr>
              <a:t>（</a:t>
            </a:r>
            <a:r>
              <a:rPr lang="en-GB" sz="1600" dirty="0" smtClean="0">
                <a:solidFill>
                  <a:schemeClr val="tx1"/>
                </a:solidFill>
              </a:rPr>
              <a:t>6%</a:t>
            </a:r>
            <a:r>
              <a:rPr lang="ja-JP" altLang="en-US" sz="1600" dirty="0" smtClean="0">
                <a:solidFill>
                  <a:schemeClr val="tx1"/>
                </a:solidFill>
              </a:rPr>
              <a:t>）、黒色腫（</a:t>
            </a:r>
            <a:r>
              <a:rPr lang="en-GB" sz="1600" dirty="0" smtClean="0">
                <a:solidFill>
                  <a:schemeClr val="tx1"/>
                </a:solidFill>
              </a:rPr>
              <a:t>4%</a:t>
            </a:r>
            <a:r>
              <a:rPr lang="ja-JP" altLang="en-US" sz="1600" dirty="0" smtClean="0">
                <a:solidFill>
                  <a:schemeClr val="tx1"/>
                </a:solidFill>
              </a:rPr>
              <a:t>）、</a:t>
            </a:r>
            <a:r>
              <a:rPr lang="en-GB" sz="1600" dirty="0" smtClean="0">
                <a:solidFill>
                  <a:schemeClr val="tx1"/>
                </a:solidFill>
              </a:rPr>
              <a:t>CUP</a:t>
            </a:r>
            <a:r>
              <a:rPr lang="ja-JP" altLang="en-US" sz="1600" dirty="0" smtClean="0">
                <a:solidFill>
                  <a:schemeClr val="tx1"/>
                </a:solidFill>
              </a:rPr>
              <a:t>（</a:t>
            </a:r>
            <a:r>
              <a:rPr lang="en-GB" sz="1600" dirty="0" smtClean="0">
                <a:solidFill>
                  <a:schemeClr val="tx1"/>
                </a:solidFill>
              </a:rPr>
              <a:t>3%</a:t>
            </a:r>
            <a:r>
              <a:rPr lang="ja-JP" altLang="en-US" sz="1600" dirty="0" smtClean="0">
                <a:solidFill>
                  <a:schemeClr val="tx1"/>
                </a:solidFill>
              </a:rPr>
              <a:t>）、卵巣癌（</a:t>
            </a:r>
            <a:r>
              <a:rPr lang="en-GB" sz="1600" dirty="0" smtClean="0">
                <a:solidFill>
                  <a:schemeClr val="tx1"/>
                </a:solidFill>
              </a:rPr>
              <a:t>3%</a:t>
            </a:r>
            <a:r>
              <a:rPr lang="ja-JP" altLang="en-US" sz="1600" dirty="0" smtClean="0">
                <a:solidFill>
                  <a:schemeClr val="tx1"/>
                </a:solidFill>
              </a:rPr>
              <a:t>）、その他（</a:t>
            </a:r>
            <a:r>
              <a:rPr lang="en-GB" sz="1600" dirty="0" smtClean="0">
                <a:solidFill>
                  <a:schemeClr val="tx1"/>
                </a:solidFill>
              </a:rPr>
              <a:t>30%</a:t>
            </a:r>
            <a:r>
              <a:rPr lang="ja-JP" altLang="en-US" sz="1600" dirty="0" smtClean="0">
                <a:solidFill>
                  <a:schemeClr val="tx1"/>
                </a:solidFill>
              </a:rPr>
              <a:t>）</a:t>
            </a:r>
            <a:endParaRPr lang="en-GB" sz="1600" dirty="0">
              <a:solidFill>
                <a:schemeClr val="tx1"/>
              </a:solidFill>
            </a:endParaRPr>
          </a:p>
        </p:txBody>
      </p:sp>
      <p:sp>
        <p:nvSpPr>
          <p:cNvPr id="6" name="Text Placeholder 5"/>
          <p:cNvSpPr>
            <a:spLocks noGrp="1"/>
          </p:cNvSpPr>
          <p:nvPr>
            <p:ph type="body" sz="quarter" idx="11"/>
          </p:nvPr>
        </p:nvSpPr>
        <p:spPr/>
        <p:txBody>
          <a:bodyPr/>
          <a:lstStyle/>
          <a:p>
            <a:r>
              <a:rPr lang="fr-FR" dirty="0" smtClean="0"/>
              <a:t>Kwak</a:t>
            </a:r>
            <a:r>
              <a:rPr lang="ja-JP" altLang="en-US" dirty="0" smtClean="0"/>
              <a:t>ら</a:t>
            </a:r>
            <a:r>
              <a:rPr lang="fr-FR" dirty="0" smtClean="0"/>
              <a:t> </a:t>
            </a:r>
            <a:r>
              <a:rPr lang="fr-FR" dirty="0"/>
              <a:t>J Clin Oncol 2015; 33 (suppl 3; abstr 1</a:t>
            </a:r>
            <a:r>
              <a:rPr lang="fr-FR" dirty="0" smtClean="0"/>
              <a:t>)</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3230476446"/>
              </p:ext>
            </p:extLst>
          </p:nvPr>
        </p:nvGraphicFramePr>
        <p:xfrm>
          <a:off x="369888" y="2613507"/>
          <a:ext cx="8296441" cy="3017520"/>
        </p:xfrm>
        <a:graphic>
          <a:graphicData uri="http://schemas.openxmlformats.org/drawingml/2006/table">
            <a:tbl>
              <a:tblPr firstRow="1" bandRow="1">
                <a:tableStyleId>{69012ECD-51FC-41F1-AA8D-1B2483CD663E}</a:tableStyleId>
              </a:tblPr>
              <a:tblGrid>
                <a:gridCol w="3948894"/>
                <a:gridCol w="2363372"/>
                <a:gridCol w="1984175"/>
              </a:tblGrid>
              <a:tr h="293467">
                <a:tc>
                  <a:txBody>
                    <a:bodyPr/>
                    <a:lstStyle/>
                    <a:p>
                      <a:r>
                        <a:rPr lang="en-GB" sz="1600" dirty="0" smtClean="0">
                          <a:solidFill>
                            <a:schemeClr val="tx2"/>
                          </a:solidFill>
                        </a:rPr>
                        <a:t>AE</a:t>
                      </a:r>
                      <a:r>
                        <a:rPr lang="ja-JP" altLang="en-US" sz="1600" dirty="0" smtClean="0">
                          <a:solidFill>
                            <a:schemeClr val="tx2"/>
                          </a:solidFill>
                        </a:rPr>
                        <a:t>（発現率≧</a:t>
                      </a:r>
                      <a:r>
                        <a:rPr lang="en-GB" sz="1600" dirty="0" smtClean="0">
                          <a:solidFill>
                            <a:schemeClr val="tx2"/>
                          </a:solidFill>
                        </a:rPr>
                        <a:t>7%</a:t>
                      </a:r>
                      <a:r>
                        <a:rPr lang="ja-JP" altLang="en-US" sz="1600" dirty="0" smtClean="0">
                          <a:solidFill>
                            <a:schemeClr val="tx2"/>
                          </a:solidFill>
                        </a:rPr>
                        <a:t>のもの）、例（</a:t>
                      </a:r>
                      <a:r>
                        <a:rPr lang="en-GB" sz="1600" dirty="0" smtClean="0">
                          <a:solidFill>
                            <a:schemeClr val="tx2"/>
                          </a:solidFill>
                        </a:rPr>
                        <a:t>%</a:t>
                      </a:r>
                      <a:r>
                        <a:rPr lang="ja-JP" altLang="en-US" sz="1600" dirty="0" smtClean="0">
                          <a:solidFill>
                            <a:schemeClr val="tx2"/>
                          </a:solidFill>
                        </a:rPr>
                        <a:t>）</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altLang="en-US" sz="1600" dirty="0" smtClean="0">
                          <a:solidFill>
                            <a:schemeClr val="tx2"/>
                          </a:solidFill>
                        </a:rPr>
                        <a:t>グレード</a:t>
                      </a:r>
                      <a:r>
                        <a:rPr lang="en-US" altLang="ja-JP" sz="1600" dirty="0" smtClean="0">
                          <a:solidFill>
                            <a:schemeClr val="tx2"/>
                          </a:solidFill>
                        </a:rPr>
                        <a:t>1</a:t>
                      </a:r>
                      <a:r>
                        <a:rPr lang="ja-JP" altLang="en-US" sz="1600" dirty="0" smtClean="0">
                          <a:solidFill>
                            <a:schemeClr val="tx2"/>
                          </a:solidFill>
                        </a:rPr>
                        <a:t>または</a:t>
                      </a:r>
                      <a:r>
                        <a:rPr lang="en-US" altLang="ja-JP" sz="1600" dirty="0" smtClean="0">
                          <a:solidFill>
                            <a:schemeClr val="tx2"/>
                          </a:solidFill>
                        </a:rPr>
                        <a:t>2</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altLang="en-US" sz="1600" dirty="0" smtClean="0">
                          <a:solidFill>
                            <a:schemeClr val="tx2"/>
                          </a:solidFill>
                        </a:rPr>
                        <a:t>グレード≧</a:t>
                      </a:r>
                      <a:r>
                        <a:rPr lang="en-GB" sz="1600" baseline="0" dirty="0" smtClean="0">
                          <a:solidFill>
                            <a:schemeClr val="tx2"/>
                          </a:solidFill>
                        </a:rPr>
                        <a:t>3</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1143">
                <a:tc>
                  <a:txBody>
                    <a:bodyPr/>
                    <a:lstStyle/>
                    <a:p>
                      <a:r>
                        <a:rPr lang="ja-JP" altLang="en-US" sz="1600" dirty="0" smtClean="0"/>
                        <a:t>全</a:t>
                      </a:r>
                      <a:r>
                        <a:rPr lang="en-GB" sz="1600" dirty="0" smtClean="0"/>
                        <a:t>AE</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56 (62.2)</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19 (21.1)</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ja-JP" altLang="en-US" sz="1600" dirty="0" smtClean="0"/>
                        <a:t>頭痛</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47 (52.2)</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7</a:t>
                      </a:r>
                      <a:r>
                        <a:rPr lang="en-GB" sz="1600" baseline="0" dirty="0" smtClean="0"/>
                        <a:t> (7.8)</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ja-JP" altLang="en-US" sz="1600" dirty="0" smtClean="0"/>
                        <a:t>悪心</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30 (33.3)</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0</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2036">
                <a:tc>
                  <a:txBody>
                    <a:bodyPr/>
                    <a:lstStyle/>
                    <a:p>
                      <a:r>
                        <a:rPr lang="ja-JP" altLang="en-US" sz="1600" dirty="0" smtClean="0"/>
                        <a:t>嘔吐</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16 (17.8)</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0</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ja-JP" altLang="en-US" sz="1600" dirty="0" smtClean="0"/>
                        <a:t>皮膚乾燥</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11 (12.2)</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 (3.3)</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末梢浮腫</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11 (12.2)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 (1.1)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47520">
                <a:tc>
                  <a:txBody>
                    <a:bodyPr/>
                    <a:lstStyle/>
                    <a:p>
                      <a:r>
                        <a:rPr lang="ja-JP" altLang="en-US" sz="1600" dirty="0" smtClean="0"/>
                        <a:t>低アルブミン血症</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10 (11.1)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ja-JP" altLang="en-US" sz="1600" dirty="0" smtClean="0"/>
                        <a:t>筋肉痛</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8 (8.9)</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0</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1747679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1</a:t>
            </a:r>
            <a:r>
              <a:rPr lang="ja-JP" altLang="en-US" sz="1800" dirty="0"/>
              <a:t>：</a:t>
            </a:r>
            <a:r>
              <a:rPr lang="en-GB" altLang="ja-JP" sz="1800" dirty="0"/>
              <a:t>MET</a:t>
            </a:r>
            <a:r>
              <a:rPr lang="ja-JP" altLang="en-US" sz="1800" dirty="0"/>
              <a:t>増幅を示す成人胃食道接合部（</a:t>
            </a:r>
            <a:r>
              <a:rPr lang="en-GB" altLang="ja-JP" sz="1800" dirty="0"/>
              <a:t>GEJ</a:t>
            </a:r>
            <a:r>
              <a:rPr lang="ja-JP" altLang="en-US" sz="1800" dirty="0" smtClean="0"/>
              <a:t>）／胃</a:t>
            </a:r>
            <a:r>
              <a:rPr lang="ja-JP" altLang="en-US" sz="1800" dirty="0"/>
              <a:t>／食道癌患者における</a:t>
            </a:r>
            <a:r>
              <a:rPr lang="en-GB" altLang="ja-JP" sz="1800" dirty="0"/>
              <a:t>AMG 337</a:t>
            </a:r>
            <a:r>
              <a:rPr lang="ja-JP" altLang="en-US" sz="1800" dirty="0"/>
              <a:t>（経口</a:t>
            </a:r>
            <a:r>
              <a:rPr lang="en-US" altLang="ja-JP" sz="1800" dirty="0"/>
              <a:t>MET</a:t>
            </a:r>
            <a:r>
              <a:rPr lang="ja-JP" altLang="en-US" sz="1800" dirty="0"/>
              <a:t>キナーゼ阻害薬）の臨床活性</a:t>
            </a:r>
            <a:r>
              <a:rPr lang="en-US" altLang="ja-JP" sz="1800" dirty="0"/>
              <a:t>‐</a:t>
            </a:r>
            <a:r>
              <a:rPr lang="en-GB" altLang="ja-JP" sz="1800" dirty="0" err="1"/>
              <a:t>Kwak</a:t>
            </a:r>
            <a:r>
              <a:rPr lang="en-GB" altLang="ja-JP" sz="1800" dirty="0"/>
              <a:t> EL</a:t>
            </a:r>
            <a:r>
              <a:rPr lang="ja-JP" altLang="en-US" sz="1800" dirty="0"/>
              <a:t>ら</a:t>
            </a:r>
            <a:endParaRPr lang="en-GB" sz="1800" dirty="0"/>
          </a:p>
        </p:txBody>
      </p:sp>
      <p:sp>
        <p:nvSpPr>
          <p:cNvPr id="3" name="Content Placeholder 2"/>
          <p:cNvSpPr>
            <a:spLocks noGrp="1"/>
          </p:cNvSpPr>
          <p:nvPr>
            <p:ph idx="1"/>
          </p:nvPr>
        </p:nvSpPr>
        <p:spPr>
          <a:xfrm>
            <a:off x="365124" y="1254035"/>
            <a:ext cx="8560512" cy="4982992"/>
          </a:xfrm>
        </p:spPr>
        <p:txBody>
          <a:bodyPr/>
          <a:lstStyle/>
          <a:p>
            <a:pPr marL="0" indent="0">
              <a:buClr>
                <a:srgbClr val="043882"/>
              </a:buClr>
              <a:buNone/>
            </a:pPr>
            <a:r>
              <a:rPr lang="ja-JP" altLang="en-US" sz="1600" b="1" dirty="0" smtClean="0">
                <a:solidFill>
                  <a:schemeClr val="tx1"/>
                </a:solidFill>
              </a:rPr>
              <a:t>主な結果（続き）</a:t>
            </a:r>
            <a:endParaRPr lang="en-GB" sz="1600" b="1" dirty="0" smtClean="0">
              <a:solidFill>
                <a:schemeClr val="tx1"/>
              </a:solidFill>
            </a:endParaRPr>
          </a:p>
          <a:p>
            <a:pPr marL="0" indent="0">
              <a:spcBef>
                <a:spcPts val="24600"/>
              </a:spcBef>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en-GB" sz="1600" b="1" dirty="0" smtClean="0">
                <a:solidFill>
                  <a:schemeClr val="tx1"/>
                </a:solidFill>
              </a:rPr>
              <a:t>MET</a:t>
            </a:r>
            <a:r>
              <a:rPr lang="ja-JP" altLang="en-US" sz="1600" b="1" dirty="0" smtClean="0">
                <a:solidFill>
                  <a:schemeClr val="tx1"/>
                </a:solidFill>
              </a:rPr>
              <a:t>増幅を示す</a:t>
            </a:r>
            <a:r>
              <a:rPr lang="en-GB" sz="1600" b="1" dirty="0" smtClean="0">
                <a:solidFill>
                  <a:schemeClr val="tx1"/>
                </a:solidFill>
              </a:rPr>
              <a:t>GEJ</a:t>
            </a:r>
            <a:r>
              <a:rPr lang="ja-JP" altLang="en-US" sz="1600" b="1" dirty="0" smtClean="0">
                <a:solidFill>
                  <a:schemeClr val="tx1"/>
                </a:solidFill>
              </a:rPr>
              <a:t>／胃／食道癌患者において、</a:t>
            </a:r>
            <a:r>
              <a:rPr lang="en-GB" altLang="ja-JP" sz="1600" b="1" dirty="0">
                <a:solidFill>
                  <a:schemeClr val="tx1"/>
                </a:solidFill>
              </a:rPr>
              <a:t>AMG </a:t>
            </a:r>
            <a:r>
              <a:rPr lang="en-GB" altLang="ja-JP" sz="1600" b="1" dirty="0" smtClean="0">
                <a:solidFill>
                  <a:schemeClr val="tx1"/>
                </a:solidFill>
              </a:rPr>
              <a:t>337</a:t>
            </a:r>
            <a:r>
              <a:rPr lang="ja-JP" altLang="en-US" sz="1600" b="1" dirty="0" smtClean="0">
                <a:solidFill>
                  <a:schemeClr val="tx1"/>
                </a:solidFill>
              </a:rPr>
              <a:t>は十分な抗腫瘍効果を示した。</a:t>
            </a:r>
            <a:endParaRPr lang="en-GB" sz="1600" b="1" dirty="0">
              <a:solidFill>
                <a:schemeClr val="tx1"/>
              </a:solidFill>
            </a:endParaRPr>
          </a:p>
          <a:p>
            <a:pPr>
              <a:buClr>
                <a:srgbClr val="043882"/>
              </a:buClr>
            </a:pPr>
            <a:r>
              <a:rPr lang="en-GB" sz="1600" b="1" dirty="0" smtClean="0">
                <a:solidFill>
                  <a:schemeClr val="tx1"/>
                </a:solidFill>
              </a:rPr>
              <a:t>AMG 337</a:t>
            </a:r>
            <a:r>
              <a:rPr lang="ja-JP" altLang="en-US" sz="1600" b="1" dirty="0" err="1" smtClean="0">
                <a:solidFill>
                  <a:schemeClr val="tx1"/>
                </a:solidFill>
              </a:rPr>
              <a:t>の第</a:t>
            </a:r>
            <a:r>
              <a:rPr lang="en-US" altLang="ja-JP" sz="1600" b="1" dirty="0" smtClean="0">
                <a:solidFill>
                  <a:schemeClr val="tx1"/>
                </a:solidFill>
              </a:rPr>
              <a:t>Ⅱ</a:t>
            </a:r>
            <a:r>
              <a:rPr lang="ja-JP" altLang="en-US" sz="1600" b="1" dirty="0" smtClean="0">
                <a:solidFill>
                  <a:schemeClr val="tx1"/>
                </a:solidFill>
              </a:rPr>
              <a:t>相試験推奨用量は</a:t>
            </a:r>
            <a:r>
              <a:rPr lang="en-GB" sz="1600" b="1" dirty="0" smtClean="0">
                <a:solidFill>
                  <a:schemeClr val="tx1"/>
                </a:solidFill>
              </a:rPr>
              <a:t>300 mg</a:t>
            </a:r>
            <a:r>
              <a:rPr lang="en-US" altLang="ja-JP" sz="1600" b="1" dirty="0" smtClean="0">
                <a:solidFill>
                  <a:schemeClr val="tx1"/>
                </a:solidFill>
              </a:rPr>
              <a:t>/</a:t>
            </a:r>
            <a:r>
              <a:rPr lang="ja-JP" altLang="en-US" sz="1600" b="1" dirty="0" smtClean="0">
                <a:solidFill>
                  <a:schemeClr val="tx1"/>
                </a:solidFill>
              </a:rPr>
              <a:t>日（経口）である。</a:t>
            </a:r>
            <a:endParaRPr lang="en-GB" sz="1600" b="1" dirty="0">
              <a:solidFill>
                <a:schemeClr val="tx1"/>
              </a:solidFill>
            </a:endParaRPr>
          </a:p>
          <a:p>
            <a:pPr>
              <a:buClr>
                <a:srgbClr val="043882"/>
              </a:buClr>
            </a:pPr>
            <a:r>
              <a:rPr lang="en-GB" sz="1600" b="1" dirty="0" smtClean="0">
                <a:solidFill>
                  <a:schemeClr val="tx1"/>
                </a:solidFill>
              </a:rPr>
              <a:t>MET</a:t>
            </a:r>
            <a:r>
              <a:rPr lang="ja-JP" altLang="en-US" sz="1600" b="1" dirty="0" smtClean="0">
                <a:solidFill>
                  <a:schemeClr val="tx1"/>
                </a:solidFill>
              </a:rPr>
              <a:t>増幅を示す</a:t>
            </a:r>
            <a:r>
              <a:rPr lang="en-GB" sz="1600" b="1" dirty="0" smtClean="0">
                <a:solidFill>
                  <a:schemeClr val="tx1"/>
                </a:solidFill>
              </a:rPr>
              <a:t>GEJ</a:t>
            </a:r>
            <a:r>
              <a:rPr lang="ja-JP" altLang="en-US" sz="1600" b="1" dirty="0" smtClean="0">
                <a:solidFill>
                  <a:schemeClr val="tx1"/>
                </a:solidFill>
              </a:rPr>
              <a:t>／胃／食道癌患者を対象とした</a:t>
            </a:r>
            <a:r>
              <a:rPr lang="en-GB" altLang="ja-JP" sz="1600" b="1" dirty="0">
                <a:solidFill>
                  <a:schemeClr val="tx1"/>
                </a:solidFill>
              </a:rPr>
              <a:t>AMG </a:t>
            </a:r>
            <a:r>
              <a:rPr lang="en-GB" altLang="ja-JP" sz="1600" b="1" dirty="0" smtClean="0">
                <a:solidFill>
                  <a:schemeClr val="tx1"/>
                </a:solidFill>
              </a:rPr>
              <a:t>337</a:t>
            </a:r>
            <a:r>
              <a:rPr lang="ja-JP" altLang="en-US" sz="1600" b="1" dirty="0" err="1" smtClean="0">
                <a:solidFill>
                  <a:schemeClr val="tx1"/>
                </a:solidFill>
              </a:rPr>
              <a:t>の第</a:t>
            </a:r>
            <a:r>
              <a:rPr lang="en-US" altLang="ja-JP" sz="1600" b="1" dirty="0" smtClean="0">
                <a:solidFill>
                  <a:schemeClr val="tx1"/>
                </a:solidFill>
              </a:rPr>
              <a:t>Ⅱ</a:t>
            </a:r>
            <a:r>
              <a:rPr lang="ja-JP" altLang="en-US" sz="1600" b="1" dirty="0" smtClean="0">
                <a:solidFill>
                  <a:schemeClr val="tx1"/>
                </a:solidFill>
              </a:rPr>
              <a:t>相試験は、現在患者　登録中である（</a:t>
            </a:r>
            <a:r>
              <a:rPr lang="en-GB" sz="1600" b="1" dirty="0" smtClean="0">
                <a:solidFill>
                  <a:schemeClr val="tx1"/>
                </a:solidFill>
              </a:rPr>
              <a:t>NCT02016534</a:t>
            </a:r>
            <a:r>
              <a:rPr lang="ja-JP" altLang="en-US" sz="1600" b="1" dirty="0" smtClean="0">
                <a:solidFill>
                  <a:schemeClr val="tx1"/>
                </a:solidFill>
              </a:rPr>
              <a:t>）。</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fr-FR" dirty="0" smtClean="0"/>
              <a:t>Kwak</a:t>
            </a:r>
            <a:r>
              <a:rPr lang="ja-JP" altLang="en-US" dirty="0" smtClean="0"/>
              <a:t>ら</a:t>
            </a:r>
            <a:r>
              <a:rPr lang="fr-FR" dirty="0" smtClean="0"/>
              <a:t> </a:t>
            </a:r>
            <a:r>
              <a:rPr lang="fr-FR" dirty="0"/>
              <a:t>J Clin Oncol 2015; 33 (suppl 3; abstr 1</a:t>
            </a:r>
            <a:r>
              <a:rPr lang="fr-FR" dirty="0" smtClean="0"/>
              <a:t>)</a:t>
            </a:r>
            <a:endParaRPr lang="en-GB" dirty="0"/>
          </a:p>
        </p:txBody>
      </p:sp>
      <p:grpSp>
        <p:nvGrpSpPr>
          <p:cNvPr id="6" name="Group 5"/>
          <p:cNvGrpSpPr/>
          <p:nvPr/>
        </p:nvGrpSpPr>
        <p:grpSpPr>
          <a:xfrm>
            <a:off x="1886814" y="1665567"/>
            <a:ext cx="5370380" cy="3160164"/>
            <a:chOff x="1886814" y="1665567"/>
            <a:chExt cx="5370380" cy="3160164"/>
          </a:xfrm>
        </p:grpSpPr>
        <p:sp>
          <p:nvSpPr>
            <p:cNvPr id="7" name="TextBox 6"/>
            <p:cNvSpPr txBox="1"/>
            <p:nvPr/>
          </p:nvSpPr>
          <p:spPr>
            <a:xfrm>
              <a:off x="3285067" y="4148666"/>
              <a:ext cx="1954381" cy="369332"/>
            </a:xfrm>
            <a:prstGeom prst="rect">
              <a:avLst/>
            </a:prstGeom>
            <a:noFill/>
          </p:spPr>
          <p:txBody>
            <a:bodyPr wrap="none" rtlCol="0">
              <a:spAutoFit/>
            </a:bodyPr>
            <a:lstStyle/>
            <a:p>
              <a:r>
                <a:rPr lang="en-GB" b="1" dirty="0" smtClean="0">
                  <a:solidFill>
                    <a:schemeClr val="tx2"/>
                  </a:solidFill>
                </a:rPr>
                <a:t>ORR: 8/13 (62%)</a:t>
              </a:r>
              <a:endParaRPr lang="en-GB" b="1" dirty="0">
                <a:solidFill>
                  <a:schemeClr val="tx2"/>
                </a:solidFill>
              </a:endParaRPr>
            </a:p>
          </p:txBody>
        </p:sp>
        <p:sp>
          <p:nvSpPr>
            <p:cNvPr id="8" name="TextBox 7"/>
            <p:cNvSpPr txBox="1"/>
            <p:nvPr/>
          </p:nvSpPr>
          <p:spPr>
            <a:xfrm>
              <a:off x="1886814" y="1665567"/>
              <a:ext cx="5370380" cy="307777"/>
            </a:xfrm>
            <a:prstGeom prst="rect">
              <a:avLst/>
            </a:prstGeom>
            <a:noFill/>
          </p:spPr>
          <p:txBody>
            <a:bodyPr wrap="none" rtlCol="0">
              <a:spAutoFit/>
            </a:bodyPr>
            <a:lstStyle/>
            <a:p>
              <a:pPr algn="ctr" fontAlgn="base">
                <a:spcBef>
                  <a:spcPct val="0"/>
                </a:spcBef>
                <a:spcAft>
                  <a:spcPct val="0"/>
                </a:spcAft>
              </a:pPr>
              <a:r>
                <a:rPr lang="en-US" altLang="ja-JP" sz="1400" b="1" dirty="0" smtClean="0">
                  <a:solidFill>
                    <a:srgbClr val="363636"/>
                  </a:solidFill>
                </a:rPr>
                <a:t>MET</a:t>
              </a:r>
              <a:r>
                <a:rPr lang="ja-JP" altLang="en-US" sz="1400" b="1" dirty="0" smtClean="0">
                  <a:solidFill>
                    <a:srgbClr val="363636"/>
                  </a:solidFill>
                </a:rPr>
                <a:t>陽性患者（</a:t>
              </a:r>
              <a:r>
                <a:rPr lang="en-US" altLang="ja-JP" sz="1400" b="1" dirty="0" smtClean="0">
                  <a:solidFill>
                    <a:srgbClr val="363636"/>
                  </a:solidFill>
                </a:rPr>
                <a:t>13</a:t>
              </a:r>
              <a:r>
                <a:rPr lang="ja-JP" altLang="en-US" sz="1400" b="1" dirty="0" smtClean="0">
                  <a:solidFill>
                    <a:srgbClr val="363636"/>
                  </a:solidFill>
                </a:rPr>
                <a:t>例）における</a:t>
              </a:r>
              <a:r>
                <a:rPr lang="en-GB" sz="1400" b="1" dirty="0" smtClean="0">
                  <a:solidFill>
                    <a:srgbClr val="363636"/>
                  </a:solidFill>
                </a:rPr>
                <a:t>RECIST</a:t>
              </a:r>
              <a:r>
                <a:rPr lang="ja-JP" altLang="en-US" sz="1400" b="1" dirty="0" smtClean="0">
                  <a:solidFill>
                    <a:srgbClr val="363636"/>
                  </a:solidFill>
                </a:rPr>
                <a:t>基準に基づく抗腫瘍効果</a:t>
              </a:r>
              <a:endParaRPr lang="en-GB" sz="1400" b="1" dirty="0">
                <a:solidFill>
                  <a:srgbClr val="363636"/>
                </a:solidFill>
              </a:endParaRPr>
            </a:p>
          </p:txBody>
        </p:sp>
        <p:sp>
          <p:nvSpPr>
            <p:cNvPr id="9" name="TextBox 8"/>
            <p:cNvSpPr txBox="1"/>
            <p:nvPr/>
          </p:nvSpPr>
          <p:spPr>
            <a:xfrm>
              <a:off x="3285067" y="4123265"/>
              <a:ext cx="1568058" cy="307777"/>
            </a:xfrm>
            <a:prstGeom prst="rect">
              <a:avLst/>
            </a:prstGeom>
            <a:noFill/>
            <a:ln w="19050">
              <a:solidFill>
                <a:schemeClr val="tx1"/>
              </a:solidFill>
            </a:ln>
          </p:spPr>
          <p:txBody>
            <a:bodyPr wrap="none" rtlCol="0">
              <a:spAutoFit/>
            </a:bodyPr>
            <a:lstStyle/>
            <a:p>
              <a:pPr fontAlgn="base">
                <a:spcBef>
                  <a:spcPct val="0"/>
                </a:spcBef>
                <a:spcAft>
                  <a:spcPct val="0"/>
                </a:spcAft>
              </a:pPr>
              <a:r>
                <a:rPr lang="en-GB" sz="1400" b="1" dirty="0"/>
                <a:t>ORR: 8/13 (62%)</a:t>
              </a:r>
            </a:p>
          </p:txBody>
        </p:sp>
        <p:cxnSp>
          <p:nvCxnSpPr>
            <p:cNvPr id="10" name="Straight Connector 9"/>
            <p:cNvCxnSpPr/>
            <p:nvPr/>
          </p:nvCxnSpPr>
          <p:spPr>
            <a:xfrm>
              <a:off x="2918105" y="2059831"/>
              <a:ext cx="0" cy="248676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53225" y="2059831"/>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3225" y="2337726"/>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53225" y="2611645"/>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3225" y="2885564"/>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53225" y="3163459"/>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53225" y="3441354"/>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53225" y="3719249"/>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53225" y="3993168"/>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3225" y="4267087"/>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3225" y="4548958"/>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93720" y="2236360"/>
              <a:ext cx="126000" cy="9271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404100" y="2738010"/>
              <a:ext cx="126000" cy="42545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708900" y="2885565"/>
              <a:ext cx="126000" cy="27789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019550" y="2919730"/>
              <a:ext cx="126000" cy="24373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322850" y="3163459"/>
              <a:ext cx="126000" cy="45730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639040" y="3163459"/>
              <a:ext cx="126000" cy="45730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271460" y="3163459"/>
              <a:ext cx="126000" cy="6363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576220" y="3163459"/>
              <a:ext cx="126000" cy="73162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955193" y="3163459"/>
              <a:ext cx="126000" cy="6363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884756" y="3163459"/>
              <a:ext cx="126000" cy="79258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193289" y="3163459"/>
              <a:ext cx="126000" cy="98459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501822" y="3163459"/>
              <a:ext cx="126000" cy="126423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p:nvPr/>
          </p:nvCxnSpPr>
          <p:spPr>
            <a:xfrm>
              <a:off x="2927350" y="3162299"/>
              <a:ext cx="36957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27350" y="2919730"/>
              <a:ext cx="3740150"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27350" y="3590234"/>
              <a:ext cx="3740150"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56263" y="2138666"/>
              <a:ext cx="82550" cy="8255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230185" y="2138666"/>
              <a:ext cx="82550" cy="8255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3776571" y="2056831"/>
              <a:ext cx="825867" cy="246221"/>
            </a:xfrm>
            <a:prstGeom prst="rect">
              <a:avLst/>
            </a:prstGeom>
            <a:noFill/>
          </p:spPr>
          <p:txBody>
            <a:bodyPr wrap="none" rtlCol="0">
              <a:spAutoFit/>
            </a:bodyPr>
            <a:lstStyle/>
            <a:p>
              <a:pPr fontAlgn="base">
                <a:spcBef>
                  <a:spcPct val="0"/>
                </a:spcBef>
                <a:spcAft>
                  <a:spcPct val="0"/>
                </a:spcAft>
              </a:pPr>
              <a:r>
                <a:rPr lang="ja-JP" altLang="en-US" sz="1000" b="1" dirty="0" smtClean="0"/>
                <a:t>実薬投与中</a:t>
              </a:r>
              <a:endParaRPr lang="en-GB" sz="1000" b="1" dirty="0"/>
            </a:p>
          </p:txBody>
        </p:sp>
        <p:sp>
          <p:nvSpPr>
            <p:cNvPr id="39" name="TextBox 38"/>
            <p:cNvSpPr txBox="1"/>
            <p:nvPr/>
          </p:nvSpPr>
          <p:spPr>
            <a:xfrm>
              <a:off x="5269542" y="2056831"/>
              <a:ext cx="697627" cy="246221"/>
            </a:xfrm>
            <a:prstGeom prst="rect">
              <a:avLst/>
            </a:prstGeom>
            <a:noFill/>
          </p:spPr>
          <p:txBody>
            <a:bodyPr wrap="none" rtlCol="0">
              <a:spAutoFit/>
            </a:bodyPr>
            <a:lstStyle/>
            <a:p>
              <a:pPr fontAlgn="base">
                <a:spcBef>
                  <a:spcPct val="0"/>
                </a:spcBef>
                <a:spcAft>
                  <a:spcPct val="0"/>
                </a:spcAft>
              </a:pPr>
              <a:r>
                <a:rPr lang="ja-JP" altLang="en-US" sz="1000" b="1" dirty="0" smtClean="0"/>
                <a:t>投与中止</a:t>
              </a:r>
              <a:endParaRPr lang="en-GB" sz="1000" b="1" dirty="0"/>
            </a:p>
          </p:txBody>
        </p:sp>
        <p:sp>
          <p:nvSpPr>
            <p:cNvPr id="40" name="TextBox 39"/>
            <p:cNvSpPr txBox="1"/>
            <p:nvPr/>
          </p:nvSpPr>
          <p:spPr>
            <a:xfrm>
              <a:off x="3345330" y="2357383"/>
              <a:ext cx="909223" cy="307777"/>
            </a:xfrm>
            <a:prstGeom prst="rect">
              <a:avLst/>
            </a:prstGeom>
            <a:noFill/>
          </p:spPr>
          <p:txBody>
            <a:bodyPr wrap="none" rtlCol="0">
              <a:spAutoFit/>
            </a:bodyPr>
            <a:lstStyle/>
            <a:p>
              <a:r>
                <a:rPr lang="ja-JP" altLang="en-US" sz="700" dirty="0" smtClean="0"/>
                <a:t>奏効までの期間：</a:t>
              </a:r>
              <a:endParaRPr lang="en-GB" sz="700" dirty="0" smtClean="0"/>
            </a:p>
            <a:p>
              <a:r>
                <a:rPr lang="ja-JP" altLang="en-US" sz="700" dirty="0" smtClean="0"/>
                <a:t>投与期間：</a:t>
              </a:r>
              <a:endParaRPr lang="en-GB" sz="700" dirty="0"/>
            </a:p>
          </p:txBody>
        </p:sp>
        <p:sp>
          <p:nvSpPr>
            <p:cNvPr id="41" name="TextBox 40"/>
            <p:cNvSpPr txBox="1"/>
            <p:nvPr/>
          </p:nvSpPr>
          <p:spPr>
            <a:xfrm>
              <a:off x="4221382" y="2357383"/>
              <a:ext cx="373820" cy="307777"/>
            </a:xfrm>
            <a:prstGeom prst="rect">
              <a:avLst/>
            </a:prstGeom>
            <a:noFill/>
          </p:spPr>
          <p:txBody>
            <a:bodyPr wrap="none" rtlCol="0">
              <a:spAutoFit/>
            </a:bodyPr>
            <a:lstStyle/>
            <a:p>
              <a:pPr algn="r"/>
              <a:r>
                <a:rPr lang="en-GB" sz="700" dirty="0" smtClean="0"/>
                <a:t>4</a:t>
              </a:r>
              <a:r>
                <a:rPr lang="ja-JP" altLang="en-US" sz="700" dirty="0" smtClean="0"/>
                <a:t>週</a:t>
              </a:r>
              <a:endParaRPr lang="en-GB" sz="700" dirty="0" smtClean="0"/>
            </a:p>
            <a:p>
              <a:pPr algn="r"/>
              <a:r>
                <a:rPr lang="en-GB" sz="700" dirty="0" smtClean="0"/>
                <a:t>17</a:t>
              </a:r>
              <a:r>
                <a:rPr lang="ja-JP" altLang="en-US" sz="700" dirty="0" smtClean="0"/>
                <a:t>週</a:t>
              </a:r>
              <a:endParaRPr lang="en-GB" sz="700" dirty="0"/>
            </a:p>
          </p:txBody>
        </p:sp>
        <p:sp>
          <p:nvSpPr>
            <p:cNvPr id="42" name="TextBox 41"/>
            <p:cNvSpPr txBox="1"/>
            <p:nvPr/>
          </p:nvSpPr>
          <p:spPr>
            <a:xfrm>
              <a:off x="4542367" y="2357383"/>
              <a:ext cx="373820" cy="307777"/>
            </a:xfrm>
            <a:prstGeom prst="rect">
              <a:avLst/>
            </a:prstGeom>
            <a:noFill/>
          </p:spPr>
          <p:txBody>
            <a:bodyPr wrap="none" rtlCol="0">
              <a:spAutoFit/>
            </a:bodyPr>
            <a:lstStyle/>
            <a:p>
              <a:pPr algn="r"/>
              <a:r>
                <a:rPr lang="en-GB" sz="700" dirty="0" smtClean="0"/>
                <a:t>9</a:t>
              </a:r>
              <a:r>
                <a:rPr lang="ja-JP" altLang="en-US" sz="700" dirty="0" smtClean="0"/>
                <a:t>週</a:t>
              </a:r>
              <a:endParaRPr lang="en-GB" sz="700" dirty="0" smtClean="0"/>
            </a:p>
            <a:p>
              <a:pPr algn="r"/>
              <a:r>
                <a:rPr lang="en-GB" sz="700" dirty="0" smtClean="0"/>
                <a:t>17</a:t>
              </a:r>
              <a:r>
                <a:rPr lang="ja-JP" altLang="en-US" sz="700" dirty="0" smtClean="0"/>
                <a:t>週</a:t>
              </a:r>
              <a:endParaRPr lang="en-GB" sz="700" dirty="0"/>
            </a:p>
          </p:txBody>
        </p:sp>
        <p:sp>
          <p:nvSpPr>
            <p:cNvPr id="43" name="TextBox 42"/>
            <p:cNvSpPr txBox="1"/>
            <p:nvPr/>
          </p:nvSpPr>
          <p:spPr>
            <a:xfrm>
              <a:off x="4860146" y="2357383"/>
              <a:ext cx="377026" cy="307777"/>
            </a:xfrm>
            <a:prstGeom prst="rect">
              <a:avLst/>
            </a:prstGeom>
            <a:noFill/>
          </p:spPr>
          <p:txBody>
            <a:bodyPr wrap="none" rtlCol="0">
              <a:spAutoFit/>
            </a:bodyPr>
            <a:lstStyle/>
            <a:p>
              <a:pPr algn="r"/>
              <a:r>
                <a:rPr lang="en-GB" sz="700" dirty="0" smtClean="0"/>
                <a:t>4</a:t>
              </a:r>
              <a:r>
                <a:rPr lang="ja-JP" altLang="en-US" sz="700" dirty="0" smtClean="0"/>
                <a:t>週</a:t>
              </a:r>
              <a:endParaRPr lang="en-GB" sz="700" dirty="0" smtClean="0"/>
            </a:p>
            <a:p>
              <a:pPr algn="r"/>
              <a:r>
                <a:rPr lang="en-GB" sz="700" dirty="0" smtClean="0"/>
                <a:t>+9</a:t>
              </a:r>
              <a:r>
                <a:rPr lang="ja-JP" altLang="en-US" sz="700" dirty="0" smtClean="0"/>
                <a:t>週</a:t>
              </a:r>
              <a:endParaRPr lang="en-GB" sz="700" dirty="0"/>
            </a:p>
          </p:txBody>
        </p:sp>
        <p:sp>
          <p:nvSpPr>
            <p:cNvPr id="44" name="TextBox 43"/>
            <p:cNvSpPr txBox="1"/>
            <p:nvPr/>
          </p:nvSpPr>
          <p:spPr>
            <a:xfrm>
              <a:off x="5156287" y="2357383"/>
              <a:ext cx="373820" cy="307777"/>
            </a:xfrm>
            <a:prstGeom prst="rect">
              <a:avLst/>
            </a:prstGeom>
            <a:noFill/>
          </p:spPr>
          <p:txBody>
            <a:bodyPr wrap="none" rtlCol="0">
              <a:spAutoFit/>
            </a:bodyPr>
            <a:lstStyle/>
            <a:p>
              <a:pPr algn="r"/>
              <a:r>
                <a:rPr lang="en-GB" sz="700" dirty="0" smtClean="0"/>
                <a:t>4</a:t>
              </a:r>
              <a:r>
                <a:rPr lang="ja-JP" altLang="en-US" sz="700" dirty="0" smtClean="0"/>
                <a:t>週</a:t>
              </a:r>
              <a:endParaRPr lang="en-GB" sz="700" dirty="0" smtClean="0"/>
            </a:p>
            <a:p>
              <a:pPr algn="r"/>
              <a:r>
                <a:rPr lang="en-GB" sz="700" dirty="0" smtClean="0"/>
                <a:t>29</a:t>
              </a:r>
              <a:r>
                <a:rPr lang="ja-JP" altLang="en-US" sz="700" dirty="0" smtClean="0"/>
                <a:t>週</a:t>
              </a:r>
              <a:endParaRPr lang="en-GB" sz="700" dirty="0"/>
            </a:p>
          </p:txBody>
        </p:sp>
        <p:sp>
          <p:nvSpPr>
            <p:cNvPr id="45" name="TextBox 44"/>
            <p:cNvSpPr txBox="1"/>
            <p:nvPr/>
          </p:nvSpPr>
          <p:spPr>
            <a:xfrm>
              <a:off x="5454832" y="2357383"/>
              <a:ext cx="373820" cy="307777"/>
            </a:xfrm>
            <a:prstGeom prst="rect">
              <a:avLst/>
            </a:prstGeom>
            <a:noFill/>
          </p:spPr>
          <p:txBody>
            <a:bodyPr wrap="none" rtlCol="0">
              <a:spAutoFit/>
            </a:bodyPr>
            <a:lstStyle/>
            <a:p>
              <a:pPr algn="r"/>
              <a:r>
                <a:rPr lang="en-GB" sz="700" dirty="0" smtClean="0"/>
                <a:t>4</a:t>
              </a:r>
              <a:r>
                <a:rPr lang="ja-JP" altLang="en-US" sz="700" dirty="0" smtClean="0"/>
                <a:t>週</a:t>
              </a:r>
              <a:endParaRPr lang="en-GB" sz="700" dirty="0" smtClean="0"/>
            </a:p>
            <a:p>
              <a:pPr algn="r"/>
              <a:r>
                <a:rPr lang="en-GB" sz="700" dirty="0" smtClean="0"/>
                <a:t>25</a:t>
              </a:r>
              <a:r>
                <a:rPr lang="ja-JP" altLang="en-US" sz="700" dirty="0" smtClean="0"/>
                <a:t>週</a:t>
              </a:r>
              <a:endParaRPr lang="en-GB" sz="700" dirty="0"/>
            </a:p>
          </p:txBody>
        </p:sp>
        <p:sp>
          <p:nvSpPr>
            <p:cNvPr id="46" name="TextBox 45"/>
            <p:cNvSpPr txBox="1"/>
            <p:nvPr/>
          </p:nvSpPr>
          <p:spPr>
            <a:xfrm>
              <a:off x="5725734" y="2357383"/>
              <a:ext cx="426719" cy="307777"/>
            </a:xfrm>
            <a:prstGeom prst="rect">
              <a:avLst/>
            </a:prstGeom>
            <a:noFill/>
          </p:spPr>
          <p:txBody>
            <a:bodyPr wrap="none" rtlCol="0">
              <a:spAutoFit/>
            </a:bodyPr>
            <a:lstStyle/>
            <a:p>
              <a:pPr algn="r"/>
              <a:r>
                <a:rPr lang="en-GB" sz="700" dirty="0" smtClean="0"/>
                <a:t>4</a:t>
              </a:r>
              <a:r>
                <a:rPr lang="ja-JP" altLang="en-US" sz="700" dirty="0" smtClean="0"/>
                <a:t>週</a:t>
              </a:r>
              <a:endParaRPr lang="en-GB" sz="700" dirty="0" smtClean="0"/>
            </a:p>
            <a:p>
              <a:pPr algn="r"/>
              <a:r>
                <a:rPr lang="en-GB" sz="700" dirty="0" smtClean="0"/>
                <a:t>+96</a:t>
              </a:r>
              <a:r>
                <a:rPr lang="ja-JP" altLang="en-US" sz="700" dirty="0" smtClean="0"/>
                <a:t>週</a:t>
              </a:r>
              <a:endParaRPr lang="en-GB" sz="700" dirty="0"/>
            </a:p>
          </p:txBody>
        </p:sp>
        <p:sp>
          <p:nvSpPr>
            <p:cNvPr id="47" name="TextBox 46"/>
            <p:cNvSpPr txBox="1"/>
            <p:nvPr/>
          </p:nvSpPr>
          <p:spPr>
            <a:xfrm>
              <a:off x="6049535" y="2357383"/>
              <a:ext cx="426719" cy="307777"/>
            </a:xfrm>
            <a:prstGeom prst="rect">
              <a:avLst/>
            </a:prstGeom>
            <a:noFill/>
          </p:spPr>
          <p:txBody>
            <a:bodyPr wrap="none" rtlCol="0">
              <a:spAutoFit/>
            </a:bodyPr>
            <a:lstStyle/>
            <a:p>
              <a:pPr algn="r"/>
              <a:r>
                <a:rPr lang="en-GB" sz="700" dirty="0" smtClean="0"/>
                <a:t>4</a:t>
              </a:r>
              <a:r>
                <a:rPr lang="ja-JP" altLang="en-US" sz="700" dirty="0" smtClean="0"/>
                <a:t>週</a:t>
              </a:r>
              <a:endParaRPr lang="en-GB" sz="700" dirty="0" smtClean="0"/>
            </a:p>
            <a:p>
              <a:pPr algn="r"/>
              <a:r>
                <a:rPr lang="en-GB" sz="700" dirty="0" smtClean="0"/>
                <a:t>+21</a:t>
              </a:r>
              <a:r>
                <a:rPr lang="ja-JP" altLang="en-US" sz="700" dirty="0" smtClean="0"/>
                <a:t>週</a:t>
              </a:r>
              <a:endParaRPr lang="en-GB" sz="700" dirty="0"/>
            </a:p>
          </p:txBody>
        </p:sp>
        <p:sp>
          <p:nvSpPr>
            <p:cNvPr id="48" name="TextBox 47"/>
            <p:cNvSpPr txBox="1"/>
            <p:nvPr/>
          </p:nvSpPr>
          <p:spPr>
            <a:xfrm>
              <a:off x="6346083" y="2357383"/>
              <a:ext cx="476412" cy="307777"/>
            </a:xfrm>
            <a:prstGeom prst="rect">
              <a:avLst/>
            </a:prstGeom>
            <a:noFill/>
          </p:spPr>
          <p:txBody>
            <a:bodyPr wrap="none" rtlCol="0">
              <a:spAutoFit/>
            </a:bodyPr>
            <a:lstStyle/>
            <a:p>
              <a:pPr algn="r"/>
              <a:r>
                <a:rPr lang="en-GB" sz="700" dirty="0" smtClean="0"/>
                <a:t>4</a:t>
              </a:r>
              <a:r>
                <a:rPr lang="ja-JP" altLang="en-US" sz="700" dirty="0" smtClean="0"/>
                <a:t>週</a:t>
              </a:r>
              <a:endParaRPr lang="en-GB" sz="700" dirty="0" smtClean="0"/>
            </a:p>
            <a:p>
              <a:pPr algn="r"/>
              <a:r>
                <a:rPr lang="en-GB" sz="700" dirty="0" smtClean="0"/>
                <a:t>+155</a:t>
              </a:r>
              <a:r>
                <a:rPr lang="ja-JP" altLang="en-US" sz="700" dirty="0" smtClean="0"/>
                <a:t>週</a:t>
              </a:r>
              <a:endParaRPr lang="en-GB" sz="700" dirty="0"/>
            </a:p>
          </p:txBody>
        </p:sp>
        <p:sp>
          <p:nvSpPr>
            <p:cNvPr id="49" name="TextBox 48"/>
            <p:cNvSpPr txBox="1"/>
            <p:nvPr/>
          </p:nvSpPr>
          <p:spPr>
            <a:xfrm>
              <a:off x="2945471" y="3590234"/>
              <a:ext cx="1556836" cy="246221"/>
            </a:xfrm>
            <a:prstGeom prst="rect">
              <a:avLst/>
            </a:prstGeom>
            <a:noFill/>
          </p:spPr>
          <p:txBody>
            <a:bodyPr wrap="none" rtlCol="0">
              <a:spAutoFit/>
            </a:bodyPr>
            <a:lstStyle/>
            <a:p>
              <a:pPr fontAlgn="base">
                <a:spcBef>
                  <a:spcPct val="0"/>
                </a:spcBef>
                <a:spcAft>
                  <a:spcPct val="0"/>
                </a:spcAft>
              </a:pPr>
              <a:r>
                <a:rPr lang="en-GB" sz="1000" b="1" i="1" dirty="0" smtClean="0"/>
                <a:t>RECIST 1.1</a:t>
              </a:r>
              <a:r>
                <a:rPr lang="ja-JP" altLang="en-US" sz="1000" b="1" i="1" dirty="0" smtClean="0"/>
                <a:t>に基づく</a:t>
              </a:r>
              <a:r>
                <a:rPr lang="en-US" altLang="ja-JP" sz="1000" b="1" i="1" dirty="0" smtClean="0"/>
                <a:t>PR</a:t>
              </a:r>
              <a:endParaRPr lang="en-GB" sz="1000" b="1" i="1" dirty="0"/>
            </a:p>
          </p:txBody>
        </p:sp>
        <p:sp>
          <p:nvSpPr>
            <p:cNvPr id="50" name="TextBox 49"/>
            <p:cNvSpPr txBox="1"/>
            <p:nvPr/>
          </p:nvSpPr>
          <p:spPr>
            <a:xfrm rot="16200000">
              <a:off x="864062" y="3206858"/>
              <a:ext cx="2991525" cy="246221"/>
            </a:xfrm>
            <a:prstGeom prst="rect">
              <a:avLst/>
            </a:prstGeom>
            <a:noFill/>
          </p:spPr>
          <p:txBody>
            <a:bodyPr wrap="none" rtlCol="0">
              <a:spAutoFit/>
            </a:bodyPr>
            <a:lstStyle/>
            <a:p>
              <a:pPr algn="ctr"/>
              <a:r>
                <a:rPr lang="ja-JP" altLang="en-US" sz="1000" b="1" dirty="0" smtClean="0"/>
                <a:t>腫瘍径の合計のベースラインからの変化率（</a:t>
              </a:r>
              <a:r>
                <a:rPr lang="en-US" altLang="ja-JP" sz="1000" b="1" dirty="0" smtClean="0"/>
                <a:t>%</a:t>
              </a:r>
              <a:r>
                <a:rPr lang="ja-JP" altLang="en-US" sz="1000" b="1" dirty="0" smtClean="0"/>
                <a:t>）</a:t>
              </a:r>
              <a:endParaRPr lang="en-GB" sz="1000" b="1" dirty="0"/>
            </a:p>
          </p:txBody>
        </p:sp>
        <p:sp>
          <p:nvSpPr>
            <p:cNvPr id="51" name="TextBox 50"/>
            <p:cNvSpPr txBox="1"/>
            <p:nvPr/>
          </p:nvSpPr>
          <p:spPr>
            <a:xfrm>
              <a:off x="2589565" y="1932239"/>
              <a:ext cx="325730" cy="246221"/>
            </a:xfrm>
            <a:prstGeom prst="rect">
              <a:avLst/>
            </a:prstGeom>
            <a:noFill/>
          </p:spPr>
          <p:txBody>
            <a:bodyPr wrap="none" rtlCol="0">
              <a:spAutoFit/>
            </a:bodyPr>
            <a:lstStyle/>
            <a:p>
              <a:pPr algn="r" fontAlgn="base">
                <a:spcBef>
                  <a:spcPct val="0"/>
                </a:spcBef>
                <a:spcAft>
                  <a:spcPct val="0"/>
                </a:spcAft>
              </a:pPr>
              <a:r>
                <a:rPr lang="en-GB" sz="1000" b="1" dirty="0" smtClean="0"/>
                <a:t>80</a:t>
              </a:r>
              <a:endParaRPr lang="en-GB" sz="1000" b="1" dirty="0"/>
            </a:p>
          </p:txBody>
        </p:sp>
        <p:sp>
          <p:nvSpPr>
            <p:cNvPr id="52" name="TextBox 51"/>
            <p:cNvSpPr txBox="1"/>
            <p:nvPr/>
          </p:nvSpPr>
          <p:spPr>
            <a:xfrm>
              <a:off x="2589565" y="2210477"/>
              <a:ext cx="325730" cy="246221"/>
            </a:xfrm>
            <a:prstGeom prst="rect">
              <a:avLst/>
            </a:prstGeom>
            <a:noFill/>
          </p:spPr>
          <p:txBody>
            <a:bodyPr wrap="none" rtlCol="0">
              <a:spAutoFit/>
            </a:bodyPr>
            <a:lstStyle/>
            <a:p>
              <a:pPr algn="r" fontAlgn="base">
                <a:spcBef>
                  <a:spcPct val="0"/>
                </a:spcBef>
                <a:spcAft>
                  <a:spcPct val="0"/>
                </a:spcAft>
              </a:pPr>
              <a:r>
                <a:rPr lang="en-GB" sz="1000" b="1" dirty="0" smtClean="0"/>
                <a:t>60</a:t>
              </a:r>
              <a:endParaRPr lang="en-GB" sz="1000" b="1" dirty="0"/>
            </a:p>
          </p:txBody>
        </p:sp>
        <p:sp>
          <p:nvSpPr>
            <p:cNvPr id="53" name="TextBox 52"/>
            <p:cNvSpPr txBox="1"/>
            <p:nvPr/>
          </p:nvSpPr>
          <p:spPr>
            <a:xfrm>
              <a:off x="2589565" y="2488715"/>
              <a:ext cx="325730" cy="246221"/>
            </a:xfrm>
            <a:prstGeom prst="rect">
              <a:avLst/>
            </a:prstGeom>
            <a:noFill/>
          </p:spPr>
          <p:txBody>
            <a:bodyPr wrap="none" rtlCol="0">
              <a:spAutoFit/>
            </a:bodyPr>
            <a:lstStyle/>
            <a:p>
              <a:pPr algn="r" fontAlgn="base">
                <a:spcBef>
                  <a:spcPct val="0"/>
                </a:spcBef>
                <a:spcAft>
                  <a:spcPct val="0"/>
                </a:spcAft>
              </a:pPr>
              <a:r>
                <a:rPr lang="en-GB" sz="1000" b="1" dirty="0" smtClean="0"/>
                <a:t>40</a:t>
              </a:r>
              <a:endParaRPr lang="en-GB" sz="1000" b="1" dirty="0"/>
            </a:p>
          </p:txBody>
        </p:sp>
        <p:sp>
          <p:nvSpPr>
            <p:cNvPr id="54" name="TextBox 53"/>
            <p:cNvSpPr txBox="1"/>
            <p:nvPr/>
          </p:nvSpPr>
          <p:spPr>
            <a:xfrm>
              <a:off x="2589565" y="2766953"/>
              <a:ext cx="325730" cy="246221"/>
            </a:xfrm>
            <a:prstGeom prst="rect">
              <a:avLst/>
            </a:prstGeom>
            <a:noFill/>
          </p:spPr>
          <p:txBody>
            <a:bodyPr wrap="none" rtlCol="0">
              <a:spAutoFit/>
            </a:bodyPr>
            <a:lstStyle/>
            <a:p>
              <a:pPr algn="r" fontAlgn="base">
                <a:spcBef>
                  <a:spcPct val="0"/>
                </a:spcBef>
                <a:spcAft>
                  <a:spcPct val="0"/>
                </a:spcAft>
              </a:pPr>
              <a:r>
                <a:rPr lang="en-GB" sz="1000" b="1" dirty="0" smtClean="0"/>
                <a:t>20</a:t>
              </a:r>
              <a:endParaRPr lang="en-GB" sz="1000" b="1" dirty="0"/>
            </a:p>
          </p:txBody>
        </p:sp>
        <p:sp>
          <p:nvSpPr>
            <p:cNvPr id="55" name="TextBox 54"/>
            <p:cNvSpPr txBox="1"/>
            <p:nvPr/>
          </p:nvSpPr>
          <p:spPr>
            <a:xfrm>
              <a:off x="2660097" y="3045191"/>
              <a:ext cx="255198" cy="246221"/>
            </a:xfrm>
            <a:prstGeom prst="rect">
              <a:avLst/>
            </a:prstGeom>
            <a:noFill/>
          </p:spPr>
          <p:txBody>
            <a:bodyPr wrap="none" rtlCol="0">
              <a:spAutoFit/>
            </a:bodyPr>
            <a:lstStyle/>
            <a:p>
              <a:pPr algn="r" fontAlgn="base">
                <a:spcBef>
                  <a:spcPct val="0"/>
                </a:spcBef>
                <a:spcAft>
                  <a:spcPct val="0"/>
                </a:spcAft>
              </a:pPr>
              <a:r>
                <a:rPr lang="en-GB" sz="1000" b="1" dirty="0" smtClean="0"/>
                <a:t>0</a:t>
              </a:r>
              <a:endParaRPr lang="en-GB" sz="1000" b="1" dirty="0"/>
            </a:p>
          </p:txBody>
        </p:sp>
        <p:sp>
          <p:nvSpPr>
            <p:cNvPr id="56" name="TextBox 55"/>
            <p:cNvSpPr txBox="1"/>
            <p:nvPr/>
          </p:nvSpPr>
          <p:spPr>
            <a:xfrm>
              <a:off x="2519033" y="3323429"/>
              <a:ext cx="396262" cy="246221"/>
            </a:xfrm>
            <a:prstGeom prst="rect">
              <a:avLst/>
            </a:prstGeom>
            <a:noFill/>
          </p:spPr>
          <p:txBody>
            <a:bodyPr wrap="none" rtlCol="0">
              <a:spAutoFit/>
            </a:bodyPr>
            <a:lstStyle/>
            <a:p>
              <a:pPr algn="r"/>
              <a:r>
                <a:rPr lang="en-GB" sz="1000" b="1" dirty="0" smtClean="0"/>
                <a:t>–20</a:t>
              </a:r>
              <a:endParaRPr lang="en-GB" sz="1000" b="1" dirty="0"/>
            </a:p>
          </p:txBody>
        </p:sp>
        <p:sp>
          <p:nvSpPr>
            <p:cNvPr id="57" name="TextBox 56"/>
            <p:cNvSpPr txBox="1"/>
            <p:nvPr/>
          </p:nvSpPr>
          <p:spPr>
            <a:xfrm>
              <a:off x="2519033" y="3601667"/>
              <a:ext cx="396262" cy="246221"/>
            </a:xfrm>
            <a:prstGeom prst="rect">
              <a:avLst/>
            </a:prstGeom>
            <a:noFill/>
          </p:spPr>
          <p:txBody>
            <a:bodyPr wrap="none" rtlCol="0">
              <a:spAutoFit/>
            </a:bodyPr>
            <a:lstStyle/>
            <a:p>
              <a:pPr algn="r"/>
              <a:r>
                <a:rPr lang="en-GB" sz="1000" b="1" dirty="0" smtClean="0"/>
                <a:t>–40</a:t>
              </a:r>
              <a:endParaRPr lang="en-GB" sz="1000" b="1" dirty="0"/>
            </a:p>
          </p:txBody>
        </p:sp>
        <p:sp>
          <p:nvSpPr>
            <p:cNvPr id="58" name="TextBox 57"/>
            <p:cNvSpPr txBox="1"/>
            <p:nvPr/>
          </p:nvSpPr>
          <p:spPr>
            <a:xfrm>
              <a:off x="2519033" y="3879905"/>
              <a:ext cx="396262" cy="246221"/>
            </a:xfrm>
            <a:prstGeom prst="rect">
              <a:avLst/>
            </a:prstGeom>
            <a:noFill/>
          </p:spPr>
          <p:txBody>
            <a:bodyPr wrap="none" rtlCol="0">
              <a:spAutoFit/>
            </a:bodyPr>
            <a:lstStyle/>
            <a:p>
              <a:pPr algn="r"/>
              <a:r>
                <a:rPr lang="en-GB" sz="1000" b="1" dirty="0" smtClean="0"/>
                <a:t>–60</a:t>
              </a:r>
              <a:endParaRPr lang="en-GB" sz="1000" b="1" dirty="0"/>
            </a:p>
          </p:txBody>
        </p:sp>
        <p:sp>
          <p:nvSpPr>
            <p:cNvPr id="59" name="TextBox 58"/>
            <p:cNvSpPr txBox="1"/>
            <p:nvPr/>
          </p:nvSpPr>
          <p:spPr>
            <a:xfrm>
              <a:off x="2519033" y="4158143"/>
              <a:ext cx="396262" cy="246221"/>
            </a:xfrm>
            <a:prstGeom prst="rect">
              <a:avLst/>
            </a:prstGeom>
            <a:noFill/>
          </p:spPr>
          <p:txBody>
            <a:bodyPr wrap="none" rtlCol="0">
              <a:spAutoFit/>
            </a:bodyPr>
            <a:lstStyle/>
            <a:p>
              <a:pPr algn="r"/>
              <a:r>
                <a:rPr lang="en-GB" sz="1000" b="1" dirty="0" smtClean="0"/>
                <a:t>–80</a:t>
              </a:r>
              <a:endParaRPr lang="en-GB" sz="1000" b="1" dirty="0"/>
            </a:p>
          </p:txBody>
        </p:sp>
        <p:sp>
          <p:nvSpPr>
            <p:cNvPr id="60" name="TextBox 59"/>
            <p:cNvSpPr txBox="1"/>
            <p:nvPr/>
          </p:nvSpPr>
          <p:spPr>
            <a:xfrm>
              <a:off x="2448501" y="4428105"/>
              <a:ext cx="466794" cy="246221"/>
            </a:xfrm>
            <a:prstGeom prst="rect">
              <a:avLst/>
            </a:prstGeom>
            <a:noFill/>
          </p:spPr>
          <p:txBody>
            <a:bodyPr wrap="none" rtlCol="0">
              <a:spAutoFit/>
            </a:bodyPr>
            <a:lstStyle/>
            <a:p>
              <a:pPr algn="r" fontAlgn="base">
                <a:spcBef>
                  <a:spcPct val="0"/>
                </a:spcBef>
                <a:spcAft>
                  <a:spcPct val="0"/>
                </a:spcAft>
              </a:pPr>
              <a:r>
                <a:rPr lang="en-GB" sz="1000" b="1" dirty="0" smtClean="0"/>
                <a:t>–100</a:t>
              </a:r>
              <a:endParaRPr lang="en-GB" sz="1000" b="1" dirty="0"/>
            </a:p>
          </p:txBody>
        </p:sp>
      </p:grpSp>
    </p:spTree>
    <p:extLst>
      <p:ext uri="{BB962C8B-B14F-4D97-AF65-F5344CB8AC3E}">
        <p14:creationId xmlns:p14="http://schemas.microsoft.com/office/powerpoint/2010/main" xmlns="" val="1082241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AutoShape 21"/>
          <p:cNvCxnSpPr>
            <a:cxnSpLocks noChangeShapeType="1"/>
          </p:cNvCxnSpPr>
          <p:nvPr/>
        </p:nvCxnSpPr>
        <p:spPr bwMode="auto">
          <a:xfrm>
            <a:off x="5486383" y="2731578"/>
            <a:ext cx="993391" cy="0"/>
          </a:xfrm>
          <a:prstGeom prst="straightConnector1">
            <a:avLst/>
          </a:prstGeom>
          <a:noFill/>
          <a:ln w="57150">
            <a:solidFill>
              <a:schemeClr val="bg2">
                <a:lumMod val="60000"/>
                <a:lumOff val="40000"/>
              </a:schemeClr>
            </a:solidFill>
            <a:round/>
            <a:headEnd/>
            <a:tailEnd type="triangle" w="med" len="med"/>
          </a:ln>
        </p:spPr>
      </p:cxnSp>
      <p:cxnSp>
        <p:nvCxnSpPr>
          <p:cNvPr id="52" name="AutoShape 20"/>
          <p:cNvCxnSpPr>
            <a:cxnSpLocks noChangeShapeType="1"/>
          </p:cNvCxnSpPr>
          <p:nvPr/>
        </p:nvCxnSpPr>
        <p:spPr bwMode="auto">
          <a:xfrm>
            <a:off x="5735989" y="4784169"/>
            <a:ext cx="743785" cy="0"/>
          </a:xfrm>
          <a:prstGeom prst="straightConnector1">
            <a:avLst/>
          </a:prstGeom>
          <a:noFill/>
          <a:ln w="57150">
            <a:solidFill>
              <a:schemeClr val="bg2">
                <a:lumMod val="60000"/>
                <a:lumOff val="40000"/>
              </a:schemeClr>
            </a:solidFill>
            <a:prstDash val="sysDot"/>
            <a:round/>
            <a:headEnd/>
            <a:tailEnd type="triangle" w="med" len="med"/>
          </a:ln>
        </p:spPr>
      </p:cxnSp>
      <p:sp>
        <p:nvSpPr>
          <p:cNvPr id="2" name="Title 1"/>
          <p:cNvSpPr>
            <a:spLocks noGrp="1"/>
          </p:cNvSpPr>
          <p:nvPr>
            <p:ph type="title"/>
          </p:nvPr>
        </p:nvSpPr>
        <p:spPr/>
        <p:txBody>
          <a:bodyPr/>
          <a:lstStyle/>
          <a:p>
            <a:r>
              <a:rPr lang="en-GB" sz="1800" dirty="0" smtClean="0"/>
              <a:t>2</a:t>
            </a:r>
            <a:r>
              <a:rPr lang="ja-JP" altLang="en-US" sz="1800" dirty="0" smtClean="0"/>
              <a:t>：進行胃食道腺癌（</a:t>
            </a:r>
            <a:r>
              <a:rPr lang="en-US" altLang="ja-JP" sz="1800" dirty="0" smtClean="0"/>
              <a:t>GEC</a:t>
            </a:r>
            <a:r>
              <a:rPr lang="ja-JP" altLang="en-US" sz="1800" dirty="0" smtClean="0"/>
              <a:t>）を対象とした</a:t>
            </a:r>
            <a:r>
              <a:rPr lang="en-GB" sz="1800" dirty="0" smtClean="0"/>
              <a:t>FOLFOX</a:t>
            </a:r>
            <a:r>
              <a:rPr lang="ja-JP" altLang="en-US" sz="1800" dirty="0" smtClean="0"/>
              <a:t> </a:t>
            </a:r>
            <a:r>
              <a:rPr lang="en-US" altLang="ja-JP" sz="1800" dirty="0" smtClean="0"/>
              <a:t>±</a:t>
            </a:r>
            <a:r>
              <a:rPr lang="ja-JP" altLang="en-US" sz="1800" dirty="0" smtClean="0"/>
              <a:t> </a:t>
            </a:r>
            <a:r>
              <a:rPr lang="en-GB" sz="1800" dirty="0" smtClean="0"/>
              <a:t>MET</a:t>
            </a:r>
            <a:r>
              <a:rPr lang="ja-JP" altLang="en-US" sz="1800" dirty="0" smtClean="0"/>
              <a:t>阻害薬</a:t>
            </a:r>
            <a:r>
              <a:rPr lang="en-GB" sz="1800" dirty="0" err="1" smtClean="0"/>
              <a:t>onartuzumab</a:t>
            </a:r>
            <a:r>
              <a:rPr lang="ja-JP" altLang="en-US" sz="1800" dirty="0" smtClean="0"/>
              <a:t>（</a:t>
            </a:r>
            <a:r>
              <a:rPr lang="en-GB" sz="1800" dirty="0" smtClean="0"/>
              <a:t>O</a:t>
            </a:r>
            <a:r>
              <a:rPr lang="ja-JP" altLang="en-US" sz="1800" dirty="0" smtClean="0"/>
              <a:t>）の無作為化第</a:t>
            </a:r>
            <a:r>
              <a:rPr lang="en-US" altLang="ja-JP" sz="1800" dirty="0" smtClean="0"/>
              <a:t>Ⅱ</a:t>
            </a:r>
            <a:r>
              <a:rPr lang="ja-JP" altLang="en-US" sz="1800" dirty="0" smtClean="0"/>
              <a:t>相試験</a:t>
            </a:r>
            <a:r>
              <a:rPr lang="en-US" altLang="ja-JP" sz="1800" dirty="0" smtClean="0"/>
              <a:t>‐</a:t>
            </a:r>
            <a:r>
              <a:rPr lang="en-GB" sz="1800" dirty="0" smtClean="0"/>
              <a:t>Shah MA</a:t>
            </a:r>
            <a:r>
              <a:rPr lang="ja-JP" altLang="en-US" sz="1800" dirty="0" smtClean="0"/>
              <a:t>ら</a:t>
            </a:r>
            <a:endParaRPr lang="en-GB" sz="1800" dirty="0"/>
          </a:p>
        </p:txBody>
      </p:sp>
      <p:sp>
        <p:nvSpPr>
          <p:cNvPr id="3" name="Text Placeholder 2"/>
          <p:cNvSpPr>
            <a:spLocks noGrp="1"/>
          </p:cNvSpPr>
          <p:nvPr>
            <p:ph type="body" sz="quarter" idx="10"/>
          </p:nvPr>
        </p:nvSpPr>
        <p:spPr>
          <a:xfrm>
            <a:off x="365125" y="6018664"/>
            <a:ext cx="4415881" cy="641444"/>
          </a:xfrm>
        </p:spPr>
        <p:txBody>
          <a:bodyPr/>
          <a:lstStyle/>
          <a:p>
            <a:r>
              <a:rPr lang="en-US" spc="-40" dirty="0" smtClean="0"/>
              <a:t>*</a:t>
            </a:r>
            <a:r>
              <a:rPr lang="ja-JP" altLang="en-US" spc="-40" dirty="0" smtClean="0"/>
              <a:t>オキサリプラチン（</a:t>
            </a:r>
            <a:r>
              <a:rPr lang="en-US" spc="-40" dirty="0" smtClean="0"/>
              <a:t>85 mg/m</a:t>
            </a:r>
            <a:r>
              <a:rPr lang="en-US" spc="-40" baseline="30000" dirty="0" smtClean="0"/>
              <a:t>2</a:t>
            </a:r>
            <a:r>
              <a:rPr lang="ja-JP" altLang="en-US" spc="-40" dirty="0" smtClean="0"/>
              <a:t>）＋ロイコボリン（</a:t>
            </a:r>
            <a:r>
              <a:rPr lang="en-US" spc="-40" dirty="0" smtClean="0"/>
              <a:t>200 mg/m</a:t>
            </a:r>
            <a:r>
              <a:rPr lang="en-US" spc="-40" baseline="30000" dirty="0" smtClean="0"/>
              <a:t>2</a:t>
            </a:r>
            <a:r>
              <a:rPr lang="ja-JP" altLang="en-US" spc="-40" dirty="0" smtClean="0"/>
              <a:t>）＋</a:t>
            </a:r>
            <a:r>
              <a:rPr lang="en-US" spc="-40" dirty="0" smtClean="0"/>
              <a:t>5-</a:t>
            </a:r>
            <a:r>
              <a:rPr lang="ja-JP" altLang="en-US" spc="-40" dirty="0" smtClean="0"/>
              <a:t>フルオロウラシル（</a:t>
            </a:r>
            <a:r>
              <a:rPr lang="en-US" spc="-40" dirty="0" smtClean="0"/>
              <a:t>400 mg/m</a:t>
            </a:r>
            <a:r>
              <a:rPr lang="en-US" spc="-40" baseline="30000" dirty="0" smtClean="0"/>
              <a:t>2</a:t>
            </a:r>
            <a:r>
              <a:rPr lang="ja-JP" altLang="en-US" spc="-40" dirty="0" smtClean="0"/>
              <a:t>ボーラス注射および</a:t>
            </a:r>
            <a:r>
              <a:rPr lang="en-US" spc="-40" dirty="0" smtClean="0"/>
              <a:t>2400 mg/m</a:t>
            </a:r>
            <a:r>
              <a:rPr lang="en-US" spc="-40" baseline="30000" dirty="0" smtClean="0"/>
              <a:t>2</a:t>
            </a:r>
            <a:r>
              <a:rPr lang="ja-JP" altLang="en-US" spc="-40" dirty="0" smtClean="0"/>
              <a:t> </a:t>
            </a:r>
            <a:r>
              <a:rPr lang="en-US" spc="-40" dirty="0" smtClean="0"/>
              <a:t>iv</a:t>
            </a:r>
            <a:r>
              <a:rPr lang="ja-JP" altLang="en-US" spc="-40" dirty="0" smtClean="0"/>
              <a:t>注入）；</a:t>
            </a:r>
            <a:r>
              <a:rPr lang="en-US" spc="-40" baseline="30000" dirty="0" smtClean="0"/>
              <a:t>†</a:t>
            </a:r>
            <a:r>
              <a:rPr lang="ja-JP" altLang="en-US" spc="-40" dirty="0" smtClean="0"/>
              <a:t>腫瘍の≧</a:t>
            </a:r>
            <a:r>
              <a:rPr lang="en-US" altLang="ja-JP" spc="-40" dirty="0" smtClean="0"/>
              <a:t>50%</a:t>
            </a:r>
            <a:r>
              <a:rPr lang="ja-JP" altLang="en-US" spc="-40" dirty="0" smtClean="0"/>
              <a:t>で高度染色（</a:t>
            </a:r>
            <a:r>
              <a:rPr lang="en-US" altLang="ja-JP" spc="-40" dirty="0" smtClean="0"/>
              <a:t>IHC</a:t>
            </a:r>
            <a:r>
              <a:rPr lang="ja-JP" altLang="en-US" spc="-40" dirty="0" smtClean="0"/>
              <a:t>法）が認められた患者</a:t>
            </a:r>
            <a:endParaRPr lang="en-US" spc="-40" dirty="0"/>
          </a:p>
        </p:txBody>
      </p:sp>
      <p:sp>
        <p:nvSpPr>
          <p:cNvPr id="4" name="Text Placeholder 3"/>
          <p:cNvSpPr>
            <a:spLocks noGrp="1"/>
          </p:cNvSpPr>
          <p:nvPr>
            <p:ph type="body" sz="quarter" idx="11"/>
          </p:nvPr>
        </p:nvSpPr>
        <p:spPr/>
        <p:txBody>
          <a:bodyPr/>
          <a:lstStyle/>
          <a:p>
            <a:r>
              <a:rPr lang="fr-FR" dirty="0" smtClean="0"/>
              <a:t>Shah</a:t>
            </a:r>
            <a:r>
              <a:rPr lang="ja-JP" altLang="en-US" dirty="0" smtClean="0"/>
              <a:t>ら</a:t>
            </a:r>
            <a:r>
              <a:rPr lang="fr-FR" dirty="0" smtClean="0"/>
              <a:t> </a:t>
            </a:r>
            <a:r>
              <a:rPr lang="fr-FR" dirty="0"/>
              <a:t>J Clin Oncol 2015; 33 (suppl 3; abstr 2</a:t>
            </a:r>
            <a:r>
              <a:rPr lang="fr-FR" dirty="0" smtClean="0"/>
              <a:t>)</a:t>
            </a:r>
            <a:endParaRPr lang="en-GB" dirty="0"/>
          </a:p>
        </p:txBody>
      </p:sp>
      <p:sp>
        <p:nvSpPr>
          <p:cNvPr id="5" name="Oval 14"/>
          <p:cNvSpPr>
            <a:spLocks noChangeArrowheads="1"/>
          </p:cNvSpPr>
          <p:nvPr/>
        </p:nvSpPr>
        <p:spPr bwMode="auto">
          <a:xfrm>
            <a:off x="3504801" y="34797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3615691" y="2912486"/>
            <a:ext cx="748128" cy="386313"/>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307507" y="24695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173536" y="3336758"/>
            <a:ext cx="2819703" cy="753968"/>
          </a:xfrm>
          <a:prstGeom prst="rect">
            <a:avLst/>
          </a:prstGeom>
          <a:noFill/>
          <a:ln w="9525">
            <a:noFill/>
            <a:miter lim="800000"/>
            <a:headEnd/>
            <a:tailEnd/>
          </a:ln>
        </p:spPr>
        <p:txBody>
          <a:bodyPr/>
          <a:lstStyle/>
          <a:p>
            <a:pPr marL="190500" indent="-190500" algn="l">
              <a:spcBef>
                <a:spcPts val="0"/>
              </a:spcBef>
              <a:spcAft>
                <a:spcPts val="0"/>
              </a:spcAft>
              <a:defRPr/>
            </a:pPr>
            <a:r>
              <a:rPr lang="ja-JP" altLang="en-US" sz="1600" b="1" dirty="0" smtClean="0">
                <a:solidFill>
                  <a:schemeClr val="bg1"/>
                </a:solidFill>
                <a:latin typeface="+mn-lt"/>
              </a:rPr>
              <a:t>層別化</a:t>
            </a:r>
            <a:endParaRPr lang="en-GB" sz="1600" b="1" dirty="0">
              <a:solidFill>
                <a:schemeClr val="bg1"/>
              </a:solidFill>
              <a:latin typeface="+mn-lt"/>
            </a:endParaRPr>
          </a:p>
          <a:p>
            <a:pPr marL="203200" indent="-203200">
              <a:spcBef>
                <a:spcPts val="0"/>
              </a:spcBef>
              <a:spcAft>
                <a:spcPts val="0"/>
              </a:spcAft>
              <a:buFont typeface="Arial" pitchFamily="34" charset="0"/>
              <a:buChar char="•"/>
              <a:defRPr/>
            </a:pPr>
            <a:r>
              <a:rPr lang="en-GB" sz="1600" dirty="0" smtClean="0"/>
              <a:t>Lauren</a:t>
            </a:r>
            <a:r>
              <a:rPr lang="ja-JP" altLang="en-US" sz="1600" dirty="0" smtClean="0"/>
              <a:t>の組織型分類</a:t>
            </a:r>
            <a:endParaRPr lang="en-GB" sz="1600" dirty="0"/>
          </a:p>
          <a:p>
            <a:pPr marL="203200" indent="-203200">
              <a:spcBef>
                <a:spcPts val="0"/>
              </a:spcBef>
              <a:spcAft>
                <a:spcPts val="0"/>
              </a:spcAft>
              <a:buFont typeface="Arial" pitchFamily="34" charset="0"/>
              <a:buChar char="•"/>
              <a:defRPr/>
            </a:pPr>
            <a:r>
              <a:rPr lang="ja-JP" altLang="en-US" sz="1600" dirty="0" smtClean="0"/>
              <a:t>胃切除歴の有無</a:t>
            </a:r>
            <a:endParaRPr lang="en-GB" sz="1600" dirty="0"/>
          </a:p>
        </p:txBody>
      </p:sp>
      <p:cxnSp>
        <p:nvCxnSpPr>
          <p:cNvPr id="9" name="AutoShape 19"/>
          <p:cNvCxnSpPr>
            <a:cxnSpLocks noChangeShapeType="1"/>
          </p:cNvCxnSpPr>
          <p:nvPr/>
        </p:nvCxnSpPr>
        <p:spPr bwMode="auto">
          <a:xfrm>
            <a:off x="3248078" y="377180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734872" y="2733913"/>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182912" y="2126398"/>
            <a:ext cx="2067759" cy="12103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chemeClr val="tx2"/>
                </a:solidFill>
                <a:latin typeface="+mn-ea"/>
              </a:rPr>
              <a:t>Onartuzumab</a:t>
            </a:r>
            <a:r>
              <a:rPr lang="en-GB" altLang="zh-CN" dirty="0">
                <a:solidFill>
                  <a:schemeClr val="tx2"/>
                </a:solidFill>
                <a:latin typeface="+mn-ea"/>
              </a:rPr>
              <a:t> </a:t>
            </a:r>
            <a:r>
              <a:rPr lang="en-GB" altLang="zh-CN" dirty="0" smtClean="0">
                <a:solidFill>
                  <a:schemeClr val="tx2"/>
                </a:solidFill>
                <a:latin typeface="+mn-ea"/>
              </a:rPr>
              <a:t/>
            </a:r>
            <a:br>
              <a:rPr lang="en-GB" altLang="zh-CN" dirty="0" smtClean="0">
                <a:solidFill>
                  <a:schemeClr val="tx2"/>
                </a:solidFill>
                <a:latin typeface="+mn-ea"/>
              </a:rPr>
            </a:br>
            <a:r>
              <a:rPr lang="en-GB" altLang="zh-CN" dirty="0" smtClean="0">
                <a:solidFill>
                  <a:schemeClr val="tx2"/>
                </a:solidFill>
                <a:latin typeface="+mn-ea"/>
              </a:rPr>
              <a:t>10 </a:t>
            </a:r>
            <a:r>
              <a:rPr lang="en-GB" altLang="zh-CN" dirty="0">
                <a:solidFill>
                  <a:schemeClr val="tx2"/>
                </a:solidFill>
                <a:latin typeface="+mn-ea"/>
              </a:rPr>
              <a:t>mg/kg + mFOLFOX6* q2w </a:t>
            </a:r>
            <a:br>
              <a:rPr lang="en-GB" altLang="zh-CN" dirty="0">
                <a:solidFill>
                  <a:schemeClr val="tx2"/>
                </a:solidFill>
                <a:latin typeface="+mn-ea"/>
              </a:rPr>
            </a:br>
            <a:r>
              <a:rPr lang="ja-JP" altLang="en-US" dirty="0" smtClean="0">
                <a:solidFill>
                  <a:schemeClr val="tx2"/>
                </a:solidFill>
                <a:latin typeface="+mn-ea"/>
              </a:rPr>
              <a:t>（</a:t>
            </a:r>
            <a:r>
              <a:rPr lang="en-GB" altLang="zh-CN" dirty="0" smtClean="0">
                <a:solidFill>
                  <a:schemeClr val="tx2"/>
                </a:solidFill>
                <a:latin typeface="+mn-ea"/>
              </a:rPr>
              <a:t>62</a:t>
            </a:r>
            <a:r>
              <a:rPr lang="ja-JP" altLang="en-US" dirty="0" smtClean="0">
                <a:solidFill>
                  <a:schemeClr val="tx2"/>
                </a:solidFill>
                <a:latin typeface="+mn-ea"/>
              </a:rPr>
              <a:t>例）</a:t>
            </a:r>
            <a:endParaRPr lang="en-GB" altLang="zh-CN" dirty="0">
              <a:solidFill>
                <a:schemeClr val="tx2"/>
              </a:solidFill>
              <a:latin typeface="+mn-ea"/>
            </a:endParaRP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spcAft>
                <a:spcPts val="1200"/>
              </a:spcAft>
              <a:buClr>
                <a:srgbClr val="043882"/>
              </a:buClr>
              <a:buFont typeface="Arial" panose="020B0604020202020204" pitchFamily="34" charset="0"/>
              <a:buChar char="•"/>
            </a:pPr>
            <a:r>
              <a:rPr lang="ja-JP" altLang="en-US" sz="1600" dirty="0" smtClean="0"/>
              <a:t>転移性</a:t>
            </a:r>
            <a:r>
              <a:rPr lang="en-GB" altLang="ja-JP" sz="1600" dirty="0" smtClean="0"/>
              <a:t>HER2</a:t>
            </a:r>
            <a:r>
              <a:rPr lang="ja-JP" altLang="en-US" sz="1600" dirty="0" smtClean="0"/>
              <a:t>陰性胃食道腺癌の一次治療における</a:t>
            </a:r>
            <a:r>
              <a:rPr lang="en-GB" sz="1600" dirty="0" err="1" smtClean="0"/>
              <a:t>onartuzumab</a:t>
            </a:r>
            <a:r>
              <a:rPr lang="ja-JP" altLang="en-US" sz="1600" dirty="0" smtClean="0"/>
              <a:t>（</a:t>
            </a:r>
            <a:r>
              <a:rPr lang="en-GB" sz="1600" dirty="0" err="1" smtClean="0"/>
              <a:t>MetMab</a:t>
            </a:r>
            <a:r>
              <a:rPr lang="ja-JP" altLang="en-US" sz="1600" dirty="0" smtClean="0"/>
              <a:t>）＋</a:t>
            </a:r>
            <a:r>
              <a:rPr lang="en-GB" sz="1600" dirty="0" smtClean="0"/>
              <a:t>mFOLFOX6</a:t>
            </a:r>
            <a:r>
              <a:rPr lang="ja-JP" altLang="en-US" sz="1600" dirty="0" smtClean="0"/>
              <a:t>の有効性および安全性を評価する。</a:t>
            </a:r>
            <a:endParaRPr lang="en-GB" dirty="0"/>
          </a:p>
        </p:txBody>
      </p:sp>
      <p:sp>
        <p:nvSpPr>
          <p:cNvPr id="13" name="AutoShape 9"/>
          <p:cNvSpPr>
            <a:spLocks noChangeArrowheads="1"/>
          </p:cNvSpPr>
          <p:nvPr/>
        </p:nvSpPr>
        <p:spPr bwMode="auto">
          <a:xfrm>
            <a:off x="175222" y="2463249"/>
            <a:ext cx="3087760" cy="26135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400"/>
              </a:spcAft>
            </a:pPr>
            <a:r>
              <a:rPr lang="ja-JP" altLang="en-US" dirty="0" smtClean="0">
                <a:solidFill>
                  <a:schemeClr val="tx2"/>
                </a:solidFill>
                <a:latin typeface="+mn-ea"/>
              </a:rPr>
              <a:t>主な患者組み入れ基準</a:t>
            </a:r>
            <a:endParaRPr lang="en-GB" altLang="zh-CN" dirty="0">
              <a:solidFill>
                <a:schemeClr val="tx2"/>
              </a:solidFill>
              <a:latin typeface="+mn-ea"/>
            </a:endParaRPr>
          </a:p>
          <a:p>
            <a:pPr marL="228600" indent="-228600" defTabSz="892175" eaLnBrk="0" hangingPunct="0">
              <a:spcAft>
                <a:spcPts val="400"/>
              </a:spcAft>
              <a:buFont typeface="Arial" pitchFamily="34" charset="0"/>
              <a:buChar char="•"/>
            </a:pPr>
            <a:r>
              <a:rPr lang="ja-JP" altLang="en-US" dirty="0" smtClean="0">
                <a:solidFill>
                  <a:schemeClr val="tx2"/>
                </a:solidFill>
                <a:latin typeface="+mn-ea"/>
              </a:rPr>
              <a:t>胃食道腺癌</a:t>
            </a:r>
            <a:endParaRPr lang="en-GB" altLang="zh-CN" dirty="0">
              <a:solidFill>
                <a:schemeClr val="tx2"/>
              </a:solidFill>
              <a:latin typeface="+mn-ea"/>
            </a:endParaRPr>
          </a:p>
          <a:p>
            <a:pPr marL="228600" indent="-228600" defTabSz="892175" eaLnBrk="0" hangingPunct="0">
              <a:spcAft>
                <a:spcPts val="400"/>
              </a:spcAft>
              <a:buFont typeface="Arial" pitchFamily="34" charset="0"/>
              <a:buChar char="•"/>
            </a:pPr>
            <a:r>
              <a:rPr lang="ja-JP" altLang="en-US" dirty="0" smtClean="0">
                <a:solidFill>
                  <a:schemeClr val="tx2"/>
                </a:solidFill>
                <a:latin typeface="+mn-ea"/>
              </a:rPr>
              <a:t>転移性癌に対する前治療なし</a:t>
            </a:r>
            <a:endParaRPr lang="en-GB" altLang="zh-CN" dirty="0">
              <a:solidFill>
                <a:schemeClr val="tx2"/>
              </a:solidFill>
              <a:latin typeface="+mn-ea"/>
            </a:endParaRPr>
          </a:p>
          <a:p>
            <a:pPr marL="228600" indent="-228600" defTabSz="892175" eaLnBrk="0" hangingPunct="0">
              <a:spcAft>
                <a:spcPts val="400"/>
              </a:spcAft>
              <a:buFont typeface="Arial" pitchFamily="34" charset="0"/>
              <a:buChar char="•"/>
            </a:pPr>
            <a:r>
              <a:rPr lang="ja-JP" altLang="en-US" dirty="0" smtClean="0">
                <a:solidFill>
                  <a:schemeClr val="tx2"/>
                </a:solidFill>
                <a:latin typeface="+mn-ea"/>
              </a:rPr>
              <a:t>年齢＞</a:t>
            </a:r>
            <a:r>
              <a:rPr lang="en-GB" altLang="zh-CN" dirty="0" smtClean="0">
                <a:solidFill>
                  <a:schemeClr val="tx2"/>
                </a:solidFill>
                <a:latin typeface="+mn-ea"/>
              </a:rPr>
              <a:t>18</a:t>
            </a:r>
            <a:r>
              <a:rPr lang="ja-JP" altLang="en-US" dirty="0" smtClean="0">
                <a:solidFill>
                  <a:schemeClr val="tx2"/>
                </a:solidFill>
                <a:latin typeface="+mn-ea"/>
              </a:rPr>
              <a:t>歳</a:t>
            </a:r>
            <a:endParaRPr lang="en-GB" altLang="zh-CN" dirty="0">
              <a:solidFill>
                <a:schemeClr val="tx2"/>
              </a:solidFill>
              <a:latin typeface="+mn-ea"/>
            </a:endParaRPr>
          </a:p>
          <a:p>
            <a:pPr marL="228600" indent="-228600" defTabSz="892175" eaLnBrk="0" hangingPunct="0">
              <a:spcAft>
                <a:spcPts val="400"/>
              </a:spcAft>
              <a:buFont typeface="Arial" pitchFamily="34" charset="0"/>
              <a:buChar char="•"/>
            </a:pPr>
            <a:r>
              <a:rPr lang="en-GB" altLang="zh-CN" dirty="0">
                <a:solidFill>
                  <a:schemeClr val="tx2"/>
                </a:solidFill>
                <a:latin typeface="+mn-ea"/>
              </a:rPr>
              <a:t>ECOG PS 0–1</a:t>
            </a:r>
          </a:p>
          <a:p>
            <a:pPr marL="228600" indent="-228600" defTabSz="892175" eaLnBrk="0" hangingPunct="0">
              <a:spcAft>
                <a:spcPts val="400"/>
              </a:spcAft>
              <a:buFont typeface="Arial" pitchFamily="34" charset="0"/>
              <a:buChar char="•"/>
            </a:pPr>
            <a:r>
              <a:rPr lang="en-GB" altLang="zh-CN" dirty="0" smtClean="0">
                <a:solidFill>
                  <a:schemeClr val="tx2"/>
                </a:solidFill>
                <a:latin typeface="+mn-ea"/>
              </a:rPr>
              <a:t>HER2</a:t>
            </a:r>
            <a:r>
              <a:rPr lang="ja-JP" altLang="en-US" dirty="0" smtClean="0">
                <a:solidFill>
                  <a:schemeClr val="tx2"/>
                </a:solidFill>
                <a:latin typeface="+mn-ea"/>
              </a:rPr>
              <a:t>陰性</a:t>
            </a:r>
            <a:endParaRPr lang="en-GB" altLang="zh-CN" dirty="0">
              <a:solidFill>
                <a:schemeClr val="tx2"/>
              </a:solidFill>
              <a:latin typeface="+mn-ea"/>
            </a:endParaRPr>
          </a:p>
          <a:p>
            <a:pPr defTabSz="892175" eaLnBrk="0" hangingPunct="0">
              <a:spcAft>
                <a:spcPts val="400"/>
              </a:spcAft>
            </a:pPr>
            <a:r>
              <a:rPr lang="ja-JP" altLang="en-US" dirty="0" smtClean="0">
                <a:solidFill>
                  <a:schemeClr val="tx2"/>
                </a:solidFill>
                <a:latin typeface="+mn-ea"/>
              </a:rPr>
              <a:t>（</a:t>
            </a:r>
            <a:r>
              <a:rPr lang="en-GB" altLang="zh-CN" dirty="0" smtClean="0">
                <a:solidFill>
                  <a:schemeClr val="tx2"/>
                </a:solidFill>
                <a:latin typeface="+mn-ea"/>
              </a:rPr>
              <a:t>123</a:t>
            </a:r>
            <a:r>
              <a:rPr lang="ja-JP" altLang="en-US" dirty="0" smtClean="0">
                <a:solidFill>
                  <a:schemeClr val="tx2"/>
                </a:solidFill>
                <a:latin typeface="+mn-ea"/>
              </a:rPr>
              <a:t>例）</a:t>
            </a:r>
            <a:endParaRPr lang="en-GB" altLang="zh-CN" dirty="0">
              <a:solidFill>
                <a:schemeClr val="tx2"/>
              </a:solidFill>
              <a:latin typeface="+mn-ea"/>
            </a:endParaRPr>
          </a:p>
        </p:txBody>
      </p:sp>
      <p:sp>
        <p:nvSpPr>
          <p:cNvPr id="14" name="Rectangle 9"/>
          <p:cNvSpPr txBox="1">
            <a:spLocks noChangeArrowheads="1"/>
          </p:cNvSpPr>
          <p:nvPr/>
        </p:nvSpPr>
        <p:spPr>
          <a:xfrm>
            <a:off x="365124" y="5420688"/>
            <a:ext cx="4130676" cy="93917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主要エンドポイント</a:t>
            </a:r>
            <a:endParaRPr lang="en-GB" sz="1600" b="1" dirty="0" smtClean="0">
              <a:solidFill>
                <a:schemeClr val="bg2"/>
              </a:solidFill>
            </a:endParaRPr>
          </a:p>
          <a:p>
            <a:r>
              <a:rPr lang="en-GB" sz="1600" kern="0" dirty="0" smtClean="0"/>
              <a:t>PFS</a:t>
            </a:r>
            <a:r>
              <a:rPr lang="ja-JP" altLang="en-US" sz="1600" kern="0" dirty="0" smtClean="0"/>
              <a:t>（</a:t>
            </a:r>
            <a:r>
              <a:rPr lang="en-GB" sz="1600" kern="0" dirty="0" smtClean="0"/>
              <a:t>ITT</a:t>
            </a:r>
            <a:r>
              <a:rPr lang="ja-JP" altLang="en-US" sz="1600" kern="0" dirty="0" smtClean="0"/>
              <a:t>集団および</a:t>
            </a:r>
            <a:r>
              <a:rPr lang="en-GB" sz="1600" kern="0" baseline="30000" dirty="0" smtClean="0"/>
              <a:t>†</a:t>
            </a:r>
            <a:r>
              <a:rPr lang="en-GB" sz="1600" kern="0" dirty="0" smtClean="0"/>
              <a:t>MET</a:t>
            </a:r>
            <a:r>
              <a:rPr lang="ja-JP" altLang="en-US" sz="1600" kern="0" dirty="0" smtClean="0"/>
              <a:t>陽性集団）</a:t>
            </a:r>
            <a:endParaRPr lang="en-GB" sz="1600" kern="0" dirty="0"/>
          </a:p>
        </p:txBody>
      </p:sp>
      <p:sp>
        <p:nvSpPr>
          <p:cNvPr id="15" name="Content Placeholder 26"/>
          <p:cNvSpPr txBox="1">
            <a:spLocks/>
          </p:cNvSpPr>
          <p:nvPr/>
        </p:nvSpPr>
        <p:spPr>
          <a:xfrm>
            <a:off x="4648200" y="5420688"/>
            <a:ext cx="4130675" cy="93917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副次的エンドポイント</a:t>
            </a:r>
            <a:endParaRPr lang="en-GB" sz="1600" b="1" dirty="0" smtClean="0">
              <a:solidFill>
                <a:schemeClr val="bg2"/>
              </a:solidFill>
            </a:endParaRPr>
          </a:p>
          <a:p>
            <a:r>
              <a:rPr lang="en-GB" sz="1600" kern="0" dirty="0" smtClean="0"/>
              <a:t>OS</a:t>
            </a:r>
            <a:r>
              <a:rPr lang="ja-JP" altLang="en-US" sz="1600" kern="0" dirty="0" smtClean="0"/>
              <a:t>（</a:t>
            </a:r>
            <a:r>
              <a:rPr lang="en-GB" sz="1600" kern="0" dirty="0" smtClean="0"/>
              <a:t>ITT</a:t>
            </a:r>
            <a:r>
              <a:rPr lang="ja-JP" altLang="en-US" sz="1600" kern="0" dirty="0" smtClean="0"/>
              <a:t>集団および</a:t>
            </a:r>
            <a:r>
              <a:rPr lang="en-GB" sz="1600" kern="0" baseline="30000" dirty="0" smtClean="0"/>
              <a:t>†</a:t>
            </a:r>
            <a:r>
              <a:rPr lang="en-GB" sz="1600" kern="0" dirty="0" smtClean="0"/>
              <a:t>MET</a:t>
            </a:r>
            <a:r>
              <a:rPr lang="ja-JP" altLang="en-US" sz="1600" kern="0" dirty="0" smtClean="0"/>
              <a:t>陽性集団）、</a:t>
            </a:r>
            <a:r>
              <a:rPr lang="en-GB" sz="1600" kern="0" dirty="0" smtClean="0"/>
              <a:t>ORR</a:t>
            </a:r>
            <a:r>
              <a:rPr lang="ja-JP" altLang="en-US" sz="1600" kern="0" dirty="0" err="1" smtClean="0"/>
              <a:t>、</a:t>
            </a:r>
            <a:r>
              <a:rPr lang="ja-JP" altLang="en-US" sz="1600" kern="0" dirty="0" smtClean="0"/>
              <a:t>安全性</a:t>
            </a:r>
            <a:endParaRPr lang="en-GB" sz="1600" kern="0" dirty="0"/>
          </a:p>
        </p:txBody>
      </p:sp>
      <p:cxnSp>
        <p:nvCxnSpPr>
          <p:cNvPr id="16" name="AutoShape 16"/>
          <p:cNvCxnSpPr>
            <a:cxnSpLocks noChangeShapeType="1"/>
            <a:stCxn id="5" idx="4"/>
            <a:endCxn id="19" idx="1"/>
          </p:cNvCxnSpPr>
          <p:nvPr/>
        </p:nvCxnSpPr>
        <p:spPr bwMode="auto">
          <a:xfrm rot="16200000" flipH="1">
            <a:off x="3629625" y="4230880"/>
            <a:ext cx="720263" cy="386314"/>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307507" y="450853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733292" y="477285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182913" y="4178989"/>
            <a:ext cx="2066541" cy="121035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latin typeface="+mn-ea"/>
              </a:rPr>
              <a:t>プラセボ</a:t>
            </a:r>
            <a:r>
              <a:rPr lang="en-GB" altLang="zh-CN" dirty="0" smtClean="0">
                <a:latin typeface="+mn-ea"/>
              </a:rPr>
              <a:t> </a:t>
            </a:r>
            <a:r>
              <a:rPr lang="en-GB" altLang="zh-CN" dirty="0">
                <a:latin typeface="+mn-ea"/>
              </a:rPr>
              <a:t>+ </a:t>
            </a:r>
            <a:r>
              <a:rPr lang="en-GB" altLang="zh-CN" dirty="0" smtClean="0">
                <a:latin typeface="+mn-ea"/>
              </a:rPr>
              <a:t/>
            </a:r>
            <a:br>
              <a:rPr lang="en-GB" altLang="zh-CN" dirty="0" smtClean="0">
                <a:latin typeface="+mn-ea"/>
              </a:rPr>
            </a:br>
            <a:r>
              <a:rPr lang="en-GB" altLang="zh-CN" dirty="0" smtClean="0">
                <a:latin typeface="+mn-ea"/>
              </a:rPr>
              <a:t>mFOLFOX6</a:t>
            </a:r>
            <a:r>
              <a:rPr lang="en-GB" altLang="zh-CN" dirty="0">
                <a:latin typeface="+mn-ea"/>
              </a:rPr>
              <a:t>* q2w</a:t>
            </a:r>
            <a:br>
              <a:rPr lang="en-GB" altLang="zh-CN" dirty="0">
                <a:latin typeface="+mn-ea"/>
              </a:rPr>
            </a:br>
            <a:r>
              <a:rPr lang="ja-JP" altLang="en-US" dirty="0" smtClean="0">
                <a:latin typeface="+mn-ea"/>
              </a:rPr>
              <a:t>（</a:t>
            </a:r>
            <a:r>
              <a:rPr lang="en-GB" altLang="zh-CN" dirty="0" smtClean="0">
                <a:latin typeface="+mn-ea"/>
              </a:rPr>
              <a:t>61</a:t>
            </a:r>
            <a:r>
              <a:rPr lang="ja-JP" altLang="en-US" dirty="0" smtClean="0">
                <a:latin typeface="+mn-ea"/>
              </a:rPr>
              <a:t>例）</a:t>
            </a:r>
            <a:endParaRPr lang="en-GB" altLang="zh-CN" dirty="0">
              <a:latin typeface="+mn-ea"/>
            </a:endParaRPr>
          </a:p>
        </p:txBody>
      </p:sp>
      <p:sp>
        <p:nvSpPr>
          <p:cNvPr id="57" name="AutoShape 8"/>
          <p:cNvSpPr>
            <a:spLocks noChangeArrowheads="1"/>
          </p:cNvSpPr>
          <p:nvPr/>
        </p:nvSpPr>
        <p:spPr bwMode="auto">
          <a:xfrm>
            <a:off x="6479774" y="2490372"/>
            <a:ext cx="1587813" cy="4824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chemeClr val="tx2"/>
                </a:solidFill>
                <a:latin typeface="+mn-ea"/>
              </a:rPr>
              <a:t>Onartuzumab</a:t>
            </a:r>
            <a:r>
              <a:rPr lang="en-GB" altLang="zh-CN" dirty="0">
                <a:solidFill>
                  <a:schemeClr val="tx2"/>
                </a:solidFill>
                <a:latin typeface="+mn-ea"/>
              </a:rPr>
              <a:t> </a:t>
            </a:r>
          </a:p>
        </p:txBody>
      </p:sp>
      <p:sp>
        <p:nvSpPr>
          <p:cNvPr id="58" name="AutoShape 12"/>
          <p:cNvSpPr>
            <a:spLocks noChangeArrowheads="1"/>
          </p:cNvSpPr>
          <p:nvPr/>
        </p:nvSpPr>
        <p:spPr bwMode="auto">
          <a:xfrm>
            <a:off x="6473542" y="4542963"/>
            <a:ext cx="1594046" cy="48241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latin typeface="+mn-ea"/>
              </a:rPr>
              <a:t>プラセボ</a:t>
            </a:r>
            <a:endParaRPr lang="en-GB" altLang="zh-CN" dirty="0">
              <a:latin typeface="+mn-ea"/>
            </a:endParaRPr>
          </a:p>
        </p:txBody>
      </p:sp>
    </p:spTree>
    <p:extLst>
      <p:ext uri="{BB962C8B-B14F-4D97-AF65-F5344CB8AC3E}">
        <p14:creationId xmlns:p14="http://schemas.microsoft.com/office/powerpoint/2010/main" xmlns="" val="1190179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a:t>
            </a:r>
            <a:r>
              <a:rPr lang="ja-JP" altLang="en-US" sz="1800" dirty="0"/>
              <a:t>：進行胃食道腺癌（</a:t>
            </a:r>
            <a:r>
              <a:rPr lang="en-US" altLang="ja-JP" sz="1800" dirty="0"/>
              <a:t>GEC</a:t>
            </a:r>
            <a:r>
              <a:rPr lang="ja-JP" altLang="en-US" sz="1800" dirty="0"/>
              <a:t>）を対象とした</a:t>
            </a:r>
            <a:r>
              <a:rPr lang="en-GB" altLang="ja-JP" sz="1800" dirty="0"/>
              <a:t>FOLFOX</a:t>
            </a:r>
            <a:r>
              <a:rPr lang="ja-JP" altLang="en-US" sz="1800" dirty="0"/>
              <a:t> </a:t>
            </a:r>
            <a:r>
              <a:rPr lang="en-US" altLang="ja-JP" sz="1800" dirty="0"/>
              <a:t>±</a:t>
            </a:r>
            <a:r>
              <a:rPr lang="ja-JP" altLang="en-US" sz="1800" dirty="0"/>
              <a:t> </a:t>
            </a:r>
            <a:r>
              <a:rPr lang="en-GB" altLang="ja-JP" sz="1800" dirty="0"/>
              <a:t>MET</a:t>
            </a:r>
            <a:r>
              <a:rPr lang="ja-JP" altLang="en-US" sz="1800" dirty="0"/>
              <a:t>阻害薬</a:t>
            </a:r>
            <a:r>
              <a:rPr lang="en-GB" altLang="ja-JP" sz="1800" dirty="0" err="1"/>
              <a:t>onartuzumab</a:t>
            </a:r>
            <a:r>
              <a:rPr lang="ja-JP" altLang="en-US" sz="1800" dirty="0"/>
              <a:t>（</a:t>
            </a:r>
            <a:r>
              <a:rPr lang="en-GB" altLang="ja-JP" sz="1800" dirty="0"/>
              <a:t>O</a:t>
            </a:r>
            <a:r>
              <a:rPr lang="ja-JP" altLang="en-US" sz="1800" dirty="0"/>
              <a:t>）の無作為化第</a:t>
            </a:r>
            <a:r>
              <a:rPr lang="en-US" altLang="ja-JP" sz="1800" dirty="0"/>
              <a:t>Ⅱ</a:t>
            </a:r>
            <a:r>
              <a:rPr lang="ja-JP" altLang="en-US" sz="1800" dirty="0"/>
              <a:t>相試験</a:t>
            </a:r>
            <a:r>
              <a:rPr lang="en-US" altLang="ja-JP" sz="1800" dirty="0"/>
              <a:t>‐</a:t>
            </a:r>
            <a:r>
              <a:rPr lang="en-GB" altLang="ja-JP" sz="1800" dirty="0"/>
              <a:t>Shah MA</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spcAft>
                <a:spcPts val="26400"/>
              </a:spcAft>
              <a:buClr>
                <a:srgbClr val="043882"/>
              </a:buClr>
              <a:buNone/>
            </a:pPr>
            <a:r>
              <a:rPr lang="ja-JP" altLang="en-US" sz="1600" b="1" dirty="0" smtClean="0">
                <a:solidFill>
                  <a:schemeClr val="tx1"/>
                </a:solidFill>
              </a:rPr>
              <a:t>主な結果</a:t>
            </a:r>
            <a:endParaRPr lang="en-GB" sz="1600" dirty="0">
              <a:solidFill>
                <a:schemeClr val="tx1"/>
              </a:solidFill>
            </a:endParaRPr>
          </a:p>
          <a:p>
            <a:r>
              <a:rPr lang="ja-JP" altLang="en-US" sz="1600" dirty="0" smtClean="0">
                <a:solidFill>
                  <a:schemeClr val="tx1"/>
                </a:solidFill>
              </a:rPr>
              <a:t>いずれの集団でも、アジア人患者は非アジア人患者に比べて</a:t>
            </a:r>
            <a:r>
              <a:rPr lang="en-GB" sz="1600" dirty="0" smtClean="0">
                <a:solidFill>
                  <a:schemeClr val="tx1"/>
                </a:solidFill>
              </a:rPr>
              <a:t>PFS</a:t>
            </a:r>
            <a:r>
              <a:rPr lang="ja-JP" altLang="en-US" sz="1600" dirty="0" smtClean="0">
                <a:solidFill>
                  <a:schemeClr val="tx1"/>
                </a:solidFill>
              </a:rPr>
              <a:t>および</a:t>
            </a:r>
            <a:r>
              <a:rPr lang="en-GB" sz="1600" dirty="0" smtClean="0">
                <a:solidFill>
                  <a:schemeClr val="tx1"/>
                </a:solidFill>
              </a:rPr>
              <a:t>OS</a:t>
            </a:r>
            <a:r>
              <a:rPr lang="ja-JP" altLang="en-US" sz="1600" dirty="0" smtClean="0">
                <a:solidFill>
                  <a:schemeClr val="tx1"/>
                </a:solidFill>
              </a:rPr>
              <a:t>が長かった。</a:t>
            </a:r>
            <a:endParaRPr lang="en-GB" sz="1600" dirty="0">
              <a:solidFill>
                <a:schemeClr val="tx1"/>
              </a:solidFill>
            </a:endParaRPr>
          </a:p>
          <a:p>
            <a:endParaRPr lang="en-GB" dirty="0"/>
          </a:p>
        </p:txBody>
      </p:sp>
      <p:sp>
        <p:nvSpPr>
          <p:cNvPr id="5" name="Text Placeholder 4"/>
          <p:cNvSpPr>
            <a:spLocks noGrp="1"/>
          </p:cNvSpPr>
          <p:nvPr>
            <p:ph type="body" sz="quarter" idx="11"/>
          </p:nvPr>
        </p:nvSpPr>
        <p:spPr/>
        <p:txBody>
          <a:bodyPr/>
          <a:lstStyle/>
          <a:p>
            <a:r>
              <a:rPr lang="fr-FR" dirty="0" smtClean="0"/>
              <a:t>Shah</a:t>
            </a:r>
            <a:r>
              <a:rPr lang="ja-JP" altLang="en-US" dirty="0" smtClean="0"/>
              <a:t>ら</a:t>
            </a:r>
            <a:r>
              <a:rPr lang="fr-FR" dirty="0" smtClean="0"/>
              <a:t> </a:t>
            </a:r>
            <a:r>
              <a:rPr lang="fr-FR" dirty="0"/>
              <a:t>J Clin Oncol 2015; 33 (suppl 3; abstr 2</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155247226"/>
              </p:ext>
            </p:extLst>
          </p:nvPr>
        </p:nvGraphicFramePr>
        <p:xfrm>
          <a:off x="369888" y="1712739"/>
          <a:ext cx="8408985" cy="3074841"/>
        </p:xfrm>
        <a:graphic>
          <a:graphicData uri="http://schemas.openxmlformats.org/drawingml/2006/table">
            <a:tbl>
              <a:tblPr firstRow="1" bandRow="1">
                <a:tableStyleId>{69012ECD-51FC-41F1-AA8D-1B2483CD663E}</a:tableStyleId>
              </a:tblPr>
              <a:tblGrid>
                <a:gridCol w="1467538"/>
                <a:gridCol w="1833822"/>
                <a:gridCol w="559558"/>
                <a:gridCol w="900752"/>
                <a:gridCol w="2060812"/>
                <a:gridCol w="1586503"/>
              </a:tblGrid>
              <a:tr h="3344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latin typeface="+mn-lt"/>
                        </a:rPr>
                        <a:t>ITT</a:t>
                      </a:r>
                      <a:r>
                        <a:rPr lang="ja-JP" altLang="en-US" sz="1400" dirty="0" smtClean="0">
                          <a:solidFill>
                            <a:schemeClr val="tx2"/>
                          </a:solidFill>
                          <a:latin typeface="+mn-lt"/>
                        </a:rPr>
                        <a:t>集団</a:t>
                      </a:r>
                      <a:endParaRPr lang="en-GB" sz="1400" dirty="0" smtClean="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latin typeface="+mn-lt"/>
                        </a:rPr>
                        <a:t>MET</a:t>
                      </a:r>
                      <a:r>
                        <a:rPr lang="ja-JP" altLang="en-US" sz="1400" dirty="0" smtClean="0">
                          <a:solidFill>
                            <a:schemeClr val="tx2"/>
                          </a:solidFill>
                          <a:latin typeface="+mn-lt"/>
                        </a:rPr>
                        <a:t>陽性部分集団</a:t>
                      </a:r>
                      <a:endParaRPr lang="en-GB" sz="1400" dirty="0" smtClean="0">
                        <a:solidFill>
                          <a:schemeClr val="tx2"/>
                        </a:solidFill>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09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err="1" smtClean="0">
                          <a:ln>
                            <a:noFill/>
                          </a:ln>
                          <a:solidFill>
                            <a:schemeClr val="tx2"/>
                          </a:solidFill>
                          <a:effectLst/>
                          <a:uLnTx/>
                          <a:uFillTx/>
                          <a:latin typeface="+mn-lt"/>
                          <a:ea typeface="SimSun" pitchFamily="2" charset="-122"/>
                          <a:cs typeface="Arial" charset="0"/>
                        </a:rPr>
                        <a:t>Onartuzumab</a:t>
                      </a:r>
                      <a:r>
                        <a:rPr kumimoji="0" lang="ja-JP" altLang="en-US" sz="1400" b="0" i="0" u="none" strike="noStrike" kern="1200" cap="none" spc="0" normalizeH="0" baseline="0" noProof="0" dirty="0" smtClean="0">
                          <a:ln>
                            <a:noFill/>
                          </a:ln>
                          <a:solidFill>
                            <a:schemeClr val="tx2"/>
                          </a:solidFill>
                          <a:effectLst/>
                          <a:uLnTx/>
                          <a:uFillTx/>
                          <a:latin typeface="+mn-lt"/>
                          <a:ea typeface="SimSun" pitchFamily="2" charset="-122"/>
                          <a:cs typeface="Arial" charset="0"/>
                        </a:rPr>
                        <a:t>群</a:t>
                      </a:r>
                      <a:endParaRPr kumimoji="0" lang="en-US" altLang="zh-CN" sz="1400" b="0" i="0" u="none" strike="noStrike" kern="1200" cap="none" spc="0" normalizeH="0" baseline="0" noProof="0" dirty="0" smtClean="0">
                        <a:ln>
                          <a:noFill/>
                        </a:ln>
                        <a:solidFill>
                          <a:schemeClr val="tx2"/>
                        </a:solidFill>
                        <a:effectLst/>
                        <a:uLnTx/>
                        <a:uFillTx/>
                        <a:latin typeface="+mn-lt"/>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chemeClr val="tx2"/>
                          </a:solidFill>
                          <a:effectLst/>
                          <a:uLnTx/>
                          <a:uFillTx/>
                          <a:latin typeface="+mn-lt"/>
                          <a:ea typeface="SimSun" pitchFamily="2" charset="-122"/>
                          <a:cs typeface="Arial" charset="0"/>
                        </a:rPr>
                        <a:t>（</a:t>
                      </a:r>
                      <a:r>
                        <a:rPr kumimoji="0" lang="en-GB" altLang="zh-CN" sz="1400" b="0" i="0" u="none" strike="noStrike" kern="1200" cap="none" spc="0" normalizeH="0" baseline="0" noProof="0" dirty="0" smtClean="0">
                          <a:ln>
                            <a:noFill/>
                          </a:ln>
                          <a:solidFill>
                            <a:schemeClr val="tx2"/>
                          </a:solidFill>
                          <a:effectLst/>
                          <a:uLnTx/>
                          <a:uFillTx/>
                          <a:latin typeface="+mn-lt"/>
                          <a:ea typeface="SimSun" pitchFamily="2" charset="-122"/>
                          <a:cs typeface="Arial" charset="0"/>
                        </a:rPr>
                        <a:t>62</a:t>
                      </a:r>
                      <a:r>
                        <a:rPr kumimoji="0" lang="ja-JP" altLang="en-US" sz="1400" b="0" i="0" u="none" strike="noStrike" kern="1200" cap="none" spc="0" normalizeH="0" baseline="0" noProof="0" dirty="0" smtClean="0">
                          <a:ln>
                            <a:noFill/>
                          </a:ln>
                          <a:solidFill>
                            <a:schemeClr val="tx2"/>
                          </a:solidFill>
                          <a:effectLst/>
                          <a:uLnTx/>
                          <a:uFillTx/>
                          <a:latin typeface="+mn-lt"/>
                          <a:ea typeface="SimSun" pitchFamily="2" charset="-122"/>
                          <a:cs typeface="Arial" charset="0"/>
                        </a:rPr>
                        <a:t>例）</a:t>
                      </a:r>
                      <a:endParaRPr kumimoji="0" lang="en-GB" altLang="zh-CN" sz="1400" b="0" i="0" u="none" strike="noStrike" kern="1200" cap="none" spc="0" normalizeH="0" baseline="0" noProof="0" dirty="0" smtClean="0">
                        <a:ln>
                          <a:noFill/>
                        </a:ln>
                        <a:solidFill>
                          <a:schemeClr val="tx2"/>
                        </a:solidFill>
                        <a:effectLst/>
                        <a:uLnTx/>
                        <a:uFillTx/>
                        <a:latin typeface="+mn-lt"/>
                        <a:ea typeface="SimSun" pitchFamily="2" charset="-122"/>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altLang="en-US" sz="1400" dirty="0" smtClean="0">
                          <a:solidFill>
                            <a:schemeClr val="tx2"/>
                          </a:solidFill>
                          <a:latin typeface="+mn-lt"/>
                        </a:rPr>
                        <a:t>プラセボ群</a:t>
                      </a:r>
                      <a:endParaRPr lang="en-US" altLang="ja-JP" sz="1400" dirty="0" smtClean="0">
                        <a:solidFill>
                          <a:schemeClr val="tx2"/>
                        </a:solidFill>
                        <a:latin typeface="+mn-lt"/>
                      </a:endParaRPr>
                    </a:p>
                    <a:p>
                      <a:pPr algn="ctr"/>
                      <a:r>
                        <a:rPr lang="ja-JP" altLang="en-US" sz="1400" dirty="0" smtClean="0">
                          <a:solidFill>
                            <a:schemeClr val="tx2"/>
                          </a:solidFill>
                          <a:latin typeface="+mn-lt"/>
                        </a:rPr>
                        <a:t>（</a:t>
                      </a:r>
                      <a:r>
                        <a:rPr lang="en-GB" sz="1400" dirty="0" smtClean="0">
                          <a:solidFill>
                            <a:schemeClr val="tx2"/>
                          </a:solidFill>
                          <a:latin typeface="+mn-lt"/>
                        </a:rPr>
                        <a:t>61</a:t>
                      </a:r>
                      <a:r>
                        <a:rPr lang="ja-JP" altLang="en-US" sz="1400" dirty="0" smtClean="0">
                          <a:solidFill>
                            <a:schemeClr val="tx2"/>
                          </a:solidFill>
                          <a:latin typeface="+mn-lt"/>
                        </a:rPr>
                        <a:t>例）</a:t>
                      </a:r>
                      <a:endParaRPr lang="en-GB" sz="14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a:txBody>
                    <a:bodyPr/>
                    <a:lstStyle/>
                    <a:p>
                      <a:pPr algn="ctr"/>
                      <a:r>
                        <a:rPr lang="en-GB" sz="1400" dirty="0" err="1" smtClean="0">
                          <a:solidFill>
                            <a:schemeClr val="tx2"/>
                          </a:solidFill>
                          <a:latin typeface="+mn-lt"/>
                        </a:rPr>
                        <a:t>Onartuzumab</a:t>
                      </a:r>
                      <a:r>
                        <a:rPr lang="ja-JP" altLang="en-US" sz="1400" dirty="0" smtClean="0">
                          <a:solidFill>
                            <a:schemeClr val="tx2"/>
                          </a:solidFill>
                          <a:latin typeface="+mn-lt"/>
                        </a:rPr>
                        <a:t>群</a:t>
                      </a:r>
                      <a:endParaRPr lang="en-GB" sz="1400" dirty="0" smtClean="0">
                        <a:solidFill>
                          <a:schemeClr val="tx2"/>
                        </a:solidFill>
                        <a:latin typeface="+mn-lt"/>
                      </a:endParaRPr>
                    </a:p>
                    <a:p>
                      <a:pPr algn="ctr"/>
                      <a:r>
                        <a:rPr lang="ja-JP" altLang="en-US" sz="1400" dirty="0" smtClean="0">
                          <a:solidFill>
                            <a:schemeClr val="tx2"/>
                          </a:solidFill>
                          <a:latin typeface="+mn-lt"/>
                        </a:rPr>
                        <a:t>（</a:t>
                      </a:r>
                      <a:r>
                        <a:rPr lang="en-GB" sz="1400" dirty="0" smtClean="0">
                          <a:solidFill>
                            <a:schemeClr val="tx2"/>
                          </a:solidFill>
                          <a:latin typeface="+mn-lt"/>
                        </a:rPr>
                        <a:t>16</a:t>
                      </a:r>
                      <a:r>
                        <a:rPr lang="ja-JP" altLang="en-US" sz="1400" dirty="0" smtClean="0">
                          <a:solidFill>
                            <a:schemeClr val="tx2"/>
                          </a:solidFill>
                          <a:latin typeface="+mn-lt"/>
                        </a:rPr>
                        <a:t>例）</a:t>
                      </a:r>
                      <a:endParaRPr lang="en-GB" sz="1400" dirty="0" smtClean="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altLang="en-US" sz="1400" dirty="0" smtClean="0">
                          <a:solidFill>
                            <a:schemeClr val="tx2"/>
                          </a:solidFill>
                          <a:latin typeface="+mn-lt"/>
                        </a:rPr>
                        <a:t>プラセボ群</a:t>
                      </a:r>
                      <a:endParaRPr lang="en-US" altLang="ja-JP" sz="1400" dirty="0" smtClean="0">
                        <a:solidFill>
                          <a:schemeClr val="tx2"/>
                        </a:solidFill>
                        <a:latin typeface="+mn-lt"/>
                      </a:endParaRPr>
                    </a:p>
                    <a:p>
                      <a:pPr algn="ctr"/>
                      <a:r>
                        <a:rPr lang="ja-JP" altLang="en-US" sz="1400" dirty="0" smtClean="0">
                          <a:solidFill>
                            <a:schemeClr val="tx2"/>
                          </a:solidFill>
                          <a:latin typeface="+mn-lt"/>
                        </a:rPr>
                        <a:t>（</a:t>
                      </a:r>
                      <a:r>
                        <a:rPr lang="en-GB" sz="1400" dirty="0" smtClean="0">
                          <a:solidFill>
                            <a:schemeClr val="tx2"/>
                          </a:solidFill>
                          <a:latin typeface="+mn-lt"/>
                        </a:rPr>
                        <a:t>19</a:t>
                      </a:r>
                      <a:r>
                        <a:rPr lang="ja-JP" altLang="en-US" sz="1400" dirty="0" smtClean="0">
                          <a:solidFill>
                            <a:schemeClr val="tx2"/>
                          </a:solidFill>
                          <a:latin typeface="+mn-lt"/>
                        </a:rPr>
                        <a:t>例）</a:t>
                      </a:r>
                      <a:endParaRPr lang="en-GB" sz="14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2820">
                <a:tc>
                  <a:txBody>
                    <a:bodyPr/>
                    <a:lstStyle/>
                    <a:p>
                      <a:r>
                        <a:rPr lang="en-GB" sz="1400" b="1" dirty="0" err="1" smtClean="0"/>
                        <a:t>mPFS</a:t>
                      </a:r>
                      <a:r>
                        <a:rPr lang="ja-JP" altLang="en-US" sz="1400" b="1" dirty="0" err="1" smtClean="0"/>
                        <a:t>、</a:t>
                      </a:r>
                      <a:r>
                        <a:rPr lang="ja-JP" altLang="en-US" sz="1400" b="1" dirty="0" smtClean="0"/>
                        <a:t>ヵ月</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6.77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6.97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5.95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4606">
                <a:tc>
                  <a:txBody>
                    <a:bodyPr/>
                    <a:lstStyle/>
                    <a:p>
                      <a:pPr marL="144000"/>
                      <a:r>
                        <a:rPr lang="en-GB" sz="1400" b="1" dirty="0" smtClean="0"/>
                        <a:t>HR (95% CI)</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3">
                  <a:txBody>
                    <a:bodyPr/>
                    <a:lstStyle/>
                    <a:p>
                      <a:pPr algn="ctr"/>
                      <a:r>
                        <a:rPr lang="en-GB" sz="1400" b="1" dirty="0" smtClean="0">
                          <a:latin typeface="+mn-lt"/>
                        </a:rPr>
                        <a:t>1.06 (0.71</a:t>
                      </a:r>
                      <a:r>
                        <a:rPr lang="ja-JP" altLang="en-US" sz="1400" b="1" dirty="0" smtClean="0">
                          <a:latin typeface="+mn-lt"/>
                        </a:rPr>
                        <a:t>～</a:t>
                      </a:r>
                      <a:r>
                        <a:rPr lang="en-GB" sz="1400" b="1" dirty="0" smtClean="0">
                          <a:latin typeface="+mn-lt"/>
                        </a:rPr>
                        <a:t>1.63)</a:t>
                      </a:r>
                      <a:endParaRPr lang="en-GB" sz="1400" b="1"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gridSpan="2">
                  <a:txBody>
                    <a:bodyPr/>
                    <a:lstStyle/>
                    <a:p>
                      <a:pPr algn="ctr"/>
                      <a:r>
                        <a:rPr lang="en-GB" sz="1400" b="1" dirty="0" smtClean="0">
                          <a:latin typeface="+mn-lt"/>
                        </a:rPr>
                        <a:t>1.38 (0.60</a:t>
                      </a:r>
                      <a:r>
                        <a:rPr lang="ja-JP" altLang="en-US" sz="1400" b="1" dirty="0" smtClean="0">
                          <a:latin typeface="+mn-lt"/>
                        </a:rPr>
                        <a:t>～</a:t>
                      </a:r>
                      <a:r>
                        <a:rPr lang="en-GB" sz="1400" b="1" dirty="0" smtClean="0">
                          <a:latin typeface="+mn-lt"/>
                        </a:rPr>
                        <a:t>3.20)</a:t>
                      </a:r>
                      <a:endParaRPr lang="en-GB" sz="1400" b="1"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1926">
                <a:tc>
                  <a:txBody>
                    <a:bodyPr/>
                    <a:lstStyle/>
                    <a:p>
                      <a:pPr marL="144000"/>
                      <a:r>
                        <a:rPr lang="en-GB" sz="1400" dirty="0" smtClean="0"/>
                        <a:t>p</a:t>
                      </a:r>
                      <a:r>
                        <a:rPr lang="ja-JP" altLang="en-US" sz="1400" dirty="0" smtClean="0"/>
                        <a:t>値</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algn="ctr"/>
                      <a:r>
                        <a:rPr lang="en-GB" sz="1400" dirty="0" smtClean="0">
                          <a:latin typeface="+mn-lt"/>
                        </a:rPr>
                        <a:t>0.7149</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gridSpan="2">
                  <a:txBody>
                    <a:bodyPr/>
                    <a:lstStyle/>
                    <a:p>
                      <a:pPr algn="ctr"/>
                      <a:r>
                        <a:rPr lang="en-GB" sz="1400" dirty="0" smtClean="0">
                          <a:latin typeface="+mn-lt"/>
                        </a:rPr>
                        <a:t>0.4514</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2496">
                <a:tc>
                  <a:txBody>
                    <a:bodyPr/>
                    <a:lstStyle/>
                    <a:p>
                      <a:r>
                        <a:rPr lang="en-GB" sz="1400" dirty="0" smtClean="0"/>
                        <a:t>OS</a:t>
                      </a:r>
                      <a:r>
                        <a:rPr lang="ja-JP" altLang="en-US" sz="1400" dirty="0" err="1" smtClean="0"/>
                        <a:t>、</a:t>
                      </a:r>
                      <a:r>
                        <a:rPr lang="ja-JP" altLang="en-US" sz="1400" dirty="0" smtClean="0"/>
                        <a:t>ヵ月</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10.61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11.27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8.48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7260">
                <a:tc>
                  <a:txBody>
                    <a:bodyPr/>
                    <a:lstStyle/>
                    <a:p>
                      <a:pPr marL="144000"/>
                      <a:r>
                        <a:rPr lang="en-GB" sz="1400" dirty="0" smtClean="0"/>
                        <a:t>HR (95% CI)</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algn="ctr"/>
                      <a:r>
                        <a:rPr lang="en-GB" sz="1400" dirty="0" smtClean="0">
                          <a:latin typeface="+mn-lt"/>
                        </a:rPr>
                        <a:t>1.06 (0.64</a:t>
                      </a:r>
                      <a:r>
                        <a:rPr lang="ja-JP" altLang="en-US" sz="1400" dirty="0" smtClean="0">
                          <a:latin typeface="+mn-lt"/>
                        </a:rPr>
                        <a:t>～</a:t>
                      </a:r>
                      <a:r>
                        <a:rPr lang="en-GB" sz="1400" dirty="0" smtClean="0">
                          <a:latin typeface="+mn-lt"/>
                        </a:rPr>
                        <a:t>1.75)</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gridSpan="2">
                  <a:txBody>
                    <a:bodyPr/>
                    <a:lstStyle/>
                    <a:p>
                      <a:pPr algn="ctr"/>
                      <a:r>
                        <a:rPr lang="en-GB" sz="1400" dirty="0" smtClean="0">
                          <a:latin typeface="+mn-lt"/>
                        </a:rPr>
                        <a:t>1.12 (0.45</a:t>
                      </a:r>
                      <a:r>
                        <a:rPr lang="ja-JP" altLang="en-US" sz="1400" dirty="0" smtClean="0">
                          <a:latin typeface="+mn-lt"/>
                        </a:rPr>
                        <a:t>～</a:t>
                      </a:r>
                      <a:r>
                        <a:rPr lang="en-GB" sz="1400" dirty="0" smtClean="0">
                          <a:latin typeface="+mn-lt"/>
                        </a:rPr>
                        <a:t>2.78)</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44000"/>
                      <a:r>
                        <a:rPr lang="en-GB" sz="1400" dirty="0" smtClean="0"/>
                        <a:t>p</a:t>
                      </a:r>
                      <a:r>
                        <a:rPr lang="ja-JP" altLang="en-US" sz="1400" dirty="0" smtClean="0"/>
                        <a:t>値</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3">
                  <a:txBody>
                    <a:bodyPr/>
                    <a:lstStyle/>
                    <a:p>
                      <a:pPr algn="ctr"/>
                      <a:r>
                        <a:rPr lang="en-GB" sz="1400" dirty="0" smtClean="0">
                          <a:latin typeface="+mn-lt"/>
                        </a:rPr>
                        <a:t>0.8341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400" dirty="0" smtClean="0">
                          <a:latin typeface="+mn-lt"/>
                        </a:rPr>
                        <a:t>0.8021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26492">
                <a:tc>
                  <a:txBody>
                    <a:bodyPr/>
                    <a:lstStyle/>
                    <a:p>
                      <a:pPr marL="0" indent="0"/>
                      <a:r>
                        <a:rPr lang="en-GB" sz="1400" dirty="0" smtClean="0"/>
                        <a:t>ORR, %</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60.5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57.1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2457946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a:t>
            </a:r>
            <a:r>
              <a:rPr lang="ja-JP" altLang="en-US" sz="1800" dirty="0"/>
              <a:t>：進行胃食道腺癌（</a:t>
            </a:r>
            <a:r>
              <a:rPr lang="en-US" altLang="ja-JP" sz="1800" dirty="0"/>
              <a:t>GEC</a:t>
            </a:r>
            <a:r>
              <a:rPr lang="ja-JP" altLang="en-US" sz="1800" dirty="0"/>
              <a:t>）を対象とした</a:t>
            </a:r>
            <a:r>
              <a:rPr lang="en-GB" altLang="ja-JP" sz="1800" dirty="0"/>
              <a:t>FOLFOX</a:t>
            </a:r>
            <a:r>
              <a:rPr lang="ja-JP" altLang="en-US" sz="1800" dirty="0"/>
              <a:t> </a:t>
            </a:r>
            <a:r>
              <a:rPr lang="en-US" altLang="ja-JP" sz="1800" dirty="0"/>
              <a:t>±</a:t>
            </a:r>
            <a:r>
              <a:rPr lang="ja-JP" altLang="en-US" sz="1800" dirty="0"/>
              <a:t> </a:t>
            </a:r>
            <a:r>
              <a:rPr lang="en-GB" altLang="ja-JP" sz="1800" dirty="0"/>
              <a:t>MET</a:t>
            </a:r>
            <a:r>
              <a:rPr lang="ja-JP" altLang="en-US" sz="1800" dirty="0"/>
              <a:t>阻害薬</a:t>
            </a:r>
            <a:r>
              <a:rPr lang="en-GB" altLang="ja-JP" sz="1800" dirty="0" err="1"/>
              <a:t>onartuzumab</a:t>
            </a:r>
            <a:r>
              <a:rPr lang="ja-JP" altLang="en-US" sz="1800" dirty="0"/>
              <a:t>（</a:t>
            </a:r>
            <a:r>
              <a:rPr lang="en-GB" altLang="ja-JP" sz="1800" dirty="0"/>
              <a:t>O</a:t>
            </a:r>
            <a:r>
              <a:rPr lang="ja-JP" altLang="en-US" sz="1800" dirty="0"/>
              <a:t>）の無作為化第</a:t>
            </a:r>
            <a:r>
              <a:rPr lang="en-US" altLang="ja-JP" sz="1800" dirty="0"/>
              <a:t>Ⅱ</a:t>
            </a:r>
            <a:r>
              <a:rPr lang="ja-JP" altLang="en-US" sz="1800" dirty="0"/>
              <a:t>相試験</a:t>
            </a:r>
            <a:r>
              <a:rPr lang="en-US" altLang="ja-JP" sz="1800" dirty="0"/>
              <a:t>‐</a:t>
            </a:r>
            <a:r>
              <a:rPr lang="en-GB" altLang="ja-JP" sz="1800" dirty="0"/>
              <a:t>Shah MA</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主な結果（続き）</a:t>
            </a: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marL="0" lvl="0" indent="0">
              <a:spcBef>
                <a:spcPts val="1800"/>
              </a:spcBef>
              <a:buClr>
                <a:srgbClr val="043882"/>
              </a:buClr>
              <a:buNone/>
            </a:pPr>
            <a:r>
              <a:rPr lang="ja-JP" altLang="en-US" sz="1600" b="1" dirty="0" smtClean="0">
                <a:solidFill>
                  <a:schemeClr val="tx1"/>
                </a:solidFill>
              </a:rPr>
              <a:t>結論</a:t>
            </a:r>
            <a:endParaRPr lang="en-GB" sz="1600" dirty="0">
              <a:solidFill>
                <a:schemeClr val="tx1"/>
              </a:solidFill>
            </a:endParaRPr>
          </a:p>
          <a:p>
            <a:pPr>
              <a:buClr>
                <a:srgbClr val="043882"/>
              </a:buClr>
            </a:pPr>
            <a:r>
              <a:rPr lang="en-GB" altLang="ja-JP" sz="1600" b="1" spc="-10" dirty="0">
                <a:solidFill>
                  <a:schemeClr val="tx1"/>
                </a:solidFill>
              </a:rPr>
              <a:t>HER2</a:t>
            </a:r>
            <a:r>
              <a:rPr lang="ja-JP" altLang="en-US" sz="1600" b="1" spc="-10" dirty="0">
                <a:solidFill>
                  <a:schemeClr val="tx1"/>
                </a:solidFill>
              </a:rPr>
              <a:t>陰性胃食道腺癌患者に</a:t>
            </a:r>
            <a:r>
              <a:rPr lang="ja-JP" altLang="en-US" sz="1600" b="1" spc="-10" dirty="0" smtClean="0">
                <a:solidFill>
                  <a:schemeClr val="tx1"/>
                </a:solidFill>
              </a:rPr>
              <a:t>おいて</a:t>
            </a:r>
            <a:r>
              <a:rPr lang="ja-JP" altLang="en-US" sz="1600" b="1" spc="-10" dirty="0">
                <a:solidFill>
                  <a:schemeClr val="tx1"/>
                </a:solidFill>
              </a:rPr>
              <a:t>、</a:t>
            </a:r>
            <a:r>
              <a:rPr lang="en-GB" sz="1600" b="1" dirty="0" smtClean="0">
                <a:solidFill>
                  <a:schemeClr val="tx1"/>
                </a:solidFill>
              </a:rPr>
              <a:t>mFOLFOX6</a:t>
            </a:r>
            <a:r>
              <a:rPr lang="ja-JP" altLang="en-US" sz="1600" b="1" dirty="0" smtClean="0">
                <a:solidFill>
                  <a:schemeClr val="tx1"/>
                </a:solidFill>
              </a:rPr>
              <a:t>に</a:t>
            </a:r>
            <a:r>
              <a:rPr lang="en-US" altLang="ja-JP" sz="1600" b="1" dirty="0" smtClean="0">
                <a:solidFill>
                  <a:schemeClr val="tx1"/>
                </a:solidFill>
              </a:rPr>
              <a:t>o</a:t>
            </a:r>
            <a:r>
              <a:rPr lang="en-GB" altLang="ja-JP" sz="1600" b="1" dirty="0" err="1" smtClean="0">
                <a:solidFill>
                  <a:schemeClr val="tx1"/>
                </a:solidFill>
              </a:rPr>
              <a:t>nartuzumab</a:t>
            </a:r>
            <a:r>
              <a:rPr lang="ja-JP" altLang="en-US" sz="1600" b="1" dirty="0" smtClean="0">
                <a:solidFill>
                  <a:schemeClr val="tx1"/>
                </a:solidFill>
              </a:rPr>
              <a:t>を追加しても、</a:t>
            </a:r>
            <a:r>
              <a:rPr lang="en-US" altLang="ja-JP" sz="1600" b="1" dirty="0" smtClean="0">
                <a:solidFill>
                  <a:schemeClr val="tx1"/>
                </a:solidFill>
              </a:rPr>
              <a:t>MET</a:t>
            </a:r>
            <a:r>
              <a:rPr lang="ja-JP" altLang="en-US" sz="1600" b="1" dirty="0" smtClean="0">
                <a:solidFill>
                  <a:schemeClr val="tx1"/>
                </a:solidFill>
              </a:rPr>
              <a:t>　発現状況にかかわらず</a:t>
            </a:r>
            <a:r>
              <a:rPr lang="en-GB" sz="1600" b="1" dirty="0" smtClean="0">
                <a:solidFill>
                  <a:schemeClr val="tx1"/>
                </a:solidFill>
              </a:rPr>
              <a:t>PFS</a:t>
            </a:r>
            <a:r>
              <a:rPr lang="ja-JP" altLang="en-US" sz="1600" b="1" dirty="0" smtClean="0">
                <a:solidFill>
                  <a:schemeClr val="tx1"/>
                </a:solidFill>
              </a:rPr>
              <a:t>は改善しなかった。</a:t>
            </a:r>
            <a:endParaRPr lang="en-GB" sz="1600" b="1" spc="-10" dirty="0">
              <a:solidFill>
                <a:schemeClr val="tx1"/>
              </a:solidFill>
            </a:endParaRPr>
          </a:p>
          <a:p>
            <a:pPr>
              <a:buClr>
                <a:srgbClr val="043882"/>
              </a:buClr>
            </a:pPr>
            <a:r>
              <a:rPr lang="en-GB" sz="1600" b="1" dirty="0" err="1" smtClean="0">
                <a:solidFill>
                  <a:schemeClr val="tx1"/>
                </a:solidFill>
              </a:rPr>
              <a:t>Onartuzumab</a:t>
            </a:r>
            <a:r>
              <a:rPr lang="ja-JP" altLang="en-US" sz="1600" b="1" dirty="0" smtClean="0">
                <a:solidFill>
                  <a:schemeClr val="tx1"/>
                </a:solidFill>
              </a:rPr>
              <a:t>の安全性プロファイルは過去の試験と同様であった。</a:t>
            </a:r>
            <a:endParaRPr lang="en-GB" dirty="0"/>
          </a:p>
          <a:p>
            <a:endParaRPr lang="en-GB" dirty="0"/>
          </a:p>
        </p:txBody>
      </p:sp>
      <p:sp>
        <p:nvSpPr>
          <p:cNvPr id="5" name="Text Placeholder 4"/>
          <p:cNvSpPr>
            <a:spLocks noGrp="1"/>
          </p:cNvSpPr>
          <p:nvPr>
            <p:ph type="body" sz="quarter" idx="11"/>
          </p:nvPr>
        </p:nvSpPr>
        <p:spPr/>
        <p:txBody>
          <a:bodyPr/>
          <a:lstStyle/>
          <a:p>
            <a:r>
              <a:rPr lang="fr-FR" dirty="0" smtClean="0"/>
              <a:t>Shah</a:t>
            </a:r>
            <a:r>
              <a:rPr lang="ja-JP" altLang="en-US" dirty="0" smtClean="0"/>
              <a:t>ら</a:t>
            </a:r>
            <a:r>
              <a:rPr lang="fr-FR" dirty="0" smtClean="0"/>
              <a:t> </a:t>
            </a:r>
            <a:r>
              <a:rPr lang="fr-FR" dirty="0"/>
              <a:t>J Clin Oncol 2015; 33 (suppl 3; abstr 2</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566690218"/>
              </p:ext>
            </p:extLst>
          </p:nvPr>
        </p:nvGraphicFramePr>
        <p:xfrm>
          <a:off x="369888" y="1658147"/>
          <a:ext cx="8323736" cy="3073400"/>
        </p:xfrm>
        <a:graphic>
          <a:graphicData uri="http://schemas.openxmlformats.org/drawingml/2006/table">
            <a:tbl>
              <a:tblPr firstRow="1" bandRow="1">
                <a:tableStyleId>{69012ECD-51FC-41F1-AA8D-1B2483CD663E}</a:tableStyleId>
              </a:tblPr>
              <a:tblGrid>
                <a:gridCol w="3868283"/>
                <a:gridCol w="2336800"/>
                <a:gridCol w="2118653"/>
              </a:tblGrid>
              <a:tr h="225244">
                <a:tc>
                  <a:txBody>
                    <a:bodyPr/>
                    <a:lstStyle/>
                    <a:p>
                      <a:pPr>
                        <a:lnSpc>
                          <a:spcPts val="1700"/>
                        </a:lnSpc>
                      </a:pPr>
                      <a:r>
                        <a:rPr lang="en-GB" sz="1400" dirty="0" smtClean="0">
                          <a:solidFill>
                            <a:schemeClr val="tx2"/>
                          </a:solidFill>
                        </a:rPr>
                        <a:t>AE</a:t>
                      </a:r>
                      <a:r>
                        <a:rPr lang="ja-JP" altLang="en-US" sz="1400" dirty="0" smtClean="0">
                          <a:solidFill>
                            <a:schemeClr val="tx2"/>
                          </a:solidFill>
                        </a:rPr>
                        <a:t>（全グレード発現率が</a:t>
                      </a:r>
                      <a:r>
                        <a:rPr lang="ja-JP" altLang="en-US" sz="1400" baseline="0" dirty="0" smtClean="0">
                          <a:solidFill>
                            <a:schemeClr val="tx2"/>
                          </a:solidFill>
                          <a:latin typeface="+mn-lt"/>
                        </a:rPr>
                        <a:t>≧</a:t>
                      </a:r>
                      <a:r>
                        <a:rPr lang="en-GB" sz="1400" baseline="0" dirty="0" smtClean="0">
                          <a:solidFill>
                            <a:schemeClr val="tx2"/>
                          </a:solidFill>
                          <a:latin typeface="+mn-lt"/>
                          <a:cs typeface="Calibri"/>
                        </a:rPr>
                        <a:t>25%</a:t>
                      </a:r>
                      <a:r>
                        <a:rPr lang="ja-JP" altLang="en-US" sz="1400" baseline="0" dirty="0" smtClean="0">
                          <a:solidFill>
                            <a:schemeClr val="tx2"/>
                          </a:solidFill>
                          <a:latin typeface="+mn-lt"/>
                          <a:cs typeface="Calibri"/>
                        </a:rPr>
                        <a:t>のもの）、</a:t>
                      </a:r>
                      <a:r>
                        <a:rPr lang="en-GB" sz="1400" baseline="0" dirty="0" smtClean="0">
                          <a:solidFill>
                            <a:schemeClr val="tx2"/>
                          </a:solidFill>
                          <a:latin typeface="+mn-lt"/>
                          <a:cs typeface="Calibri"/>
                        </a:rPr>
                        <a:t>%</a:t>
                      </a:r>
                      <a:endParaRPr lang="en-GB" sz="14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892175" rtl="0" eaLnBrk="0" fontAlgn="base" latinLnBrk="0" hangingPunct="0">
                        <a:lnSpc>
                          <a:spcPts val="1700"/>
                        </a:lnSpc>
                        <a:spcBef>
                          <a:spcPct val="0"/>
                        </a:spcBef>
                        <a:spcAft>
                          <a:spcPct val="0"/>
                        </a:spcAft>
                        <a:buClrTx/>
                        <a:buSzTx/>
                        <a:buFontTx/>
                        <a:buNone/>
                        <a:tabLst/>
                        <a:defRPr/>
                      </a:pPr>
                      <a:r>
                        <a:rPr kumimoji="0" lang="en-GB" altLang="zh-CN" sz="1400" b="1" i="0" u="none" strike="noStrike" kern="1200" cap="none" spc="0" normalizeH="0" baseline="0" noProof="0" dirty="0" err="1" smtClean="0">
                          <a:ln>
                            <a:noFill/>
                          </a:ln>
                          <a:solidFill>
                            <a:schemeClr val="tx2"/>
                          </a:solidFill>
                          <a:effectLst/>
                          <a:uLnTx/>
                          <a:uFillTx/>
                          <a:latin typeface="Arial" charset="0"/>
                          <a:ea typeface="SimSun" pitchFamily="2" charset="-122"/>
                          <a:cs typeface="Arial" charset="0"/>
                        </a:rPr>
                        <a:t>Onartuzumab</a:t>
                      </a:r>
                      <a:r>
                        <a:rPr kumimoji="0" lang="ja-JP" altLang="en-US" sz="14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群（</a:t>
                      </a:r>
                      <a:r>
                        <a:rPr kumimoji="0" lang="en-GB" altLang="zh-CN" sz="14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60</a:t>
                      </a:r>
                      <a:r>
                        <a:rPr kumimoji="0" lang="ja-JP" altLang="en-US" sz="14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例）</a:t>
                      </a:r>
                      <a:endParaRPr kumimoji="0" lang="en-GB" altLang="zh-CN" sz="14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700"/>
                        </a:lnSpc>
                      </a:pPr>
                      <a:r>
                        <a:rPr lang="ja-JP" altLang="en-US" sz="1400" b="1" dirty="0" smtClean="0">
                          <a:solidFill>
                            <a:schemeClr val="tx2"/>
                          </a:solidFill>
                        </a:rPr>
                        <a:t>プラセボ群（</a:t>
                      </a:r>
                      <a:r>
                        <a:rPr lang="en-GB" sz="1400" b="1" dirty="0" smtClean="0">
                          <a:solidFill>
                            <a:schemeClr val="tx2"/>
                          </a:solidFill>
                        </a:rPr>
                        <a:t>60</a:t>
                      </a:r>
                      <a:r>
                        <a:rPr lang="ja-JP" altLang="en-US" sz="1400" b="1" dirty="0" smtClean="0">
                          <a:solidFill>
                            <a:schemeClr val="tx2"/>
                          </a:solidFill>
                        </a:rPr>
                        <a:t>例）</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6087">
                <a:tc>
                  <a:txBody>
                    <a:bodyPr/>
                    <a:lstStyle/>
                    <a:p>
                      <a:pPr marL="0">
                        <a:lnSpc>
                          <a:spcPts val="1700"/>
                        </a:lnSpc>
                      </a:pPr>
                      <a:r>
                        <a:rPr lang="ja-JP" altLang="en-US" sz="1400" dirty="0" smtClean="0"/>
                        <a:t>悪心</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68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63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a:lnSpc>
                          <a:spcPts val="1700"/>
                        </a:lnSpc>
                      </a:pPr>
                      <a:r>
                        <a:rPr lang="ja-JP" altLang="en-US" sz="1400" dirty="0" smtClean="0"/>
                        <a:t>嘔吐</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47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45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700"/>
                        </a:lnSpc>
                      </a:pPr>
                      <a:r>
                        <a:rPr lang="ja-JP" altLang="en-US" sz="1400" b="0" i="0" u="none" strike="noStrike" kern="1200" baseline="0" dirty="0" smtClean="0">
                          <a:solidFill>
                            <a:schemeClr val="tx1"/>
                          </a:solidFill>
                          <a:latin typeface="+mn-lt"/>
                          <a:ea typeface="+mn-ea"/>
                          <a:cs typeface="+mn-cs"/>
                        </a:rPr>
                        <a:t>下痢</a:t>
                      </a:r>
                      <a:endParaRPr lang="en-GB" sz="1400" b="0" i="0" u="none" strike="noStrike" kern="1200" baseline="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48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40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400" b="0" i="0" u="none" strike="noStrike" kern="1200" baseline="0" dirty="0" smtClean="0">
                          <a:solidFill>
                            <a:schemeClr val="tx1"/>
                          </a:solidFill>
                          <a:latin typeface="+mn-lt"/>
                          <a:ea typeface="+mn-ea"/>
                          <a:cs typeface="+mn-cs"/>
                        </a:rPr>
                        <a:t>便秘</a:t>
                      </a:r>
                      <a:endParaRPr lang="en-GB" sz="1400" b="0" i="0" u="none" strike="noStrike" kern="1200" baseline="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28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38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2971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400" b="0" i="0" u="none" strike="noStrike" kern="1200" baseline="0" dirty="0" smtClean="0">
                          <a:solidFill>
                            <a:schemeClr val="tx1"/>
                          </a:solidFill>
                          <a:latin typeface="+mn-lt"/>
                          <a:ea typeface="+mn-ea"/>
                          <a:cs typeface="+mn-cs"/>
                        </a:rPr>
                        <a:t>腹痛</a:t>
                      </a:r>
                      <a:endParaRPr lang="en-GB" sz="1400" b="0" i="0" u="none" strike="noStrike" kern="1200" baseline="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25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400" b="0" i="0" u="none" strike="noStrike" kern="1200" baseline="0" dirty="0" smtClean="0">
                          <a:solidFill>
                            <a:schemeClr val="tx1"/>
                          </a:solidFill>
                          <a:latin typeface="+mn-lt"/>
                          <a:ea typeface="+mn-ea"/>
                          <a:cs typeface="+mn-cs"/>
                        </a:rPr>
                        <a:t>末梢神経障害</a:t>
                      </a:r>
                      <a:endParaRPr lang="en-GB" sz="1400" b="0" i="0" u="none" strike="noStrike" kern="1200" baseline="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37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400" b="0" i="0" u="none" strike="noStrike" kern="1200" baseline="0" dirty="0" smtClean="0">
                          <a:solidFill>
                            <a:schemeClr val="tx1"/>
                          </a:solidFill>
                          <a:latin typeface="+mn-lt"/>
                          <a:ea typeface="+mn-ea"/>
                          <a:cs typeface="+mn-cs"/>
                        </a:rPr>
                        <a:t>好中球減少症</a:t>
                      </a:r>
                      <a:endParaRPr lang="en-GB" sz="1400" b="0" i="0" u="none" strike="noStrike" kern="1200" baseline="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63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50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400" b="0" i="0" u="none" strike="noStrike" kern="1200" baseline="0" dirty="0" smtClean="0">
                          <a:solidFill>
                            <a:schemeClr val="tx1"/>
                          </a:solidFill>
                          <a:latin typeface="+mn-lt"/>
                          <a:ea typeface="+mn-ea"/>
                          <a:cs typeface="+mn-cs"/>
                        </a:rPr>
                        <a:t>疲労</a:t>
                      </a:r>
                      <a:endParaRPr lang="en-GB" sz="1400" b="0" i="0" u="none" strike="noStrike" kern="1200" baseline="0" dirty="0" smtClean="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43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55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400" b="0" i="0" u="none" strike="noStrike" kern="1200" baseline="0" dirty="0" smtClean="0">
                          <a:solidFill>
                            <a:schemeClr val="tx1"/>
                          </a:solidFill>
                          <a:latin typeface="+mn-lt"/>
                          <a:ea typeface="+mn-ea"/>
                          <a:cs typeface="+mn-cs"/>
                        </a:rPr>
                        <a:t>末梢浮腫</a:t>
                      </a:r>
                      <a:endParaRPr lang="en-GB" sz="11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55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15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89129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dirty="0" smtClean="0"/>
              <a:t>用語集</a:t>
            </a:r>
            <a:endParaRPr lang="en-GB" dirty="0"/>
          </a:p>
        </p:txBody>
      </p:sp>
      <p:sp>
        <p:nvSpPr>
          <p:cNvPr id="5123" name="Rectangle 3"/>
          <p:cNvSpPr>
            <a:spLocks noGrp="1" noChangeArrowheads="1"/>
          </p:cNvSpPr>
          <p:nvPr>
            <p:ph type="body" idx="1"/>
          </p:nvPr>
        </p:nvSpPr>
        <p:spPr>
          <a:xfrm>
            <a:off x="365124" y="1195075"/>
            <a:ext cx="8413751" cy="4491672"/>
          </a:xfrm>
        </p:spPr>
        <p:txBody>
          <a:bodyPr numCol="2"/>
          <a:lstStyle/>
          <a:p>
            <a:pPr marL="0" indent="0">
              <a:spcAft>
                <a:spcPts val="0"/>
              </a:spcAft>
              <a:buNone/>
              <a:tabLst>
                <a:tab pos="987425" algn="l"/>
              </a:tabLst>
            </a:pPr>
            <a:r>
              <a:rPr lang="en-GB" sz="1100" dirty="0" smtClean="0"/>
              <a:t>5-FU	5-</a:t>
            </a:r>
            <a:r>
              <a:rPr lang="ja-JP" altLang="en-US" sz="1100" dirty="0" smtClean="0"/>
              <a:t>フルオロウラシル</a:t>
            </a:r>
            <a:endParaRPr lang="en-GB" sz="1100" dirty="0"/>
          </a:p>
          <a:p>
            <a:pPr marL="0" indent="0">
              <a:spcAft>
                <a:spcPts val="0"/>
              </a:spcAft>
              <a:buNone/>
              <a:tabLst>
                <a:tab pos="987425" algn="l"/>
              </a:tabLst>
            </a:pPr>
            <a:r>
              <a:rPr lang="en-GB" sz="1100" dirty="0" smtClean="0"/>
              <a:t>ADC	</a:t>
            </a:r>
            <a:r>
              <a:rPr lang="ja-JP" altLang="en-US" sz="1100" dirty="0" smtClean="0"/>
              <a:t>腺癌</a:t>
            </a:r>
            <a:endParaRPr lang="en-GB" sz="1100" dirty="0" smtClean="0"/>
          </a:p>
          <a:p>
            <a:pPr marL="0" indent="0">
              <a:spcAft>
                <a:spcPts val="0"/>
              </a:spcAft>
              <a:buNone/>
              <a:tabLst>
                <a:tab pos="987425" algn="l"/>
              </a:tabLst>
            </a:pPr>
            <a:r>
              <a:rPr lang="en-GB" sz="1100" dirty="0" smtClean="0"/>
              <a:t>AE	</a:t>
            </a:r>
            <a:r>
              <a:rPr lang="ja-JP" altLang="en-US" sz="1100" dirty="0" smtClean="0"/>
              <a:t>有害事象</a:t>
            </a:r>
            <a:endParaRPr lang="en-GB" sz="1100" dirty="0" smtClean="0"/>
          </a:p>
          <a:p>
            <a:pPr marL="0" indent="0">
              <a:spcAft>
                <a:spcPts val="0"/>
              </a:spcAft>
              <a:buNone/>
              <a:tabLst>
                <a:tab pos="987425" algn="l"/>
              </a:tabLst>
            </a:pPr>
            <a:r>
              <a:rPr lang="en-GB" sz="1100" dirty="0" smtClean="0"/>
              <a:t>ALT	</a:t>
            </a:r>
            <a:r>
              <a:rPr lang="ja-JP" altLang="en-US" sz="1100" dirty="0" smtClean="0"/>
              <a:t>アラニントランスアミナーゼ</a:t>
            </a:r>
            <a:endParaRPr lang="en-GB" sz="1100" dirty="0"/>
          </a:p>
          <a:p>
            <a:pPr marL="0" indent="0">
              <a:spcAft>
                <a:spcPts val="0"/>
              </a:spcAft>
              <a:buNone/>
              <a:tabLst>
                <a:tab pos="987425" algn="l"/>
              </a:tabLst>
            </a:pPr>
            <a:r>
              <a:rPr lang="en-GB" sz="1100" dirty="0" smtClean="0"/>
              <a:t>AST	</a:t>
            </a:r>
            <a:r>
              <a:rPr lang="ja-JP" altLang="en-US" sz="1100" dirty="0" smtClean="0"/>
              <a:t>アスパラギン酸アミノトランスフェラーゼ</a:t>
            </a:r>
            <a:endParaRPr lang="en-GB" sz="1100" dirty="0" smtClean="0"/>
          </a:p>
          <a:p>
            <a:pPr marL="0" indent="0">
              <a:spcAft>
                <a:spcPts val="0"/>
              </a:spcAft>
              <a:buNone/>
              <a:tabLst>
                <a:tab pos="987425" algn="l"/>
              </a:tabLst>
            </a:pPr>
            <a:r>
              <a:rPr lang="en-GB" sz="1100" dirty="0" smtClean="0"/>
              <a:t>bid	</a:t>
            </a:r>
            <a:r>
              <a:rPr lang="en-US" altLang="ja-JP" sz="1100" dirty="0" smtClean="0"/>
              <a:t>1</a:t>
            </a:r>
            <a:r>
              <a:rPr lang="ja-JP" altLang="en-US" sz="1100" dirty="0" smtClean="0"/>
              <a:t>日</a:t>
            </a:r>
            <a:r>
              <a:rPr lang="en-US" altLang="ja-JP" sz="1100" dirty="0" smtClean="0"/>
              <a:t>2</a:t>
            </a:r>
            <a:r>
              <a:rPr lang="ja-JP" altLang="en-US" sz="1100" dirty="0" smtClean="0"/>
              <a:t>回</a:t>
            </a:r>
            <a:endParaRPr lang="en-GB" sz="1100" dirty="0" smtClean="0"/>
          </a:p>
          <a:p>
            <a:pPr marL="0" indent="0">
              <a:spcAft>
                <a:spcPts val="0"/>
              </a:spcAft>
              <a:buNone/>
              <a:tabLst>
                <a:tab pos="987425" algn="l"/>
              </a:tabLst>
            </a:pPr>
            <a:r>
              <a:rPr lang="en-US" sz="1100" dirty="0" smtClean="0"/>
              <a:t>CCR2	</a:t>
            </a:r>
            <a:r>
              <a:rPr lang="ja-JP" altLang="en-US" sz="1100" dirty="0" smtClean="0"/>
              <a:t>ケモカイン受容体</a:t>
            </a:r>
            <a:r>
              <a:rPr lang="en-GB" sz="1100" dirty="0" smtClean="0"/>
              <a:t>2</a:t>
            </a:r>
            <a:endParaRPr lang="en-GB" sz="1100" dirty="0"/>
          </a:p>
          <a:p>
            <a:pPr marL="0" indent="0">
              <a:spcAft>
                <a:spcPts val="0"/>
              </a:spcAft>
              <a:buNone/>
              <a:tabLst>
                <a:tab pos="987425" algn="l"/>
              </a:tabLst>
            </a:pPr>
            <a:r>
              <a:rPr lang="en-GB" sz="1100" dirty="0" smtClean="0"/>
              <a:t>CI	</a:t>
            </a:r>
            <a:r>
              <a:rPr lang="ja-JP" altLang="en-US" sz="1100" dirty="0" smtClean="0"/>
              <a:t>信頼区間</a:t>
            </a:r>
            <a:endParaRPr lang="en-GB" sz="1100" dirty="0"/>
          </a:p>
          <a:p>
            <a:pPr marL="0" indent="0">
              <a:spcAft>
                <a:spcPts val="0"/>
              </a:spcAft>
              <a:buNone/>
              <a:tabLst>
                <a:tab pos="987425" algn="l"/>
              </a:tabLst>
            </a:pPr>
            <a:r>
              <a:rPr lang="en-GB" sz="1100" dirty="0" smtClean="0"/>
              <a:t>CT	</a:t>
            </a:r>
            <a:r>
              <a:rPr lang="ja-JP" altLang="en-US" sz="1100" dirty="0" smtClean="0"/>
              <a:t>化学療法</a:t>
            </a:r>
            <a:endParaRPr lang="en-GB" sz="1100" dirty="0"/>
          </a:p>
          <a:p>
            <a:pPr marL="0" indent="0">
              <a:spcAft>
                <a:spcPts val="0"/>
              </a:spcAft>
              <a:buNone/>
              <a:tabLst>
                <a:tab pos="987425" algn="l"/>
              </a:tabLst>
            </a:pPr>
            <a:r>
              <a:rPr lang="en-GB" sz="1100" dirty="0" smtClean="0"/>
              <a:t>CR	</a:t>
            </a:r>
            <a:r>
              <a:rPr lang="ja-JP" altLang="en-US" sz="1100" dirty="0" smtClean="0"/>
              <a:t>完全奏効</a:t>
            </a:r>
            <a:endParaRPr lang="en-GB" sz="1100" dirty="0" smtClean="0"/>
          </a:p>
          <a:p>
            <a:pPr marL="0" indent="0">
              <a:spcAft>
                <a:spcPts val="0"/>
              </a:spcAft>
              <a:buNone/>
              <a:tabLst>
                <a:tab pos="987425" algn="l"/>
              </a:tabLst>
            </a:pPr>
            <a:r>
              <a:rPr lang="en-GB" sz="1100" dirty="0" smtClean="0"/>
              <a:t>CRC	</a:t>
            </a:r>
            <a:r>
              <a:rPr lang="ja-JP" altLang="en-US" sz="1100" dirty="0" smtClean="0"/>
              <a:t>結腸直腸癌</a:t>
            </a:r>
            <a:endParaRPr lang="en-GB" sz="1100" dirty="0" smtClean="0"/>
          </a:p>
          <a:p>
            <a:pPr marL="0" indent="0">
              <a:spcAft>
                <a:spcPts val="0"/>
              </a:spcAft>
              <a:buNone/>
              <a:tabLst>
                <a:tab pos="987425" algn="l"/>
              </a:tabLst>
            </a:pPr>
            <a:r>
              <a:rPr lang="en-GB" sz="1100" dirty="0" smtClean="0"/>
              <a:t>CRT	</a:t>
            </a:r>
            <a:r>
              <a:rPr lang="ja-JP" altLang="en-US" sz="1100" dirty="0" smtClean="0"/>
              <a:t>化学放射線療法</a:t>
            </a:r>
            <a:endParaRPr lang="en-GB" sz="1100" dirty="0"/>
          </a:p>
          <a:p>
            <a:pPr marL="0" indent="0">
              <a:spcAft>
                <a:spcPts val="0"/>
              </a:spcAft>
              <a:buNone/>
              <a:tabLst>
                <a:tab pos="987425" algn="l"/>
              </a:tabLst>
            </a:pPr>
            <a:r>
              <a:rPr lang="en-GB" sz="1100" dirty="0" smtClean="0"/>
              <a:t>DCR	</a:t>
            </a:r>
            <a:r>
              <a:rPr lang="ja-JP" altLang="en-US" sz="1100" dirty="0" smtClean="0"/>
              <a:t>病勢コントロール率</a:t>
            </a:r>
            <a:endParaRPr lang="en-GB" sz="1100" dirty="0"/>
          </a:p>
          <a:p>
            <a:pPr marL="0" indent="0">
              <a:spcAft>
                <a:spcPts val="0"/>
              </a:spcAft>
              <a:buNone/>
              <a:tabLst>
                <a:tab pos="987425" algn="l"/>
              </a:tabLst>
            </a:pPr>
            <a:r>
              <a:rPr lang="en-GB" sz="1100" dirty="0" smtClean="0"/>
              <a:t>DSS	</a:t>
            </a:r>
            <a:r>
              <a:rPr lang="ja-JP" altLang="en-US" sz="1100" dirty="0" smtClean="0"/>
              <a:t>疾患特異的生存</a:t>
            </a:r>
            <a:endParaRPr lang="en-GB" sz="1100" dirty="0"/>
          </a:p>
          <a:p>
            <a:pPr marL="0" indent="0">
              <a:spcAft>
                <a:spcPts val="0"/>
              </a:spcAft>
              <a:buNone/>
              <a:tabLst>
                <a:tab pos="987425" algn="l"/>
              </a:tabLst>
            </a:pPr>
            <a:r>
              <a:rPr lang="en-GB" sz="1100" dirty="0" smtClean="0"/>
              <a:t>EHCCA	</a:t>
            </a:r>
            <a:r>
              <a:rPr lang="ja-JP" altLang="en-US" sz="1100" dirty="0" smtClean="0"/>
              <a:t>肝外胆管癌</a:t>
            </a:r>
            <a:endParaRPr lang="en-GB" sz="1100" dirty="0"/>
          </a:p>
          <a:p>
            <a:pPr marL="0" indent="0">
              <a:spcAft>
                <a:spcPts val="0"/>
              </a:spcAft>
              <a:buNone/>
              <a:tabLst>
                <a:tab pos="987425" algn="l"/>
              </a:tabLst>
            </a:pPr>
            <a:r>
              <a:rPr lang="en-GB" sz="1100" dirty="0" err="1" smtClean="0"/>
              <a:t>eNOS</a:t>
            </a:r>
            <a:r>
              <a:rPr lang="en-GB" sz="1100" dirty="0" smtClean="0"/>
              <a:t>	</a:t>
            </a:r>
            <a:r>
              <a:rPr lang="ja-JP" altLang="en-US" sz="1100" dirty="0" smtClean="0"/>
              <a:t>血管内皮型一酸化窒素合成酵素</a:t>
            </a:r>
            <a:endParaRPr lang="en-GB" sz="1100" dirty="0"/>
          </a:p>
          <a:p>
            <a:pPr marL="0" indent="0">
              <a:spcAft>
                <a:spcPts val="0"/>
              </a:spcAft>
              <a:buNone/>
              <a:tabLst>
                <a:tab pos="987425" algn="l"/>
              </a:tabLst>
            </a:pPr>
            <a:r>
              <a:rPr lang="en-GB" sz="1100" dirty="0" smtClean="0"/>
              <a:t>FGFR	</a:t>
            </a:r>
            <a:r>
              <a:rPr lang="ja-JP" altLang="en-US" sz="1100" dirty="0" smtClean="0"/>
              <a:t>線維芽細胞増殖因子受容体</a:t>
            </a:r>
            <a:endParaRPr lang="en-GB" sz="1100" dirty="0"/>
          </a:p>
          <a:p>
            <a:pPr marL="0" indent="0">
              <a:spcAft>
                <a:spcPts val="0"/>
              </a:spcAft>
              <a:buNone/>
              <a:tabLst>
                <a:tab pos="987425" algn="l"/>
              </a:tabLst>
            </a:pPr>
            <a:r>
              <a:rPr lang="en-GB" sz="1100" dirty="0" smtClean="0"/>
              <a:t>FOLFIRI	</a:t>
            </a:r>
            <a:r>
              <a:rPr lang="ja-JP" altLang="en-US" sz="1100" dirty="0" smtClean="0"/>
              <a:t>ロイコボリン＋フルオロウラシル＋イリノテカン</a:t>
            </a:r>
            <a:endParaRPr lang="en-GB" sz="1100" dirty="0"/>
          </a:p>
          <a:p>
            <a:pPr marL="0" indent="0">
              <a:spcAft>
                <a:spcPts val="0"/>
              </a:spcAft>
              <a:buNone/>
              <a:tabLst>
                <a:tab pos="987425" algn="l"/>
              </a:tabLst>
            </a:pPr>
            <a:r>
              <a:rPr lang="en-GB" sz="1100" dirty="0" smtClean="0"/>
              <a:t>FOLFIRINOX	</a:t>
            </a:r>
            <a:r>
              <a:rPr lang="ja-JP" altLang="en-US" sz="1100" dirty="0" smtClean="0"/>
              <a:t>ロイコボリン＋</a:t>
            </a:r>
            <a:r>
              <a:rPr lang="ja-JP" altLang="en-US" sz="1100" dirty="0"/>
              <a:t>フルオロウラシル＋イリノテカン</a:t>
            </a:r>
            <a:endParaRPr lang="en-US" altLang="ja-JP" sz="1100" dirty="0" smtClean="0"/>
          </a:p>
          <a:p>
            <a:pPr marL="0" indent="0">
              <a:spcAft>
                <a:spcPts val="0"/>
              </a:spcAft>
              <a:buNone/>
              <a:tabLst>
                <a:tab pos="987425" algn="l"/>
              </a:tabLst>
            </a:pPr>
            <a:r>
              <a:rPr lang="en-US" altLang="ja-JP" sz="1100" dirty="0"/>
              <a:t>	</a:t>
            </a:r>
            <a:r>
              <a:rPr lang="ja-JP" altLang="en-US" sz="1100" dirty="0" smtClean="0"/>
              <a:t>＋オキサリプラチン</a:t>
            </a:r>
            <a:endParaRPr lang="en-GB" sz="1100" dirty="0"/>
          </a:p>
          <a:p>
            <a:pPr marL="0" indent="0">
              <a:spcAft>
                <a:spcPts val="0"/>
              </a:spcAft>
              <a:buNone/>
              <a:tabLst>
                <a:tab pos="987425" algn="l"/>
              </a:tabLst>
            </a:pPr>
            <a:r>
              <a:rPr lang="en-GB" sz="1100" dirty="0" smtClean="0"/>
              <a:t>FOLFOX	</a:t>
            </a:r>
            <a:r>
              <a:rPr lang="ja-JP" altLang="en-US" sz="1100" dirty="0" smtClean="0"/>
              <a:t>オキサリプラチン＋フルオロウラシル</a:t>
            </a:r>
            <a:endParaRPr lang="en-US" altLang="ja-JP" sz="1100" dirty="0" smtClean="0"/>
          </a:p>
          <a:p>
            <a:pPr marL="0" indent="0">
              <a:spcAft>
                <a:spcPts val="0"/>
              </a:spcAft>
              <a:buNone/>
              <a:tabLst>
                <a:tab pos="987425" algn="l"/>
              </a:tabLst>
            </a:pPr>
            <a:r>
              <a:rPr lang="en-US" altLang="ja-JP" sz="1100" dirty="0"/>
              <a:t>	</a:t>
            </a:r>
            <a:r>
              <a:rPr lang="ja-JP" altLang="en-US" sz="1100" dirty="0"/>
              <a:t>＋ロイコボリン</a:t>
            </a:r>
            <a:endParaRPr lang="en-GB" sz="1100" dirty="0"/>
          </a:p>
          <a:p>
            <a:pPr marL="0" indent="0">
              <a:spcAft>
                <a:spcPts val="0"/>
              </a:spcAft>
              <a:buNone/>
              <a:tabLst>
                <a:tab pos="987425" algn="l"/>
              </a:tabLst>
            </a:pPr>
            <a:r>
              <a:rPr lang="en-GB" sz="1100" dirty="0" smtClean="0"/>
              <a:t>GEC	</a:t>
            </a:r>
            <a:r>
              <a:rPr lang="ja-JP" altLang="en-US" sz="1100" dirty="0" smtClean="0"/>
              <a:t>胃食道腺癌</a:t>
            </a:r>
            <a:endParaRPr lang="en-GB" sz="1100" dirty="0"/>
          </a:p>
          <a:p>
            <a:pPr marL="0" indent="0">
              <a:spcAft>
                <a:spcPts val="0"/>
              </a:spcAft>
              <a:buNone/>
              <a:tabLst>
                <a:tab pos="987425" algn="l"/>
              </a:tabLst>
            </a:pPr>
            <a:r>
              <a:rPr lang="en-GB" sz="1100" dirty="0" smtClean="0"/>
              <a:t>GEJ	</a:t>
            </a:r>
            <a:r>
              <a:rPr lang="ja-JP" altLang="en-US" sz="1100" dirty="0" smtClean="0"/>
              <a:t>胃食道接合部</a:t>
            </a:r>
            <a:endParaRPr lang="en-GB" sz="1100" dirty="0"/>
          </a:p>
          <a:p>
            <a:pPr marL="0" indent="0">
              <a:spcAft>
                <a:spcPts val="0"/>
              </a:spcAft>
              <a:buNone/>
              <a:tabLst>
                <a:tab pos="987425" algn="l"/>
              </a:tabLst>
            </a:pPr>
            <a:r>
              <a:rPr lang="en-GB" sz="1100" dirty="0" smtClean="0"/>
              <a:t>HCC	</a:t>
            </a:r>
            <a:r>
              <a:rPr lang="ja-JP" altLang="en-US" sz="1100" dirty="0" smtClean="0"/>
              <a:t>肝細胞癌</a:t>
            </a:r>
            <a:endParaRPr lang="en-GB" sz="1100" dirty="0"/>
          </a:p>
          <a:p>
            <a:pPr marL="0" indent="0">
              <a:spcAft>
                <a:spcPts val="0"/>
              </a:spcAft>
              <a:buNone/>
              <a:tabLst>
                <a:tab pos="987425" algn="l"/>
              </a:tabLst>
            </a:pPr>
            <a:r>
              <a:rPr lang="en-GB" sz="1100" dirty="0" smtClean="0"/>
              <a:t>HMI	</a:t>
            </a:r>
            <a:r>
              <a:rPr lang="ja-JP" altLang="en-US" sz="1100" dirty="0" smtClean="0"/>
              <a:t>ハイブリッド低侵襲食道切除術</a:t>
            </a:r>
            <a:endParaRPr lang="en-GB" sz="1100" dirty="0"/>
          </a:p>
          <a:p>
            <a:pPr marL="0" indent="0">
              <a:spcAft>
                <a:spcPts val="0"/>
              </a:spcAft>
              <a:buNone/>
              <a:tabLst>
                <a:tab pos="987425" algn="l"/>
              </a:tabLst>
            </a:pPr>
            <a:r>
              <a:rPr lang="en-GB" sz="1100" dirty="0" smtClean="0"/>
              <a:t>HR	</a:t>
            </a:r>
            <a:r>
              <a:rPr lang="ja-JP" altLang="en-US" sz="1100" dirty="0" smtClean="0"/>
              <a:t>ハザード比</a:t>
            </a:r>
            <a:endParaRPr lang="en-GB" sz="1100" dirty="0"/>
          </a:p>
          <a:p>
            <a:pPr marL="0" indent="0">
              <a:spcAft>
                <a:spcPts val="0"/>
              </a:spcAft>
              <a:buNone/>
              <a:tabLst>
                <a:tab pos="987425" algn="l"/>
              </a:tabLst>
            </a:pPr>
            <a:r>
              <a:rPr lang="en-GB" sz="1100" dirty="0" smtClean="0"/>
              <a:t>IHC	</a:t>
            </a:r>
            <a:r>
              <a:rPr lang="ja-JP" altLang="en-US" sz="1100" dirty="0" smtClean="0"/>
              <a:t>免疫組織化学分析</a:t>
            </a:r>
            <a:endParaRPr lang="en-GB" sz="1100" dirty="0" smtClean="0"/>
          </a:p>
          <a:p>
            <a:pPr marL="0" indent="0">
              <a:spcAft>
                <a:spcPts val="0"/>
              </a:spcAft>
              <a:buNone/>
              <a:tabLst>
                <a:tab pos="987425" algn="l"/>
              </a:tabLst>
            </a:pPr>
            <a:r>
              <a:rPr lang="en-US" sz="1100" dirty="0" smtClean="0"/>
              <a:t>IHCCA	</a:t>
            </a:r>
            <a:r>
              <a:rPr lang="ja-JP" altLang="en-US" sz="1100" dirty="0" smtClean="0"/>
              <a:t>肝内胆管癌</a:t>
            </a:r>
            <a:endParaRPr lang="en-GB" sz="1100" dirty="0" smtClean="0"/>
          </a:p>
          <a:p>
            <a:pPr marL="0" indent="0">
              <a:spcAft>
                <a:spcPts val="0"/>
              </a:spcAft>
              <a:buNone/>
              <a:tabLst>
                <a:tab pos="987425" algn="l"/>
              </a:tabLst>
            </a:pPr>
            <a:r>
              <a:rPr lang="en-GB" sz="1100" dirty="0" smtClean="0"/>
              <a:t>iv	</a:t>
            </a:r>
            <a:r>
              <a:rPr lang="ja-JP" altLang="en-US" sz="1100" dirty="0" smtClean="0"/>
              <a:t>静脈内</a:t>
            </a:r>
            <a:endParaRPr lang="en-GB" sz="1100" dirty="0"/>
          </a:p>
          <a:p>
            <a:pPr marL="0" indent="0">
              <a:spcAft>
                <a:spcPts val="0"/>
              </a:spcAft>
              <a:buNone/>
              <a:tabLst>
                <a:tab pos="987425" algn="l"/>
              </a:tabLst>
            </a:pPr>
            <a:r>
              <a:rPr lang="en-GB" sz="1100" dirty="0" smtClean="0"/>
              <a:t>KPS	</a:t>
            </a:r>
            <a:r>
              <a:rPr lang="en-GB" sz="1100" dirty="0" err="1" smtClean="0"/>
              <a:t>Karnofsky</a:t>
            </a:r>
            <a:r>
              <a:rPr lang="ja-JP" altLang="en-US" sz="1100" dirty="0" smtClean="0"/>
              <a:t>全身状態</a:t>
            </a:r>
            <a:endParaRPr lang="en-GB" sz="1100" dirty="0"/>
          </a:p>
          <a:p>
            <a:pPr marL="0" indent="0">
              <a:spcAft>
                <a:spcPts val="0"/>
              </a:spcAft>
              <a:buNone/>
              <a:tabLst>
                <a:tab pos="987425" algn="l"/>
              </a:tabLst>
            </a:pPr>
            <a:r>
              <a:rPr lang="en-GB" sz="1100" dirty="0" smtClean="0"/>
              <a:t>LADG	</a:t>
            </a:r>
            <a:r>
              <a:rPr lang="ja-JP" altLang="en-US" sz="1100" dirty="0" smtClean="0"/>
              <a:t>腹腔鏡補助下幽門側胃切除術</a:t>
            </a:r>
            <a:endParaRPr lang="en-GB" sz="1100" dirty="0"/>
          </a:p>
          <a:p>
            <a:pPr marL="0" indent="0">
              <a:spcAft>
                <a:spcPts val="0"/>
              </a:spcAft>
              <a:buNone/>
              <a:tabLst>
                <a:tab pos="987425" algn="l"/>
              </a:tabLst>
            </a:pPr>
            <a:r>
              <a:rPr lang="en-GB" sz="1100" dirty="0" smtClean="0"/>
              <a:t>LR	</a:t>
            </a:r>
            <a:r>
              <a:rPr lang="ja-JP" altLang="en-US" sz="1100" dirty="0" smtClean="0"/>
              <a:t>局所再発</a:t>
            </a:r>
            <a:endParaRPr lang="en-GB" sz="1100" dirty="0"/>
          </a:p>
          <a:p>
            <a:pPr marL="0" indent="0">
              <a:spcAft>
                <a:spcPts val="0"/>
              </a:spcAft>
              <a:buNone/>
              <a:tabLst>
                <a:tab pos="987425" algn="l"/>
              </a:tabLst>
            </a:pPr>
            <a:r>
              <a:rPr lang="en-GB" sz="1100" dirty="0" smtClean="0"/>
              <a:t>LV	</a:t>
            </a:r>
            <a:r>
              <a:rPr lang="ja-JP" altLang="en-US" sz="1100" dirty="0" smtClean="0"/>
              <a:t>ロイコボリン</a:t>
            </a:r>
            <a:endParaRPr lang="en-GB" sz="1100" dirty="0"/>
          </a:p>
          <a:p>
            <a:pPr marL="0" indent="0">
              <a:spcAft>
                <a:spcPts val="0"/>
              </a:spcAft>
              <a:buNone/>
              <a:tabLst>
                <a:tab pos="987425" algn="l"/>
              </a:tabLst>
            </a:pPr>
            <a:r>
              <a:rPr lang="en-GB" sz="1100" dirty="0" err="1" smtClean="0"/>
              <a:t>mAb</a:t>
            </a:r>
            <a:r>
              <a:rPr lang="en-GB" sz="1100" dirty="0" smtClean="0"/>
              <a:t>	</a:t>
            </a:r>
            <a:r>
              <a:rPr lang="ja-JP" altLang="en-US" sz="1100" dirty="0" smtClean="0"/>
              <a:t>モノクローナル抗体</a:t>
            </a:r>
            <a:endParaRPr lang="en-GB" sz="1100" dirty="0"/>
          </a:p>
          <a:p>
            <a:pPr marL="0" indent="0">
              <a:spcAft>
                <a:spcPts val="0"/>
              </a:spcAft>
              <a:buNone/>
              <a:tabLst>
                <a:tab pos="987425" algn="l"/>
              </a:tabLst>
            </a:pPr>
            <a:r>
              <a:rPr lang="en-GB" sz="1100" dirty="0" err="1" smtClean="0"/>
              <a:t>mCRC</a:t>
            </a:r>
            <a:r>
              <a:rPr lang="en-GB" sz="1100" dirty="0" smtClean="0"/>
              <a:t>	</a:t>
            </a:r>
            <a:r>
              <a:rPr lang="ja-JP" altLang="en-US" sz="1100" dirty="0" smtClean="0"/>
              <a:t>転移性結腸直腸癌</a:t>
            </a:r>
            <a:endParaRPr lang="en-GB" sz="1100" dirty="0"/>
          </a:p>
          <a:p>
            <a:pPr marL="0" indent="0">
              <a:spcAft>
                <a:spcPts val="0"/>
              </a:spcAft>
              <a:buNone/>
              <a:tabLst>
                <a:tab pos="987425" algn="l"/>
              </a:tabLst>
            </a:pPr>
            <a:r>
              <a:rPr lang="en-GB" sz="1100" dirty="0" smtClean="0"/>
              <a:t>MMC	</a:t>
            </a:r>
            <a:r>
              <a:rPr lang="ja-JP" altLang="en-US" sz="1100" dirty="0" smtClean="0"/>
              <a:t>マイトマイシン</a:t>
            </a:r>
            <a:r>
              <a:rPr lang="en-GB" sz="1100" dirty="0" smtClean="0"/>
              <a:t>C</a:t>
            </a:r>
            <a:endParaRPr lang="en-GB" sz="1100" dirty="0"/>
          </a:p>
          <a:p>
            <a:pPr marL="0" indent="0">
              <a:spcAft>
                <a:spcPts val="0"/>
              </a:spcAft>
              <a:buNone/>
              <a:tabLst>
                <a:tab pos="987425" algn="l"/>
              </a:tabLst>
            </a:pPr>
            <a:r>
              <a:rPr lang="en-GB" sz="1100" dirty="0" smtClean="0"/>
              <a:t>MTD	</a:t>
            </a:r>
            <a:r>
              <a:rPr lang="ja-JP" altLang="en-US" sz="1100" dirty="0" smtClean="0"/>
              <a:t>最大耐用量</a:t>
            </a:r>
            <a:endParaRPr lang="en-GB" sz="1100" dirty="0"/>
          </a:p>
          <a:p>
            <a:pPr marL="0" indent="0">
              <a:spcAft>
                <a:spcPts val="0"/>
              </a:spcAft>
              <a:buNone/>
              <a:tabLst>
                <a:tab pos="987425" algn="l"/>
              </a:tabLst>
            </a:pPr>
            <a:r>
              <a:rPr lang="en-GB" sz="1100" dirty="0" smtClean="0"/>
              <a:t>NOM	</a:t>
            </a:r>
            <a:r>
              <a:rPr lang="ja-JP" altLang="en-US" sz="1100" dirty="0" smtClean="0"/>
              <a:t>非手術的管理</a:t>
            </a:r>
            <a:endParaRPr lang="en-GB" sz="1100" dirty="0"/>
          </a:p>
          <a:p>
            <a:pPr marL="0" indent="0">
              <a:spcAft>
                <a:spcPts val="0"/>
              </a:spcAft>
              <a:buNone/>
              <a:tabLst>
                <a:tab pos="987425" algn="l"/>
              </a:tabLst>
            </a:pPr>
            <a:r>
              <a:rPr lang="en-GB" sz="1100" dirty="0" smtClean="0"/>
              <a:t>NSAID	</a:t>
            </a:r>
            <a:r>
              <a:rPr lang="ja-JP" altLang="en-US" sz="1100" dirty="0" smtClean="0"/>
              <a:t>非ステロイド性抗炎症薬</a:t>
            </a:r>
            <a:endParaRPr lang="en-GB" sz="1100" dirty="0"/>
          </a:p>
          <a:p>
            <a:pPr marL="0" indent="0">
              <a:spcAft>
                <a:spcPts val="0"/>
              </a:spcAft>
              <a:buNone/>
              <a:tabLst>
                <a:tab pos="987425" algn="l"/>
              </a:tabLst>
            </a:pPr>
            <a:r>
              <a:rPr lang="en-GB" sz="1100" dirty="0" smtClean="0"/>
              <a:t>OC	</a:t>
            </a:r>
            <a:r>
              <a:rPr lang="ja-JP" altLang="en-US" sz="1100" dirty="0" smtClean="0"/>
              <a:t>食道癌</a:t>
            </a:r>
            <a:endParaRPr lang="en-GB" sz="1100" dirty="0"/>
          </a:p>
          <a:p>
            <a:pPr marL="0" indent="0">
              <a:spcAft>
                <a:spcPts val="0"/>
              </a:spcAft>
              <a:buNone/>
              <a:tabLst>
                <a:tab pos="987425" algn="l"/>
              </a:tabLst>
            </a:pPr>
            <a:r>
              <a:rPr lang="en-GB" sz="1100" dirty="0" smtClean="0"/>
              <a:t>ODG	</a:t>
            </a:r>
            <a:r>
              <a:rPr lang="ja-JP" altLang="en-US" sz="1100" dirty="0" smtClean="0"/>
              <a:t>開腹幽門側胃切除術</a:t>
            </a:r>
            <a:endParaRPr lang="en-GB" sz="1100" dirty="0"/>
          </a:p>
          <a:p>
            <a:pPr marL="0" indent="0">
              <a:spcAft>
                <a:spcPts val="0"/>
              </a:spcAft>
              <a:buNone/>
              <a:tabLst>
                <a:tab pos="987425" algn="l"/>
              </a:tabLst>
            </a:pPr>
            <a:r>
              <a:rPr lang="en-GB" sz="1100" dirty="0" smtClean="0"/>
              <a:t>ORR	</a:t>
            </a:r>
            <a:r>
              <a:rPr lang="ja-JP" altLang="en-US" sz="1100" dirty="0" smtClean="0"/>
              <a:t>全奏効率</a:t>
            </a:r>
            <a:endParaRPr lang="en-GB" sz="1100" dirty="0"/>
          </a:p>
          <a:p>
            <a:pPr marL="0" indent="0">
              <a:spcAft>
                <a:spcPts val="0"/>
              </a:spcAft>
              <a:buNone/>
              <a:tabLst>
                <a:tab pos="987425" algn="l"/>
              </a:tabLst>
            </a:pPr>
            <a:r>
              <a:rPr lang="en-GB" sz="1100" dirty="0" smtClean="0"/>
              <a:t>OS	</a:t>
            </a:r>
            <a:r>
              <a:rPr lang="ja-JP" altLang="en-US" sz="1100" dirty="0" smtClean="0"/>
              <a:t>全生存</a:t>
            </a:r>
            <a:endParaRPr lang="en-GB" sz="1100" dirty="0"/>
          </a:p>
          <a:p>
            <a:pPr marL="0" indent="0">
              <a:spcAft>
                <a:spcPts val="0"/>
              </a:spcAft>
              <a:buNone/>
              <a:tabLst>
                <a:tab pos="987425" algn="l"/>
              </a:tabLst>
            </a:pPr>
            <a:r>
              <a:rPr lang="en-GB" sz="1100" dirty="0" smtClean="0"/>
              <a:t>PCR	</a:t>
            </a:r>
            <a:r>
              <a:rPr lang="ja-JP" altLang="en-US" sz="1100" dirty="0" smtClean="0"/>
              <a:t>ポリメラーゼ連鎖反応</a:t>
            </a:r>
            <a:endParaRPr lang="en-GB" sz="1100" dirty="0" smtClean="0"/>
          </a:p>
          <a:p>
            <a:pPr marL="0" indent="0">
              <a:spcAft>
                <a:spcPts val="0"/>
              </a:spcAft>
              <a:buNone/>
              <a:tabLst>
                <a:tab pos="987425" algn="l"/>
              </a:tabLst>
            </a:pPr>
            <a:r>
              <a:rPr lang="en-GB" sz="1100" dirty="0" smtClean="0"/>
              <a:t>PD	</a:t>
            </a:r>
            <a:r>
              <a:rPr lang="ja-JP" altLang="en-US" sz="1100" dirty="0" smtClean="0"/>
              <a:t>増悪</a:t>
            </a:r>
            <a:endParaRPr lang="en-GB" sz="1100" dirty="0" smtClean="0"/>
          </a:p>
          <a:p>
            <a:pPr marL="0" indent="0">
              <a:spcAft>
                <a:spcPts val="0"/>
              </a:spcAft>
              <a:buNone/>
              <a:tabLst>
                <a:tab pos="987425" algn="l"/>
              </a:tabLst>
            </a:pPr>
            <a:r>
              <a:rPr lang="en-GB" sz="1100" dirty="0" smtClean="0"/>
              <a:t>PDGFR	</a:t>
            </a:r>
            <a:r>
              <a:rPr lang="ja-JP" altLang="en-US" sz="1100" dirty="0" smtClean="0"/>
              <a:t>血小板由来増殖因子受容体</a:t>
            </a:r>
            <a:endParaRPr lang="en-GB" sz="1100" dirty="0"/>
          </a:p>
          <a:p>
            <a:pPr marL="0" indent="0">
              <a:spcAft>
                <a:spcPts val="0"/>
              </a:spcAft>
              <a:buNone/>
              <a:tabLst>
                <a:tab pos="987425" algn="l"/>
              </a:tabLst>
            </a:pPr>
            <a:r>
              <a:rPr lang="en-GB" sz="1100" dirty="0" smtClean="0"/>
              <a:t>PFS	</a:t>
            </a:r>
            <a:r>
              <a:rPr lang="ja-JP" altLang="en-US" sz="1100" dirty="0" smtClean="0"/>
              <a:t>無増悪生存</a:t>
            </a:r>
            <a:endParaRPr lang="en-GB" sz="1100" dirty="0"/>
          </a:p>
          <a:p>
            <a:pPr marL="0" indent="0">
              <a:spcAft>
                <a:spcPts val="0"/>
              </a:spcAft>
              <a:buNone/>
              <a:tabLst>
                <a:tab pos="987425" algn="l"/>
              </a:tabLst>
            </a:pPr>
            <a:r>
              <a:rPr lang="en-GB" sz="1100" dirty="0" smtClean="0"/>
              <a:t>PK	</a:t>
            </a:r>
            <a:r>
              <a:rPr lang="ja-JP" altLang="en-US" sz="1100" dirty="0" smtClean="0"/>
              <a:t>薬物動態</a:t>
            </a:r>
            <a:endParaRPr lang="en-GB" sz="1100" dirty="0"/>
          </a:p>
          <a:p>
            <a:pPr marL="0" indent="0">
              <a:spcAft>
                <a:spcPts val="0"/>
              </a:spcAft>
              <a:buNone/>
              <a:tabLst>
                <a:tab pos="987425" algn="l"/>
              </a:tabLst>
            </a:pPr>
            <a:r>
              <a:rPr lang="en-GB" sz="1100" dirty="0" smtClean="0"/>
              <a:t>PR	</a:t>
            </a:r>
            <a:r>
              <a:rPr lang="ja-JP" altLang="en-US" sz="1100" dirty="0" smtClean="0"/>
              <a:t>部分奏効</a:t>
            </a:r>
            <a:r>
              <a:rPr lang="en-GB" sz="1100" dirty="0" smtClean="0"/>
              <a:t> </a:t>
            </a:r>
            <a:endParaRPr lang="en-GB" sz="1100" dirty="0"/>
          </a:p>
          <a:p>
            <a:pPr marL="0" indent="0">
              <a:spcAft>
                <a:spcPts val="0"/>
              </a:spcAft>
              <a:buNone/>
              <a:tabLst>
                <a:tab pos="987425" algn="l"/>
              </a:tabLst>
            </a:pPr>
            <a:r>
              <a:rPr lang="en-GB" sz="1100" dirty="0" smtClean="0"/>
              <a:t>RECIST	</a:t>
            </a:r>
            <a:r>
              <a:rPr lang="ja-JP" altLang="en-US" sz="1100" dirty="0">
                <a:ea typeface="MS UI Gothic" pitchFamily="18" charset="0"/>
              </a:rPr>
              <a:t>固形がんの治療効果判定のためのガイドイラン</a:t>
            </a:r>
            <a:endParaRPr lang="en-GB" sz="1100" dirty="0"/>
          </a:p>
          <a:p>
            <a:pPr marL="0" indent="0">
              <a:spcAft>
                <a:spcPts val="0"/>
              </a:spcAft>
              <a:buNone/>
              <a:tabLst>
                <a:tab pos="987425" algn="l"/>
              </a:tabLst>
            </a:pPr>
            <a:r>
              <a:rPr lang="en-GB" sz="1100" dirty="0" smtClean="0"/>
              <a:t>RT	</a:t>
            </a:r>
            <a:r>
              <a:rPr lang="ja-JP" altLang="en-US" sz="1100" dirty="0" smtClean="0"/>
              <a:t>放射線療法</a:t>
            </a:r>
            <a:endParaRPr lang="en-GB" sz="1100" dirty="0"/>
          </a:p>
          <a:p>
            <a:pPr marL="0" indent="0">
              <a:spcAft>
                <a:spcPts val="0"/>
              </a:spcAft>
              <a:buNone/>
              <a:tabLst>
                <a:tab pos="987425" algn="l"/>
              </a:tabLst>
            </a:pPr>
            <a:r>
              <a:rPr lang="en-GB" sz="1100" dirty="0" smtClean="0"/>
              <a:t>SMA	</a:t>
            </a:r>
            <a:r>
              <a:rPr lang="ja-JP" altLang="en-US" sz="1100" dirty="0" smtClean="0"/>
              <a:t>上腸間膜動脈</a:t>
            </a:r>
            <a:endParaRPr lang="en-GB" sz="1100" dirty="0"/>
          </a:p>
          <a:p>
            <a:pPr marL="0" indent="0">
              <a:spcAft>
                <a:spcPts val="0"/>
              </a:spcAft>
              <a:buNone/>
              <a:tabLst>
                <a:tab pos="987425" algn="l"/>
              </a:tabLst>
            </a:pPr>
            <a:r>
              <a:rPr lang="en-GB" sz="1100" dirty="0" smtClean="0"/>
              <a:t>TEAE	</a:t>
            </a:r>
            <a:r>
              <a:rPr lang="ja-JP" altLang="en-US" sz="1100" dirty="0" smtClean="0"/>
              <a:t>治療に伴う有害事象</a:t>
            </a:r>
            <a:endParaRPr lang="en-GB" sz="1100" dirty="0"/>
          </a:p>
          <a:p>
            <a:pPr marL="0" indent="0">
              <a:spcAft>
                <a:spcPts val="0"/>
              </a:spcAft>
              <a:buNone/>
              <a:tabLst>
                <a:tab pos="987425" algn="l"/>
              </a:tabLst>
            </a:pPr>
            <a:r>
              <a:rPr lang="en-GB" sz="1100" dirty="0" smtClean="0"/>
              <a:t>TTP	</a:t>
            </a:r>
            <a:r>
              <a:rPr lang="ja-JP" altLang="en-US" sz="1100" dirty="0" smtClean="0"/>
              <a:t>増悪までの期間</a:t>
            </a:r>
            <a:endParaRPr lang="en-GB" sz="1100" dirty="0"/>
          </a:p>
          <a:p>
            <a:pPr marL="0" indent="0">
              <a:spcAft>
                <a:spcPts val="0"/>
              </a:spcAft>
              <a:buNone/>
              <a:tabLst>
                <a:tab pos="987425" algn="l"/>
              </a:tabLst>
            </a:pPr>
            <a:r>
              <a:rPr lang="en-GB" sz="1100" dirty="0" smtClean="0"/>
              <a:t>ULN	</a:t>
            </a:r>
            <a:r>
              <a:rPr lang="ja-JP" altLang="en-US" sz="1100" dirty="0" smtClean="0"/>
              <a:t>正常上限値</a:t>
            </a:r>
            <a:r>
              <a:rPr lang="en-GB" sz="1100" dirty="0" smtClean="0"/>
              <a:t> </a:t>
            </a:r>
            <a:endParaRPr lang="en-GB" sz="1100" dirty="0"/>
          </a:p>
          <a:p>
            <a:pPr marL="0" indent="0">
              <a:spcAft>
                <a:spcPts val="0"/>
              </a:spcAft>
              <a:buNone/>
              <a:tabLst>
                <a:tab pos="987425" algn="l"/>
              </a:tabLst>
            </a:pPr>
            <a:r>
              <a:rPr lang="en-GB" sz="1100" dirty="0" smtClean="0"/>
              <a:t>VEGFR	</a:t>
            </a:r>
            <a:r>
              <a:rPr lang="ja-JP" altLang="en-US" sz="1100" dirty="0" smtClean="0"/>
              <a:t>血管内皮細胞増殖因子受容体</a:t>
            </a:r>
            <a:endParaRPr lang="en-GB" sz="1100" dirty="0" smtClean="0"/>
          </a:p>
          <a:p>
            <a:pPr marL="0" indent="0">
              <a:spcAft>
                <a:spcPts val="0"/>
              </a:spcAft>
              <a:buNone/>
              <a:tabLst>
                <a:tab pos="987425" algn="l"/>
              </a:tabLst>
            </a:pPr>
            <a:r>
              <a:rPr lang="en-GB" sz="1100" dirty="0" err="1" smtClean="0"/>
              <a:t>QoL</a:t>
            </a:r>
            <a:r>
              <a:rPr lang="en-GB" sz="1100" dirty="0" smtClean="0"/>
              <a:t>	</a:t>
            </a:r>
            <a:r>
              <a:rPr lang="ja-JP" altLang="en-US" sz="1100" dirty="0" smtClean="0"/>
              <a:t>生活の質</a:t>
            </a:r>
            <a:endParaRPr lang="en-GB" sz="1100" dirty="0" smtClean="0"/>
          </a:p>
          <a:p>
            <a:pPr marL="0" indent="0">
              <a:spcAft>
                <a:spcPts val="0"/>
              </a:spcAft>
              <a:buNone/>
              <a:tabLst>
                <a:tab pos="987425" algn="l"/>
              </a:tabLst>
            </a:pPr>
            <a:r>
              <a:rPr lang="en-GB" sz="1100" dirty="0" smtClean="0"/>
              <a:t>SCC	</a:t>
            </a:r>
            <a:r>
              <a:rPr lang="ja-JP" altLang="en-US" sz="1100" dirty="0" smtClean="0"/>
              <a:t>扁平上皮癌</a:t>
            </a:r>
            <a:endParaRPr lang="en-GB" sz="1100" dirty="0"/>
          </a:p>
          <a:p>
            <a:pPr marL="0" indent="0">
              <a:spcAft>
                <a:spcPts val="0"/>
              </a:spcAft>
              <a:buNone/>
              <a:tabLst>
                <a:tab pos="987425" algn="l"/>
              </a:tabLst>
            </a:pPr>
            <a:r>
              <a:rPr lang="en-GB" sz="1100" dirty="0" smtClean="0"/>
              <a:t>SD	</a:t>
            </a:r>
            <a:r>
              <a:rPr lang="ja-JP" altLang="en-US" sz="1100" dirty="0" smtClean="0"/>
              <a:t>安定</a:t>
            </a:r>
            <a:endParaRPr lang="en-GB" sz="1100" dirty="0"/>
          </a:p>
          <a:p>
            <a:pPr marL="0" indent="0">
              <a:spcAft>
                <a:spcPts val="0"/>
              </a:spcAft>
              <a:buNone/>
              <a:tabLst>
                <a:tab pos="987425" algn="l"/>
              </a:tabLst>
            </a:pPr>
            <a:r>
              <a:rPr lang="en-GB" sz="1100" dirty="0" err="1" smtClean="0"/>
              <a:t>SoC</a:t>
            </a:r>
            <a:r>
              <a:rPr lang="en-GB" sz="1100" dirty="0" smtClean="0"/>
              <a:t>	</a:t>
            </a:r>
            <a:r>
              <a:rPr lang="ja-JP" altLang="en-US" sz="1100" dirty="0" smtClean="0"/>
              <a:t>標準治療</a:t>
            </a:r>
            <a:endParaRPr lang="en-GB" sz="1100" dirty="0"/>
          </a:p>
          <a:p>
            <a:pPr marL="0" indent="0">
              <a:spcAft>
                <a:spcPts val="0"/>
              </a:spcAft>
              <a:buNone/>
              <a:tabLst>
                <a:tab pos="8429625" algn="r"/>
              </a:tabLst>
            </a:pPr>
            <a:endParaRPr lang="en-GB" sz="1100" dirty="0"/>
          </a:p>
        </p:txBody>
      </p:sp>
    </p:spTree>
    <p:custDataLst>
      <p:tags r:id="rId1"/>
    </p:custDataLst>
    <p:extLst>
      <p:ext uri="{BB962C8B-B14F-4D97-AF65-F5344CB8AC3E}">
        <p14:creationId xmlns:p14="http://schemas.microsoft.com/office/powerpoint/2010/main" xmlns="" val="2398701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9888" y="1295400"/>
            <a:ext cx="8404225" cy="4811574"/>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spcAft>
                <a:spcPts val="1200"/>
              </a:spcAft>
              <a:buClr>
                <a:srgbClr val="043882"/>
              </a:buClr>
              <a:buFont typeface="Arial" panose="020B0604020202020204" pitchFamily="34" charset="0"/>
              <a:buChar char="•"/>
            </a:pPr>
            <a:r>
              <a:rPr lang="en-GB" altLang="ja-JP" sz="1600" dirty="0"/>
              <a:t>KEYNOTE-012</a:t>
            </a:r>
            <a:r>
              <a:rPr lang="ja-JP" altLang="en-US" sz="1600" dirty="0" smtClean="0"/>
              <a:t>試験の</a:t>
            </a:r>
            <a:r>
              <a:rPr lang="en-US" altLang="ja-JP" sz="1600" dirty="0" smtClean="0"/>
              <a:t>PD-L1</a:t>
            </a:r>
            <a:r>
              <a:rPr lang="ja-JP" altLang="en-US" sz="1600" dirty="0"/>
              <a:t>陽性進行胃癌患者に</a:t>
            </a:r>
            <a:r>
              <a:rPr lang="ja-JP" altLang="en-US" sz="1600" dirty="0" smtClean="0"/>
              <a:t>おける抗</a:t>
            </a:r>
            <a:r>
              <a:rPr lang="en-GB" sz="1600" dirty="0" smtClean="0"/>
              <a:t>PD-1</a:t>
            </a:r>
            <a:r>
              <a:rPr lang="ja-JP" altLang="en-US" sz="1600" dirty="0" smtClean="0"/>
              <a:t>モノクローナル抗体</a:t>
            </a:r>
            <a:r>
              <a:rPr lang="en-GB" sz="1600" dirty="0" smtClean="0"/>
              <a:t>pembrolizumab</a:t>
            </a:r>
            <a:r>
              <a:rPr lang="ja-JP" altLang="en-US" sz="1600" dirty="0" smtClean="0"/>
              <a:t>の安全性および有効性を評価する。</a:t>
            </a:r>
            <a:endParaRPr lang="en-GB" sz="1600" dirty="0" smtClean="0"/>
          </a:p>
          <a:p>
            <a:pPr marL="285750" lvl="1" indent="-285750">
              <a:spcBef>
                <a:spcPts val="26000"/>
              </a:spcBef>
              <a:spcAft>
                <a:spcPts val="1200"/>
              </a:spcAft>
              <a:buClr>
                <a:srgbClr val="043882"/>
              </a:buClr>
              <a:buFont typeface="Arial" panose="020B0604020202020204" pitchFamily="34" charset="0"/>
              <a:buChar char="•"/>
            </a:pPr>
            <a:r>
              <a:rPr lang="ja-JP" altLang="en-US" sz="1600" dirty="0" smtClean="0"/>
              <a:t>保管していた腫瘍サンプルに対して、</a:t>
            </a:r>
            <a:r>
              <a:rPr lang="en-GB" sz="1600" dirty="0" smtClean="0"/>
              <a:t>IHC</a:t>
            </a:r>
            <a:r>
              <a:rPr lang="ja-JP" altLang="en-US" sz="1600" dirty="0" smtClean="0"/>
              <a:t>法を用いて</a:t>
            </a:r>
            <a:r>
              <a:rPr lang="en-US" altLang="ja-JP" sz="1600" dirty="0" smtClean="0"/>
              <a:t>PD-L1</a:t>
            </a:r>
            <a:r>
              <a:rPr lang="ja-JP" altLang="en-US" sz="1600" dirty="0" smtClean="0"/>
              <a:t>発現状況のスクリーニングを行った。</a:t>
            </a:r>
            <a:endParaRPr lang="en-GB" sz="1600" dirty="0"/>
          </a:p>
        </p:txBody>
      </p:sp>
      <p:sp>
        <p:nvSpPr>
          <p:cNvPr id="6" name="Title 5"/>
          <p:cNvSpPr>
            <a:spLocks noGrp="1"/>
          </p:cNvSpPr>
          <p:nvPr>
            <p:ph type="title"/>
          </p:nvPr>
        </p:nvSpPr>
        <p:spPr/>
        <p:txBody>
          <a:bodyPr/>
          <a:lstStyle/>
          <a:p>
            <a:r>
              <a:rPr lang="en-GB" sz="1800" dirty="0" smtClean="0"/>
              <a:t>3</a:t>
            </a:r>
            <a:r>
              <a:rPr lang="ja-JP" altLang="en-US" sz="1800" dirty="0" smtClean="0"/>
              <a:t>：</a:t>
            </a:r>
            <a:r>
              <a:rPr lang="en-GB" altLang="ja-JP" sz="1800" dirty="0" smtClean="0"/>
              <a:t>KEYNOTE-012</a:t>
            </a:r>
            <a:r>
              <a:rPr lang="ja-JP" altLang="en-US" sz="1800" dirty="0" smtClean="0"/>
              <a:t>試験で抗</a:t>
            </a:r>
            <a:r>
              <a:rPr lang="en-US" altLang="ja-JP" sz="1800" dirty="0" smtClean="0"/>
              <a:t>PD-1</a:t>
            </a:r>
            <a:r>
              <a:rPr lang="ja-JP" altLang="en-US" sz="1800" dirty="0" smtClean="0"/>
              <a:t>モノクローナル抗体</a:t>
            </a:r>
            <a:r>
              <a:rPr lang="en-GB" altLang="ja-JP" sz="1800" dirty="0" smtClean="0"/>
              <a:t>pembrolizumab</a:t>
            </a:r>
            <a:r>
              <a:rPr lang="ja-JP" altLang="en-US" sz="1800" dirty="0" smtClean="0"/>
              <a:t>（</a:t>
            </a:r>
            <a:r>
              <a:rPr lang="en-GB" altLang="ja-JP" sz="1800" dirty="0" err="1" smtClean="0"/>
              <a:t>Pembro</a:t>
            </a:r>
            <a:r>
              <a:rPr lang="ja-JP" altLang="en-US" sz="1800" dirty="0" smtClean="0"/>
              <a:t>；</a:t>
            </a:r>
            <a:r>
              <a:rPr lang="en-GB" altLang="ja-JP" sz="1800" dirty="0" smtClean="0"/>
              <a:t>MK-3475</a:t>
            </a:r>
            <a:r>
              <a:rPr lang="ja-JP" altLang="en-US" sz="1800" dirty="0" smtClean="0"/>
              <a:t>）が投与された進行胃癌患者における</a:t>
            </a:r>
            <a:r>
              <a:rPr lang="en-US" altLang="ja-JP" sz="1800" dirty="0" smtClean="0"/>
              <a:t>PD-L1</a:t>
            </a:r>
            <a:r>
              <a:rPr lang="ja-JP" altLang="en-US" sz="1800" dirty="0" smtClean="0"/>
              <a:t>発現状況と　臨床転帰の関係</a:t>
            </a:r>
            <a:r>
              <a:rPr lang="en-US" altLang="ja-JP" sz="1800" dirty="0" smtClean="0"/>
              <a:t>‐</a:t>
            </a:r>
            <a:r>
              <a:rPr lang="en-GB" sz="1800" dirty="0" err="1" smtClean="0"/>
              <a:t>Muro</a:t>
            </a:r>
            <a:r>
              <a:rPr lang="en-GB" sz="1800" dirty="0" smtClean="0"/>
              <a:t> K</a:t>
            </a:r>
            <a:r>
              <a:rPr lang="ja-JP" altLang="en-US" sz="1800" dirty="0" smtClean="0"/>
              <a:t>ら</a:t>
            </a:r>
            <a:endParaRPr lang="en-GB" sz="1800" dirty="0"/>
          </a:p>
        </p:txBody>
      </p:sp>
      <p:sp>
        <p:nvSpPr>
          <p:cNvPr id="8" name="Text Placeholder 7"/>
          <p:cNvSpPr>
            <a:spLocks noGrp="1"/>
          </p:cNvSpPr>
          <p:nvPr>
            <p:ph type="body" sz="quarter" idx="11"/>
          </p:nvPr>
        </p:nvSpPr>
        <p:spPr/>
        <p:txBody>
          <a:bodyPr/>
          <a:lstStyle/>
          <a:p>
            <a:r>
              <a:rPr lang="fr-FR" dirty="0" smtClean="0"/>
              <a:t>Muro</a:t>
            </a:r>
            <a:r>
              <a:rPr lang="ja-JP" altLang="en-US" dirty="0" smtClean="0"/>
              <a:t>ら</a:t>
            </a:r>
            <a:r>
              <a:rPr lang="fr-FR" dirty="0" smtClean="0"/>
              <a:t> </a:t>
            </a:r>
            <a:r>
              <a:rPr lang="fr-FR" dirty="0"/>
              <a:t>J Clin Oncol 2015; 33 (suppl 3; abstr 3</a:t>
            </a:r>
            <a:r>
              <a:rPr lang="fr-FR" dirty="0" smtClean="0"/>
              <a:t>)</a:t>
            </a:r>
            <a:endParaRPr lang="en-GB" dirty="0"/>
          </a:p>
        </p:txBody>
      </p:sp>
      <p:sp>
        <p:nvSpPr>
          <p:cNvPr id="11" name="AutoShape 12"/>
          <p:cNvSpPr>
            <a:spLocks noChangeArrowheads="1"/>
          </p:cNvSpPr>
          <p:nvPr/>
        </p:nvSpPr>
        <p:spPr bwMode="auto">
          <a:xfrm>
            <a:off x="4871202" y="3100260"/>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latin typeface="+mn-ea"/>
              </a:rPr>
              <a:t>Pembrolizumab </a:t>
            </a:r>
            <a:br>
              <a:rPr lang="en-GB" altLang="zh-CN" dirty="0">
                <a:solidFill>
                  <a:schemeClr val="tx2"/>
                </a:solidFill>
                <a:latin typeface="+mn-ea"/>
              </a:rPr>
            </a:br>
            <a:r>
              <a:rPr lang="en-GB" altLang="zh-CN" dirty="0">
                <a:solidFill>
                  <a:schemeClr val="tx2"/>
                </a:solidFill>
                <a:latin typeface="+mn-ea"/>
              </a:rPr>
              <a:t>10 mg/kg q2w</a:t>
            </a: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39</a:t>
            </a:r>
            <a:r>
              <a:rPr lang="ja-JP" altLang="en-US" dirty="0" smtClean="0">
                <a:solidFill>
                  <a:schemeClr val="tx2"/>
                </a:solidFill>
                <a:latin typeface="+mn-ea"/>
              </a:rPr>
              <a:t>例）</a:t>
            </a:r>
            <a:endParaRPr lang="en-GB" altLang="zh-CN" dirty="0">
              <a:solidFill>
                <a:schemeClr val="tx2"/>
              </a:solidFill>
              <a:latin typeface="+mn-ea"/>
            </a:endParaRPr>
          </a:p>
        </p:txBody>
      </p:sp>
      <p:cxnSp>
        <p:nvCxnSpPr>
          <p:cNvPr id="12" name="AutoShape 19"/>
          <p:cNvCxnSpPr>
            <a:cxnSpLocks noChangeShapeType="1"/>
          </p:cNvCxnSpPr>
          <p:nvPr/>
        </p:nvCxnSpPr>
        <p:spPr bwMode="auto">
          <a:xfrm>
            <a:off x="3950838" y="3684460"/>
            <a:ext cx="933427"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a:stCxn id="11" idx="3"/>
          </p:cNvCxnSpPr>
          <p:nvPr/>
        </p:nvCxnSpPr>
        <p:spPr bwMode="auto">
          <a:xfrm>
            <a:off x="7432369" y="3684460"/>
            <a:ext cx="680466" cy="1"/>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12835" y="342014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16" name="AutoShape 9"/>
          <p:cNvSpPr>
            <a:spLocks noChangeArrowheads="1"/>
          </p:cNvSpPr>
          <p:nvPr/>
        </p:nvSpPr>
        <p:spPr bwMode="auto">
          <a:xfrm>
            <a:off x="369888" y="2465589"/>
            <a:ext cx="3920273"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chemeClr val="tx2"/>
                </a:solidFill>
                <a:latin typeface="+mn-ea"/>
              </a:rPr>
              <a:t>主な患者組み入れ基準</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再発性または転移性胃／</a:t>
            </a:r>
            <a:r>
              <a:rPr lang="en-US" altLang="zh-CN" dirty="0" smtClean="0">
                <a:solidFill>
                  <a:schemeClr val="tx2"/>
                </a:solidFill>
                <a:latin typeface="+mn-ea"/>
              </a:rPr>
              <a:t>GEJ</a:t>
            </a:r>
            <a:r>
              <a:rPr lang="ja-JP" altLang="en-US" dirty="0" smtClean="0">
                <a:solidFill>
                  <a:schemeClr val="tx2"/>
                </a:solidFill>
                <a:latin typeface="+mn-ea"/>
              </a:rPr>
              <a:t>腺癌</a:t>
            </a:r>
            <a:endParaRPr lang="en-US" altLang="zh-CN" dirty="0">
              <a:solidFill>
                <a:schemeClr val="tx2"/>
              </a:solidFill>
              <a:latin typeface="+mn-ea"/>
            </a:endParaRPr>
          </a:p>
          <a:p>
            <a:pPr marL="228600" indent="-228600" defTabSz="892175" eaLnBrk="0" hangingPunct="0">
              <a:spcAft>
                <a:spcPct val="30000"/>
              </a:spcAft>
              <a:buFont typeface="Arial" pitchFamily="34" charset="0"/>
              <a:buChar char="•"/>
            </a:pPr>
            <a:r>
              <a:rPr lang="en-US" altLang="zh-CN" dirty="0">
                <a:solidFill>
                  <a:schemeClr val="tx2"/>
                </a:solidFill>
                <a:latin typeface="+mn-ea"/>
              </a:rPr>
              <a:t>ECOG PS </a:t>
            </a:r>
            <a:r>
              <a:rPr lang="en-US" altLang="zh-CN" dirty="0" smtClean="0">
                <a:solidFill>
                  <a:schemeClr val="tx2"/>
                </a:solidFill>
                <a:latin typeface="+mn-ea"/>
              </a:rPr>
              <a:t>0–1</a:t>
            </a:r>
            <a:r>
              <a:rPr lang="ja-JP" altLang="en-US" dirty="0" smtClean="0">
                <a:solidFill>
                  <a:schemeClr val="tx2"/>
                </a:solidFill>
                <a:latin typeface="+mn-ea"/>
              </a:rPr>
              <a:t>；</a:t>
            </a:r>
            <a:r>
              <a:rPr lang="en-US" altLang="zh-CN" dirty="0" smtClean="0">
                <a:solidFill>
                  <a:schemeClr val="tx2"/>
                </a:solidFill>
                <a:latin typeface="+mn-ea"/>
              </a:rPr>
              <a:t>PD-L1*</a:t>
            </a:r>
            <a:r>
              <a:rPr lang="ja-JP" altLang="en-US" dirty="0" smtClean="0">
                <a:solidFill>
                  <a:schemeClr val="tx2"/>
                </a:solidFill>
                <a:latin typeface="+mn-ea"/>
              </a:rPr>
              <a:t>陽性</a:t>
            </a:r>
            <a:endParaRPr lang="en-US"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全身ステロイド療法なし</a:t>
            </a:r>
            <a:endParaRPr lang="en-US"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自己免疫疾患および活動性脳転移なし</a:t>
            </a:r>
            <a:endParaRPr lang="en-US" altLang="zh-CN" dirty="0">
              <a:solidFill>
                <a:schemeClr val="tx2"/>
              </a:solidFill>
              <a:latin typeface="+mn-ea"/>
            </a:endParaRPr>
          </a:p>
          <a:p>
            <a:pPr marL="292100" indent="-292100" defTabSz="892175" eaLnBrk="0" hangingPunct="0">
              <a:spcAft>
                <a:spcPct val="30000"/>
              </a:spcAft>
            </a:pPr>
            <a:r>
              <a:rPr lang="ja-JP" altLang="en-US" dirty="0" smtClean="0">
                <a:solidFill>
                  <a:schemeClr val="tx2"/>
                </a:solidFill>
                <a:latin typeface="+mn-ea"/>
              </a:rPr>
              <a:t>（</a:t>
            </a:r>
            <a:r>
              <a:rPr lang="en-GB" altLang="zh-CN" dirty="0" smtClean="0">
                <a:solidFill>
                  <a:schemeClr val="tx2"/>
                </a:solidFill>
                <a:latin typeface="+mn-ea"/>
              </a:rPr>
              <a:t>65</a:t>
            </a:r>
            <a:r>
              <a:rPr lang="ja-JP" altLang="en-US" dirty="0" smtClean="0">
                <a:solidFill>
                  <a:schemeClr val="tx2"/>
                </a:solidFill>
                <a:latin typeface="+mn-ea"/>
              </a:rPr>
              <a:t>例）</a:t>
            </a:r>
            <a:endParaRPr lang="en-GB" altLang="zh-CN" dirty="0">
              <a:solidFill>
                <a:schemeClr val="tx2"/>
              </a:solidFill>
              <a:latin typeface="+mn-ea"/>
            </a:endParaRPr>
          </a:p>
        </p:txBody>
      </p:sp>
    </p:spTree>
    <p:extLst>
      <p:ext uri="{BB962C8B-B14F-4D97-AF65-F5344CB8AC3E}">
        <p14:creationId xmlns:p14="http://schemas.microsoft.com/office/powerpoint/2010/main" xmlns="" val="888917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3</a:t>
            </a:r>
            <a:r>
              <a:rPr lang="ja-JP" altLang="en-US" sz="1800" dirty="0"/>
              <a:t>：</a:t>
            </a:r>
            <a:r>
              <a:rPr lang="en-GB" altLang="ja-JP" sz="1800" dirty="0"/>
              <a:t>KEYNOTE-012</a:t>
            </a:r>
            <a:r>
              <a:rPr lang="ja-JP" altLang="en-US" sz="1800" dirty="0"/>
              <a:t>試験で抗</a:t>
            </a:r>
            <a:r>
              <a:rPr lang="en-US" altLang="ja-JP" sz="1800" dirty="0"/>
              <a:t>PD-1</a:t>
            </a:r>
            <a:r>
              <a:rPr lang="ja-JP" altLang="en-US" sz="1800" dirty="0"/>
              <a:t>モノクローナル抗体</a:t>
            </a:r>
            <a:r>
              <a:rPr lang="en-GB" altLang="ja-JP" sz="1800" dirty="0"/>
              <a:t>pembrolizumab</a:t>
            </a:r>
            <a:r>
              <a:rPr lang="ja-JP" altLang="en-US" sz="1800" dirty="0"/>
              <a:t>（</a:t>
            </a:r>
            <a:r>
              <a:rPr lang="en-GB" altLang="ja-JP" sz="1800" dirty="0" err="1"/>
              <a:t>Pembro</a:t>
            </a:r>
            <a:r>
              <a:rPr lang="ja-JP" altLang="en-US" sz="1800" dirty="0"/>
              <a:t>；</a:t>
            </a:r>
            <a:r>
              <a:rPr lang="en-GB" altLang="ja-JP" sz="1800" dirty="0"/>
              <a:t>MK-3475</a:t>
            </a:r>
            <a:r>
              <a:rPr lang="ja-JP" altLang="en-US" sz="1800" dirty="0"/>
              <a:t>）が投与された進行胃癌患者における</a:t>
            </a:r>
            <a:r>
              <a:rPr lang="en-US" altLang="ja-JP" sz="1800" dirty="0"/>
              <a:t>PD-L1</a:t>
            </a:r>
            <a:r>
              <a:rPr lang="ja-JP" altLang="en-US" sz="1800" dirty="0"/>
              <a:t>発現状況</a:t>
            </a:r>
            <a:r>
              <a:rPr lang="ja-JP" altLang="en-US" sz="1800" dirty="0" smtClean="0"/>
              <a:t>と　臨床</a:t>
            </a:r>
            <a:r>
              <a:rPr lang="ja-JP" altLang="en-US" sz="1800" dirty="0"/>
              <a:t>転帰の関係</a:t>
            </a:r>
            <a:r>
              <a:rPr lang="en-US" altLang="ja-JP" sz="1800" dirty="0"/>
              <a:t>‐</a:t>
            </a:r>
            <a:r>
              <a:rPr lang="en-GB" altLang="ja-JP" sz="1800" dirty="0" err="1"/>
              <a:t>Muro</a:t>
            </a:r>
            <a:r>
              <a:rPr lang="en-GB" altLang="ja-JP" sz="1800" dirty="0"/>
              <a:t> K</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a:t>
            </a:r>
            <a:endParaRPr lang="en-GB" sz="1600" b="1" dirty="0">
              <a:solidFill>
                <a:schemeClr val="tx1"/>
              </a:solidFill>
            </a:endParaRPr>
          </a:p>
          <a:p>
            <a:pPr>
              <a:buClr>
                <a:srgbClr val="043882"/>
              </a:buClr>
            </a:pPr>
            <a:r>
              <a:rPr lang="en-US" altLang="ja-JP" sz="1600" dirty="0" smtClean="0">
                <a:solidFill>
                  <a:schemeClr val="tx1"/>
                </a:solidFill>
              </a:rPr>
              <a:t>AE</a:t>
            </a:r>
            <a:r>
              <a:rPr lang="ja-JP" altLang="en-US" sz="1600" dirty="0" smtClean="0">
                <a:solidFill>
                  <a:schemeClr val="tx1"/>
                </a:solidFill>
              </a:rPr>
              <a:t>は</a:t>
            </a:r>
            <a:r>
              <a:rPr lang="en-GB" sz="1600" dirty="0" smtClean="0">
                <a:solidFill>
                  <a:schemeClr val="tx1"/>
                </a:solidFill>
              </a:rPr>
              <a:t>26/29</a:t>
            </a:r>
            <a:r>
              <a:rPr lang="ja-JP" altLang="en-US" sz="1600" dirty="0" smtClean="0">
                <a:solidFill>
                  <a:schemeClr val="tx1"/>
                </a:solidFill>
              </a:rPr>
              <a:t>例（</a:t>
            </a:r>
            <a:r>
              <a:rPr lang="en-GB" sz="1600" dirty="0" smtClean="0">
                <a:solidFill>
                  <a:schemeClr val="tx1"/>
                </a:solidFill>
              </a:rPr>
              <a:t>66.7%</a:t>
            </a:r>
            <a:r>
              <a:rPr lang="ja-JP" altLang="en-US" sz="1600" dirty="0" smtClean="0">
                <a:solidFill>
                  <a:schemeClr val="tx1"/>
                </a:solidFill>
              </a:rPr>
              <a:t>）に発現した。</a:t>
            </a:r>
            <a:endParaRPr lang="en-GB" sz="1600" dirty="0">
              <a:solidFill>
                <a:schemeClr val="tx1"/>
              </a:solidFill>
            </a:endParaRPr>
          </a:p>
          <a:p>
            <a:pPr lvl="1">
              <a:buClr>
                <a:srgbClr val="043882"/>
              </a:buClr>
            </a:pPr>
            <a:r>
              <a:rPr lang="ja-JP" altLang="en-US" sz="1600" dirty="0" smtClean="0">
                <a:solidFill>
                  <a:schemeClr val="tx1"/>
                </a:solidFill>
              </a:rPr>
              <a:t>高頻度に発現した</a:t>
            </a:r>
            <a:r>
              <a:rPr lang="en-US" altLang="ja-JP" sz="1600" dirty="0" smtClean="0">
                <a:solidFill>
                  <a:schemeClr val="tx1"/>
                </a:solidFill>
              </a:rPr>
              <a:t>AE</a:t>
            </a:r>
            <a:r>
              <a:rPr lang="ja-JP" altLang="en-US" sz="1600" dirty="0" smtClean="0">
                <a:solidFill>
                  <a:schemeClr val="tx1"/>
                </a:solidFill>
              </a:rPr>
              <a:t>（発現率＞</a:t>
            </a:r>
            <a:r>
              <a:rPr lang="en-US" altLang="ja-JP" sz="1600" dirty="0" smtClean="0">
                <a:solidFill>
                  <a:schemeClr val="tx1"/>
                </a:solidFill>
              </a:rPr>
              <a:t>7%</a:t>
            </a:r>
            <a:r>
              <a:rPr lang="ja-JP" altLang="en-US" sz="1600" dirty="0" smtClean="0">
                <a:solidFill>
                  <a:schemeClr val="tx1"/>
                </a:solidFill>
              </a:rPr>
              <a:t>のもの）：疲労（</a:t>
            </a:r>
            <a:r>
              <a:rPr lang="en-GB" sz="1600" dirty="0" smtClean="0">
                <a:solidFill>
                  <a:schemeClr val="tx1"/>
                </a:solidFill>
              </a:rPr>
              <a:t>17.9%</a:t>
            </a:r>
            <a:r>
              <a:rPr lang="ja-JP" altLang="en-US" sz="1600" dirty="0" smtClean="0">
                <a:solidFill>
                  <a:schemeClr val="tx1"/>
                </a:solidFill>
              </a:rPr>
              <a:t>）、食欲減退（</a:t>
            </a:r>
            <a:r>
              <a:rPr lang="en-GB" sz="1600" dirty="0" smtClean="0">
                <a:solidFill>
                  <a:schemeClr val="tx1"/>
                </a:solidFill>
              </a:rPr>
              <a:t>12.8%</a:t>
            </a:r>
            <a:r>
              <a:rPr lang="ja-JP" altLang="en-US" sz="1600" dirty="0" smtClean="0">
                <a:solidFill>
                  <a:schemeClr val="tx1"/>
                </a:solidFill>
              </a:rPr>
              <a:t>）、甲状腺機能低下症（</a:t>
            </a:r>
            <a:r>
              <a:rPr lang="en-GB" sz="1600" dirty="0" smtClean="0">
                <a:solidFill>
                  <a:schemeClr val="tx1"/>
                </a:solidFill>
              </a:rPr>
              <a:t>12.8%</a:t>
            </a:r>
            <a:r>
              <a:rPr lang="ja-JP" altLang="en-US" sz="1600" dirty="0" smtClean="0">
                <a:solidFill>
                  <a:schemeClr val="tx1"/>
                </a:solidFill>
              </a:rPr>
              <a:t>）、悪心（</a:t>
            </a:r>
            <a:r>
              <a:rPr lang="en-GB" sz="1600" dirty="0" smtClean="0">
                <a:solidFill>
                  <a:schemeClr val="tx1"/>
                </a:solidFill>
              </a:rPr>
              <a:t>7.7%</a:t>
            </a:r>
            <a:r>
              <a:rPr lang="ja-JP" altLang="en-US" sz="1600" dirty="0" smtClean="0">
                <a:solidFill>
                  <a:schemeClr val="tx1"/>
                </a:solidFill>
              </a:rPr>
              <a:t>）、掻痒感（</a:t>
            </a:r>
            <a:r>
              <a:rPr lang="en-GB" sz="1600" dirty="0" smtClean="0">
                <a:solidFill>
                  <a:schemeClr val="tx1"/>
                </a:solidFill>
              </a:rPr>
              <a:t>7.7%</a:t>
            </a:r>
            <a:r>
              <a:rPr lang="ja-JP" altLang="en-US" sz="1600" dirty="0" smtClean="0">
                <a:solidFill>
                  <a:schemeClr val="tx1"/>
                </a:solidFill>
              </a:rPr>
              <a:t>）</a:t>
            </a:r>
            <a:endParaRPr lang="en-GB" sz="1600" dirty="0">
              <a:solidFill>
                <a:schemeClr val="tx1"/>
              </a:solidFill>
            </a:endParaRPr>
          </a:p>
          <a:p>
            <a:pPr>
              <a:buClr>
                <a:srgbClr val="043882"/>
              </a:buClr>
            </a:pPr>
            <a:r>
              <a:rPr lang="ja-JP" altLang="en-US" sz="1600" dirty="0" smtClean="0">
                <a:solidFill>
                  <a:schemeClr val="tx1"/>
                </a:solidFill>
              </a:rPr>
              <a:t>グレード</a:t>
            </a:r>
            <a:r>
              <a:rPr lang="en-GB" sz="1600" dirty="0" smtClean="0">
                <a:solidFill>
                  <a:schemeClr val="tx1"/>
                </a:solidFill>
              </a:rPr>
              <a:t>3</a:t>
            </a:r>
            <a:r>
              <a:rPr lang="ja-JP" altLang="en-US" sz="1600" dirty="0" smtClean="0">
                <a:solidFill>
                  <a:schemeClr val="tx1"/>
                </a:solidFill>
              </a:rPr>
              <a:t>～</a:t>
            </a:r>
            <a:r>
              <a:rPr lang="en-GB" sz="1600" dirty="0" smtClean="0">
                <a:solidFill>
                  <a:schemeClr val="tx1"/>
                </a:solidFill>
              </a:rPr>
              <a:t>5</a:t>
            </a:r>
            <a:r>
              <a:rPr lang="ja-JP" altLang="en-US" sz="1600" dirty="0" smtClean="0">
                <a:solidFill>
                  <a:schemeClr val="tx1"/>
                </a:solidFill>
              </a:rPr>
              <a:t>の治療関連</a:t>
            </a:r>
            <a:r>
              <a:rPr lang="en-GB" sz="1600" dirty="0" smtClean="0">
                <a:solidFill>
                  <a:schemeClr val="tx1"/>
                </a:solidFill>
              </a:rPr>
              <a:t>AE</a:t>
            </a:r>
            <a:r>
              <a:rPr lang="ja-JP" altLang="en-US" sz="1600" dirty="0" smtClean="0">
                <a:solidFill>
                  <a:schemeClr val="tx1"/>
                </a:solidFill>
              </a:rPr>
              <a:t>は</a:t>
            </a:r>
            <a:r>
              <a:rPr lang="en-GB" sz="1600" dirty="0" smtClean="0">
                <a:solidFill>
                  <a:schemeClr val="tx1"/>
                </a:solidFill>
              </a:rPr>
              <a:t>4/39</a:t>
            </a:r>
            <a:r>
              <a:rPr lang="ja-JP" altLang="en-US" sz="1600" dirty="0" smtClean="0">
                <a:solidFill>
                  <a:schemeClr val="tx1"/>
                </a:solidFill>
              </a:rPr>
              <a:t>例（</a:t>
            </a:r>
            <a:r>
              <a:rPr lang="en-GB" sz="1600" dirty="0" smtClean="0">
                <a:solidFill>
                  <a:schemeClr val="tx1"/>
                </a:solidFill>
              </a:rPr>
              <a:t>10.3%</a:t>
            </a:r>
            <a:r>
              <a:rPr lang="ja-JP" altLang="en-US" sz="1600" dirty="0" smtClean="0">
                <a:solidFill>
                  <a:schemeClr val="tx1"/>
                </a:solidFill>
              </a:rPr>
              <a:t>）に発現した。</a:t>
            </a:r>
            <a:endParaRPr lang="en-GB" sz="1600" dirty="0">
              <a:solidFill>
                <a:schemeClr val="tx1"/>
              </a:solidFill>
            </a:endParaRPr>
          </a:p>
          <a:p>
            <a:pPr lvl="1">
              <a:buClr>
                <a:srgbClr val="043882"/>
              </a:buClr>
            </a:pPr>
            <a:r>
              <a:rPr lang="ja-JP" altLang="en-US" sz="1600" dirty="0" smtClean="0">
                <a:solidFill>
                  <a:schemeClr val="tx1"/>
                </a:solidFill>
              </a:rPr>
              <a:t>グレード</a:t>
            </a:r>
            <a:r>
              <a:rPr lang="en-GB" sz="1600" dirty="0" smtClean="0">
                <a:solidFill>
                  <a:schemeClr val="tx1"/>
                </a:solidFill>
              </a:rPr>
              <a:t>3</a:t>
            </a:r>
            <a:r>
              <a:rPr lang="ja-JP" altLang="en-US" sz="1600" dirty="0" smtClean="0">
                <a:solidFill>
                  <a:schemeClr val="tx1"/>
                </a:solidFill>
              </a:rPr>
              <a:t>：食欲減退、疲労、末梢感覚神経障害（各</a:t>
            </a:r>
            <a:r>
              <a:rPr lang="en-GB" sz="1600" dirty="0" smtClean="0">
                <a:solidFill>
                  <a:schemeClr val="tx1"/>
                </a:solidFill>
              </a:rPr>
              <a:t>1</a:t>
            </a:r>
            <a:r>
              <a:rPr lang="ja-JP" altLang="en-US" sz="1600" dirty="0" smtClean="0">
                <a:solidFill>
                  <a:schemeClr val="tx1"/>
                </a:solidFill>
              </a:rPr>
              <a:t>例）</a:t>
            </a:r>
            <a:endParaRPr lang="en-GB" sz="1600" dirty="0">
              <a:solidFill>
                <a:schemeClr val="tx1"/>
              </a:solidFill>
            </a:endParaRPr>
          </a:p>
          <a:p>
            <a:pPr lvl="1">
              <a:buClr>
                <a:srgbClr val="043882"/>
              </a:buClr>
            </a:pPr>
            <a:r>
              <a:rPr lang="ja-JP" altLang="en-US" sz="1600" dirty="0" smtClean="0">
                <a:solidFill>
                  <a:schemeClr val="tx1"/>
                </a:solidFill>
              </a:rPr>
              <a:t>グレード</a:t>
            </a:r>
            <a:r>
              <a:rPr lang="en-GB" sz="1600" dirty="0" smtClean="0">
                <a:solidFill>
                  <a:schemeClr val="tx1"/>
                </a:solidFill>
              </a:rPr>
              <a:t>4</a:t>
            </a:r>
            <a:r>
              <a:rPr lang="ja-JP" altLang="en-US" sz="1600" dirty="0" smtClean="0">
                <a:solidFill>
                  <a:schemeClr val="tx1"/>
                </a:solidFill>
              </a:rPr>
              <a:t>：肺臓炎（</a:t>
            </a:r>
            <a:r>
              <a:rPr lang="en-GB" sz="1600" dirty="0" smtClean="0">
                <a:solidFill>
                  <a:schemeClr val="tx1"/>
                </a:solidFill>
              </a:rPr>
              <a:t>1</a:t>
            </a:r>
            <a:r>
              <a:rPr lang="ja-JP" altLang="en-US" sz="1600" dirty="0" smtClean="0">
                <a:solidFill>
                  <a:schemeClr val="tx1"/>
                </a:solidFill>
              </a:rPr>
              <a:t>例）；グレード</a:t>
            </a:r>
            <a:r>
              <a:rPr lang="en-GB" sz="1600" dirty="0" smtClean="0">
                <a:solidFill>
                  <a:schemeClr val="tx1"/>
                </a:solidFill>
              </a:rPr>
              <a:t>5</a:t>
            </a:r>
            <a:r>
              <a:rPr lang="ja-JP" altLang="en-US" sz="1600" dirty="0" smtClean="0">
                <a:solidFill>
                  <a:schemeClr val="tx1"/>
                </a:solidFill>
              </a:rPr>
              <a:t>：死亡に至った低酸素症（</a:t>
            </a:r>
            <a:r>
              <a:rPr lang="en-US" altLang="ja-JP" sz="1600" dirty="0" smtClean="0">
                <a:solidFill>
                  <a:schemeClr val="tx1"/>
                </a:solidFill>
              </a:rPr>
              <a:t>1</a:t>
            </a:r>
            <a:r>
              <a:rPr lang="ja-JP" altLang="en-US" sz="1600" dirty="0" smtClean="0">
                <a:solidFill>
                  <a:schemeClr val="tx1"/>
                </a:solidFill>
              </a:rPr>
              <a:t>例）</a:t>
            </a:r>
            <a:endParaRPr lang="en-GB" sz="1600" dirty="0">
              <a:solidFill>
                <a:schemeClr val="tx1"/>
              </a:solidFill>
            </a:endParaRP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smtClean="0">
              <a:solidFill>
                <a:srgbClr val="363636"/>
              </a:solidFill>
            </a:endParaRPr>
          </a:p>
          <a:p>
            <a:pPr lvl="1">
              <a:spcAft>
                <a:spcPts val="1200"/>
              </a:spcAft>
              <a:buClr>
                <a:srgbClr val="043882"/>
              </a:buClr>
            </a:pPr>
            <a:endParaRPr lang="en-GB" sz="1600" dirty="0">
              <a:solidFill>
                <a:srgbClr val="363636"/>
              </a:solidFill>
            </a:endParaRPr>
          </a:p>
          <a:p>
            <a:endParaRPr lang="en-GB" dirty="0"/>
          </a:p>
          <a:p>
            <a:endParaRPr lang="en-GB" dirty="0"/>
          </a:p>
        </p:txBody>
      </p:sp>
      <p:sp>
        <p:nvSpPr>
          <p:cNvPr id="5" name="Text Placeholder 4"/>
          <p:cNvSpPr>
            <a:spLocks noGrp="1"/>
          </p:cNvSpPr>
          <p:nvPr>
            <p:ph type="body" sz="quarter" idx="11"/>
          </p:nvPr>
        </p:nvSpPr>
        <p:spPr/>
        <p:txBody>
          <a:bodyPr/>
          <a:lstStyle/>
          <a:p>
            <a:r>
              <a:rPr lang="fr-FR" dirty="0" smtClean="0"/>
              <a:t>Muro</a:t>
            </a:r>
            <a:r>
              <a:rPr lang="ja-JP" altLang="en-US" dirty="0" smtClean="0"/>
              <a:t>ら</a:t>
            </a:r>
            <a:r>
              <a:rPr lang="fr-FR" dirty="0" smtClean="0"/>
              <a:t> </a:t>
            </a:r>
            <a:r>
              <a:rPr lang="fr-FR" dirty="0"/>
              <a:t>J Clin Oncol 2015; 33 (suppl 3; abstr 3</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760072850"/>
              </p:ext>
            </p:extLst>
          </p:nvPr>
        </p:nvGraphicFramePr>
        <p:xfrm>
          <a:off x="369888" y="3418739"/>
          <a:ext cx="8200908" cy="2346960"/>
        </p:xfrm>
        <a:graphic>
          <a:graphicData uri="http://schemas.openxmlformats.org/drawingml/2006/table">
            <a:tbl>
              <a:tblPr firstRow="1" bandRow="1">
                <a:tableStyleId>{69012ECD-51FC-41F1-AA8D-1B2483CD663E}</a:tableStyleId>
              </a:tblPr>
              <a:tblGrid>
                <a:gridCol w="2496142"/>
                <a:gridCol w="2852383"/>
                <a:gridCol w="2852383"/>
              </a:tblGrid>
              <a:tr h="170622">
                <a:tc>
                  <a:txBody>
                    <a:bodyPr/>
                    <a:lstStyle/>
                    <a:p>
                      <a:r>
                        <a:rPr lang="ja-JP" altLang="en-US" sz="1400" dirty="0" smtClean="0">
                          <a:solidFill>
                            <a:schemeClr val="tx2"/>
                          </a:solidFill>
                        </a:rPr>
                        <a:t>最良総合効果</a:t>
                      </a:r>
                      <a:endParaRPr lang="en-US" altLang="ja-JP" sz="1400" dirty="0" smtClean="0">
                        <a:solidFill>
                          <a:schemeClr val="tx2"/>
                        </a:solidFill>
                      </a:endParaRPr>
                    </a:p>
                    <a:p>
                      <a:r>
                        <a:rPr lang="ja-JP" altLang="en-US" sz="1400" dirty="0" smtClean="0">
                          <a:solidFill>
                            <a:schemeClr val="tx2"/>
                          </a:solidFill>
                        </a:rPr>
                        <a:t>（</a:t>
                      </a:r>
                      <a:r>
                        <a:rPr lang="en-GB" sz="1400" dirty="0" smtClean="0">
                          <a:solidFill>
                            <a:schemeClr val="tx2"/>
                          </a:solidFill>
                        </a:rPr>
                        <a:t>RECIST v1.1</a:t>
                      </a:r>
                      <a:r>
                        <a:rPr lang="ja-JP" altLang="en-US" sz="1400" dirty="0" smtClean="0">
                          <a:solidFill>
                            <a:schemeClr val="tx2"/>
                          </a:solidFill>
                        </a:rPr>
                        <a:t>）</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altLang="en-US" sz="1400" dirty="0" smtClean="0">
                          <a:solidFill>
                            <a:schemeClr val="tx2"/>
                          </a:solidFill>
                        </a:rPr>
                        <a:t>中央評価</a:t>
                      </a:r>
                      <a:endParaRPr lang="en-GB"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36</a:t>
                      </a:r>
                      <a:r>
                        <a:rPr lang="ja-JP" altLang="en-US" sz="1400" dirty="0" smtClean="0">
                          <a:solidFill>
                            <a:schemeClr val="tx2"/>
                          </a:solidFill>
                        </a:rPr>
                        <a:t>例）</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altLang="en-US" sz="1400" dirty="0" smtClean="0">
                          <a:solidFill>
                            <a:schemeClr val="tx2"/>
                          </a:solidFill>
                        </a:rPr>
                        <a:t>治験責任医師による評価</a:t>
                      </a:r>
                      <a:endParaRPr lang="en-GB"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39</a:t>
                      </a:r>
                      <a:r>
                        <a:rPr lang="ja-JP" altLang="en-US" sz="1400" dirty="0" smtClean="0">
                          <a:solidFill>
                            <a:schemeClr val="tx2"/>
                          </a:solidFill>
                        </a:rPr>
                        <a:t>例）</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4295">
                <a:tc>
                  <a:txBody>
                    <a:bodyPr/>
                    <a:lstStyle/>
                    <a:p>
                      <a:r>
                        <a:rPr lang="en-GB" sz="1400" dirty="0" smtClean="0"/>
                        <a:t>ORR, % (95% CI)</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22.2 (10.1</a:t>
                      </a:r>
                      <a:r>
                        <a:rPr lang="ja-JP" altLang="en-US" sz="1400" dirty="0" smtClean="0">
                          <a:solidFill>
                            <a:schemeClr val="tx1"/>
                          </a:solidFill>
                        </a:rPr>
                        <a:t>～</a:t>
                      </a:r>
                      <a:r>
                        <a:rPr lang="en-GB" sz="1400" dirty="0" smtClean="0">
                          <a:solidFill>
                            <a:schemeClr val="tx1"/>
                          </a:solidFill>
                        </a:rPr>
                        <a:t>39.2)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33.3 (19.1</a:t>
                      </a:r>
                      <a:r>
                        <a:rPr lang="ja-JP" altLang="en-US" sz="1400" dirty="0" smtClean="0">
                          <a:solidFill>
                            <a:schemeClr val="tx1"/>
                          </a:solidFill>
                        </a:rPr>
                        <a:t>～</a:t>
                      </a:r>
                      <a:r>
                        <a:rPr lang="en-GB" sz="1400" dirty="0" smtClean="0">
                          <a:solidFill>
                            <a:schemeClr val="tx1"/>
                          </a:solidFill>
                        </a:rPr>
                        <a:t>50.2)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9729">
                <a:tc>
                  <a:txBody>
                    <a:bodyPr/>
                    <a:lstStyle/>
                    <a:p>
                      <a:r>
                        <a:rPr lang="ja-JP" altLang="en-US" sz="1400" dirty="0" smtClean="0"/>
                        <a:t>最良総合効果、例（</a:t>
                      </a:r>
                      <a:r>
                        <a:rPr lang="en-GB" sz="1400" baseline="0" dirty="0" smtClean="0"/>
                        <a:t>%</a:t>
                      </a:r>
                      <a:r>
                        <a:rPr lang="ja-JP" altLang="en-US" sz="1400" baseline="0" dirty="0" smtClean="0"/>
                        <a:t>）</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2459">
                <a:tc>
                  <a:txBody>
                    <a:bodyPr/>
                    <a:lstStyle/>
                    <a:p>
                      <a:pPr marL="180000">
                        <a:spcBef>
                          <a:spcPts val="0"/>
                        </a:spcBef>
                      </a:pPr>
                      <a:r>
                        <a:rPr lang="ja-JP" altLang="en-US" sz="1400" dirty="0" smtClean="0"/>
                        <a:t>完全奏効</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a:spcBef>
                          <a:spcPts val="0"/>
                        </a:spcBef>
                      </a:pPr>
                      <a:r>
                        <a:rPr lang="ja-JP" altLang="en-US" sz="1400" dirty="0" smtClean="0"/>
                        <a:t>部分奏効</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8 (22.2)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13 (33.3)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a:spcBef>
                          <a:spcPts val="0"/>
                        </a:spcBef>
                      </a:pPr>
                      <a:r>
                        <a:rPr lang="ja-JP" altLang="en-US" sz="1400" dirty="0" smtClean="0"/>
                        <a:t>安定</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 (13.9)</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 (12.8)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6056">
                <a:tc>
                  <a:txBody>
                    <a:bodyPr/>
                    <a:lstStyle/>
                    <a:p>
                      <a:pPr marL="180000">
                        <a:spcBef>
                          <a:spcPts val="0"/>
                        </a:spcBef>
                      </a:pPr>
                      <a:r>
                        <a:rPr lang="ja-JP" altLang="en-US" sz="1400" dirty="0" smtClean="0"/>
                        <a:t>増悪</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19 (52.8)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solidFill>
                            <a:schemeClr val="tx1"/>
                          </a:solidFill>
                        </a:rPr>
                        <a:t>21 (53.8)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3920898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3</a:t>
            </a:r>
            <a:r>
              <a:rPr lang="ja-JP" altLang="en-US" sz="1800" dirty="0"/>
              <a:t>：</a:t>
            </a:r>
            <a:r>
              <a:rPr lang="en-GB" altLang="ja-JP" sz="1800" dirty="0"/>
              <a:t>KEYNOTE-012</a:t>
            </a:r>
            <a:r>
              <a:rPr lang="ja-JP" altLang="en-US" sz="1800" dirty="0"/>
              <a:t>試験で抗</a:t>
            </a:r>
            <a:r>
              <a:rPr lang="en-US" altLang="ja-JP" sz="1800" dirty="0"/>
              <a:t>PD-1</a:t>
            </a:r>
            <a:r>
              <a:rPr lang="ja-JP" altLang="en-US" sz="1800" dirty="0"/>
              <a:t>モノクローナル抗体</a:t>
            </a:r>
            <a:r>
              <a:rPr lang="en-GB" altLang="ja-JP" sz="1800" dirty="0"/>
              <a:t>pembrolizumab</a:t>
            </a:r>
            <a:r>
              <a:rPr lang="ja-JP" altLang="en-US" sz="1800" dirty="0"/>
              <a:t>（</a:t>
            </a:r>
            <a:r>
              <a:rPr lang="en-GB" altLang="ja-JP" sz="1800" dirty="0" err="1"/>
              <a:t>Pembro</a:t>
            </a:r>
            <a:r>
              <a:rPr lang="ja-JP" altLang="en-US" sz="1800" dirty="0"/>
              <a:t>；</a:t>
            </a:r>
            <a:r>
              <a:rPr lang="en-GB" altLang="ja-JP" sz="1800" dirty="0"/>
              <a:t>MK-3475</a:t>
            </a:r>
            <a:r>
              <a:rPr lang="ja-JP" altLang="en-US" sz="1800" dirty="0"/>
              <a:t>）が投与された進行胃癌患者における</a:t>
            </a:r>
            <a:r>
              <a:rPr lang="en-US" altLang="ja-JP" sz="1800" dirty="0"/>
              <a:t>PD-L1</a:t>
            </a:r>
            <a:r>
              <a:rPr lang="ja-JP" altLang="en-US" sz="1800" dirty="0"/>
              <a:t>発現状況</a:t>
            </a:r>
            <a:r>
              <a:rPr lang="ja-JP" altLang="en-US" sz="1800" dirty="0" smtClean="0"/>
              <a:t>と　臨床</a:t>
            </a:r>
            <a:r>
              <a:rPr lang="ja-JP" altLang="en-US" sz="1800" dirty="0"/>
              <a:t>転帰の関係</a:t>
            </a:r>
            <a:r>
              <a:rPr lang="en-US" altLang="ja-JP" sz="1800" dirty="0"/>
              <a:t>‐</a:t>
            </a:r>
            <a:r>
              <a:rPr lang="en-GB" altLang="ja-JP" sz="1800" dirty="0" err="1"/>
              <a:t>Muro</a:t>
            </a:r>
            <a:r>
              <a:rPr lang="en-GB" altLang="ja-JP" sz="1800" dirty="0"/>
              <a:t> K</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主な結果（続き）</a:t>
            </a:r>
            <a:endParaRPr lang="en-GB" sz="1600" b="1" dirty="0">
              <a:solidFill>
                <a:schemeClr val="tx1"/>
              </a:solidFill>
            </a:endParaRPr>
          </a:p>
          <a:p>
            <a:pPr>
              <a:buClr>
                <a:srgbClr val="043882"/>
              </a:buClr>
            </a:pPr>
            <a:r>
              <a:rPr lang="en-GB" sz="1600" dirty="0" smtClean="0">
                <a:solidFill>
                  <a:schemeClr val="tx1"/>
                </a:solidFill>
              </a:rPr>
              <a:t>6</a:t>
            </a:r>
            <a:r>
              <a:rPr lang="ja-JP" altLang="en-US" sz="1600" dirty="0" smtClean="0">
                <a:solidFill>
                  <a:schemeClr val="tx1"/>
                </a:solidFill>
              </a:rPr>
              <a:t>ヵ月</a:t>
            </a:r>
            <a:r>
              <a:rPr lang="en-GB" sz="1600" dirty="0" smtClean="0">
                <a:solidFill>
                  <a:schemeClr val="tx1"/>
                </a:solidFill>
              </a:rPr>
              <a:t>PFS</a:t>
            </a:r>
            <a:r>
              <a:rPr lang="ja-JP" altLang="en-US" sz="1600" dirty="0" smtClean="0">
                <a:solidFill>
                  <a:schemeClr val="tx1"/>
                </a:solidFill>
              </a:rPr>
              <a:t>率：</a:t>
            </a:r>
            <a:r>
              <a:rPr lang="en-GB" sz="1600" dirty="0" smtClean="0">
                <a:solidFill>
                  <a:schemeClr val="tx1"/>
                </a:solidFill>
              </a:rPr>
              <a:t>24%</a:t>
            </a:r>
            <a:r>
              <a:rPr lang="ja-JP" altLang="en-US" sz="1600" dirty="0" smtClean="0">
                <a:solidFill>
                  <a:schemeClr val="tx1"/>
                </a:solidFill>
              </a:rPr>
              <a:t>；</a:t>
            </a:r>
            <a:r>
              <a:rPr lang="en-GB" sz="1600" dirty="0" smtClean="0">
                <a:solidFill>
                  <a:schemeClr val="tx1"/>
                </a:solidFill>
              </a:rPr>
              <a:t>6</a:t>
            </a:r>
            <a:r>
              <a:rPr lang="ja-JP" altLang="en-US" sz="1600" dirty="0" smtClean="0">
                <a:solidFill>
                  <a:schemeClr val="tx1"/>
                </a:solidFill>
              </a:rPr>
              <a:t>ヵ月</a:t>
            </a:r>
            <a:r>
              <a:rPr lang="en-GB" sz="1600" dirty="0" smtClean="0">
                <a:solidFill>
                  <a:schemeClr val="tx1"/>
                </a:solidFill>
              </a:rPr>
              <a:t>OS</a:t>
            </a:r>
            <a:r>
              <a:rPr lang="ja-JP" altLang="en-US" sz="1600" dirty="0" smtClean="0">
                <a:solidFill>
                  <a:schemeClr val="tx1"/>
                </a:solidFill>
              </a:rPr>
              <a:t>率：</a:t>
            </a:r>
            <a:r>
              <a:rPr lang="en-GB" sz="1600" dirty="0" smtClean="0">
                <a:solidFill>
                  <a:schemeClr val="tx1"/>
                </a:solidFill>
              </a:rPr>
              <a:t>69</a:t>
            </a:r>
            <a:r>
              <a:rPr lang="en-GB" sz="1600" dirty="0">
                <a:solidFill>
                  <a:schemeClr val="tx1"/>
                </a:solidFill>
              </a:rPr>
              <a:t>%</a:t>
            </a:r>
          </a:p>
          <a:p>
            <a:pPr>
              <a:buClr>
                <a:srgbClr val="043882"/>
              </a:buClr>
            </a:pPr>
            <a:r>
              <a:rPr lang="en-GB" sz="1600" dirty="0" err="1" smtClean="0">
                <a:solidFill>
                  <a:schemeClr val="tx1"/>
                </a:solidFill>
              </a:rPr>
              <a:t>mPFS</a:t>
            </a:r>
            <a:r>
              <a:rPr lang="ja-JP" altLang="en-US" sz="1600" dirty="0" smtClean="0">
                <a:solidFill>
                  <a:schemeClr val="tx1"/>
                </a:solidFill>
              </a:rPr>
              <a:t>：</a:t>
            </a:r>
            <a:r>
              <a:rPr lang="en-GB" sz="1600" dirty="0" smtClean="0">
                <a:solidFill>
                  <a:schemeClr val="tx1"/>
                </a:solidFill>
              </a:rPr>
              <a:t>1.9</a:t>
            </a:r>
            <a:r>
              <a:rPr lang="ja-JP" altLang="en-US" sz="1600" dirty="0" smtClean="0">
                <a:solidFill>
                  <a:schemeClr val="tx1"/>
                </a:solidFill>
              </a:rPr>
              <a:t>ヵ月（</a:t>
            </a:r>
            <a:r>
              <a:rPr lang="en-GB" sz="1600" dirty="0" smtClean="0">
                <a:solidFill>
                  <a:schemeClr val="tx1"/>
                </a:solidFill>
              </a:rPr>
              <a:t>95</a:t>
            </a:r>
            <a:r>
              <a:rPr lang="en-GB" sz="1600" dirty="0">
                <a:solidFill>
                  <a:schemeClr val="tx1"/>
                </a:solidFill>
              </a:rPr>
              <a:t>% CI </a:t>
            </a:r>
            <a:r>
              <a:rPr lang="en-GB" sz="1600" dirty="0" smtClean="0">
                <a:solidFill>
                  <a:schemeClr val="tx1"/>
                </a:solidFill>
              </a:rPr>
              <a:t>1.8</a:t>
            </a:r>
            <a:r>
              <a:rPr lang="ja-JP" altLang="en-US" sz="1600" dirty="0" smtClean="0">
                <a:solidFill>
                  <a:schemeClr val="tx1"/>
                </a:solidFill>
              </a:rPr>
              <a:t>～</a:t>
            </a:r>
            <a:r>
              <a:rPr lang="en-GB" sz="1600" dirty="0" smtClean="0">
                <a:solidFill>
                  <a:schemeClr val="tx1"/>
                </a:solidFill>
              </a:rPr>
              <a:t>3.5</a:t>
            </a:r>
            <a:r>
              <a:rPr lang="ja-JP" altLang="en-US" sz="1600" dirty="0" smtClean="0">
                <a:solidFill>
                  <a:schemeClr val="tx1"/>
                </a:solidFill>
              </a:rPr>
              <a:t>）；</a:t>
            </a:r>
            <a:r>
              <a:rPr lang="en-GB" sz="1600" dirty="0" err="1" smtClean="0">
                <a:solidFill>
                  <a:schemeClr val="tx1"/>
                </a:solidFill>
              </a:rPr>
              <a:t>mOS</a:t>
            </a:r>
            <a:r>
              <a:rPr lang="ja-JP" altLang="en-US" sz="1600" dirty="0" smtClean="0">
                <a:solidFill>
                  <a:schemeClr val="tx1"/>
                </a:solidFill>
              </a:rPr>
              <a:t>：未到達</a:t>
            </a:r>
            <a:endParaRPr lang="en-GB" sz="1600" dirty="0">
              <a:solidFill>
                <a:schemeClr val="tx1"/>
              </a:solidFill>
            </a:endParaRPr>
          </a:p>
          <a:p>
            <a:pPr>
              <a:buClr>
                <a:srgbClr val="043882"/>
              </a:buClr>
            </a:pPr>
            <a:r>
              <a:rPr lang="en-GB" altLang="ja-JP" sz="1600" dirty="0" smtClean="0">
                <a:solidFill>
                  <a:schemeClr val="tx1"/>
                </a:solidFill>
              </a:rPr>
              <a:t>PD-L1</a:t>
            </a:r>
            <a:r>
              <a:rPr lang="ja-JP" altLang="en-US" sz="1600" dirty="0">
                <a:solidFill>
                  <a:schemeClr val="tx1"/>
                </a:solidFill>
              </a:rPr>
              <a:t>の発現量が</a:t>
            </a:r>
            <a:r>
              <a:rPr lang="ja-JP" altLang="en-US" sz="1600" dirty="0" smtClean="0">
                <a:solidFill>
                  <a:schemeClr val="tx1"/>
                </a:solidFill>
              </a:rPr>
              <a:t>高い患者で</a:t>
            </a:r>
            <a:r>
              <a:rPr lang="en-GB" sz="1600" dirty="0" smtClean="0">
                <a:solidFill>
                  <a:schemeClr val="tx1"/>
                </a:solidFill>
              </a:rPr>
              <a:t>OS</a:t>
            </a:r>
            <a:r>
              <a:rPr lang="ja-JP" altLang="en-US" sz="1600" dirty="0" err="1" smtClean="0">
                <a:solidFill>
                  <a:schemeClr val="tx1"/>
                </a:solidFill>
              </a:rPr>
              <a:t>、</a:t>
            </a:r>
            <a:r>
              <a:rPr lang="en-GB" sz="1600" dirty="0" smtClean="0">
                <a:solidFill>
                  <a:schemeClr val="tx1"/>
                </a:solidFill>
              </a:rPr>
              <a:t>ORR</a:t>
            </a:r>
            <a:r>
              <a:rPr lang="ja-JP" altLang="en-US" sz="1600" dirty="0" smtClean="0">
                <a:solidFill>
                  <a:schemeClr val="tx1"/>
                </a:solidFill>
              </a:rPr>
              <a:t>および</a:t>
            </a:r>
            <a:r>
              <a:rPr lang="en-GB" sz="1600" dirty="0" smtClean="0">
                <a:solidFill>
                  <a:schemeClr val="tx1"/>
                </a:solidFill>
              </a:rPr>
              <a:t>PFS</a:t>
            </a:r>
            <a:r>
              <a:rPr lang="ja-JP" altLang="en-US" sz="1600" dirty="0" smtClean="0">
                <a:solidFill>
                  <a:schemeClr val="tx1"/>
                </a:solidFill>
              </a:rPr>
              <a:t>が改善する傾向が認められたが、統計学上有意ではなかった。</a:t>
            </a:r>
            <a:endParaRPr lang="en-GB" sz="1600" dirty="0">
              <a:solidFill>
                <a:schemeClr val="tx1"/>
              </a:solidFill>
            </a:endParaRPr>
          </a:p>
          <a:p>
            <a:pPr lvl="1">
              <a:buClr>
                <a:srgbClr val="043882"/>
              </a:buClr>
            </a:pPr>
            <a:endParaRPr lang="en-GB" sz="1600" dirty="0">
              <a:solidFill>
                <a:schemeClr val="tx1"/>
              </a:solidFill>
            </a:endParaRPr>
          </a:p>
          <a:p>
            <a:pPr mar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en-GB" altLang="ja-JP" sz="1600" b="1" dirty="0">
                <a:solidFill>
                  <a:schemeClr val="tx1"/>
                </a:solidFill>
              </a:rPr>
              <a:t>PD-L1</a:t>
            </a:r>
            <a:r>
              <a:rPr lang="ja-JP" altLang="en-US" sz="1600" b="1" dirty="0">
                <a:solidFill>
                  <a:schemeClr val="tx1"/>
                </a:solidFill>
              </a:rPr>
              <a:t>陽性進行胃癌</a:t>
            </a:r>
            <a:r>
              <a:rPr lang="ja-JP" altLang="en-US" sz="1600" b="1" dirty="0" smtClean="0">
                <a:solidFill>
                  <a:schemeClr val="tx1"/>
                </a:solidFill>
              </a:rPr>
              <a:t>患者における</a:t>
            </a:r>
            <a:r>
              <a:rPr lang="en-US" altLang="ja-JP" sz="1600" b="1" dirty="0" smtClean="0">
                <a:solidFill>
                  <a:schemeClr val="tx1"/>
                </a:solidFill>
              </a:rPr>
              <a:t>p</a:t>
            </a:r>
            <a:r>
              <a:rPr lang="en-GB" sz="1600" b="1" dirty="0" smtClean="0">
                <a:solidFill>
                  <a:schemeClr val="tx1"/>
                </a:solidFill>
              </a:rPr>
              <a:t>embrolizumab</a:t>
            </a:r>
            <a:r>
              <a:rPr lang="ja-JP" altLang="en-US" sz="1600" b="1" dirty="0" smtClean="0">
                <a:solidFill>
                  <a:schemeClr val="tx1"/>
                </a:solidFill>
              </a:rPr>
              <a:t>の安全性および忍容性プロファイルは許容可能であった。</a:t>
            </a:r>
            <a:endParaRPr lang="en-GB" sz="1600" b="1" dirty="0" smtClean="0">
              <a:solidFill>
                <a:schemeClr val="tx1"/>
              </a:solidFill>
            </a:endParaRPr>
          </a:p>
          <a:p>
            <a:pPr>
              <a:buClr>
                <a:srgbClr val="043882"/>
              </a:buClr>
            </a:pPr>
            <a:r>
              <a:rPr lang="en-GB" sz="1600" b="1" dirty="0" smtClean="0">
                <a:solidFill>
                  <a:schemeClr val="tx1"/>
                </a:solidFill>
              </a:rPr>
              <a:t>Pembrolizumab</a:t>
            </a:r>
            <a:r>
              <a:rPr lang="ja-JP" altLang="en-US" sz="1600" b="1" dirty="0" smtClean="0">
                <a:solidFill>
                  <a:schemeClr val="tx1"/>
                </a:solidFill>
              </a:rPr>
              <a:t>は</a:t>
            </a:r>
            <a:r>
              <a:rPr lang="en-GB" sz="1600" b="1" dirty="0" smtClean="0">
                <a:solidFill>
                  <a:schemeClr val="tx1"/>
                </a:solidFill>
              </a:rPr>
              <a:t>RECIST v1.1</a:t>
            </a:r>
            <a:r>
              <a:rPr lang="ja-JP" altLang="en-US" sz="1600" b="1" dirty="0" smtClean="0">
                <a:solidFill>
                  <a:schemeClr val="tx1"/>
                </a:solidFill>
              </a:rPr>
              <a:t>基準に従って評価した患者の</a:t>
            </a:r>
            <a:r>
              <a:rPr lang="en-US" altLang="ja-JP" sz="1600" b="1" dirty="0" smtClean="0">
                <a:solidFill>
                  <a:schemeClr val="tx1"/>
                </a:solidFill>
              </a:rPr>
              <a:t>22%</a:t>
            </a:r>
            <a:r>
              <a:rPr lang="ja-JP" altLang="en-US" sz="1600" b="1" dirty="0" smtClean="0">
                <a:solidFill>
                  <a:schemeClr val="tx1"/>
                </a:solidFill>
              </a:rPr>
              <a:t>で持続的な抗腫瘍効果を示した。</a:t>
            </a:r>
            <a:r>
              <a:rPr lang="en-GB" sz="1600" b="1" dirty="0" smtClean="0">
                <a:solidFill>
                  <a:schemeClr val="tx1"/>
                </a:solidFill>
              </a:rPr>
              <a:t> </a:t>
            </a:r>
          </a:p>
          <a:p>
            <a:pPr>
              <a:buClr>
                <a:srgbClr val="043882"/>
              </a:buClr>
            </a:pPr>
            <a:r>
              <a:rPr lang="en-GB" sz="1600" b="1" dirty="0" smtClean="0">
                <a:solidFill>
                  <a:schemeClr val="tx1"/>
                </a:solidFill>
              </a:rPr>
              <a:t>PD-L1</a:t>
            </a:r>
            <a:r>
              <a:rPr lang="ja-JP" altLang="en-US" sz="1600" b="1" dirty="0" smtClean="0">
                <a:solidFill>
                  <a:schemeClr val="tx1"/>
                </a:solidFill>
              </a:rPr>
              <a:t>の発現量が高い患者で奏効率が改善する傾向が認められた。</a:t>
            </a:r>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smtClean="0"/>
              <a:t>Muro</a:t>
            </a:r>
            <a:r>
              <a:rPr lang="ja-JP" altLang="en-US" dirty="0" smtClean="0"/>
              <a:t>ら</a:t>
            </a:r>
            <a:r>
              <a:rPr lang="fr-FR" dirty="0" smtClean="0"/>
              <a:t> </a:t>
            </a:r>
            <a:r>
              <a:rPr lang="fr-FR" dirty="0"/>
              <a:t>J Clin Oncol 2015; 33 (suppl 3; abstr 3</a:t>
            </a:r>
            <a:r>
              <a:rPr lang="fr-FR" dirty="0" smtClean="0"/>
              <a:t>)</a:t>
            </a:r>
            <a:endParaRPr lang="en-GB" dirty="0"/>
          </a:p>
        </p:txBody>
      </p:sp>
    </p:spTree>
    <p:extLst>
      <p:ext uri="{BB962C8B-B14F-4D97-AF65-F5344CB8AC3E}">
        <p14:creationId xmlns:p14="http://schemas.microsoft.com/office/powerpoint/2010/main" xmlns="" val="3104827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0"/>
            <a:ext cx="8238945" cy="1160060"/>
          </a:xfrm>
        </p:spPr>
        <p:txBody>
          <a:bodyPr/>
          <a:lstStyle/>
          <a:p>
            <a:r>
              <a:rPr lang="en-GB" sz="1800" dirty="0" smtClean="0"/>
              <a:t>6</a:t>
            </a:r>
            <a:r>
              <a:rPr lang="ja-JP" altLang="en-US" sz="1800" dirty="0"/>
              <a:t>：</a:t>
            </a:r>
            <a:r>
              <a:rPr lang="ja-JP" altLang="en-US" sz="1800" dirty="0" smtClean="0"/>
              <a:t>進行食道癌を</a:t>
            </a:r>
            <a:r>
              <a:rPr lang="ja-JP" altLang="en-US" sz="1800" dirty="0"/>
              <a:t>対象に放射</a:t>
            </a:r>
            <a:r>
              <a:rPr lang="ja-JP" altLang="en-US" sz="1800" dirty="0" smtClean="0"/>
              <a:t>線療法後または化学放射線療法後の嚥下障害緩和</a:t>
            </a:r>
            <a:r>
              <a:rPr lang="en-US" altLang="ja-JP" sz="1800" dirty="0" smtClean="0"/>
              <a:t/>
            </a:r>
            <a:br>
              <a:rPr lang="en-US" altLang="ja-JP" sz="1800" dirty="0" smtClean="0"/>
            </a:br>
            <a:r>
              <a:rPr lang="ja-JP" altLang="en-US" sz="1800" dirty="0" smtClean="0"/>
              <a:t>状況および</a:t>
            </a:r>
            <a:r>
              <a:rPr lang="en-US" altLang="ja-JP" sz="1800" dirty="0" err="1" smtClean="0"/>
              <a:t>QoL</a:t>
            </a:r>
            <a:r>
              <a:rPr lang="ja-JP" altLang="en-US" sz="1800" dirty="0" smtClean="0"/>
              <a:t>を比較した</a:t>
            </a:r>
            <a:r>
              <a:rPr lang="en-GB" sz="1800" dirty="0" smtClean="0"/>
              <a:t>TROG 03.01</a:t>
            </a:r>
            <a:r>
              <a:rPr lang="ja-JP" altLang="en-US" sz="1800" dirty="0" err="1" smtClean="0"/>
              <a:t>、</a:t>
            </a:r>
            <a:r>
              <a:rPr lang="en-GB" sz="1800" dirty="0" smtClean="0"/>
              <a:t>NCIC </a:t>
            </a:r>
            <a:r>
              <a:rPr lang="en-GB" sz="1800" dirty="0"/>
              <a:t>CTG </a:t>
            </a:r>
            <a:r>
              <a:rPr lang="en-GB" sz="1800" dirty="0" smtClean="0"/>
              <a:t>ES2</a:t>
            </a:r>
            <a:r>
              <a:rPr lang="ja-JP" altLang="en-US" sz="1800" dirty="0" smtClean="0"/>
              <a:t>多国籍第</a:t>
            </a:r>
            <a:r>
              <a:rPr lang="en-US" altLang="ja-JP" sz="1800" dirty="0" smtClean="0"/>
              <a:t>Ⅲ</a:t>
            </a:r>
            <a:r>
              <a:rPr lang="ja-JP" altLang="en-US" sz="1800" dirty="0" smtClean="0"/>
              <a:t>相試験の</a:t>
            </a:r>
            <a:r>
              <a:rPr lang="en-US" altLang="ja-JP" sz="1800" dirty="0" smtClean="0"/>
              <a:t/>
            </a:r>
            <a:br>
              <a:rPr lang="en-US" altLang="ja-JP" sz="1800" dirty="0" smtClean="0"/>
            </a:br>
            <a:r>
              <a:rPr lang="ja-JP" altLang="en-US" sz="1800" dirty="0" smtClean="0"/>
              <a:t>完全報告</a:t>
            </a:r>
            <a:r>
              <a:rPr lang="en-US" altLang="ja-JP" sz="1800" dirty="0" smtClean="0"/>
              <a:t>‐</a:t>
            </a:r>
            <a:r>
              <a:rPr lang="en-GB" sz="1800" dirty="0" err="1" smtClean="0"/>
              <a:t>Penniment</a:t>
            </a:r>
            <a:r>
              <a:rPr lang="en-GB" sz="1800" dirty="0" smtClean="0"/>
              <a:t> MG</a:t>
            </a:r>
            <a:r>
              <a:rPr lang="ja-JP" altLang="en-US" sz="1800" dirty="0" smtClean="0"/>
              <a:t>ら</a:t>
            </a:r>
            <a:endParaRPr lang="en-GB" sz="1800" dirty="0"/>
          </a:p>
        </p:txBody>
      </p:sp>
      <p:sp>
        <p:nvSpPr>
          <p:cNvPr id="3" name="Text Placeholder 2"/>
          <p:cNvSpPr>
            <a:spLocks noGrp="1"/>
          </p:cNvSpPr>
          <p:nvPr>
            <p:ph type="body" sz="quarter" idx="10"/>
          </p:nvPr>
        </p:nvSpPr>
        <p:spPr>
          <a:xfrm>
            <a:off x="232229" y="6096000"/>
            <a:ext cx="4760685" cy="487363"/>
          </a:xfrm>
        </p:spPr>
        <p:txBody>
          <a:bodyPr/>
          <a:lstStyle/>
          <a:p>
            <a:r>
              <a:rPr lang="en-US" dirty="0">
                <a:solidFill>
                  <a:srgbClr val="363636"/>
                </a:solidFill>
              </a:rPr>
              <a:t>*</a:t>
            </a:r>
            <a:r>
              <a:rPr lang="en-GB" dirty="0"/>
              <a:t>35 </a:t>
            </a:r>
            <a:r>
              <a:rPr lang="en-GB" dirty="0" err="1" smtClean="0"/>
              <a:t>Gy</a:t>
            </a:r>
            <a:r>
              <a:rPr lang="ja-JP" altLang="en-US" dirty="0" smtClean="0"/>
              <a:t>の</a:t>
            </a:r>
            <a:r>
              <a:rPr lang="en-GB" dirty="0" smtClean="0"/>
              <a:t>15</a:t>
            </a:r>
            <a:r>
              <a:rPr lang="ja-JP" altLang="en-US" dirty="0" smtClean="0"/>
              <a:t>分割照射または</a:t>
            </a:r>
            <a:r>
              <a:rPr lang="en-GB" dirty="0" smtClean="0"/>
              <a:t>30 </a:t>
            </a:r>
            <a:r>
              <a:rPr lang="en-GB" dirty="0" err="1" smtClean="0"/>
              <a:t>Gy</a:t>
            </a:r>
            <a:r>
              <a:rPr lang="ja-JP" altLang="en-US" dirty="0" smtClean="0"/>
              <a:t>の</a:t>
            </a:r>
            <a:r>
              <a:rPr lang="en-GB" dirty="0" smtClean="0"/>
              <a:t>10</a:t>
            </a:r>
            <a:r>
              <a:rPr lang="ja-JP" altLang="en-US" dirty="0" smtClean="0"/>
              <a:t>分割照射；</a:t>
            </a:r>
            <a:r>
              <a:rPr lang="en-AU" baseline="30000" dirty="0" smtClean="0"/>
              <a:t>†</a:t>
            </a:r>
            <a:r>
              <a:rPr lang="en-AU" dirty="0"/>
              <a:t>80 mg/m</a:t>
            </a:r>
            <a:r>
              <a:rPr lang="en-AU" baseline="30000" dirty="0"/>
              <a:t>2</a:t>
            </a:r>
            <a:r>
              <a:rPr lang="en-AU" dirty="0"/>
              <a:t> IV day </a:t>
            </a:r>
            <a:r>
              <a:rPr lang="en-AU" dirty="0" smtClean="0"/>
              <a:t>1</a:t>
            </a:r>
            <a:r>
              <a:rPr lang="ja-JP" altLang="en-US" dirty="0" smtClean="0"/>
              <a:t>（または</a:t>
            </a:r>
            <a:r>
              <a:rPr lang="en-AU" dirty="0" smtClean="0"/>
              <a:t>20 </a:t>
            </a:r>
            <a:r>
              <a:rPr lang="en-AU" dirty="0"/>
              <a:t>mg/m</a:t>
            </a:r>
            <a:r>
              <a:rPr lang="en-AU" baseline="30000" dirty="0"/>
              <a:t>2</a:t>
            </a:r>
            <a:r>
              <a:rPr lang="en-AU" dirty="0"/>
              <a:t> </a:t>
            </a:r>
            <a:r>
              <a:rPr lang="en-AU" dirty="0" smtClean="0"/>
              <a:t>D1–4</a:t>
            </a:r>
            <a:r>
              <a:rPr lang="ja-JP" altLang="en-US" dirty="0" smtClean="0"/>
              <a:t>）；</a:t>
            </a:r>
            <a:r>
              <a:rPr lang="en-GB" baseline="30000" dirty="0" smtClean="0"/>
              <a:t>‡</a:t>
            </a:r>
            <a:r>
              <a:rPr lang="en-AU" dirty="0"/>
              <a:t>800 </a:t>
            </a:r>
            <a:r>
              <a:rPr lang="en-AU" dirty="0" smtClean="0"/>
              <a:t>mg/m</a:t>
            </a:r>
            <a:r>
              <a:rPr lang="en-AU" baseline="30000" dirty="0" smtClean="0"/>
              <a:t>2</a:t>
            </a:r>
            <a:r>
              <a:rPr lang="en-AU" dirty="0" smtClean="0"/>
              <a:t>/day</a:t>
            </a:r>
            <a:r>
              <a:rPr lang="ja-JP" altLang="en-US" dirty="0" smtClean="0"/>
              <a:t>（</a:t>
            </a:r>
            <a:r>
              <a:rPr lang="en-AU" dirty="0" smtClean="0"/>
              <a:t>D1–4</a:t>
            </a:r>
            <a:r>
              <a:rPr lang="ja-JP" altLang="en-US" dirty="0" smtClean="0"/>
              <a:t>）</a:t>
            </a:r>
            <a:endParaRPr lang="en-US" dirty="0">
              <a:solidFill>
                <a:srgbClr val="363636"/>
              </a:solidFill>
            </a:endParaRPr>
          </a:p>
        </p:txBody>
      </p:sp>
      <p:sp>
        <p:nvSpPr>
          <p:cNvPr id="4" name="Text Placeholder 3"/>
          <p:cNvSpPr>
            <a:spLocks noGrp="1"/>
          </p:cNvSpPr>
          <p:nvPr>
            <p:ph type="body" sz="quarter" idx="11"/>
          </p:nvPr>
        </p:nvSpPr>
        <p:spPr/>
        <p:txBody>
          <a:bodyPr/>
          <a:lstStyle/>
          <a:p>
            <a:r>
              <a:rPr lang="en-GB" dirty="0" err="1" smtClean="0"/>
              <a:t>Penniment</a:t>
            </a:r>
            <a:r>
              <a:rPr lang="ja-JP" altLang="en-US" dirty="0" smtClean="0"/>
              <a:t>ら</a:t>
            </a:r>
            <a:r>
              <a:rPr lang="fr-FR" dirty="0" smtClean="0"/>
              <a:t> </a:t>
            </a:r>
            <a:r>
              <a:rPr lang="fr-FR" dirty="0"/>
              <a:t>J Clin Oncol 2015; 33 (suppl 3; abstr 6)</a:t>
            </a:r>
            <a:endParaRPr lang="en-GB" dirty="0"/>
          </a:p>
        </p:txBody>
      </p:sp>
      <p:sp>
        <p:nvSpPr>
          <p:cNvPr id="5" name="Oval 14"/>
          <p:cNvSpPr>
            <a:spLocks noChangeArrowheads="1"/>
          </p:cNvSpPr>
          <p:nvPr/>
        </p:nvSpPr>
        <p:spPr bwMode="auto">
          <a:xfrm>
            <a:off x="3941537" y="33705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722583"/>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4229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66262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06617"/>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29624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latin typeface="+mn-ea"/>
              </a:rPr>
              <a:t>CRT</a:t>
            </a:r>
            <a:r>
              <a:rPr lang="ja-JP" altLang="en-US" b="1" dirty="0" smtClean="0">
                <a:solidFill>
                  <a:schemeClr val="tx2"/>
                </a:solidFill>
                <a:latin typeface="+mn-ea"/>
              </a:rPr>
              <a:t>群：</a:t>
            </a:r>
            <a:r>
              <a:rPr lang="ja-JP" altLang="en-US" dirty="0" smtClean="0">
                <a:solidFill>
                  <a:schemeClr val="tx2"/>
                </a:solidFill>
                <a:latin typeface="+mn-ea"/>
              </a:rPr>
              <a:t>放射線照射</a:t>
            </a:r>
            <a:r>
              <a:rPr lang="en-GB" altLang="zh-CN" dirty="0" smtClean="0">
                <a:solidFill>
                  <a:schemeClr val="tx2"/>
                </a:solidFill>
                <a:latin typeface="+mn-ea"/>
              </a:rPr>
              <a:t>*</a:t>
            </a:r>
            <a:r>
              <a:rPr lang="ja-JP" altLang="en-US" dirty="0" smtClean="0">
                <a:solidFill>
                  <a:schemeClr val="tx2"/>
                </a:solidFill>
                <a:latin typeface="+mn-ea"/>
              </a:rPr>
              <a:t>＋　シスプラチン</a:t>
            </a:r>
            <a:r>
              <a:rPr lang="en-GB" altLang="zh-CN" baseline="30000" dirty="0" smtClean="0">
                <a:solidFill>
                  <a:schemeClr val="tx2"/>
                </a:solidFill>
                <a:latin typeface="+mn-ea"/>
              </a:rPr>
              <a:t>†</a:t>
            </a:r>
            <a:r>
              <a:rPr lang="ja-JP" altLang="en-US" dirty="0" smtClean="0">
                <a:solidFill>
                  <a:schemeClr val="tx2"/>
                </a:solidFill>
                <a:latin typeface="+mn-ea"/>
              </a:rPr>
              <a:t>＋</a:t>
            </a:r>
            <a:r>
              <a:rPr lang="en-GB" altLang="zh-CN" dirty="0" smtClean="0">
                <a:solidFill>
                  <a:schemeClr val="tx2"/>
                </a:solidFill>
                <a:latin typeface="+mn-ea"/>
              </a:rPr>
              <a:t>5-FU</a:t>
            </a:r>
            <a:r>
              <a:rPr lang="en-GB" altLang="zh-CN" baseline="30000" dirty="0">
                <a:solidFill>
                  <a:schemeClr val="tx2"/>
                </a:solidFill>
                <a:latin typeface="+mn-ea"/>
              </a:rPr>
              <a:t>‡</a:t>
            </a: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111</a:t>
            </a:r>
            <a:r>
              <a:rPr lang="ja-JP" altLang="en-US" dirty="0" smtClean="0">
                <a:solidFill>
                  <a:schemeClr val="tx2"/>
                </a:solidFill>
                <a:latin typeface="+mn-ea"/>
              </a:rPr>
              <a:t>例）</a:t>
            </a:r>
            <a:endParaRPr lang="en-GB" altLang="zh-CN" dirty="0">
              <a:solidFill>
                <a:schemeClr val="tx2"/>
              </a:solidFill>
              <a:latin typeface="+mn-ea"/>
            </a:endParaRP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buClr>
                <a:srgbClr val="043882"/>
              </a:buClr>
              <a:buFont typeface="Arial" panose="020B0604020202020204" pitchFamily="34" charset="0"/>
              <a:buChar char="•"/>
            </a:pPr>
            <a:r>
              <a:rPr lang="ja-JP" altLang="en-US" sz="1600" kern="0" dirty="0" smtClean="0">
                <a:latin typeface="+mn-lt"/>
                <a:cs typeface="+mn-cs"/>
              </a:rPr>
              <a:t>進行食道癌の症状緩和における至適管理法（有効性と毒性のバランス）を確立し、一般的な癌治療法の影響を評価する。</a:t>
            </a:r>
            <a:endParaRPr lang="en-GB" dirty="0"/>
          </a:p>
        </p:txBody>
      </p:sp>
      <p:sp>
        <p:nvSpPr>
          <p:cNvPr id="13" name="AutoShape 9"/>
          <p:cNvSpPr>
            <a:spLocks noChangeArrowheads="1"/>
          </p:cNvSpPr>
          <p:nvPr/>
        </p:nvSpPr>
        <p:spPr bwMode="auto">
          <a:xfrm>
            <a:off x="365124" y="3105875"/>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chemeClr val="tx2"/>
                </a:solidFill>
                <a:latin typeface="+mn-ea"/>
              </a:rPr>
              <a:t>主な患者組み入れ基準</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ja-JP" altLang="en-US" dirty="0" smtClean="0">
                <a:solidFill>
                  <a:schemeClr val="tx2"/>
                </a:solidFill>
                <a:latin typeface="+mn-ea"/>
              </a:rPr>
              <a:t>進行食道癌</a:t>
            </a:r>
            <a:endParaRPr lang="en-GB" altLang="zh-CN" dirty="0" smtClean="0">
              <a:solidFill>
                <a:schemeClr val="tx2"/>
              </a:solidFill>
              <a:latin typeface="+mn-ea"/>
            </a:endParaRPr>
          </a:p>
          <a:p>
            <a:pPr defTabSz="892175" eaLnBrk="0" hangingPunct="0">
              <a:spcAft>
                <a:spcPct val="30000"/>
              </a:spcAft>
            </a:pPr>
            <a:r>
              <a:rPr lang="ja-JP" altLang="en-US" dirty="0" smtClean="0">
                <a:solidFill>
                  <a:schemeClr val="tx2"/>
                </a:solidFill>
                <a:latin typeface="+mn-ea"/>
              </a:rPr>
              <a:t>（</a:t>
            </a:r>
            <a:r>
              <a:rPr lang="en-GB" altLang="zh-CN" dirty="0" smtClean="0">
                <a:solidFill>
                  <a:schemeClr val="tx2"/>
                </a:solidFill>
                <a:latin typeface="+mn-ea"/>
              </a:rPr>
              <a:t>220</a:t>
            </a:r>
            <a:r>
              <a:rPr lang="ja-JP" altLang="en-US" dirty="0" smtClean="0">
                <a:solidFill>
                  <a:schemeClr val="tx2"/>
                </a:solidFill>
                <a:latin typeface="+mn-ea"/>
              </a:rPr>
              <a:t>例）</a:t>
            </a:r>
            <a:endParaRPr lang="en-GB" altLang="zh-CN" dirty="0">
              <a:solidFill>
                <a:schemeClr val="tx2"/>
              </a:solidFill>
              <a:latin typeface="+mn-ea"/>
            </a:endParaRPr>
          </a:p>
        </p:txBody>
      </p:sp>
      <p:sp>
        <p:nvSpPr>
          <p:cNvPr id="14" name="Rectangle 9"/>
          <p:cNvSpPr txBox="1">
            <a:spLocks noChangeArrowheads="1"/>
          </p:cNvSpPr>
          <p:nvPr/>
        </p:nvSpPr>
        <p:spPr>
          <a:xfrm>
            <a:off x="365124" y="5202320"/>
            <a:ext cx="4130676" cy="9664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主要エンドポイント</a:t>
            </a:r>
            <a:endParaRPr lang="en-GB" sz="1600" b="1" dirty="0" smtClean="0">
              <a:solidFill>
                <a:schemeClr val="bg2"/>
              </a:solidFill>
            </a:endParaRPr>
          </a:p>
          <a:p>
            <a:r>
              <a:rPr lang="ja-JP" altLang="en-US" sz="1600" kern="0" dirty="0" smtClean="0"/>
              <a:t>嚥下障害の緩和（</a:t>
            </a:r>
            <a:r>
              <a:rPr lang="en-GB" sz="1600" kern="0" dirty="0" smtClean="0"/>
              <a:t>Mellow</a:t>
            </a:r>
            <a:r>
              <a:rPr lang="ja-JP" altLang="en-US" sz="1600" kern="0" dirty="0" smtClean="0"/>
              <a:t>尺度で評価）</a:t>
            </a:r>
            <a:endParaRPr lang="en-GB" sz="1600" kern="0" dirty="0"/>
          </a:p>
        </p:txBody>
      </p:sp>
      <p:sp>
        <p:nvSpPr>
          <p:cNvPr id="15" name="Content Placeholder 26"/>
          <p:cNvSpPr txBox="1">
            <a:spLocks/>
          </p:cNvSpPr>
          <p:nvPr/>
        </p:nvSpPr>
        <p:spPr>
          <a:xfrm>
            <a:off x="4648200" y="5202320"/>
            <a:ext cx="4130675" cy="9664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副次的エンドポイント</a:t>
            </a:r>
            <a:endParaRPr lang="en-GB" sz="1600" b="1" dirty="0" smtClean="0">
              <a:solidFill>
                <a:schemeClr val="bg2"/>
              </a:solidFill>
            </a:endParaRPr>
          </a:p>
          <a:p>
            <a:r>
              <a:rPr lang="ja-JP" altLang="en-US" sz="1600" dirty="0" smtClean="0">
                <a:latin typeface="Arial" charset="0"/>
              </a:rPr>
              <a:t>嚥下障害に関する</a:t>
            </a:r>
            <a:r>
              <a:rPr lang="en-AU" sz="1600" dirty="0" smtClean="0">
                <a:latin typeface="Arial" charset="0"/>
              </a:rPr>
              <a:t>PFS</a:t>
            </a:r>
            <a:endParaRPr lang="en-GB" sz="1600" kern="0" dirty="0"/>
          </a:p>
        </p:txBody>
      </p:sp>
      <p:cxnSp>
        <p:nvCxnSpPr>
          <p:cNvPr id="16" name="AutoShape 16"/>
          <p:cNvCxnSpPr>
            <a:cxnSpLocks noChangeShapeType="1"/>
            <a:endCxn id="19" idx="1"/>
          </p:cNvCxnSpPr>
          <p:nvPr/>
        </p:nvCxnSpPr>
        <p:spPr bwMode="auto">
          <a:xfrm rot="16200000" flipH="1">
            <a:off x="4215319" y="3972737"/>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5840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2272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1236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latin typeface="+mn-ea"/>
              </a:rPr>
              <a:t>RT</a:t>
            </a:r>
            <a:r>
              <a:rPr lang="ja-JP" altLang="en-US" b="1" dirty="0" smtClean="0">
                <a:latin typeface="+mn-ea"/>
              </a:rPr>
              <a:t>群：</a:t>
            </a:r>
            <a:r>
              <a:rPr lang="ja-JP" altLang="en-US" dirty="0" smtClean="0">
                <a:latin typeface="+mn-ea"/>
              </a:rPr>
              <a:t>放射線照射</a:t>
            </a:r>
            <a:r>
              <a:rPr lang="en-GB" altLang="zh-CN" dirty="0" smtClean="0">
                <a:latin typeface="+mn-ea"/>
              </a:rPr>
              <a:t>*</a:t>
            </a:r>
            <a:r>
              <a:rPr lang="ja-JP" altLang="en-US" dirty="0" smtClean="0">
                <a:latin typeface="+mn-ea"/>
              </a:rPr>
              <a:t>単独</a:t>
            </a:r>
            <a:endParaRPr lang="en-GB" altLang="zh-CN" dirty="0">
              <a:latin typeface="+mn-ea"/>
            </a:endParaRPr>
          </a:p>
          <a:p>
            <a:pPr algn="ctr" defTabSz="892175" eaLnBrk="0" hangingPunct="0"/>
            <a:r>
              <a:rPr lang="ja-JP" altLang="en-US" dirty="0" smtClean="0">
                <a:latin typeface="+mn-ea"/>
              </a:rPr>
              <a:t>（</a:t>
            </a:r>
            <a:r>
              <a:rPr lang="en-GB" altLang="zh-CN" dirty="0" smtClean="0">
                <a:latin typeface="+mn-ea"/>
              </a:rPr>
              <a:t>109</a:t>
            </a:r>
            <a:r>
              <a:rPr lang="ja-JP" altLang="en-US" dirty="0" smtClean="0">
                <a:latin typeface="+mn-ea"/>
              </a:rPr>
              <a:t>例）</a:t>
            </a:r>
            <a:endParaRPr lang="en-GB" altLang="zh-CN" dirty="0">
              <a:latin typeface="+mn-ea"/>
            </a:endParaRPr>
          </a:p>
        </p:txBody>
      </p:sp>
    </p:spTree>
    <p:extLst>
      <p:ext uri="{BB962C8B-B14F-4D97-AF65-F5344CB8AC3E}">
        <p14:creationId xmlns:p14="http://schemas.microsoft.com/office/powerpoint/2010/main" xmlns="" val="1440978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6</a:t>
            </a:r>
            <a:r>
              <a:rPr lang="ja-JP" altLang="en-US" sz="1800" dirty="0"/>
              <a:t>：進行食道癌を対象に放射線療法後または化学放射線療法後の嚥下障害</a:t>
            </a:r>
            <a:r>
              <a:rPr lang="ja-JP" altLang="en-US" sz="1800" dirty="0" smtClean="0"/>
              <a:t>緩和　状況</a:t>
            </a:r>
            <a:r>
              <a:rPr lang="ja-JP" altLang="en-US" sz="1800" dirty="0"/>
              <a:t>および</a:t>
            </a:r>
            <a:r>
              <a:rPr lang="en-US" altLang="ja-JP" sz="1800" dirty="0" err="1" smtClean="0"/>
              <a:t>QoL</a:t>
            </a:r>
            <a:r>
              <a:rPr lang="ja-JP" altLang="en-US" sz="1800" dirty="0"/>
              <a:t>を比較した</a:t>
            </a:r>
            <a:r>
              <a:rPr lang="en-GB" altLang="ja-JP" sz="1800" dirty="0"/>
              <a:t>TROG 03.01</a:t>
            </a:r>
            <a:r>
              <a:rPr lang="ja-JP" altLang="en-US" sz="1800" dirty="0" err="1"/>
              <a:t>、</a:t>
            </a:r>
            <a:r>
              <a:rPr lang="en-GB" altLang="ja-JP" sz="1800" dirty="0"/>
              <a:t>NCIC CTG ES2</a:t>
            </a:r>
            <a:r>
              <a:rPr lang="ja-JP" altLang="en-US" sz="1800" dirty="0"/>
              <a:t>多国籍第</a:t>
            </a:r>
            <a:r>
              <a:rPr lang="en-US" altLang="ja-JP" sz="1800" dirty="0"/>
              <a:t>Ⅲ</a:t>
            </a:r>
            <a:r>
              <a:rPr lang="ja-JP" altLang="en-US" sz="1800" dirty="0"/>
              <a:t>相試験</a:t>
            </a:r>
            <a:r>
              <a:rPr lang="ja-JP" altLang="en-US" sz="1800" dirty="0" smtClean="0"/>
              <a:t>の　完全</a:t>
            </a:r>
            <a:r>
              <a:rPr lang="ja-JP" altLang="en-US" sz="1800" dirty="0"/>
              <a:t>報告</a:t>
            </a:r>
            <a:r>
              <a:rPr lang="en-US" altLang="ja-JP" sz="1800" dirty="0"/>
              <a:t>‐</a:t>
            </a:r>
            <a:r>
              <a:rPr lang="en-GB" altLang="ja-JP" sz="1800" dirty="0" err="1"/>
              <a:t>Penniment</a:t>
            </a:r>
            <a:r>
              <a:rPr lang="en-GB" altLang="ja-JP" sz="1800" dirty="0"/>
              <a:t> MG</a:t>
            </a:r>
            <a:r>
              <a:rPr lang="ja-JP" altLang="en-US" sz="1800" dirty="0"/>
              <a:t>ら</a:t>
            </a:r>
            <a:endParaRPr lang="en-GB" sz="1800" dirty="0"/>
          </a:p>
        </p:txBody>
      </p:sp>
      <p:sp>
        <p:nvSpPr>
          <p:cNvPr id="3" name="Content Placeholder 2"/>
          <p:cNvSpPr>
            <a:spLocks noGrp="1"/>
          </p:cNvSpPr>
          <p:nvPr>
            <p:ph idx="1"/>
          </p:nvPr>
        </p:nvSpPr>
        <p:spPr/>
        <p:txBody>
          <a:bodyPr/>
          <a:lstStyle/>
          <a:p>
            <a:pPr marL="0" indent="0">
              <a:spcAft>
                <a:spcPts val="1200"/>
              </a:spcAft>
              <a:buClr>
                <a:srgbClr val="043882"/>
              </a:buClr>
              <a:buNone/>
            </a:pPr>
            <a:r>
              <a:rPr lang="ja-JP" altLang="en-US" sz="1600" b="1" dirty="0" smtClean="0">
                <a:solidFill>
                  <a:schemeClr val="tx1"/>
                </a:solidFill>
              </a:rPr>
              <a:t>主な結果</a:t>
            </a:r>
            <a:endParaRPr lang="en-GB" sz="1600" b="1" dirty="0" smtClean="0">
              <a:solidFill>
                <a:schemeClr val="tx1"/>
              </a:solidFill>
            </a:endParaRPr>
          </a:p>
          <a:p>
            <a:endParaRPr lang="en-GB" sz="1600" dirty="0" smtClean="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pPr>
              <a:spcBef>
                <a:spcPts val="1800"/>
              </a:spcBef>
            </a:pPr>
            <a:r>
              <a:rPr lang="ja-JP" altLang="en-US" sz="1600" dirty="0" smtClean="0">
                <a:solidFill>
                  <a:schemeClr val="tx1"/>
                </a:solidFill>
              </a:rPr>
              <a:t>嚥下障害に関する</a:t>
            </a:r>
            <a:r>
              <a:rPr lang="en-GB" sz="1600" dirty="0" smtClean="0">
                <a:solidFill>
                  <a:schemeClr val="tx1"/>
                </a:solidFill>
              </a:rPr>
              <a:t>PFS</a:t>
            </a:r>
            <a:r>
              <a:rPr lang="en-GB" sz="1600" baseline="30000" dirty="0" smtClean="0">
                <a:solidFill>
                  <a:schemeClr val="tx1"/>
                </a:solidFill>
              </a:rPr>
              <a:t>†</a:t>
            </a:r>
            <a:r>
              <a:rPr lang="ja-JP" altLang="en-US" sz="1600" dirty="0" smtClean="0">
                <a:solidFill>
                  <a:schemeClr val="tx1"/>
                </a:solidFill>
              </a:rPr>
              <a:t>および</a:t>
            </a:r>
            <a:r>
              <a:rPr lang="en-GB" sz="1600" dirty="0" smtClean="0">
                <a:solidFill>
                  <a:schemeClr val="tx1"/>
                </a:solidFill>
              </a:rPr>
              <a:t>OS</a:t>
            </a:r>
            <a:r>
              <a:rPr lang="ja-JP" altLang="en-US" sz="1600" dirty="0" smtClean="0">
                <a:solidFill>
                  <a:schemeClr val="tx1"/>
                </a:solidFill>
              </a:rPr>
              <a:t>に関して</a:t>
            </a:r>
            <a:r>
              <a:rPr lang="en-GB" sz="1600" dirty="0" smtClean="0">
                <a:solidFill>
                  <a:schemeClr val="tx1"/>
                </a:solidFill>
              </a:rPr>
              <a:t>CRT</a:t>
            </a:r>
            <a:r>
              <a:rPr lang="ja-JP" altLang="en-US" sz="1600" dirty="0" smtClean="0">
                <a:solidFill>
                  <a:schemeClr val="tx1"/>
                </a:solidFill>
              </a:rPr>
              <a:t>群と</a:t>
            </a:r>
            <a:r>
              <a:rPr lang="en-GB" sz="1600" dirty="0" smtClean="0">
                <a:solidFill>
                  <a:schemeClr val="tx1"/>
                </a:solidFill>
              </a:rPr>
              <a:t>RT</a:t>
            </a:r>
            <a:r>
              <a:rPr lang="ja-JP" altLang="en-US" sz="1600" dirty="0" smtClean="0">
                <a:solidFill>
                  <a:schemeClr val="tx1"/>
                </a:solidFill>
              </a:rPr>
              <a:t>群の間で有意差は認められなかった（それぞれ</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0.65</a:t>
            </a:r>
            <a:r>
              <a:rPr lang="ja-JP" altLang="en-US" sz="1600" dirty="0" smtClean="0">
                <a:solidFill>
                  <a:schemeClr val="tx1"/>
                </a:solidFill>
              </a:rPr>
              <a:t>および</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0.89</a:t>
            </a:r>
            <a:r>
              <a:rPr lang="ja-JP" altLang="en-US" sz="1600" dirty="0" smtClean="0">
                <a:solidFill>
                  <a:schemeClr val="tx1"/>
                </a:solidFill>
              </a:rPr>
              <a:t>）。</a:t>
            </a:r>
            <a:endParaRPr lang="en-GB" sz="1600" dirty="0">
              <a:solidFill>
                <a:schemeClr val="tx1"/>
              </a:solidFill>
            </a:endParaRPr>
          </a:p>
          <a:p>
            <a:r>
              <a:rPr lang="en-US" altLang="ja-JP" sz="1600" dirty="0" smtClean="0">
                <a:solidFill>
                  <a:schemeClr val="tx1"/>
                </a:solidFill>
              </a:rPr>
              <a:t>CRT</a:t>
            </a:r>
            <a:r>
              <a:rPr lang="ja-JP" altLang="en-US" sz="1600" dirty="0" smtClean="0">
                <a:solidFill>
                  <a:schemeClr val="tx1"/>
                </a:solidFill>
              </a:rPr>
              <a:t>群では</a:t>
            </a:r>
            <a:r>
              <a:rPr lang="en-US" altLang="ja-JP" sz="1600" dirty="0" smtClean="0">
                <a:solidFill>
                  <a:schemeClr val="tx1"/>
                </a:solidFill>
              </a:rPr>
              <a:t>RT</a:t>
            </a:r>
            <a:r>
              <a:rPr lang="ja-JP" altLang="en-US" sz="1600" dirty="0" smtClean="0">
                <a:solidFill>
                  <a:schemeClr val="tx1"/>
                </a:solidFill>
              </a:rPr>
              <a:t>群に比べて毒性が増加した（悪心：</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0.01</a:t>
            </a:r>
            <a:r>
              <a:rPr lang="ja-JP" altLang="en-US" sz="1600" dirty="0" smtClean="0">
                <a:solidFill>
                  <a:schemeClr val="tx1"/>
                </a:solidFill>
              </a:rPr>
              <a:t>；嘔吐：</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0.01</a:t>
            </a:r>
            <a:r>
              <a:rPr lang="ja-JP" altLang="en-US" sz="1600" dirty="0" smtClean="0">
                <a:solidFill>
                  <a:schemeClr val="tx1"/>
                </a:solidFill>
              </a:rPr>
              <a:t>）。</a:t>
            </a:r>
            <a:endParaRPr lang="en-GB" sz="1600" dirty="0">
              <a:solidFill>
                <a:schemeClr val="tx1"/>
              </a:solidFill>
            </a:endParaRPr>
          </a:p>
          <a:p>
            <a:r>
              <a:rPr lang="en-US" altLang="ja-JP" sz="1600" dirty="0" err="1" smtClean="0">
                <a:solidFill>
                  <a:schemeClr val="tx1"/>
                </a:solidFill>
              </a:rPr>
              <a:t>QoL</a:t>
            </a:r>
            <a:r>
              <a:rPr lang="ja-JP" altLang="en-US" sz="1600" dirty="0" smtClean="0">
                <a:solidFill>
                  <a:schemeClr val="tx1"/>
                </a:solidFill>
              </a:rPr>
              <a:t>に関して</a:t>
            </a:r>
            <a:r>
              <a:rPr lang="en-US" altLang="ja-JP" sz="1600" dirty="0" smtClean="0">
                <a:solidFill>
                  <a:schemeClr val="tx1"/>
                </a:solidFill>
              </a:rPr>
              <a:t>2</a:t>
            </a:r>
            <a:r>
              <a:rPr lang="ja-JP" altLang="en-US" sz="1600" dirty="0" smtClean="0">
                <a:solidFill>
                  <a:schemeClr val="tx1"/>
                </a:solidFill>
              </a:rPr>
              <a:t>群間で有意差は認められなかった。</a:t>
            </a:r>
            <a:endParaRPr lang="en-GB" sz="1600" dirty="0">
              <a:solidFill>
                <a:schemeClr val="tx1"/>
              </a:solidFill>
            </a:endParaRPr>
          </a:p>
          <a:p>
            <a:pPr lvl="1"/>
            <a:r>
              <a:rPr lang="en-GB" sz="1600" dirty="0" err="1" smtClean="0">
                <a:solidFill>
                  <a:schemeClr val="tx1"/>
                </a:solidFill>
              </a:rPr>
              <a:t>QoL</a:t>
            </a:r>
            <a:r>
              <a:rPr lang="ja-JP" altLang="en-US" sz="1600" dirty="0" smtClean="0">
                <a:solidFill>
                  <a:schemeClr val="tx1"/>
                </a:solidFill>
              </a:rPr>
              <a:t>の嚥下障害ドメインの改善：</a:t>
            </a:r>
            <a:r>
              <a:rPr lang="en-US" altLang="ja-JP" sz="1600" dirty="0" smtClean="0">
                <a:solidFill>
                  <a:schemeClr val="tx1"/>
                </a:solidFill>
              </a:rPr>
              <a:t>CRT</a:t>
            </a:r>
            <a:r>
              <a:rPr lang="ja-JP" altLang="en-US" sz="1600" dirty="0" smtClean="0">
                <a:solidFill>
                  <a:schemeClr val="tx1"/>
                </a:solidFill>
              </a:rPr>
              <a:t>群</a:t>
            </a:r>
            <a:r>
              <a:rPr lang="en-GB" sz="1600" dirty="0" smtClean="0">
                <a:solidFill>
                  <a:schemeClr val="tx1"/>
                </a:solidFill>
              </a:rPr>
              <a:t>50%</a:t>
            </a:r>
            <a:r>
              <a:rPr lang="ja-JP" altLang="en-US" sz="1600" dirty="0" err="1" smtClean="0">
                <a:solidFill>
                  <a:schemeClr val="tx1"/>
                </a:solidFill>
              </a:rPr>
              <a:t>、</a:t>
            </a:r>
            <a:r>
              <a:rPr lang="en-US" altLang="ja-JP" sz="1600" dirty="0" smtClean="0">
                <a:solidFill>
                  <a:schemeClr val="tx1"/>
                </a:solidFill>
              </a:rPr>
              <a:t>RT</a:t>
            </a:r>
            <a:r>
              <a:rPr lang="ja-JP" altLang="en-US" sz="1600" dirty="0" smtClean="0">
                <a:solidFill>
                  <a:schemeClr val="tx1"/>
                </a:solidFill>
              </a:rPr>
              <a:t>群</a:t>
            </a:r>
            <a:r>
              <a:rPr lang="en-GB" sz="1600" dirty="0" smtClean="0">
                <a:solidFill>
                  <a:schemeClr val="tx1"/>
                </a:solidFill>
              </a:rPr>
              <a:t>64%</a:t>
            </a:r>
            <a:endParaRPr lang="en-GB" sz="1600" dirty="0">
              <a:solidFill>
                <a:schemeClr val="tx1"/>
              </a:solidFill>
            </a:endParaRPr>
          </a:p>
          <a:p>
            <a:pPr marL="0" indent="0">
              <a:spcBef>
                <a:spcPts val="1200"/>
              </a:spcBef>
              <a:buNone/>
            </a:pPr>
            <a:r>
              <a:rPr lang="ja-JP" altLang="en-US" sz="1600" b="1" dirty="0" smtClean="0">
                <a:solidFill>
                  <a:schemeClr val="tx1"/>
                </a:solidFill>
              </a:rPr>
              <a:t>結論</a:t>
            </a:r>
            <a:endParaRPr lang="en-GB" sz="1600" b="1" dirty="0">
              <a:solidFill>
                <a:schemeClr val="tx1"/>
              </a:solidFill>
            </a:endParaRPr>
          </a:p>
          <a:p>
            <a:r>
              <a:rPr lang="ja-JP" altLang="en-US" sz="1600" b="1" dirty="0" smtClean="0">
                <a:solidFill>
                  <a:schemeClr val="tx1"/>
                </a:solidFill>
              </a:rPr>
              <a:t>このスケジュールの場合、</a:t>
            </a:r>
            <a:r>
              <a:rPr lang="en-US" altLang="ja-JP" sz="1600" b="1" dirty="0" smtClean="0">
                <a:solidFill>
                  <a:schemeClr val="tx1"/>
                </a:solidFill>
              </a:rPr>
              <a:t>RT</a:t>
            </a:r>
            <a:r>
              <a:rPr lang="ja-JP" altLang="en-US" sz="1600" b="1" dirty="0" smtClean="0">
                <a:solidFill>
                  <a:schemeClr val="tx1"/>
                </a:solidFill>
              </a:rPr>
              <a:t>に</a:t>
            </a:r>
            <a:r>
              <a:rPr lang="en-GB" sz="1600" b="1" dirty="0" smtClean="0">
                <a:solidFill>
                  <a:schemeClr val="tx1"/>
                </a:solidFill>
              </a:rPr>
              <a:t>CT</a:t>
            </a:r>
            <a:r>
              <a:rPr lang="ja-JP" altLang="en-US" sz="1600" b="1" dirty="0" smtClean="0">
                <a:solidFill>
                  <a:schemeClr val="tx1"/>
                </a:solidFill>
              </a:rPr>
              <a:t>を追加しても嚥下障害に有意な改善は認められなかった。</a:t>
            </a:r>
            <a:endParaRPr lang="en-GB" sz="1600" b="1" dirty="0">
              <a:solidFill>
                <a:schemeClr val="tx1"/>
              </a:solidFill>
            </a:endParaRPr>
          </a:p>
          <a:p>
            <a:r>
              <a:rPr lang="en-US" altLang="ja-JP" sz="1600" b="1" dirty="0" smtClean="0">
                <a:solidFill>
                  <a:schemeClr val="tx1"/>
                </a:solidFill>
              </a:rPr>
              <a:t>RT</a:t>
            </a:r>
            <a:r>
              <a:rPr lang="ja-JP" altLang="en-US" sz="1600" b="1" dirty="0" smtClean="0">
                <a:solidFill>
                  <a:schemeClr val="tx1"/>
                </a:solidFill>
              </a:rPr>
              <a:t>単独に比べ、</a:t>
            </a:r>
            <a:r>
              <a:rPr lang="en-GB" sz="1600" b="1" dirty="0" smtClean="0">
                <a:solidFill>
                  <a:schemeClr val="tx1"/>
                </a:solidFill>
              </a:rPr>
              <a:t>CT</a:t>
            </a:r>
            <a:r>
              <a:rPr lang="ja-JP" altLang="en-US" sz="1600" b="1" dirty="0" smtClean="0">
                <a:solidFill>
                  <a:schemeClr val="tx1"/>
                </a:solidFill>
              </a:rPr>
              <a:t>は毒性を増加させた一方、</a:t>
            </a:r>
            <a:r>
              <a:rPr lang="en-US" altLang="ja-JP" sz="1600" b="1" dirty="0" err="1" smtClean="0">
                <a:solidFill>
                  <a:schemeClr val="tx1"/>
                </a:solidFill>
              </a:rPr>
              <a:t>QoL</a:t>
            </a:r>
            <a:r>
              <a:rPr lang="ja-JP" altLang="en-US" sz="1600" b="1" dirty="0" smtClean="0">
                <a:solidFill>
                  <a:schemeClr val="tx1"/>
                </a:solidFill>
              </a:rPr>
              <a:t>は改善させなかった。</a:t>
            </a:r>
            <a:endParaRPr lang="en-GB" sz="1600" b="1" dirty="0">
              <a:solidFill>
                <a:schemeClr val="tx1"/>
              </a:solidFill>
            </a:endParaRPr>
          </a:p>
          <a:p>
            <a:r>
              <a:rPr lang="ja-JP" altLang="en-US" sz="1600" b="1" dirty="0" smtClean="0">
                <a:solidFill>
                  <a:schemeClr val="tx1"/>
                </a:solidFill>
              </a:rPr>
              <a:t>進行食道癌患者では</a:t>
            </a:r>
            <a:r>
              <a:rPr lang="en-GB" sz="1600" b="1" dirty="0" smtClean="0">
                <a:solidFill>
                  <a:schemeClr val="tx1"/>
                </a:solidFill>
              </a:rPr>
              <a:t>RT</a:t>
            </a:r>
            <a:r>
              <a:rPr lang="ja-JP" altLang="en-US" sz="1600" b="1" dirty="0" smtClean="0">
                <a:solidFill>
                  <a:schemeClr val="tx1"/>
                </a:solidFill>
              </a:rPr>
              <a:t>が依然として</a:t>
            </a:r>
            <a:r>
              <a:rPr lang="en-GB" sz="1600" b="1" dirty="0" err="1" smtClean="0">
                <a:solidFill>
                  <a:schemeClr val="tx1"/>
                </a:solidFill>
              </a:rPr>
              <a:t>SoC</a:t>
            </a:r>
            <a:r>
              <a:rPr lang="ja-JP" altLang="en-US" sz="1600" b="1" dirty="0" smtClean="0">
                <a:solidFill>
                  <a:schemeClr val="tx1"/>
                </a:solidFill>
              </a:rPr>
              <a:t>である。</a:t>
            </a:r>
            <a:endParaRPr lang="en-GB" sz="1600" b="1" dirty="0">
              <a:solidFill>
                <a:schemeClr val="tx1"/>
              </a:solidFill>
            </a:endParaRPr>
          </a:p>
          <a:p>
            <a:endParaRPr lang="en-GB" dirty="0"/>
          </a:p>
        </p:txBody>
      </p:sp>
      <p:sp>
        <p:nvSpPr>
          <p:cNvPr id="4" name="Text Placeholder 3"/>
          <p:cNvSpPr>
            <a:spLocks noGrp="1"/>
          </p:cNvSpPr>
          <p:nvPr>
            <p:ph type="body" sz="quarter" idx="10"/>
          </p:nvPr>
        </p:nvSpPr>
        <p:spPr>
          <a:xfrm>
            <a:off x="365125" y="6096000"/>
            <a:ext cx="4520774" cy="487363"/>
          </a:xfrm>
        </p:spPr>
        <p:txBody>
          <a:bodyPr/>
          <a:lstStyle/>
          <a:p>
            <a:r>
              <a:rPr lang="en-US" dirty="0" smtClean="0">
                <a:solidFill>
                  <a:srgbClr val="363636"/>
                </a:solidFill>
              </a:rPr>
              <a:t>*</a:t>
            </a:r>
            <a:r>
              <a:rPr lang="en-GB" dirty="0" smtClean="0">
                <a:solidFill>
                  <a:srgbClr val="363636"/>
                </a:solidFill>
              </a:rPr>
              <a:t> Mellow</a:t>
            </a:r>
            <a:r>
              <a:rPr lang="ja-JP" altLang="en-US" dirty="0" smtClean="0">
                <a:solidFill>
                  <a:srgbClr val="363636"/>
                </a:solidFill>
              </a:rPr>
              <a:t>尺度における≧</a:t>
            </a:r>
            <a:r>
              <a:rPr lang="en-US" altLang="ja-JP" dirty="0" smtClean="0">
                <a:solidFill>
                  <a:srgbClr val="363636"/>
                </a:solidFill>
              </a:rPr>
              <a:t>1</a:t>
            </a:r>
            <a:r>
              <a:rPr lang="ja-JP" altLang="en-US" dirty="0" smtClean="0">
                <a:solidFill>
                  <a:srgbClr val="363636"/>
                </a:solidFill>
              </a:rPr>
              <a:t>ポイントの低下；</a:t>
            </a:r>
            <a:r>
              <a:rPr lang="en-GB" baseline="30000" dirty="0" smtClean="0">
                <a:solidFill>
                  <a:srgbClr val="363636"/>
                </a:solidFill>
              </a:rPr>
              <a:t>†</a:t>
            </a:r>
            <a:r>
              <a:rPr lang="en-GB" dirty="0" smtClean="0">
                <a:solidFill>
                  <a:srgbClr val="363636"/>
                </a:solidFill>
              </a:rPr>
              <a:t> Mellow</a:t>
            </a:r>
            <a:r>
              <a:rPr lang="ja-JP" altLang="en-US" dirty="0" smtClean="0">
                <a:solidFill>
                  <a:srgbClr val="363636"/>
                </a:solidFill>
              </a:rPr>
              <a:t>尺度における≧</a:t>
            </a:r>
            <a:r>
              <a:rPr lang="en-US" altLang="ja-JP" dirty="0" smtClean="0">
                <a:solidFill>
                  <a:srgbClr val="363636"/>
                </a:solidFill>
              </a:rPr>
              <a:t>1</a:t>
            </a:r>
            <a:r>
              <a:rPr lang="ja-JP" altLang="en-US" dirty="0" smtClean="0">
                <a:solidFill>
                  <a:srgbClr val="363636"/>
                </a:solidFill>
              </a:rPr>
              <a:t>ポイントの低下、介入を要する狭窄または死亡</a:t>
            </a:r>
            <a:endParaRPr lang="en-US" dirty="0">
              <a:solidFill>
                <a:srgbClr val="363636"/>
              </a:solidFill>
            </a:endParaRPr>
          </a:p>
        </p:txBody>
      </p:sp>
      <p:sp>
        <p:nvSpPr>
          <p:cNvPr id="5" name="Text Placeholder 4"/>
          <p:cNvSpPr>
            <a:spLocks noGrp="1"/>
          </p:cNvSpPr>
          <p:nvPr>
            <p:ph type="body" sz="quarter" idx="11"/>
          </p:nvPr>
        </p:nvSpPr>
        <p:spPr/>
        <p:txBody>
          <a:bodyPr/>
          <a:lstStyle/>
          <a:p>
            <a:r>
              <a:rPr lang="en-GB" dirty="0" err="1" smtClean="0"/>
              <a:t>Penniment</a:t>
            </a:r>
            <a:r>
              <a:rPr lang="ja-JP" altLang="en-US" dirty="0" smtClean="0"/>
              <a:t>ら</a:t>
            </a:r>
            <a:r>
              <a:rPr lang="fr-FR" dirty="0" smtClean="0"/>
              <a:t> </a:t>
            </a:r>
            <a:r>
              <a:rPr lang="fr-FR" dirty="0"/>
              <a:t>J Clin Oncol 2015; 33 (suppl 3; abstr 6</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234062084"/>
              </p:ext>
            </p:extLst>
          </p:nvPr>
        </p:nvGraphicFramePr>
        <p:xfrm>
          <a:off x="369888" y="1671795"/>
          <a:ext cx="8364682" cy="1219200"/>
        </p:xfrm>
        <a:graphic>
          <a:graphicData uri="http://schemas.openxmlformats.org/drawingml/2006/table">
            <a:tbl>
              <a:tblPr firstRow="1" bandRow="1">
                <a:tableStyleId>{69012ECD-51FC-41F1-AA8D-1B2483CD663E}</a:tableStyleId>
              </a:tblPr>
              <a:tblGrid>
                <a:gridCol w="3470592"/>
                <a:gridCol w="1631852"/>
                <a:gridCol w="1547446"/>
                <a:gridCol w="1714792"/>
              </a:tblGrid>
              <a:tr h="0">
                <a:tc>
                  <a:txBody>
                    <a:bodyPr/>
                    <a:lstStyle/>
                    <a:p>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CRT</a:t>
                      </a:r>
                      <a:r>
                        <a:rPr lang="ja-JP" altLang="en-US" sz="1400" dirty="0" smtClean="0">
                          <a:solidFill>
                            <a:schemeClr val="tx2"/>
                          </a:solidFill>
                        </a:rPr>
                        <a:t>群</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RT</a:t>
                      </a:r>
                      <a:r>
                        <a:rPr lang="ja-JP" altLang="en-US" sz="1400" dirty="0" smtClean="0">
                          <a:solidFill>
                            <a:schemeClr val="tx2"/>
                          </a:solidFill>
                        </a:rPr>
                        <a:t>群</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2"/>
                          </a:solidFill>
                        </a:rPr>
                        <a:t>p</a:t>
                      </a:r>
                      <a:r>
                        <a:rPr lang="ja-JP" altLang="en-US" sz="1400" baseline="0" dirty="0" smtClean="0">
                          <a:solidFill>
                            <a:schemeClr val="tx2"/>
                          </a:solidFill>
                        </a:rPr>
                        <a:t>値（対</a:t>
                      </a:r>
                      <a:r>
                        <a:rPr lang="en-GB" sz="1400" baseline="0" dirty="0" smtClean="0">
                          <a:solidFill>
                            <a:schemeClr val="tx2"/>
                          </a:solidFill>
                        </a:rPr>
                        <a:t>RT</a:t>
                      </a:r>
                      <a:r>
                        <a:rPr lang="ja-JP" altLang="en-US" sz="1400" baseline="0" dirty="0" smtClean="0">
                          <a:solidFill>
                            <a:schemeClr val="tx2"/>
                          </a:solidFill>
                        </a:rPr>
                        <a:t>群）</a:t>
                      </a:r>
                      <a:endParaRPr lang="en-GB" sz="1400"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r>
                        <a:rPr lang="en-US" altLang="ja-JP" sz="1400" dirty="0" smtClean="0"/>
                        <a:t>9</a:t>
                      </a:r>
                      <a:r>
                        <a:rPr lang="ja-JP" altLang="en-US" sz="1400" dirty="0" smtClean="0"/>
                        <a:t>週後の嚥下障害に対する有効率</a:t>
                      </a:r>
                      <a:r>
                        <a:rPr lang="en-GB" sz="1400" dirty="0" smtClean="0"/>
                        <a:t>*</a:t>
                      </a:r>
                      <a:r>
                        <a:rPr lang="ja-JP" altLang="en-US" sz="1400" dirty="0" err="1" smtClean="0"/>
                        <a:t>、</a:t>
                      </a:r>
                      <a:r>
                        <a:rPr lang="en-GB" sz="1400" dirty="0" smtClean="0"/>
                        <a:t>%</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74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68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13</a:t>
                      </a:r>
                      <a:r>
                        <a:rPr lang="ja-JP" altLang="en-US" sz="1400" dirty="0" smtClean="0"/>
                        <a:t>週後の嚥下障害に対する有効率</a:t>
                      </a:r>
                      <a:r>
                        <a:rPr lang="en-GB" sz="1400" dirty="0" smtClean="0"/>
                        <a:t>*</a:t>
                      </a:r>
                      <a:r>
                        <a:rPr lang="ja-JP" altLang="en-US" sz="1400" dirty="0" err="1" smtClean="0"/>
                        <a:t>、</a:t>
                      </a:r>
                      <a:r>
                        <a:rPr lang="en-GB" sz="1400" dirty="0" smtClean="0"/>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47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ja-JP" altLang="en-US" sz="1400" dirty="0" smtClean="0"/>
                        <a:t>生存期間中央値、日</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203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5683129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バイオマーカー</a:t>
            </a:r>
            <a:r>
              <a:rPr lang="en-GB" dirty="0" smtClean="0"/>
              <a:t/>
            </a:r>
            <a:br>
              <a:rPr lang="en-GB" dirty="0" smtClean="0"/>
            </a:br>
            <a:endParaRPr lang="en-GB" dirty="0"/>
          </a:p>
        </p:txBody>
      </p:sp>
      <p:sp>
        <p:nvSpPr>
          <p:cNvPr id="6" name="Subtitle 5"/>
          <p:cNvSpPr>
            <a:spLocks noGrp="1"/>
          </p:cNvSpPr>
          <p:nvPr>
            <p:ph type="body" idx="1"/>
          </p:nvPr>
        </p:nvSpPr>
        <p:spPr/>
        <p:txBody>
          <a:bodyPr/>
          <a:lstStyle/>
          <a:p>
            <a:r>
              <a:rPr lang="ja-JP" altLang="en-US" dirty="0" smtClean="0"/>
              <a:t>食道・胃癌</a:t>
            </a:r>
            <a:endParaRPr lang="en-GB" dirty="0"/>
          </a:p>
        </p:txBody>
      </p:sp>
    </p:spTree>
    <p:extLst>
      <p:ext uri="{BB962C8B-B14F-4D97-AF65-F5344CB8AC3E}">
        <p14:creationId xmlns:p14="http://schemas.microsoft.com/office/powerpoint/2010/main" xmlns="" val="2212698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7</a:t>
            </a:r>
            <a:r>
              <a:rPr lang="ja-JP" altLang="en-US" sz="1800" dirty="0" smtClean="0"/>
              <a:t>：進行期の食道扁平上皮癌（</a:t>
            </a:r>
            <a:r>
              <a:rPr lang="en-GB" altLang="ja-JP" sz="1800" dirty="0"/>
              <a:t>ESCC</a:t>
            </a:r>
            <a:r>
              <a:rPr lang="ja-JP" altLang="en-US" sz="1800" dirty="0" smtClean="0"/>
              <a:t>）および食道腺癌（</a:t>
            </a:r>
            <a:r>
              <a:rPr lang="en-US" altLang="ja-JP" sz="1800" dirty="0" smtClean="0"/>
              <a:t>EAC</a:t>
            </a:r>
            <a:r>
              <a:rPr lang="ja-JP" altLang="en-US" sz="1800" dirty="0" smtClean="0"/>
              <a:t>）の類似性および差異の解明を目的とした包括的ゲノムプロファイリング（</a:t>
            </a:r>
            <a:r>
              <a:rPr lang="en-GB" sz="1800" dirty="0" smtClean="0"/>
              <a:t>CGP</a:t>
            </a:r>
            <a:r>
              <a:rPr lang="ja-JP" altLang="en-US" sz="1800" dirty="0" smtClean="0"/>
              <a:t>）</a:t>
            </a:r>
            <a:r>
              <a:rPr lang="en-US" altLang="ja-JP" sz="1800" dirty="0" smtClean="0"/>
              <a:t>‐</a:t>
            </a:r>
            <a:r>
              <a:rPr lang="en-GB" sz="1800" dirty="0" smtClean="0"/>
              <a:t>Wang K</a:t>
            </a:r>
            <a:r>
              <a:rPr lang="ja-JP" altLang="en-US" sz="1800" dirty="0" smtClean="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rgbClr val="363636"/>
                </a:solidFill>
              </a:rPr>
              <a:t>研究の目的</a:t>
            </a:r>
            <a:endParaRPr lang="en-GB" sz="1600" dirty="0">
              <a:solidFill>
                <a:srgbClr val="363636"/>
              </a:solidFill>
            </a:endParaRPr>
          </a:p>
          <a:p>
            <a:pPr>
              <a:spcAft>
                <a:spcPts val="1200"/>
              </a:spcAft>
              <a:buClr>
                <a:srgbClr val="043882"/>
              </a:buClr>
            </a:pPr>
            <a:r>
              <a:rPr lang="ja-JP" altLang="en-US" sz="1600" dirty="0" smtClean="0">
                <a:solidFill>
                  <a:srgbClr val="363636"/>
                </a:solidFill>
              </a:rPr>
              <a:t>進行食道</a:t>
            </a:r>
            <a:r>
              <a:rPr lang="en-GB" sz="1600" dirty="0" smtClean="0">
                <a:solidFill>
                  <a:srgbClr val="363636"/>
                </a:solidFill>
              </a:rPr>
              <a:t>SCC</a:t>
            </a:r>
            <a:r>
              <a:rPr lang="ja-JP" altLang="en-US" sz="1600" dirty="0" smtClean="0">
                <a:solidFill>
                  <a:srgbClr val="363636"/>
                </a:solidFill>
              </a:rPr>
              <a:t>患者および進行食道</a:t>
            </a:r>
            <a:r>
              <a:rPr lang="en-GB" sz="1600" dirty="0" smtClean="0"/>
              <a:t>ADC</a:t>
            </a:r>
            <a:r>
              <a:rPr lang="ja-JP" altLang="en-US" sz="1600" dirty="0" smtClean="0"/>
              <a:t>患者のゲノムプロファイルを比較し、治療標的候補を特定する。</a:t>
            </a:r>
            <a:endParaRPr lang="en-GB" sz="1600" dirty="0"/>
          </a:p>
          <a:p>
            <a:pPr marL="0" indent="0">
              <a:buClr>
                <a:srgbClr val="043882"/>
              </a:buClr>
              <a:buNone/>
            </a:pPr>
            <a:r>
              <a:rPr lang="ja-JP" altLang="en-US" sz="1600" b="1" dirty="0" smtClean="0">
                <a:solidFill>
                  <a:srgbClr val="363636"/>
                </a:solidFill>
              </a:rPr>
              <a:t>研究</a:t>
            </a:r>
            <a:r>
              <a:rPr lang="ja-JP" altLang="en-US" sz="1600" b="1" dirty="0">
                <a:solidFill>
                  <a:srgbClr val="363636"/>
                </a:solidFill>
              </a:rPr>
              <a:t>デザイン</a:t>
            </a:r>
            <a:endParaRPr lang="en-GB" sz="1600" b="1" dirty="0">
              <a:solidFill>
                <a:srgbClr val="363636"/>
              </a:solidFill>
            </a:endParaRPr>
          </a:p>
          <a:p>
            <a:pPr>
              <a:spcAft>
                <a:spcPts val="1200"/>
              </a:spcAft>
              <a:buClr>
                <a:srgbClr val="043882"/>
              </a:buClr>
            </a:pPr>
            <a:r>
              <a:rPr lang="ja-JP" altLang="en-US" sz="1600" dirty="0" smtClean="0"/>
              <a:t>進行期（</a:t>
            </a:r>
            <a:r>
              <a:rPr lang="ja-JP" altLang="en-US" sz="1600" dirty="0"/>
              <a:t>ステージ</a:t>
            </a:r>
            <a:r>
              <a:rPr lang="en-US" altLang="ja-JP" sz="1600" dirty="0"/>
              <a:t>Ⅲ</a:t>
            </a:r>
            <a:r>
              <a:rPr lang="ja-JP" altLang="en-US" sz="1600" dirty="0"/>
              <a:t>／</a:t>
            </a:r>
            <a:r>
              <a:rPr lang="en-US" altLang="ja-JP" sz="1600" dirty="0"/>
              <a:t>Ⅳ</a:t>
            </a:r>
            <a:r>
              <a:rPr lang="ja-JP" altLang="en-US" sz="1600" dirty="0" smtClean="0"/>
              <a:t>）の食道</a:t>
            </a:r>
            <a:r>
              <a:rPr lang="en-GB" altLang="ja-JP" sz="1600" dirty="0"/>
              <a:t>SCC</a:t>
            </a:r>
            <a:r>
              <a:rPr lang="ja-JP" altLang="en-US" sz="1600" dirty="0"/>
              <a:t>患者（</a:t>
            </a:r>
            <a:r>
              <a:rPr lang="en-GB" altLang="ja-JP" sz="1600" dirty="0"/>
              <a:t>71</a:t>
            </a:r>
            <a:r>
              <a:rPr lang="ja-JP" altLang="en-US" sz="1600" dirty="0"/>
              <a:t>例）</a:t>
            </a:r>
            <a:r>
              <a:rPr lang="ja-JP" altLang="en-US" sz="1600" dirty="0" smtClean="0"/>
              <a:t>および食道</a:t>
            </a:r>
            <a:r>
              <a:rPr lang="en-GB" altLang="ja-JP" sz="1600" dirty="0"/>
              <a:t>ADC</a:t>
            </a:r>
            <a:r>
              <a:rPr lang="ja-JP" altLang="en-US" sz="1600" dirty="0"/>
              <a:t>患者（</a:t>
            </a:r>
            <a:r>
              <a:rPr lang="en-GB" altLang="ja-JP" sz="1600" dirty="0"/>
              <a:t>231</a:t>
            </a:r>
            <a:r>
              <a:rPr lang="ja-JP" altLang="en-US" sz="1600" dirty="0"/>
              <a:t>例）の</a:t>
            </a:r>
            <a:r>
              <a:rPr lang="en-GB" sz="1600" dirty="0" smtClean="0"/>
              <a:t>FFPE</a:t>
            </a:r>
            <a:r>
              <a:rPr lang="ja-JP" altLang="en-US" sz="1600" dirty="0" smtClean="0"/>
              <a:t>切片（</a:t>
            </a:r>
            <a:r>
              <a:rPr lang="en-GB" sz="1600" dirty="0" smtClean="0"/>
              <a:t>~</a:t>
            </a:r>
            <a:r>
              <a:rPr lang="en-GB" sz="1600" dirty="0"/>
              <a:t>40 </a:t>
            </a:r>
            <a:r>
              <a:rPr lang="el-GR" sz="1600" dirty="0" smtClean="0"/>
              <a:t>μ</a:t>
            </a:r>
            <a:r>
              <a:rPr lang="ja-JP" altLang="en-US" sz="1600" dirty="0" smtClean="0"/>
              <a:t>）から</a:t>
            </a:r>
            <a:r>
              <a:rPr lang="en-GB" altLang="ja-JP" sz="1600" dirty="0" smtClean="0"/>
              <a:t>DNA</a:t>
            </a:r>
            <a:r>
              <a:rPr lang="ja-JP" altLang="en-US" sz="1600" dirty="0" err="1"/>
              <a:t>を抽</a:t>
            </a:r>
            <a:r>
              <a:rPr lang="ja-JP" altLang="en-US" sz="1600" dirty="0"/>
              <a:t>出した</a:t>
            </a:r>
            <a:r>
              <a:rPr lang="ja-JP" altLang="en-US" sz="1600" dirty="0" smtClean="0"/>
              <a:t>。</a:t>
            </a:r>
            <a:endParaRPr lang="en-GB" sz="1600" dirty="0"/>
          </a:p>
          <a:p>
            <a:pPr>
              <a:spcAft>
                <a:spcPts val="1200"/>
              </a:spcAft>
              <a:buClr>
                <a:srgbClr val="043882"/>
              </a:buClr>
            </a:pPr>
            <a:r>
              <a:rPr lang="ja-JP" altLang="en-US" sz="1600" spc="50" dirty="0" smtClean="0"/>
              <a:t>ゲノム変化を特定するため、</a:t>
            </a:r>
            <a:r>
              <a:rPr lang="en-GB" altLang="ja-JP" sz="1600" spc="50" dirty="0" smtClean="0"/>
              <a:t>236</a:t>
            </a:r>
            <a:r>
              <a:rPr lang="ja-JP" altLang="en-US" sz="1600" spc="50" dirty="0"/>
              <a:t>個の癌関連遺伝子および癌で高頻度に再構成がみられる</a:t>
            </a:r>
            <a:r>
              <a:rPr lang="en-US" altLang="ja-JP" sz="1600" spc="50" dirty="0"/>
              <a:t>19</a:t>
            </a:r>
            <a:r>
              <a:rPr lang="ja-JP" altLang="en-US" sz="1600" spc="50" dirty="0"/>
              <a:t>個の遺伝子のすべてのコードエクソンについて包括的</a:t>
            </a:r>
            <a:r>
              <a:rPr lang="ja-JP" altLang="en-US" sz="1600" spc="50" dirty="0" smtClean="0"/>
              <a:t>ゲノムプロファイリングを実施した。</a:t>
            </a:r>
            <a:endParaRPr lang="en-GB" sz="1600" spc="50" dirty="0"/>
          </a:p>
          <a:p>
            <a:pPr>
              <a:spcAft>
                <a:spcPts val="1200"/>
              </a:spcAft>
              <a:buClr>
                <a:srgbClr val="043882"/>
              </a:buClr>
            </a:pPr>
            <a:r>
              <a:rPr lang="ja-JP" altLang="en-US" sz="1600" dirty="0" smtClean="0"/>
              <a:t>現在市販されているか臨床試験で評価中の薬剤に関連するゲノム変化（</a:t>
            </a:r>
            <a:r>
              <a:rPr lang="en-US" altLang="ja-JP" sz="1600" dirty="0" smtClean="0"/>
              <a:t>GA</a:t>
            </a:r>
            <a:r>
              <a:rPr lang="ja-JP" altLang="en-US" sz="1600" dirty="0" smtClean="0"/>
              <a:t>）を臨床的意義のあるゲノム変化（</a:t>
            </a:r>
            <a:r>
              <a:rPr lang="en-GB" sz="1600" dirty="0" smtClean="0"/>
              <a:t>CRGA</a:t>
            </a:r>
            <a:r>
              <a:rPr lang="ja-JP" altLang="en-US" sz="1600" dirty="0" smtClean="0"/>
              <a:t>）と定義した。</a:t>
            </a:r>
            <a:endParaRPr lang="en-GB" sz="1600" dirty="0">
              <a:solidFill>
                <a:srgbClr val="363636"/>
              </a:solidFill>
            </a:endParaRPr>
          </a:p>
          <a:p>
            <a:endParaRPr lang="en-GB" dirty="0"/>
          </a:p>
          <a:p>
            <a:endParaRPr lang="en-GB" dirty="0"/>
          </a:p>
        </p:txBody>
      </p:sp>
      <p:sp>
        <p:nvSpPr>
          <p:cNvPr id="5" name="Text Placeholder 4"/>
          <p:cNvSpPr>
            <a:spLocks noGrp="1"/>
          </p:cNvSpPr>
          <p:nvPr>
            <p:ph type="body" sz="quarter" idx="11"/>
          </p:nvPr>
        </p:nvSpPr>
        <p:spPr/>
        <p:txBody>
          <a:bodyPr/>
          <a:lstStyle/>
          <a:p>
            <a:r>
              <a:rPr lang="fr-FR" dirty="0" smtClean="0"/>
              <a:t>Wang</a:t>
            </a:r>
            <a:r>
              <a:rPr lang="ja-JP" altLang="en-US" dirty="0" smtClean="0"/>
              <a:t>ら</a:t>
            </a:r>
            <a:r>
              <a:rPr lang="fr-FR" dirty="0" smtClean="0"/>
              <a:t> </a:t>
            </a:r>
            <a:r>
              <a:rPr lang="fr-FR" dirty="0"/>
              <a:t>J Clin Oncol 2015; 33 (suppl 3; abstr </a:t>
            </a:r>
            <a:r>
              <a:rPr lang="fr-FR" dirty="0" smtClean="0"/>
              <a:t>7)</a:t>
            </a:r>
            <a:endParaRPr lang="en-GB" dirty="0"/>
          </a:p>
        </p:txBody>
      </p:sp>
    </p:spTree>
    <p:extLst>
      <p:ext uri="{BB962C8B-B14F-4D97-AF65-F5344CB8AC3E}">
        <p14:creationId xmlns:p14="http://schemas.microsoft.com/office/powerpoint/2010/main" xmlns="" val="4208721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7</a:t>
            </a:r>
            <a:r>
              <a:rPr lang="ja-JP" altLang="en-US" sz="1800" dirty="0"/>
              <a:t>：進行期の食道扁平上皮癌（</a:t>
            </a:r>
            <a:r>
              <a:rPr lang="en-GB" altLang="ja-JP" sz="1800" dirty="0"/>
              <a:t>ESCC</a:t>
            </a:r>
            <a:r>
              <a:rPr lang="ja-JP" altLang="en-US" sz="1800" dirty="0"/>
              <a:t>）および食道腺癌（</a:t>
            </a:r>
            <a:r>
              <a:rPr lang="en-US" altLang="ja-JP" sz="1800" dirty="0"/>
              <a:t>EAC</a:t>
            </a:r>
            <a:r>
              <a:rPr lang="ja-JP" altLang="en-US" sz="1800" dirty="0"/>
              <a:t>）の類似性および差異の解明を目的と</a:t>
            </a:r>
            <a:r>
              <a:rPr lang="ja-JP" altLang="en-US" sz="1800" dirty="0" smtClean="0"/>
              <a:t>した包括的ゲノムプロファイリング</a:t>
            </a:r>
            <a:r>
              <a:rPr lang="ja-JP" altLang="en-US" sz="1800" dirty="0"/>
              <a:t>（</a:t>
            </a:r>
            <a:r>
              <a:rPr lang="en-GB" altLang="ja-JP" sz="1800" dirty="0"/>
              <a:t>CGP</a:t>
            </a:r>
            <a:r>
              <a:rPr lang="ja-JP" altLang="en-US" sz="1800" dirty="0"/>
              <a:t>）</a:t>
            </a:r>
            <a:r>
              <a:rPr lang="en-US" altLang="ja-JP" sz="1800" dirty="0"/>
              <a:t>‐</a:t>
            </a:r>
            <a:r>
              <a:rPr lang="en-GB" altLang="ja-JP" sz="1800" dirty="0"/>
              <a:t>Wang K</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a:t>
            </a:r>
            <a:endParaRPr lang="en-GB" sz="1600" b="1"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0" lvl="0" indent="0">
              <a:spcAft>
                <a:spcPts val="300"/>
              </a:spcAft>
              <a:buClr>
                <a:srgbClr val="043882"/>
              </a:buClr>
              <a:buNone/>
            </a:pPr>
            <a:endParaRPr lang="en-GB" sz="1600" b="1" dirty="0" smtClean="0">
              <a:solidFill>
                <a:schemeClr val="tx1"/>
              </a:solidFill>
            </a:endParaRPr>
          </a:p>
          <a:p>
            <a:pPr marL="0" lvl="0" indent="0">
              <a:spcAft>
                <a:spcPts val="300"/>
              </a:spcAft>
              <a:buClr>
                <a:srgbClr val="043882"/>
              </a:buClr>
              <a:buNone/>
            </a:pPr>
            <a:r>
              <a:rPr lang="ja-JP" altLang="en-US" sz="1600" b="1" dirty="0" smtClean="0">
                <a:solidFill>
                  <a:schemeClr val="tx1"/>
                </a:solidFill>
              </a:rPr>
              <a:t>結論</a:t>
            </a:r>
            <a:endParaRPr lang="en-GB" sz="1600" b="1" dirty="0">
              <a:solidFill>
                <a:schemeClr val="tx1"/>
              </a:solidFill>
            </a:endParaRPr>
          </a:p>
          <a:p>
            <a:pPr>
              <a:spcAft>
                <a:spcPts val="300"/>
              </a:spcAft>
              <a:buClr>
                <a:srgbClr val="043882"/>
              </a:buClr>
            </a:pPr>
            <a:r>
              <a:rPr lang="ja-JP" altLang="en-US" sz="1600" b="1" dirty="0" smtClean="0">
                <a:solidFill>
                  <a:schemeClr val="tx1"/>
                </a:solidFill>
              </a:rPr>
              <a:t>包括的ゲノムプロファイリング</a:t>
            </a:r>
            <a:r>
              <a:rPr lang="ja-JP" altLang="en-US" sz="1600" b="1" dirty="0">
                <a:solidFill>
                  <a:schemeClr val="tx1"/>
                </a:solidFill>
              </a:rPr>
              <a:t>により</a:t>
            </a:r>
            <a:r>
              <a:rPr lang="ja-JP" altLang="en-US" sz="1600" b="1" dirty="0" smtClean="0">
                <a:solidFill>
                  <a:schemeClr val="tx1"/>
                </a:solidFill>
              </a:rPr>
              <a:t>食道</a:t>
            </a:r>
            <a:r>
              <a:rPr lang="en-GB" altLang="ja-JP" sz="1600" b="1" dirty="0">
                <a:solidFill>
                  <a:schemeClr val="tx1"/>
                </a:solidFill>
              </a:rPr>
              <a:t>SCC</a:t>
            </a:r>
            <a:r>
              <a:rPr lang="ja-JP" altLang="en-US" sz="1600" b="1" dirty="0">
                <a:solidFill>
                  <a:schemeClr val="tx1"/>
                </a:solidFill>
              </a:rPr>
              <a:t>および</a:t>
            </a:r>
            <a:r>
              <a:rPr lang="en-GB" altLang="ja-JP" sz="1600" b="1" dirty="0">
                <a:solidFill>
                  <a:schemeClr val="tx1"/>
                </a:solidFill>
              </a:rPr>
              <a:t>ADC</a:t>
            </a:r>
            <a:r>
              <a:rPr lang="ja-JP" altLang="en-US" sz="1600" b="1" dirty="0">
                <a:solidFill>
                  <a:schemeClr val="tx1"/>
                </a:solidFill>
              </a:rPr>
              <a:t>に</a:t>
            </a:r>
            <a:r>
              <a:rPr lang="ja-JP" altLang="en-US" sz="1600" b="1" dirty="0" smtClean="0">
                <a:solidFill>
                  <a:schemeClr val="tx1"/>
                </a:solidFill>
              </a:rPr>
              <a:t>おける潜在的な</a:t>
            </a:r>
            <a:r>
              <a:rPr lang="en-GB" sz="1600" b="1" dirty="0" smtClean="0">
                <a:solidFill>
                  <a:schemeClr val="tx1"/>
                </a:solidFill>
              </a:rPr>
              <a:t>CRGA</a:t>
            </a:r>
            <a:r>
              <a:rPr lang="ja-JP" altLang="en-US" sz="1600" b="1" dirty="0" smtClean="0">
                <a:solidFill>
                  <a:schemeClr val="tx1"/>
                </a:solidFill>
              </a:rPr>
              <a:t>を特定することが可能であり、これに基づいて適切な標的療法を選択できる可能性がある。</a:t>
            </a:r>
            <a:endParaRPr lang="en-GB" sz="1600" b="1" dirty="0" smtClean="0">
              <a:solidFill>
                <a:schemeClr val="tx1"/>
              </a:solidFill>
            </a:endParaRPr>
          </a:p>
          <a:p>
            <a:pPr>
              <a:spcAft>
                <a:spcPts val="300"/>
              </a:spcAft>
              <a:buClr>
                <a:srgbClr val="043882"/>
              </a:buClr>
            </a:pPr>
            <a:r>
              <a:rPr lang="ja-JP" altLang="en-US" sz="1600" b="1" dirty="0" smtClean="0">
                <a:solidFill>
                  <a:schemeClr val="tx1"/>
                </a:solidFill>
              </a:rPr>
              <a:t>食道</a:t>
            </a:r>
            <a:r>
              <a:rPr lang="en-GB" sz="1600" b="1" dirty="0" smtClean="0">
                <a:solidFill>
                  <a:schemeClr val="tx1"/>
                </a:solidFill>
              </a:rPr>
              <a:t>SCC</a:t>
            </a:r>
            <a:r>
              <a:rPr lang="ja-JP" altLang="en-US" sz="1600" b="1" dirty="0" smtClean="0">
                <a:solidFill>
                  <a:schemeClr val="tx1"/>
                </a:solidFill>
              </a:rPr>
              <a:t>および</a:t>
            </a:r>
            <a:r>
              <a:rPr lang="en-GB" sz="1600" b="1" dirty="0" smtClean="0">
                <a:solidFill>
                  <a:schemeClr val="tx1"/>
                </a:solidFill>
              </a:rPr>
              <a:t>ADC</a:t>
            </a:r>
            <a:r>
              <a:rPr lang="ja-JP" altLang="en-US" sz="1600" b="1" dirty="0" smtClean="0">
                <a:solidFill>
                  <a:schemeClr val="tx1"/>
                </a:solidFill>
              </a:rPr>
              <a:t>では共通して高頻度の</a:t>
            </a:r>
            <a:r>
              <a:rPr lang="en-GB" sz="1600" b="1" dirty="0" smtClean="0">
                <a:solidFill>
                  <a:schemeClr val="tx1"/>
                </a:solidFill>
              </a:rPr>
              <a:t>GA</a:t>
            </a:r>
            <a:r>
              <a:rPr lang="ja-JP" altLang="en-US" sz="1600" b="1" dirty="0" smtClean="0">
                <a:solidFill>
                  <a:schemeClr val="tx1"/>
                </a:solidFill>
              </a:rPr>
              <a:t>および</a:t>
            </a:r>
            <a:r>
              <a:rPr lang="en-GB" sz="1600" b="1" dirty="0" smtClean="0">
                <a:solidFill>
                  <a:schemeClr val="tx1"/>
                </a:solidFill>
              </a:rPr>
              <a:t>CRGA</a:t>
            </a:r>
            <a:r>
              <a:rPr lang="ja-JP" altLang="en-US" sz="1600" b="1" dirty="0" smtClean="0">
                <a:solidFill>
                  <a:schemeClr val="tx1"/>
                </a:solidFill>
              </a:rPr>
              <a:t>がみられる。</a:t>
            </a:r>
            <a:endParaRPr lang="en-GB" sz="1600" b="1" dirty="0" smtClean="0">
              <a:solidFill>
                <a:schemeClr val="tx1"/>
              </a:solidFill>
            </a:endParaRPr>
          </a:p>
          <a:p>
            <a:pPr lvl="1">
              <a:spcAft>
                <a:spcPts val="300"/>
              </a:spcAft>
              <a:buClr>
                <a:srgbClr val="043882"/>
              </a:buClr>
            </a:pPr>
            <a:r>
              <a:rPr lang="en-GB" sz="1600" b="1" dirty="0" smtClean="0">
                <a:solidFill>
                  <a:schemeClr val="tx1"/>
                </a:solidFill>
              </a:rPr>
              <a:t>PI3K/</a:t>
            </a:r>
            <a:r>
              <a:rPr lang="en-GB" sz="1600" b="1" dirty="0" err="1" smtClean="0">
                <a:solidFill>
                  <a:schemeClr val="tx1"/>
                </a:solidFill>
              </a:rPr>
              <a:t>mTOR</a:t>
            </a:r>
            <a:r>
              <a:rPr lang="en-GB" sz="1600" b="1" dirty="0" smtClean="0">
                <a:solidFill>
                  <a:schemeClr val="tx1"/>
                </a:solidFill>
              </a:rPr>
              <a:t>/Notch</a:t>
            </a:r>
            <a:r>
              <a:rPr lang="ja-JP" altLang="en-US" sz="1600" b="1" dirty="0" smtClean="0">
                <a:solidFill>
                  <a:schemeClr val="tx1"/>
                </a:solidFill>
              </a:rPr>
              <a:t>経路の遺伝子変化の頻度は</a:t>
            </a:r>
            <a:r>
              <a:rPr lang="en-US" altLang="ja-JP" sz="1600" b="1" dirty="0" smtClean="0">
                <a:solidFill>
                  <a:schemeClr val="tx1"/>
                </a:solidFill>
              </a:rPr>
              <a:t>SCC</a:t>
            </a:r>
            <a:r>
              <a:rPr lang="ja-JP" altLang="en-US" sz="1600" b="1" dirty="0" smtClean="0">
                <a:solidFill>
                  <a:schemeClr val="tx1"/>
                </a:solidFill>
              </a:rPr>
              <a:t>の方が有意に高い</a:t>
            </a:r>
            <a:r>
              <a:rPr lang="en-GB" sz="1600" b="1" dirty="0" smtClean="0">
                <a:solidFill>
                  <a:schemeClr val="tx1"/>
                </a:solidFill>
              </a:rPr>
              <a:t> </a:t>
            </a:r>
            <a:r>
              <a:rPr lang="ja-JP" altLang="en-US" sz="1600" b="1" dirty="0" err="1" smtClean="0">
                <a:solidFill>
                  <a:schemeClr val="tx1"/>
                </a:solidFill>
              </a:rPr>
              <a:t>。</a:t>
            </a:r>
            <a:endParaRPr lang="en-GB" sz="1600" b="1" dirty="0">
              <a:solidFill>
                <a:schemeClr val="tx1"/>
              </a:solidFill>
            </a:endParaRPr>
          </a:p>
          <a:p>
            <a:pPr lvl="1">
              <a:spcAft>
                <a:spcPts val="300"/>
              </a:spcAft>
              <a:buClr>
                <a:srgbClr val="043882"/>
              </a:buClr>
            </a:pPr>
            <a:r>
              <a:rPr lang="en-GB" sz="1600" b="1" dirty="0" smtClean="0">
                <a:solidFill>
                  <a:schemeClr val="tx1"/>
                </a:solidFill>
              </a:rPr>
              <a:t>RAS/MEK</a:t>
            </a:r>
            <a:r>
              <a:rPr lang="ja-JP" altLang="en-US" sz="1600" b="1" dirty="0" smtClean="0">
                <a:solidFill>
                  <a:schemeClr val="tx1"/>
                </a:solidFill>
              </a:rPr>
              <a:t>経路の遺伝子変化の頻度は</a:t>
            </a:r>
            <a:r>
              <a:rPr lang="en-GB" sz="1600" b="1" dirty="0" smtClean="0">
                <a:solidFill>
                  <a:schemeClr val="tx1"/>
                </a:solidFill>
              </a:rPr>
              <a:t>ADC</a:t>
            </a:r>
            <a:r>
              <a:rPr lang="ja-JP" altLang="en-US" sz="1600" b="1" dirty="0" smtClean="0">
                <a:solidFill>
                  <a:schemeClr val="tx1"/>
                </a:solidFill>
              </a:rPr>
              <a:t>の方が有意に高い。</a:t>
            </a:r>
            <a:endParaRPr lang="en-GB" sz="1600" b="1" dirty="0">
              <a:solidFill>
                <a:schemeClr val="tx1"/>
              </a:solidFill>
            </a:endParaRPr>
          </a:p>
          <a:p>
            <a:pPr lvl="1">
              <a:buClr>
                <a:srgbClr val="043882"/>
              </a:buClr>
            </a:pPr>
            <a:endParaRPr lang="en-GB" sz="1600" b="1" dirty="0">
              <a:solidFill>
                <a:srgbClr val="363636"/>
              </a:solidFill>
            </a:endParaRPr>
          </a:p>
          <a:p>
            <a:pPr lvl="1">
              <a:spcAft>
                <a:spcPts val="1200"/>
              </a:spcAft>
              <a:buClr>
                <a:srgbClr val="043882"/>
              </a:buClr>
            </a:pPr>
            <a:endParaRPr lang="en-GB" sz="1600" dirty="0">
              <a:solidFill>
                <a:srgbClr val="363636"/>
              </a:solidFill>
            </a:endParaRPr>
          </a:p>
          <a:p>
            <a:endParaRPr lang="en-GB" dirty="0"/>
          </a:p>
          <a:p>
            <a:endParaRPr lang="en-GB" dirty="0"/>
          </a:p>
        </p:txBody>
      </p:sp>
      <p:sp>
        <p:nvSpPr>
          <p:cNvPr id="4" name="Text Placeholder 3"/>
          <p:cNvSpPr>
            <a:spLocks noGrp="1"/>
          </p:cNvSpPr>
          <p:nvPr>
            <p:ph type="body" sz="quarter" idx="10"/>
          </p:nvPr>
        </p:nvSpPr>
        <p:spPr>
          <a:xfrm>
            <a:off x="365125" y="6096000"/>
            <a:ext cx="4543462" cy="487363"/>
          </a:xfrm>
        </p:spPr>
        <p:txBody>
          <a:bodyPr/>
          <a:lstStyle/>
          <a:p>
            <a:r>
              <a:rPr lang="en-GB" dirty="0">
                <a:solidFill>
                  <a:srgbClr val="363636"/>
                </a:solidFill>
              </a:rPr>
              <a:t>*</a:t>
            </a:r>
            <a:r>
              <a:rPr lang="en-GB" dirty="0" smtClean="0">
                <a:solidFill>
                  <a:srgbClr val="363636"/>
                </a:solidFill>
              </a:rPr>
              <a:t>p&lt;0.01</a:t>
            </a:r>
            <a:r>
              <a:rPr lang="ja-JP" altLang="en-US" dirty="0" smtClean="0">
                <a:solidFill>
                  <a:srgbClr val="363636"/>
                </a:solidFill>
              </a:rPr>
              <a:t>のものを掲載している。</a:t>
            </a:r>
            <a:r>
              <a:rPr lang="en-GB" dirty="0" smtClean="0">
                <a:solidFill>
                  <a:srgbClr val="363636"/>
                </a:solidFill>
              </a:rPr>
              <a:t>CRGA</a:t>
            </a:r>
            <a:r>
              <a:rPr lang="ja-JP" altLang="en-US" dirty="0" smtClean="0">
                <a:solidFill>
                  <a:srgbClr val="363636"/>
                </a:solidFill>
              </a:rPr>
              <a:t>＝臨床的意義のあるゲノム変化；</a:t>
            </a:r>
            <a:r>
              <a:rPr lang="en-GB" dirty="0" smtClean="0">
                <a:solidFill>
                  <a:srgbClr val="363636"/>
                </a:solidFill>
              </a:rPr>
              <a:t>GA</a:t>
            </a:r>
            <a:r>
              <a:rPr lang="ja-JP" altLang="en-US" dirty="0" smtClean="0">
                <a:solidFill>
                  <a:srgbClr val="363636"/>
                </a:solidFill>
              </a:rPr>
              <a:t>＝ゲノム変化</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smtClean="0"/>
              <a:t>Wang</a:t>
            </a:r>
            <a:r>
              <a:rPr lang="ja-JP" altLang="en-US" dirty="0" smtClean="0"/>
              <a:t>ら</a:t>
            </a:r>
            <a:r>
              <a:rPr lang="fr-FR" dirty="0" smtClean="0"/>
              <a:t> </a:t>
            </a:r>
            <a:r>
              <a:rPr lang="fr-FR" dirty="0"/>
              <a:t>J Clin Oncol 2015; 33 (suppl 3; abstr 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489561594"/>
              </p:ext>
            </p:extLst>
          </p:nvPr>
        </p:nvGraphicFramePr>
        <p:xfrm>
          <a:off x="369888" y="1589907"/>
          <a:ext cx="3628906" cy="2537460"/>
        </p:xfrm>
        <a:graphic>
          <a:graphicData uri="http://schemas.openxmlformats.org/drawingml/2006/table">
            <a:tbl>
              <a:tblPr firstRow="1" bandRow="1">
                <a:tableStyleId>{69012ECD-51FC-41F1-AA8D-1B2483CD663E}</a:tableStyleId>
              </a:tblPr>
              <a:tblGrid>
                <a:gridCol w="981240"/>
                <a:gridCol w="832514"/>
                <a:gridCol w="873457"/>
                <a:gridCol w="941695"/>
              </a:tblGrid>
              <a:tr h="184302">
                <a:tc>
                  <a:txBody>
                    <a:bodyPr/>
                    <a:lstStyle/>
                    <a:p>
                      <a:pPr>
                        <a:lnSpc>
                          <a:spcPts val="1500"/>
                        </a:lnSpc>
                      </a:pPr>
                      <a:r>
                        <a:rPr lang="en-GB" sz="1400" dirty="0" smtClean="0">
                          <a:solidFill>
                            <a:schemeClr val="tx2"/>
                          </a:solidFill>
                        </a:rPr>
                        <a:t>CRGA*</a:t>
                      </a:r>
                      <a:endParaRPr lang="en-GB" sz="1400" b="1" i="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SCC, %</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ADC, %</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p</a:t>
                      </a:r>
                      <a:r>
                        <a:rPr lang="ja-JP" altLang="en-US" sz="1400" dirty="0" smtClean="0">
                          <a:solidFill>
                            <a:schemeClr val="tx2"/>
                          </a:solidFill>
                        </a:rPr>
                        <a:t>値</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2440">
                <a:tc>
                  <a:txBody>
                    <a:bodyPr/>
                    <a:lstStyle/>
                    <a:p>
                      <a:pPr>
                        <a:lnSpc>
                          <a:spcPts val="1500"/>
                        </a:lnSpc>
                      </a:pPr>
                      <a:r>
                        <a:rPr lang="en-GB" sz="1400" i="1" dirty="0" smtClean="0"/>
                        <a:t>ERBB2</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&lt;0.0001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5170">
                <a:tc>
                  <a:txBody>
                    <a:bodyPr/>
                    <a:lstStyle/>
                    <a:p>
                      <a:pPr>
                        <a:lnSpc>
                          <a:spcPts val="1500"/>
                        </a:lnSpc>
                      </a:pPr>
                      <a:r>
                        <a:rPr lang="en-GB" sz="1400" i="1" dirty="0" smtClean="0"/>
                        <a:t>KRAS</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6</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0.0008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500"/>
                        </a:lnSpc>
                      </a:pPr>
                      <a:r>
                        <a:rPr lang="en-GB" sz="1400" i="1" dirty="0" smtClean="0"/>
                        <a:t>SMAD4</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0.002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i="1" dirty="0" smtClean="0"/>
                        <a:t>PIK3CA</a:t>
                      </a:r>
                      <a:endParaRPr lang="en-GB" sz="1400" b="1" i="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24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10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0.004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a:lnSpc>
                          <a:spcPts val="1500"/>
                        </a:lnSpc>
                      </a:pPr>
                      <a:r>
                        <a:rPr lang="en-GB" sz="1400" i="1" dirty="0" smtClean="0"/>
                        <a:t>CCND1</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&lt;0.0001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a:lnSpc>
                          <a:spcPts val="1500"/>
                        </a:lnSpc>
                      </a:pPr>
                      <a:r>
                        <a:rPr lang="en-GB" sz="1400" i="1" dirty="0" smtClean="0"/>
                        <a:t>NFE2L2</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24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&lt;0.0001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a:lnSpc>
                          <a:spcPts val="1500"/>
                        </a:lnSpc>
                      </a:pPr>
                      <a:r>
                        <a:rPr lang="en-GB" sz="1400" i="1" dirty="0" smtClean="0"/>
                        <a:t>NOTCH1</a:t>
                      </a:r>
                      <a:endParaRPr lang="en-GB" sz="1400" b="1" i="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a:lnSpc>
                          <a:spcPts val="1500"/>
                        </a:lnSpc>
                      </a:pPr>
                      <a:r>
                        <a:rPr lang="en-GB" sz="1400" i="1" dirty="0" smtClean="0"/>
                        <a:t>SOX2</a:t>
                      </a:r>
                      <a:endParaRPr lang="en-GB" sz="1400" b="1" i="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18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35" name="TextBox 34"/>
          <p:cNvSpPr txBox="1"/>
          <p:nvPr/>
        </p:nvSpPr>
        <p:spPr>
          <a:xfrm rot="16200000">
            <a:off x="4090562" y="2495810"/>
            <a:ext cx="1315745" cy="320309"/>
          </a:xfrm>
          <a:prstGeom prst="rect">
            <a:avLst/>
          </a:prstGeom>
          <a:noFill/>
        </p:spPr>
        <p:txBody>
          <a:bodyPr vert="eaVert" wrap="square" rtlCol="0">
            <a:spAutoFit/>
          </a:bodyPr>
          <a:lstStyle/>
          <a:p>
            <a:pPr algn="ctr" fontAlgn="base">
              <a:spcBef>
                <a:spcPct val="0"/>
              </a:spcBef>
              <a:spcAft>
                <a:spcPct val="0"/>
              </a:spcAft>
            </a:pPr>
            <a:r>
              <a:rPr lang="ja-JP" altLang="en-US" sz="1050" b="1" dirty="0" smtClean="0">
                <a:solidFill>
                  <a:srgbClr val="363636"/>
                </a:solidFill>
              </a:rPr>
              <a:t>サンプルの割合</a:t>
            </a:r>
            <a:endParaRPr lang="en-GB" sz="1050" b="1" dirty="0">
              <a:solidFill>
                <a:srgbClr val="363636"/>
              </a:solidFill>
            </a:endParaRPr>
          </a:p>
        </p:txBody>
      </p:sp>
      <p:sp>
        <p:nvSpPr>
          <p:cNvPr id="36" name="TextBox 35"/>
          <p:cNvSpPr txBox="1"/>
          <p:nvPr/>
        </p:nvSpPr>
        <p:spPr>
          <a:xfrm>
            <a:off x="5217009" y="4521415"/>
            <a:ext cx="3430368" cy="261610"/>
          </a:xfrm>
          <a:prstGeom prst="rect">
            <a:avLst/>
          </a:prstGeom>
          <a:noFill/>
        </p:spPr>
        <p:txBody>
          <a:bodyPr wrap="square" rtlCol="0">
            <a:spAutoFit/>
          </a:bodyPr>
          <a:lstStyle/>
          <a:p>
            <a:pPr algn="ctr" fontAlgn="base">
              <a:spcBef>
                <a:spcPct val="0"/>
              </a:spcBef>
              <a:spcAft>
                <a:spcPct val="0"/>
              </a:spcAft>
            </a:pPr>
            <a:r>
              <a:rPr lang="ja-JP" altLang="en-US" sz="1050" b="1" dirty="0" smtClean="0">
                <a:solidFill>
                  <a:srgbClr val="363636"/>
                </a:solidFill>
              </a:rPr>
              <a:t>経 路</a:t>
            </a:r>
            <a:endParaRPr lang="en-GB" sz="1050" b="1" dirty="0">
              <a:solidFill>
                <a:srgbClr val="363636"/>
              </a:solidFill>
            </a:endParaRPr>
          </a:p>
        </p:txBody>
      </p:sp>
      <p:graphicFrame>
        <p:nvGraphicFramePr>
          <p:cNvPr id="37" name="Chart 36"/>
          <p:cNvGraphicFramePr/>
          <p:nvPr>
            <p:extLst>
              <p:ext uri="{D42A27DB-BD31-4B8C-83A1-F6EECF244321}">
                <p14:modId xmlns:p14="http://schemas.microsoft.com/office/powerpoint/2010/main" xmlns="" val="835954961"/>
              </p:ext>
            </p:extLst>
          </p:nvPr>
        </p:nvGraphicFramePr>
        <p:xfrm>
          <a:off x="4815169" y="1261532"/>
          <a:ext cx="4079915" cy="2804829"/>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p:cNvSpPr txBox="1"/>
          <p:nvPr/>
        </p:nvSpPr>
        <p:spPr>
          <a:xfrm rot="18900000">
            <a:off x="4962919" y="4019020"/>
            <a:ext cx="595035" cy="215444"/>
          </a:xfrm>
          <a:prstGeom prst="rect">
            <a:avLst/>
          </a:prstGeom>
          <a:noFill/>
        </p:spPr>
        <p:txBody>
          <a:bodyPr wrap="none" rtlCol="0">
            <a:spAutoFit/>
          </a:bodyPr>
          <a:lstStyle/>
          <a:p>
            <a:pPr algn="r"/>
            <a:r>
              <a:rPr lang="ja-JP" altLang="en-US" sz="800" dirty="0" smtClean="0"/>
              <a:t>細胞周期</a:t>
            </a:r>
            <a:endParaRPr lang="en-GB" sz="800" dirty="0"/>
          </a:p>
        </p:txBody>
      </p:sp>
      <p:sp>
        <p:nvSpPr>
          <p:cNvPr id="39" name="TextBox 38"/>
          <p:cNvSpPr txBox="1"/>
          <p:nvPr/>
        </p:nvSpPr>
        <p:spPr>
          <a:xfrm rot="18900000">
            <a:off x="4788222" y="4257528"/>
            <a:ext cx="1342034" cy="215444"/>
          </a:xfrm>
          <a:prstGeom prst="rect">
            <a:avLst/>
          </a:prstGeom>
          <a:noFill/>
        </p:spPr>
        <p:txBody>
          <a:bodyPr wrap="none" rtlCol="0">
            <a:spAutoFit/>
          </a:bodyPr>
          <a:lstStyle/>
          <a:p>
            <a:pPr algn="r"/>
            <a:r>
              <a:rPr lang="ja-JP" altLang="en-US" sz="800" dirty="0" smtClean="0"/>
              <a:t>エピジェネティック制御</a:t>
            </a:r>
            <a:endParaRPr lang="en-GB" sz="800" dirty="0"/>
          </a:p>
        </p:txBody>
      </p:sp>
      <p:sp>
        <p:nvSpPr>
          <p:cNvPr id="40" name="TextBox 39"/>
          <p:cNvSpPr txBox="1"/>
          <p:nvPr/>
        </p:nvSpPr>
        <p:spPr>
          <a:xfrm rot="18900000">
            <a:off x="5472964" y="4163101"/>
            <a:ext cx="1080744" cy="215444"/>
          </a:xfrm>
          <a:prstGeom prst="rect">
            <a:avLst/>
          </a:prstGeom>
          <a:noFill/>
        </p:spPr>
        <p:txBody>
          <a:bodyPr wrap="none" rtlCol="0">
            <a:spAutoFit/>
          </a:bodyPr>
          <a:lstStyle/>
          <a:p>
            <a:pPr algn="r"/>
            <a:r>
              <a:rPr lang="en-GB" sz="800" dirty="0" smtClean="0"/>
              <a:t>ERBB</a:t>
            </a:r>
            <a:r>
              <a:rPr lang="ja-JP" altLang="en-US" sz="800" dirty="0" smtClean="0"/>
              <a:t>シグナル伝達</a:t>
            </a:r>
            <a:endParaRPr lang="en-GB" sz="800" dirty="0"/>
          </a:p>
        </p:txBody>
      </p:sp>
      <p:sp>
        <p:nvSpPr>
          <p:cNvPr id="41" name="TextBox 40"/>
          <p:cNvSpPr txBox="1"/>
          <p:nvPr/>
        </p:nvSpPr>
        <p:spPr>
          <a:xfrm rot="18900000">
            <a:off x="6031564" y="4110266"/>
            <a:ext cx="881973" cy="215444"/>
          </a:xfrm>
          <a:prstGeom prst="rect">
            <a:avLst/>
          </a:prstGeom>
          <a:noFill/>
        </p:spPr>
        <p:txBody>
          <a:bodyPr wrap="none" rtlCol="0">
            <a:spAutoFit/>
          </a:bodyPr>
          <a:lstStyle/>
          <a:p>
            <a:pPr algn="r"/>
            <a:r>
              <a:rPr lang="en-GB" sz="800" dirty="0" smtClean="0"/>
              <a:t>RAS/RAF/MEK</a:t>
            </a:r>
            <a:endParaRPr lang="en-GB" sz="800" dirty="0"/>
          </a:p>
        </p:txBody>
      </p:sp>
      <p:sp>
        <p:nvSpPr>
          <p:cNvPr id="42" name="TextBox 41"/>
          <p:cNvSpPr txBox="1"/>
          <p:nvPr/>
        </p:nvSpPr>
        <p:spPr>
          <a:xfrm rot="18900000">
            <a:off x="6257143" y="4179994"/>
            <a:ext cx="1101584" cy="215444"/>
          </a:xfrm>
          <a:prstGeom prst="rect">
            <a:avLst/>
          </a:prstGeom>
          <a:noFill/>
        </p:spPr>
        <p:txBody>
          <a:bodyPr wrap="none" rtlCol="0">
            <a:spAutoFit/>
          </a:bodyPr>
          <a:lstStyle/>
          <a:p>
            <a:pPr algn="r"/>
            <a:r>
              <a:rPr lang="en-GB" sz="800" dirty="0" smtClean="0"/>
              <a:t>TGF-ß</a:t>
            </a:r>
            <a:r>
              <a:rPr lang="ja-JP" altLang="en-US" sz="800" dirty="0" smtClean="0"/>
              <a:t>シグナル伝達</a:t>
            </a:r>
            <a:endParaRPr lang="en-GB" sz="800" dirty="0"/>
          </a:p>
        </p:txBody>
      </p:sp>
      <p:sp>
        <p:nvSpPr>
          <p:cNvPr id="43" name="TextBox 42"/>
          <p:cNvSpPr txBox="1"/>
          <p:nvPr/>
        </p:nvSpPr>
        <p:spPr>
          <a:xfrm rot="18900000">
            <a:off x="6773354" y="4151072"/>
            <a:ext cx="968535" cy="215444"/>
          </a:xfrm>
          <a:prstGeom prst="rect">
            <a:avLst/>
          </a:prstGeom>
          <a:noFill/>
        </p:spPr>
        <p:txBody>
          <a:bodyPr wrap="none" rtlCol="0">
            <a:spAutoFit/>
          </a:bodyPr>
          <a:lstStyle/>
          <a:p>
            <a:pPr algn="r"/>
            <a:r>
              <a:rPr lang="en-GB" sz="800" dirty="0" smtClean="0"/>
              <a:t>PI3K/AKT/MTOR</a:t>
            </a:r>
            <a:endParaRPr lang="en-GB" sz="800" dirty="0"/>
          </a:p>
        </p:txBody>
      </p:sp>
      <p:sp>
        <p:nvSpPr>
          <p:cNvPr id="44" name="TextBox 43"/>
          <p:cNvSpPr txBox="1"/>
          <p:nvPr/>
        </p:nvSpPr>
        <p:spPr>
          <a:xfrm rot="18900000">
            <a:off x="7109355" y="4145989"/>
            <a:ext cx="1005403" cy="215444"/>
          </a:xfrm>
          <a:prstGeom prst="rect">
            <a:avLst/>
          </a:prstGeom>
          <a:noFill/>
        </p:spPr>
        <p:txBody>
          <a:bodyPr wrap="none" rtlCol="0">
            <a:spAutoFit/>
          </a:bodyPr>
          <a:lstStyle/>
          <a:p>
            <a:pPr algn="r"/>
            <a:r>
              <a:rPr lang="en-GB" sz="800" dirty="0" smtClean="0"/>
              <a:t>FGF</a:t>
            </a:r>
            <a:r>
              <a:rPr lang="ja-JP" altLang="en-US" sz="800" dirty="0" smtClean="0"/>
              <a:t>シグナル伝達</a:t>
            </a:r>
            <a:endParaRPr lang="en-GB" sz="800" dirty="0"/>
          </a:p>
        </p:txBody>
      </p:sp>
      <p:sp>
        <p:nvSpPr>
          <p:cNvPr id="45" name="TextBox 44"/>
          <p:cNvSpPr txBox="1"/>
          <p:nvPr/>
        </p:nvSpPr>
        <p:spPr>
          <a:xfrm rot="18900000">
            <a:off x="7635370" y="4086463"/>
            <a:ext cx="814647" cy="215444"/>
          </a:xfrm>
          <a:prstGeom prst="rect">
            <a:avLst/>
          </a:prstGeom>
          <a:noFill/>
        </p:spPr>
        <p:txBody>
          <a:bodyPr wrap="none" rtlCol="0">
            <a:spAutoFit/>
          </a:bodyPr>
          <a:lstStyle/>
          <a:p>
            <a:pPr algn="r"/>
            <a:r>
              <a:rPr lang="en-GB" sz="800" dirty="0" smtClean="0"/>
              <a:t>KEAP1/NRF2</a:t>
            </a:r>
            <a:endParaRPr lang="en-GB" sz="800" dirty="0"/>
          </a:p>
        </p:txBody>
      </p:sp>
      <p:sp>
        <p:nvSpPr>
          <p:cNvPr id="46" name="TextBox 45"/>
          <p:cNvSpPr txBox="1"/>
          <p:nvPr/>
        </p:nvSpPr>
        <p:spPr>
          <a:xfrm rot="18900000">
            <a:off x="7862367" y="4159134"/>
            <a:ext cx="1069524" cy="215444"/>
          </a:xfrm>
          <a:prstGeom prst="rect">
            <a:avLst/>
          </a:prstGeom>
          <a:noFill/>
        </p:spPr>
        <p:txBody>
          <a:bodyPr wrap="none" rtlCol="0">
            <a:spAutoFit/>
          </a:bodyPr>
          <a:lstStyle/>
          <a:p>
            <a:pPr algn="r"/>
            <a:r>
              <a:rPr lang="en-GB" sz="800" dirty="0" smtClean="0"/>
              <a:t>Notch</a:t>
            </a:r>
            <a:r>
              <a:rPr lang="ja-JP" altLang="en-US" sz="800" dirty="0" smtClean="0"/>
              <a:t>シグナル伝達</a:t>
            </a:r>
            <a:endParaRPr lang="en-GB" sz="800" dirty="0"/>
          </a:p>
        </p:txBody>
      </p:sp>
    </p:spTree>
    <p:extLst>
      <p:ext uri="{BB962C8B-B14F-4D97-AF65-F5344CB8AC3E}">
        <p14:creationId xmlns:p14="http://schemas.microsoft.com/office/powerpoint/2010/main" xmlns="" val="1202407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8</a:t>
            </a:r>
            <a:r>
              <a:rPr lang="ja-JP" altLang="en-US" sz="1800" dirty="0"/>
              <a:t>：全ゲノムシーケンシングによる内視鏡生検サンプル</a:t>
            </a:r>
            <a:r>
              <a:rPr lang="ja-JP" altLang="en-US" sz="1800" dirty="0" smtClean="0"/>
              <a:t>の胃内微生物叢の解析</a:t>
            </a:r>
            <a:r>
              <a:rPr lang="en-US" altLang="ja-JP" sz="1800" dirty="0" smtClean="0"/>
              <a:t>‐</a:t>
            </a:r>
            <a:r>
              <a:rPr lang="en-GB" sz="1800" dirty="0" smtClean="0"/>
              <a:t>Zhang C</a:t>
            </a:r>
            <a:r>
              <a:rPr lang="ja-JP" altLang="en-US" sz="1800" dirty="0" smtClean="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研究の目的</a:t>
            </a:r>
            <a:endParaRPr lang="en-GB" sz="1600" b="1" dirty="0">
              <a:solidFill>
                <a:schemeClr val="tx1"/>
              </a:solidFill>
            </a:endParaRPr>
          </a:p>
          <a:p>
            <a:pPr>
              <a:spcAft>
                <a:spcPts val="1200"/>
              </a:spcAft>
              <a:buClr>
                <a:srgbClr val="043882"/>
              </a:buClr>
            </a:pPr>
            <a:r>
              <a:rPr lang="ja-JP" altLang="en-US" sz="1600" dirty="0" smtClean="0">
                <a:solidFill>
                  <a:schemeClr val="tx1"/>
                </a:solidFill>
              </a:rPr>
              <a:t>全ゲノムシーケンシングによりピロリ</a:t>
            </a:r>
            <a:r>
              <a:rPr lang="ja-JP" altLang="en-US" sz="1600" dirty="0">
                <a:solidFill>
                  <a:schemeClr val="tx1"/>
                </a:solidFill>
              </a:rPr>
              <a:t>菌感染</a:t>
            </a:r>
            <a:r>
              <a:rPr lang="ja-JP" altLang="en-US" sz="1600" dirty="0" smtClean="0">
                <a:solidFill>
                  <a:schemeClr val="tx1"/>
                </a:solidFill>
              </a:rPr>
              <a:t>を伴う胃癌患者の胃内</a:t>
            </a:r>
            <a:r>
              <a:rPr lang="ja-JP" altLang="en-US" sz="1600" dirty="0">
                <a:solidFill>
                  <a:schemeClr val="tx1"/>
                </a:solidFill>
              </a:rPr>
              <a:t>微生物</a:t>
            </a:r>
            <a:r>
              <a:rPr lang="ja-JP" altLang="en-US" sz="1600" dirty="0" smtClean="0">
                <a:solidFill>
                  <a:schemeClr val="tx1"/>
                </a:solidFill>
              </a:rPr>
              <a:t>叢の構成を調べる。</a:t>
            </a:r>
            <a:endParaRPr lang="en-GB" sz="1600" dirty="0">
              <a:solidFill>
                <a:schemeClr val="tx1"/>
              </a:solidFill>
            </a:endParaRPr>
          </a:p>
          <a:p>
            <a:pPr marL="0" lvl="0" indent="0">
              <a:buClr>
                <a:srgbClr val="043882"/>
              </a:buClr>
              <a:buNone/>
            </a:pPr>
            <a:r>
              <a:rPr lang="ja-JP" altLang="en-US" sz="1600" b="1" dirty="0" smtClean="0">
                <a:solidFill>
                  <a:schemeClr val="tx1"/>
                </a:solidFill>
              </a:rPr>
              <a:t>研究デザイン</a:t>
            </a:r>
            <a:endParaRPr lang="en-GB" sz="1600" dirty="0">
              <a:solidFill>
                <a:schemeClr val="tx1"/>
              </a:solidFill>
            </a:endParaRPr>
          </a:p>
          <a:p>
            <a:pPr>
              <a:spcAft>
                <a:spcPts val="1200"/>
              </a:spcAft>
              <a:buClr>
                <a:srgbClr val="043882"/>
              </a:buClr>
            </a:pPr>
            <a:r>
              <a:rPr lang="ja-JP" altLang="en-US" sz="1600" dirty="0" smtClean="0">
                <a:solidFill>
                  <a:schemeClr val="tx1"/>
                </a:solidFill>
              </a:rPr>
              <a:t>上部消化管内視鏡検査を受けた胃癌患者で、活動性または過去のピロリ菌感染が確認された患者を本研究に組み入れた。</a:t>
            </a:r>
            <a:endParaRPr lang="en-GB" sz="1600" dirty="0">
              <a:solidFill>
                <a:schemeClr val="tx1"/>
              </a:solidFill>
            </a:endParaRPr>
          </a:p>
          <a:p>
            <a:pPr>
              <a:spcAft>
                <a:spcPts val="1200"/>
              </a:spcAft>
              <a:buClr>
                <a:srgbClr val="043882"/>
              </a:buClr>
            </a:pPr>
            <a:r>
              <a:rPr lang="en-US" altLang="ja-JP" sz="1600" dirty="0" smtClean="0">
                <a:solidFill>
                  <a:schemeClr val="tx1"/>
                </a:solidFill>
              </a:rPr>
              <a:t>10</a:t>
            </a:r>
            <a:r>
              <a:rPr lang="ja-JP" altLang="en-US" sz="1600" dirty="0" smtClean="0">
                <a:solidFill>
                  <a:schemeClr val="tx1"/>
                </a:solidFill>
              </a:rPr>
              <a:t>例において胃前庭部、噴門側胃体部および胃底部から内視鏡生検サンプル（</a:t>
            </a:r>
            <a:r>
              <a:rPr lang="en-GB" sz="1600" dirty="0" smtClean="0">
                <a:solidFill>
                  <a:schemeClr val="tx1"/>
                </a:solidFill>
              </a:rPr>
              <a:t>15</a:t>
            </a:r>
            <a:r>
              <a:rPr lang="ja-JP" altLang="en-US" sz="1600" dirty="0" smtClean="0">
                <a:solidFill>
                  <a:schemeClr val="tx1"/>
                </a:solidFill>
              </a:rPr>
              <a:t>個）を採取した。</a:t>
            </a:r>
            <a:endParaRPr lang="en-GB" sz="1600" dirty="0">
              <a:solidFill>
                <a:schemeClr val="tx1"/>
              </a:solidFill>
            </a:endParaRPr>
          </a:p>
          <a:p>
            <a:pPr>
              <a:spcAft>
                <a:spcPts val="1200"/>
              </a:spcAft>
              <a:buClr>
                <a:srgbClr val="043882"/>
              </a:buClr>
            </a:pPr>
            <a:r>
              <a:rPr lang="en-GB" sz="1600" dirty="0" smtClean="0">
                <a:solidFill>
                  <a:schemeClr val="tx1"/>
                </a:solidFill>
              </a:rPr>
              <a:t>Illumina </a:t>
            </a:r>
            <a:r>
              <a:rPr lang="en-GB" sz="1600" dirty="0" err="1">
                <a:solidFill>
                  <a:schemeClr val="tx1"/>
                </a:solidFill>
              </a:rPr>
              <a:t>TruSeq</a:t>
            </a:r>
            <a:r>
              <a:rPr lang="en-GB" sz="1600" dirty="0">
                <a:solidFill>
                  <a:schemeClr val="tx1"/>
                </a:solidFill>
              </a:rPr>
              <a:t> </a:t>
            </a:r>
            <a:r>
              <a:rPr lang="en-GB" sz="1600" dirty="0" smtClean="0">
                <a:solidFill>
                  <a:schemeClr val="tx1"/>
                </a:solidFill>
              </a:rPr>
              <a:t>DNA</a:t>
            </a:r>
            <a:r>
              <a:rPr lang="ja-JP" altLang="en-US" sz="1600" dirty="0" smtClean="0">
                <a:solidFill>
                  <a:schemeClr val="tx1"/>
                </a:solidFill>
              </a:rPr>
              <a:t>サンプル</a:t>
            </a:r>
            <a:r>
              <a:rPr lang="ja-JP" altLang="en-US" sz="1600" dirty="0">
                <a:solidFill>
                  <a:schemeClr val="tx1"/>
                </a:solidFill>
              </a:rPr>
              <a:t>調製</a:t>
            </a:r>
            <a:r>
              <a:rPr lang="ja-JP" altLang="en-US" sz="1600" dirty="0" smtClean="0">
                <a:solidFill>
                  <a:schemeClr val="tx1"/>
                </a:solidFill>
              </a:rPr>
              <a:t>キットおよび</a:t>
            </a:r>
            <a:r>
              <a:rPr lang="en-GB" sz="1600" dirty="0" smtClean="0">
                <a:solidFill>
                  <a:schemeClr val="tx1"/>
                </a:solidFill>
              </a:rPr>
              <a:t>Illumina </a:t>
            </a:r>
            <a:r>
              <a:rPr lang="en-GB" sz="1600" dirty="0">
                <a:solidFill>
                  <a:schemeClr val="tx1"/>
                </a:solidFill>
              </a:rPr>
              <a:t>Hi </a:t>
            </a:r>
            <a:r>
              <a:rPr lang="en-GB" sz="1600" dirty="0" err="1">
                <a:solidFill>
                  <a:schemeClr val="tx1"/>
                </a:solidFill>
              </a:rPr>
              <a:t>Seq</a:t>
            </a:r>
            <a:r>
              <a:rPr lang="en-GB" sz="1600" dirty="0">
                <a:solidFill>
                  <a:schemeClr val="tx1"/>
                </a:solidFill>
              </a:rPr>
              <a:t> </a:t>
            </a:r>
            <a:r>
              <a:rPr lang="en-GB" sz="1600" dirty="0" smtClean="0">
                <a:solidFill>
                  <a:schemeClr val="tx1"/>
                </a:solidFill>
              </a:rPr>
              <a:t>2500</a:t>
            </a:r>
            <a:r>
              <a:rPr lang="ja-JP" altLang="en-US" sz="1600" dirty="0" smtClean="0">
                <a:solidFill>
                  <a:schemeClr val="tx1"/>
                </a:solidFill>
              </a:rPr>
              <a:t>プラットフォームを用いて全ゲノムシーケンシングを行った。</a:t>
            </a:r>
            <a:endParaRPr lang="en-GB" sz="1600" dirty="0">
              <a:solidFill>
                <a:schemeClr val="tx1"/>
              </a:solidFill>
            </a:endParaRPr>
          </a:p>
          <a:p>
            <a:pPr>
              <a:spcAft>
                <a:spcPts val="1200"/>
              </a:spcAft>
              <a:buClr>
                <a:srgbClr val="043882"/>
              </a:buClr>
            </a:pPr>
            <a:r>
              <a:rPr lang="ja-JP" altLang="en-US" sz="1600" dirty="0" smtClean="0">
                <a:solidFill>
                  <a:schemeClr val="tx1"/>
                </a:solidFill>
              </a:rPr>
              <a:t>ピロリ菌陽性サンプルはすべて</a:t>
            </a:r>
            <a:r>
              <a:rPr lang="en-GB" sz="1600" dirty="0" smtClean="0">
                <a:solidFill>
                  <a:schemeClr val="tx1"/>
                </a:solidFill>
              </a:rPr>
              <a:t>qPCR</a:t>
            </a:r>
            <a:r>
              <a:rPr lang="ja-JP" altLang="en-US" sz="1600" dirty="0" err="1" smtClean="0">
                <a:solidFill>
                  <a:schemeClr val="tx1"/>
                </a:solidFill>
              </a:rPr>
              <a:t>で検</a:t>
            </a:r>
            <a:r>
              <a:rPr lang="ja-JP" altLang="en-US" sz="1600" dirty="0" smtClean="0">
                <a:solidFill>
                  <a:schemeClr val="tx1"/>
                </a:solidFill>
              </a:rPr>
              <a:t>証した。</a:t>
            </a:r>
            <a:r>
              <a:rPr lang="en-GB" sz="1600" dirty="0" smtClean="0">
                <a:solidFill>
                  <a:schemeClr val="tx1"/>
                </a:solidFill>
              </a:rPr>
              <a:t> </a:t>
            </a:r>
            <a:endParaRPr lang="en-GB" dirty="0">
              <a:solidFill>
                <a:schemeClr val="tx1"/>
              </a:solidFill>
            </a:endParaRPr>
          </a:p>
        </p:txBody>
      </p:sp>
      <p:sp>
        <p:nvSpPr>
          <p:cNvPr id="4" name="Text Placeholder 3"/>
          <p:cNvSpPr>
            <a:spLocks noGrp="1"/>
          </p:cNvSpPr>
          <p:nvPr>
            <p:ph type="body" sz="quarter" idx="10"/>
          </p:nvPr>
        </p:nvSpPr>
        <p:spPr/>
        <p:txBody>
          <a:bodyPr/>
          <a:lstStyle/>
          <a:p>
            <a:r>
              <a:rPr lang="en-GB" dirty="0" smtClean="0"/>
              <a:t>NSAID</a:t>
            </a:r>
            <a:r>
              <a:rPr lang="ja-JP" altLang="en-US" dirty="0" smtClean="0"/>
              <a:t>＝非ステロイド性抗炎症薬</a:t>
            </a:r>
            <a:endParaRPr lang="en-GB" dirty="0"/>
          </a:p>
        </p:txBody>
      </p:sp>
      <p:sp>
        <p:nvSpPr>
          <p:cNvPr id="5" name="Text Placeholder 4"/>
          <p:cNvSpPr>
            <a:spLocks noGrp="1"/>
          </p:cNvSpPr>
          <p:nvPr>
            <p:ph type="body" sz="quarter" idx="11"/>
          </p:nvPr>
        </p:nvSpPr>
        <p:spPr/>
        <p:txBody>
          <a:bodyPr/>
          <a:lstStyle/>
          <a:p>
            <a:r>
              <a:rPr lang="en-GB" dirty="0" smtClean="0"/>
              <a:t>Zhang</a:t>
            </a:r>
            <a:r>
              <a:rPr lang="ja-JP" altLang="en-US" dirty="0" smtClean="0"/>
              <a:t>ら</a:t>
            </a:r>
            <a:r>
              <a:rPr lang="fr-FR" dirty="0" smtClean="0"/>
              <a:t> </a:t>
            </a:r>
            <a:r>
              <a:rPr lang="fr-FR" dirty="0"/>
              <a:t>J Clin Oncol 2015; 33 (suppl 3; abstr </a:t>
            </a:r>
            <a:r>
              <a:rPr lang="fr-FR" dirty="0" smtClean="0"/>
              <a:t>8</a:t>
            </a:r>
            <a:r>
              <a:rPr lang="fr-FR" dirty="0"/>
              <a:t>)</a:t>
            </a:r>
            <a:endParaRPr lang="en-GB" dirty="0"/>
          </a:p>
        </p:txBody>
      </p:sp>
    </p:spTree>
    <p:extLst>
      <p:ext uri="{BB962C8B-B14F-4D97-AF65-F5344CB8AC3E}">
        <p14:creationId xmlns:p14="http://schemas.microsoft.com/office/powerpoint/2010/main" xmlns="" val="2128064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8</a:t>
            </a:r>
            <a:r>
              <a:rPr lang="ja-JP" altLang="en-US" sz="1800" dirty="0"/>
              <a:t>：全ゲノムシーケンシングによる内視鏡生検サンプルの胃内微生物叢の解析</a:t>
            </a:r>
            <a:r>
              <a:rPr lang="en-US" altLang="ja-JP" sz="1800" dirty="0"/>
              <a:t>‐</a:t>
            </a:r>
            <a:r>
              <a:rPr lang="en-GB" altLang="ja-JP" sz="1800" dirty="0"/>
              <a:t>Zhang C</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a:t>
            </a:r>
            <a:endParaRPr lang="en-GB" sz="1600" b="1" dirty="0">
              <a:solidFill>
                <a:schemeClr val="tx1"/>
              </a:solidFill>
            </a:endParaRPr>
          </a:p>
          <a:p>
            <a:pPr>
              <a:buClr>
                <a:srgbClr val="043882"/>
              </a:buClr>
            </a:pPr>
            <a:r>
              <a:rPr lang="en-US" altLang="ja-JP" sz="1600" dirty="0" smtClean="0">
                <a:solidFill>
                  <a:schemeClr val="tx1"/>
                </a:solidFill>
              </a:rPr>
              <a:t>8</a:t>
            </a:r>
            <a:r>
              <a:rPr lang="ja-JP" altLang="en-US" sz="1600" dirty="0" smtClean="0">
                <a:solidFill>
                  <a:schemeClr val="tx1"/>
                </a:solidFill>
              </a:rPr>
              <a:t>例でピロリ菌の生存が確認され、意外にも、過去に除菌治療を受けた患者でピロリ菌が確認された。</a:t>
            </a:r>
            <a:endParaRPr lang="en-GB" sz="1600" dirty="0">
              <a:solidFill>
                <a:schemeClr val="tx1"/>
              </a:solidFill>
            </a:endParaRPr>
          </a:p>
          <a:p>
            <a:pPr>
              <a:buClr>
                <a:srgbClr val="043882"/>
              </a:buClr>
            </a:pPr>
            <a:r>
              <a:rPr lang="en-GB" altLang="ja-JP" sz="1600" dirty="0">
                <a:solidFill>
                  <a:schemeClr val="tx1"/>
                </a:solidFill>
              </a:rPr>
              <a:t>TCGA</a:t>
            </a:r>
            <a:r>
              <a:rPr lang="ja-JP" altLang="en-US" sz="1600" dirty="0">
                <a:solidFill>
                  <a:schemeClr val="tx1"/>
                </a:solidFill>
              </a:rPr>
              <a:t>研究</a:t>
            </a:r>
            <a:r>
              <a:rPr lang="ja-JP" altLang="en-US" sz="1600" dirty="0" smtClean="0">
                <a:solidFill>
                  <a:schemeClr val="tx1"/>
                </a:solidFill>
              </a:rPr>
              <a:t>の</a:t>
            </a:r>
            <a:r>
              <a:rPr lang="en-US" altLang="ja-JP" sz="1600" dirty="0">
                <a:solidFill>
                  <a:schemeClr val="tx1"/>
                </a:solidFill>
              </a:rPr>
              <a:t>37</a:t>
            </a:r>
            <a:r>
              <a:rPr lang="ja-JP" altLang="en-US" sz="1600" dirty="0" smtClean="0">
                <a:solidFill>
                  <a:schemeClr val="tx1"/>
                </a:solidFill>
              </a:rPr>
              <a:t>個の胃癌腫瘍サンプルおよび対応する正常サンプルを調べた結果、</a:t>
            </a:r>
            <a:r>
              <a:rPr lang="en-GB" sz="1600" dirty="0" smtClean="0">
                <a:solidFill>
                  <a:schemeClr val="tx1"/>
                </a:solidFill>
              </a:rPr>
              <a:t>38%</a:t>
            </a:r>
            <a:r>
              <a:rPr lang="ja-JP" altLang="en-US" sz="1600" dirty="0" smtClean="0">
                <a:solidFill>
                  <a:schemeClr val="tx1"/>
                </a:solidFill>
              </a:rPr>
              <a:t>がピロリ菌陽性であった。</a:t>
            </a:r>
            <a:endParaRPr lang="en-GB" sz="1600" dirty="0">
              <a:solidFill>
                <a:schemeClr val="tx1"/>
              </a:solidFill>
            </a:endParaRPr>
          </a:p>
          <a:p>
            <a:pPr lvl="1">
              <a:spcAft>
                <a:spcPts val="1200"/>
              </a:spcAft>
              <a:buClr>
                <a:srgbClr val="043882"/>
              </a:buClr>
            </a:pPr>
            <a:r>
              <a:rPr lang="ja-JP" altLang="en-US" sz="1600" dirty="0" smtClean="0">
                <a:solidFill>
                  <a:schemeClr val="tx1"/>
                </a:solidFill>
              </a:rPr>
              <a:t>この結果は</a:t>
            </a:r>
            <a:r>
              <a:rPr lang="en-GB" sz="1600" dirty="0" smtClean="0">
                <a:solidFill>
                  <a:schemeClr val="tx1"/>
                </a:solidFill>
              </a:rPr>
              <a:t>TCGA</a:t>
            </a:r>
            <a:r>
              <a:rPr lang="ja-JP" altLang="en-US" sz="1600" dirty="0" smtClean="0">
                <a:solidFill>
                  <a:schemeClr val="tx1"/>
                </a:solidFill>
              </a:rPr>
              <a:t>研究で報告されていなかった新発見である。</a:t>
            </a:r>
            <a:r>
              <a:rPr lang="en-GB" sz="1600" dirty="0" smtClean="0">
                <a:solidFill>
                  <a:schemeClr val="tx1"/>
                </a:solidFill>
              </a:rPr>
              <a:t>*</a:t>
            </a:r>
            <a:endParaRPr lang="en-GB" sz="1600" dirty="0">
              <a:solidFill>
                <a:schemeClr val="tx1"/>
              </a:solidFill>
            </a:endParaRPr>
          </a:p>
          <a:p>
            <a:pPr mar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ja-JP" altLang="en-US" sz="1600" b="1" dirty="0" smtClean="0">
                <a:solidFill>
                  <a:schemeClr val="tx1"/>
                </a:solidFill>
              </a:rPr>
              <a:t>本研究は、胃癌患者において全ゲノムシーケンシングによりバイアスのない詳細な微生物叢の解析を行った初の研究である。</a:t>
            </a:r>
            <a:endParaRPr lang="en-GB" sz="1600" b="1" dirty="0">
              <a:solidFill>
                <a:schemeClr val="tx1"/>
              </a:solidFill>
            </a:endParaRPr>
          </a:p>
          <a:p>
            <a:pPr>
              <a:buClr>
                <a:srgbClr val="043882"/>
              </a:buClr>
            </a:pPr>
            <a:r>
              <a:rPr lang="ja-JP" altLang="en-US" sz="1600" b="1" dirty="0" smtClean="0">
                <a:solidFill>
                  <a:schemeClr val="tx1"/>
                </a:solidFill>
              </a:rPr>
              <a:t>本研究結果に基づくと、ピロリ</a:t>
            </a:r>
            <a:r>
              <a:rPr lang="ja-JP" altLang="en-US" sz="1600" b="1" dirty="0">
                <a:solidFill>
                  <a:schemeClr val="tx1"/>
                </a:solidFill>
              </a:rPr>
              <a:t>菌は必ずしも標</a:t>
            </a:r>
            <a:r>
              <a:rPr lang="ja-JP" altLang="en-US" sz="1600" b="1" dirty="0" smtClean="0">
                <a:solidFill>
                  <a:schemeClr val="tx1"/>
                </a:solidFill>
              </a:rPr>
              <a:t>準治療では除菌できないと考えられる。</a:t>
            </a:r>
            <a:endParaRPr lang="en-GB" sz="1600" b="1" dirty="0">
              <a:solidFill>
                <a:schemeClr val="tx1"/>
              </a:solidFill>
            </a:endParaRPr>
          </a:p>
          <a:p>
            <a:pPr lvl="1">
              <a:buClr>
                <a:srgbClr val="043882"/>
              </a:buClr>
            </a:pPr>
            <a:r>
              <a:rPr lang="ja-JP" altLang="en-US" sz="1600" b="1" dirty="0" smtClean="0">
                <a:solidFill>
                  <a:schemeClr val="tx1"/>
                </a:solidFill>
              </a:rPr>
              <a:t>ピロリ菌除菌治療を行っても癌のリスクを低減できないのはこのためかもしれない。</a:t>
            </a:r>
            <a:endParaRPr lang="en-GB" sz="1600" b="1" dirty="0">
              <a:solidFill>
                <a:schemeClr val="tx1"/>
              </a:solidFill>
            </a:endParaRPr>
          </a:p>
          <a:p>
            <a:pPr>
              <a:buClr>
                <a:srgbClr val="043882"/>
              </a:buClr>
            </a:pPr>
            <a:r>
              <a:rPr lang="ja-JP" altLang="en-US" sz="1600" b="1" dirty="0" smtClean="0">
                <a:solidFill>
                  <a:schemeClr val="tx1"/>
                </a:solidFill>
              </a:rPr>
              <a:t>胃癌患者の約</a:t>
            </a:r>
            <a:r>
              <a:rPr lang="en-GB" sz="1600" b="1" dirty="0" smtClean="0">
                <a:solidFill>
                  <a:schemeClr val="tx1"/>
                </a:solidFill>
              </a:rPr>
              <a:t>40%</a:t>
            </a:r>
            <a:r>
              <a:rPr lang="ja-JP" altLang="en-US" sz="1600" b="1" dirty="0" smtClean="0">
                <a:solidFill>
                  <a:schemeClr val="tx1"/>
                </a:solidFill>
              </a:rPr>
              <a:t>でピロリ菌持続の所見がみられる。</a:t>
            </a:r>
            <a:endParaRPr lang="en-GB" b="1" dirty="0">
              <a:solidFill>
                <a:schemeClr val="tx1"/>
              </a:solidFill>
            </a:endParaRPr>
          </a:p>
        </p:txBody>
      </p:sp>
      <p:sp>
        <p:nvSpPr>
          <p:cNvPr id="4" name="Text Placeholder 3"/>
          <p:cNvSpPr>
            <a:spLocks noGrp="1"/>
          </p:cNvSpPr>
          <p:nvPr>
            <p:ph type="body" sz="quarter" idx="10"/>
          </p:nvPr>
        </p:nvSpPr>
        <p:spPr>
          <a:xfrm>
            <a:off x="365125" y="6096000"/>
            <a:ext cx="4452535" cy="487363"/>
          </a:xfrm>
        </p:spPr>
        <p:txBody>
          <a:bodyPr/>
          <a:lstStyle/>
          <a:p>
            <a:r>
              <a:rPr lang="en-GB" dirty="0"/>
              <a:t>*Cancer Genome Atlas Research </a:t>
            </a:r>
            <a:r>
              <a:rPr lang="en-GB" dirty="0" smtClean="0"/>
              <a:t>Network. </a:t>
            </a:r>
            <a:br>
              <a:rPr lang="en-GB" dirty="0" smtClean="0"/>
            </a:br>
            <a:r>
              <a:rPr lang="en-GB" dirty="0" smtClean="0"/>
              <a:t>Nature </a:t>
            </a:r>
            <a:r>
              <a:rPr lang="en-GB" dirty="0"/>
              <a:t>2014; 513: </a:t>
            </a:r>
            <a:r>
              <a:rPr lang="en-GB" dirty="0" smtClean="0"/>
              <a:t>202–9</a:t>
            </a:r>
            <a:endParaRPr lang="en-GB" dirty="0"/>
          </a:p>
        </p:txBody>
      </p:sp>
      <p:sp>
        <p:nvSpPr>
          <p:cNvPr id="5" name="Text Placeholder 4"/>
          <p:cNvSpPr>
            <a:spLocks noGrp="1"/>
          </p:cNvSpPr>
          <p:nvPr>
            <p:ph type="body" sz="quarter" idx="11"/>
          </p:nvPr>
        </p:nvSpPr>
        <p:spPr/>
        <p:txBody>
          <a:bodyPr/>
          <a:lstStyle/>
          <a:p>
            <a:r>
              <a:rPr lang="en-GB" dirty="0" smtClean="0"/>
              <a:t>Zhang</a:t>
            </a:r>
            <a:r>
              <a:rPr lang="ja-JP" altLang="en-US" dirty="0" smtClean="0"/>
              <a:t>ら</a:t>
            </a:r>
            <a:r>
              <a:rPr lang="fr-FR" dirty="0" smtClean="0"/>
              <a:t> </a:t>
            </a:r>
            <a:r>
              <a:rPr lang="fr-FR" dirty="0"/>
              <a:t>J Clin Oncol 2015; 33 (suppl 3; abstr </a:t>
            </a:r>
            <a:r>
              <a:rPr lang="fr-FR" dirty="0" smtClean="0"/>
              <a:t>8</a:t>
            </a:r>
            <a:r>
              <a:rPr lang="fr-FR" dirty="0"/>
              <a:t>)</a:t>
            </a:r>
            <a:endParaRPr lang="en-GB" dirty="0"/>
          </a:p>
        </p:txBody>
      </p:sp>
    </p:spTree>
    <p:extLst>
      <p:ext uri="{BB962C8B-B14F-4D97-AF65-F5344CB8AC3E}">
        <p14:creationId xmlns:p14="http://schemas.microsoft.com/office/powerpoint/2010/main" xmlns="" val="1525629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altLang="en-US" dirty="0" smtClean="0"/>
              <a:t>目次</a:t>
            </a:r>
            <a:endParaRPr lang="en-GB" dirty="0"/>
          </a:p>
        </p:txBody>
      </p:sp>
      <p:sp>
        <p:nvSpPr>
          <p:cNvPr id="5123" name="Rectangle 3"/>
          <p:cNvSpPr>
            <a:spLocks noGrp="1" noChangeArrowheads="1"/>
          </p:cNvSpPr>
          <p:nvPr>
            <p:ph type="body" idx="1"/>
          </p:nvPr>
        </p:nvSpPr>
        <p:spPr>
          <a:noFill/>
          <a:ln>
            <a:noFill/>
          </a:ln>
        </p:spPr>
        <p:txBody>
          <a:bodyPr/>
          <a:lstStyle/>
          <a:p>
            <a:pPr>
              <a:spcAft>
                <a:spcPts val="0"/>
              </a:spcAft>
              <a:tabLst>
                <a:tab pos="8339138" algn="r"/>
                <a:tab pos="8429625" algn="r"/>
              </a:tabLst>
            </a:pPr>
            <a:r>
              <a:rPr lang="ja-JP" altLang="en-US" sz="1800" dirty="0" smtClean="0"/>
              <a:t>結腸直腸癌</a:t>
            </a:r>
            <a:r>
              <a:rPr lang="en-GB" sz="1800" u="dotted" dirty="0" smtClean="0">
                <a:solidFill>
                  <a:schemeClr val="bg2"/>
                </a:solidFill>
              </a:rPr>
              <a:t>	</a:t>
            </a:r>
            <a:r>
              <a:rPr lang="en-GB" sz="1800" dirty="0" smtClean="0">
                <a:hlinkClick r:id="rId3" action="ppaction://hlinksldjump"/>
              </a:rPr>
              <a:t>6</a:t>
            </a:r>
            <a:r>
              <a:rPr lang="en-GB" sz="1800" dirty="0"/>
              <a:t>	</a:t>
            </a:r>
          </a:p>
          <a:p>
            <a:pPr lvl="1">
              <a:spcAft>
                <a:spcPts val="0"/>
              </a:spcAft>
              <a:tabLst>
                <a:tab pos="8339138" algn="r"/>
                <a:tab pos="8429625" algn="r"/>
              </a:tabLst>
            </a:pPr>
            <a:r>
              <a:rPr lang="ja-JP" altLang="en-US" sz="1800" dirty="0" smtClean="0"/>
              <a:t>結腸癌</a:t>
            </a:r>
            <a:r>
              <a:rPr lang="en-GB" sz="1800" u="dotted" dirty="0" smtClean="0">
                <a:solidFill>
                  <a:schemeClr val="bg2"/>
                </a:solidFill>
              </a:rPr>
              <a:t>	</a:t>
            </a:r>
            <a:r>
              <a:rPr lang="en-GB" sz="1800" dirty="0" smtClean="0">
                <a:hlinkClick r:id="rId4" action="ppaction://hlinksldjump"/>
              </a:rPr>
              <a:t>10</a:t>
            </a:r>
            <a:r>
              <a:rPr lang="en-GB" sz="1800" dirty="0"/>
              <a:t>	</a:t>
            </a:r>
            <a:endParaRPr lang="en-GB" sz="1800" dirty="0" smtClean="0"/>
          </a:p>
          <a:p>
            <a:pPr lvl="1">
              <a:spcAft>
                <a:spcPts val="0"/>
              </a:spcAft>
              <a:tabLst>
                <a:tab pos="8339138" algn="r"/>
                <a:tab pos="8429625" algn="r"/>
              </a:tabLst>
            </a:pPr>
            <a:r>
              <a:rPr lang="ja-JP" altLang="en-US" sz="1800" dirty="0" smtClean="0"/>
              <a:t>直腸癌</a:t>
            </a:r>
            <a:r>
              <a:rPr lang="en-GB" sz="1800" u="dotted" dirty="0" smtClean="0">
                <a:solidFill>
                  <a:schemeClr val="bg2"/>
                </a:solidFill>
              </a:rPr>
              <a:t>	</a:t>
            </a:r>
            <a:r>
              <a:rPr lang="en-GB" sz="1800" dirty="0" smtClean="0">
                <a:hlinkClick r:id="rId5" action="ppaction://hlinksldjump"/>
              </a:rPr>
              <a:t>13</a:t>
            </a:r>
            <a:endParaRPr lang="en-GB" sz="1800" dirty="0" smtClean="0"/>
          </a:p>
          <a:p>
            <a:pPr lvl="1">
              <a:spcAft>
                <a:spcPts val="0"/>
              </a:spcAft>
              <a:tabLst>
                <a:tab pos="8339138" algn="r"/>
                <a:tab pos="8429625" algn="r"/>
              </a:tabLst>
            </a:pPr>
            <a:r>
              <a:rPr lang="ja-JP" altLang="en-US" sz="1800" dirty="0" smtClean="0"/>
              <a:t>肝転移</a:t>
            </a:r>
            <a:r>
              <a:rPr lang="en-GB" sz="1800" u="dotted" dirty="0" smtClean="0">
                <a:solidFill>
                  <a:schemeClr val="bg2"/>
                </a:solidFill>
              </a:rPr>
              <a:t>	</a:t>
            </a:r>
            <a:r>
              <a:rPr lang="en-GB" sz="1800" dirty="0" smtClean="0">
                <a:hlinkClick r:id="rId6" action="ppaction://hlinksldjump"/>
              </a:rPr>
              <a:t>18</a:t>
            </a:r>
            <a:endParaRPr lang="en-GB" sz="1800" dirty="0" smtClean="0"/>
          </a:p>
          <a:p>
            <a:pPr lvl="1">
              <a:spcAft>
                <a:spcPts val="0"/>
              </a:spcAft>
              <a:tabLst>
                <a:tab pos="8339138" algn="r"/>
                <a:tab pos="8429625" algn="r"/>
              </a:tabLst>
            </a:pPr>
            <a:r>
              <a:rPr lang="ja-JP" altLang="en-US" sz="1800" dirty="0" smtClean="0"/>
              <a:t>二次以降の治療</a:t>
            </a:r>
            <a:r>
              <a:rPr lang="en-GB" sz="1800" u="dotted" dirty="0" smtClean="0">
                <a:solidFill>
                  <a:schemeClr val="bg2"/>
                </a:solidFill>
              </a:rPr>
              <a:t>	</a:t>
            </a:r>
            <a:r>
              <a:rPr lang="en-GB" sz="1800" dirty="0" smtClean="0">
                <a:hlinkClick r:id="rId7" action="ppaction://hlinksldjump"/>
              </a:rPr>
              <a:t>21</a:t>
            </a:r>
            <a:endParaRPr lang="en-GB" sz="1800" dirty="0" smtClean="0"/>
          </a:p>
          <a:p>
            <a:pPr>
              <a:spcAft>
                <a:spcPts val="0"/>
              </a:spcAft>
              <a:tabLst>
                <a:tab pos="8339138" algn="r"/>
                <a:tab pos="8429625" algn="r"/>
              </a:tabLst>
            </a:pPr>
            <a:r>
              <a:rPr lang="ja-JP" altLang="en-US" sz="1800" dirty="0" smtClean="0"/>
              <a:t>食道・胃癌</a:t>
            </a:r>
            <a:r>
              <a:rPr lang="en-GB" sz="1800" u="dotted" dirty="0" smtClean="0">
                <a:solidFill>
                  <a:schemeClr val="bg2"/>
                </a:solidFill>
              </a:rPr>
              <a:t>	</a:t>
            </a:r>
            <a:r>
              <a:rPr lang="en-GB" sz="1800" dirty="0" smtClean="0">
                <a:hlinkClick r:id="rId8" action="ppaction://hlinksldjump"/>
              </a:rPr>
              <a:t>27</a:t>
            </a:r>
            <a:endParaRPr lang="en-GB" sz="1800" dirty="0" smtClean="0"/>
          </a:p>
          <a:p>
            <a:pPr lvl="1">
              <a:spcAft>
                <a:spcPts val="0"/>
              </a:spcAft>
              <a:tabLst>
                <a:tab pos="8339138" algn="r"/>
                <a:tab pos="8429625" algn="r"/>
              </a:tabLst>
            </a:pPr>
            <a:r>
              <a:rPr lang="ja-JP" altLang="en-US" sz="1800" dirty="0" smtClean="0"/>
              <a:t>バイオマーカー</a:t>
            </a:r>
            <a:r>
              <a:rPr lang="en-GB" sz="1800" u="dotted" dirty="0" smtClean="0">
                <a:solidFill>
                  <a:schemeClr val="bg2"/>
                </a:solidFill>
              </a:rPr>
              <a:t>	</a:t>
            </a:r>
            <a:r>
              <a:rPr lang="en-GB" sz="1800" dirty="0" smtClean="0">
                <a:hlinkClick r:id="rId9" action="ppaction://hlinksldjump"/>
              </a:rPr>
              <a:t>45</a:t>
            </a:r>
            <a:endParaRPr lang="en-GB" sz="1800" dirty="0" smtClean="0"/>
          </a:p>
          <a:p>
            <a:pPr>
              <a:spcAft>
                <a:spcPts val="0"/>
              </a:spcAft>
              <a:tabLst>
                <a:tab pos="8339138" algn="r"/>
                <a:tab pos="8429625" algn="r"/>
              </a:tabLst>
            </a:pPr>
            <a:r>
              <a:rPr lang="ja-JP" altLang="en-US" sz="1800" dirty="0" smtClean="0"/>
              <a:t>肝細胞癌</a:t>
            </a:r>
            <a:r>
              <a:rPr lang="en-GB" sz="1800" u="dotted" dirty="0" smtClean="0">
                <a:solidFill>
                  <a:schemeClr val="bg2"/>
                </a:solidFill>
              </a:rPr>
              <a:t>	</a:t>
            </a:r>
            <a:r>
              <a:rPr lang="en-GB" sz="1800" dirty="0" smtClean="0">
                <a:hlinkClick r:id="rId10" action="ppaction://hlinksldjump"/>
              </a:rPr>
              <a:t>50</a:t>
            </a:r>
            <a:endParaRPr lang="en-GB" sz="1800" dirty="0" smtClean="0"/>
          </a:p>
          <a:p>
            <a:pPr>
              <a:spcAft>
                <a:spcPts val="0"/>
              </a:spcAft>
              <a:tabLst>
                <a:tab pos="8339138" algn="r"/>
                <a:tab pos="8429625" algn="r"/>
              </a:tabLst>
            </a:pPr>
            <a:r>
              <a:rPr lang="ja-JP" altLang="en-US" sz="1800" dirty="0" smtClean="0"/>
              <a:t>膵癌</a:t>
            </a:r>
            <a:r>
              <a:rPr lang="en-GB" sz="1800" u="dotted" dirty="0" smtClean="0">
                <a:solidFill>
                  <a:schemeClr val="bg2"/>
                </a:solidFill>
              </a:rPr>
              <a:t>	</a:t>
            </a:r>
            <a:r>
              <a:rPr lang="en-GB" sz="1800" dirty="0" smtClean="0">
                <a:hlinkClick r:id="rId11" action="ppaction://hlinksldjump"/>
              </a:rPr>
              <a:t>63</a:t>
            </a:r>
            <a:endParaRPr lang="en-GB" sz="1800" dirty="0"/>
          </a:p>
          <a:p>
            <a:pPr>
              <a:spcAft>
                <a:spcPts val="0"/>
              </a:spcAft>
              <a:tabLst>
                <a:tab pos="8339138" algn="r"/>
                <a:tab pos="8429625" algn="r"/>
              </a:tabLst>
            </a:pPr>
            <a:r>
              <a:rPr lang="ja-JP" altLang="en-US" sz="1800" dirty="0" smtClean="0"/>
              <a:t>胆道癌</a:t>
            </a:r>
            <a:r>
              <a:rPr lang="en-GB" sz="1800" u="dotted" dirty="0" smtClean="0">
                <a:solidFill>
                  <a:schemeClr val="bg2"/>
                </a:solidFill>
              </a:rPr>
              <a:t>	</a:t>
            </a:r>
            <a:r>
              <a:rPr lang="en-GB" sz="1800" dirty="0" smtClean="0">
                <a:hlinkClick r:id="rId12" action="ppaction://hlinksldjump"/>
              </a:rPr>
              <a:t>72</a:t>
            </a:r>
            <a:endParaRPr lang="en-GB" sz="1800" dirty="0" smtClean="0"/>
          </a:p>
          <a:p>
            <a:pPr>
              <a:spcAft>
                <a:spcPts val="0"/>
              </a:spcAft>
              <a:tabLst>
                <a:tab pos="8339138" algn="r"/>
                <a:tab pos="8429625" algn="r"/>
              </a:tabLst>
            </a:pPr>
            <a:r>
              <a:rPr lang="ja-JP" altLang="en-US" sz="1800" dirty="0" smtClean="0"/>
              <a:t>神経内分泌腫瘍</a:t>
            </a:r>
            <a:r>
              <a:rPr lang="en-GB" sz="1800" u="dotted" dirty="0" smtClean="0">
                <a:solidFill>
                  <a:schemeClr val="bg2"/>
                </a:solidFill>
              </a:rPr>
              <a:t>	</a:t>
            </a:r>
            <a:r>
              <a:rPr lang="en-GB" sz="1800" dirty="0" smtClean="0">
                <a:hlinkClick r:id="rId13" action="ppaction://hlinksldjump"/>
              </a:rPr>
              <a:t>76</a:t>
            </a:r>
            <a:endParaRPr lang="en-GB" sz="1800" dirty="0"/>
          </a:p>
          <a:p>
            <a:pPr marL="250825" lvl="2" indent="-250825">
              <a:spcAft>
                <a:spcPts val="0"/>
              </a:spcAft>
              <a:buSzPct val="110000"/>
              <a:tabLst>
                <a:tab pos="8429625" algn="r"/>
              </a:tabLst>
            </a:pPr>
            <a:endParaRPr lang="en-GB" dirty="0"/>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ja-JP" altLang="en-US" sz="1100" dirty="0" smtClean="0">
                <a:solidFill>
                  <a:srgbClr val="363636"/>
                </a:solidFill>
              </a:rPr>
              <a:t>注：ページ番号を右クリックして「ハイパーリンクを開く」を選択すると、各セクションにジャンプします。</a:t>
            </a:r>
            <a:endParaRPr lang="en-GB" sz="1100" dirty="0">
              <a:solidFill>
                <a:srgbClr val="363636"/>
              </a:solidFill>
            </a:endParaRPr>
          </a:p>
        </p:txBody>
      </p:sp>
    </p:spTree>
    <p:custDataLst>
      <p:tags r:id="rId1"/>
    </p:custDataLst>
    <p:extLst>
      <p:ext uri="{BB962C8B-B14F-4D97-AF65-F5344CB8AC3E}">
        <p14:creationId xmlns:p14="http://schemas.microsoft.com/office/powerpoint/2010/main" xmlns="" val="552836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肝細胞癌</a:t>
            </a:r>
            <a:endParaRPr lang="en-GB" dirty="0"/>
          </a:p>
        </p:txBody>
      </p:sp>
    </p:spTree>
    <p:extLst>
      <p:ext uri="{BB962C8B-B14F-4D97-AF65-F5344CB8AC3E}">
        <p14:creationId xmlns:p14="http://schemas.microsoft.com/office/powerpoint/2010/main" xmlns="" val="1888918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236</a:t>
            </a:r>
            <a:r>
              <a:rPr lang="ja-JP" altLang="en-US" sz="1800" dirty="0" smtClean="0"/>
              <a:t>：</a:t>
            </a:r>
            <a:r>
              <a:rPr lang="ja-JP" altLang="en-US" sz="1800" spc="-50" dirty="0" smtClean="0"/>
              <a:t>ドキソルビシン薬剤溶出性ビーズ動脈化学塞栓療法（</a:t>
            </a:r>
            <a:r>
              <a:rPr lang="en-GB" altLang="ja-JP" sz="1800" spc="-50" dirty="0"/>
              <a:t>DEB TACE</a:t>
            </a:r>
            <a:r>
              <a:rPr lang="ja-JP" altLang="en-US" sz="1800" spc="-50" dirty="0" smtClean="0"/>
              <a:t>）を受けた</a:t>
            </a:r>
            <a:r>
              <a:rPr lang="ja-JP" altLang="en-US" sz="1800" dirty="0" smtClean="0"/>
              <a:t>切除不能肝細胞癌（</a:t>
            </a:r>
            <a:r>
              <a:rPr lang="en-US" altLang="ja-JP" sz="1800" dirty="0" smtClean="0"/>
              <a:t>HCC</a:t>
            </a:r>
            <a:r>
              <a:rPr lang="ja-JP" altLang="en-US" sz="1800" dirty="0" smtClean="0"/>
              <a:t>）患者の多変量生存解析（</a:t>
            </a:r>
            <a:r>
              <a:rPr lang="en-GB" altLang="ja-JP" sz="1800" dirty="0"/>
              <a:t>MVA</a:t>
            </a:r>
            <a:r>
              <a:rPr lang="ja-JP" altLang="en-US" sz="1800" dirty="0" smtClean="0"/>
              <a:t>）に基づく予後的意義のある新規の病期分類法</a:t>
            </a:r>
            <a:r>
              <a:rPr lang="en-US" altLang="ja-JP" sz="1800" dirty="0" smtClean="0"/>
              <a:t>‐</a:t>
            </a:r>
            <a:r>
              <a:rPr lang="en-GB" sz="1800" dirty="0" err="1" smtClean="0"/>
              <a:t>Prajapati</a:t>
            </a:r>
            <a:r>
              <a:rPr lang="en-GB" sz="1800" dirty="0" smtClean="0"/>
              <a:t> HJ</a:t>
            </a:r>
            <a:r>
              <a:rPr lang="ja-JP" altLang="en-US" sz="1800" dirty="0" smtClean="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a:solidFill>
                  <a:srgbClr val="363636"/>
                </a:solidFill>
              </a:rPr>
              <a:t>研究</a:t>
            </a:r>
            <a:r>
              <a:rPr lang="ja-JP" altLang="en-US" sz="1600" b="1" dirty="0" smtClean="0">
                <a:solidFill>
                  <a:srgbClr val="363636"/>
                </a:solidFill>
              </a:rPr>
              <a:t>の目的</a:t>
            </a:r>
            <a:endParaRPr lang="en-GB" sz="1600" b="1" dirty="0">
              <a:solidFill>
                <a:srgbClr val="363636"/>
              </a:solidFill>
            </a:endParaRPr>
          </a:p>
          <a:p>
            <a:pPr>
              <a:spcAft>
                <a:spcPts val="1200"/>
              </a:spcAft>
              <a:buClr>
                <a:srgbClr val="043882"/>
              </a:buClr>
            </a:pPr>
            <a:r>
              <a:rPr lang="en-GB" sz="1600" dirty="0" smtClean="0">
                <a:solidFill>
                  <a:srgbClr val="363636"/>
                </a:solidFill>
              </a:rPr>
              <a:t>DEB TACE</a:t>
            </a:r>
            <a:r>
              <a:rPr lang="ja-JP" altLang="en-US" sz="1600" dirty="0" smtClean="0">
                <a:solidFill>
                  <a:srgbClr val="363636"/>
                </a:solidFill>
              </a:rPr>
              <a:t>を受けた切除不能</a:t>
            </a:r>
            <a:r>
              <a:rPr lang="en-US" altLang="ja-JP" sz="1600" dirty="0" smtClean="0">
                <a:solidFill>
                  <a:srgbClr val="363636"/>
                </a:solidFill>
              </a:rPr>
              <a:t>HCC</a:t>
            </a:r>
            <a:r>
              <a:rPr lang="ja-JP" altLang="en-US" sz="1600" dirty="0" smtClean="0">
                <a:solidFill>
                  <a:srgbClr val="363636"/>
                </a:solidFill>
              </a:rPr>
              <a:t>患者の</a:t>
            </a:r>
            <a:r>
              <a:rPr lang="en-US" altLang="ja-JP" sz="1600" dirty="0" smtClean="0">
                <a:solidFill>
                  <a:srgbClr val="363636"/>
                </a:solidFill>
              </a:rPr>
              <a:t>OS</a:t>
            </a:r>
            <a:r>
              <a:rPr lang="ja-JP" altLang="en-US" sz="1600" dirty="0" err="1" smtClean="0">
                <a:solidFill>
                  <a:srgbClr val="363636"/>
                </a:solidFill>
              </a:rPr>
              <a:t>を評</a:t>
            </a:r>
            <a:r>
              <a:rPr lang="ja-JP" altLang="en-US" sz="1600" dirty="0" smtClean="0">
                <a:solidFill>
                  <a:srgbClr val="363636"/>
                </a:solidFill>
              </a:rPr>
              <a:t>価し、生存に関する独立した予後因子を明らかにする。さらに、生存の多変量解析（</a:t>
            </a:r>
            <a:r>
              <a:rPr lang="en-US" altLang="ja-JP" sz="1600" dirty="0" smtClean="0">
                <a:solidFill>
                  <a:srgbClr val="363636"/>
                </a:solidFill>
              </a:rPr>
              <a:t>MVA</a:t>
            </a:r>
            <a:r>
              <a:rPr lang="ja-JP" altLang="en-US" sz="1600" dirty="0" smtClean="0">
                <a:solidFill>
                  <a:srgbClr val="363636"/>
                </a:solidFill>
              </a:rPr>
              <a:t>）に基づいて新規の病期分類法を構築し、他の病期分類法と比較する。</a:t>
            </a:r>
            <a:endParaRPr lang="en-GB" sz="1600" dirty="0">
              <a:solidFill>
                <a:srgbClr val="363636"/>
              </a:solidFill>
            </a:endParaRPr>
          </a:p>
          <a:p>
            <a:pPr marL="0" indent="0">
              <a:buClr>
                <a:srgbClr val="043882"/>
              </a:buClr>
              <a:buNone/>
            </a:pPr>
            <a:r>
              <a:rPr lang="ja-JP" altLang="en-US" sz="1600" b="1" dirty="0">
                <a:solidFill>
                  <a:srgbClr val="363636"/>
                </a:solidFill>
              </a:rPr>
              <a:t>研究</a:t>
            </a:r>
            <a:r>
              <a:rPr lang="ja-JP" altLang="en-US" sz="1600" b="1" dirty="0" smtClean="0">
                <a:solidFill>
                  <a:srgbClr val="363636"/>
                </a:solidFill>
              </a:rPr>
              <a:t>デザイン</a:t>
            </a:r>
            <a:endParaRPr lang="en-GB" sz="1600" b="1" dirty="0">
              <a:solidFill>
                <a:srgbClr val="363636"/>
              </a:solidFill>
            </a:endParaRPr>
          </a:p>
          <a:p>
            <a:pPr>
              <a:spcAft>
                <a:spcPts val="600"/>
              </a:spcAft>
              <a:buClr>
                <a:srgbClr val="043882"/>
              </a:buClr>
            </a:pPr>
            <a:r>
              <a:rPr lang="en-US" altLang="ja-JP" sz="1600" dirty="0" smtClean="0">
                <a:solidFill>
                  <a:srgbClr val="363636"/>
                </a:solidFill>
              </a:rPr>
              <a:t>2005</a:t>
            </a:r>
            <a:r>
              <a:rPr lang="ja-JP" altLang="en-US" sz="1600" dirty="0" smtClean="0">
                <a:solidFill>
                  <a:srgbClr val="363636"/>
                </a:solidFill>
              </a:rPr>
              <a:t>年</a:t>
            </a:r>
            <a:r>
              <a:rPr lang="en-US" altLang="ja-JP" sz="1600" dirty="0" smtClean="0">
                <a:solidFill>
                  <a:srgbClr val="363636"/>
                </a:solidFill>
              </a:rPr>
              <a:t>12</a:t>
            </a:r>
            <a:r>
              <a:rPr lang="ja-JP" altLang="en-US" sz="1600" dirty="0" smtClean="0">
                <a:solidFill>
                  <a:srgbClr val="363636"/>
                </a:solidFill>
              </a:rPr>
              <a:t>月から</a:t>
            </a:r>
            <a:r>
              <a:rPr lang="en-US" altLang="ja-JP" sz="1600" dirty="0" smtClean="0">
                <a:solidFill>
                  <a:srgbClr val="363636"/>
                </a:solidFill>
              </a:rPr>
              <a:t>2013</a:t>
            </a:r>
            <a:r>
              <a:rPr lang="ja-JP" altLang="en-US" sz="1600" dirty="0" smtClean="0">
                <a:solidFill>
                  <a:srgbClr val="363636"/>
                </a:solidFill>
              </a:rPr>
              <a:t>年</a:t>
            </a:r>
            <a:r>
              <a:rPr lang="en-US" altLang="ja-JP" sz="1600" dirty="0" smtClean="0">
                <a:solidFill>
                  <a:srgbClr val="363636"/>
                </a:solidFill>
              </a:rPr>
              <a:t>3</a:t>
            </a:r>
            <a:r>
              <a:rPr lang="ja-JP" altLang="en-US" sz="1600" dirty="0" smtClean="0">
                <a:solidFill>
                  <a:srgbClr val="363636"/>
                </a:solidFill>
              </a:rPr>
              <a:t>月までの間に</a:t>
            </a:r>
            <a:r>
              <a:rPr lang="en-GB" altLang="ja-JP" sz="1600" dirty="0">
                <a:solidFill>
                  <a:srgbClr val="363636"/>
                </a:solidFill>
              </a:rPr>
              <a:t>DEB </a:t>
            </a:r>
            <a:r>
              <a:rPr lang="en-GB" altLang="ja-JP" sz="1600" dirty="0" smtClean="0">
                <a:solidFill>
                  <a:srgbClr val="363636"/>
                </a:solidFill>
              </a:rPr>
              <a:t>TACE</a:t>
            </a:r>
            <a:r>
              <a:rPr lang="ja-JP" altLang="en-US" sz="1600" dirty="0" smtClean="0">
                <a:solidFill>
                  <a:srgbClr val="363636"/>
                </a:solidFill>
              </a:rPr>
              <a:t>を受けた切除不能</a:t>
            </a:r>
            <a:r>
              <a:rPr lang="en-US" altLang="ja-JP" sz="1600" dirty="0" smtClean="0">
                <a:solidFill>
                  <a:srgbClr val="363636"/>
                </a:solidFill>
              </a:rPr>
              <a:t>HCC</a:t>
            </a:r>
            <a:r>
              <a:rPr lang="ja-JP" altLang="en-US" sz="1600" dirty="0" smtClean="0">
                <a:solidFill>
                  <a:srgbClr val="363636"/>
                </a:solidFill>
              </a:rPr>
              <a:t>患者</a:t>
            </a:r>
            <a:r>
              <a:rPr lang="en-GB" sz="1600" dirty="0" smtClean="0">
                <a:solidFill>
                  <a:srgbClr val="363636"/>
                </a:solidFill>
              </a:rPr>
              <a:t>420</a:t>
            </a:r>
            <a:r>
              <a:rPr lang="ja-JP" altLang="en-US" sz="1600" dirty="0" smtClean="0">
                <a:solidFill>
                  <a:srgbClr val="363636"/>
                </a:solidFill>
              </a:rPr>
              <a:t>例について評価した。</a:t>
            </a:r>
            <a:endParaRPr lang="en-GB" sz="1600" dirty="0">
              <a:solidFill>
                <a:srgbClr val="363636"/>
              </a:solidFill>
            </a:endParaRPr>
          </a:p>
          <a:p>
            <a:pPr>
              <a:spcAft>
                <a:spcPts val="600"/>
              </a:spcAft>
              <a:buClr>
                <a:srgbClr val="043882"/>
              </a:buClr>
            </a:pPr>
            <a:r>
              <a:rPr lang="ja-JP" altLang="en-US" sz="1600" dirty="0" smtClean="0">
                <a:solidFill>
                  <a:srgbClr val="363636"/>
                </a:solidFill>
              </a:rPr>
              <a:t>最初</a:t>
            </a:r>
            <a:r>
              <a:rPr lang="ja-JP" altLang="en-US" sz="1600" dirty="0">
                <a:solidFill>
                  <a:srgbClr val="363636"/>
                </a:solidFill>
              </a:rPr>
              <a:t>の</a:t>
            </a:r>
            <a:r>
              <a:rPr lang="en-GB" altLang="ja-JP" sz="1600" dirty="0">
                <a:solidFill>
                  <a:srgbClr val="363636"/>
                </a:solidFill>
              </a:rPr>
              <a:t>DEB TACE</a:t>
            </a:r>
            <a:r>
              <a:rPr lang="ja-JP" altLang="en-US" sz="1600" dirty="0">
                <a:solidFill>
                  <a:srgbClr val="363636"/>
                </a:solidFill>
              </a:rPr>
              <a:t>施行時</a:t>
            </a:r>
            <a:r>
              <a:rPr lang="ja-JP" altLang="en-US" sz="1600" dirty="0" smtClean="0">
                <a:solidFill>
                  <a:srgbClr val="363636"/>
                </a:solidFill>
              </a:rPr>
              <a:t>からの生存</a:t>
            </a:r>
            <a:r>
              <a:rPr lang="ja-JP" altLang="en-US" sz="1600" dirty="0">
                <a:solidFill>
                  <a:srgbClr val="363636"/>
                </a:solidFill>
              </a:rPr>
              <a:t>期間を種々の病期</a:t>
            </a:r>
            <a:r>
              <a:rPr lang="ja-JP" altLang="en-US" sz="1600" dirty="0" smtClean="0">
                <a:solidFill>
                  <a:srgbClr val="363636"/>
                </a:solidFill>
              </a:rPr>
              <a:t>分類法のステージ別に解析した。</a:t>
            </a:r>
            <a:endParaRPr lang="en-GB" sz="1600" dirty="0" smtClean="0">
              <a:solidFill>
                <a:srgbClr val="363636"/>
              </a:solidFill>
            </a:endParaRPr>
          </a:p>
          <a:p>
            <a:pPr>
              <a:spcAft>
                <a:spcPts val="1200"/>
              </a:spcAft>
              <a:buClr>
                <a:srgbClr val="043882"/>
              </a:buClr>
            </a:pPr>
            <a:r>
              <a:rPr lang="ja-JP" altLang="en-US" sz="1600" dirty="0" smtClean="0">
                <a:solidFill>
                  <a:srgbClr val="363636"/>
                </a:solidFill>
              </a:rPr>
              <a:t>生存解析に基づいて新規の病期分類法を構築した。</a:t>
            </a:r>
            <a:endParaRPr lang="en-GB" sz="1600" b="1" dirty="0">
              <a:solidFill>
                <a:srgbClr val="363636"/>
              </a:solidFill>
            </a:endParaRPr>
          </a:p>
        </p:txBody>
      </p:sp>
      <p:sp>
        <p:nvSpPr>
          <p:cNvPr id="4" name="Text Placeholder 3"/>
          <p:cNvSpPr>
            <a:spLocks noGrp="1"/>
          </p:cNvSpPr>
          <p:nvPr>
            <p:ph type="body" sz="quarter" idx="10"/>
          </p:nvPr>
        </p:nvSpPr>
        <p:spPr/>
        <p:txBody>
          <a:bodyPr/>
          <a:lstStyle/>
          <a:p>
            <a:r>
              <a:rPr lang="en-GB" dirty="0">
                <a:solidFill>
                  <a:srgbClr val="363636"/>
                </a:solidFill>
              </a:rPr>
              <a:t>DEB </a:t>
            </a:r>
            <a:r>
              <a:rPr lang="en-GB" dirty="0" smtClean="0">
                <a:solidFill>
                  <a:srgbClr val="363636"/>
                </a:solidFill>
              </a:rPr>
              <a:t>TACE</a:t>
            </a:r>
            <a:r>
              <a:rPr lang="ja-JP" altLang="en-US" dirty="0" smtClean="0">
                <a:solidFill>
                  <a:srgbClr val="363636"/>
                </a:solidFill>
              </a:rPr>
              <a:t>＝ドキソルビシン薬剤溶出性ビーズ動脈化学塞栓療法；</a:t>
            </a:r>
            <a:r>
              <a:rPr lang="en-GB" dirty="0" smtClean="0">
                <a:solidFill>
                  <a:srgbClr val="363636"/>
                </a:solidFill>
              </a:rPr>
              <a:t>HCC</a:t>
            </a:r>
            <a:r>
              <a:rPr lang="ja-JP" altLang="en-US" dirty="0" smtClean="0">
                <a:solidFill>
                  <a:srgbClr val="363636"/>
                </a:solidFill>
              </a:rPr>
              <a:t>＝肝細胞癌</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smtClean="0">
                <a:solidFill>
                  <a:srgbClr val="363636"/>
                </a:solidFill>
              </a:rPr>
              <a:t>Prajapati</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236</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xmlns="" val="2737301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236</a:t>
            </a:r>
            <a:r>
              <a:rPr lang="ja-JP" altLang="en-US" sz="1800" dirty="0"/>
              <a:t>：</a:t>
            </a:r>
            <a:r>
              <a:rPr lang="ja-JP" altLang="en-US" sz="1800" spc="-50" dirty="0"/>
              <a:t>ドキソルビシン薬剤溶出性ビーズ動脈化学塞栓療法（</a:t>
            </a:r>
            <a:r>
              <a:rPr lang="en-GB" altLang="ja-JP" sz="1800" spc="-50" dirty="0"/>
              <a:t>DEB TACE</a:t>
            </a:r>
            <a:r>
              <a:rPr lang="ja-JP" altLang="en-US" sz="1800" spc="-50" dirty="0"/>
              <a:t>）を受けた</a:t>
            </a:r>
            <a:r>
              <a:rPr lang="ja-JP" altLang="en-US" sz="1800" dirty="0"/>
              <a:t>切除不能肝細胞癌（</a:t>
            </a:r>
            <a:r>
              <a:rPr lang="en-US" altLang="ja-JP" sz="1800" dirty="0"/>
              <a:t>HCC</a:t>
            </a:r>
            <a:r>
              <a:rPr lang="ja-JP" altLang="en-US" sz="1800" dirty="0"/>
              <a:t>）患者の多変量生存解析（</a:t>
            </a:r>
            <a:r>
              <a:rPr lang="en-GB" altLang="ja-JP" sz="1800" dirty="0"/>
              <a:t>MVA</a:t>
            </a:r>
            <a:r>
              <a:rPr lang="ja-JP" altLang="en-US" sz="1800" dirty="0"/>
              <a:t>）に基づく予後的意義のある新規の病期分類法</a:t>
            </a:r>
            <a:r>
              <a:rPr lang="en-US" altLang="ja-JP" sz="1800" dirty="0"/>
              <a:t>‐</a:t>
            </a:r>
            <a:r>
              <a:rPr lang="en-GB" altLang="ja-JP" sz="1800" dirty="0" err="1"/>
              <a:t>Prajapati</a:t>
            </a:r>
            <a:r>
              <a:rPr lang="en-GB" altLang="ja-JP" sz="1800" dirty="0"/>
              <a:t> HJ</a:t>
            </a:r>
            <a:r>
              <a:rPr lang="ja-JP" altLang="en-US" sz="1800" dirty="0"/>
              <a:t>ら</a:t>
            </a:r>
            <a:endParaRPr lang="en-GB" sz="1800" dirty="0"/>
          </a:p>
        </p:txBody>
      </p:sp>
      <p:sp>
        <p:nvSpPr>
          <p:cNvPr id="3" name="Content Placeholder 2"/>
          <p:cNvSpPr>
            <a:spLocks noGrp="1"/>
          </p:cNvSpPr>
          <p:nvPr>
            <p:ph idx="1"/>
          </p:nvPr>
        </p:nvSpPr>
        <p:spPr>
          <a:xfrm>
            <a:off x="182880" y="1254035"/>
            <a:ext cx="8848578" cy="4746172"/>
          </a:xfrm>
        </p:spPr>
        <p:txBody>
          <a:bodyPr/>
          <a:lstStyle/>
          <a:p>
            <a:pPr marL="0" lvl="0" indent="0">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b="1" dirty="0">
              <a:solidFill>
                <a:schemeClr val="tx1"/>
              </a:solidFill>
            </a:endParaRPr>
          </a:p>
          <a:p>
            <a:pPr>
              <a:buClr>
                <a:srgbClr val="043882"/>
              </a:buClr>
            </a:pPr>
            <a:r>
              <a:rPr lang="ja-JP" altLang="en-US" sz="1600" dirty="0" smtClean="0">
                <a:solidFill>
                  <a:schemeClr val="tx1"/>
                </a:solidFill>
              </a:rPr>
              <a:t>特定された予後因子から</a:t>
            </a:r>
            <a:r>
              <a:rPr lang="en-GB" sz="1600" dirty="0" smtClean="0">
                <a:solidFill>
                  <a:schemeClr val="tx1"/>
                </a:solidFill>
              </a:rPr>
              <a:t>CIS</a:t>
            </a:r>
            <a:r>
              <a:rPr lang="ja-JP" altLang="en-US" sz="1600" dirty="0" smtClean="0">
                <a:solidFill>
                  <a:schemeClr val="tx1"/>
                </a:solidFill>
              </a:rPr>
              <a:t>病期分類法を構築し、確定させた。</a:t>
            </a:r>
            <a:endParaRPr lang="en-GB" sz="1600" dirty="0">
              <a:solidFill>
                <a:schemeClr val="tx1"/>
              </a:solidFill>
            </a:endParaRPr>
          </a:p>
          <a:p>
            <a:pPr lvl="1">
              <a:spcAft>
                <a:spcPts val="22800"/>
              </a:spcAft>
              <a:buClr>
                <a:srgbClr val="043882"/>
              </a:buClr>
            </a:pPr>
            <a:r>
              <a:rPr lang="en-GB" sz="1600" dirty="0" smtClean="0">
                <a:solidFill>
                  <a:schemeClr val="tx1"/>
                </a:solidFill>
              </a:rPr>
              <a:t>CIS</a:t>
            </a:r>
            <a:r>
              <a:rPr lang="ja-JP" altLang="en-US" sz="1600" dirty="0" smtClean="0">
                <a:solidFill>
                  <a:schemeClr val="tx1"/>
                </a:solidFill>
              </a:rPr>
              <a:t>病期分類法のステージ別の</a:t>
            </a:r>
            <a:r>
              <a:rPr lang="en-US" altLang="ja-JP" sz="1600" dirty="0" smtClean="0">
                <a:solidFill>
                  <a:schemeClr val="tx1"/>
                </a:solidFill>
              </a:rPr>
              <a:t>OS</a:t>
            </a:r>
            <a:r>
              <a:rPr lang="ja-JP" altLang="en-US" sz="1600" dirty="0" smtClean="0">
                <a:solidFill>
                  <a:schemeClr val="tx1"/>
                </a:solidFill>
              </a:rPr>
              <a:t>中央値は、ステージ</a:t>
            </a:r>
            <a:r>
              <a:rPr lang="en-US" altLang="ja-JP" sz="1600" dirty="0" smtClean="0">
                <a:solidFill>
                  <a:schemeClr val="tx1"/>
                </a:solidFill>
              </a:rPr>
              <a:t>Ⅰ</a:t>
            </a:r>
            <a:r>
              <a:rPr lang="ja-JP" altLang="en-US" sz="1600" dirty="0" smtClean="0">
                <a:solidFill>
                  <a:schemeClr val="tx1"/>
                </a:solidFill>
              </a:rPr>
              <a:t>（スコア</a:t>
            </a:r>
            <a:r>
              <a:rPr lang="en-GB" sz="1600" dirty="0" smtClean="0">
                <a:solidFill>
                  <a:schemeClr val="tx1"/>
                </a:solidFill>
              </a:rPr>
              <a:t>0</a:t>
            </a:r>
            <a:r>
              <a:rPr lang="en-US" altLang="ja-JP" sz="1600" dirty="0" smtClean="0">
                <a:solidFill>
                  <a:schemeClr val="tx1"/>
                </a:solidFill>
              </a:rPr>
              <a:t>/</a:t>
            </a:r>
            <a:r>
              <a:rPr lang="en-GB" sz="1600" dirty="0" smtClean="0">
                <a:solidFill>
                  <a:schemeClr val="tx1"/>
                </a:solidFill>
              </a:rPr>
              <a:t>1</a:t>
            </a:r>
            <a:r>
              <a:rPr lang="ja-JP" altLang="en-US" sz="1600" dirty="0" smtClean="0">
                <a:solidFill>
                  <a:schemeClr val="tx1"/>
                </a:solidFill>
              </a:rPr>
              <a:t>；患者全体の</a:t>
            </a:r>
            <a:r>
              <a:rPr lang="en-GB" sz="1600" dirty="0" smtClean="0">
                <a:solidFill>
                  <a:schemeClr val="tx1"/>
                </a:solidFill>
              </a:rPr>
              <a:t>26.7%</a:t>
            </a:r>
            <a:r>
              <a:rPr lang="ja-JP" altLang="en-US" sz="1600" dirty="0" smtClean="0">
                <a:solidFill>
                  <a:schemeClr val="tx1"/>
                </a:solidFill>
              </a:rPr>
              <a:t>）が</a:t>
            </a:r>
            <a:r>
              <a:rPr lang="en-GB" altLang="ja-JP" sz="1600" dirty="0" smtClean="0">
                <a:solidFill>
                  <a:schemeClr val="tx1"/>
                </a:solidFill>
              </a:rPr>
              <a:t>40.2</a:t>
            </a:r>
            <a:r>
              <a:rPr lang="ja-JP" altLang="en-US" sz="1600" dirty="0" smtClean="0">
                <a:solidFill>
                  <a:schemeClr val="tx1"/>
                </a:solidFill>
              </a:rPr>
              <a:t>ヵ月、ステージ</a:t>
            </a:r>
            <a:r>
              <a:rPr lang="en-US" altLang="ja-JP" sz="1600" dirty="0" smtClean="0">
                <a:solidFill>
                  <a:schemeClr val="tx1"/>
                </a:solidFill>
              </a:rPr>
              <a:t>Ⅱ</a:t>
            </a:r>
            <a:r>
              <a:rPr lang="ja-JP" altLang="en-US" sz="1600" dirty="0" smtClean="0">
                <a:solidFill>
                  <a:schemeClr val="tx1"/>
                </a:solidFill>
              </a:rPr>
              <a:t>（スコア</a:t>
            </a:r>
            <a:r>
              <a:rPr lang="en-GB" sz="1600" dirty="0" smtClean="0">
                <a:solidFill>
                  <a:schemeClr val="tx1"/>
                </a:solidFill>
              </a:rPr>
              <a:t>2</a:t>
            </a:r>
            <a:r>
              <a:rPr lang="en-US" altLang="ja-JP" sz="1600" dirty="0" smtClean="0">
                <a:solidFill>
                  <a:schemeClr val="tx1"/>
                </a:solidFill>
              </a:rPr>
              <a:t>/</a:t>
            </a:r>
            <a:r>
              <a:rPr lang="en-GB" sz="1600" dirty="0" smtClean="0">
                <a:solidFill>
                  <a:schemeClr val="tx1"/>
                </a:solidFill>
              </a:rPr>
              <a:t>3</a:t>
            </a:r>
            <a:r>
              <a:rPr lang="ja-JP" altLang="en-US" sz="1600" dirty="0" smtClean="0">
                <a:solidFill>
                  <a:schemeClr val="tx1"/>
                </a:solidFill>
              </a:rPr>
              <a:t>；</a:t>
            </a:r>
            <a:r>
              <a:rPr lang="en-GB" sz="1600" dirty="0" smtClean="0">
                <a:solidFill>
                  <a:schemeClr val="tx1"/>
                </a:solidFill>
              </a:rPr>
              <a:t>40.2%</a:t>
            </a:r>
            <a:r>
              <a:rPr lang="ja-JP" altLang="en-US" sz="1600" dirty="0" smtClean="0">
                <a:solidFill>
                  <a:schemeClr val="tx1"/>
                </a:solidFill>
              </a:rPr>
              <a:t>）が</a:t>
            </a:r>
            <a:r>
              <a:rPr lang="en-US" altLang="ja-JP" sz="1600" dirty="0" smtClean="0">
                <a:solidFill>
                  <a:schemeClr val="tx1"/>
                </a:solidFill>
              </a:rPr>
              <a:t>24</a:t>
            </a:r>
            <a:r>
              <a:rPr lang="ja-JP" altLang="en-US" sz="1600" dirty="0" smtClean="0">
                <a:solidFill>
                  <a:schemeClr val="tx1"/>
                </a:solidFill>
              </a:rPr>
              <a:t>ヵ月、ステージ</a:t>
            </a:r>
            <a:r>
              <a:rPr lang="en-US" altLang="ja-JP" sz="1600" dirty="0" smtClean="0">
                <a:solidFill>
                  <a:schemeClr val="tx1"/>
                </a:solidFill>
              </a:rPr>
              <a:t>Ⅲ</a:t>
            </a:r>
            <a:r>
              <a:rPr lang="ja-JP" altLang="en-US" sz="1600" dirty="0" smtClean="0">
                <a:solidFill>
                  <a:schemeClr val="tx1"/>
                </a:solidFill>
              </a:rPr>
              <a:t>（スコア</a:t>
            </a:r>
            <a:r>
              <a:rPr lang="en-GB" sz="1600" dirty="0" smtClean="0">
                <a:solidFill>
                  <a:schemeClr val="tx1"/>
                </a:solidFill>
              </a:rPr>
              <a:t>4</a:t>
            </a:r>
            <a:r>
              <a:rPr lang="en-US" altLang="ja-JP" sz="1600" dirty="0" smtClean="0">
                <a:solidFill>
                  <a:schemeClr val="tx1"/>
                </a:solidFill>
              </a:rPr>
              <a:t>-</a:t>
            </a:r>
            <a:r>
              <a:rPr lang="en-GB" sz="1600" dirty="0" smtClean="0">
                <a:solidFill>
                  <a:schemeClr val="tx1"/>
                </a:solidFill>
              </a:rPr>
              <a:t>6</a:t>
            </a:r>
            <a:r>
              <a:rPr lang="ja-JP" altLang="en-US" sz="1600" dirty="0" smtClean="0">
                <a:solidFill>
                  <a:schemeClr val="tx1"/>
                </a:solidFill>
              </a:rPr>
              <a:t>；</a:t>
            </a:r>
            <a:r>
              <a:rPr lang="en-GB" sz="1600" dirty="0" smtClean="0">
                <a:solidFill>
                  <a:schemeClr val="tx1"/>
                </a:solidFill>
              </a:rPr>
              <a:t>25%</a:t>
            </a:r>
            <a:r>
              <a:rPr lang="ja-JP" altLang="en-US" sz="1600" dirty="0" smtClean="0">
                <a:solidFill>
                  <a:schemeClr val="tx1"/>
                </a:solidFill>
              </a:rPr>
              <a:t>）が</a:t>
            </a:r>
            <a:r>
              <a:rPr lang="en-US" altLang="ja-JP" sz="1600" dirty="0" smtClean="0">
                <a:solidFill>
                  <a:schemeClr val="tx1"/>
                </a:solidFill>
              </a:rPr>
              <a:t>10.6</a:t>
            </a:r>
            <a:r>
              <a:rPr lang="ja-JP" altLang="en-US" sz="1600" dirty="0" smtClean="0">
                <a:solidFill>
                  <a:schemeClr val="tx1"/>
                </a:solidFill>
              </a:rPr>
              <a:t>ヵ月、ステージ</a:t>
            </a:r>
            <a:r>
              <a:rPr lang="en-US" altLang="ja-JP" sz="1600" dirty="0" smtClean="0">
                <a:solidFill>
                  <a:schemeClr val="tx1"/>
                </a:solidFill>
              </a:rPr>
              <a:t>Ⅳ</a:t>
            </a:r>
            <a:r>
              <a:rPr lang="ja-JP" altLang="en-US" sz="1600" dirty="0" smtClean="0">
                <a:solidFill>
                  <a:schemeClr val="tx1"/>
                </a:solidFill>
              </a:rPr>
              <a:t>（スコア</a:t>
            </a:r>
            <a:r>
              <a:rPr lang="en-GB" sz="1600" dirty="0" smtClean="0">
                <a:solidFill>
                  <a:schemeClr val="tx1"/>
                </a:solidFill>
              </a:rPr>
              <a:t>≥7</a:t>
            </a:r>
            <a:r>
              <a:rPr lang="ja-JP" altLang="en-US" sz="1600" dirty="0" smtClean="0">
                <a:solidFill>
                  <a:schemeClr val="tx1"/>
                </a:solidFill>
              </a:rPr>
              <a:t>；</a:t>
            </a:r>
            <a:r>
              <a:rPr lang="en-GB" sz="1600" dirty="0" smtClean="0">
                <a:solidFill>
                  <a:schemeClr val="tx1"/>
                </a:solidFill>
              </a:rPr>
              <a:t>8.1%</a:t>
            </a:r>
            <a:r>
              <a:rPr lang="ja-JP" altLang="en-US" sz="1600" dirty="0" smtClean="0">
                <a:solidFill>
                  <a:schemeClr val="tx1"/>
                </a:solidFill>
              </a:rPr>
              <a:t>）が</a:t>
            </a:r>
            <a:r>
              <a:rPr lang="en-GB" sz="1600" dirty="0" smtClean="0">
                <a:solidFill>
                  <a:schemeClr val="tx1"/>
                </a:solidFill>
              </a:rPr>
              <a:t>2.6</a:t>
            </a:r>
            <a:r>
              <a:rPr lang="ja-JP" altLang="en-US" sz="1600" dirty="0" smtClean="0">
                <a:solidFill>
                  <a:schemeClr val="tx1"/>
                </a:solidFill>
              </a:rPr>
              <a:t>ヵ月であった（すべて</a:t>
            </a:r>
            <a:r>
              <a:rPr lang="en-GB" sz="1600" dirty="0" smtClean="0">
                <a:solidFill>
                  <a:schemeClr val="tx1"/>
                </a:solidFill>
              </a:rPr>
              <a:t>p&lt;0.0001</a:t>
            </a:r>
            <a:r>
              <a:rPr lang="ja-JP" altLang="en-US" sz="1600" dirty="0" smtClean="0">
                <a:solidFill>
                  <a:schemeClr val="tx1"/>
                </a:solidFill>
              </a:rPr>
              <a:t>）。</a:t>
            </a:r>
            <a:endParaRPr lang="en-GB" sz="1600" dirty="0" smtClean="0">
              <a:solidFill>
                <a:schemeClr val="tx1"/>
              </a:solidFill>
            </a:endParaRPr>
          </a:p>
          <a:p>
            <a:pPr marL="0" lvl="1" indent="0">
              <a:buClr>
                <a:srgbClr val="043882"/>
              </a:buClr>
              <a:buNone/>
            </a:pPr>
            <a:r>
              <a:rPr lang="ja-JP" altLang="en-US" sz="1600" b="1" dirty="0" smtClean="0">
                <a:solidFill>
                  <a:schemeClr val="tx1"/>
                </a:solidFill>
              </a:rPr>
              <a:t>結論</a:t>
            </a:r>
            <a:endParaRPr lang="en-GB" sz="1600" b="1" dirty="0" smtClean="0">
              <a:solidFill>
                <a:schemeClr val="tx1"/>
              </a:solidFill>
            </a:endParaRPr>
          </a:p>
          <a:p>
            <a:pPr marL="342900" lvl="1" indent="-342900">
              <a:spcAft>
                <a:spcPts val="25000"/>
              </a:spcAft>
              <a:buClr>
                <a:srgbClr val="043882"/>
              </a:buClr>
            </a:pPr>
            <a:r>
              <a:rPr lang="en-GB" altLang="ja-JP" sz="1600" b="1" dirty="0" smtClean="0">
                <a:solidFill>
                  <a:schemeClr val="tx1"/>
                </a:solidFill>
              </a:rPr>
              <a:t>CIS</a:t>
            </a:r>
            <a:r>
              <a:rPr lang="ja-JP" altLang="en-US" sz="1600" b="1" dirty="0">
                <a:solidFill>
                  <a:schemeClr val="tx1"/>
                </a:solidFill>
              </a:rPr>
              <a:t>は、</a:t>
            </a:r>
            <a:r>
              <a:rPr lang="en-GB" sz="1600" b="1" dirty="0" smtClean="0">
                <a:solidFill>
                  <a:schemeClr val="tx1"/>
                </a:solidFill>
              </a:rPr>
              <a:t>DEB TACE</a:t>
            </a:r>
            <a:r>
              <a:rPr lang="ja-JP" altLang="en-US" sz="1600" b="1" dirty="0" smtClean="0">
                <a:solidFill>
                  <a:schemeClr val="tx1"/>
                </a:solidFill>
              </a:rPr>
              <a:t>施行後の進行切除不能</a:t>
            </a:r>
            <a:r>
              <a:rPr lang="en-US" altLang="ja-JP" sz="1600" b="1" dirty="0" smtClean="0">
                <a:solidFill>
                  <a:schemeClr val="tx1"/>
                </a:solidFill>
              </a:rPr>
              <a:t>HCC</a:t>
            </a:r>
            <a:r>
              <a:rPr lang="ja-JP" altLang="en-US" sz="1600" b="1" dirty="0" smtClean="0">
                <a:solidFill>
                  <a:schemeClr val="tx1"/>
                </a:solidFill>
              </a:rPr>
              <a:t>患者に適用される、生存の</a:t>
            </a:r>
            <a:r>
              <a:rPr lang="en-US" altLang="ja-JP" sz="1600" b="1" dirty="0" smtClean="0">
                <a:solidFill>
                  <a:schemeClr val="tx1"/>
                </a:solidFill>
              </a:rPr>
              <a:t>MVA</a:t>
            </a:r>
            <a:r>
              <a:rPr lang="ja-JP" altLang="en-US" sz="1600" b="1" dirty="0" smtClean="0">
                <a:solidFill>
                  <a:schemeClr val="tx1"/>
                </a:solidFill>
              </a:rPr>
              <a:t>に基づく予後的</a:t>
            </a:r>
            <a:r>
              <a:rPr lang="ja-JP" altLang="en-US" sz="1600" b="1" dirty="0">
                <a:solidFill>
                  <a:schemeClr val="tx1"/>
                </a:solidFill>
              </a:rPr>
              <a:t>意義のある</a:t>
            </a:r>
            <a:r>
              <a:rPr lang="ja-JP" altLang="en-US" sz="1600" b="1" dirty="0" smtClean="0">
                <a:solidFill>
                  <a:schemeClr val="tx1"/>
                </a:solidFill>
              </a:rPr>
              <a:t>新規病期分類法である。</a:t>
            </a:r>
            <a:endParaRPr lang="en-GB" b="1" dirty="0">
              <a:solidFill>
                <a:schemeClr val="tx1"/>
              </a:solidFill>
            </a:endParaRPr>
          </a:p>
        </p:txBody>
      </p:sp>
      <p:sp>
        <p:nvSpPr>
          <p:cNvPr id="4" name="Text Placeholder 3"/>
          <p:cNvSpPr>
            <a:spLocks noGrp="1"/>
          </p:cNvSpPr>
          <p:nvPr>
            <p:ph type="body" sz="quarter" idx="10"/>
          </p:nvPr>
        </p:nvSpPr>
        <p:spPr/>
        <p:txBody>
          <a:bodyPr/>
          <a:lstStyle/>
          <a:p>
            <a:r>
              <a:rPr lang="en-GB" dirty="0" smtClean="0">
                <a:solidFill>
                  <a:srgbClr val="363636"/>
                </a:solidFill>
              </a:rPr>
              <a:t>CIS</a:t>
            </a:r>
            <a:r>
              <a:rPr lang="ja-JP" altLang="en-US" dirty="0" smtClean="0">
                <a:solidFill>
                  <a:srgbClr val="363636"/>
                </a:solidFill>
              </a:rPr>
              <a:t>＝臨床・画像・血清検査</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smtClean="0">
                <a:solidFill>
                  <a:srgbClr val="363636"/>
                </a:solidFill>
              </a:rPr>
              <a:t>Prajapati</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236</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xmlns="" val="3352781891"/>
              </p:ext>
            </p:extLst>
          </p:nvPr>
        </p:nvGraphicFramePr>
        <p:xfrm>
          <a:off x="369888" y="2681747"/>
          <a:ext cx="8408986" cy="2743200"/>
        </p:xfrm>
        <a:graphic>
          <a:graphicData uri="http://schemas.openxmlformats.org/drawingml/2006/table">
            <a:tbl>
              <a:tblPr firstRow="1" bandRow="1">
                <a:tableStyleId>{69012ECD-51FC-41F1-AA8D-1B2483CD663E}</a:tableStyleId>
              </a:tblPr>
              <a:tblGrid>
                <a:gridCol w="885706"/>
                <a:gridCol w="2402006"/>
                <a:gridCol w="1556174"/>
                <a:gridCol w="1782550"/>
                <a:gridCol w="1782550"/>
              </a:tblGrid>
              <a:tr h="0">
                <a:tc>
                  <a:txBody>
                    <a:bodyPr/>
                    <a:lstStyle/>
                    <a:p>
                      <a:r>
                        <a:rPr lang="ja-JP" altLang="en-US" sz="1400" b="1" dirty="0" smtClean="0">
                          <a:solidFill>
                            <a:schemeClr val="tx2"/>
                          </a:solidFill>
                        </a:rPr>
                        <a:t>番号</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altLang="en-US" sz="1400" b="1" dirty="0" smtClean="0">
                          <a:solidFill>
                            <a:schemeClr val="tx2"/>
                          </a:solidFill>
                        </a:rPr>
                        <a:t>変数／スコア</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0</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1</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2</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r>
                        <a:rPr lang="en-GB" sz="1400" dirty="0" smtClean="0">
                          <a:solidFill>
                            <a:schemeClr val="tx1"/>
                          </a:solidFill>
                        </a:rPr>
                        <a:t>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Child</a:t>
                      </a:r>
                      <a:r>
                        <a:rPr lang="en-GB" sz="1400" baseline="0" dirty="0" smtClean="0">
                          <a:solidFill>
                            <a:schemeClr val="tx1"/>
                          </a:solidFill>
                        </a:rPr>
                        <a:t> Pugh</a:t>
                      </a:r>
                      <a:r>
                        <a:rPr lang="ja-JP" altLang="en-US" sz="1400" baseline="0" dirty="0" smtClean="0">
                          <a:solidFill>
                            <a:schemeClr val="tx1"/>
                          </a:solidFill>
                        </a:rPr>
                        <a:t>分類</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A</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B</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C</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2478">
                <a:tc>
                  <a:txBody>
                    <a:bodyPr/>
                    <a:lstStyle/>
                    <a:p>
                      <a:r>
                        <a:rPr lang="en-GB" sz="1400" dirty="0" smtClean="0">
                          <a:solidFill>
                            <a:schemeClr val="tx1"/>
                          </a:solidFill>
                        </a:rPr>
                        <a:t>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ECOG PS</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&gt;1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solidFill>
                            <a:schemeClr val="tx1"/>
                          </a:solidFill>
                        </a:rPr>
                        <a:t>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altLang="en-US" sz="1400" dirty="0" smtClean="0">
                          <a:solidFill>
                            <a:schemeClr val="tx1"/>
                          </a:solidFill>
                        </a:rPr>
                        <a:t>基準腫瘍病変の径</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&lt;4 cm</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4–8 cm</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&gt;8 cm</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solidFill>
                            <a:schemeClr val="tx1"/>
                          </a:solidFill>
                        </a:rPr>
                        <a:t>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altLang="en-US" sz="1400" dirty="0" smtClean="0">
                          <a:solidFill>
                            <a:schemeClr val="tx1"/>
                          </a:solidFill>
                        </a:rPr>
                        <a:t>腫瘍病変数</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&gt;3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solidFill>
                            <a:schemeClr val="tx1"/>
                          </a:solidFill>
                        </a:rPr>
                        <a:t>5</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altLang="en-US" sz="1400" dirty="0" smtClean="0">
                          <a:solidFill>
                            <a:schemeClr val="tx1"/>
                          </a:solidFill>
                        </a:rPr>
                        <a:t>門脈浸潤</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altLang="en-US" sz="1400" dirty="0" smtClean="0">
                          <a:solidFill>
                            <a:schemeClr val="tx1"/>
                          </a:solidFill>
                        </a:rPr>
                        <a:t>なし</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altLang="en-US" sz="1400" dirty="0" smtClean="0">
                          <a:solidFill>
                            <a:schemeClr val="tx1"/>
                          </a:solidFill>
                        </a:rPr>
                        <a:t>細静脈浸潤</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altLang="en-US" sz="1400" dirty="0" smtClean="0">
                          <a:solidFill>
                            <a:schemeClr val="tx1"/>
                          </a:solidFill>
                        </a:rPr>
                        <a:t>大血管静脈浸潤</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1527">
                <a:tc>
                  <a:txBody>
                    <a:bodyPr/>
                    <a:lstStyle/>
                    <a:p>
                      <a:r>
                        <a:rPr lang="en-GB" sz="1400" dirty="0" smtClean="0">
                          <a:solidFill>
                            <a:schemeClr val="tx1"/>
                          </a:solidFill>
                        </a:rPr>
                        <a:t>6</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altLang="en-US" sz="1400" dirty="0" smtClean="0">
                          <a:solidFill>
                            <a:schemeClr val="tx1"/>
                          </a:solidFill>
                        </a:rPr>
                        <a:t>肝外転移</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altLang="en-US" sz="1400" dirty="0" smtClean="0">
                          <a:solidFill>
                            <a:schemeClr val="tx1"/>
                          </a:solidFill>
                        </a:rPr>
                        <a:t>なし</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altLang="en-US" sz="1400" dirty="0" smtClean="0">
                          <a:solidFill>
                            <a:schemeClr val="tx1"/>
                          </a:solidFill>
                        </a:rPr>
                        <a:t>あり</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1527">
                <a:tc>
                  <a:txBody>
                    <a:bodyPr/>
                    <a:lstStyle/>
                    <a:p>
                      <a:r>
                        <a:rPr lang="en-GB" sz="1400" dirty="0" smtClean="0">
                          <a:solidFill>
                            <a:schemeClr val="tx1"/>
                          </a:solidFill>
                        </a:rPr>
                        <a:t>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altLang="en-US" sz="1400" dirty="0" smtClean="0">
                          <a:solidFill>
                            <a:schemeClr val="tx1"/>
                          </a:solidFill>
                        </a:rPr>
                        <a:t>血清クレアチニン値</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&lt;1.2 mg/</a:t>
                      </a:r>
                      <a:r>
                        <a:rPr lang="en-GB" sz="140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≥1.2</a:t>
                      </a:r>
                      <a:r>
                        <a:rPr lang="en-GB" sz="1400" baseline="0" dirty="0" smtClean="0">
                          <a:solidFill>
                            <a:schemeClr val="tx1"/>
                          </a:solidFill>
                        </a:rPr>
                        <a:t> mg/</a:t>
                      </a:r>
                      <a:r>
                        <a:rPr lang="en-GB" sz="1400" baseline="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en-GB" sz="1400" dirty="0" smtClean="0">
                          <a:solidFill>
                            <a:schemeClr val="tx1"/>
                          </a:solidFill>
                        </a:rPr>
                        <a:t>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altLang="en-US" sz="1400" dirty="0" smtClean="0">
                          <a:solidFill>
                            <a:schemeClr val="tx1"/>
                          </a:solidFill>
                        </a:rPr>
                        <a:t>血清</a:t>
                      </a:r>
                      <a:r>
                        <a:rPr lang="en-US" altLang="ja-JP" sz="1400" dirty="0" smtClean="0">
                          <a:solidFill>
                            <a:schemeClr val="tx1"/>
                          </a:solidFill>
                        </a:rPr>
                        <a:t>α-</a:t>
                      </a:r>
                      <a:r>
                        <a:rPr lang="ja-JP" altLang="en-US" sz="1400" dirty="0" smtClean="0">
                          <a:solidFill>
                            <a:schemeClr val="tx1"/>
                          </a:solidFill>
                        </a:rPr>
                        <a:t>フェトプロテイン値</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&lt;400 ng/</a:t>
                      </a:r>
                      <a:r>
                        <a:rPr lang="en-GB" sz="140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≥400 ng/</a:t>
                      </a:r>
                      <a:r>
                        <a:rPr lang="en-GB" sz="140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10451575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973658" cy="807720"/>
          </a:xfrm>
        </p:spPr>
        <p:txBody>
          <a:bodyPr/>
          <a:lstStyle/>
          <a:p>
            <a:r>
              <a:rPr lang="en-GB" sz="1800" dirty="0" smtClean="0"/>
              <a:t>237</a:t>
            </a:r>
            <a:r>
              <a:rPr lang="ja-JP" altLang="en-US" sz="1800" dirty="0" smtClean="0"/>
              <a:t>：進行肝細胞癌（</a:t>
            </a:r>
            <a:r>
              <a:rPr lang="en-US" altLang="ja-JP" sz="1800" dirty="0" smtClean="0"/>
              <a:t>HCC</a:t>
            </a:r>
            <a:r>
              <a:rPr lang="ja-JP" altLang="en-US" sz="1800" dirty="0" smtClean="0"/>
              <a:t>）患者を対象とした一次</a:t>
            </a:r>
            <a:r>
              <a:rPr lang="en-GB" sz="1800" dirty="0" err="1" smtClean="0"/>
              <a:t>dovitinib</a:t>
            </a:r>
            <a:r>
              <a:rPr lang="ja-JP" altLang="en-US" sz="1800" dirty="0" smtClean="0"/>
              <a:t>（</a:t>
            </a:r>
            <a:r>
              <a:rPr lang="en-GB" sz="1800" dirty="0" smtClean="0"/>
              <a:t>TKI258</a:t>
            </a:r>
            <a:r>
              <a:rPr lang="ja-JP" altLang="en-US" sz="1800" dirty="0" smtClean="0"/>
              <a:t>）</a:t>
            </a:r>
            <a:r>
              <a:rPr lang="en-GB" sz="1800" dirty="0" smtClean="0"/>
              <a:t>vs</a:t>
            </a:r>
            <a:r>
              <a:rPr lang="en-US" altLang="ja-JP" sz="1800" dirty="0" smtClean="0"/>
              <a:t>.</a:t>
            </a:r>
            <a:r>
              <a:rPr lang="en-GB" sz="1800" dirty="0" smtClean="0"/>
              <a:t> </a:t>
            </a:r>
            <a:r>
              <a:rPr lang="ja-JP" altLang="en-US" sz="1800" dirty="0" smtClean="0"/>
              <a:t>ソラフェニブの第</a:t>
            </a:r>
            <a:r>
              <a:rPr lang="en-US" altLang="ja-JP" sz="1800" dirty="0" smtClean="0"/>
              <a:t>Ⅱ</a:t>
            </a:r>
            <a:r>
              <a:rPr lang="ja-JP" altLang="en-US" sz="1800" dirty="0" smtClean="0"/>
              <a:t>相試験</a:t>
            </a:r>
            <a:r>
              <a:rPr lang="en-US" altLang="ja-JP" sz="1800" dirty="0" smtClean="0"/>
              <a:t>‐</a:t>
            </a:r>
            <a:r>
              <a:rPr lang="en-GB" sz="1800" dirty="0" smtClean="0"/>
              <a:t>Cheng AL</a:t>
            </a:r>
            <a:r>
              <a:rPr lang="ja-JP" altLang="en-US" sz="1800" dirty="0" smtClean="0"/>
              <a:t>ら</a:t>
            </a:r>
            <a:endParaRPr lang="en-GB" sz="1800" dirty="0"/>
          </a:p>
        </p:txBody>
      </p:sp>
      <p:sp>
        <p:nvSpPr>
          <p:cNvPr id="4" name="Text Placeholder 3"/>
          <p:cNvSpPr>
            <a:spLocks noGrp="1"/>
          </p:cNvSpPr>
          <p:nvPr>
            <p:ph type="body" sz="quarter" idx="11"/>
          </p:nvPr>
        </p:nvSpPr>
        <p:spPr/>
        <p:txBody>
          <a:bodyPr/>
          <a:lstStyle/>
          <a:p>
            <a:r>
              <a:rPr lang="en-GB" dirty="0" smtClean="0">
                <a:solidFill>
                  <a:srgbClr val="363636"/>
                </a:solidFill>
              </a:rPr>
              <a:t>Cheng</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237</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4214497" y="33894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468591" y="2706109"/>
            <a:ext cx="721031" cy="645623"/>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0408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5124622" y="3329971"/>
            <a:ext cx="2819703" cy="620621"/>
          </a:xfrm>
          <a:prstGeom prst="rect">
            <a:avLst/>
          </a:prstGeom>
          <a:noFill/>
          <a:ln w="9525">
            <a:noFill/>
            <a:miter lim="800000"/>
            <a:headEnd/>
            <a:tailEnd/>
          </a:ln>
        </p:spPr>
        <p:txBody>
          <a:bodyPr/>
          <a:lstStyle/>
          <a:p>
            <a:pPr marL="190500" indent="-190500" algn="l">
              <a:spcBef>
                <a:spcPts val="0"/>
              </a:spcBef>
              <a:spcAft>
                <a:spcPts val="400"/>
              </a:spcAft>
              <a:defRPr/>
            </a:pPr>
            <a:r>
              <a:rPr lang="ja-JP" altLang="en-US" sz="1600" b="1" dirty="0" smtClean="0">
                <a:solidFill>
                  <a:schemeClr val="bg1"/>
                </a:solidFill>
                <a:latin typeface="+mn-lt"/>
              </a:rPr>
              <a:t>層別化</a:t>
            </a:r>
            <a:endParaRPr lang="en-GB" sz="1600" b="1" dirty="0" smtClean="0">
              <a:solidFill>
                <a:schemeClr val="bg1"/>
              </a:solidFill>
              <a:latin typeface="+mn-lt"/>
            </a:endParaRPr>
          </a:p>
          <a:p>
            <a:pPr marL="203200" indent="-203200">
              <a:spcBef>
                <a:spcPts val="0"/>
              </a:spcBef>
              <a:spcAft>
                <a:spcPts val="400"/>
              </a:spcAft>
              <a:buFont typeface="Arial" pitchFamily="34" charset="0"/>
              <a:buChar char="•"/>
              <a:defRPr/>
            </a:pPr>
            <a:r>
              <a:rPr lang="en-GB" sz="1600" dirty="0" smtClean="0">
                <a:solidFill>
                  <a:srgbClr val="363636"/>
                </a:solidFill>
                <a:latin typeface="Arial"/>
                <a:cs typeface="Arial"/>
              </a:rPr>
              <a:t>ECOG PS (0 vs. 1)</a:t>
            </a:r>
            <a:endParaRPr lang="en-GB" sz="1600" dirty="0">
              <a:latin typeface="+mn-lt"/>
            </a:endParaRPr>
          </a:p>
        </p:txBody>
      </p:sp>
      <p:cxnSp>
        <p:nvCxnSpPr>
          <p:cNvPr id="9" name="AutoShape 19"/>
          <p:cNvCxnSpPr>
            <a:cxnSpLocks noChangeShapeType="1"/>
          </p:cNvCxnSpPr>
          <p:nvPr/>
        </p:nvCxnSpPr>
        <p:spPr bwMode="auto">
          <a:xfrm>
            <a:off x="3957774" y="3681535"/>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endCxn id="7" idx="1"/>
          </p:cNvCxnSpPr>
          <p:nvPr/>
        </p:nvCxnSpPr>
        <p:spPr bwMode="auto">
          <a:xfrm>
            <a:off x="7830408" y="2668404"/>
            <a:ext cx="286027" cy="1"/>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5151918" y="2131267"/>
            <a:ext cx="2678490" cy="107427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err="1">
                <a:solidFill>
                  <a:srgbClr val="FFFFFF"/>
                </a:solidFill>
                <a:latin typeface="+mn-ea"/>
                <a:cs typeface="Arial"/>
              </a:rPr>
              <a:t>Dovitinib</a:t>
            </a:r>
            <a:r>
              <a:rPr lang="en-GB" altLang="zh-CN" dirty="0">
                <a:solidFill>
                  <a:srgbClr val="FFFFFF"/>
                </a:solidFill>
                <a:latin typeface="+mn-ea"/>
                <a:cs typeface="Arial"/>
              </a:rPr>
              <a:t> </a:t>
            </a:r>
            <a:br>
              <a:rPr lang="en-GB" altLang="zh-CN" dirty="0">
                <a:solidFill>
                  <a:srgbClr val="FFFFFF"/>
                </a:solidFill>
                <a:latin typeface="+mn-ea"/>
                <a:cs typeface="Arial"/>
              </a:rPr>
            </a:br>
            <a:r>
              <a:rPr lang="en-GB" altLang="zh-CN" dirty="0">
                <a:solidFill>
                  <a:srgbClr val="FFFFFF"/>
                </a:solidFill>
                <a:latin typeface="+mn-ea"/>
                <a:cs typeface="Arial"/>
              </a:rPr>
              <a:t>500 mg od </a:t>
            </a:r>
            <a:br>
              <a:rPr lang="en-GB" altLang="zh-CN" dirty="0">
                <a:solidFill>
                  <a:srgbClr val="FFFFFF"/>
                </a:solidFill>
                <a:latin typeface="+mn-ea"/>
                <a:cs typeface="Arial"/>
              </a:rPr>
            </a:br>
            <a:r>
              <a:rPr lang="en-GB" altLang="zh-CN" dirty="0" smtClean="0">
                <a:solidFill>
                  <a:srgbClr val="FFFFFF"/>
                </a:solidFill>
                <a:latin typeface="+mn-ea"/>
                <a:cs typeface="Arial"/>
              </a:rPr>
              <a:t>5</a:t>
            </a:r>
            <a:r>
              <a:rPr lang="ja-JP" altLang="en-US" dirty="0" smtClean="0">
                <a:solidFill>
                  <a:srgbClr val="FFFFFF"/>
                </a:solidFill>
                <a:latin typeface="+mn-ea"/>
                <a:cs typeface="Arial"/>
              </a:rPr>
              <a:t>日投薬</a:t>
            </a:r>
            <a:r>
              <a:rPr lang="en-GB" altLang="zh-CN" dirty="0" smtClean="0">
                <a:solidFill>
                  <a:srgbClr val="FFFFFF"/>
                </a:solidFill>
                <a:latin typeface="+mn-ea"/>
                <a:cs typeface="Arial"/>
              </a:rPr>
              <a:t>/2</a:t>
            </a:r>
            <a:r>
              <a:rPr lang="ja-JP" altLang="en-US" dirty="0" smtClean="0">
                <a:solidFill>
                  <a:srgbClr val="FFFFFF"/>
                </a:solidFill>
                <a:latin typeface="+mn-ea"/>
                <a:cs typeface="Arial"/>
              </a:rPr>
              <a:t>日休薬</a:t>
            </a:r>
            <a:endParaRPr lang="en-GB" altLang="zh-CN" b="1" dirty="0">
              <a:solidFill>
                <a:srgbClr val="FFFFFF"/>
              </a:solidFill>
              <a:latin typeface="+mn-ea"/>
              <a:cs typeface="Arial"/>
            </a:endParaRPr>
          </a:p>
          <a:p>
            <a:pPr algn="ctr" defTabSz="892175" eaLnBrk="0" hangingPunct="0"/>
            <a:r>
              <a:rPr lang="ja-JP" altLang="en-US" dirty="0" smtClean="0">
                <a:solidFill>
                  <a:srgbClr val="FFFFFF"/>
                </a:solidFill>
                <a:latin typeface="+mn-ea"/>
                <a:cs typeface="Arial"/>
              </a:rPr>
              <a:t>（</a:t>
            </a:r>
            <a:r>
              <a:rPr lang="en-GB" altLang="zh-CN" dirty="0" smtClean="0">
                <a:solidFill>
                  <a:srgbClr val="FFFFFF"/>
                </a:solidFill>
                <a:latin typeface="+mn-ea"/>
                <a:cs typeface="Arial"/>
              </a:rPr>
              <a:t>82</a:t>
            </a:r>
            <a:r>
              <a:rPr lang="ja-JP" altLang="en-US" dirty="0" smtClean="0">
                <a:solidFill>
                  <a:srgbClr val="FFFFFF"/>
                </a:solidFill>
                <a:latin typeface="+mn-ea"/>
                <a:cs typeface="Arial"/>
              </a:rPr>
              <a:t>例）</a:t>
            </a:r>
            <a:endParaRPr lang="en-GB" altLang="zh-CN" dirty="0">
              <a:solidFill>
                <a:srgbClr val="FFFFFF"/>
              </a:solidFill>
              <a:latin typeface="+mn-ea"/>
              <a:cs typeface="Arial"/>
            </a:endParaRPr>
          </a:p>
        </p:txBody>
      </p:sp>
      <p:sp>
        <p:nvSpPr>
          <p:cNvPr id="12" name="TextBox 11"/>
          <p:cNvSpPr txBox="1"/>
          <p:nvPr/>
        </p:nvSpPr>
        <p:spPr>
          <a:xfrm>
            <a:off x="369888" y="1295400"/>
            <a:ext cx="8404225" cy="584775"/>
          </a:xfrm>
          <a:prstGeom prst="rect">
            <a:avLst/>
          </a:prstGeom>
          <a:noFill/>
        </p:spPr>
        <p:txBody>
          <a:bodyPr wrap="square" lIns="0" rtlCol="0">
            <a:spAutoFit/>
          </a:bodyPr>
          <a:lstStyle/>
          <a:p>
            <a:r>
              <a:rPr lang="ja-JP" altLang="en-US" sz="1600" b="1" dirty="0"/>
              <a:t>研究の</a:t>
            </a:r>
            <a:r>
              <a:rPr lang="ja-JP" altLang="en-US" sz="1600" b="1" dirty="0" smtClean="0"/>
              <a:t>目的</a:t>
            </a:r>
            <a:endParaRPr lang="en-GB" sz="1600" b="1" dirty="0"/>
          </a:p>
          <a:p>
            <a:pPr marL="285750" lvl="1" indent="-285750">
              <a:buFont typeface="Arial" panose="020B0604020202020204" pitchFamily="34" charset="0"/>
              <a:buChar char="•"/>
            </a:pPr>
            <a:r>
              <a:rPr lang="ja-JP" altLang="en-US" sz="1600" dirty="0" smtClean="0"/>
              <a:t>進行</a:t>
            </a:r>
            <a:r>
              <a:rPr lang="en-US" altLang="ja-JP" sz="1600" dirty="0" smtClean="0"/>
              <a:t>HCC</a:t>
            </a:r>
            <a:r>
              <a:rPr lang="ja-JP" altLang="en-US" sz="1600" dirty="0" smtClean="0"/>
              <a:t>患者の一次治療における</a:t>
            </a:r>
            <a:r>
              <a:rPr lang="en-GB" sz="1600" dirty="0" err="1" smtClean="0"/>
              <a:t>dovitinib</a:t>
            </a:r>
            <a:r>
              <a:rPr lang="ja-JP" altLang="en-US" sz="1600" dirty="0" smtClean="0"/>
              <a:t>のソラフェニブと比べた活性を評価する。</a:t>
            </a:r>
            <a:endParaRPr lang="en-GB" sz="1600" dirty="0"/>
          </a:p>
        </p:txBody>
      </p:sp>
      <p:sp>
        <p:nvSpPr>
          <p:cNvPr id="13" name="AutoShape 9"/>
          <p:cNvSpPr>
            <a:spLocks noChangeArrowheads="1"/>
          </p:cNvSpPr>
          <p:nvPr/>
        </p:nvSpPr>
        <p:spPr bwMode="auto">
          <a:xfrm>
            <a:off x="365124" y="2232403"/>
            <a:ext cx="359265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sz="1700" dirty="0" smtClean="0">
                <a:solidFill>
                  <a:srgbClr val="FFFFFF"/>
                </a:solidFill>
                <a:latin typeface="+mn-ea"/>
                <a:cs typeface="Arial"/>
              </a:rPr>
              <a:t>主な患者組み入れ基準</a:t>
            </a:r>
            <a:endParaRPr lang="en-GB" altLang="zh-CN" sz="1700"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ja-JP" altLang="en-US" sz="1700" dirty="0" smtClean="0">
                <a:solidFill>
                  <a:srgbClr val="FFFFFF"/>
                </a:solidFill>
                <a:latin typeface="+mn-ea"/>
                <a:cs typeface="Arial"/>
              </a:rPr>
              <a:t>進行</a:t>
            </a:r>
            <a:r>
              <a:rPr lang="en-US" altLang="zh-CN" sz="1700" dirty="0" smtClean="0">
                <a:solidFill>
                  <a:srgbClr val="FFFFFF"/>
                </a:solidFill>
                <a:latin typeface="+mn-ea"/>
                <a:cs typeface="Arial"/>
              </a:rPr>
              <a:t>HCC</a:t>
            </a:r>
            <a:r>
              <a:rPr lang="ja-JP" altLang="en-US" sz="1700" dirty="0" smtClean="0">
                <a:solidFill>
                  <a:srgbClr val="FFFFFF"/>
                </a:solidFill>
                <a:latin typeface="+mn-ea"/>
                <a:cs typeface="Arial"/>
              </a:rPr>
              <a:t>（ステージ</a:t>
            </a:r>
            <a:r>
              <a:rPr lang="en-US" altLang="zh-CN" sz="1700" dirty="0" smtClean="0">
                <a:solidFill>
                  <a:srgbClr val="FFFFFF"/>
                </a:solidFill>
                <a:latin typeface="+mn-ea"/>
                <a:cs typeface="Arial"/>
              </a:rPr>
              <a:t>B</a:t>
            </a:r>
            <a:r>
              <a:rPr lang="ja-JP" altLang="en-US" sz="1700" dirty="0" smtClean="0">
                <a:solidFill>
                  <a:srgbClr val="FFFFFF"/>
                </a:solidFill>
                <a:latin typeface="+mn-ea"/>
                <a:cs typeface="Arial"/>
              </a:rPr>
              <a:t>または</a:t>
            </a:r>
            <a:r>
              <a:rPr lang="en-US" altLang="zh-CN" sz="1700" dirty="0" smtClean="0">
                <a:solidFill>
                  <a:srgbClr val="FFFFFF"/>
                </a:solidFill>
                <a:latin typeface="+mn-ea"/>
                <a:cs typeface="Arial"/>
              </a:rPr>
              <a:t>C</a:t>
            </a:r>
            <a:r>
              <a:rPr lang="ja-JP" altLang="en-US" sz="1700" dirty="0" smtClean="0">
                <a:solidFill>
                  <a:srgbClr val="FFFFFF"/>
                </a:solidFill>
                <a:latin typeface="+mn-ea"/>
                <a:cs typeface="Arial"/>
              </a:rPr>
              <a:t>）</a:t>
            </a:r>
            <a:endParaRPr lang="en-GB" altLang="zh-CN" sz="1700" i="1"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en-US" altLang="ja-JP" sz="1700" dirty="0" smtClean="0">
                <a:solidFill>
                  <a:srgbClr val="FFFFFF"/>
                </a:solidFill>
                <a:latin typeface="+mn-ea"/>
                <a:cs typeface="Arial"/>
              </a:rPr>
              <a:t>HCC</a:t>
            </a:r>
            <a:r>
              <a:rPr lang="ja-JP" altLang="en-US" sz="1700" dirty="0" smtClean="0">
                <a:solidFill>
                  <a:srgbClr val="FFFFFF"/>
                </a:solidFill>
                <a:latin typeface="+mn-ea"/>
                <a:cs typeface="Arial"/>
              </a:rPr>
              <a:t>に対する全身療法歴なし</a:t>
            </a:r>
            <a:endParaRPr lang="en-GB" altLang="zh-CN" sz="1700"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en-GB" altLang="zh-CN" sz="1700" dirty="0">
                <a:solidFill>
                  <a:srgbClr val="FFFFFF"/>
                </a:solidFill>
                <a:latin typeface="+mn-ea"/>
                <a:cs typeface="Arial"/>
              </a:rPr>
              <a:t>ECOG PS 0–1</a:t>
            </a:r>
          </a:p>
          <a:p>
            <a:pPr marL="228600" indent="-228600" defTabSz="892175" eaLnBrk="0" hangingPunct="0">
              <a:spcAft>
                <a:spcPct val="30000"/>
              </a:spcAft>
              <a:buFont typeface="Arial" pitchFamily="34" charset="0"/>
              <a:buChar char="•"/>
            </a:pPr>
            <a:r>
              <a:rPr lang="en-GB" altLang="zh-CN" sz="1700" dirty="0" smtClean="0">
                <a:solidFill>
                  <a:srgbClr val="FFFFFF"/>
                </a:solidFill>
                <a:latin typeface="+mn-ea"/>
                <a:cs typeface="Arial"/>
              </a:rPr>
              <a:t>RECIST v1.1</a:t>
            </a:r>
            <a:r>
              <a:rPr lang="ja-JP" altLang="en-US" sz="1700" dirty="0" smtClean="0">
                <a:solidFill>
                  <a:srgbClr val="FFFFFF"/>
                </a:solidFill>
                <a:latin typeface="+mn-ea"/>
                <a:cs typeface="Arial"/>
              </a:rPr>
              <a:t>に基づく測定可能病変≧</a:t>
            </a:r>
            <a:r>
              <a:rPr lang="en-US" altLang="ja-JP" sz="1700" dirty="0" smtClean="0">
                <a:solidFill>
                  <a:srgbClr val="FFFFFF"/>
                </a:solidFill>
                <a:latin typeface="+mn-ea"/>
                <a:cs typeface="Arial"/>
              </a:rPr>
              <a:t>1</a:t>
            </a:r>
            <a:r>
              <a:rPr lang="ja-JP" altLang="en-US" sz="1700" dirty="0" smtClean="0">
                <a:solidFill>
                  <a:srgbClr val="FFFFFF"/>
                </a:solidFill>
                <a:latin typeface="+mn-ea"/>
                <a:cs typeface="Arial"/>
              </a:rPr>
              <a:t>個</a:t>
            </a:r>
            <a:endParaRPr lang="en-GB" altLang="zh-CN" sz="1700"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en-GB" altLang="zh-CN" sz="1700" dirty="0" smtClean="0">
                <a:solidFill>
                  <a:srgbClr val="FFFFFF"/>
                </a:solidFill>
                <a:latin typeface="+mn-ea"/>
                <a:cs typeface="Arial"/>
              </a:rPr>
              <a:t>Child-Pugh</a:t>
            </a:r>
            <a:r>
              <a:rPr lang="ja-JP" altLang="en-US" sz="1700" dirty="0" smtClean="0">
                <a:solidFill>
                  <a:srgbClr val="FFFFFF"/>
                </a:solidFill>
                <a:latin typeface="+mn-ea"/>
                <a:cs typeface="Arial"/>
              </a:rPr>
              <a:t>分類</a:t>
            </a:r>
            <a:r>
              <a:rPr lang="en-GB" altLang="zh-CN" sz="1700" dirty="0" smtClean="0">
                <a:solidFill>
                  <a:srgbClr val="FFFFFF"/>
                </a:solidFill>
                <a:latin typeface="+mn-ea"/>
                <a:cs typeface="Arial"/>
              </a:rPr>
              <a:t>A</a:t>
            </a:r>
            <a:r>
              <a:rPr lang="ja-JP" altLang="en-US" sz="1700" dirty="0" smtClean="0">
                <a:solidFill>
                  <a:srgbClr val="FFFFFF"/>
                </a:solidFill>
                <a:latin typeface="+mn-ea"/>
                <a:cs typeface="Arial"/>
              </a:rPr>
              <a:t>（</a:t>
            </a:r>
            <a:r>
              <a:rPr lang="en-GB" altLang="zh-CN" sz="1700" dirty="0" smtClean="0">
                <a:solidFill>
                  <a:srgbClr val="FFFFFF"/>
                </a:solidFill>
                <a:latin typeface="+mn-ea"/>
                <a:cs typeface="Arial"/>
              </a:rPr>
              <a:t>5–6</a:t>
            </a:r>
            <a:r>
              <a:rPr lang="ja-JP" altLang="en-US" sz="1700" dirty="0" smtClean="0">
                <a:solidFill>
                  <a:srgbClr val="FFFFFF"/>
                </a:solidFill>
                <a:latin typeface="+mn-ea"/>
                <a:cs typeface="Arial"/>
              </a:rPr>
              <a:t>点）で脳症を伴わない</a:t>
            </a:r>
            <a:endParaRPr lang="en-GB" altLang="zh-CN" sz="1700" dirty="0">
              <a:solidFill>
                <a:srgbClr val="FFFFFF"/>
              </a:solidFill>
              <a:latin typeface="+mn-ea"/>
              <a:cs typeface="Arial"/>
            </a:endParaRPr>
          </a:p>
          <a:p>
            <a:pPr marL="292100" indent="-292100" defTabSz="892175" eaLnBrk="0" hangingPunct="0">
              <a:spcAft>
                <a:spcPct val="30000"/>
              </a:spcAft>
              <a:buFont typeface="Wingdings" pitchFamily="2" charset="2"/>
              <a:buNone/>
            </a:pPr>
            <a:r>
              <a:rPr lang="ja-JP" altLang="en-US" sz="1700" dirty="0" smtClean="0">
                <a:solidFill>
                  <a:srgbClr val="FFFFFF"/>
                </a:solidFill>
                <a:latin typeface="+mn-ea"/>
                <a:cs typeface="Arial"/>
              </a:rPr>
              <a:t>（</a:t>
            </a:r>
            <a:r>
              <a:rPr lang="en-GB" altLang="zh-CN" sz="1700" dirty="0" smtClean="0">
                <a:solidFill>
                  <a:srgbClr val="FFFFFF"/>
                </a:solidFill>
                <a:latin typeface="+mn-ea"/>
                <a:cs typeface="Arial"/>
              </a:rPr>
              <a:t>165</a:t>
            </a:r>
            <a:r>
              <a:rPr lang="ja-JP" altLang="en-US" sz="1700" dirty="0" smtClean="0">
                <a:solidFill>
                  <a:srgbClr val="FFFFFF"/>
                </a:solidFill>
                <a:latin typeface="+mn-ea"/>
                <a:cs typeface="Arial"/>
              </a:rPr>
              <a:t>例）</a:t>
            </a:r>
            <a:endParaRPr lang="en-GB" altLang="zh-CN" sz="1700" dirty="0">
              <a:solidFill>
                <a:srgbClr val="FFFFFF"/>
              </a:solidFill>
              <a:latin typeface="+mn-ea"/>
              <a:cs typeface="Arial"/>
            </a:endParaRPr>
          </a:p>
        </p:txBody>
      </p:sp>
      <p:sp>
        <p:nvSpPr>
          <p:cNvPr id="14" name="Rectangle 9"/>
          <p:cNvSpPr txBox="1">
            <a:spLocks noChangeArrowheads="1"/>
          </p:cNvSpPr>
          <p:nvPr/>
        </p:nvSpPr>
        <p:spPr>
          <a:xfrm>
            <a:off x="365124" y="5385580"/>
            <a:ext cx="4130676" cy="95283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主要</a:t>
            </a:r>
            <a:r>
              <a:rPr lang="ja-JP" altLang="en-US" sz="1600" b="1" dirty="0" smtClean="0">
                <a:solidFill>
                  <a:schemeClr val="bg2"/>
                </a:solidFill>
              </a:rPr>
              <a:t>エンドポイント</a:t>
            </a:r>
            <a:endParaRPr lang="en-GB" sz="1600" b="1" dirty="0" smtClean="0">
              <a:solidFill>
                <a:schemeClr val="bg2"/>
              </a:solidFill>
            </a:endParaRPr>
          </a:p>
          <a:p>
            <a:r>
              <a:rPr lang="en-GB" sz="1600" dirty="0">
                <a:solidFill>
                  <a:srgbClr val="363636"/>
                </a:solidFill>
              </a:rPr>
              <a:t>OS</a:t>
            </a:r>
            <a:endParaRPr lang="en-GB" sz="1600" dirty="0" smtClean="0"/>
          </a:p>
        </p:txBody>
      </p:sp>
      <p:sp>
        <p:nvSpPr>
          <p:cNvPr id="15" name="Content Placeholder 26"/>
          <p:cNvSpPr txBox="1">
            <a:spLocks/>
          </p:cNvSpPr>
          <p:nvPr/>
        </p:nvSpPr>
        <p:spPr>
          <a:xfrm>
            <a:off x="4648200" y="5385580"/>
            <a:ext cx="4263788" cy="95283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副次的</a:t>
            </a:r>
            <a:r>
              <a:rPr lang="ja-JP" altLang="en-US" sz="1600" b="1" dirty="0" smtClean="0">
                <a:solidFill>
                  <a:schemeClr val="bg2"/>
                </a:solidFill>
              </a:rPr>
              <a:t>エンドポイント</a:t>
            </a:r>
            <a:endParaRPr lang="en-GB" sz="1600" b="1" dirty="0" smtClean="0">
              <a:solidFill>
                <a:schemeClr val="bg2"/>
              </a:solidFill>
            </a:endParaRPr>
          </a:p>
          <a:p>
            <a:pPr>
              <a:buClr>
                <a:srgbClr val="043882"/>
              </a:buClr>
            </a:pPr>
            <a:r>
              <a:rPr lang="en-GB" sz="1600" dirty="0" smtClean="0">
                <a:solidFill>
                  <a:srgbClr val="363636"/>
                </a:solidFill>
              </a:rPr>
              <a:t>TTP</a:t>
            </a:r>
            <a:r>
              <a:rPr lang="ja-JP" altLang="en-US" sz="1600" dirty="0" err="1" smtClean="0">
                <a:solidFill>
                  <a:srgbClr val="363636"/>
                </a:solidFill>
              </a:rPr>
              <a:t>、</a:t>
            </a:r>
            <a:r>
              <a:rPr lang="ja-JP" altLang="en-US" sz="1600" dirty="0" smtClean="0">
                <a:solidFill>
                  <a:srgbClr val="363636"/>
                </a:solidFill>
              </a:rPr>
              <a:t>病勢コントロール率、</a:t>
            </a:r>
            <a:r>
              <a:rPr lang="en-GB" sz="1600" dirty="0" smtClean="0">
                <a:solidFill>
                  <a:srgbClr val="363636"/>
                </a:solidFill>
              </a:rPr>
              <a:t>ECOG PS</a:t>
            </a:r>
            <a:r>
              <a:rPr lang="ja-JP" altLang="en-US" sz="1600" dirty="0" smtClean="0">
                <a:solidFill>
                  <a:srgbClr val="363636"/>
                </a:solidFill>
              </a:rPr>
              <a:t>の明確な悪化までの期間、安全性、</a:t>
            </a:r>
            <a:r>
              <a:rPr lang="en-GB" sz="1600" dirty="0" smtClean="0">
                <a:solidFill>
                  <a:srgbClr val="363636"/>
                </a:solidFill>
              </a:rPr>
              <a:t>PK</a:t>
            </a:r>
            <a:endParaRPr lang="en-GB" sz="1600" dirty="0">
              <a:solidFill>
                <a:srgbClr val="363636"/>
              </a:solidFill>
            </a:endParaRPr>
          </a:p>
        </p:txBody>
      </p:sp>
      <p:cxnSp>
        <p:nvCxnSpPr>
          <p:cNvPr id="16" name="AutoShape 16"/>
          <p:cNvCxnSpPr>
            <a:cxnSpLocks noChangeShapeType="1"/>
            <a:stCxn id="5" idx="4"/>
            <a:endCxn id="19" idx="1"/>
          </p:cNvCxnSpPr>
          <p:nvPr/>
        </p:nvCxnSpPr>
        <p:spPr bwMode="auto">
          <a:xfrm rot="16200000" flipH="1">
            <a:off x="4500749" y="3979180"/>
            <a:ext cx="658294" cy="64720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6760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3192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153498" y="4094792"/>
            <a:ext cx="2676910" cy="107427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b="1" dirty="0" smtClean="0">
                <a:solidFill>
                  <a:srgbClr val="363636"/>
                </a:solidFill>
                <a:latin typeface="+mn-ea"/>
                <a:cs typeface="Arial"/>
              </a:rPr>
              <a:t>ソラフェニブ</a:t>
            </a:r>
            <a:r>
              <a:rPr lang="en-GB" altLang="zh-CN" dirty="0" smtClean="0">
                <a:solidFill>
                  <a:srgbClr val="363636"/>
                </a:solidFill>
                <a:latin typeface="+mn-ea"/>
                <a:cs typeface="Arial"/>
              </a:rPr>
              <a:t> </a:t>
            </a:r>
            <a:r>
              <a:rPr lang="en-GB" altLang="zh-CN" dirty="0">
                <a:solidFill>
                  <a:srgbClr val="363636"/>
                </a:solidFill>
                <a:latin typeface="+mn-ea"/>
                <a:cs typeface="Arial"/>
              </a:rPr>
              <a:t/>
            </a:r>
            <a:br>
              <a:rPr lang="en-GB" altLang="zh-CN" dirty="0">
                <a:solidFill>
                  <a:srgbClr val="363636"/>
                </a:solidFill>
                <a:latin typeface="+mn-ea"/>
                <a:cs typeface="Arial"/>
              </a:rPr>
            </a:br>
            <a:r>
              <a:rPr lang="en-GB" altLang="zh-CN" dirty="0">
                <a:solidFill>
                  <a:srgbClr val="363636"/>
                </a:solidFill>
                <a:latin typeface="+mn-ea"/>
                <a:cs typeface="Arial"/>
              </a:rPr>
              <a:t>400 mg bid</a:t>
            </a:r>
          </a:p>
          <a:p>
            <a:pPr algn="ctr" defTabSz="892175" eaLnBrk="0" hangingPunct="0"/>
            <a:r>
              <a:rPr lang="ja-JP" altLang="en-US" dirty="0" smtClean="0">
                <a:solidFill>
                  <a:srgbClr val="363636"/>
                </a:solidFill>
                <a:latin typeface="+mn-ea"/>
                <a:cs typeface="Arial"/>
              </a:rPr>
              <a:t>（</a:t>
            </a:r>
            <a:r>
              <a:rPr lang="en-GB" altLang="zh-CN" dirty="0" smtClean="0">
                <a:solidFill>
                  <a:srgbClr val="363636"/>
                </a:solidFill>
                <a:latin typeface="+mn-ea"/>
                <a:cs typeface="Arial"/>
              </a:rPr>
              <a:t>83</a:t>
            </a:r>
            <a:r>
              <a:rPr lang="ja-JP" altLang="en-US" dirty="0" smtClean="0">
                <a:solidFill>
                  <a:srgbClr val="363636"/>
                </a:solidFill>
                <a:latin typeface="+mn-ea"/>
                <a:cs typeface="Arial"/>
              </a:rPr>
              <a:t>例）</a:t>
            </a:r>
            <a:endParaRPr lang="en-GB" altLang="zh-CN" dirty="0">
              <a:solidFill>
                <a:srgbClr val="363636"/>
              </a:solidFill>
              <a:latin typeface="+mn-ea"/>
              <a:cs typeface="Arial"/>
            </a:endParaRPr>
          </a:p>
        </p:txBody>
      </p:sp>
    </p:spTree>
    <p:extLst>
      <p:ext uri="{BB962C8B-B14F-4D97-AF65-F5344CB8AC3E}">
        <p14:creationId xmlns:p14="http://schemas.microsoft.com/office/powerpoint/2010/main" xmlns="" val="889099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8014600" cy="807720"/>
          </a:xfrm>
        </p:spPr>
        <p:txBody>
          <a:bodyPr/>
          <a:lstStyle/>
          <a:p>
            <a:r>
              <a:rPr lang="en-GB" altLang="ja-JP" sz="1800" dirty="0"/>
              <a:t>237</a:t>
            </a:r>
            <a:r>
              <a:rPr lang="ja-JP" altLang="en-US" sz="1800" dirty="0"/>
              <a:t>：進行肝細胞癌（</a:t>
            </a:r>
            <a:r>
              <a:rPr lang="en-US" altLang="ja-JP" sz="1800" dirty="0"/>
              <a:t>HCC</a:t>
            </a:r>
            <a:r>
              <a:rPr lang="ja-JP" altLang="en-US" sz="1800" dirty="0"/>
              <a:t>）患者を対象とした一次</a:t>
            </a:r>
            <a:r>
              <a:rPr lang="en-GB" altLang="ja-JP" sz="1800" dirty="0" err="1"/>
              <a:t>dovitinib</a:t>
            </a:r>
            <a:r>
              <a:rPr lang="ja-JP" altLang="en-US" sz="1800" dirty="0"/>
              <a:t>（</a:t>
            </a:r>
            <a:r>
              <a:rPr lang="en-GB" altLang="ja-JP" sz="1800" dirty="0"/>
              <a:t>TKI258</a:t>
            </a:r>
            <a:r>
              <a:rPr lang="ja-JP" altLang="en-US" sz="1800" dirty="0"/>
              <a:t>）</a:t>
            </a:r>
            <a:r>
              <a:rPr lang="en-GB" altLang="ja-JP" sz="1800" dirty="0"/>
              <a:t>vs</a:t>
            </a:r>
            <a:r>
              <a:rPr lang="en-US" altLang="ja-JP" sz="1800" dirty="0"/>
              <a:t>.</a:t>
            </a:r>
            <a:r>
              <a:rPr lang="en-GB" altLang="ja-JP" sz="1800" dirty="0"/>
              <a:t> </a:t>
            </a:r>
            <a:r>
              <a:rPr lang="ja-JP" altLang="en-US" sz="1800" dirty="0"/>
              <a:t>ソラフェニブの第</a:t>
            </a:r>
            <a:r>
              <a:rPr lang="en-US" altLang="ja-JP" sz="1800" dirty="0"/>
              <a:t>Ⅱ</a:t>
            </a:r>
            <a:r>
              <a:rPr lang="ja-JP" altLang="en-US" sz="1800" dirty="0"/>
              <a:t>相試験</a:t>
            </a:r>
            <a:r>
              <a:rPr lang="en-US" altLang="ja-JP" sz="1800" dirty="0"/>
              <a:t>‐</a:t>
            </a:r>
            <a:r>
              <a:rPr lang="en-GB" altLang="ja-JP" sz="1800" dirty="0"/>
              <a:t>Cheng AL</a:t>
            </a:r>
            <a:r>
              <a:rPr lang="ja-JP" altLang="en-US" sz="1800" dirty="0"/>
              <a:t>ら</a:t>
            </a:r>
            <a:endParaRPr lang="en-GB" sz="1800" dirty="0"/>
          </a:p>
        </p:txBody>
      </p:sp>
      <p:sp>
        <p:nvSpPr>
          <p:cNvPr id="3" name="Content Placeholder 2"/>
          <p:cNvSpPr>
            <a:spLocks noGrp="1"/>
          </p:cNvSpPr>
          <p:nvPr>
            <p:ph idx="1"/>
          </p:nvPr>
        </p:nvSpPr>
        <p:spPr/>
        <p:txBody>
          <a:bodyPr/>
          <a:lstStyle/>
          <a:p>
            <a:pPr marL="0" indent="0">
              <a:spcAft>
                <a:spcPts val="27000"/>
              </a:spcAft>
              <a:buNone/>
            </a:pPr>
            <a:r>
              <a:rPr lang="ja-JP" altLang="en-US" sz="1600" b="1" dirty="0">
                <a:solidFill>
                  <a:schemeClr val="tx1"/>
                </a:solidFill>
              </a:rPr>
              <a:t>主な</a:t>
            </a:r>
            <a:r>
              <a:rPr lang="ja-JP" altLang="en-US" sz="1600" b="1" dirty="0" smtClean="0">
                <a:solidFill>
                  <a:schemeClr val="tx1"/>
                </a:solidFill>
              </a:rPr>
              <a:t>結果</a:t>
            </a:r>
            <a:endParaRPr lang="en-GB" sz="1600" dirty="0">
              <a:solidFill>
                <a:schemeClr val="tx1"/>
              </a:solidFill>
            </a:endParaRPr>
          </a:p>
          <a:p>
            <a:r>
              <a:rPr lang="en-US" altLang="ja-JP" sz="1600" dirty="0" smtClean="0">
                <a:solidFill>
                  <a:schemeClr val="tx1"/>
                </a:solidFill>
              </a:rPr>
              <a:t>2</a:t>
            </a:r>
            <a:r>
              <a:rPr lang="ja-JP" altLang="en-US" sz="1600" dirty="0" smtClean="0">
                <a:solidFill>
                  <a:schemeClr val="tx1"/>
                </a:solidFill>
              </a:rPr>
              <a:t>治療群の</a:t>
            </a:r>
            <a:r>
              <a:rPr lang="en-GB" sz="1600" dirty="0" smtClean="0">
                <a:solidFill>
                  <a:schemeClr val="tx1"/>
                </a:solidFill>
              </a:rPr>
              <a:t>TTP</a:t>
            </a:r>
            <a:r>
              <a:rPr lang="ja-JP" altLang="en-US" sz="1600" dirty="0" smtClean="0">
                <a:solidFill>
                  <a:schemeClr val="tx1"/>
                </a:solidFill>
              </a:rPr>
              <a:t>および病勢コントロール率は同程度であった。</a:t>
            </a:r>
            <a:endParaRPr lang="en-GB" sz="1600" dirty="0">
              <a:solidFill>
                <a:schemeClr val="tx1"/>
              </a:solidFill>
            </a:endParaRPr>
          </a:p>
          <a:p>
            <a:r>
              <a:rPr lang="en-US" altLang="ja-JP" sz="1600" dirty="0">
                <a:solidFill>
                  <a:schemeClr val="tx1"/>
                </a:solidFill>
              </a:rPr>
              <a:t>D</a:t>
            </a:r>
            <a:r>
              <a:rPr lang="en-GB" altLang="ja-JP" sz="1600" dirty="0" err="1">
                <a:solidFill>
                  <a:schemeClr val="tx1"/>
                </a:solidFill>
              </a:rPr>
              <a:t>ovitinib</a:t>
            </a:r>
            <a:r>
              <a:rPr lang="ja-JP" altLang="en-US" sz="1600" dirty="0">
                <a:solidFill>
                  <a:schemeClr val="tx1"/>
                </a:solidFill>
              </a:rPr>
              <a:t>群およびソラフェニブ群</a:t>
            </a:r>
            <a:r>
              <a:rPr lang="ja-JP" altLang="en-US" sz="1600" dirty="0" smtClean="0">
                <a:solidFill>
                  <a:schemeClr val="tx1"/>
                </a:solidFill>
              </a:rPr>
              <a:t>とも、</a:t>
            </a:r>
            <a:r>
              <a:rPr lang="en-GB" sz="1600" dirty="0" smtClean="0">
                <a:solidFill>
                  <a:schemeClr val="tx1"/>
                </a:solidFill>
              </a:rPr>
              <a:t>OS</a:t>
            </a:r>
            <a:r>
              <a:rPr lang="ja-JP" altLang="en-US" sz="1600" dirty="0" smtClean="0">
                <a:solidFill>
                  <a:schemeClr val="tx1"/>
                </a:solidFill>
              </a:rPr>
              <a:t>中央値とベースライン時の</a:t>
            </a:r>
            <a:r>
              <a:rPr lang="en-GB" sz="1600" dirty="0" smtClean="0">
                <a:solidFill>
                  <a:schemeClr val="tx1"/>
                </a:solidFill>
              </a:rPr>
              <a:t>sVEGFR1</a:t>
            </a:r>
            <a:r>
              <a:rPr lang="ja-JP" altLang="en-US" sz="1600" dirty="0" smtClean="0">
                <a:solidFill>
                  <a:schemeClr val="tx1"/>
                </a:solidFill>
              </a:rPr>
              <a:t>値および</a:t>
            </a:r>
            <a:r>
              <a:rPr lang="en-GB" sz="1600" spc="-70" dirty="0" smtClean="0">
                <a:solidFill>
                  <a:schemeClr val="tx1"/>
                </a:solidFill>
              </a:rPr>
              <a:t>HGF</a:t>
            </a:r>
            <a:r>
              <a:rPr lang="ja-JP" altLang="en-US" sz="1600" spc="-70" dirty="0" smtClean="0">
                <a:solidFill>
                  <a:schemeClr val="tx1"/>
                </a:solidFill>
              </a:rPr>
              <a:t>値の間に相関傾向が認められたが、統計学上有意であったのは</a:t>
            </a:r>
            <a:r>
              <a:rPr lang="en-GB" sz="1600" spc="-70" dirty="0" err="1" smtClean="0">
                <a:solidFill>
                  <a:schemeClr val="tx1"/>
                </a:solidFill>
              </a:rPr>
              <a:t>dovitinib</a:t>
            </a:r>
            <a:r>
              <a:rPr lang="ja-JP" altLang="en-US" sz="1600" spc="-70" dirty="0" smtClean="0">
                <a:solidFill>
                  <a:schemeClr val="tx1"/>
                </a:solidFill>
              </a:rPr>
              <a:t>群のみであった。</a:t>
            </a:r>
            <a:endParaRPr lang="en-GB" sz="1600" spc="-70" dirty="0">
              <a:solidFill>
                <a:schemeClr val="tx1"/>
              </a:solidFill>
            </a:endParaRPr>
          </a:p>
          <a:p>
            <a:r>
              <a:rPr lang="en-GB" altLang="ja-JP" sz="1600" dirty="0" err="1" smtClean="0">
                <a:solidFill>
                  <a:schemeClr val="tx1"/>
                </a:solidFill>
              </a:rPr>
              <a:t>Dovitinib</a:t>
            </a:r>
            <a:r>
              <a:rPr lang="ja-JP" altLang="en-US" sz="1600" dirty="0" smtClean="0">
                <a:solidFill>
                  <a:schemeClr val="tx1"/>
                </a:solidFill>
              </a:rPr>
              <a:t>の曝露量に肝機能の影響は認められなかった。</a:t>
            </a:r>
            <a:endParaRPr lang="en-GB" sz="1600" dirty="0">
              <a:solidFill>
                <a:schemeClr val="tx1"/>
              </a:solidFill>
            </a:endParaRPr>
          </a:p>
          <a:p>
            <a:endParaRPr lang="en-GB" dirty="0"/>
          </a:p>
          <a:p>
            <a:endParaRPr lang="en-GB" dirty="0"/>
          </a:p>
        </p:txBody>
      </p:sp>
      <p:sp>
        <p:nvSpPr>
          <p:cNvPr id="5" name="Text Placeholder 4"/>
          <p:cNvSpPr>
            <a:spLocks noGrp="1"/>
          </p:cNvSpPr>
          <p:nvPr>
            <p:ph type="body" sz="quarter" idx="11"/>
          </p:nvPr>
        </p:nvSpPr>
        <p:spPr/>
        <p:txBody>
          <a:bodyPr/>
          <a:lstStyle/>
          <a:p>
            <a:r>
              <a:rPr lang="en-GB" dirty="0" smtClean="0">
                <a:solidFill>
                  <a:srgbClr val="363636"/>
                </a:solidFill>
              </a:rPr>
              <a:t>Cheng</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237)</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161795252"/>
              </p:ext>
            </p:extLst>
          </p:nvPr>
        </p:nvGraphicFramePr>
        <p:xfrm>
          <a:off x="4368091" y="1902769"/>
          <a:ext cx="4257675" cy="1101902"/>
        </p:xfrm>
        <a:graphic>
          <a:graphicData uri="http://schemas.openxmlformats.org/drawingml/2006/table">
            <a:tbl>
              <a:tblPr firstRow="1" bandRow="1">
                <a:tableStyleId>{5C22544A-7EE6-4342-B048-85BDC9FD1C3A}</a:tableStyleId>
              </a:tblPr>
              <a:tblGrid>
                <a:gridCol w="1194509"/>
                <a:gridCol w="548640"/>
                <a:gridCol w="1379220"/>
                <a:gridCol w="1135306"/>
              </a:tblGrid>
              <a:tr h="388461">
                <a:tc>
                  <a:txBody>
                    <a:bodyPr/>
                    <a:lstStyle/>
                    <a:p>
                      <a:endParaRPr lang="en-US" sz="11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t>n/N</a:t>
                      </a:r>
                      <a:endParaRPr lang="en-US" sz="11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t>中央値（</a:t>
                      </a:r>
                      <a:r>
                        <a:rPr lang="en-US" sz="1100" dirty="0" smtClean="0"/>
                        <a:t>95% CI</a:t>
                      </a:r>
                      <a:r>
                        <a:rPr lang="ja-JP" altLang="en-US" sz="1100" dirty="0" smtClean="0"/>
                        <a:t>）</a:t>
                      </a:r>
                      <a:endParaRPr lang="en-US" altLang="ja-JP" sz="1100" dirty="0" smtClean="0"/>
                    </a:p>
                    <a:p>
                      <a:pPr algn="ctr"/>
                      <a:r>
                        <a:rPr lang="ja-JP" altLang="en-US" sz="1100" dirty="0" smtClean="0"/>
                        <a:t>週</a:t>
                      </a:r>
                      <a:endParaRPr lang="en-US" sz="11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dirty="0" smtClean="0"/>
                        <a:t>ハザード比（</a:t>
                      </a:r>
                      <a:r>
                        <a:rPr lang="en-US" sz="1100" dirty="0" smtClean="0"/>
                        <a:t>95% CI</a:t>
                      </a:r>
                      <a:r>
                        <a:rPr lang="ja-JP" altLang="en-US" sz="1100" dirty="0" smtClean="0"/>
                        <a:t>）</a:t>
                      </a:r>
                      <a:endParaRPr lang="en-US" sz="11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7591">
                <a:tc>
                  <a:txBody>
                    <a:bodyPr/>
                    <a:lstStyle/>
                    <a:p>
                      <a:r>
                        <a:rPr lang="en-US" sz="1100" dirty="0" err="1" smtClean="0">
                          <a:solidFill>
                            <a:srgbClr val="B60D27"/>
                          </a:solidFill>
                        </a:rPr>
                        <a:t>Dovitinib</a:t>
                      </a:r>
                      <a:r>
                        <a:rPr lang="ja-JP" altLang="en-US" sz="1100" dirty="0" smtClean="0">
                          <a:solidFill>
                            <a:srgbClr val="B60D27"/>
                          </a:solidFill>
                        </a:rPr>
                        <a:t>群</a:t>
                      </a:r>
                      <a:endParaRPr lang="en-US" sz="11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B60D27"/>
                          </a:solidFill>
                        </a:rPr>
                        <a:t>69/82</a:t>
                      </a:r>
                      <a:endParaRPr lang="en-US" sz="11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B60D27"/>
                          </a:solidFill>
                        </a:rPr>
                        <a:t>34.6 (28.6</a:t>
                      </a:r>
                      <a:r>
                        <a:rPr lang="ja-JP" altLang="en-US" sz="1100" dirty="0" smtClean="0">
                          <a:solidFill>
                            <a:srgbClr val="B60D27"/>
                          </a:solidFill>
                        </a:rPr>
                        <a:t>～</a:t>
                      </a:r>
                      <a:r>
                        <a:rPr lang="en-US" sz="1100" dirty="0" smtClean="0">
                          <a:solidFill>
                            <a:srgbClr val="B60D27"/>
                          </a:solidFill>
                        </a:rPr>
                        <a:t>39.4)</a:t>
                      </a:r>
                      <a:endParaRPr lang="en-US" sz="11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100" dirty="0" smtClean="0">
                          <a:solidFill>
                            <a:schemeClr val="tx1"/>
                          </a:solidFill>
                        </a:rPr>
                        <a:t>1.27 (0.90</a:t>
                      </a:r>
                      <a:r>
                        <a:rPr lang="en-US" altLang="ja-JP" sz="1100" dirty="0" smtClean="0">
                          <a:solidFill>
                            <a:schemeClr val="tx1"/>
                          </a:solidFill>
                        </a:rPr>
                        <a:t>~</a:t>
                      </a:r>
                      <a:r>
                        <a:rPr lang="en-US" sz="1100" dirty="0" smtClean="0">
                          <a:solidFill>
                            <a:schemeClr val="tx1"/>
                          </a:solidFill>
                        </a:rPr>
                        <a:t>1.79)</a:t>
                      </a:r>
                      <a:endParaRPr lang="en-US" sz="11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7591">
                <a:tc>
                  <a:txBody>
                    <a:bodyPr/>
                    <a:lstStyle/>
                    <a:p>
                      <a:r>
                        <a:rPr lang="ja-JP" altLang="en-US" sz="1100" dirty="0" smtClean="0">
                          <a:solidFill>
                            <a:srgbClr val="043882"/>
                          </a:solidFill>
                        </a:rPr>
                        <a:t>ソラフェニブ群</a:t>
                      </a:r>
                      <a:endParaRPr lang="en-US" sz="1100" dirty="0">
                        <a:solidFill>
                          <a:srgbClr val="04388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043882"/>
                          </a:solidFill>
                        </a:rPr>
                        <a:t>67/83</a:t>
                      </a:r>
                      <a:endParaRPr lang="en-US" sz="1100" dirty="0">
                        <a:solidFill>
                          <a:srgbClr val="04388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043882"/>
                          </a:solidFill>
                        </a:rPr>
                        <a:t>36.7 (23.3</a:t>
                      </a:r>
                      <a:r>
                        <a:rPr lang="ja-JP" altLang="en-US" sz="1100" dirty="0" smtClean="0">
                          <a:solidFill>
                            <a:srgbClr val="043882"/>
                          </a:solidFill>
                        </a:rPr>
                        <a:t>～</a:t>
                      </a:r>
                      <a:r>
                        <a:rPr lang="en-US" sz="1100" dirty="0" smtClean="0">
                          <a:solidFill>
                            <a:srgbClr val="043882"/>
                          </a:solidFill>
                        </a:rPr>
                        <a:t>49.3)</a:t>
                      </a:r>
                      <a:endParaRPr lang="en-US" sz="1100" dirty="0">
                        <a:solidFill>
                          <a:srgbClr val="04388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noFill/>
                  </a:tcPr>
                </a:tc>
              </a:tr>
            </a:tbl>
          </a:graphicData>
        </a:graphic>
      </p:graphicFrame>
      <p:grpSp>
        <p:nvGrpSpPr>
          <p:cNvPr id="4" name="グループ化 3"/>
          <p:cNvGrpSpPr/>
          <p:nvPr/>
        </p:nvGrpSpPr>
        <p:grpSpPr>
          <a:xfrm>
            <a:off x="1251194" y="1661979"/>
            <a:ext cx="5362870" cy="3103313"/>
            <a:chOff x="1251194" y="1661979"/>
            <a:chExt cx="5362870" cy="3103313"/>
          </a:xfrm>
        </p:grpSpPr>
        <p:grpSp>
          <p:nvGrpSpPr>
            <p:cNvPr id="7" name="Group 6"/>
            <p:cNvGrpSpPr/>
            <p:nvPr/>
          </p:nvGrpSpPr>
          <p:grpSpPr>
            <a:xfrm>
              <a:off x="1368324" y="1852528"/>
              <a:ext cx="5245740" cy="2912764"/>
              <a:chOff x="1662306" y="2081700"/>
              <a:chExt cx="5245740" cy="2912764"/>
            </a:xfrm>
          </p:grpSpPr>
          <p:sp>
            <p:nvSpPr>
              <p:cNvPr id="8" name="TextBox 7"/>
              <p:cNvSpPr txBox="1"/>
              <p:nvPr/>
            </p:nvSpPr>
            <p:spPr>
              <a:xfrm>
                <a:off x="1927171" y="2081700"/>
                <a:ext cx="224661" cy="253916"/>
              </a:xfrm>
              <a:prstGeom prst="rect">
                <a:avLst/>
              </a:prstGeom>
              <a:noFill/>
            </p:spPr>
            <p:txBody>
              <a:bodyPr wrap="none" lIns="0" rIns="0" rtlCol="0" anchor="ctr">
                <a:spAutoFit/>
              </a:bodyPr>
              <a:lstStyle/>
              <a:p>
                <a:pPr algn="r"/>
                <a:r>
                  <a:rPr lang="en-US" sz="1050" b="1" dirty="0">
                    <a:solidFill>
                      <a:srgbClr val="363636"/>
                    </a:solidFill>
                  </a:rPr>
                  <a:t>100</a:t>
                </a:r>
              </a:p>
            </p:txBody>
          </p:sp>
          <p:sp>
            <p:nvSpPr>
              <p:cNvPr id="9" name="TextBox 8"/>
              <p:cNvSpPr txBox="1"/>
              <p:nvPr/>
            </p:nvSpPr>
            <p:spPr>
              <a:xfrm>
                <a:off x="2002058" y="2526061"/>
                <a:ext cx="149774" cy="253916"/>
              </a:xfrm>
              <a:prstGeom prst="rect">
                <a:avLst/>
              </a:prstGeom>
              <a:noFill/>
            </p:spPr>
            <p:txBody>
              <a:bodyPr wrap="none" lIns="0" rIns="0" rtlCol="0" anchor="ctr">
                <a:spAutoFit/>
              </a:bodyPr>
              <a:lstStyle/>
              <a:p>
                <a:pPr algn="r"/>
                <a:r>
                  <a:rPr lang="en-US" sz="1050" b="1" dirty="0">
                    <a:solidFill>
                      <a:srgbClr val="363636"/>
                    </a:solidFill>
                  </a:rPr>
                  <a:t>80</a:t>
                </a:r>
              </a:p>
            </p:txBody>
          </p:sp>
          <p:sp>
            <p:nvSpPr>
              <p:cNvPr id="10" name="TextBox 9"/>
              <p:cNvSpPr txBox="1"/>
              <p:nvPr/>
            </p:nvSpPr>
            <p:spPr>
              <a:xfrm>
                <a:off x="2002058" y="3398444"/>
                <a:ext cx="149774" cy="253916"/>
              </a:xfrm>
              <a:prstGeom prst="rect">
                <a:avLst/>
              </a:prstGeom>
              <a:noFill/>
            </p:spPr>
            <p:txBody>
              <a:bodyPr wrap="none" lIns="0" rIns="0" rtlCol="0" anchor="ctr">
                <a:spAutoFit/>
              </a:bodyPr>
              <a:lstStyle/>
              <a:p>
                <a:pPr algn="r"/>
                <a:r>
                  <a:rPr lang="en-US" sz="1050" b="1" dirty="0">
                    <a:solidFill>
                      <a:srgbClr val="363636"/>
                    </a:solidFill>
                  </a:rPr>
                  <a:t>40</a:t>
                </a:r>
              </a:p>
            </p:txBody>
          </p:sp>
          <p:sp>
            <p:nvSpPr>
              <p:cNvPr id="11" name="TextBox 10"/>
              <p:cNvSpPr txBox="1"/>
              <p:nvPr/>
            </p:nvSpPr>
            <p:spPr>
              <a:xfrm>
                <a:off x="2002058" y="3842803"/>
                <a:ext cx="149774" cy="253916"/>
              </a:xfrm>
              <a:prstGeom prst="rect">
                <a:avLst/>
              </a:prstGeom>
              <a:noFill/>
            </p:spPr>
            <p:txBody>
              <a:bodyPr wrap="none" lIns="0" rIns="0" rtlCol="0" anchor="ctr">
                <a:spAutoFit/>
              </a:bodyPr>
              <a:lstStyle/>
              <a:p>
                <a:pPr algn="r"/>
                <a:r>
                  <a:rPr lang="en-US" sz="1050" b="1" dirty="0">
                    <a:solidFill>
                      <a:srgbClr val="363636"/>
                    </a:solidFill>
                  </a:rPr>
                  <a:t>20</a:t>
                </a:r>
              </a:p>
            </p:txBody>
          </p:sp>
          <p:sp>
            <p:nvSpPr>
              <p:cNvPr id="12" name="TextBox 11"/>
              <p:cNvSpPr txBox="1"/>
              <p:nvPr/>
            </p:nvSpPr>
            <p:spPr>
              <a:xfrm>
                <a:off x="2220423" y="4567916"/>
                <a:ext cx="259553" cy="161583"/>
              </a:xfrm>
              <a:prstGeom prst="rect">
                <a:avLst/>
              </a:prstGeom>
              <a:noFill/>
            </p:spPr>
            <p:txBody>
              <a:bodyPr wrap="none" tIns="0" bIns="0" rtlCol="0" anchor="t">
                <a:spAutoFit/>
              </a:bodyPr>
              <a:lstStyle/>
              <a:p>
                <a:pPr algn="ctr"/>
                <a:r>
                  <a:rPr lang="en-US" sz="1050" b="1" dirty="0">
                    <a:solidFill>
                      <a:srgbClr val="363636"/>
                    </a:solidFill>
                  </a:rPr>
                  <a:t>0</a:t>
                </a:r>
              </a:p>
            </p:txBody>
          </p:sp>
          <p:sp>
            <p:nvSpPr>
              <p:cNvPr id="13" name="TextBox 12"/>
              <p:cNvSpPr txBox="1"/>
              <p:nvPr/>
            </p:nvSpPr>
            <p:spPr>
              <a:xfrm>
                <a:off x="2582509" y="4567916"/>
                <a:ext cx="334440" cy="161583"/>
              </a:xfrm>
              <a:prstGeom prst="rect">
                <a:avLst/>
              </a:prstGeom>
              <a:noFill/>
            </p:spPr>
            <p:txBody>
              <a:bodyPr wrap="none" tIns="0" bIns="0" rtlCol="0" anchor="t">
                <a:spAutoFit/>
              </a:bodyPr>
              <a:lstStyle/>
              <a:p>
                <a:pPr algn="ctr"/>
                <a:r>
                  <a:rPr lang="en-US" sz="1050" b="1" dirty="0">
                    <a:solidFill>
                      <a:srgbClr val="363636"/>
                    </a:solidFill>
                  </a:rPr>
                  <a:t>12</a:t>
                </a:r>
              </a:p>
            </p:txBody>
          </p:sp>
          <p:sp>
            <p:nvSpPr>
              <p:cNvPr id="14" name="TextBox 13"/>
              <p:cNvSpPr txBox="1"/>
              <p:nvPr/>
            </p:nvSpPr>
            <p:spPr>
              <a:xfrm>
                <a:off x="2984065" y="4567916"/>
                <a:ext cx="338554" cy="161583"/>
              </a:xfrm>
              <a:prstGeom prst="rect">
                <a:avLst/>
              </a:prstGeom>
              <a:noFill/>
            </p:spPr>
            <p:txBody>
              <a:bodyPr wrap="none" tIns="0" bIns="0" rtlCol="0" anchor="t">
                <a:spAutoFit/>
              </a:bodyPr>
              <a:lstStyle/>
              <a:p>
                <a:pPr algn="ctr"/>
                <a:r>
                  <a:rPr lang="en-US" sz="1050" b="1" dirty="0">
                    <a:solidFill>
                      <a:srgbClr val="363636"/>
                    </a:solidFill>
                  </a:rPr>
                  <a:t>24</a:t>
                </a:r>
              </a:p>
            </p:txBody>
          </p:sp>
          <p:sp>
            <p:nvSpPr>
              <p:cNvPr id="15" name="TextBox 14"/>
              <p:cNvSpPr txBox="1"/>
              <p:nvPr/>
            </p:nvSpPr>
            <p:spPr>
              <a:xfrm>
                <a:off x="3377485" y="4567916"/>
                <a:ext cx="334440" cy="161583"/>
              </a:xfrm>
              <a:prstGeom prst="rect">
                <a:avLst/>
              </a:prstGeom>
              <a:noFill/>
            </p:spPr>
            <p:txBody>
              <a:bodyPr wrap="none" tIns="0" bIns="0" rtlCol="0" anchor="t">
                <a:spAutoFit/>
              </a:bodyPr>
              <a:lstStyle/>
              <a:p>
                <a:pPr algn="ctr"/>
                <a:r>
                  <a:rPr lang="en-US" sz="1050" b="1" dirty="0">
                    <a:solidFill>
                      <a:srgbClr val="363636"/>
                    </a:solidFill>
                  </a:rPr>
                  <a:t>36</a:t>
                </a:r>
              </a:p>
            </p:txBody>
          </p:sp>
          <p:sp>
            <p:nvSpPr>
              <p:cNvPr id="16" name="TextBox 15"/>
              <p:cNvSpPr txBox="1"/>
              <p:nvPr/>
            </p:nvSpPr>
            <p:spPr>
              <a:xfrm>
                <a:off x="3764764" y="4567916"/>
                <a:ext cx="334440" cy="161583"/>
              </a:xfrm>
              <a:prstGeom prst="rect">
                <a:avLst/>
              </a:prstGeom>
              <a:noFill/>
            </p:spPr>
            <p:txBody>
              <a:bodyPr wrap="none" tIns="0" bIns="0" rtlCol="0" anchor="t">
                <a:spAutoFit/>
              </a:bodyPr>
              <a:lstStyle/>
              <a:p>
                <a:pPr algn="ctr"/>
                <a:r>
                  <a:rPr lang="en-US" sz="1050" b="1" dirty="0">
                    <a:solidFill>
                      <a:srgbClr val="363636"/>
                    </a:solidFill>
                  </a:rPr>
                  <a:t>48</a:t>
                </a:r>
              </a:p>
            </p:txBody>
          </p:sp>
          <p:sp>
            <p:nvSpPr>
              <p:cNvPr id="17" name="TextBox 16"/>
              <p:cNvSpPr txBox="1"/>
              <p:nvPr/>
            </p:nvSpPr>
            <p:spPr>
              <a:xfrm>
                <a:off x="4168384" y="4567916"/>
                <a:ext cx="334440" cy="161583"/>
              </a:xfrm>
              <a:prstGeom prst="rect">
                <a:avLst/>
              </a:prstGeom>
              <a:noFill/>
            </p:spPr>
            <p:txBody>
              <a:bodyPr wrap="none" tIns="0" bIns="0" rtlCol="0" anchor="t">
                <a:spAutoFit/>
              </a:bodyPr>
              <a:lstStyle/>
              <a:p>
                <a:pPr algn="ctr"/>
                <a:r>
                  <a:rPr lang="en-US" sz="1050" b="1" dirty="0">
                    <a:solidFill>
                      <a:srgbClr val="363636"/>
                    </a:solidFill>
                  </a:rPr>
                  <a:t>60</a:t>
                </a:r>
              </a:p>
            </p:txBody>
          </p:sp>
          <p:sp>
            <p:nvSpPr>
              <p:cNvPr id="18" name="TextBox 17"/>
              <p:cNvSpPr txBox="1"/>
              <p:nvPr/>
            </p:nvSpPr>
            <p:spPr>
              <a:xfrm>
                <a:off x="3109719" y="4732854"/>
                <a:ext cx="2865469" cy="261610"/>
              </a:xfrm>
              <a:prstGeom prst="rect">
                <a:avLst/>
              </a:prstGeom>
              <a:noFill/>
            </p:spPr>
            <p:txBody>
              <a:bodyPr wrap="square" rtlCol="0" anchor="ctr">
                <a:spAutoFit/>
              </a:bodyPr>
              <a:lstStyle/>
              <a:p>
                <a:pPr algn="ctr"/>
                <a:r>
                  <a:rPr lang="ja-JP" altLang="en-US" sz="1050" b="1" dirty="0" smtClean="0">
                    <a:solidFill>
                      <a:srgbClr val="363636"/>
                    </a:solidFill>
                  </a:rPr>
                  <a:t>週</a:t>
                </a:r>
                <a:endParaRPr lang="en-US" sz="1050" b="1" dirty="0">
                  <a:solidFill>
                    <a:srgbClr val="363636"/>
                  </a:solidFill>
                </a:endParaRPr>
              </a:p>
            </p:txBody>
          </p:sp>
          <p:sp>
            <p:nvSpPr>
              <p:cNvPr id="19" name="TextBox 18"/>
              <p:cNvSpPr txBox="1"/>
              <p:nvPr/>
            </p:nvSpPr>
            <p:spPr>
              <a:xfrm rot="16200000">
                <a:off x="1124900" y="3183424"/>
                <a:ext cx="1315745" cy="240933"/>
              </a:xfrm>
              <a:prstGeom prst="rect">
                <a:avLst/>
              </a:prstGeom>
              <a:noFill/>
            </p:spPr>
            <p:txBody>
              <a:bodyPr vert="eaVert" wrap="square" rtlCol="0" anchor="ctr">
                <a:spAutoFit/>
              </a:bodyPr>
              <a:lstStyle/>
              <a:p>
                <a:pPr algn="ctr"/>
                <a:r>
                  <a:rPr lang="ja-JP" altLang="en-US" sz="1050" b="1" dirty="0" smtClean="0">
                    <a:solidFill>
                      <a:srgbClr val="363636"/>
                    </a:solidFill>
                  </a:rPr>
                  <a:t>無イベント確率</a:t>
                </a:r>
                <a:endParaRPr lang="en-US" sz="1050" b="1" dirty="0">
                  <a:solidFill>
                    <a:srgbClr val="363636"/>
                  </a:solidFill>
                </a:endParaRPr>
              </a:p>
            </p:txBody>
          </p:sp>
          <p:sp>
            <p:nvSpPr>
              <p:cNvPr id="20" name="TextBox 19"/>
              <p:cNvSpPr txBox="1"/>
              <p:nvPr/>
            </p:nvSpPr>
            <p:spPr>
              <a:xfrm>
                <a:off x="2076945" y="4258578"/>
                <a:ext cx="74887" cy="253916"/>
              </a:xfrm>
              <a:prstGeom prst="rect">
                <a:avLst/>
              </a:prstGeom>
              <a:noFill/>
            </p:spPr>
            <p:txBody>
              <a:bodyPr wrap="none" lIns="0" rIns="0" rtlCol="0" anchor="ctr">
                <a:spAutoFit/>
              </a:bodyPr>
              <a:lstStyle/>
              <a:p>
                <a:pPr algn="r"/>
                <a:r>
                  <a:rPr lang="en-US" sz="1050" b="1" dirty="0">
                    <a:solidFill>
                      <a:srgbClr val="363636"/>
                    </a:solidFill>
                  </a:rPr>
                  <a:t>0</a:t>
                </a:r>
              </a:p>
            </p:txBody>
          </p:sp>
          <p:sp>
            <p:nvSpPr>
              <p:cNvPr id="21" name="TextBox 20"/>
              <p:cNvSpPr txBox="1"/>
              <p:nvPr/>
            </p:nvSpPr>
            <p:spPr>
              <a:xfrm>
                <a:off x="2002058" y="2962252"/>
                <a:ext cx="149774" cy="253916"/>
              </a:xfrm>
              <a:prstGeom prst="rect">
                <a:avLst/>
              </a:prstGeom>
              <a:noFill/>
            </p:spPr>
            <p:txBody>
              <a:bodyPr wrap="none" lIns="0" rIns="0" rtlCol="0" anchor="ctr">
                <a:spAutoFit/>
              </a:bodyPr>
              <a:lstStyle/>
              <a:p>
                <a:pPr algn="r"/>
                <a:r>
                  <a:rPr lang="en-US" sz="1050" b="1" dirty="0">
                    <a:solidFill>
                      <a:srgbClr val="363636"/>
                    </a:solidFill>
                  </a:rPr>
                  <a:t>60</a:t>
                </a:r>
              </a:p>
            </p:txBody>
          </p:sp>
          <p:sp>
            <p:nvSpPr>
              <p:cNvPr id="22" name="TextBox 21"/>
              <p:cNvSpPr txBox="1"/>
              <p:nvPr/>
            </p:nvSpPr>
            <p:spPr>
              <a:xfrm>
                <a:off x="4555656" y="4567916"/>
                <a:ext cx="334440" cy="161583"/>
              </a:xfrm>
              <a:prstGeom prst="rect">
                <a:avLst/>
              </a:prstGeom>
              <a:noFill/>
            </p:spPr>
            <p:txBody>
              <a:bodyPr wrap="none" tIns="0" bIns="0" rtlCol="0" anchor="t">
                <a:spAutoFit/>
              </a:bodyPr>
              <a:lstStyle/>
              <a:p>
                <a:pPr algn="ctr"/>
                <a:r>
                  <a:rPr lang="en-US" sz="1050" b="1" dirty="0">
                    <a:solidFill>
                      <a:srgbClr val="363636"/>
                    </a:solidFill>
                  </a:rPr>
                  <a:t>72</a:t>
                </a:r>
              </a:p>
            </p:txBody>
          </p:sp>
          <p:sp>
            <p:nvSpPr>
              <p:cNvPr id="23" name="TextBox 22"/>
              <p:cNvSpPr txBox="1"/>
              <p:nvPr/>
            </p:nvSpPr>
            <p:spPr>
              <a:xfrm>
                <a:off x="5356026" y="4567916"/>
                <a:ext cx="334440" cy="161583"/>
              </a:xfrm>
              <a:prstGeom prst="rect">
                <a:avLst/>
              </a:prstGeom>
              <a:noFill/>
            </p:spPr>
            <p:txBody>
              <a:bodyPr wrap="none" tIns="0" bIns="0" rtlCol="0" anchor="t">
                <a:spAutoFit/>
              </a:bodyPr>
              <a:lstStyle/>
              <a:p>
                <a:pPr algn="ctr"/>
                <a:r>
                  <a:rPr lang="en-US" sz="1050" b="1" dirty="0">
                    <a:solidFill>
                      <a:srgbClr val="363636"/>
                    </a:solidFill>
                  </a:rPr>
                  <a:t>96</a:t>
                </a:r>
              </a:p>
            </p:txBody>
          </p:sp>
          <p:sp>
            <p:nvSpPr>
              <p:cNvPr id="24" name="TextBox 23"/>
              <p:cNvSpPr txBox="1"/>
              <p:nvPr/>
            </p:nvSpPr>
            <p:spPr>
              <a:xfrm>
                <a:off x="5698350" y="4567916"/>
                <a:ext cx="409327" cy="161583"/>
              </a:xfrm>
              <a:prstGeom prst="rect">
                <a:avLst/>
              </a:prstGeom>
              <a:noFill/>
            </p:spPr>
            <p:txBody>
              <a:bodyPr wrap="none" tIns="0" bIns="0" rtlCol="0" anchor="t">
                <a:spAutoFit/>
              </a:bodyPr>
              <a:lstStyle/>
              <a:p>
                <a:pPr algn="ctr"/>
                <a:r>
                  <a:rPr lang="en-US" sz="1050" b="1" dirty="0">
                    <a:solidFill>
                      <a:srgbClr val="363636"/>
                    </a:solidFill>
                  </a:rPr>
                  <a:t>108</a:t>
                </a:r>
              </a:p>
            </p:txBody>
          </p:sp>
          <p:sp>
            <p:nvSpPr>
              <p:cNvPr id="25" name="TextBox 24"/>
              <p:cNvSpPr txBox="1"/>
              <p:nvPr/>
            </p:nvSpPr>
            <p:spPr>
              <a:xfrm>
                <a:off x="6094451" y="4567916"/>
                <a:ext cx="409327" cy="161583"/>
              </a:xfrm>
              <a:prstGeom prst="rect">
                <a:avLst/>
              </a:prstGeom>
              <a:noFill/>
            </p:spPr>
            <p:txBody>
              <a:bodyPr wrap="none" tIns="0" bIns="0" rtlCol="0" anchor="t">
                <a:spAutoFit/>
              </a:bodyPr>
              <a:lstStyle/>
              <a:p>
                <a:pPr algn="ctr"/>
                <a:r>
                  <a:rPr lang="en-US" sz="1050" b="1" dirty="0">
                    <a:solidFill>
                      <a:srgbClr val="363636"/>
                    </a:solidFill>
                  </a:rPr>
                  <a:t>120</a:t>
                </a:r>
              </a:p>
            </p:txBody>
          </p:sp>
          <p:sp>
            <p:nvSpPr>
              <p:cNvPr id="26" name="TextBox 25"/>
              <p:cNvSpPr txBox="1"/>
              <p:nvPr/>
            </p:nvSpPr>
            <p:spPr>
              <a:xfrm>
                <a:off x="6498719" y="4567916"/>
                <a:ext cx="409327" cy="161583"/>
              </a:xfrm>
              <a:prstGeom prst="rect">
                <a:avLst/>
              </a:prstGeom>
              <a:noFill/>
            </p:spPr>
            <p:txBody>
              <a:bodyPr wrap="none" tIns="0" bIns="0" rtlCol="0" anchor="t">
                <a:spAutoFit/>
              </a:bodyPr>
              <a:lstStyle/>
              <a:p>
                <a:pPr algn="ctr"/>
                <a:r>
                  <a:rPr lang="en-US" sz="1050" b="1" dirty="0">
                    <a:solidFill>
                      <a:srgbClr val="363636"/>
                    </a:solidFill>
                  </a:rPr>
                  <a:t>132</a:t>
                </a:r>
              </a:p>
            </p:txBody>
          </p:sp>
          <p:sp>
            <p:nvSpPr>
              <p:cNvPr id="27" name="TextBox 26"/>
              <p:cNvSpPr txBox="1"/>
              <p:nvPr/>
            </p:nvSpPr>
            <p:spPr>
              <a:xfrm>
                <a:off x="4945616" y="4567916"/>
                <a:ext cx="338554" cy="161583"/>
              </a:xfrm>
              <a:prstGeom prst="rect">
                <a:avLst/>
              </a:prstGeom>
              <a:noFill/>
            </p:spPr>
            <p:txBody>
              <a:bodyPr wrap="none" tIns="0" bIns="0" rtlCol="0" anchor="t">
                <a:spAutoFit/>
              </a:bodyPr>
              <a:lstStyle/>
              <a:p>
                <a:pPr algn="ctr"/>
                <a:r>
                  <a:rPr lang="en-US" sz="1050" b="1" dirty="0">
                    <a:solidFill>
                      <a:srgbClr val="363636"/>
                    </a:solidFill>
                  </a:rPr>
                  <a:t>84</a:t>
                </a:r>
              </a:p>
            </p:txBody>
          </p:sp>
        </p:grpSp>
        <p:grpSp>
          <p:nvGrpSpPr>
            <p:cNvPr id="28" name="Group 27"/>
            <p:cNvGrpSpPr/>
            <p:nvPr/>
          </p:nvGrpSpPr>
          <p:grpSpPr>
            <a:xfrm>
              <a:off x="1879466" y="1884521"/>
              <a:ext cx="4643718" cy="2440599"/>
              <a:chOff x="2170748" y="2131528"/>
              <a:chExt cx="4643718" cy="2440599"/>
            </a:xfrm>
          </p:grpSpPr>
          <p:cxnSp>
            <p:nvCxnSpPr>
              <p:cNvPr id="29" name="Straight Connector 28"/>
              <p:cNvCxnSpPr/>
              <p:nvPr/>
            </p:nvCxnSpPr>
            <p:spPr>
              <a:xfrm>
                <a:off x="2239932" y="2131528"/>
                <a:ext cx="0" cy="236649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170748" y="2217600"/>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70748" y="2653792"/>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170748" y="3098151"/>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170748" y="3534343"/>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70748" y="3970535"/>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70748" y="4410810"/>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237920" y="4498975"/>
                <a:ext cx="457654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334932"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931317"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539955"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351362"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749063"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144509"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722866"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515066"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115535"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907084"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303184"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703368"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9" name="AutoShape 3"/>
            <p:cNvSpPr>
              <a:spLocks noChangeAspect="1" noChangeArrowheads="1" noTextEdit="1"/>
            </p:cNvSpPr>
            <p:nvPr/>
          </p:nvSpPr>
          <p:spPr bwMode="auto">
            <a:xfrm>
              <a:off x="2002950" y="1906215"/>
              <a:ext cx="4267200" cy="214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Freeform 5"/>
            <p:cNvSpPr>
              <a:spLocks/>
            </p:cNvSpPr>
            <p:nvPr/>
          </p:nvSpPr>
          <p:spPr bwMode="auto">
            <a:xfrm>
              <a:off x="2053750" y="1969715"/>
              <a:ext cx="4187825" cy="1958975"/>
            </a:xfrm>
            <a:custGeom>
              <a:avLst/>
              <a:gdLst>
                <a:gd name="T0" fmla="*/ 60 w 2638"/>
                <a:gd name="T1" fmla="*/ 12 h 1234"/>
                <a:gd name="T2" fmla="*/ 74 w 2638"/>
                <a:gd name="T3" fmla="*/ 16 h 1234"/>
                <a:gd name="T4" fmla="*/ 80 w 2638"/>
                <a:gd name="T5" fmla="*/ 34 h 1234"/>
                <a:gd name="T6" fmla="*/ 126 w 2638"/>
                <a:gd name="T7" fmla="*/ 52 h 1234"/>
                <a:gd name="T8" fmla="*/ 146 w 2638"/>
                <a:gd name="T9" fmla="*/ 102 h 1234"/>
                <a:gd name="T10" fmla="*/ 180 w 2638"/>
                <a:gd name="T11" fmla="*/ 118 h 1234"/>
                <a:gd name="T12" fmla="*/ 194 w 2638"/>
                <a:gd name="T13" fmla="*/ 154 h 1234"/>
                <a:gd name="T14" fmla="*/ 228 w 2638"/>
                <a:gd name="T15" fmla="*/ 186 h 1234"/>
                <a:gd name="T16" fmla="*/ 234 w 2638"/>
                <a:gd name="T17" fmla="*/ 220 h 1234"/>
                <a:gd name="T18" fmla="*/ 266 w 2638"/>
                <a:gd name="T19" fmla="*/ 256 h 1234"/>
                <a:gd name="T20" fmla="*/ 282 w 2638"/>
                <a:gd name="T21" fmla="*/ 303 h 1234"/>
                <a:gd name="T22" fmla="*/ 322 w 2638"/>
                <a:gd name="T23" fmla="*/ 319 h 1234"/>
                <a:gd name="T24" fmla="*/ 344 w 2638"/>
                <a:gd name="T25" fmla="*/ 353 h 1234"/>
                <a:gd name="T26" fmla="*/ 376 w 2638"/>
                <a:gd name="T27" fmla="*/ 371 h 1234"/>
                <a:gd name="T28" fmla="*/ 384 w 2638"/>
                <a:gd name="T29" fmla="*/ 403 h 1234"/>
                <a:gd name="T30" fmla="*/ 412 w 2638"/>
                <a:gd name="T31" fmla="*/ 421 h 1234"/>
                <a:gd name="T32" fmla="*/ 440 w 2638"/>
                <a:gd name="T33" fmla="*/ 473 h 1234"/>
                <a:gd name="T34" fmla="*/ 470 w 2638"/>
                <a:gd name="T35" fmla="*/ 489 h 1234"/>
                <a:gd name="T36" fmla="*/ 476 w 2638"/>
                <a:gd name="T37" fmla="*/ 521 h 1234"/>
                <a:gd name="T38" fmla="*/ 512 w 2638"/>
                <a:gd name="T39" fmla="*/ 539 h 1234"/>
                <a:gd name="T40" fmla="*/ 522 w 2638"/>
                <a:gd name="T41" fmla="*/ 573 h 1234"/>
                <a:gd name="T42" fmla="*/ 570 w 2638"/>
                <a:gd name="T43" fmla="*/ 589 h 1234"/>
                <a:gd name="T44" fmla="*/ 572 w 2638"/>
                <a:gd name="T45" fmla="*/ 625 h 1234"/>
                <a:gd name="T46" fmla="*/ 644 w 2638"/>
                <a:gd name="T47" fmla="*/ 643 h 1234"/>
                <a:gd name="T48" fmla="*/ 664 w 2638"/>
                <a:gd name="T49" fmla="*/ 679 h 1234"/>
                <a:gd name="T50" fmla="*/ 772 w 2638"/>
                <a:gd name="T51" fmla="*/ 695 h 1234"/>
                <a:gd name="T52" fmla="*/ 812 w 2638"/>
                <a:gd name="T53" fmla="*/ 731 h 1234"/>
                <a:gd name="T54" fmla="*/ 840 w 2638"/>
                <a:gd name="T55" fmla="*/ 747 h 1234"/>
                <a:gd name="T56" fmla="*/ 912 w 2638"/>
                <a:gd name="T57" fmla="*/ 785 h 1234"/>
                <a:gd name="T58" fmla="*/ 1024 w 2638"/>
                <a:gd name="T59" fmla="*/ 801 h 1234"/>
                <a:gd name="T60" fmla="*/ 1166 w 2638"/>
                <a:gd name="T61" fmla="*/ 857 h 1234"/>
                <a:gd name="T62" fmla="*/ 1264 w 2638"/>
                <a:gd name="T63" fmla="*/ 875 h 1234"/>
                <a:gd name="T64" fmla="*/ 1270 w 2638"/>
                <a:gd name="T65" fmla="*/ 911 h 1234"/>
                <a:gd name="T66" fmla="*/ 1306 w 2638"/>
                <a:gd name="T67" fmla="*/ 925 h 1234"/>
                <a:gd name="T68" fmla="*/ 1380 w 2638"/>
                <a:gd name="T69" fmla="*/ 969 h 1234"/>
                <a:gd name="T70" fmla="*/ 1392 w 2638"/>
                <a:gd name="T71" fmla="*/ 988 h 1234"/>
                <a:gd name="T72" fmla="*/ 1440 w 2638"/>
                <a:gd name="T73" fmla="*/ 1028 h 1234"/>
                <a:gd name="T74" fmla="*/ 1672 w 2638"/>
                <a:gd name="T75" fmla="*/ 1048 h 1234"/>
                <a:gd name="T76" fmla="*/ 1780 w 2638"/>
                <a:gd name="T77" fmla="*/ 1088 h 1234"/>
                <a:gd name="T78" fmla="*/ 2012 w 2638"/>
                <a:gd name="T79" fmla="*/ 1110 h 1234"/>
                <a:gd name="T80" fmla="*/ 2020 w 2638"/>
                <a:gd name="T81" fmla="*/ 1160 h 1234"/>
                <a:gd name="T82" fmla="*/ 2232 w 2638"/>
                <a:gd name="T83" fmla="*/ 1182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8" h="1234">
                  <a:moveTo>
                    <a:pt x="0" y="0"/>
                  </a:moveTo>
                  <a:lnTo>
                    <a:pt x="60" y="0"/>
                  </a:lnTo>
                  <a:lnTo>
                    <a:pt x="60" y="12"/>
                  </a:lnTo>
                  <a:lnTo>
                    <a:pt x="64" y="12"/>
                  </a:lnTo>
                  <a:lnTo>
                    <a:pt x="64" y="16"/>
                  </a:lnTo>
                  <a:lnTo>
                    <a:pt x="74" y="16"/>
                  </a:lnTo>
                  <a:lnTo>
                    <a:pt x="74" y="22"/>
                  </a:lnTo>
                  <a:lnTo>
                    <a:pt x="80" y="22"/>
                  </a:lnTo>
                  <a:lnTo>
                    <a:pt x="80" y="34"/>
                  </a:lnTo>
                  <a:lnTo>
                    <a:pt x="100" y="34"/>
                  </a:lnTo>
                  <a:lnTo>
                    <a:pt x="100" y="52"/>
                  </a:lnTo>
                  <a:lnTo>
                    <a:pt x="126" y="52"/>
                  </a:lnTo>
                  <a:lnTo>
                    <a:pt x="126" y="70"/>
                  </a:lnTo>
                  <a:lnTo>
                    <a:pt x="146" y="70"/>
                  </a:lnTo>
                  <a:lnTo>
                    <a:pt x="146" y="102"/>
                  </a:lnTo>
                  <a:lnTo>
                    <a:pt x="168" y="102"/>
                  </a:lnTo>
                  <a:lnTo>
                    <a:pt x="168" y="118"/>
                  </a:lnTo>
                  <a:lnTo>
                    <a:pt x="180" y="118"/>
                  </a:lnTo>
                  <a:lnTo>
                    <a:pt x="180" y="134"/>
                  </a:lnTo>
                  <a:lnTo>
                    <a:pt x="194" y="134"/>
                  </a:lnTo>
                  <a:lnTo>
                    <a:pt x="194" y="154"/>
                  </a:lnTo>
                  <a:lnTo>
                    <a:pt x="204" y="154"/>
                  </a:lnTo>
                  <a:lnTo>
                    <a:pt x="204" y="186"/>
                  </a:lnTo>
                  <a:lnTo>
                    <a:pt x="228" y="186"/>
                  </a:lnTo>
                  <a:lnTo>
                    <a:pt x="228" y="202"/>
                  </a:lnTo>
                  <a:lnTo>
                    <a:pt x="234" y="202"/>
                  </a:lnTo>
                  <a:lnTo>
                    <a:pt x="234" y="220"/>
                  </a:lnTo>
                  <a:lnTo>
                    <a:pt x="240" y="220"/>
                  </a:lnTo>
                  <a:lnTo>
                    <a:pt x="240" y="256"/>
                  </a:lnTo>
                  <a:lnTo>
                    <a:pt x="266" y="256"/>
                  </a:lnTo>
                  <a:lnTo>
                    <a:pt x="266" y="270"/>
                  </a:lnTo>
                  <a:lnTo>
                    <a:pt x="282" y="270"/>
                  </a:lnTo>
                  <a:lnTo>
                    <a:pt x="282" y="303"/>
                  </a:lnTo>
                  <a:lnTo>
                    <a:pt x="290" y="303"/>
                  </a:lnTo>
                  <a:lnTo>
                    <a:pt x="290" y="319"/>
                  </a:lnTo>
                  <a:lnTo>
                    <a:pt x="322" y="319"/>
                  </a:lnTo>
                  <a:lnTo>
                    <a:pt x="322" y="335"/>
                  </a:lnTo>
                  <a:lnTo>
                    <a:pt x="344" y="335"/>
                  </a:lnTo>
                  <a:lnTo>
                    <a:pt x="344" y="353"/>
                  </a:lnTo>
                  <a:lnTo>
                    <a:pt x="370" y="353"/>
                  </a:lnTo>
                  <a:lnTo>
                    <a:pt x="370" y="371"/>
                  </a:lnTo>
                  <a:lnTo>
                    <a:pt x="376" y="371"/>
                  </a:lnTo>
                  <a:lnTo>
                    <a:pt x="376" y="387"/>
                  </a:lnTo>
                  <a:lnTo>
                    <a:pt x="384" y="387"/>
                  </a:lnTo>
                  <a:lnTo>
                    <a:pt x="384" y="403"/>
                  </a:lnTo>
                  <a:lnTo>
                    <a:pt x="388" y="403"/>
                  </a:lnTo>
                  <a:lnTo>
                    <a:pt x="388" y="421"/>
                  </a:lnTo>
                  <a:lnTo>
                    <a:pt x="412" y="421"/>
                  </a:lnTo>
                  <a:lnTo>
                    <a:pt x="412" y="437"/>
                  </a:lnTo>
                  <a:lnTo>
                    <a:pt x="440" y="437"/>
                  </a:lnTo>
                  <a:lnTo>
                    <a:pt x="440" y="473"/>
                  </a:lnTo>
                  <a:lnTo>
                    <a:pt x="466" y="473"/>
                  </a:lnTo>
                  <a:lnTo>
                    <a:pt x="466" y="489"/>
                  </a:lnTo>
                  <a:lnTo>
                    <a:pt x="470" y="489"/>
                  </a:lnTo>
                  <a:lnTo>
                    <a:pt x="470" y="501"/>
                  </a:lnTo>
                  <a:lnTo>
                    <a:pt x="476" y="501"/>
                  </a:lnTo>
                  <a:lnTo>
                    <a:pt x="476" y="521"/>
                  </a:lnTo>
                  <a:lnTo>
                    <a:pt x="486" y="521"/>
                  </a:lnTo>
                  <a:lnTo>
                    <a:pt x="486" y="539"/>
                  </a:lnTo>
                  <a:lnTo>
                    <a:pt x="512" y="539"/>
                  </a:lnTo>
                  <a:lnTo>
                    <a:pt x="512" y="555"/>
                  </a:lnTo>
                  <a:lnTo>
                    <a:pt x="522" y="555"/>
                  </a:lnTo>
                  <a:lnTo>
                    <a:pt x="522" y="573"/>
                  </a:lnTo>
                  <a:lnTo>
                    <a:pt x="542" y="573"/>
                  </a:lnTo>
                  <a:lnTo>
                    <a:pt x="542" y="589"/>
                  </a:lnTo>
                  <a:lnTo>
                    <a:pt x="570" y="589"/>
                  </a:lnTo>
                  <a:lnTo>
                    <a:pt x="570" y="607"/>
                  </a:lnTo>
                  <a:lnTo>
                    <a:pt x="572" y="607"/>
                  </a:lnTo>
                  <a:lnTo>
                    <a:pt x="572" y="625"/>
                  </a:lnTo>
                  <a:lnTo>
                    <a:pt x="612" y="625"/>
                  </a:lnTo>
                  <a:lnTo>
                    <a:pt x="612" y="643"/>
                  </a:lnTo>
                  <a:lnTo>
                    <a:pt x="644" y="643"/>
                  </a:lnTo>
                  <a:lnTo>
                    <a:pt x="644" y="659"/>
                  </a:lnTo>
                  <a:lnTo>
                    <a:pt x="664" y="659"/>
                  </a:lnTo>
                  <a:lnTo>
                    <a:pt x="664" y="679"/>
                  </a:lnTo>
                  <a:lnTo>
                    <a:pt x="764" y="679"/>
                  </a:lnTo>
                  <a:lnTo>
                    <a:pt x="764" y="695"/>
                  </a:lnTo>
                  <a:lnTo>
                    <a:pt x="772" y="695"/>
                  </a:lnTo>
                  <a:lnTo>
                    <a:pt x="772" y="713"/>
                  </a:lnTo>
                  <a:lnTo>
                    <a:pt x="812" y="713"/>
                  </a:lnTo>
                  <a:lnTo>
                    <a:pt x="812" y="731"/>
                  </a:lnTo>
                  <a:lnTo>
                    <a:pt x="820" y="731"/>
                  </a:lnTo>
                  <a:lnTo>
                    <a:pt x="820" y="747"/>
                  </a:lnTo>
                  <a:lnTo>
                    <a:pt x="840" y="747"/>
                  </a:lnTo>
                  <a:lnTo>
                    <a:pt x="840" y="767"/>
                  </a:lnTo>
                  <a:lnTo>
                    <a:pt x="912" y="767"/>
                  </a:lnTo>
                  <a:lnTo>
                    <a:pt x="912" y="785"/>
                  </a:lnTo>
                  <a:lnTo>
                    <a:pt x="930" y="785"/>
                  </a:lnTo>
                  <a:lnTo>
                    <a:pt x="930" y="801"/>
                  </a:lnTo>
                  <a:lnTo>
                    <a:pt x="1024" y="801"/>
                  </a:lnTo>
                  <a:lnTo>
                    <a:pt x="1024" y="837"/>
                  </a:lnTo>
                  <a:lnTo>
                    <a:pt x="1166" y="837"/>
                  </a:lnTo>
                  <a:lnTo>
                    <a:pt x="1166" y="857"/>
                  </a:lnTo>
                  <a:lnTo>
                    <a:pt x="1212" y="857"/>
                  </a:lnTo>
                  <a:lnTo>
                    <a:pt x="1212" y="875"/>
                  </a:lnTo>
                  <a:lnTo>
                    <a:pt x="1264" y="875"/>
                  </a:lnTo>
                  <a:lnTo>
                    <a:pt x="1264" y="893"/>
                  </a:lnTo>
                  <a:lnTo>
                    <a:pt x="1270" y="893"/>
                  </a:lnTo>
                  <a:lnTo>
                    <a:pt x="1270" y="911"/>
                  </a:lnTo>
                  <a:lnTo>
                    <a:pt x="1290" y="911"/>
                  </a:lnTo>
                  <a:lnTo>
                    <a:pt x="1290" y="925"/>
                  </a:lnTo>
                  <a:lnTo>
                    <a:pt x="1306" y="925"/>
                  </a:lnTo>
                  <a:lnTo>
                    <a:pt x="1306" y="947"/>
                  </a:lnTo>
                  <a:lnTo>
                    <a:pt x="1380" y="947"/>
                  </a:lnTo>
                  <a:lnTo>
                    <a:pt x="1380" y="969"/>
                  </a:lnTo>
                  <a:lnTo>
                    <a:pt x="1386" y="969"/>
                  </a:lnTo>
                  <a:lnTo>
                    <a:pt x="1386" y="988"/>
                  </a:lnTo>
                  <a:lnTo>
                    <a:pt x="1392" y="988"/>
                  </a:lnTo>
                  <a:lnTo>
                    <a:pt x="1392" y="1008"/>
                  </a:lnTo>
                  <a:lnTo>
                    <a:pt x="1440" y="1008"/>
                  </a:lnTo>
                  <a:lnTo>
                    <a:pt x="1440" y="1028"/>
                  </a:lnTo>
                  <a:lnTo>
                    <a:pt x="1524" y="1028"/>
                  </a:lnTo>
                  <a:lnTo>
                    <a:pt x="1524" y="1048"/>
                  </a:lnTo>
                  <a:lnTo>
                    <a:pt x="1672" y="1048"/>
                  </a:lnTo>
                  <a:lnTo>
                    <a:pt x="1672" y="1068"/>
                  </a:lnTo>
                  <a:lnTo>
                    <a:pt x="1780" y="1068"/>
                  </a:lnTo>
                  <a:lnTo>
                    <a:pt x="1780" y="1088"/>
                  </a:lnTo>
                  <a:lnTo>
                    <a:pt x="1980" y="1088"/>
                  </a:lnTo>
                  <a:lnTo>
                    <a:pt x="1980" y="1110"/>
                  </a:lnTo>
                  <a:lnTo>
                    <a:pt x="2012" y="1110"/>
                  </a:lnTo>
                  <a:lnTo>
                    <a:pt x="2012" y="1136"/>
                  </a:lnTo>
                  <a:lnTo>
                    <a:pt x="2020" y="1136"/>
                  </a:lnTo>
                  <a:lnTo>
                    <a:pt x="2020" y="1160"/>
                  </a:lnTo>
                  <a:lnTo>
                    <a:pt x="2056" y="1160"/>
                  </a:lnTo>
                  <a:lnTo>
                    <a:pt x="2056" y="1182"/>
                  </a:lnTo>
                  <a:lnTo>
                    <a:pt x="2232" y="1182"/>
                  </a:lnTo>
                  <a:lnTo>
                    <a:pt x="2232" y="1234"/>
                  </a:lnTo>
                  <a:lnTo>
                    <a:pt x="2638" y="1234"/>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51" name="Group 50"/>
            <p:cNvGrpSpPr/>
            <p:nvPr/>
          </p:nvGrpSpPr>
          <p:grpSpPr>
            <a:xfrm>
              <a:off x="2879250" y="2850778"/>
              <a:ext cx="3340100" cy="1100137"/>
              <a:chOff x="-4565168" y="3739426"/>
              <a:chExt cx="3340100" cy="1100137"/>
            </a:xfrm>
          </p:grpSpPr>
          <p:sp>
            <p:nvSpPr>
              <p:cNvPr id="52" name="Line 6"/>
              <p:cNvSpPr>
                <a:spLocks noChangeShapeType="1"/>
              </p:cNvSpPr>
              <p:nvPr/>
            </p:nvSpPr>
            <p:spPr bwMode="auto">
              <a:xfrm>
                <a:off x="-1225068" y="478876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7"/>
              <p:cNvSpPr>
                <a:spLocks noChangeShapeType="1"/>
              </p:cNvSpPr>
              <p:nvPr/>
            </p:nvSpPr>
            <p:spPr bwMode="auto">
              <a:xfrm>
                <a:off x="-1272693" y="478876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8"/>
              <p:cNvSpPr>
                <a:spLocks noChangeShapeType="1"/>
              </p:cNvSpPr>
              <p:nvPr/>
            </p:nvSpPr>
            <p:spPr bwMode="auto">
              <a:xfrm>
                <a:off x="-1482243" y="478876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9"/>
              <p:cNvSpPr>
                <a:spLocks noChangeShapeType="1"/>
              </p:cNvSpPr>
              <p:nvPr/>
            </p:nvSpPr>
            <p:spPr bwMode="auto">
              <a:xfrm>
                <a:off x="-1860068"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10"/>
              <p:cNvSpPr>
                <a:spLocks noChangeShapeType="1"/>
              </p:cNvSpPr>
              <p:nvPr/>
            </p:nvSpPr>
            <p:spPr bwMode="auto">
              <a:xfrm flipH="1">
                <a:off x="-1885468" y="4731613"/>
                <a:ext cx="53975"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11"/>
              <p:cNvSpPr>
                <a:spLocks noChangeShapeType="1"/>
              </p:cNvSpPr>
              <p:nvPr/>
            </p:nvSpPr>
            <p:spPr bwMode="auto">
              <a:xfrm>
                <a:off x="-1894993"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12"/>
              <p:cNvSpPr>
                <a:spLocks noChangeShapeType="1"/>
              </p:cNvSpPr>
              <p:nvPr/>
            </p:nvSpPr>
            <p:spPr bwMode="auto">
              <a:xfrm flipH="1">
                <a:off x="-1920393" y="47316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13"/>
              <p:cNvSpPr>
                <a:spLocks noChangeShapeType="1"/>
              </p:cNvSpPr>
              <p:nvPr/>
            </p:nvSpPr>
            <p:spPr bwMode="auto">
              <a:xfrm>
                <a:off x="-2002943"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14"/>
              <p:cNvSpPr>
                <a:spLocks noChangeShapeType="1"/>
              </p:cNvSpPr>
              <p:nvPr/>
            </p:nvSpPr>
            <p:spPr bwMode="auto">
              <a:xfrm flipH="1">
                <a:off x="-2028343" y="47316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15"/>
              <p:cNvSpPr>
                <a:spLocks noChangeShapeType="1"/>
              </p:cNvSpPr>
              <p:nvPr/>
            </p:nvSpPr>
            <p:spPr bwMode="auto">
              <a:xfrm>
                <a:off x="-2095018"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16"/>
              <p:cNvSpPr>
                <a:spLocks noChangeShapeType="1"/>
              </p:cNvSpPr>
              <p:nvPr/>
            </p:nvSpPr>
            <p:spPr bwMode="auto">
              <a:xfrm flipH="1">
                <a:off x="-2120418" y="47316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7"/>
              <p:cNvSpPr>
                <a:spLocks noChangeShapeType="1"/>
              </p:cNvSpPr>
              <p:nvPr/>
            </p:nvSpPr>
            <p:spPr bwMode="auto">
              <a:xfrm>
                <a:off x="-2231543" y="45919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18"/>
              <p:cNvSpPr>
                <a:spLocks noChangeShapeType="1"/>
              </p:cNvSpPr>
              <p:nvPr/>
            </p:nvSpPr>
            <p:spPr bwMode="auto">
              <a:xfrm flipH="1">
                <a:off x="-2256943" y="46173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9"/>
              <p:cNvSpPr>
                <a:spLocks noChangeShapeType="1"/>
              </p:cNvSpPr>
              <p:nvPr/>
            </p:nvSpPr>
            <p:spPr bwMode="auto">
              <a:xfrm>
                <a:off x="-2491893" y="4556988"/>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20"/>
              <p:cNvSpPr>
                <a:spLocks noChangeShapeType="1"/>
              </p:cNvSpPr>
              <p:nvPr/>
            </p:nvSpPr>
            <p:spPr bwMode="auto">
              <a:xfrm flipH="1">
                <a:off x="-2517293" y="4582388"/>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21"/>
              <p:cNvSpPr>
                <a:spLocks noChangeShapeType="1"/>
              </p:cNvSpPr>
              <p:nvPr/>
            </p:nvSpPr>
            <p:spPr bwMode="auto">
              <a:xfrm>
                <a:off x="-3063393" y="4461738"/>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22"/>
              <p:cNvSpPr>
                <a:spLocks noChangeShapeType="1"/>
              </p:cNvSpPr>
              <p:nvPr/>
            </p:nvSpPr>
            <p:spPr bwMode="auto">
              <a:xfrm flipH="1">
                <a:off x="-3088793" y="4487138"/>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23"/>
              <p:cNvSpPr>
                <a:spLocks noChangeShapeType="1"/>
              </p:cNvSpPr>
              <p:nvPr/>
            </p:nvSpPr>
            <p:spPr bwMode="auto">
              <a:xfrm>
                <a:off x="-3301518" y="43363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24"/>
              <p:cNvSpPr>
                <a:spLocks noChangeShapeType="1"/>
              </p:cNvSpPr>
              <p:nvPr/>
            </p:nvSpPr>
            <p:spPr bwMode="auto">
              <a:xfrm flipH="1">
                <a:off x="-3326918" y="43617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5"/>
              <p:cNvSpPr>
                <a:spLocks noChangeShapeType="1"/>
              </p:cNvSpPr>
              <p:nvPr/>
            </p:nvSpPr>
            <p:spPr bwMode="auto">
              <a:xfrm>
                <a:off x="-3384068" y="42474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6"/>
              <p:cNvSpPr>
                <a:spLocks noChangeShapeType="1"/>
              </p:cNvSpPr>
              <p:nvPr/>
            </p:nvSpPr>
            <p:spPr bwMode="auto">
              <a:xfrm flipH="1">
                <a:off x="-3409468" y="42728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27"/>
              <p:cNvSpPr>
                <a:spLocks noChangeShapeType="1"/>
              </p:cNvSpPr>
              <p:nvPr/>
            </p:nvSpPr>
            <p:spPr bwMode="auto">
              <a:xfrm>
                <a:off x="-4365143" y="38791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28"/>
              <p:cNvSpPr>
                <a:spLocks noChangeShapeType="1"/>
              </p:cNvSpPr>
              <p:nvPr/>
            </p:nvSpPr>
            <p:spPr bwMode="auto">
              <a:xfrm flipH="1">
                <a:off x="-4390543" y="39045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29"/>
              <p:cNvSpPr>
                <a:spLocks noChangeShapeType="1"/>
              </p:cNvSpPr>
              <p:nvPr/>
            </p:nvSpPr>
            <p:spPr bwMode="auto">
              <a:xfrm>
                <a:off x="-4403243" y="3850551"/>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30"/>
              <p:cNvSpPr>
                <a:spLocks noChangeShapeType="1"/>
              </p:cNvSpPr>
              <p:nvPr/>
            </p:nvSpPr>
            <p:spPr bwMode="auto">
              <a:xfrm flipH="1">
                <a:off x="-4428643" y="3875951"/>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31"/>
              <p:cNvSpPr>
                <a:spLocks noChangeShapeType="1"/>
              </p:cNvSpPr>
              <p:nvPr/>
            </p:nvSpPr>
            <p:spPr bwMode="auto">
              <a:xfrm>
                <a:off x="-4539768" y="37394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32"/>
              <p:cNvSpPr>
                <a:spLocks noChangeShapeType="1"/>
              </p:cNvSpPr>
              <p:nvPr/>
            </p:nvSpPr>
            <p:spPr bwMode="auto">
              <a:xfrm flipH="1">
                <a:off x="-4565168" y="37648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79" name="Freeform 33"/>
            <p:cNvSpPr>
              <a:spLocks/>
            </p:cNvSpPr>
            <p:nvPr/>
          </p:nvSpPr>
          <p:spPr bwMode="auto">
            <a:xfrm>
              <a:off x="2053750" y="1972890"/>
              <a:ext cx="3594100" cy="2019300"/>
            </a:xfrm>
            <a:custGeom>
              <a:avLst/>
              <a:gdLst>
                <a:gd name="T0" fmla="*/ 118 w 2264"/>
                <a:gd name="T1" fmla="*/ 16 h 1272"/>
                <a:gd name="T2" fmla="*/ 126 w 2264"/>
                <a:gd name="T3" fmla="*/ 34 h 1272"/>
                <a:gd name="T4" fmla="*/ 130 w 2264"/>
                <a:gd name="T5" fmla="*/ 66 h 1272"/>
                <a:gd name="T6" fmla="*/ 138 w 2264"/>
                <a:gd name="T7" fmla="*/ 108 h 1272"/>
                <a:gd name="T8" fmla="*/ 152 w 2264"/>
                <a:gd name="T9" fmla="*/ 124 h 1272"/>
                <a:gd name="T10" fmla="*/ 242 w 2264"/>
                <a:gd name="T11" fmla="*/ 158 h 1272"/>
                <a:gd name="T12" fmla="*/ 298 w 2264"/>
                <a:gd name="T13" fmla="*/ 176 h 1272"/>
                <a:gd name="T14" fmla="*/ 316 w 2264"/>
                <a:gd name="T15" fmla="*/ 214 h 1272"/>
                <a:gd name="T16" fmla="*/ 372 w 2264"/>
                <a:gd name="T17" fmla="*/ 232 h 1272"/>
                <a:gd name="T18" fmla="*/ 386 w 2264"/>
                <a:gd name="T19" fmla="*/ 266 h 1272"/>
                <a:gd name="T20" fmla="*/ 394 w 2264"/>
                <a:gd name="T21" fmla="*/ 284 h 1272"/>
                <a:gd name="T22" fmla="*/ 442 w 2264"/>
                <a:gd name="T23" fmla="*/ 321 h 1272"/>
                <a:gd name="T24" fmla="*/ 448 w 2264"/>
                <a:gd name="T25" fmla="*/ 323 h 1272"/>
                <a:gd name="T26" fmla="*/ 460 w 2264"/>
                <a:gd name="T27" fmla="*/ 359 h 1272"/>
                <a:gd name="T28" fmla="*/ 484 w 2264"/>
                <a:gd name="T29" fmla="*/ 373 h 1272"/>
                <a:gd name="T30" fmla="*/ 494 w 2264"/>
                <a:gd name="T31" fmla="*/ 407 h 1272"/>
                <a:gd name="T32" fmla="*/ 522 w 2264"/>
                <a:gd name="T33" fmla="*/ 445 h 1272"/>
                <a:gd name="T34" fmla="*/ 524 w 2264"/>
                <a:gd name="T35" fmla="*/ 499 h 1272"/>
                <a:gd name="T36" fmla="*/ 594 w 2264"/>
                <a:gd name="T37" fmla="*/ 517 h 1272"/>
                <a:gd name="T38" fmla="*/ 606 w 2264"/>
                <a:gd name="T39" fmla="*/ 571 h 1272"/>
                <a:gd name="T40" fmla="*/ 668 w 2264"/>
                <a:gd name="T41" fmla="*/ 589 h 1272"/>
                <a:gd name="T42" fmla="*/ 680 w 2264"/>
                <a:gd name="T43" fmla="*/ 623 h 1272"/>
                <a:gd name="T44" fmla="*/ 688 w 2264"/>
                <a:gd name="T45" fmla="*/ 627 h 1272"/>
                <a:gd name="T46" fmla="*/ 708 w 2264"/>
                <a:gd name="T47" fmla="*/ 659 h 1272"/>
                <a:gd name="T48" fmla="*/ 718 w 2264"/>
                <a:gd name="T49" fmla="*/ 679 h 1272"/>
                <a:gd name="T50" fmla="*/ 762 w 2264"/>
                <a:gd name="T51" fmla="*/ 715 h 1272"/>
                <a:gd name="T52" fmla="*/ 792 w 2264"/>
                <a:gd name="T53" fmla="*/ 733 h 1272"/>
                <a:gd name="T54" fmla="*/ 806 w 2264"/>
                <a:gd name="T55" fmla="*/ 767 h 1272"/>
                <a:gd name="T56" fmla="*/ 810 w 2264"/>
                <a:gd name="T57" fmla="*/ 771 h 1272"/>
                <a:gd name="T58" fmla="*/ 814 w 2264"/>
                <a:gd name="T59" fmla="*/ 787 h 1272"/>
                <a:gd name="T60" fmla="*/ 818 w 2264"/>
                <a:gd name="T61" fmla="*/ 807 h 1272"/>
                <a:gd name="T62" fmla="*/ 842 w 2264"/>
                <a:gd name="T63" fmla="*/ 857 h 1272"/>
                <a:gd name="T64" fmla="*/ 898 w 2264"/>
                <a:gd name="T65" fmla="*/ 875 h 1272"/>
                <a:gd name="T66" fmla="*/ 900 w 2264"/>
                <a:gd name="T67" fmla="*/ 895 h 1272"/>
                <a:gd name="T68" fmla="*/ 1008 w 2264"/>
                <a:gd name="T69" fmla="*/ 909 h 1272"/>
                <a:gd name="T70" fmla="*/ 1010 w 2264"/>
                <a:gd name="T71" fmla="*/ 965 h 1272"/>
                <a:gd name="T72" fmla="*/ 1134 w 2264"/>
                <a:gd name="T73" fmla="*/ 982 h 1272"/>
                <a:gd name="T74" fmla="*/ 1150 w 2264"/>
                <a:gd name="T75" fmla="*/ 1016 h 1272"/>
                <a:gd name="T76" fmla="*/ 1174 w 2264"/>
                <a:gd name="T77" fmla="*/ 1034 h 1272"/>
                <a:gd name="T78" fmla="*/ 1182 w 2264"/>
                <a:gd name="T79" fmla="*/ 1072 h 1272"/>
                <a:gd name="T80" fmla="*/ 1246 w 2264"/>
                <a:gd name="T81" fmla="*/ 1090 h 1272"/>
                <a:gd name="T82" fmla="*/ 1300 w 2264"/>
                <a:gd name="T83" fmla="*/ 1142 h 1272"/>
                <a:gd name="T84" fmla="*/ 1500 w 2264"/>
                <a:gd name="T85" fmla="*/ 1162 h 1272"/>
                <a:gd name="T86" fmla="*/ 1522 w 2264"/>
                <a:gd name="T87" fmla="*/ 1202 h 1272"/>
                <a:gd name="T88" fmla="*/ 2176 w 2264"/>
                <a:gd name="T89" fmla="*/ 122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4" h="1272">
                  <a:moveTo>
                    <a:pt x="0" y="0"/>
                  </a:moveTo>
                  <a:lnTo>
                    <a:pt x="118" y="0"/>
                  </a:lnTo>
                  <a:lnTo>
                    <a:pt x="118" y="16"/>
                  </a:lnTo>
                  <a:lnTo>
                    <a:pt x="124" y="16"/>
                  </a:lnTo>
                  <a:lnTo>
                    <a:pt x="124" y="34"/>
                  </a:lnTo>
                  <a:lnTo>
                    <a:pt x="126" y="34"/>
                  </a:lnTo>
                  <a:lnTo>
                    <a:pt x="126" y="48"/>
                  </a:lnTo>
                  <a:lnTo>
                    <a:pt x="126" y="66"/>
                  </a:lnTo>
                  <a:lnTo>
                    <a:pt x="130" y="66"/>
                  </a:lnTo>
                  <a:lnTo>
                    <a:pt x="130" y="88"/>
                  </a:lnTo>
                  <a:lnTo>
                    <a:pt x="138" y="88"/>
                  </a:lnTo>
                  <a:lnTo>
                    <a:pt x="138" y="108"/>
                  </a:lnTo>
                  <a:lnTo>
                    <a:pt x="148" y="108"/>
                  </a:lnTo>
                  <a:lnTo>
                    <a:pt x="148" y="124"/>
                  </a:lnTo>
                  <a:lnTo>
                    <a:pt x="152" y="124"/>
                  </a:lnTo>
                  <a:lnTo>
                    <a:pt x="152" y="142"/>
                  </a:lnTo>
                  <a:lnTo>
                    <a:pt x="242" y="142"/>
                  </a:lnTo>
                  <a:lnTo>
                    <a:pt x="242" y="158"/>
                  </a:lnTo>
                  <a:lnTo>
                    <a:pt x="252" y="158"/>
                  </a:lnTo>
                  <a:lnTo>
                    <a:pt x="252" y="176"/>
                  </a:lnTo>
                  <a:lnTo>
                    <a:pt x="298" y="176"/>
                  </a:lnTo>
                  <a:lnTo>
                    <a:pt x="298" y="196"/>
                  </a:lnTo>
                  <a:lnTo>
                    <a:pt x="316" y="196"/>
                  </a:lnTo>
                  <a:lnTo>
                    <a:pt x="316" y="214"/>
                  </a:lnTo>
                  <a:lnTo>
                    <a:pt x="324" y="214"/>
                  </a:lnTo>
                  <a:lnTo>
                    <a:pt x="324" y="232"/>
                  </a:lnTo>
                  <a:lnTo>
                    <a:pt x="372" y="232"/>
                  </a:lnTo>
                  <a:lnTo>
                    <a:pt x="372" y="250"/>
                  </a:lnTo>
                  <a:lnTo>
                    <a:pt x="386" y="250"/>
                  </a:lnTo>
                  <a:lnTo>
                    <a:pt x="386" y="266"/>
                  </a:lnTo>
                  <a:lnTo>
                    <a:pt x="388" y="266"/>
                  </a:lnTo>
                  <a:lnTo>
                    <a:pt x="388" y="284"/>
                  </a:lnTo>
                  <a:lnTo>
                    <a:pt x="394" y="284"/>
                  </a:lnTo>
                  <a:lnTo>
                    <a:pt x="394" y="299"/>
                  </a:lnTo>
                  <a:lnTo>
                    <a:pt x="442" y="299"/>
                  </a:lnTo>
                  <a:lnTo>
                    <a:pt x="442" y="321"/>
                  </a:lnTo>
                  <a:lnTo>
                    <a:pt x="446" y="321"/>
                  </a:lnTo>
                  <a:lnTo>
                    <a:pt x="446" y="323"/>
                  </a:lnTo>
                  <a:lnTo>
                    <a:pt x="448" y="323"/>
                  </a:lnTo>
                  <a:lnTo>
                    <a:pt x="448" y="339"/>
                  </a:lnTo>
                  <a:lnTo>
                    <a:pt x="460" y="339"/>
                  </a:lnTo>
                  <a:lnTo>
                    <a:pt x="460" y="359"/>
                  </a:lnTo>
                  <a:lnTo>
                    <a:pt x="462" y="359"/>
                  </a:lnTo>
                  <a:lnTo>
                    <a:pt x="462" y="373"/>
                  </a:lnTo>
                  <a:lnTo>
                    <a:pt x="484" y="373"/>
                  </a:lnTo>
                  <a:lnTo>
                    <a:pt x="484" y="391"/>
                  </a:lnTo>
                  <a:lnTo>
                    <a:pt x="494" y="391"/>
                  </a:lnTo>
                  <a:lnTo>
                    <a:pt x="494" y="407"/>
                  </a:lnTo>
                  <a:lnTo>
                    <a:pt x="512" y="407"/>
                  </a:lnTo>
                  <a:lnTo>
                    <a:pt x="512" y="445"/>
                  </a:lnTo>
                  <a:lnTo>
                    <a:pt x="522" y="445"/>
                  </a:lnTo>
                  <a:lnTo>
                    <a:pt x="522" y="465"/>
                  </a:lnTo>
                  <a:lnTo>
                    <a:pt x="524" y="465"/>
                  </a:lnTo>
                  <a:lnTo>
                    <a:pt x="524" y="499"/>
                  </a:lnTo>
                  <a:lnTo>
                    <a:pt x="536" y="499"/>
                  </a:lnTo>
                  <a:lnTo>
                    <a:pt x="536" y="517"/>
                  </a:lnTo>
                  <a:lnTo>
                    <a:pt x="594" y="517"/>
                  </a:lnTo>
                  <a:lnTo>
                    <a:pt x="594" y="535"/>
                  </a:lnTo>
                  <a:lnTo>
                    <a:pt x="606" y="535"/>
                  </a:lnTo>
                  <a:lnTo>
                    <a:pt x="606" y="571"/>
                  </a:lnTo>
                  <a:lnTo>
                    <a:pt x="630" y="571"/>
                  </a:lnTo>
                  <a:lnTo>
                    <a:pt x="630" y="589"/>
                  </a:lnTo>
                  <a:lnTo>
                    <a:pt x="668" y="589"/>
                  </a:lnTo>
                  <a:lnTo>
                    <a:pt x="668" y="607"/>
                  </a:lnTo>
                  <a:lnTo>
                    <a:pt x="680" y="607"/>
                  </a:lnTo>
                  <a:lnTo>
                    <a:pt x="680" y="623"/>
                  </a:lnTo>
                  <a:lnTo>
                    <a:pt x="684" y="623"/>
                  </a:lnTo>
                  <a:lnTo>
                    <a:pt x="684" y="627"/>
                  </a:lnTo>
                  <a:lnTo>
                    <a:pt x="688" y="627"/>
                  </a:lnTo>
                  <a:lnTo>
                    <a:pt x="688" y="641"/>
                  </a:lnTo>
                  <a:lnTo>
                    <a:pt x="708" y="641"/>
                  </a:lnTo>
                  <a:lnTo>
                    <a:pt x="708" y="659"/>
                  </a:lnTo>
                  <a:lnTo>
                    <a:pt x="710" y="659"/>
                  </a:lnTo>
                  <a:lnTo>
                    <a:pt x="710" y="679"/>
                  </a:lnTo>
                  <a:lnTo>
                    <a:pt x="718" y="679"/>
                  </a:lnTo>
                  <a:lnTo>
                    <a:pt x="718" y="697"/>
                  </a:lnTo>
                  <a:lnTo>
                    <a:pt x="762" y="697"/>
                  </a:lnTo>
                  <a:lnTo>
                    <a:pt x="762" y="715"/>
                  </a:lnTo>
                  <a:lnTo>
                    <a:pt x="770" y="715"/>
                  </a:lnTo>
                  <a:lnTo>
                    <a:pt x="770" y="733"/>
                  </a:lnTo>
                  <a:lnTo>
                    <a:pt x="792" y="733"/>
                  </a:lnTo>
                  <a:lnTo>
                    <a:pt x="792" y="749"/>
                  </a:lnTo>
                  <a:lnTo>
                    <a:pt x="806" y="749"/>
                  </a:lnTo>
                  <a:lnTo>
                    <a:pt x="806" y="767"/>
                  </a:lnTo>
                  <a:lnTo>
                    <a:pt x="808" y="767"/>
                  </a:lnTo>
                  <a:lnTo>
                    <a:pt x="808" y="771"/>
                  </a:lnTo>
                  <a:lnTo>
                    <a:pt x="810" y="771"/>
                  </a:lnTo>
                  <a:lnTo>
                    <a:pt x="810" y="785"/>
                  </a:lnTo>
                  <a:lnTo>
                    <a:pt x="814" y="785"/>
                  </a:lnTo>
                  <a:lnTo>
                    <a:pt x="814" y="787"/>
                  </a:lnTo>
                  <a:lnTo>
                    <a:pt x="816" y="787"/>
                  </a:lnTo>
                  <a:lnTo>
                    <a:pt x="816" y="807"/>
                  </a:lnTo>
                  <a:lnTo>
                    <a:pt x="818" y="807"/>
                  </a:lnTo>
                  <a:lnTo>
                    <a:pt x="818" y="839"/>
                  </a:lnTo>
                  <a:lnTo>
                    <a:pt x="842" y="839"/>
                  </a:lnTo>
                  <a:lnTo>
                    <a:pt x="842" y="857"/>
                  </a:lnTo>
                  <a:lnTo>
                    <a:pt x="886" y="857"/>
                  </a:lnTo>
                  <a:lnTo>
                    <a:pt x="886" y="875"/>
                  </a:lnTo>
                  <a:lnTo>
                    <a:pt x="898" y="875"/>
                  </a:lnTo>
                  <a:lnTo>
                    <a:pt x="898" y="891"/>
                  </a:lnTo>
                  <a:lnTo>
                    <a:pt x="900" y="891"/>
                  </a:lnTo>
                  <a:lnTo>
                    <a:pt x="900" y="895"/>
                  </a:lnTo>
                  <a:lnTo>
                    <a:pt x="902" y="895"/>
                  </a:lnTo>
                  <a:lnTo>
                    <a:pt x="902" y="909"/>
                  </a:lnTo>
                  <a:lnTo>
                    <a:pt x="1008" y="909"/>
                  </a:lnTo>
                  <a:lnTo>
                    <a:pt x="1008" y="947"/>
                  </a:lnTo>
                  <a:lnTo>
                    <a:pt x="1010" y="947"/>
                  </a:lnTo>
                  <a:lnTo>
                    <a:pt x="1010" y="965"/>
                  </a:lnTo>
                  <a:lnTo>
                    <a:pt x="1024" y="965"/>
                  </a:lnTo>
                  <a:lnTo>
                    <a:pt x="1024" y="982"/>
                  </a:lnTo>
                  <a:lnTo>
                    <a:pt x="1134" y="982"/>
                  </a:lnTo>
                  <a:lnTo>
                    <a:pt x="1134" y="1000"/>
                  </a:lnTo>
                  <a:lnTo>
                    <a:pt x="1150" y="1000"/>
                  </a:lnTo>
                  <a:lnTo>
                    <a:pt x="1150" y="1016"/>
                  </a:lnTo>
                  <a:lnTo>
                    <a:pt x="1172" y="1016"/>
                  </a:lnTo>
                  <a:lnTo>
                    <a:pt x="1172" y="1034"/>
                  </a:lnTo>
                  <a:lnTo>
                    <a:pt x="1174" y="1034"/>
                  </a:lnTo>
                  <a:lnTo>
                    <a:pt x="1174" y="1054"/>
                  </a:lnTo>
                  <a:lnTo>
                    <a:pt x="1182" y="1054"/>
                  </a:lnTo>
                  <a:lnTo>
                    <a:pt x="1182" y="1072"/>
                  </a:lnTo>
                  <a:lnTo>
                    <a:pt x="1196" y="1072"/>
                  </a:lnTo>
                  <a:lnTo>
                    <a:pt x="1196" y="1090"/>
                  </a:lnTo>
                  <a:lnTo>
                    <a:pt x="1246" y="1090"/>
                  </a:lnTo>
                  <a:lnTo>
                    <a:pt x="1246" y="1124"/>
                  </a:lnTo>
                  <a:lnTo>
                    <a:pt x="1300" y="1124"/>
                  </a:lnTo>
                  <a:lnTo>
                    <a:pt x="1300" y="1142"/>
                  </a:lnTo>
                  <a:lnTo>
                    <a:pt x="1370" y="1142"/>
                  </a:lnTo>
                  <a:lnTo>
                    <a:pt x="1370" y="1162"/>
                  </a:lnTo>
                  <a:lnTo>
                    <a:pt x="1500" y="1162"/>
                  </a:lnTo>
                  <a:lnTo>
                    <a:pt x="1500" y="1182"/>
                  </a:lnTo>
                  <a:lnTo>
                    <a:pt x="1522" y="1182"/>
                  </a:lnTo>
                  <a:lnTo>
                    <a:pt x="1522" y="1202"/>
                  </a:lnTo>
                  <a:lnTo>
                    <a:pt x="1536" y="1202"/>
                  </a:lnTo>
                  <a:lnTo>
                    <a:pt x="1536" y="1220"/>
                  </a:lnTo>
                  <a:lnTo>
                    <a:pt x="2176" y="1220"/>
                  </a:lnTo>
                  <a:lnTo>
                    <a:pt x="2176" y="1272"/>
                  </a:lnTo>
                  <a:lnTo>
                    <a:pt x="2264" y="1272"/>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Freeform 34"/>
            <p:cNvSpPr>
              <a:spLocks/>
            </p:cNvSpPr>
            <p:nvPr/>
          </p:nvSpPr>
          <p:spPr bwMode="auto">
            <a:xfrm>
              <a:off x="2037875"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6 w 30"/>
                <a:gd name="T17" fmla="*/ 26 h 30"/>
                <a:gd name="T18" fmla="*/ 2 w 30"/>
                <a:gd name="T19" fmla="*/ 20 h 30"/>
                <a:gd name="T20" fmla="*/ 0 w 30"/>
                <a:gd name="T21" fmla="*/ 16 h 30"/>
                <a:gd name="T22" fmla="*/ 0 w 30"/>
                <a:gd name="T23" fmla="*/ 16 h 30"/>
                <a:gd name="T24" fmla="*/ 2 w 30"/>
                <a:gd name="T25" fmla="*/ 10 h 30"/>
                <a:gd name="T26" fmla="*/ 6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6" y="26"/>
                  </a:lnTo>
                  <a:lnTo>
                    <a:pt x="2" y="20"/>
                  </a:lnTo>
                  <a:lnTo>
                    <a:pt x="0" y="16"/>
                  </a:lnTo>
                  <a:lnTo>
                    <a:pt x="0" y="16"/>
                  </a:lnTo>
                  <a:lnTo>
                    <a:pt x="2" y="10"/>
                  </a:lnTo>
                  <a:lnTo>
                    <a:pt x="6"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Freeform 35"/>
            <p:cNvSpPr>
              <a:spLocks/>
            </p:cNvSpPr>
            <p:nvPr/>
          </p:nvSpPr>
          <p:spPr bwMode="auto">
            <a:xfrm>
              <a:off x="2085500"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4 w 30"/>
                <a:gd name="T17" fmla="*/ 26 h 30"/>
                <a:gd name="T18" fmla="*/ 2 w 30"/>
                <a:gd name="T19" fmla="*/ 20 h 30"/>
                <a:gd name="T20" fmla="*/ 0 w 30"/>
                <a:gd name="T21" fmla="*/ 16 h 30"/>
                <a:gd name="T22" fmla="*/ 0 w 30"/>
                <a:gd name="T23" fmla="*/ 16 h 30"/>
                <a:gd name="T24" fmla="*/ 2 w 30"/>
                <a:gd name="T25" fmla="*/ 10 h 30"/>
                <a:gd name="T26" fmla="*/ 4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4" y="26"/>
                  </a:lnTo>
                  <a:lnTo>
                    <a:pt x="2" y="20"/>
                  </a:lnTo>
                  <a:lnTo>
                    <a:pt x="0" y="16"/>
                  </a:lnTo>
                  <a:lnTo>
                    <a:pt x="0" y="16"/>
                  </a:lnTo>
                  <a:lnTo>
                    <a:pt x="2" y="10"/>
                  </a:lnTo>
                  <a:lnTo>
                    <a:pt x="4"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Freeform 36"/>
            <p:cNvSpPr>
              <a:spLocks/>
            </p:cNvSpPr>
            <p:nvPr/>
          </p:nvSpPr>
          <p:spPr bwMode="auto">
            <a:xfrm>
              <a:off x="2104550"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4 w 30"/>
                <a:gd name="T17" fmla="*/ 26 h 30"/>
                <a:gd name="T18" fmla="*/ 2 w 30"/>
                <a:gd name="T19" fmla="*/ 20 h 30"/>
                <a:gd name="T20" fmla="*/ 0 w 30"/>
                <a:gd name="T21" fmla="*/ 16 h 30"/>
                <a:gd name="T22" fmla="*/ 0 w 30"/>
                <a:gd name="T23" fmla="*/ 16 h 30"/>
                <a:gd name="T24" fmla="*/ 2 w 30"/>
                <a:gd name="T25" fmla="*/ 10 h 30"/>
                <a:gd name="T26" fmla="*/ 4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4" y="26"/>
                  </a:lnTo>
                  <a:lnTo>
                    <a:pt x="2" y="20"/>
                  </a:lnTo>
                  <a:lnTo>
                    <a:pt x="0" y="16"/>
                  </a:lnTo>
                  <a:lnTo>
                    <a:pt x="0" y="16"/>
                  </a:lnTo>
                  <a:lnTo>
                    <a:pt x="2" y="10"/>
                  </a:lnTo>
                  <a:lnTo>
                    <a:pt x="4"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Freeform 37"/>
            <p:cNvSpPr>
              <a:spLocks/>
            </p:cNvSpPr>
            <p:nvPr/>
          </p:nvSpPr>
          <p:spPr bwMode="auto">
            <a:xfrm>
              <a:off x="2139475"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4 w 30"/>
                <a:gd name="T17" fmla="*/ 26 h 30"/>
                <a:gd name="T18" fmla="*/ 2 w 30"/>
                <a:gd name="T19" fmla="*/ 20 h 30"/>
                <a:gd name="T20" fmla="*/ 0 w 30"/>
                <a:gd name="T21" fmla="*/ 16 h 30"/>
                <a:gd name="T22" fmla="*/ 0 w 30"/>
                <a:gd name="T23" fmla="*/ 16 h 30"/>
                <a:gd name="T24" fmla="*/ 2 w 30"/>
                <a:gd name="T25" fmla="*/ 10 h 30"/>
                <a:gd name="T26" fmla="*/ 4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4" y="26"/>
                  </a:lnTo>
                  <a:lnTo>
                    <a:pt x="2" y="20"/>
                  </a:lnTo>
                  <a:lnTo>
                    <a:pt x="0" y="16"/>
                  </a:lnTo>
                  <a:lnTo>
                    <a:pt x="0" y="16"/>
                  </a:lnTo>
                  <a:lnTo>
                    <a:pt x="2" y="10"/>
                  </a:lnTo>
                  <a:lnTo>
                    <a:pt x="4"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Freeform 38"/>
            <p:cNvSpPr>
              <a:spLocks/>
            </p:cNvSpPr>
            <p:nvPr/>
          </p:nvSpPr>
          <p:spPr bwMode="auto">
            <a:xfrm>
              <a:off x="2177575" y="1947490"/>
              <a:ext cx="47625" cy="47625"/>
            </a:xfrm>
            <a:custGeom>
              <a:avLst/>
              <a:gdLst>
                <a:gd name="T0" fmla="*/ 30 w 30"/>
                <a:gd name="T1" fmla="*/ 16 h 30"/>
                <a:gd name="T2" fmla="*/ 30 w 30"/>
                <a:gd name="T3" fmla="*/ 16 h 30"/>
                <a:gd name="T4" fmla="*/ 28 w 30"/>
                <a:gd name="T5" fmla="*/ 20 h 30"/>
                <a:gd name="T6" fmla="*/ 24 w 30"/>
                <a:gd name="T7" fmla="*/ 26 h 30"/>
                <a:gd name="T8" fmla="*/ 20 w 30"/>
                <a:gd name="T9" fmla="*/ 28 h 30"/>
                <a:gd name="T10" fmla="*/ 14 w 30"/>
                <a:gd name="T11" fmla="*/ 30 h 30"/>
                <a:gd name="T12" fmla="*/ 14 w 30"/>
                <a:gd name="T13" fmla="*/ 30 h 30"/>
                <a:gd name="T14" fmla="*/ 8 w 30"/>
                <a:gd name="T15" fmla="*/ 28 h 30"/>
                <a:gd name="T16" fmla="*/ 4 w 30"/>
                <a:gd name="T17" fmla="*/ 26 h 30"/>
                <a:gd name="T18" fmla="*/ 0 w 30"/>
                <a:gd name="T19" fmla="*/ 20 h 30"/>
                <a:gd name="T20" fmla="*/ 0 w 30"/>
                <a:gd name="T21" fmla="*/ 16 h 30"/>
                <a:gd name="T22" fmla="*/ 0 w 30"/>
                <a:gd name="T23" fmla="*/ 16 h 30"/>
                <a:gd name="T24" fmla="*/ 0 w 30"/>
                <a:gd name="T25" fmla="*/ 10 h 30"/>
                <a:gd name="T26" fmla="*/ 4 w 30"/>
                <a:gd name="T27" fmla="*/ 4 h 30"/>
                <a:gd name="T28" fmla="*/ 8 w 30"/>
                <a:gd name="T29" fmla="*/ 2 h 30"/>
                <a:gd name="T30" fmla="*/ 14 w 30"/>
                <a:gd name="T31" fmla="*/ 0 h 30"/>
                <a:gd name="T32" fmla="*/ 14 w 30"/>
                <a:gd name="T33" fmla="*/ 0 h 30"/>
                <a:gd name="T34" fmla="*/ 20 w 30"/>
                <a:gd name="T35" fmla="*/ 2 h 30"/>
                <a:gd name="T36" fmla="*/ 24 w 30"/>
                <a:gd name="T37" fmla="*/ 4 h 30"/>
                <a:gd name="T38" fmla="*/ 28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28" y="20"/>
                  </a:lnTo>
                  <a:lnTo>
                    <a:pt x="24" y="26"/>
                  </a:lnTo>
                  <a:lnTo>
                    <a:pt x="20" y="28"/>
                  </a:lnTo>
                  <a:lnTo>
                    <a:pt x="14" y="30"/>
                  </a:lnTo>
                  <a:lnTo>
                    <a:pt x="14" y="30"/>
                  </a:lnTo>
                  <a:lnTo>
                    <a:pt x="8" y="28"/>
                  </a:lnTo>
                  <a:lnTo>
                    <a:pt x="4" y="26"/>
                  </a:lnTo>
                  <a:lnTo>
                    <a:pt x="0" y="20"/>
                  </a:lnTo>
                  <a:lnTo>
                    <a:pt x="0" y="16"/>
                  </a:lnTo>
                  <a:lnTo>
                    <a:pt x="0" y="16"/>
                  </a:lnTo>
                  <a:lnTo>
                    <a:pt x="0" y="10"/>
                  </a:lnTo>
                  <a:lnTo>
                    <a:pt x="4" y="4"/>
                  </a:lnTo>
                  <a:lnTo>
                    <a:pt x="8" y="2"/>
                  </a:lnTo>
                  <a:lnTo>
                    <a:pt x="14" y="0"/>
                  </a:lnTo>
                  <a:lnTo>
                    <a:pt x="14" y="0"/>
                  </a:lnTo>
                  <a:lnTo>
                    <a:pt x="20" y="2"/>
                  </a:lnTo>
                  <a:lnTo>
                    <a:pt x="24" y="4"/>
                  </a:lnTo>
                  <a:lnTo>
                    <a:pt x="28"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Freeform 39"/>
            <p:cNvSpPr>
              <a:spLocks/>
            </p:cNvSpPr>
            <p:nvPr/>
          </p:nvSpPr>
          <p:spPr bwMode="auto">
            <a:xfrm>
              <a:off x="4177825" y="3760415"/>
              <a:ext cx="47625" cy="47625"/>
            </a:xfrm>
            <a:custGeom>
              <a:avLst/>
              <a:gdLst>
                <a:gd name="T0" fmla="*/ 30 w 30"/>
                <a:gd name="T1" fmla="*/ 16 h 30"/>
                <a:gd name="T2" fmla="*/ 30 w 30"/>
                <a:gd name="T3" fmla="*/ 16 h 30"/>
                <a:gd name="T4" fmla="*/ 28 w 30"/>
                <a:gd name="T5" fmla="*/ 22 h 30"/>
                <a:gd name="T6" fmla="*/ 26 w 30"/>
                <a:gd name="T7" fmla="*/ 26 h 30"/>
                <a:gd name="T8" fmla="*/ 20 w 30"/>
                <a:gd name="T9" fmla="*/ 30 h 30"/>
                <a:gd name="T10" fmla="*/ 14 w 30"/>
                <a:gd name="T11" fmla="*/ 30 h 30"/>
                <a:gd name="T12" fmla="*/ 14 w 30"/>
                <a:gd name="T13" fmla="*/ 30 h 30"/>
                <a:gd name="T14" fmla="*/ 8 w 30"/>
                <a:gd name="T15" fmla="*/ 30 h 30"/>
                <a:gd name="T16" fmla="*/ 4 w 30"/>
                <a:gd name="T17" fmla="*/ 26 h 30"/>
                <a:gd name="T18" fmla="*/ 2 w 30"/>
                <a:gd name="T19" fmla="*/ 22 h 30"/>
                <a:gd name="T20" fmla="*/ 0 w 30"/>
                <a:gd name="T21" fmla="*/ 16 h 30"/>
                <a:gd name="T22" fmla="*/ 0 w 30"/>
                <a:gd name="T23" fmla="*/ 16 h 30"/>
                <a:gd name="T24" fmla="*/ 2 w 30"/>
                <a:gd name="T25" fmla="*/ 10 h 30"/>
                <a:gd name="T26" fmla="*/ 4 w 30"/>
                <a:gd name="T27" fmla="*/ 4 h 30"/>
                <a:gd name="T28" fmla="*/ 8 w 30"/>
                <a:gd name="T29" fmla="*/ 2 h 30"/>
                <a:gd name="T30" fmla="*/ 14 w 30"/>
                <a:gd name="T31" fmla="*/ 0 h 30"/>
                <a:gd name="T32" fmla="*/ 14 w 30"/>
                <a:gd name="T33" fmla="*/ 0 h 30"/>
                <a:gd name="T34" fmla="*/ 20 w 30"/>
                <a:gd name="T35" fmla="*/ 2 h 30"/>
                <a:gd name="T36" fmla="*/ 26 w 30"/>
                <a:gd name="T37" fmla="*/ 4 h 30"/>
                <a:gd name="T38" fmla="*/ 28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28" y="22"/>
                  </a:lnTo>
                  <a:lnTo>
                    <a:pt x="26" y="26"/>
                  </a:lnTo>
                  <a:lnTo>
                    <a:pt x="20" y="30"/>
                  </a:lnTo>
                  <a:lnTo>
                    <a:pt x="14" y="30"/>
                  </a:lnTo>
                  <a:lnTo>
                    <a:pt x="14" y="30"/>
                  </a:lnTo>
                  <a:lnTo>
                    <a:pt x="8" y="30"/>
                  </a:lnTo>
                  <a:lnTo>
                    <a:pt x="4" y="26"/>
                  </a:lnTo>
                  <a:lnTo>
                    <a:pt x="2" y="22"/>
                  </a:lnTo>
                  <a:lnTo>
                    <a:pt x="0" y="16"/>
                  </a:lnTo>
                  <a:lnTo>
                    <a:pt x="0" y="16"/>
                  </a:lnTo>
                  <a:lnTo>
                    <a:pt x="2" y="10"/>
                  </a:lnTo>
                  <a:lnTo>
                    <a:pt x="4" y="4"/>
                  </a:lnTo>
                  <a:lnTo>
                    <a:pt x="8" y="2"/>
                  </a:lnTo>
                  <a:lnTo>
                    <a:pt x="14" y="0"/>
                  </a:lnTo>
                  <a:lnTo>
                    <a:pt x="14" y="0"/>
                  </a:lnTo>
                  <a:lnTo>
                    <a:pt x="20" y="2"/>
                  </a:lnTo>
                  <a:lnTo>
                    <a:pt x="26" y="4"/>
                  </a:lnTo>
                  <a:lnTo>
                    <a:pt x="28"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Freeform 40"/>
            <p:cNvSpPr>
              <a:spLocks/>
            </p:cNvSpPr>
            <p:nvPr/>
          </p:nvSpPr>
          <p:spPr bwMode="auto">
            <a:xfrm>
              <a:off x="4635025" y="3887415"/>
              <a:ext cx="47625" cy="44450"/>
            </a:xfrm>
            <a:custGeom>
              <a:avLst/>
              <a:gdLst>
                <a:gd name="T0" fmla="*/ 30 w 30"/>
                <a:gd name="T1" fmla="*/ 14 h 28"/>
                <a:gd name="T2" fmla="*/ 30 w 30"/>
                <a:gd name="T3" fmla="*/ 14 h 28"/>
                <a:gd name="T4" fmla="*/ 30 w 30"/>
                <a:gd name="T5" fmla="*/ 20 h 28"/>
                <a:gd name="T6" fmla="*/ 26 w 30"/>
                <a:gd name="T7" fmla="*/ 24 h 28"/>
                <a:gd name="T8" fmla="*/ 22 w 30"/>
                <a:gd name="T9" fmla="*/ 28 h 28"/>
                <a:gd name="T10" fmla="*/ 16 w 30"/>
                <a:gd name="T11" fmla="*/ 28 h 28"/>
                <a:gd name="T12" fmla="*/ 16 w 30"/>
                <a:gd name="T13" fmla="*/ 28 h 28"/>
                <a:gd name="T14" fmla="*/ 10 w 30"/>
                <a:gd name="T15" fmla="*/ 28 h 28"/>
                <a:gd name="T16" fmla="*/ 4 w 30"/>
                <a:gd name="T17" fmla="*/ 24 h 28"/>
                <a:gd name="T18" fmla="*/ 2 w 30"/>
                <a:gd name="T19" fmla="*/ 20 h 28"/>
                <a:gd name="T20" fmla="*/ 0 w 30"/>
                <a:gd name="T21" fmla="*/ 14 h 28"/>
                <a:gd name="T22" fmla="*/ 0 w 30"/>
                <a:gd name="T23" fmla="*/ 14 h 28"/>
                <a:gd name="T24" fmla="*/ 2 w 30"/>
                <a:gd name="T25" fmla="*/ 8 h 28"/>
                <a:gd name="T26" fmla="*/ 4 w 30"/>
                <a:gd name="T27" fmla="*/ 4 h 28"/>
                <a:gd name="T28" fmla="*/ 10 w 30"/>
                <a:gd name="T29" fmla="*/ 0 h 28"/>
                <a:gd name="T30" fmla="*/ 16 w 30"/>
                <a:gd name="T31" fmla="*/ 0 h 28"/>
                <a:gd name="T32" fmla="*/ 16 w 30"/>
                <a:gd name="T33" fmla="*/ 0 h 28"/>
                <a:gd name="T34" fmla="*/ 22 w 30"/>
                <a:gd name="T35" fmla="*/ 0 h 28"/>
                <a:gd name="T36" fmla="*/ 26 w 30"/>
                <a:gd name="T37" fmla="*/ 4 h 28"/>
                <a:gd name="T38" fmla="*/ 30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30" y="20"/>
                  </a:lnTo>
                  <a:lnTo>
                    <a:pt x="26" y="24"/>
                  </a:lnTo>
                  <a:lnTo>
                    <a:pt x="22" y="28"/>
                  </a:lnTo>
                  <a:lnTo>
                    <a:pt x="16" y="28"/>
                  </a:lnTo>
                  <a:lnTo>
                    <a:pt x="16" y="28"/>
                  </a:lnTo>
                  <a:lnTo>
                    <a:pt x="10" y="28"/>
                  </a:lnTo>
                  <a:lnTo>
                    <a:pt x="4" y="24"/>
                  </a:lnTo>
                  <a:lnTo>
                    <a:pt x="2" y="20"/>
                  </a:lnTo>
                  <a:lnTo>
                    <a:pt x="0" y="14"/>
                  </a:lnTo>
                  <a:lnTo>
                    <a:pt x="0" y="14"/>
                  </a:lnTo>
                  <a:lnTo>
                    <a:pt x="2" y="8"/>
                  </a:lnTo>
                  <a:lnTo>
                    <a:pt x="4" y="4"/>
                  </a:lnTo>
                  <a:lnTo>
                    <a:pt x="10" y="0"/>
                  </a:lnTo>
                  <a:lnTo>
                    <a:pt x="16" y="0"/>
                  </a:lnTo>
                  <a:lnTo>
                    <a:pt x="16" y="0"/>
                  </a:lnTo>
                  <a:lnTo>
                    <a:pt x="22" y="0"/>
                  </a:lnTo>
                  <a:lnTo>
                    <a:pt x="26" y="4"/>
                  </a:lnTo>
                  <a:lnTo>
                    <a:pt x="30"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Freeform 41"/>
            <p:cNvSpPr>
              <a:spLocks/>
            </p:cNvSpPr>
            <p:nvPr/>
          </p:nvSpPr>
          <p:spPr bwMode="auto">
            <a:xfrm>
              <a:off x="4787425" y="3887415"/>
              <a:ext cx="47625" cy="44450"/>
            </a:xfrm>
            <a:custGeom>
              <a:avLst/>
              <a:gdLst>
                <a:gd name="T0" fmla="*/ 30 w 30"/>
                <a:gd name="T1" fmla="*/ 14 h 28"/>
                <a:gd name="T2" fmla="*/ 30 w 30"/>
                <a:gd name="T3" fmla="*/ 14 h 28"/>
                <a:gd name="T4" fmla="*/ 28 w 30"/>
                <a:gd name="T5" fmla="*/ 20 h 28"/>
                <a:gd name="T6" fmla="*/ 26 w 30"/>
                <a:gd name="T7" fmla="*/ 24 h 28"/>
                <a:gd name="T8" fmla="*/ 20 w 30"/>
                <a:gd name="T9" fmla="*/ 28 h 28"/>
                <a:gd name="T10" fmla="*/ 14 w 30"/>
                <a:gd name="T11" fmla="*/ 28 h 28"/>
                <a:gd name="T12" fmla="*/ 14 w 30"/>
                <a:gd name="T13" fmla="*/ 28 h 28"/>
                <a:gd name="T14" fmla="*/ 8 w 30"/>
                <a:gd name="T15" fmla="*/ 28 h 28"/>
                <a:gd name="T16" fmla="*/ 4 w 30"/>
                <a:gd name="T17" fmla="*/ 24 h 28"/>
                <a:gd name="T18" fmla="*/ 0 w 30"/>
                <a:gd name="T19" fmla="*/ 20 h 28"/>
                <a:gd name="T20" fmla="*/ 0 w 30"/>
                <a:gd name="T21" fmla="*/ 14 h 28"/>
                <a:gd name="T22" fmla="*/ 0 w 30"/>
                <a:gd name="T23" fmla="*/ 14 h 28"/>
                <a:gd name="T24" fmla="*/ 0 w 30"/>
                <a:gd name="T25" fmla="*/ 8 h 28"/>
                <a:gd name="T26" fmla="*/ 4 w 30"/>
                <a:gd name="T27" fmla="*/ 4 h 28"/>
                <a:gd name="T28" fmla="*/ 8 w 30"/>
                <a:gd name="T29" fmla="*/ 0 h 28"/>
                <a:gd name="T30" fmla="*/ 14 w 30"/>
                <a:gd name="T31" fmla="*/ 0 h 28"/>
                <a:gd name="T32" fmla="*/ 14 w 30"/>
                <a:gd name="T33" fmla="*/ 0 h 28"/>
                <a:gd name="T34" fmla="*/ 20 w 30"/>
                <a:gd name="T35" fmla="*/ 0 h 28"/>
                <a:gd name="T36" fmla="*/ 26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6" y="24"/>
                  </a:lnTo>
                  <a:lnTo>
                    <a:pt x="20" y="28"/>
                  </a:lnTo>
                  <a:lnTo>
                    <a:pt x="14" y="28"/>
                  </a:lnTo>
                  <a:lnTo>
                    <a:pt x="14" y="28"/>
                  </a:lnTo>
                  <a:lnTo>
                    <a:pt x="8" y="28"/>
                  </a:lnTo>
                  <a:lnTo>
                    <a:pt x="4" y="24"/>
                  </a:lnTo>
                  <a:lnTo>
                    <a:pt x="0" y="20"/>
                  </a:lnTo>
                  <a:lnTo>
                    <a:pt x="0" y="14"/>
                  </a:lnTo>
                  <a:lnTo>
                    <a:pt x="0" y="14"/>
                  </a:lnTo>
                  <a:lnTo>
                    <a:pt x="0" y="8"/>
                  </a:lnTo>
                  <a:lnTo>
                    <a:pt x="4" y="4"/>
                  </a:lnTo>
                  <a:lnTo>
                    <a:pt x="8" y="0"/>
                  </a:lnTo>
                  <a:lnTo>
                    <a:pt x="14" y="0"/>
                  </a:lnTo>
                  <a:lnTo>
                    <a:pt x="14" y="0"/>
                  </a:lnTo>
                  <a:lnTo>
                    <a:pt x="20" y="0"/>
                  </a:lnTo>
                  <a:lnTo>
                    <a:pt x="26"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Freeform 42"/>
            <p:cNvSpPr>
              <a:spLocks/>
            </p:cNvSpPr>
            <p:nvPr/>
          </p:nvSpPr>
          <p:spPr bwMode="auto">
            <a:xfrm>
              <a:off x="5079525" y="3887415"/>
              <a:ext cx="47625" cy="44450"/>
            </a:xfrm>
            <a:custGeom>
              <a:avLst/>
              <a:gdLst>
                <a:gd name="T0" fmla="*/ 30 w 30"/>
                <a:gd name="T1" fmla="*/ 14 h 28"/>
                <a:gd name="T2" fmla="*/ 30 w 30"/>
                <a:gd name="T3" fmla="*/ 14 h 28"/>
                <a:gd name="T4" fmla="*/ 28 w 30"/>
                <a:gd name="T5" fmla="*/ 20 h 28"/>
                <a:gd name="T6" fmla="*/ 26 w 30"/>
                <a:gd name="T7" fmla="*/ 24 h 28"/>
                <a:gd name="T8" fmla="*/ 20 w 30"/>
                <a:gd name="T9" fmla="*/ 28 h 28"/>
                <a:gd name="T10" fmla="*/ 14 w 30"/>
                <a:gd name="T11" fmla="*/ 28 h 28"/>
                <a:gd name="T12" fmla="*/ 14 w 30"/>
                <a:gd name="T13" fmla="*/ 28 h 28"/>
                <a:gd name="T14" fmla="*/ 10 w 30"/>
                <a:gd name="T15" fmla="*/ 28 h 28"/>
                <a:gd name="T16" fmla="*/ 4 w 30"/>
                <a:gd name="T17" fmla="*/ 24 h 28"/>
                <a:gd name="T18" fmla="*/ 2 w 30"/>
                <a:gd name="T19" fmla="*/ 20 h 28"/>
                <a:gd name="T20" fmla="*/ 0 w 30"/>
                <a:gd name="T21" fmla="*/ 14 h 28"/>
                <a:gd name="T22" fmla="*/ 0 w 30"/>
                <a:gd name="T23" fmla="*/ 14 h 28"/>
                <a:gd name="T24" fmla="*/ 2 w 30"/>
                <a:gd name="T25" fmla="*/ 8 h 28"/>
                <a:gd name="T26" fmla="*/ 4 w 30"/>
                <a:gd name="T27" fmla="*/ 4 h 28"/>
                <a:gd name="T28" fmla="*/ 10 w 30"/>
                <a:gd name="T29" fmla="*/ 0 h 28"/>
                <a:gd name="T30" fmla="*/ 14 w 30"/>
                <a:gd name="T31" fmla="*/ 0 h 28"/>
                <a:gd name="T32" fmla="*/ 14 w 30"/>
                <a:gd name="T33" fmla="*/ 0 h 28"/>
                <a:gd name="T34" fmla="*/ 20 w 30"/>
                <a:gd name="T35" fmla="*/ 0 h 28"/>
                <a:gd name="T36" fmla="*/ 26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6" y="24"/>
                  </a:lnTo>
                  <a:lnTo>
                    <a:pt x="20" y="28"/>
                  </a:lnTo>
                  <a:lnTo>
                    <a:pt x="14" y="28"/>
                  </a:lnTo>
                  <a:lnTo>
                    <a:pt x="14" y="28"/>
                  </a:lnTo>
                  <a:lnTo>
                    <a:pt x="10" y="28"/>
                  </a:lnTo>
                  <a:lnTo>
                    <a:pt x="4" y="24"/>
                  </a:lnTo>
                  <a:lnTo>
                    <a:pt x="2" y="20"/>
                  </a:lnTo>
                  <a:lnTo>
                    <a:pt x="0" y="14"/>
                  </a:lnTo>
                  <a:lnTo>
                    <a:pt x="0" y="14"/>
                  </a:lnTo>
                  <a:lnTo>
                    <a:pt x="2" y="8"/>
                  </a:lnTo>
                  <a:lnTo>
                    <a:pt x="4" y="4"/>
                  </a:lnTo>
                  <a:lnTo>
                    <a:pt x="10" y="0"/>
                  </a:lnTo>
                  <a:lnTo>
                    <a:pt x="14" y="0"/>
                  </a:lnTo>
                  <a:lnTo>
                    <a:pt x="14" y="0"/>
                  </a:lnTo>
                  <a:lnTo>
                    <a:pt x="20" y="0"/>
                  </a:lnTo>
                  <a:lnTo>
                    <a:pt x="26"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Freeform 43"/>
            <p:cNvSpPr>
              <a:spLocks/>
            </p:cNvSpPr>
            <p:nvPr/>
          </p:nvSpPr>
          <p:spPr bwMode="auto">
            <a:xfrm>
              <a:off x="5171600" y="3887415"/>
              <a:ext cx="47625" cy="44450"/>
            </a:xfrm>
            <a:custGeom>
              <a:avLst/>
              <a:gdLst>
                <a:gd name="T0" fmla="*/ 30 w 30"/>
                <a:gd name="T1" fmla="*/ 14 h 28"/>
                <a:gd name="T2" fmla="*/ 30 w 30"/>
                <a:gd name="T3" fmla="*/ 14 h 28"/>
                <a:gd name="T4" fmla="*/ 28 w 30"/>
                <a:gd name="T5" fmla="*/ 20 h 28"/>
                <a:gd name="T6" fmla="*/ 24 w 30"/>
                <a:gd name="T7" fmla="*/ 24 h 28"/>
                <a:gd name="T8" fmla="*/ 20 w 30"/>
                <a:gd name="T9" fmla="*/ 28 h 28"/>
                <a:gd name="T10" fmla="*/ 14 w 30"/>
                <a:gd name="T11" fmla="*/ 28 h 28"/>
                <a:gd name="T12" fmla="*/ 14 w 30"/>
                <a:gd name="T13" fmla="*/ 28 h 28"/>
                <a:gd name="T14" fmla="*/ 8 w 30"/>
                <a:gd name="T15" fmla="*/ 28 h 28"/>
                <a:gd name="T16" fmla="*/ 4 w 30"/>
                <a:gd name="T17" fmla="*/ 24 h 28"/>
                <a:gd name="T18" fmla="*/ 0 w 30"/>
                <a:gd name="T19" fmla="*/ 20 h 28"/>
                <a:gd name="T20" fmla="*/ 0 w 30"/>
                <a:gd name="T21" fmla="*/ 14 h 28"/>
                <a:gd name="T22" fmla="*/ 0 w 30"/>
                <a:gd name="T23" fmla="*/ 14 h 28"/>
                <a:gd name="T24" fmla="*/ 0 w 30"/>
                <a:gd name="T25" fmla="*/ 8 h 28"/>
                <a:gd name="T26" fmla="*/ 4 w 30"/>
                <a:gd name="T27" fmla="*/ 4 h 28"/>
                <a:gd name="T28" fmla="*/ 8 w 30"/>
                <a:gd name="T29" fmla="*/ 0 h 28"/>
                <a:gd name="T30" fmla="*/ 14 w 30"/>
                <a:gd name="T31" fmla="*/ 0 h 28"/>
                <a:gd name="T32" fmla="*/ 14 w 30"/>
                <a:gd name="T33" fmla="*/ 0 h 28"/>
                <a:gd name="T34" fmla="*/ 20 w 30"/>
                <a:gd name="T35" fmla="*/ 0 h 28"/>
                <a:gd name="T36" fmla="*/ 24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4" y="24"/>
                  </a:lnTo>
                  <a:lnTo>
                    <a:pt x="20" y="28"/>
                  </a:lnTo>
                  <a:lnTo>
                    <a:pt x="14" y="28"/>
                  </a:lnTo>
                  <a:lnTo>
                    <a:pt x="14" y="28"/>
                  </a:lnTo>
                  <a:lnTo>
                    <a:pt x="8" y="28"/>
                  </a:lnTo>
                  <a:lnTo>
                    <a:pt x="4" y="24"/>
                  </a:lnTo>
                  <a:lnTo>
                    <a:pt x="0" y="20"/>
                  </a:lnTo>
                  <a:lnTo>
                    <a:pt x="0" y="14"/>
                  </a:lnTo>
                  <a:lnTo>
                    <a:pt x="0" y="14"/>
                  </a:lnTo>
                  <a:lnTo>
                    <a:pt x="0" y="8"/>
                  </a:lnTo>
                  <a:lnTo>
                    <a:pt x="4" y="4"/>
                  </a:lnTo>
                  <a:lnTo>
                    <a:pt x="8" y="0"/>
                  </a:lnTo>
                  <a:lnTo>
                    <a:pt x="14" y="0"/>
                  </a:lnTo>
                  <a:lnTo>
                    <a:pt x="14" y="0"/>
                  </a:lnTo>
                  <a:lnTo>
                    <a:pt x="20" y="0"/>
                  </a:lnTo>
                  <a:lnTo>
                    <a:pt x="24"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Freeform 44"/>
            <p:cNvSpPr>
              <a:spLocks/>
            </p:cNvSpPr>
            <p:nvPr/>
          </p:nvSpPr>
          <p:spPr bwMode="auto">
            <a:xfrm>
              <a:off x="5222400" y="3887415"/>
              <a:ext cx="47625" cy="44450"/>
            </a:xfrm>
            <a:custGeom>
              <a:avLst/>
              <a:gdLst>
                <a:gd name="T0" fmla="*/ 30 w 30"/>
                <a:gd name="T1" fmla="*/ 14 h 28"/>
                <a:gd name="T2" fmla="*/ 30 w 30"/>
                <a:gd name="T3" fmla="*/ 14 h 28"/>
                <a:gd name="T4" fmla="*/ 28 w 30"/>
                <a:gd name="T5" fmla="*/ 20 h 28"/>
                <a:gd name="T6" fmla="*/ 24 w 30"/>
                <a:gd name="T7" fmla="*/ 24 h 28"/>
                <a:gd name="T8" fmla="*/ 20 w 30"/>
                <a:gd name="T9" fmla="*/ 28 h 28"/>
                <a:gd name="T10" fmla="*/ 14 w 30"/>
                <a:gd name="T11" fmla="*/ 28 h 28"/>
                <a:gd name="T12" fmla="*/ 14 w 30"/>
                <a:gd name="T13" fmla="*/ 28 h 28"/>
                <a:gd name="T14" fmla="*/ 8 w 30"/>
                <a:gd name="T15" fmla="*/ 28 h 28"/>
                <a:gd name="T16" fmla="*/ 4 w 30"/>
                <a:gd name="T17" fmla="*/ 24 h 28"/>
                <a:gd name="T18" fmla="*/ 0 w 30"/>
                <a:gd name="T19" fmla="*/ 20 h 28"/>
                <a:gd name="T20" fmla="*/ 0 w 30"/>
                <a:gd name="T21" fmla="*/ 14 h 28"/>
                <a:gd name="T22" fmla="*/ 0 w 30"/>
                <a:gd name="T23" fmla="*/ 14 h 28"/>
                <a:gd name="T24" fmla="*/ 0 w 30"/>
                <a:gd name="T25" fmla="*/ 8 h 28"/>
                <a:gd name="T26" fmla="*/ 4 w 30"/>
                <a:gd name="T27" fmla="*/ 4 h 28"/>
                <a:gd name="T28" fmla="*/ 8 w 30"/>
                <a:gd name="T29" fmla="*/ 0 h 28"/>
                <a:gd name="T30" fmla="*/ 14 w 30"/>
                <a:gd name="T31" fmla="*/ 0 h 28"/>
                <a:gd name="T32" fmla="*/ 14 w 30"/>
                <a:gd name="T33" fmla="*/ 0 h 28"/>
                <a:gd name="T34" fmla="*/ 20 w 30"/>
                <a:gd name="T35" fmla="*/ 0 h 28"/>
                <a:gd name="T36" fmla="*/ 24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4" y="24"/>
                  </a:lnTo>
                  <a:lnTo>
                    <a:pt x="20" y="28"/>
                  </a:lnTo>
                  <a:lnTo>
                    <a:pt x="14" y="28"/>
                  </a:lnTo>
                  <a:lnTo>
                    <a:pt x="14" y="28"/>
                  </a:lnTo>
                  <a:lnTo>
                    <a:pt x="8" y="28"/>
                  </a:lnTo>
                  <a:lnTo>
                    <a:pt x="4" y="24"/>
                  </a:lnTo>
                  <a:lnTo>
                    <a:pt x="0" y="20"/>
                  </a:lnTo>
                  <a:lnTo>
                    <a:pt x="0" y="14"/>
                  </a:lnTo>
                  <a:lnTo>
                    <a:pt x="0" y="14"/>
                  </a:lnTo>
                  <a:lnTo>
                    <a:pt x="0" y="8"/>
                  </a:lnTo>
                  <a:lnTo>
                    <a:pt x="4" y="4"/>
                  </a:lnTo>
                  <a:lnTo>
                    <a:pt x="8" y="0"/>
                  </a:lnTo>
                  <a:lnTo>
                    <a:pt x="14" y="0"/>
                  </a:lnTo>
                  <a:lnTo>
                    <a:pt x="14" y="0"/>
                  </a:lnTo>
                  <a:lnTo>
                    <a:pt x="20" y="0"/>
                  </a:lnTo>
                  <a:lnTo>
                    <a:pt x="24"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Freeform 45"/>
            <p:cNvSpPr>
              <a:spLocks/>
            </p:cNvSpPr>
            <p:nvPr/>
          </p:nvSpPr>
          <p:spPr bwMode="auto">
            <a:xfrm>
              <a:off x="5492275" y="3966790"/>
              <a:ext cx="44450" cy="47625"/>
            </a:xfrm>
            <a:custGeom>
              <a:avLst/>
              <a:gdLst>
                <a:gd name="T0" fmla="*/ 28 w 28"/>
                <a:gd name="T1" fmla="*/ 16 h 30"/>
                <a:gd name="T2" fmla="*/ 28 w 28"/>
                <a:gd name="T3" fmla="*/ 16 h 30"/>
                <a:gd name="T4" fmla="*/ 28 w 28"/>
                <a:gd name="T5" fmla="*/ 22 h 30"/>
                <a:gd name="T6" fmla="*/ 24 w 28"/>
                <a:gd name="T7" fmla="*/ 26 h 30"/>
                <a:gd name="T8" fmla="*/ 20 w 28"/>
                <a:gd name="T9" fmla="*/ 30 h 30"/>
                <a:gd name="T10" fmla="*/ 14 w 28"/>
                <a:gd name="T11" fmla="*/ 30 h 30"/>
                <a:gd name="T12" fmla="*/ 14 w 28"/>
                <a:gd name="T13" fmla="*/ 30 h 30"/>
                <a:gd name="T14" fmla="*/ 8 w 28"/>
                <a:gd name="T15" fmla="*/ 30 h 30"/>
                <a:gd name="T16" fmla="*/ 4 w 28"/>
                <a:gd name="T17" fmla="*/ 26 h 30"/>
                <a:gd name="T18" fmla="*/ 0 w 28"/>
                <a:gd name="T19" fmla="*/ 22 h 30"/>
                <a:gd name="T20" fmla="*/ 0 w 28"/>
                <a:gd name="T21" fmla="*/ 16 h 30"/>
                <a:gd name="T22" fmla="*/ 0 w 28"/>
                <a:gd name="T23" fmla="*/ 16 h 30"/>
                <a:gd name="T24" fmla="*/ 0 w 28"/>
                <a:gd name="T25" fmla="*/ 10 h 30"/>
                <a:gd name="T26" fmla="*/ 4 w 28"/>
                <a:gd name="T27" fmla="*/ 4 h 30"/>
                <a:gd name="T28" fmla="*/ 8 w 28"/>
                <a:gd name="T29" fmla="*/ 2 h 30"/>
                <a:gd name="T30" fmla="*/ 14 w 28"/>
                <a:gd name="T31" fmla="*/ 0 h 30"/>
                <a:gd name="T32" fmla="*/ 14 w 28"/>
                <a:gd name="T33" fmla="*/ 0 h 30"/>
                <a:gd name="T34" fmla="*/ 20 w 28"/>
                <a:gd name="T35" fmla="*/ 2 h 30"/>
                <a:gd name="T36" fmla="*/ 24 w 28"/>
                <a:gd name="T37" fmla="*/ 4 h 30"/>
                <a:gd name="T38" fmla="*/ 28 w 28"/>
                <a:gd name="T39" fmla="*/ 10 h 30"/>
                <a:gd name="T40" fmla="*/ 28 w 28"/>
                <a:gd name="T41" fmla="*/ 16 h 30"/>
                <a:gd name="T42" fmla="*/ 28 w 28"/>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0">
                  <a:moveTo>
                    <a:pt x="28" y="16"/>
                  </a:moveTo>
                  <a:lnTo>
                    <a:pt x="28" y="16"/>
                  </a:lnTo>
                  <a:lnTo>
                    <a:pt x="28" y="22"/>
                  </a:lnTo>
                  <a:lnTo>
                    <a:pt x="24"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lnTo>
                    <a:pt x="20" y="2"/>
                  </a:lnTo>
                  <a:lnTo>
                    <a:pt x="24" y="4"/>
                  </a:lnTo>
                  <a:lnTo>
                    <a:pt x="28" y="10"/>
                  </a:lnTo>
                  <a:lnTo>
                    <a:pt x="28" y="16"/>
                  </a:lnTo>
                  <a:lnTo>
                    <a:pt x="28"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Freeform 46"/>
            <p:cNvSpPr>
              <a:spLocks/>
            </p:cNvSpPr>
            <p:nvPr/>
          </p:nvSpPr>
          <p:spPr bwMode="auto">
            <a:xfrm>
              <a:off x="5625625" y="3966790"/>
              <a:ext cx="47625" cy="47625"/>
            </a:xfrm>
            <a:custGeom>
              <a:avLst/>
              <a:gdLst>
                <a:gd name="T0" fmla="*/ 30 w 30"/>
                <a:gd name="T1" fmla="*/ 16 h 30"/>
                <a:gd name="T2" fmla="*/ 30 w 30"/>
                <a:gd name="T3" fmla="*/ 16 h 30"/>
                <a:gd name="T4" fmla="*/ 28 w 30"/>
                <a:gd name="T5" fmla="*/ 22 h 30"/>
                <a:gd name="T6" fmla="*/ 26 w 30"/>
                <a:gd name="T7" fmla="*/ 26 h 30"/>
                <a:gd name="T8" fmla="*/ 20 w 30"/>
                <a:gd name="T9" fmla="*/ 30 h 30"/>
                <a:gd name="T10" fmla="*/ 14 w 30"/>
                <a:gd name="T11" fmla="*/ 30 h 30"/>
                <a:gd name="T12" fmla="*/ 14 w 30"/>
                <a:gd name="T13" fmla="*/ 30 h 30"/>
                <a:gd name="T14" fmla="*/ 8 w 30"/>
                <a:gd name="T15" fmla="*/ 30 h 30"/>
                <a:gd name="T16" fmla="*/ 4 w 30"/>
                <a:gd name="T17" fmla="*/ 26 h 30"/>
                <a:gd name="T18" fmla="*/ 0 w 30"/>
                <a:gd name="T19" fmla="*/ 22 h 30"/>
                <a:gd name="T20" fmla="*/ 0 w 30"/>
                <a:gd name="T21" fmla="*/ 16 h 30"/>
                <a:gd name="T22" fmla="*/ 0 w 30"/>
                <a:gd name="T23" fmla="*/ 16 h 30"/>
                <a:gd name="T24" fmla="*/ 0 w 30"/>
                <a:gd name="T25" fmla="*/ 10 h 30"/>
                <a:gd name="T26" fmla="*/ 4 w 30"/>
                <a:gd name="T27" fmla="*/ 4 h 30"/>
                <a:gd name="T28" fmla="*/ 8 w 30"/>
                <a:gd name="T29" fmla="*/ 2 h 30"/>
                <a:gd name="T30" fmla="*/ 14 w 30"/>
                <a:gd name="T31" fmla="*/ 0 h 30"/>
                <a:gd name="T32" fmla="*/ 14 w 30"/>
                <a:gd name="T33" fmla="*/ 0 h 30"/>
                <a:gd name="T34" fmla="*/ 20 w 30"/>
                <a:gd name="T35" fmla="*/ 2 h 30"/>
                <a:gd name="T36" fmla="*/ 26 w 30"/>
                <a:gd name="T37" fmla="*/ 4 h 30"/>
                <a:gd name="T38" fmla="*/ 28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28" y="22"/>
                  </a:lnTo>
                  <a:lnTo>
                    <a:pt x="26"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lnTo>
                    <a:pt x="20" y="2"/>
                  </a:lnTo>
                  <a:lnTo>
                    <a:pt x="26" y="4"/>
                  </a:lnTo>
                  <a:lnTo>
                    <a:pt x="28"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Rectangle 92"/>
            <p:cNvSpPr/>
            <p:nvPr/>
          </p:nvSpPr>
          <p:spPr>
            <a:xfrm>
              <a:off x="2739511" y="1661979"/>
              <a:ext cx="481222" cy="338554"/>
            </a:xfrm>
            <a:prstGeom prst="rect">
              <a:avLst/>
            </a:prstGeom>
          </p:spPr>
          <p:txBody>
            <a:bodyPr wrap="none" anchor="ctr">
              <a:spAutoFit/>
            </a:bodyPr>
            <a:lstStyle/>
            <a:p>
              <a:r>
                <a:rPr lang="en-GB" sz="1600" b="1" dirty="0">
                  <a:solidFill>
                    <a:srgbClr val="363636"/>
                  </a:solidFill>
                </a:rPr>
                <a:t>OS</a:t>
              </a:r>
            </a:p>
          </p:txBody>
        </p:sp>
        <p:sp>
          <p:nvSpPr>
            <p:cNvPr id="94" name="TextBox 18"/>
            <p:cNvSpPr txBox="1"/>
            <p:nvPr/>
          </p:nvSpPr>
          <p:spPr>
            <a:xfrm rot="16200000">
              <a:off x="1319001" y="3496246"/>
              <a:ext cx="346249" cy="481863"/>
            </a:xfrm>
            <a:prstGeom prst="rect">
              <a:avLst/>
            </a:prstGeom>
            <a:noFill/>
          </p:spPr>
          <p:txBody>
            <a:bodyPr vert="eaVert" wrap="none" rtlCol="0" anchor="ctr">
              <a:spAutoFit/>
            </a:bodyPr>
            <a:lstStyle/>
            <a:p>
              <a:pPr algn="ctr"/>
              <a:r>
                <a:rPr lang="ja-JP" altLang="en-US" sz="1050" b="1" dirty="0" smtClean="0">
                  <a:solidFill>
                    <a:srgbClr val="363636"/>
                  </a:solidFill>
                </a:rPr>
                <a:t>（</a:t>
              </a:r>
              <a:r>
                <a:rPr lang="en-US" sz="1050" b="1" dirty="0" smtClean="0">
                  <a:solidFill>
                    <a:srgbClr val="363636"/>
                  </a:solidFill>
                </a:rPr>
                <a:t>%</a:t>
              </a:r>
              <a:r>
                <a:rPr lang="ja-JP" altLang="en-US" sz="1050" b="1" dirty="0" smtClean="0">
                  <a:solidFill>
                    <a:srgbClr val="363636"/>
                  </a:solidFill>
                </a:rPr>
                <a:t>）</a:t>
              </a:r>
              <a:endParaRPr lang="en-US" sz="1050" b="1" dirty="0">
                <a:solidFill>
                  <a:srgbClr val="363636"/>
                </a:solidFill>
              </a:endParaRPr>
            </a:p>
          </p:txBody>
        </p:sp>
      </p:grpSp>
    </p:spTree>
    <p:extLst>
      <p:ext uri="{BB962C8B-B14F-4D97-AF65-F5344CB8AC3E}">
        <p14:creationId xmlns:p14="http://schemas.microsoft.com/office/powerpoint/2010/main" xmlns="" val="4250646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179614"/>
            <a:ext cx="7960009" cy="807720"/>
          </a:xfrm>
        </p:spPr>
        <p:txBody>
          <a:bodyPr/>
          <a:lstStyle/>
          <a:p>
            <a:r>
              <a:rPr lang="en-GB" altLang="ja-JP" sz="1800" dirty="0"/>
              <a:t>237</a:t>
            </a:r>
            <a:r>
              <a:rPr lang="ja-JP" altLang="en-US" sz="1800" dirty="0"/>
              <a:t>：進行肝細胞癌（</a:t>
            </a:r>
            <a:r>
              <a:rPr lang="en-US" altLang="ja-JP" sz="1800" dirty="0"/>
              <a:t>HCC</a:t>
            </a:r>
            <a:r>
              <a:rPr lang="ja-JP" altLang="en-US" sz="1800" dirty="0"/>
              <a:t>）患者を対象とした一次</a:t>
            </a:r>
            <a:r>
              <a:rPr lang="en-GB" altLang="ja-JP" sz="1800" dirty="0" err="1"/>
              <a:t>dovitinib</a:t>
            </a:r>
            <a:r>
              <a:rPr lang="ja-JP" altLang="en-US" sz="1800" dirty="0"/>
              <a:t>（</a:t>
            </a:r>
            <a:r>
              <a:rPr lang="en-GB" altLang="ja-JP" sz="1800" dirty="0"/>
              <a:t>TKI258</a:t>
            </a:r>
            <a:r>
              <a:rPr lang="ja-JP" altLang="en-US" sz="1800" dirty="0"/>
              <a:t>）</a:t>
            </a:r>
            <a:r>
              <a:rPr lang="en-GB" altLang="ja-JP" sz="1800" dirty="0"/>
              <a:t>vs</a:t>
            </a:r>
            <a:r>
              <a:rPr lang="en-US" altLang="ja-JP" sz="1800" dirty="0"/>
              <a:t>.</a:t>
            </a:r>
            <a:r>
              <a:rPr lang="en-GB" altLang="ja-JP" sz="1800" dirty="0"/>
              <a:t> </a:t>
            </a:r>
            <a:r>
              <a:rPr lang="ja-JP" altLang="en-US" sz="1800" dirty="0"/>
              <a:t>ソラフェニブの第</a:t>
            </a:r>
            <a:r>
              <a:rPr lang="en-US" altLang="ja-JP" sz="1800" dirty="0"/>
              <a:t>Ⅱ</a:t>
            </a:r>
            <a:r>
              <a:rPr lang="ja-JP" altLang="en-US" sz="1800" dirty="0"/>
              <a:t>相試験</a:t>
            </a:r>
            <a:r>
              <a:rPr lang="en-US" altLang="ja-JP" sz="1800" dirty="0"/>
              <a:t>‐</a:t>
            </a:r>
            <a:r>
              <a:rPr lang="en-GB" altLang="ja-JP" sz="1800" dirty="0"/>
              <a:t>Cheng AL</a:t>
            </a:r>
            <a:r>
              <a:rPr lang="ja-JP" altLang="en-US" sz="1800" dirty="0"/>
              <a:t>ら</a:t>
            </a:r>
            <a:endParaRPr lang="en-GB" sz="1800" dirty="0"/>
          </a:p>
        </p:txBody>
      </p:sp>
      <p:sp>
        <p:nvSpPr>
          <p:cNvPr id="3" name="Content Placeholder 2"/>
          <p:cNvSpPr>
            <a:spLocks noGrp="1"/>
          </p:cNvSpPr>
          <p:nvPr>
            <p:ph idx="1"/>
          </p:nvPr>
        </p:nvSpPr>
        <p:spPr/>
        <p:txBody>
          <a:bodyPr/>
          <a:lstStyle/>
          <a:p>
            <a:pPr marL="0" indent="0">
              <a:spcAft>
                <a:spcPts val="24600"/>
              </a:spcAft>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b="1" dirty="0" smtClean="0">
              <a:solidFill>
                <a:schemeClr val="tx1"/>
              </a:solidFill>
            </a:endParaRPr>
          </a:p>
          <a:p>
            <a:pPr mar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ja-JP" altLang="en-US" sz="1600" b="1" dirty="0" smtClean="0">
                <a:solidFill>
                  <a:schemeClr val="tx1"/>
                </a:solidFill>
              </a:rPr>
              <a:t>進行</a:t>
            </a:r>
            <a:r>
              <a:rPr lang="en-US" altLang="ja-JP" sz="1600" b="1" dirty="0" smtClean="0">
                <a:solidFill>
                  <a:schemeClr val="tx1"/>
                </a:solidFill>
              </a:rPr>
              <a:t>HCC</a:t>
            </a:r>
            <a:r>
              <a:rPr lang="ja-JP" altLang="en-US" sz="1600" b="1" dirty="0" smtClean="0">
                <a:solidFill>
                  <a:schemeClr val="tx1"/>
                </a:solidFill>
              </a:rPr>
              <a:t>患者において、</a:t>
            </a:r>
            <a:r>
              <a:rPr lang="en-US" altLang="ja-JP" sz="1600" b="1" dirty="0" err="1" smtClean="0">
                <a:solidFill>
                  <a:schemeClr val="tx1"/>
                </a:solidFill>
              </a:rPr>
              <a:t>d</a:t>
            </a:r>
            <a:r>
              <a:rPr lang="en-US" sz="1600" b="1" dirty="0" err="1" smtClean="0">
                <a:solidFill>
                  <a:schemeClr val="tx1"/>
                </a:solidFill>
              </a:rPr>
              <a:t>ovitinib</a:t>
            </a:r>
            <a:r>
              <a:rPr lang="ja-JP" altLang="en-US" sz="1600" b="1" dirty="0" smtClean="0">
                <a:solidFill>
                  <a:schemeClr val="tx1"/>
                </a:solidFill>
              </a:rPr>
              <a:t>は一次治療としてソラフェニブより高い活性を示さなかった。</a:t>
            </a:r>
            <a:endParaRPr lang="en-US" sz="1600" b="1" dirty="0">
              <a:solidFill>
                <a:schemeClr val="tx1"/>
              </a:solidFill>
            </a:endParaRPr>
          </a:p>
          <a:p>
            <a:pPr>
              <a:buClr>
                <a:srgbClr val="043882"/>
              </a:buClr>
            </a:pPr>
            <a:r>
              <a:rPr lang="en-US" sz="1600" b="1" dirty="0" err="1" smtClean="0">
                <a:solidFill>
                  <a:schemeClr val="tx1"/>
                </a:solidFill>
              </a:rPr>
              <a:t>Dovitinib</a:t>
            </a:r>
            <a:r>
              <a:rPr lang="ja-JP" altLang="en-US" sz="1600" b="1" dirty="0" smtClean="0">
                <a:solidFill>
                  <a:schemeClr val="tx1"/>
                </a:solidFill>
              </a:rPr>
              <a:t>の安全性プロファイルは他の試験で認められたプロファイルと同様であった。</a:t>
            </a:r>
            <a:endParaRPr lang="en-US" sz="1600" b="1" dirty="0">
              <a:solidFill>
                <a:schemeClr val="tx1"/>
              </a:solidFill>
            </a:endParaRPr>
          </a:p>
          <a:p>
            <a:pPr>
              <a:buClr>
                <a:srgbClr val="043882"/>
              </a:buClr>
            </a:pPr>
            <a:r>
              <a:rPr lang="en-US" altLang="ja-JP" sz="1600" b="1" spc="50" dirty="0" err="1" smtClean="0">
                <a:solidFill>
                  <a:schemeClr val="tx1"/>
                </a:solidFill>
              </a:rPr>
              <a:t>Dovitinib</a:t>
            </a:r>
            <a:r>
              <a:rPr lang="ja-JP" altLang="en-US" sz="1600" b="1" spc="50" dirty="0" smtClean="0">
                <a:solidFill>
                  <a:schemeClr val="tx1"/>
                </a:solidFill>
              </a:rPr>
              <a:t>群では</a:t>
            </a:r>
            <a:r>
              <a:rPr lang="en-US" altLang="ja-JP" sz="1600" b="1" spc="50" dirty="0" smtClean="0">
                <a:solidFill>
                  <a:schemeClr val="tx1"/>
                </a:solidFill>
              </a:rPr>
              <a:t>OS</a:t>
            </a:r>
            <a:r>
              <a:rPr lang="ja-JP" altLang="en-US" sz="1600" b="1" spc="50" dirty="0" smtClean="0">
                <a:solidFill>
                  <a:schemeClr val="tx1"/>
                </a:solidFill>
              </a:rPr>
              <a:t>中央値とベースライン時の血漿中</a:t>
            </a:r>
            <a:r>
              <a:rPr lang="en-US" sz="1600" b="1" spc="50" dirty="0" smtClean="0">
                <a:solidFill>
                  <a:schemeClr val="tx1"/>
                </a:solidFill>
              </a:rPr>
              <a:t>sVEGFR1</a:t>
            </a:r>
            <a:r>
              <a:rPr lang="ja-JP" altLang="en-US" sz="1600" b="1" spc="50" dirty="0" smtClean="0">
                <a:solidFill>
                  <a:schemeClr val="tx1"/>
                </a:solidFill>
              </a:rPr>
              <a:t>値および</a:t>
            </a:r>
            <a:r>
              <a:rPr lang="en-US" sz="1600" b="1" spc="50" dirty="0" smtClean="0">
                <a:solidFill>
                  <a:schemeClr val="tx1"/>
                </a:solidFill>
              </a:rPr>
              <a:t>HGF</a:t>
            </a:r>
            <a:r>
              <a:rPr lang="ja-JP" altLang="en-US" sz="1600" b="1" spc="50" dirty="0" smtClean="0">
                <a:solidFill>
                  <a:schemeClr val="tx1"/>
                </a:solidFill>
              </a:rPr>
              <a:t>値の間に</a:t>
            </a:r>
            <a:r>
              <a:rPr lang="ja-JP" altLang="en-US" sz="1600" b="1" dirty="0" smtClean="0">
                <a:solidFill>
                  <a:schemeClr val="tx1"/>
                </a:solidFill>
              </a:rPr>
              <a:t>有意な相関が認められた。</a:t>
            </a:r>
            <a:endParaRPr lang="en-US" sz="1600" b="1" dirty="0">
              <a:solidFill>
                <a:schemeClr val="tx1"/>
              </a:solidFill>
            </a:endParaRPr>
          </a:p>
          <a:p>
            <a:endParaRPr lang="en-GB" dirty="0"/>
          </a:p>
        </p:txBody>
      </p:sp>
      <p:sp>
        <p:nvSpPr>
          <p:cNvPr id="5" name="Text Placeholder 4"/>
          <p:cNvSpPr>
            <a:spLocks noGrp="1"/>
          </p:cNvSpPr>
          <p:nvPr>
            <p:ph type="body" sz="quarter" idx="11"/>
          </p:nvPr>
        </p:nvSpPr>
        <p:spPr/>
        <p:txBody>
          <a:bodyPr/>
          <a:lstStyle/>
          <a:p>
            <a:r>
              <a:rPr lang="en-GB" dirty="0" smtClean="0">
                <a:solidFill>
                  <a:srgbClr val="363636"/>
                </a:solidFill>
              </a:rPr>
              <a:t>Cheng</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237</a:t>
            </a:r>
            <a:r>
              <a:rPr lang="fr-FR" dirty="0" smtClean="0">
                <a:solidFill>
                  <a:srgbClr val="363636"/>
                </a:solidFill>
              </a:rPr>
              <a:t>)</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599170094"/>
              </p:ext>
            </p:extLst>
          </p:nvPr>
        </p:nvGraphicFramePr>
        <p:xfrm>
          <a:off x="368489" y="1742136"/>
          <a:ext cx="8420670" cy="2521206"/>
        </p:xfrm>
        <a:graphic>
          <a:graphicData uri="http://schemas.openxmlformats.org/drawingml/2006/table">
            <a:tbl>
              <a:tblPr firstRow="1" bandRow="1">
                <a:tableStyleId>{69012ECD-51FC-41F1-AA8D-1B2483CD663E}</a:tableStyleId>
              </a:tblPr>
              <a:tblGrid>
                <a:gridCol w="2540994"/>
                <a:gridCol w="979946"/>
                <a:gridCol w="979946"/>
                <a:gridCol w="979946"/>
                <a:gridCol w="979946"/>
                <a:gridCol w="979946"/>
                <a:gridCol w="979946"/>
              </a:tblGrid>
              <a:tr h="249654">
                <a:tc rowSpan="2">
                  <a:txBody>
                    <a:bodyPr/>
                    <a:lstStyle/>
                    <a:p>
                      <a:pPr marL="0">
                        <a:lnSpc>
                          <a:spcPct val="100000"/>
                        </a:lnSpc>
                      </a:pPr>
                      <a:r>
                        <a:rPr lang="en-GB" sz="1200" baseline="0" dirty="0" smtClean="0">
                          <a:solidFill>
                            <a:schemeClr val="tx2"/>
                          </a:solidFill>
                        </a:rPr>
                        <a:t>AE</a:t>
                      </a:r>
                      <a:r>
                        <a:rPr lang="ja-JP" altLang="en-US" sz="1200" baseline="0" dirty="0" smtClean="0">
                          <a:solidFill>
                            <a:schemeClr val="tx2"/>
                          </a:solidFill>
                        </a:rPr>
                        <a:t>（いずれかの群で全グレード　発現率が≧</a:t>
                      </a:r>
                      <a:r>
                        <a:rPr lang="en-GB" sz="1200" baseline="0" dirty="0" smtClean="0">
                          <a:solidFill>
                            <a:schemeClr val="tx2"/>
                          </a:solidFill>
                        </a:rPr>
                        <a:t>30%</a:t>
                      </a:r>
                      <a:r>
                        <a:rPr lang="ja-JP" altLang="en-US" sz="1200" baseline="0" dirty="0" smtClean="0">
                          <a:solidFill>
                            <a:schemeClr val="tx2"/>
                          </a:solidFill>
                        </a:rPr>
                        <a:t>のもの）、例</a:t>
                      </a:r>
                      <a:r>
                        <a:rPr lang="en-GB" sz="1200" baseline="0" dirty="0" smtClean="0">
                          <a:solidFill>
                            <a:schemeClr val="tx2"/>
                          </a:solidFill>
                        </a:rPr>
                        <a:t>(%)</a:t>
                      </a:r>
                    </a:p>
                  </a:txBody>
                  <a:tcPr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gridSpan="3">
                  <a:txBody>
                    <a:bodyPr/>
                    <a:lstStyle/>
                    <a:p>
                      <a:pPr algn="ctr">
                        <a:lnSpc>
                          <a:spcPts val="1200"/>
                        </a:lnSpc>
                      </a:pPr>
                      <a:r>
                        <a:rPr lang="en-GB" sz="1200" dirty="0" err="1" smtClean="0">
                          <a:solidFill>
                            <a:schemeClr val="tx2"/>
                          </a:solidFill>
                        </a:rPr>
                        <a:t>Dovitinib</a:t>
                      </a:r>
                      <a:r>
                        <a:rPr lang="ja-JP" altLang="en-US" sz="1200" dirty="0" smtClean="0">
                          <a:solidFill>
                            <a:schemeClr val="tx2"/>
                          </a:solidFill>
                        </a:rPr>
                        <a:t>群（</a:t>
                      </a:r>
                      <a:r>
                        <a:rPr lang="en-GB" sz="1200" dirty="0" smtClean="0">
                          <a:solidFill>
                            <a:schemeClr val="tx2"/>
                          </a:solidFill>
                        </a:rPr>
                        <a:t>79</a:t>
                      </a:r>
                      <a:r>
                        <a:rPr lang="ja-JP" altLang="en-US" sz="1200" dirty="0" smtClean="0">
                          <a:solidFill>
                            <a:schemeClr val="tx2"/>
                          </a:solidFill>
                        </a:rPr>
                        <a:t>例）</a:t>
                      </a:r>
                      <a:endParaRPr lang="en-GB" sz="1200" dirty="0">
                        <a:solidFill>
                          <a:schemeClr val="tx2"/>
                        </a:solidFill>
                      </a:endParaRPr>
                    </a:p>
                  </a:txBody>
                  <a:tcPr anchor="ct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lnSpc>
                          <a:spcPts val="1200"/>
                        </a:lnSpc>
                      </a:pPr>
                      <a:endParaRPr lang="en-GB" sz="130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gridSpan="3">
                  <a:txBody>
                    <a:bodyPr/>
                    <a:lstStyle/>
                    <a:p>
                      <a:pPr algn="ctr">
                        <a:lnSpc>
                          <a:spcPts val="1200"/>
                        </a:lnSpc>
                      </a:pPr>
                      <a:r>
                        <a:rPr lang="ja-JP" altLang="en-US" sz="1200" dirty="0" smtClean="0">
                          <a:solidFill>
                            <a:schemeClr val="tx2"/>
                          </a:solidFill>
                        </a:rPr>
                        <a:t>ソラフェニブ群（</a:t>
                      </a:r>
                      <a:r>
                        <a:rPr lang="en-GB" sz="1200" baseline="0" dirty="0" smtClean="0">
                          <a:solidFill>
                            <a:schemeClr val="tx2"/>
                          </a:solidFill>
                        </a:rPr>
                        <a:t>83</a:t>
                      </a:r>
                      <a:r>
                        <a:rPr lang="ja-JP" altLang="en-US" sz="1200" baseline="0" dirty="0" smtClean="0">
                          <a:solidFill>
                            <a:schemeClr val="tx2"/>
                          </a:solidFill>
                        </a:rPr>
                        <a:t>例）</a:t>
                      </a:r>
                      <a:endParaRPr lang="en-GB" sz="1200" dirty="0">
                        <a:solidFill>
                          <a:schemeClr val="tx2"/>
                        </a:solidFill>
                      </a:endParaRPr>
                    </a:p>
                  </a:txBody>
                  <a:tcPr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lnSpc>
                          <a:spcPts val="1200"/>
                        </a:lnSpc>
                      </a:pPr>
                      <a:endParaRPr lang="en-GB" sz="130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r>
              <a:tr h="249654">
                <a:tc vMerge="1">
                  <a:txBody>
                    <a:bodyPr/>
                    <a:lstStyle/>
                    <a:p>
                      <a:pPr marL="0">
                        <a:lnSpc>
                          <a:spcPts val="1200"/>
                        </a:lnSpc>
                      </a:pPr>
                      <a:endParaRPr lang="en-GB" sz="1200" baseline="0" dirty="0" smtClean="0">
                        <a:solidFill>
                          <a:schemeClr val="tx2"/>
                        </a:solidFill>
                      </a:endParaRPr>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全グレード</a:t>
                      </a:r>
                      <a:endParaRPr lang="en-GB" sz="1200" b="1" dirty="0" smtClean="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グレード</a:t>
                      </a:r>
                      <a:r>
                        <a:rPr lang="en-GB" sz="1200" b="1" dirty="0" smtClean="0">
                          <a:solidFill>
                            <a:schemeClr val="tx2"/>
                          </a:solidFill>
                        </a:rPr>
                        <a:t>3</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グレード</a:t>
                      </a:r>
                      <a:r>
                        <a:rPr lang="en-GB" sz="1200" b="1" baseline="0" dirty="0" smtClean="0">
                          <a:solidFill>
                            <a:schemeClr val="tx2"/>
                          </a:solidFill>
                        </a:rPr>
                        <a:t>4</a:t>
                      </a:r>
                      <a:endParaRPr lang="en-GB" sz="1200" b="1" dirty="0" smtClean="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全グレード</a:t>
                      </a:r>
                      <a:endParaRPr lang="en-GB" sz="1200" b="1" dirty="0" smtClean="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グレード</a:t>
                      </a:r>
                      <a:r>
                        <a:rPr lang="en-GB" sz="1200" b="1" dirty="0" smtClean="0">
                          <a:solidFill>
                            <a:schemeClr val="tx2"/>
                          </a:solidFill>
                        </a:rPr>
                        <a:t>3</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グレード</a:t>
                      </a:r>
                      <a:r>
                        <a:rPr lang="en-GB" sz="1200" b="1" baseline="0" dirty="0" smtClean="0">
                          <a:solidFill>
                            <a:schemeClr val="tx2"/>
                          </a:solidFill>
                        </a:rPr>
                        <a:t>4</a:t>
                      </a:r>
                      <a:endParaRPr lang="en-GB" sz="1200" b="1" dirty="0" smtClean="0">
                        <a:solidFill>
                          <a:schemeClr val="tx2"/>
                        </a:solidFill>
                      </a:endParaRPr>
                    </a:p>
                  </a:txBody>
                  <a:tcPr anchor="ctr">
                    <a:lnL>
                      <a:noFill/>
                    </a:lnL>
                    <a:lnR w="12700" cap="flat" cmpd="sng" algn="ctr">
                      <a:solidFill>
                        <a:schemeClr val="tx2"/>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96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baseline="0" dirty="0" smtClean="0"/>
                        <a:t>下痢</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49 (62)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9 (11)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35 (42)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baseline="0" dirty="0" smtClean="0"/>
                        <a:t>1 (1)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baseline="0" dirty="0" smtClean="0"/>
                        <a:t>食欲減退</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34 (43)</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6 (8)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26</a:t>
                      </a:r>
                      <a:r>
                        <a:rPr lang="en-GB" sz="1200" baseline="0" dirty="0" smtClean="0"/>
                        <a:t> (31)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4 (5)</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r>
              <a:tr h="249654">
                <a:tc>
                  <a:txBody>
                    <a:bodyPr/>
                    <a:lstStyle/>
                    <a:p>
                      <a:pPr marL="0">
                        <a:lnSpc>
                          <a:spcPts val="1200"/>
                        </a:lnSpc>
                      </a:pPr>
                      <a:r>
                        <a:rPr lang="ja-JP" altLang="en-US" sz="1200" baseline="0" dirty="0" smtClean="0"/>
                        <a:t>悪心</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32 (41)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4 (5)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16 (19)</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baseline="0" dirty="0" smtClean="0"/>
                        <a:t>嘔吐</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32 (41)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10 (12)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1 (1)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r>
              <a:tr h="249654">
                <a:tc>
                  <a:txBody>
                    <a:bodyPr/>
                    <a:lstStyle/>
                    <a:p>
                      <a:pPr marL="0">
                        <a:lnSpc>
                          <a:spcPts val="1200"/>
                        </a:lnSpc>
                      </a:pPr>
                      <a:r>
                        <a:rPr lang="ja-JP" altLang="en-US" sz="1200" baseline="0" dirty="0" smtClean="0"/>
                        <a:t>疲労</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28 (35)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11 (14)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13 (16)</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2 (2)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a:lnSpc>
                          <a:spcPts val="1200"/>
                        </a:lnSpc>
                      </a:pPr>
                      <a:r>
                        <a:rPr lang="ja-JP" altLang="en-US" sz="1200" baseline="0" dirty="0" smtClean="0"/>
                        <a:t>発疹</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27</a:t>
                      </a:r>
                      <a:r>
                        <a:rPr lang="en-GB" sz="1200" baseline="0" dirty="0" smtClean="0"/>
                        <a:t> (34)</a:t>
                      </a:r>
                      <a:endParaRPr lang="en-GB" sz="12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18 (22)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2 (2)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r>
              <a:tr h="249654">
                <a:tc>
                  <a:txBody>
                    <a:bodyPr/>
                    <a:lstStyle/>
                    <a:p>
                      <a:pPr marL="0">
                        <a:lnSpc>
                          <a:spcPts val="1200"/>
                        </a:lnSpc>
                      </a:pPr>
                      <a:r>
                        <a:rPr lang="ja-JP" altLang="en-US" sz="1200" baseline="0" dirty="0" smtClean="0"/>
                        <a:t>発熱</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24 (30)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23 (28)</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baseline="0" dirty="0" smtClean="0"/>
                        <a:t>1 (1)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a:lnSpc>
                          <a:spcPct val="100000"/>
                        </a:lnSpc>
                      </a:pPr>
                      <a:r>
                        <a:rPr lang="ja-JP" altLang="en-US" sz="1200" baseline="0" dirty="0" smtClean="0"/>
                        <a:t>手掌足底発赤知覚不全症候群</a:t>
                      </a:r>
                      <a:endParaRPr lang="en-GB" sz="1200" baseline="0" dirty="0" smtClean="0"/>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11 (4)</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 </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200"/>
                        </a:lnSpc>
                      </a:pPr>
                      <a:r>
                        <a:rPr lang="en-GB" sz="1200" baseline="0" dirty="0" smtClean="0"/>
                        <a:t>55 (66)</a:t>
                      </a:r>
                      <a:endParaRPr lang="en-GB" sz="12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200"/>
                        </a:lnSpc>
                      </a:pPr>
                      <a:r>
                        <a:rPr lang="en-GB" sz="1200" baseline="0" dirty="0" smtClean="0"/>
                        <a:t>13 (16)</a:t>
                      </a:r>
                      <a:endParaRPr lang="en-GB" sz="12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extLst>
      <p:ext uri="{BB962C8B-B14F-4D97-AF65-F5344CB8AC3E}">
        <p14:creationId xmlns:p14="http://schemas.microsoft.com/office/powerpoint/2010/main" xmlns="" val="1247276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238</a:t>
            </a:r>
            <a:r>
              <a:rPr lang="ja-JP" altLang="en-US" sz="1800" dirty="0" smtClean="0"/>
              <a:t>：</a:t>
            </a:r>
            <a:r>
              <a:rPr lang="ja-JP" altLang="en-US" sz="1800" spc="-50" dirty="0" smtClean="0"/>
              <a:t>進行肝細胞癌（</a:t>
            </a:r>
            <a:r>
              <a:rPr lang="en-US" altLang="ja-JP" sz="1800" spc="-50" dirty="0" smtClean="0"/>
              <a:t>HCC</a:t>
            </a:r>
            <a:r>
              <a:rPr lang="ja-JP" altLang="en-US" sz="1800" spc="-50" dirty="0" smtClean="0"/>
              <a:t>）患者におけるニンテダニブ</a:t>
            </a:r>
            <a:r>
              <a:rPr lang="ja-JP" altLang="en-US" sz="1800" spc="-50" dirty="0"/>
              <a:t> </a:t>
            </a:r>
            <a:r>
              <a:rPr lang="en-US" altLang="ja-JP" sz="1800" spc="-50" dirty="0" smtClean="0"/>
              <a:t>vs.</a:t>
            </a:r>
            <a:r>
              <a:rPr lang="ja-JP" altLang="en-US" sz="1800" spc="-50" dirty="0" smtClean="0"/>
              <a:t> ソラフェニブの有効性</a:t>
            </a:r>
            <a:r>
              <a:rPr lang="ja-JP" altLang="en-US" sz="1800" dirty="0" smtClean="0"/>
              <a:t>および安全性を比較する無作為化第</a:t>
            </a:r>
            <a:r>
              <a:rPr lang="en-US" altLang="ja-JP" sz="1800" dirty="0" smtClean="0"/>
              <a:t>Ⅱ</a:t>
            </a:r>
            <a:r>
              <a:rPr lang="ja-JP" altLang="en-US" sz="1800" dirty="0" smtClean="0"/>
              <a:t>相試験</a:t>
            </a:r>
            <a:r>
              <a:rPr lang="en-US" altLang="ja-JP" sz="1800" dirty="0" smtClean="0"/>
              <a:t>‐</a:t>
            </a:r>
            <a:r>
              <a:rPr lang="en-GB" sz="1800" dirty="0" smtClean="0"/>
              <a:t>Palmer DH</a:t>
            </a:r>
            <a:r>
              <a:rPr lang="ja-JP" altLang="en-US" sz="1800" dirty="0" smtClean="0"/>
              <a:t>ら</a:t>
            </a:r>
            <a:endParaRPr lang="en-GB" sz="1800" dirty="0"/>
          </a:p>
        </p:txBody>
      </p:sp>
      <p:sp>
        <p:nvSpPr>
          <p:cNvPr id="3" name="Text Placeholder 2"/>
          <p:cNvSpPr>
            <a:spLocks noGrp="1"/>
          </p:cNvSpPr>
          <p:nvPr>
            <p:ph type="body" sz="quarter" idx="10"/>
          </p:nvPr>
        </p:nvSpPr>
        <p:spPr/>
        <p:txBody>
          <a:bodyPr/>
          <a:lstStyle/>
          <a:p>
            <a:r>
              <a:rPr lang="en-US" dirty="0" smtClean="0">
                <a:solidFill>
                  <a:srgbClr val="363636"/>
                </a:solidFill>
              </a:rPr>
              <a:t>*</a:t>
            </a:r>
            <a:r>
              <a:rPr lang="en-US" dirty="0" smtClean="0"/>
              <a:t> RET</a:t>
            </a:r>
            <a:r>
              <a:rPr lang="ja-JP" altLang="en-US" dirty="0" err="1" smtClean="0"/>
              <a:t>、</a:t>
            </a:r>
            <a:r>
              <a:rPr lang="en-US" dirty="0" smtClean="0"/>
              <a:t>Flt3</a:t>
            </a:r>
            <a:r>
              <a:rPr lang="ja-JP" altLang="en-US" dirty="0" smtClean="0"/>
              <a:t>および</a:t>
            </a:r>
            <a:r>
              <a:rPr lang="en-US" dirty="0" err="1" smtClean="0"/>
              <a:t>Src</a:t>
            </a:r>
            <a:r>
              <a:rPr lang="ja-JP" altLang="en-US" dirty="0" smtClean="0"/>
              <a:t>も標的とする；</a:t>
            </a:r>
            <a:r>
              <a:rPr lang="en-US" baseline="30000" dirty="0" smtClean="0"/>
              <a:t>†</a:t>
            </a:r>
            <a:r>
              <a:rPr lang="en-US" dirty="0" smtClean="0"/>
              <a:t>28</a:t>
            </a:r>
            <a:r>
              <a:rPr lang="ja-JP" altLang="en-US" dirty="0" smtClean="0"/>
              <a:t>日を</a:t>
            </a:r>
            <a:r>
              <a:rPr lang="en-US" altLang="ja-JP" dirty="0" smtClean="0"/>
              <a:t>1</a:t>
            </a:r>
            <a:r>
              <a:rPr lang="ja-JP" altLang="en-US" dirty="0" smtClean="0"/>
              <a:t>コースとする</a:t>
            </a:r>
            <a:endParaRPr lang="en-US" dirty="0"/>
          </a:p>
        </p:txBody>
      </p:sp>
      <p:sp>
        <p:nvSpPr>
          <p:cNvPr id="4" name="Text Placeholder 3"/>
          <p:cNvSpPr>
            <a:spLocks noGrp="1"/>
          </p:cNvSpPr>
          <p:nvPr>
            <p:ph type="body" sz="quarter" idx="11"/>
          </p:nvPr>
        </p:nvSpPr>
        <p:spPr/>
        <p:txBody>
          <a:bodyPr/>
          <a:lstStyle/>
          <a:p>
            <a:r>
              <a:rPr lang="en-GB" dirty="0" smtClean="0"/>
              <a:t>Palmer</a:t>
            </a:r>
            <a:r>
              <a:rPr lang="ja-JP" altLang="en-US" dirty="0" smtClean="0"/>
              <a:t>ら</a:t>
            </a:r>
            <a:r>
              <a:rPr lang="fr-FR" dirty="0" smtClean="0"/>
              <a:t> </a:t>
            </a:r>
            <a:r>
              <a:rPr lang="fr-FR" dirty="0"/>
              <a:t>J Clin Oncol 2015; 33 (suppl 3; abstr 238</a:t>
            </a:r>
            <a:r>
              <a:rPr lang="fr-FR" dirty="0" smtClean="0"/>
              <a:t>)</a:t>
            </a:r>
            <a:endParaRPr lang="en-GB" dirty="0"/>
          </a:p>
        </p:txBody>
      </p:sp>
      <p:sp>
        <p:nvSpPr>
          <p:cNvPr id="5" name="Oval 14"/>
          <p:cNvSpPr>
            <a:spLocks noChangeArrowheads="1"/>
          </p:cNvSpPr>
          <p:nvPr/>
        </p:nvSpPr>
        <p:spPr bwMode="auto">
          <a:xfrm>
            <a:off x="3941537" y="34524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2:1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4217370" y="2804471"/>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52418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855936" y="3282642"/>
            <a:ext cx="3918177" cy="892175"/>
          </a:xfrm>
          <a:prstGeom prst="rect">
            <a:avLst/>
          </a:prstGeom>
          <a:noFill/>
          <a:ln w="9525">
            <a:noFill/>
            <a:miter lim="800000"/>
            <a:headEnd/>
            <a:tailEnd/>
          </a:ln>
        </p:spPr>
        <p:txBody>
          <a:bodyPr/>
          <a:lstStyle/>
          <a:p>
            <a:pPr marL="190500" indent="-190500" algn="l">
              <a:spcBef>
                <a:spcPts val="0"/>
              </a:spcBef>
              <a:spcAft>
                <a:spcPts val="0"/>
              </a:spcAft>
              <a:defRPr/>
            </a:pPr>
            <a:r>
              <a:rPr lang="ja-JP" altLang="en-US" sz="1400" b="1" dirty="0" smtClean="0">
                <a:solidFill>
                  <a:schemeClr val="bg1"/>
                </a:solidFill>
                <a:latin typeface="+mn-lt"/>
              </a:rPr>
              <a:t>層別化</a:t>
            </a:r>
            <a:endParaRPr lang="en-GB" sz="1400" b="1" dirty="0">
              <a:solidFill>
                <a:schemeClr val="bg1"/>
              </a:solidFill>
              <a:latin typeface="+mn-lt"/>
            </a:endParaRPr>
          </a:p>
          <a:p>
            <a:pPr marL="203200" indent="-203200">
              <a:spcBef>
                <a:spcPts val="0"/>
              </a:spcBef>
              <a:spcAft>
                <a:spcPts val="0"/>
              </a:spcAft>
              <a:buFont typeface="Arial" pitchFamily="34" charset="0"/>
              <a:buChar char="•"/>
              <a:defRPr/>
            </a:pPr>
            <a:r>
              <a:rPr lang="ja-JP" altLang="en-US" sz="1400" dirty="0" smtClean="0"/>
              <a:t>大血管浸潤および／または肝外進展</a:t>
            </a:r>
            <a:r>
              <a:rPr lang="en-GB" sz="1400" dirty="0" smtClean="0"/>
              <a:t> </a:t>
            </a:r>
            <a:r>
              <a:rPr lang="en-GB" sz="1400" dirty="0"/>
              <a:t>vs. </a:t>
            </a:r>
            <a:r>
              <a:rPr lang="ja-JP" altLang="en-US" sz="1400" dirty="0" smtClean="0"/>
              <a:t>浸潤／進展なし</a:t>
            </a:r>
            <a:endParaRPr lang="en-GB" sz="1400" dirty="0"/>
          </a:p>
        </p:txBody>
      </p:sp>
      <p:cxnSp>
        <p:nvCxnSpPr>
          <p:cNvPr id="9" name="AutoShape 19"/>
          <p:cNvCxnSpPr>
            <a:cxnSpLocks noChangeShapeType="1"/>
          </p:cNvCxnSpPr>
          <p:nvPr/>
        </p:nvCxnSpPr>
        <p:spPr bwMode="auto">
          <a:xfrm>
            <a:off x="3684814" y="374451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88505"/>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7813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altLang="en-US" dirty="0" smtClean="0">
                <a:solidFill>
                  <a:schemeClr val="tx2"/>
                </a:solidFill>
                <a:latin typeface="+mn-ea"/>
              </a:rPr>
              <a:t>ニンテダニブ</a:t>
            </a:r>
            <a:r>
              <a:rPr lang="en-GB" altLang="zh-CN" dirty="0" smtClean="0">
                <a:solidFill>
                  <a:schemeClr val="tx2"/>
                </a:solidFill>
                <a:latin typeface="+mn-ea"/>
              </a:rPr>
              <a:t>200 </a:t>
            </a:r>
            <a:r>
              <a:rPr lang="en-GB" altLang="zh-CN" dirty="0">
                <a:solidFill>
                  <a:schemeClr val="tx2"/>
                </a:solidFill>
                <a:latin typeface="+mn-ea"/>
              </a:rPr>
              <a:t>mg </a:t>
            </a:r>
            <a:r>
              <a:rPr lang="en-GB" altLang="zh-CN" dirty="0" smtClean="0">
                <a:solidFill>
                  <a:schemeClr val="tx2"/>
                </a:solidFill>
                <a:latin typeface="+mn-ea"/>
              </a:rPr>
              <a:t>bid</a:t>
            </a:r>
            <a:r>
              <a:rPr lang="ja-JP" altLang="en-US" dirty="0" smtClean="0">
                <a:solidFill>
                  <a:schemeClr val="tx2"/>
                </a:solidFill>
                <a:latin typeface="+mn-ea"/>
              </a:rPr>
              <a:t>連続投与</a:t>
            </a:r>
            <a:r>
              <a:rPr lang="en-US" baseline="30000" dirty="0" smtClean="0">
                <a:solidFill>
                  <a:schemeClr val="tx2"/>
                </a:solidFill>
                <a:latin typeface="+mn-ea"/>
              </a:rPr>
              <a:t>†</a:t>
            </a:r>
            <a:endParaRPr lang="en-GB" altLang="zh-CN" dirty="0">
              <a:solidFill>
                <a:schemeClr val="tx2"/>
              </a:solidFill>
              <a:latin typeface="+mn-ea"/>
            </a:endParaRP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62</a:t>
            </a:r>
            <a:r>
              <a:rPr lang="ja-JP" altLang="en-US" dirty="0" smtClean="0">
                <a:solidFill>
                  <a:schemeClr val="tx2"/>
                </a:solidFill>
                <a:latin typeface="+mn-ea"/>
              </a:rPr>
              <a:t>例）</a:t>
            </a:r>
            <a:endParaRPr lang="en-GB" altLang="zh-CN" dirty="0">
              <a:solidFill>
                <a:schemeClr val="tx2"/>
              </a:solidFill>
              <a:latin typeface="+mn-ea"/>
            </a:endParaRPr>
          </a:p>
        </p:txBody>
      </p:sp>
      <p:sp>
        <p:nvSpPr>
          <p:cNvPr id="12" name="TextBox 11"/>
          <p:cNvSpPr txBox="1"/>
          <p:nvPr/>
        </p:nvSpPr>
        <p:spPr>
          <a:xfrm>
            <a:off x="369888" y="1295400"/>
            <a:ext cx="8528452" cy="830997"/>
          </a:xfrm>
          <a:prstGeom prst="rect">
            <a:avLst/>
          </a:prstGeom>
          <a:noFill/>
        </p:spPr>
        <p:txBody>
          <a:bodyPr wrap="square" lIns="0" rtlCol="0">
            <a:spAutoFit/>
          </a:bodyPr>
          <a:lstStyle/>
          <a:p>
            <a:pPr lvl="0">
              <a:buClr>
                <a:srgbClr val="043882"/>
              </a:buClr>
            </a:pPr>
            <a:r>
              <a:rPr lang="ja-JP" altLang="en-US" sz="1600" b="1" dirty="0"/>
              <a:t>研究の</a:t>
            </a:r>
            <a:r>
              <a:rPr lang="ja-JP" altLang="en-US" sz="1600" b="1" dirty="0" smtClean="0"/>
              <a:t>目的</a:t>
            </a:r>
            <a:endParaRPr lang="en-GB" sz="1600" dirty="0"/>
          </a:p>
          <a:p>
            <a:pPr marL="285750" lvl="1" indent="-285750">
              <a:spcAft>
                <a:spcPts val="1200"/>
              </a:spcAft>
              <a:buClr>
                <a:srgbClr val="043882"/>
              </a:buClr>
              <a:buFont typeface="Arial" panose="020B0604020202020204" pitchFamily="34" charset="0"/>
              <a:buChar char="•"/>
            </a:pPr>
            <a:r>
              <a:rPr lang="ja-JP" altLang="en-US" sz="1600" dirty="0" smtClean="0"/>
              <a:t>進行</a:t>
            </a:r>
            <a:r>
              <a:rPr lang="en-US" altLang="ja-JP" sz="1600" dirty="0" smtClean="0"/>
              <a:t>HCC</a:t>
            </a:r>
            <a:r>
              <a:rPr lang="ja-JP" altLang="en-US" sz="1600" dirty="0" smtClean="0"/>
              <a:t>患者におけるニンテダニブ（</a:t>
            </a:r>
            <a:r>
              <a:rPr lang="en-GB" sz="1600" dirty="0" smtClean="0"/>
              <a:t>VEGFR</a:t>
            </a:r>
            <a:r>
              <a:rPr lang="ja-JP" altLang="en-US" sz="1600" dirty="0" err="1" smtClean="0"/>
              <a:t>、</a:t>
            </a:r>
            <a:r>
              <a:rPr lang="en-GB" sz="1600" dirty="0" smtClean="0"/>
              <a:t>PDGFR</a:t>
            </a:r>
            <a:r>
              <a:rPr lang="ja-JP" altLang="en-US" sz="1600" dirty="0" smtClean="0"/>
              <a:t>および</a:t>
            </a:r>
            <a:r>
              <a:rPr lang="en-GB" sz="1600" dirty="0" smtClean="0"/>
              <a:t>FGFR</a:t>
            </a:r>
            <a:r>
              <a:rPr lang="ja-JP" altLang="en-US" sz="1600" dirty="0" smtClean="0"/>
              <a:t>を標的とするトリプルアンジオキナーゼ阻害薬</a:t>
            </a:r>
            <a:r>
              <a:rPr lang="en-GB" sz="1600" dirty="0" smtClean="0"/>
              <a:t>*</a:t>
            </a:r>
            <a:r>
              <a:rPr lang="ja-JP" altLang="en-US" sz="1600" dirty="0" smtClean="0"/>
              <a:t>）のソラフェニブと比べた有効性および安全性を評価する。</a:t>
            </a:r>
            <a:endParaRPr lang="en-GB" dirty="0"/>
          </a:p>
        </p:txBody>
      </p:sp>
      <p:sp>
        <p:nvSpPr>
          <p:cNvPr id="13" name="AutoShape 9"/>
          <p:cNvSpPr>
            <a:spLocks noChangeArrowheads="1"/>
          </p:cNvSpPr>
          <p:nvPr/>
        </p:nvSpPr>
        <p:spPr bwMode="auto">
          <a:xfrm>
            <a:off x="365124" y="2672842"/>
            <a:ext cx="3319690" cy="215187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300"/>
              </a:spcAft>
            </a:pPr>
            <a:r>
              <a:rPr lang="ja-JP" altLang="en-US" sz="1700" dirty="0" smtClean="0">
                <a:solidFill>
                  <a:schemeClr val="tx2"/>
                </a:solidFill>
                <a:latin typeface="+mn-ea"/>
              </a:rPr>
              <a:t>主な患者組み入れ基準</a:t>
            </a:r>
            <a:endParaRPr lang="en-GB" altLang="zh-CN" sz="1700" dirty="0">
              <a:solidFill>
                <a:schemeClr val="tx2"/>
              </a:solidFill>
              <a:latin typeface="+mn-ea"/>
            </a:endParaRPr>
          </a:p>
          <a:p>
            <a:pPr marL="228600" indent="-228600" defTabSz="892175" eaLnBrk="0" hangingPunct="0">
              <a:spcAft>
                <a:spcPts val="300"/>
              </a:spcAft>
              <a:buFont typeface="Arial" pitchFamily="34" charset="0"/>
              <a:buChar char="•"/>
            </a:pPr>
            <a:r>
              <a:rPr lang="ja-JP" altLang="en-US" sz="1700" dirty="0" smtClean="0">
                <a:solidFill>
                  <a:schemeClr val="tx2"/>
                </a:solidFill>
                <a:latin typeface="+mn-ea"/>
              </a:rPr>
              <a:t>切除不能／転移性</a:t>
            </a:r>
            <a:r>
              <a:rPr lang="en-GB" altLang="zh-CN" sz="1700" dirty="0" smtClean="0">
                <a:solidFill>
                  <a:schemeClr val="tx2"/>
                </a:solidFill>
                <a:latin typeface="+mn-ea"/>
              </a:rPr>
              <a:t>HCC</a:t>
            </a:r>
            <a:endParaRPr lang="en-GB" altLang="zh-CN" sz="1700" dirty="0">
              <a:solidFill>
                <a:schemeClr val="tx2"/>
              </a:solidFill>
              <a:latin typeface="+mn-ea"/>
            </a:endParaRPr>
          </a:p>
          <a:p>
            <a:pPr marL="228600" indent="-228600" defTabSz="892175" eaLnBrk="0" hangingPunct="0">
              <a:spcAft>
                <a:spcPts val="300"/>
              </a:spcAft>
              <a:buFont typeface="Arial" pitchFamily="34" charset="0"/>
              <a:buChar char="•"/>
            </a:pPr>
            <a:r>
              <a:rPr lang="en-US" altLang="ja-JP" sz="1700" dirty="0" smtClean="0">
                <a:solidFill>
                  <a:schemeClr val="tx2"/>
                </a:solidFill>
                <a:latin typeface="+mn-ea"/>
              </a:rPr>
              <a:t>HCC</a:t>
            </a:r>
            <a:r>
              <a:rPr lang="ja-JP" altLang="en-US" sz="1700" dirty="0" smtClean="0">
                <a:solidFill>
                  <a:schemeClr val="tx2"/>
                </a:solidFill>
                <a:latin typeface="+mn-ea"/>
              </a:rPr>
              <a:t>に対する全身療法歴なし</a:t>
            </a:r>
            <a:endParaRPr lang="en-GB" altLang="zh-CN" sz="1700" dirty="0">
              <a:solidFill>
                <a:schemeClr val="tx2"/>
              </a:solidFill>
              <a:latin typeface="+mn-ea"/>
            </a:endParaRPr>
          </a:p>
          <a:p>
            <a:pPr marL="228600" indent="-228600" defTabSz="892175" eaLnBrk="0" hangingPunct="0">
              <a:spcAft>
                <a:spcPts val="300"/>
              </a:spcAft>
              <a:buFont typeface="Arial" pitchFamily="34" charset="0"/>
              <a:buChar char="•"/>
            </a:pPr>
            <a:r>
              <a:rPr lang="en-GB" altLang="zh-CN" sz="1700" dirty="0">
                <a:solidFill>
                  <a:schemeClr val="tx2"/>
                </a:solidFill>
                <a:latin typeface="+mn-ea"/>
              </a:rPr>
              <a:t>ECOG </a:t>
            </a:r>
            <a:r>
              <a:rPr lang="en-GB" altLang="zh-CN" sz="1700" dirty="0" smtClean="0">
                <a:solidFill>
                  <a:schemeClr val="tx2"/>
                </a:solidFill>
                <a:latin typeface="+mn-ea"/>
              </a:rPr>
              <a:t>PS</a:t>
            </a:r>
            <a:r>
              <a:rPr lang="ja-JP" altLang="en-US" sz="1700" dirty="0" smtClean="0">
                <a:solidFill>
                  <a:schemeClr val="tx2"/>
                </a:solidFill>
                <a:latin typeface="+mn-ea"/>
              </a:rPr>
              <a:t>≦</a:t>
            </a:r>
            <a:r>
              <a:rPr lang="en-GB" altLang="zh-CN" sz="1700" dirty="0" smtClean="0">
                <a:solidFill>
                  <a:schemeClr val="tx2"/>
                </a:solidFill>
                <a:latin typeface="+mn-ea"/>
                <a:cs typeface="Calibri"/>
              </a:rPr>
              <a:t>2</a:t>
            </a:r>
            <a:endParaRPr lang="en-GB" altLang="zh-CN" sz="1700" dirty="0">
              <a:solidFill>
                <a:schemeClr val="tx2"/>
              </a:solidFill>
              <a:latin typeface="+mn-ea"/>
              <a:cs typeface="Calibri"/>
            </a:endParaRPr>
          </a:p>
          <a:p>
            <a:pPr marL="228600" indent="-228600" defTabSz="892175" eaLnBrk="0" hangingPunct="0">
              <a:spcAft>
                <a:spcPts val="300"/>
              </a:spcAft>
              <a:buFont typeface="Arial" pitchFamily="34" charset="0"/>
              <a:buChar char="•"/>
            </a:pPr>
            <a:r>
              <a:rPr lang="en-GB" altLang="zh-CN" sz="1700" dirty="0" smtClean="0">
                <a:solidFill>
                  <a:schemeClr val="tx2"/>
                </a:solidFill>
                <a:latin typeface="+mn-ea"/>
                <a:cs typeface="Calibri"/>
              </a:rPr>
              <a:t>Child-Pugh</a:t>
            </a:r>
            <a:r>
              <a:rPr lang="ja-JP" altLang="en-US" sz="1700" dirty="0" smtClean="0">
                <a:solidFill>
                  <a:schemeClr val="tx2"/>
                </a:solidFill>
                <a:latin typeface="+mn-ea"/>
                <a:cs typeface="Calibri"/>
              </a:rPr>
              <a:t>分類</a:t>
            </a:r>
            <a:r>
              <a:rPr lang="en-GB" altLang="zh-CN" sz="1700" dirty="0" smtClean="0">
                <a:solidFill>
                  <a:schemeClr val="tx2"/>
                </a:solidFill>
                <a:latin typeface="+mn-ea"/>
                <a:cs typeface="Calibri"/>
              </a:rPr>
              <a:t>A</a:t>
            </a:r>
            <a:endParaRPr lang="en-GB" altLang="zh-CN" sz="1700" dirty="0">
              <a:solidFill>
                <a:schemeClr val="tx2"/>
              </a:solidFill>
              <a:latin typeface="+mn-ea"/>
              <a:cs typeface="Calibri"/>
            </a:endParaRPr>
          </a:p>
          <a:p>
            <a:pPr marL="228600" indent="-228600" defTabSz="892175" eaLnBrk="0" hangingPunct="0">
              <a:spcAft>
                <a:spcPts val="300"/>
              </a:spcAft>
              <a:buFont typeface="Arial" pitchFamily="34" charset="0"/>
              <a:buChar char="•"/>
            </a:pPr>
            <a:r>
              <a:rPr lang="en-GB" altLang="zh-CN" sz="1700" dirty="0" smtClean="0">
                <a:solidFill>
                  <a:schemeClr val="tx2"/>
                </a:solidFill>
                <a:latin typeface="+mn-ea"/>
                <a:cs typeface="Calibri"/>
              </a:rPr>
              <a:t>ALT</a:t>
            </a:r>
            <a:r>
              <a:rPr lang="ja-JP" altLang="en-US" sz="1700" dirty="0" smtClean="0">
                <a:solidFill>
                  <a:schemeClr val="tx2"/>
                </a:solidFill>
                <a:latin typeface="+mn-ea"/>
                <a:cs typeface="Calibri"/>
              </a:rPr>
              <a:t>または</a:t>
            </a:r>
            <a:r>
              <a:rPr lang="en-GB" altLang="zh-CN" sz="1700" dirty="0" smtClean="0">
                <a:solidFill>
                  <a:schemeClr val="tx2"/>
                </a:solidFill>
                <a:latin typeface="+mn-ea"/>
                <a:cs typeface="Calibri"/>
              </a:rPr>
              <a:t>AST</a:t>
            </a:r>
            <a:r>
              <a:rPr lang="ja-JP" altLang="en-US" sz="1700" dirty="0" smtClean="0">
                <a:solidFill>
                  <a:schemeClr val="tx2"/>
                </a:solidFill>
                <a:latin typeface="+mn-ea"/>
                <a:cs typeface="Calibri"/>
              </a:rPr>
              <a:t>値≦</a:t>
            </a:r>
            <a:r>
              <a:rPr lang="en-GB" altLang="zh-CN" sz="1700" dirty="0" smtClean="0">
                <a:solidFill>
                  <a:schemeClr val="tx2"/>
                </a:solidFill>
                <a:latin typeface="+mn-ea"/>
                <a:cs typeface="Calibri"/>
              </a:rPr>
              <a:t>ULN</a:t>
            </a:r>
            <a:r>
              <a:rPr lang="ja-JP" altLang="en-US" sz="1700" dirty="0" smtClean="0">
                <a:solidFill>
                  <a:schemeClr val="tx2"/>
                </a:solidFill>
                <a:latin typeface="+mn-ea"/>
                <a:cs typeface="Calibri"/>
              </a:rPr>
              <a:t>の</a:t>
            </a:r>
            <a:r>
              <a:rPr lang="en-US" altLang="ja-JP" sz="1700" dirty="0" smtClean="0">
                <a:solidFill>
                  <a:schemeClr val="tx2"/>
                </a:solidFill>
                <a:latin typeface="+mn-ea"/>
                <a:cs typeface="Calibri"/>
              </a:rPr>
              <a:t>2</a:t>
            </a:r>
            <a:r>
              <a:rPr lang="ja-JP" altLang="en-US" sz="1700" dirty="0" smtClean="0">
                <a:solidFill>
                  <a:schemeClr val="tx2"/>
                </a:solidFill>
                <a:latin typeface="+mn-ea"/>
                <a:cs typeface="Calibri"/>
              </a:rPr>
              <a:t>倍</a:t>
            </a:r>
            <a:endParaRPr lang="en-GB" altLang="zh-CN" sz="1700" dirty="0">
              <a:solidFill>
                <a:schemeClr val="tx2"/>
              </a:solidFill>
              <a:latin typeface="+mn-ea"/>
            </a:endParaRPr>
          </a:p>
          <a:p>
            <a:pPr marL="292100" indent="-292100" defTabSz="892175" eaLnBrk="0" hangingPunct="0">
              <a:spcAft>
                <a:spcPts val="300"/>
              </a:spcAft>
            </a:pPr>
            <a:r>
              <a:rPr lang="ja-JP" altLang="en-US" sz="1700" dirty="0" smtClean="0">
                <a:solidFill>
                  <a:schemeClr val="tx2"/>
                </a:solidFill>
                <a:latin typeface="+mn-ea"/>
              </a:rPr>
              <a:t>（</a:t>
            </a:r>
            <a:r>
              <a:rPr lang="en-GB" altLang="zh-CN" sz="1700" dirty="0" smtClean="0">
                <a:solidFill>
                  <a:schemeClr val="tx2"/>
                </a:solidFill>
                <a:latin typeface="+mn-ea"/>
              </a:rPr>
              <a:t>93</a:t>
            </a:r>
            <a:r>
              <a:rPr lang="ja-JP" altLang="en-US" sz="1700" dirty="0" smtClean="0">
                <a:solidFill>
                  <a:schemeClr val="tx2"/>
                </a:solidFill>
                <a:latin typeface="+mn-ea"/>
              </a:rPr>
              <a:t>例）</a:t>
            </a:r>
            <a:endParaRPr lang="en-GB" altLang="zh-CN" sz="1700" dirty="0">
              <a:solidFill>
                <a:schemeClr val="tx2"/>
              </a:solidFill>
              <a:latin typeface="+mn-ea"/>
            </a:endParaRPr>
          </a:p>
        </p:txBody>
      </p:sp>
      <p:sp>
        <p:nvSpPr>
          <p:cNvPr id="14" name="Rectangle 9"/>
          <p:cNvSpPr txBox="1">
            <a:spLocks noChangeArrowheads="1"/>
          </p:cNvSpPr>
          <p:nvPr/>
        </p:nvSpPr>
        <p:spPr>
          <a:xfrm>
            <a:off x="365124" y="5202303"/>
            <a:ext cx="4130676"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主要</a:t>
            </a:r>
            <a:r>
              <a:rPr lang="ja-JP" altLang="en-US" sz="1600" b="1" dirty="0" smtClean="0">
                <a:solidFill>
                  <a:schemeClr val="bg2"/>
                </a:solidFill>
              </a:rPr>
              <a:t>エンドポイント</a:t>
            </a:r>
            <a:endParaRPr lang="en-GB" sz="1600" b="1" dirty="0" smtClean="0">
              <a:solidFill>
                <a:schemeClr val="bg2"/>
              </a:solidFill>
            </a:endParaRPr>
          </a:p>
          <a:p>
            <a:r>
              <a:rPr lang="en-GB" sz="1600" kern="0" dirty="0" smtClean="0"/>
              <a:t>TTP</a:t>
            </a:r>
            <a:r>
              <a:rPr lang="ja-JP" altLang="en-US" sz="1600" kern="0" dirty="0" smtClean="0"/>
              <a:t>（</a:t>
            </a:r>
            <a:r>
              <a:rPr lang="en-GB" sz="1600" kern="0" dirty="0" smtClean="0"/>
              <a:t>RECIST 1.0</a:t>
            </a:r>
            <a:r>
              <a:rPr lang="ja-JP" altLang="en-US" sz="1600" kern="0" dirty="0" smtClean="0"/>
              <a:t>による中央評価）</a:t>
            </a:r>
            <a:endParaRPr lang="en-GB" sz="1600" kern="0" dirty="0"/>
          </a:p>
        </p:txBody>
      </p:sp>
      <p:sp>
        <p:nvSpPr>
          <p:cNvPr id="15" name="Content Placeholder 26"/>
          <p:cNvSpPr txBox="1">
            <a:spLocks/>
          </p:cNvSpPr>
          <p:nvPr/>
        </p:nvSpPr>
        <p:spPr>
          <a:xfrm>
            <a:off x="4648200" y="5229599"/>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副次的</a:t>
            </a:r>
            <a:r>
              <a:rPr lang="ja-JP" altLang="en-US" sz="1600" b="1" dirty="0" smtClean="0">
                <a:solidFill>
                  <a:schemeClr val="bg2"/>
                </a:solidFill>
              </a:rPr>
              <a:t>エンドポイント</a:t>
            </a:r>
            <a:endParaRPr lang="en-GB" sz="1600" b="1" dirty="0" smtClean="0">
              <a:solidFill>
                <a:schemeClr val="bg2"/>
              </a:solidFill>
            </a:endParaRPr>
          </a:p>
          <a:p>
            <a:r>
              <a:rPr lang="en-GB" sz="1600" kern="0" spc="-60" dirty="0" smtClean="0"/>
              <a:t>OS</a:t>
            </a:r>
            <a:r>
              <a:rPr lang="ja-JP" altLang="en-US" sz="1600" kern="0" spc="-60" dirty="0" err="1" smtClean="0"/>
              <a:t>、</a:t>
            </a:r>
            <a:r>
              <a:rPr lang="en-GB" sz="1600" kern="0" spc="-60" dirty="0" smtClean="0"/>
              <a:t>PFS</a:t>
            </a:r>
            <a:r>
              <a:rPr lang="ja-JP" altLang="en-US" sz="1600" kern="0" spc="-60" dirty="0" smtClean="0"/>
              <a:t>および</a:t>
            </a:r>
            <a:r>
              <a:rPr lang="en-GB" sz="1600" kern="0" spc="-60" dirty="0" smtClean="0"/>
              <a:t>ORR</a:t>
            </a:r>
            <a:r>
              <a:rPr lang="ja-JP" altLang="en-US" sz="1600" kern="0" spc="-60" dirty="0" smtClean="0"/>
              <a:t>（</a:t>
            </a:r>
            <a:r>
              <a:rPr lang="en-GB" sz="1600" kern="0" spc="-60" dirty="0" smtClean="0"/>
              <a:t>RECIST 1.0</a:t>
            </a:r>
            <a:r>
              <a:rPr lang="ja-JP" altLang="en-US" sz="1600" kern="0" spc="-60" dirty="0" smtClean="0"/>
              <a:t>による</a:t>
            </a:r>
            <a:r>
              <a:rPr lang="ja-JP" altLang="en-US" sz="1600" kern="0" dirty="0" smtClean="0"/>
              <a:t>中央独立評価）、</a:t>
            </a:r>
            <a:r>
              <a:rPr lang="en-GB" sz="1600" kern="0" dirty="0" smtClean="0"/>
              <a:t>TTP</a:t>
            </a:r>
            <a:r>
              <a:rPr lang="ja-JP" altLang="en-US" sz="1600" kern="0" dirty="0" smtClean="0"/>
              <a:t>（治験責任医師の評価）、安全性</a:t>
            </a:r>
            <a:endParaRPr lang="en-GB" sz="1600" kern="0" dirty="0"/>
          </a:p>
        </p:txBody>
      </p:sp>
      <p:cxnSp>
        <p:nvCxnSpPr>
          <p:cNvPr id="16" name="AutoShape 16"/>
          <p:cNvCxnSpPr>
            <a:cxnSpLocks noChangeShapeType="1"/>
            <a:endCxn id="19" idx="1"/>
          </p:cNvCxnSpPr>
          <p:nvPr/>
        </p:nvCxnSpPr>
        <p:spPr bwMode="auto">
          <a:xfrm rot="16200000" flipH="1">
            <a:off x="4215319" y="4054625"/>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4029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70461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9424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latin typeface="+mn-ea"/>
              </a:rPr>
              <a:t>ソラフェニブ</a:t>
            </a:r>
            <a:r>
              <a:rPr lang="en-GB" altLang="zh-CN" dirty="0" smtClean="0">
                <a:latin typeface="+mn-ea"/>
              </a:rPr>
              <a:t>400 </a:t>
            </a:r>
            <a:r>
              <a:rPr lang="en-GB" altLang="zh-CN" dirty="0">
                <a:latin typeface="+mn-ea"/>
              </a:rPr>
              <a:t>mg </a:t>
            </a:r>
            <a:r>
              <a:rPr lang="en-GB" altLang="zh-CN" dirty="0" smtClean="0">
                <a:latin typeface="+mn-ea"/>
              </a:rPr>
              <a:t>bid</a:t>
            </a:r>
            <a:r>
              <a:rPr lang="ja-JP" altLang="en-US" dirty="0" smtClean="0">
                <a:latin typeface="+mn-ea"/>
              </a:rPr>
              <a:t>連続投与</a:t>
            </a:r>
            <a:r>
              <a:rPr lang="en-US" baseline="30000" dirty="0" smtClean="0">
                <a:latin typeface="+mn-ea"/>
              </a:rPr>
              <a:t>†</a:t>
            </a:r>
            <a:endParaRPr lang="en-GB" altLang="zh-CN" dirty="0">
              <a:latin typeface="+mn-ea"/>
            </a:endParaRPr>
          </a:p>
          <a:p>
            <a:pPr algn="ctr" defTabSz="892175" eaLnBrk="0" hangingPunct="0"/>
            <a:r>
              <a:rPr lang="ja-JP" altLang="en-US" dirty="0" smtClean="0">
                <a:latin typeface="+mn-ea"/>
              </a:rPr>
              <a:t>（</a:t>
            </a:r>
            <a:r>
              <a:rPr lang="en-GB" altLang="zh-CN" dirty="0" smtClean="0">
                <a:latin typeface="+mn-ea"/>
              </a:rPr>
              <a:t>31</a:t>
            </a:r>
            <a:r>
              <a:rPr lang="ja-JP" altLang="en-US" dirty="0" smtClean="0">
                <a:latin typeface="+mn-ea"/>
              </a:rPr>
              <a:t>例）</a:t>
            </a:r>
            <a:endParaRPr lang="en-GB" altLang="zh-CN" dirty="0">
              <a:latin typeface="+mn-ea"/>
            </a:endParaRPr>
          </a:p>
        </p:txBody>
      </p:sp>
    </p:spTree>
    <p:extLst>
      <p:ext uri="{BB962C8B-B14F-4D97-AF65-F5344CB8AC3E}">
        <p14:creationId xmlns:p14="http://schemas.microsoft.com/office/powerpoint/2010/main" xmlns="" val="3511167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238</a:t>
            </a:r>
            <a:r>
              <a:rPr lang="ja-JP" altLang="en-US" sz="1800" dirty="0"/>
              <a:t>：</a:t>
            </a:r>
            <a:r>
              <a:rPr lang="ja-JP" altLang="en-US" sz="1800" spc="-50" dirty="0"/>
              <a:t>進行肝細胞癌（</a:t>
            </a:r>
            <a:r>
              <a:rPr lang="en-US" altLang="ja-JP" sz="1800" spc="-50" dirty="0"/>
              <a:t>HCC</a:t>
            </a:r>
            <a:r>
              <a:rPr lang="ja-JP" altLang="en-US" sz="1800" spc="-50" dirty="0"/>
              <a:t>）患者におけるニンテダニブ </a:t>
            </a:r>
            <a:r>
              <a:rPr lang="en-US" altLang="ja-JP" sz="1800" spc="-50" dirty="0"/>
              <a:t>vs.</a:t>
            </a:r>
            <a:r>
              <a:rPr lang="ja-JP" altLang="en-US" sz="1800" spc="-50" dirty="0"/>
              <a:t> ソラフェニブの有効性</a:t>
            </a:r>
            <a:r>
              <a:rPr lang="ja-JP" altLang="en-US" sz="1800" dirty="0"/>
              <a:t>および安全性を比較する無作為化第</a:t>
            </a:r>
            <a:r>
              <a:rPr lang="en-US" altLang="ja-JP" sz="1800" dirty="0"/>
              <a:t>Ⅱ</a:t>
            </a:r>
            <a:r>
              <a:rPr lang="ja-JP" altLang="en-US" sz="1800" dirty="0"/>
              <a:t>相試験</a:t>
            </a:r>
            <a:r>
              <a:rPr lang="en-US" altLang="ja-JP" sz="1800" dirty="0"/>
              <a:t>‐</a:t>
            </a:r>
            <a:r>
              <a:rPr lang="en-GB" altLang="ja-JP" sz="1800" dirty="0"/>
              <a:t>Palmer DH</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None/>
            </a:pPr>
            <a:r>
              <a:rPr lang="ja-JP" altLang="en-US" sz="1600" b="1" dirty="0">
                <a:solidFill>
                  <a:schemeClr val="tx1"/>
                </a:solidFill>
              </a:rPr>
              <a:t>主な</a:t>
            </a:r>
            <a:r>
              <a:rPr lang="ja-JP" altLang="en-US" sz="1600" b="1" dirty="0" smtClean="0">
                <a:solidFill>
                  <a:schemeClr val="tx1"/>
                </a:solidFill>
              </a:rPr>
              <a:t>結果</a:t>
            </a:r>
            <a:endParaRPr lang="en-GB" sz="1600" dirty="0">
              <a:solidFill>
                <a:schemeClr val="tx1"/>
              </a:solidFill>
            </a:endParaRPr>
          </a:p>
        </p:txBody>
      </p:sp>
      <p:sp>
        <p:nvSpPr>
          <p:cNvPr id="5" name="Text Placeholder 4"/>
          <p:cNvSpPr>
            <a:spLocks noGrp="1"/>
          </p:cNvSpPr>
          <p:nvPr>
            <p:ph type="body" sz="quarter" idx="11"/>
          </p:nvPr>
        </p:nvSpPr>
        <p:spPr/>
        <p:txBody>
          <a:bodyPr/>
          <a:lstStyle/>
          <a:p>
            <a:r>
              <a:rPr lang="en-GB" dirty="0" smtClean="0"/>
              <a:t>Palmer</a:t>
            </a:r>
            <a:r>
              <a:rPr lang="ja-JP" altLang="en-US" dirty="0" smtClean="0"/>
              <a:t>ら</a:t>
            </a:r>
            <a:r>
              <a:rPr lang="fr-FR" dirty="0" smtClean="0"/>
              <a:t> </a:t>
            </a:r>
            <a:r>
              <a:rPr lang="fr-FR" dirty="0"/>
              <a:t>J Clin Oncol 2015; 33 (suppl 3; abstr 238</a:t>
            </a:r>
            <a:r>
              <a:rPr lang="fr-FR" dirty="0" smtClean="0"/>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4112216062"/>
              </p:ext>
            </p:extLst>
          </p:nvPr>
        </p:nvGraphicFramePr>
        <p:xfrm>
          <a:off x="296332" y="1761063"/>
          <a:ext cx="8492067" cy="4487336"/>
        </p:xfrm>
        <a:graphic>
          <a:graphicData uri="http://schemas.openxmlformats.org/drawingml/2006/table">
            <a:tbl>
              <a:tblPr firstRow="1" bandRow="1">
                <a:tableStyleId>{69012ECD-51FC-41F1-AA8D-1B2483CD663E}</a:tableStyleId>
              </a:tblPr>
              <a:tblGrid>
                <a:gridCol w="2830689"/>
                <a:gridCol w="2830689"/>
                <a:gridCol w="2830689"/>
              </a:tblGrid>
              <a:tr h="320524">
                <a:tc>
                  <a:txBody>
                    <a:bodyPr/>
                    <a:lstStyle/>
                    <a:p>
                      <a:endParaRPr lang="en-GB" sz="1400"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r>
                        <a:rPr lang="ja-JP" altLang="en-US" sz="1400" dirty="0" smtClean="0">
                          <a:solidFill>
                            <a:schemeClr val="tx2"/>
                          </a:solidFill>
                        </a:rPr>
                        <a:t>ニンテダニブ群（</a:t>
                      </a:r>
                      <a:r>
                        <a:rPr lang="en-GB" sz="1400" dirty="0" smtClean="0">
                          <a:solidFill>
                            <a:schemeClr val="tx2"/>
                          </a:solidFill>
                        </a:rPr>
                        <a:t>62</a:t>
                      </a:r>
                      <a:r>
                        <a:rPr lang="ja-JP" altLang="en-US" sz="1400" dirty="0" smtClean="0">
                          <a:solidFill>
                            <a:schemeClr val="tx2"/>
                          </a:solidFill>
                        </a:rPr>
                        <a:t>例）</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r>
                        <a:rPr lang="ja-JP" altLang="en-US" sz="1400" dirty="0" smtClean="0">
                          <a:solidFill>
                            <a:schemeClr val="tx2"/>
                          </a:solidFill>
                        </a:rPr>
                        <a:t>ソラフェニブ群（</a:t>
                      </a:r>
                      <a:r>
                        <a:rPr lang="en-GB" sz="1400" dirty="0" smtClean="0">
                          <a:solidFill>
                            <a:schemeClr val="tx2"/>
                          </a:solidFill>
                        </a:rPr>
                        <a:t>31</a:t>
                      </a:r>
                      <a:r>
                        <a:rPr lang="ja-JP" altLang="en-US" sz="1400" dirty="0" smtClean="0">
                          <a:solidFill>
                            <a:schemeClr val="tx2"/>
                          </a:solidFill>
                        </a:rPr>
                        <a:t>例）</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r>
              <a:tr h="320524">
                <a:tc>
                  <a:txBody>
                    <a:bodyPr/>
                    <a:lstStyle/>
                    <a:p>
                      <a:r>
                        <a:rPr lang="en-GB" sz="1400" b="1" dirty="0" err="1" smtClean="0"/>
                        <a:t>mTTP</a:t>
                      </a:r>
                      <a:r>
                        <a:rPr lang="ja-JP" altLang="en-US" sz="1400" b="1" dirty="0" err="1" smtClean="0"/>
                        <a:t>、</a:t>
                      </a:r>
                      <a:r>
                        <a:rPr lang="ja-JP" altLang="en-US" sz="1400" b="1" dirty="0" smtClean="0"/>
                        <a:t>ヵ月</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5.5</a:t>
                      </a:r>
                      <a:endParaRPr lang="en-GB" sz="1400" dirty="0">
                        <a:solidFill>
                          <a:schemeClr val="tx1"/>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4.6</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a:r>
                        <a:rPr lang="en-GB" sz="1400" b="1" dirty="0" smtClean="0"/>
                        <a:t>HR (95% CI)</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1.44 (0.81</a:t>
                      </a:r>
                      <a:r>
                        <a:rPr lang="ja-JP" altLang="en-US" sz="1400" dirty="0" smtClean="0">
                          <a:solidFill>
                            <a:schemeClr val="tx1"/>
                          </a:solidFill>
                        </a:rPr>
                        <a:t>～</a:t>
                      </a:r>
                      <a:r>
                        <a:rPr lang="en-GB" sz="1400" baseline="0" dirty="0" smtClean="0">
                          <a:solidFill>
                            <a:schemeClr val="tx1"/>
                          </a:solidFill>
                        </a:rPr>
                        <a:t>2.57)</a:t>
                      </a:r>
                      <a:endParaRPr lang="en-GB" sz="1400" dirty="0" smtClean="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400" dirty="0">
                        <a:solidFill>
                          <a:schemeClr val="tx1"/>
                        </a:solidFill>
                      </a:endParaRPr>
                    </a:p>
                  </a:txBody>
                  <a:tcPr anchor="ctr"/>
                </a:tc>
              </a:tr>
              <a:tr h="320524">
                <a:tc>
                  <a:txBody>
                    <a:bodyPr/>
                    <a:lstStyle/>
                    <a:p>
                      <a:r>
                        <a:rPr lang="en-GB" sz="1400" b="1" dirty="0" smtClean="0"/>
                        <a:t>OS</a:t>
                      </a:r>
                      <a:r>
                        <a:rPr lang="ja-JP" altLang="en-US" sz="1400" b="1" dirty="0" err="1" smtClean="0"/>
                        <a:t>、</a:t>
                      </a:r>
                      <a:r>
                        <a:rPr lang="ja-JP" altLang="en-US" sz="1400" b="1" dirty="0" smtClean="0"/>
                        <a:t>ヵ月</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11.9</a:t>
                      </a:r>
                      <a:endParaRPr lang="en-GB" sz="1400" dirty="0">
                        <a:solidFill>
                          <a:schemeClr val="tx1"/>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11.4</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363636"/>
                          </a:solidFill>
                          <a:effectLst/>
                          <a:uLnTx/>
                          <a:uFillTx/>
                          <a:latin typeface="+mn-lt"/>
                          <a:cs typeface="+mn-cs"/>
                        </a:rPr>
                        <a:t>HR (95% CI)</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0.88 (0.52</a:t>
                      </a:r>
                      <a:r>
                        <a:rPr lang="ja-JP" altLang="en-US" sz="1400" dirty="0" smtClean="0">
                          <a:solidFill>
                            <a:schemeClr val="tx1"/>
                          </a:solidFill>
                        </a:rPr>
                        <a:t>～</a:t>
                      </a:r>
                      <a:r>
                        <a:rPr lang="en-GB" sz="1400" dirty="0" smtClean="0">
                          <a:solidFill>
                            <a:schemeClr val="tx1"/>
                          </a:solidFill>
                        </a:rPr>
                        <a:t>1.47)</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400" dirty="0">
                        <a:solidFill>
                          <a:schemeClr val="tx1"/>
                        </a:solidFill>
                      </a:endParaRPr>
                    </a:p>
                  </a:txBody>
                  <a:tcPr anchor="ctr"/>
                </a:tc>
              </a:tr>
              <a:tr h="320524">
                <a:tc>
                  <a:txBody>
                    <a:bodyPr/>
                    <a:lstStyle/>
                    <a:p>
                      <a:r>
                        <a:rPr lang="en-GB" sz="1400" b="1" dirty="0" smtClean="0"/>
                        <a:t>PFS</a:t>
                      </a:r>
                      <a:r>
                        <a:rPr lang="ja-JP" altLang="en-US" sz="1400" b="1" dirty="0" err="1" smtClean="0"/>
                        <a:t>、</a:t>
                      </a:r>
                      <a:r>
                        <a:rPr lang="ja-JP" altLang="en-US" sz="1400" b="1" dirty="0" smtClean="0"/>
                        <a:t>ヵ月</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5.3</a:t>
                      </a:r>
                      <a:endParaRPr lang="en-GB" sz="1400" dirty="0">
                        <a:solidFill>
                          <a:schemeClr val="tx1"/>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3.9</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363636"/>
                          </a:solidFill>
                          <a:effectLst/>
                          <a:uLnTx/>
                          <a:uFillTx/>
                          <a:latin typeface="+mn-lt"/>
                          <a:cs typeface="+mn-cs"/>
                        </a:rPr>
                        <a:t>HR (95% CI)</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400" dirty="0" smtClean="0">
                          <a:solidFill>
                            <a:schemeClr val="tx1"/>
                          </a:solidFill>
                        </a:rPr>
                        <a:t>1.35 (0.78</a:t>
                      </a:r>
                      <a:r>
                        <a:rPr lang="ja-JP" altLang="en-US" sz="1400" dirty="0" smtClean="0">
                          <a:solidFill>
                            <a:schemeClr val="tx1"/>
                          </a:solidFill>
                        </a:rPr>
                        <a:t>～</a:t>
                      </a:r>
                      <a:r>
                        <a:rPr lang="en-GB" sz="1400" dirty="0" smtClean="0">
                          <a:solidFill>
                            <a:schemeClr val="tx1"/>
                          </a:solidFill>
                        </a:rPr>
                        <a:t>2.34)</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400" dirty="0">
                        <a:solidFill>
                          <a:schemeClr val="tx1"/>
                        </a:solidFill>
                      </a:endParaRPr>
                    </a:p>
                  </a:txBody>
                  <a:tcPr anchor="ctr"/>
                </a:tc>
              </a:tr>
              <a:tr h="320524">
                <a:tc>
                  <a:txBody>
                    <a:bodyPr/>
                    <a:lstStyle/>
                    <a:p>
                      <a:r>
                        <a:rPr lang="ja-JP" altLang="en-US" sz="1400" b="1" dirty="0" smtClean="0"/>
                        <a:t>病勢コントロール率、例</a:t>
                      </a:r>
                      <a:r>
                        <a:rPr lang="en-GB" sz="1400" b="1" dirty="0" smtClean="0"/>
                        <a:t> (%)</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solidFill>
                            <a:schemeClr val="tx1"/>
                          </a:solidFill>
                        </a:rPr>
                        <a:t>51 (82.3)</a:t>
                      </a:r>
                      <a:endParaRPr lang="en-GB" sz="1400" b="0" noProof="0" dirty="0">
                        <a:solidFill>
                          <a:schemeClr val="tx1"/>
                        </a:solidFill>
                      </a:endParaRPr>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solidFill>
                            <a:schemeClr val="tx1"/>
                          </a:solidFill>
                        </a:rPr>
                        <a:t>28 (90.3)</a:t>
                      </a:r>
                      <a:endParaRPr lang="en-GB" sz="1400" b="0" noProof="0" dirty="0">
                        <a:solidFill>
                          <a:schemeClr val="tx1"/>
                        </a:solidFill>
                      </a:endParaRPr>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a:r>
                        <a:rPr lang="en-GB" sz="1400" b="1" dirty="0" smtClean="0"/>
                        <a:t>ORR</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1 (1.6)</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2 (6.5)</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20524">
                <a:tc>
                  <a:txBody>
                    <a:bodyPr/>
                    <a:lstStyle/>
                    <a:p>
                      <a:pPr marL="360000"/>
                      <a:r>
                        <a:rPr lang="en-GB" sz="1400" b="0" dirty="0" smtClean="0"/>
                        <a:t>CR</a:t>
                      </a:r>
                      <a:endParaRPr lang="en-GB" sz="1400" b="0"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0</a:t>
                      </a:r>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0</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360000"/>
                      <a:r>
                        <a:rPr lang="en-GB" sz="1400" b="0" dirty="0" smtClean="0"/>
                        <a:t>PR</a:t>
                      </a:r>
                      <a:endParaRPr lang="en-GB" sz="1400" b="0"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1 (1.6)</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noProof="0" dirty="0" smtClean="0"/>
                        <a:t>2 (6.5)</a:t>
                      </a:r>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20524">
                <a:tc>
                  <a:txBody>
                    <a:bodyPr/>
                    <a:lstStyle/>
                    <a:p>
                      <a:pPr marL="180000"/>
                      <a:r>
                        <a:rPr lang="en-GB" sz="1400" b="1" dirty="0" smtClean="0"/>
                        <a:t>SD</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50 (80.6)</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26 (83.9)</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0"/>
                      <a:r>
                        <a:rPr lang="en-GB" sz="1400" b="1" dirty="0" smtClean="0"/>
                        <a:t>DP</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8 (12.9)</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1 (3.2)</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20524">
                <a:tc>
                  <a:txBody>
                    <a:bodyPr/>
                    <a:lstStyle/>
                    <a:p>
                      <a:r>
                        <a:rPr lang="ja-JP" altLang="en-US" sz="1400" b="1" dirty="0" smtClean="0"/>
                        <a:t>評価不能／不明</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strike="noStrike" noProof="0" dirty="0" smtClean="0">
                          <a:solidFill>
                            <a:schemeClr val="tx1"/>
                          </a:solidFill>
                        </a:rPr>
                        <a:t>3 (4.8)</a:t>
                      </a:r>
                      <a:endParaRPr lang="en-GB" sz="1400" b="0" strike="noStrike" noProof="0" dirty="0">
                        <a:solidFill>
                          <a:schemeClr val="tx1"/>
                        </a:solidFill>
                      </a:endParaRPr>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strike="noStrike" noProof="0" dirty="0" smtClean="0">
                          <a:solidFill>
                            <a:schemeClr val="tx1"/>
                          </a:solidFill>
                        </a:rPr>
                        <a:t>2</a:t>
                      </a:r>
                      <a:r>
                        <a:rPr lang="en-GB" sz="1400" b="0" strike="noStrike" baseline="0" noProof="0" dirty="0" smtClean="0">
                          <a:solidFill>
                            <a:schemeClr val="tx1"/>
                          </a:solidFill>
                        </a:rPr>
                        <a:t> (6.5)</a:t>
                      </a:r>
                      <a:endParaRPr lang="en-GB" sz="1400" b="0" strike="noStrike" noProof="0" dirty="0">
                        <a:solidFill>
                          <a:schemeClr val="tx1"/>
                        </a:solidFill>
                      </a:endParaRPr>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extLst>
      <p:ext uri="{BB962C8B-B14F-4D97-AF65-F5344CB8AC3E}">
        <p14:creationId xmlns:p14="http://schemas.microsoft.com/office/powerpoint/2010/main" xmlns="" val="2611606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238</a:t>
            </a:r>
            <a:r>
              <a:rPr lang="ja-JP" altLang="en-US" sz="1800" dirty="0"/>
              <a:t>：</a:t>
            </a:r>
            <a:r>
              <a:rPr lang="ja-JP" altLang="en-US" sz="1800" spc="-50" dirty="0"/>
              <a:t>進行肝細胞癌（</a:t>
            </a:r>
            <a:r>
              <a:rPr lang="en-US" altLang="ja-JP" sz="1800" spc="-50" dirty="0"/>
              <a:t>HCC</a:t>
            </a:r>
            <a:r>
              <a:rPr lang="ja-JP" altLang="en-US" sz="1800" spc="-50" dirty="0"/>
              <a:t>）患者におけるニンテダニブ </a:t>
            </a:r>
            <a:r>
              <a:rPr lang="en-US" altLang="ja-JP" sz="1800" spc="-50" dirty="0"/>
              <a:t>vs.</a:t>
            </a:r>
            <a:r>
              <a:rPr lang="ja-JP" altLang="en-US" sz="1800" spc="-50" dirty="0"/>
              <a:t> ソラフェニブの有効性</a:t>
            </a:r>
            <a:r>
              <a:rPr lang="ja-JP" altLang="en-US" sz="1800" dirty="0"/>
              <a:t>および安全性を比較する無作為化第</a:t>
            </a:r>
            <a:r>
              <a:rPr lang="en-US" altLang="ja-JP" sz="1800" dirty="0"/>
              <a:t>Ⅱ</a:t>
            </a:r>
            <a:r>
              <a:rPr lang="ja-JP" altLang="en-US" sz="1800" dirty="0"/>
              <a:t>相試験</a:t>
            </a:r>
            <a:r>
              <a:rPr lang="en-US" altLang="ja-JP" sz="1800" dirty="0"/>
              <a:t>‐</a:t>
            </a:r>
            <a:r>
              <a:rPr lang="en-GB" altLang="ja-JP" sz="1800" dirty="0"/>
              <a:t>Palmer DH</a:t>
            </a:r>
            <a:r>
              <a:rPr lang="ja-JP" altLang="en-US" sz="1800" dirty="0"/>
              <a:t>ら</a:t>
            </a:r>
            <a:endParaRPr lang="en-GB" sz="1800" dirty="0"/>
          </a:p>
        </p:txBody>
      </p:sp>
      <p:sp>
        <p:nvSpPr>
          <p:cNvPr id="3" name="Content Placeholder 2"/>
          <p:cNvSpPr>
            <a:spLocks noGrp="1"/>
          </p:cNvSpPr>
          <p:nvPr>
            <p:ph idx="1"/>
          </p:nvPr>
        </p:nvSpPr>
        <p:spPr>
          <a:xfrm>
            <a:off x="239151" y="1254035"/>
            <a:ext cx="8764172" cy="4746172"/>
          </a:xfrm>
        </p:spPr>
        <p:txBody>
          <a:bodyPr/>
          <a:lstStyle/>
          <a:p>
            <a:pPr marL="0" lvl="0" indent="0">
              <a:spcAft>
                <a:spcPts val="300"/>
              </a:spcAft>
              <a:buClr>
                <a:srgbClr val="043882"/>
              </a:buClr>
              <a:buNone/>
            </a:pPr>
            <a:r>
              <a:rPr lang="ja-JP" altLang="en-US" sz="1600" b="1" dirty="0">
                <a:solidFill>
                  <a:schemeClr val="tx1"/>
                </a:solidFill>
              </a:rPr>
              <a:t>主な</a:t>
            </a:r>
            <a:r>
              <a:rPr lang="ja-JP" altLang="en-US" sz="1600" b="1" dirty="0" smtClean="0">
                <a:solidFill>
                  <a:schemeClr val="tx1"/>
                </a:solidFill>
              </a:rPr>
              <a:t>結果</a:t>
            </a:r>
            <a:r>
              <a:rPr lang="ja-JP" altLang="en-US" sz="1600" b="1" dirty="0">
                <a:solidFill>
                  <a:schemeClr val="tx1"/>
                </a:solidFill>
              </a:rPr>
              <a:t>（</a:t>
            </a:r>
            <a:r>
              <a:rPr lang="ja-JP" altLang="en-US" sz="1600" b="1" dirty="0" smtClean="0">
                <a:solidFill>
                  <a:schemeClr val="tx1"/>
                </a:solidFill>
              </a:rPr>
              <a:t>続き）</a:t>
            </a:r>
            <a:endParaRPr lang="en-GB" sz="1600" b="1" dirty="0">
              <a:solidFill>
                <a:schemeClr val="tx1"/>
              </a:solidFill>
            </a:endParaRPr>
          </a:p>
          <a:p>
            <a:pPr>
              <a:spcAft>
                <a:spcPts val="0"/>
              </a:spcAft>
              <a:buClr>
                <a:srgbClr val="043882"/>
              </a:buClr>
            </a:pPr>
            <a:r>
              <a:rPr lang="ja-JP" altLang="en-US" sz="1600" dirty="0" smtClean="0">
                <a:solidFill>
                  <a:schemeClr val="tx1"/>
                </a:solidFill>
              </a:rPr>
              <a:t>重篤な</a:t>
            </a:r>
            <a:r>
              <a:rPr lang="en-GB" sz="1600" dirty="0" smtClean="0">
                <a:solidFill>
                  <a:schemeClr val="tx1"/>
                </a:solidFill>
              </a:rPr>
              <a:t>AE</a:t>
            </a:r>
            <a:r>
              <a:rPr lang="ja-JP" altLang="en-US" sz="1600" dirty="0" smtClean="0">
                <a:solidFill>
                  <a:schemeClr val="tx1"/>
                </a:solidFill>
              </a:rPr>
              <a:t>：ニンテダニブ群</a:t>
            </a:r>
            <a:r>
              <a:rPr lang="en-GB" sz="1600" dirty="0" smtClean="0">
                <a:solidFill>
                  <a:schemeClr val="tx1"/>
                </a:solidFill>
              </a:rPr>
              <a:t>54.8%</a:t>
            </a:r>
            <a:r>
              <a:rPr lang="ja-JP" altLang="en-US" sz="1600" dirty="0" err="1" smtClean="0">
                <a:solidFill>
                  <a:schemeClr val="tx1"/>
                </a:solidFill>
              </a:rPr>
              <a:t>、</a:t>
            </a:r>
            <a:r>
              <a:rPr lang="ja-JP" altLang="en-US" sz="1600" dirty="0" smtClean="0">
                <a:solidFill>
                  <a:schemeClr val="tx1"/>
                </a:solidFill>
              </a:rPr>
              <a:t>ソラフェニブ群</a:t>
            </a:r>
            <a:r>
              <a:rPr lang="en-GB" sz="1600" dirty="0" smtClean="0">
                <a:solidFill>
                  <a:schemeClr val="tx1"/>
                </a:solidFill>
              </a:rPr>
              <a:t>45.2%</a:t>
            </a:r>
            <a:endParaRPr lang="en-GB" sz="1600" dirty="0">
              <a:solidFill>
                <a:schemeClr val="tx1"/>
              </a:solidFill>
            </a:endParaRPr>
          </a:p>
          <a:p>
            <a:pPr>
              <a:spcAft>
                <a:spcPts val="0"/>
              </a:spcAft>
              <a:buClr>
                <a:srgbClr val="043882"/>
              </a:buClr>
            </a:pPr>
            <a:r>
              <a:rPr lang="ja-JP" altLang="en-US" sz="1600" dirty="0" smtClean="0">
                <a:solidFill>
                  <a:schemeClr val="tx1"/>
                </a:solidFill>
              </a:rPr>
              <a:t>投与中止に至った</a:t>
            </a:r>
            <a:r>
              <a:rPr lang="en-GB" sz="1600" dirty="0" smtClean="0">
                <a:solidFill>
                  <a:schemeClr val="tx1"/>
                </a:solidFill>
              </a:rPr>
              <a:t>AE</a:t>
            </a:r>
            <a:r>
              <a:rPr lang="ja-JP" altLang="en-US" sz="1600" dirty="0" smtClean="0">
                <a:solidFill>
                  <a:schemeClr val="tx1"/>
                </a:solidFill>
              </a:rPr>
              <a:t>：ニンテダニブ群</a:t>
            </a:r>
            <a:r>
              <a:rPr lang="en-GB" sz="1600" dirty="0" smtClean="0">
                <a:solidFill>
                  <a:schemeClr val="tx1"/>
                </a:solidFill>
              </a:rPr>
              <a:t>45.2%</a:t>
            </a:r>
            <a:r>
              <a:rPr lang="ja-JP" altLang="en-US" sz="1600" dirty="0" err="1" smtClean="0">
                <a:solidFill>
                  <a:schemeClr val="tx1"/>
                </a:solidFill>
              </a:rPr>
              <a:t>、</a:t>
            </a:r>
            <a:r>
              <a:rPr lang="ja-JP" altLang="en-US" sz="1600" dirty="0" smtClean="0">
                <a:solidFill>
                  <a:schemeClr val="tx1"/>
                </a:solidFill>
              </a:rPr>
              <a:t>ソラフェニブ群</a:t>
            </a:r>
            <a:r>
              <a:rPr lang="en-GB" sz="1600" dirty="0" smtClean="0">
                <a:solidFill>
                  <a:schemeClr val="tx1"/>
                </a:solidFill>
              </a:rPr>
              <a:t>22.6%</a:t>
            </a: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marL="0" indent="0">
              <a:spcAft>
                <a:spcPts val="300"/>
              </a:spcAft>
              <a:buClr>
                <a:srgbClr val="043882"/>
              </a:buClr>
              <a:buNone/>
            </a:pPr>
            <a:r>
              <a:rPr lang="ja-JP" altLang="en-US" sz="1600" b="1" dirty="0" smtClean="0">
                <a:solidFill>
                  <a:schemeClr val="tx1"/>
                </a:solidFill>
              </a:rPr>
              <a:t>結論</a:t>
            </a:r>
            <a:endParaRPr lang="en-GB" sz="1600" b="1" dirty="0">
              <a:solidFill>
                <a:schemeClr val="tx1"/>
              </a:solidFill>
            </a:endParaRPr>
          </a:p>
          <a:p>
            <a:pPr>
              <a:spcAft>
                <a:spcPts val="300"/>
              </a:spcAft>
              <a:buClr>
                <a:srgbClr val="043882"/>
              </a:buClr>
            </a:pPr>
            <a:r>
              <a:rPr lang="ja-JP" altLang="en-US" sz="1600" b="1" dirty="0">
                <a:solidFill>
                  <a:schemeClr val="tx1"/>
                </a:solidFill>
              </a:rPr>
              <a:t>ニンテダニブの有効性は</a:t>
            </a:r>
            <a:r>
              <a:rPr lang="en-GB" altLang="ja-JP" sz="1600" b="1" dirty="0" smtClean="0">
                <a:solidFill>
                  <a:schemeClr val="tx1"/>
                </a:solidFill>
              </a:rPr>
              <a:t>TTP</a:t>
            </a:r>
            <a:r>
              <a:rPr lang="ja-JP" altLang="en-US" sz="1600" b="1" dirty="0" err="1">
                <a:solidFill>
                  <a:schemeClr val="tx1"/>
                </a:solidFill>
              </a:rPr>
              <a:t>、</a:t>
            </a:r>
            <a:r>
              <a:rPr lang="en-GB" altLang="ja-JP" sz="1600" b="1" dirty="0">
                <a:solidFill>
                  <a:schemeClr val="tx1"/>
                </a:solidFill>
              </a:rPr>
              <a:t>OS</a:t>
            </a:r>
            <a:r>
              <a:rPr lang="ja-JP" altLang="en-US" sz="1600" b="1" dirty="0" err="1">
                <a:solidFill>
                  <a:schemeClr val="tx1"/>
                </a:solidFill>
              </a:rPr>
              <a:t>、</a:t>
            </a:r>
            <a:r>
              <a:rPr lang="en-GB" altLang="ja-JP" sz="1600" b="1" dirty="0">
                <a:solidFill>
                  <a:schemeClr val="tx1"/>
                </a:solidFill>
              </a:rPr>
              <a:t>PFS</a:t>
            </a:r>
            <a:r>
              <a:rPr lang="ja-JP" altLang="en-US" sz="1600" b="1" dirty="0">
                <a:solidFill>
                  <a:schemeClr val="tx1"/>
                </a:solidFill>
              </a:rPr>
              <a:t>および</a:t>
            </a:r>
            <a:r>
              <a:rPr lang="en-GB" altLang="ja-JP" sz="1600" b="1" dirty="0" smtClean="0">
                <a:solidFill>
                  <a:schemeClr val="tx1"/>
                </a:solidFill>
              </a:rPr>
              <a:t>ORR</a:t>
            </a:r>
            <a:r>
              <a:rPr lang="ja-JP" altLang="en-US" sz="1600" b="1" dirty="0" smtClean="0">
                <a:solidFill>
                  <a:schemeClr val="tx1"/>
                </a:solidFill>
              </a:rPr>
              <a:t>の点でソラフェニブと同程度であった。</a:t>
            </a:r>
            <a:endParaRPr lang="en-GB" sz="1600" b="1" dirty="0" smtClean="0">
              <a:solidFill>
                <a:schemeClr val="tx1"/>
              </a:solidFill>
            </a:endParaRPr>
          </a:p>
          <a:p>
            <a:pPr>
              <a:spcAft>
                <a:spcPts val="300"/>
              </a:spcAft>
              <a:buClr>
                <a:srgbClr val="043882"/>
              </a:buClr>
            </a:pPr>
            <a:r>
              <a:rPr lang="ja-JP" altLang="en-US" sz="1600" b="1" dirty="0" smtClean="0">
                <a:solidFill>
                  <a:schemeClr val="tx1"/>
                </a:solidFill>
              </a:rPr>
              <a:t>ニンテダニブは管理可能な安全性プロファイルを示した。</a:t>
            </a:r>
            <a:endParaRPr lang="en-GB" sz="1600" b="1" dirty="0" smtClean="0">
              <a:solidFill>
                <a:schemeClr val="tx1"/>
              </a:solidFill>
            </a:endParaRPr>
          </a:p>
          <a:p>
            <a:pPr>
              <a:spcAft>
                <a:spcPts val="300"/>
              </a:spcAft>
              <a:buClr>
                <a:srgbClr val="043882"/>
              </a:buClr>
            </a:pPr>
            <a:r>
              <a:rPr lang="ja-JP" altLang="en-US" sz="1600" b="1" dirty="0" smtClean="0">
                <a:solidFill>
                  <a:schemeClr val="tx1"/>
                </a:solidFill>
              </a:rPr>
              <a:t>進行</a:t>
            </a:r>
            <a:r>
              <a:rPr lang="en-US" altLang="ja-JP" sz="1600" b="1" dirty="0" smtClean="0">
                <a:solidFill>
                  <a:schemeClr val="tx1"/>
                </a:solidFill>
              </a:rPr>
              <a:t>HCC</a:t>
            </a:r>
            <a:r>
              <a:rPr lang="ja-JP" altLang="en-US" sz="1600" b="1" dirty="0" smtClean="0">
                <a:solidFill>
                  <a:schemeClr val="tx1"/>
                </a:solidFill>
              </a:rPr>
              <a:t>患者でニンテダニブのさらなる試験を実施するべきである。</a:t>
            </a:r>
            <a:endParaRPr lang="en-GB" dirty="0">
              <a:solidFill>
                <a:schemeClr val="tx1"/>
              </a:solidFill>
            </a:endParaRPr>
          </a:p>
        </p:txBody>
      </p:sp>
      <p:sp>
        <p:nvSpPr>
          <p:cNvPr id="4" name="Text Placeholder 3"/>
          <p:cNvSpPr>
            <a:spLocks noGrp="1"/>
          </p:cNvSpPr>
          <p:nvPr>
            <p:ph type="body" sz="quarter" idx="10"/>
          </p:nvPr>
        </p:nvSpPr>
        <p:spPr/>
        <p:txBody>
          <a:bodyPr/>
          <a:lstStyle/>
          <a:p>
            <a:r>
              <a:rPr lang="en-GB" dirty="0" smtClean="0">
                <a:solidFill>
                  <a:srgbClr val="363636"/>
                </a:solidFill>
              </a:rPr>
              <a:t>*</a:t>
            </a:r>
            <a:r>
              <a:rPr lang="ja-JP" altLang="en-US" dirty="0" smtClean="0">
                <a:solidFill>
                  <a:srgbClr val="363636"/>
                </a:solidFill>
              </a:rPr>
              <a:t>疲労、嗜眠、無力症および倦怠感を含む</a:t>
            </a:r>
            <a:endParaRPr lang="en-GB" dirty="0">
              <a:solidFill>
                <a:srgbClr val="363636"/>
              </a:solidFill>
            </a:endParaRPr>
          </a:p>
        </p:txBody>
      </p:sp>
      <p:sp>
        <p:nvSpPr>
          <p:cNvPr id="5" name="Text Placeholder 4"/>
          <p:cNvSpPr>
            <a:spLocks noGrp="1"/>
          </p:cNvSpPr>
          <p:nvPr>
            <p:ph type="body" sz="quarter" idx="11"/>
          </p:nvPr>
        </p:nvSpPr>
        <p:spPr/>
        <p:txBody>
          <a:bodyPr/>
          <a:lstStyle/>
          <a:p>
            <a:r>
              <a:rPr lang="en-GB" dirty="0" smtClean="0"/>
              <a:t>Palmer</a:t>
            </a:r>
            <a:r>
              <a:rPr lang="ja-JP" altLang="en-US" dirty="0" smtClean="0"/>
              <a:t>ら</a:t>
            </a:r>
            <a:r>
              <a:rPr lang="fr-FR" dirty="0" smtClean="0"/>
              <a:t> </a:t>
            </a:r>
            <a:r>
              <a:rPr lang="fr-FR" dirty="0"/>
              <a:t>J Clin Oncol 2015; 33 (suppl 3; abstr 238</a:t>
            </a:r>
            <a:r>
              <a:rPr lang="fr-FR" dirty="0" smtClean="0"/>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2861091222"/>
              </p:ext>
            </p:extLst>
          </p:nvPr>
        </p:nvGraphicFramePr>
        <p:xfrm>
          <a:off x="231775" y="2218265"/>
          <a:ext cx="8582026" cy="2929460"/>
        </p:xfrm>
        <a:graphic>
          <a:graphicData uri="http://schemas.openxmlformats.org/drawingml/2006/table">
            <a:tbl>
              <a:tblPr firstRow="1" bandRow="1">
                <a:tableStyleId>{69012ECD-51FC-41F1-AA8D-1B2483CD663E}</a:tableStyleId>
              </a:tblPr>
              <a:tblGrid>
                <a:gridCol w="4180568"/>
                <a:gridCol w="2249714"/>
                <a:gridCol w="2151744"/>
              </a:tblGrid>
              <a:tr h="262466">
                <a:tc>
                  <a:txBody>
                    <a:bodyPr/>
                    <a:lstStyle/>
                    <a:p>
                      <a:r>
                        <a:rPr lang="ja-JP" altLang="en-US" sz="1200" dirty="0" smtClean="0">
                          <a:solidFill>
                            <a:schemeClr val="tx2"/>
                          </a:solidFill>
                          <a:latin typeface="+mn-ea"/>
                          <a:ea typeface="+mn-ea"/>
                        </a:rPr>
                        <a:t>グレード≧</a:t>
                      </a:r>
                      <a:r>
                        <a:rPr lang="en-GB" sz="1200" dirty="0" smtClean="0">
                          <a:solidFill>
                            <a:schemeClr val="tx2"/>
                          </a:solidFill>
                          <a:latin typeface="+mn-ea"/>
                          <a:ea typeface="+mn-ea"/>
                        </a:rPr>
                        <a:t>3</a:t>
                      </a:r>
                      <a:r>
                        <a:rPr lang="ja-JP" altLang="en-US" sz="1200" dirty="0" smtClean="0">
                          <a:solidFill>
                            <a:schemeClr val="tx2"/>
                          </a:solidFill>
                          <a:latin typeface="+mn-ea"/>
                          <a:ea typeface="+mn-ea"/>
                        </a:rPr>
                        <a:t>の</a:t>
                      </a:r>
                      <a:r>
                        <a:rPr lang="en-US" altLang="ja-JP" sz="1200" dirty="0" smtClean="0">
                          <a:solidFill>
                            <a:schemeClr val="tx2"/>
                          </a:solidFill>
                          <a:latin typeface="+mn-ea"/>
                          <a:ea typeface="+mn-ea"/>
                        </a:rPr>
                        <a:t>AE</a:t>
                      </a:r>
                      <a:r>
                        <a:rPr lang="ja-JP" altLang="en-US" sz="1200" dirty="0" smtClean="0">
                          <a:solidFill>
                            <a:schemeClr val="tx2"/>
                          </a:solidFill>
                          <a:latin typeface="+mn-ea"/>
                          <a:ea typeface="+mn-ea"/>
                        </a:rPr>
                        <a:t>（いずれかの群で≧</a:t>
                      </a:r>
                      <a:r>
                        <a:rPr lang="en-GB" sz="1200" dirty="0" smtClean="0">
                          <a:solidFill>
                            <a:schemeClr val="tx2"/>
                          </a:solidFill>
                          <a:latin typeface="+mn-ea"/>
                          <a:ea typeface="+mn-ea"/>
                        </a:rPr>
                        <a:t>5%</a:t>
                      </a:r>
                      <a:r>
                        <a:rPr lang="ja-JP" altLang="en-US" sz="1200" dirty="0" smtClean="0">
                          <a:solidFill>
                            <a:schemeClr val="tx2"/>
                          </a:solidFill>
                          <a:latin typeface="+mn-ea"/>
                          <a:ea typeface="+mn-ea"/>
                        </a:rPr>
                        <a:t>のもの）、例</a:t>
                      </a:r>
                      <a:r>
                        <a:rPr lang="en-GB" sz="1200" dirty="0" smtClean="0">
                          <a:solidFill>
                            <a:schemeClr val="tx2"/>
                          </a:solidFill>
                          <a:latin typeface="+mn-ea"/>
                          <a:ea typeface="+mn-ea"/>
                        </a:rPr>
                        <a:t> (%)</a:t>
                      </a:r>
                      <a:endParaRPr lang="en-GB" sz="1200" dirty="0">
                        <a:solidFill>
                          <a:schemeClr val="tx2"/>
                        </a:solidFill>
                        <a:latin typeface="+mn-ea"/>
                        <a:ea typeface="+mn-ea"/>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latin typeface="+mn-ea"/>
                          <a:ea typeface="+mn-ea"/>
                        </a:rPr>
                        <a:t>ニンテダニブ群 </a:t>
                      </a:r>
                      <a:r>
                        <a:rPr lang="en-US" altLang="ja-JP" sz="1400" dirty="0" smtClean="0">
                          <a:solidFill>
                            <a:schemeClr val="tx2"/>
                          </a:solidFill>
                          <a:latin typeface="+mn-ea"/>
                          <a:ea typeface="+mn-ea"/>
                        </a:rPr>
                        <a:t>(</a:t>
                      </a:r>
                      <a:r>
                        <a:rPr lang="en-GB" sz="1400" dirty="0" smtClean="0">
                          <a:solidFill>
                            <a:schemeClr val="tx2"/>
                          </a:solidFill>
                          <a:latin typeface="+mn-ea"/>
                          <a:ea typeface="+mn-ea"/>
                        </a:rPr>
                        <a:t>62</a:t>
                      </a:r>
                      <a:r>
                        <a:rPr lang="ja-JP" altLang="en-US" sz="1400" dirty="0" smtClean="0">
                          <a:solidFill>
                            <a:schemeClr val="tx2"/>
                          </a:solidFill>
                          <a:latin typeface="+mn-ea"/>
                          <a:ea typeface="+mn-ea"/>
                        </a:rPr>
                        <a:t>例</a:t>
                      </a:r>
                      <a:r>
                        <a:rPr lang="en-US" altLang="ja-JP" sz="1400" dirty="0" smtClean="0">
                          <a:solidFill>
                            <a:schemeClr val="tx2"/>
                          </a:solidFill>
                          <a:latin typeface="+mn-ea"/>
                          <a:ea typeface="+mn-ea"/>
                        </a:rPr>
                        <a:t>)</a:t>
                      </a:r>
                      <a:endParaRPr lang="en-GB" sz="1400" dirty="0">
                        <a:solidFill>
                          <a:schemeClr val="tx2"/>
                        </a:solidFill>
                        <a:latin typeface="+mn-ea"/>
                        <a:ea typeface="+mn-ea"/>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latin typeface="+mn-ea"/>
                          <a:ea typeface="+mn-ea"/>
                        </a:rPr>
                        <a:t>ソラフェニブ群 </a:t>
                      </a:r>
                      <a:r>
                        <a:rPr lang="en-GB" sz="1400" dirty="0" smtClean="0">
                          <a:solidFill>
                            <a:schemeClr val="tx2"/>
                          </a:solidFill>
                          <a:latin typeface="+mn-ea"/>
                          <a:ea typeface="+mn-ea"/>
                        </a:rPr>
                        <a:t>(31</a:t>
                      </a:r>
                      <a:r>
                        <a:rPr lang="ja-JP" altLang="en-US" sz="1400" dirty="0" smtClean="0">
                          <a:solidFill>
                            <a:schemeClr val="tx2"/>
                          </a:solidFill>
                          <a:latin typeface="+mn-ea"/>
                          <a:ea typeface="+mn-ea"/>
                        </a:rPr>
                        <a:t>例</a:t>
                      </a:r>
                      <a:r>
                        <a:rPr lang="en-GB" sz="1400" dirty="0" smtClean="0">
                          <a:solidFill>
                            <a:schemeClr val="tx2"/>
                          </a:solidFill>
                          <a:latin typeface="+mn-ea"/>
                          <a:ea typeface="+mn-ea"/>
                        </a:rPr>
                        <a:t>)</a:t>
                      </a:r>
                      <a:endParaRPr lang="en-GB" sz="1400" dirty="0">
                        <a:solidFill>
                          <a:schemeClr val="tx2"/>
                        </a:solidFill>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262466">
                <a:tc>
                  <a:txBody>
                    <a:bodyPr/>
                    <a:lstStyle/>
                    <a:p>
                      <a:pPr>
                        <a:lnSpc>
                          <a:spcPct val="115000"/>
                        </a:lnSpc>
                      </a:pPr>
                      <a:r>
                        <a:rPr lang="ja-JP" altLang="en-US" sz="1400" b="0" dirty="0" smtClean="0">
                          <a:solidFill>
                            <a:schemeClr val="tx1"/>
                          </a:solidFill>
                          <a:effectLst/>
                          <a:latin typeface="+mn-ea"/>
                          <a:ea typeface="+mn-ea"/>
                        </a:rPr>
                        <a:t>下痢</a:t>
                      </a:r>
                      <a:endParaRPr lang="en-US" sz="1400" b="0" dirty="0" smtClean="0">
                        <a:solidFill>
                          <a:schemeClr val="tx1"/>
                        </a:solidFill>
                        <a:effectLst/>
                        <a:latin typeface="+mn-ea"/>
                        <a:ea typeface="+mn-ea"/>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4706"/>
                      </a:srgbClr>
                    </a:solidFill>
                  </a:tcPr>
                </a:tc>
                <a:tc>
                  <a:txBody>
                    <a:bodyPr/>
                    <a:lstStyle/>
                    <a:p>
                      <a:pPr algn="ctr">
                        <a:lnSpc>
                          <a:spcPct val="115000"/>
                        </a:lnSpc>
                      </a:pPr>
                      <a:r>
                        <a:rPr lang="en-US" sz="1400" b="0" dirty="0" smtClean="0">
                          <a:solidFill>
                            <a:schemeClr val="tx1"/>
                          </a:solidFill>
                          <a:effectLst/>
                          <a:latin typeface="+mn-ea"/>
                          <a:ea typeface="+mn-ea"/>
                          <a:cs typeface="+mn-cs"/>
                        </a:rPr>
                        <a:t>8</a:t>
                      </a:r>
                      <a:r>
                        <a:rPr lang="en-US" sz="1400" b="0" baseline="0" dirty="0" smtClean="0">
                          <a:solidFill>
                            <a:schemeClr val="tx1"/>
                          </a:solidFill>
                          <a:effectLst/>
                          <a:latin typeface="+mn-ea"/>
                          <a:ea typeface="+mn-ea"/>
                          <a:cs typeface="+mn-cs"/>
                        </a:rPr>
                        <a:t> (12.9)</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US" sz="1400" b="0" dirty="0" smtClean="0">
                          <a:solidFill>
                            <a:schemeClr val="tx1"/>
                          </a:solidFill>
                          <a:effectLst/>
                          <a:latin typeface="+mn-ea"/>
                          <a:ea typeface="+mn-ea"/>
                          <a:cs typeface="+mn-cs"/>
                        </a:rPr>
                        <a:t>1</a:t>
                      </a:r>
                      <a:r>
                        <a:rPr lang="en-US" sz="1400" b="0" baseline="0" dirty="0" smtClean="0">
                          <a:solidFill>
                            <a:schemeClr val="tx1"/>
                          </a:solidFill>
                          <a:effectLst/>
                          <a:latin typeface="+mn-ea"/>
                          <a:ea typeface="+mn-ea"/>
                          <a:cs typeface="+mn-cs"/>
                        </a:rPr>
                        <a:t> (3.2)</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ja-JP" altLang="en-US" sz="1400" b="0" dirty="0" smtClean="0">
                          <a:solidFill>
                            <a:schemeClr val="tx1"/>
                          </a:solidFill>
                          <a:effectLst/>
                          <a:latin typeface="+mn-ea"/>
                          <a:ea typeface="+mn-ea"/>
                        </a:rPr>
                        <a:t>疲労</a:t>
                      </a:r>
                      <a:r>
                        <a:rPr lang="en-US" sz="1400" b="0" dirty="0" smtClean="0">
                          <a:solidFill>
                            <a:schemeClr val="tx1"/>
                          </a:solidFill>
                          <a:effectLst/>
                          <a:latin typeface="+mn-ea"/>
                          <a:ea typeface="+mn-ea"/>
                        </a:rPr>
                        <a:t>*</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7 (11.3)</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2 (6.5)</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en-GB" sz="1400" b="0" dirty="0" smtClean="0">
                          <a:solidFill>
                            <a:schemeClr val="tx1"/>
                          </a:solidFill>
                          <a:effectLst/>
                          <a:latin typeface="+mn-ea"/>
                          <a:ea typeface="+mn-ea"/>
                          <a:cs typeface="Times New Roman"/>
                        </a:rPr>
                        <a:t>AST</a:t>
                      </a:r>
                      <a:r>
                        <a:rPr lang="ja-JP" altLang="en-US" sz="1400" b="0" dirty="0" smtClean="0">
                          <a:solidFill>
                            <a:schemeClr val="tx1"/>
                          </a:solidFill>
                          <a:effectLst/>
                          <a:latin typeface="+mn-ea"/>
                          <a:ea typeface="+mn-ea"/>
                          <a:cs typeface="Times New Roman"/>
                        </a:rPr>
                        <a:t>増加</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7 (11.3)</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1 (3.2)</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en-GB" sz="1400" b="0" baseline="0" dirty="0" smtClean="0">
                          <a:solidFill>
                            <a:schemeClr val="tx1"/>
                          </a:solidFill>
                          <a:effectLst/>
                          <a:latin typeface="+mn-ea"/>
                          <a:ea typeface="+mn-ea"/>
                          <a:cs typeface="Times New Roman"/>
                        </a:rPr>
                        <a:t>ALT</a:t>
                      </a:r>
                      <a:r>
                        <a:rPr lang="ja-JP" altLang="en-US" sz="1400" b="0" baseline="0" dirty="0" smtClean="0">
                          <a:solidFill>
                            <a:schemeClr val="tx1"/>
                          </a:solidFill>
                          <a:effectLst/>
                          <a:latin typeface="+mn-ea"/>
                          <a:ea typeface="+mn-ea"/>
                          <a:cs typeface="Times New Roman"/>
                        </a:rPr>
                        <a:t>増加</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5 (8.1)</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2 (6.5)</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ja-JP" altLang="en-US" sz="1400" b="0" dirty="0" smtClean="0">
                          <a:solidFill>
                            <a:schemeClr val="tx1"/>
                          </a:solidFill>
                          <a:effectLst/>
                          <a:latin typeface="+mn-ea"/>
                          <a:ea typeface="+mn-ea"/>
                          <a:cs typeface="Times New Roman"/>
                        </a:rPr>
                        <a:t>肝性脳症</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5 (8.1)</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1 (3.2)</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ja-JP" altLang="en-US" sz="1400" b="0" dirty="0" smtClean="0">
                          <a:solidFill>
                            <a:schemeClr val="tx1"/>
                          </a:solidFill>
                          <a:effectLst/>
                          <a:latin typeface="+mn-ea"/>
                          <a:ea typeface="+mn-ea"/>
                          <a:cs typeface="Times New Roman"/>
                        </a:rPr>
                        <a:t>貧血</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4 (6.5)</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1 (3.2)</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ja-JP" altLang="en-US" sz="1400" b="0" dirty="0" smtClean="0">
                          <a:solidFill>
                            <a:schemeClr val="tx1"/>
                          </a:solidFill>
                          <a:effectLst/>
                          <a:latin typeface="+mn-ea"/>
                          <a:ea typeface="+mn-ea"/>
                          <a:cs typeface="Times New Roman"/>
                        </a:rPr>
                        <a:t>悪性新生物進行</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2 (3.2)</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3 (9.7)</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ja-JP" altLang="en-US" sz="1400" b="0" dirty="0" smtClean="0">
                          <a:solidFill>
                            <a:schemeClr val="tx1"/>
                          </a:solidFill>
                          <a:effectLst/>
                          <a:latin typeface="+mn-ea"/>
                          <a:ea typeface="+mn-ea"/>
                          <a:cs typeface="Times New Roman"/>
                        </a:rPr>
                        <a:t>血小板減少症</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1 (1.6)</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3 (9.7)</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ja-JP" altLang="en-US" sz="1400" b="0" dirty="0" smtClean="0">
                          <a:solidFill>
                            <a:schemeClr val="tx1"/>
                          </a:solidFill>
                          <a:effectLst/>
                          <a:latin typeface="+mn-ea"/>
                          <a:ea typeface="+mn-ea"/>
                          <a:cs typeface="Times New Roman"/>
                        </a:rPr>
                        <a:t>皮膚反応</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ea"/>
                          <a:ea typeface="+mn-ea"/>
                          <a:cs typeface="Times New Roman"/>
                        </a:rPr>
                        <a:t>1 (1.6)</a:t>
                      </a: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ea"/>
                          <a:ea typeface="+mn-ea"/>
                          <a:cs typeface="Times New Roman"/>
                        </a:rPr>
                        <a:t>2 (6.5)</a:t>
                      </a: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ja-JP" altLang="en-US" sz="1400" b="0" dirty="0" smtClean="0">
                          <a:solidFill>
                            <a:schemeClr val="tx1"/>
                          </a:solidFill>
                          <a:effectLst/>
                          <a:latin typeface="+mn-ea"/>
                          <a:ea typeface="+mn-ea"/>
                        </a:rPr>
                        <a:t>手足症候群</a:t>
                      </a:r>
                      <a:endParaRPr lang="en-GB" sz="1400" b="0" dirty="0">
                        <a:solidFill>
                          <a:schemeClr val="tx1"/>
                        </a:solidFill>
                        <a:effectLst/>
                        <a:latin typeface="+mn-ea"/>
                        <a:ea typeface="+mn-ea"/>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0</a:t>
                      </a:r>
                      <a:endParaRPr lang="en-GB" sz="1400" b="0" dirty="0">
                        <a:solidFill>
                          <a:schemeClr val="tx1"/>
                        </a:solidFill>
                        <a:effectLst/>
                        <a:latin typeface="+mn-ea"/>
                        <a:ea typeface="+mn-ea"/>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ea"/>
                          <a:ea typeface="+mn-ea"/>
                          <a:cs typeface="Times New Roman"/>
                        </a:rPr>
                        <a:t>7 (22.6)</a:t>
                      </a:r>
                      <a:endParaRPr lang="en-GB" sz="1400" b="0" dirty="0">
                        <a:solidFill>
                          <a:schemeClr val="tx1"/>
                        </a:solidFill>
                        <a:effectLst/>
                        <a:latin typeface="+mn-ea"/>
                        <a:ea typeface="+mn-ea"/>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extLst>
      <p:ext uri="{BB962C8B-B14F-4D97-AF65-F5344CB8AC3E}">
        <p14:creationId xmlns:p14="http://schemas.microsoft.com/office/powerpoint/2010/main" xmlns="" val="1291485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232</a:t>
            </a:r>
            <a:r>
              <a:rPr lang="ja-JP" altLang="en-US" sz="1800" dirty="0" smtClean="0"/>
              <a:t>：進行肝細胞癌（</a:t>
            </a:r>
            <a:r>
              <a:rPr lang="en-US" altLang="ja-JP" sz="1800" dirty="0" smtClean="0"/>
              <a:t>HCC</a:t>
            </a:r>
            <a:r>
              <a:rPr lang="ja-JP" altLang="en-US" sz="1800" dirty="0" smtClean="0"/>
              <a:t>）患者の二次治療としてのラムシルマブ（</a:t>
            </a:r>
            <a:r>
              <a:rPr lang="en-GB" sz="1800" dirty="0" smtClean="0"/>
              <a:t>RAM</a:t>
            </a:r>
            <a:r>
              <a:rPr lang="ja-JP" altLang="en-US" sz="1800" dirty="0" smtClean="0"/>
              <a:t>）：無作為化第</a:t>
            </a:r>
            <a:r>
              <a:rPr lang="en-US" altLang="ja-JP" sz="1800" dirty="0" smtClean="0"/>
              <a:t>Ⅲ</a:t>
            </a:r>
            <a:r>
              <a:rPr lang="ja-JP" altLang="en-US" sz="1800" dirty="0" smtClean="0"/>
              <a:t>相</a:t>
            </a:r>
            <a:r>
              <a:rPr lang="en-GB" altLang="ja-JP" sz="1800" dirty="0" smtClean="0"/>
              <a:t>REACH</a:t>
            </a:r>
            <a:r>
              <a:rPr lang="ja-JP" altLang="en-US" sz="1800" dirty="0" smtClean="0"/>
              <a:t>試験における</a:t>
            </a:r>
            <a:r>
              <a:rPr lang="el-GR" sz="1800" dirty="0" smtClean="0"/>
              <a:t>α-</a:t>
            </a:r>
            <a:r>
              <a:rPr lang="ja-JP" altLang="en-US" sz="1800" dirty="0" smtClean="0"/>
              <a:t>フェトプロテイン（</a:t>
            </a:r>
            <a:r>
              <a:rPr lang="en-GB" sz="1800" dirty="0" smtClean="0"/>
              <a:t>AFP</a:t>
            </a:r>
            <a:r>
              <a:rPr lang="ja-JP" altLang="en-US" sz="1800" dirty="0" smtClean="0"/>
              <a:t>）値上昇を伴う患者の解析</a:t>
            </a:r>
            <a:r>
              <a:rPr lang="en-US" altLang="ja-JP" sz="1800" dirty="0" smtClean="0"/>
              <a:t>‐</a:t>
            </a:r>
            <a:r>
              <a:rPr lang="en-GB" sz="1800" dirty="0" smtClean="0"/>
              <a:t>Zhu AX</a:t>
            </a:r>
            <a:r>
              <a:rPr lang="ja-JP" altLang="en-US" sz="1800" dirty="0" smtClean="0"/>
              <a:t>ら</a:t>
            </a:r>
            <a:endParaRPr lang="en-GB" sz="1800" dirty="0"/>
          </a:p>
        </p:txBody>
      </p:sp>
      <p:sp>
        <p:nvSpPr>
          <p:cNvPr id="3" name="Text Placeholder 2"/>
          <p:cNvSpPr>
            <a:spLocks noGrp="1"/>
          </p:cNvSpPr>
          <p:nvPr>
            <p:ph type="body" sz="quarter" idx="10"/>
          </p:nvPr>
        </p:nvSpPr>
        <p:spPr/>
        <p:txBody>
          <a:bodyPr/>
          <a:lstStyle/>
          <a:p>
            <a:r>
              <a:rPr lang="en-GB" dirty="0" smtClean="0">
                <a:solidFill>
                  <a:srgbClr val="363636"/>
                </a:solidFill>
              </a:rPr>
              <a:t>*</a:t>
            </a:r>
            <a:r>
              <a:rPr lang="ja-JP" altLang="en-US" dirty="0" smtClean="0">
                <a:solidFill>
                  <a:srgbClr val="363636"/>
                </a:solidFill>
              </a:rPr>
              <a:t>または許容できない毒性</a:t>
            </a:r>
            <a:endParaRPr lang="en-US" dirty="0">
              <a:solidFill>
                <a:srgbClr val="363636"/>
              </a:solidFill>
            </a:endParaRPr>
          </a:p>
        </p:txBody>
      </p:sp>
      <p:sp>
        <p:nvSpPr>
          <p:cNvPr id="4" name="Text Placeholder 3"/>
          <p:cNvSpPr>
            <a:spLocks noGrp="1"/>
          </p:cNvSpPr>
          <p:nvPr>
            <p:ph type="body" sz="quarter" idx="11"/>
          </p:nvPr>
        </p:nvSpPr>
        <p:spPr/>
        <p:txBody>
          <a:bodyPr/>
          <a:lstStyle/>
          <a:p>
            <a:pPr>
              <a:buClr>
                <a:srgbClr val="043882"/>
              </a:buClr>
            </a:pPr>
            <a:r>
              <a:rPr lang="fr-FR" dirty="0" smtClean="0">
                <a:solidFill>
                  <a:srgbClr val="363636"/>
                </a:solidFill>
              </a:rPr>
              <a:t>Zhu</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232)</a:t>
            </a:r>
            <a:endParaRPr lang="en-GB" dirty="0">
              <a:solidFill>
                <a:srgbClr val="363636"/>
              </a:solidFill>
            </a:endParaRPr>
          </a:p>
        </p:txBody>
      </p:sp>
      <p:sp>
        <p:nvSpPr>
          <p:cNvPr id="5" name="Oval 14"/>
          <p:cNvSpPr>
            <a:spLocks noChangeArrowheads="1"/>
          </p:cNvSpPr>
          <p:nvPr/>
        </p:nvSpPr>
        <p:spPr bwMode="auto">
          <a:xfrm>
            <a:off x="4173553" y="34114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451749" y="2752242"/>
            <a:ext cx="672826" cy="645623"/>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71027" y="247432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PD*</a:t>
            </a:r>
            <a:endParaRPr lang="en-GB" altLang="zh-CN" b="1" dirty="0">
              <a:solidFill>
                <a:schemeClr val="tx2"/>
              </a:solidFill>
              <a:ea typeface="SimSun" pitchFamily="2" charset="-122"/>
            </a:endParaRPr>
          </a:p>
        </p:txBody>
      </p:sp>
      <p:sp>
        <p:nvSpPr>
          <p:cNvPr id="8" name="Content Placeholder 26"/>
          <p:cNvSpPr txBox="1">
            <a:spLocks/>
          </p:cNvSpPr>
          <p:nvPr/>
        </p:nvSpPr>
        <p:spPr bwMode="auto">
          <a:xfrm>
            <a:off x="4855936" y="3296290"/>
            <a:ext cx="2819703" cy="892175"/>
          </a:xfrm>
          <a:prstGeom prst="rect">
            <a:avLst/>
          </a:prstGeom>
          <a:noFill/>
          <a:ln w="9525">
            <a:noFill/>
            <a:miter lim="800000"/>
            <a:headEnd/>
            <a:tailEnd/>
          </a:ln>
        </p:spPr>
        <p:txBody>
          <a:bodyPr/>
          <a:lstStyle/>
          <a:p>
            <a:pPr marL="190500" indent="-190500" algn="l">
              <a:spcBef>
                <a:spcPts val="0"/>
              </a:spcBef>
              <a:spcAft>
                <a:spcPts val="0"/>
              </a:spcAft>
              <a:defRPr/>
            </a:pPr>
            <a:r>
              <a:rPr lang="ja-JP" altLang="en-US" sz="1600" b="1" dirty="0" smtClean="0">
                <a:solidFill>
                  <a:schemeClr val="bg1"/>
                </a:solidFill>
                <a:latin typeface="+mn-lt"/>
              </a:rPr>
              <a:t>層別化</a:t>
            </a:r>
            <a:endParaRPr lang="en-GB" sz="1600" b="1" dirty="0">
              <a:solidFill>
                <a:schemeClr val="bg1"/>
              </a:solidFill>
              <a:latin typeface="+mn-lt"/>
            </a:endParaRPr>
          </a:p>
          <a:p>
            <a:pPr marL="203200" indent="-203200">
              <a:spcBef>
                <a:spcPts val="0"/>
              </a:spcBef>
              <a:spcAft>
                <a:spcPts val="0"/>
              </a:spcAft>
              <a:buFont typeface="Arial" pitchFamily="34" charset="0"/>
              <a:buChar char="•"/>
              <a:defRPr/>
            </a:pPr>
            <a:r>
              <a:rPr lang="ja-JP" altLang="en-US" sz="1600" dirty="0" smtClean="0">
                <a:solidFill>
                  <a:srgbClr val="363636"/>
                </a:solidFill>
                <a:latin typeface="Arial"/>
                <a:cs typeface="Arial"/>
              </a:rPr>
              <a:t>地域</a:t>
            </a:r>
            <a:endParaRPr lang="en-GB" sz="1600" dirty="0">
              <a:solidFill>
                <a:srgbClr val="363636"/>
              </a:solidFill>
              <a:latin typeface="Arial"/>
              <a:cs typeface="Arial"/>
            </a:endParaRPr>
          </a:p>
          <a:p>
            <a:pPr marL="203200" indent="-203200">
              <a:spcBef>
                <a:spcPts val="0"/>
              </a:spcBef>
              <a:spcAft>
                <a:spcPts val="0"/>
              </a:spcAft>
              <a:buFont typeface="Arial" pitchFamily="34" charset="0"/>
              <a:buChar char="•"/>
              <a:defRPr/>
            </a:pPr>
            <a:r>
              <a:rPr lang="ja-JP" altLang="en-US" sz="1600" dirty="0" smtClean="0">
                <a:solidFill>
                  <a:srgbClr val="363636"/>
                </a:solidFill>
                <a:latin typeface="Arial"/>
                <a:cs typeface="Arial"/>
              </a:rPr>
              <a:t>肝疾患の原因</a:t>
            </a:r>
            <a:endParaRPr lang="en-GB" sz="1600" dirty="0">
              <a:solidFill>
                <a:srgbClr val="363636"/>
              </a:solidFill>
              <a:latin typeface="Arial"/>
              <a:cs typeface="Arial"/>
            </a:endParaRPr>
          </a:p>
        </p:txBody>
      </p:sp>
      <p:cxnSp>
        <p:nvCxnSpPr>
          <p:cNvPr id="9" name="AutoShape 19"/>
          <p:cNvCxnSpPr>
            <a:cxnSpLocks noChangeShapeType="1"/>
          </p:cNvCxnSpPr>
          <p:nvPr/>
        </p:nvCxnSpPr>
        <p:spPr bwMode="auto">
          <a:xfrm>
            <a:off x="3916830" y="370356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98392" y="2738640"/>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5110974" y="2180990"/>
            <a:ext cx="2678490" cy="11153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altLang="en-US" b="1" dirty="0" smtClean="0">
                <a:solidFill>
                  <a:srgbClr val="FFFFFF"/>
                </a:solidFill>
                <a:latin typeface="+mn-ea"/>
                <a:cs typeface="Arial"/>
              </a:rPr>
              <a:t>ラムシルマブ</a:t>
            </a:r>
            <a:endParaRPr lang="en-GB" altLang="zh-CN" dirty="0" smtClean="0">
              <a:solidFill>
                <a:srgbClr val="FFFFFF"/>
              </a:solidFill>
              <a:latin typeface="+mn-ea"/>
              <a:cs typeface="Arial"/>
            </a:endParaRPr>
          </a:p>
          <a:p>
            <a:pPr algn="ctr" defTabSz="892175" eaLnBrk="0" hangingPunct="0"/>
            <a:r>
              <a:rPr lang="en-GB" altLang="zh-CN" dirty="0" smtClean="0">
                <a:solidFill>
                  <a:srgbClr val="FFFFFF"/>
                </a:solidFill>
                <a:latin typeface="+mn-ea"/>
                <a:cs typeface="Arial"/>
              </a:rPr>
              <a:t>8 mg/kg </a:t>
            </a:r>
            <a:br>
              <a:rPr lang="en-GB" altLang="zh-CN" dirty="0" smtClean="0">
                <a:solidFill>
                  <a:srgbClr val="FFFFFF"/>
                </a:solidFill>
                <a:latin typeface="+mn-ea"/>
                <a:cs typeface="Arial"/>
              </a:rPr>
            </a:br>
            <a:r>
              <a:rPr lang="en-GB" altLang="zh-CN" dirty="0" smtClean="0">
                <a:solidFill>
                  <a:srgbClr val="FFFFFF"/>
                </a:solidFill>
                <a:latin typeface="+mn-ea"/>
                <a:cs typeface="Arial"/>
              </a:rPr>
              <a:t>q2w</a:t>
            </a:r>
            <a:r>
              <a:rPr lang="en-US" altLang="ja-JP" dirty="0" smtClean="0">
                <a:solidFill>
                  <a:srgbClr val="FFFFFF"/>
                </a:solidFill>
                <a:latin typeface="+mn-ea"/>
                <a:cs typeface="Arial"/>
              </a:rPr>
              <a:t>/</a:t>
            </a:r>
            <a:r>
              <a:rPr lang="ja-JP" altLang="en-US" dirty="0" smtClean="0">
                <a:solidFill>
                  <a:srgbClr val="FFFFFF"/>
                </a:solidFill>
                <a:latin typeface="+mn-ea"/>
                <a:cs typeface="Arial"/>
              </a:rPr>
              <a:t>コース</a:t>
            </a:r>
            <a:r>
              <a:rPr lang="en-GB" altLang="zh-CN" dirty="0" smtClean="0">
                <a:solidFill>
                  <a:srgbClr val="FFFFFF"/>
                </a:solidFill>
                <a:latin typeface="+mn-ea"/>
                <a:cs typeface="Arial"/>
              </a:rPr>
              <a:t> + BSC</a:t>
            </a:r>
            <a:endParaRPr lang="en-GB" altLang="zh-CN" b="1" dirty="0" smtClean="0">
              <a:solidFill>
                <a:srgbClr val="FFFFFF"/>
              </a:solidFill>
              <a:latin typeface="+mn-ea"/>
              <a:cs typeface="Arial"/>
            </a:endParaRPr>
          </a:p>
          <a:p>
            <a:pPr algn="ctr" defTabSz="892175" eaLnBrk="0" hangingPunct="0"/>
            <a:r>
              <a:rPr lang="ja-JP" altLang="en-US" dirty="0" smtClean="0">
                <a:solidFill>
                  <a:srgbClr val="FFFFFF"/>
                </a:solidFill>
                <a:latin typeface="+mn-ea"/>
                <a:cs typeface="Arial"/>
              </a:rPr>
              <a:t>（</a:t>
            </a:r>
            <a:r>
              <a:rPr lang="en-GB" altLang="zh-CN" dirty="0" smtClean="0">
                <a:solidFill>
                  <a:srgbClr val="FFFFFF"/>
                </a:solidFill>
                <a:latin typeface="+mn-ea"/>
                <a:cs typeface="Arial"/>
              </a:rPr>
              <a:t>272</a:t>
            </a:r>
            <a:r>
              <a:rPr lang="ja-JP" altLang="en-US" dirty="0" smtClean="0">
                <a:solidFill>
                  <a:srgbClr val="FFFFFF"/>
                </a:solidFill>
                <a:latin typeface="+mn-ea"/>
                <a:cs typeface="Arial"/>
              </a:rPr>
              <a:t>例）</a:t>
            </a:r>
            <a:endParaRPr lang="en-GB" altLang="zh-CN" dirty="0">
              <a:solidFill>
                <a:srgbClr val="FFFFFF"/>
              </a:solidFill>
              <a:latin typeface="+mn-ea"/>
              <a:cs typeface="Arial"/>
            </a:endParaRP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ja-JP" altLang="en-US" sz="1600" b="1" dirty="0">
                <a:solidFill>
                  <a:srgbClr val="363636"/>
                </a:solidFill>
              </a:rPr>
              <a:t>研究の</a:t>
            </a:r>
            <a:r>
              <a:rPr lang="ja-JP" altLang="en-US" sz="1600" b="1" dirty="0" smtClean="0">
                <a:solidFill>
                  <a:srgbClr val="363636"/>
                </a:solidFill>
              </a:rPr>
              <a:t>目的</a:t>
            </a:r>
            <a:endParaRPr lang="en-GB" sz="1600" dirty="0">
              <a:solidFill>
                <a:srgbClr val="363636"/>
              </a:solidFill>
            </a:endParaRPr>
          </a:p>
          <a:p>
            <a:pPr marL="285750" lvl="1" indent="-285750">
              <a:buClr>
                <a:srgbClr val="043882"/>
              </a:buClr>
              <a:buFont typeface="Arial" panose="020B0604020202020204" pitchFamily="34" charset="0"/>
              <a:buChar char="•"/>
            </a:pPr>
            <a:r>
              <a:rPr lang="ja-JP" altLang="en-US" sz="1600" dirty="0" smtClean="0"/>
              <a:t>前治療でソラフェニブが投与された進行</a:t>
            </a:r>
            <a:r>
              <a:rPr lang="en-US" altLang="ja-JP" sz="1600" dirty="0" smtClean="0"/>
              <a:t>HCC</a:t>
            </a:r>
            <a:r>
              <a:rPr lang="ja-JP" altLang="en-US" sz="1600" dirty="0" smtClean="0"/>
              <a:t>患者のうち</a:t>
            </a:r>
            <a:r>
              <a:rPr lang="en-US" altLang="ja-JP" sz="1600" dirty="0" smtClean="0"/>
              <a:t>AFP</a:t>
            </a:r>
            <a:r>
              <a:rPr lang="ja-JP" altLang="en-US" sz="1600" dirty="0"/>
              <a:t>値上昇を伴うサブグループ</a:t>
            </a:r>
            <a:r>
              <a:rPr lang="ja-JP" altLang="en-US" sz="1600" dirty="0" smtClean="0"/>
              <a:t>におけるラムシルマブ単剤療法の有効性および安全性を評価する。</a:t>
            </a:r>
            <a:endParaRPr lang="en-US" b="1" dirty="0"/>
          </a:p>
        </p:txBody>
      </p:sp>
      <p:sp>
        <p:nvSpPr>
          <p:cNvPr id="13" name="AutoShape 9"/>
          <p:cNvSpPr>
            <a:spLocks noChangeArrowheads="1"/>
          </p:cNvSpPr>
          <p:nvPr/>
        </p:nvSpPr>
        <p:spPr bwMode="auto">
          <a:xfrm>
            <a:off x="365123" y="2469684"/>
            <a:ext cx="3576414"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rgbClr val="FFFFFF"/>
                </a:solidFill>
                <a:latin typeface="+mn-ea"/>
                <a:cs typeface="Arial"/>
              </a:rPr>
              <a:t>主な患者組み入れ基準</a:t>
            </a:r>
            <a:endParaRPr lang="en-GB" altLang="zh-CN"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ja-JP" altLang="en-US" dirty="0" smtClean="0">
                <a:solidFill>
                  <a:srgbClr val="FFFFFF"/>
                </a:solidFill>
                <a:latin typeface="+mn-ea"/>
                <a:cs typeface="Arial"/>
              </a:rPr>
              <a:t>進行</a:t>
            </a:r>
            <a:r>
              <a:rPr lang="en-US" altLang="zh-CN" dirty="0" smtClean="0">
                <a:solidFill>
                  <a:srgbClr val="FFFFFF"/>
                </a:solidFill>
                <a:latin typeface="+mn-ea"/>
                <a:cs typeface="Arial"/>
              </a:rPr>
              <a:t>HCC</a:t>
            </a:r>
            <a:r>
              <a:rPr lang="ja-JP" altLang="en-US" dirty="0" smtClean="0">
                <a:solidFill>
                  <a:srgbClr val="FFFFFF"/>
                </a:solidFill>
                <a:latin typeface="+mn-ea"/>
                <a:cs typeface="Arial"/>
              </a:rPr>
              <a:t>（ステージ</a:t>
            </a:r>
            <a:r>
              <a:rPr lang="en-US" altLang="zh-CN" dirty="0" smtClean="0">
                <a:solidFill>
                  <a:srgbClr val="FFFFFF"/>
                </a:solidFill>
                <a:latin typeface="+mn-ea"/>
                <a:cs typeface="Arial"/>
              </a:rPr>
              <a:t>B</a:t>
            </a:r>
            <a:r>
              <a:rPr lang="ja-JP" altLang="en-US" dirty="0" smtClean="0">
                <a:solidFill>
                  <a:srgbClr val="FFFFFF"/>
                </a:solidFill>
                <a:latin typeface="+mn-ea"/>
                <a:cs typeface="Arial"/>
              </a:rPr>
              <a:t>／</a:t>
            </a:r>
            <a:r>
              <a:rPr lang="en-US" altLang="zh-CN" dirty="0" smtClean="0">
                <a:solidFill>
                  <a:srgbClr val="FFFFFF"/>
                </a:solidFill>
                <a:latin typeface="+mn-ea"/>
                <a:cs typeface="Arial"/>
              </a:rPr>
              <a:t>C</a:t>
            </a:r>
            <a:r>
              <a:rPr lang="ja-JP" altLang="en-US" dirty="0" smtClean="0">
                <a:solidFill>
                  <a:srgbClr val="FFFFFF"/>
                </a:solidFill>
                <a:latin typeface="+mn-ea"/>
                <a:cs typeface="Arial"/>
              </a:rPr>
              <a:t>）</a:t>
            </a:r>
            <a:endParaRPr lang="en-GB" altLang="zh-CN" i="1"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ja-JP" altLang="en-US" dirty="0" smtClean="0">
                <a:solidFill>
                  <a:srgbClr val="FFFFFF"/>
                </a:solidFill>
                <a:latin typeface="+mn-ea"/>
                <a:cs typeface="Arial"/>
              </a:rPr>
              <a:t>ソラフェニブ投与歴あり</a:t>
            </a:r>
            <a:endParaRPr lang="en-GB" altLang="zh-CN"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en-GB" altLang="zh-CN" dirty="0">
                <a:solidFill>
                  <a:srgbClr val="FFFFFF"/>
                </a:solidFill>
                <a:latin typeface="+mn-ea"/>
                <a:cs typeface="Arial"/>
              </a:rPr>
              <a:t>ECOG PS 0–1</a:t>
            </a:r>
          </a:p>
          <a:p>
            <a:pPr marL="228600" indent="-228600" defTabSz="892175" eaLnBrk="0" hangingPunct="0">
              <a:spcAft>
                <a:spcPct val="30000"/>
              </a:spcAft>
              <a:buFont typeface="Arial" pitchFamily="34" charset="0"/>
              <a:buChar char="•"/>
            </a:pPr>
            <a:r>
              <a:rPr lang="en-GB" altLang="zh-CN" dirty="0" smtClean="0">
                <a:solidFill>
                  <a:srgbClr val="FFFFFF"/>
                </a:solidFill>
                <a:latin typeface="+mn-ea"/>
                <a:cs typeface="Arial"/>
              </a:rPr>
              <a:t>Child-Pugh</a:t>
            </a:r>
            <a:r>
              <a:rPr lang="ja-JP" altLang="en-US" dirty="0" smtClean="0">
                <a:solidFill>
                  <a:srgbClr val="FFFFFF"/>
                </a:solidFill>
                <a:latin typeface="+mn-ea"/>
                <a:cs typeface="Arial"/>
              </a:rPr>
              <a:t>クラス</a:t>
            </a:r>
            <a:r>
              <a:rPr lang="en-GB" altLang="zh-CN" dirty="0" smtClean="0">
                <a:solidFill>
                  <a:srgbClr val="FFFFFF"/>
                </a:solidFill>
                <a:latin typeface="+mn-ea"/>
                <a:cs typeface="Arial"/>
              </a:rPr>
              <a:t>A</a:t>
            </a:r>
          </a:p>
          <a:p>
            <a:pPr marL="228600" indent="-228600" defTabSz="892175" eaLnBrk="0" hangingPunct="0">
              <a:spcAft>
                <a:spcPct val="30000"/>
              </a:spcAft>
              <a:buFont typeface="Arial" pitchFamily="34" charset="0"/>
              <a:buChar char="•"/>
            </a:pPr>
            <a:r>
              <a:rPr lang="en-GB" altLang="zh-CN" dirty="0" smtClean="0">
                <a:solidFill>
                  <a:srgbClr val="FFFFFF"/>
                </a:solidFill>
                <a:latin typeface="+mn-ea"/>
                <a:cs typeface="Arial"/>
              </a:rPr>
              <a:t>AFP</a:t>
            </a:r>
            <a:r>
              <a:rPr lang="ja-JP" altLang="en-US" dirty="0" smtClean="0">
                <a:solidFill>
                  <a:srgbClr val="FFFFFF"/>
                </a:solidFill>
                <a:latin typeface="+mn-ea"/>
                <a:cs typeface="Arial"/>
              </a:rPr>
              <a:t>≧</a:t>
            </a:r>
            <a:r>
              <a:rPr lang="en-GB" altLang="zh-CN" dirty="0" smtClean="0">
                <a:solidFill>
                  <a:srgbClr val="FFFFFF"/>
                </a:solidFill>
                <a:latin typeface="+mn-ea"/>
                <a:cs typeface="Arial"/>
              </a:rPr>
              <a:t>400 ng/mL</a:t>
            </a:r>
            <a:r>
              <a:rPr lang="ja-JP" altLang="en-US" dirty="0" smtClean="0">
                <a:solidFill>
                  <a:srgbClr val="FFFFFF"/>
                </a:solidFill>
                <a:latin typeface="+mn-ea"/>
                <a:cs typeface="Arial"/>
              </a:rPr>
              <a:t>または≧</a:t>
            </a:r>
            <a:r>
              <a:rPr lang="en-GB" altLang="zh-CN" dirty="0" smtClean="0">
                <a:solidFill>
                  <a:srgbClr val="FFFFFF"/>
                </a:solidFill>
                <a:latin typeface="+mn-ea"/>
                <a:cs typeface="Arial"/>
              </a:rPr>
              <a:t>ULN</a:t>
            </a:r>
            <a:r>
              <a:rPr lang="ja-JP" altLang="en-US" dirty="0" smtClean="0">
                <a:solidFill>
                  <a:srgbClr val="FFFFFF"/>
                </a:solidFill>
                <a:latin typeface="+mn-ea"/>
                <a:cs typeface="Arial"/>
              </a:rPr>
              <a:t>の</a:t>
            </a:r>
            <a:r>
              <a:rPr lang="en-US" altLang="ja-JP" dirty="0" smtClean="0">
                <a:solidFill>
                  <a:srgbClr val="FFFFFF"/>
                </a:solidFill>
                <a:latin typeface="+mn-ea"/>
                <a:cs typeface="Arial"/>
              </a:rPr>
              <a:t>1.5</a:t>
            </a:r>
            <a:r>
              <a:rPr lang="ja-JP" altLang="en-US" dirty="0" smtClean="0">
                <a:solidFill>
                  <a:srgbClr val="FFFFFF"/>
                </a:solidFill>
                <a:latin typeface="+mn-ea"/>
                <a:cs typeface="Arial"/>
              </a:rPr>
              <a:t>倍</a:t>
            </a:r>
            <a:endParaRPr lang="en-GB" altLang="zh-CN" dirty="0">
              <a:solidFill>
                <a:srgbClr val="FFFFFF"/>
              </a:solidFill>
              <a:latin typeface="+mn-ea"/>
              <a:cs typeface="Arial"/>
            </a:endParaRPr>
          </a:p>
        </p:txBody>
      </p:sp>
      <p:sp>
        <p:nvSpPr>
          <p:cNvPr id="14" name="Rectangle 9"/>
          <p:cNvSpPr txBox="1">
            <a:spLocks noChangeArrowheads="1"/>
          </p:cNvSpPr>
          <p:nvPr/>
        </p:nvSpPr>
        <p:spPr>
          <a:xfrm>
            <a:off x="365124" y="5420688"/>
            <a:ext cx="4130676"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主要</a:t>
            </a:r>
            <a:r>
              <a:rPr lang="ja-JP" altLang="en-US" sz="1600" b="1" dirty="0" smtClean="0">
                <a:solidFill>
                  <a:schemeClr val="bg2"/>
                </a:solidFill>
              </a:rPr>
              <a:t>エンドポイント</a:t>
            </a:r>
            <a:endParaRPr lang="en-GB" sz="1600" b="1" dirty="0" smtClean="0">
              <a:solidFill>
                <a:schemeClr val="bg2"/>
              </a:solidFill>
            </a:endParaRPr>
          </a:p>
          <a:p>
            <a:r>
              <a:rPr lang="en-GB" sz="1600" dirty="0">
                <a:solidFill>
                  <a:srgbClr val="363636"/>
                </a:solidFill>
              </a:rPr>
              <a:t>OS</a:t>
            </a:r>
            <a:endParaRPr lang="en-GB" sz="1600" dirty="0" smtClean="0"/>
          </a:p>
        </p:txBody>
      </p:sp>
      <p:sp>
        <p:nvSpPr>
          <p:cNvPr id="15" name="Content Placeholder 26"/>
          <p:cNvSpPr txBox="1">
            <a:spLocks/>
          </p:cNvSpPr>
          <p:nvPr/>
        </p:nvSpPr>
        <p:spPr>
          <a:xfrm>
            <a:off x="4648200" y="5420688"/>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副次的</a:t>
            </a:r>
            <a:r>
              <a:rPr lang="ja-JP" altLang="en-US" sz="1600" b="1" dirty="0" smtClean="0">
                <a:solidFill>
                  <a:schemeClr val="bg2"/>
                </a:solidFill>
              </a:rPr>
              <a:t>エンドポイント</a:t>
            </a:r>
            <a:endParaRPr lang="en-GB" sz="1600" b="1" dirty="0" smtClean="0">
              <a:solidFill>
                <a:schemeClr val="bg2"/>
              </a:solidFill>
            </a:endParaRPr>
          </a:p>
          <a:p>
            <a:pPr>
              <a:buClr>
                <a:srgbClr val="043882"/>
              </a:buClr>
            </a:pPr>
            <a:r>
              <a:rPr lang="en-GB" sz="1600" dirty="0" smtClean="0">
                <a:solidFill>
                  <a:srgbClr val="363636"/>
                </a:solidFill>
              </a:rPr>
              <a:t>PFS</a:t>
            </a:r>
            <a:r>
              <a:rPr lang="ja-JP" altLang="en-US" sz="1600" dirty="0" err="1" smtClean="0">
                <a:solidFill>
                  <a:srgbClr val="363636"/>
                </a:solidFill>
              </a:rPr>
              <a:t>、</a:t>
            </a:r>
            <a:r>
              <a:rPr lang="en-GB" sz="1600" dirty="0" smtClean="0">
                <a:solidFill>
                  <a:srgbClr val="363636"/>
                </a:solidFill>
              </a:rPr>
              <a:t>TTP</a:t>
            </a:r>
            <a:r>
              <a:rPr lang="ja-JP" altLang="en-US" sz="1600" dirty="0" err="1" smtClean="0">
                <a:solidFill>
                  <a:srgbClr val="363636"/>
                </a:solidFill>
              </a:rPr>
              <a:t>、</a:t>
            </a:r>
            <a:r>
              <a:rPr lang="en-GB" sz="1600" dirty="0" smtClean="0">
                <a:solidFill>
                  <a:srgbClr val="363636"/>
                </a:solidFill>
              </a:rPr>
              <a:t>ORR</a:t>
            </a:r>
            <a:r>
              <a:rPr lang="ja-JP" altLang="en-US" sz="1600" dirty="0" err="1" smtClean="0">
                <a:solidFill>
                  <a:srgbClr val="363636"/>
                </a:solidFill>
              </a:rPr>
              <a:t>、</a:t>
            </a:r>
            <a:r>
              <a:rPr lang="ja-JP" altLang="en-US" sz="1600" dirty="0" smtClean="0">
                <a:solidFill>
                  <a:srgbClr val="363636"/>
                </a:solidFill>
              </a:rPr>
              <a:t>安全性、</a:t>
            </a:r>
            <a:r>
              <a:rPr lang="en-GB" sz="1600" dirty="0" smtClean="0">
                <a:solidFill>
                  <a:srgbClr val="363636"/>
                </a:solidFill>
              </a:rPr>
              <a:t>PRO</a:t>
            </a:r>
            <a:endParaRPr lang="en-GB" sz="1600" dirty="0">
              <a:solidFill>
                <a:srgbClr val="363636"/>
              </a:solidFill>
            </a:endParaRPr>
          </a:p>
        </p:txBody>
      </p:sp>
      <p:cxnSp>
        <p:nvCxnSpPr>
          <p:cNvPr id="16" name="AutoShape 16"/>
          <p:cNvCxnSpPr>
            <a:cxnSpLocks noChangeShapeType="1"/>
            <a:stCxn id="5" idx="4"/>
            <a:endCxn id="19" idx="1"/>
          </p:cNvCxnSpPr>
          <p:nvPr/>
        </p:nvCxnSpPr>
        <p:spPr bwMode="auto">
          <a:xfrm rot="16200000" flipH="1">
            <a:off x="4410852" y="4050164"/>
            <a:ext cx="754621" cy="64562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71027" y="448596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PD*</a:t>
            </a:r>
            <a:endParaRPr lang="en-GB" altLang="zh-CN" b="1" dirty="0">
              <a:solidFill>
                <a:schemeClr val="tx2"/>
              </a:solidFill>
              <a:ea typeface="SimSun" pitchFamily="2" charset="-122"/>
            </a:endParaRPr>
          </a:p>
        </p:txBody>
      </p:sp>
      <p:cxnSp>
        <p:nvCxnSpPr>
          <p:cNvPr id="18" name="AutoShape 20"/>
          <p:cNvCxnSpPr>
            <a:cxnSpLocks noChangeShapeType="1"/>
          </p:cNvCxnSpPr>
          <p:nvPr/>
        </p:nvCxnSpPr>
        <p:spPr bwMode="auto">
          <a:xfrm>
            <a:off x="7596812" y="475028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110974" y="4192637"/>
            <a:ext cx="2676910" cy="11152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b="1" dirty="0" smtClean="0">
                <a:solidFill>
                  <a:srgbClr val="363636"/>
                </a:solidFill>
                <a:latin typeface="+mn-ea"/>
                <a:cs typeface="Arial"/>
              </a:rPr>
              <a:t>プラセボ</a:t>
            </a:r>
            <a:r>
              <a:rPr lang="en-GB" altLang="zh-CN" dirty="0" smtClean="0">
                <a:solidFill>
                  <a:srgbClr val="363636"/>
                </a:solidFill>
                <a:latin typeface="+mn-ea"/>
                <a:cs typeface="Arial"/>
              </a:rPr>
              <a:t> </a:t>
            </a:r>
            <a:r>
              <a:rPr lang="en-GB" altLang="zh-CN" dirty="0">
                <a:solidFill>
                  <a:srgbClr val="363636"/>
                </a:solidFill>
                <a:latin typeface="+mn-ea"/>
                <a:cs typeface="Arial"/>
              </a:rPr>
              <a:t/>
            </a:r>
            <a:br>
              <a:rPr lang="en-GB" altLang="zh-CN" dirty="0">
                <a:solidFill>
                  <a:srgbClr val="363636"/>
                </a:solidFill>
                <a:latin typeface="+mn-ea"/>
                <a:cs typeface="Arial"/>
              </a:rPr>
            </a:br>
            <a:r>
              <a:rPr lang="en-GB" altLang="zh-CN" dirty="0" smtClean="0">
                <a:solidFill>
                  <a:srgbClr val="363636"/>
                </a:solidFill>
                <a:latin typeface="+mn-ea"/>
                <a:cs typeface="Arial"/>
              </a:rPr>
              <a:t>q2w</a:t>
            </a:r>
            <a:r>
              <a:rPr lang="en-US" altLang="ja-JP" dirty="0" smtClean="0">
                <a:solidFill>
                  <a:srgbClr val="363636"/>
                </a:solidFill>
                <a:latin typeface="+mn-ea"/>
                <a:cs typeface="Arial"/>
              </a:rPr>
              <a:t>/</a:t>
            </a:r>
            <a:r>
              <a:rPr lang="ja-JP" altLang="en-US" dirty="0" smtClean="0">
                <a:solidFill>
                  <a:srgbClr val="363636"/>
                </a:solidFill>
                <a:latin typeface="+mn-ea"/>
                <a:cs typeface="Arial"/>
              </a:rPr>
              <a:t>コース</a:t>
            </a:r>
            <a:r>
              <a:rPr lang="en-GB" altLang="zh-CN" dirty="0" smtClean="0">
                <a:solidFill>
                  <a:srgbClr val="363636"/>
                </a:solidFill>
                <a:latin typeface="+mn-ea"/>
                <a:cs typeface="Arial"/>
              </a:rPr>
              <a:t> </a:t>
            </a:r>
            <a:r>
              <a:rPr lang="en-GB" altLang="zh-CN" dirty="0">
                <a:solidFill>
                  <a:srgbClr val="363636"/>
                </a:solidFill>
                <a:latin typeface="+mn-ea"/>
                <a:cs typeface="Arial"/>
              </a:rPr>
              <a:t>+ BSC</a:t>
            </a:r>
          </a:p>
          <a:p>
            <a:pPr algn="ctr" defTabSz="892175" eaLnBrk="0" hangingPunct="0"/>
            <a:r>
              <a:rPr lang="ja-JP" altLang="en-US" dirty="0" smtClean="0">
                <a:solidFill>
                  <a:srgbClr val="363636"/>
                </a:solidFill>
                <a:latin typeface="+mn-ea"/>
                <a:cs typeface="Arial"/>
              </a:rPr>
              <a:t>（</a:t>
            </a:r>
            <a:r>
              <a:rPr lang="en-GB" altLang="zh-CN" dirty="0" smtClean="0">
                <a:solidFill>
                  <a:srgbClr val="363636"/>
                </a:solidFill>
                <a:latin typeface="+mn-ea"/>
                <a:cs typeface="Arial"/>
              </a:rPr>
              <a:t>272</a:t>
            </a:r>
            <a:r>
              <a:rPr lang="ja-JP" altLang="en-US" dirty="0" smtClean="0">
                <a:solidFill>
                  <a:srgbClr val="363636"/>
                </a:solidFill>
                <a:latin typeface="+mn-ea"/>
                <a:cs typeface="Arial"/>
              </a:rPr>
              <a:t>例）</a:t>
            </a:r>
            <a:endParaRPr lang="en-GB" altLang="zh-CN" dirty="0">
              <a:solidFill>
                <a:srgbClr val="363636"/>
              </a:solidFill>
              <a:latin typeface="+mn-ea"/>
              <a:cs typeface="Arial"/>
            </a:endParaRPr>
          </a:p>
        </p:txBody>
      </p:sp>
    </p:spTree>
    <p:extLst>
      <p:ext uri="{BB962C8B-B14F-4D97-AF65-F5344CB8AC3E}">
        <p14:creationId xmlns:p14="http://schemas.microsoft.com/office/powerpoint/2010/main" xmlns="" val="184024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結腸直腸癌</a:t>
            </a:r>
            <a:endParaRPr lang="en-US" dirty="0"/>
          </a:p>
        </p:txBody>
      </p:sp>
    </p:spTree>
    <p:extLst>
      <p:ext uri="{BB962C8B-B14F-4D97-AF65-F5344CB8AC3E}">
        <p14:creationId xmlns:p14="http://schemas.microsoft.com/office/powerpoint/2010/main" xmlns="" val="695499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232</a:t>
            </a:r>
            <a:r>
              <a:rPr lang="ja-JP" altLang="en-US" sz="1800" dirty="0"/>
              <a:t>：進行肝細胞癌（</a:t>
            </a:r>
            <a:r>
              <a:rPr lang="en-US" altLang="ja-JP" sz="1800" dirty="0"/>
              <a:t>HCC</a:t>
            </a:r>
            <a:r>
              <a:rPr lang="ja-JP" altLang="en-US" sz="1800" dirty="0"/>
              <a:t>）患者の二次治療としてのラムシルマブ（</a:t>
            </a:r>
            <a:r>
              <a:rPr lang="en-GB" altLang="ja-JP" sz="1800" dirty="0"/>
              <a:t>RAM</a:t>
            </a:r>
            <a:r>
              <a:rPr lang="ja-JP" altLang="en-US" sz="1800" dirty="0"/>
              <a:t>）：無作為化第</a:t>
            </a:r>
            <a:r>
              <a:rPr lang="en-US" altLang="ja-JP" sz="1800" dirty="0"/>
              <a:t>Ⅲ</a:t>
            </a:r>
            <a:r>
              <a:rPr lang="ja-JP" altLang="en-US" sz="1800" dirty="0"/>
              <a:t>相</a:t>
            </a:r>
            <a:r>
              <a:rPr lang="en-GB" altLang="ja-JP" sz="1800" dirty="0"/>
              <a:t>REACH</a:t>
            </a:r>
            <a:r>
              <a:rPr lang="ja-JP" altLang="en-US" sz="1800" dirty="0"/>
              <a:t>試験における</a:t>
            </a:r>
            <a:r>
              <a:rPr lang="el-GR" altLang="ja-JP" sz="1800" dirty="0"/>
              <a:t>α-</a:t>
            </a:r>
            <a:r>
              <a:rPr lang="ja-JP" altLang="en-US" sz="1800" dirty="0"/>
              <a:t>フェトプロテイン（</a:t>
            </a:r>
            <a:r>
              <a:rPr lang="en-GB" altLang="ja-JP" sz="1800" dirty="0"/>
              <a:t>AFP</a:t>
            </a:r>
            <a:r>
              <a:rPr lang="ja-JP" altLang="en-US" sz="1800" dirty="0"/>
              <a:t>）値上昇を伴う患者の解析</a:t>
            </a:r>
            <a:r>
              <a:rPr lang="en-US" altLang="ja-JP" sz="1800" dirty="0"/>
              <a:t>‐</a:t>
            </a:r>
            <a:r>
              <a:rPr lang="en-GB" altLang="ja-JP" sz="1800" dirty="0"/>
              <a:t>Zhu AX</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b="1" dirty="0">
              <a:solidFill>
                <a:schemeClr val="tx1"/>
              </a:solidFill>
            </a:endParaRPr>
          </a:p>
          <a:p>
            <a:pPr lvl="0">
              <a:buClr>
                <a:srgbClr val="043882"/>
              </a:buClr>
            </a:pPr>
            <a:endParaRPr lang="en-GB" sz="1600" dirty="0">
              <a:solidFill>
                <a:schemeClr val="tx1"/>
              </a:solidFill>
            </a:endParaRPr>
          </a:p>
          <a:p>
            <a:pPr lvl="1">
              <a:buClr>
                <a:srgbClr val="043882"/>
              </a:buClr>
            </a:pPr>
            <a:endParaRPr lang="en-GB" sz="1600" dirty="0">
              <a:solidFill>
                <a:schemeClr val="tx1"/>
              </a:solidFill>
            </a:endParaRPr>
          </a:p>
          <a:p>
            <a:pPr lvl="1">
              <a:buClr>
                <a:srgbClr val="043882"/>
              </a:buClr>
            </a:pPr>
            <a:endParaRPr lang="en-GB" sz="1600" dirty="0">
              <a:solidFill>
                <a:schemeClr val="tx1"/>
              </a:solidFill>
            </a:endParaRPr>
          </a:p>
          <a:p>
            <a:pPr lvl="1">
              <a:buClr>
                <a:srgbClr val="043882"/>
              </a:buClr>
            </a:pPr>
            <a:endParaRPr lang="en-GB" sz="1600" dirty="0">
              <a:solidFill>
                <a:schemeClr val="tx1"/>
              </a:solidFill>
            </a:endParaRPr>
          </a:p>
          <a:p>
            <a:pPr lvl="1">
              <a:buClr>
                <a:srgbClr val="043882"/>
              </a:buClr>
            </a:pPr>
            <a:endParaRPr lang="en-GB" sz="1600" dirty="0">
              <a:solidFill>
                <a:schemeClr val="tx1"/>
              </a:solidFill>
            </a:endParaRPr>
          </a:p>
          <a:p>
            <a:pPr marL="252412" lvl="1" indent="0">
              <a:buClr>
                <a:srgbClr val="043882"/>
              </a:buClr>
              <a:buNone/>
            </a:pPr>
            <a:endParaRPr lang="en-GB" sz="1800" dirty="0">
              <a:solidFill>
                <a:schemeClr val="tx1"/>
              </a:solidFill>
            </a:endParaRPr>
          </a:p>
          <a:p>
            <a:pPr>
              <a:buClr>
                <a:srgbClr val="043882"/>
              </a:buClr>
            </a:pPr>
            <a:r>
              <a:rPr lang="ja-JP" altLang="en-US" sz="1600" dirty="0" smtClean="0">
                <a:solidFill>
                  <a:schemeClr val="tx1"/>
                </a:solidFill>
              </a:rPr>
              <a:t>ベースライン</a:t>
            </a:r>
            <a:r>
              <a:rPr lang="en-GB" sz="1600" dirty="0" smtClean="0">
                <a:solidFill>
                  <a:schemeClr val="tx1"/>
                </a:solidFill>
              </a:rPr>
              <a:t>AFP</a:t>
            </a:r>
            <a:r>
              <a:rPr lang="ja-JP" altLang="en-US" sz="1600" dirty="0" smtClean="0">
                <a:solidFill>
                  <a:schemeClr val="tx1"/>
                </a:solidFill>
              </a:rPr>
              <a:t>値が</a:t>
            </a:r>
            <a:r>
              <a:rPr lang="en-US" altLang="ja-JP" sz="1600" dirty="0" smtClean="0">
                <a:solidFill>
                  <a:schemeClr val="tx1"/>
                </a:solidFill>
              </a:rPr>
              <a:t>ULN</a:t>
            </a:r>
            <a:r>
              <a:rPr lang="ja-JP" altLang="en-US" sz="1600" dirty="0" smtClean="0">
                <a:solidFill>
                  <a:schemeClr val="tx1"/>
                </a:solidFill>
              </a:rPr>
              <a:t>の</a:t>
            </a:r>
            <a:r>
              <a:rPr lang="en-US" altLang="ja-JP" sz="1600" dirty="0" smtClean="0">
                <a:solidFill>
                  <a:schemeClr val="tx1"/>
                </a:solidFill>
              </a:rPr>
              <a:t>1.5</a:t>
            </a:r>
            <a:r>
              <a:rPr lang="ja-JP" altLang="en-US" sz="1600" dirty="0" smtClean="0">
                <a:solidFill>
                  <a:schemeClr val="tx1"/>
                </a:solidFill>
              </a:rPr>
              <a:t>倍以上の患者集団では、ラムシルマブ群およびプラセボ群の</a:t>
            </a:r>
            <a:r>
              <a:rPr lang="en-GB" sz="1600" dirty="0" smtClean="0">
                <a:solidFill>
                  <a:schemeClr val="tx1"/>
                </a:solidFill>
              </a:rPr>
              <a:t>OS</a:t>
            </a:r>
            <a:r>
              <a:rPr lang="ja-JP" altLang="en-US" sz="1600" dirty="0" smtClean="0">
                <a:solidFill>
                  <a:schemeClr val="tx1"/>
                </a:solidFill>
              </a:rPr>
              <a:t>中央値はそれぞれ</a:t>
            </a:r>
            <a:r>
              <a:rPr lang="en-GB" sz="1600" dirty="0" smtClean="0">
                <a:solidFill>
                  <a:schemeClr val="tx1"/>
                </a:solidFill>
              </a:rPr>
              <a:t>8.6</a:t>
            </a:r>
            <a:r>
              <a:rPr lang="ja-JP" altLang="en-US" sz="1600" dirty="0" smtClean="0">
                <a:solidFill>
                  <a:schemeClr val="tx1"/>
                </a:solidFill>
              </a:rPr>
              <a:t>ヵ月および</a:t>
            </a:r>
            <a:r>
              <a:rPr lang="en-GB" sz="1600" dirty="0" smtClean="0">
                <a:solidFill>
                  <a:schemeClr val="tx1"/>
                </a:solidFill>
              </a:rPr>
              <a:t>5.7</a:t>
            </a:r>
            <a:r>
              <a:rPr lang="ja-JP" altLang="en-US" sz="1600" dirty="0" smtClean="0">
                <a:solidFill>
                  <a:schemeClr val="tx1"/>
                </a:solidFill>
              </a:rPr>
              <a:t>ヵ月であった（</a:t>
            </a:r>
            <a:r>
              <a:rPr lang="en-GB" sz="1600" dirty="0" smtClean="0">
                <a:solidFill>
                  <a:schemeClr val="tx1"/>
                </a:solidFill>
              </a:rPr>
              <a:t>HR 0.749</a:t>
            </a:r>
            <a:r>
              <a:rPr lang="ja-JP" altLang="en-US" sz="1600" dirty="0" smtClean="0">
                <a:solidFill>
                  <a:schemeClr val="tx1"/>
                </a:solidFill>
              </a:rPr>
              <a:t>；</a:t>
            </a:r>
            <a:r>
              <a:rPr lang="en-GB" sz="1600" dirty="0" smtClean="0">
                <a:solidFill>
                  <a:schemeClr val="tx1"/>
                </a:solidFill>
              </a:rPr>
              <a:t>95% CI 0.603</a:t>
            </a:r>
            <a:r>
              <a:rPr lang="ja-JP" altLang="en-US" sz="1600" dirty="0" smtClean="0">
                <a:solidFill>
                  <a:schemeClr val="tx1"/>
                </a:solidFill>
              </a:rPr>
              <a:t>～</a:t>
            </a:r>
            <a:r>
              <a:rPr lang="en-GB" sz="1600" dirty="0" smtClean="0">
                <a:solidFill>
                  <a:schemeClr val="tx1"/>
                </a:solidFill>
              </a:rPr>
              <a:t>0.930</a:t>
            </a:r>
            <a:r>
              <a:rPr lang="ja-JP" altLang="en-US" sz="1600" dirty="0" smtClean="0">
                <a:solidFill>
                  <a:schemeClr val="tx1"/>
                </a:solidFill>
              </a:rPr>
              <a:t>［</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0.0088</a:t>
            </a:r>
            <a:r>
              <a:rPr lang="ja-JP" altLang="en-US" sz="1600" dirty="0" smtClean="0">
                <a:solidFill>
                  <a:schemeClr val="tx1"/>
                </a:solidFill>
              </a:rPr>
              <a:t>］）。</a:t>
            </a:r>
            <a:endParaRPr lang="en-GB" sz="1600" dirty="0">
              <a:solidFill>
                <a:schemeClr val="tx1"/>
              </a:solidFill>
            </a:endParaRPr>
          </a:p>
          <a:p>
            <a:pPr>
              <a:spcAft>
                <a:spcPts val="1200"/>
              </a:spcAft>
              <a:buClr>
                <a:srgbClr val="043882"/>
              </a:buClr>
            </a:pPr>
            <a:r>
              <a:rPr lang="ja-JP" altLang="en-US" sz="1600" dirty="0" smtClean="0">
                <a:solidFill>
                  <a:schemeClr val="tx1"/>
                </a:solidFill>
              </a:rPr>
              <a:t>ラムシルマブは忍容性良好であり、許容可能な忍容性プロファイルを示した。</a:t>
            </a:r>
            <a:endParaRPr lang="en-GB" sz="800" b="1" dirty="0">
              <a:solidFill>
                <a:schemeClr val="tx1"/>
              </a:solidFill>
            </a:endParaRPr>
          </a:p>
          <a:p>
            <a:pPr marL="0" lv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ja-JP" altLang="en-US" sz="1600" b="1" dirty="0" smtClean="0">
                <a:solidFill>
                  <a:schemeClr val="tx1"/>
                </a:solidFill>
              </a:rPr>
              <a:t>ベースライン</a:t>
            </a:r>
            <a:r>
              <a:rPr lang="en-GB" sz="1600" b="1" dirty="0" smtClean="0">
                <a:solidFill>
                  <a:schemeClr val="tx1"/>
                </a:solidFill>
              </a:rPr>
              <a:t>AFP</a:t>
            </a:r>
            <a:r>
              <a:rPr lang="ja-JP" altLang="en-US" sz="1600" b="1" dirty="0" smtClean="0">
                <a:solidFill>
                  <a:schemeClr val="tx1"/>
                </a:solidFill>
              </a:rPr>
              <a:t>値が</a:t>
            </a:r>
            <a:r>
              <a:rPr lang="en-GB" sz="1600" b="1" dirty="0" smtClean="0">
                <a:solidFill>
                  <a:schemeClr val="tx1"/>
                </a:solidFill>
              </a:rPr>
              <a:t>400 ng/mL</a:t>
            </a:r>
            <a:r>
              <a:rPr lang="ja-JP" altLang="en-US" sz="1600" b="1" dirty="0" smtClean="0">
                <a:solidFill>
                  <a:schemeClr val="tx1"/>
                </a:solidFill>
              </a:rPr>
              <a:t>以上</a:t>
            </a:r>
            <a:r>
              <a:rPr lang="ja-JP" altLang="en-US" sz="1600" b="1" dirty="0">
                <a:solidFill>
                  <a:schemeClr val="tx1"/>
                </a:solidFill>
              </a:rPr>
              <a:t>また</a:t>
            </a:r>
            <a:r>
              <a:rPr lang="ja-JP" altLang="en-US" sz="1600" b="1" dirty="0" smtClean="0">
                <a:solidFill>
                  <a:schemeClr val="tx1"/>
                </a:solidFill>
              </a:rPr>
              <a:t>は</a:t>
            </a:r>
            <a:r>
              <a:rPr lang="en-GB" sz="1600" b="1" dirty="0" smtClean="0">
                <a:solidFill>
                  <a:schemeClr val="tx1"/>
                </a:solidFill>
              </a:rPr>
              <a:t>ULN</a:t>
            </a:r>
            <a:r>
              <a:rPr lang="ja-JP" altLang="en-US" sz="1600" b="1" dirty="0" smtClean="0">
                <a:solidFill>
                  <a:schemeClr val="tx1"/>
                </a:solidFill>
              </a:rPr>
              <a:t>の</a:t>
            </a:r>
            <a:r>
              <a:rPr lang="en-US" altLang="ja-JP" sz="1600" b="1" dirty="0" smtClean="0">
                <a:solidFill>
                  <a:schemeClr val="tx1"/>
                </a:solidFill>
              </a:rPr>
              <a:t>1.5</a:t>
            </a:r>
            <a:r>
              <a:rPr lang="ja-JP" altLang="en-US" sz="1600" b="1" dirty="0" smtClean="0">
                <a:solidFill>
                  <a:schemeClr val="tx1"/>
                </a:solidFill>
              </a:rPr>
              <a:t>倍以上の患者集団では、</a:t>
            </a:r>
            <a:r>
              <a:rPr lang="en-US" altLang="ja-JP" sz="1600" b="1" dirty="0" smtClean="0">
                <a:solidFill>
                  <a:schemeClr val="tx1"/>
                </a:solidFill>
              </a:rPr>
              <a:t>OS</a:t>
            </a:r>
            <a:r>
              <a:rPr lang="ja-JP" altLang="en-US" sz="1600" b="1" dirty="0" smtClean="0">
                <a:solidFill>
                  <a:schemeClr val="tx1"/>
                </a:solidFill>
              </a:rPr>
              <a:t>に臨床的意義のある改善が認められた。</a:t>
            </a:r>
            <a:endParaRPr lang="en-GB" sz="1600" b="1" dirty="0">
              <a:solidFill>
                <a:schemeClr val="tx1"/>
              </a:solidFill>
            </a:endParaRPr>
          </a:p>
          <a:p>
            <a:pPr>
              <a:buClr>
                <a:srgbClr val="043882"/>
              </a:buClr>
            </a:pPr>
            <a:r>
              <a:rPr lang="ja-JP" altLang="en-US" sz="1600" b="1" dirty="0" smtClean="0">
                <a:solidFill>
                  <a:schemeClr val="tx1"/>
                </a:solidFill>
              </a:rPr>
              <a:t>追加解析の結果、ベースライン</a:t>
            </a:r>
            <a:r>
              <a:rPr lang="en-GB" sz="1600" b="1" dirty="0" smtClean="0">
                <a:solidFill>
                  <a:schemeClr val="tx1"/>
                </a:solidFill>
              </a:rPr>
              <a:t>AFP</a:t>
            </a:r>
            <a:r>
              <a:rPr lang="ja-JP" altLang="en-US" sz="1600" b="1" dirty="0" smtClean="0">
                <a:solidFill>
                  <a:schemeClr val="tx1"/>
                </a:solidFill>
              </a:rPr>
              <a:t>値が正常範囲を超える様々な値をとる</a:t>
            </a:r>
            <a:r>
              <a:rPr lang="ja-JP" altLang="en-US" sz="1600" b="1" dirty="0">
                <a:solidFill>
                  <a:schemeClr val="tx1"/>
                </a:solidFill>
              </a:rPr>
              <a:t>患者で</a:t>
            </a:r>
            <a:r>
              <a:rPr lang="ja-JP" altLang="en-US" sz="1600" b="1" dirty="0" smtClean="0">
                <a:solidFill>
                  <a:schemeClr val="tx1"/>
                </a:solidFill>
              </a:rPr>
              <a:t>ラムシルマブの</a:t>
            </a:r>
            <a:r>
              <a:rPr lang="en-US" altLang="ja-JP" sz="1600" b="1" dirty="0" smtClean="0">
                <a:solidFill>
                  <a:schemeClr val="tx1"/>
                </a:solidFill>
              </a:rPr>
              <a:t>OS</a:t>
            </a:r>
            <a:r>
              <a:rPr lang="ja-JP" altLang="en-US" sz="1600" b="1" dirty="0" smtClean="0">
                <a:solidFill>
                  <a:schemeClr val="tx1"/>
                </a:solidFill>
              </a:rPr>
              <a:t>に関する一貫した有効性が認められた。</a:t>
            </a:r>
            <a:endParaRPr lang="en-GB" sz="1600" b="1" dirty="0">
              <a:solidFill>
                <a:schemeClr val="tx1"/>
              </a:solidFill>
            </a:endParaRPr>
          </a:p>
          <a:p>
            <a:pPr>
              <a:buClr>
                <a:srgbClr val="043882"/>
              </a:buClr>
            </a:pPr>
            <a:r>
              <a:rPr lang="ja-JP" altLang="en-US" sz="1600" b="1" dirty="0" smtClean="0">
                <a:solidFill>
                  <a:schemeClr val="tx1"/>
                </a:solidFill>
              </a:rPr>
              <a:t>ベースライン</a:t>
            </a:r>
            <a:r>
              <a:rPr lang="en-GB" sz="1600" b="1" dirty="0" smtClean="0">
                <a:solidFill>
                  <a:schemeClr val="tx1"/>
                </a:solidFill>
              </a:rPr>
              <a:t>AFP</a:t>
            </a:r>
            <a:r>
              <a:rPr lang="ja-JP" altLang="en-US" sz="1600" b="1" dirty="0" smtClean="0">
                <a:solidFill>
                  <a:schemeClr val="tx1"/>
                </a:solidFill>
              </a:rPr>
              <a:t>値はラムシルマブの</a:t>
            </a:r>
            <a:r>
              <a:rPr lang="en-US" altLang="ja-JP" sz="1600" b="1" dirty="0" smtClean="0">
                <a:solidFill>
                  <a:schemeClr val="tx1"/>
                </a:solidFill>
              </a:rPr>
              <a:t>OS</a:t>
            </a:r>
            <a:r>
              <a:rPr lang="ja-JP" altLang="en-US" sz="1600" b="1" dirty="0" smtClean="0">
                <a:solidFill>
                  <a:schemeClr val="tx1"/>
                </a:solidFill>
              </a:rPr>
              <a:t>に関する有効性の予測マーカーである可能性がある。</a:t>
            </a:r>
            <a:endParaRPr lang="en-GB" sz="1600" b="1" dirty="0">
              <a:solidFill>
                <a:schemeClr val="tx1"/>
              </a:solidFill>
            </a:endParaRPr>
          </a:p>
          <a:p>
            <a:endParaRPr lang="en-GB" dirty="0"/>
          </a:p>
          <a:p>
            <a:endParaRPr lang="en-GB" dirty="0"/>
          </a:p>
        </p:txBody>
      </p:sp>
      <p:sp>
        <p:nvSpPr>
          <p:cNvPr id="5" name="Text Placeholder 4"/>
          <p:cNvSpPr>
            <a:spLocks noGrp="1"/>
          </p:cNvSpPr>
          <p:nvPr>
            <p:ph type="body" sz="quarter" idx="11"/>
          </p:nvPr>
        </p:nvSpPr>
        <p:spPr/>
        <p:txBody>
          <a:bodyPr/>
          <a:lstStyle/>
          <a:p>
            <a:r>
              <a:rPr lang="fr-FR" dirty="0" smtClean="0">
                <a:solidFill>
                  <a:srgbClr val="363636"/>
                </a:solidFill>
              </a:rPr>
              <a:t>Zhu</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232</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xmlns="" val="62497393"/>
              </p:ext>
            </p:extLst>
          </p:nvPr>
        </p:nvGraphicFramePr>
        <p:xfrm>
          <a:off x="356240" y="1671804"/>
          <a:ext cx="4243056" cy="1600200"/>
        </p:xfrm>
        <a:graphic>
          <a:graphicData uri="http://schemas.openxmlformats.org/drawingml/2006/table">
            <a:tbl>
              <a:tblPr firstRow="1" bandRow="1">
                <a:tableStyleId>{69012ECD-51FC-41F1-AA8D-1B2483CD663E}</a:tableStyleId>
              </a:tblPr>
              <a:tblGrid>
                <a:gridCol w="1704572"/>
                <a:gridCol w="1460310"/>
                <a:gridCol w="1078174"/>
              </a:tblGrid>
              <a:tr h="184292">
                <a:tc>
                  <a:txBody>
                    <a:bodyPr/>
                    <a:lstStyle/>
                    <a:p>
                      <a:pPr>
                        <a:lnSpc>
                          <a:spcPts val="1500"/>
                        </a:lnSpc>
                      </a:pPr>
                      <a:r>
                        <a:rPr lang="en-GB" sz="1400" b="1" i="0" dirty="0" smtClean="0">
                          <a:solidFill>
                            <a:schemeClr val="tx2"/>
                          </a:solidFill>
                        </a:rPr>
                        <a:t>AFP</a:t>
                      </a:r>
                      <a:r>
                        <a:rPr lang="ja-JP" altLang="en-US" sz="1400" b="1" i="0" dirty="0" smtClean="0">
                          <a:solidFill>
                            <a:schemeClr val="tx2"/>
                          </a:solidFill>
                        </a:rPr>
                        <a:t>≧</a:t>
                      </a:r>
                      <a:r>
                        <a:rPr lang="en-GB" sz="1400" b="1" i="0" dirty="0" smtClean="0">
                          <a:solidFill>
                            <a:schemeClr val="tx2"/>
                          </a:solidFill>
                        </a:rPr>
                        <a:t>400 ng/mL</a:t>
                      </a:r>
                      <a:endParaRPr lang="en-GB" sz="1400" b="1" i="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altLang="en-US" sz="1400" b="1" dirty="0" smtClean="0">
                          <a:solidFill>
                            <a:schemeClr val="tx2"/>
                          </a:solidFill>
                        </a:rPr>
                        <a:t>ラムシルマブ群（</a:t>
                      </a:r>
                      <a:r>
                        <a:rPr lang="en-GB" sz="1400" b="1" dirty="0" smtClean="0">
                          <a:solidFill>
                            <a:schemeClr val="tx2"/>
                          </a:solidFill>
                        </a:rPr>
                        <a:t>119</a:t>
                      </a:r>
                      <a:r>
                        <a:rPr lang="ja-JP" altLang="en-US" sz="1400" b="1" dirty="0" smtClean="0">
                          <a:solidFill>
                            <a:schemeClr val="tx2"/>
                          </a:solidFill>
                        </a:rPr>
                        <a:t>例）</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altLang="en-US" sz="1400" b="1" dirty="0" smtClean="0">
                          <a:solidFill>
                            <a:schemeClr val="tx2"/>
                          </a:solidFill>
                        </a:rPr>
                        <a:t>プラセボ群（</a:t>
                      </a:r>
                      <a:r>
                        <a:rPr lang="en-GB" sz="1400" b="1" dirty="0" smtClean="0">
                          <a:solidFill>
                            <a:schemeClr val="tx2"/>
                          </a:solidFill>
                        </a:rPr>
                        <a:t>131</a:t>
                      </a:r>
                      <a:r>
                        <a:rPr lang="ja-JP" altLang="en-US" sz="1400" b="1" dirty="0" smtClean="0">
                          <a:solidFill>
                            <a:schemeClr val="tx2"/>
                          </a:solidFill>
                        </a:rPr>
                        <a:t>例）</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nSpc>
                          <a:spcPts val="1500"/>
                        </a:lnSpc>
                      </a:pPr>
                      <a:r>
                        <a:rPr lang="ja-JP" altLang="en-US" sz="1400" b="1" i="0" dirty="0" smtClean="0"/>
                        <a:t>中央値、ヵ月</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7.8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807">
                <a:tc>
                  <a:txBody>
                    <a:bodyPr/>
                    <a:lstStyle/>
                    <a:p>
                      <a:pPr>
                        <a:lnSpc>
                          <a:spcPts val="1500"/>
                        </a:lnSpc>
                      </a:pPr>
                      <a:r>
                        <a:rPr lang="en-GB" sz="1400" b="1" i="0" dirty="0" smtClean="0"/>
                        <a:t>95%</a:t>
                      </a:r>
                      <a:r>
                        <a:rPr lang="en-GB" sz="1400" b="1" i="0" baseline="0" dirty="0" smtClean="0"/>
                        <a:t>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5.8</a:t>
                      </a:r>
                      <a:r>
                        <a:rPr lang="ja-JP" altLang="en-US" sz="1400" dirty="0" smtClean="0"/>
                        <a:t>～</a:t>
                      </a:r>
                      <a:r>
                        <a:rPr lang="en-GB" sz="1400" dirty="0" smtClean="0"/>
                        <a:t>9.3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3.7</a:t>
                      </a:r>
                      <a:r>
                        <a:rPr lang="ja-JP" altLang="en-US" sz="1400" dirty="0" smtClean="0"/>
                        <a:t>～</a:t>
                      </a:r>
                      <a:r>
                        <a:rPr lang="en-GB" sz="1400" dirty="0" smtClean="0"/>
                        <a:t>4.8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500"/>
                        </a:lnSpc>
                      </a:pPr>
                      <a:r>
                        <a:rPr lang="en-GB" sz="1400" b="1" i="0" dirty="0" smtClean="0"/>
                        <a:t>HR</a:t>
                      </a:r>
                      <a:r>
                        <a:rPr lang="en-GB" sz="1400" b="1" i="0" baseline="0" dirty="0" smtClean="0"/>
                        <a:t> (95%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lnSpc>
                          <a:spcPts val="1500"/>
                        </a:lnSpc>
                      </a:pPr>
                      <a:r>
                        <a:rPr lang="en-GB" sz="1400" dirty="0" smtClean="0"/>
                        <a:t>0.674</a:t>
                      </a:r>
                      <a:r>
                        <a:rPr lang="en-GB" sz="1400" baseline="0" dirty="0" smtClean="0"/>
                        <a:t> (0.508</a:t>
                      </a:r>
                      <a:r>
                        <a:rPr lang="ja-JP" altLang="en-US" sz="1400" baseline="0" dirty="0" smtClean="0"/>
                        <a:t>～</a:t>
                      </a:r>
                      <a:r>
                        <a:rPr lang="en-GB" sz="1400" baseline="0" dirty="0" smtClean="0"/>
                        <a:t>0.895)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b="1" i="0" dirty="0" smtClean="0"/>
                        <a:t>p</a:t>
                      </a:r>
                      <a:r>
                        <a:rPr lang="ja-JP" altLang="en-US" sz="1400" b="1" i="0" dirty="0" smtClean="0"/>
                        <a:t>値（</a:t>
                      </a:r>
                      <a:r>
                        <a:rPr lang="en-GB" sz="1400" b="1" i="0" baseline="0" dirty="0" smtClean="0"/>
                        <a:t>log-rank</a:t>
                      </a:r>
                      <a:r>
                        <a:rPr lang="ja-JP" altLang="en-US" sz="1400" b="1" i="0" baseline="0" dirty="0" smtClean="0"/>
                        <a:t>）</a:t>
                      </a:r>
                      <a:endParaRPr lang="en-GB" sz="1400" b="1" i="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lnSpc>
                          <a:spcPts val="1500"/>
                        </a:lnSpc>
                      </a:pPr>
                      <a:r>
                        <a:rPr lang="en-GB" sz="1400" dirty="0" smtClean="0"/>
                        <a:t>0.0059</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611895460"/>
              </p:ext>
            </p:extLst>
          </p:nvPr>
        </p:nvGraphicFramePr>
        <p:xfrm>
          <a:off x="4739451" y="1671804"/>
          <a:ext cx="4243056" cy="1600200"/>
        </p:xfrm>
        <a:graphic>
          <a:graphicData uri="http://schemas.openxmlformats.org/drawingml/2006/table">
            <a:tbl>
              <a:tblPr firstRow="1" bandRow="1">
                <a:tableStyleId>{69012ECD-51FC-41F1-AA8D-1B2483CD663E}</a:tableStyleId>
              </a:tblPr>
              <a:tblGrid>
                <a:gridCol w="1704572"/>
                <a:gridCol w="1460310"/>
                <a:gridCol w="1078174"/>
              </a:tblGrid>
              <a:tr h="184292">
                <a:tc>
                  <a:txBody>
                    <a:bodyPr/>
                    <a:lstStyle/>
                    <a:p>
                      <a:pPr>
                        <a:lnSpc>
                          <a:spcPts val="1500"/>
                        </a:lnSpc>
                      </a:pPr>
                      <a:r>
                        <a:rPr lang="en-GB" sz="1400" b="1" i="0" dirty="0" smtClean="0">
                          <a:solidFill>
                            <a:schemeClr val="tx2"/>
                          </a:solidFill>
                        </a:rPr>
                        <a:t>AFP</a:t>
                      </a:r>
                      <a:r>
                        <a:rPr lang="ja-JP" altLang="en-US" sz="1400" b="1" i="0" dirty="0" smtClean="0">
                          <a:solidFill>
                            <a:schemeClr val="tx2"/>
                          </a:solidFill>
                        </a:rPr>
                        <a:t>＜</a:t>
                      </a:r>
                      <a:r>
                        <a:rPr lang="en-GB" sz="1400" b="1" i="0" dirty="0" smtClean="0">
                          <a:solidFill>
                            <a:schemeClr val="tx2"/>
                          </a:solidFill>
                        </a:rPr>
                        <a:t>400 ng/mL</a:t>
                      </a:r>
                      <a:endParaRPr lang="en-GB" sz="1400" b="1" i="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altLang="en-US" sz="1400" b="1" dirty="0" smtClean="0">
                          <a:solidFill>
                            <a:schemeClr val="tx2"/>
                          </a:solidFill>
                        </a:rPr>
                        <a:t>ラムシルマブ群（</a:t>
                      </a:r>
                      <a:r>
                        <a:rPr lang="en-GB" sz="1400" b="1" dirty="0" smtClean="0">
                          <a:solidFill>
                            <a:schemeClr val="tx2"/>
                          </a:solidFill>
                        </a:rPr>
                        <a:t>160</a:t>
                      </a:r>
                      <a:r>
                        <a:rPr lang="ja-JP" altLang="en-US" sz="1400" b="1" dirty="0" smtClean="0">
                          <a:solidFill>
                            <a:schemeClr val="tx2"/>
                          </a:solidFill>
                        </a:rPr>
                        <a:t>例）</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ja-JP" altLang="en-US" sz="1400" b="1" dirty="0" smtClean="0">
                          <a:solidFill>
                            <a:schemeClr val="tx2"/>
                          </a:solidFill>
                        </a:rPr>
                        <a:t>プラセボ群（</a:t>
                      </a:r>
                      <a:r>
                        <a:rPr lang="en-GB" sz="1400" b="1" dirty="0" smtClean="0">
                          <a:solidFill>
                            <a:schemeClr val="tx2"/>
                          </a:solidFill>
                        </a:rPr>
                        <a:t>150</a:t>
                      </a:r>
                      <a:r>
                        <a:rPr lang="ja-JP" altLang="en-US" sz="1400" b="1" dirty="0" smtClean="0">
                          <a:solidFill>
                            <a:schemeClr val="tx2"/>
                          </a:solidFill>
                        </a:rPr>
                        <a:t>例）</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nSpc>
                          <a:spcPts val="1500"/>
                        </a:lnSpc>
                      </a:pPr>
                      <a:r>
                        <a:rPr lang="ja-JP" altLang="en-US" sz="1400" b="1" i="0" dirty="0" smtClean="0"/>
                        <a:t>中央値、ヵ月</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11.8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807">
                <a:tc>
                  <a:txBody>
                    <a:bodyPr/>
                    <a:lstStyle/>
                    <a:p>
                      <a:pPr>
                        <a:lnSpc>
                          <a:spcPts val="1500"/>
                        </a:lnSpc>
                      </a:pPr>
                      <a:r>
                        <a:rPr lang="en-GB" sz="1400" b="1" i="0" dirty="0" smtClean="0"/>
                        <a:t>95%</a:t>
                      </a:r>
                      <a:r>
                        <a:rPr lang="en-GB" sz="1400" b="1" i="0" baseline="0" dirty="0" smtClean="0"/>
                        <a:t>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8.7</a:t>
                      </a:r>
                      <a:r>
                        <a:rPr lang="ja-JP" altLang="en-US" sz="1400" dirty="0" smtClean="0"/>
                        <a:t>～</a:t>
                      </a:r>
                      <a:r>
                        <a:rPr lang="en-GB" sz="1400" dirty="0" smtClean="0"/>
                        <a:t>12.3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9.9</a:t>
                      </a:r>
                      <a:r>
                        <a:rPr lang="ja-JP" altLang="en-US" sz="1400" dirty="0" smtClean="0"/>
                        <a:t>～</a:t>
                      </a:r>
                      <a:r>
                        <a:rPr lang="en-GB" sz="1400" dirty="0" smtClean="0"/>
                        <a:t>13.1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500"/>
                        </a:lnSpc>
                      </a:pPr>
                      <a:r>
                        <a:rPr lang="en-GB" sz="1400" b="1" i="0" dirty="0" smtClean="0"/>
                        <a:t>HR</a:t>
                      </a:r>
                      <a:r>
                        <a:rPr lang="en-GB" sz="1400" b="1" i="0" baseline="0" dirty="0" smtClean="0"/>
                        <a:t> (95%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lnSpc>
                          <a:spcPts val="1500"/>
                        </a:lnSpc>
                      </a:pPr>
                      <a:r>
                        <a:rPr lang="en-GB" sz="1400" dirty="0" smtClean="0"/>
                        <a:t>1.093</a:t>
                      </a:r>
                      <a:r>
                        <a:rPr lang="en-GB" sz="1400" baseline="0" dirty="0" smtClean="0"/>
                        <a:t> (0.836</a:t>
                      </a:r>
                      <a:r>
                        <a:rPr lang="ja-JP" altLang="en-US" sz="1400" baseline="0" dirty="0" smtClean="0"/>
                        <a:t>～</a:t>
                      </a:r>
                      <a:r>
                        <a:rPr lang="en-GB" sz="1400" baseline="0" dirty="0" smtClean="0"/>
                        <a:t>1.428)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b="1" i="0" dirty="0" smtClean="0"/>
                        <a:t>p</a:t>
                      </a:r>
                      <a:r>
                        <a:rPr lang="ja-JP" altLang="en-US" sz="1400" b="1" i="0" dirty="0" smtClean="0"/>
                        <a:t>値（</a:t>
                      </a:r>
                      <a:r>
                        <a:rPr lang="en-GB" sz="1400" b="1" i="0" baseline="0" dirty="0" smtClean="0"/>
                        <a:t>log-rank</a:t>
                      </a:r>
                      <a:r>
                        <a:rPr lang="ja-JP" altLang="en-US" sz="1400" b="1" i="0" baseline="0" dirty="0" smtClean="0"/>
                        <a:t>）</a:t>
                      </a:r>
                      <a:endParaRPr lang="en-GB" sz="1400" b="1" i="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lnSpc>
                          <a:spcPts val="1500"/>
                        </a:lnSpc>
                      </a:pPr>
                      <a:r>
                        <a:rPr lang="en-GB" sz="1400" dirty="0" smtClean="0"/>
                        <a:t>0.5059</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3228838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230</a:t>
            </a:r>
            <a:r>
              <a:rPr lang="ja-JP" altLang="en-US" sz="1800" dirty="0" smtClean="0"/>
              <a:t>：ソラフェニブが投与された進行</a:t>
            </a:r>
            <a:r>
              <a:rPr lang="en-US" altLang="ja-JP" sz="1800" dirty="0" smtClean="0"/>
              <a:t>HCC</a:t>
            </a:r>
            <a:r>
              <a:rPr lang="ja-JP" altLang="en-US" sz="1800" dirty="0" smtClean="0"/>
              <a:t>患者における</a:t>
            </a:r>
            <a:r>
              <a:rPr lang="en-GB" sz="1800" i="1" dirty="0" err="1" smtClean="0"/>
              <a:t>eNOS</a:t>
            </a:r>
            <a:r>
              <a:rPr lang="ja-JP" altLang="en-US" sz="1800" dirty="0" smtClean="0"/>
              <a:t>多型と治療転帰の関係</a:t>
            </a:r>
            <a:r>
              <a:rPr lang="en-US" altLang="ja-JP" sz="1800" dirty="0" smtClean="0"/>
              <a:t>‐</a:t>
            </a:r>
            <a:r>
              <a:rPr lang="en-GB" sz="1800" dirty="0" err="1" smtClean="0"/>
              <a:t>Casadei</a:t>
            </a:r>
            <a:r>
              <a:rPr lang="en-GB" sz="1800" dirty="0" smtClean="0"/>
              <a:t> </a:t>
            </a:r>
            <a:r>
              <a:rPr lang="en-GB" sz="1800" dirty="0" err="1"/>
              <a:t>Gardini</a:t>
            </a:r>
            <a:r>
              <a:rPr lang="en-GB" sz="1800" dirty="0"/>
              <a:t> </a:t>
            </a:r>
            <a:r>
              <a:rPr lang="en-GB" sz="1800" dirty="0" smtClean="0"/>
              <a:t>A</a:t>
            </a:r>
            <a:r>
              <a:rPr lang="ja-JP" altLang="en-US" sz="1800" dirty="0" smtClean="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a:solidFill>
                  <a:srgbClr val="363636"/>
                </a:solidFill>
              </a:rPr>
              <a:t>研究の</a:t>
            </a:r>
            <a:r>
              <a:rPr lang="ja-JP" altLang="en-US" sz="1600" b="1" dirty="0" smtClean="0">
                <a:solidFill>
                  <a:srgbClr val="363636"/>
                </a:solidFill>
              </a:rPr>
              <a:t>目的</a:t>
            </a:r>
            <a:endParaRPr lang="en-GB" sz="1600" dirty="0">
              <a:solidFill>
                <a:srgbClr val="363636"/>
              </a:solidFill>
            </a:endParaRPr>
          </a:p>
          <a:p>
            <a:pPr>
              <a:spcAft>
                <a:spcPts val="1200"/>
              </a:spcAft>
              <a:buClr>
                <a:srgbClr val="043882"/>
              </a:buClr>
            </a:pPr>
            <a:r>
              <a:rPr lang="ja-JP" altLang="en-US" sz="1600" dirty="0" smtClean="0">
                <a:solidFill>
                  <a:srgbClr val="363636"/>
                </a:solidFill>
              </a:rPr>
              <a:t>進行</a:t>
            </a:r>
            <a:r>
              <a:rPr lang="en-US" altLang="ja-JP" sz="1600" dirty="0" smtClean="0">
                <a:solidFill>
                  <a:srgbClr val="363636"/>
                </a:solidFill>
              </a:rPr>
              <a:t>HCC</a:t>
            </a:r>
            <a:r>
              <a:rPr lang="ja-JP" altLang="en-US" sz="1600" dirty="0" smtClean="0">
                <a:solidFill>
                  <a:srgbClr val="363636"/>
                </a:solidFill>
              </a:rPr>
              <a:t>患者</a:t>
            </a:r>
            <a:r>
              <a:rPr lang="ja-JP" altLang="en-US" sz="1600" dirty="0">
                <a:solidFill>
                  <a:srgbClr val="363636"/>
                </a:solidFill>
              </a:rPr>
              <a:t>における内皮型一酸化窒素合成酵素（</a:t>
            </a:r>
            <a:r>
              <a:rPr lang="en-GB" altLang="ja-JP" sz="1600" i="1" dirty="0" err="1">
                <a:solidFill>
                  <a:srgbClr val="363636"/>
                </a:solidFill>
              </a:rPr>
              <a:t>eNOS</a:t>
            </a:r>
            <a:r>
              <a:rPr lang="ja-JP" altLang="en-US" sz="1600" dirty="0">
                <a:solidFill>
                  <a:srgbClr val="363636"/>
                </a:solidFill>
              </a:rPr>
              <a:t>）</a:t>
            </a:r>
            <a:r>
              <a:rPr lang="ja-JP" altLang="en-US" sz="1600" dirty="0" smtClean="0">
                <a:solidFill>
                  <a:srgbClr val="363636"/>
                </a:solidFill>
              </a:rPr>
              <a:t>多型のソラフェニブ治療に関する予後因子および効果予測因子としての役割を検討する。</a:t>
            </a:r>
            <a:endParaRPr lang="en-GB" sz="1600" dirty="0">
              <a:solidFill>
                <a:srgbClr val="363636"/>
              </a:solidFill>
            </a:endParaRPr>
          </a:p>
          <a:p>
            <a:pPr marL="0" indent="0">
              <a:buClr>
                <a:srgbClr val="043882"/>
              </a:buClr>
              <a:buNone/>
            </a:pPr>
            <a:r>
              <a:rPr lang="ja-JP" altLang="en-US" sz="1600" b="1" dirty="0">
                <a:solidFill>
                  <a:srgbClr val="363636"/>
                </a:solidFill>
              </a:rPr>
              <a:t>研究</a:t>
            </a:r>
            <a:r>
              <a:rPr lang="ja-JP" altLang="en-US" sz="1600" b="1" dirty="0" smtClean="0">
                <a:solidFill>
                  <a:srgbClr val="363636"/>
                </a:solidFill>
              </a:rPr>
              <a:t>デザイン</a:t>
            </a:r>
            <a:endParaRPr lang="en-GB" sz="1600" b="1" dirty="0">
              <a:solidFill>
                <a:srgbClr val="363636"/>
              </a:solidFill>
            </a:endParaRPr>
          </a:p>
          <a:p>
            <a:pPr>
              <a:spcAft>
                <a:spcPts val="1200"/>
              </a:spcAft>
              <a:buClr>
                <a:srgbClr val="043882"/>
              </a:buClr>
            </a:pPr>
            <a:r>
              <a:rPr lang="ja-JP" altLang="en-US" sz="1600" dirty="0">
                <a:solidFill>
                  <a:srgbClr val="363636"/>
                </a:solidFill>
              </a:rPr>
              <a:t>患者</a:t>
            </a:r>
            <a:r>
              <a:rPr lang="en-GB" sz="1600" dirty="0" smtClean="0">
                <a:solidFill>
                  <a:srgbClr val="363636"/>
                </a:solidFill>
              </a:rPr>
              <a:t>257</a:t>
            </a:r>
            <a:r>
              <a:rPr lang="ja-JP" altLang="en-US" sz="1600" dirty="0" smtClean="0">
                <a:solidFill>
                  <a:srgbClr val="363636"/>
                </a:solidFill>
              </a:rPr>
              <a:t>例が登録されているデータベース（癌レジストリ</a:t>
            </a:r>
            <a:r>
              <a:rPr lang="en-GB" sz="1600" dirty="0" smtClean="0">
                <a:solidFill>
                  <a:srgbClr val="363636"/>
                </a:solidFill>
              </a:rPr>
              <a:t>AVR</a:t>
            </a:r>
            <a:r>
              <a:rPr lang="ja-JP" altLang="en-US" sz="1600" dirty="0" smtClean="0">
                <a:solidFill>
                  <a:srgbClr val="363636"/>
                </a:solidFill>
              </a:rPr>
              <a:t>）から、ソラフェニブが投与された患者</a:t>
            </a:r>
            <a:r>
              <a:rPr lang="en-US" altLang="ja-JP" sz="1600" dirty="0" smtClean="0">
                <a:solidFill>
                  <a:srgbClr val="363636"/>
                </a:solidFill>
              </a:rPr>
              <a:t>54</a:t>
            </a:r>
            <a:r>
              <a:rPr lang="ja-JP" altLang="en-US" sz="1600" dirty="0" smtClean="0">
                <a:solidFill>
                  <a:srgbClr val="363636"/>
                </a:solidFill>
              </a:rPr>
              <a:t>例を選択した。</a:t>
            </a:r>
            <a:endParaRPr lang="en-GB" sz="1600" dirty="0">
              <a:solidFill>
                <a:srgbClr val="363636"/>
              </a:solidFill>
            </a:endParaRPr>
          </a:p>
          <a:p>
            <a:pPr>
              <a:spcAft>
                <a:spcPts val="600"/>
              </a:spcAft>
              <a:buClr>
                <a:srgbClr val="043882"/>
              </a:buClr>
            </a:pPr>
            <a:r>
              <a:rPr lang="ja-JP" altLang="en-US" sz="1600" dirty="0" smtClean="0"/>
              <a:t>末梢血サンプルの</a:t>
            </a:r>
            <a:r>
              <a:rPr lang="en-GB" sz="1600" dirty="0" smtClean="0"/>
              <a:t>PCR</a:t>
            </a:r>
            <a:r>
              <a:rPr lang="ja-JP" altLang="en-US" sz="1600" dirty="0" smtClean="0"/>
              <a:t>分析を行い、以下の</a:t>
            </a:r>
            <a:r>
              <a:rPr lang="en-GB" sz="1600" i="1" dirty="0" err="1" smtClean="0"/>
              <a:t>eNOS</a:t>
            </a:r>
            <a:r>
              <a:rPr lang="ja-JP" altLang="en-US" sz="1600" dirty="0" smtClean="0"/>
              <a:t>多型を調べた：</a:t>
            </a:r>
            <a:endParaRPr lang="en-GB" sz="1600" dirty="0"/>
          </a:p>
          <a:p>
            <a:pPr lvl="1"/>
            <a:r>
              <a:rPr lang="en-GB" sz="1600" dirty="0" smtClean="0"/>
              <a:t>eNOS-786</a:t>
            </a:r>
            <a:r>
              <a:rPr lang="ja-JP" altLang="en-US" sz="1600" dirty="0" smtClean="0"/>
              <a:t>（</a:t>
            </a:r>
            <a:r>
              <a:rPr lang="en-GB" sz="1600" dirty="0" smtClean="0"/>
              <a:t>29</a:t>
            </a:r>
            <a:r>
              <a:rPr lang="ja-JP" altLang="en-US" sz="1600" dirty="0" smtClean="0"/>
              <a:t>例）</a:t>
            </a:r>
            <a:endParaRPr lang="en-GB" sz="1600" dirty="0" smtClean="0"/>
          </a:p>
          <a:p>
            <a:pPr lvl="1"/>
            <a:r>
              <a:rPr lang="en-GB" sz="1600" dirty="0" err="1" smtClean="0">
                <a:solidFill>
                  <a:srgbClr val="363636"/>
                </a:solidFill>
              </a:rPr>
              <a:t>eNOS</a:t>
            </a:r>
            <a:r>
              <a:rPr lang="en-GB" sz="1600" dirty="0" smtClean="0">
                <a:solidFill>
                  <a:srgbClr val="363636"/>
                </a:solidFill>
              </a:rPr>
              <a:t> VNTR</a:t>
            </a:r>
            <a:r>
              <a:rPr lang="ja-JP" altLang="en-US" sz="1600" dirty="0" smtClean="0">
                <a:solidFill>
                  <a:srgbClr val="363636"/>
                </a:solidFill>
              </a:rPr>
              <a:t>（</a:t>
            </a:r>
            <a:r>
              <a:rPr lang="en-GB" sz="1600" dirty="0" smtClean="0">
                <a:solidFill>
                  <a:srgbClr val="363636"/>
                </a:solidFill>
              </a:rPr>
              <a:t>21</a:t>
            </a:r>
            <a:r>
              <a:rPr lang="ja-JP" altLang="en-US" sz="1600" dirty="0" smtClean="0">
                <a:solidFill>
                  <a:srgbClr val="363636"/>
                </a:solidFill>
              </a:rPr>
              <a:t>例）</a:t>
            </a:r>
            <a:endParaRPr lang="en-GB" sz="1600" dirty="0" smtClean="0">
              <a:solidFill>
                <a:srgbClr val="363636"/>
              </a:solidFill>
            </a:endParaRPr>
          </a:p>
          <a:p>
            <a:pPr lvl="1"/>
            <a:r>
              <a:rPr lang="en-GB" sz="1600" dirty="0" smtClean="0">
                <a:solidFill>
                  <a:srgbClr val="363636"/>
                </a:solidFill>
              </a:rPr>
              <a:t>eNOS-786</a:t>
            </a:r>
            <a:r>
              <a:rPr lang="ja-JP" altLang="en-US" sz="1600" dirty="0" smtClean="0">
                <a:solidFill>
                  <a:srgbClr val="363636"/>
                </a:solidFill>
              </a:rPr>
              <a:t>（</a:t>
            </a:r>
            <a:r>
              <a:rPr lang="en-GB" sz="1600" dirty="0" smtClean="0">
                <a:solidFill>
                  <a:srgbClr val="363636"/>
                </a:solidFill>
              </a:rPr>
              <a:t>32</a:t>
            </a:r>
            <a:r>
              <a:rPr lang="ja-JP" altLang="en-US" sz="1600" dirty="0" smtClean="0">
                <a:solidFill>
                  <a:srgbClr val="363636"/>
                </a:solidFill>
              </a:rPr>
              <a:t>例）</a:t>
            </a:r>
            <a:endParaRPr lang="en-GB" sz="1600" dirty="0">
              <a:solidFill>
                <a:srgbClr val="363636"/>
              </a:solidFill>
            </a:endParaRPr>
          </a:p>
        </p:txBody>
      </p:sp>
      <p:sp>
        <p:nvSpPr>
          <p:cNvPr id="4" name="Text Placeholder 3"/>
          <p:cNvSpPr>
            <a:spLocks noGrp="1"/>
          </p:cNvSpPr>
          <p:nvPr>
            <p:ph type="body" sz="quarter" idx="10"/>
          </p:nvPr>
        </p:nvSpPr>
        <p:spPr/>
        <p:txBody>
          <a:bodyPr/>
          <a:lstStyle/>
          <a:p>
            <a:pPr lvl="0">
              <a:spcAft>
                <a:spcPts val="0"/>
              </a:spcAft>
              <a:buClr>
                <a:srgbClr val="043882"/>
              </a:buClr>
              <a:tabLst>
                <a:tab pos="987425" algn="l"/>
              </a:tabLst>
            </a:pPr>
            <a:r>
              <a:rPr lang="en-US" dirty="0" err="1" smtClean="0">
                <a:solidFill>
                  <a:srgbClr val="363636"/>
                </a:solidFill>
              </a:rPr>
              <a:t>eNOS</a:t>
            </a:r>
            <a:r>
              <a:rPr lang="en-US" dirty="0" smtClean="0">
                <a:solidFill>
                  <a:srgbClr val="363636"/>
                </a:solidFill>
              </a:rPr>
              <a:t>,</a:t>
            </a:r>
            <a:r>
              <a:rPr lang="ja-JP" altLang="en-US" dirty="0"/>
              <a:t>血管内皮型一酸化窒素合成酵素</a:t>
            </a:r>
            <a:endParaRPr lang="en-GB" dirty="0"/>
          </a:p>
        </p:txBody>
      </p:sp>
      <p:sp>
        <p:nvSpPr>
          <p:cNvPr id="5" name="Text Placeholder 4"/>
          <p:cNvSpPr>
            <a:spLocks noGrp="1"/>
          </p:cNvSpPr>
          <p:nvPr>
            <p:ph type="body" sz="quarter" idx="11"/>
          </p:nvPr>
        </p:nvSpPr>
        <p:spPr>
          <a:xfrm>
            <a:off x="4326340" y="6096000"/>
            <a:ext cx="4452535" cy="487363"/>
          </a:xfrm>
        </p:spPr>
        <p:txBody>
          <a:bodyPr/>
          <a:lstStyle/>
          <a:p>
            <a:r>
              <a:rPr lang="en-GB" dirty="0" err="1"/>
              <a:t>Casadei</a:t>
            </a:r>
            <a:r>
              <a:rPr lang="en-GB" dirty="0"/>
              <a:t> </a:t>
            </a:r>
            <a:r>
              <a:rPr lang="en-GB" dirty="0" err="1" smtClean="0"/>
              <a:t>Gardini</a:t>
            </a:r>
            <a:r>
              <a:rPr lang="ja-JP" altLang="en-US" dirty="0" smtClean="0"/>
              <a:t>ら</a:t>
            </a:r>
            <a:r>
              <a:rPr lang="fr-FR" dirty="0" smtClean="0"/>
              <a:t> </a:t>
            </a:r>
            <a:r>
              <a:rPr lang="fr-FR" dirty="0"/>
              <a:t>J Clin Oncol 2015; 33 (suppl 3; abstr 230</a:t>
            </a:r>
            <a:r>
              <a:rPr lang="fr-FR" dirty="0" smtClean="0"/>
              <a:t>)</a:t>
            </a:r>
            <a:endParaRPr lang="en-GB" dirty="0"/>
          </a:p>
        </p:txBody>
      </p:sp>
    </p:spTree>
    <p:extLst>
      <p:ext uri="{BB962C8B-B14F-4D97-AF65-F5344CB8AC3E}">
        <p14:creationId xmlns:p14="http://schemas.microsoft.com/office/powerpoint/2010/main" xmlns="" val="1221482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230</a:t>
            </a:r>
            <a:r>
              <a:rPr lang="ja-JP" altLang="en-US" sz="1800" dirty="0"/>
              <a:t>：ソラフェニブが投与された進行</a:t>
            </a:r>
            <a:r>
              <a:rPr lang="en-US" altLang="ja-JP" sz="1800" dirty="0"/>
              <a:t>HCC</a:t>
            </a:r>
            <a:r>
              <a:rPr lang="ja-JP" altLang="en-US" sz="1800" dirty="0"/>
              <a:t>患者における</a:t>
            </a:r>
            <a:r>
              <a:rPr lang="en-GB" altLang="ja-JP" sz="1800" i="1" dirty="0" err="1"/>
              <a:t>eNOS</a:t>
            </a:r>
            <a:r>
              <a:rPr lang="ja-JP" altLang="en-US" sz="1800" dirty="0"/>
              <a:t>多型と治療転帰の関係</a:t>
            </a:r>
            <a:r>
              <a:rPr lang="en-US" altLang="ja-JP" sz="1800" dirty="0"/>
              <a:t>‐</a:t>
            </a:r>
            <a:r>
              <a:rPr lang="en-GB" altLang="ja-JP" sz="1800" dirty="0" err="1"/>
              <a:t>Casadei</a:t>
            </a:r>
            <a:r>
              <a:rPr lang="en-GB" altLang="ja-JP" sz="1800" dirty="0"/>
              <a:t> </a:t>
            </a:r>
            <a:r>
              <a:rPr lang="en-GB" altLang="ja-JP" sz="1800" dirty="0" err="1"/>
              <a:t>Gardini</a:t>
            </a:r>
            <a:r>
              <a:rPr lang="en-GB" altLang="ja-JP" sz="1800" dirty="0"/>
              <a:t> A</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b="1"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spcAft>
                <a:spcPts val="200"/>
              </a:spcAft>
              <a:buClr>
                <a:srgbClr val="043882"/>
              </a:buClr>
            </a:pPr>
            <a:endParaRPr lang="en-US" altLang="it-IT" sz="1600" dirty="0">
              <a:solidFill>
                <a:schemeClr val="tx1"/>
              </a:solidFill>
            </a:endParaRPr>
          </a:p>
          <a:p>
            <a:pPr lvl="1">
              <a:lnSpc>
                <a:spcPts val="1700"/>
              </a:lnSpc>
              <a:spcBef>
                <a:spcPts val="600"/>
              </a:spcBef>
              <a:spcAft>
                <a:spcPts val="100"/>
              </a:spcAft>
              <a:buClr>
                <a:srgbClr val="043882"/>
              </a:buClr>
            </a:pPr>
            <a:endParaRPr lang="en-US" altLang="it-IT" sz="1600" dirty="0">
              <a:solidFill>
                <a:schemeClr val="tx1"/>
              </a:solidFill>
            </a:endParaRPr>
          </a:p>
          <a:p>
            <a:pPr>
              <a:lnSpc>
                <a:spcPts val="1700"/>
              </a:lnSpc>
              <a:spcBef>
                <a:spcPts val="600"/>
              </a:spcBef>
              <a:spcAft>
                <a:spcPts val="100"/>
              </a:spcAft>
              <a:buClr>
                <a:srgbClr val="043882"/>
              </a:buClr>
            </a:pPr>
            <a:r>
              <a:rPr lang="en-US" altLang="it-IT" sz="1600" dirty="0" smtClean="0">
                <a:solidFill>
                  <a:schemeClr val="tx1"/>
                </a:solidFill>
              </a:rPr>
              <a:t>eNOS-786</a:t>
            </a:r>
            <a:r>
              <a:rPr lang="ja-JP" altLang="en-US" sz="1600" dirty="0" smtClean="0">
                <a:solidFill>
                  <a:schemeClr val="tx1"/>
                </a:solidFill>
              </a:rPr>
              <a:t>が</a:t>
            </a:r>
            <a:r>
              <a:rPr lang="en-US" altLang="ja-JP" sz="1600" dirty="0" smtClean="0">
                <a:solidFill>
                  <a:schemeClr val="tx1"/>
                </a:solidFill>
              </a:rPr>
              <a:t>T</a:t>
            </a:r>
            <a:r>
              <a:rPr lang="ja-JP" altLang="en-US" sz="1600" dirty="0" smtClean="0">
                <a:solidFill>
                  <a:schemeClr val="tx1"/>
                </a:solidFill>
              </a:rPr>
              <a:t>アレルの患者は</a:t>
            </a:r>
            <a:r>
              <a:rPr lang="en-US" altLang="ja-JP" sz="1600" dirty="0" smtClean="0">
                <a:solidFill>
                  <a:schemeClr val="tx1"/>
                </a:solidFill>
              </a:rPr>
              <a:t>CC</a:t>
            </a:r>
            <a:r>
              <a:rPr lang="ja-JP" altLang="en-US" sz="1600" dirty="0" smtClean="0">
                <a:solidFill>
                  <a:schemeClr val="tx1"/>
                </a:solidFill>
              </a:rPr>
              <a:t>アレルの患者より</a:t>
            </a:r>
            <a:r>
              <a:rPr lang="en-US" altLang="ja-JP" sz="1600" dirty="0" smtClean="0">
                <a:solidFill>
                  <a:schemeClr val="tx1"/>
                </a:solidFill>
              </a:rPr>
              <a:t>OS</a:t>
            </a:r>
            <a:r>
              <a:rPr lang="ja-JP" altLang="en-US" sz="1600" dirty="0" smtClean="0">
                <a:solidFill>
                  <a:schemeClr val="tx1"/>
                </a:solidFill>
              </a:rPr>
              <a:t>が優れていた（</a:t>
            </a:r>
            <a:r>
              <a:rPr lang="ja-JP" altLang="en-US" sz="1600" b="1" dirty="0" smtClean="0">
                <a:solidFill>
                  <a:schemeClr val="tx1"/>
                </a:solidFill>
              </a:rPr>
              <a:t>左図</a:t>
            </a:r>
            <a:r>
              <a:rPr lang="ja-JP" altLang="en-US" sz="1600" dirty="0" smtClean="0">
                <a:solidFill>
                  <a:schemeClr val="tx1"/>
                </a:solidFill>
              </a:rPr>
              <a:t>）。</a:t>
            </a:r>
            <a:endParaRPr lang="en-US" altLang="it-IT" sz="1600" dirty="0">
              <a:solidFill>
                <a:schemeClr val="tx1"/>
              </a:solidFill>
            </a:endParaRPr>
          </a:p>
          <a:p>
            <a:pPr lvl="1">
              <a:lnSpc>
                <a:spcPts val="1700"/>
              </a:lnSpc>
              <a:spcAft>
                <a:spcPts val="100"/>
              </a:spcAft>
              <a:buClr>
                <a:srgbClr val="043882"/>
              </a:buClr>
            </a:pPr>
            <a:r>
              <a:rPr lang="en-US" altLang="ja-JP" sz="1600" dirty="0" smtClean="0">
                <a:solidFill>
                  <a:schemeClr val="tx1"/>
                </a:solidFill>
              </a:rPr>
              <a:t>PFS</a:t>
            </a:r>
            <a:r>
              <a:rPr lang="ja-JP" altLang="en-US" sz="1600" dirty="0" smtClean="0">
                <a:solidFill>
                  <a:schemeClr val="tx1"/>
                </a:solidFill>
              </a:rPr>
              <a:t>に有意差は認められなかった（それぞれ</a:t>
            </a:r>
            <a:r>
              <a:rPr lang="en-GB" sz="1600" dirty="0" smtClean="0">
                <a:solidFill>
                  <a:schemeClr val="tx1"/>
                </a:solidFill>
              </a:rPr>
              <a:t>5.2</a:t>
            </a:r>
            <a:r>
              <a:rPr lang="ja-JP" altLang="en-US" sz="1600" dirty="0" smtClean="0">
                <a:solidFill>
                  <a:schemeClr val="tx1"/>
                </a:solidFill>
              </a:rPr>
              <a:t>ヵ月および</a:t>
            </a:r>
            <a:r>
              <a:rPr lang="en-GB" sz="1600" dirty="0" smtClean="0">
                <a:solidFill>
                  <a:schemeClr val="tx1"/>
                </a:solidFill>
              </a:rPr>
              <a:t>5.7</a:t>
            </a:r>
            <a:r>
              <a:rPr lang="ja-JP" altLang="en-US" sz="1600" dirty="0" smtClean="0">
                <a:solidFill>
                  <a:schemeClr val="tx1"/>
                </a:solidFill>
              </a:rPr>
              <a:t>ヵ月；</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0.494</a:t>
            </a:r>
            <a:r>
              <a:rPr lang="ja-JP" altLang="en-US" sz="1600" dirty="0" smtClean="0">
                <a:solidFill>
                  <a:schemeClr val="tx1"/>
                </a:solidFill>
              </a:rPr>
              <a:t>）。</a:t>
            </a:r>
            <a:endParaRPr lang="en-US" altLang="it-IT" sz="1600" dirty="0">
              <a:solidFill>
                <a:schemeClr val="tx1"/>
              </a:solidFill>
            </a:endParaRPr>
          </a:p>
          <a:p>
            <a:pPr>
              <a:lnSpc>
                <a:spcPts val="1700"/>
              </a:lnSpc>
              <a:spcAft>
                <a:spcPts val="100"/>
              </a:spcAft>
              <a:buClr>
                <a:srgbClr val="043882"/>
              </a:buClr>
            </a:pPr>
            <a:r>
              <a:rPr lang="en-US" altLang="it-IT" sz="1600" dirty="0" err="1">
                <a:solidFill>
                  <a:schemeClr val="tx1"/>
                </a:solidFill>
              </a:rPr>
              <a:t>eNOS</a:t>
            </a:r>
            <a:r>
              <a:rPr lang="en-US" altLang="it-IT" sz="1600" dirty="0">
                <a:solidFill>
                  <a:schemeClr val="tx1"/>
                </a:solidFill>
              </a:rPr>
              <a:t> </a:t>
            </a:r>
            <a:r>
              <a:rPr lang="en-US" altLang="it-IT" sz="1600" dirty="0" smtClean="0">
                <a:solidFill>
                  <a:schemeClr val="tx1"/>
                </a:solidFill>
              </a:rPr>
              <a:t>VNTR</a:t>
            </a:r>
            <a:r>
              <a:rPr lang="ja-JP" altLang="en-US" sz="1600" dirty="0" smtClean="0">
                <a:solidFill>
                  <a:schemeClr val="tx1"/>
                </a:solidFill>
              </a:rPr>
              <a:t>が</a:t>
            </a:r>
            <a:r>
              <a:rPr lang="en-US" altLang="it-IT" sz="1600" dirty="0" smtClean="0">
                <a:solidFill>
                  <a:schemeClr val="tx1"/>
                </a:solidFill>
              </a:rPr>
              <a:t>4bb</a:t>
            </a:r>
            <a:r>
              <a:rPr lang="ja-JP" altLang="en-US" sz="1600" dirty="0" smtClean="0">
                <a:solidFill>
                  <a:schemeClr val="tx1"/>
                </a:solidFill>
              </a:rPr>
              <a:t>アレルの患者は</a:t>
            </a:r>
            <a:r>
              <a:rPr lang="en-US" altLang="it-IT" sz="1600" dirty="0" smtClean="0">
                <a:solidFill>
                  <a:schemeClr val="tx1"/>
                </a:solidFill>
              </a:rPr>
              <a:t>4ab/4aa</a:t>
            </a:r>
            <a:r>
              <a:rPr lang="ja-JP" altLang="en-US" sz="1600" dirty="0" smtClean="0">
                <a:solidFill>
                  <a:schemeClr val="tx1"/>
                </a:solidFill>
              </a:rPr>
              <a:t>アレルの患者より</a:t>
            </a:r>
            <a:r>
              <a:rPr lang="en-US" altLang="ja-JP" sz="1600" dirty="0" smtClean="0">
                <a:solidFill>
                  <a:schemeClr val="tx1"/>
                </a:solidFill>
              </a:rPr>
              <a:t>OS</a:t>
            </a:r>
            <a:r>
              <a:rPr lang="ja-JP" altLang="en-US" sz="1600" dirty="0">
                <a:solidFill>
                  <a:schemeClr val="tx1"/>
                </a:solidFill>
              </a:rPr>
              <a:t>優れて</a:t>
            </a:r>
            <a:r>
              <a:rPr lang="ja-JP" altLang="en-US" sz="1600" dirty="0" smtClean="0">
                <a:solidFill>
                  <a:schemeClr val="tx1"/>
                </a:solidFill>
              </a:rPr>
              <a:t>いた（</a:t>
            </a:r>
            <a:r>
              <a:rPr lang="ja-JP" altLang="en-US" sz="1600" b="1" dirty="0" smtClean="0">
                <a:solidFill>
                  <a:schemeClr val="tx1"/>
                </a:solidFill>
              </a:rPr>
              <a:t>右図</a:t>
            </a:r>
            <a:r>
              <a:rPr lang="ja-JP" altLang="en-US" sz="1600" dirty="0" smtClean="0">
                <a:solidFill>
                  <a:schemeClr val="tx1"/>
                </a:solidFill>
              </a:rPr>
              <a:t>）。</a:t>
            </a:r>
            <a:endParaRPr lang="en-US" altLang="it-IT" sz="1600" dirty="0">
              <a:solidFill>
                <a:schemeClr val="tx1"/>
              </a:solidFill>
            </a:endParaRPr>
          </a:p>
          <a:p>
            <a:pPr lvl="1">
              <a:lnSpc>
                <a:spcPts val="1700"/>
              </a:lnSpc>
              <a:spcAft>
                <a:spcPts val="100"/>
              </a:spcAft>
              <a:buClr>
                <a:srgbClr val="043882"/>
              </a:buClr>
            </a:pPr>
            <a:r>
              <a:rPr lang="en-US" altLang="ja-JP" sz="1600" dirty="0" smtClean="0">
                <a:solidFill>
                  <a:schemeClr val="tx1"/>
                </a:solidFill>
              </a:rPr>
              <a:t>PFS</a:t>
            </a:r>
            <a:r>
              <a:rPr lang="ja-JP" altLang="en-US" sz="1600" dirty="0" smtClean="0">
                <a:solidFill>
                  <a:schemeClr val="tx1"/>
                </a:solidFill>
              </a:rPr>
              <a:t>に有意差は認められなかった（それぞれ</a:t>
            </a:r>
            <a:r>
              <a:rPr lang="en-GB" sz="1600" dirty="0" smtClean="0">
                <a:solidFill>
                  <a:schemeClr val="tx1"/>
                </a:solidFill>
              </a:rPr>
              <a:t>4.6</a:t>
            </a:r>
            <a:r>
              <a:rPr lang="ja-JP" altLang="en-US" sz="1600" dirty="0" smtClean="0">
                <a:solidFill>
                  <a:schemeClr val="tx1"/>
                </a:solidFill>
              </a:rPr>
              <a:t>ヵ月および</a:t>
            </a:r>
            <a:r>
              <a:rPr lang="en-GB" sz="1600" dirty="0" smtClean="0">
                <a:solidFill>
                  <a:schemeClr val="tx1"/>
                </a:solidFill>
              </a:rPr>
              <a:t>5.8</a:t>
            </a:r>
            <a:r>
              <a:rPr lang="ja-JP" altLang="en-US" sz="1600" dirty="0" smtClean="0">
                <a:solidFill>
                  <a:schemeClr val="tx1"/>
                </a:solidFill>
              </a:rPr>
              <a:t>ヵ月；</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0.982</a:t>
            </a:r>
            <a:r>
              <a:rPr lang="ja-JP" altLang="en-US" sz="1600" dirty="0" smtClean="0">
                <a:solidFill>
                  <a:schemeClr val="tx1"/>
                </a:solidFill>
              </a:rPr>
              <a:t>）。</a:t>
            </a:r>
            <a:endParaRPr lang="en-GB" sz="1600" dirty="0">
              <a:solidFill>
                <a:schemeClr val="tx1"/>
              </a:solidFill>
            </a:endParaRPr>
          </a:p>
          <a:p>
            <a:pPr>
              <a:lnSpc>
                <a:spcPts val="1700"/>
              </a:lnSpc>
              <a:spcAft>
                <a:spcPts val="100"/>
              </a:spcAft>
              <a:buClr>
                <a:srgbClr val="043882"/>
              </a:buClr>
            </a:pPr>
            <a:r>
              <a:rPr lang="en-GB" altLang="it-IT" sz="1600" dirty="0" smtClean="0">
                <a:solidFill>
                  <a:schemeClr val="tx1"/>
                </a:solidFill>
              </a:rPr>
              <a:t>eNOS-894</a:t>
            </a:r>
            <a:r>
              <a:rPr lang="ja-JP" altLang="en-US" sz="1600" dirty="0" smtClean="0">
                <a:solidFill>
                  <a:schemeClr val="tx1"/>
                </a:solidFill>
              </a:rPr>
              <a:t>については</a:t>
            </a:r>
            <a:r>
              <a:rPr lang="ja-JP" altLang="en-US" sz="1600" dirty="0">
                <a:solidFill>
                  <a:schemeClr val="tx1"/>
                </a:solidFill>
              </a:rPr>
              <a:t>、</a:t>
            </a:r>
            <a:r>
              <a:rPr lang="en-GB" altLang="it-IT" sz="1600" dirty="0" smtClean="0">
                <a:solidFill>
                  <a:schemeClr val="tx1"/>
                </a:solidFill>
              </a:rPr>
              <a:t>GG</a:t>
            </a:r>
            <a:r>
              <a:rPr lang="ja-JP" altLang="en-US" sz="1600" dirty="0" smtClean="0">
                <a:solidFill>
                  <a:schemeClr val="tx1"/>
                </a:solidFill>
              </a:rPr>
              <a:t>アレルの患者と</a:t>
            </a:r>
            <a:r>
              <a:rPr lang="en-GB" altLang="it-IT" sz="1600" dirty="0" smtClean="0">
                <a:solidFill>
                  <a:schemeClr val="tx1"/>
                </a:solidFill>
              </a:rPr>
              <a:t>GT/TT</a:t>
            </a:r>
            <a:r>
              <a:rPr lang="ja-JP" altLang="en-US" sz="1600" dirty="0" smtClean="0">
                <a:solidFill>
                  <a:schemeClr val="tx1"/>
                </a:solidFill>
              </a:rPr>
              <a:t>アレルの患者の間で</a:t>
            </a:r>
            <a:r>
              <a:rPr lang="en-US" altLang="ja-JP" sz="1600" dirty="0" smtClean="0">
                <a:solidFill>
                  <a:schemeClr val="tx1"/>
                </a:solidFill>
              </a:rPr>
              <a:t>OS</a:t>
            </a:r>
            <a:r>
              <a:rPr lang="ja-JP" altLang="en-US" sz="1600" dirty="0" smtClean="0">
                <a:solidFill>
                  <a:schemeClr val="tx1"/>
                </a:solidFill>
              </a:rPr>
              <a:t>および</a:t>
            </a:r>
            <a:r>
              <a:rPr lang="en-US" altLang="ja-JP" sz="1600" dirty="0" smtClean="0">
                <a:solidFill>
                  <a:schemeClr val="tx1"/>
                </a:solidFill>
              </a:rPr>
              <a:t>PFS</a:t>
            </a:r>
            <a:r>
              <a:rPr lang="ja-JP" altLang="en-US" sz="1600" dirty="0" smtClean="0">
                <a:solidFill>
                  <a:schemeClr val="tx1"/>
                </a:solidFill>
              </a:rPr>
              <a:t>に有意差は認められなかった（</a:t>
            </a:r>
            <a:r>
              <a:rPr lang="en-GB" altLang="it-IT" sz="1600" dirty="0" smtClean="0">
                <a:solidFill>
                  <a:schemeClr val="tx1"/>
                </a:solidFill>
              </a:rPr>
              <a:t>OS</a:t>
            </a:r>
            <a:r>
              <a:rPr lang="ja-JP" altLang="en-US" sz="1600" dirty="0" smtClean="0">
                <a:solidFill>
                  <a:schemeClr val="tx1"/>
                </a:solidFill>
              </a:rPr>
              <a:t>：</a:t>
            </a:r>
            <a:r>
              <a:rPr lang="en-GB" altLang="it-IT" sz="1600" dirty="0" smtClean="0">
                <a:solidFill>
                  <a:schemeClr val="tx1"/>
                </a:solidFill>
              </a:rPr>
              <a:t>p</a:t>
            </a:r>
            <a:r>
              <a:rPr lang="ja-JP" altLang="en-US" sz="1600" dirty="0" smtClean="0">
                <a:solidFill>
                  <a:schemeClr val="tx1"/>
                </a:solidFill>
              </a:rPr>
              <a:t>＝</a:t>
            </a:r>
            <a:r>
              <a:rPr lang="en-GB" altLang="it-IT" sz="1600" dirty="0" smtClean="0">
                <a:solidFill>
                  <a:schemeClr val="tx1"/>
                </a:solidFill>
              </a:rPr>
              <a:t>0.759</a:t>
            </a:r>
            <a:r>
              <a:rPr lang="ja-JP" altLang="en-US" sz="1600" dirty="0" smtClean="0">
                <a:solidFill>
                  <a:schemeClr val="tx1"/>
                </a:solidFill>
              </a:rPr>
              <a:t>；</a:t>
            </a:r>
            <a:r>
              <a:rPr lang="en-GB" altLang="it-IT" sz="1600" dirty="0" smtClean="0">
                <a:solidFill>
                  <a:schemeClr val="tx1"/>
                </a:solidFill>
              </a:rPr>
              <a:t>PFS</a:t>
            </a:r>
            <a:r>
              <a:rPr lang="ja-JP" altLang="en-US" sz="1600" dirty="0" smtClean="0">
                <a:solidFill>
                  <a:schemeClr val="tx1"/>
                </a:solidFill>
              </a:rPr>
              <a:t>：</a:t>
            </a:r>
            <a:r>
              <a:rPr lang="en-GB" altLang="it-IT" sz="1600" dirty="0" smtClean="0">
                <a:solidFill>
                  <a:schemeClr val="tx1"/>
                </a:solidFill>
              </a:rPr>
              <a:t>p</a:t>
            </a:r>
            <a:r>
              <a:rPr lang="ja-JP" altLang="en-US" sz="1600" dirty="0" smtClean="0">
                <a:solidFill>
                  <a:schemeClr val="tx1"/>
                </a:solidFill>
              </a:rPr>
              <a:t>＝</a:t>
            </a:r>
            <a:r>
              <a:rPr lang="en-GB" altLang="it-IT" sz="1600" dirty="0" smtClean="0">
                <a:solidFill>
                  <a:schemeClr val="tx1"/>
                </a:solidFill>
              </a:rPr>
              <a:t>0.118</a:t>
            </a:r>
            <a:r>
              <a:rPr lang="ja-JP" altLang="en-US" sz="1600" dirty="0" smtClean="0">
                <a:solidFill>
                  <a:schemeClr val="tx1"/>
                </a:solidFill>
              </a:rPr>
              <a:t>）。</a:t>
            </a:r>
            <a:endParaRPr lang="en-US" altLang="it-IT" sz="1600" dirty="0">
              <a:solidFill>
                <a:schemeClr val="tx1"/>
              </a:solidFill>
            </a:endParaRPr>
          </a:p>
          <a:p>
            <a:pPr marL="0" lvl="0" indent="0">
              <a:spcBef>
                <a:spcPts val="600"/>
              </a:spcBef>
              <a:spcAft>
                <a:spcPts val="200"/>
              </a:spcAft>
              <a:buClr>
                <a:srgbClr val="043882"/>
              </a:buClr>
              <a:buNone/>
            </a:pPr>
            <a:r>
              <a:rPr lang="ja-JP" altLang="en-US" sz="1600" b="1" dirty="0" smtClean="0">
                <a:solidFill>
                  <a:schemeClr val="tx1"/>
                </a:solidFill>
              </a:rPr>
              <a:t>結論</a:t>
            </a:r>
            <a:endParaRPr lang="en-GB" sz="1600" b="1" dirty="0">
              <a:solidFill>
                <a:schemeClr val="tx1"/>
              </a:solidFill>
            </a:endParaRPr>
          </a:p>
          <a:p>
            <a:pPr>
              <a:spcAft>
                <a:spcPts val="0"/>
              </a:spcAft>
              <a:buClr>
                <a:srgbClr val="043882"/>
              </a:buClr>
            </a:pPr>
            <a:r>
              <a:rPr lang="ja-JP" altLang="en-US" sz="1600" b="1" dirty="0" smtClean="0">
                <a:solidFill>
                  <a:schemeClr val="tx1"/>
                </a:solidFill>
                <a:ea typeface="ＭＳ Ｐゴシック" pitchFamily="34" charset="-128"/>
              </a:rPr>
              <a:t>ソラフェニブが投与された進行</a:t>
            </a:r>
            <a:r>
              <a:rPr lang="en-US" altLang="ja-JP" sz="1600" b="1" dirty="0" smtClean="0">
                <a:solidFill>
                  <a:schemeClr val="tx1"/>
                </a:solidFill>
                <a:ea typeface="ＭＳ Ｐゴシック" pitchFamily="34" charset="-128"/>
              </a:rPr>
              <a:t>HCC</a:t>
            </a:r>
            <a:r>
              <a:rPr lang="ja-JP" altLang="en-US" sz="1600" b="1" dirty="0" smtClean="0">
                <a:solidFill>
                  <a:schemeClr val="tx1"/>
                </a:solidFill>
                <a:ea typeface="ＭＳ Ｐゴシック" pitchFamily="34" charset="-128"/>
              </a:rPr>
              <a:t>患者において、</a:t>
            </a:r>
            <a:r>
              <a:rPr lang="en-US" altLang="it-IT" sz="1600" b="1" dirty="0" err="1" smtClean="0">
                <a:solidFill>
                  <a:schemeClr val="tx1"/>
                </a:solidFill>
                <a:ea typeface="ＭＳ Ｐゴシック" pitchFamily="34" charset="-128"/>
              </a:rPr>
              <a:t>eNOS</a:t>
            </a:r>
            <a:r>
              <a:rPr lang="en-US" altLang="it-IT" sz="1600" b="1" dirty="0">
                <a:solidFill>
                  <a:schemeClr val="tx1"/>
                </a:solidFill>
                <a:ea typeface="ＭＳ Ｐゴシック" pitchFamily="34" charset="-128"/>
              </a:rPr>
              <a:t> </a:t>
            </a:r>
            <a:r>
              <a:rPr lang="en-US" altLang="it-IT" sz="1600" b="1" dirty="0" smtClean="0">
                <a:solidFill>
                  <a:schemeClr val="tx1"/>
                </a:solidFill>
                <a:ea typeface="ＭＳ Ｐゴシック" pitchFamily="34" charset="-128"/>
              </a:rPr>
              <a:t>VNTR</a:t>
            </a:r>
            <a:r>
              <a:rPr lang="ja-JP" altLang="en-US" sz="1600" b="1" dirty="0" smtClean="0">
                <a:solidFill>
                  <a:schemeClr val="tx1"/>
                </a:solidFill>
                <a:ea typeface="ＭＳ Ｐゴシック" pitchFamily="34" charset="-128"/>
              </a:rPr>
              <a:t>および</a:t>
            </a:r>
            <a:r>
              <a:rPr lang="en-US" altLang="it-IT" sz="1600" b="1" dirty="0" smtClean="0">
                <a:solidFill>
                  <a:schemeClr val="tx1"/>
                </a:solidFill>
                <a:ea typeface="ＭＳ Ｐゴシック" pitchFamily="34" charset="-128"/>
              </a:rPr>
              <a:t>eNOS-786</a:t>
            </a:r>
            <a:r>
              <a:rPr lang="ja-JP" altLang="en-US" sz="1600" b="1" dirty="0" smtClean="0">
                <a:solidFill>
                  <a:schemeClr val="tx1"/>
                </a:solidFill>
                <a:ea typeface="ＭＳ Ｐゴシック" pitchFamily="34" charset="-128"/>
              </a:rPr>
              <a:t>は予後マーカーである可能性がある。</a:t>
            </a:r>
            <a:endParaRPr lang="en-GB" sz="1600" b="1" dirty="0">
              <a:solidFill>
                <a:schemeClr val="tx1"/>
              </a:solidFill>
            </a:endParaRPr>
          </a:p>
          <a:p>
            <a:pPr lvl="1">
              <a:buClr>
                <a:srgbClr val="043882"/>
              </a:buClr>
            </a:pPr>
            <a:endParaRPr lang="en-GB" sz="1600" dirty="0">
              <a:solidFill>
                <a:srgbClr val="363636"/>
              </a:solidFill>
            </a:endParaRPr>
          </a:p>
          <a:p>
            <a:pPr lvl="1">
              <a:spcAft>
                <a:spcPts val="1200"/>
              </a:spcAft>
              <a:buClr>
                <a:srgbClr val="043882"/>
              </a:buClr>
            </a:pPr>
            <a:endParaRPr lang="en-GB" sz="1600" dirty="0">
              <a:solidFill>
                <a:srgbClr val="363636"/>
              </a:solidFill>
            </a:endParaRPr>
          </a:p>
          <a:p>
            <a:endParaRPr lang="en-GB" dirty="0"/>
          </a:p>
          <a:p>
            <a:endParaRPr lang="en-GB" dirty="0"/>
          </a:p>
        </p:txBody>
      </p:sp>
      <p:sp>
        <p:nvSpPr>
          <p:cNvPr id="5" name="Text Placeholder 4"/>
          <p:cNvSpPr>
            <a:spLocks noGrp="1"/>
          </p:cNvSpPr>
          <p:nvPr>
            <p:ph type="body" sz="quarter" idx="11"/>
          </p:nvPr>
        </p:nvSpPr>
        <p:spPr>
          <a:xfrm>
            <a:off x="4408228" y="6096000"/>
            <a:ext cx="4370648" cy="487363"/>
          </a:xfrm>
        </p:spPr>
        <p:txBody>
          <a:bodyPr/>
          <a:lstStyle/>
          <a:p>
            <a:r>
              <a:rPr lang="en-GB" dirty="0" err="1"/>
              <a:t>Casadei</a:t>
            </a:r>
            <a:r>
              <a:rPr lang="en-GB" dirty="0"/>
              <a:t> </a:t>
            </a:r>
            <a:r>
              <a:rPr lang="en-GB" dirty="0" err="1" smtClean="0"/>
              <a:t>Gardini</a:t>
            </a:r>
            <a:r>
              <a:rPr lang="ja-JP" altLang="en-US" dirty="0" smtClean="0"/>
              <a:t>ら</a:t>
            </a:r>
            <a:r>
              <a:rPr lang="fr-FR" dirty="0" smtClean="0"/>
              <a:t> </a:t>
            </a:r>
            <a:r>
              <a:rPr lang="fr-FR" dirty="0"/>
              <a:t>J Clin Oncol 2015; 33 (suppl 3; abstr 230</a:t>
            </a:r>
            <a:r>
              <a:rPr lang="fr-FR" dirty="0" smtClean="0"/>
              <a:t>)</a:t>
            </a:r>
            <a:endParaRPr lang="en-GB" dirty="0"/>
          </a:p>
        </p:txBody>
      </p:sp>
      <p:grpSp>
        <p:nvGrpSpPr>
          <p:cNvPr id="6" name="Group 5"/>
          <p:cNvGrpSpPr>
            <a:grpSpLocks noChangeAspect="1"/>
          </p:cNvGrpSpPr>
          <p:nvPr/>
        </p:nvGrpSpPr>
        <p:grpSpPr>
          <a:xfrm>
            <a:off x="153089" y="1467162"/>
            <a:ext cx="9027458" cy="2528585"/>
            <a:chOff x="67028" y="1505323"/>
            <a:chExt cx="9294079" cy="2603263"/>
          </a:xfrm>
        </p:grpSpPr>
        <p:sp>
          <p:nvSpPr>
            <p:cNvPr id="7" name="TextBox 6"/>
            <p:cNvSpPr txBox="1"/>
            <p:nvPr/>
          </p:nvSpPr>
          <p:spPr>
            <a:xfrm>
              <a:off x="6173513" y="1505323"/>
              <a:ext cx="1967205"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OS: </a:t>
              </a:r>
              <a:r>
                <a:rPr lang="en-GB" b="1" dirty="0" err="1">
                  <a:solidFill>
                    <a:srgbClr val="363636"/>
                  </a:solidFill>
                </a:rPr>
                <a:t>eNOS</a:t>
              </a:r>
              <a:r>
                <a:rPr lang="en-GB" b="1" dirty="0">
                  <a:solidFill>
                    <a:srgbClr val="363636"/>
                  </a:solidFill>
                </a:rPr>
                <a:t> VNTR</a:t>
              </a:r>
            </a:p>
          </p:txBody>
        </p:sp>
        <p:grpSp>
          <p:nvGrpSpPr>
            <p:cNvPr id="8" name="Group 7"/>
            <p:cNvGrpSpPr/>
            <p:nvPr/>
          </p:nvGrpSpPr>
          <p:grpSpPr>
            <a:xfrm>
              <a:off x="67028" y="1505323"/>
              <a:ext cx="4679991" cy="2603263"/>
              <a:chOff x="67028" y="1505323"/>
              <a:chExt cx="4786398" cy="2603263"/>
            </a:xfrm>
          </p:grpSpPr>
          <p:sp>
            <p:nvSpPr>
              <p:cNvPr id="43" name="TextBox 42"/>
              <p:cNvSpPr txBox="1"/>
              <p:nvPr/>
            </p:nvSpPr>
            <p:spPr>
              <a:xfrm>
                <a:off x="1646856" y="1505323"/>
                <a:ext cx="1775849"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OS: </a:t>
                </a:r>
                <a:r>
                  <a:rPr lang="en-GB" b="1" dirty="0">
                    <a:solidFill>
                      <a:srgbClr val="363636"/>
                    </a:solidFill>
                  </a:rPr>
                  <a:t>eNOS-786</a:t>
                </a:r>
              </a:p>
            </p:txBody>
          </p:sp>
          <p:grpSp>
            <p:nvGrpSpPr>
              <p:cNvPr id="44" name="Group 43"/>
              <p:cNvGrpSpPr/>
              <p:nvPr/>
            </p:nvGrpSpPr>
            <p:grpSpPr>
              <a:xfrm>
                <a:off x="67028" y="1638345"/>
                <a:ext cx="4786398" cy="2470241"/>
                <a:chOff x="-3997556" y="1613792"/>
                <a:chExt cx="4786398" cy="2470241"/>
              </a:xfrm>
            </p:grpSpPr>
            <p:sp>
              <p:nvSpPr>
                <p:cNvPr id="45" name="TextBox 44"/>
                <p:cNvSpPr txBox="1"/>
                <p:nvPr/>
              </p:nvSpPr>
              <p:spPr>
                <a:xfrm rot="16200000">
                  <a:off x="-4062798" y="2489383"/>
                  <a:ext cx="407484" cy="276999"/>
                </a:xfrm>
                <a:prstGeom prst="rect">
                  <a:avLst/>
                </a:prstGeom>
                <a:noFill/>
              </p:spPr>
              <p:txBody>
                <a:bodyPr wrap="none" rtlCol="0">
                  <a:spAutoFit/>
                </a:bodyPr>
                <a:lstStyle/>
                <a:p>
                  <a:pPr algn="ctr" fontAlgn="base">
                    <a:spcBef>
                      <a:spcPct val="0"/>
                    </a:spcBef>
                    <a:spcAft>
                      <a:spcPct val="0"/>
                    </a:spcAft>
                  </a:pPr>
                  <a:r>
                    <a:rPr lang="en-GB" sz="1200" dirty="0" smtClean="0"/>
                    <a:t>OS</a:t>
                  </a:r>
                  <a:endParaRPr lang="en-GB" sz="1200" dirty="0"/>
                </a:p>
              </p:txBody>
            </p:sp>
            <p:grpSp>
              <p:nvGrpSpPr>
                <p:cNvPr id="46" name="Group 45"/>
                <p:cNvGrpSpPr/>
                <p:nvPr/>
              </p:nvGrpSpPr>
              <p:grpSpPr>
                <a:xfrm>
                  <a:off x="-3829666" y="1613792"/>
                  <a:ext cx="4618508" cy="2470241"/>
                  <a:chOff x="-3829666" y="1613792"/>
                  <a:chExt cx="4618508" cy="2470241"/>
                </a:xfrm>
              </p:grpSpPr>
              <p:sp>
                <p:nvSpPr>
                  <p:cNvPr id="55" name="Freeform 54"/>
                  <p:cNvSpPr>
                    <a:spLocks/>
                  </p:cNvSpPr>
                  <p:nvPr/>
                </p:nvSpPr>
                <p:spPr bwMode="auto">
                  <a:xfrm>
                    <a:off x="-3308039" y="1753055"/>
                    <a:ext cx="3923935" cy="17917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6" name="Line 6"/>
                  <p:cNvSpPr>
                    <a:spLocks noChangeShapeType="1"/>
                  </p:cNvSpPr>
                  <p:nvPr/>
                </p:nvSpPr>
                <p:spPr bwMode="auto">
                  <a:xfrm>
                    <a:off x="-3399532" y="17530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7" name="Line 7"/>
                  <p:cNvSpPr>
                    <a:spLocks noChangeShapeType="1"/>
                  </p:cNvSpPr>
                  <p:nvPr/>
                </p:nvSpPr>
                <p:spPr bwMode="auto">
                  <a:xfrm>
                    <a:off x="-3399532" y="21114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8" name="Line 8"/>
                  <p:cNvSpPr>
                    <a:spLocks noChangeShapeType="1"/>
                  </p:cNvSpPr>
                  <p:nvPr/>
                </p:nvSpPr>
                <p:spPr bwMode="auto">
                  <a:xfrm>
                    <a:off x="-3399532" y="24698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9" name="Line 9"/>
                  <p:cNvSpPr>
                    <a:spLocks noChangeShapeType="1"/>
                  </p:cNvSpPr>
                  <p:nvPr/>
                </p:nvSpPr>
                <p:spPr bwMode="auto">
                  <a:xfrm>
                    <a:off x="-3399532" y="28282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0" name="Line 10"/>
                  <p:cNvSpPr>
                    <a:spLocks noChangeShapeType="1"/>
                  </p:cNvSpPr>
                  <p:nvPr/>
                </p:nvSpPr>
                <p:spPr bwMode="auto">
                  <a:xfrm>
                    <a:off x="-3399532" y="31866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1" name="Line 11"/>
                  <p:cNvSpPr>
                    <a:spLocks noChangeShapeType="1"/>
                  </p:cNvSpPr>
                  <p:nvPr/>
                </p:nvSpPr>
                <p:spPr bwMode="auto">
                  <a:xfrm>
                    <a:off x="-3399532" y="3501925"/>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2" name="Line 13"/>
                  <p:cNvSpPr>
                    <a:spLocks noChangeShapeType="1"/>
                  </p:cNvSpPr>
                  <p:nvPr/>
                </p:nvSpPr>
                <p:spPr bwMode="auto">
                  <a:xfrm>
                    <a:off x="-1296203"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3" name="Line 15"/>
                  <p:cNvSpPr>
                    <a:spLocks noChangeShapeType="1"/>
                  </p:cNvSpPr>
                  <p:nvPr/>
                </p:nvSpPr>
                <p:spPr bwMode="auto">
                  <a:xfrm>
                    <a:off x="-33854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4" name="Line 17"/>
                  <p:cNvSpPr>
                    <a:spLocks noChangeShapeType="1"/>
                  </p:cNvSpPr>
                  <p:nvPr/>
                </p:nvSpPr>
                <p:spPr bwMode="auto">
                  <a:xfrm>
                    <a:off x="61247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5" name="Line 19"/>
                  <p:cNvSpPr>
                    <a:spLocks noChangeShapeType="1"/>
                  </p:cNvSpPr>
                  <p:nvPr/>
                </p:nvSpPr>
                <p:spPr bwMode="auto">
                  <a:xfrm>
                    <a:off x="-2260854"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6" name="Line 21"/>
                  <p:cNvSpPr>
                    <a:spLocks noChangeShapeType="1"/>
                  </p:cNvSpPr>
                  <p:nvPr/>
                </p:nvSpPr>
                <p:spPr bwMode="auto">
                  <a:xfrm>
                    <a:off x="-3221780"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7" name="TextBox 66"/>
                  <p:cNvSpPr txBox="1"/>
                  <p:nvPr/>
                </p:nvSpPr>
                <p:spPr>
                  <a:xfrm>
                    <a:off x="-1789169" y="3798853"/>
                    <a:ext cx="1004619" cy="285180"/>
                  </a:xfrm>
                  <a:prstGeom prst="rect">
                    <a:avLst/>
                  </a:prstGeom>
                  <a:noFill/>
                </p:spPr>
                <p:txBody>
                  <a:bodyPr wrap="none" rtlCol="0">
                    <a:spAutoFit/>
                  </a:bodyPr>
                  <a:lstStyle/>
                  <a:p>
                    <a:pPr algn="ctr" fontAlgn="base">
                      <a:spcBef>
                        <a:spcPct val="0"/>
                      </a:spcBef>
                      <a:spcAft>
                        <a:spcPct val="0"/>
                      </a:spcAft>
                    </a:pPr>
                    <a:r>
                      <a:rPr lang="ja-JP" altLang="en-US" sz="1200" dirty="0" smtClean="0">
                        <a:solidFill>
                          <a:srgbClr val="363636"/>
                        </a:solidFill>
                      </a:rPr>
                      <a:t>時間（月）</a:t>
                    </a:r>
                    <a:endParaRPr lang="en-GB" sz="1200" dirty="0">
                      <a:solidFill>
                        <a:srgbClr val="363636"/>
                      </a:solidFill>
                    </a:endParaRPr>
                  </a:p>
                </p:txBody>
              </p:sp>
              <p:sp>
                <p:nvSpPr>
                  <p:cNvPr id="68" name="TextBox 67"/>
                  <p:cNvSpPr txBox="1"/>
                  <p:nvPr/>
                </p:nvSpPr>
                <p:spPr>
                  <a:xfrm>
                    <a:off x="-3829665" y="1613792"/>
                    <a:ext cx="482824" cy="276999"/>
                  </a:xfrm>
                  <a:prstGeom prst="rect">
                    <a:avLst/>
                  </a:prstGeom>
                  <a:noFill/>
                </p:spPr>
                <p:txBody>
                  <a:bodyPr wrap="none" rtlCol="0">
                    <a:spAutoFit/>
                  </a:bodyPr>
                  <a:lstStyle/>
                  <a:p>
                    <a:pPr algn="r"/>
                    <a:r>
                      <a:rPr lang="en-GB" sz="1200" dirty="0" smtClean="0"/>
                      <a:t>1.00</a:t>
                    </a:r>
                    <a:endParaRPr lang="en-GB" sz="1200" dirty="0"/>
                  </a:p>
                </p:txBody>
              </p:sp>
              <p:sp>
                <p:nvSpPr>
                  <p:cNvPr id="69" name="TextBox 68"/>
                  <p:cNvSpPr txBox="1"/>
                  <p:nvPr/>
                </p:nvSpPr>
                <p:spPr>
                  <a:xfrm>
                    <a:off x="-3829666" y="1981842"/>
                    <a:ext cx="482825" cy="276999"/>
                  </a:xfrm>
                  <a:prstGeom prst="rect">
                    <a:avLst/>
                  </a:prstGeom>
                  <a:noFill/>
                </p:spPr>
                <p:txBody>
                  <a:bodyPr wrap="none" rtlCol="0">
                    <a:spAutoFit/>
                  </a:bodyPr>
                  <a:lstStyle/>
                  <a:p>
                    <a:pPr algn="r"/>
                    <a:r>
                      <a:rPr lang="en-GB" sz="1200" dirty="0" smtClean="0"/>
                      <a:t>0.80</a:t>
                    </a:r>
                    <a:endParaRPr lang="en-GB" sz="1200" dirty="0"/>
                  </a:p>
                </p:txBody>
              </p:sp>
              <p:sp>
                <p:nvSpPr>
                  <p:cNvPr id="70" name="TextBox 69"/>
                  <p:cNvSpPr txBox="1"/>
                  <p:nvPr/>
                </p:nvSpPr>
                <p:spPr>
                  <a:xfrm>
                    <a:off x="-3829666" y="2349892"/>
                    <a:ext cx="482825" cy="276999"/>
                  </a:xfrm>
                  <a:prstGeom prst="rect">
                    <a:avLst/>
                  </a:prstGeom>
                  <a:noFill/>
                </p:spPr>
                <p:txBody>
                  <a:bodyPr wrap="none" rtlCol="0">
                    <a:spAutoFit/>
                  </a:bodyPr>
                  <a:lstStyle/>
                  <a:p>
                    <a:pPr algn="r"/>
                    <a:r>
                      <a:rPr lang="en-GB" sz="1200" dirty="0" smtClean="0"/>
                      <a:t>0.60</a:t>
                    </a:r>
                    <a:endParaRPr lang="en-GB" sz="1200" dirty="0"/>
                  </a:p>
                </p:txBody>
              </p:sp>
              <p:sp>
                <p:nvSpPr>
                  <p:cNvPr id="71" name="TextBox 70"/>
                  <p:cNvSpPr txBox="1"/>
                  <p:nvPr/>
                </p:nvSpPr>
                <p:spPr>
                  <a:xfrm>
                    <a:off x="-3829666" y="2692064"/>
                    <a:ext cx="482825" cy="276999"/>
                  </a:xfrm>
                  <a:prstGeom prst="rect">
                    <a:avLst/>
                  </a:prstGeom>
                  <a:noFill/>
                </p:spPr>
                <p:txBody>
                  <a:bodyPr wrap="none" rtlCol="0">
                    <a:spAutoFit/>
                  </a:bodyPr>
                  <a:lstStyle/>
                  <a:p>
                    <a:pPr algn="r"/>
                    <a:r>
                      <a:rPr lang="en-GB" sz="1200" dirty="0" smtClean="0"/>
                      <a:t>0.40</a:t>
                    </a:r>
                    <a:endParaRPr lang="en-GB" sz="1200" dirty="0"/>
                  </a:p>
                </p:txBody>
              </p:sp>
              <p:sp>
                <p:nvSpPr>
                  <p:cNvPr id="72" name="TextBox 71"/>
                  <p:cNvSpPr txBox="1"/>
                  <p:nvPr/>
                </p:nvSpPr>
                <p:spPr>
                  <a:xfrm>
                    <a:off x="-3829666" y="3034236"/>
                    <a:ext cx="482825" cy="276999"/>
                  </a:xfrm>
                  <a:prstGeom prst="rect">
                    <a:avLst/>
                  </a:prstGeom>
                  <a:noFill/>
                </p:spPr>
                <p:txBody>
                  <a:bodyPr wrap="none" rtlCol="0">
                    <a:spAutoFit/>
                  </a:bodyPr>
                  <a:lstStyle/>
                  <a:p>
                    <a:pPr algn="r"/>
                    <a:r>
                      <a:rPr lang="en-GB" sz="1200" dirty="0" smtClean="0"/>
                      <a:t>0.20</a:t>
                    </a:r>
                    <a:endParaRPr lang="en-GB" sz="1200" dirty="0"/>
                  </a:p>
                </p:txBody>
              </p:sp>
              <p:sp>
                <p:nvSpPr>
                  <p:cNvPr id="73" name="TextBox 72"/>
                  <p:cNvSpPr txBox="1"/>
                  <p:nvPr/>
                </p:nvSpPr>
                <p:spPr>
                  <a:xfrm>
                    <a:off x="-3829666" y="3359156"/>
                    <a:ext cx="482825" cy="276999"/>
                  </a:xfrm>
                  <a:prstGeom prst="rect">
                    <a:avLst/>
                  </a:prstGeom>
                  <a:noFill/>
                </p:spPr>
                <p:txBody>
                  <a:bodyPr wrap="none" rtlCol="0">
                    <a:spAutoFit/>
                  </a:bodyPr>
                  <a:lstStyle/>
                  <a:p>
                    <a:pPr algn="r"/>
                    <a:r>
                      <a:rPr lang="en-GB" sz="1200" dirty="0" smtClean="0"/>
                      <a:t>0.00</a:t>
                    </a:r>
                    <a:endParaRPr lang="en-GB" sz="1200" dirty="0"/>
                  </a:p>
                </p:txBody>
              </p:sp>
              <p:sp>
                <p:nvSpPr>
                  <p:cNvPr id="74" name="TextBox 73"/>
                  <p:cNvSpPr txBox="1"/>
                  <p:nvPr/>
                </p:nvSpPr>
                <p:spPr>
                  <a:xfrm>
                    <a:off x="-3359255" y="3629617"/>
                    <a:ext cx="269625" cy="276999"/>
                  </a:xfrm>
                  <a:prstGeom prst="rect">
                    <a:avLst/>
                  </a:prstGeom>
                  <a:noFill/>
                </p:spPr>
                <p:txBody>
                  <a:bodyPr wrap="none" rtlCol="0">
                    <a:spAutoFit/>
                  </a:bodyPr>
                  <a:lstStyle/>
                  <a:p>
                    <a:pPr algn="ctr"/>
                    <a:r>
                      <a:rPr lang="en-GB" sz="1200" dirty="0" smtClean="0"/>
                      <a:t>0</a:t>
                    </a:r>
                    <a:endParaRPr lang="en-GB" sz="1200" dirty="0"/>
                  </a:p>
                </p:txBody>
              </p:sp>
              <p:sp>
                <p:nvSpPr>
                  <p:cNvPr id="75" name="TextBox 74"/>
                  <p:cNvSpPr txBox="1"/>
                  <p:nvPr/>
                </p:nvSpPr>
                <p:spPr>
                  <a:xfrm>
                    <a:off x="-2395667" y="3629617"/>
                    <a:ext cx="269625" cy="276999"/>
                  </a:xfrm>
                  <a:prstGeom prst="rect">
                    <a:avLst/>
                  </a:prstGeom>
                  <a:noFill/>
                </p:spPr>
                <p:txBody>
                  <a:bodyPr wrap="none" rtlCol="0">
                    <a:spAutoFit/>
                  </a:bodyPr>
                  <a:lstStyle/>
                  <a:p>
                    <a:pPr algn="ctr"/>
                    <a:r>
                      <a:rPr lang="en-GB" sz="1200" dirty="0" smtClean="0"/>
                      <a:t>6</a:t>
                    </a:r>
                    <a:endParaRPr lang="en-GB" sz="1200" dirty="0"/>
                  </a:p>
                </p:txBody>
              </p:sp>
              <p:sp>
                <p:nvSpPr>
                  <p:cNvPr id="76" name="TextBox 75"/>
                  <p:cNvSpPr txBox="1"/>
                  <p:nvPr/>
                </p:nvSpPr>
                <p:spPr>
                  <a:xfrm>
                    <a:off x="-1474558" y="3629617"/>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77" name="TextBox 76"/>
                  <p:cNvSpPr txBox="1"/>
                  <p:nvPr/>
                </p:nvSpPr>
                <p:spPr>
                  <a:xfrm>
                    <a:off x="-515837" y="3629617"/>
                    <a:ext cx="354584" cy="276999"/>
                  </a:xfrm>
                  <a:prstGeom prst="rect">
                    <a:avLst/>
                  </a:prstGeom>
                  <a:noFill/>
                </p:spPr>
                <p:txBody>
                  <a:bodyPr wrap="none" rtlCol="0">
                    <a:spAutoFit/>
                  </a:bodyPr>
                  <a:lstStyle/>
                  <a:p>
                    <a:pPr algn="ctr"/>
                    <a:r>
                      <a:rPr lang="en-GB" sz="1200" dirty="0" smtClean="0"/>
                      <a:t>18</a:t>
                    </a:r>
                    <a:endParaRPr lang="en-GB" sz="1200" dirty="0"/>
                  </a:p>
                </p:txBody>
              </p:sp>
              <p:sp>
                <p:nvSpPr>
                  <p:cNvPr id="78" name="TextBox 77"/>
                  <p:cNvSpPr txBox="1"/>
                  <p:nvPr/>
                </p:nvSpPr>
                <p:spPr>
                  <a:xfrm>
                    <a:off x="434258" y="3629617"/>
                    <a:ext cx="354584" cy="276999"/>
                  </a:xfrm>
                  <a:prstGeom prst="rect">
                    <a:avLst/>
                  </a:prstGeom>
                  <a:noFill/>
                </p:spPr>
                <p:txBody>
                  <a:bodyPr wrap="none" rtlCol="0">
                    <a:spAutoFit/>
                  </a:bodyPr>
                  <a:lstStyle/>
                  <a:p>
                    <a:pPr algn="ctr"/>
                    <a:r>
                      <a:rPr lang="en-GB" sz="1200" dirty="0" smtClean="0"/>
                      <a:t>24</a:t>
                    </a:r>
                    <a:endParaRPr lang="en-GB" sz="1200" dirty="0"/>
                  </a:p>
                </p:txBody>
              </p:sp>
            </p:grpSp>
            <p:grpSp>
              <p:nvGrpSpPr>
                <p:cNvPr id="47" name="Group 46"/>
                <p:cNvGrpSpPr/>
                <p:nvPr/>
              </p:nvGrpSpPr>
              <p:grpSpPr>
                <a:xfrm>
                  <a:off x="-3211499" y="1773020"/>
                  <a:ext cx="3746338" cy="1716190"/>
                  <a:chOff x="-3211499" y="1773020"/>
                  <a:chExt cx="3746338" cy="1716190"/>
                </a:xfrm>
              </p:grpSpPr>
              <p:sp>
                <p:nvSpPr>
                  <p:cNvPr id="53" name="Freeform 3"/>
                  <p:cNvSpPr>
                    <a:spLocks/>
                  </p:cNvSpPr>
                  <p:nvPr/>
                </p:nvSpPr>
                <p:spPr bwMode="auto">
                  <a:xfrm>
                    <a:off x="-3211499" y="1773020"/>
                    <a:ext cx="3746338" cy="1538215"/>
                  </a:xfrm>
                  <a:custGeom>
                    <a:avLst/>
                    <a:gdLst>
                      <a:gd name="T0" fmla="*/ 298 w 298"/>
                      <a:gd name="T1" fmla="*/ 121 h 121"/>
                      <a:gd name="T2" fmla="*/ 298 w 298"/>
                      <a:gd name="T3" fmla="*/ 108 h 121"/>
                      <a:gd name="T4" fmla="*/ 240 w 298"/>
                      <a:gd name="T5" fmla="*/ 108 h 121"/>
                      <a:gd name="T6" fmla="*/ 240 w 298"/>
                      <a:gd name="T7" fmla="*/ 95 h 121"/>
                      <a:gd name="T8" fmla="*/ 211 w 298"/>
                      <a:gd name="T9" fmla="*/ 95 h 121"/>
                      <a:gd name="T10" fmla="*/ 211 w 298"/>
                      <a:gd name="T11" fmla="*/ 81 h 121"/>
                      <a:gd name="T12" fmla="*/ 200 w 298"/>
                      <a:gd name="T13" fmla="*/ 81 h 121"/>
                      <a:gd name="T14" fmla="*/ 200 w 298"/>
                      <a:gd name="T15" fmla="*/ 68 h 121"/>
                      <a:gd name="T16" fmla="*/ 198 w 298"/>
                      <a:gd name="T17" fmla="*/ 68 h 121"/>
                      <a:gd name="T18" fmla="*/ 198 w 298"/>
                      <a:gd name="T19" fmla="*/ 56 h 121"/>
                      <a:gd name="T20" fmla="*/ 184 w 298"/>
                      <a:gd name="T21" fmla="*/ 56 h 121"/>
                      <a:gd name="T22" fmla="*/ 184 w 298"/>
                      <a:gd name="T23" fmla="*/ 44 h 121"/>
                      <a:gd name="T24" fmla="*/ 142 w 298"/>
                      <a:gd name="T25" fmla="*/ 44 h 121"/>
                      <a:gd name="T26" fmla="*/ 142 w 298"/>
                      <a:gd name="T27" fmla="*/ 33 h 121"/>
                      <a:gd name="T28" fmla="*/ 95 w 298"/>
                      <a:gd name="T29" fmla="*/ 33 h 121"/>
                      <a:gd name="T30" fmla="*/ 95 w 298"/>
                      <a:gd name="T31" fmla="*/ 24 h 121"/>
                      <a:gd name="T32" fmla="*/ 86 w 298"/>
                      <a:gd name="T33" fmla="*/ 24 h 121"/>
                      <a:gd name="T34" fmla="*/ 86 w 298"/>
                      <a:gd name="T35" fmla="*/ 14 h 121"/>
                      <a:gd name="T36" fmla="*/ 83 w 298"/>
                      <a:gd name="T37" fmla="*/ 14 h 121"/>
                      <a:gd name="T38" fmla="*/ 83 w 298"/>
                      <a:gd name="T39" fmla="*/ 6 h 121"/>
                      <a:gd name="T40" fmla="*/ 26 w 298"/>
                      <a:gd name="T41" fmla="*/ 6 h 121"/>
                      <a:gd name="T42" fmla="*/ 26 w 298"/>
                      <a:gd name="T43" fmla="*/ 0 h 121"/>
                      <a:gd name="T44" fmla="*/ 0 w 298"/>
                      <a:gd name="T4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121">
                        <a:moveTo>
                          <a:pt x="298" y="121"/>
                        </a:moveTo>
                        <a:lnTo>
                          <a:pt x="298" y="108"/>
                        </a:lnTo>
                        <a:lnTo>
                          <a:pt x="240" y="108"/>
                        </a:lnTo>
                        <a:lnTo>
                          <a:pt x="240" y="95"/>
                        </a:lnTo>
                        <a:lnTo>
                          <a:pt x="211" y="95"/>
                        </a:lnTo>
                        <a:lnTo>
                          <a:pt x="211" y="81"/>
                        </a:lnTo>
                        <a:lnTo>
                          <a:pt x="200" y="81"/>
                        </a:lnTo>
                        <a:lnTo>
                          <a:pt x="200" y="68"/>
                        </a:lnTo>
                        <a:lnTo>
                          <a:pt x="198" y="68"/>
                        </a:lnTo>
                        <a:lnTo>
                          <a:pt x="198" y="56"/>
                        </a:lnTo>
                        <a:lnTo>
                          <a:pt x="184" y="56"/>
                        </a:lnTo>
                        <a:lnTo>
                          <a:pt x="184" y="44"/>
                        </a:lnTo>
                        <a:lnTo>
                          <a:pt x="142" y="44"/>
                        </a:lnTo>
                        <a:lnTo>
                          <a:pt x="142" y="33"/>
                        </a:lnTo>
                        <a:lnTo>
                          <a:pt x="95" y="33"/>
                        </a:lnTo>
                        <a:lnTo>
                          <a:pt x="95" y="24"/>
                        </a:lnTo>
                        <a:lnTo>
                          <a:pt x="86" y="24"/>
                        </a:lnTo>
                        <a:lnTo>
                          <a:pt x="86" y="14"/>
                        </a:lnTo>
                        <a:lnTo>
                          <a:pt x="83" y="14"/>
                        </a:lnTo>
                        <a:lnTo>
                          <a:pt x="83" y="6"/>
                        </a:lnTo>
                        <a:lnTo>
                          <a:pt x="26" y="6"/>
                        </a:lnTo>
                        <a:lnTo>
                          <a:pt x="2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2"/>
                  <p:cNvSpPr>
                    <a:spLocks/>
                  </p:cNvSpPr>
                  <p:nvPr/>
                </p:nvSpPr>
                <p:spPr bwMode="auto">
                  <a:xfrm>
                    <a:off x="-3211498" y="1773020"/>
                    <a:ext cx="2401176" cy="1716190"/>
                  </a:xfrm>
                  <a:custGeom>
                    <a:avLst/>
                    <a:gdLst>
                      <a:gd name="T0" fmla="*/ 191 w 191"/>
                      <a:gd name="T1" fmla="*/ 135 h 135"/>
                      <a:gd name="T2" fmla="*/ 191 w 191"/>
                      <a:gd name="T3" fmla="*/ 112 h 135"/>
                      <a:gd name="T4" fmla="*/ 188 w 191"/>
                      <a:gd name="T5" fmla="*/ 112 h 135"/>
                      <a:gd name="T6" fmla="*/ 188 w 191"/>
                      <a:gd name="T7" fmla="*/ 89 h 135"/>
                      <a:gd name="T8" fmla="*/ 175 w 191"/>
                      <a:gd name="T9" fmla="*/ 89 h 135"/>
                      <a:gd name="T10" fmla="*/ 175 w 191"/>
                      <a:gd name="T11" fmla="*/ 65 h 135"/>
                      <a:gd name="T12" fmla="*/ 131 w 191"/>
                      <a:gd name="T13" fmla="*/ 65 h 135"/>
                      <a:gd name="T14" fmla="*/ 131 w 191"/>
                      <a:gd name="T15" fmla="*/ 42 h 135"/>
                      <a:gd name="T16" fmla="*/ 72 w 191"/>
                      <a:gd name="T17" fmla="*/ 42 h 135"/>
                      <a:gd name="T18" fmla="*/ 72 w 191"/>
                      <a:gd name="T19" fmla="*/ 20 h 135"/>
                      <a:gd name="T20" fmla="*/ 39 w 191"/>
                      <a:gd name="T21" fmla="*/ 20 h 135"/>
                      <a:gd name="T22" fmla="*/ 39 w 191"/>
                      <a:gd name="T23" fmla="*/ 0 h 135"/>
                      <a:gd name="T24" fmla="*/ 0 w 191"/>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35">
                        <a:moveTo>
                          <a:pt x="191" y="135"/>
                        </a:moveTo>
                        <a:lnTo>
                          <a:pt x="191" y="112"/>
                        </a:lnTo>
                        <a:lnTo>
                          <a:pt x="188" y="112"/>
                        </a:lnTo>
                        <a:lnTo>
                          <a:pt x="188" y="89"/>
                        </a:lnTo>
                        <a:lnTo>
                          <a:pt x="175" y="89"/>
                        </a:lnTo>
                        <a:lnTo>
                          <a:pt x="175" y="65"/>
                        </a:lnTo>
                        <a:lnTo>
                          <a:pt x="131" y="65"/>
                        </a:lnTo>
                        <a:lnTo>
                          <a:pt x="131" y="42"/>
                        </a:lnTo>
                        <a:lnTo>
                          <a:pt x="72" y="42"/>
                        </a:lnTo>
                        <a:lnTo>
                          <a:pt x="72" y="20"/>
                        </a:lnTo>
                        <a:lnTo>
                          <a:pt x="39" y="20"/>
                        </a:lnTo>
                        <a:lnTo>
                          <a:pt x="39"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8" name="TextBox 47"/>
                <p:cNvSpPr txBox="1"/>
                <p:nvPr/>
              </p:nvSpPr>
              <p:spPr>
                <a:xfrm>
                  <a:off x="-1994597" y="1887764"/>
                  <a:ext cx="2398800" cy="285180"/>
                </a:xfrm>
                <a:prstGeom prst="rect">
                  <a:avLst/>
                </a:prstGeom>
                <a:noFill/>
              </p:spPr>
              <p:txBody>
                <a:bodyPr wrap="none" rtlCol="0">
                  <a:spAutoFit/>
                </a:bodyPr>
                <a:lstStyle/>
                <a:p>
                  <a:r>
                    <a:rPr lang="en-GB" sz="1200" dirty="0" smtClean="0"/>
                    <a:t>15.6</a:t>
                  </a:r>
                  <a:r>
                    <a:rPr lang="ja-JP" altLang="en-US" sz="1200" dirty="0" smtClean="0"/>
                    <a:t>ヵ月</a:t>
                  </a:r>
                  <a:r>
                    <a:rPr lang="en-GB" sz="1200" dirty="0" smtClean="0"/>
                    <a:t> (95% CI: 7.5</a:t>
                  </a:r>
                  <a:r>
                    <a:rPr lang="ja-JP" altLang="en-US" sz="1200" dirty="0" smtClean="0"/>
                    <a:t>～</a:t>
                  </a:r>
                  <a:r>
                    <a:rPr lang="en-GB" sz="1200" dirty="0" smtClean="0"/>
                    <a:t>19.0)</a:t>
                  </a:r>
                  <a:endParaRPr lang="en-GB" sz="1200" dirty="0"/>
                </a:p>
              </p:txBody>
            </p:sp>
            <p:sp>
              <p:nvSpPr>
                <p:cNvPr id="49" name="TextBox 48"/>
                <p:cNvSpPr txBox="1"/>
                <p:nvPr/>
              </p:nvSpPr>
              <p:spPr>
                <a:xfrm>
                  <a:off x="-3283042" y="3204196"/>
                  <a:ext cx="2398800" cy="285180"/>
                </a:xfrm>
                <a:prstGeom prst="rect">
                  <a:avLst/>
                </a:prstGeom>
                <a:noFill/>
              </p:spPr>
              <p:txBody>
                <a:bodyPr wrap="none" rtlCol="0">
                  <a:spAutoFit/>
                </a:bodyPr>
                <a:lstStyle/>
                <a:p>
                  <a:r>
                    <a:rPr lang="en-GB" sz="1200" dirty="0" smtClean="0"/>
                    <a:t>13.9</a:t>
                  </a:r>
                  <a:r>
                    <a:rPr lang="ja-JP" altLang="en-US" sz="1200" dirty="0" smtClean="0"/>
                    <a:t>ヵ月</a:t>
                  </a:r>
                  <a:r>
                    <a:rPr lang="en-GB" sz="1200" dirty="0" smtClean="0"/>
                    <a:t> </a:t>
                  </a:r>
                  <a:r>
                    <a:rPr lang="en-GB" sz="1200" dirty="0"/>
                    <a:t>(95% CI: </a:t>
                  </a:r>
                  <a:r>
                    <a:rPr lang="en-GB" sz="1200" dirty="0" smtClean="0"/>
                    <a:t>3.1</a:t>
                  </a:r>
                  <a:r>
                    <a:rPr lang="ja-JP" altLang="en-US" sz="1200" dirty="0" smtClean="0"/>
                    <a:t>～</a:t>
                  </a:r>
                  <a:r>
                    <a:rPr lang="en-GB" sz="1200" dirty="0" smtClean="0"/>
                    <a:t>15.1)</a:t>
                  </a:r>
                  <a:endParaRPr lang="en-GB" sz="1200" dirty="0"/>
                </a:p>
              </p:txBody>
            </p:sp>
            <p:sp>
              <p:nvSpPr>
                <p:cNvPr id="50" name="TextBox 49"/>
                <p:cNvSpPr txBox="1"/>
                <p:nvPr/>
              </p:nvSpPr>
              <p:spPr>
                <a:xfrm>
                  <a:off x="-890277" y="2194351"/>
                  <a:ext cx="655231" cy="285180"/>
                </a:xfrm>
                <a:prstGeom prst="rect">
                  <a:avLst/>
                </a:prstGeom>
                <a:noFill/>
              </p:spPr>
              <p:txBody>
                <a:bodyPr wrap="none" rtlCol="0">
                  <a:spAutoFit/>
                </a:bodyPr>
                <a:lstStyle/>
                <a:p>
                  <a:r>
                    <a:rPr lang="en-GB" sz="1200" dirty="0" smtClean="0">
                      <a:solidFill>
                        <a:srgbClr val="B60D27"/>
                      </a:solidFill>
                    </a:rPr>
                    <a:t>TC/TT</a:t>
                  </a:r>
                  <a:endParaRPr lang="en-GB" sz="1200" dirty="0">
                    <a:solidFill>
                      <a:srgbClr val="B60D27"/>
                    </a:solidFill>
                  </a:endParaRPr>
                </a:p>
              </p:txBody>
            </p:sp>
            <p:sp>
              <p:nvSpPr>
                <p:cNvPr id="51" name="TextBox 50"/>
                <p:cNvSpPr txBox="1"/>
                <p:nvPr/>
              </p:nvSpPr>
              <p:spPr>
                <a:xfrm>
                  <a:off x="-1261434" y="2922861"/>
                  <a:ext cx="427368" cy="285180"/>
                </a:xfrm>
                <a:prstGeom prst="rect">
                  <a:avLst/>
                </a:prstGeom>
                <a:noFill/>
              </p:spPr>
              <p:txBody>
                <a:bodyPr wrap="none" rtlCol="0">
                  <a:spAutoFit/>
                </a:bodyPr>
                <a:lstStyle/>
                <a:p>
                  <a:r>
                    <a:rPr lang="en-GB" sz="1200" dirty="0" smtClean="0">
                      <a:solidFill>
                        <a:srgbClr val="043882"/>
                      </a:solidFill>
                    </a:rPr>
                    <a:t>CC</a:t>
                  </a:r>
                  <a:endParaRPr lang="en-GB" sz="1200" dirty="0">
                    <a:solidFill>
                      <a:srgbClr val="043882"/>
                    </a:solidFill>
                  </a:endParaRPr>
                </a:p>
              </p:txBody>
            </p:sp>
            <p:sp>
              <p:nvSpPr>
                <p:cNvPr id="52" name="TextBox 51"/>
                <p:cNvSpPr txBox="1"/>
                <p:nvPr/>
              </p:nvSpPr>
              <p:spPr>
                <a:xfrm>
                  <a:off x="-684363" y="3212211"/>
                  <a:ext cx="781821" cy="285180"/>
                </a:xfrm>
                <a:prstGeom prst="rect">
                  <a:avLst/>
                </a:prstGeom>
                <a:noFill/>
              </p:spPr>
              <p:txBody>
                <a:bodyPr wrap="none" rtlCol="0">
                  <a:spAutoFit/>
                </a:bodyPr>
                <a:lstStyle/>
                <a:p>
                  <a:r>
                    <a:rPr lang="en-GB" sz="1200" dirty="0" smtClean="0">
                      <a:solidFill>
                        <a:srgbClr val="B60D27"/>
                      </a:solidFill>
                    </a:rPr>
                    <a:t>p=0.031</a:t>
                  </a:r>
                  <a:endParaRPr lang="en-GB" sz="1200" dirty="0">
                    <a:solidFill>
                      <a:srgbClr val="B60D27"/>
                    </a:solidFill>
                  </a:endParaRPr>
                </a:p>
              </p:txBody>
            </p:sp>
          </p:grpSp>
        </p:grpSp>
        <p:grpSp>
          <p:nvGrpSpPr>
            <p:cNvPr id="9" name="Group 8"/>
            <p:cNvGrpSpPr/>
            <p:nvPr/>
          </p:nvGrpSpPr>
          <p:grpSpPr>
            <a:xfrm>
              <a:off x="4467519" y="1638345"/>
              <a:ext cx="4893588" cy="2470241"/>
              <a:chOff x="-3997556" y="1613792"/>
              <a:chExt cx="5004841" cy="2470241"/>
            </a:xfrm>
          </p:grpSpPr>
          <p:sp>
            <p:nvSpPr>
              <p:cNvPr id="12" name="TextBox 11"/>
              <p:cNvSpPr txBox="1"/>
              <p:nvPr/>
            </p:nvSpPr>
            <p:spPr>
              <a:xfrm rot="16200000">
                <a:off x="-4062798" y="2489383"/>
                <a:ext cx="407484" cy="276999"/>
              </a:xfrm>
              <a:prstGeom prst="rect">
                <a:avLst/>
              </a:prstGeom>
              <a:noFill/>
            </p:spPr>
            <p:txBody>
              <a:bodyPr wrap="none" rtlCol="0">
                <a:spAutoFit/>
              </a:bodyPr>
              <a:lstStyle/>
              <a:p>
                <a:pPr algn="ctr" fontAlgn="base">
                  <a:spcBef>
                    <a:spcPct val="0"/>
                  </a:spcBef>
                  <a:spcAft>
                    <a:spcPct val="0"/>
                  </a:spcAft>
                </a:pPr>
                <a:r>
                  <a:rPr lang="en-GB" sz="1200" dirty="0" smtClean="0"/>
                  <a:t>OS</a:t>
                </a:r>
                <a:endParaRPr lang="en-GB" sz="1200" dirty="0"/>
              </a:p>
            </p:txBody>
          </p:sp>
          <p:grpSp>
            <p:nvGrpSpPr>
              <p:cNvPr id="13" name="Group 12"/>
              <p:cNvGrpSpPr/>
              <p:nvPr/>
            </p:nvGrpSpPr>
            <p:grpSpPr>
              <a:xfrm>
                <a:off x="-3829666" y="1613792"/>
                <a:ext cx="4618508" cy="2470241"/>
                <a:chOff x="-3829666" y="1613792"/>
                <a:chExt cx="4618508" cy="2470241"/>
              </a:xfrm>
            </p:grpSpPr>
            <p:sp>
              <p:nvSpPr>
                <p:cNvPr id="19" name="Freeform 18"/>
                <p:cNvSpPr>
                  <a:spLocks/>
                </p:cNvSpPr>
                <p:nvPr/>
              </p:nvSpPr>
              <p:spPr bwMode="auto">
                <a:xfrm>
                  <a:off x="-3308039" y="1753055"/>
                  <a:ext cx="3923935" cy="17917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0" name="Line 6"/>
                <p:cNvSpPr>
                  <a:spLocks noChangeShapeType="1"/>
                </p:cNvSpPr>
                <p:nvPr/>
              </p:nvSpPr>
              <p:spPr bwMode="auto">
                <a:xfrm>
                  <a:off x="-3399532" y="17530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1" name="Line 7"/>
                <p:cNvSpPr>
                  <a:spLocks noChangeShapeType="1"/>
                </p:cNvSpPr>
                <p:nvPr/>
              </p:nvSpPr>
              <p:spPr bwMode="auto">
                <a:xfrm>
                  <a:off x="-3399532" y="21114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2" name="Line 8"/>
                <p:cNvSpPr>
                  <a:spLocks noChangeShapeType="1"/>
                </p:cNvSpPr>
                <p:nvPr/>
              </p:nvSpPr>
              <p:spPr bwMode="auto">
                <a:xfrm>
                  <a:off x="-3399532" y="24698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3" name="Line 9"/>
                <p:cNvSpPr>
                  <a:spLocks noChangeShapeType="1"/>
                </p:cNvSpPr>
                <p:nvPr/>
              </p:nvSpPr>
              <p:spPr bwMode="auto">
                <a:xfrm>
                  <a:off x="-3399532" y="28282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4" name="Line 10"/>
                <p:cNvSpPr>
                  <a:spLocks noChangeShapeType="1"/>
                </p:cNvSpPr>
                <p:nvPr/>
              </p:nvSpPr>
              <p:spPr bwMode="auto">
                <a:xfrm>
                  <a:off x="-3399532" y="31866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5" name="Line 11"/>
                <p:cNvSpPr>
                  <a:spLocks noChangeShapeType="1"/>
                </p:cNvSpPr>
                <p:nvPr/>
              </p:nvSpPr>
              <p:spPr bwMode="auto">
                <a:xfrm>
                  <a:off x="-3399532" y="3501925"/>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6" name="Line 13"/>
                <p:cNvSpPr>
                  <a:spLocks noChangeShapeType="1"/>
                </p:cNvSpPr>
                <p:nvPr/>
              </p:nvSpPr>
              <p:spPr bwMode="auto">
                <a:xfrm>
                  <a:off x="-1296203"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7" name="Line 15"/>
                <p:cNvSpPr>
                  <a:spLocks noChangeShapeType="1"/>
                </p:cNvSpPr>
                <p:nvPr/>
              </p:nvSpPr>
              <p:spPr bwMode="auto">
                <a:xfrm>
                  <a:off x="-33854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8" name="Line 17"/>
                <p:cNvSpPr>
                  <a:spLocks noChangeShapeType="1"/>
                </p:cNvSpPr>
                <p:nvPr/>
              </p:nvSpPr>
              <p:spPr bwMode="auto">
                <a:xfrm>
                  <a:off x="61247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9" name="Line 19"/>
                <p:cNvSpPr>
                  <a:spLocks noChangeShapeType="1"/>
                </p:cNvSpPr>
                <p:nvPr/>
              </p:nvSpPr>
              <p:spPr bwMode="auto">
                <a:xfrm>
                  <a:off x="-2260854"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30" name="Line 21"/>
                <p:cNvSpPr>
                  <a:spLocks noChangeShapeType="1"/>
                </p:cNvSpPr>
                <p:nvPr/>
              </p:nvSpPr>
              <p:spPr bwMode="auto">
                <a:xfrm>
                  <a:off x="-3221780"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31" name="TextBox 30"/>
                <p:cNvSpPr txBox="1"/>
                <p:nvPr/>
              </p:nvSpPr>
              <p:spPr>
                <a:xfrm>
                  <a:off x="-1789168" y="3798853"/>
                  <a:ext cx="1004618" cy="285180"/>
                </a:xfrm>
                <a:prstGeom prst="rect">
                  <a:avLst/>
                </a:prstGeom>
                <a:noFill/>
              </p:spPr>
              <p:txBody>
                <a:bodyPr wrap="none" rtlCol="0">
                  <a:spAutoFit/>
                </a:bodyPr>
                <a:lstStyle/>
                <a:p>
                  <a:pPr algn="ctr" fontAlgn="base">
                    <a:spcBef>
                      <a:spcPct val="0"/>
                    </a:spcBef>
                    <a:spcAft>
                      <a:spcPct val="0"/>
                    </a:spcAft>
                  </a:pPr>
                  <a:r>
                    <a:rPr lang="ja-JP" altLang="en-US" sz="1200" dirty="0" smtClean="0">
                      <a:solidFill>
                        <a:srgbClr val="363636"/>
                      </a:solidFill>
                    </a:rPr>
                    <a:t>時間（月）</a:t>
                  </a:r>
                  <a:endParaRPr lang="en-GB" sz="1200" dirty="0">
                    <a:solidFill>
                      <a:srgbClr val="363636"/>
                    </a:solidFill>
                  </a:endParaRPr>
                </a:p>
              </p:txBody>
            </p:sp>
            <p:sp>
              <p:nvSpPr>
                <p:cNvPr id="32" name="TextBox 31"/>
                <p:cNvSpPr txBox="1"/>
                <p:nvPr/>
              </p:nvSpPr>
              <p:spPr>
                <a:xfrm>
                  <a:off x="-3829665" y="1613792"/>
                  <a:ext cx="482824" cy="276999"/>
                </a:xfrm>
                <a:prstGeom prst="rect">
                  <a:avLst/>
                </a:prstGeom>
                <a:noFill/>
              </p:spPr>
              <p:txBody>
                <a:bodyPr wrap="none" rtlCol="0">
                  <a:spAutoFit/>
                </a:bodyPr>
                <a:lstStyle/>
                <a:p>
                  <a:pPr algn="r"/>
                  <a:r>
                    <a:rPr lang="en-GB" sz="1200" dirty="0" smtClean="0"/>
                    <a:t>1.00</a:t>
                  </a:r>
                  <a:endParaRPr lang="en-GB" sz="1200" dirty="0"/>
                </a:p>
              </p:txBody>
            </p:sp>
            <p:sp>
              <p:nvSpPr>
                <p:cNvPr id="33" name="TextBox 32"/>
                <p:cNvSpPr txBox="1"/>
                <p:nvPr/>
              </p:nvSpPr>
              <p:spPr>
                <a:xfrm>
                  <a:off x="-3829666" y="1981842"/>
                  <a:ext cx="482825" cy="276999"/>
                </a:xfrm>
                <a:prstGeom prst="rect">
                  <a:avLst/>
                </a:prstGeom>
                <a:noFill/>
              </p:spPr>
              <p:txBody>
                <a:bodyPr wrap="none" rtlCol="0">
                  <a:spAutoFit/>
                </a:bodyPr>
                <a:lstStyle/>
                <a:p>
                  <a:pPr algn="r"/>
                  <a:r>
                    <a:rPr lang="en-GB" sz="1200" dirty="0" smtClean="0"/>
                    <a:t>0.80</a:t>
                  </a:r>
                  <a:endParaRPr lang="en-GB" sz="1200" dirty="0"/>
                </a:p>
              </p:txBody>
            </p:sp>
            <p:sp>
              <p:nvSpPr>
                <p:cNvPr id="34" name="TextBox 33"/>
                <p:cNvSpPr txBox="1"/>
                <p:nvPr/>
              </p:nvSpPr>
              <p:spPr>
                <a:xfrm>
                  <a:off x="-3829666" y="2349892"/>
                  <a:ext cx="482825" cy="276999"/>
                </a:xfrm>
                <a:prstGeom prst="rect">
                  <a:avLst/>
                </a:prstGeom>
                <a:noFill/>
              </p:spPr>
              <p:txBody>
                <a:bodyPr wrap="none" rtlCol="0">
                  <a:spAutoFit/>
                </a:bodyPr>
                <a:lstStyle/>
                <a:p>
                  <a:pPr algn="r"/>
                  <a:r>
                    <a:rPr lang="en-GB" sz="1200" dirty="0" smtClean="0"/>
                    <a:t>0.60</a:t>
                  </a:r>
                  <a:endParaRPr lang="en-GB" sz="1200" dirty="0"/>
                </a:p>
              </p:txBody>
            </p:sp>
            <p:sp>
              <p:nvSpPr>
                <p:cNvPr id="35" name="TextBox 34"/>
                <p:cNvSpPr txBox="1"/>
                <p:nvPr/>
              </p:nvSpPr>
              <p:spPr>
                <a:xfrm>
                  <a:off x="-3829666" y="2692064"/>
                  <a:ext cx="482825" cy="276999"/>
                </a:xfrm>
                <a:prstGeom prst="rect">
                  <a:avLst/>
                </a:prstGeom>
                <a:noFill/>
              </p:spPr>
              <p:txBody>
                <a:bodyPr wrap="none" rtlCol="0">
                  <a:spAutoFit/>
                </a:bodyPr>
                <a:lstStyle/>
                <a:p>
                  <a:pPr algn="r"/>
                  <a:r>
                    <a:rPr lang="en-GB" sz="1200" dirty="0" smtClean="0"/>
                    <a:t>0.40</a:t>
                  </a:r>
                  <a:endParaRPr lang="en-GB" sz="1200" dirty="0"/>
                </a:p>
              </p:txBody>
            </p:sp>
            <p:sp>
              <p:nvSpPr>
                <p:cNvPr id="36" name="TextBox 35"/>
                <p:cNvSpPr txBox="1"/>
                <p:nvPr/>
              </p:nvSpPr>
              <p:spPr>
                <a:xfrm>
                  <a:off x="-3829666" y="3034236"/>
                  <a:ext cx="482825" cy="276999"/>
                </a:xfrm>
                <a:prstGeom prst="rect">
                  <a:avLst/>
                </a:prstGeom>
                <a:noFill/>
              </p:spPr>
              <p:txBody>
                <a:bodyPr wrap="none" rtlCol="0">
                  <a:spAutoFit/>
                </a:bodyPr>
                <a:lstStyle/>
                <a:p>
                  <a:pPr algn="r"/>
                  <a:r>
                    <a:rPr lang="en-GB" sz="1200" dirty="0" smtClean="0"/>
                    <a:t>0.20</a:t>
                  </a:r>
                  <a:endParaRPr lang="en-GB" sz="1200" dirty="0"/>
                </a:p>
              </p:txBody>
            </p:sp>
            <p:sp>
              <p:nvSpPr>
                <p:cNvPr id="37" name="TextBox 36"/>
                <p:cNvSpPr txBox="1"/>
                <p:nvPr/>
              </p:nvSpPr>
              <p:spPr>
                <a:xfrm>
                  <a:off x="-3829666" y="3359156"/>
                  <a:ext cx="482825" cy="276999"/>
                </a:xfrm>
                <a:prstGeom prst="rect">
                  <a:avLst/>
                </a:prstGeom>
                <a:noFill/>
              </p:spPr>
              <p:txBody>
                <a:bodyPr wrap="none" rtlCol="0">
                  <a:spAutoFit/>
                </a:bodyPr>
                <a:lstStyle/>
                <a:p>
                  <a:pPr algn="r"/>
                  <a:r>
                    <a:rPr lang="en-GB" sz="1200" dirty="0" smtClean="0"/>
                    <a:t>0.00</a:t>
                  </a:r>
                  <a:endParaRPr lang="en-GB" sz="1200" dirty="0"/>
                </a:p>
              </p:txBody>
            </p:sp>
            <p:sp>
              <p:nvSpPr>
                <p:cNvPr id="38" name="TextBox 37"/>
                <p:cNvSpPr txBox="1"/>
                <p:nvPr/>
              </p:nvSpPr>
              <p:spPr>
                <a:xfrm>
                  <a:off x="-3359255" y="3629617"/>
                  <a:ext cx="269625" cy="276999"/>
                </a:xfrm>
                <a:prstGeom prst="rect">
                  <a:avLst/>
                </a:prstGeom>
                <a:noFill/>
              </p:spPr>
              <p:txBody>
                <a:bodyPr wrap="none" rtlCol="0">
                  <a:spAutoFit/>
                </a:bodyPr>
                <a:lstStyle/>
                <a:p>
                  <a:pPr algn="ctr"/>
                  <a:r>
                    <a:rPr lang="en-GB" sz="1200" dirty="0" smtClean="0"/>
                    <a:t>0</a:t>
                  </a:r>
                  <a:endParaRPr lang="en-GB" sz="1200" dirty="0"/>
                </a:p>
              </p:txBody>
            </p:sp>
            <p:sp>
              <p:nvSpPr>
                <p:cNvPr id="39" name="TextBox 38"/>
                <p:cNvSpPr txBox="1"/>
                <p:nvPr/>
              </p:nvSpPr>
              <p:spPr>
                <a:xfrm>
                  <a:off x="-2395667" y="3629617"/>
                  <a:ext cx="269625" cy="276999"/>
                </a:xfrm>
                <a:prstGeom prst="rect">
                  <a:avLst/>
                </a:prstGeom>
                <a:noFill/>
              </p:spPr>
              <p:txBody>
                <a:bodyPr wrap="none" rtlCol="0">
                  <a:spAutoFit/>
                </a:bodyPr>
                <a:lstStyle/>
                <a:p>
                  <a:pPr algn="ctr"/>
                  <a:r>
                    <a:rPr lang="en-GB" sz="1200" dirty="0" smtClean="0"/>
                    <a:t>6</a:t>
                  </a:r>
                  <a:endParaRPr lang="en-GB" sz="1200" dirty="0"/>
                </a:p>
              </p:txBody>
            </p:sp>
            <p:sp>
              <p:nvSpPr>
                <p:cNvPr id="40" name="TextBox 39"/>
                <p:cNvSpPr txBox="1"/>
                <p:nvPr/>
              </p:nvSpPr>
              <p:spPr>
                <a:xfrm>
                  <a:off x="-1474558" y="3629617"/>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41" name="TextBox 40"/>
                <p:cNvSpPr txBox="1"/>
                <p:nvPr/>
              </p:nvSpPr>
              <p:spPr>
                <a:xfrm>
                  <a:off x="-515837" y="3629617"/>
                  <a:ext cx="354584" cy="276999"/>
                </a:xfrm>
                <a:prstGeom prst="rect">
                  <a:avLst/>
                </a:prstGeom>
                <a:noFill/>
              </p:spPr>
              <p:txBody>
                <a:bodyPr wrap="none" rtlCol="0">
                  <a:spAutoFit/>
                </a:bodyPr>
                <a:lstStyle/>
                <a:p>
                  <a:pPr algn="ctr"/>
                  <a:r>
                    <a:rPr lang="en-GB" sz="1200" dirty="0" smtClean="0"/>
                    <a:t>18</a:t>
                  </a:r>
                  <a:endParaRPr lang="en-GB" sz="1200" dirty="0"/>
                </a:p>
              </p:txBody>
            </p:sp>
            <p:sp>
              <p:nvSpPr>
                <p:cNvPr id="42" name="TextBox 41"/>
                <p:cNvSpPr txBox="1"/>
                <p:nvPr/>
              </p:nvSpPr>
              <p:spPr>
                <a:xfrm>
                  <a:off x="434258" y="3629617"/>
                  <a:ext cx="354584" cy="276999"/>
                </a:xfrm>
                <a:prstGeom prst="rect">
                  <a:avLst/>
                </a:prstGeom>
                <a:noFill/>
              </p:spPr>
              <p:txBody>
                <a:bodyPr wrap="none" rtlCol="0">
                  <a:spAutoFit/>
                </a:bodyPr>
                <a:lstStyle/>
                <a:p>
                  <a:pPr algn="ctr"/>
                  <a:r>
                    <a:rPr lang="en-GB" sz="1200" dirty="0" smtClean="0"/>
                    <a:t>24</a:t>
                  </a:r>
                  <a:endParaRPr lang="en-GB" sz="1200" dirty="0"/>
                </a:p>
              </p:txBody>
            </p:sp>
          </p:grpSp>
          <p:sp>
            <p:nvSpPr>
              <p:cNvPr id="14" name="TextBox 13"/>
              <p:cNvSpPr txBox="1"/>
              <p:nvPr/>
            </p:nvSpPr>
            <p:spPr>
              <a:xfrm>
                <a:off x="-1526541" y="1887764"/>
                <a:ext cx="2533826" cy="285180"/>
              </a:xfrm>
              <a:prstGeom prst="rect">
                <a:avLst/>
              </a:prstGeom>
              <a:noFill/>
            </p:spPr>
            <p:txBody>
              <a:bodyPr wrap="none" rtlCol="0">
                <a:spAutoFit/>
              </a:bodyPr>
              <a:lstStyle/>
              <a:p>
                <a:r>
                  <a:rPr lang="en-GB" sz="1200" dirty="0" smtClean="0"/>
                  <a:t>23.6</a:t>
                </a:r>
                <a:r>
                  <a:rPr lang="ja-JP" altLang="en-US" sz="1200" dirty="0" smtClean="0"/>
                  <a:t>ヵ月</a:t>
                </a:r>
                <a:r>
                  <a:rPr lang="en-GB" sz="1200" dirty="0" smtClean="0"/>
                  <a:t> (95% CI: 6.6</a:t>
                </a:r>
                <a:r>
                  <a:rPr lang="ja-JP" altLang="en-US" sz="1200" dirty="0" smtClean="0"/>
                  <a:t>～未到達</a:t>
                </a:r>
                <a:r>
                  <a:rPr lang="en-GB" sz="1200" dirty="0" smtClean="0"/>
                  <a:t>)</a:t>
                </a:r>
                <a:endParaRPr lang="en-GB" sz="1200" dirty="0"/>
              </a:p>
            </p:txBody>
          </p:sp>
          <p:sp>
            <p:nvSpPr>
              <p:cNvPr id="15" name="TextBox 14"/>
              <p:cNvSpPr txBox="1"/>
              <p:nvPr/>
            </p:nvSpPr>
            <p:spPr>
              <a:xfrm>
                <a:off x="-3283041" y="3204196"/>
                <a:ext cx="2398796" cy="285180"/>
              </a:xfrm>
              <a:prstGeom prst="rect">
                <a:avLst/>
              </a:prstGeom>
              <a:noFill/>
            </p:spPr>
            <p:txBody>
              <a:bodyPr wrap="none" rtlCol="0">
                <a:spAutoFit/>
              </a:bodyPr>
              <a:lstStyle/>
              <a:p>
                <a:r>
                  <a:rPr lang="en-GB" sz="1200" dirty="0" smtClean="0"/>
                  <a:t>10.4</a:t>
                </a:r>
                <a:r>
                  <a:rPr lang="ja-JP" altLang="en-US" sz="1200" dirty="0" smtClean="0"/>
                  <a:t>ヵ月</a:t>
                </a:r>
                <a:r>
                  <a:rPr lang="en-GB" sz="1200" dirty="0" smtClean="0"/>
                  <a:t> </a:t>
                </a:r>
                <a:r>
                  <a:rPr lang="en-GB" sz="1200" dirty="0"/>
                  <a:t>(95% CI: </a:t>
                </a:r>
                <a:r>
                  <a:rPr lang="en-GB" sz="1200" dirty="0" smtClean="0"/>
                  <a:t>3.1</a:t>
                </a:r>
                <a:r>
                  <a:rPr lang="ja-JP" altLang="en-US" sz="1200" dirty="0" smtClean="0"/>
                  <a:t>～</a:t>
                </a:r>
                <a:r>
                  <a:rPr lang="en-GB" sz="1200" dirty="0" smtClean="0"/>
                  <a:t>16.7)</a:t>
                </a:r>
                <a:endParaRPr lang="en-GB" sz="1200" dirty="0"/>
              </a:p>
            </p:txBody>
          </p:sp>
          <p:sp>
            <p:nvSpPr>
              <p:cNvPr id="16" name="TextBox 15"/>
              <p:cNvSpPr txBox="1"/>
              <p:nvPr/>
            </p:nvSpPr>
            <p:spPr>
              <a:xfrm>
                <a:off x="-291069" y="2148898"/>
                <a:ext cx="449537" cy="276999"/>
              </a:xfrm>
              <a:prstGeom prst="rect">
                <a:avLst/>
              </a:prstGeom>
              <a:noFill/>
            </p:spPr>
            <p:txBody>
              <a:bodyPr wrap="none" rtlCol="0">
                <a:spAutoFit/>
              </a:bodyPr>
              <a:lstStyle/>
              <a:p>
                <a:r>
                  <a:rPr lang="en-GB" sz="1200" dirty="0" smtClean="0">
                    <a:solidFill>
                      <a:srgbClr val="E23A06"/>
                    </a:solidFill>
                  </a:rPr>
                  <a:t>4bb</a:t>
                </a:r>
                <a:endParaRPr lang="en-GB" sz="1200" dirty="0">
                  <a:solidFill>
                    <a:srgbClr val="E23A06"/>
                  </a:solidFill>
                </a:endParaRPr>
              </a:p>
            </p:txBody>
          </p:sp>
          <p:sp>
            <p:nvSpPr>
              <p:cNvPr id="17" name="TextBox 16"/>
              <p:cNvSpPr txBox="1"/>
              <p:nvPr/>
            </p:nvSpPr>
            <p:spPr>
              <a:xfrm>
                <a:off x="-1875696" y="2757236"/>
                <a:ext cx="776756" cy="285180"/>
              </a:xfrm>
              <a:prstGeom prst="rect">
                <a:avLst/>
              </a:prstGeom>
              <a:noFill/>
            </p:spPr>
            <p:txBody>
              <a:bodyPr wrap="none" rtlCol="0">
                <a:spAutoFit/>
              </a:bodyPr>
              <a:lstStyle/>
              <a:p>
                <a:r>
                  <a:rPr lang="en-GB" sz="1200" dirty="0" smtClean="0">
                    <a:solidFill>
                      <a:srgbClr val="043882"/>
                    </a:solidFill>
                  </a:rPr>
                  <a:t>4ab/4aa</a:t>
                </a:r>
                <a:endParaRPr lang="en-GB" sz="1200" dirty="0">
                  <a:solidFill>
                    <a:srgbClr val="043882"/>
                  </a:solidFill>
                </a:endParaRPr>
              </a:p>
            </p:txBody>
          </p:sp>
          <p:sp>
            <p:nvSpPr>
              <p:cNvPr id="18" name="TextBox 17"/>
              <p:cNvSpPr txBox="1"/>
              <p:nvPr/>
            </p:nvSpPr>
            <p:spPr>
              <a:xfrm>
                <a:off x="-684363" y="3212211"/>
                <a:ext cx="781820" cy="285180"/>
              </a:xfrm>
              <a:prstGeom prst="rect">
                <a:avLst/>
              </a:prstGeom>
              <a:noFill/>
            </p:spPr>
            <p:txBody>
              <a:bodyPr wrap="none" rtlCol="0">
                <a:spAutoFit/>
              </a:bodyPr>
              <a:lstStyle/>
              <a:p>
                <a:r>
                  <a:rPr lang="en-GB" sz="1200" dirty="0">
                    <a:solidFill>
                      <a:srgbClr val="B60D27"/>
                    </a:solidFill>
                  </a:rPr>
                  <a:t>p</a:t>
                </a:r>
                <a:r>
                  <a:rPr lang="en-GB" sz="1200" dirty="0" smtClean="0">
                    <a:solidFill>
                      <a:srgbClr val="B60D27"/>
                    </a:solidFill>
                  </a:rPr>
                  <a:t>=0.016</a:t>
                </a:r>
                <a:endParaRPr lang="en-GB" sz="1200" dirty="0">
                  <a:solidFill>
                    <a:srgbClr val="B60D27"/>
                  </a:solidFill>
                </a:endParaRPr>
              </a:p>
            </p:txBody>
          </p:sp>
        </p:grpSp>
        <p:sp>
          <p:nvSpPr>
            <p:cNvPr id="10" name="Freeform 4"/>
            <p:cNvSpPr>
              <a:spLocks/>
            </p:cNvSpPr>
            <p:nvPr/>
          </p:nvSpPr>
          <p:spPr bwMode="auto">
            <a:xfrm>
              <a:off x="5226050" y="1788048"/>
              <a:ext cx="2495183" cy="1761913"/>
            </a:xfrm>
            <a:custGeom>
              <a:avLst/>
              <a:gdLst>
                <a:gd name="T0" fmla="*/ 173 w 173"/>
                <a:gd name="T1" fmla="*/ 137 h 137"/>
                <a:gd name="T2" fmla="*/ 173 w 173"/>
                <a:gd name="T3" fmla="*/ 116 h 137"/>
                <a:gd name="T4" fmla="*/ 158 w 173"/>
                <a:gd name="T5" fmla="*/ 116 h 137"/>
                <a:gd name="T6" fmla="*/ 158 w 173"/>
                <a:gd name="T7" fmla="*/ 95 h 137"/>
                <a:gd name="T8" fmla="*/ 145 w 173"/>
                <a:gd name="T9" fmla="*/ 95 h 137"/>
                <a:gd name="T10" fmla="*/ 145 w 173"/>
                <a:gd name="T11" fmla="*/ 73 h 137"/>
                <a:gd name="T12" fmla="*/ 108 w 173"/>
                <a:gd name="T13" fmla="*/ 73 h 137"/>
                <a:gd name="T14" fmla="*/ 108 w 173"/>
                <a:gd name="T15" fmla="*/ 53 h 137"/>
                <a:gd name="T16" fmla="*/ 78 w 173"/>
                <a:gd name="T17" fmla="*/ 53 h 137"/>
                <a:gd name="T18" fmla="*/ 78 w 173"/>
                <a:gd name="T19" fmla="*/ 32 h 137"/>
                <a:gd name="T20" fmla="*/ 60 w 173"/>
                <a:gd name="T21" fmla="*/ 32 h 137"/>
                <a:gd name="T22" fmla="*/ 60 w 173"/>
                <a:gd name="T23" fmla="*/ 14 h 137"/>
                <a:gd name="T24" fmla="*/ 32 w 173"/>
                <a:gd name="T25" fmla="*/ 14 h 137"/>
                <a:gd name="T26" fmla="*/ 32 w 173"/>
                <a:gd name="T27" fmla="*/ 0 h 137"/>
                <a:gd name="T28" fmla="*/ 0 w 173"/>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137">
                  <a:moveTo>
                    <a:pt x="173" y="137"/>
                  </a:moveTo>
                  <a:lnTo>
                    <a:pt x="173" y="116"/>
                  </a:lnTo>
                  <a:lnTo>
                    <a:pt x="158" y="116"/>
                  </a:lnTo>
                  <a:lnTo>
                    <a:pt x="158" y="95"/>
                  </a:lnTo>
                  <a:lnTo>
                    <a:pt x="145" y="95"/>
                  </a:lnTo>
                  <a:lnTo>
                    <a:pt x="145" y="73"/>
                  </a:lnTo>
                  <a:lnTo>
                    <a:pt x="108" y="73"/>
                  </a:lnTo>
                  <a:lnTo>
                    <a:pt x="108" y="53"/>
                  </a:lnTo>
                  <a:lnTo>
                    <a:pt x="78" y="53"/>
                  </a:lnTo>
                  <a:lnTo>
                    <a:pt x="78" y="32"/>
                  </a:lnTo>
                  <a:lnTo>
                    <a:pt x="60" y="32"/>
                  </a:lnTo>
                  <a:lnTo>
                    <a:pt x="60" y="14"/>
                  </a:lnTo>
                  <a:lnTo>
                    <a:pt x="32" y="14"/>
                  </a:lnTo>
                  <a:lnTo>
                    <a:pt x="32"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p:cNvSpPr>
            <p:nvPr/>
          </p:nvSpPr>
          <p:spPr bwMode="auto">
            <a:xfrm>
              <a:off x="5226049" y="1797573"/>
              <a:ext cx="3548063" cy="1196043"/>
            </a:xfrm>
            <a:custGeom>
              <a:avLst/>
              <a:gdLst>
                <a:gd name="T0" fmla="*/ 246 w 246"/>
                <a:gd name="T1" fmla="*/ 93 h 93"/>
                <a:gd name="T2" fmla="*/ 246 w 246"/>
                <a:gd name="T3" fmla="*/ 50 h 93"/>
                <a:gd name="T4" fmla="*/ 117 w 246"/>
                <a:gd name="T5" fmla="*/ 50 h 93"/>
                <a:gd name="T6" fmla="*/ 117 w 246"/>
                <a:gd name="T7" fmla="*/ 22 h 93"/>
                <a:gd name="T8" fmla="*/ 69 w 246"/>
                <a:gd name="T9" fmla="*/ 22 h 93"/>
                <a:gd name="T10" fmla="*/ 69 w 246"/>
                <a:gd name="T11" fmla="*/ 0 h 93"/>
                <a:gd name="T12" fmla="*/ 0 w 246"/>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246" h="93">
                  <a:moveTo>
                    <a:pt x="246" y="93"/>
                  </a:moveTo>
                  <a:lnTo>
                    <a:pt x="246" y="50"/>
                  </a:lnTo>
                  <a:lnTo>
                    <a:pt x="117" y="50"/>
                  </a:lnTo>
                  <a:cubicBezTo>
                    <a:pt x="117" y="50"/>
                    <a:pt x="118" y="22"/>
                    <a:pt x="117" y="22"/>
                  </a:cubicBezTo>
                  <a:cubicBezTo>
                    <a:pt x="116" y="22"/>
                    <a:pt x="69" y="22"/>
                    <a:pt x="69" y="22"/>
                  </a:cubicBezTo>
                  <a:lnTo>
                    <a:pt x="69"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2190190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膵癌</a:t>
            </a:r>
            <a:endParaRPr lang="en-GB" dirty="0"/>
          </a:p>
        </p:txBody>
      </p:sp>
    </p:spTree>
    <p:extLst>
      <p:ext uri="{BB962C8B-B14F-4D97-AF65-F5344CB8AC3E}">
        <p14:creationId xmlns:p14="http://schemas.microsoft.com/office/powerpoint/2010/main" xmlns="" val="1054268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235</a:t>
            </a:r>
            <a:r>
              <a:rPr lang="ja-JP" altLang="en-US" sz="1800" dirty="0" smtClean="0"/>
              <a:t>：局所進行切除不能膵癌における全生存に関する予後モデル：</a:t>
            </a:r>
            <a:r>
              <a:rPr lang="en-GB" sz="1800" dirty="0" smtClean="0"/>
              <a:t>LAP 07</a:t>
            </a:r>
            <a:r>
              <a:rPr lang="ja-JP" altLang="en-US" sz="1800" dirty="0" smtClean="0"/>
              <a:t>試験の補助試験</a:t>
            </a:r>
            <a:r>
              <a:rPr lang="en-US" altLang="ja-JP" sz="1800" dirty="0" smtClean="0"/>
              <a:t>‐</a:t>
            </a:r>
            <a:r>
              <a:rPr lang="en-GB" sz="1800" dirty="0" err="1" smtClean="0"/>
              <a:t>Vernerey</a:t>
            </a:r>
            <a:r>
              <a:rPr lang="en-GB" sz="1800" dirty="0" smtClean="0"/>
              <a:t> D</a:t>
            </a:r>
            <a:r>
              <a:rPr lang="ja-JP" altLang="en-US" sz="1800" dirty="0" smtClean="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a:solidFill>
                  <a:schemeClr val="tx1"/>
                </a:solidFill>
              </a:rPr>
              <a:t>研究</a:t>
            </a:r>
            <a:r>
              <a:rPr lang="ja-JP" altLang="en-US" sz="1600" b="1" dirty="0" smtClean="0">
                <a:solidFill>
                  <a:schemeClr val="tx1"/>
                </a:solidFill>
              </a:rPr>
              <a:t>の目的</a:t>
            </a:r>
            <a:endParaRPr lang="en-GB" sz="1600" dirty="0">
              <a:solidFill>
                <a:schemeClr val="tx1"/>
              </a:solidFill>
            </a:endParaRPr>
          </a:p>
          <a:p>
            <a:pPr>
              <a:spcAft>
                <a:spcPts val="1200"/>
              </a:spcAft>
              <a:buClr>
                <a:srgbClr val="043882"/>
              </a:buClr>
            </a:pPr>
            <a:r>
              <a:rPr lang="ja-JP" altLang="en-US" sz="1600" dirty="0" smtClean="0">
                <a:solidFill>
                  <a:schemeClr val="tx1"/>
                </a:solidFill>
              </a:rPr>
              <a:t>局所進行膵癌（</a:t>
            </a:r>
            <a:r>
              <a:rPr lang="en-GB" altLang="ja-JP" sz="1600" dirty="0">
                <a:solidFill>
                  <a:schemeClr val="tx1"/>
                </a:solidFill>
              </a:rPr>
              <a:t>LAPC</a:t>
            </a:r>
            <a:r>
              <a:rPr lang="ja-JP" altLang="en-US" sz="1600" dirty="0" smtClean="0">
                <a:solidFill>
                  <a:schemeClr val="tx1"/>
                </a:solidFill>
              </a:rPr>
              <a:t>）において、現在診断時に得ることのできる全パラメータを用いて</a:t>
            </a:r>
            <a:r>
              <a:rPr lang="en-US" altLang="ja-JP" sz="1600" dirty="0" smtClean="0">
                <a:solidFill>
                  <a:schemeClr val="tx1"/>
                </a:solidFill>
              </a:rPr>
              <a:t>OS</a:t>
            </a:r>
            <a:r>
              <a:rPr lang="ja-JP" altLang="en-US" sz="1600" dirty="0" smtClean="0">
                <a:solidFill>
                  <a:schemeClr val="tx1"/>
                </a:solidFill>
              </a:rPr>
              <a:t>に関する初の予後モデルを構築する。</a:t>
            </a:r>
            <a:endParaRPr lang="en-GB" sz="800" dirty="0">
              <a:solidFill>
                <a:schemeClr val="tx1"/>
              </a:solidFill>
            </a:endParaRPr>
          </a:p>
          <a:p>
            <a:pPr marL="0" indent="0">
              <a:buClr>
                <a:srgbClr val="043882"/>
              </a:buClr>
              <a:buNone/>
            </a:pPr>
            <a:r>
              <a:rPr lang="ja-JP" altLang="en-US" sz="1600" b="1" dirty="0" smtClean="0">
                <a:solidFill>
                  <a:schemeClr val="tx1"/>
                </a:solidFill>
              </a:rPr>
              <a:t>研究デザイン</a:t>
            </a:r>
            <a:r>
              <a:rPr lang="en-GB" sz="1600" dirty="0" smtClean="0">
                <a:solidFill>
                  <a:schemeClr val="tx1"/>
                </a:solidFill>
              </a:rPr>
              <a:t> </a:t>
            </a:r>
            <a:endParaRPr lang="en-GB" sz="1600" dirty="0">
              <a:solidFill>
                <a:schemeClr val="tx1"/>
              </a:solidFill>
            </a:endParaRPr>
          </a:p>
          <a:p>
            <a:pPr>
              <a:spcAft>
                <a:spcPts val="600"/>
              </a:spcAft>
              <a:buClr>
                <a:srgbClr val="043882"/>
              </a:buClr>
            </a:pPr>
            <a:r>
              <a:rPr lang="ja-JP" altLang="en-US" sz="1600" dirty="0">
                <a:solidFill>
                  <a:schemeClr val="tx1"/>
                </a:solidFill>
              </a:rPr>
              <a:t>国際多施設共同無作為化第</a:t>
            </a:r>
            <a:r>
              <a:rPr lang="en-US" altLang="ja-JP" sz="1600" dirty="0">
                <a:solidFill>
                  <a:schemeClr val="tx1"/>
                </a:solidFill>
              </a:rPr>
              <a:t>Ⅲ</a:t>
            </a:r>
            <a:r>
              <a:rPr lang="ja-JP" altLang="en-US" sz="1600" dirty="0">
                <a:solidFill>
                  <a:schemeClr val="tx1"/>
                </a:solidFill>
              </a:rPr>
              <a:t>相試験である</a:t>
            </a:r>
            <a:r>
              <a:rPr lang="en-GB" altLang="ja-JP" sz="1600" dirty="0">
                <a:solidFill>
                  <a:schemeClr val="tx1"/>
                </a:solidFill>
              </a:rPr>
              <a:t>LAP 07</a:t>
            </a:r>
            <a:r>
              <a:rPr lang="ja-JP" altLang="en-US" sz="1600" dirty="0">
                <a:solidFill>
                  <a:schemeClr val="tx1"/>
                </a:solidFill>
              </a:rPr>
              <a:t>試験（</a:t>
            </a:r>
            <a:r>
              <a:rPr lang="en-GB" altLang="ja-JP" sz="1600" dirty="0">
                <a:solidFill>
                  <a:schemeClr val="tx1"/>
                </a:solidFill>
              </a:rPr>
              <a:t>NCT00634725</a:t>
            </a:r>
            <a:r>
              <a:rPr lang="ja-JP" altLang="en-US" sz="1600" dirty="0">
                <a:solidFill>
                  <a:schemeClr val="tx1"/>
                </a:solidFill>
              </a:rPr>
              <a:t>）から</a:t>
            </a:r>
            <a:r>
              <a:rPr lang="en-GB" sz="1600" dirty="0" smtClean="0">
                <a:solidFill>
                  <a:schemeClr val="tx1"/>
                </a:solidFill>
              </a:rPr>
              <a:t>LAPC</a:t>
            </a:r>
            <a:r>
              <a:rPr lang="ja-JP" altLang="en-US" sz="1600" dirty="0" smtClean="0">
                <a:solidFill>
                  <a:schemeClr val="tx1"/>
                </a:solidFill>
              </a:rPr>
              <a:t>患者</a:t>
            </a:r>
            <a:r>
              <a:rPr lang="en-US" altLang="ja-JP" sz="1600" dirty="0" smtClean="0">
                <a:solidFill>
                  <a:schemeClr val="tx1"/>
                </a:solidFill>
              </a:rPr>
              <a:t>442</a:t>
            </a:r>
            <a:r>
              <a:rPr lang="ja-JP" altLang="en-US" sz="1600" dirty="0" smtClean="0">
                <a:solidFill>
                  <a:schemeClr val="tx1"/>
                </a:solidFill>
              </a:rPr>
              <a:t>例を組み入れ、</a:t>
            </a:r>
            <a:r>
              <a:rPr lang="en-GB" sz="1600" dirty="0" smtClean="0">
                <a:solidFill>
                  <a:schemeClr val="tx1"/>
                </a:solidFill>
              </a:rPr>
              <a:t>Kaplan Meier</a:t>
            </a:r>
            <a:r>
              <a:rPr lang="ja-JP" altLang="en-US" sz="1600" dirty="0" smtClean="0">
                <a:solidFill>
                  <a:schemeClr val="tx1"/>
                </a:solidFill>
              </a:rPr>
              <a:t>法を用いて</a:t>
            </a:r>
            <a:r>
              <a:rPr lang="en-US" altLang="ja-JP" sz="1600" dirty="0" smtClean="0">
                <a:solidFill>
                  <a:schemeClr val="tx1"/>
                </a:solidFill>
              </a:rPr>
              <a:t>OS</a:t>
            </a:r>
            <a:r>
              <a:rPr lang="ja-JP" altLang="en-US" sz="1600" dirty="0" smtClean="0">
                <a:solidFill>
                  <a:schemeClr val="tx1"/>
                </a:solidFill>
              </a:rPr>
              <a:t>を推定した。</a:t>
            </a:r>
            <a:endParaRPr lang="en-GB" sz="1600" dirty="0">
              <a:solidFill>
                <a:schemeClr val="tx1"/>
              </a:solidFill>
            </a:endParaRPr>
          </a:p>
          <a:p>
            <a:pPr>
              <a:spcAft>
                <a:spcPts val="600"/>
              </a:spcAft>
              <a:buClr>
                <a:srgbClr val="043882"/>
              </a:buClr>
            </a:pPr>
            <a:r>
              <a:rPr lang="ja-JP" altLang="en-US" sz="1600" dirty="0" smtClean="0">
                <a:solidFill>
                  <a:schemeClr val="tx1"/>
                </a:solidFill>
              </a:rPr>
              <a:t>以下を含む</a:t>
            </a:r>
            <a:r>
              <a:rPr lang="en-GB" sz="1600" dirty="0" smtClean="0">
                <a:solidFill>
                  <a:schemeClr val="tx1"/>
                </a:solidFill>
              </a:rPr>
              <a:t>30</a:t>
            </a:r>
            <a:r>
              <a:rPr lang="ja-JP" altLang="en-US" sz="1600" dirty="0" smtClean="0">
                <a:solidFill>
                  <a:schemeClr val="tx1"/>
                </a:solidFill>
              </a:rPr>
              <a:t>のベースライン変数について、</a:t>
            </a:r>
            <a:r>
              <a:rPr lang="en-US" altLang="ja-JP" sz="1600" dirty="0" smtClean="0">
                <a:solidFill>
                  <a:schemeClr val="tx1"/>
                </a:solidFill>
              </a:rPr>
              <a:t>OS</a:t>
            </a:r>
            <a:r>
              <a:rPr lang="ja-JP" altLang="en-US" sz="1600" dirty="0" smtClean="0">
                <a:solidFill>
                  <a:schemeClr val="tx1"/>
                </a:solidFill>
              </a:rPr>
              <a:t>に関する予後因子としての</a:t>
            </a:r>
            <a:r>
              <a:rPr lang="ja-JP" altLang="en-US" sz="1600" dirty="0">
                <a:solidFill>
                  <a:schemeClr val="tx1"/>
                </a:solidFill>
              </a:rPr>
              <a:t>可能性を単変量解析および多変量解析により評価</a:t>
            </a:r>
            <a:r>
              <a:rPr lang="ja-JP" altLang="en-US" sz="1600" dirty="0" smtClean="0">
                <a:solidFill>
                  <a:schemeClr val="tx1"/>
                </a:solidFill>
              </a:rPr>
              <a:t>した。</a:t>
            </a:r>
            <a:endParaRPr lang="en-GB" sz="1600" dirty="0">
              <a:solidFill>
                <a:schemeClr val="tx1"/>
              </a:solidFill>
            </a:endParaRPr>
          </a:p>
          <a:p>
            <a:pPr lvl="1">
              <a:spcAft>
                <a:spcPts val="0"/>
              </a:spcAft>
              <a:buClr>
                <a:srgbClr val="043882"/>
              </a:buClr>
            </a:pPr>
            <a:r>
              <a:rPr lang="ja-JP" altLang="en-US" sz="1600" dirty="0" smtClean="0">
                <a:solidFill>
                  <a:schemeClr val="tx1"/>
                </a:solidFill>
              </a:rPr>
              <a:t>人口統計学的特性：年齢、性別</a:t>
            </a:r>
            <a:endParaRPr lang="en-GB" sz="1600" dirty="0">
              <a:solidFill>
                <a:schemeClr val="tx1"/>
              </a:solidFill>
            </a:endParaRPr>
          </a:p>
          <a:p>
            <a:pPr lvl="1">
              <a:spcAft>
                <a:spcPts val="0"/>
              </a:spcAft>
              <a:buClr>
                <a:srgbClr val="043882"/>
              </a:buClr>
            </a:pPr>
            <a:r>
              <a:rPr lang="ja-JP" altLang="en-US" sz="1600" dirty="0" smtClean="0">
                <a:solidFill>
                  <a:schemeClr val="tx1"/>
                </a:solidFill>
              </a:rPr>
              <a:t>癌病歴：原発腫瘍部位、組織学的グレード、所属リンパ節転移状況、血管浸潤</a:t>
            </a:r>
            <a:endParaRPr lang="en-GB" sz="1600" dirty="0">
              <a:solidFill>
                <a:schemeClr val="tx1"/>
              </a:solidFill>
            </a:endParaRPr>
          </a:p>
          <a:p>
            <a:pPr lvl="1">
              <a:spcAft>
                <a:spcPts val="0"/>
              </a:spcAft>
              <a:buClr>
                <a:srgbClr val="043882"/>
              </a:buClr>
            </a:pPr>
            <a:r>
              <a:rPr lang="ja-JP" altLang="en-US" sz="1600" dirty="0" smtClean="0">
                <a:solidFill>
                  <a:schemeClr val="tx1"/>
                </a:solidFill>
              </a:rPr>
              <a:t>臨床特性：</a:t>
            </a:r>
            <a:r>
              <a:rPr lang="en-GB" sz="1600" dirty="0" smtClean="0">
                <a:solidFill>
                  <a:schemeClr val="tx1"/>
                </a:solidFill>
              </a:rPr>
              <a:t>WHO</a:t>
            </a:r>
            <a:r>
              <a:rPr lang="ja-JP" altLang="en-US" sz="1600" dirty="0" smtClean="0">
                <a:solidFill>
                  <a:schemeClr val="tx1"/>
                </a:solidFill>
              </a:rPr>
              <a:t>全身状態、血圧、下痢、疼痛、黄疸、</a:t>
            </a:r>
            <a:r>
              <a:rPr lang="en-GB" sz="1600" dirty="0" smtClean="0">
                <a:solidFill>
                  <a:schemeClr val="tx1"/>
                </a:solidFill>
              </a:rPr>
              <a:t>BMI</a:t>
            </a:r>
            <a:r>
              <a:rPr lang="ja-JP" altLang="en-US" sz="1600" dirty="0" err="1" smtClean="0">
                <a:solidFill>
                  <a:schemeClr val="tx1"/>
                </a:solidFill>
              </a:rPr>
              <a:t>、</a:t>
            </a:r>
            <a:r>
              <a:rPr lang="ja-JP" altLang="en-US" sz="1600" dirty="0" smtClean="0">
                <a:solidFill>
                  <a:schemeClr val="tx1"/>
                </a:solidFill>
              </a:rPr>
              <a:t>体重減少</a:t>
            </a:r>
            <a:endParaRPr lang="en-GB" sz="1600" dirty="0">
              <a:solidFill>
                <a:schemeClr val="tx1"/>
              </a:solidFill>
            </a:endParaRPr>
          </a:p>
          <a:p>
            <a:pPr lvl="1">
              <a:spcAft>
                <a:spcPts val="0"/>
              </a:spcAft>
              <a:buClr>
                <a:srgbClr val="043882"/>
              </a:buClr>
            </a:pPr>
            <a:r>
              <a:rPr lang="ja-JP" altLang="en-US" sz="1600" spc="-50" dirty="0" smtClean="0">
                <a:solidFill>
                  <a:schemeClr val="tx1"/>
                </a:solidFill>
              </a:rPr>
              <a:t>臨床検査：好中球、ヘモグロビン、血小板、クレアチニンクリアランス、アルブミン</a:t>
            </a:r>
            <a:r>
              <a:rPr lang="ja-JP" altLang="en-US" sz="1600" dirty="0" smtClean="0">
                <a:solidFill>
                  <a:schemeClr val="tx1"/>
                </a:solidFill>
              </a:rPr>
              <a:t>、</a:t>
            </a:r>
            <a:r>
              <a:rPr lang="en-GB" sz="1600" dirty="0" smtClean="0">
                <a:solidFill>
                  <a:schemeClr val="tx1"/>
                </a:solidFill>
              </a:rPr>
              <a:t>CA </a:t>
            </a:r>
            <a:r>
              <a:rPr lang="en-GB" sz="1600" dirty="0">
                <a:solidFill>
                  <a:schemeClr val="tx1"/>
                </a:solidFill>
              </a:rPr>
              <a:t>19-9</a:t>
            </a:r>
          </a:p>
          <a:p>
            <a:pPr lvl="1">
              <a:spcAft>
                <a:spcPts val="600"/>
              </a:spcAft>
              <a:buClr>
                <a:srgbClr val="043882"/>
              </a:buClr>
            </a:pPr>
            <a:r>
              <a:rPr lang="ja-JP" altLang="en-US" sz="1600" dirty="0" smtClean="0">
                <a:solidFill>
                  <a:schemeClr val="tx1"/>
                </a:solidFill>
              </a:rPr>
              <a:t>画像検査：腫瘍径</a:t>
            </a:r>
            <a:endParaRPr lang="en-GB" sz="1600" dirty="0">
              <a:solidFill>
                <a:schemeClr val="tx1"/>
              </a:solidFill>
            </a:endParaRPr>
          </a:p>
          <a:p>
            <a:pPr>
              <a:spcAft>
                <a:spcPts val="1200"/>
              </a:spcAft>
              <a:buClr>
                <a:srgbClr val="043882"/>
              </a:buClr>
            </a:pPr>
            <a:r>
              <a:rPr lang="ja-JP" altLang="en-US" sz="1600" dirty="0" smtClean="0">
                <a:solidFill>
                  <a:schemeClr val="tx1"/>
                </a:solidFill>
              </a:rPr>
              <a:t>最終モデルで特定された予後因子から、予後スコアおよびノモグラムを作成した。</a:t>
            </a:r>
            <a:endParaRPr lang="en-GB" sz="1600" dirty="0">
              <a:solidFill>
                <a:schemeClr val="tx1"/>
              </a:solidFill>
            </a:endParaRPr>
          </a:p>
        </p:txBody>
      </p:sp>
      <p:sp>
        <p:nvSpPr>
          <p:cNvPr id="5" name="Text Placeholder 4"/>
          <p:cNvSpPr>
            <a:spLocks noGrp="1"/>
          </p:cNvSpPr>
          <p:nvPr>
            <p:ph type="body" sz="quarter" idx="11"/>
          </p:nvPr>
        </p:nvSpPr>
        <p:spPr/>
        <p:txBody>
          <a:bodyPr/>
          <a:lstStyle/>
          <a:p>
            <a:r>
              <a:rPr lang="en-GB" dirty="0" err="1" smtClean="0"/>
              <a:t>Vernerey</a:t>
            </a:r>
            <a:r>
              <a:rPr lang="ja-JP" altLang="en-US" dirty="0" smtClean="0"/>
              <a:t>ら</a:t>
            </a:r>
            <a:r>
              <a:rPr lang="fr-FR" dirty="0" smtClean="0"/>
              <a:t> </a:t>
            </a:r>
            <a:r>
              <a:rPr lang="fr-FR" dirty="0"/>
              <a:t>J Clin Oncol 2015; 33 (suppl 3; abstr 235</a:t>
            </a:r>
            <a:r>
              <a:rPr lang="fr-FR" dirty="0" smtClean="0"/>
              <a:t>)</a:t>
            </a:r>
            <a:br>
              <a:rPr lang="fr-FR" dirty="0" smtClean="0"/>
            </a:br>
            <a:r>
              <a:rPr lang="ja-JP" altLang="en-US" dirty="0" smtClean="0"/>
              <a:t>発表者：</a:t>
            </a:r>
            <a:r>
              <a:rPr lang="fr-FR" dirty="0" smtClean="0"/>
              <a:t>Franck Bonnetain</a:t>
            </a:r>
            <a:endParaRPr lang="en-GB" dirty="0"/>
          </a:p>
        </p:txBody>
      </p:sp>
    </p:spTree>
    <p:extLst>
      <p:ext uri="{BB962C8B-B14F-4D97-AF65-F5344CB8AC3E}">
        <p14:creationId xmlns:p14="http://schemas.microsoft.com/office/powerpoint/2010/main" xmlns="" val="1033277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235</a:t>
            </a:r>
            <a:r>
              <a:rPr lang="ja-JP" altLang="en-US" sz="1800" dirty="0"/>
              <a:t>：局所進行切除不能膵癌における全生存に関する予後モデル：</a:t>
            </a:r>
            <a:r>
              <a:rPr lang="en-GB" altLang="ja-JP" sz="1800" dirty="0"/>
              <a:t>LAP 07</a:t>
            </a:r>
            <a:r>
              <a:rPr lang="ja-JP" altLang="en-US" sz="1800" dirty="0"/>
              <a:t>試験の補助試験</a:t>
            </a:r>
            <a:r>
              <a:rPr lang="en-US" altLang="ja-JP" sz="1800" dirty="0"/>
              <a:t>‐</a:t>
            </a:r>
            <a:r>
              <a:rPr lang="en-GB" altLang="ja-JP" sz="1800" dirty="0" err="1"/>
              <a:t>Vernerey</a:t>
            </a:r>
            <a:r>
              <a:rPr lang="en-GB" altLang="ja-JP" sz="1800" dirty="0"/>
              <a:t> D</a:t>
            </a:r>
            <a:r>
              <a:rPr lang="ja-JP" altLang="en-US" sz="1800" dirty="0"/>
              <a:t>ら</a:t>
            </a:r>
            <a:endParaRPr lang="en-GB" sz="1800" dirty="0"/>
          </a:p>
        </p:txBody>
      </p:sp>
      <p:sp>
        <p:nvSpPr>
          <p:cNvPr id="3" name="Content Placeholder 2"/>
          <p:cNvSpPr>
            <a:spLocks noGrp="1"/>
          </p:cNvSpPr>
          <p:nvPr>
            <p:ph idx="1"/>
          </p:nvPr>
        </p:nvSpPr>
        <p:spPr>
          <a:xfrm>
            <a:off x="365124" y="1254035"/>
            <a:ext cx="8523154" cy="4746172"/>
          </a:xfrm>
        </p:spPr>
        <p:txBody>
          <a:bodyPr/>
          <a:lstStyle/>
          <a:p>
            <a:pPr marL="0" lvl="0" indent="0">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b="1" dirty="0">
              <a:solidFill>
                <a:schemeClr val="tx1"/>
              </a:solidFill>
            </a:endParaRPr>
          </a:p>
          <a:p>
            <a:pPr>
              <a:buClr>
                <a:srgbClr val="043882"/>
              </a:buClr>
            </a:pPr>
            <a:r>
              <a:rPr lang="ja-JP" altLang="en-US" sz="1600" dirty="0" smtClean="0">
                <a:solidFill>
                  <a:schemeClr val="tx1"/>
                </a:solidFill>
              </a:rPr>
              <a:t>多変量解析（</a:t>
            </a:r>
            <a:r>
              <a:rPr lang="en-GB" sz="1600" dirty="0" smtClean="0">
                <a:solidFill>
                  <a:schemeClr val="tx1"/>
                </a:solidFill>
              </a:rPr>
              <a:t>358</a:t>
            </a:r>
            <a:r>
              <a:rPr lang="ja-JP" altLang="en-US" sz="1600" dirty="0" smtClean="0">
                <a:solidFill>
                  <a:schemeClr val="tx1"/>
                </a:solidFill>
              </a:rPr>
              <a:t>例）で特定された</a:t>
            </a:r>
            <a:r>
              <a:rPr lang="en-US" altLang="ja-JP" sz="1600" dirty="0" smtClean="0">
                <a:solidFill>
                  <a:schemeClr val="tx1"/>
                </a:solidFill>
              </a:rPr>
              <a:t>OS</a:t>
            </a:r>
            <a:r>
              <a:rPr lang="ja-JP" altLang="en-US" sz="1600" dirty="0" smtClean="0">
                <a:solidFill>
                  <a:schemeClr val="tx1"/>
                </a:solidFill>
              </a:rPr>
              <a:t>に関する</a:t>
            </a:r>
            <a:r>
              <a:rPr lang="en-US" altLang="ja-JP" sz="1600" u="sng" dirty="0" smtClean="0">
                <a:solidFill>
                  <a:schemeClr val="tx1"/>
                </a:solidFill>
              </a:rPr>
              <a:t>5</a:t>
            </a:r>
            <a:r>
              <a:rPr lang="ja-JP" altLang="en-US" sz="1600" u="sng" dirty="0">
                <a:solidFill>
                  <a:schemeClr val="tx1"/>
                </a:solidFill>
              </a:rPr>
              <a:t>個の独立した予後</a:t>
            </a:r>
            <a:r>
              <a:rPr lang="ja-JP" altLang="en-US" sz="1600" u="sng" dirty="0" smtClean="0">
                <a:solidFill>
                  <a:schemeClr val="tx1"/>
                </a:solidFill>
              </a:rPr>
              <a:t>因子</a:t>
            </a:r>
            <a:r>
              <a:rPr lang="ja-JP" altLang="en-US" sz="1600" dirty="0" smtClean="0">
                <a:solidFill>
                  <a:schemeClr val="tx1"/>
                </a:solidFill>
              </a:rPr>
              <a:t>：</a:t>
            </a:r>
            <a:r>
              <a:rPr lang="ja-JP" altLang="en-US" sz="1600" b="1" dirty="0" smtClean="0">
                <a:solidFill>
                  <a:schemeClr val="tx1"/>
                </a:solidFill>
              </a:rPr>
              <a:t>診断時年齢</a:t>
            </a:r>
            <a:r>
              <a:rPr lang="ja-JP" altLang="en-US" sz="1600" dirty="0" smtClean="0">
                <a:solidFill>
                  <a:schemeClr val="tx1"/>
                </a:solidFill>
              </a:rPr>
              <a:t>（</a:t>
            </a:r>
            <a:r>
              <a:rPr lang="en-GB" sz="1600" dirty="0" smtClean="0">
                <a:solidFill>
                  <a:schemeClr val="tx1"/>
                </a:solidFill>
              </a:rPr>
              <a:t>HR </a:t>
            </a:r>
            <a:r>
              <a:rPr lang="en-GB" sz="1600" dirty="0">
                <a:solidFill>
                  <a:schemeClr val="tx1"/>
                </a:solidFill>
              </a:rPr>
              <a:t>1.01; </a:t>
            </a:r>
            <a:r>
              <a:rPr lang="en-GB" sz="1400" dirty="0">
                <a:solidFill>
                  <a:schemeClr val="tx1"/>
                </a:solidFill>
              </a:rPr>
              <a:t>95% CI </a:t>
            </a:r>
            <a:r>
              <a:rPr lang="en-GB" sz="1400" dirty="0" smtClean="0">
                <a:solidFill>
                  <a:schemeClr val="tx1"/>
                </a:solidFill>
              </a:rPr>
              <a:t>1.00</a:t>
            </a:r>
            <a:r>
              <a:rPr lang="ja-JP" altLang="en-US" sz="1400" dirty="0" smtClean="0">
                <a:solidFill>
                  <a:schemeClr val="tx1"/>
                </a:solidFill>
              </a:rPr>
              <a:t>～</a:t>
            </a:r>
            <a:r>
              <a:rPr lang="en-GB" sz="1400" dirty="0" smtClean="0">
                <a:solidFill>
                  <a:schemeClr val="tx1"/>
                </a:solidFill>
              </a:rPr>
              <a:t>1.03</a:t>
            </a:r>
            <a:r>
              <a:rPr lang="en-GB" sz="1600" dirty="0">
                <a:solidFill>
                  <a:schemeClr val="tx1"/>
                </a:solidFill>
              </a:rPr>
              <a:t>; </a:t>
            </a:r>
            <a:r>
              <a:rPr lang="en-GB" sz="1600" dirty="0" smtClean="0">
                <a:solidFill>
                  <a:schemeClr val="tx1"/>
                </a:solidFill>
              </a:rPr>
              <a:t>p=0.0478</a:t>
            </a:r>
            <a:r>
              <a:rPr lang="ja-JP" altLang="en-US" sz="1600" dirty="0" smtClean="0">
                <a:solidFill>
                  <a:schemeClr val="tx1"/>
                </a:solidFill>
              </a:rPr>
              <a:t>）、</a:t>
            </a:r>
            <a:r>
              <a:rPr lang="ja-JP" altLang="en-US" sz="1600" b="1" dirty="0" smtClean="0">
                <a:solidFill>
                  <a:schemeClr val="tx1"/>
                </a:solidFill>
              </a:rPr>
              <a:t>疼痛</a:t>
            </a:r>
            <a:r>
              <a:rPr lang="ja-JP" altLang="en-US" sz="1600" dirty="0" smtClean="0">
                <a:solidFill>
                  <a:schemeClr val="tx1"/>
                </a:solidFill>
              </a:rPr>
              <a:t>（</a:t>
            </a:r>
            <a:r>
              <a:rPr lang="en-GB" sz="1600" dirty="0" smtClean="0">
                <a:solidFill>
                  <a:schemeClr val="tx1"/>
                </a:solidFill>
              </a:rPr>
              <a:t>HR </a:t>
            </a:r>
            <a:r>
              <a:rPr lang="en-GB" sz="1600" dirty="0">
                <a:solidFill>
                  <a:schemeClr val="tx1"/>
                </a:solidFill>
              </a:rPr>
              <a:t>1.29; </a:t>
            </a:r>
            <a:r>
              <a:rPr lang="en-GB" sz="1400" dirty="0">
                <a:solidFill>
                  <a:schemeClr val="tx1"/>
                </a:solidFill>
              </a:rPr>
              <a:t>95% CI </a:t>
            </a:r>
            <a:r>
              <a:rPr lang="en-GB" sz="1400" dirty="0" smtClean="0">
                <a:solidFill>
                  <a:schemeClr val="tx1"/>
                </a:solidFill>
              </a:rPr>
              <a:t>1.02</a:t>
            </a:r>
            <a:r>
              <a:rPr lang="ja-JP" altLang="en-US" sz="1400" dirty="0" smtClean="0">
                <a:solidFill>
                  <a:schemeClr val="tx1"/>
                </a:solidFill>
              </a:rPr>
              <a:t>～</a:t>
            </a:r>
            <a:r>
              <a:rPr lang="en-GB" sz="1400" dirty="0" smtClean="0">
                <a:solidFill>
                  <a:schemeClr val="tx1"/>
                </a:solidFill>
              </a:rPr>
              <a:t>1.63</a:t>
            </a:r>
            <a:r>
              <a:rPr lang="en-GB" sz="1600" dirty="0">
                <a:solidFill>
                  <a:schemeClr val="tx1"/>
                </a:solidFill>
              </a:rPr>
              <a:t>; </a:t>
            </a:r>
            <a:r>
              <a:rPr lang="en-GB" sz="1600" dirty="0" smtClean="0">
                <a:solidFill>
                  <a:schemeClr val="tx1"/>
                </a:solidFill>
              </a:rPr>
              <a:t>p=0.0317</a:t>
            </a:r>
            <a:r>
              <a:rPr lang="ja-JP" altLang="en-US" sz="1600" dirty="0" smtClean="0">
                <a:solidFill>
                  <a:schemeClr val="tx1"/>
                </a:solidFill>
              </a:rPr>
              <a:t>）、</a:t>
            </a:r>
            <a:r>
              <a:rPr lang="ja-JP" altLang="en-US" sz="1600" b="1" dirty="0" smtClean="0">
                <a:solidFill>
                  <a:schemeClr val="tx1"/>
                </a:solidFill>
              </a:rPr>
              <a:t>アルブミン</a:t>
            </a:r>
            <a:r>
              <a:rPr lang="ja-JP" altLang="en-US" sz="1600" dirty="0" smtClean="0">
                <a:solidFill>
                  <a:schemeClr val="tx1"/>
                </a:solidFill>
              </a:rPr>
              <a:t>（</a:t>
            </a:r>
            <a:r>
              <a:rPr lang="en-GB" sz="1600" dirty="0" smtClean="0">
                <a:solidFill>
                  <a:schemeClr val="tx1"/>
                </a:solidFill>
              </a:rPr>
              <a:t>HR </a:t>
            </a:r>
            <a:r>
              <a:rPr lang="en-GB" sz="1600" dirty="0">
                <a:solidFill>
                  <a:schemeClr val="tx1"/>
                </a:solidFill>
              </a:rPr>
              <a:t>0.96; </a:t>
            </a:r>
            <a:r>
              <a:rPr lang="en-GB" sz="1400" dirty="0">
                <a:solidFill>
                  <a:schemeClr val="tx1"/>
                </a:solidFill>
              </a:rPr>
              <a:t>95% CI </a:t>
            </a:r>
            <a:r>
              <a:rPr lang="en-GB" sz="1400" dirty="0" smtClean="0">
                <a:solidFill>
                  <a:schemeClr val="tx1"/>
                </a:solidFill>
              </a:rPr>
              <a:t>0.94</a:t>
            </a:r>
            <a:r>
              <a:rPr lang="ja-JP" altLang="en-US" sz="1400" dirty="0" smtClean="0">
                <a:solidFill>
                  <a:schemeClr val="tx1"/>
                </a:solidFill>
              </a:rPr>
              <a:t>～</a:t>
            </a:r>
            <a:r>
              <a:rPr lang="en-GB" sz="1400" dirty="0" smtClean="0">
                <a:solidFill>
                  <a:schemeClr val="tx1"/>
                </a:solidFill>
              </a:rPr>
              <a:t>0.98</a:t>
            </a:r>
            <a:r>
              <a:rPr lang="en-GB" sz="1600" dirty="0">
                <a:solidFill>
                  <a:schemeClr val="tx1"/>
                </a:solidFill>
              </a:rPr>
              <a:t>; </a:t>
            </a:r>
            <a:r>
              <a:rPr lang="en-GB" sz="1600" dirty="0" smtClean="0">
                <a:solidFill>
                  <a:schemeClr val="tx1"/>
                </a:solidFill>
              </a:rPr>
              <a:t>p=0.0006</a:t>
            </a:r>
            <a:r>
              <a:rPr lang="ja-JP" altLang="en-US" sz="1600" dirty="0" smtClean="0">
                <a:solidFill>
                  <a:schemeClr val="tx1"/>
                </a:solidFill>
              </a:rPr>
              <a:t>）、</a:t>
            </a:r>
            <a:r>
              <a:rPr lang="en-GB" sz="1600" b="1" dirty="0" smtClean="0">
                <a:solidFill>
                  <a:schemeClr val="tx1"/>
                </a:solidFill>
              </a:rPr>
              <a:t>RECIST</a:t>
            </a:r>
            <a:r>
              <a:rPr lang="ja-JP" altLang="en-US" sz="1600" b="1" dirty="0" smtClean="0">
                <a:solidFill>
                  <a:schemeClr val="tx1"/>
                </a:solidFill>
              </a:rPr>
              <a:t>基準腫瘍径</a:t>
            </a:r>
            <a:r>
              <a:rPr lang="ja-JP" altLang="en-US" sz="1600" dirty="0" smtClean="0">
                <a:solidFill>
                  <a:schemeClr val="tx1"/>
                </a:solidFill>
              </a:rPr>
              <a:t>（</a:t>
            </a:r>
            <a:r>
              <a:rPr lang="en-GB" sz="1600" dirty="0" smtClean="0">
                <a:solidFill>
                  <a:schemeClr val="tx1"/>
                </a:solidFill>
              </a:rPr>
              <a:t>HR </a:t>
            </a:r>
            <a:r>
              <a:rPr lang="en-GB" sz="1600" dirty="0">
                <a:solidFill>
                  <a:schemeClr val="tx1"/>
                </a:solidFill>
              </a:rPr>
              <a:t>1.01; </a:t>
            </a:r>
            <a:r>
              <a:rPr lang="en-GB" sz="1400" dirty="0">
                <a:solidFill>
                  <a:schemeClr val="tx1"/>
                </a:solidFill>
              </a:rPr>
              <a:t>95% CI </a:t>
            </a:r>
            <a:r>
              <a:rPr lang="en-GB" sz="1400" dirty="0" smtClean="0">
                <a:solidFill>
                  <a:schemeClr val="tx1"/>
                </a:solidFill>
              </a:rPr>
              <a:t>1.00</a:t>
            </a:r>
            <a:r>
              <a:rPr lang="ja-JP" altLang="en-US" sz="1400" dirty="0" smtClean="0">
                <a:solidFill>
                  <a:schemeClr val="tx1"/>
                </a:solidFill>
              </a:rPr>
              <a:t>～</a:t>
            </a:r>
            <a:r>
              <a:rPr lang="en-GB" sz="1400" dirty="0" smtClean="0">
                <a:solidFill>
                  <a:schemeClr val="tx1"/>
                </a:solidFill>
              </a:rPr>
              <a:t>1.02</a:t>
            </a:r>
            <a:r>
              <a:rPr lang="en-GB" sz="1600" dirty="0">
                <a:solidFill>
                  <a:schemeClr val="tx1"/>
                </a:solidFill>
              </a:rPr>
              <a:t>; </a:t>
            </a:r>
            <a:r>
              <a:rPr lang="en-GB" sz="1600" dirty="0" smtClean="0">
                <a:solidFill>
                  <a:schemeClr val="tx1"/>
                </a:solidFill>
              </a:rPr>
              <a:t>p=0.0214</a:t>
            </a:r>
            <a:r>
              <a:rPr lang="ja-JP" altLang="en-US" sz="1600" dirty="0" smtClean="0">
                <a:solidFill>
                  <a:schemeClr val="tx1"/>
                </a:solidFill>
              </a:rPr>
              <a:t>）、</a:t>
            </a:r>
            <a:r>
              <a:rPr lang="en-GB" sz="1600" b="1" dirty="0" smtClean="0">
                <a:solidFill>
                  <a:schemeClr val="tx1"/>
                </a:solidFill>
              </a:rPr>
              <a:t>CA 19-9</a:t>
            </a:r>
            <a:r>
              <a:rPr lang="ja-JP" altLang="en-US" sz="1600" dirty="0" smtClean="0">
                <a:solidFill>
                  <a:schemeClr val="tx1"/>
                </a:solidFill>
              </a:rPr>
              <a:t>（</a:t>
            </a:r>
            <a:r>
              <a:rPr lang="en-GB" sz="1600" dirty="0" smtClean="0">
                <a:solidFill>
                  <a:schemeClr val="tx1"/>
                </a:solidFill>
              </a:rPr>
              <a:t>HR </a:t>
            </a:r>
            <a:r>
              <a:rPr lang="en-GB" sz="1600" dirty="0">
                <a:solidFill>
                  <a:schemeClr val="tx1"/>
                </a:solidFill>
              </a:rPr>
              <a:t>1.17; </a:t>
            </a:r>
            <a:r>
              <a:rPr lang="en-GB" sz="1400" dirty="0">
                <a:solidFill>
                  <a:schemeClr val="tx1"/>
                </a:solidFill>
              </a:rPr>
              <a:t>95% CI </a:t>
            </a:r>
            <a:r>
              <a:rPr lang="en-GB" sz="1400" dirty="0" smtClean="0">
                <a:solidFill>
                  <a:schemeClr val="tx1"/>
                </a:solidFill>
              </a:rPr>
              <a:t>1.05</a:t>
            </a:r>
            <a:r>
              <a:rPr lang="ja-JP" altLang="en-US" sz="1400" dirty="0" smtClean="0">
                <a:solidFill>
                  <a:schemeClr val="tx1"/>
                </a:solidFill>
              </a:rPr>
              <a:t>～</a:t>
            </a:r>
            <a:r>
              <a:rPr lang="en-GB" sz="1400" dirty="0" smtClean="0">
                <a:solidFill>
                  <a:schemeClr val="tx1"/>
                </a:solidFill>
              </a:rPr>
              <a:t>1.31</a:t>
            </a:r>
            <a:r>
              <a:rPr lang="en-GB" sz="1600" dirty="0">
                <a:solidFill>
                  <a:schemeClr val="tx1"/>
                </a:solidFill>
              </a:rPr>
              <a:t>; </a:t>
            </a:r>
            <a:r>
              <a:rPr lang="en-GB" sz="1600" dirty="0" smtClean="0">
                <a:solidFill>
                  <a:schemeClr val="tx1"/>
                </a:solidFill>
              </a:rPr>
              <a:t>p=0.0056</a:t>
            </a:r>
            <a:r>
              <a:rPr lang="ja-JP" altLang="en-US" sz="1600" dirty="0" smtClean="0">
                <a:solidFill>
                  <a:schemeClr val="tx1"/>
                </a:solidFill>
              </a:rPr>
              <a:t>）。</a:t>
            </a:r>
            <a:endParaRPr lang="en-GB" sz="1600" dirty="0">
              <a:solidFill>
                <a:schemeClr val="tx1"/>
              </a:solidFill>
            </a:endParaRPr>
          </a:p>
          <a:p>
            <a:pPr>
              <a:buClr>
                <a:srgbClr val="043882"/>
              </a:buClr>
            </a:pPr>
            <a:r>
              <a:rPr lang="ja-JP" altLang="en-US" sz="1600" dirty="0" smtClean="0">
                <a:solidFill>
                  <a:schemeClr val="tx1"/>
                </a:solidFill>
              </a:rPr>
              <a:t>最終モデルの</a:t>
            </a:r>
            <a:r>
              <a:rPr lang="en-GB" sz="1600" dirty="0" smtClean="0">
                <a:solidFill>
                  <a:schemeClr val="tx1"/>
                </a:solidFill>
              </a:rPr>
              <a:t>Harrell</a:t>
            </a:r>
            <a:r>
              <a:rPr lang="ja-JP" altLang="en-US" sz="1600" dirty="0" smtClean="0">
                <a:solidFill>
                  <a:schemeClr val="tx1"/>
                </a:solidFill>
              </a:rPr>
              <a:t>の</a:t>
            </a:r>
            <a:r>
              <a:rPr lang="en-GB" sz="1600" dirty="0" smtClean="0">
                <a:solidFill>
                  <a:schemeClr val="tx1"/>
                </a:solidFill>
              </a:rPr>
              <a:t>C</a:t>
            </a:r>
            <a:r>
              <a:rPr lang="ja-JP" altLang="en-US" sz="1600" dirty="0" smtClean="0">
                <a:solidFill>
                  <a:schemeClr val="tx1"/>
                </a:solidFill>
              </a:rPr>
              <a:t>統計量は</a:t>
            </a:r>
            <a:r>
              <a:rPr lang="en-GB" sz="1600" dirty="0" smtClean="0">
                <a:solidFill>
                  <a:schemeClr val="tx1"/>
                </a:solidFill>
              </a:rPr>
              <a:t>0.60</a:t>
            </a:r>
            <a:r>
              <a:rPr lang="ja-JP" altLang="en-US" sz="1600" dirty="0" smtClean="0">
                <a:solidFill>
                  <a:schemeClr val="tx1"/>
                </a:solidFill>
              </a:rPr>
              <a:t>（</a:t>
            </a:r>
            <a:r>
              <a:rPr lang="en-GB" sz="1600" dirty="0" smtClean="0">
                <a:solidFill>
                  <a:schemeClr val="tx1"/>
                </a:solidFill>
              </a:rPr>
              <a:t>95%</a:t>
            </a:r>
            <a:r>
              <a:rPr lang="ja-JP" altLang="en-US" sz="1600" dirty="0" smtClean="0">
                <a:solidFill>
                  <a:schemeClr val="tx1"/>
                </a:solidFill>
              </a:rPr>
              <a:t>ブートストラップ</a:t>
            </a:r>
            <a:r>
              <a:rPr lang="en-GB" sz="1600" dirty="0" smtClean="0">
                <a:solidFill>
                  <a:schemeClr val="tx1"/>
                </a:solidFill>
              </a:rPr>
              <a:t>CI 0.57</a:t>
            </a:r>
            <a:r>
              <a:rPr lang="ja-JP" altLang="en-US" sz="1600" dirty="0" smtClean="0">
                <a:solidFill>
                  <a:schemeClr val="tx1"/>
                </a:solidFill>
              </a:rPr>
              <a:t>～</a:t>
            </a:r>
            <a:r>
              <a:rPr lang="en-GB" sz="1600" dirty="0" smtClean="0">
                <a:solidFill>
                  <a:schemeClr val="tx1"/>
                </a:solidFill>
              </a:rPr>
              <a:t>0.64</a:t>
            </a:r>
            <a:r>
              <a:rPr lang="ja-JP" altLang="en-US" sz="1600" dirty="0" smtClean="0">
                <a:solidFill>
                  <a:schemeClr val="tx1"/>
                </a:solidFill>
              </a:rPr>
              <a:t>）であった。</a:t>
            </a:r>
            <a:endParaRPr lang="en-GB" sz="1600" dirty="0">
              <a:solidFill>
                <a:schemeClr val="tx1"/>
              </a:solidFill>
            </a:endParaRPr>
          </a:p>
          <a:p>
            <a:pPr>
              <a:buClr>
                <a:srgbClr val="043882"/>
              </a:buClr>
            </a:pPr>
            <a:r>
              <a:rPr lang="ja-JP" altLang="en-US" sz="1600" dirty="0" smtClean="0">
                <a:solidFill>
                  <a:schemeClr val="tx1"/>
                </a:solidFill>
              </a:rPr>
              <a:t>次に、各患者で予後スコア（範囲</a:t>
            </a:r>
            <a:r>
              <a:rPr lang="en-US" altLang="ja-JP" sz="1600" dirty="0" smtClean="0">
                <a:solidFill>
                  <a:schemeClr val="tx1"/>
                </a:solidFill>
              </a:rPr>
              <a:t>0</a:t>
            </a:r>
            <a:r>
              <a:rPr lang="ja-JP" altLang="en-US" sz="1600" dirty="0" smtClean="0">
                <a:solidFill>
                  <a:schemeClr val="tx1"/>
                </a:solidFill>
              </a:rPr>
              <a:t>～</a:t>
            </a:r>
            <a:r>
              <a:rPr lang="en-US" altLang="ja-JP" sz="1600" dirty="0" smtClean="0">
                <a:solidFill>
                  <a:schemeClr val="tx1"/>
                </a:solidFill>
              </a:rPr>
              <a:t>5</a:t>
            </a:r>
            <a:r>
              <a:rPr lang="ja-JP" altLang="en-US" sz="1600" dirty="0" smtClean="0">
                <a:solidFill>
                  <a:schemeClr val="tx1"/>
                </a:solidFill>
              </a:rPr>
              <a:t>）を算出した。</a:t>
            </a:r>
            <a:endParaRPr lang="en-GB" sz="1600" dirty="0" smtClean="0">
              <a:solidFill>
                <a:schemeClr val="tx1"/>
              </a:solidFill>
            </a:endParaRPr>
          </a:p>
          <a:p>
            <a:pPr>
              <a:buClr>
                <a:srgbClr val="043882"/>
              </a:buClr>
            </a:pPr>
            <a:r>
              <a:rPr lang="ja-JP" altLang="en-US" sz="1600" u="sng" dirty="0" smtClean="0">
                <a:solidFill>
                  <a:schemeClr val="tx1"/>
                </a:solidFill>
              </a:rPr>
              <a:t>死亡に関する</a:t>
            </a:r>
            <a:r>
              <a:rPr lang="en-US" altLang="ja-JP" sz="1600" u="sng" dirty="0" smtClean="0">
                <a:solidFill>
                  <a:schemeClr val="tx1"/>
                </a:solidFill>
              </a:rPr>
              <a:t>3</a:t>
            </a:r>
            <a:r>
              <a:rPr lang="ja-JP" altLang="en-US" sz="1600" u="sng" dirty="0" err="1" smtClean="0">
                <a:solidFill>
                  <a:schemeClr val="tx1"/>
                </a:solidFill>
              </a:rPr>
              <a:t>つの</a:t>
            </a:r>
            <a:r>
              <a:rPr lang="ja-JP" altLang="en-US" sz="1600" u="sng" dirty="0" smtClean="0">
                <a:solidFill>
                  <a:schemeClr val="tx1"/>
                </a:solidFill>
              </a:rPr>
              <a:t>リスク集団</a:t>
            </a:r>
            <a:r>
              <a:rPr lang="ja-JP" altLang="en-US" sz="1600" dirty="0" smtClean="0">
                <a:solidFill>
                  <a:schemeClr val="tx1"/>
                </a:solidFill>
              </a:rPr>
              <a:t>が特定された（</a:t>
            </a:r>
            <a:r>
              <a:rPr lang="en-GB" altLang="ja-JP" sz="1600" dirty="0">
                <a:solidFill>
                  <a:schemeClr val="tx1"/>
                </a:solidFill>
              </a:rPr>
              <a:t>log rank </a:t>
            </a:r>
            <a:r>
              <a:rPr lang="en-GB" altLang="ja-JP" sz="1600" dirty="0" smtClean="0">
                <a:solidFill>
                  <a:schemeClr val="tx1"/>
                </a:solidFill>
              </a:rPr>
              <a:t>global</a:t>
            </a:r>
            <a:r>
              <a:rPr lang="ja-JP" altLang="en-US" sz="1600" dirty="0" smtClean="0">
                <a:solidFill>
                  <a:schemeClr val="tx1"/>
                </a:solidFill>
              </a:rPr>
              <a:t>検定で</a:t>
            </a:r>
            <a:r>
              <a:rPr lang="en-GB" sz="1600" dirty="0" smtClean="0">
                <a:solidFill>
                  <a:schemeClr val="tx1"/>
                </a:solidFill>
              </a:rPr>
              <a:t>p&lt;0.0001</a:t>
            </a:r>
            <a:r>
              <a:rPr lang="ja-JP" altLang="en-US" sz="1600" dirty="0" smtClean="0">
                <a:solidFill>
                  <a:schemeClr val="tx1"/>
                </a:solidFill>
              </a:rPr>
              <a:t>）。</a:t>
            </a:r>
            <a:endParaRPr lang="en-GB" sz="1600" dirty="0">
              <a:solidFill>
                <a:schemeClr val="tx1"/>
              </a:solidFill>
            </a:endParaRPr>
          </a:p>
          <a:p>
            <a:pPr lvl="1">
              <a:buClr>
                <a:srgbClr val="043882"/>
              </a:buClr>
            </a:pPr>
            <a:r>
              <a:rPr lang="ja-JP" altLang="en-US" sz="1600" b="1" dirty="0" smtClean="0">
                <a:solidFill>
                  <a:schemeClr val="tx1"/>
                </a:solidFill>
              </a:rPr>
              <a:t>低リスク集団</a:t>
            </a:r>
            <a:r>
              <a:rPr lang="ja-JP" altLang="en-US" sz="1600" dirty="0" smtClean="0">
                <a:solidFill>
                  <a:schemeClr val="tx1"/>
                </a:solidFill>
              </a:rPr>
              <a:t>（</a:t>
            </a:r>
            <a:r>
              <a:rPr lang="en-GB" sz="1600" dirty="0" smtClean="0">
                <a:solidFill>
                  <a:schemeClr val="tx1"/>
                </a:solidFill>
              </a:rPr>
              <a:t>84</a:t>
            </a:r>
            <a:r>
              <a:rPr lang="ja-JP" altLang="en-US" sz="1600" dirty="0" smtClean="0">
                <a:solidFill>
                  <a:schemeClr val="tx1"/>
                </a:solidFill>
              </a:rPr>
              <a:t>例；</a:t>
            </a:r>
            <a:r>
              <a:rPr lang="en-GB" sz="1600" dirty="0" smtClean="0">
                <a:solidFill>
                  <a:schemeClr val="tx1"/>
                </a:solidFill>
              </a:rPr>
              <a:t>OS</a:t>
            </a:r>
            <a:r>
              <a:rPr lang="ja-JP" altLang="en-US" sz="1600" dirty="0" smtClean="0">
                <a:solidFill>
                  <a:schemeClr val="tx1"/>
                </a:solidFill>
              </a:rPr>
              <a:t>中央値＝</a:t>
            </a:r>
            <a:r>
              <a:rPr lang="en-GB" sz="1600" b="1" dirty="0" smtClean="0">
                <a:solidFill>
                  <a:schemeClr val="tx1"/>
                </a:solidFill>
              </a:rPr>
              <a:t>15.4</a:t>
            </a:r>
            <a:r>
              <a:rPr lang="ja-JP" altLang="en-US" sz="1600" b="1" dirty="0" smtClean="0">
                <a:solidFill>
                  <a:schemeClr val="tx1"/>
                </a:solidFill>
              </a:rPr>
              <a:t>ヵ月</a:t>
            </a:r>
            <a:r>
              <a:rPr lang="ja-JP" altLang="en-US" sz="1600" dirty="0" smtClean="0">
                <a:solidFill>
                  <a:schemeClr val="tx1"/>
                </a:solidFill>
              </a:rPr>
              <a:t>［</a:t>
            </a:r>
            <a:r>
              <a:rPr lang="en-GB" sz="1600" dirty="0" smtClean="0">
                <a:solidFill>
                  <a:schemeClr val="tx1"/>
                </a:solidFill>
              </a:rPr>
              <a:t>95</a:t>
            </a:r>
            <a:r>
              <a:rPr lang="en-GB" sz="1600" dirty="0">
                <a:solidFill>
                  <a:schemeClr val="tx1"/>
                </a:solidFill>
              </a:rPr>
              <a:t>% CI </a:t>
            </a:r>
            <a:r>
              <a:rPr lang="en-GB" sz="1600" dirty="0" smtClean="0">
                <a:solidFill>
                  <a:schemeClr val="tx1"/>
                </a:solidFill>
              </a:rPr>
              <a:t>12.4</a:t>
            </a:r>
            <a:r>
              <a:rPr lang="ja-JP" altLang="en-US" sz="1600" dirty="0" smtClean="0">
                <a:solidFill>
                  <a:schemeClr val="tx1"/>
                </a:solidFill>
              </a:rPr>
              <a:t>～</a:t>
            </a:r>
            <a:r>
              <a:rPr lang="en-GB" sz="1600" dirty="0" smtClean="0">
                <a:solidFill>
                  <a:schemeClr val="tx1"/>
                </a:solidFill>
              </a:rPr>
              <a:t>18.5</a:t>
            </a:r>
            <a:r>
              <a:rPr lang="ja-JP" altLang="en-US" sz="1600" dirty="0" smtClean="0">
                <a:solidFill>
                  <a:schemeClr val="tx1"/>
                </a:solidFill>
              </a:rPr>
              <a:t>］；基準集団）</a:t>
            </a:r>
            <a:endParaRPr lang="en-GB" sz="1600" dirty="0">
              <a:solidFill>
                <a:schemeClr val="tx1"/>
              </a:solidFill>
            </a:endParaRPr>
          </a:p>
          <a:p>
            <a:pPr lvl="1">
              <a:buClr>
                <a:srgbClr val="043882"/>
              </a:buClr>
            </a:pPr>
            <a:r>
              <a:rPr lang="ja-JP" altLang="en-US" sz="1600" b="1" dirty="0" smtClean="0">
                <a:solidFill>
                  <a:schemeClr val="tx1"/>
                </a:solidFill>
              </a:rPr>
              <a:t>中リスク集団</a:t>
            </a:r>
            <a:r>
              <a:rPr lang="ja-JP" altLang="en-US" sz="1600" dirty="0" smtClean="0">
                <a:solidFill>
                  <a:schemeClr val="tx1"/>
                </a:solidFill>
              </a:rPr>
              <a:t>（</a:t>
            </a:r>
            <a:r>
              <a:rPr lang="en-GB" sz="1600" dirty="0" smtClean="0">
                <a:solidFill>
                  <a:schemeClr val="tx1"/>
                </a:solidFill>
              </a:rPr>
              <a:t>263</a:t>
            </a:r>
            <a:r>
              <a:rPr lang="ja-JP" altLang="en-US" sz="1600" dirty="0" smtClean="0">
                <a:solidFill>
                  <a:schemeClr val="tx1"/>
                </a:solidFill>
              </a:rPr>
              <a:t>例；</a:t>
            </a:r>
            <a:r>
              <a:rPr lang="en-GB" sz="1600" dirty="0" smtClean="0">
                <a:solidFill>
                  <a:schemeClr val="tx1"/>
                </a:solidFill>
              </a:rPr>
              <a:t>OS</a:t>
            </a:r>
            <a:r>
              <a:rPr lang="ja-JP" altLang="en-US" sz="1600" dirty="0" smtClean="0">
                <a:solidFill>
                  <a:schemeClr val="tx1"/>
                </a:solidFill>
              </a:rPr>
              <a:t>中央値＝</a:t>
            </a:r>
            <a:r>
              <a:rPr lang="en-GB" sz="1600" b="1" dirty="0" smtClean="0">
                <a:solidFill>
                  <a:schemeClr val="tx1"/>
                </a:solidFill>
              </a:rPr>
              <a:t>12.8</a:t>
            </a:r>
            <a:r>
              <a:rPr lang="ja-JP" altLang="en-US" sz="1600" b="1" dirty="0" smtClean="0">
                <a:solidFill>
                  <a:schemeClr val="tx1"/>
                </a:solidFill>
              </a:rPr>
              <a:t>ヵ月</a:t>
            </a:r>
            <a:r>
              <a:rPr lang="ja-JP" altLang="en-US" sz="1600" dirty="0" smtClean="0">
                <a:solidFill>
                  <a:schemeClr val="tx1"/>
                </a:solidFill>
              </a:rPr>
              <a:t>［</a:t>
            </a:r>
            <a:r>
              <a:rPr lang="en-GB" sz="1600" dirty="0" smtClean="0">
                <a:solidFill>
                  <a:schemeClr val="tx1"/>
                </a:solidFill>
              </a:rPr>
              <a:t>95</a:t>
            </a:r>
            <a:r>
              <a:rPr lang="en-GB" sz="1600" dirty="0">
                <a:solidFill>
                  <a:schemeClr val="tx1"/>
                </a:solidFill>
              </a:rPr>
              <a:t>% CI </a:t>
            </a:r>
            <a:r>
              <a:rPr lang="en-GB" sz="1600" dirty="0" smtClean="0">
                <a:solidFill>
                  <a:schemeClr val="tx1"/>
                </a:solidFill>
              </a:rPr>
              <a:t>11.5</a:t>
            </a:r>
            <a:r>
              <a:rPr lang="ja-JP" altLang="en-US" sz="1600" dirty="0" smtClean="0">
                <a:solidFill>
                  <a:schemeClr val="tx1"/>
                </a:solidFill>
              </a:rPr>
              <a:t>～</a:t>
            </a:r>
            <a:r>
              <a:rPr lang="en-GB" sz="1600" dirty="0" smtClean="0">
                <a:solidFill>
                  <a:schemeClr val="tx1"/>
                </a:solidFill>
              </a:rPr>
              <a:t>14.3</a:t>
            </a:r>
            <a:r>
              <a:rPr lang="ja-JP" altLang="en-US" sz="1600" dirty="0" smtClean="0">
                <a:solidFill>
                  <a:schemeClr val="tx1"/>
                </a:solidFill>
              </a:rPr>
              <a:t>］）</a:t>
            </a:r>
            <a:endParaRPr lang="en-GB" sz="1600" dirty="0">
              <a:solidFill>
                <a:schemeClr val="tx1"/>
              </a:solidFill>
            </a:endParaRPr>
          </a:p>
          <a:p>
            <a:pPr lvl="1">
              <a:spcAft>
                <a:spcPts val="1200"/>
              </a:spcAft>
              <a:buClr>
                <a:srgbClr val="043882"/>
              </a:buClr>
            </a:pPr>
            <a:r>
              <a:rPr lang="ja-JP" altLang="en-US" sz="1600" b="1" dirty="0" smtClean="0">
                <a:solidFill>
                  <a:schemeClr val="tx1"/>
                </a:solidFill>
              </a:rPr>
              <a:t>高リスク集団</a:t>
            </a:r>
            <a:r>
              <a:rPr lang="ja-JP" altLang="en-US" sz="1600" dirty="0" smtClean="0">
                <a:solidFill>
                  <a:schemeClr val="tx1"/>
                </a:solidFill>
              </a:rPr>
              <a:t>（</a:t>
            </a:r>
            <a:r>
              <a:rPr lang="en-GB" sz="1600" dirty="0" smtClean="0">
                <a:solidFill>
                  <a:schemeClr val="tx1"/>
                </a:solidFill>
              </a:rPr>
              <a:t>11</a:t>
            </a:r>
            <a:r>
              <a:rPr lang="ja-JP" altLang="en-US" sz="1600" dirty="0" smtClean="0">
                <a:solidFill>
                  <a:schemeClr val="tx1"/>
                </a:solidFill>
              </a:rPr>
              <a:t>例；</a:t>
            </a:r>
            <a:r>
              <a:rPr lang="en-US" altLang="ja-JP" sz="1600" dirty="0" smtClean="0">
                <a:solidFill>
                  <a:schemeClr val="tx1"/>
                </a:solidFill>
              </a:rPr>
              <a:t>OS</a:t>
            </a:r>
            <a:r>
              <a:rPr lang="ja-JP" altLang="en-US" sz="1600" dirty="0" smtClean="0">
                <a:solidFill>
                  <a:schemeClr val="tx1"/>
                </a:solidFill>
              </a:rPr>
              <a:t>中央値＝</a:t>
            </a:r>
            <a:r>
              <a:rPr lang="en-GB" sz="1600" b="1" dirty="0" smtClean="0">
                <a:solidFill>
                  <a:schemeClr val="tx1"/>
                </a:solidFill>
              </a:rPr>
              <a:t>4.5</a:t>
            </a:r>
            <a:r>
              <a:rPr lang="ja-JP" altLang="en-US" sz="1600" b="1" dirty="0" smtClean="0">
                <a:solidFill>
                  <a:schemeClr val="tx1"/>
                </a:solidFill>
              </a:rPr>
              <a:t>ヵ月</a:t>
            </a:r>
            <a:r>
              <a:rPr lang="ja-JP" altLang="en-US" sz="1600" dirty="0" smtClean="0">
                <a:solidFill>
                  <a:schemeClr val="tx1"/>
                </a:solidFill>
              </a:rPr>
              <a:t>［</a:t>
            </a:r>
            <a:r>
              <a:rPr lang="en-GB" sz="1600" dirty="0" smtClean="0">
                <a:solidFill>
                  <a:schemeClr val="tx1"/>
                </a:solidFill>
              </a:rPr>
              <a:t>95</a:t>
            </a:r>
            <a:r>
              <a:rPr lang="en-GB" sz="1600" dirty="0">
                <a:solidFill>
                  <a:schemeClr val="tx1"/>
                </a:solidFill>
              </a:rPr>
              <a:t>% CI </a:t>
            </a:r>
            <a:r>
              <a:rPr lang="en-GB" sz="1600" dirty="0" smtClean="0">
                <a:solidFill>
                  <a:schemeClr val="tx1"/>
                </a:solidFill>
              </a:rPr>
              <a:t>2.3</a:t>
            </a:r>
            <a:r>
              <a:rPr lang="ja-JP" altLang="en-US" sz="1600" dirty="0" smtClean="0">
                <a:solidFill>
                  <a:schemeClr val="tx1"/>
                </a:solidFill>
              </a:rPr>
              <a:t>～</a:t>
            </a:r>
            <a:r>
              <a:rPr lang="en-GB" sz="1600" dirty="0" smtClean="0">
                <a:solidFill>
                  <a:schemeClr val="tx1"/>
                </a:solidFill>
              </a:rPr>
              <a:t>9.9</a:t>
            </a:r>
            <a:r>
              <a:rPr lang="ja-JP" altLang="en-US" sz="1600" dirty="0" smtClean="0">
                <a:solidFill>
                  <a:schemeClr val="tx1"/>
                </a:solidFill>
              </a:rPr>
              <a:t>］）</a:t>
            </a:r>
            <a:endParaRPr lang="en-GB" sz="1600" dirty="0">
              <a:solidFill>
                <a:schemeClr val="tx1"/>
              </a:solidFill>
            </a:endParaRPr>
          </a:p>
          <a:p>
            <a:pPr mar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en-US" altLang="ja-JP" sz="1600" b="1" dirty="0" smtClean="0">
                <a:solidFill>
                  <a:schemeClr val="tx1"/>
                </a:solidFill>
              </a:rPr>
              <a:t>5</a:t>
            </a:r>
            <a:r>
              <a:rPr lang="ja-JP" altLang="en-US" sz="1600" b="1" dirty="0" smtClean="0">
                <a:solidFill>
                  <a:schemeClr val="tx1"/>
                </a:solidFill>
              </a:rPr>
              <a:t>個の独立した予後因子が特定され、</a:t>
            </a:r>
            <a:r>
              <a:rPr lang="en-US" altLang="ja-JP" sz="1600" b="1" dirty="0" smtClean="0">
                <a:solidFill>
                  <a:schemeClr val="tx1"/>
                </a:solidFill>
              </a:rPr>
              <a:t>OS</a:t>
            </a:r>
            <a:r>
              <a:rPr lang="ja-JP" altLang="en-US" sz="1600" b="1" dirty="0" smtClean="0">
                <a:solidFill>
                  <a:schemeClr val="tx1"/>
                </a:solidFill>
              </a:rPr>
              <a:t>に明確な差のある</a:t>
            </a:r>
            <a:r>
              <a:rPr lang="en-US" altLang="ja-JP" sz="1600" b="1" dirty="0" smtClean="0">
                <a:solidFill>
                  <a:schemeClr val="tx1"/>
                </a:solidFill>
              </a:rPr>
              <a:t>3</a:t>
            </a:r>
            <a:r>
              <a:rPr lang="ja-JP" altLang="en-US" sz="1600" b="1" dirty="0" err="1" smtClean="0">
                <a:solidFill>
                  <a:schemeClr val="tx1"/>
                </a:solidFill>
              </a:rPr>
              <a:t>つの</a:t>
            </a:r>
            <a:r>
              <a:rPr lang="ja-JP" altLang="en-US" sz="1600" b="1" dirty="0" smtClean="0">
                <a:solidFill>
                  <a:schemeClr val="tx1"/>
                </a:solidFill>
              </a:rPr>
              <a:t>患者プロファイルが特定された。</a:t>
            </a:r>
            <a:endParaRPr lang="en-GB" sz="1600" b="1" dirty="0" smtClean="0">
              <a:solidFill>
                <a:schemeClr val="tx1"/>
              </a:solidFill>
            </a:endParaRPr>
          </a:p>
          <a:p>
            <a:pPr>
              <a:buClr>
                <a:srgbClr val="043882"/>
              </a:buClr>
            </a:pPr>
            <a:r>
              <a:rPr lang="ja-JP" altLang="en-US" sz="1600" b="1" dirty="0" smtClean="0">
                <a:solidFill>
                  <a:schemeClr val="tx1"/>
                </a:solidFill>
              </a:rPr>
              <a:t>今回作成した予後スコアおよびリスク分類ノモグラムは、患者の臨床管理や将来の臨床試験の計画に役立つ可能性がある。</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err="1" smtClean="0"/>
              <a:t>Vernerey</a:t>
            </a:r>
            <a:r>
              <a:rPr lang="ja-JP" altLang="en-US" dirty="0" smtClean="0"/>
              <a:t>ら</a:t>
            </a:r>
            <a:r>
              <a:rPr lang="fr-FR" dirty="0" smtClean="0"/>
              <a:t> </a:t>
            </a:r>
            <a:r>
              <a:rPr lang="fr-FR" dirty="0"/>
              <a:t>J Clin Oncol 2015; 33 (suppl 3; abstr 235)</a:t>
            </a:r>
            <a:br>
              <a:rPr lang="fr-FR" dirty="0"/>
            </a:br>
            <a:r>
              <a:rPr lang="ja-JP" altLang="en-US" dirty="0" smtClean="0"/>
              <a:t>発表者：</a:t>
            </a:r>
            <a:r>
              <a:rPr lang="fr-FR" dirty="0" smtClean="0"/>
              <a:t>Franck Bonnetain</a:t>
            </a:r>
            <a:endParaRPr lang="en-GB" dirty="0"/>
          </a:p>
        </p:txBody>
      </p:sp>
    </p:spTree>
    <p:extLst>
      <p:ext uri="{BB962C8B-B14F-4D97-AF65-F5344CB8AC3E}">
        <p14:creationId xmlns:p14="http://schemas.microsoft.com/office/powerpoint/2010/main" xmlns="" val="3976577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338</a:t>
            </a:r>
            <a:r>
              <a:rPr lang="ja-JP" altLang="en-US" sz="1800" dirty="0" smtClean="0"/>
              <a:t>：切除可能境界および局所進行膵腺癌（</a:t>
            </a:r>
            <a:r>
              <a:rPr lang="en-US" altLang="ja-JP" sz="1800" dirty="0" smtClean="0"/>
              <a:t>PC</a:t>
            </a:r>
            <a:r>
              <a:rPr lang="ja-JP" altLang="en-US" sz="1800" dirty="0" smtClean="0"/>
              <a:t>）患者を対象とした</a:t>
            </a:r>
            <a:r>
              <a:rPr lang="en-GB" altLang="ja-JP" sz="1800" dirty="0" smtClean="0"/>
              <a:t>FOLFIRINOX</a:t>
            </a:r>
            <a:r>
              <a:rPr lang="ja-JP" altLang="en-US" sz="1800" dirty="0"/>
              <a:t>＋</a:t>
            </a:r>
            <a:r>
              <a:rPr lang="en-GB" altLang="ja-JP" sz="1800" dirty="0" smtClean="0"/>
              <a:t>PF-04136309</a:t>
            </a:r>
            <a:r>
              <a:rPr lang="ja-JP" altLang="en-US" sz="1800" dirty="0" err="1" smtClean="0"/>
              <a:t>の第</a:t>
            </a:r>
            <a:r>
              <a:rPr lang="en-US" altLang="ja-JP" sz="1800" dirty="0" smtClean="0"/>
              <a:t>Ⅰ</a:t>
            </a:r>
            <a:r>
              <a:rPr lang="en-GB" sz="1800" dirty="0" smtClean="0"/>
              <a:t>B</a:t>
            </a:r>
            <a:r>
              <a:rPr lang="ja-JP" altLang="en-US" sz="1800" dirty="0" smtClean="0"/>
              <a:t>相試験</a:t>
            </a:r>
            <a:r>
              <a:rPr lang="en-US" altLang="ja-JP" sz="1800" dirty="0" smtClean="0"/>
              <a:t>‐</a:t>
            </a:r>
            <a:r>
              <a:rPr lang="en-GB" sz="1800" dirty="0" smtClean="0"/>
              <a:t>Wang-Gillam</a:t>
            </a:r>
            <a:r>
              <a:rPr lang="en-GB" sz="1800" dirty="0"/>
              <a:t> </a:t>
            </a:r>
            <a:r>
              <a:rPr lang="en-GB" sz="1800" dirty="0" smtClean="0"/>
              <a:t>A</a:t>
            </a:r>
            <a:r>
              <a:rPr lang="ja-JP" altLang="en-US" sz="1800" dirty="0" smtClean="0"/>
              <a:t>ら</a:t>
            </a:r>
            <a:endParaRPr lang="en-GB" sz="1800" dirty="0"/>
          </a:p>
        </p:txBody>
      </p:sp>
      <p:sp>
        <p:nvSpPr>
          <p:cNvPr id="3" name="Text Placeholder 2"/>
          <p:cNvSpPr>
            <a:spLocks noGrp="1"/>
          </p:cNvSpPr>
          <p:nvPr>
            <p:ph type="body" sz="quarter" idx="10"/>
          </p:nvPr>
        </p:nvSpPr>
        <p:spPr>
          <a:xfrm>
            <a:off x="98473" y="5950424"/>
            <a:ext cx="4682533" cy="589895"/>
          </a:xfrm>
        </p:spPr>
        <p:txBody>
          <a:bodyPr/>
          <a:lstStyle/>
          <a:p>
            <a:pPr>
              <a:lnSpc>
                <a:spcPts val="1400"/>
              </a:lnSpc>
            </a:pPr>
            <a:r>
              <a:rPr lang="en-US" dirty="0">
                <a:solidFill>
                  <a:srgbClr val="363636"/>
                </a:solidFill>
              </a:rPr>
              <a:t>*500 mg </a:t>
            </a:r>
            <a:r>
              <a:rPr lang="en-US" dirty="0" smtClean="0">
                <a:solidFill>
                  <a:srgbClr val="363636"/>
                </a:solidFill>
              </a:rPr>
              <a:t>bid</a:t>
            </a:r>
            <a:r>
              <a:rPr lang="ja-JP" altLang="en-US" dirty="0" smtClean="0">
                <a:solidFill>
                  <a:srgbClr val="363636"/>
                </a:solidFill>
              </a:rPr>
              <a:t>；</a:t>
            </a:r>
            <a:r>
              <a:rPr lang="en-GB" altLang="zh-CN" baseline="30000" dirty="0" smtClean="0">
                <a:solidFill>
                  <a:srgbClr val="363636"/>
                </a:solidFill>
                <a:ea typeface="SimSun" pitchFamily="2" charset="-122"/>
              </a:rPr>
              <a:t>†</a:t>
            </a:r>
            <a:r>
              <a:rPr lang="ja-JP" altLang="en-US" dirty="0" smtClean="0">
                <a:solidFill>
                  <a:srgbClr val="363636"/>
                </a:solidFill>
              </a:rPr>
              <a:t>オキサリプラチン（</a:t>
            </a:r>
            <a:r>
              <a:rPr lang="en-US" dirty="0" smtClean="0">
                <a:solidFill>
                  <a:srgbClr val="363636"/>
                </a:solidFill>
              </a:rPr>
              <a:t>85 mg/m</a:t>
            </a:r>
            <a:r>
              <a:rPr lang="en-US" baseline="30000" dirty="0" smtClean="0">
                <a:solidFill>
                  <a:srgbClr val="363636"/>
                </a:solidFill>
              </a:rPr>
              <a:t>2</a:t>
            </a:r>
            <a:r>
              <a:rPr lang="ja-JP" altLang="en-US" dirty="0" smtClean="0">
                <a:solidFill>
                  <a:srgbClr val="363636"/>
                </a:solidFill>
              </a:rPr>
              <a:t>）、イリノテカン</a:t>
            </a:r>
            <a:r>
              <a:rPr lang="en-GB" altLang="ja-JP" dirty="0" smtClean="0">
                <a:solidFill>
                  <a:srgbClr val="363636"/>
                </a:solidFill>
              </a:rPr>
              <a:t/>
            </a:r>
            <a:br>
              <a:rPr lang="en-GB" altLang="ja-JP" dirty="0" smtClean="0">
                <a:solidFill>
                  <a:srgbClr val="363636"/>
                </a:solidFill>
              </a:rPr>
            </a:br>
            <a:r>
              <a:rPr lang="ja-JP" altLang="en-US" dirty="0" smtClean="0">
                <a:solidFill>
                  <a:srgbClr val="363636"/>
                </a:solidFill>
              </a:rPr>
              <a:t>（</a:t>
            </a:r>
            <a:r>
              <a:rPr lang="en-US" dirty="0" smtClean="0">
                <a:solidFill>
                  <a:srgbClr val="363636"/>
                </a:solidFill>
              </a:rPr>
              <a:t>180 mg/m</a:t>
            </a:r>
            <a:r>
              <a:rPr lang="en-US" baseline="30000" dirty="0" smtClean="0">
                <a:solidFill>
                  <a:srgbClr val="363636"/>
                </a:solidFill>
              </a:rPr>
              <a:t>2</a:t>
            </a:r>
            <a:r>
              <a:rPr lang="ja-JP" altLang="en-US" dirty="0" smtClean="0">
                <a:solidFill>
                  <a:srgbClr val="363636"/>
                </a:solidFill>
              </a:rPr>
              <a:t>）、</a:t>
            </a:r>
            <a:r>
              <a:rPr lang="en-US" dirty="0" smtClean="0">
                <a:solidFill>
                  <a:srgbClr val="363636"/>
                </a:solidFill>
              </a:rPr>
              <a:t>5-FU</a:t>
            </a:r>
            <a:r>
              <a:rPr lang="ja-JP" altLang="en-US" dirty="0" smtClean="0">
                <a:solidFill>
                  <a:srgbClr val="363636"/>
                </a:solidFill>
              </a:rPr>
              <a:t>（</a:t>
            </a:r>
            <a:r>
              <a:rPr lang="en-US" dirty="0" smtClean="0">
                <a:solidFill>
                  <a:srgbClr val="363636"/>
                </a:solidFill>
              </a:rPr>
              <a:t>400 mg/m</a:t>
            </a:r>
            <a:r>
              <a:rPr lang="en-US" baseline="30000" dirty="0" smtClean="0">
                <a:solidFill>
                  <a:srgbClr val="363636"/>
                </a:solidFill>
              </a:rPr>
              <a:t>2</a:t>
            </a:r>
            <a:r>
              <a:rPr lang="ja-JP" altLang="en-US" dirty="0" smtClean="0">
                <a:solidFill>
                  <a:srgbClr val="363636"/>
                </a:solidFill>
              </a:rPr>
              <a:t>をボーラス注射→</a:t>
            </a:r>
            <a:r>
              <a:rPr lang="en-US" dirty="0" smtClean="0">
                <a:solidFill>
                  <a:srgbClr val="363636"/>
                </a:solidFill>
              </a:rPr>
              <a:t>2,400 mg/m</a:t>
            </a:r>
            <a:r>
              <a:rPr lang="en-US" baseline="30000" dirty="0" smtClean="0">
                <a:solidFill>
                  <a:srgbClr val="363636"/>
                </a:solidFill>
              </a:rPr>
              <a:t>2</a:t>
            </a:r>
            <a:r>
              <a:rPr lang="ja-JP" altLang="en-US" dirty="0" smtClean="0">
                <a:solidFill>
                  <a:srgbClr val="363636"/>
                </a:solidFill>
              </a:rPr>
              <a:t>を</a:t>
            </a:r>
            <a:r>
              <a:rPr lang="en-US" dirty="0" smtClean="0">
                <a:solidFill>
                  <a:srgbClr val="363636"/>
                </a:solidFill>
              </a:rPr>
              <a:t>46</a:t>
            </a:r>
            <a:r>
              <a:rPr lang="ja-JP" altLang="en-US" dirty="0" smtClean="0">
                <a:solidFill>
                  <a:srgbClr val="363636"/>
                </a:solidFill>
              </a:rPr>
              <a:t>時間かけて注入）、ロイコボリン（</a:t>
            </a:r>
            <a:r>
              <a:rPr lang="en-US" dirty="0" smtClean="0">
                <a:solidFill>
                  <a:srgbClr val="363636"/>
                </a:solidFill>
              </a:rPr>
              <a:t>400 mg/m</a:t>
            </a:r>
            <a:r>
              <a:rPr lang="en-US" baseline="30000" dirty="0" smtClean="0">
                <a:solidFill>
                  <a:srgbClr val="363636"/>
                </a:solidFill>
              </a:rPr>
              <a:t>2</a:t>
            </a:r>
            <a:r>
              <a:rPr lang="ja-JP" altLang="en-US" dirty="0" smtClean="0">
                <a:solidFill>
                  <a:srgbClr val="363636"/>
                </a:solidFill>
              </a:rPr>
              <a:t>）；</a:t>
            </a:r>
            <a:r>
              <a:rPr lang="en-US" baseline="30000" dirty="0" smtClean="0">
                <a:solidFill>
                  <a:srgbClr val="363636"/>
                </a:solidFill>
              </a:rPr>
              <a:t>‡</a:t>
            </a:r>
            <a:r>
              <a:rPr lang="ja-JP" altLang="en-US" dirty="0" smtClean="0">
                <a:solidFill>
                  <a:srgbClr val="363636"/>
                </a:solidFill>
              </a:rPr>
              <a:t>拡大コホート。</a:t>
            </a:r>
            <a:r>
              <a:rPr lang="en-US" dirty="0" smtClean="0">
                <a:solidFill>
                  <a:srgbClr val="363636"/>
                </a:solidFill>
              </a:rPr>
              <a:t>CCR2</a:t>
            </a:r>
            <a:r>
              <a:rPr lang="ja-JP" altLang="en-US" dirty="0" smtClean="0">
                <a:solidFill>
                  <a:srgbClr val="363636"/>
                </a:solidFill>
              </a:rPr>
              <a:t>＝ケモカイン受容体</a:t>
            </a:r>
            <a:r>
              <a:rPr lang="en-GB" dirty="0" smtClean="0">
                <a:solidFill>
                  <a:srgbClr val="363636"/>
                </a:solidFill>
              </a:rPr>
              <a:t>2 </a:t>
            </a:r>
            <a:endParaRPr lang="en-US" dirty="0">
              <a:solidFill>
                <a:srgbClr val="363636"/>
              </a:solidFill>
            </a:endParaRPr>
          </a:p>
        </p:txBody>
      </p:sp>
      <p:sp>
        <p:nvSpPr>
          <p:cNvPr id="4" name="Text Placeholder 3"/>
          <p:cNvSpPr>
            <a:spLocks noGrp="1"/>
          </p:cNvSpPr>
          <p:nvPr>
            <p:ph type="body" sz="quarter" idx="11"/>
          </p:nvPr>
        </p:nvSpPr>
        <p:spPr/>
        <p:txBody>
          <a:bodyPr/>
          <a:lstStyle/>
          <a:p>
            <a:pPr>
              <a:buClr>
                <a:srgbClr val="043882"/>
              </a:buClr>
            </a:pPr>
            <a:r>
              <a:rPr lang="en-GB" dirty="0" smtClean="0">
                <a:solidFill>
                  <a:srgbClr val="363636"/>
                </a:solidFill>
              </a:rPr>
              <a:t>Wang-Gillam</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338)</a:t>
            </a:r>
            <a:endParaRPr lang="en-GB" dirty="0">
              <a:solidFill>
                <a:srgbClr val="363636"/>
              </a:solidFill>
            </a:endParaRPr>
          </a:p>
        </p:txBody>
      </p:sp>
      <p:sp>
        <p:nvSpPr>
          <p:cNvPr id="5" name="Oval 14"/>
          <p:cNvSpPr>
            <a:spLocks noChangeArrowheads="1"/>
          </p:cNvSpPr>
          <p:nvPr/>
        </p:nvSpPr>
        <p:spPr bwMode="auto">
          <a:xfrm>
            <a:off x="3602092" y="335862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6" idx="1"/>
          </p:cNvCxnSpPr>
          <p:nvPr/>
        </p:nvCxnSpPr>
        <p:spPr bwMode="auto">
          <a:xfrm rot="5400000" flipH="1" flipV="1">
            <a:off x="3821344" y="2763291"/>
            <a:ext cx="667885" cy="522792"/>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5" idx="4"/>
            <a:endCxn id="14" idx="1"/>
          </p:cNvCxnSpPr>
          <p:nvPr/>
        </p:nvCxnSpPr>
        <p:spPr bwMode="auto">
          <a:xfrm rot="16200000" flipH="1">
            <a:off x="3823273" y="4013445"/>
            <a:ext cx="664025" cy="522791"/>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p:cNvCxnSpPr>
          <p:nvPr/>
        </p:nvCxnSpPr>
        <p:spPr bwMode="auto">
          <a:xfrm>
            <a:off x="3345369" y="3650729"/>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0"/>
          <p:cNvCxnSpPr>
            <a:cxnSpLocks noChangeShapeType="1"/>
          </p:cNvCxnSpPr>
          <p:nvPr/>
        </p:nvCxnSpPr>
        <p:spPr bwMode="auto">
          <a:xfrm>
            <a:off x="6261063" y="4606854"/>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3" name="AutoShape 21"/>
          <p:cNvCxnSpPr>
            <a:cxnSpLocks noChangeShapeType="1"/>
          </p:cNvCxnSpPr>
          <p:nvPr/>
        </p:nvCxnSpPr>
        <p:spPr bwMode="auto">
          <a:xfrm>
            <a:off x="6262643" y="2690743"/>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416681" y="4196486"/>
            <a:ext cx="208017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363636"/>
                </a:solidFill>
                <a:latin typeface="+mn-ea"/>
              </a:rPr>
              <a:t>C</a:t>
            </a:r>
            <a:r>
              <a:rPr lang="ja-JP" altLang="en-US" b="1" dirty="0" smtClean="0">
                <a:solidFill>
                  <a:srgbClr val="363636"/>
                </a:solidFill>
                <a:latin typeface="+mn-ea"/>
              </a:rPr>
              <a:t>群</a:t>
            </a:r>
            <a:r>
              <a:rPr lang="en-GB" altLang="zh-CN" b="1" baseline="30000" dirty="0" smtClean="0">
                <a:solidFill>
                  <a:srgbClr val="363636"/>
                </a:solidFill>
                <a:latin typeface="+mn-ea"/>
              </a:rPr>
              <a:t>‡</a:t>
            </a:r>
            <a:r>
              <a:rPr lang="ja-JP" altLang="en-US" dirty="0" smtClean="0">
                <a:solidFill>
                  <a:srgbClr val="363636"/>
                </a:solidFill>
                <a:latin typeface="+mn-ea"/>
              </a:rPr>
              <a:t>：</a:t>
            </a:r>
            <a:r>
              <a:rPr lang="en-GB" altLang="zh-CN" dirty="0" smtClean="0">
                <a:solidFill>
                  <a:srgbClr val="363636"/>
                </a:solidFill>
                <a:latin typeface="+mn-ea"/>
              </a:rPr>
              <a:t>PF-041</a:t>
            </a:r>
            <a:r>
              <a:rPr lang="en-GB" altLang="zh-CN" dirty="0">
                <a:solidFill>
                  <a:srgbClr val="363636"/>
                </a:solidFill>
                <a:latin typeface="+mn-ea"/>
              </a:rPr>
              <a:t>* + FOLFIRINOX</a:t>
            </a:r>
            <a:r>
              <a:rPr lang="en-GB" altLang="zh-CN" baseline="30000" dirty="0">
                <a:solidFill>
                  <a:srgbClr val="363636"/>
                </a:solidFill>
                <a:latin typeface="+mn-ea"/>
              </a:rPr>
              <a:t>†</a:t>
            </a:r>
          </a:p>
          <a:p>
            <a:pPr algn="ctr" defTabSz="892175" eaLnBrk="0" hangingPunct="0"/>
            <a:r>
              <a:rPr lang="ja-JP" altLang="en-US" dirty="0" smtClean="0">
                <a:solidFill>
                  <a:srgbClr val="363636"/>
                </a:solidFill>
                <a:latin typeface="+mn-ea"/>
              </a:rPr>
              <a:t>（</a:t>
            </a:r>
            <a:r>
              <a:rPr lang="en-GB" altLang="zh-CN" dirty="0" smtClean="0">
                <a:solidFill>
                  <a:srgbClr val="363636"/>
                </a:solidFill>
                <a:latin typeface="+mn-ea"/>
              </a:rPr>
              <a:t>31</a:t>
            </a:r>
            <a:r>
              <a:rPr lang="ja-JP" altLang="en-US" dirty="0" smtClean="0">
                <a:solidFill>
                  <a:srgbClr val="363636"/>
                </a:solidFill>
                <a:latin typeface="+mn-ea"/>
              </a:rPr>
              <a:t>例）</a:t>
            </a:r>
            <a:endParaRPr lang="en-GB" altLang="zh-CN" dirty="0">
              <a:solidFill>
                <a:srgbClr val="363636"/>
              </a:solidFill>
              <a:latin typeface="+mn-ea"/>
            </a:endParaRPr>
          </a:p>
        </p:txBody>
      </p:sp>
      <p:sp>
        <p:nvSpPr>
          <p:cNvPr id="15" name="TextBox 14"/>
          <p:cNvSpPr txBox="1"/>
          <p:nvPr/>
        </p:nvSpPr>
        <p:spPr>
          <a:xfrm>
            <a:off x="369888" y="1295400"/>
            <a:ext cx="8584751" cy="830997"/>
          </a:xfrm>
          <a:prstGeom prst="rect">
            <a:avLst/>
          </a:prstGeom>
          <a:noFill/>
        </p:spPr>
        <p:txBody>
          <a:bodyPr wrap="square" lIns="0" rtlCol="0">
            <a:spAutoFit/>
          </a:bodyPr>
          <a:lstStyle/>
          <a:p>
            <a:pPr lvl="0">
              <a:buClr>
                <a:srgbClr val="043882"/>
              </a:buClr>
            </a:pPr>
            <a:r>
              <a:rPr lang="ja-JP" altLang="en-US" sz="1600" b="1" dirty="0"/>
              <a:t>研究の</a:t>
            </a:r>
            <a:r>
              <a:rPr lang="ja-JP" altLang="en-US" sz="1600" b="1" dirty="0" smtClean="0"/>
              <a:t>目的</a:t>
            </a:r>
            <a:endParaRPr lang="en-GB" sz="1600" dirty="0"/>
          </a:p>
          <a:p>
            <a:pPr marL="0" lvl="1">
              <a:spcAft>
                <a:spcPts val="1200"/>
              </a:spcAft>
              <a:buClr>
                <a:srgbClr val="043882"/>
              </a:buClr>
            </a:pPr>
            <a:r>
              <a:rPr lang="ja-JP" altLang="en-US" sz="1600" dirty="0" smtClean="0"/>
              <a:t>進行膵癌患者における</a:t>
            </a:r>
            <a:r>
              <a:rPr lang="en-GB" sz="1600" dirty="0" smtClean="0"/>
              <a:t>CCR2</a:t>
            </a:r>
            <a:r>
              <a:rPr lang="ja-JP" altLang="en-US" sz="1600" dirty="0" smtClean="0"/>
              <a:t>拮抗薬</a:t>
            </a:r>
            <a:r>
              <a:rPr lang="en-GB" sz="1600" dirty="0" smtClean="0"/>
              <a:t>PF-04136309</a:t>
            </a:r>
            <a:r>
              <a:rPr lang="ja-JP" altLang="en-US" sz="1600" dirty="0" smtClean="0"/>
              <a:t>（</a:t>
            </a:r>
            <a:r>
              <a:rPr lang="en-GB" sz="1600" dirty="0" smtClean="0"/>
              <a:t>PF-041</a:t>
            </a:r>
            <a:r>
              <a:rPr lang="ja-JP" altLang="en-US" sz="1600" dirty="0"/>
              <a:t>）＋</a:t>
            </a:r>
            <a:r>
              <a:rPr lang="en-GB" altLang="ja-JP" sz="1600" dirty="0" smtClean="0"/>
              <a:t>FOLFIRINOX</a:t>
            </a:r>
            <a:r>
              <a:rPr lang="ja-JP" altLang="en-US" sz="1600" dirty="0" smtClean="0"/>
              <a:t>の安全性および有効性を評価する。</a:t>
            </a:r>
            <a:endParaRPr lang="en-GB" dirty="0"/>
          </a:p>
        </p:txBody>
      </p:sp>
      <p:sp>
        <p:nvSpPr>
          <p:cNvPr id="16" name="AutoShape 8"/>
          <p:cNvSpPr>
            <a:spLocks noChangeArrowheads="1"/>
          </p:cNvSpPr>
          <p:nvPr/>
        </p:nvSpPr>
        <p:spPr bwMode="auto">
          <a:xfrm>
            <a:off x="4416682" y="2280375"/>
            <a:ext cx="20814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mn-ea"/>
              </a:rPr>
              <a:t>A</a:t>
            </a:r>
            <a:r>
              <a:rPr lang="ja-JP" altLang="en-US" b="1" dirty="0" smtClean="0">
                <a:solidFill>
                  <a:srgbClr val="FFFFFF"/>
                </a:solidFill>
                <a:latin typeface="+mn-ea"/>
              </a:rPr>
              <a:t>群</a:t>
            </a:r>
            <a:r>
              <a:rPr lang="ja-JP" altLang="en-US" dirty="0" smtClean="0">
                <a:solidFill>
                  <a:srgbClr val="FFFFFF"/>
                </a:solidFill>
                <a:latin typeface="+mn-ea"/>
              </a:rPr>
              <a:t>：</a:t>
            </a:r>
            <a:r>
              <a:rPr lang="en-GB" altLang="zh-CN" dirty="0" smtClean="0">
                <a:solidFill>
                  <a:srgbClr val="FFFFFF"/>
                </a:solidFill>
                <a:latin typeface="+mn-ea"/>
              </a:rPr>
              <a:t>PF-041</a:t>
            </a:r>
            <a:r>
              <a:rPr lang="en-GB" altLang="zh-CN" dirty="0">
                <a:solidFill>
                  <a:srgbClr val="FFFFFF"/>
                </a:solidFill>
                <a:latin typeface="+mn-ea"/>
              </a:rPr>
              <a:t>* + FOLFIRINOX</a:t>
            </a:r>
            <a:r>
              <a:rPr lang="en-GB" altLang="zh-CN" baseline="30000" dirty="0">
                <a:solidFill>
                  <a:srgbClr val="FFFFFF"/>
                </a:solidFill>
                <a:latin typeface="+mn-ea"/>
              </a:rPr>
              <a:t>†</a:t>
            </a:r>
          </a:p>
          <a:p>
            <a:pPr algn="ctr" defTabSz="892175" eaLnBrk="0" hangingPunct="0"/>
            <a:r>
              <a:rPr lang="ja-JP" altLang="en-US" dirty="0" smtClean="0">
                <a:solidFill>
                  <a:srgbClr val="FFFFFF"/>
                </a:solidFill>
                <a:latin typeface="+mn-ea"/>
              </a:rPr>
              <a:t>（</a:t>
            </a:r>
            <a:r>
              <a:rPr lang="en-GB" altLang="zh-CN" dirty="0" smtClean="0">
                <a:solidFill>
                  <a:srgbClr val="FFFFFF"/>
                </a:solidFill>
                <a:latin typeface="+mn-ea"/>
              </a:rPr>
              <a:t>8</a:t>
            </a:r>
            <a:r>
              <a:rPr lang="ja-JP" altLang="en-US" dirty="0" smtClean="0">
                <a:solidFill>
                  <a:srgbClr val="FFFFFF"/>
                </a:solidFill>
                <a:latin typeface="+mn-ea"/>
              </a:rPr>
              <a:t>例）</a:t>
            </a:r>
            <a:endParaRPr lang="en-GB" altLang="zh-CN" dirty="0">
              <a:solidFill>
                <a:srgbClr val="FFFFFF"/>
              </a:solidFill>
              <a:latin typeface="+mn-ea"/>
            </a:endParaRPr>
          </a:p>
        </p:txBody>
      </p:sp>
      <p:sp>
        <p:nvSpPr>
          <p:cNvPr id="17" name="AutoShape 9"/>
          <p:cNvSpPr>
            <a:spLocks noChangeArrowheads="1"/>
          </p:cNvSpPr>
          <p:nvPr/>
        </p:nvSpPr>
        <p:spPr bwMode="auto">
          <a:xfrm>
            <a:off x="286745" y="2956917"/>
            <a:ext cx="3060466"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rgbClr val="FFFFFF"/>
                </a:solidFill>
                <a:latin typeface="+mn-ea"/>
              </a:rPr>
              <a:t>主な患者組み入れ基準</a:t>
            </a:r>
            <a:endParaRPr lang="en-GB" altLang="zh-CN" dirty="0">
              <a:solidFill>
                <a:srgbClr val="FFFFFF"/>
              </a:solidFill>
              <a:latin typeface="+mn-ea"/>
            </a:endParaRPr>
          </a:p>
          <a:p>
            <a:pPr marL="228600" indent="-228600" defTabSz="892175" eaLnBrk="0" hangingPunct="0">
              <a:spcAft>
                <a:spcPct val="30000"/>
              </a:spcAft>
              <a:buFont typeface="Arial" pitchFamily="34" charset="0"/>
              <a:buChar char="•"/>
            </a:pPr>
            <a:r>
              <a:rPr lang="ja-JP" altLang="en-US" dirty="0" smtClean="0">
                <a:solidFill>
                  <a:srgbClr val="FFFFFF"/>
                </a:solidFill>
                <a:latin typeface="+mn-ea"/>
              </a:rPr>
              <a:t>切除可能境界＋局所進行膵癌</a:t>
            </a:r>
            <a:endParaRPr lang="en-GB" altLang="zh-CN" dirty="0">
              <a:solidFill>
                <a:srgbClr val="FFFFFF"/>
              </a:solidFill>
              <a:latin typeface="+mn-ea"/>
            </a:endParaRPr>
          </a:p>
          <a:p>
            <a:pPr marL="292100" indent="-292100" defTabSz="892175" eaLnBrk="0" hangingPunct="0">
              <a:spcAft>
                <a:spcPct val="30000"/>
              </a:spcAft>
              <a:buFont typeface="Wingdings" pitchFamily="2" charset="2"/>
              <a:buNone/>
            </a:pPr>
            <a:r>
              <a:rPr lang="ja-JP" altLang="en-US" dirty="0" smtClean="0">
                <a:solidFill>
                  <a:srgbClr val="FFFFFF"/>
                </a:solidFill>
                <a:latin typeface="+mn-ea"/>
              </a:rPr>
              <a:t>（</a:t>
            </a:r>
            <a:r>
              <a:rPr lang="en-GB" altLang="zh-CN" dirty="0" smtClean="0">
                <a:solidFill>
                  <a:srgbClr val="FFFFFF"/>
                </a:solidFill>
                <a:latin typeface="+mn-ea"/>
              </a:rPr>
              <a:t>45</a:t>
            </a:r>
            <a:r>
              <a:rPr lang="ja-JP" altLang="en-US" dirty="0" smtClean="0">
                <a:solidFill>
                  <a:srgbClr val="FFFFFF"/>
                </a:solidFill>
                <a:latin typeface="+mn-ea"/>
              </a:rPr>
              <a:t>例）</a:t>
            </a:r>
            <a:endParaRPr lang="en-GB" altLang="zh-CN" dirty="0">
              <a:solidFill>
                <a:srgbClr val="FFFFFF"/>
              </a:solidFill>
              <a:latin typeface="+mn-ea"/>
            </a:endParaRPr>
          </a:p>
        </p:txBody>
      </p:sp>
      <p:sp>
        <p:nvSpPr>
          <p:cNvPr id="18" name="Rectangle 9"/>
          <p:cNvSpPr txBox="1">
            <a:spLocks noChangeArrowheads="1"/>
          </p:cNvSpPr>
          <p:nvPr/>
        </p:nvSpPr>
        <p:spPr>
          <a:xfrm>
            <a:off x="365124" y="4987052"/>
            <a:ext cx="4130676" cy="72044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ja-JP" altLang="en-US" sz="1600" b="1" dirty="0">
                <a:solidFill>
                  <a:schemeClr val="bg2"/>
                </a:solidFill>
              </a:rPr>
              <a:t>主要</a:t>
            </a:r>
            <a:r>
              <a:rPr lang="ja-JP" altLang="en-US" sz="1600" b="1" dirty="0" smtClean="0">
                <a:solidFill>
                  <a:schemeClr val="bg2"/>
                </a:solidFill>
              </a:rPr>
              <a:t>エンドポイント</a:t>
            </a:r>
            <a:endParaRPr lang="en-GB" sz="1600" b="1" dirty="0" smtClean="0">
              <a:solidFill>
                <a:schemeClr val="bg2"/>
              </a:solidFill>
            </a:endParaRPr>
          </a:p>
          <a:p>
            <a:pPr>
              <a:spcAft>
                <a:spcPts val="0"/>
              </a:spcAft>
              <a:buClr>
                <a:srgbClr val="043882"/>
              </a:buClr>
            </a:pPr>
            <a:r>
              <a:rPr lang="ja-JP" altLang="en-US" sz="1600" kern="0" dirty="0" smtClean="0">
                <a:solidFill>
                  <a:srgbClr val="363636"/>
                </a:solidFill>
              </a:rPr>
              <a:t>最大耐用量</a:t>
            </a:r>
            <a:endParaRPr lang="en-GB" sz="1600" kern="0" dirty="0">
              <a:solidFill>
                <a:srgbClr val="363636"/>
              </a:solidFill>
            </a:endParaRPr>
          </a:p>
        </p:txBody>
      </p:sp>
      <p:sp>
        <p:nvSpPr>
          <p:cNvPr id="19" name="Content Placeholder 26"/>
          <p:cNvSpPr txBox="1">
            <a:spLocks/>
          </p:cNvSpPr>
          <p:nvPr/>
        </p:nvSpPr>
        <p:spPr>
          <a:xfrm>
            <a:off x="4648200" y="5313627"/>
            <a:ext cx="4130675" cy="72044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ja-JP" altLang="en-US" sz="1600" b="1" dirty="0" smtClean="0">
                <a:solidFill>
                  <a:schemeClr val="bg2"/>
                </a:solidFill>
              </a:rPr>
              <a:t>副次的エンドポイント</a:t>
            </a:r>
            <a:endParaRPr lang="en-GB" sz="1600" b="1" dirty="0" smtClean="0">
              <a:solidFill>
                <a:schemeClr val="bg2"/>
              </a:solidFill>
            </a:endParaRPr>
          </a:p>
          <a:p>
            <a:pPr>
              <a:spcAft>
                <a:spcPts val="0"/>
              </a:spcAft>
              <a:buClr>
                <a:srgbClr val="043882"/>
              </a:buClr>
            </a:pPr>
            <a:r>
              <a:rPr lang="ja-JP" altLang="en-US" sz="1600" kern="0" dirty="0" smtClean="0">
                <a:solidFill>
                  <a:srgbClr val="363636"/>
                </a:solidFill>
              </a:rPr>
              <a:t>安全性、毒性、有効性</a:t>
            </a:r>
            <a:endParaRPr lang="en-GB" sz="1600" kern="0" dirty="0">
              <a:solidFill>
                <a:srgbClr val="363636"/>
              </a:solidFill>
            </a:endParaRPr>
          </a:p>
        </p:txBody>
      </p:sp>
      <p:cxnSp>
        <p:nvCxnSpPr>
          <p:cNvPr id="21" name="AutoShape 21"/>
          <p:cNvCxnSpPr>
            <a:cxnSpLocks noChangeShapeType="1"/>
          </p:cNvCxnSpPr>
          <p:nvPr/>
        </p:nvCxnSpPr>
        <p:spPr bwMode="auto">
          <a:xfrm>
            <a:off x="6262643" y="3648799"/>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416682" y="3238431"/>
            <a:ext cx="208140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smtClean="0">
                <a:solidFill>
                  <a:srgbClr val="363636"/>
                </a:solidFill>
                <a:latin typeface="+mn-ea"/>
              </a:rPr>
              <a:t>B</a:t>
            </a:r>
            <a:r>
              <a:rPr lang="ja-JP" altLang="en-US" b="1" dirty="0" smtClean="0">
                <a:solidFill>
                  <a:srgbClr val="363636"/>
                </a:solidFill>
                <a:latin typeface="+mn-ea"/>
              </a:rPr>
              <a:t>群</a:t>
            </a:r>
            <a:r>
              <a:rPr lang="ja-JP" altLang="en-US" dirty="0" smtClean="0">
                <a:solidFill>
                  <a:srgbClr val="363636"/>
                </a:solidFill>
                <a:latin typeface="+mn-ea"/>
              </a:rPr>
              <a:t>：</a:t>
            </a:r>
            <a:endParaRPr lang="en-GB" altLang="zh-CN" dirty="0">
              <a:solidFill>
                <a:srgbClr val="363636"/>
              </a:solidFill>
              <a:latin typeface="+mn-ea"/>
            </a:endParaRPr>
          </a:p>
          <a:p>
            <a:pPr algn="ctr" defTabSz="892175" eaLnBrk="0" hangingPunct="0"/>
            <a:r>
              <a:rPr lang="en-GB" altLang="zh-CN" dirty="0">
                <a:solidFill>
                  <a:srgbClr val="363636"/>
                </a:solidFill>
                <a:latin typeface="+mn-ea"/>
              </a:rPr>
              <a:t>FOLFIRINOX</a:t>
            </a:r>
            <a:r>
              <a:rPr lang="en-GB" altLang="zh-CN" baseline="30000" dirty="0">
                <a:solidFill>
                  <a:srgbClr val="363636"/>
                </a:solidFill>
                <a:latin typeface="+mn-ea"/>
              </a:rPr>
              <a:t>†</a:t>
            </a:r>
            <a:endParaRPr lang="en-GB" altLang="zh-CN" dirty="0">
              <a:solidFill>
                <a:srgbClr val="363636"/>
              </a:solidFill>
              <a:latin typeface="+mn-ea"/>
            </a:endParaRPr>
          </a:p>
          <a:p>
            <a:pPr algn="ctr" defTabSz="892175" eaLnBrk="0" hangingPunct="0"/>
            <a:r>
              <a:rPr lang="ja-JP" altLang="en-US" dirty="0" smtClean="0">
                <a:solidFill>
                  <a:srgbClr val="363636"/>
                </a:solidFill>
                <a:latin typeface="+mn-ea"/>
              </a:rPr>
              <a:t>（</a:t>
            </a:r>
            <a:r>
              <a:rPr lang="en-GB" altLang="zh-CN" dirty="0" smtClean="0">
                <a:solidFill>
                  <a:srgbClr val="363636"/>
                </a:solidFill>
                <a:latin typeface="+mn-ea"/>
              </a:rPr>
              <a:t>6</a:t>
            </a:r>
            <a:r>
              <a:rPr lang="ja-JP" altLang="en-US" dirty="0" smtClean="0">
                <a:solidFill>
                  <a:srgbClr val="363636"/>
                </a:solidFill>
                <a:latin typeface="+mn-ea"/>
              </a:rPr>
              <a:t>例）</a:t>
            </a:r>
            <a:endParaRPr lang="en-GB" altLang="zh-CN" dirty="0">
              <a:solidFill>
                <a:srgbClr val="363636"/>
              </a:solidFill>
              <a:latin typeface="+mn-ea"/>
            </a:endParaRPr>
          </a:p>
        </p:txBody>
      </p:sp>
      <p:cxnSp>
        <p:nvCxnSpPr>
          <p:cNvPr id="23" name="AutoShape 19"/>
          <p:cNvCxnSpPr>
            <a:cxnSpLocks noChangeShapeType="1"/>
            <a:endCxn id="22" idx="1"/>
          </p:cNvCxnSpPr>
          <p:nvPr/>
        </p:nvCxnSpPr>
        <p:spPr bwMode="auto">
          <a:xfrm flipV="1">
            <a:off x="4199335" y="3648800"/>
            <a:ext cx="217347" cy="1929"/>
          </a:xfrm>
          <a:prstGeom prst="straightConnector1">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6835277" y="4196486"/>
            <a:ext cx="208017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363636"/>
                </a:solidFill>
                <a:latin typeface="+mn-ea"/>
              </a:rPr>
              <a:t>C</a:t>
            </a:r>
            <a:r>
              <a:rPr lang="ja-JP" altLang="en-US" b="1" dirty="0" smtClean="0">
                <a:solidFill>
                  <a:srgbClr val="363636"/>
                </a:solidFill>
                <a:latin typeface="+mn-ea"/>
              </a:rPr>
              <a:t>群</a:t>
            </a:r>
            <a:r>
              <a:rPr lang="en-GB" altLang="zh-CN" b="1" baseline="30000" dirty="0" smtClean="0">
                <a:solidFill>
                  <a:srgbClr val="363636"/>
                </a:solidFill>
                <a:latin typeface="+mn-ea"/>
              </a:rPr>
              <a:t>‡</a:t>
            </a:r>
            <a:r>
              <a:rPr lang="ja-JP" altLang="en-US" dirty="0" smtClean="0">
                <a:solidFill>
                  <a:srgbClr val="363636"/>
                </a:solidFill>
                <a:latin typeface="+mn-ea"/>
              </a:rPr>
              <a:t>：</a:t>
            </a:r>
            <a:r>
              <a:rPr lang="en-GB" altLang="zh-CN" dirty="0" smtClean="0">
                <a:solidFill>
                  <a:srgbClr val="363636"/>
                </a:solidFill>
                <a:latin typeface="+mn-ea"/>
              </a:rPr>
              <a:t>PF-041</a:t>
            </a:r>
            <a:r>
              <a:rPr lang="en-GB" altLang="zh-CN" dirty="0">
                <a:solidFill>
                  <a:srgbClr val="363636"/>
                </a:solidFill>
                <a:latin typeface="+mn-ea"/>
              </a:rPr>
              <a:t>* + FOLFIRINOX</a:t>
            </a:r>
            <a:r>
              <a:rPr lang="en-GB" altLang="zh-CN" baseline="30000" dirty="0">
                <a:solidFill>
                  <a:srgbClr val="363636"/>
                </a:solidFill>
                <a:latin typeface="+mn-ea"/>
              </a:rPr>
              <a:t>†</a:t>
            </a:r>
          </a:p>
          <a:p>
            <a:pPr algn="ctr" defTabSz="892175" eaLnBrk="0" hangingPunct="0"/>
            <a:r>
              <a:rPr lang="ja-JP" altLang="en-US" dirty="0" smtClean="0">
                <a:solidFill>
                  <a:srgbClr val="363636"/>
                </a:solidFill>
                <a:latin typeface="+mn-ea"/>
              </a:rPr>
              <a:t>（</a:t>
            </a:r>
            <a:r>
              <a:rPr lang="en-GB" altLang="zh-CN" dirty="0" smtClean="0">
                <a:solidFill>
                  <a:srgbClr val="363636"/>
                </a:solidFill>
                <a:latin typeface="+mn-ea"/>
              </a:rPr>
              <a:t>31</a:t>
            </a:r>
            <a:r>
              <a:rPr lang="ja-JP" altLang="en-US" dirty="0" smtClean="0">
                <a:solidFill>
                  <a:srgbClr val="363636"/>
                </a:solidFill>
                <a:latin typeface="+mn-ea"/>
              </a:rPr>
              <a:t>例）</a:t>
            </a:r>
            <a:endParaRPr lang="en-GB" altLang="zh-CN" dirty="0">
              <a:solidFill>
                <a:srgbClr val="363636"/>
              </a:solidFill>
              <a:latin typeface="+mn-ea"/>
            </a:endParaRPr>
          </a:p>
        </p:txBody>
      </p:sp>
      <p:sp>
        <p:nvSpPr>
          <p:cNvPr id="30" name="AutoShape 8"/>
          <p:cNvSpPr>
            <a:spLocks noChangeArrowheads="1"/>
          </p:cNvSpPr>
          <p:nvPr/>
        </p:nvSpPr>
        <p:spPr bwMode="auto">
          <a:xfrm>
            <a:off x="6835278" y="2280375"/>
            <a:ext cx="20814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mn-ea"/>
              </a:rPr>
              <a:t>A</a:t>
            </a:r>
            <a:r>
              <a:rPr lang="ja-JP" altLang="en-US" b="1" dirty="0" smtClean="0">
                <a:solidFill>
                  <a:srgbClr val="FFFFFF"/>
                </a:solidFill>
                <a:latin typeface="+mn-ea"/>
              </a:rPr>
              <a:t>群</a:t>
            </a:r>
            <a:r>
              <a:rPr lang="ja-JP" altLang="en-US" dirty="0" smtClean="0">
                <a:solidFill>
                  <a:srgbClr val="FFFFFF"/>
                </a:solidFill>
                <a:latin typeface="+mn-ea"/>
              </a:rPr>
              <a:t>：</a:t>
            </a:r>
            <a:r>
              <a:rPr lang="en-GB" altLang="zh-CN" dirty="0" smtClean="0">
                <a:solidFill>
                  <a:srgbClr val="FFFFFF"/>
                </a:solidFill>
                <a:latin typeface="+mn-ea"/>
              </a:rPr>
              <a:t>PF-041</a:t>
            </a:r>
            <a:r>
              <a:rPr lang="en-GB" altLang="zh-CN" dirty="0">
                <a:solidFill>
                  <a:srgbClr val="FFFFFF"/>
                </a:solidFill>
                <a:latin typeface="+mn-ea"/>
              </a:rPr>
              <a:t>* + FOLFIRINOX</a:t>
            </a:r>
            <a:r>
              <a:rPr lang="en-GB" altLang="zh-CN" baseline="30000" dirty="0">
                <a:solidFill>
                  <a:srgbClr val="FFFFFF"/>
                </a:solidFill>
                <a:latin typeface="+mn-ea"/>
              </a:rPr>
              <a:t>†</a:t>
            </a:r>
          </a:p>
          <a:p>
            <a:pPr algn="ctr" defTabSz="892175" eaLnBrk="0" hangingPunct="0"/>
            <a:r>
              <a:rPr lang="ja-JP" altLang="en-US" dirty="0" smtClean="0">
                <a:solidFill>
                  <a:srgbClr val="FFFFFF"/>
                </a:solidFill>
                <a:latin typeface="+mn-ea"/>
              </a:rPr>
              <a:t>（</a:t>
            </a:r>
            <a:r>
              <a:rPr lang="en-GB" altLang="zh-CN" dirty="0" smtClean="0">
                <a:solidFill>
                  <a:srgbClr val="FFFFFF"/>
                </a:solidFill>
                <a:latin typeface="+mn-ea"/>
              </a:rPr>
              <a:t>8</a:t>
            </a:r>
            <a:r>
              <a:rPr lang="ja-JP" altLang="en-US" dirty="0" smtClean="0">
                <a:solidFill>
                  <a:srgbClr val="FFFFFF"/>
                </a:solidFill>
                <a:latin typeface="+mn-ea"/>
              </a:rPr>
              <a:t>例）</a:t>
            </a:r>
            <a:endParaRPr lang="en-GB" altLang="zh-CN" dirty="0">
              <a:solidFill>
                <a:srgbClr val="FFFFFF"/>
              </a:solidFill>
              <a:latin typeface="+mn-ea"/>
            </a:endParaRPr>
          </a:p>
        </p:txBody>
      </p:sp>
      <p:sp>
        <p:nvSpPr>
          <p:cNvPr id="31" name="AutoShape 8"/>
          <p:cNvSpPr>
            <a:spLocks noChangeArrowheads="1"/>
          </p:cNvSpPr>
          <p:nvPr/>
        </p:nvSpPr>
        <p:spPr bwMode="auto">
          <a:xfrm>
            <a:off x="6835278" y="3238431"/>
            <a:ext cx="208140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smtClean="0">
                <a:solidFill>
                  <a:srgbClr val="363636"/>
                </a:solidFill>
                <a:latin typeface="+mn-ea"/>
              </a:rPr>
              <a:t>B</a:t>
            </a:r>
            <a:r>
              <a:rPr lang="ja-JP" altLang="en-US" b="1" dirty="0" smtClean="0">
                <a:solidFill>
                  <a:srgbClr val="363636"/>
                </a:solidFill>
                <a:latin typeface="+mn-ea"/>
              </a:rPr>
              <a:t>群</a:t>
            </a:r>
            <a:r>
              <a:rPr lang="ja-JP" altLang="en-US" dirty="0" smtClean="0">
                <a:solidFill>
                  <a:srgbClr val="363636"/>
                </a:solidFill>
                <a:latin typeface="+mn-ea"/>
              </a:rPr>
              <a:t>：</a:t>
            </a:r>
            <a:endParaRPr lang="en-GB" altLang="zh-CN" dirty="0">
              <a:solidFill>
                <a:srgbClr val="363636"/>
              </a:solidFill>
              <a:latin typeface="+mn-ea"/>
            </a:endParaRPr>
          </a:p>
          <a:p>
            <a:pPr algn="ctr" defTabSz="892175" eaLnBrk="0" hangingPunct="0"/>
            <a:r>
              <a:rPr lang="en-GB" altLang="zh-CN" dirty="0">
                <a:solidFill>
                  <a:srgbClr val="363636"/>
                </a:solidFill>
                <a:latin typeface="+mn-ea"/>
              </a:rPr>
              <a:t>FOLFIRINOX</a:t>
            </a:r>
            <a:r>
              <a:rPr lang="en-GB" altLang="zh-CN" baseline="30000" dirty="0">
                <a:solidFill>
                  <a:srgbClr val="363636"/>
                </a:solidFill>
                <a:latin typeface="+mn-ea"/>
              </a:rPr>
              <a:t>†</a:t>
            </a:r>
            <a:endParaRPr lang="en-GB" altLang="zh-CN" dirty="0">
              <a:solidFill>
                <a:srgbClr val="363636"/>
              </a:solidFill>
              <a:latin typeface="+mn-ea"/>
            </a:endParaRPr>
          </a:p>
          <a:p>
            <a:pPr algn="ctr" defTabSz="892175" eaLnBrk="0" hangingPunct="0"/>
            <a:r>
              <a:rPr lang="ja-JP" altLang="en-US" dirty="0" smtClean="0">
                <a:solidFill>
                  <a:srgbClr val="363636"/>
                </a:solidFill>
                <a:latin typeface="+mn-ea"/>
              </a:rPr>
              <a:t>（</a:t>
            </a:r>
            <a:r>
              <a:rPr lang="en-GB" altLang="zh-CN" dirty="0" smtClean="0">
                <a:solidFill>
                  <a:srgbClr val="363636"/>
                </a:solidFill>
                <a:latin typeface="+mn-ea"/>
              </a:rPr>
              <a:t>6</a:t>
            </a:r>
            <a:r>
              <a:rPr lang="ja-JP" altLang="en-US" dirty="0" smtClean="0">
                <a:solidFill>
                  <a:srgbClr val="363636"/>
                </a:solidFill>
                <a:latin typeface="+mn-ea"/>
              </a:rPr>
              <a:t>例）</a:t>
            </a:r>
            <a:endParaRPr lang="en-GB" altLang="zh-CN" dirty="0">
              <a:solidFill>
                <a:srgbClr val="363636"/>
              </a:solidFill>
              <a:latin typeface="+mn-ea"/>
            </a:endParaRPr>
          </a:p>
        </p:txBody>
      </p:sp>
      <p:sp>
        <p:nvSpPr>
          <p:cNvPr id="32" name="TextBox 31"/>
          <p:cNvSpPr txBox="1"/>
          <p:nvPr/>
        </p:nvSpPr>
        <p:spPr>
          <a:xfrm>
            <a:off x="4916208" y="1941830"/>
            <a:ext cx="1010213" cy="369332"/>
          </a:xfrm>
          <a:prstGeom prst="rect">
            <a:avLst/>
          </a:prstGeom>
          <a:noFill/>
        </p:spPr>
        <p:txBody>
          <a:bodyPr wrap="none" rtlCol="0">
            <a:spAutoFit/>
          </a:bodyPr>
          <a:lstStyle/>
          <a:p>
            <a:r>
              <a:rPr lang="en-GB" b="1" dirty="0" smtClean="0">
                <a:solidFill>
                  <a:srgbClr val="363636"/>
                </a:solidFill>
              </a:rPr>
              <a:t>2</a:t>
            </a:r>
            <a:r>
              <a:rPr lang="ja-JP" altLang="en-US" b="1" dirty="0" smtClean="0">
                <a:solidFill>
                  <a:srgbClr val="363636"/>
                </a:solidFill>
              </a:rPr>
              <a:t>コース</a:t>
            </a:r>
            <a:endParaRPr lang="en-GB" b="1" dirty="0">
              <a:solidFill>
                <a:srgbClr val="363636"/>
              </a:solidFill>
            </a:endParaRPr>
          </a:p>
        </p:txBody>
      </p:sp>
      <p:sp>
        <p:nvSpPr>
          <p:cNvPr id="33" name="TextBox 32"/>
          <p:cNvSpPr txBox="1"/>
          <p:nvPr/>
        </p:nvSpPr>
        <p:spPr>
          <a:xfrm>
            <a:off x="7334804" y="1941830"/>
            <a:ext cx="1010213" cy="369332"/>
          </a:xfrm>
          <a:prstGeom prst="rect">
            <a:avLst/>
          </a:prstGeom>
          <a:noFill/>
        </p:spPr>
        <p:txBody>
          <a:bodyPr wrap="none" rtlCol="0">
            <a:spAutoFit/>
          </a:bodyPr>
          <a:lstStyle/>
          <a:p>
            <a:r>
              <a:rPr lang="en-GB" b="1" dirty="0" smtClean="0">
                <a:solidFill>
                  <a:srgbClr val="363636"/>
                </a:solidFill>
              </a:rPr>
              <a:t>4</a:t>
            </a:r>
            <a:r>
              <a:rPr lang="ja-JP" altLang="en-US" b="1" dirty="0" smtClean="0">
                <a:solidFill>
                  <a:srgbClr val="363636"/>
                </a:solidFill>
              </a:rPr>
              <a:t>コース</a:t>
            </a:r>
            <a:endParaRPr lang="en-GB" b="1" dirty="0">
              <a:solidFill>
                <a:srgbClr val="363636"/>
              </a:solidFill>
            </a:endParaRPr>
          </a:p>
        </p:txBody>
      </p:sp>
      <p:grpSp>
        <p:nvGrpSpPr>
          <p:cNvPr id="34" name="Group 33"/>
          <p:cNvGrpSpPr/>
          <p:nvPr/>
        </p:nvGrpSpPr>
        <p:grpSpPr>
          <a:xfrm>
            <a:off x="3955579" y="4687215"/>
            <a:ext cx="2852313" cy="594694"/>
            <a:chOff x="3611408" y="4893813"/>
            <a:chExt cx="2975079" cy="594694"/>
          </a:xfrm>
        </p:grpSpPr>
        <p:sp>
          <p:nvSpPr>
            <p:cNvPr id="35" name="Right Arrow 34"/>
            <p:cNvSpPr/>
            <p:nvPr/>
          </p:nvSpPr>
          <p:spPr>
            <a:xfrm rot="16200000">
              <a:off x="3436828" y="5068393"/>
              <a:ext cx="594694" cy="245533"/>
            </a:xfrm>
            <a:prstGeom prst="rightArrow">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6" name="Right Arrow 35"/>
            <p:cNvSpPr/>
            <p:nvPr/>
          </p:nvSpPr>
          <p:spPr>
            <a:xfrm rot="16200000">
              <a:off x="6166374" y="5068393"/>
              <a:ext cx="594694" cy="245533"/>
            </a:xfrm>
            <a:prstGeom prst="rightArrow">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7" name="Flowchart: Process 36"/>
            <p:cNvSpPr/>
            <p:nvPr/>
          </p:nvSpPr>
          <p:spPr>
            <a:xfrm>
              <a:off x="3680969" y="5301827"/>
              <a:ext cx="2844000" cy="186680"/>
            </a:xfrm>
            <a:prstGeom prst="flowChartProcess">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363636"/>
                  </a:solidFill>
                </a:rPr>
                <a:t>生検</a:t>
              </a:r>
              <a:endParaRPr lang="en-GB" sz="1200" b="1" dirty="0">
                <a:solidFill>
                  <a:srgbClr val="363636"/>
                </a:solidFill>
              </a:endParaRPr>
            </a:p>
          </p:txBody>
        </p:sp>
      </p:grpSp>
    </p:spTree>
    <p:extLst>
      <p:ext uri="{BB962C8B-B14F-4D97-AF65-F5344CB8AC3E}">
        <p14:creationId xmlns:p14="http://schemas.microsoft.com/office/powerpoint/2010/main" xmlns="" val="3399979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338</a:t>
            </a:r>
            <a:r>
              <a:rPr lang="ja-JP" altLang="en-US" sz="1800" dirty="0"/>
              <a:t>：切除可能境界および局所進行膵腺癌（</a:t>
            </a:r>
            <a:r>
              <a:rPr lang="en-US" altLang="ja-JP" sz="1800" dirty="0"/>
              <a:t>PC</a:t>
            </a:r>
            <a:r>
              <a:rPr lang="ja-JP" altLang="en-US" sz="1800" dirty="0"/>
              <a:t>）患者を対象とした</a:t>
            </a:r>
            <a:r>
              <a:rPr lang="en-GB" altLang="ja-JP" sz="1800" dirty="0"/>
              <a:t>FOLFIRINOX</a:t>
            </a:r>
            <a:r>
              <a:rPr lang="ja-JP" altLang="en-US" sz="1800" dirty="0"/>
              <a:t>＋</a:t>
            </a:r>
            <a:r>
              <a:rPr lang="en-GB" altLang="ja-JP" sz="1800" dirty="0"/>
              <a:t>PF-04136309</a:t>
            </a:r>
            <a:r>
              <a:rPr lang="ja-JP" altLang="en-US" sz="1800" dirty="0" err="1"/>
              <a:t>の第</a:t>
            </a:r>
            <a:r>
              <a:rPr lang="en-US" altLang="ja-JP" sz="1800" dirty="0"/>
              <a:t>Ⅰ</a:t>
            </a:r>
            <a:r>
              <a:rPr lang="en-GB" altLang="ja-JP" sz="1800" dirty="0"/>
              <a:t>B</a:t>
            </a:r>
            <a:r>
              <a:rPr lang="ja-JP" altLang="en-US" sz="1800" dirty="0"/>
              <a:t>相試験</a:t>
            </a:r>
            <a:r>
              <a:rPr lang="en-US" altLang="ja-JP" sz="1800" dirty="0"/>
              <a:t>‐</a:t>
            </a:r>
            <a:r>
              <a:rPr lang="en-GB" altLang="ja-JP" sz="1800" dirty="0"/>
              <a:t>Wang-Gillam A</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None/>
            </a:pPr>
            <a:r>
              <a:rPr lang="ja-JP" altLang="en-US" sz="1600" b="1" dirty="0">
                <a:solidFill>
                  <a:schemeClr val="tx1"/>
                </a:solidFill>
              </a:rPr>
              <a:t>主な</a:t>
            </a:r>
            <a:r>
              <a:rPr lang="ja-JP" altLang="en-US" sz="1600" b="1" dirty="0" smtClean="0">
                <a:solidFill>
                  <a:schemeClr val="tx1"/>
                </a:solidFill>
              </a:rPr>
              <a:t>結果</a:t>
            </a:r>
            <a:endParaRPr lang="en-GB" sz="1600" dirty="0">
              <a:solidFill>
                <a:schemeClr val="tx1"/>
              </a:solidFill>
            </a:endParaRPr>
          </a:p>
          <a:p>
            <a:endParaRPr lang="en-GB" dirty="0"/>
          </a:p>
        </p:txBody>
      </p:sp>
      <p:sp>
        <p:nvSpPr>
          <p:cNvPr id="4" name="Text Placeholder 3"/>
          <p:cNvSpPr>
            <a:spLocks noGrp="1"/>
          </p:cNvSpPr>
          <p:nvPr>
            <p:ph type="body" sz="quarter" idx="10"/>
          </p:nvPr>
        </p:nvSpPr>
        <p:spPr>
          <a:xfrm>
            <a:off x="365125" y="6096000"/>
            <a:ext cx="4277213" cy="487363"/>
          </a:xfrm>
        </p:spPr>
        <p:txBody>
          <a:bodyPr/>
          <a:lstStyle/>
          <a:p>
            <a:r>
              <a:rPr lang="en-GB" dirty="0" smtClean="0">
                <a:solidFill>
                  <a:srgbClr val="363636"/>
                </a:solidFill>
              </a:rPr>
              <a:t>*</a:t>
            </a:r>
            <a:r>
              <a:rPr lang="ja-JP" altLang="en-US" dirty="0" smtClean="0">
                <a:solidFill>
                  <a:srgbClr val="363636"/>
                </a:solidFill>
              </a:rPr>
              <a:t>拡大コホート；</a:t>
            </a:r>
            <a:r>
              <a:rPr lang="en-GB" baseline="30000" dirty="0" smtClean="0">
                <a:solidFill>
                  <a:srgbClr val="363636"/>
                </a:solidFill>
              </a:rPr>
              <a:t>†</a:t>
            </a:r>
            <a:r>
              <a:rPr lang="en-GB" dirty="0" smtClean="0">
                <a:solidFill>
                  <a:srgbClr val="363636"/>
                </a:solidFill>
              </a:rPr>
              <a:t>GCSF</a:t>
            </a:r>
            <a:r>
              <a:rPr lang="ja-JP" altLang="en-US" dirty="0" smtClean="0">
                <a:solidFill>
                  <a:srgbClr val="363636"/>
                </a:solidFill>
              </a:rPr>
              <a:t>の使用は治療を</a:t>
            </a:r>
            <a:r>
              <a:rPr lang="en-US" altLang="ja-JP" dirty="0" smtClean="0">
                <a:solidFill>
                  <a:srgbClr val="363636"/>
                </a:solidFill>
              </a:rPr>
              <a:t>2</a:t>
            </a:r>
            <a:r>
              <a:rPr lang="ja-JP" altLang="en-US" dirty="0" smtClean="0">
                <a:solidFill>
                  <a:srgbClr val="363636"/>
                </a:solidFill>
              </a:rPr>
              <a:t>コース完了した場合のみ許可した。</a:t>
            </a:r>
            <a:endParaRPr lang="en-GB" dirty="0">
              <a:solidFill>
                <a:srgbClr val="363636"/>
              </a:solidFill>
            </a:endParaRPr>
          </a:p>
        </p:txBody>
      </p:sp>
      <p:sp>
        <p:nvSpPr>
          <p:cNvPr id="5" name="Text Placeholder 4"/>
          <p:cNvSpPr>
            <a:spLocks noGrp="1"/>
          </p:cNvSpPr>
          <p:nvPr>
            <p:ph type="body" sz="quarter" idx="11"/>
          </p:nvPr>
        </p:nvSpPr>
        <p:spPr/>
        <p:txBody>
          <a:bodyPr/>
          <a:lstStyle/>
          <a:p>
            <a:r>
              <a:rPr lang="en-GB" dirty="0" smtClean="0">
                <a:solidFill>
                  <a:srgbClr val="363636"/>
                </a:solidFill>
              </a:rPr>
              <a:t>Wang-Gillam</a:t>
            </a:r>
            <a:r>
              <a:rPr lang="ja-JP" altLang="en-US" dirty="0" smtClean="0">
                <a:solidFill>
                  <a:srgbClr val="363636"/>
                </a:solidFill>
              </a:rPr>
              <a:t>ら</a:t>
            </a:r>
            <a:r>
              <a:rPr lang="en-GB" dirty="0" smtClean="0">
                <a:solidFill>
                  <a:srgbClr val="363636"/>
                </a:solidFill>
              </a:rPr>
              <a:t> </a:t>
            </a:r>
            <a:r>
              <a:rPr lang="en-GB" dirty="0">
                <a:solidFill>
                  <a:srgbClr val="363636"/>
                </a:solidFill>
              </a:rPr>
              <a:t>J </a:t>
            </a:r>
            <a:r>
              <a:rPr lang="en-GB" dirty="0" err="1">
                <a:solidFill>
                  <a:srgbClr val="363636"/>
                </a:solidFill>
              </a:rPr>
              <a:t>Clin</a:t>
            </a:r>
            <a:r>
              <a:rPr lang="en-GB" dirty="0">
                <a:solidFill>
                  <a:srgbClr val="363636"/>
                </a:solidFill>
              </a:rPr>
              <a:t> </a:t>
            </a:r>
            <a:r>
              <a:rPr lang="en-GB" dirty="0" err="1">
                <a:solidFill>
                  <a:srgbClr val="363636"/>
                </a:solidFill>
              </a:rPr>
              <a:t>Oncol</a:t>
            </a:r>
            <a:r>
              <a:rPr lang="en-GB" dirty="0">
                <a:solidFill>
                  <a:srgbClr val="363636"/>
                </a:solidFill>
              </a:rPr>
              <a:t> 2015; 33 (</a:t>
            </a:r>
            <a:r>
              <a:rPr lang="en-GB" dirty="0" err="1">
                <a:solidFill>
                  <a:srgbClr val="363636"/>
                </a:solidFill>
              </a:rPr>
              <a:t>suppl</a:t>
            </a:r>
            <a:r>
              <a:rPr lang="en-GB" dirty="0">
                <a:solidFill>
                  <a:srgbClr val="363636"/>
                </a:solidFill>
              </a:rPr>
              <a:t> 3; </a:t>
            </a:r>
            <a:r>
              <a:rPr lang="en-GB" dirty="0" err="1">
                <a:solidFill>
                  <a:srgbClr val="363636"/>
                </a:solidFill>
              </a:rPr>
              <a:t>abstr</a:t>
            </a:r>
            <a:r>
              <a:rPr lang="en-GB" dirty="0">
                <a:solidFill>
                  <a:srgbClr val="363636"/>
                </a:solidFill>
              </a:rPr>
              <a:t> 338</a:t>
            </a:r>
            <a:r>
              <a:rPr lang="en-GB" dirty="0" smtClean="0">
                <a:solidFill>
                  <a:srgbClr val="363636"/>
                </a:solidFill>
              </a:rPr>
              <a:t>)</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815466845"/>
              </p:ext>
            </p:extLst>
          </p:nvPr>
        </p:nvGraphicFramePr>
        <p:xfrm>
          <a:off x="171450" y="1654175"/>
          <a:ext cx="8845550" cy="4451985"/>
        </p:xfrm>
        <a:graphic>
          <a:graphicData uri="http://schemas.openxmlformats.org/drawingml/2006/table">
            <a:tbl>
              <a:tblPr firstRow="1" bandRow="1">
                <a:tableStyleId>{69012ECD-51FC-41F1-AA8D-1B2483CD663E}</a:tableStyleId>
              </a:tblPr>
              <a:tblGrid>
                <a:gridCol w="2040838"/>
                <a:gridCol w="1889356"/>
                <a:gridCol w="1968116"/>
                <a:gridCol w="1308788"/>
                <a:gridCol w="1638452"/>
              </a:tblGrid>
              <a:tr h="284132">
                <a:tc rowSpan="2">
                  <a:txBody>
                    <a:bodyPr/>
                    <a:lstStyle/>
                    <a:p>
                      <a:pPr>
                        <a:lnSpc>
                          <a:spcPts val="1600"/>
                        </a:lnSpc>
                      </a:pPr>
                      <a:r>
                        <a:rPr lang="ja-JP" altLang="en-US" sz="1400" baseline="0" noProof="0" dirty="0" smtClean="0">
                          <a:solidFill>
                            <a:schemeClr val="tx2"/>
                          </a:solidFill>
                          <a:latin typeface="+mn-lt"/>
                        </a:rPr>
                        <a:t>治療関連</a:t>
                      </a:r>
                      <a:r>
                        <a:rPr lang="en-GB" sz="1400" baseline="0" noProof="0" dirty="0" smtClean="0">
                          <a:solidFill>
                            <a:schemeClr val="tx2"/>
                          </a:solidFill>
                          <a:latin typeface="+mn-lt"/>
                        </a:rPr>
                        <a:t>AE</a:t>
                      </a:r>
                      <a:r>
                        <a:rPr lang="ja-JP" altLang="en-US" sz="1400" baseline="0" noProof="0" dirty="0" err="1" smtClean="0">
                          <a:solidFill>
                            <a:schemeClr val="tx2"/>
                          </a:solidFill>
                          <a:latin typeface="+mn-lt"/>
                        </a:rPr>
                        <a:t>、</a:t>
                      </a:r>
                      <a:r>
                        <a:rPr lang="ja-JP" altLang="en-US" sz="1400" baseline="0" noProof="0" dirty="0" smtClean="0">
                          <a:solidFill>
                            <a:schemeClr val="tx2"/>
                          </a:solidFill>
                          <a:latin typeface="+mn-lt"/>
                        </a:rPr>
                        <a:t>例</a:t>
                      </a:r>
                      <a:r>
                        <a:rPr lang="en-GB" sz="1400" baseline="0" noProof="0" dirty="0" smtClean="0">
                          <a:solidFill>
                            <a:schemeClr val="tx2"/>
                          </a:solidFill>
                          <a:latin typeface="+mn-lt"/>
                        </a:rPr>
                        <a:t> (%)</a:t>
                      </a:r>
                      <a:endParaRPr lang="en-GB" sz="1400" noProof="0" dirty="0">
                        <a:solidFill>
                          <a:schemeClr val="tx2"/>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gridSpan="2">
                  <a:txBody>
                    <a:bodyPr/>
                    <a:lstStyle/>
                    <a:p>
                      <a:pPr algn="ctr">
                        <a:lnSpc>
                          <a:spcPts val="1600"/>
                        </a:lnSpc>
                      </a:pPr>
                      <a:r>
                        <a:rPr lang="en-GB" sz="1400" noProof="0" dirty="0" smtClean="0">
                          <a:solidFill>
                            <a:schemeClr val="tx2"/>
                          </a:solidFill>
                          <a:latin typeface="+mn-lt"/>
                        </a:rPr>
                        <a:t>PF-041</a:t>
                      </a:r>
                      <a:r>
                        <a:rPr lang="en-GB" sz="1400" baseline="0" noProof="0" dirty="0" smtClean="0">
                          <a:solidFill>
                            <a:schemeClr val="tx2"/>
                          </a:solidFill>
                          <a:latin typeface="+mn-lt"/>
                        </a:rPr>
                        <a:t> + FOLFIRINOX (</a:t>
                      </a:r>
                      <a:r>
                        <a:rPr lang="en-GB" sz="1400" noProof="0" dirty="0" smtClean="0">
                          <a:solidFill>
                            <a:schemeClr val="tx2"/>
                          </a:solidFill>
                          <a:latin typeface="+mn-lt"/>
                        </a:rPr>
                        <a:t>A</a:t>
                      </a:r>
                      <a:r>
                        <a:rPr lang="ja-JP" altLang="en-US" sz="1400" noProof="0" dirty="0" smtClean="0">
                          <a:solidFill>
                            <a:schemeClr val="tx2"/>
                          </a:solidFill>
                          <a:latin typeface="+mn-lt"/>
                        </a:rPr>
                        <a:t>群＋</a:t>
                      </a:r>
                      <a:r>
                        <a:rPr lang="en-GB" sz="1400" noProof="0" dirty="0" smtClean="0">
                          <a:solidFill>
                            <a:schemeClr val="tx2"/>
                          </a:solidFill>
                          <a:latin typeface="+mn-lt"/>
                        </a:rPr>
                        <a:t>C</a:t>
                      </a:r>
                      <a:r>
                        <a:rPr lang="ja-JP" altLang="en-US" sz="1400" noProof="0" dirty="0" smtClean="0">
                          <a:solidFill>
                            <a:schemeClr val="tx2"/>
                          </a:solidFill>
                          <a:latin typeface="+mn-lt"/>
                        </a:rPr>
                        <a:t>群</a:t>
                      </a:r>
                      <a:r>
                        <a:rPr lang="en-GB" sz="1400" noProof="0" dirty="0" smtClean="0">
                          <a:solidFill>
                            <a:schemeClr val="tx2"/>
                          </a:solidFill>
                          <a:latin typeface="+mn-lt"/>
                        </a:rPr>
                        <a:t>*</a:t>
                      </a:r>
                      <a:r>
                        <a:rPr lang="en-GB" sz="1400" baseline="0" noProof="0" dirty="0" smtClean="0">
                          <a:solidFill>
                            <a:schemeClr val="tx2"/>
                          </a:solidFill>
                          <a:latin typeface="+mn-lt"/>
                        </a:rPr>
                        <a:t>) (39</a:t>
                      </a:r>
                      <a:r>
                        <a:rPr lang="ja-JP" altLang="en-US" sz="1400" baseline="0" noProof="0" dirty="0" smtClean="0">
                          <a:solidFill>
                            <a:schemeClr val="tx2"/>
                          </a:solidFill>
                          <a:latin typeface="+mn-lt"/>
                        </a:rPr>
                        <a:t>例</a:t>
                      </a:r>
                      <a:r>
                        <a:rPr lang="en-GB" sz="1400" baseline="0" noProof="0" dirty="0" smtClean="0">
                          <a:solidFill>
                            <a:schemeClr val="tx2"/>
                          </a:solidFill>
                          <a:latin typeface="+mn-lt"/>
                        </a:rPr>
                        <a:t>)</a:t>
                      </a:r>
                      <a:endParaRPr lang="en-GB" sz="1400"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hMerge="1">
                  <a:txBody>
                    <a:bodyPr/>
                    <a:lstStyle/>
                    <a:p>
                      <a:pPr algn="ctr"/>
                      <a:endParaRPr lang="en-GB" sz="1400" dirty="0">
                        <a:solidFill>
                          <a:schemeClr val="tx2"/>
                        </a:solidFill>
                      </a:endParaRPr>
                    </a:p>
                  </a:txBody>
                  <a:tcPr anchor="ctr"/>
                </a:tc>
                <a:tc gridSpan="2">
                  <a:txBody>
                    <a:bodyPr/>
                    <a:lstStyle/>
                    <a:p>
                      <a:pPr algn="ctr">
                        <a:lnSpc>
                          <a:spcPts val="1600"/>
                        </a:lnSpc>
                      </a:pPr>
                      <a:r>
                        <a:rPr lang="en-GB" sz="1400" noProof="0" dirty="0" smtClean="0">
                          <a:solidFill>
                            <a:schemeClr val="tx2"/>
                          </a:solidFill>
                          <a:latin typeface="+mn-lt"/>
                        </a:rPr>
                        <a:t>FOLFIRINOX</a:t>
                      </a:r>
                      <a:r>
                        <a:rPr lang="ja-JP" altLang="en-US" sz="1400" noProof="0" dirty="0" smtClean="0">
                          <a:solidFill>
                            <a:schemeClr val="tx2"/>
                          </a:solidFill>
                          <a:latin typeface="+mn-lt"/>
                        </a:rPr>
                        <a:t>単独</a:t>
                      </a:r>
                      <a:r>
                        <a:rPr lang="en-GB" sz="1400" noProof="0" dirty="0" smtClean="0">
                          <a:solidFill>
                            <a:schemeClr val="tx2"/>
                          </a:solidFill>
                          <a:latin typeface="+mn-lt"/>
                        </a:rPr>
                        <a:t> (B</a:t>
                      </a:r>
                      <a:r>
                        <a:rPr lang="ja-JP" altLang="en-US" sz="1400" noProof="0" dirty="0" smtClean="0">
                          <a:solidFill>
                            <a:schemeClr val="tx2"/>
                          </a:solidFill>
                          <a:latin typeface="+mn-lt"/>
                        </a:rPr>
                        <a:t>群</a:t>
                      </a:r>
                      <a:r>
                        <a:rPr lang="en-GB" sz="1400" noProof="0" dirty="0" smtClean="0">
                          <a:solidFill>
                            <a:schemeClr val="tx2"/>
                          </a:solidFill>
                          <a:latin typeface="+mn-lt"/>
                        </a:rPr>
                        <a:t>) (6</a:t>
                      </a:r>
                      <a:r>
                        <a:rPr lang="ja-JP" altLang="en-US" sz="1400" noProof="0" dirty="0" smtClean="0">
                          <a:solidFill>
                            <a:schemeClr val="tx2"/>
                          </a:solidFill>
                          <a:latin typeface="+mn-lt"/>
                        </a:rPr>
                        <a:t>例</a:t>
                      </a:r>
                      <a:r>
                        <a:rPr lang="en-GB" sz="1400" noProof="0" dirty="0" smtClean="0">
                          <a:solidFill>
                            <a:schemeClr val="tx2"/>
                          </a:solidFill>
                          <a:latin typeface="+mn-lt"/>
                        </a:rPr>
                        <a:t>)</a:t>
                      </a:r>
                      <a:endParaRPr lang="en-GB" sz="1400" noProof="0"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hMerge="1">
                  <a:txBody>
                    <a:bodyPr/>
                    <a:lstStyle/>
                    <a:p>
                      <a:pPr algn="ctr"/>
                      <a:endParaRPr lang="en-GB" sz="1400" dirty="0">
                        <a:solidFill>
                          <a:schemeClr val="tx2"/>
                        </a:solidFill>
                      </a:endParaRPr>
                    </a:p>
                  </a:txBody>
                  <a:tcPr anchor="ctr"/>
                </a:tc>
              </a:tr>
              <a:tr h="284132">
                <a:tc vMerge="1">
                  <a:txBody>
                    <a:bodyPr/>
                    <a:lstStyle/>
                    <a:p>
                      <a:endParaRPr lang="en-GB" sz="1400" dirty="0"/>
                    </a:p>
                  </a:txBody>
                  <a:tcPr>
                    <a:solidFill>
                      <a:schemeClr val="accent1"/>
                    </a:solidFill>
                  </a:tcPr>
                </a:tc>
                <a:tc>
                  <a:txBody>
                    <a:bodyPr/>
                    <a:lstStyle/>
                    <a:p>
                      <a:pPr algn="ctr">
                        <a:lnSpc>
                          <a:spcPts val="1600"/>
                        </a:lnSpc>
                      </a:pPr>
                      <a:r>
                        <a:rPr lang="ja-JP" altLang="en-US" sz="1400" b="1" noProof="0" dirty="0" smtClean="0">
                          <a:solidFill>
                            <a:schemeClr val="tx2"/>
                          </a:solidFill>
                          <a:latin typeface="+mn-lt"/>
                        </a:rPr>
                        <a:t>全グレード</a:t>
                      </a:r>
                      <a:endParaRPr lang="en-GB" sz="1400" b="1"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lnSpc>
                          <a:spcPts val="1600"/>
                        </a:lnSpc>
                      </a:pPr>
                      <a:r>
                        <a:rPr lang="ja-JP" altLang="en-US" sz="1400" b="1" noProof="0" dirty="0" smtClean="0">
                          <a:solidFill>
                            <a:schemeClr val="tx2"/>
                          </a:solidFill>
                          <a:latin typeface="+mn-lt"/>
                          <a:cs typeface="Calibri"/>
                        </a:rPr>
                        <a:t>グレード≧</a:t>
                      </a:r>
                      <a:r>
                        <a:rPr lang="en-GB" sz="1400" b="1" baseline="0" noProof="0" dirty="0" smtClean="0">
                          <a:solidFill>
                            <a:schemeClr val="tx2"/>
                          </a:solidFill>
                          <a:latin typeface="+mn-lt"/>
                          <a:cs typeface="Calibri"/>
                        </a:rPr>
                        <a:t>3</a:t>
                      </a:r>
                      <a:endParaRPr lang="en-GB" sz="1400" b="1"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lnSpc>
                          <a:spcPts val="1600"/>
                        </a:lnSpc>
                      </a:pPr>
                      <a:r>
                        <a:rPr lang="ja-JP" altLang="en-US" sz="1400" b="1" noProof="0" dirty="0" smtClean="0">
                          <a:solidFill>
                            <a:schemeClr val="tx2"/>
                          </a:solidFill>
                          <a:latin typeface="+mn-lt"/>
                        </a:rPr>
                        <a:t>全グレード</a:t>
                      </a:r>
                      <a:endParaRPr lang="en-GB" sz="1400" b="1"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lnSpc>
                          <a:spcPts val="1600"/>
                        </a:lnSpc>
                      </a:pPr>
                      <a:r>
                        <a:rPr lang="ja-JP" altLang="en-US" sz="1400" b="1" noProof="0" dirty="0" smtClean="0">
                          <a:solidFill>
                            <a:schemeClr val="tx2"/>
                          </a:solidFill>
                          <a:latin typeface="+mn-lt"/>
                          <a:cs typeface="Calibri"/>
                        </a:rPr>
                        <a:t>グレード≧</a:t>
                      </a:r>
                      <a:r>
                        <a:rPr lang="en-GB" sz="1400" b="1" baseline="0" noProof="0" dirty="0" smtClean="0">
                          <a:solidFill>
                            <a:schemeClr val="tx2"/>
                          </a:solidFill>
                          <a:latin typeface="+mn-lt"/>
                          <a:cs typeface="Calibri"/>
                        </a:rPr>
                        <a:t>3</a:t>
                      </a:r>
                      <a:endParaRPr lang="en-GB" sz="1400" b="1" noProof="0"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r>
              <a:tr h="284132">
                <a:tc gridSpan="5">
                  <a:txBody>
                    <a:bodyPr/>
                    <a:lstStyle/>
                    <a:p>
                      <a:pPr>
                        <a:lnSpc>
                          <a:spcPts val="1600"/>
                        </a:lnSpc>
                      </a:pPr>
                      <a:r>
                        <a:rPr lang="ja-JP" altLang="en-US" sz="1400" b="1" noProof="0" dirty="0" smtClean="0">
                          <a:solidFill>
                            <a:schemeClr val="tx1"/>
                          </a:solidFill>
                          <a:latin typeface="+mn-lt"/>
                        </a:rPr>
                        <a:t>血液</a:t>
                      </a:r>
                      <a:r>
                        <a:rPr lang="en-US" altLang="ja-JP" sz="1400" b="1" noProof="0" dirty="0" smtClean="0">
                          <a:solidFill>
                            <a:schemeClr val="tx1"/>
                          </a:solidFill>
                          <a:latin typeface="+mn-lt"/>
                        </a:rPr>
                        <a:t>AE</a:t>
                      </a:r>
                      <a:endParaRPr lang="en-GB" sz="1400" b="1" noProof="0" dirty="0" smtClean="0">
                        <a:solidFill>
                          <a:schemeClr val="tx1"/>
                        </a:solidFill>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lnSpc>
                          <a:spcPts val="1600"/>
                        </a:lnSpc>
                      </a:pPr>
                      <a:endParaRPr lang="en-GB" sz="1400" b="1" noProof="0" dirty="0">
                        <a:solidFill>
                          <a:schemeClr val="tx1"/>
                        </a:solidFill>
                        <a:latin typeface="+mn-lt"/>
                      </a:endParaRPr>
                    </a:p>
                  </a:txBody>
                  <a:tcPr/>
                </a:tc>
                <a:tc hMerge="1">
                  <a:txBody>
                    <a:bodyPr/>
                    <a:lstStyle/>
                    <a:p>
                      <a:pPr algn="ctr">
                        <a:lnSpc>
                          <a:spcPts val="1600"/>
                        </a:lnSpc>
                      </a:pPr>
                      <a:endParaRPr lang="en-GB" sz="1400" b="1" noProof="0" dirty="0">
                        <a:solidFill>
                          <a:schemeClr val="tx1"/>
                        </a:solidFill>
                        <a:latin typeface="+mn-lt"/>
                      </a:endParaRPr>
                    </a:p>
                  </a:txBody>
                  <a:tcPr/>
                </a:tc>
                <a:tc hMerge="1">
                  <a:txBody>
                    <a:bodyPr/>
                    <a:lstStyle/>
                    <a:p>
                      <a:pPr algn="ctr">
                        <a:lnSpc>
                          <a:spcPts val="1600"/>
                        </a:lnSpc>
                      </a:pPr>
                      <a:endParaRPr lang="en-GB" sz="1400" b="1" noProof="0" dirty="0">
                        <a:solidFill>
                          <a:schemeClr val="tx1"/>
                        </a:solidFill>
                        <a:latin typeface="+mn-lt"/>
                      </a:endParaRPr>
                    </a:p>
                  </a:txBody>
                  <a:tcPr/>
                </a:tc>
                <a:tc hMerge="1">
                  <a:txBody>
                    <a:bodyPr/>
                    <a:lstStyle/>
                    <a:p>
                      <a:pPr algn="ctr">
                        <a:lnSpc>
                          <a:spcPts val="1600"/>
                        </a:lnSpc>
                      </a:pPr>
                      <a:endParaRPr lang="en-GB" sz="1400" b="1" noProof="0" dirty="0">
                        <a:solidFill>
                          <a:schemeClr val="tx1"/>
                        </a:solidFill>
                        <a:latin typeface="+mn-lt"/>
                      </a:endParaRPr>
                    </a:p>
                  </a:txBody>
                  <a:tcPr/>
                </a:tc>
              </a:tr>
              <a:tr h="284132">
                <a:tc>
                  <a:txBody>
                    <a:bodyPr/>
                    <a:lstStyle/>
                    <a:p>
                      <a:pPr marL="180000">
                        <a:lnSpc>
                          <a:spcPts val="1600"/>
                        </a:lnSpc>
                      </a:pPr>
                      <a:r>
                        <a:rPr lang="ja-JP" altLang="en-US" sz="1400" b="0" noProof="0" dirty="0" smtClean="0">
                          <a:solidFill>
                            <a:schemeClr val="tx1"/>
                          </a:solidFill>
                          <a:latin typeface="+mn-lt"/>
                        </a:rPr>
                        <a:t>好中球減少症</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28 (71.8)</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26</a:t>
                      </a:r>
                      <a:r>
                        <a:rPr lang="en-GB" sz="1400" b="0" baseline="0" noProof="0" dirty="0" smtClean="0">
                          <a:solidFill>
                            <a:schemeClr val="tx1"/>
                          </a:solidFill>
                          <a:latin typeface="+mn-lt"/>
                        </a:rPr>
                        <a:t> </a:t>
                      </a:r>
                      <a:r>
                        <a:rPr lang="en-GB" sz="1400" b="0" noProof="0" dirty="0" smtClean="0">
                          <a:solidFill>
                            <a:schemeClr val="tx1"/>
                          </a:solidFill>
                          <a:latin typeface="+mn-lt"/>
                        </a:rPr>
                        <a:t>(66.7)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6 (100.0)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6 (100.0)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ja-JP" altLang="en-US" sz="1400" b="0" noProof="0" dirty="0" smtClean="0">
                          <a:solidFill>
                            <a:schemeClr val="tx1"/>
                          </a:solidFill>
                          <a:latin typeface="+mn-lt"/>
                        </a:rPr>
                        <a:t>貧血</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38 (97.4)</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 (2.6)</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5 (83.3)</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 (33.3)</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84132">
                <a:tc>
                  <a:txBody>
                    <a:bodyPr/>
                    <a:lstStyle/>
                    <a:p>
                      <a:pPr marL="180000">
                        <a:lnSpc>
                          <a:spcPts val="1600"/>
                        </a:lnSpc>
                      </a:pPr>
                      <a:r>
                        <a:rPr lang="ja-JP" altLang="en-US" sz="1400" b="0" noProof="0" dirty="0" smtClean="0">
                          <a:solidFill>
                            <a:schemeClr val="tx1"/>
                          </a:solidFill>
                          <a:latin typeface="+mn-lt"/>
                        </a:rPr>
                        <a:t>血小板減少症</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18</a:t>
                      </a:r>
                      <a:r>
                        <a:rPr lang="en-GB" sz="1400" b="0" baseline="0" noProof="0" dirty="0" smtClean="0">
                          <a:solidFill>
                            <a:schemeClr val="tx1"/>
                          </a:solidFill>
                          <a:latin typeface="+mn-lt"/>
                        </a:rPr>
                        <a:t> (46.2)</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 (2.6)</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0 (0)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ja-JP" altLang="en-US" sz="1400" b="0" noProof="0" dirty="0" smtClean="0">
                          <a:solidFill>
                            <a:schemeClr val="tx1"/>
                          </a:solidFill>
                          <a:latin typeface="+mn-lt"/>
                        </a:rPr>
                        <a:t>リンパ球減少症</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22</a:t>
                      </a:r>
                      <a:r>
                        <a:rPr lang="en-GB" sz="1400" b="0" baseline="0" noProof="0" dirty="0" smtClean="0">
                          <a:solidFill>
                            <a:schemeClr val="tx1"/>
                          </a:solidFill>
                          <a:latin typeface="+mn-lt"/>
                        </a:rPr>
                        <a:t> (56.4)</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 (5.1)</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3 (50.0)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a:t>
                      </a:r>
                      <a:r>
                        <a:rPr lang="en-GB" sz="1400" b="0" baseline="0" noProof="0" dirty="0" smtClean="0">
                          <a:solidFill>
                            <a:schemeClr val="tx1"/>
                          </a:solidFill>
                          <a:latin typeface="+mn-lt"/>
                        </a:rPr>
                        <a:t> (16.7)</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84132">
                <a:tc>
                  <a:txBody>
                    <a:bodyPr/>
                    <a:lstStyle/>
                    <a:p>
                      <a:pPr marL="180000">
                        <a:lnSpc>
                          <a:spcPts val="1600"/>
                        </a:lnSpc>
                      </a:pPr>
                      <a:r>
                        <a:rPr lang="ja-JP" altLang="en-US" sz="1400" b="0" noProof="0" dirty="0" smtClean="0">
                          <a:solidFill>
                            <a:schemeClr val="tx1"/>
                          </a:solidFill>
                          <a:latin typeface="+mn-lt"/>
                        </a:rPr>
                        <a:t>発熱性好中球減少症</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5 (12.8)</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 (16.7)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marR="0" indent="0" algn="l" defTabSz="914400" rtl="0" eaLnBrk="1" fontAlgn="auto" latinLnBrk="0" hangingPunct="1">
                        <a:lnSpc>
                          <a:spcPts val="1600"/>
                        </a:lnSpc>
                        <a:spcBef>
                          <a:spcPts val="0"/>
                        </a:spcBef>
                        <a:spcAft>
                          <a:spcPts val="0"/>
                        </a:spcAft>
                        <a:buClrTx/>
                        <a:buSzTx/>
                        <a:buFontTx/>
                        <a:buNone/>
                        <a:tabLst/>
                        <a:defRPr/>
                      </a:pPr>
                      <a:r>
                        <a:rPr lang="en-GB" sz="1400" b="0" noProof="0" dirty="0" smtClean="0">
                          <a:solidFill>
                            <a:schemeClr val="tx1"/>
                          </a:solidFill>
                          <a:latin typeface="+mn-lt"/>
                        </a:rPr>
                        <a:t>GCSF</a:t>
                      </a:r>
                      <a:r>
                        <a:rPr lang="ja-JP" altLang="en-US" sz="1400" b="0" noProof="0" dirty="0" smtClean="0">
                          <a:solidFill>
                            <a:schemeClr val="tx1"/>
                          </a:solidFill>
                          <a:latin typeface="+mn-lt"/>
                        </a:rPr>
                        <a:t>の使用</a:t>
                      </a:r>
                      <a:r>
                        <a:rPr lang="en-GB" sz="1400" baseline="30000" noProof="0" dirty="0" smtClean="0">
                          <a:solidFill>
                            <a:srgbClr val="363636"/>
                          </a:solidFill>
                        </a:rPr>
                        <a:t>†</a:t>
                      </a:r>
                      <a:r>
                        <a:rPr lang="en-GB" sz="1400" b="0" baseline="0" noProof="0" dirty="0" smtClean="0">
                          <a:solidFill>
                            <a:schemeClr val="tx1"/>
                          </a:solidFill>
                          <a:latin typeface="+mn-lt"/>
                        </a:rPr>
                        <a:t> </a:t>
                      </a:r>
                      <a:endParaRPr lang="en-GB" sz="1400" b="0" noProof="0" dirty="0" smtClean="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lnSpc>
                          <a:spcPts val="1600"/>
                        </a:lnSpc>
                      </a:pPr>
                      <a:r>
                        <a:rPr lang="en-GB" sz="1400" b="0" noProof="0" dirty="0" smtClean="0">
                          <a:solidFill>
                            <a:schemeClr val="tx1"/>
                          </a:solidFill>
                          <a:latin typeface="+mn-lt"/>
                        </a:rPr>
                        <a:t>19 (48.7)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US" sz="1400" b="0" dirty="0">
                        <a:solidFill>
                          <a:schemeClr val="bg1"/>
                        </a:solidFill>
                      </a:endParaRPr>
                    </a:p>
                  </a:txBody>
                  <a:tcPr/>
                </a:tc>
                <a:tc gridSpan="2">
                  <a:txBody>
                    <a:bodyPr/>
                    <a:lstStyle/>
                    <a:p>
                      <a:pPr algn="ctr">
                        <a:lnSpc>
                          <a:spcPts val="1600"/>
                        </a:lnSpc>
                      </a:pPr>
                      <a:r>
                        <a:rPr lang="en-GB" sz="1400" b="0" noProof="0" dirty="0" smtClean="0">
                          <a:solidFill>
                            <a:schemeClr val="tx1"/>
                          </a:solidFill>
                          <a:latin typeface="+mn-lt"/>
                        </a:rPr>
                        <a:t>3 (50)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US" sz="1400" b="0" dirty="0">
                        <a:solidFill>
                          <a:schemeClr val="bg1"/>
                        </a:solidFill>
                      </a:endParaRPr>
                    </a:p>
                  </a:txBody>
                  <a:tcPr/>
                </a:tc>
              </a:tr>
              <a:tr h="327025">
                <a:tc gridSpan="5">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en-US" sz="1400" b="1" noProof="0" dirty="0" smtClean="0">
                          <a:solidFill>
                            <a:schemeClr val="tx1"/>
                          </a:solidFill>
                          <a:latin typeface="+mn-lt"/>
                        </a:rPr>
                        <a:t>非血液</a:t>
                      </a:r>
                      <a:r>
                        <a:rPr lang="en-US" altLang="ja-JP" sz="1400" b="1" noProof="0" dirty="0" smtClean="0">
                          <a:solidFill>
                            <a:schemeClr val="tx1"/>
                          </a:solidFill>
                          <a:latin typeface="+mn-lt"/>
                        </a:rPr>
                        <a:t>AE</a:t>
                      </a:r>
                      <a:r>
                        <a:rPr lang="ja-JP" altLang="en-US" sz="1400" b="1" noProof="0" dirty="0" smtClean="0">
                          <a:solidFill>
                            <a:schemeClr val="tx1"/>
                          </a:solidFill>
                          <a:latin typeface="+mn-lt"/>
                        </a:rPr>
                        <a:t>（全グレード発現率が≧</a:t>
                      </a:r>
                      <a:r>
                        <a:rPr lang="en-GB" sz="1400" b="1" noProof="0" dirty="0" smtClean="0">
                          <a:solidFill>
                            <a:schemeClr val="tx1"/>
                          </a:solidFill>
                          <a:latin typeface="+mn-lt"/>
                          <a:cs typeface="Calibri"/>
                        </a:rPr>
                        <a:t>60%</a:t>
                      </a:r>
                      <a:r>
                        <a:rPr lang="ja-JP" altLang="en-US" sz="1400" b="1" noProof="0" dirty="0" smtClean="0">
                          <a:solidFill>
                            <a:schemeClr val="tx1"/>
                          </a:solidFill>
                          <a:latin typeface="+mn-lt"/>
                          <a:cs typeface="Calibri"/>
                        </a:rPr>
                        <a:t>のもの）</a:t>
                      </a:r>
                      <a:endParaRPr lang="en-GB" sz="1400" b="1" noProof="0" dirty="0" smtClean="0">
                        <a:solidFill>
                          <a:schemeClr val="tx1"/>
                        </a:solidFill>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lnSpc>
                          <a:spcPts val="1600"/>
                        </a:lnSpc>
                      </a:pPr>
                      <a:endParaRPr lang="en-GB" sz="1400" b="0" noProof="0" dirty="0">
                        <a:solidFill>
                          <a:schemeClr val="tx1"/>
                        </a:solidFill>
                        <a:latin typeface="+mn-lt"/>
                      </a:endParaRPr>
                    </a:p>
                  </a:txBody>
                  <a:tcPr anchor="ctr"/>
                </a:tc>
                <a:tc hMerge="1">
                  <a:txBody>
                    <a:bodyPr/>
                    <a:lstStyle/>
                    <a:p>
                      <a:endParaRPr lang="en-GB"/>
                    </a:p>
                  </a:txBody>
                  <a:tcPr/>
                </a:tc>
                <a:tc hMerge="1">
                  <a:txBody>
                    <a:bodyPr/>
                    <a:lstStyle/>
                    <a:p>
                      <a:pPr algn="ctr">
                        <a:lnSpc>
                          <a:spcPts val="1600"/>
                        </a:lnSpc>
                      </a:pPr>
                      <a:endParaRPr lang="en-GB" sz="1400" b="0" noProof="0" dirty="0">
                        <a:solidFill>
                          <a:schemeClr val="tx1"/>
                        </a:solidFill>
                        <a:latin typeface="+mn-lt"/>
                      </a:endParaRPr>
                    </a:p>
                  </a:txBody>
                  <a:tcPr anchor="ctr"/>
                </a:tc>
                <a:tc hMerge="1">
                  <a:txBody>
                    <a:bodyPr/>
                    <a:lstStyle/>
                    <a:p>
                      <a:endParaRPr lang="en-GB"/>
                    </a:p>
                  </a:txBody>
                  <a:tcPr/>
                </a:tc>
              </a:tr>
              <a:tr h="284132">
                <a:tc>
                  <a:txBody>
                    <a:bodyPr/>
                    <a:lstStyle/>
                    <a:p>
                      <a:pPr marL="180000">
                        <a:lnSpc>
                          <a:spcPts val="1600"/>
                        </a:lnSpc>
                      </a:pPr>
                      <a:r>
                        <a:rPr lang="ja-JP" altLang="en-US" sz="1400" b="0" noProof="0" dirty="0" smtClean="0">
                          <a:solidFill>
                            <a:schemeClr val="tx1"/>
                          </a:solidFill>
                          <a:latin typeface="+mn-lt"/>
                        </a:rPr>
                        <a:t>下痢</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22 (56.4)</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5 (12.8)</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6 (100.0)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 (33.3)</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72197">
                <a:tc>
                  <a:txBody>
                    <a:bodyPr/>
                    <a:lstStyle/>
                    <a:p>
                      <a:pPr marL="180000">
                        <a:lnSpc>
                          <a:spcPts val="1600"/>
                        </a:lnSpc>
                      </a:pPr>
                      <a:r>
                        <a:rPr lang="ja-JP" altLang="en-US" sz="1400" b="0" noProof="0" dirty="0" smtClean="0">
                          <a:solidFill>
                            <a:schemeClr val="tx1"/>
                          </a:solidFill>
                          <a:latin typeface="+mn-lt"/>
                        </a:rPr>
                        <a:t>疲労</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26</a:t>
                      </a:r>
                      <a:r>
                        <a:rPr lang="en-GB" sz="1400" b="0" baseline="0" noProof="0" dirty="0" smtClean="0">
                          <a:solidFill>
                            <a:schemeClr val="tx1"/>
                          </a:solidFill>
                          <a:latin typeface="+mn-lt"/>
                        </a:rPr>
                        <a:t> (66.7)</a:t>
                      </a:r>
                      <a:r>
                        <a:rPr lang="en-GB" sz="1400" b="0" noProof="0" dirty="0" smtClean="0">
                          <a:solidFill>
                            <a:schemeClr val="tx1"/>
                          </a:solidFill>
                          <a:latin typeface="+mn-lt"/>
                        </a:rPr>
                        <a:t> </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a:t>
                      </a:r>
                      <a:r>
                        <a:rPr lang="en-GB" sz="1400" b="0" baseline="0" noProof="0" dirty="0" smtClean="0">
                          <a:solidFill>
                            <a:schemeClr val="tx1"/>
                          </a:solidFill>
                          <a:latin typeface="+mn-lt"/>
                        </a:rPr>
                        <a:t> (2.6)</a:t>
                      </a:r>
                      <a:endParaRPr lang="en-GB" sz="1400" b="0" noProof="0" dirty="0" smtClean="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 (16.7)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ja-JP" altLang="en-US" sz="1400" b="0" noProof="0" dirty="0" smtClean="0">
                          <a:solidFill>
                            <a:schemeClr val="tx1"/>
                          </a:solidFill>
                          <a:latin typeface="+mn-lt"/>
                        </a:rPr>
                        <a:t>低アルブミン血症</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26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 (2.6)</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1(16.7)</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84132">
                <a:tc>
                  <a:txBody>
                    <a:bodyPr/>
                    <a:lstStyle/>
                    <a:p>
                      <a:pPr marL="180000">
                        <a:lnSpc>
                          <a:spcPts val="1600"/>
                        </a:lnSpc>
                      </a:pPr>
                      <a:r>
                        <a:rPr lang="ja-JP" altLang="en-US" sz="1400" b="0" noProof="0" dirty="0" smtClean="0">
                          <a:solidFill>
                            <a:schemeClr val="tx1"/>
                          </a:solidFill>
                          <a:latin typeface="+mn-lt"/>
                        </a:rPr>
                        <a:t>低カリウム血症</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25 (64.1)</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8 (20.5)</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3 (50.0)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ja-JP" altLang="en-US" sz="1400" b="0" noProof="0" dirty="0" smtClean="0">
                          <a:solidFill>
                            <a:schemeClr val="tx1"/>
                          </a:solidFill>
                          <a:latin typeface="+mn-lt"/>
                        </a:rPr>
                        <a:t>脱毛</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24 (61.5)</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extLst>
      <p:ext uri="{BB962C8B-B14F-4D97-AF65-F5344CB8AC3E}">
        <p14:creationId xmlns:p14="http://schemas.microsoft.com/office/powerpoint/2010/main" xmlns="" val="3325436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338</a:t>
            </a:r>
            <a:r>
              <a:rPr lang="ja-JP" altLang="en-US" sz="1800" dirty="0"/>
              <a:t>：切除可能境界および局所進行膵腺癌（</a:t>
            </a:r>
            <a:r>
              <a:rPr lang="en-US" altLang="ja-JP" sz="1800" dirty="0"/>
              <a:t>PC</a:t>
            </a:r>
            <a:r>
              <a:rPr lang="ja-JP" altLang="en-US" sz="1800" dirty="0"/>
              <a:t>）患者を対象とした</a:t>
            </a:r>
            <a:r>
              <a:rPr lang="en-GB" altLang="ja-JP" sz="1800" dirty="0"/>
              <a:t>FOLFIRINOX</a:t>
            </a:r>
            <a:r>
              <a:rPr lang="ja-JP" altLang="en-US" sz="1800" dirty="0"/>
              <a:t>＋</a:t>
            </a:r>
            <a:r>
              <a:rPr lang="en-GB" altLang="ja-JP" sz="1800" dirty="0"/>
              <a:t>PF-04136309</a:t>
            </a:r>
            <a:r>
              <a:rPr lang="ja-JP" altLang="en-US" sz="1800" dirty="0" err="1"/>
              <a:t>の第</a:t>
            </a:r>
            <a:r>
              <a:rPr lang="en-US" altLang="ja-JP" sz="1800" dirty="0"/>
              <a:t>Ⅰ</a:t>
            </a:r>
            <a:r>
              <a:rPr lang="en-GB" altLang="ja-JP" sz="1800" dirty="0"/>
              <a:t>B</a:t>
            </a:r>
            <a:r>
              <a:rPr lang="ja-JP" altLang="en-US" sz="1800" dirty="0"/>
              <a:t>相試験</a:t>
            </a:r>
            <a:r>
              <a:rPr lang="en-US" altLang="ja-JP" sz="1800" dirty="0"/>
              <a:t>‐</a:t>
            </a:r>
            <a:r>
              <a:rPr lang="en-GB" altLang="ja-JP" sz="1800" dirty="0"/>
              <a:t>Wang-Gillam A</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a:solidFill>
                  <a:schemeClr val="tx1"/>
                </a:solidFill>
              </a:rPr>
              <a:t>主な</a:t>
            </a:r>
            <a:r>
              <a:rPr lang="ja-JP" altLang="en-US" sz="1600" b="1" dirty="0" smtClean="0">
                <a:solidFill>
                  <a:schemeClr val="tx1"/>
                </a:solidFill>
              </a:rPr>
              <a:t>結果（続き）</a:t>
            </a:r>
            <a:endParaRPr lang="en-GB" sz="1600" dirty="0">
              <a:solidFill>
                <a:schemeClr val="tx1"/>
              </a:solidFill>
            </a:endParaRPr>
          </a:p>
          <a:p>
            <a:pPr>
              <a:spcAft>
                <a:spcPts val="1200"/>
              </a:spcAft>
              <a:buClr>
                <a:srgbClr val="043882"/>
              </a:buClr>
            </a:pPr>
            <a:r>
              <a:rPr lang="en-US" altLang="ja-JP" sz="1600" dirty="0" smtClean="0">
                <a:solidFill>
                  <a:schemeClr val="tx1"/>
                </a:solidFill>
                <a:latin typeface="Arial" charset="0"/>
              </a:rPr>
              <a:t>6</a:t>
            </a:r>
            <a:r>
              <a:rPr lang="ja-JP" altLang="en-US" sz="1600" dirty="0" smtClean="0">
                <a:solidFill>
                  <a:schemeClr val="tx1"/>
                </a:solidFill>
                <a:latin typeface="Arial" charset="0"/>
              </a:rPr>
              <a:t>コースの治療を完了した患者の割合は</a:t>
            </a:r>
            <a:r>
              <a:rPr lang="en-US" altLang="ja-JP" sz="1600" dirty="0" smtClean="0">
                <a:solidFill>
                  <a:schemeClr val="tx1"/>
                </a:solidFill>
                <a:latin typeface="Arial" charset="0"/>
              </a:rPr>
              <a:t>A</a:t>
            </a:r>
            <a:r>
              <a:rPr lang="ja-JP" altLang="en-US" sz="1600" dirty="0" smtClean="0">
                <a:solidFill>
                  <a:schemeClr val="tx1"/>
                </a:solidFill>
                <a:latin typeface="Arial" charset="0"/>
              </a:rPr>
              <a:t>群が</a:t>
            </a:r>
            <a:r>
              <a:rPr lang="en-US" sz="1600" dirty="0" smtClean="0">
                <a:solidFill>
                  <a:schemeClr val="tx1"/>
                </a:solidFill>
                <a:latin typeface="Arial" charset="0"/>
              </a:rPr>
              <a:t>75%</a:t>
            </a:r>
            <a:r>
              <a:rPr lang="ja-JP" altLang="en-US" sz="1600" dirty="0" err="1" smtClean="0">
                <a:solidFill>
                  <a:schemeClr val="tx1"/>
                </a:solidFill>
                <a:latin typeface="Arial" charset="0"/>
              </a:rPr>
              <a:t>、</a:t>
            </a:r>
            <a:r>
              <a:rPr lang="en-US" altLang="ja-JP" sz="1600" dirty="0" smtClean="0">
                <a:solidFill>
                  <a:schemeClr val="tx1"/>
                </a:solidFill>
                <a:latin typeface="Arial" charset="0"/>
              </a:rPr>
              <a:t>B</a:t>
            </a:r>
            <a:r>
              <a:rPr lang="ja-JP" altLang="en-US" sz="1600" dirty="0" smtClean="0">
                <a:solidFill>
                  <a:schemeClr val="tx1"/>
                </a:solidFill>
                <a:latin typeface="Arial" charset="0"/>
              </a:rPr>
              <a:t>群が</a:t>
            </a:r>
            <a:r>
              <a:rPr lang="en-US" sz="1600" dirty="0" smtClean="0">
                <a:solidFill>
                  <a:schemeClr val="tx1"/>
                </a:solidFill>
                <a:latin typeface="Arial" charset="0"/>
              </a:rPr>
              <a:t>33%</a:t>
            </a:r>
            <a:r>
              <a:rPr lang="ja-JP" altLang="en-US" sz="1600" dirty="0" err="1" smtClean="0">
                <a:solidFill>
                  <a:schemeClr val="tx1"/>
                </a:solidFill>
                <a:latin typeface="Arial" charset="0"/>
              </a:rPr>
              <a:t>、</a:t>
            </a:r>
            <a:r>
              <a:rPr lang="en-US" altLang="ja-JP" sz="1600" dirty="0" smtClean="0">
                <a:solidFill>
                  <a:schemeClr val="tx1"/>
                </a:solidFill>
                <a:latin typeface="Arial" charset="0"/>
              </a:rPr>
              <a:t>C</a:t>
            </a:r>
            <a:r>
              <a:rPr lang="ja-JP" altLang="en-US" sz="1600" dirty="0" smtClean="0">
                <a:solidFill>
                  <a:schemeClr val="tx1"/>
                </a:solidFill>
                <a:latin typeface="Arial" charset="0"/>
              </a:rPr>
              <a:t>群*が</a:t>
            </a:r>
            <a:r>
              <a:rPr lang="en-US" sz="1600" dirty="0" smtClean="0">
                <a:solidFill>
                  <a:schemeClr val="tx1"/>
                </a:solidFill>
                <a:latin typeface="Arial" charset="0"/>
              </a:rPr>
              <a:t>78%</a:t>
            </a:r>
            <a:r>
              <a:rPr lang="ja-JP" altLang="en-US" sz="1600" dirty="0" smtClean="0">
                <a:solidFill>
                  <a:schemeClr val="tx1"/>
                </a:solidFill>
                <a:latin typeface="Arial" charset="0"/>
              </a:rPr>
              <a:t>であった。</a:t>
            </a:r>
            <a:endParaRPr lang="en-US" sz="1600" dirty="0" smtClean="0">
              <a:solidFill>
                <a:schemeClr val="tx1"/>
              </a:solidFill>
              <a:latin typeface="Arial" charset="0"/>
            </a:endParaRPr>
          </a:p>
          <a:p>
            <a:pPr>
              <a:spcBef>
                <a:spcPts val="17400"/>
              </a:spcBef>
              <a:spcAft>
                <a:spcPts val="1200"/>
              </a:spcAft>
              <a:buClr>
                <a:srgbClr val="043882"/>
              </a:buClr>
            </a:pPr>
            <a:r>
              <a:rPr lang="en-GB" sz="1600" spc="-10" dirty="0" smtClean="0">
                <a:solidFill>
                  <a:schemeClr val="tx1"/>
                </a:solidFill>
              </a:rPr>
              <a:t>PF-041</a:t>
            </a:r>
            <a:r>
              <a:rPr lang="ja-JP" altLang="en-US" sz="1600" spc="-10" dirty="0" smtClean="0">
                <a:solidFill>
                  <a:schemeClr val="tx1"/>
                </a:solidFill>
              </a:rPr>
              <a:t>＋</a:t>
            </a:r>
            <a:r>
              <a:rPr lang="en-GB" sz="1600" spc="-10" dirty="0" smtClean="0">
                <a:solidFill>
                  <a:schemeClr val="tx1"/>
                </a:solidFill>
              </a:rPr>
              <a:t>FOLFIRINOX</a:t>
            </a:r>
            <a:r>
              <a:rPr lang="ja-JP" altLang="en-US" sz="1600" spc="-10" dirty="0" err="1" smtClean="0">
                <a:solidFill>
                  <a:schemeClr val="tx1"/>
                </a:solidFill>
              </a:rPr>
              <a:t>が投</a:t>
            </a:r>
            <a:r>
              <a:rPr lang="ja-JP" altLang="en-US" sz="1600" spc="-10" dirty="0" smtClean="0">
                <a:solidFill>
                  <a:schemeClr val="tx1"/>
                </a:solidFill>
              </a:rPr>
              <a:t>与された患者の</a:t>
            </a:r>
            <a:r>
              <a:rPr lang="en-US" altLang="ja-JP" sz="1600" spc="-10" dirty="0" smtClean="0">
                <a:solidFill>
                  <a:schemeClr val="tx1"/>
                </a:solidFill>
              </a:rPr>
              <a:t>48.3%</a:t>
            </a:r>
            <a:r>
              <a:rPr lang="ja-JP" altLang="en-US" sz="1600" spc="-10" dirty="0" err="1" smtClean="0">
                <a:solidFill>
                  <a:schemeClr val="tx1"/>
                </a:solidFill>
              </a:rPr>
              <a:t>で原発腫瘍径に</a:t>
            </a:r>
            <a:r>
              <a:rPr lang="ja-JP" altLang="en-US" sz="1600" spc="-10" dirty="0" smtClean="0">
                <a:solidFill>
                  <a:schemeClr val="tx1"/>
                </a:solidFill>
              </a:rPr>
              <a:t>ベースラインから最大≧</a:t>
            </a:r>
            <a:r>
              <a:rPr lang="en-US" altLang="ja-JP" sz="1600" spc="-10" dirty="0" smtClean="0">
                <a:solidFill>
                  <a:schemeClr val="tx1"/>
                </a:solidFill>
              </a:rPr>
              <a:t>30%</a:t>
            </a:r>
            <a:r>
              <a:rPr lang="ja-JP" altLang="en-US" sz="1600" spc="-10" dirty="0" smtClean="0">
                <a:solidFill>
                  <a:schemeClr val="tx1"/>
                </a:solidFill>
              </a:rPr>
              <a:t>の縮小が認められた。</a:t>
            </a:r>
            <a:endParaRPr lang="en-GB" sz="1600" spc="-10" dirty="0">
              <a:solidFill>
                <a:schemeClr val="tx1"/>
              </a:solidFill>
              <a:cs typeface="Calibri"/>
            </a:endParaRPr>
          </a:p>
          <a:p>
            <a:pPr marL="0" indent="0">
              <a:spcBef>
                <a:spcPts val="200"/>
              </a:spcBef>
              <a:buNone/>
            </a:pPr>
            <a:r>
              <a:rPr lang="ja-JP" altLang="en-US" sz="1600" b="1" dirty="0" smtClean="0">
                <a:solidFill>
                  <a:schemeClr val="tx1"/>
                </a:solidFill>
              </a:rPr>
              <a:t>結論</a:t>
            </a:r>
            <a:endParaRPr lang="en-GB" sz="1600" b="1" dirty="0">
              <a:solidFill>
                <a:schemeClr val="tx1"/>
              </a:solidFill>
            </a:endParaRPr>
          </a:p>
          <a:p>
            <a:pPr>
              <a:spcAft>
                <a:spcPts val="200"/>
              </a:spcAft>
            </a:pPr>
            <a:r>
              <a:rPr lang="ja-JP" altLang="en-US" sz="1600" b="1" dirty="0" smtClean="0">
                <a:solidFill>
                  <a:schemeClr val="tx1"/>
                </a:solidFill>
              </a:rPr>
              <a:t>第</a:t>
            </a:r>
            <a:r>
              <a:rPr lang="en-US" altLang="ja-JP" sz="1600" b="1" dirty="0" smtClean="0">
                <a:solidFill>
                  <a:schemeClr val="tx1"/>
                </a:solidFill>
              </a:rPr>
              <a:t>Ⅱ</a:t>
            </a:r>
            <a:r>
              <a:rPr lang="ja-JP" altLang="en-US" sz="1600" b="1" dirty="0" smtClean="0">
                <a:solidFill>
                  <a:schemeClr val="tx1"/>
                </a:solidFill>
              </a:rPr>
              <a:t>相試験の推奨用量は</a:t>
            </a:r>
            <a:r>
              <a:rPr lang="en-GB" sz="1600" b="1" dirty="0" smtClean="0">
                <a:solidFill>
                  <a:schemeClr val="tx1"/>
                </a:solidFill>
              </a:rPr>
              <a:t>PF-041 </a:t>
            </a:r>
            <a:r>
              <a:rPr lang="en-GB" sz="1600" b="1" dirty="0">
                <a:solidFill>
                  <a:schemeClr val="tx1"/>
                </a:solidFill>
              </a:rPr>
              <a:t>500 mg </a:t>
            </a:r>
            <a:r>
              <a:rPr lang="en-GB" sz="1600" b="1" dirty="0" smtClean="0">
                <a:solidFill>
                  <a:schemeClr val="tx1"/>
                </a:solidFill>
              </a:rPr>
              <a:t>bid</a:t>
            </a:r>
            <a:r>
              <a:rPr lang="ja-JP" altLang="en-US" sz="1600" b="1" dirty="0" smtClean="0">
                <a:solidFill>
                  <a:schemeClr val="tx1"/>
                </a:solidFill>
              </a:rPr>
              <a:t>＋</a:t>
            </a:r>
            <a:r>
              <a:rPr lang="en-GB" sz="1600" b="1" dirty="0" smtClean="0">
                <a:solidFill>
                  <a:schemeClr val="tx1"/>
                </a:solidFill>
              </a:rPr>
              <a:t>FOLFIRINOX</a:t>
            </a:r>
            <a:r>
              <a:rPr lang="ja-JP" altLang="en-US" sz="1600" b="1" dirty="0" smtClean="0">
                <a:solidFill>
                  <a:schemeClr val="tx1"/>
                </a:solidFill>
              </a:rPr>
              <a:t>である。</a:t>
            </a:r>
            <a:endParaRPr lang="en-GB" sz="1600" b="1" dirty="0">
              <a:solidFill>
                <a:schemeClr val="tx1"/>
              </a:solidFill>
            </a:endParaRPr>
          </a:p>
          <a:p>
            <a:pPr>
              <a:spcAft>
                <a:spcPts val="200"/>
              </a:spcAft>
            </a:pPr>
            <a:r>
              <a:rPr lang="ja-JP" altLang="en-US" sz="1600" b="1" dirty="0" smtClean="0">
                <a:solidFill>
                  <a:schemeClr val="tx1"/>
                </a:solidFill>
              </a:rPr>
              <a:t>毒性は管理可能であり、高頻度にみられた</a:t>
            </a:r>
            <a:r>
              <a:rPr lang="en-US" altLang="ja-JP" sz="1600" b="1" dirty="0" smtClean="0">
                <a:solidFill>
                  <a:schemeClr val="tx1"/>
                </a:solidFill>
              </a:rPr>
              <a:t>AE</a:t>
            </a:r>
            <a:r>
              <a:rPr lang="ja-JP" altLang="en-US" sz="1600" b="1" dirty="0" smtClean="0">
                <a:solidFill>
                  <a:schemeClr val="tx1"/>
                </a:solidFill>
              </a:rPr>
              <a:t>は</a:t>
            </a:r>
            <a:r>
              <a:rPr lang="en-GB" sz="1600" b="1" dirty="0" smtClean="0">
                <a:solidFill>
                  <a:schemeClr val="tx1"/>
                </a:solidFill>
              </a:rPr>
              <a:t>FOLFIRINOX</a:t>
            </a:r>
            <a:r>
              <a:rPr lang="ja-JP" altLang="en-US" sz="1600" b="1" dirty="0" smtClean="0">
                <a:solidFill>
                  <a:schemeClr val="tx1"/>
                </a:solidFill>
              </a:rPr>
              <a:t>に起因するものであった。</a:t>
            </a:r>
            <a:endParaRPr lang="en-GB" sz="1600" b="1" dirty="0">
              <a:solidFill>
                <a:schemeClr val="tx1"/>
              </a:solidFill>
            </a:endParaRPr>
          </a:p>
          <a:p>
            <a:pPr>
              <a:spcAft>
                <a:spcPts val="200"/>
              </a:spcAft>
            </a:pPr>
            <a:r>
              <a:rPr lang="en-GB" sz="1600" b="1" dirty="0" smtClean="0">
                <a:solidFill>
                  <a:schemeClr val="tx1"/>
                </a:solidFill>
              </a:rPr>
              <a:t>PF-041</a:t>
            </a:r>
            <a:r>
              <a:rPr lang="ja-JP" altLang="en-US" sz="1600" b="1" dirty="0" smtClean="0">
                <a:solidFill>
                  <a:schemeClr val="tx1"/>
                </a:solidFill>
              </a:rPr>
              <a:t>＋</a:t>
            </a:r>
            <a:r>
              <a:rPr lang="en-GB" sz="1600" b="1" dirty="0" smtClean="0">
                <a:solidFill>
                  <a:schemeClr val="tx1"/>
                </a:solidFill>
              </a:rPr>
              <a:t>FOLFIRINOX</a:t>
            </a:r>
            <a:r>
              <a:rPr lang="ja-JP" altLang="en-US" sz="1600" b="1" dirty="0" smtClean="0">
                <a:solidFill>
                  <a:schemeClr val="tx1"/>
                </a:solidFill>
              </a:rPr>
              <a:t>は大規模な臨床試験で検討するべきである。</a:t>
            </a:r>
            <a:endParaRPr lang="en-GB" sz="1600" b="1" dirty="0">
              <a:solidFill>
                <a:schemeClr val="tx1"/>
              </a:solidFill>
            </a:endParaRPr>
          </a:p>
          <a:p>
            <a:pPr lvl="1"/>
            <a:endParaRPr lang="en-GB" sz="1600" b="1" dirty="0">
              <a:solidFill>
                <a:schemeClr val="tx1"/>
              </a:solidFill>
            </a:endParaRPr>
          </a:p>
          <a:p>
            <a:endParaRPr lang="en-GB" dirty="0">
              <a:solidFill>
                <a:schemeClr val="tx1"/>
              </a:solidFill>
            </a:endParaRPr>
          </a:p>
        </p:txBody>
      </p:sp>
      <p:sp>
        <p:nvSpPr>
          <p:cNvPr id="4" name="Text Placeholder 3"/>
          <p:cNvSpPr>
            <a:spLocks noGrp="1"/>
          </p:cNvSpPr>
          <p:nvPr>
            <p:ph type="body" sz="quarter" idx="10"/>
          </p:nvPr>
        </p:nvSpPr>
        <p:spPr/>
        <p:txBody>
          <a:bodyPr/>
          <a:lstStyle/>
          <a:p>
            <a:r>
              <a:rPr lang="en-US" dirty="0" smtClean="0">
                <a:solidFill>
                  <a:srgbClr val="363636"/>
                </a:solidFill>
              </a:rPr>
              <a:t>*</a:t>
            </a:r>
            <a:r>
              <a:rPr lang="ja-JP" altLang="en-US" dirty="0" smtClean="0">
                <a:solidFill>
                  <a:srgbClr val="363636"/>
                </a:solidFill>
              </a:rPr>
              <a:t>拡大コホート；</a:t>
            </a:r>
            <a:r>
              <a:rPr lang="en-US" baseline="30000" dirty="0" smtClean="0">
                <a:solidFill>
                  <a:srgbClr val="363636"/>
                </a:solidFill>
              </a:rPr>
              <a:t>†</a:t>
            </a:r>
            <a:r>
              <a:rPr lang="ja-JP" altLang="en-US" dirty="0" smtClean="0">
                <a:solidFill>
                  <a:srgbClr val="363636"/>
                </a:solidFill>
              </a:rPr>
              <a:t>切除可能境界＋局所進行膵癌患者での多施設共同評価</a:t>
            </a:r>
            <a:endParaRPr lang="en-US" dirty="0">
              <a:solidFill>
                <a:srgbClr val="363636"/>
              </a:solidFill>
            </a:endParaRPr>
          </a:p>
        </p:txBody>
      </p:sp>
      <p:sp>
        <p:nvSpPr>
          <p:cNvPr id="5" name="Text Placeholder 4"/>
          <p:cNvSpPr>
            <a:spLocks noGrp="1"/>
          </p:cNvSpPr>
          <p:nvPr>
            <p:ph type="body" sz="quarter" idx="11"/>
          </p:nvPr>
        </p:nvSpPr>
        <p:spPr/>
        <p:txBody>
          <a:bodyPr/>
          <a:lstStyle/>
          <a:p>
            <a:r>
              <a:rPr lang="en-GB" dirty="0" smtClean="0">
                <a:solidFill>
                  <a:srgbClr val="363636"/>
                </a:solidFill>
              </a:rPr>
              <a:t>Wang-Gillam</a:t>
            </a:r>
            <a:r>
              <a:rPr lang="ja-JP" altLang="en-US" dirty="0" smtClean="0">
                <a:solidFill>
                  <a:srgbClr val="363636"/>
                </a:solidFill>
              </a:rPr>
              <a:t>ら</a:t>
            </a:r>
            <a:r>
              <a:rPr lang="en-GB" dirty="0" smtClean="0">
                <a:solidFill>
                  <a:srgbClr val="363636"/>
                </a:solidFill>
              </a:rPr>
              <a:t> </a:t>
            </a:r>
            <a:r>
              <a:rPr lang="en-GB" dirty="0">
                <a:solidFill>
                  <a:srgbClr val="363636"/>
                </a:solidFill>
              </a:rPr>
              <a:t>J </a:t>
            </a:r>
            <a:r>
              <a:rPr lang="en-GB" dirty="0" err="1">
                <a:solidFill>
                  <a:srgbClr val="363636"/>
                </a:solidFill>
              </a:rPr>
              <a:t>Clin</a:t>
            </a:r>
            <a:r>
              <a:rPr lang="en-GB" dirty="0">
                <a:solidFill>
                  <a:srgbClr val="363636"/>
                </a:solidFill>
              </a:rPr>
              <a:t> </a:t>
            </a:r>
            <a:r>
              <a:rPr lang="en-GB" dirty="0" err="1">
                <a:solidFill>
                  <a:srgbClr val="363636"/>
                </a:solidFill>
              </a:rPr>
              <a:t>Oncol</a:t>
            </a:r>
            <a:r>
              <a:rPr lang="en-GB" dirty="0">
                <a:solidFill>
                  <a:srgbClr val="363636"/>
                </a:solidFill>
              </a:rPr>
              <a:t> 2015; 33 (</a:t>
            </a:r>
            <a:r>
              <a:rPr lang="en-GB" dirty="0" err="1">
                <a:solidFill>
                  <a:srgbClr val="363636"/>
                </a:solidFill>
              </a:rPr>
              <a:t>suppl</a:t>
            </a:r>
            <a:r>
              <a:rPr lang="en-GB" dirty="0">
                <a:solidFill>
                  <a:srgbClr val="363636"/>
                </a:solidFill>
              </a:rPr>
              <a:t> 3; </a:t>
            </a:r>
            <a:r>
              <a:rPr lang="en-GB" dirty="0" err="1">
                <a:solidFill>
                  <a:srgbClr val="363636"/>
                </a:solidFill>
              </a:rPr>
              <a:t>abstr</a:t>
            </a:r>
            <a:r>
              <a:rPr lang="en-GB" dirty="0">
                <a:solidFill>
                  <a:srgbClr val="363636"/>
                </a:solidFill>
              </a:rPr>
              <a:t> 338)</a:t>
            </a:r>
          </a:p>
        </p:txBody>
      </p:sp>
      <p:graphicFrame>
        <p:nvGraphicFramePr>
          <p:cNvPr id="6" name="Table 5"/>
          <p:cNvGraphicFramePr>
            <a:graphicFrameLocks noGrp="1"/>
          </p:cNvGraphicFramePr>
          <p:nvPr>
            <p:extLst>
              <p:ext uri="{D42A27DB-BD31-4B8C-83A1-F6EECF244321}">
                <p14:modId xmlns:p14="http://schemas.microsoft.com/office/powerpoint/2010/main" xmlns="" val="1670633638"/>
              </p:ext>
            </p:extLst>
          </p:nvPr>
        </p:nvGraphicFramePr>
        <p:xfrm>
          <a:off x="426720" y="1918195"/>
          <a:ext cx="8343900" cy="2214880"/>
        </p:xfrm>
        <a:graphic>
          <a:graphicData uri="http://schemas.openxmlformats.org/drawingml/2006/table">
            <a:tbl>
              <a:tblPr firstRow="1" bandRow="1">
                <a:tableStyleId>{69012ECD-51FC-41F1-AA8D-1B2483CD663E}</a:tableStyleId>
              </a:tblPr>
              <a:tblGrid>
                <a:gridCol w="2179320"/>
                <a:gridCol w="2171700"/>
                <a:gridCol w="1906905"/>
                <a:gridCol w="2085975"/>
              </a:tblGrid>
              <a:tr h="370840">
                <a:tc>
                  <a:txBody>
                    <a:bodyPr/>
                    <a:lstStyle/>
                    <a:p>
                      <a:r>
                        <a:rPr lang="ja-JP" altLang="en-US" sz="1400" dirty="0" smtClean="0">
                          <a:solidFill>
                            <a:schemeClr val="tx2"/>
                          </a:solidFill>
                        </a:rPr>
                        <a:t>総合効果、例</a:t>
                      </a:r>
                      <a:r>
                        <a:rPr lang="en-GB" sz="1400" dirty="0" smtClean="0">
                          <a:solidFill>
                            <a:schemeClr val="tx2"/>
                          </a:solidFill>
                        </a:rPr>
                        <a:t> (%)</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PF-041 + FOLFIRINOX </a:t>
                      </a:r>
                      <a:r>
                        <a:rPr lang="ja-JP" altLang="en-US" sz="1400" dirty="0" smtClean="0">
                          <a:solidFill>
                            <a:schemeClr val="tx2"/>
                          </a:solidFill>
                        </a:rPr>
                        <a:t>（</a:t>
                      </a:r>
                      <a:r>
                        <a:rPr lang="en-GB" sz="1400" baseline="0" dirty="0" smtClean="0">
                          <a:solidFill>
                            <a:schemeClr val="tx2"/>
                          </a:solidFill>
                        </a:rPr>
                        <a:t>A</a:t>
                      </a:r>
                      <a:r>
                        <a:rPr lang="ja-JP" altLang="en-US" sz="1400" baseline="0" dirty="0" smtClean="0">
                          <a:solidFill>
                            <a:schemeClr val="tx2"/>
                          </a:solidFill>
                        </a:rPr>
                        <a:t>群＋</a:t>
                      </a:r>
                      <a:r>
                        <a:rPr lang="en-GB" sz="1400" baseline="0" dirty="0" smtClean="0">
                          <a:solidFill>
                            <a:schemeClr val="tx2"/>
                          </a:solidFill>
                        </a:rPr>
                        <a:t>C</a:t>
                      </a:r>
                      <a:r>
                        <a:rPr lang="ja-JP" altLang="en-US" sz="1400" baseline="0" dirty="0" smtClean="0">
                          <a:solidFill>
                            <a:schemeClr val="tx2"/>
                          </a:solidFill>
                        </a:rPr>
                        <a:t>群</a:t>
                      </a:r>
                      <a:r>
                        <a:rPr lang="en-GB" sz="1400" baseline="0" dirty="0" smtClean="0">
                          <a:solidFill>
                            <a:schemeClr val="tx2"/>
                          </a:solidFill>
                        </a:rPr>
                        <a:t>*</a:t>
                      </a:r>
                      <a:r>
                        <a:rPr lang="ja-JP" altLang="en-US" sz="1400" baseline="0" dirty="0" smtClean="0">
                          <a:solidFill>
                            <a:schemeClr val="tx2"/>
                          </a:solidFill>
                        </a:rPr>
                        <a:t>）</a:t>
                      </a:r>
                      <a:endParaRPr lang="en-GB" sz="1400" baseline="0" dirty="0" smtClean="0">
                        <a:solidFill>
                          <a:schemeClr val="tx2"/>
                        </a:solidFill>
                      </a:endParaRPr>
                    </a:p>
                    <a:p>
                      <a:pPr algn="ctr"/>
                      <a:r>
                        <a:rPr lang="ja-JP" altLang="en-US" sz="1400" baseline="0" dirty="0" smtClean="0">
                          <a:solidFill>
                            <a:schemeClr val="tx2"/>
                          </a:solidFill>
                        </a:rPr>
                        <a:t>（</a:t>
                      </a:r>
                      <a:r>
                        <a:rPr lang="en-GB" sz="1400" baseline="0" dirty="0" smtClean="0">
                          <a:solidFill>
                            <a:schemeClr val="tx2"/>
                          </a:solidFill>
                        </a:rPr>
                        <a:t>29</a:t>
                      </a:r>
                      <a:r>
                        <a:rPr lang="ja-JP" altLang="en-US" sz="1400" baseline="0" dirty="0" smtClean="0">
                          <a:solidFill>
                            <a:schemeClr val="tx2"/>
                          </a:solidFill>
                        </a:rPr>
                        <a:t>例）</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FOLFIRINOX</a:t>
                      </a:r>
                      <a:r>
                        <a:rPr lang="ja-JP" altLang="en-US" sz="1400" dirty="0" smtClean="0">
                          <a:solidFill>
                            <a:schemeClr val="tx2"/>
                          </a:solidFill>
                        </a:rPr>
                        <a:t>単独</a:t>
                      </a:r>
                      <a:endParaRPr lang="en-GB"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B</a:t>
                      </a:r>
                      <a:r>
                        <a:rPr lang="ja-JP" altLang="en-US" sz="1400" dirty="0" smtClean="0">
                          <a:solidFill>
                            <a:schemeClr val="tx2"/>
                          </a:solidFill>
                        </a:rPr>
                        <a:t>群）</a:t>
                      </a:r>
                      <a:endParaRPr lang="en-GB"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4</a:t>
                      </a:r>
                      <a:r>
                        <a:rPr lang="ja-JP" altLang="en-US" sz="1400" dirty="0" smtClean="0">
                          <a:solidFill>
                            <a:schemeClr val="tx2"/>
                          </a:solidFill>
                        </a:rPr>
                        <a:t>例）</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rPr>
                        <a:t>ヒストリカル対照</a:t>
                      </a:r>
                      <a:r>
                        <a:rPr lang="en-US" sz="1400" baseline="30000" dirty="0" smtClean="0">
                          <a:solidFill>
                            <a:schemeClr val="tx2"/>
                          </a:solidFill>
                        </a:rPr>
                        <a:t>†</a:t>
                      </a:r>
                      <a:r>
                        <a:rPr lang="en-GB" sz="1400" dirty="0" smtClean="0">
                          <a:solidFill>
                            <a:schemeClr val="tx2"/>
                          </a:solidFill>
                        </a:rPr>
                        <a:t> FOLFIRINOX</a:t>
                      </a:r>
                    </a:p>
                    <a:p>
                      <a:pPr algn="ctr"/>
                      <a:r>
                        <a:rPr lang="ja-JP" altLang="en-US" sz="1400" dirty="0" smtClean="0">
                          <a:solidFill>
                            <a:schemeClr val="tx2"/>
                          </a:solidFill>
                        </a:rPr>
                        <a:t>（</a:t>
                      </a:r>
                      <a:r>
                        <a:rPr lang="en-GB" sz="1400" dirty="0" smtClean="0">
                          <a:solidFill>
                            <a:schemeClr val="tx2"/>
                          </a:solidFill>
                        </a:rPr>
                        <a:t>18</a:t>
                      </a:r>
                      <a:r>
                        <a:rPr lang="ja-JP" altLang="en-US" sz="1400" dirty="0" smtClean="0">
                          <a:solidFill>
                            <a:schemeClr val="tx2"/>
                          </a:solidFill>
                        </a:rPr>
                        <a:t>例）</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r>
                        <a:rPr lang="en-GB" sz="1400" b="1" dirty="0" smtClean="0"/>
                        <a:t>CR</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1" dirty="0" smtClean="0"/>
                        <a:t>0</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1" dirty="0" smtClean="0"/>
                        <a:t>0</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1" dirty="0" smtClean="0"/>
                        <a:t>1 (6)</a:t>
                      </a:r>
                      <a:endParaRPr lang="en-GB" sz="1400" b="1"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r>
                        <a:rPr lang="en-GB" sz="1400" b="1" dirty="0" smtClean="0"/>
                        <a:t>PR</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1" dirty="0" smtClean="0"/>
                        <a:t>14 (48)</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1" dirty="0" smtClean="0"/>
                        <a:t>0 </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1" dirty="0" smtClean="0"/>
                        <a:t>5 (28)</a:t>
                      </a:r>
                      <a:endParaRPr lang="en-GB" sz="1400" b="1"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r>
                        <a:rPr lang="en-GB" sz="1400" b="1" dirty="0" smtClean="0"/>
                        <a:t>SD</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14 (48)</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3 (75)</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9 (50)</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r>
                        <a:rPr lang="en-GB" sz="1400" b="1" dirty="0" smtClean="0"/>
                        <a:t>PD</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dirty="0" smtClean="0"/>
                        <a:t>1 (4)</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dirty="0" smtClean="0"/>
                        <a:t>1 (25)</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dirty="0" smtClean="0"/>
                        <a:t>3 (17)</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extLst>
      <p:ext uri="{BB962C8B-B14F-4D97-AF65-F5344CB8AC3E}">
        <p14:creationId xmlns:p14="http://schemas.microsoft.com/office/powerpoint/2010/main" xmlns="" val="36140496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234</a:t>
            </a:r>
            <a:r>
              <a:rPr lang="ja-JP" altLang="en-US" sz="1800" dirty="0" smtClean="0"/>
              <a:t>：</a:t>
            </a:r>
            <a:r>
              <a:rPr lang="ja-JP" altLang="en-US" sz="1800" spc="80" dirty="0" smtClean="0"/>
              <a:t>ゲムシタビン含有療法歴のある転移性膵癌（</a:t>
            </a:r>
            <a:r>
              <a:rPr lang="en-US" altLang="ja-JP" sz="1800" spc="80" dirty="0" err="1" smtClean="0"/>
              <a:t>mPAC</a:t>
            </a:r>
            <a:r>
              <a:rPr lang="ja-JP" altLang="en-US" sz="1800" spc="80" dirty="0" smtClean="0"/>
              <a:t>）患者を</a:t>
            </a:r>
            <a:r>
              <a:rPr lang="ja-JP" altLang="en-US" sz="1800" spc="80" dirty="0"/>
              <a:t>対象</a:t>
            </a:r>
            <a:r>
              <a:rPr lang="ja-JP" altLang="en-US" sz="1800" spc="80" dirty="0" smtClean="0"/>
              <a:t>に</a:t>
            </a:r>
            <a:r>
              <a:rPr lang="en-US" altLang="ja-JP" sz="1800" spc="80" dirty="0" smtClean="0"/>
              <a:t>5-</a:t>
            </a:r>
            <a:r>
              <a:rPr lang="ja-JP" altLang="en-US" sz="1800" dirty="0" smtClean="0"/>
              <a:t>フルオロウラシル</a:t>
            </a:r>
            <a:r>
              <a:rPr lang="ja-JP" altLang="en-US" sz="1800" dirty="0"/>
              <a:t>／ロイコボリン併用または</a:t>
            </a:r>
            <a:r>
              <a:rPr lang="ja-JP" altLang="en-US" sz="1800" dirty="0" smtClean="0"/>
              <a:t>非併用下の</a:t>
            </a:r>
            <a:r>
              <a:rPr lang="en-GB" altLang="ja-JP" sz="1800" dirty="0" smtClean="0"/>
              <a:t>MM-398</a:t>
            </a:r>
            <a:r>
              <a:rPr lang="ja-JP" altLang="en-US" sz="1800" dirty="0"/>
              <a:t>（</a:t>
            </a:r>
            <a:r>
              <a:rPr lang="en-GB" altLang="ja-JP" sz="1800" dirty="0" err="1"/>
              <a:t>nal</a:t>
            </a:r>
            <a:r>
              <a:rPr lang="en-GB" altLang="ja-JP" sz="1800" dirty="0"/>
              <a:t>-IRI</a:t>
            </a:r>
            <a:r>
              <a:rPr lang="ja-JP" altLang="en-US" sz="1800" dirty="0" smtClean="0"/>
              <a:t>）を</a:t>
            </a:r>
            <a:r>
              <a:rPr lang="en-GB" altLang="ja-JP" sz="1800" dirty="0" smtClean="0"/>
              <a:t>5-</a:t>
            </a:r>
            <a:r>
              <a:rPr lang="ja-JP" altLang="en-US" sz="1800" dirty="0" smtClean="0"/>
              <a:t>フルオロウラシル</a:t>
            </a:r>
            <a:r>
              <a:rPr lang="ja-JP" altLang="en-US" sz="1800" dirty="0"/>
              <a:t>／</a:t>
            </a:r>
            <a:r>
              <a:rPr lang="ja-JP" altLang="en-US" sz="1800" dirty="0" smtClean="0"/>
              <a:t>ロイコボリンと比較</a:t>
            </a:r>
            <a:r>
              <a:rPr lang="ja-JP" altLang="en-US" sz="1800" dirty="0"/>
              <a:t>した第</a:t>
            </a:r>
            <a:r>
              <a:rPr lang="en-US" altLang="ja-JP" sz="1800" dirty="0" smtClean="0"/>
              <a:t>Ⅲ</a:t>
            </a:r>
            <a:r>
              <a:rPr lang="ja-JP" altLang="en-US" sz="1800" dirty="0" smtClean="0"/>
              <a:t>相</a:t>
            </a:r>
            <a:r>
              <a:rPr lang="en-GB" sz="1800" dirty="0" smtClean="0"/>
              <a:t>NAPOLI-1</a:t>
            </a:r>
            <a:r>
              <a:rPr lang="ja-JP" altLang="en-US" sz="1800" dirty="0" smtClean="0"/>
              <a:t>試験の拡大解析</a:t>
            </a:r>
            <a:r>
              <a:rPr lang="en-US" altLang="ja-JP" sz="1800" dirty="0" smtClean="0"/>
              <a:t>‐</a:t>
            </a:r>
            <a:r>
              <a:rPr lang="en-GB" sz="1800" dirty="0" smtClean="0"/>
              <a:t>Chen LT</a:t>
            </a:r>
            <a:r>
              <a:rPr lang="ja-JP" altLang="en-US" sz="1800" dirty="0" smtClean="0"/>
              <a:t>ら</a:t>
            </a:r>
            <a:endParaRPr lang="en-GB" sz="1800" dirty="0"/>
          </a:p>
        </p:txBody>
      </p:sp>
      <p:sp>
        <p:nvSpPr>
          <p:cNvPr id="4" name="Text Placeholder 3"/>
          <p:cNvSpPr>
            <a:spLocks noGrp="1"/>
          </p:cNvSpPr>
          <p:nvPr>
            <p:ph type="body" sz="quarter" idx="11"/>
          </p:nvPr>
        </p:nvSpPr>
        <p:spPr/>
        <p:txBody>
          <a:bodyPr/>
          <a:lstStyle/>
          <a:p>
            <a:r>
              <a:rPr lang="fr-FR" dirty="0" smtClean="0">
                <a:solidFill>
                  <a:srgbClr val="363636"/>
                </a:solidFill>
              </a:rPr>
              <a:t>Chen</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234</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3873297" y="35445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6" idx="1"/>
          </p:cNvCxnSpPr>
          <p:nvPr/>
        </p:nvCxnSpPr>
        <p:spPr bwMode="auto">
          <a:xfrm rot="5400000" flipH="1" flipV="1">
            <a:off x="3952656" y="2815674"/>
            <a:ext cx="941357" cy="516478"/>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5" idx="4"/>
            <a:endCxn id="14" idx="1"/>
          </p:cNvCxnSpPr>
          <p:nvPr/>
        </p:nvCxnSpPr>
        <p:spPr bwMode="auto">
          <a:xfrm rot="16200000" flipH="1">
            <a:off x="3948323" y="4345563"/>
            <a:ext cx="950122" cy="516578"/>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481459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9" name="AutoShape 12"/>
          <p:cNvSpPr>
            <a:spLocks noChangeArrowheads="1"/>
          </p:cNvSpPr>
          <p:nvPr/>
        </p:nvSpPr>
        <p:spPr bwMode="auto">
          <a:xfrm>
            <a:off x="8116435" y="233891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10" name="Content Placeholder 26"/>
          <p:cNvSpPr txBox="1">
            <a:spLocks/>
          </p:cNvSpPr>
          <p:nvPr/>
        </p:nvSpPr>
        <p:spPr bwMode="auto">
          <a:xfrm>
            <a:off x="3393577" y="5139129"/>
            <a:ext cx="1409852" cy="892175"/>
          </a:xfrm>
          <a:prstGeom prst="rect">
            <a:avLst/>
          </a:prstGeom>
          <a:noFill/>
          <a:ln w="9525">
            <a:noFill/>
            <a:miter lim="800000"/>
            <a:headEnd/>
            <a:tailEnd/>
          </a:ln>
        </p:spPr>
        <p:txBody>
          <a:bodyPr/>
          <a:lstStyle/>
          <a:p>
            <a:pPr marL="190500" indent="-190500" algn="l">
              <a:spcBef>
                <a:spcPts val="0"/>
              </a:spcBef>
              <a:spcAft>
                <a:spcPts val="0"/>
              </a:spcAft>
              <a:defRPr/>
            </a:pPr>
            <a:r>
              <a:rPr lang="ja-JP" altLang="en-US" sz="1400" b="1" dirty="0" smtClean="0">
                <a:solidFill>
                  <a:schemeClr val="bg1"/>
                </a:solidFill>
                <a:latin typeface="+mn-lt"/>
              </a:rPr>
              <a:t>層別化</a:t>
            </a:r>
            <a:endParaRPr lang="en-GB" sz="1400" b="1" dirty="0">
              <a:solidFill>
                <a:schemeClr val="bg1"/>
              </a:solidFill>
              <a:latin typeface="+mn-lt"/>
            </a:endParaRPr>
          </a:p>
          <a:p>
            <a:pPr marL="203200" indent="-203200">
              <a:spcBef>
                <a:spcPts val="0"/>
              </a:spcBef>
              <a:spcAft>
                <a:spcPts val="0"/>
              </a:spcAft>
              <a:buFont typeface="Arial" pitchFamily="34" charset="0"/>
              <a:buChar char="•"/>
              <a:defRPr/>
            </a:pPr>
            <a:r>
              <a:rPr lang="ja-JP" altLang="en-US" sz="1400" dirty="0" smtClean="0">
                <a:solidFill>
                  <a:srgbClr val="363636"/>
                </a:solidFill>
                <a:latin typeface="+mn-lt"/>
                <a:cs typeface="Arial"/>
              </a:rPr>
              <a:t>アルブミン</a:t>
            </a:r>
            <a:endParaRPr lang="en-GB" sz="1400" dirty="0">
              <a:solidFill>
                <a:srgbClr val="363636"/>
              </a:solidFill>
              <a:latin typeface="+mn-lt"/>
              <a:cs typeface="Arial"/>
            </a:endParaRPr>
          </a:p>
          <a:p>
            <a:pPr marL="203200" indent="-203200">
              <a:spcBef>
                <a:spcPts val="0"/>
              </a:spcBef>
              <a:spcAft>
                <a:spcPts val="0"/>
              </a:spcAft>
              <a:buFont typeface="Arial" pitchFamily="34" charset="0"/>
              <a:buChar char="•"/>
              <a:defRPr/>
            </a:pPr>
            <a:r>
              <a:rPr lang="en-GB" sz="1400" dirty="0">
                <a:solidFill>
                  <a:srgbClr val="363636"/>
                </a:solidFill>
                <a:latin typeface="+mn-lt"/>
                <a:cs typeface="Arial"/>
              </a:rPr>
              <a:t>KPS</a:t>
            </a:r>
          </a:p>
          <a:p>
            <a:pPr marL="203200" indent="-203200">
              <a:spcBef>
                <a:spcPts val="0"/>
              </a:spcBef>
              <a:spcAft>
                <a:spcPts val="0"/>
              </a:spcAft>
              <a:buFont typeface="Arial" pitchFamily="34" charset="0"/>
              <a:buChar char="•"/>
              <a:defRPr/>
            </a:pPr>
            <a:r>
              <a:rPr lang="ja-JP" altLang="en-US" sz="1400" dirty="0" smtClean="0">
                <a:solidFill>
                  <a:srgbClr val="363636"/>
                </a:solidFill>
                <a:latin typeface="+mn-lt"/>
                <a:cs typeface="Arial"/>
              </a:rPr>
              <a:t>民族</a:t>
            </a:r>
            <a:endParaRPr lang="en-GB" sz="1400" dirty="0">
              <a:solidFill>
                <a:srgbClr val="363636"/>
              </a:solidFill>
              <a:latin typeface="+mn-lt"/>
              <a:cs typeface="Arial"/>
            </a:endParaRPr>
          </a:p>
        </p:txBody>
      </p:sp>
      <p:cxnSp>
        <p:nvCxnSpPr>
          <p:cNvPr id="11" name="AutoShape 19"/>
          <p:cNvCxnSpPr>
            <a:cxnSpLocks noChangeShapeType="1"/>
          </p:cNvCxnSpPr>
          <p:nvPr/>
        </p:nvCxnSpPr>
        <p:spPr bwMode="auto">
          <a:xfrm>
            <a:off x="3643870" y="3836691"/>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0"/>
          <p:cNvCxnSpPr>
            <a:cxnSpLocks noChangeShapeType="1"/>
          </p:cNvCxnSpPr>
          <p:nvPr/>
        </p:nvCxnSpPr>
        <p:spPr bwMode="auto">
          <a:xfrm>
            <a:off x="7542220" y="5078913"/>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3" name="AutoShape 21"/>
          <p:cNvCxnSpPr>
            <a:cxnSpLocks noChangeShapeType="1"/>
          </p:cNvCxnSpPr>
          <p:nvPr/>
        </p:nvCxnSpPr>
        <p:spPr bwMode="auto">
          <a:xfrm>
            <a:off x="7543800" y="2603233"/>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681673" y="4507650"/>
            <a:ext cx="3133048" cy="114252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latin typeface="+mn-ea"/>
                <a:cs typeface="Arial"/>
              </a:rPr>
              <a:t>5-FU/LV</a:t>
            </a:r>
            <a:r>
              <a:rPr lang="en-GB" altLang="zh-CN" dirty="0">
                <a:solidFill>
                  <a:srgbClr val="363636"/>
                </a:solidFill>
                <a:latin typeface="+mn-ea"/>
                <a:cs typeface="Arial"/>
              </a:rPr>
              <a:t> </a:t>
            </a:r>
            <a:br>
              <a:rPr lang="en-GB" altLang="zh-CN" dirty="0">
                <a:solidFill>
                  <a:srgbClr val="363636"/>
                </a:solidFill>
                <a:latin typeface="+mn-ea"/>
                <a:cs typeface="Arial"/>
              </a:rPr>
            </a:br>
            <a:r>
              <a:rPr lang="en-GB" altLang="zh-CN" dirty="0">
                <a:solidFill>
                  <a:srgbClr val="363636"/>
                </a:solidFill>
                <a:latin typeface="+mn-ea"/>
                <a:cs typeface="Arial"/>
              </a:rPr>
              <a:t>2000/200 </a:t>
            </a:r>
            <a:r>
              <a:rPr lang="en-GB" altLang="zh-CN" dirty="0" smtClean="0">
                <a:solidFill>
                  <a:srgbClr val="363636"/>
                </a:solidFill>
                <a:latin typeface="+mn-ea"/>
                <a:cs typeface="Arial"/>
              </a:rPr>
              <a:t>mg/m</a:t>
            </a:r>
            <a:r>
              <a:rPr lang="en-GB" altLang="zh-CN" baseline="30000" dirty="0" smtClean="0">
                <a:solidFill>
                  <a:srgbClr val="363636"/>
                </a:solidFill>
                <a:latin typeface="+mn-ea"/>
                <a:cs typeface="Arial"/>
              </a:rPr>
              <a:t>2</a:t>
            </a:r>
            <a:r>
              <a:rPr lang="en-US" altLang="ja-JP" dirty="0" smtClean="0">
                <a:solidFill>
                  <a:srgbClr val="363636"/>
                </a:solidFill>
                <a:latin typeface="+mn-ea"/>
                <a:cs typeface="Arial"/>
              </a:rPr>
              <a:t>/</a:t>
            </a:r>
            <a:r>
              <a:rPr lang="ja-JP" altLang="en-US" dirty="0" smtClean="0">
                <a:solidFill>
                  <a:srgbClr val="363636"/>
                </a:solidFill>
                <a:latin typeface="+mn-ea"/>
                <a:cs typeface="Arial"/>
              </a:rPr>
              <a:t>週</a:t>
            </a:r>
            <a:r>
              <a:rPr lang="en-GB" altLang="zh-CN" dirty="0" smtClean="0">
                <a:solidFill>
                  <a:srgbClr val="363636"/>
                </a:solidFill>
                <a:latin typeface="+mn-ea"/>
                <a:cs typeface="Arial"/>
              </a:rPr>
              <a:t> </a:t>
            </a:r>
            <a:r>
              <a:rPr lang="en-GB" altLang="zh-CN" dirty="0">
                <a:solidFill>
                  <a:srgbClr val="363636"/>
                </a:solidFill>
                <a:latin typeface="+mn-ea"/>
                <a:cs typeface="Arial"/>
              </a:rPr>
              <a:t>x 4, </a:t>
            </a:r>
            <a:br>
              <a:rPr lang="en-GB" altLang="zh-CN" dirty="0">
                <a:solidFill>
                  <a:srgbClr val="363636"/>
                </a:solidFill>
                <a:latin typeface="+mn-ea"/>
                <a:cs typeface="Arial"/>
              </a:rPr>
            </a:br>
            <a:r>
              <a:rPr lang="en-GB" altLang="zh-CN" dirty="0">
                <a:solidFill>
                  <a:srgbClr val="363636"/>
                </a:solidFill>
                <a:latin typeface="+mn-ea"/>
                <a:cs typeface="Arial"/>
              </a:rPr>
              <a:t>q6w</a:t>
            </a:r>
          </a:p>
          <a:p>
            <a:pPr algn="ctr" defTabSz="892175" eaLnBrk="0" hangingPunct="0"/>
            <a:r>
              <a:rPr lang="ja-JP" altLang="en-US" dirty="0" smtClean="0">
                <a:solidFill>
                  <a:srgbClr val="363636"/>
                </a:solidFill>
                <a:latin typeface="+mn-ea"/>
                <a:cs typeface="Arial"/>
              </a:rPr>
              <a:t>（</a:t>
            </a:r>
            <a:r>
              <a:rPr lang="en-GB" altLang="zh-CN" dirty="0" smtClean="0">
                <a:solidFill>
                  <a:srgbClr val="363636"/>
                </a:solidFill>
                <a:latin typeface="+mn-ea"/>
                <a:cs typeface="Arial"/>
              </a:rPr>
              <a:t>149</a:t>
            </a:r>
            <a:r>
              <a:rPr lang="ja-JP" altLang="en-US" dirty="0" smtClean="0">
                <a:solidFill>
                  <a:srgbClr val="363636"/>
                </a:solidFill>
                <a:latin typeface="+mn-ea"/>
                <a:cs typeface="Arial"/>
              </a:rPr>
              <a:t>例）</a:t>
            </a:r>
            <a:endParaRPr lang="en-GB" altLang="zh-CN" dirty="0">
              <a:solidFill>
                <a:srgbClr val="363636"/>
              </a:solidFill>
              <a:latin typeface="+mn-ea"/>
              <a:cs typeface="Arial"/>
            </a:endParaRPr>
          </a:p>
        </p:txBody>
      </p:sp>
      <p:sp>
        <p:nvSpPr>
          <p:cNvPr id="15" name="TextBox 14"/>
          <p:cNvSpPr txBox="1"/>
          <p:nvPr/>
        </p:nvSpPr>
        <p:spPr>
          <a:xfrm>
            <a:off x="369888" y="1295400"/>
            <a:ext cx="8404225" cy="830997"/>
          </a:xfrm>
          <a:prstGeom prst="rect">
            <a:avLst/>
          </a:prstGeom>
          <a:noFill/>
        </p:spPr>
        <p:txBody>
          <a:bodyPr wrap="square" lIns="0" rtlCol="0">
            <a:spAutoFit/>
          </a:bodyPr>
          <a:lstStyle/>
          <a:p>
            <a:r>
              <a:rPr lang="ja-JP" altLang="en-US" sz="1600" b="1" dirty="0"/>
              <a:t>研究の</a:t>
            </a:r>
            <a:r>
              <a:rPr lang="ja-JP" altLang="en-US" sz="1600" b="1" dirty="0" smtClean="0"/>
              <a:t>目的</a:t>
            </a:r>
            <a:endParaRPr lang="en-GB" sz="1600" b="1" dirty="0"/>
          </a:p>
          <a:p>
            <a:pPr marL="285750" lvl="1" indent="-285750">
              <a:buFont typeface="Arial" panose="020B0604020202020204" pitchFamily="34" charset="0"/>
              <a:buChar char="•"/>
            </a:pPr>
            <a:r>
              <a:rPr lang="ja-JP" altLang="en-US" sz="1600" dirty="0" smtClean="0"/>
              <a:t>転移性膵癌患者における</a:t>
            </a:r>
            <a:r>
              <a:rPr lang="en-GB" altLang="ja-JP" sz="1600" dirty="0"/>
              <a:t>MM-398</a:t>
            </a:r>
            <a:r>
              <a:rPr lang="ja-JP" altLang="en-US" sz="1600" dirty="0"/>
              <a:t>の</a:t>
            </a:r>
            <a:r>
              <a:rPr lang="en-GB" sz="1600" dirty="0" smtClean="0"/>
              <a:t>5-FU</a:t>
            </a:r>
            <a:r>
              <a:rPr lang="ja-JP" altLang="en-US" sz="1600" dirty="0" smtClean="0"/>
              <a:t>／</a:t>
            </a:r>
            <a:r>
              <a:rPr lang="en-GB" sz="1600" dirty="0" smtClean="0"/>
              <a:t>LV</a:t>
            </a:r>
            <a:r>
              <a:rPr lang="ja-JP" altLang="en-US" sz="1600" dirty="0" err="1" smtClean="0"/>
              <a:t>への</a:t>
            </a:r>
            <a:r>
              <a:rPr lang="ja-JP" altLang="en-US" sz="1600" dirty="0" smtClean="0"/>
              <a:t>追加の有効性および安全性を評価する。</a:t>
            </a:r>
            <a:endParaRPr lang="en-GB" sz="1600" dirty="0"/>
          </a:p>
        </p:txBody>
      </p:sp>
      <p:sp>
        <p:nvSpPr>
          <p:cNvPr id="16" name="AutoShape 8"/>
          <p:cNvSpPr>
            <a:spLocks noChangeArrowheads="1"/>
          </p:cNvSpPr>
          <p:nvPr/>
        </p:nvSpPr>
        <p:spPr bwMode="auto">
          <a:xfrm>
            <a:off x="4681573" y="2031970"/>
            <a:ext cx="3134896" cy="114252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mn-ea"/>
                <a:cs typeface="Arial"/>
              </a:rPr>
              <a:t>MM-398 + 5-FU/LV</a:t>
            </a:r>
            <a:r>
              <a:rPr lang="en-GB" altLang="zh-CN" dirty="0">
                <a:solidFill>
                  <a:srgbClr val="FFFFFF"/>
                </a:solidFill>
                <a:latin typeface="+mn-ea"/>
                <a:cs typeface="Arial"/>
              </a:rPr>
              <a:t> </a:t>
            </a:r>
            <a:br>
              <a:rPr lang="en-GB" altLang="zh-CN" dirty="0">
                <a:solidFill>
                  <a:srgbClr val="FFFFFF"/>
                </a:solidFill>
                <a:latin typeface="+mn-ea"/>
                <a:cs typeface="Arial"/>
              </a:rPr>
            </a:br>
            <a:r>
              <a:rPr lang="en-GB" altLang="zh-CN" dirty="0">
                <a:solidFill>
                  <a:srgbClr val="FFFFFF"/>
                </a:solidFill>
                <a:latin typeface="+mn-ea"/>
                <a:cs typeface="Arial"/>
              </a:rPr>
              <a:t>80 + 2400/400 mg/m</a:t>
            </a:r>
            <a:r>
              <a:rPr lang="en-GB" altLang="zh-CN" baseline="30000" dirty="0">
                <a:solidFill>
                  <a:srgbClr val="FFFFFF"/>
                </a:solidFill>
                <a:latin typeface="+mn-ea"/>
                <a:cs typeface="Arial"/>
              </a:rPr>
              <a:t>2</a:t>
            </a:r>
            <a:r>
              <a:rPr lang="en-GB" altLang="zh-CN" dirty="0">
                <a:solidFill>
                  <a:srgbClr val="FFFFFF"/>
                </a:solidFill>
                <a:latin typeface="+mn-ea"/>
                <a:cs typeface="Arial"/>
              </a:rPr>
              <a:t>, q2w</a:t>
            </a:r>
          </a:p>
          <a:p>
            <a:pPr algn="ctr" defTabSz="892175" eaLnBrk="0" hangingPunct="0"/>
            <a:r>
              <a:rPr lang="ja-JP" altLang="en-US" dirty="0" smtClean="0">
                <a:solidFill>
                  <a:srgbClr val="FFFFFF"/>
                </a:solidFill>
                <a:latin typeface="+mn-ea"/>
                <a:cs typeface="Arial"/>
              </a:rPr>
              <a:t>（</a:t>
            </a:r>
            <a:r>
              <a:rPr lang="en-GB" altLang="zh-CN" dirty="0" smtClean="0">
                <a:solidFill>
                  <a:srgbClr val="FFFFFF"/>
                </a:solidFill>
                <a:latin typeface="+mn-ea"/>
                <a:cs typeface="Arial"/>
              </a:rPr>
              <a:t>117</a:t>
            </a:r>
            <a:r>
              <a:rPr lang="ja-JP" altLang="en-US" dirty="0" smtClean="0">
                <a:solidFill>
                  <a:srgbClr val="FFFFFF"/>
                </a:solidFill>
                <a:latin typeface="+mn-ea"/>
                <a:cs typeface="Arial"/>
              </a:rPr>
              <a:t>例）</a:t>
            </a:r>
            <a:endParaRPr lang="en-GB" altLang="zh-CN" dirty="0">
              <a:solidFill>
                <a:srgbClr val="FFFFFF"/>
              </a:solidFill>
              <a:latin typeface="+mn-ea"/>
              <a:cs typeface="Arial"/>
            </a:endParaRPr>
          </a:p>
        </p:txBody>
      </p:sp>
      <p:sp>
        <p:nvSpPr>
          <p:cNvPr id="17" name="AutoShape 9"/>
          <p:cNvSpPr>
            <a:spLocks noChangeArrowheads="1"/>
          </p:cNvSpPr>
          <p:nvPr/>
        </p:nvSpPr>
        <p:spPr bwMode="auto">
          <a:xfrm>
            <a:off x="325935" y="3157542"/>
            <a:ext cx="3319690" cy="13716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sz="1700" dirty="0" smtClean="0">
                <a:solidFill>
                  <a:srgbClr val="FFFFFF"/>
                </a:solidFill>
                <a:latin typeface="+mn-ea"/>
                <a:cs typeface="Arial"/>
              </a:rPr>
              <a:t>主な患者組み入れ基準</a:t>
            </a:r>
            <a:endParaRPr lang="en-GB" altLang="zh-CN" sz="1700"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ja-JP" altLang="en-US" sz="1700" dirty="0" smtClean="0">
                <a:solidFill>
                  <a:srgbClr val="FFFFFF"/>
                </a:solidFill>
                <a:latin typeface="+mn-ea"/>
                <a:cs typeface="Arial"/>
              </a:rPr>
              <a:t>転移性膵癌</a:t>
            </a:r>
            <a:endParaRPr lang="en-GB" altLang="zh-CN" sz="1700" i="1" dirty="0">
              <a:solidFill>
                <a:srgbClr val="FFFFFF"/>
              </a:solidFill>
              <a:latin typeface="+mn-ea"/>
              <a:cs typeface="Arial"/>
            </a:endParaRPr>
          </a:p>
          <a:p>
            <a:pPr marL="228600" indent="-228600" defTabSz="892175" eaLnBrk="0" hangingPunct="0">
              <a:spcAft>
                <a:spcPct val="30000"/>
              </a:spcAft>
              <a:buFont typeface="Arial" pitchFamily="34" charset="0"/>
              <a:buChar char="•"/>
            </a:pPr>
            <a:r>
              <a:rPr lang="ja-JP" altLang="en-US" sz="1700" dirty="0" smtClean="0">
                <a:solidFill>
                  <a:srgbClr val="FFFFFF"/>
                </a:solidFill>
                <a:latin typeface="+mn-ea"/>
                <a:cs typeface="Arial"/>
              </a:rPr>
              <a:t>ゲムシタビン含有療法歴あり</a:t>
            </a:r>
            <a:endParaRPr lang="en-GB" altLang="zh-CN" sz="1700" dirty="0">
              <a:solidFill>
                <a:srgbClr val="FFFFFF"/>
              </a:solidFill>
              <a:latin typeface="+mn-ea"/>
              <a:cs typeface="Arial"/>
            </a:endParaRPr>
          </a:p>
          <a:p>
            <a:pPr marL="292100" indent="-292100" defTabSz="892175" eaLnBrk="0" hangingPunct="0">
              <a:spcAft>
                <a:spcPct val="30000"/>
              </a:spcAft>
              <a:buFont typeface="Wingdings" pitchFamily="2" charset="2"/>
              <a:buNone/>
            </a:pPr>
            <a:r>
              <a:rPr lang="ja-JP" altLang="en-US" sz="1700" dirty="0" smtClean="0">
                <a:solidFill>
                  <a:srgbClr val="FFFFFF"/>
                </a:solidFill>
                <a:latin typeface="+mn-ea"/>
                <a:cs typeface="Arial"/>
              </a:rPr>
              <a:t>（</a:t>
            </a:r>
            <a:r>
              <a:rPr lang="en-GB" altLang="zh-CN" sz="1700" dirty="0" smtClean="0">
                <a:solidFill>
                  <a:srgbClr val="FFFFFF"/>
                </a:solidFill>
                <a:latin typeface="+mn-ea"/>
                <a:cs typeface="Arial"/>
              </a:rPr>
              <a:t>417</a:t>
            </a:r>
            <a:r>
              <a:rPr lang="ja-JP" altLang="en-US" sz="1700" dirty="0" smtClean="0">
                <a:solidFill>
                  <a:srgbClr val="FFFFFF"/>
                </a:solidFill>
                <a:latin typeface="+mn-ea"/>
                <a:cs typeface="Arial"/>
              </a:rPr>
              <a:t>例）</a:t>
            </a:r>
            <a:endParaRPr lang="en-GB" altLang="zh-CN" sz="1700" dirty="0">
              <a:solidFill>
                <a:srgbClr val="FFFFFF"/>
              </a:solidFill>
              <a:latin typeface="+mn-ea"/>
              <a:cs typeface="Arial"/>
            </a:endParaRPr>
          </a:p>
        </p:txBody>
      </p:sp>
      <p:sp>
        <p:nvSpPr>
          <p:cNvPr id="18" name="Rectangle 9"/>
          <p:cNvSpPr txBox="1">
            <a:spLocks noChangeArrowheads="1"/>
          </p:cNvSpPr>
          <p:nvPr/>
        </p:nvSpPr>
        <p:spPr>
          <a:xfrm>
            <a:off x="365124" y="5762256"/>
            <a:ext cx="4130676" cy="775035"/>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主要</a:t>
            </a:r>
            <a:r>
              <a:rPr lang="ja-JP" altLang="en-US" sz="1600" b="1" dirty="0" smtClean="0">
                <a:solidFill>
                  <a:schemeClr val="bg2"/>
                </a:solidFill>
              </a:rPr>
              <a:t>エンドポイント</a:t>
            </a:r>
            <a:endParaRPr lang="en-GB" sz="1600" b="1" dirty="0" smtClean="0">
              <a:solidFill>
                <a:schemeClr val="bg2"/>
              </a:solidFill>
            </a:endParaRPr>
          </a:p>
          <a:p>
            <a:r>
              <a:rPr lang="en-GB" sz="1600" dirty="0">
                <a:solidFill>
                  <a:srgbClr val="363636"/>
                </a:solidFill>
              </a:rPr>
              <a:t>OS</a:t>
            </a:r>
            <a:endParaRPr lang="en-GB" sz="1600" dirty="0" smtClean="0"/>
          </a:p>
        </p:txBody>
      </p:sp>
      <p:sp>
        <p:nvSpPr>
          <p:cNvPr id="19" name="Content Placeholder 26"/>
          <p:cNvSpPr txBox="1">
            <a:spLocks/>
          </p:cNvSpPr>
          <p:nvPr/>
        </p:nvSpPr>
        <p:spPr>
          <a:xfrm>
            <a:off x="4648200" y="5762256"/>
            <a:ext cx="4130675" cy="775035"/>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a:solidFill>
                  <a:schemeClr val="bg2"/>
                </a:solidFill>
              </a:rPr>
              <a:t>副次的</a:t>
            </a:r>
            <a:r>
              <a:rPr lang="ja-JP" altLang="en-US" sz="1600" b="1" dirty="0" smtClean="0">
                <a:solidFill>
                  <a:schemeClr val="bg2"/>
                </a:solidFill>
              </a:rPr>
              <a:t>エンドポイント</a:t>
            </a:r>
            <a:endParaRPr lang="en-GB" sz="1600" b="1" dirty="0" smtClean="0">
              <a:solidFill>
                <a:schemeClr val="bg2"/>
              </a:solidFill>
            </a:endParaRPr>
          </a:p>
          <a:p>
            <a:r>
              <a:rPr lang="en-GB" sz="1600" dirty="0" smtClean="0">
                <a:solidFill>
                  <a:srgbClr val="363636"/>
                </a:solidFill>
              </a:rPr>
              <a:t>PFS</a:t>
            </a:r>
            <a:r>
              <a:rPr lang="ja-JP" altLang="en-US" sz="1600" dirty="0" err="1" smtClean="0">
                <a:solidFill>
                  <a:srgbClr val="363636"/>
                </a:solidFill>
              </a:rPr>
              <a:t>、</a:t>
            </a:r>
            <a:r>
              <a:rPr lang="en-GB" sz="1600" dirty="0" smtClean="0">
                <a:solidFill>
                  <a:srgbClr val="363636"/>
                </a:solidFill>
              </a:rPr>
              <a:t>ORR</a:t>
            </a:r>
            <a:r>
              <a:rPr lang="ja-JP" altLang="en-US" sz="1600" dirty="0" err="1" smtClean="0">
                <a:solidFill>
                  <a:srgbClr val="363636"/>
                </a:solidFill>
              </a:rPr>
              <a:t>、</a:t>
            </a:r>
            <a:r>
              <a:rPr lang="en-GB" sz="1600" dirty="0" smtClean="0">
                <a:solidFill>
                  <a:srgbClr val="363636"/>
                </a:solidFill>
              </a:rPr>
              <a:t>CA19-9</a:t>
            </a:r>
            <a:r>
              <a:rPr lang="ja-JP" altLang="en-US" sz="1600" dirty="0" smtClean="0">
                <a:solidFill>
                  <a:srgbClr val="363636"/>
                </a:solidFill>
              </a:rPr>
              <a:t>効果、安全性</a:t>
            </a:r>
            <a:endParaRPr lang="en-GB" sz="1600" dirty="0">
              <a:solidFill>
                <a:srgbClr val="363636"/>
              </a:solidFill>
            </a:endParaRPr>
          </a:p>
        </p:txBody>
      </p:sp>
      <p:sp>
        <p:nvSpPr>
          <p:cNvPr id="20" name="AutoShape 12"/>
          <p:cNvSpPr>
            <a:spLocks noChangeArrowheads="1"/>
          </p:cNvSpPr>
          <p:nvPr/>
        </p:nvSpPr>
        <p:spPr bwMode="auto">
          <a:xfrm>
            <a:off x="8116435" y="357675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1" name="AutoShape 21"/>
          <p:cNvCxnSpPr>
            <a:cxnSpLocks noChangeShapeType="1"/>
          </p:cNvCxnSpPr>
          <p:nvPr/>
        </p:nvCxnSpPr>
        <p:spPr bwMode="auto">
          <a:xfrm>
            <a:off x="7543800" y="3841073"/>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681573" y="3269810"/>
            <a:ext cx="3134896" cy="114252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a:solidFill>
                  <a:srgbClr val="363636"/>
                </a:solidFill>
                <a:latin typeface="+mn-ea"/>
                <a:cs typeface="Arial"/>
              </a:rPr>
              <a:t>MM-398</a:t>
            </a:r>
            <a:br>
              <a:rPr lang="en-GB" altLang="zh-CN" b="1" dirty="0">
                <a:solidFill>
                  <a:srgbClr val="363636"/>
                </a:solidFill>
                <a:latin typeface="+mn-ea"/>
                <a:cs typeface="Arial"/>
              </a:rPr>
            </a:br>
            <a:r>
              <a:rPr lang="en-GB" altLang="zh-CN" dirty="0">
                <a:solidFill>
                  <a:srgbClr val="363636"/>
                </a:solidFill>
                <a:latin typeface="+mn-ea"/>
                <a:cs typeface="Arial"/>
              </a:rPr>
              <a:t>120 mg/m</a:t>
            </a:r>
            <a:r>
              <a:rPr lang="en-GB" altLang="zh-CN" baseline="30000" dirty="0">
                <a:solidFill>
                  <a:srgbClr val="363636"/>
                </a:solidFill>
                <a:latin typeface="+mn-ea"/>
                <a:cs typeface="Arial"/>
              </a:rPr>
              <a:t>2</a:t>
            </a:r>
            <a:r>
              <a:rPr lang="en-GB" altLang="zh-CN" dirty="0">
                <a:solidFill>
                  <a:srgbClr val="363636"/>
                </a:solidFill>
                <a:latin typeface="+mn-ea"/>
                <a:cs typeface="Arial"/>
              </a:rPr>
              <a:t>, q3w</a:t>
            </a:r>
          </a:p>
          <a:p>
            <a:pPr algn="ctr" defTabSz="892175" eaLnBrk="0" hangingPunct="0"/>
            <a:r>
              <a:rPr lang="ja-JP" altLang="en-US" dirty="0" smtClean="0">
                <a:solidFill>
                  <a:srgbClr val="363636"/>
                </a:solidFill>
                <a:latin typeface="+mn-ea"/>
                <a:cs typeface="Arial"/>
              </a:rPr>
              <a:t>（</a:t>
            </a:r>
            <a:r>
              <a:rPr lang="en-GB" altLang="zh-CN" dirty="0" smtClean="0">
                <a:solidFill>
                  <a:srgbClr val="363636"/>
                </a:solidFill>
                <a:latin typeface="+mn-ea"/>
                <a:cs typeface="Arial"/>
              </a:rPr>
              <a:t>151</a:t>
            </a:r>
            <a:r>
              <a:rPr lang="ja-JP" altLang="en-US" dirty="0" smtClean="0">
                <a:solidFill>
                  <a:srgbClr val="363636"/>
                </a:solidFill>
                <a:latin typeface="+mn-ea"/>
                <a:cs typeface="Arial"/>
              </a:rPr>
              <a:t>例）</a:t>
            </a:r>
            <a:endParaRPr lang="en-GB" altLang="zh-CN" dirty="0">
              <a:solidFill>
                <a:srgbClr val="363636"/>
              </a:solidFill>
              <a:latin typeface="+mn-ea"/>
              <a:cs typeface="Arial"/>
            </a:endParaRPr>
          </a:p>
        </p:txBody>
      </p:sp>
      <p:cxnSp>
        <p:nvCxnSpPr>
          <p:cNvPr id="23" name="AutoShape 19"/>
          <p:cNvCxnSpPr>
            <a:cxnSpLocks noChangeShapeType="1"/>
            <a:stCxn id="5" idx="6"/>
            <a:endCxn id="22" idx="1"/>
          </p:cNvCxnSpPr>
          <p:nvPr/>
        </p:nvCxnSpPr>
        <p:spPr bwMode="auto">
          <a:xfrm>
            <a:off x="4456892" y="3836691"/>
            <a:ext cx="224681" cy="4383"/>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44227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179288"/>
            <a:ext cx="8404225" cy="5078313"/>
          </a:xfrm>
          <a:prstGeom prst="rect">
            <a:avLst/>
          </a:prstGeom>
          <a:noFill/>
        </p:spPr>
        <p:txBody>
          <a:bodyPr wrap="square" lIns="0" rtlCol="0">
            <a:spAutoFit/>
          </a:bodyPr>
          <a:lstStyle/>
          <a:p>
            <a:pPr>
              <a:buClr>
                <a:srgbClr val="043882"/>
              </a:buClr>
            </a:pPr>
            <a:r>
              <a:rPr lang="ja-JP" altLang="en-US" sz="1600" b="1" dirty="0" smtClean="0">
                <a:solidFill>
                  <a:srgbClr val="4D4D4D"/>
                </a:solidFill>
              </a:rPr>
              <a:t>研究の目的</a:t>
            </a: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r>
              <a:rPr lang="en-GB" sz="1600" dirty="0" err="1" smtClean="0">
                <a:solidFill>
                  <a:srgbClr val="4D4D4D"/>
                </a:solidFill>
              </a:rPr>
              <a:t>mCRC</a:t>
            </a:r>
            <a:r>
              <a:rPr lang="ja-JP" altLang="en-US" sz="1600" dirty="0" smtClean="0">
                <a:solidFill>
                  <a:srgbClr val="4D4D4D"/>
                </a:solidFill>
              </a:rPr>
              <a:t>患者の生存転帰がビタミン</a:t>
            </a:r>
            <a:r>
              <a:rPr lang="en-US" altLang="ja-JP" sz="1600" dirty="0" smtClean="0">
                <a:solidFill>
                  <a:srgbClr val="4D4D4D"/>
                </a:solidFill>
              </a:rPr>
              <a:t>D</a:t>
            </a:r>
            <a:r>
              <a:rPr lang="ja-JP" altLang="en-US" sz="1600" dirty="0" smtClean="0">
                <a:solidFill>
                  <a:srgbClr val="4D4D4D"/>
                </a:solidFill>
              </a:rPr>
              <a:t>値の上昇に伴い改善するかどうかを評価する。</a:t>
            </a:r>
            <a:endParaRPr lang="en-US" altLang="ja-JP"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ja-JP" altLang="en-US" sz="1600" dirty="0" smtClean="0">
                <a:solidFill>
                  <a:srgbClr val="4D4D4D"/>
                </a:solidFill>
              </a:rPr>
              <a:t>ベースライン時に放射免疫測定法で血漿中</a:t>
            </a:r>
            <a:r>
              <a:rPr lang="en-GB" sz="1600" dirty="0" smtClean="0">
                <a:solidFill>
                  <a:srgbClr val="4D4D4D"/>
                </a:solidFill>
              </a:rPr>
              <a:t>25(OH)D</a:t>
            </a:r>
            <a:r>
              <a:rPr lang="ja-JP" altLang="en-US" sz="1600" dirty="0" smtClean="0">
                <a:solidFill>
                  <a:srgbClr val="4D4D4D"/>
                </a:solidFill>
              </a:rPr>
              <a:t>値を測定した。</a:t>
            </a:r>
            <a:endParaRPr lang="en-GB" sz="1600" dirty="0" smtClean="0">
              <a:solidFill>
                <a:srgbClr val="4D4D4D"/>
              </a:solidFill>
            </a:endParaRPr>
          </a:p>
          <a:p>
            <a:pPr marL="561975" lvl="1" indent="-309563">
              <a:spcBef>
                <a:spcPts val="0"/>
              </a:spcBef>
              <a:spcAft>
                <a:spcPts val="22800"/>
              </a:spcAft>
              <a:buClr>
                <a:srgbClr val="043882"/>
              </a:buClr>
              <a:buFont typeface="Arial" panose="020B0604020202020204" pitchFamily="34" charset="0"/>
              <a:buChar char="–"/>
            </a:pPr>
            <a:r>
              <a:rPr lang="ja-JP" altLang="en-US" sz="1600" dirty="0" smtClean="0">
                <a:solidFill>
                  <a:srgbClr val="4D4D4D"/>
                </a:solidFill>
                <a:latin typeface="Arial"/>
                <a:cs typeface="Arial"/>
              </a:rPr>
              <a:t>ビタミン</a:t>
            </a:r>
            <a:r>
              <a:rPr lang="en-GB" sz="1600" dirty="0" smtClean="0">
                <a:solidFill>
                  <a:srgbClr val="4D4D4D"/>
                </a:solidFill>
                <a:latin typeface="Arial"/>
                <a:cs typeface="Arial"/>
              </a:rPr>
              <a:t>D</a:t>
            </a:r>
            <a:r>
              <a:rPr lang="ja-JP" altLang="en-US" sz="1600" dirty="0" smtClean="0">
                <a:solidFill>
                  <a:srgbClr val="4D4D4D"/>
                </a:solidFill>
                <a:latin typeface="Arial"/>
                <a:cs typeface="Arial"/>
              </a:rPr>
              <a:t>コホート：</a:t>
            </a:r>
            <a:r>
              <a:rPr lang="en-GB" sz="1600" dirty="0" smtClean="0">
                <a:solidFill>
                  <a:srgbClr val="4D4D4D"/>
                </a:solidFill>
                <a:latin typeface="Arial"/>
                <a:cs typeface="Arial"/>
              </a:rPr>
              <a:t>1,043</a:t>
            </a:r>
            <a:r>
              <a:rPr lang="ja-JP" altLang="en-US" sz="1600" dirty="0" smtClean="0">
                <a:solidFill>
                  <a:srgbClr val="4D4D4D"/>
                </a:solidFill>
                <a:latin typeface="Arial"/>
                <a:cs typeface="Arial"/>
              </a:rPr>
              <a:t>例；最終的な試験コホート：</a:t>
            </a:r>
            <a:r>
              <a:rPr lang="en-GB" sz="1600" dirty="0" smtClean="0">
                <a:solidFill>
                  <a:srgbClr val="4D4D4D"/>
                </a:solidFill>
                <a:latin typeface="Arial"/>
                <a:cs typeface="Arial"/>
              </a:rPr>
              <a:t>1,137</a:t>
            </a:r>
            <a:r>
              <a:rPr lang="ja-JP" altLang="en-US" sz="1600" dirty="0" smtClean="0">
                <a:solidFill>
                  <a:srgbClr val="4D4D4D"/>
                </a:solidFill>
                <a:latin typeface="Arial"/>
                <a:cs typeface="Arial"/>
              </a:rPr>
              <a:t>例</a:t>
            </a:r>
            <a:endParaRPr lang="en-GB" dirty="0">
              <a:solidFill>
                <a:srgbClr val="4D4D4D"/>
              </a:solidFill>
            </a:endParaRPr>
          </a:p>
        </p:txBody>
      </p:sp>
      <p:sp>
        <p:nvSpPr>
          <p:cNvPr id="6" name="Title 5"/>
          <p:cNvSpPr>
            <a:spLocks noGrp="1"/>
          </p:cNvSpPr>
          <p:nvPr>
            <p:ph type="title"/>
          </p:nvPr>
        </p:nvSpPr>
        <p:spPr/>
        <p:txBody>
          <a:bodyPr/>
          <a:lstStyle/>
          <a:p>
            <a:r>
              <a:rPr lang="en-GB" sz="1800" dirty="0" smtClean="0"/>
              <a:t>507</a:t>
            </a:r>
            <a:r>
              <a:rPr lang="ja-JP" altLang="en-US" sz="1800" dirty="0" smtClean="0"/>
              <a:t>：転移性結腸直腸癌患者のビタミン</a:t>
            </a:r>
            <a:r>
              <a:rPr lang="en-US" altLang="ja-JP" sz="1800" dirty="0" smtClean="0"/>
              <a:t>D</a:t>
            </a:r>
            <a:r>
              <a:rPr lang="ja-JP" altLang="en-US" sz="1800" dirty="0" smtClean="0"/>
              <a:t>状態と生存転帰：</a:t>
            </a:r>
            <a:r>
              <a:rPr lang="en-GB" sz="1800" dirty="0" smtClean="0"/>
              <a:t>CALGB/SWOG 80405</a:t>
            </a:r>
            <a:r>
              <a:rPr lang="ja-JP" altLang="en-US" sz="1800" dirty="0" smtClean="0"/>
              <a:t>（</a:t>
            </a:r>
            <a:r>
              <a:rPr lang="en-GB" sz="1800" dirty="0" smtClean="0"/>
              <a:t>Alliance</a:t>
            </a:r>
            <a:r>
              <a:rPr lang="ja-JP" altLang="en-US" sz="1800" dirty="0" smtClean="0"/>
              <a:t>）試験の結果</a:t>
            </a:r>
            <a:r>
              <a:rPr lang="en-US" altLang="ja-JP" sz="1800" dirty="0" smtClean="0"/>
              <a:t>‐</a:t>
            </a:r>
            <a:r>
              <a:rPr lang="en-GB" sz="1800" dirty="0" smtClean="0"/>
              <a:t>Ng K</a:t>
            </a:r>
            <a:r>
              <a:rPr lang="ja-JP" altLang="en-US" sz="1800" dirty="0" smtClean="0"/>
              <a:t>ら</a:t>
            </a:r>
            <a:endParaRPr lang="en-GB" sz="1800" dirty="0"/>
          </a:p>
        </p:txBody>
      </p:sp>
      <p:sp>
        <p:nvSpPr>
          <p:cNvPr id="7" name="Text Placeholder 6"/>
          <p:cNvSpPr>
            <a:spLocks noGrp="1"/>
          </p:cNvSpPr>
          <p:nvPr>
            <p:ph type="body" sz="quarter" idx="10"/>
          </p:nvPr>
        </p:nvSpPr>
        <p:spPr>
          <a:xfrm>
            <a:off x="365125" y="6096000"/>
            <a:ext cx="4500185" cy="487363"/>
          </a:xfrm>
        </p:spPr>
        <p:txBody>
          <a:bodyPr/>
          <a:lstStyle/>
          <a:p>
            <a:r>
              <a:rPr lang="en-US" dirty="0" smtClean="0">
                <a:solidFill>
                  <a:srgbClr val="363636"/>
                </a:solidFill>
              </a:rPr>
              <a:t>*</a:t>
            </a:r>
            <a:r>
              <a:rPr lang="ja-JP" altLang="en-US" dirty="0" smtClean="0">
                <a:solidFill>
                  <a:srgbClr val="363636"/>
                </a:solidFill>
              </a:rPr>
              <a:t>当初の試験デザインでは変異状況によらず患者を組み入れた。</a:t>
            </a:r>
            <a:r>
              <a:rPr lang="en-GB" dirty="0"/>
              <a:t/>
            </a:r>
            <a:br>
              <a:rPr lang="en-GB" dirty="0"/>
            </a:br>
            <a:r>
              <a:rPr lang="en-GB" baseline="30000" dirty="0"/>
              <a:t>†</a:t>
            </a:r>
            <a:r>
              <a:rPr lang="en-GB" dirty="0" smtClean="0"/>
              <a:t>FOLFIRI</a:t>
            </a:r>
            <a:r>
              <a:rPr lang="ja-JP" altLang="en-US" dirty="0" smtClean="0"/>
              <a:t>または</a:t>
            </a:r>
            <a:r>
              <a:rPr lang="en-GB" dirty="0" smtClean="0"/>
              <a:t>FOLFOX</a:t>
            </a:r>
            <a:r>
              <a:rPr lang="ja-JP" altLang="en-US" dirty="0" smtClean="0"/>
              <a:t>（治験責任医師の選択による）</a:t>
            </a:r>
            <a:endParaRPr lang="en-US" dirty="0">
              <a:solidFill>
                <a:srgbClr val="363636"/>
              </a:solidFill>
            </a:endParaRPr>
          </a:p>
        </p:txBody>
      </p:sp>
      <p:sp>
        <p:nvSpPr>
          <p:cNvPr id="8" name="Text Placeholder 7"/>
          <p:cNvSpPr>
            <a:spLocks noGrp="1"/>
          </p:cNvSpPr>
          <p:nvPr>
            <p:ph type="body" sz="quarter" idx="11"/>
          </p:nvPr>
        </p:nvSpPr>
        <p:spPr/>
        <p:txBody>
          <a:bodyPr/>
          <a:lstStyle/>
          <a:p>
            <a:r>
              <a:rPr lang="en-GB" dirty="0" smtClean="0"/>
              <a:t>Ng</a:t>
            </a:r>
            <a:r>
              <a:rPr lang="ja-JP" altLang="en-US" dirty="0" smtClean="0"/>
              <a:t>ら</a:t>
            </a:r>
            <a:r>
              <a:rPr lang="fr-FR" dirty="0" smtClean="0"/>
              <a:t> </a:t>
            </a:r>
            <a:r>
              <a:rPr lang="fr-FR" dirty="0"/>
              <a:t>J Clin Oncol 2015; 33 (suppl 3; abstr 507)</a:t>
            </a:r>
            <a:endParaRPr lang="en-GB" dirty="0"/>
          </a:p>
        </p:txBody>
      </p:sp>
      <p:sp>
        <p:nvSpPr>
          <p:cNvPr id="25" name="Oval 14"/>
          <p:cNvSpPr>
            <a:spLocks noChangeArrowheads="1"/>
          </p:cNvSpPr>
          <p:nvPr/>
        </p:nvSpPr>
        <p:spPr bwMode="auto">
          <a:xfrm>
            <a:off x="4059104" y="30298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4363842" y="2410775"/>
            <a:ext cx="606094"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4357629" y="3607281"/>
            <a:ext cx="618521"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234002" y="396821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30" name="AutoShape 12"/>
          <p:cNvSpPr>
            <a:spLocks noChangeArrowheads="1"/>
          </p:cNvSpPr>
          <p:nvPr/>
        </p:nvSpPr>
        <p:spPr bwMode="auto">
          <a:xfrm>
            <a:off x="8234002" y="215939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31" name="Content Placeholder 26"/>
          <p:cNvSpPr txBox="1">
            <a:spLocks/>
          </p:cNvSpPr>
          <p:nvPr/>
        </p:nvSpPr>
        <p:spPr bwMode="auto">
          <a:xfrm>
            <a:off x="2901464" y="4133146"/>
            <a:ext cx="3314926" cy="905977"/>
          </a:xfrm>
          <a:prstGeom prst="rect">
            <a:avLst/>
          </a:prstGeom>
          <a:noFill/>
          <a:ln w="9525">
            <a:noFill/>
            <a:miter lim="800000"/>
            <a:headEnd/>
            <a:tailEnd/>
          </a:ln>
        </p:spPr>
        <p:txBody>
          <a:bodyPr/>
          <a:lstStyle/>
          <a:p>
            <a:pPr marL="190500" indent="-190500" algn="l">
              <a:lnSpc>
                <a:spcPts val="1800"/>
              </a:lnSpc>
              <a:spcBef>
                <a:spcPts val="0"/>
              </a:spcBef>
              <a:spcAft>
                <a:spcPts val="0"/>
              </a:spcAft>
              <a:defRPr/>
            </a:pPr>
            <a:r>
              <a:rPr lang="ja-JP" altLang="en-US" sz="1600" b="1" dirty="0" smtClean="0">
                <a:solidFill>
                  <a:schemeClr val="bg1"/>
                </a:solidFill>
                <a:latin typeface="+mn-lt"/>
              </a:rPr>
              <a:t>層別化</a:t>
            </a:r>
            <a:endParaRPr lang="en-GB" sz="1600" b="1" dirty="0">
              <a:solidFill>
                <a:schemeClr val="bg1"/>
              </a:solidFill>
              <a:latin typeface="+mn-lt"/>
            </a:endParaRPr>
          </a:p>
          <a:p>
            <a:pPr marL="203200" indent="-203200">
              <a:lnSpc>
                <a:spcPts val="1800"/>
              </a:lnSpc>
              <a:spcBef>
                <a:spcPts val="0"/>
              </a:spcBef>
              <a:spcAft>
                <a:spcPts val="0"/>
              </a:spcAft>
              <a:buFont typeface="Arial" pitchFamily="34" charset="0"/>
              <a:buChar char="•"/>
              <a:defRPr/>
            </a:pPr>
            <a:r>
              <a:rPr lang="pt-BR" sz="1600" dirty="0" smtClean="0"/>
              <a:t>FOLFOX/FOLFIRI</a:t>
            </a:r>
          </a:p>
          <a:p>
            <a:pPr marL="203200" indent="-203200">
              <a:lnSpc>
                <a:spcPts val="1800"/>
              </a:lnSpc>
              <a:spcBef>
                <a:spcPts val="0"/>
              </a:spcBef>
              <a:spcAft>
                <a:spcPts val="0"/>
              </a:spcAft>
              <a:buFont typeface="Arial" pitchFamily="34" charset="0"/>
              <a:buChar char="•"/>
              <a:defRPr/>
            </a:pPr>
            <a:r>
              <a:rPr lang="ja-JP" altLang="en-US" sz="1600" dirty="0" smtClean="0"/>
              <a:t>前アジュバント</a:t>
            </a:r>
            <a:r>
              <a:rPr lang="pt-BR" sz="1600" dirty="0" smtClean="0"/>
              <a:t>CT</a:t>
            </a:r>
          </a:p>
          <a:p>
            <a:pPr marL="203200" indent="-203200">
              <a:lnSpc>
                <a:spcPts val="1800"/>
              </a:lnSpc>
              <a:spcBef>
                <a:spcPts val="0"/>
              </a:spcBef>
              <a:spcAft>
                <a:spcPts val="0"/>
              </a:spcAft>
              <a:buFont typeface="Arial" pitchFamily="34" charset="0"/>
              <a:buChar char="•"/>
              <a:defRPr/>
            </a:pPr>
            <a:r>
              <a:rPr lang="ja-JP" altLang="en-US" sz="1600" dirty="0" smtClean="0"/>
              <a:t>前</a:t>
            </a:r>
            <a:r>
              <a:rPr lang="pt-BR" sz="1600" dirty="0" smtClean="0"/>
              <a:t>CRT</a:t>
            </a:r>
            <a:endParaRPr lang="pt-BR" sz="1600" dirty="0"/>
          </a:p>
        </p:txBody>
      </p:sp>
      <p:cxnSp>
        <p:nvCxnSpPr>
          <p:cNvPr id="32" name="AutoShape 19"/>
          <p:cNvCxnSpPr>
            <a:cxnSpLocks noChangeShapeType="1"/>
          </p:cNvCxnSpPr>
          <p:nvPr/>
        </p:nvCxnSpPr>
        <p:spPr bwMode="auto">
          <a:xfrm>
            <a:off x="3802381" y="3321909"/>
            <a:ext cx="256723" cy="0"/>
          </a:xfrm>
          <a:prstGeom prst="straightConnector1">
            <a:avLst/>
          </a:prstGeom>
          <a:noFill/>
          <a:ln w="57150">
            <a:solidFill>
              <a:schemeClr val="bg2">
                <a:lumMod val="60000"/>
                <a:lumOff val="40000"/>
              </a:schemeClr>
            </a:solidFill>
            <a:round/>
            <a:headEnd/>
            <a:tailEnd type="triangle" w="med" len="med"/>
          </a:ln>
        </p:spPr>
      </p:cxnSp>
      <p:cxnSp>
        <p:nvCxnSpPr>
          <p:cNvPr id="33" name="AutoShape 20"/>
          <p:cNvCxnSpPr>
            <a:cxnSpLocks noChangeShapeType="1"/>
          </p:cNvCxnSpPr>
          <p:nvPr/>
        </p:nvCxnSpPr>
        <p:spPr bwMode="auto">
          <a:xfrm>
            <a:off x="7659787" y="423253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4" name="AutoShape 21"/>
          <p:cNvCxnSpPr>
            <a:cxnSpLocks noChangeShapeType="1"/>
          </p:cNvCxnSpPr>
          <p:nvPr/>
        </p:nvCxnSpPr>
        <p:spPr bwMode="auto">
          <a:xfrm>
            <a:off x="7661367" y="2423715"/>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982877" y="382216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latin typeface="+mn-ea"/>
              </a:rPr>
              <a:t>セツキシマブ＋</a:t>
            </a:r>
            <a:endParaRPr lang="en-US" altLang="ja-JP" dirty="0" smtClean="0">
              <a:latin typeface="+mn-ea"/>
            </a:endParaRPr>
          </a:p>
          <a:p>
            <a:pPr algn="ctr" defTabSz="892175" eaLnBrk="0" hangingPunct="0"/>
            <a:r>
              <a:rPr lang="en-GB" altLang="zh-CN" dirty="0" smtClean="0">
                <a:latin typeface="+mn-ea"/>
              </a:rPr>
              <a:t> </a:t>
            </a:r>
            <a:r>
              <a:rPr lang="ja-JP" altLang="en-US" dirty="0" smtClean="0">
                <a:latin typeface="+mn-ea"/>
              </a:rPr>
              <a:t>ベバシズマブ＋</a:t>
            </a:r>
            <a:r>
              <a:rPr lang="en-GB" altLang="zh-CN" dirty="0" smtClean="0">
                <a:latin typeface="+mn-ea"/>
              </a:rPr>
              <a:t>CT</a:t>
            </a:r>
            <a:r>
              <a:rPr lang="en-GB" baseline="30000" dirty="0">
                <a:latin typeface="+mn-ea"/>
              </a:rPr>
              <a:t>†</a:t>
            </a:r>
            <a:endParaRPr lang="en-GB" altLang="zh-CN" dirty="0">
              <a:latin typeface="+mn-ea"/>
            </a:endParaRPr>
          </a:p>
          <a:p>
            <a:pPr algn="ctr" defTabSz="892175" eaLnBrk="0" hangingPunct="0"/>
            <a:r>
              <a:rPr lang="ja-JP" altLang="en-US" dirty="0" smtClean="0">
                <a:latin typeface="+mn-ea"/>
              </a:rPr>
              <a:t>（</a:t>
            </a:r>
            <a:r>
              <a:rPr lang="en-GB" altLang="zh-CN" dirty="0" smtClean="0">
                <a:latin typeface="+mn-ea"/>
              </a:rPr>
              <a:t>533</a:t>
            </a:r>
            <a:r>
              <a:rPr lang="ja-JP" altLang="en-US" dirty="0" smtClean="0">
                <a:latin typeface="+mn-ea"/>
              </a:rPr>
              <a:t>例）</a:t>
            </a:r>
            <a:endParaRPr lang="en-GB" altLang="zh-CN" dirty="0">
              <a:latin typeface="+mn-ea"/>
            </a:endParaRPr>
          </a:p>
        </p:txBody>
      </p:sp>
      <p:sp>
        <p:nvSpPr>
          <p:cNvPr id="37" name="AutoShape 8"/>
          <p:cNvSpPr>
            <a:spLocks noChangeArrowheads="1"/>
          </p:cNvSpPr>
          <p:nvPr/>
        </p:nvSpPr>
        <p:spPr bwMode="auto">
          <a:xfrm>
            <a:off x="4982877" y="201334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altLang="en-US" dirty="0" smtClean="0">
                <a:solidFill>
                  <a:schemeClr val="tx2"/>
                </a:solidFill>
                <a:latin typeface="+mn-ea"/>
              </a:rPr>
              <a:t>セツキシマブ＋</a:t>
            </a:r>
            <a:r>
              <a:rPr lang="en-GB" altLang="zh-CN" dirty="0" smtClean="0">
                <a:solidFill>
                  <a:schemeClr val="tx2"/>
                </a:solidFill>
                <a:latin typeface="+mn-ea"/>
              </a:rPr>
              <a:t>CT</a:t>
            </a:r>
            <a:r>
              <a:rPr lang="en-GB" baseline="30000" dirty="0">
                <a:solidFill>
                  <a:schemeClr val="tx2"/>
                </a:solidFill>
                <a:latin typeface="+mn-ea"/>
              </a:rPr>
              <a:t>†</a:t>
            </a:r>
            <a:r>
              <a:rPr lang="en-GB" altLang="zh-CN" dirty="0">
                <a:solidFill>
                  <a:schemeClr val="tx2"/>
                </a:solidFill>
                <a:latin typeface="+mn-ea"/>
              </a:rPr>
              <a:t> </a:t>
            </a:r>
          </a:p>
          <a:p>
            <a:pPr algn="ctr" defTabSz="892175" eaLnBrk="0" hangingPunct="0"/>
            <a:r>
              <a:rPr lang="ja-JP" altLang="en-US" dirty="0" smtClean="0">
                <a:solidFill>
                  <a:schemeClr val="tx2"/>
                </a:solidFill>
                <a:latin typeface="+mn-ea"/>
              </a:rPr>
              <a:t>（</a:t>
            </a:r>
            <a:r>
              <a:rPr lang="en-GB" altLang="zh-CN" dirty="0" smtClean="0">
                <a:solidFill>
                  <a:schemeClr val="tx2"/>
                </a:solidFill>
                <a:latin typeface="+mn-ea"/>
              </a:rPr>
              <a:t>902</a:t>
            </a:r>
            <a:r>
              <a:rPr lang="ja-JP" altLang="en-US" dirty="0" smtClean="0">
                <a:solidFill>
                  <a:schemeClr val="tx2"/>
                </a:solidFill>
                <a:latin typeface="+mn-ea"/>
              </a:rPr>
              <a:t>例）</a:t>
            </a:r>
            <a:endParaRPr lang="en-GB" altLang="zh-CN" dirty="0">
              <a:solidFill>
                <a:schemeClr val="tx2"/>
              </a:solidFill>
              <a:latin typeface="+mn-ea"/>
            </a:endParaRPr>
          </a:p>
        </p:txBody>
      </p:sp>
      <p:sp>
        <p:nvSpPr>
          <p:cNvPr id="39" name="AutoShape 12"/>
          <p:cNvSpPr>
            <a:spLocks noChangeArrowheads="1"/>
          </p:cNvSpPr>
          <p:nvPr/>
        </p:nvSpPr>
        <p:spPr bwMode="auto">
          <a:xfrm>
            <a:off x="8234002" y="305759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40" name="AutoShape 21"/>
          <p:cNvCxnSpPr>
            <a:cxnSpLocks noChangeShapeType="1"/>
          </p:cNvCxnSpPr>
          <p:nvPr/>
        </p:nvCxnSpPr>
        <p:spPr bwMode="auto">
          <a:xfrm>
            <a:off x="7661367" y="3321909"/>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982877" y="2911541"/>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altLang="en-US" dirty="0" smtClean="0">
                <a:latin typeface="+mn-ea"/>
              </a:rPr>
              <a:t>ベバシズマブ＋</a:t>
            </a:r>
            <a:r>
              <a:rPr lang="en-GB" altLang="zh-CN" dirty="0" smtClean="0">
                <a:latin typeface="+mn-ea"/>
              </a:rPr>
              <a:t>CT</a:t>
            </a:r>
            <a:r>
              <a:rPr lang="en-GB" baseline="30000" dirty="0" smtClean="0">
                <a:latin typeface="+mn-ea"/>
              </a:rPr>
              <a:t>†</a:t>
            </a:r>
          </a:p>
          <a:p>
            <a:pPr algn="ctr" defTabSz="892175" eaLnBrk="0" hangingPunct="0"/>
            <a:r>
              <a:rPr lang="ja-JP" altLang="en-US" dirty="0" smtClean="0">
                <a:latin typeface="+mn-ea"/>
              </a:rPr>
              <a:t>（</a:t>
            </a:r>
            <a:r>
              <a:rPr lang="en-GB" altLang="zh-CN" dirty="0" smtClean="0">
                <a:latin typeface="+mn-ea"/>
              </a:rPr>
              <a:t>899</a:t>
            </a:r>
            <a:r>
              <a:rPr lang="ja-JP" altLang="en-US" dirty="0" smtClean="0">
                <a:latin typeface="+mn-ea"/>
              </a:rPr>
              <a:t>例）</a:t>
            </a:r>
            <a:endParaRPr lang="en-GB" altLang="zh-CN" dirty="0">
              <a:latin typeface="+mn-ea"/>
            </a:endParaRPr>
          </a:p>
        </p:txBody>
      </p:sp>
      <p:cxnSp>
        <p:nvCxnSpPr>
          <p:cNvPr id="42" name="AutoShape 19"/>
          <p:cNvCxnSpPr>
            <a:cxnSpLocks noChangeShapeType="1"/>
          </p:cNvCxnSpPr>
          <p:nvPr/>
        </p:nvCxnSpPr>
        <p:spPr bwMode="auto">
          <a:xfrm flipV="1">
            <a:off x="4642699" y="3321359"/>
            <a:ext cx="340178" cy="1101"/>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5039123"/>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kern="0" dirty="0" smtClean="0">
                <a:solidFill>
                  <a:schemeClr val="bg2"/>
                </a:solidFill>
              </a:rPr>
              <a:t>主要エンドポイント</a:t>
            </a:r>
            <a:endParaRPr lang="en-GB" sz="1600" b="1" kern="0" dirty="0" smtClean="0">
              <a:solidFill>
                <a:schemeClr val="bg2"/>
              </a:solidFill>
            </a:endParaRPr>
          </a:p>
          <a:p>
            <a:r>
              <a:rPr lang="en-GB" sz="1600" kern="0" dirty="0" smtClean="0"/>
              <a:t>OS</a:t>
            </a:r>
          </a:p>
        </p:txBody>
      </p:sp>
      <p:sp>
        <p:nvSpPr>
          <p:cNvPr id="44" name="Content Placeholder 26"/>
          <p:cNvSpPr txBox="1">
            <a:spLocks/>
          </p:cNvSpPr>
          <p:nvPr/>
        </p:nvSpPr>
        <p:spPr>
          <a:xfrm>
            <a:off x="4743999" y="5039123"/>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kern="0" dirty="0" smtClean="0">
                <a:solidFill>
                  <a:schemeClr val="bg2"/>
                </a:solidFill>
              </a:rPr>
              <a:t>副次的エンドポイント</a:t>
            </a:r>
            <a:endParaRPr lang="en-GB" sz="1600" b="1" kern="0" dirty="0" smtClean="0">
              <a:solidFill>
                <a:schemeClr val="bg2"/>
              </a:solidFill>
            </a:endParaRPr>
          </a:p>
          <a:p>
            <a:r>
              <a:rPr lang="en-GB" sz="1600" kern="0" dirty="0" smtClean="0"/>
              <a:t>PFS</a:t>
            </a:r>
          </a:p>
        </p:txBody>
      </p:sp>
      <p:cxnSp>
        <p:nvCxnSpPr>
          <p:cNvPr id="45" name="AutoShape 19"/>
          <p:cNvCxnSpPr>
            <a:cxnSpLocks noChangeShapeType="1"/>
          </p:cNvCxnSpPr>
          <p:nvPr/>
        </p:nvCxnSpPr>
        <p:spPr bwMode="auto">
          <a:xfrm>
            <a:off x="2918708" y="3321909"/>
            <a:ext cx="256723" cy="0"/>
          </a:xfrm>
          <a:prstGeom prst="straightConnector1">
            <a:avLst/>
          </a:prstGeom>
          <a:noFill/>
          <a:ln w="57150">
            <a:solidFill>
              <a:schemeClr val="bg2">
                <a:lumMod val="60000"/>
                <a:lumOff val="40000"/>
              </a:schemeClr>
            </a:solidFill>
            <a:round/>
            <a:headEnd/>
            <a:tailEnd type="triangle" w="med" len="med"/>
          </a:ln>
        </p:spPr>
      </p:cxnSp>
      <p:sp>
        <p:nvSpPr>
          <p:cNvPr id="48" name="AutoShape 9"/>
          <p:cNvSpPr>
            <a:spLocks noChangeArrowheads="1"/>
          </p:cNvSpPr>
          <p:nvPr/>
        </p:nvSpPr>
        <p:spPr bwMode="auto">
          <a:xfrm>
            <a:off x="265612" y="2783621"/>
            <a:ext cx="2667914"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altLang="en-US" dirty="0" smtClean="0">
                <a:solidFill>
                  <a:schemeClr val="tx2"/>
                </a:solidFill>
                <a:latin typeface="+mn-ea"/>
              </a:rPr>
              <a:t>主な患者組み入れ基準</a:t>
            </a:r>
            <a:endParaRPr lang="en-GB" altLang="zh-CN" dirty="0">
              <a:solidFill>
                <a:schemeClr val="tx2"/>
              </a:solidFill>
              <a:latin typeface="+mn-ea"/>
            </a:endParaRPr>
          </a:p>
          <a:p>
            <a:pPr marL="228600" indent="-228600" defTabSz="892175" eaLnBrk="0" hangingPunct="0">
              <a:spcAft>
                <a:spcPct val="30000"/>
              </a:spcAft>
              <a:buFont typeface="Arial" pitchFamily="34" charset="0"/>
              <a:buChar char="•"/>
            </a:pPr>
            <a:r>
              <a:rPr lang="en-GB" altLang="zh-CN" i="1" dirty="0">
                <a:solidFill>
                  <a:schemeClr val="tx2"/>
                </a:solidFill>
                <a:latin typeface="+mn-ea"/>
              </a:rPr>
              <a:t>KRAS</a:t>
            </a:r>
            <a:r>
              <a:rPr lang="ja-JP" altLang="en-US" dirty="0" smtClean="0">
                <a:solidFill>
                  <a:schemeClr val="tx2"/>
                </a:solidFill>
                <a:latin typeface="+mn-ea"/>
              </a:rPr>
              <a:t>野生型</a:t>
            </a:r>
            <a:r>
              <a:rPr lang="en-GB" altLang="zh-CN" dirty="0">
                <a:solidFill>
                  <a:schemeClr val="tx2"/>
                </a:solidFill>
                <a:latin typeface="+mn-ea"/>
              </a:rPr>
              <a:t>*</a:t>
            </a:r>
            <a:r>
              <a:rPr lang="en-GB" altLang="zh-CN" dirty="0" err="1" smtClean="0">
                <a:solidFill>
                  <a:schemeClr val="tx2"/>
                </a:solidFill>
                <a:latin typeface="+mn-ea"/>
              </a:rPr>
              <a:t>mCRC</a:t>
            </a:r>
            <a:endParaRPr lang="en-GB" altLang="zh-CN" dirty="0" smtClean="0">
              <a:solidFill>
                <a:schemeClr val="tx2"/>
              </a:solidFill>
              <a:latin typeface="+mn-ea"/>
            </a:endParaRPr>
          </a:p>
          <a:p>
            <a:pPr marL="292100" indent="-292100" defTabSz="892175" eaLnBrk="0" hangingPunct="0">
              <a:spcAft>
                <a:spcPct val="30000"/>
              </a:spcAft>
            </a:pPr>
            <a:r>
              <a:rPr lang="ja-JP" altLang="en-US" dirty="0" smtClean="0">
                <a:solidFill>
                  <a:schemeClr val="tx2"/>
                </a:solidFill>
                <a:latin typeface="+mn-ea"/>
              </a:rPr>
              <a:t>（</a:t>
            </a:r>
            <a:r>
              <a:rPr lang="en-GB" altLang="zh-CN" dirty="0" smtClean="0">
                <a:solidFill>
                  <a:schemeClr val="tx2"/>
                </a:solidFill>
                <a:latin typeface="+mn-ea"/>
              </a:rPr>
              <a:t>2,334</a:t>
            </a:r>
            <a:r>
              <a:rPr lang="ja-JP" altLang="en-US" dirty="0" smtClean="0">
                <a:solidFill>
                  <a:schemeClr val="tx2"/>
                </a:solidFill>
                <a:latin typeface="+mn-ea"/>
              </a:rPr>
              <a:t>例）</a:t>
            </a:r>
            <a:endParaRPr lang="en-GB" altLang="zh-CN" dirty="0">
              <a:solidFill>
                <a:schemeClr val="tx2"/>
              </a:solidFill>
              <a:latin typeface="+mn-ea"/>
            </a:endParaRPr>
          </a:p>
        </p:txBody>
      </p:sp>
      <p:sp>
        <p:nvSpPr>
          <p:cNvPr id="50" name="AutoShape 8"/>
          <p:cNvSpPr>
            <a:spLocks noChangeArrowheads="1"/>
          </p:cNvSpPr>
          <p:nvPr/>
        </p:nvSpPr>
        <p:spPr bwMode="auto">
          <a:xfrm>
            <a:off x="3148063" y="3050664"/>
            <a:ext cx="663129" cy="542490"/>
          </a:xfrm>
          <a:prstGeom prst="rect">
            <a:avLst/>
          </a:prstGeom>
          <a:solidFill>
            <a:srgbClr val="A0A0A0"/>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CT</a:t>
            </a:r>
            <a:r>
              <a:rPr lang="en-GB" baseline="30000" dirty="0"/>
              <a:t>†</a:t>
            </a:r>
            <a:endParaRPr lang="en-GB" altLang="zh-CN" dirty="0">
              <a:ea typeface="SimSun" pitchFamily="2" charset="-122"/>
            </a:endParaRPr>
          </a:p>
        </p:txBody>
      </p:sp>
    </p:spTree>
    <p:extLst>
      <p:ext uri="{BB962C8B-B14F-4D97-AF65-F5344CB8AC3E}">
        <p14:creationId xmlns:p14="http://schemas.microsoft.com/office/powerpoint/2010/main" xmlns="" val="26749455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234</a:t>
            </a:r>
            <a:r>
              <a:rPr lang="ja-JP" altLang="en-US" sz="1800" dirty="0"/>
              <a:t>：</a:t>
            </a:r>
            <a:r>
              <a:rPr lang="ja-JP" altLang="en-US" sz="1800" spc="80" dirty="0"/>
              <a:t>ゲムシタビン含有療法歴のある転移性膵癌（</a:t>
            </a:r>
            <a:r>
              <a:rPr lang="en-US" altLang="ja-JP" sz="1800" spc="80" dirty="0" err="1"/>
              <a:t>mPAC</a:t>
            </a:r>
            <a:r>
              <a:rPr lang="ja-JP" altLang="en-US" sz="1800" spc="80" dirty="0"/>
              <a:t>）患者を対象に</a:t>
            </a:r>
            <a:r>
              <a:rPr lang="en-US" altLang="ja-JP" sz="1800" spc="80" dirty="0"/>
              <a:t>5-</a:t>
            </a:r>
            <a:r>
              <a:rPr lang="ja-JP" altLang="en-US" sz="1800" dirty="0"/>
              <a:t>フルオロウラシル／ロイコボリン併用または非併用下の</a:t>
            </a:r>
            <a:r>
              <a:rPr lang="en-GB" altLang="ja-JP" sz="1800" dirty="0"/>
              <a:t>MM-398</a:t>
            </a:r>
            <a:r>
              <a:rPr lang="ja-JP" altLang="en-US" sz="1800" dirty="0"/>
              <a:t>（</a:t>
            </a:r>
            <a:r>
              <a:rPr lang="en-GB" altLang="ja-JP" sz="1800" dirty="0" err="1"/>
              <a:t>nal</a:t>
            </a:r>
            <a:r>
              <a:rPr lang="en-GB" altLang="ja-JP" sz="1800" dirty="0"/>
              <a:t>-IRI</a:t>
            </a:r>
            <a:r>
              <a:rPr lang="ja-JP" altLang="en-US" sz="1800" dirty="0"/>
              <a:t>）を</a:t>
            </a:r>
            <a:r>
              <a:rPr lang="en-GB" altLang="ja-JP" sz="1800" dirty="0"/>
              <a:t>5-</a:t>
            </a:r>
            <a:r>
              <a:rPr lang="ja-JP" altLang="en-US" sz="1800" dirty="0"/>
              <a:t>フルオロウラシル／ロイコボリンと比較した第</a:t>
            </a:r>
            <a:r>
              <a:rPr lang="en-US" altLang="ja-JP" sz="1800" dirty="0"/>
              <a:t>Ⅲ</a:t>
            </a:r>
            <a:r>
              <a:rPr lang="ja-JP" altLang="en-US" sz="1800" dirty="0"/>
              <a:t>相</a:t>
            </a:r>
            <a:r>
              <a:rPr lang="en-GB" altLang="ja-JP" sz="1800" dirty="0"/>
              <a:t>NAPOLI-1</a:t>
            </a:r>
            <a:r>
              <a:rPr lang="ja-JP" altLang="en-US" sz="1800" dirty="0"/>
              <a:t>試験の拡大解析</a:t>
            </a:r>
            <a:r>
              <a:rPr lang="en-US" altLang="ja-JP" sz="1800" dirty="0"/>
              <a:t>‐</a:t>
            </a:r>
            <a:r>
              <a:rPr lang="en-GB" altLang="ja-JP" sz="1800" dirty="0"/>
              <a:t>Chen LT</a:t>
            </a:r>
            <a:r>
              <a:rPr lang="ja-JP" altLang="en-US" sz="1800" dirty="0"/>
              <a:t>ら</a:t>
            </a:r>
            <a:endParaRPr lang="en-GB" sz="1800" dirty="0"/>
          </a:p>
        </p:txBody>
      </p:sp>
      <p:sp>
        <p:nvSpPr>
          <p:cNvPr id="3" name="Content Placeholder 2"/>
          <p:cNvSpPr>
            <a:spLocks noGrp="1"/>
          </p:cNvSpPr>
          <p:nvPr>
            <p:ph idx="1"/>
          </p:nvPr>
        </p:nvSpPr>
        <p:spPr/>
        <p:txBody>
          <a:bodyPr/>
          <a:lstStyle/>
          <a:p>
            <a:pPr marL="0" indent="0">
              <a:spcAft>
                <a:spcPts val="26400"/>
              </a:spcAft>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dirty="0">
              <a:solidFill>
                <a:schemeClr val="tx1"/>
              </a:solidFill>
            </a:endParaRPr>
          </a:p>
          <a:p>
            <a:pPr>
              <a:spcBef>
                <a:spcPts val="1200"/>
              </a:spcBef>
              <a:buClr>
                <a:srgbClr val="043882"/>
              </a:buClr>
            </a:pPr>
            <a:r>
              <a:rPr lang="en-GB" sz="1600" dirty="0" smtClean="0">
                <a:solidFill>
                  <a:schemeClr val="tx1"/>
                </a:solidFill>
              </a:rPr>
              <a:t>MM-398</a:t>
            </a:r>
            <a:r>
              <a:rPr lang="ja-JP" altLang="en-US" sz="1600" dirty="0" smtClean="0">
                <a:solidFill>
                  <a:schemeClr val="tx1"/>
                </a:solidFill>
              </a:rPr>
              <a:t>＋</a:t>
            </a:r>
            <a:r>
              <a:rPr lang="en-GB" sz="1600" dirty="0" smtClean="0">
                <a:solidFill>
                  <a:schemeClr val="tx1"/>
                </a:solidFill>
              </a:rPr>
              <a:t>5-FU/LV</a:t>
            </a:r>
            <a:r>
              <a:rPr lang="ja-JP" altLang="en-US" sz="1600" dirty="0" smtClean="0">
                <a:solidFill>
                  <a:schemeClr val="tx1"/>
                </a:solidFill>
              </a:rPr>
              <a:t>群では</a:t>
            </a:r>
            <a:r>
              <a:rPr lang="en-GB" altLang="ja-JP" sz="1600" dirty="0" smtClean="0">
                <a:solidFill>
                  <a:schemeClr val="tx1"/>
                </a:solidFill>
              </a:rPr>
              <a:t>5-FU/LV</a:t>
            </a:r>
            <a:r>
              <a:rPr lang="ja-JP" altLang="en-US" sz="1600" dirty="0" smtClean="0">
                <a:solidFill>
                  <a:schemeClr val="tx1"/>
                </a:solidFill>
              </a:rPr>
              <a:t>群に比べて</a:t>
            </a:r>
            <a:r>
              <a:rPr lang="en-GB" sz="1600" dirty="0" smtClean="0">
                <a:solidFill>
                  <a:schemeClr val="tx1"/>
                </a:solidFill>
              </a:rPr>
              <a:t>PFS</a:t>
            </a:r>
            <a:r>
              <a:rPr lang="ja-JP" altLang="en-US" sz="1600" dirty="0" smtClean="0">
                <a:solidFill>
                  <a:schemeClr val="tx1"/>
                </a:solidFill>
              </a:rPr>
              <a:t>および</a:t>
            </a:r>
            <a:r>
              <a:rPr lang="en-GB" sz="1600" dirty="0" smtClean="0">
                <a:solidFill>
                  <a:schemeClr val="tx1"/>
                </a:solidFill>
              </a:rPr>
              <a:t>ORR</a:t>
            </a:r>
            <a:r>
              <a:rPr lang="ja-JP" altLang="en-US" sz="1600" dirty="0" smtClean="0">
                <a:solidFill>
                  <a:schemeClr val="tx1"/>
                </a:solidFill>
              </a:rPr>
              <a:t>が有意に改善し、</a:t>
            </a:r>
            <a:r>
              <a:rPr lang="en-GB" sz="1600" dirty="0" smtClean="0">
                <a:solidFill>
                  <a:schemeClr val="tx1"/>
                </a:solidFill>
              </a:rPr>
              <a:t>CA19-9</a:t>
            </a:r>
            <a:r>
              <a:rPr lang="ja-JP" altLang="en-US" sz="1600" dirty="0" smtClean="0">
                <a:solidFill>
                  <a:schemeClr val="tx1"/>
                </a:solidFill>
              </a:rPr>
              <a:t>が大きく低下した。</a:t>
            </a:r>
            <a:endParaRPr lang="en-GB" sz="1600" dirty="0">
              <a:solidFill>
                <a:schemeClr val="tx1"/>
              </a:solidFill>
            </a:endParaRPr>
          </a:p>
          <a:p>
            <a:pPr>
              <a:buClr>
                <a:srgbClr val="043882"/>
              </a:buClr>
            </a:pPr>
            <a:r>
              <a:rPr lang="ja-JP" altLang="en-US" sz="1600" dirty="0" smtClean="0">
                <a:solidFill>
                  <a:schemeClr val="tx1"/>
                </a:solidFill>
              </a:rPr>
              <a:t>腫瘍特性および前治療による各予後サブグループにおいて、</a:t>
            </a:r>
            <a:r>
              <a:rPr lang="en-GB" sz="1600" dirty="0" smtClean="0">
                <a:solidFill>
                  <a:schemeClr val="tx1"/>
                </a:solidFill>
              </a:rPr>
              <a:t>MM-398</a:t>
            </a:r>
            <a:r>
              <a:rPr lang="ja-JP" altLang="en-US" sz="1600" dirty="0" smtClean="0">
                <a:solidFill>
                  <a:schemeClr val="tx1"/>
                </a:solidFill>
              </a:rPr>
              <a:t>＋</a:t>
            </a:r>
            <a:r>
              <a:rPr lang="en-GB" sz="1600" dirty="0" smtClean="0">
                <a:solidFill>
                  <a:schemeClr val="tx1"/>
                </a:solidFill>
              </a:rPr>
              <a:t>5-FU/LV</a:t>
            </a:r>
            <a:r>
              <a:rPr lang="ja-JP" altLang="en-US" sz="1600" dirty="0" smtClean="0">
                <a:solidFill>
                  <a:schemeClr val="tx1"/>
                </a:solidFill>
              </a:rPr>
              <a:t>群は</a:t>
            </a:r>
            <a:r>
              <a:rPr lang="en-GB" altLang="ja-JP" sz="1600" dirty="0" smtClean="0">
                <a:solidFill>
                  <a:schemeClr val="tx1"/>
                </a:solidFill>
              </a:rPr>
              <a:t>5-FU/LV</a:t>
            </a:r>
            <a:r>
              <a:rPr lang="ja-JP" altLang="en-US" sz="1600" dirty="0" smtClean="0">
                <a:solidFill>
                  <a:schemeClr val="tx1"/>
                </a:solidFill>
              </a:rPr>
              <a:t>群に比べて</a:t>
            </a:r>
            <a:r>
              <a:rPr lang="en-US" altLang="ja-JP" sz="1600" dirty="0" smtClean="0">
                <a:solidFill>
                  <a:schemeClr val="tx1"/>
                </a:solidFill>
              </a:rPr>
              <a:t>OS</a:t>
            </a:r>
            <a:r>
              <a:rPr lang="ja-JP" altLang="en-US" sz="1600" dirty="0" smtClean="0">
                <a:solidFill>
                  <a:schemeClr val="tx1"/>
                </a:solidFill>
              </a:rPr>
              <a:t>に関する転帰が優れていた。</a:t>
            </a:r>
            <a:endParaRPr lang="en-GB" sz="1600" dirty="0">
              <a:solidFill>
                <a:schemeClr val="tx1"/>
              </a:solidFill>
            </a:endParaRPr>
          </a:p>
          <a:p>
            <a:endParaRPr lang="en-GB" dirty="0"/>
          </a:p>
        </p:txBody>
      </p:sp>
      <p:sp>
        <p:nvSpPr>
          <p:cNvPr id="4" name="Text Placeholder 3"/>
          <p:cNvSpPr>
            <a:spLocks noGrp="1"/>
          </p:cNvSpPr>
          <p:nvPr>
            <p:ph type="body" sz="quarter" idx="10"/>
          </p:nvPr>
        </p:nvSpPr>
        <p:spPr/>
        <p:txBody>
          <a:bodyPr/>
          <a:lstStyle/>
          <a:p>
            <a:r>
              <a:rPr lang="en-GB" dirty="0" smtClean="0">
                <a:solidFill>
                  <a:srgbClr val="363636"/>
                </a:solidFill>
              </a:rPr>
              <a:t>*</a:t>
            </a:r>
            <a:r>
              <a:rPr lang="ja-JP" altLang="en-US" dirty="0" smtClean="0">
                <a:solidFill>
                  <a:srgbClr val="363636"/>
                </a:solidFill>
              </a:rPr>
              <a:t>非層別化</a:t>
            </a:r>
            <a:r>
              <a:rPr lang="en-GB" dirty="0" smtClean="0">
                <a:solidFill>
                  <a:srgbClr val="363636"/>
                </a:solidFill>
              </a:rPr>
              <a:t>HR </a:t>
            </a:r>
            <a:r>
              <a:rPr lang="en-GB" dirty="0">
                <a:solidFill>
                  <a:srgbClr val="363636"/>
                </a:solidFill>
              </a:rPr>
              <a:t>0.67 (95% CI </a:t>
            </a:r>
            <a:r>
              <a:rPr lang="en-GB" dirty="0" smtClean="0">
                <a:solidFill>
                  <a:srgbClr val="363636"/>
                </a:solidFill>
              </a:rPr>
              <a:t>0.49</a:t>
            </a:r>
            <a:r>
              <a:rPr lang="ja-JP" altLang="en-US" dirty="0" smtClean="0">
                <a:solidFill>
                  <a:srgbClr val="363636"/>
                </a:solidFill>
              </a:rPr>
              <a:t>～</a:t>
            </a:r>
            <a:r>
              <a:rPr lang="en-GB" dirty="0" smtClean="0">
                <a:solidFill>
                  <a:srgbClr val="363636"/>
                </a:solidFill>
              </a:rPr>
              <a:t>0.92</a:t>
            </a:r>
            <a:r>
              <a:rPr lang="en-GB" dirty="0">
                <a:solidFill>
                  <a:srgbClr val="363636"/>
                </a:solidFill>
              </a:rPr>
              <a:t>), p=0.0122;</a:t>
            </a:r>
            <a:br>
              <a:rPr lang="en-GB" dirty="0">
                <a:solidFill>
                  <a:srgbClr val="363636"/>
                </a:solidFill>
              </a:rPr>
            </a:br>
            <a:r>
              <a:rPr lang="en-GB" dirty="0" smtClean="0">
                <a:solidFill>
                  <a:srgbClr val="363636"/>
                </a:solidFill>
              </a:rPr>
              <a:t>**</a:t>
            </a:r>
            <a:r>
              <a:rPr lang="ja-JP" altLang="en-US" dirty="0" smtClean="0">
                <a:solidFill>
                  <a:srgbClr val="363636"/>
                </a:solidFill>
              </a:rPr>
              <a:t>非層別化</a:t>
            </a:r>
            <a:r>
              <a:rPr lang="en-GB" dirty="0" smtClean="0">
                <a:solidFill>
                  <a:srgbClr val="363636"/>
                </a:solidFill>
              </a:rPr>
              <a:t>HR </a:t>
            </a:r>
            <a:r>
              <a:rPr lang="en-GB" dirty="0">
                <a:solidFill>
                  <a:srgbClr val="363636"/>
                </a:solidFill>
              </a:rPr>
              <a:t>0.99 (95% CI </a:t>
            </a:r>
            <a:r>
              <a:rPr lang="en-GB" dirty="0" smtClean="0">
                <a:solidFill>
                  <a:srgbClr val="363636"/>
                </a:solidFill>
              </a:rPr>
              <a:t>0.77</a:t>
            </a:r>
            <a:r>
              <a:rPr lang="ja-JP" altLang="en-US" dirty="0" smtClean="0">
                <a:solidFill>
                  <a:srgbClr val="363636"/>
                </a:solidFill>
              </a:rPr>
              <a:t>～</a:t>
            </a:r>
            <a:r>
              <a:rPr lang="en-GB" dirty="0" smtClean="0">
                <a:solidFill>
                  <a:srgbClr val="363636"/>
                </a:solidFill>
              </a:rPr>
              <a:t>1.28</a:t>
            </a:r>
            <a:r>
              <a:rPr lang="en-GB" dirty="0">
                <a:solidFill>
                  <a:srgbClr val="363636"/>
                </a:solidFill>
              </a:rPr>
              <a:t>), </a:t>
            </a:r>
            <a:r>
              <a:rPr lang="en-GB" dirty="0" smtClean="0">
                <a:solidFill>
                  <a:srgbClr val="363636"/>
                </a:solidFill>
              </a:rPr>
              <a:t>p=0.9416</a:t>
            </a:r>
            <a:endParaRPr lang="en-GB" dirty="0">
              <a:solidFill>
                <a:srgbClr val="363636"/>
              </a:solidFill>
            </a:endParaRPr>
          </a:p>
        </p:txBody>
      </p:sp>
      <p:sp>
        <p:nvSpPr>
          <p:cNvPr id="5" name="Text Placeholder 4"/>
          <p:cNvSpPr>
            <a:spLocks noGrp="1"/>
          </p:cNvSpPr>
          <p:nvPr>
            <p:ph type="body" sz="quarter" idx="11"/>
          </p:nvPr>
        </p:nvSpPr>
        <p:spPr/>
        <p:txBody>
          <a:bodyPr/>
          <a:lstStyle/>
          <a:p>
            <a:r>
              <a:rPr lang="fr-FR" dirty="0" smtClean="0">
                <a:solidFill>
                  <a:srgbClr val="363636"/>
                </a:solidFill>
              </a:rPr>
              <a:t>Chen</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234</a:t>
            </a:r>
            <a:r>
              <a:rPr lang="fr-FR" dirty="0" smtClean="0">
                <a:solidFill>
                  <a:srgbClr val="363636"/>
                </a:solidFill>
              </a:rPr>
              <a:t>)</a:t>
            </a:r>
            <a:endParaRPr lang="en-GB" dirty="0">
              <a:solidFill>
                <a:srgbClr val="363636"/>
              </a:solidFill>
            </a:endParaRPr>
          </a:p>
        </p:txBody>
      </p:sp>
      <p:grpSp>
        <p:nvGrpSpPr>
          <p:cNvPr id="6" name="Group 5"/>
          <p:cNvGrpSpPr/>
          <p:nvPr/>
        </p:nvGrpSpPr>
        <p:grpSpPr>
          <a:xfrm>
            <a:off x="534286" y="1547366"/>
            <a:ext cx="8138223" cy="3299492"/>
            <a:chOff x="534286" y="1738438"/>
            <a:chExt cx="8138223" cy="3299492"/>
          </a:xfrm>
        </p:grpSpPr>
        <p:sp>
          <p:nvSpPr>
            <p:cNvPr id="7" name="Rectangle 6"/>
            <p:cNvSpPr/>
            <p:nvPr/>
          </p:nvSpPr>
          <p:spPr>
            <a:xfrm>
              <a:off x="2752273" y="2688582"/>
              <a:ext cx="214302" cy="2447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8" name="Rectangle 7"/>
            <p:cNvSpPr/>
            <p:nvPr/>
          </p:nvSpPr>
          <p:spPr>
            <a:xfrm>
              <a:off x="697082" y="1769872"/>
              <a:ext cx="765813" cy="400110"/>
            </a:xfrm>
            <a:prstGeom prst="rect">
              <a:avLst/>
            </a:prstGeom>
          </p:spPr>
          <p:txBody>
            <a:bodyPr wrap="square" anchor="ctr">
              <a:spAutoFit/>
            </a:bodyPr>
            <a:lstStyle/>
            <a:p>
              <a:r>
                <a:rPr lang="en-GB" sz="2000" b="1" dirty="0">
                  <a:solidFill>
                    <a:srgbClr val="363636"/>
                  </a:solidFill>
                  <a:latin typeface="+mn-lt"/>
                </a:rPr>
                <a:t>OS</a:t>
              </a:r>
            </a:p>
          </p:txBody>
        </p:sp>
        <p:sp>
          <p:nvSpPr>
            <p:cNvPr id="9" name="Text Box 62"/>
            <p:cNvSpPr txBox="1">
              <a:spLocks noChangeArrowheads="1"/>
            </p:cNvSpPr>
            <p:nvPr/>
          </p:nvSpPr>
          <p:spPr bwMode="auto">
            <a:xfrm rot="16200000">
              <a:off x="344651" y="3436532"/>
              <a:ext cx="62549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mn-lt"/>
                  <a:cs typeface="Arial" panose="020B0604020202020204" pitchFamily="34" charset="0"/>
                </a:rPr>
                <a:t>OS</a:t>
              </a:r>
              <a:r>
                <a:rPr lang="ja-JP" altLang="en-US" sz="1000" b="1" dirty="0" smtClean="0">
                  <a:latin typeface="+mn-lt"/>
                  <a:cs typeface="Arial" panose="020B0604020202020204" pitchFamily="34" charset="0"/>
                </a:rPr>
                <a:t>確率</a:t>
              </a:r>
              <a:endParaRPr lang="en-GB" altLang="en-US" sz="1000" b="1" dirty="0">
                <a:latin typeface="+mn-lt"/>
                <a:cs typeface="Arial" panose="020B0604020202020204" pitchFamily="34" charset="0"/>
              </a:endParaRPr>
            </a:p>
          </p:txBody>
        </p:sp>
        <p:sp>
          <p:nvSpPr>
            <p:cNvPr id="10" name="Text Box 103"/>
            <p:cNvSpPr txBox="1">
              <a:spLocks noChangeArrowheads="1"/>
            </p:cNvSpPr>
            <p:nvPr/>
          </p:nvSpPr>
          <p:spPr bwMode="auto">
            <a:xfrm>
              <a:off x="1745914" y="4791709"/>
              <a:ext cx="189507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altLang="en-US" sz="1000" b="1" dirty="0" smtClean="0">
                  <a:latin typeface="+mn-lt"/>
                  <a:cs typeface="Arial" panose="020B0604020202020204" pitchFamily="34" charset="0"/>
                </a:rPr>
                <a:t>無作為化時からの時間（月）</a:t>
              </a:r>
              <a:endParaRPr lang="en-GB" altLang="en-US" sz="1000" b="1" dirty="0">
                <a:latin typeface="+mn-lt"/>
                <a:cs typeface="Arial" panose="020B0604020202020204" pitchFamily="34" charset="0"/>
              </a:endParaRPr>
            </a:p>
          </p:txBody>
        </p:sp>
        <p:sp>
          <p:nvSpPr>
            <p:cNvPr id="11" name="Text Box 105"/>
            <p:cNvSpPr txBox="1">
              <a:spLocks noChangeArrowheads="1"/>
            </p:cNvSpPr>
            <p:nvPr/>
          </p:nvSpPr>
          <p:spPr bwMode="auto">
            <a:xfrm>
              <a:off x="735065" y="3862240"/>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12" name="Text Box 106"/>
            <p:cNvSpPr txBox="1">
              <a:spLocks noChangeArrowheads="1"/>
            </p:cNvSpPr>
            <p:nvPr/>
          </p:nvSpPr>
          <p:spPr bwMode="auto">
            <a:xfrm>
              <a:off x="735065" y="367648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13" name="Text Box 107"/>
            <p:cNvSpPr txBox="1">
              <a:spLocks noChangeArrowheads="1"/>
            </p:cNvSpPr>
            <p:nvPr/>
          </p:nvSpPr>
          <p:spPr bwMode="auto">
            <a:xfrm>
              <a:off x="735065" y="347028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14" name="Text Box 108"/>
            <p:cNvSpPr txBox="1">
              <a:spLocks noChangeArrowheads="1"/>
            </p:cNvSpPr>
            <p:nvPr/>
          </p:nvSpPr>
          <p:spPr bwMode="auto">
            <a:xfrm>
              <a:off x="735065" y="3280186"/>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15" name="Text Box 109"/>
            <p:cNvSpPr txBox="1">
              <a:spLocks noChangeArrowheads="1"/>
            </p:cNvSpPr>
            <p:nvPr/>
          </p:nvSpPr>
          <p:spPr bwMode="auto">
            <a:xfrm>
              <a:off x="735065" y="3056044"/>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16" name="Text Box 110"/>
            <p:cNvSpPr txBox="1">
              <a:spLocks noChangeArrowheads="1"/>
            </p:cNvSpPr>
            <p:nvPr/>
          </p:nvSpPr>
          <p:spPr bwMode="auto">
            <a:xfrm>
              <a:off x="735065" y="285828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17" name="Text Box 111"/>
            <p:cNvSpPr txBox="1">
              <a:spLocks noChangeArrowheads="1"/>
            </p:cNvSpPr>
            <p:nvPr/>
          </p:nvSpPr>
          <p:spPr bwMode="auto">
            <a:xfrm>
              <a:off x="735065" y="2667128"/>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18" name="Text Box 112"/>
            <p:cNvSpPr txBox="1">
              <a:spLocks noChangeArrowheads="1"/>
            </p:cNvSpPr>
            <p:nvPr/>
          </p:nvSpPr>
          <p:spPr bwMode="auto">
            <a:xfrm>
              <a:off x="735065" y="2477024"/>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19" name="Text Box 113"/>
            <p:cNvSpPr txBox="1">
              <a:spLocks noChangeArrowheads="1"/>
            </p:cNvSpPr>
            <p:nvPr/>
          </p:nvSpPr>
          <p:spPr bwMode="auto">
            <a:xfrm>
              <a:off x="735065" y="4071210"/>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20" name="Text Box 114"/>
            <p:cNvSpPr txBox="1">
              <a:spLocks noChangeArrowheads="1"/>
            </p:cNvSpPr>
            <p:nvPr/>
          </p:nvSpPr>
          <p:spPr bwMode="auto">
            <a:xfrm>
              <a:off x="735065" y="4286907"/>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21" name="Text Box 115"/>
            <p:cNvSpPr txBox="1">
              <a:spLocks noChangeArrowheads="1"/>
            </p:cNvSpPr>
            <p:nvPr/>
          </p:nvSpPr>
          <p:spPr bwMode="auto">
            <a:xfrm>
              <a:off x="735065" y="4484796"/>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grpSp>
          <p:nvGrpSpPr>
            <p:cNvPr id="22" name="Group 21"/>
            <p:cNvGrpSpPr/>
            <p:nvPr/>
          </p:nvGrpSpPr>
          <p:grpSpPr>
            <a:xfrm>
              <a:off x="1065488" y="2550053"/>
              <a:ext cx="3215080" cy="2070542"/>
              <a:chOff x="1167092" y="2550053"/>
              <a:chExt cx="3215080" cy="2070542"/>
            </a:xfrm>
          </p:grpSpPr>
          <p:sp>
            <p:nvSpPr>
              <p:cNvPr id="157" name="Freeform 144"/>
              <p:cNvSpPr>
                <a:spLocks/>
              </p:cNvSpPr>
              <p:nvPr/>
            </p:nvSpPr>
            <p:spPr bwMode="auto">
              <a:xfrm>
                <a:off x="1197829" y="2550053"/>
                <a:ext cx="3184343"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58" name="Line 145"/>
              <p:cNvSpPr>
                <a:spLocks noChangeShapeType="1"/>
              </p:cNvSpPr>
              <p:nvPr/>
            </p:nvSpPr>
            <p:spPr bwMode="auto">
              <a:xfrm>
                <a:off x="1167092" y="255777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59" name="Line 146"/>
              <p:cNvSpPr>
                <a:spLocks noChangeShapeType="1"/>
              </p:cNvSpPr>
              <p:nvPr/>
            </p:nvSpPr>
            <p:spPr bwMode="auto">
              <a:xfrm>
                <a:off x="1167092" y="275092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0" name="Line 147"/>
              <p:cNvSpPr>
                <a:spLocks noChangeShapeType="1"/>
              </p:cNvSpPr>
              <p:nvPr/>
            </p:nvSpPr>
            <p:spPr bwMode="auto">
              <a:xfrm>
                <a:off x="1167092" y="2944074"/>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1" name="Line 148"/>
              <p:cNvSpPr>
                <a:spLocks noChangeShapeType="1"/>
              </p:cNvSpPr>
              <p:nvPr/>
            </p:nvSpPr>
            <p:spPr bwMode="auto">
              <a:xfrm>
                <a:off x="1167092" y="3144948"/>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2" name="Line 149"/>
              <p:cNvSpPr>
                <a:spLocks noChangeShapeType="1"/>
              </p:cNvSpPr>
              <p:nvPr/>
            </p:nvSpPr>
            <p:spPr bwMode="auto">
              <a:xfrm>
                <a:off x="1167092" y="45742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3" name="Line 150"/>
              <p:cNvSpPr>
                <a:spLocks noChangeShapeType="1"/>
              </p:cNvSpPr>
              <p:nvPr/>
            </p:nvSpPr>
            <p:spPr bwMode="auto">
              <a:xfrm>
                <a:off x="1167092" y="4373366"/>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4" name="Line 151"/>
              <p:cNvSpPr>
                <a:spLocks noChangeShapeType="1"/>
              </p:cNvSpPr>
              <p:nvPr/>
            </p:nvSpPr>
            <p:spPr bwMode="auto">
              <a:xfrm>
                <a:off x="1167092" y="41570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5" name="Line 152"/>
              <p:cNvSpPr>
                <a:spLocks noChangeShapeType="1"/>
              </p:cNvSpPr>
              <p:nvPr/>
            </p:nvSpPr>
            <p:spPr bwMode="auto">
              <a:xfrm>
                <a:off x="1167092" y="395616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6" name="Line 153"/>
              <p:cNvSpPr>
                <a:spLocks noChangeShapeType="1"/>
              </p:cNvSpPr>
              <p:nvPr/>
            </p:nvSpPr>
            <p:spPr bwMode="auto">
              <a:xfrm>
                <a:off x="1167092" y="376301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7" name="Line 154"/>
              <p:cNvSpPr>
                <a:spLocks noChangeShapeType="1"/>
              </p:cNvSpPr>
              <p:nvPr/>
            </p:nvSpPr>
            <p:spPr bwMode="auto">
              <a:xfrm>
                <a:off x="1167092" y="355442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8" name="Line 155"/>
              <p:cNvSpPr>
                <a:spLocks noChangeShapeType="1"/>
              </p:cNvSpPr>
              <p:nvPr/>
            </p:nvSpPr>
            <p:spPr bwMode="auto">
              <a:xfrm>
                <a:off x="1167092" y="336899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9" name="Line 163"/>
              <p:cNvSpPr>
                <a:spLocks noChangeShapeType="1"/>
              </p:cNvSpPr>
              <p:nvPr/>
            </p:nvSpPr>
            <p:spPr bwMode="auto">
              <a:xfrm flipV="1">
                <a:off x="120473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0" name="Line 164"/>
              <p:cNvSpPr>
                <a:spLocks noChangeShapeType="1"/>
              </p:cNvSpPr>
              <p:nvPr/>
            </p:nvSpPr>
            <p:spPr bwMode="auto">
              <a:xfrm flipV="1">
                <a:off x="172859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1" name="Line 165"/>
              <p:cNvSpPr>
                <a:spLocks noChangeShapeType="1"/>
              </p:cNvSpPr>
              <p:nvPr/>
            </p:nvSpPr>
            <p:spPr bwMode="auto">
              <a:xfrm>
                <a:off x="225978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2" name="Line 166"/>
              <p:cNvSpPr>
                <a:spLocks noChangeShapeType="1"/>
              </p:cNvSpPr>
              <p:nvPr/>
            </p:nvSpPr>
            <p:spPr bwMode="auto">
              <a:xfrm>
                <a:off x="278302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3" name="Line 167"/>
              <p:cNvSpPr>
                <a:spLocks noChangeShapeType="1"/>
              </p:cNvSpPr>
              <p:nvPr/>
            </p:nvSpPr>
            <p:spPr bwMode="auto">
              <a:xfrm>
                <a:off x="329873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4" name="Line 168"/>
              <p:cNvSpPr>
                <a:spLocks noChangeShapeType="1"/>
              </p:cNvSpPr>
              <p:nvPr/>
            </p:nvSpPr>
            <p:spPr bwMode="auto">
              <a:xfrm>
                <a:off x="382950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5" name="Line 169"/>
              <p:cNvSpPr>
                <a:spLocks noChangeShapeType="1"/>
              </p:cNvSpPr>
              <p:nvPr/>
            </p:nvSpPr>
            <p:spPr bwMode="auto">
              <a:xfrm>
                <a:off x="4335993"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sp>
          <p:nvSpPr>
            <p:cNvPr id="23" name="Text Box 88"/>
            <p:cNvSpPr txBox="1">
              <a:spLocks noChangeArrowheads="1"/>
            </p:cNvSpPr>
            <p:nvPr/>
          </p:nvSpPr>
          <p:spPr bwMode="auto">
            <a:xfrm>
              <a:off x="977032"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24" name="Text Box 88"/>
            <p:cNvSpPr txBox="1">
              <a:spLocks noChangeArrowheads="1"/>
            </p:cNvSpPr>
            <p:nvPr/>
          </p:nvSpPr>
          <p:spPr bwMode="auto">
            <a:xfrm>
              <a:off x="1508615"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25" name="Text Box 88"/>
            <p:cNvSpPr txBox="1">
              <a:spLocks noChangeArrowheads="1"/>
            </p:cNvSpPr>
            <p:nvPr/>
          </p:nvSpPr>
          <p:spPr bwMode="auto">
            <a:xfrm>
              <a:off x="2037670"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26" name="Text Box 88"/>
            <p:cNvSpPr txBox="1">
              <a:spLocks noChangeArrowheads="1"/>
            </p:cNvSpPr>
            <p:nvPr/>
          </p:nvSpPr>
          <p:spPr bwMode="auto">
            <a:xfrm>
              <a:off x="2561205"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27" name="Text Box 88"/>
            <p:cNvSpPr txBox="1">
              <a:spLocks noChangeArrowheads="1"/>
            </p:cNvSpPr>
            <p:nvPr/>
          </p:nvSpPr>
          <p:spPr bwMode="auto">
            <a:xfrm>
              <a:off x="3046644" y="461828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28" name="Text Box 88"/>
            <p:cNvSpPr txBox="1">
              <a:spLocks noChangeArrowheads="1"/>
            </p:cNvSpPr>
            <p:nvPr/>
          </p:nvSpPr>
          <p:spPr bwMode="auto">
            <a:xfrm>
              <a:off x="3579192" y="461828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29" name="Text Box 88"/>
            <p:cNvSpPr txBox="1">
              <a:spLocks noChangeArrowheads="1"/>
            </p:cNvSpPr>
            <p:nvPr/>
          </p:nvSpPr>
          <p:spPr bwMode="auto">
            <a:xfrm>
              <a:off x="4088043" y="461828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grpSp>
          <p:nvGrpSpPr>
            <p:cNvPr id="30" name="Group 29"/>
            <p:cNvGrpSpPr/>
            <p:nvPr/>
          </p:nvGrpSpPr>
          <p:grpSpPr>
            <a:xfrm>
              <a:off x="1114004" y="2539167"/>
              <a:ext cx="2592000" cy="1872000"/>
              <a:chOff x="3603625" y="2716213"/>
              <a:chExt cx="1933575" cy="1419225"/>
            </a:xfrm>
          </p:grpSpPr>
          <p:sp>
            <p:nvSpPr>
              <p:cNvPr id="132" name="Freeform 2"/>
              <p:cNvSpPr>
                <a:spLocks/>
              </p:cNvSpPr>
              <p:nvPr/>
            </p:nvSpPr>
            <p:spPr bwMode="auto">
              <a:xfrm>
                <a:off x="3603625" y="2716213"/>
                <a:ext cx="1933575" cy="1419225"/>
              </a:xfrm>
              <a:custGeom>
                <a:avLst/>
                <a:gdLst>
                  <a:gd name="T0" fmla="*/ 203 w 203"/>
                  <a:gd name="T1" fmla="*/ 149 h 149"/>
                  <a:gd name="T2" fmla="*/ 200 w 203"/>
                  <a:gd name="T3" fmla="*/ 138 h 149"/>
                  <a:gd name="T4" fmla="*/ 188 w 203"/>
                  <a:gd name="T5" fmla="*/ 132 h 149"/>
                  <a:gd name="T6" fmla="*/ 183 w 203"/>
                  <a:gd name="T7" fmla="*/ 126 h 149"/>
                  <a:gd name="T8" fmla="*/ 174 w 203"/>
                  <a:gd name="T9" fmla="*/ 122 h 149"/>
                  <a:gd name="T10" fmla="*/ 143 w 203"/>
                  <a:gd name="T11" fmla="*/ 117 h 149"/>
                  <a:gd name="T12" fmla="*/ 139 w 203"/>
                  <a:gd name="T13" fmla="*/ 114 h 149"/>
                  <a:gd name="T14" fmla="*/ 128 w 203"/>
                  <a:gd name="T15" fmla="*/ 110 h 149"/>
                  <a:gd name="T16" fmla="*/ 127 w 203"/>
                  <a:gd name="T17" fmla="*/ 107 h 149"/>
                  <a:gd name="T18" fmla="*/ 123 w 203"/>
                  <a:gd name="T19" fmla="*/ 104 h 149"/>
                  <a:gd name="T20" fmla="*/ 121 w 203"/>
                  <a:gd name="T21" fmla="*/ 98 h 149"/>
                  <a:gd name="T22" fmla="*/ 116 w 203"/>
                  <a:gd name="T23" fmla="*/ 96 h 149"/>
                  <a:gd name="T24" fmla="*/ 115 w 203"/>
                  <a:gd name="T25" fmla="*/ 93 h 149"/>
                  <a:gd name="T26" fmla="*/ 105 w 203"/>
                  <a:gd name="T27" fmla="*/ 91 h 149"/>
                  <a:gd name="T28" fmla="*/ 97 w 203"/>
                  <a:gd name="T29" fmla="*/ 89 h 149"/>
                  <a:gd name="T30" fmla="*/ 91 w 203"/>
                  <a:gd name="T31" fmla="*/ 86 h 149"/>
                  <a:gd name="T32" fmla="*/ 89 w 203"/>
                  <a:gd name="T33" fmla="*/ 84 h 149"/>
                  <a:gd name="T34" fmla="*/ 85 w 203"/>
                  <a:gd name="T35" fmla="*/ 82 h 149"/>
                  <a:gd name="T36" fmla="*/ 85 w 203"/>
                  <a:gd name="T37" fmla="*/ 76 h 149"/>
                  <a:gd name="T38" fmla="*/ 78 w 203"/>
                  <a:gd name="T39" fmla="*/ 74 h 149"/>
                  <a:gd name="T40" fmla="*/ 74 w 203"/>
                  <a:gd name="T41" fmla="*/ 72 h 149"/>
                  <a:gd name="T42" fmla="*/ 72 w 203"/>
                  <a:gd name="T43" fmla="*/ 71 h 149"/>
                  <a:gd name="T44" fmla="*/ 70 w 203"/>
                  <a:gd name="T45" fmla="*/ 69 h 149"/>
                  <a:gd name="T46" fmla="*/ 66 w 203"/>
                  <a:gd name="T47" fmla="*/ 67 h 149"/>
                  <a:gd name="T48" fmla="*/ 64 w 203"/>
                  <a:gd name="T49" fmla="*/ 64 h 149"/>
                  <a:gd name="T50" fmla="*/ 62 w 203"/>
                  <a:gd name="T51" fmla="*/ 60 h 149"/>
                  <a:gd name="T52" fmla="*/ 60 w 203"/>
                  <a:gd name="T53" fmla="*/ 56 h 149"/>
                  <a:gd name="T54" fmla="*/ 59 w 203"/>
                  <a:gd name="T55" fmla="*/ 50 h 149"/>
                  <a:gd name="T56" fmla="*/ 57 w 203"/>
                  <a:gd name="T57" fmla="*/ 45 h 149"/>
                  <a:gd name="T58" fmla="*/ 54 w 203"/>
                  <a:gd name="T59" fmla="*/ 42 h 149"/>
                  <a:gd name="T60" fmla="*/ 50 w 203"/>
                  <a:gd name="T61" fmla="*/ 41 h 149"/>
                  <a:gd name="T62" fmla="*/ 48 w 203"/>
                  <a:gd name="T63" fmla="*/ 37 h 149"/>
                  <a:gd name="T64" fmla="*/ 46 w 203"/>
                  <a:gd name="T65" fmla="*/ 35 h 149"/>
                  <a:gd name="T66" fmla="*/ 44 w 203"/>
                  <a:gd name="T67" fmla="*/ 32 h 149"/>
                  <a:gd name="T68" fmla="*/ 42 w 203"/>
                  <a:gd name="T69" fmla="*/ 29 h 149"/>
                  <a:gd name="T70" fmla="*/ 41 w 203"/>
                  <a:gd name="T71" fmla="*/ 25 h 149"/>
                  <a:gd name="T72" fmla="*/ 39 w 203"/>
                  <a:gd name="T73" fmla="*/ 23 h 149"/>
                  <a:gd name="T74" fmla="*/ 37 w 203"/>
                  <a:gd name="T75" fmla="*/ 20 h 149"/>
                  <a:gd name="T76" fmla="*/ 35 w 203"/>
                  <a:gd name="T77" fmla="*/ 18 h 149"/>
                  <a:gd name="T78" fmla="*/ 32 w 203"/>
                  <a:gd name="T79" fmla="*/ 17 h 149"/>
                  <a:gd name="T80" fmla="*/ 28 w 203"/>
                  <a:gd name="T81" fmla="*/ 15 h 149"/>
                  <a:gd name="T82" fmla="*/ 27 w 203"/>
                  <a:gd name="T83" fmla="*/ 12 h 149"/>
                  <a:gd name="T84" fmla="*/ 23 w 203"/>
                  <a:gd name="T85" fmla="*/ 10 h 149"/>
                  <a:gd name="T86" fmla="*/ 19 w 203"/>
                  <a:gd name="T87" fmla="*/ 9 h 149"/>
                  <a:gd name="T88" fmla="*/ 14 w 203"/>
                  <a:gd name="T89" fmla="*/ 7 h 149"/>
                  <a:gd name="T90" fmla="*/ 9 w 203"/>
                  <a:gd name="T91" fmla="*/ 3 h 149"/>
                  <a:gd name="T92" fmla="*/ 6 w 203"/>
                  <a:gd name="T93" fmla="*/ 2 h 149"/>
                  <a:gd name="T94" fmla="*/ 0 w 203"/>
                  <a:gd name="T9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3" h="149">
                    <a:moveTo>
                      <a:pt x="203" y="146"/>
                    </a:moveTo>
                    <a:lnTo>
                      <a:pt x="203" y="149"/>
                    </a:lnTo>
                    <a:lnTo>
                      <a:pt x="200" y="149"/>
                    </a:lnTo>
                    <a:lnTo>
                      <a:pt x="200" y="138"/>
                    </a:lnTo>
                    <a:lnTo>
                      <a:pt x="188" y="138"/>
                    </a:lnTo>
                    <a:lnTo>
                      <a:pt x="188" y="132"/>
                    </a:lnTo>
                    <a:lnTo>
                      <a:pt x="183" y="132"/>
                    </a:lnTo>
                    <a:lnTo>
                      <a:pt x="183" y="126"/>
                    </a:lnTo>
                    <a:lnTo>
                      <a:pt x="174" y="126"/>
                    </a:lnTo>
                    <a:lnTo>
                      <a:pt x="174" y="122"/>
                    </a:lnTo>
                    <a:lnTo>
                      <a:pt x="143" y="122"/>
                    </a:lnTo>
                    <a:lnTo>
                      <a:pt x="143" y="117"/>
                    </a:lnTo>
                    <a:lnTo>
                      <a:pt x="143" y="114"/>
                    </a:lnTo>
                    <a:lnTo>
                      <a:pt x="139" y="114"/>
                    </a:lnTo>
                    <a:lnTo>
                      <a:pt x="139" y="110"/>
                    </a:lnTo>
                    <a:lnTo>
                      <a:pt x="128" y="110"/>
                    </a:lnTo>
                    <a:lnTo>
                      <a:pt x="128" y="107"/>
                    </a:lnTo>
                    <a:lnTo>
                      <a:pt x="127" y="107"/>
                    </a:lnTo>
                    <a:lnTo>
                      <a:pt x="127" y="104"/>
                    </a:lnTo>
                    <a:lnTo>
                      <a:pt x="123" y="104"/>
                    </a:lnTo>
                    <a:lnTo>
                      <a:pt x="123" y="98"/>
                    </a:lnTo>
                    <a:lnTo>
                      <a:pt x="121" y="98"/>
                    </a:lnTo>
                    <a:lnTo>
                      <a:pt x="121" y="96"/>
                    </a:lnTo>
                    <a:lnTo>
                      <a:pt x="116" y="96"/>
                    </a:lnTo>
                    <a:lnTo>
                      <a:pt x="116" y="93"/>
                    </a:lnTo>
                    <a:lnTo>
                      <a:pt x="115" y="93"/>
                    </a:lnTo>
                    <a:lnTo>
                      <a:pt x="115" y="91"/>
                    </a:lnTo>
                    <a:lnTo>
                      <a:pt x="105" y="91"/>
                    </a:lnTo>
                    <a:lnTo>
                      <a:pt x="105" y="89"/>
                    </a:lnTo>
                    <a:lnTo>
                      <a:pt x="97" y="89"/>
                    </a:lnTo>
                    <a:lnTo>
                      <a:pt x="97" y="86"/>
                    </a:lnTo>
                    <a:lnTo>
                      <a:pt x="91" y="86"/>
                    </a:lnTo>
                    <a:lnTo>
                      <a:pt x="91" y="84"/>
                    </a:lnTo>
                    <a:lnTo>
                      <a:pt x="89" y="84"/>
                    </a:lnTo>
                    <a:lnTo>
                      <a:pt x="89" y="82"/>
                    </a:lnTo>
                    <a:lnTo>
                      <a:pt x="85" y="82"/>
                    </a:lnTo>
                    <a:lnTo>
                      <a:pt x="85" y="80"/>
                    </a:lnTo>
                    <a:lnTo>
                      <a:pt x="85" y="76"/>
                    </a:lnTo>
                    <a:lnTo>
                      <a:pt x="78" y="76"/>
                    </a:lnTo>
                    <a:lnTo>
                      <a:pt x="78" y="74"/>
                    </a:lnTo>
                    <a:lnTo>
                      <a:pt x="78" y="72"/>
                    </a:lnTo>
                    <a:lnTo>
                      <a:pt x="74" y="72"/>
                    </a:lnTo>
                    <a:lnTo>
                      <a:pt x="74" y="71"/>
                    </a:lnTo>
                    <a:lnTo>
                      <a:pt x="72" y="71"/>
                    </a:lnTo>
                    <a:lnTo>
                      <a:pt x="72" y="69"/>
                    </a:lnTo>
                    <a:lnTo>
                      <a:pt x="70" y="69"/>
                    </a:lnTo>
                    <a:lnTo>
                      <a:pt x="70" y="67"/>
                    </a:lnTo>
                    <a:lnTo>
                      <a:pt x="66" y="67"/>
                    </a:lnTo>
                    <a:lnTo>
                      <a:pt x="66" y="64"/>
                    </a:lnTo>
                    <a:lnTo>
                      <a:pt x="64" y="64"/>
                    </a:lnTo>
                    <a:lnTo>
                      <a:pt x="64" y="60"/>
                    </a:lnTo>
                    <a:lnTo>
                      <a:pt x="62" y="60"/>
                    </a:lnTo>
                    <a:lnTo>
                      <a:pt x="62" y="56"/>
                    </a:lnTo>
                    <a:lnTo>
                      <a:pt x="60" y="56"/>
                    </a:lnTo>
                    <a:lnTo>
                      <a:pt x="60" y="50"/>
                    </a:lnTo>
                    <a:lnTo>
                      <a:pt x="59" y="50"/>
                    </a:lnTo>
                    <a:lnTo>
                      <a:pt x="59" y="45"/>
                    </a:lnTo>
                    <a:lnTo>
                      <a:pt x="57" y="45"/>
                    </a:lnTo>
                    <a:lnTo>
                      <a:pt x="57" y="42"/>
                    </a:lnTo>
                    <a:lnTo>
                      <a:pt x="54" y="42"/>
                    </a:lnTo>
                    <a:lnTo>
                      <a:pt x="54" y="41"/>
                    </a:lnTo>
                    <a:lnTo>
                      <a:pt x="50" y="41"/>
                    </a:lnTo>
                    <a:lnTo>
                      <a:pt x="50" y="37"/>
                    </a:lnTo>
                    <a:lnTo>
                      <a:pt x="48" y="37"/>
                    </a:lnTo>
                    <a:lnTo>
                      <a:pt x="48" y="35"/>
                    </a:lnTo>
                    <a:lnTo>
                      <a:pt x="46" y="35"/>
                    </a:lnTo>
                    <a:lnTo>
                      <a:pt x="46" y="32"/>
                    </a:lnTo>
                    <a:lnTo>
                      <a:pt x="44" y="32"/>
                    </a:lnTo>
                    <a:lnTo>
                      <a:pt x="44" y="29"/>
                    </a:lnTo>
                    <a:lnTo>
                      <a:pt x="42" y="29"/>
                    </a:lnTo>
                    <a:lnTo>
                      <a:pt x="42" y="25"/>
                    </a:lnTo>
                    <a:lnTo>
                      <a:pt x="41" y="25"/>
                    </a:lnTo>
                    <a:lnTo>
                      <a:pt x="41" y="23"/>
                    </a:lnTo>
                    <a:lnTo>
                      <a:pt x="39" y="23"/>
                    </a:lnTo>
                    <a:lnTo>
                      <a:pt x="39" y="20"/>
                    </a:lnTo>
                    <a:lnTo>
                      <a:pt x="37" y="20"/>
                    </a:lnTo>
                    <a:lnTo>
                      <a:pt x="37" y="18"/>
                    </a:lnTo>
                    <a:lnTo>
                      <a:pt x="35" y="18"/>
                    </a:lnTo>
                    <a:lnTo>
                      <a:pt x="35" y="17"/>
                    </a:lnTo>
                    <a:lnTo>
                      <a:pt x="32" y="17"/>
                    </a:lnTo>
                    <a:lnTo>
                      <a:pt x="32" y="15"/>
                    </a:lnTo>
                    <a:lnTo>
                      <a:pt x="28" y="15"/>
                    </a:lnTo>
                    <a:lnTo>
                      <a:pt x="28" y="12"/>
                    </a:lnTo>
                    <a:lnTo>
                      <a:pt x="27" y="12"/>
                    </a:lnTo>
                    <a:lnTo>
                      <a:pt x="27" y="10"/>
                    </a:lnTo>
                    <a:lnTo>
                      <a:pt x="23" y="10"/>
                    </a:lnTo>
                    <a:lnTo>
                      <a:pt x="23" y="9"/>
                    </a:lnTo>
                    <a:lnTo>
                      <a:pt x="19" y="9"/>
                    </a:lnTo>
                    <a:lnTo>
                      <a:pt x="19" y="7"/>
                    </a:lnTo>
                    <a:lnTo>
                      <a:pt x="14" y="7"/>
                    </a:lnTo>
                    <a:lnTo>
                      <a:pt x="14" y="3"/>
                    </a:lnTo>
                    <a:lnTo>
                      <a:pt x="9" y="3"/>
                    </a:lnTo>
                    <a:lnTo>
                      <a:pt x="9" y="2"/>
                    </a:lnTo>
                    <a:lnTo>
                      <a:pt x="6" y="2"/>
                    </a:lnTo>
                    <a:lnTo>
                      <a:pt x="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3"/>
              <p:cNvSpPr>
                <a:spLocks noChangeShapeType="1"/>
              </p:cNvSpPr>
              <p:nvPr/>
            </p:nvSpPr>
            <p:spPr bwMode="auto">
              <a:xfrm>
                <a:off x="3860800" y="2782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4"/>
              <p:cNvSpPr>
                <a:spLocks noChangeShapeType="1"/>
              </p:cNvSpPr>
              <p:nvPr/>
            </p:nvSpPr>
            <p:spPr bwMode="auto">
              <a:xfrm>
                <a:off x="3994150" y="29067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5"/>
              <p:cNvSpPr>
                <a:spLocks noChangeShapeType="1"/>
              </p:cNvSpPr>
              <p:nvPr/>
            </p:nvSpPr>
            <p:spPr bwMode="auto">
              <a:xfrm>
                <a:off x="4232275" y="32972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6"/>
              <p:cNvSpPr>
                <a:spLocks noChangeShapeType="1"/>
              </p:cNvSpPr>
              <p:nvPr/>
            </p:nvSpPr>
            <p:spPr bwMode="auto">
              <a:xfrm>
                <a:off x="4251325" y="33258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7"/>
              <p:cNvSpPr>
                <a:spLocks noChangeShapeType="1"/>
              </p:cNvSpPr>
              <p:nvPr/>
            </p:nvSpPr>
            <p:spPr bwMode="auto">
              <a:xfrm>
                <a:off x="4289425" y="33543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8"/>
              <p:cNvSpPr>
                <a:spLocks noChangeShapeType="1"/>
              </p:cNvSpPr>
              <p:nvPr/>
            </p:nvSpPr>
            <p:spPr bwMode="auto">
              <a:xfrm>
                <a:off x="4375150" y="341153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9"/>
              <p:cNvSpPr>
                <a:spLocks noChangeShapeType="1"/>
              </p:cNvSpPr>
              <p:nvPr/>
            </p:nvSpPr>
            <p:spPr bwMode="auto">
              <a:xfrm>
                <a:off x="4384675" y="341153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0"/>
              <p:cNvSpPr>
                <a:spLocks noChangeShapeType="1"/>
              </p:cNvSpPr>
              <p:nvPr/>
            </p:nvSpPr>
            <p:spPr bwMode="auto">
              <a:xfrm>
                <a:off x="4432300" y="34686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1"/>
              <p:cNvSpPr>
                <a:spLocks noChangeShapeType="1"/>
              </p:cNvSpPr>
              <p:nvPr/>
            </p:nvSpPr>
            <p:spPr bwMode="auto">
              <a:xfrm>
                <a:off x="4451350" y="34782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2"/>
              <p:cNvSpPr>
                <a:spLocks noChangeShapeType="1"/>
              </p:cNvSpPr>
              <p:nvPr/>
            </p:nvSpPr>
            <p:spPr bwMode="auto">
              <a:xfrm>
                <a:off x="4479925" y="35067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3"/>
              <p:cNvSpPr>
                <a:spLocks noChangeShapeType="1"/>
              </p:cNvSpPr>
              <p:nvPr/>
            </p:nvSpPr>
            <p:spPr bwMode="auto">
              <a:xfrm>
                <a:off x="4489450" y="34972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4"/>
              <p:cNvSpPr>
                <a:spLocks noChangeShapeType="1"/>
              </p:cNvSpPr>
              <p:nvPr/>
            </p:nvSpPr>
            <p:spPr bwMode="auto">
              <a:xfrm>
                <a:off x="4508500" y="34972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5"/>
              <p:cNvSpPr>
                <a:spLocks noChangeShapeType="1"/>
              </p:cNvSpPr>
              <p:nvPr/>
            </p:nvSpPr>
            <p:spPr bwMode="auto">
              <a:xfrm>
                <a:off x="4575175" y="35258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6"/>
              <p:cNvSpPr>
                <a:spLocks noChangeShapeType="1"/>
              </p:cNvSpPr>
              <p:nvPr/>
            </p:nvSpPr>
            <p:spPr bwMode="auto">
              <a:xfrm>
                <a:off x="4632325" y="354488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7"/>
              <p:cNvSpPr>
                <a:spLocks noChangeShapeType="1"/>
              </p:cNvSpPr>
              <p:nvPr/>
            </p:nvSpPr>
            <p:spPr bwMode="auto">
              <a:xfrm>
                <a:off x="4660900" y="3544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8"/>
              <p:cNvSpPr>
                <a:spLocks noChangeShapeType="1"/>
              </p:cNvSpPr>
              <p:nvPr/>
            </p:nvSpPr>
            <p:spPr bwMode="auto">
              <a:xfrm>
                <a:off x="4737100" y="359251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9"/>
              <p:cNvSpPr>
                <a:spLocks noChangeShapeType="1"/>
              </p:cNvSpPr>
              <p:nvPr/>
            </p:nvSpPr>
            <p:spPr bwMode="auto">
              <a:xfrm>
                <a:off x="4841875" y="37353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0"/>
              <p:cNvSpPr>
                <a:spLocks noChangeShapeType="1"/>
              </p:cNvSpPr>
              <p:nvPr/>
            </p:nvSpPr>
            <p:spPr bwMode="auto">
              <a:xfrm>
                <a:off x="4918075" y="37353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21"/>
              <p:cNvSpPr>
                <a:spLocks noChangeShapeType="1"/>
              </p:cNvSpPr>
              <p:nvPr/>
            </p:nvSpPr>
            <p:spPr bwMode="auto">
              <a:xfrm>
                <a:off x="5013325" y="384016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22"/>
              <p:cNvSpPr>
                <a:spLocks noChangeShapeType="1"/>
              </p:cNvSpPr>
              <p:nvPr/>
            </p:nvSpPr>
            <p:spPr bwMode="auto">
              <a:xfrm>
                <a:off x="5022850" y="38401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23"/>
              <p:cNvSpPr>
                <a:spLocks noChangeShapeType="1"/>
              </p:cNvSpPr>
              <p:nvPr/>
            </p:nvSpPr>
            <p:spPr bwMode="auto">
              <a:xfrm>
                <a:off x="5289550" y="38877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24"/>
              <p:cNvSpPr>
                <a:spLocks noChangeShapeType="1"/>
              </p:cNvSpPr>
              <p:nvPr/>
            </p:nvSpPr>
            <p:spPr bwMode="auto">
              <a:xfrm>
                <a:off x="5403850" y="39925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25"/>
              <p:cNvSpPr>
                <a:spLocks noChangeShapeType="1"/>
              </p:cNvSpPr>
              <p:nvPr/>
            </p:nvSpPr>
            <p:spPr bwMode="auto">
              <a:xfrm>
                <a:off x="5499100" y="40020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26"/>
              <p:cNvSpPr>
                <a:spLocks noChangeShapeType="1"/>
              </p:cNvSpPr>
              <p:nvPr/>
            </p:nvSpPr>
            <p:spPr bwMode="auto">
              <a:xfrm>
                <a:off x="4232275" y="32877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Group 30"/>
            <p:cNvGrpSpPr/>
            <p:nvPr/>
          </p:nvGrpSpPr>
          <p:grpSpPr>
            <a:xfrm>
              <a:off x="1114003" y="2539167"/>
              <a:ext cx="2694383" cy="1683544"/>
              <a:chOff x="1215608" y="2539167"/>
              <a:chExt cx="2019300" cy="1266825"/>
            </a:xfrm>
          </p:grpSpPr>
          <p:sp>
            <p:nvSpPr>
              <p:cNvPr id="117" name="Line 27"/>
              <p:cNvSpPr>
                <a:spLocks noChangeShapeType="1"/>
              </p:cNvSpPr>
              <p:nvPr/>
            </p:nvSpPr>
            <p:spPr bwMode="auto">
              <a:xfrm>
                <a:off x="3101558" y="376789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8"/>
              <p:cNvSpPr>
                <a:spLocks noChangeShapeType="1"/>
              </p:cNvSpPr>
              <p:nvPr/>
            </p:nvSpPr>
            <p:spPr bwMode="auto">
              <a:xfrm>
                <a:off x="2930108" y="3767892"/>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9"/>
              <p:cNvSpPr>
                <a:spLocks noChangeShapeType="1"/>
              </p:cNvSpPr>
              <p:nvPr/>
            </p:nvSpPr>
            <p:spPr bwMode="auto">
              <a:xfrm>
                <a:off x="2892008" y="3767892"/>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30"/>
              <p:cNvSpPr>
                <a:spLocks noChangeShapeType="1"/>
              </p:cNvSpPr>
              <p:nvPr/>
            </p:nvSpPr>
            <p:spPr bwMode="auto">
              <a:xfrm>
                <a:off x="2825333" y="3767892"/>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31"/>
              <p:cNvSpPr>
                <a:spLocks noChangeShapeType="1"/>
              </p:cNvSpPr>
              <p:nvPr/>
            </p:nvSpPr>
            <p:spPr bwMode="auto">
              <a:xfrm>
                <a:off x="2425283" y="3663117"/>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2"/>
              <p:cNvSpPr>
                <a:spLocks noChangeShapeType="1"/>
              </p:cNvSpPr>
              <p:nvPr/>
            </p:nvSpPr>
            <p:spPr bwMode="auto">
              <a:xfrm>
                <a:off x="2368133" y="36631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33"/>
              <p:cNvSpPr>
                <a:spLocks noChangeShapeType="1"/>
              </p:cNvSpPr>
              <p:nvPr/>
            </p:nvSpPr>
            <p:spPr bwMode="auto">
              <a:xfrm>
                <a:off x="2339558" y="36631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34"/>
              <p:cNvSpPr>
                <a:spLocks noChangeShapeType="1"/>
              </p:cNvSpPr>
              <p:nvPr/>
            </p:nvSpPr>
            <p:spPr bwMode="auto">
              <a:xfrm>
                <a:off x="2291933" y="36345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5"/>
              <p:cNvSpPr>
                <a:spLocks noChangeShapeType="1"/>
              </p:cNvSpPr>
              <p:nvPr/>
            </p:nvSpPr>
            <p:spPr bwMode="auto">
              <a:xfrm>
                <a:off x="2291933" y="36345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36"/>
              <p:cNvSpPr>
                <a:spLocks noChangeShapeType="1"/>
              </p:cNvSpPr>
              <p:nvPr/>
            </p:nvSpPr>
            <p:spPr bwMode="auto">
              <a:xfrm>
                <a:off x="2187158" y="36345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37"/>
              <p:cNvSpPr>
                <a:spLocks noChangeShapeType="1"/>
              </p:cNvSpPr>
              <p:nvPr/>
            </p:nvSpPr>
            <p:spPr bwMode="auto">
              <a:xfrm>
                <a:off x="2101433" y="35202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38"/>
              <p:cNvSpPr>
                <a:spLocks noChangeShapeType="1"/>
              </p:cNvSpPr>
              <p:nvPr/>
            </p:nvSpPr>
            <p:spPr bwMode="auto">
              <a:xfrm>
                <a:off x="2072858" y="35107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39"/>
              <p:cNvSpPr>
                <a:spLocks noChangeShapeType="1"/>
              </p:cNvSpPr>
              <p:nvPr/>
            </p:nvSpPr>
            <p:spPr bwMode="auto">
              <a:xfrm>
                <a:off x="1939508" y="341546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40"/>
              <p:cNvSpPr>
                <a:spLocks noChangeShapeType="1"/>
              </p:cNvSpPr>
              <p:nvPr/>
            </p:nvSpPr>
            <p:spPr bwMode="auto">
              <a:xfrm>
                <a:off x="1834733" y="33583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Freeform 41"/>
              <p:cNvSpPr>
                <a:spLocks/>
              </p:cNvSpPr>
              <p:nvPr/>
            </p:nvSpPr>
            <p:spPr bwMode="auto">
              <a:xfrm>
                <a:off x="1215608" y="2539167"/>
                <a:ext cx="2019300" cy="1266825"/>
              </a:xfrm>
              <a:custGeom>
                <a:avLst/>
                <a:gdLst>
                  <a:gd name="T0" fmla="*/ 212 w 212"/>
                  <a:gd name="T1" fmla="*/ 133 h 133"/>
                  <a:gd name="T2" fmla="*/ 155 w 212"/>
                  <a:gd name="T3" fmla="*/ 129 h 133"/>
                  <a:gd name="T4" fmla="*/ 138 w 212"/>
                  <a:gd name="T5" fmla="*/ 125 h 133"/>
                  <a:gd name="T6" fmla="*/ 128 w 212"/>
                  <a:gd name="T7" fmla="*/ 122 h 133"/>
                  <a:gd name="T8" fmla="*/ 114 w 212"/>
                  <a:gd name="T9" fmla="*/ 118 h 133"/>
                  <a:gd name="T10" fmla="*/ 102 w 212"/>
                  <a:gd name="T11" fmla="*/ 117 h 133"/>
                  <a:gd name="T12" fmla="*/ 100 w 212"/>
                  <a:gd name="T13" fmla="*/ 112 h 133"/>
                  <a:gd name="T14" fmla="*/ 97 w 212"/>
                  <a:gd name="T15" fmla="*/ 108 h 133"/>
                  <a:gd name="T16" fmla="*/ 95 w 212"/>
                  <a:gd name="T17" fmla="*/ 106 h 133"/>
                  <a:gd name="T18" fmla="*/ 87 w 212"/>
                  <a:gd name="T19" fmla="*/ 104 h 133"/>
                  <a:gd name="T20" fmla="*/ 84 w 212"/>
                  <a:gd name="T21" fmla="*/ 100 h 133"/>
                  <a:gd name="T22" fmla="*/ 82 w 212"/>
                  <a:gd name="T23" fmla="*/ 98 h 133"/>
                  <a:gd name="T24" fmla="*/ 80 w 212"/>
                  <a:gd name="T25" fmla="*/ 95 h 133"/>
                  <a:gd name="T26" fmla="*/ 72 w 212"/>
                  <a:gd name="T27" fmla="*/ 92 h 133"/>
                  <a:gd name="T28" fmla="*/ 70 w 212"/>
                  <a:gd name="T29" fmla="*/ 89 h 133"/>
                  <a:gd name="T30" fmla="*/ 65 w 212"/>
                  <a:gd name="T31" fmla="*/ 86 h 133"/>
                  <a:gd name="T32" fmla="*/ 63 w 212"/>
                  <a:gd name="T33" fmla="*/ 84 h 133"/>
                  <a:gd name="T34" fmla="*/ 59 w 212"/>
                  <a:gd name="T35" fmla="*/ 81 h 133"/>
                  <a:gd name="T36" fmla="*/ 56 w 212"/>
                  <a:gd name="T37" fmla="*/ 78 h 133"/>
                  <a:gd name="T38" fmla="*/ 54 w 212"/>
                  <a:gd name="T39" fmla="*/ 75 h 133"/>
                  <a:gd name="T40" fmla="*/ 50 w 212"/>
                  <a:gd name="T41" fmla="*/ 71 h 133"/>
                  <a:gd name="T42" fmla="*/ 48 w 212"/>
                  <a:gd name="T43" fmla="*/ 69 h 133"/>
                  <a:gd name="T44" fmla="*/ 46 w 212"/>
                  <a:gd name="T45" fmla="*/ 65 h 133"/>
                  <a:gd name="T46" fmla="*/ 44 w 212"/>
                  <a:gd name="T47" fmla="*/ 61 h 133"/>
                  <a:gd name="T48" fmla="*/ 42 w 212"/>
                  <a:gd name="T49" fmla="*/ 58 h 133"/>
                  <a:gd name="T50" fmla="*/ 40 w 212"/>
                  <a:gd name="T51" fmla="*/ 56 h 133"/>
                  <a:gd name="T52" fmla="*/ 38 w 212"/>
                  <a:gd name="T53" fmla="*/ 52 h 133"/>
                  <a:gd name="T54" fmla="*/ 36 w 212"/>
                  <a:gd name="T55" fmla="*/ 48 h 133"/>
                  <a:gd name="T56" fmla="*/ 33 w 212"/>
                  <a:gd name="T57" fmla="*/ 46 h 133"/>
                  <a:gd name="T58" fmla="*/ 30 w 212"/>
                  <a:gd name="T59" fmla="*/ 41 h 133"/>
                  <a:gd name="T60" fmla="*/ 28 w 212"/>
                  <a:gd name="T61" fmla="*/ 36 h 133"/>
                  <a:gd name="T62" fmla="*/ 26 w 212"/>
                  <a:gd name="T63" fmla="*/ 32 h 133"/>
                  <a:gd name="T64" fmla="*/ 24 w 212"/>
                  <a:gd name="T65" fmla="*/ 28 h 133"/>
                  <a:gd name="T66" fmla="*/ 22 w 212"/>
                  <a:gd name="T67" fmla="*/ 26 h 133"/>
                  <a:gd name="T68" fmla="*/ 20 w 212"/>
                  <a:gd name="T69" fmla="*/ 19 h 133"/>
                  <a:gd name="T70" fmla="*/ 17 w 212"/>
                  <a:gd name="T71" fmla="*/ 13 h 133"/>
                  <a:gd name="T72" fmla="*/ 15 w 212"/>
                  <a:gd name="T73" fmla="*/ 9 h 133"/>
                  <a:gd name="T74" fmla="*/ 12 w 212"/>
                  <a:gd name="T75" fmla="*/ 4 h 133"/>
                  <a:gd name="T76" fmla="*/ 8 w 212"/>
                  <a:gd name="T77" fmla="*/ 2 h 133"/>
                  <a:gd name="T78" fmla="*/ 0 w 212"/>
                  <a:gd name="T7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 h="133">
                    <a:moveTo>
                      <a:pt x="212" y="130"/>
                    </a:moveTo>
                    <a:lnTo>
                      <a:pt x="212" y="133"/>
                    </a:lnTo>
                    <a:lnTo>
                      <a:pt x="155" y="133"/>
                    </a:lnTo>
                    <a:lnTo>
                      <a:pt x="155" y="129"/>
                    </a:lnTo>
                    <a:lnTo>
                      <a:pt x="138" y="129"/>
                    </a:lnTo>
                    <a:lnTo>
                      <a:pt x="138" y="125"/>
                    </a:lnTo>
                    <a:lnTo>
                      <a:pt x="128" y="125"/>
                    </a:lnTo>
                    <a:lnTo>
                      <a:pt x="128" y="122"/>
                    </a:lnTo>
                    <a:lnTo>
                      <a:pt x="114" y="122"/>
                    </a:lnTo>
                    <a:lnTo>
                      <a:pt x="114" y="118"/>
                    </a:lnTo>
                    <a:lnTo>
                      <a:pt x="102" y="118"/>
                    </a:lnTo>
                    <a:lnTo>
                      <a:pt x="102" y="117"/>
                    </a:lnTo>
                    <a:lnTo>
                      <a:pt x="100" y="117"/>
                    </a:lnTo>
                    <a:lnTo>
                      <a:pt x="100" y="112"/>
                    </a:lnTo>
                    <a:lnTo>
                      <a:pt x="97" y="112"/>
                    </a:lnTo>
                    <a:lnTo>
                      <a:pt x="97" y="108"/>
                    </a:lnTo>
                    <a:lnTo>
                      <a:pt x="95" y="108"/>
                    </a:lnTo>
                    <a:lnTo>
                      <a:pt x="95" y="106"/>
                    </a:lnTo>
                    <a:lnTo>
                      <a:pt x="87" y="106"/>
                    </a:lnTo>
                    <a:lnTo>
                      <a:pt x="87" y="104"/>
                    </a:lnTo>
                    <a:lnTo>
                      <a:pt x="84" y="104"/>
                    </a:lnTo>
                    <a:lnTo>
                      <a:pt x="84" y="100"/>
                    </a:lnTo>
                    <a:lnTo>
                      <a:pt x="82" y="100"/>
                    </a:lnTo>
                    <a:lnTo>
                      <a:pt x="82" y="98"/>
                    </a:lnTo>
                    <a:lnTo>
                      <a:pt x="80" y="98"/>
                    </a:lnTo>
                    <a:lnTo>
                      <a:pt x="80" y="95"/>
                    </a:lnTo>
                    <a:lnTo>
                      <a:pt x="72" y="95"/>
                    </a:lnTo>
                    <a:lnTo>
                      <a:pt x="72" y="92"/>
                    </a:lnTo>
                    <a:lnTo>
                      <a:pt x="70" y="92"/>
                    </a:lnTo>
                    <a:lnTo>
                      <a:pt x="70" y="89"/>
                    </a:lnTo>
                    <a:lnTo>
                      <a:pt x="65" y="89"/>
                    </a:lnTo>
                    <a:lnTo>
                      <a:pt x="65" y="86"/>
                    </a:lnTo>
                    <a:lnTo>
                      <a:pt x="63" y="86"/>
                    </a:lnTo>
                    <a:lnTo>
                      <a:pt x="63" y="84"/>
                    </a:lnTo>
                    <a:lnTo>
                      <a:pt x="59" y="84"/>
                    </a:lnTo>
                    <a:lnTo>
                      <a:pt x="59" y="81"/>
                    </a:lnTo>
                    <a:lnTo>
                      <a:pt x="56" y="81"/>
                    </a:lnTo>
                    <a:lnTo>
                      <a:pt x="56" y="78"/>
                    </a:lnTo>
                    <a:lnTo>
                      <a:pt x="54" y="78"/>
                    </a:lnTo>
                    <a:lnTo>
                      <a:pt x="54" y="75"/>
                    </a:lnTo>
                    <a:lnTo>
                      <a:pt x="50" y="75"/>
                    </a:lnTo>
                    <a:lnTo>
                      <a:pt x="50" y="71"/>
                    </a:lnTo>
                    <a:lnTo>
                      <a:pt x="48" y="71"/>
                    </a:lnTo>
                    <a:lnTo>
                      <a:pt x="48" y="69"/>
                    </a:lnTo>
                    <a:lnTo>
                      <a:pt x="46" y="69"/>
                    </a:lnTo>
                    <a:lnTo>
                      <a:pt x="46" y="65"/>
                    </a:lnTo>
                    <a:lnTo>
                      <a:pt x="44" y="65"/>
                    </a:lnTo>
                    <a:lnTo>
                      <a:pt x="44" y="61"/>
                    </a:lnTo>
                    <a:lnTo>
                      <a:pt x="42" y="61"/>
                    </a:lnTo>
                    <a:lnTo>
                      <a:pt x="42" y="58"/>
                    </a:lnTo>
                    <a:lnTo>
                      <a:pt x="40" y="58"/>
                    </a:lnTo>
                    <a:lnTo>
                      <a:pt x="40" y="56"/>
                    </a:lnTo>
                    <a:lnTo>
                      <a:pt x="38" y="56"/>
                    </a:lnTo>
                    <a:lnTo>
                      <a:pt x="38" y="52"/>
                    </a:lnTo>
                    <a:lnTo>
                      <a:pt x="36" y="52"/>
                    </a:lnTo>
                    <a:lnTo>
                      <a:pt x="36" y="48"/>
                    </a:lnTo>
                    <a:lnTo>
                      <a:pt x="33" y="48"/>
                    </a:lnTo>
                    <a:lnTo>
                      <a:pt x="33" y="46"/>
                    </a:lnTo>
                    <a:lnTo>
                      <a:pt x="30" y="46"/>
                    </a:lnTo>
                    <a:lnTo>
                      <a:pt x="30" y="41"/>
                    </a:lnTo>
                    <a:lnTo>
                      <a:pt x="28" y="41"/>
                    </a:lnTo>
                    <a:lnTo>
                      <a:pt x="28" y="36"/>
                    </a:lnTo>
                    <a:lnTo>
                      <a:pt x="26" y="36"/>
                    </a:lnTo>
                    <a:lnTo>
                      <a:pt x="26" y="32"/>
                    </a:lnTo>
                    <a:lnTo>
                      <a:pt x="26" y="28"/>
                    </a:lnTo>
                    <a:lnTo>
                      <a:pt x="24" y="28"/>
                    </a:lnTo>
                    <a:lnTo>
                      <a:pt x="24" y="26"/>
                    </a:lnTo>
                    <a:lnTo>
                      <a:pt x="22" y="26"/>
                    </a:lnTo>
                    <a:lnTo>
                      <a:pt x="22" y="19"/>
                    </a:lnTo>
                    <a:lnTo>
                      <a:pt x="20" y="19"/>
                    </a:lnTo>
                    <a:lnTo>
                      <a:pt x="20" y="13"/>
                    </a:lnTo>
                    <a:lnTo>
                      <a:pt x="17" y="13"/>
                    </a:lnTo>
                    <a:lnTo>
                      <a:pt x="17" y="9"/>
                    </a:lnTo>
                    <a:lnTo>
                      <a:pt x="15" y="9"/>
                    </a:lnTo>
                    <a:lnTo>
                      <a:pt x="15" y="4"/>
                    </a:lnTo>
                    <a:lnTo>
                      <a:pt x="12" y="4"/>
                    </a:lnTo>
                    <a:lnTo>
                      <a:pt x="12" y="2"/>
                    </a:lnTo>
                    <a:lnTo>
                      <a:pt x="8" y="2"/>
                    </a:lnTo>
                    <a:lnTo>
                      <a:pt x="8"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2" name="TextBox 31"/>
            <p:cNvSpPr txBox="1"/>
            <p:nvPr/>
          </p:nvSpPr>
          <p:spPr>
            <a:xfrm>
              <a:off x="1774326" y="2193241"/>
              <a:ext cx="1423788" cy="830997"/>
            </a:xfrm>
            <a:prstGeom prst="rect">
              <a:avLst/>
            </a:prstGeom>
            <a:noFill/>
          </p:spPr>
          <p:txBody>
            <a:bodyPr wrap="none" rtlCol="0">
              <a:spAutoFit/>
            </a:bodyPr>
            <a:lstStyle/>
            <a:p>
              <a:pPr>
                <a:lnSpc>
                  <a:spcPct val="80000"/>
                </a:lnSpc>
              </a:pPr>
              <a:r>
                <a:rPr lang="en-GB" sz="1200" b="1" dirty="0" smtClean="0">
                  <a:solidFill>
                    <a:srgbClr val="B60D27"/>
                  </a:solidFill>
                </a:rPr>
                <a:t>MM-398+5-FU/LV</a:t>
              </a:r>
            </a:p>
            <a:p>
              <a:pPr>
                <a:lnSpc>
                  <a:spcPct val="80000"/>
                </a:lnSpc>
              </a:pPr>
              <a:endParaRPr lang="en-GB" sz="1200" b="1" dirty="0"/>
            </a:p>
            <a:p>
              <a:pPr>
                <a:lnSpc>
                  <a:spcPct val="80000"/>
                </a:lnSpc>
              </a:pPr>
              <a:r>
                <a:rPr lang="en-GB" sz="1200" b="1" dirty="0" smtClean="0">
                  <a:solidFill>
                    <a:srgbClr val="043882"/>
                  </a:solidFill>
                </a:rPr>
                <a:t>5-FU/LV</a:t>
              </a:r>
            </a:p>
            <a:p>
              <a:pPr>
                <a:lnSpc>
                  <a:spcPct val="80000"/>
                </a:lnSpc>
              </a:pPr>
              <a:endParaRPr lang="en-GB" sz="1200" b="1" dirty="0">
                <a:solidFill>
                  <a:srgbClr val="043882"/>
                </a:solidFill>
              </a:endParaRPr>
            </a:p>
            <a:p>
              <a:pPr>
                <a:lnSpc>
                  <a:spcPct val="80000"/>
                </a:lnSpc>
              </a:pPr>
              <a:r>
                <a:rPr lang="ja-JP" altLang="en-US" sz="1200" b="1" dirty="0" smtClean="0">
                  <a:solidFill>
                    <a:srgbClr val="B60D27"/>
                  </a:solidFill>
                </a:rPr>
                <a:t>層別化</a:t>
              </a:r>
              <a:r>
                <a:rPr lang="en-GB" sz="1200" b="1" dirty="0" smtClean="0">
                  <a:solidFill>
                    <a:srgbClr val="B60D27"/>
                  </a:solidFill>
                </a:rPr>
                <a:t>HR*</a:t>
              </a:r>
              <a:endParaRPr lang="en-GB" sz="1200" b="1" dirty="0">
                <a:solidFill>
                  <a:srgbClr val="B60D27"/>
                </a:solidFill>
              </a:endParaRPr>
            </a:p>
          </p:txBody>
        </p:sp>
        <p:sp>
          <p:nvSpPr>
            <p:cNvPr id="33" name="TextBox 32"/>
            <p:cNvSpPr txBox="1"/>
            <p:nvPr/>
          </p:nvSpPr>
          <p:spPr>
            <a:xfrm>
              <a:off x="3090336" y="2193241"/>
              <a:ext cx="1358064" cy="978729"/>
            </a:xfrm>
            <a:prstGeom prst="rect">
              <a:avLst/>
            </a:prstGeom>
            <a:noFill/>
          </p:spPr>
          <p:txBody>
            <a:bodyPr wrap="none" rtlCol="0">
              <a:spAutoFit/>
            </a:bodyPr>
            <a:lstStyle/>
            <a:p>
              <a:pPr>
                <a:lnSpc>
                  <a:spcPct val="80000"/>
                </a:lnSpc>
              </a:pPr>
              <a:r>
                <a:rPr lang="en-GB" sz="1200" b="1" dirty="0" smtClean="0">
                  <a:solidFill>
                    <a:srgbClr val="B60D27"/>
                  </a:solidFill>
                </a:rPr>
                <a:t>6.1 (4.8</a:t>
              </a:r>
              <a:r>
                <a:rPr lang="en-US" altLang="ja-JP" sz="1200" b="1" dirty="0" smtClean="0">
                  <a:solidFill>
                    <a:srgbClr val="B60D27"/>
                  </a:solidFill>
                </a:rPr>
                <a:t>~</a:t>
              </a:r>
              <a:r>
                <a:rPr lang="en-GB" sz="1200" b="1" dirty="0" smtClean="0">
                  <a:solidFill>
                    <a:srgbClr val="B60D27"/>
                  </a:solidFill>
                </a:rPr>
                <a:t>8.9)</a:t>
              </a:r>
            </a:p>
            <a:p>
              <a:pPr>
                <a:lnSpc>
                  <a:spcPct val="80000"/>
                </a:lnSpc>
              </a:pPr>
              <a:endParaRPr lang="en-GB" sz="1200" b="1" dirty="0">
                <a:solidFill>
                  <a:srgbClr val="B60D27"/>
                </a:solidFill>
              </a:endParaRPr>
            </a:p>
            <a:p>
              <a:pPr>
                <a:lnSpc>
                  <a:spcPct val="80000"/>
                </a:lnSpc>
              </a:pPr>
              <a:r>
                <a:rPr lang="en-GB" sz="1200" b="1" dirty="0" smtClean="0">
                  <a:solidFill>
                    <a:srgbClr val="043882"/>
                  </a:solidFill>
                </a:rPr>
                <a:t>4.2 (3.3</a:t>
              </a:r>
              <a:r>
                <a:rPr lang="en-US" altLang="ja-JP" sz="1200" b="1" dirty="0" smtClean="0">
                  <a:solidFill>
                    <a:srgbClr val="043882"/>
                  </a:solidFill>
                </a:rPr>
                <a:t>~</a:t>
              </a:r>
              <a:r>
                <a:rPr lang="en-GB" sz="1200" b="1" dirty="0" smtClean="0">
                  <a:solidFill>
                    <a:srgbClr val="043882"/>
                  </a:solidFill>
                </a:rPr>
                <a:t>5.3)</a:t>
              </a:r>
            </a:p>
            <a:p>
              <a:pPr>
                <a:lnSpc>
                  <a:spcPct val="80000"/>
                </a:lnSpc>
              </a:pPr>
              <a:endParaRPr lang="en-GB" sz="1200" b="1" dirty="0">
                <a:solidFill>
                  <a:srgbClr val="043882"/>
                </a:solidFill>
              </a:endParaRPr>
            </a:p>
            <a:p>
              <a:pPr>
                <a:lnSpc>
                  <a:spcPct val="80000"/>
                </a:lnSpc>
              </a:pPr>
              <a:r>
                <a:rPr lang="en-GB" sz="1200" b="1" dirty="0" smtClean="0">
                  <a:solidFill>
                    <a:srgbClr val="B60D27"/>
                  </a:solidFill>
                </a:rPr>
                <a:t>0.57 (0.41</a:t>
              </a:r>
              <a:r>
                <a:rPr lang="en-US" altLang="ja-JP" sz="1200" b="1" dirty="0" smtClean="0">
                  <a:solidFill>
                    <a:srgbClr val="B60D27"/>
                  </a:solidFill>
                </a:rPr>
                <a:t>~</a:t>
              </a:r>
              <a:r>
                <a:rPr lang="en-GB" sz="1200" b="1" dirty="0" smtClean="0">
                  <a:solidFill>
                    <a:srgbClr val="B60D27"/>
                  </a:solidFill>
                </a:rPr>
                <a:t>0.80),</a:t>
              </a:r>
              <a:br>
                <a:rPr lang="en-GB" sz="1200" b="1" dirty="0" smtClean="0">
                  <a:solidFill>
                    <a:srgbClr val="B60D27"/>
                  </a:solidFill>
                </a:rPr>
              </a:br>
              <a:r>
                <a:rPr lang="en-GB" sz="1200" b="1" dirty="0">
                  <a:solidFill>
                    <a:srgbClr val="B60D27"/>
                  </a:solidFill>
                </a:rPr>
                <a:t>p</a:t>
              </a:r>
              <a:r>
                <a:rPr lang="en-GB" sz="1200" b="1" dirty="0" smtClean="0">
                  <a:solidFill>
                    <a:srgbClr val="B60D27"/>
                  </a:solidFill>
                </a:rPr>
                <a:t>=0.0009</a:t>
              </a:r>
              <a:endParaRPr lang="en-GB" sz="1200" b="1" dirty="0">
                <a:solidFill>
                  <a:srgbClr val="B60D27"/>
                </a:solidFill>
              </a:endParaRPr>
            </a:p>
          </p:txBody>
        </p:sp>
        <p:cxnSp>
          <p:nvCxnSpPr>
            <p:cNvPr id="34" name="Straight Connector 33"/>
            <p:cNvCxnSpPr/>
            <p:nvPr/>
          </p:nvCxnSpPr>
          <p:spPr>
            <a:xfrm>
              <a:off x="1438158" y="2302212"/>
              <a:ext cx="309282" cy="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 name="Straight Connector 34"/>
            <p:cNvCxnSpPr/>
            <p:nvPr/>
          </p:nvCxnSpPr>
          <p:spPr>
            <a:xfrm>
              <a:off x="1438158" y="2581845"/>
              <a:ext cx="309282" cy="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36" name="TextBox 35"/>
            <p:cNvSpPr txBox="1"/>
            <p:nvPr/>
          </p:nvSpPr>
          <p:spPr>
            <a:xfrm>
              <a:off x="3151843" y="1738438"/>
              <a:ext cx="1141658" cy="387798"/>
            </a:xfrm>
            <a:prstGeom prst="rect">
              <a:avLst/>
            </a:prstGeom>
            <a:noFill/>
          </p:spPr>
          <p:txBody>
            <a:bodyPr wrap="none" rtlCol="0">
              <a:spAutoFit/>
            </a:bodyPr>
            <a:lstStyle/>
            <a:p>
              <a:pPr algn="ctr">
                <a:lnSpc>
                  <a:spcPct val="80000"/>
                </a:lnSpc>
              </a:pPr>
              <a:r>
                <a:rPr lang="en-GB" sz="1200" b="1" dirty="0" smtClean="0"/>
                <a:t>OS</a:t>
              </a:r>
              <a:r>
                <a:rPr lang="ja-JP" altLang="en-US" sz="1200" b="1" dirty="0" smtClean="0"/>
                <a:t>中央値、</a:t>
              </a:r>
              <a:r>
                <a:rPr lang="en-GB" sz="1200" b="1" dirty="0" smtClean="0"/>
                <a:t/>
              </a:r>
              <a:br>
                <a:rPr lang="en-GB" sz="1200" b="1" dirty="0" smtClean="0"/>
              </a:br>
              <a:r>
                <a:rPr lang="ja-JP" altLang="en-US" sz="1200" b="1" dirty="0" smtClean="0"/>
                <a:t>ヵ月</a:t>
              </a:r>
              <a:r>
                <a:rPr lang="en-GB" sz="1200" b="1" dirty="0" smtClean="0"/>
                <a:t> (95% CI)</a:t>
              </a:r>
              <a:endParaRPr lang="en-GB" sz="1200" b="1" dirty="0"/>
            </a:p>
          </p:txBody>
        </p:sp>
        <p:cxnSp>
          <p:nvCxnSpPr>
            <p:cNvPr id="37" name="Straight Connector 36"/>
            <p:cNvCxnSpPr/>
            <p:nvPr/>
          </p:nvCxnSpPr>
          <p:spPr>
            <a:xfrm>
              <a:off x="3127448" y="2126236"/>
              <a:ext cx="11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 Box 62"/>
            <p:cNvSpPr txBox="1">
              <a:spLocks noChangeArrowheads="1"/>
            </p:cNvSpPr>
            <p:nvPr/>
          </p:nvSpPr>
          <p:spPr bwMode="auto">
            <a:xfrm rot="16200000">
              <a:off x="4629035" y="3418099"/>
              <a:ext cx="62549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mn-lt"/>
                  <a:cs typeface="Arial" panose="020B0604020202020204" pitchFamily="34" charset="0"/>
                </a:rPr>
                <a:t>OS</a:t>
              </a:r>
              <a:r>
                <a:rPr lang="ja-JP" altLang="en-US" sz="1000" b="1" dirty="0" smtClean="0">
                  <a:latin typeface="+mn-lt"/>
                  <a:cs typeface="Arial" panose="020B0604020202020204" pitchFamily="34" charset="0"/>
                </a:rPr>
                <a:t>確率</a:t>
              </a:r>
              <a:endParaRPr lang="en-GB" altLang="en-US" sz="1000" b="1" dirty="0">
                <a:latin typeface="+mn-lt"/>
                <a:cs typeface="Arial" panose="020B0604020202020204" pitchFamily="34" charset="0"/>
              </a:endParaRPr>
            </a:p>
          </p:txBody>
        </p:sp>
        <p:sp>
          <p:nvSpPr>
            <p:cNvPr id="39" name="Text Box 103"/>
            <p:cNvSpPr txBox="1">
              <a:spLocks noChangeArrowheads="1"/>
            </p:cNvSpPr>
            <p:nvPr/>
          </p:nvSpPr>
          <p:spPr bwMode="auto">
            <a:xfrm>
              <a:off x="6030297" y="4791709"/>
              <a:ext cx="189507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altLang="en-US" sz="1000" b="1" dirty="0" smtClean="0">
                  <a:latin typeface="+mn-lt"/>
                  <a:cs typeface="Arial" panose="020B0604020202020204" pitchFamily="34" charset="0"/>
                </a:rPr>
                <a:t>無作為化時からの時間（月）</a:t>
              </a:r>
              <a:endParaRPr lang="en-GB" altLang="en-US" sz="1000" b="1" dirty="0">
                <a:latin typeface="+mn-lt"/>
                <a:cs typeface="Arial" panose="020B0604020202020204" pitchFamily="34" charset="0"/>
              </a:endParaRPr>
            </a:p>
          </p:txBody>
        </p:sp>
        <p:sp>
          <p:nvSpPr>
            <p:cNvPr id="40" name="Text Box 105"/>
            <p:cNvSpPr txBox="1">
              <a:spLocks noChangeArrowheads="1"/>
            </p:cNvSpPr>
            <p:nvPr/>
          </p:nvSpPr>
          <p:spPr bwMode="auto">
            <a:xfrm>
              <a:off x="5019448" y="3862240"/>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41" name="Text Box 106"/>
            <p:cNvSpPr txBox="1">
              <a:spLocks noChangeArrowheads="1"/>
            </p:cNvSpPr>
            <p:nvPr/>
          </p:nvSpPr>
          <p:spPr bwMode="auto">
            <a:xfrm>
              <a:off x="5019448" y="367648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42" name="Text Box 107"/>
            <p:cNvSpPr txBox="1">
              <a:spLocks noChangeArrowheads="1"/>
            </p:cNvSpPr>
            <p:nvPr/>
          </p:nvSpPr>
          <p:spPr bwMode="auto">
            <a:xfrm>
              <a:off x="5019448" y="347028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43" name="Text Box 108"/>
            <p:cNvSpPr txBox="1">
              <a:spLocks noChangeArrowheads="1"/>
            </p:cNvSpPr>
            <p:nvPr/>
          </p:nvSpPr>
          <p:spPr bwMode="auto">
            <a:xfrm>
              <a:off x="5019448" y="3280186"/>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44" name="Text Box 109"/>
            <p:cNvSpPr txBox="1">
              <a:spLocks noChangeArrowheads="1"/>
            </p:cNvSpPr>
            <p:nvPr/>
          </p:nvSpPr>
          <p:spPr bwMode="auto">
            <a:xfrm>
              <a:off x="5019448" y="3056044"/>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45" name="Text Box 110"/>
            <p:cNvSpPr txBox="1">
              <a:spLocks noChangeArrowheads="1"/>
            </p:cNvSpPr>
            <p:nvPr/>
          </p:nvSpPr>
          <p:spPr bwMode="auto">
            <a:xfrm>
              <a:off x="5019448" y="285828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46" name="Text Box 111"/>
            <p:cNvSpPr txBox="1">
              <a:spLocks noChangeArrowheads="1"/>
            </p:cNvSpPr>
            <p:nvPr/>
          </p:nvSpPr>
          <p:spPr bwMode="auto">
            <a:xfrm>
              <a:off x="5019448" y="2667128"/>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47" name="Text Box 112"/>
            <p:cNvSpPr txBox="1">
              <a:spLocks noChangeArrowheads="1"/>
            </p:cNvSpPr>
            <p:nvPr/>
          </p:nvSpPr>
          <p:spPr bwMode="auto">
            <a:xfrm>
              <a:off x="5019448" y="2477024"/>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48" name="Text Box 113"/>
            <p:cNvSpPr txBox="1">
              <a:spLocks noChangeArrowheads="1"/>
            </p:cNvSpPr>
            <p:nvPr/>
          </p:nvSpPr>
          <p:spPr bwMode="auto">
            <a:xfrm>
              <a:off x="5019448" y="4071210"/>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49" name="Text Box 114"/>
            <p:cNvSpPr txBox="1">
              <a:spLocks noChangeArrowheads="1"/>
            </p:cNvSpPr>
            <p:nvPr/>
          </p:nvSpPr>
          <p:spPr bwMode="auto">
            <a:xfrm>
              <a:off x="5019448" y="4286907"/>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50" name="Text Box 115"/>
            <p:cNvSpPr txBox="1">
              <a:spLocks noChangeArrowheads="1"/>
            </p:cNvSpPr>
            <p:nvPr/>
          </p:nvSpPr>
          <p:spPr bwMode="auto">
            <a:xfrm>
              <a:off x="5019448" y="4484796"/>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grpSp>
          <p:nvGrpSpPr>
            <p:cNvPr id="51" name="Group 50"/>
            <p:cNvGrpSpPr/>
            <p:nvPr/>
          </p:nvGrpSpPr>
          <p:grpSpPr>
            <a:xfrm>
              <a:off x="5349871" y="2550053"/>
              <a:ext cx="3215080" cy="2070542"/>
              <a:chOff x="1167092" y="2550053"/>
              <a:chExt cx="3215080" cy="2070542"/>
            </a:xfrm>
          </p:grpSpPr>
          <p:sp>
            <p:nvSpPr>
              <p:cNvPr id="98" name="Freeform 144"/>
              <p:cNvSpPr>
                <a:spLocks/>
              </p:cNvSpPr>
              <p:nvPr/>
            </p:nvSpPr>
            <p:spPr bwMode="auto">
              <a:xfrm>
                <a:off x="1197829" y="2550053"/>
                <a:ext cx="3184343"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99" name="Line 145"/>
              <p:cNvSpPr>
                <a:spLocks noChangeShapeType="1"/>
              </p:cNvSpPr>
              <p:nvPr/>
            </p:nvSpPr>
            <p:spPr bwMode="auto">
              <a:xfrm>
                <a:off x="1167092" y="255777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0" name="Line 146"/>
              <p:cNvSpPr>
                <a:spLocks noChangeShapeType="1"/>
              </p:cNvSpPr>
              <p:nvPr/>
            </p:nvSpPr>
            <p:spPr bwMode="auto">
              <a:xfrm>
                <a:off x="1167092" y="275092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1" name="Line 147"/>
              <p:cNvSpPr>
                <a:spLocks noChangeShapeType="1"/>
              </p:cNvSpPr>
              <p:nvPr/>
            </p:nvSpPr>
            <p:spPr bwMode="auto">
              <a:xfrm>
                <a:off x="1167092" y="2944074"/>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2" name="Line 148"/>
              <p:cNvSpPr>
                <a:spLocks noChangeShapeType="1"/>
              </p:cNvSpPr>
              <p:nvPr/>
            </p:nvSpPr>
            <p:spPr bwMode="auto">
              <a:xfrm>
                <a:off x="1167092" y="3144948"/>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3" name="Line 149"/>
              <p:cNvSpPr>
                <a:spLocks noChangeShapeType="1"/>
              </p:cNvSpPr>
              <p:nvPr/>
            </p:nvSpPr>
            <p:spPr bwMode="auto">
              <a:xfrm>
                <a:off x="1167092" y="45742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4" name="Line 150"/>
              <p:cNvSpPr>
                <a:spLocks noChangeShapeType="1"/>
              </p:cNvSpPr>
              <p:nvPr/>
            </p:nvSpPr>
            <p:spPr bwMode="auto">
              <a:xfrm>
                <a:off x="1167092" y="4373366"/>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5" name="Line 151"/>
              <p:cNvSpPr>
                <a:spLocks noChangeShapeType="1"/>
              </p:cNvSpPr>
              <p:nvPr/>
            </p:nvSpPr>
            <p:spPr bwMode="auto">
              <a:xfrm>
                <a:off x="1167092" y="41570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6" name="Line 152"/>
              <p:cNvSpPr>
                <a:spLocks noChangeShapeType="1"/>
              </p:cNvSpPr>
              <p:nvPr/>
            </p:nvSpPr>
            <p:spPr bwMode="auto">
              <a:xfrm>
                <a:off x="1167092" y="395616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7" name="Line 153"/>
              <p:cNvSpPr>
                <a:spLocks noChangeShapeType="1"/>
              </p:cNvSpPr>
              <p:nvPr/>
            </p:nvSpPr>
            <p:spPr bwMode="auto">
              <a:xfrm>
                <a:off x="1167092" y="376301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8" name="Line 154"/>
              <p:cNvSpPr>
                <a:spLocks noChangeShapeType="1"/>
              </p:cNvSpPr>
              <p:nvPr/>
            </p:nvSpPr>
            <p:spPr bwMode="auto">
              <a:xfrm>
                <a:off x="1167092" y="355442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9" name="Line 155"/>
              <p:cNvSpPr>
                <a:spLocks noChangeShapeType="1"/>
              </p:cNvSpPr>
              <p:nvPr/>
            </p:nvSpPr>
            <p:spPr bwMode="auto">
              <a:xfrm>
                <a:off x="1167092" y="336899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0" name="Line 163"/>
              <p:cNvSpPr>
                <a:spLocks noChangeShapeType="1"/>
              </p:cNvSpPr>
              <p:nvPr/>
            </p:nvSpPr>
            <p:spPr bwMode="auto">
              <a:xfrm flipV="1">
                <a:off x="120473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1" name="Line 164"/>
              <p:cNvSpPr>
                <a:spLocks noChangeShapeType="1"/>
              </p:cNvSpPr>
              <p:nvPr/>
            </p:nvSpPr>
            <p:spPr bwMode="auto">
              <a:xfrm flipV="1">
                <a:off x="172859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2" name="Line 165"/>
              <p:cNvSpPr>
                <a:spLocks noChangeShapeType="1"/>
              </p:cNvSpPr>
              <p:nvPr/>
            </p:nvSpPr>
            <p:spPr bwMode="auto">
              <a:xfrm>
                <a:off x="225978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3" name="Line 166"/>
              <p:cNvSpPr>
                <a:spLocks noChangeShapeType="1"/>
              </p:cNvSpPr>
              <p:nvPr/>
            </p:nvSpPr>
            <p:spPr bwMode="auto">
              <a:xfrm>
                <a:off x="278302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4" name="Line 167"/>
              <p:cNvSpPr>
                <a:spLocks noChangeShapeType="1"/>
              </p:cNvSpPr>
              <p:nvPr/>
            </p:nvSpPr>
            <p:spPr bwMode="auto">
              <a:xfrm>
                <a:off x="329873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5" name="Line 168"/>
              <p:cNvSpPr>
                <a:spLocks noChangeShapeType="1"/>
              </p:cNvSpPr>
              <p:nvPr/>
            </p:nvSpPr>
            <p:spPr bwMode="auto">
              <a:xfrm>
                <a:off x="382950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6" name="Line 169"/>
              <p:cNvSpPr>
                <a:spLocks noChangeShapeType="1"/>
              </p:cNvSpPr>
              <p:nvPr/>
            </p:nvSpPr>
            <p:spPr bwMode="auto">
              <a:xfrm>
                <a:off x="4335993"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sp>
          <p:nvSpPr>
            <p:cNvPr id="52" name="Text Box 88"/>
            <p:cNvSpPr txBox="1">
              <a:spLocks noChangeArrowheads="1"/>
            </p:cNvSpPr>
            <p:nvPr/>
          </p:nvSpPr>
          <p:spPr bwMode="auto">
            <a:xfrm>
              <a:off x="5261415"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53" name="Text Box 88"/>
            <p:cNvSpPr txBox="1">
              <a:spLocks noChangeArrowheads="1"/>
            </p:cNvSpPr>
            <p:nvPr/>
          </p:nvSpPr>
          <p:spPr bwMode="auto">
            <a:xfrm>
              <a:off x="5792998"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54" name="Text Box 88"/>
            <p:cNvSpPr txBox="1">
              <a:spLocks noChangeArrowheads="1"/>
            </p:cNvSpPr>
            <p:nvPr/>
          </p:nvSpPr>
          <p:spPr bwMode="auto">
            <a:xfrm>
              <a:off x="6322053"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55" name="Text Box 88"/>
            <p:cNvSpPr txBox="1">
              <a:spLocks noChangeArrowheads="1"/>
            </p:cNvSpPr>
            <p:nvPr/>
          </p:nvSpPr>
          <p:spPr bwMode="auto">
            <a:xfrm>
              <a:off x="6845588" y="4618286"/>
              <a:ext cx="24237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56" name="Text Box 88"/>
            <p:cNvSpPr txBox="1">
              <a:spLocks noChangeArrowheads="1"/>
            </p:cNvSpPr>
            <p:nvPr/>
          </p:nvSpPr>
          <p:spPr bwMode="auto">
            <a:xfrm>
              <a:off x="7331027" y="461828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57" name="Text Box 88"/>
            <p:cNvSpPr txBox="1">
              <a:spLocks noChangeArrowheads="1"/>
            </p:cNvSpPr>
            <p:nvPr/>
          </p:nvSpPr>
          <p:spPr bwMode="auto">
            <a:xfrm>
              <a:off x="7863575" y="461828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58" name="Text Box 88"/>
            <p:cNvSpPr txBox="1">
              <a:spLocks noChangeArrowheads="1"/>
            </p:cNvSpPr>
            <p:nvPr/>
          </p:nvSpPr>
          <p:spPr bwMode="auto">
            <a:xfrm>
              <a:off x="8372426" y="461828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sp>
          <p:nvSpPr>
            <p:cNvPr id="59" name="TextBox 58"/>
            <p:cNvSpPr txBox="1"/>
            <p:nvPr/>
          </p:nvSpPr>
          <p:spPr>
            <a:xfrm>
              <a:off x="6043469" y="2193241"/>
              <a:ext cx="925253" cy="830997"/>
            </a:xfrm>
            <a:prstGeom prst="rect">
              <a:avLst/>
            </a:prstGeom>
            <a:noFill/>
          </p:spPr>
          <p:txBody>
            <a:bodyPr wrap="none" rtlCol="0">
              <a:spAutoFit/>
            </a:bodyPr>
            <a:lstStyle/>
            <a:p>
              <a:pPr>
                <a:lnSpc>
                  <a:spcPct val="80000"/>
                </a:lnSpc>
              </a:pPr>
              <a:r>
                <a:rPr lang="en-GB" sz="1200" b="1" dirty="0" smtClean="0">
                  <a:solidFill>
                    <a:srgbClr val="B60D27"/>
                  </a:solidFill>
                </a:rPr>
                <a:t>MM-398</a:t>
              </a:r>
            </a:p>
            <a:p>
              <a:pPr>
                <a:lnSpc>
                  <a:spcPct val="80000"/>
                </a:lnSpc>
              </a:pPr>
              <a:endParaRPr lang="en-GB" sz="1200" b="1" dirty="0"/>
            </a:p>
            <a:p>
              <a:pPr>
                <a:lnSpc>
                  <a:spcPct val="80000"/>
                </a:lnSpc>
              </a:pPr>
              <a:r>
                <a:rPr lang="en-GB" sz="1200" b="1" dirty="0" smtClean="0">
                  <a:solidFill>
                    <a:srgbClr val="043882"/>
                  </a:solidFill>
                </a:rPr>
                <a:t>5-FU/LV</a:t>
              </a:r>
            </a:p>
            <a:p>
              <a:pPr>
                <a:lnSpc>
                  <a:spcPct val="80000"/>
                </a:lnSpc>
              </a:pPr>
              <a:endParaRPr lang="en-GB" sz="1200" b="1" dirty="0">
                <a:solidFill>
                  <a:srgbClr val="043882"/>
                </a:solidFill>
              </a:endParaRPr>
            </a:p>
            <a:p>
              <a:pPr>
                <a:lnSpc>
                  <a:spcPct val="80000"/>
                </a:lnSpc>
              </a:pPr>
              <a:r>
                <a:rPr lang="ja-JP" altLang="en-US" sz="1200" b="1" dirty="0" smtClean="0">
                  <a:solidFill>
                    <a:srgbClr val="B60D27"/>
                  </a:solidFill>
                </a:rPr>
                <a:t>層別化</a:t>
              </a:r>
              <a:r>
                <a:rPr lang="en-GB" sz="1200" b="1" dirty="0" smtClean="0">
                  <a:solidFill>
                    <a:srgbClr val="B60D27"/>
                  </a:solidFill>
                </a:rPr>
                <a:t>HR</a:t>
              </a:r>
              <a:r>
                <a:rPr lang="en-GB" sz="1200" b="1" baseline="30000" dirty="0" smtClean="0">
                  <a:solidFill>
                    <a:srgbClr val="B60D27"/>
                  </a:solidFill>
                </a:rPr>
                <a:t>†</a:t>
              </a:r>
              <a:endParaRPr lang="en-GB" sz="1200" b="1" baseline="30000" dirty="0">
                <a:solidFill>
                  <a:srgbClr val="B60D27"/>
                </a:solidFill>
              </a:endParaRPr>
            </a:p>
          </p:txBody>
        </p:sp>
        <p:sp>
          <p:nvSpPr>
            <p:cNvPr id="60" name="TextBox 59"/>
            <p:cNvSpPr txBox="1"/>
            <p:nvPr/>
          </p:nvSpPr>
          <p:spPr>
            <a:xfrm>
              <a:off x="7313759" y="2193241"/>
              <a:ext cx="1358064" cy="978729"/>
            </a:xfrm>
            <a:prstGeom prst="rect">
              <a:avLst/>
            </a:prstGeom>
            <a:noFill/>
          </p:spPr>
          <p:txBody>
            <a:bodyPr wrap="none" rtlCol="0">
              <a:spAutoFit/>
            </a:bodyPr>
            <a:lstStyle/>
            <a:p>
              <a:pPr>
                <a:lnSpc>
                  <a:spcPct val="80000"/>
                </a:lnSpc>
              </a:pPr>
              <a:r>
                <a:rPr lang="en-GB" sz="1200" b="1" dirty="0" smtClean="0">
                  <a:solidFill>
                    <a:srgbClr val="B60D27"/>
                  </a:solidFill>
                </a:rPr>
                <a:t>4.9 (4.2</a:t>
              </a:r>
              <a:r>
                <a:rPr lang="en-US" altLang="ja-JP" sz="1200" b="1" dirty="0" smtClean="0">
                  <a:solidFill>
                    <a:srgbClr val="B60D27"/>
                  </a:solidFill>
                </a:rPr>
                <a:t>~</a:t>
              </a:r>
              <a:r>
                <a:rPr lang="en-GB" sz="1200" b="1" dirty="0" smtClean="0">
                  <a:solidFill>
                    <a:srgbClr val="B60D27"/>
                  </a:solidFill>
                </a:rPr>
                <a:t>5.6)</a:t>
              </a:r>
            </a:p>
            <a:p>
              <a:pPr>
                <a:lnSpc>
                  <a:spcPct val="80000"/>
                </a:lnSpc>
              </a:pPr>
              <a:endParaRPr lang="en-GB" sz="1200" b="1" dirty="0">
                <a:solidFill>
                  <a:srgbClr val="B60D27"/>
                </a:solidFill>
              </a:endParaRPr>
            </a:p>
            <a:p>
              <a:pPr>
                <a:lnSpc>
                  <a:spcPct val="80000"/>
                </a:lnSpc>
              </a:pPr>
              <a:r>
                <a:rPr lang="en-GB" sz="1200" b="1" dirty="0" smtClean="0">
                  <a:solidFill>
                    <a:srgbClr val="043882"/>
                  </a:solidFill>
                </a:rPr>
                <a:t>4.2 (3.6</a:t>
              </a:r>
              <a:r>
                <a:rPr lang="en-US" altLang="ja-JP" sz="1200" b="1" dirty="0" smtClean="0">
                  <a:solidFill>
                    <a:srgbClr val="043882"/>
                  </a:solidFill>
                </a:rPr>
                <a:t>~</a:t>
              </a:r>
              <a:r>
                <a:rPr lang="en-GB" sz="1200" b="1" dirty="0" smtClean="0">
                  <a:solidFill>
                    <a:srgbClr val="043882"/>
                  </a:solidFill>
                </a:rPr>
                <a:t>4.9)</a:t>
              </a:r>
            </a:p>
            <a:p>
              <a:pPr>
                <a:lnSpc>
                  <a:spcPct val="80000"/>
                </a:lnSpc>
              </a:pPr>
              <a:endParaRPr lang="en-GB" sz="1200" b="1" dirty="0">
                <a:solidFill>
                  <a:srgbClr val="043882"/>
                </a:solidFill>
              </a:endParaRPr>
            </a:p>
            <a:p>
              <a:pPr>
                <a:lnSpc>
                  <a:spcPct val="80000"/>
                </a:lnSpc>
              </a:pPr>
              <a:r>
                <a:rPr lang="en-GB" sz="1200" b="1" dirty="0" smtClean="0">
                  <a:solidFill>
                    <a:srgbClr val="B60D27"/>
                  </a:solidFill>
                </a:rPr>
                <a:t>0.93 (0.71</a:t>
              </a:r>
              <a:r>
                <a:rPr lang="en-US" altLang="ja-JP" sz="1200" b="1" dirty="0" smtClean="0">
                  <a:solidFill>
                    <a:srgbClr val="B60D27"/>
                  </a:solidFill>
                </a:rPr>
                <a:t>~</a:t>
              </a:r>
              <a:r>
                <a:rPr lang="en-GB" sz="1200" b="1" dirty="0" smtClean="0">
                  <a:solidFill>
                    <a:srgbClr val="B60D27"/>
                  </a:solidFill>
                </a:rPr>
                <a:t>1.21),</a:t>
              </a:r>
              <a:br>
                <a:rPr lang="en-GB" sz="1200" b="1" dirty="0" smtClean="0">
                  <a:solidFill>
                    <a:srgbClr val="B60D27"/>
                  </a:solidFill>
                </a:rPr>
              </a:br>
              <a:r>
                <a:rPr lang="en-GB" sz="1200" b="1" dirty="0" smtClean="0">
                  <a:solidFill>
                    <a:srgbClr val="B60D27"/>
                  </a:solidFill>
                </a:rPr>
                <a:t>p=0.5545</a:t>
              </a:r>
              <a:endParaRPr lang="en-GB" sz="1200" b="1" dirty="0">
                <a:solidFill>
                  <a:srgbClr val="B60D27"/>
                </a:solidFill>
              </a:endParaRPr>
            </a:p>
          </p:txBody>
        </p:sp>
        <p:cxnSp>
          <p:nvCxnSpPr>
            <p:cNvPr id="61" name="Straight Connector 60"/>
            <p:cNvCxnSpPr/>
            <p:nvPr/>
          </p:nvCxnSpPr>
          <p:spPr>
            <a:xfrm>
              <a:off x="5699681" y="2302212"/>
              <a:ext cx="309282" cy="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5699681" y="2581845"/>
              <a:ext cx="309282" cy="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63" name="TextBox 62"/>
            <p:cNvSpPr txBox="1"/>
            <p:nvPr/>
          </p:nvSpPr>
          <p:spPr>
            <a:xfrm>
              <a:off x="7375267" y="1738438"/>
              <a:ext cx="1141658" cy="387798"/>
            </a:xfrm>
            <a:prstGeom prst="rect">
              <a:avLst/>
            </a:prstGeom>
            <a:noFill/>
          </p:spPr>
          <p:txBody>
            <a:bodyPr wrap="none" rtlCol="0">
              <a:spAutoFit/>
            </a:bodyPr>
            <a:lstStyle/>
            <a:p>
              <a:pPr algn="ctr">
                <a:lnSpc>
                  <a:spcPct val="80000"/>
                </a:lnSpc>
              </a:pPr>
              <a:r>
                <a:rPr lang="en-GB" sz="1200" b="1" dirty="0" smtClean="0"/>
                <a:t>OS</a:t>
              </a:r>
              <a:r>
                <a:rPr lang="ja-JP" altLang="en-US" sz="1200" b="1" dirty="0" smtClean="0"/>
                <a:t>中央値、</a:t>
              </a:r>
              <a:r>
                <a:rPr lang="en-GB" sz="1200" b="1" dirty="0" smtClean="0"/>
                <a:t/>
              </a:r>
              <a:br>
                <a:rPr lang="en-GB" sz="1200" b="1" dirty="0" smtClean="0"/>
              </a:br>
              <a:r>
                <a:rPr lang="ja-JP" altLang="en-US" sz="1200" b="1" dirty="0" smtClean="0"/>
                <a:t>ヵ月</a:t>
              </a:r>
              <a:r>
                <a:rPr lang="en-GB" sz="1200" b="1" dirty="0" smtClean="0"/>
                <a:t> (95% CI)</a:t>
              </a:r>
              <a:endParaRPr lang="en-GB" sz="1200" b="1" dirty="0"/>
            </a:p>
          </p:txBody>
        </p:sp>
        <p:cxnSp>
          <p:nvCxnSpPr>
            <p:cNvPr id="64" name="Straight Connector 63"/>
            <p:cNvCxnSpPr/>
            <p:nvPr/>
          </p:nvCxnSpPr>
          <p:spPr>
            <a:xfrm>
              <a:off x="7352562" y="2126236"/>
              <a:ext cx="1188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5394128" y="2561764"/>
              <a:ext cx="3111830" cy="2091650"/>
              <a:chOff x="3382963" y="2628900"/>
              <a:chExt cx="2371725" cy="1590675"/>
            </a:xfrm>
          </p:grpSpPr>
          <p:sp>
            <p:nvSpPr>
              <p:cNvPr id="78" name="Line 42"/>
              <p:cNvSpPr>
                <a:spLocks noChangeShapeType="1"/>
              </p:cNvSpPr>
              <p:nvPr/>
            </p:nvSpPr>
            <p:spPr bwMode="auto">
              <a:xfrm>
                <a:off x="5354638" y="3924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3"/>
              <p:cNvSpPr>
                <a:spLocks noChangeShapeType="1"/>
              </p:cNvSpPr>
              <p:nvPr/>
            </p:nvSpPr>
            <p:spPr bwMode="auto">
              <a:xfrm>
                <a:off x="5754688" y="41910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4"/>
              <p:cNvSpPr>
                <a:spLocks noChangeShapeType="1"/>
              </p:cNvSpPr>
              <p:nvPr/>
            </p:nvSpPr>
            <p:spPr bwMode="auto">
              <a:xfrm>
                <a:off x="5230813" y="3924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5"/>
              <p:cNvSpPr>
                <a:spLocks noChangeShapeType="1"/>
              </p:cNvSpPr>
              <p:nvPr/>
            </p:nvSpPr>
            <p:spPr bwMode="auto">
              <a:xfrm>
                <a:off x="5059363" y="3924300"/>
                <a:ext cx="0" cy="38100"/>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6"/>
              <p:cNvSpPr>
                <a:spLocks noChangeShapeType="1"/>
              </p:cNvSpPr>
              <p:nvPr/>
            </p:nvSpPr>
            <p:spPr bwMode="auto">
              <a:xfrm>
                <a:off x="4954588" y="389572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7"/>
              <p:cNvSpPr>
                <a:spLocks noChangeShapeType="1"/>
              </p:cNvSpPr>
              <p:nvPr/>
            </p:nvSpPr>
            <p:spPr bwMode="auto">
              <a:xfrm>
                <a:off x="4564063" y="38004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8"/>
              <p:cNvSpPr>
                <a:spLocks noChangeShapeType="1"/>
              </p:cNvSpPr>
              <p:nvPr/>
            </p:nvSpPr>
            <p:spPr bwMode="auto">
              <a:xfrm>
                <a:off x="4506913" y="378142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9"/>
              <p:cNvSpPr>
                <a:spLocks noChangeShapeType="1"/>
              </p:cNvSpPr>
              <p:nvPr/>
            </p:nvSpPr>
            <p:spPr bwMode="auto">
              <a:xfrm>
                <a:off x="4487863" y="378142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50"/>
              <p:cNvSpPr>
                <a:spLocks noChangeShapeType="1"/>
              </p:cNvSpPr>
              <p:nvPr/>
            </p:nvSpPr>
            <p:spPr bwMode="auto">
              <a:xfrm>
                <a:off x="4440238"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51"/>
              <p:cNvSpPr>
                <a:spLocks noChangeShapeType="1"/>
              </p:cNvSpPr>
              <p:nvPr/>
            </p:nvSpPr>
            <p:spPr bwMode="auto">
              <a:xfrm>
                <a:off x="4373563"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52"/>
              <p:cNvSpPr>
                <a:spLocks noChangeShapeType="1"/>
              </p:cNvSpPr>
              <p:nvPr/>
            </p:nvSpPr>
            <p:spPr bwMode="auto">
              <a:xfrm>
                <a:off x="4249738" y="36766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53"/>
              <p:cNvSpPr>
                <a:spLocks noChangeShapeType="1"/>
              </p:cNvSpPr>
              <p:nvPr/>
            </p:nvSpPr>
            <p:spPr bwMode="auto">
              <a:xfrm>
                <a:off x="4221163" y="36766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4"/>
              <p:cNvSpPr>
                <a:spLocks noChangeShapeType="1"/>
              </p:cNvSpPr>
              <p:nvPr/>
            </p:nvSpPr>
            <p:spPr bwMode="auto">
              <a:xfrm>
                <a:off x="4421188"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5"/>
              <p:cNvSpPr>
                <a:spLocks noChangeShapeType="1"/>
              </p:cNvSpPr>
              <p:nvPr/>
            </p:nvSpPr>
            <p:spPr bwMode="auto">
              <a:xfrm>
                <a:off x="4354513"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6"/>
              <p:cNvSpPr>
                <a:spLocks noChangeShapeType="1"/>
              </p:cNvSpPr>
              <p:nvPr/>
            </p:nvSpPr>
            <p:spPr bwMode="auto">
              <a:xfrm>
                <a:off x="4240213" y="36766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7"/>
              <p:cNvSpPr>
                <a:spLocks noChangeShapeType="1"/>
              </p:cNvSpPr>
              <p:nvPr/>
            </p:nvSpPr>
            <p:spPr bwMode="auto">
              <a:xfrm>
                <a:off x="4097338" y="35718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8"/>
              <p:cNvSpPr>
                <a:spLocks noChangeShapeType="1"/>
              </p:cNvSpPr>
              <p:nvPr/>
            </p:nvSpPr>
            <p:spPr bwMode="auto">
              <a:xfrm>
                <a:off x="4068763" y="3543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9"/>
              <p:cNvSpPr>
                <a:spLocks noChangeShapeType="1"/>
              </p:cNvSpPr>
              <p:nvPr/>
            </p:nvSpPr>
            <p:spPr bwMode="auto">
              <a:xfrm>
                <a:off x="3963988" y="34099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0"/>
              <p:cNvSpPr>
                <a:spLocks noChangeShapeType="1"/>
              </p:cNvSpPr>
              <p:nvPr/>
            </p:nvSpPr>
            <p:spPr bwMode="auto">
              <a:xfrm>
                <a:off x="5021263" y="3924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61"/>
              <p:cNvSpPr>
                <a:spLocks/>
              </p:cNvSpPr>
              <p:nvPr/>
            </p:nvSpPr>
            <p:spPr bwMode="auto">
              <a:xfrm>
                <a:off x="3382963" y="2628900"/>
                <a:ext cx="2286000" cy="1428750"/>
              </a:xfrm>
              <a:custGeom>
                <a:avLst/>
                <a:gdLst>
                  <a:gd name="T0" fmla="*/ 214 w 240"/>
                  <a:gd name="T1" fmla="*/ 150 h 150"/>
                  <a:gd name="T2" fmla="*/ 166 w 240"/>
                  <a:gd name="T3" fmla="*/ 139 h 150"/>
                  <a:gd name="T4" fmla="*/ 153 w 240"/>
                  <a:gd name="T5" fmla="*/ 136 h 150"/>
                  <a:gd name="T6" fmla="*/ 134 w 240"/>
                  <a:gd name="T7" fmla="*/ 131 h 150"/>
                  <a:gd name="T8" fmla="*/ 125 w 240"/>
                  <a:gd name="T9" fmla="*/ 130 h 150"/>
                  <a:gd name="T10" fmla="*/ 124 w 240"/>
                  <a:gd name="T11" fmla="*/ 126 h 150"/>
                  <a:gd name="T12" fmla="*/ 111 w 240"/>
                  <a:gd name="T13" fmla="*/ 125 h 150"/>
                  <a:gd name="T14" fmla="*/ 102 w 240"/>
                  <a:gd name="T15" fmla="*/ 122 h 150"/>
                  <a:gd name="T16" fmla="*/ 99 w 240"/>
                  <a:gd name="T17" fmla="*/ 121 h 150"/>
                  <a:gd name="T18" fmla="*/ 95 w 240"/>
                  <a:gd name="T19" fmla="*/ 117 h 150"/>
                  <a:gd name="T20" fmla="*/ 93 w 240"/>
                  <a:gd name="T21" fmla="*/ 115 h 150"/>
                  <a:gd name="T22" fmla="*/ 88 w 240"/>
                  <a:gd name="T23" fmla="*/ 113 h 150"/>
                  <a:gd name="T24" fmla="*/ 83 w 240"/>
                  <a:gd name="T25" fmla="*/ 110 h 150"/>
                  <a:gd name="T26" fmla="*/ 80 w 240"/>
                  <a:gd name="T27" fmla="*/ 106 h 150"/>
                  <a:gd name="T28" fmla="*/ 77 w 240"/>
                  <a:gd name="T29" fmla="*/ 104 h 150"/>
                  <a:gd name="T30" fmla="*/ 75 w 240"/>
                  <a:gd name="T31" fmla="*/ 102 h 150"/>
                  <a:gd name="T32" fmla="*/ 72 w 240"/>
                  <a:gd name="T33" fmla="*/ 99 h 150"/>
                  <a:gd name="T34" fmla="*/ 70 w 240"/>
                  <a:gd name="T35" fmla="*/ 95 h 150"/>
                  <a:gd name="T36" fmla="*/ 68 w 240"/>
                  <a:gd name="T37" fmla="*/ 93 h 150"/>
                  <a:gd name="T38" fmla="*/ 64 w 240"/>
                  <a:gd name="T39" fmla="*/ 88 h 150"/>
                  <a:gd name="T40" fmla="*/ 63 w 240"/>
                  <a:gd name="T41" fmla="*/ 85 h 150"/>
                  <a:gd name="T42" fmla="*/ 59 w 240"/>
                  <a:gd name="T43" fmla="*/ 83 h 150"/>
                  <a:gd name="T44" fmla="*/ 57 w 240"/>
                  <a:gd name="T45" fmla="*/ 80 h 150"/>
                  <a:gd name="T46" fmla="*/ 54 w 240"/>
                  <a:gd name="T47" fmla="*/ 77 h 150"/>
                  <a:gd name="T48" fmla="*/ 52 w 240"/>
                  <a:gd name="T49" fmla="*/ 75 h 150"/>
                  <a:gd name="T50" fmla="*/ 50 w 240"/>
                  <a:gd name="T51" fmla="*/ 70 h 150"/>
                  <a:gd name="T52" fmla="*/ 48 w 240"/>
                  <a:gd name="T53" fmla="*/ 65 h 150"/>
                  <a:gd name="T54" fmla="*/ 44 w 240"/>
                  <a:gd name="T55" fmla="*/ 62 h 150"/>
                  <a:gd name="T56" fmla="*/ 42 w 240"/>
                  <a:gd name="T57" fmla="*/ 59 h 150"/>
                  <a:gd name="T58" fmla="*/ 39 w 240"/>
                  <a:gd name="T59" fmla="*/ 57 h 150"/>
                  <a:gd name="T60" fmla="*/ 37 w 240"/>
                  <a:gd name="T61" fmla="*/ 54 h 150"/>
                  <a:gd name="T62" fmla="*/ 35 w 240"/>
                  <a:gd name="T63" fmla="*/ 51 h 150"/>
                  <a:gd name="T64" fmla="*/ 33 w 240"/>
                  <a:gd name="T65" fmla="*/ 47 h 150"/>
                  <a:gd name="T66" fmla="*/ 30 w 240"/>
                  <a:gd name="T67" fmla="*/ 43 h 150"/>
                  <a:gd name="T68" fmla="*/ 28 w 240"/>
                  <a:gd name="T69" fmla="*/ 38 h 150"/>
                  <a:gd name="T70" fmla="*/ 26 w 240"/>
                  <a:gd name="T71" fmla="*/ 34 h 150"/>
                  <a:gd name="T72" fmla="*/ 24 w 240"/>
                  <a:gd name="T73" fmla="*/ 29 h 150"/>
                  <a:gd name="T74" fmla="*/ 22 w 240"/>
                  <a:gd name="T75" fmla="*/ 25 h 150"/>
                  <a:gd name="T76" fmla="*/ 20 w 240"/>
                  <a:gd name="T77" fmla="*/ 19 h 150"/>
                  <a:gd name="T78" fmla="*/ 16 w 240"/>
                  <a:gd name="T79" fmla="*/ 12 h 150"/>
                  <a:gd name="T80" fmla="*/ 14 w 240"/>
                  <a:gd name="T81" fmla="*/ 8 h 150"/>
                  <a:gd name="T82" fmla="*/ 9 w 240"/>
                  <a:gd name="T83" fmla="*/ 5 h 150"/>
                  <a:gd name="T84" fmla="*/ 5 w 240"/>
                  <a:gd name="T85" fmla="*/ 2 h 150"/>
                  <a:gd name="T86" fmla="*/ 0 w 240"/>
                  <a:gd name="T8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150">
                    <a:moveTo>
                      <a:pt x="240" y="150"/>
                    </a:moveTo>
                    <a:lnTo>
                      <a:pt x="214" y="150"/>
                    </a:lnTo>
                    <a:lnTo>
                      <a:pt x="214" y="139"/>
                    </a:lnTo>
                    <a:lnTo>
                      <a:pt x="166" y="139"/>
                    </a:lnTo>
                    <a:lnTo>
                      <a:pt x="166" y="136"/>
                    </a:lnTo>
                    <a:lnTo>
                      <a:pt x="153" y="136"/>
                    </a:lnTo>
                    <a:lnTo>
                      <a:pt x="153" y="131"/>
                    </a:lnTo>
                    <a:lnTo>
                      <a:pt x="134" y="131"/>
                    </a:lnTo>
                    <a:lnTo>
                      <a:pt x="134" y="130"/>
                    </a:lnTo>
                    <a:lnTo>
                      <a:pt x="125" y="130"/>
                    </a:lnTo>
                    <a:lnTo>
                      <a:pt x="125" y="126"/>
                    </a:lnTo>
                    <a:lnTo>
                      <a:pt x="124" y="126"/>
                    </a:lnTo>
                    <a:lnTo>
                      <a:pt x="124" y="125"/>
                    </a:lnTo>
                    <a:lnTo>
                      <a:pt x="111" y="125"/>
                    </a:lnTo>
                    <a:lnTo>
                      <a:pt x="111" y="122"/>
                    </a:lnTo>
                    <a:lnTo>
                      <a:pt x="102" y="122"/>
                    </a:lnTo>
                    <a:lnTo>
                      <a:pt x="102" y="121"/>
                    </a:lnTo>
                    <a:lnTo>
                      <a:pt x="99" y="121"/>
                    </a:lnTo>
                    <a:lnTo>
                      <a:pt x="99" y="117"/>
                    </a:lnTo>
                    <a:lnTo>
                      <a:pt x="95" y="117"/>
                    </a:lnTo>
                    <a:lnTo>
                      <a:pt x="95" y="115"/>
                    </a:lnTo>
                    <a:lnTo>
                      <a:pt x="93" y="115"/>
                    </a:lnTo>
                    <a:lnTo>
                      <a:pt x="93" y="113"/>
                    </a:lnTo>
                    <a:lnTo>
                      <a:pt x="88" y="113"/>
                    </a:lnTo>
                    <a:lnTo>
                      <a:pt x="88" y="110"/>
                    </a:lnTo>
                    <a:lnTo>
                      <a:pt x="83" y="110"/>
                    </a:lnTo>
                    <a:lnTo>
                      <a:pt x="83" y="106"/>
                    </a:lnTo>
                    <a:lnTo>
                      <a:pt x="80" y="106"/>
                    </a:lnTo>
                    <a:lnTo>
                      <a:pt x="80" y="104"/>
                    </a:lnTo>
                    <a:lnTo>
                      <a:pt x="77" y="104"/>
                    </a:lnTo>
                    <a:lnTo>
                      <a:pt x="77" y="102"/>
                    </a:lnTo>
                    <a:lnTo>
                      <a:pt x="75" y="102"/>
                    </a:lnTo>
                    <a:lnTo>
                      <a:pt x="75" y="99"/>
                    </a:lnTo>
                    <a:lnTo>
                      <a:pt x="72" y="99"/>
                    </a:lnTo>
                    <a:lnTo>
                      <a:pt x="70" y="99"/>
                    </a:lnTo>
                    <a:lnTo>
                      <a:pt x="70" y="95"/>
                    </a:lnTo>
                    <a:lnTo>
                      <a:pt x="68" y="95"/>
                    </a:lnTo>
                    <a:lnTo>
                      <a:pt x="68" y="93"/>
                    </a:lnTo>
                    <a:lnTo>
                      <a:pt x="64" y="93"/>
                    </a:lnTo>
                    <a:lnTo>
                      <a:pt x="64" y="88"/>
                    </a:lnTo>
                    <a:lnTo>
                      <a:pt x="63" y="88"/>
                    </a:lnTo>
                    <a:lnTo>
                      <a:pt x="63" y="85"/>
                    </a:lnTo>
                    <a:lnTo>
                      <a:pt x="59" y="85"/>
                    </a:lnTo>
                    <a:lnTo>
                      <a:pt x="59" y="83"/>
                    </a:lnTo>
                    <a:lnTo>
                      <a:pt x="57" y="83"/>
                    </a:lnTo>
                    <a:lnTo>
                      <a:pt x="57" y="80"/>
                    </a:lnTo>
                    <a:lnTo>
                      <a:pt x="54" y="80"/>
                    </a:lnTo>
                    <a:lnTo>
                      <a:pt x="54" y="77"/>
                    </a:lnTo>
                    <a:lnTo>
                      <a:pt x="52" y="77"/>
                    </a:lnTo>
                    <a:lnTo>
                      <a:pt x="52" y="75"/>
                    </a:lnTo>
                    <a:lnTo>
                      <a:pt x="50" y="75"/>
                    </a:lnTo>
                    <a:lnTo>
                      <a:pt x="50" y="70"/>
                    </a:lnTo>
                    <a:lnTo>
                      <a:pt x="48" y="70"/>
                    </a:lnTo>
                    <a:lnTo>
                      <a:pt x="48" y="65"/>
                    </a:lnTo>
                    <a:lnTo>
                      <a:pt x="44" y="65"/>
                    </a:lnTo>
                    <a:lnTo>
                      <a:pt x="44" y="62"/>
                    </a:lnTo>
                    <a:lnTo>
                      <a:pt x="44" y="59"/>
                    </a:lnTo>
                    <a:lnTo>
                      <a:pt x="42" y="59"/>
                    </a:lnTo>
                    <a:lnTo>
                      <a:pt x="42" y="57"/>
                    </a:lnTo>
                    <a:lnTo>
                      <a:pt x="39" y="57"/>
                    </a:lnTo>
                    <a:lnTo>
                      <a:pt x="39" y="54"/>
                    </a:lnTo>
                    <a:lnTo>
                      <a:pt x="37" y="54"/>
                    </a:lnTo>
                    <a:lnTo>
                      <a:pt x="37" y="51"/>
                    </a:lnTo>
                    <a:lnTo>
                      <a:pt x="35" y="51"/>
                    </a:lnTo>
                    <a:lnTo>
                      <a:pt x="35" y="47"/>
                    </a:lnTo>
                    <a:lnTo>
                      <a:pt x="33" y="47"/>
                    </a:lnTo>
                    <a:lnTo>
                      <a:pt x="33" y="43"/>
                    </a:lnTo>
                    <a:lnTo>
                      <a:pt x="30" y="43"/>
                    </a:lnTo>
                    <a:lnTo>
                      <a:pt x="30" y="38"/>
                    </a:lnTo>
                    <a:lnTo>
                      <a:pt x="28" y="38"/>
                    </a:lnTo>
                    <a:lnTo>
                      <a:pt x="28" y="34"/>
                    </a:lnTo>
                    <a:lnTo>
                      <a:pt x="26" y="34"/>
                    </a:lnTo>
                    <a:lnTo>
                      <a:pt x="26" y="29"/>
                    </a:lnTo>
                    <a:lnTo>
                      <a:pt x="24" y="29"/>
                    </a:lnTo>
                    <a:lnTo>
                      <a:pt x="24" y="25"/>
                    </a:lnTo>
                    <a:lnTo>
                      <a:pt x="22" y="25"/>
                    </a:lnTo>
                    <a:lnTo>
                      <a:pt x="22" y="19"/>
                    </a:lnTo>
                    <a:lnTo>
                      <a:pt x="20" y="19"/>
                    </a:lnTo>
                    <a:lnTo>
                      <a:pt x="20" y="12"/>
                    </a:lnTo>
                    <a:lnTo>
                      <a:pt x="16" y="12"/>
                    </a:lnTo>
                    <a:lnTo>
                      <a:pt x="16" y="8"/>
                    </a:lnTo>
                    <a:lnTo>
                      <a:pt x="14" y="8"/>
                    </a:lnTo>
                    <a:lnTo>
                      <a:pt x="14" y="5"/>
                    </a:lnTo>
                    <a:lnTo>
                      <a:pt x="9" y="5"/>
                    </a:lnTo>
                    <a:lnTo>
                      <a:pt x="9" y="2"/>
                    </a:lnTo>
                    <a:lnTo>
                      <a:pt x="5" y="2"/>
                    </a:lnTo>
                    <a:lnTo>
                      <a:pt x="5"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5"/>
            <p:cNvGrpSpPr/>
            <p:nvPr/>
          </p:nvGrpSpPr>
          <p:grpSpPr>
            <a:xfrm>
              <a:off x="5387511" y="2561091"/>
              <a:ext cx="3022614" cy="1918095"/>
              <a:chOff x="3427413" y="2687638"/>
              <a:chExt cx="2286000" cy="1476375"/>
            </a:xfrm>
          </p:grpSpPr>
          <p:sp>
            <p:nvSpPr>
              <p:cNvPr id="67" name="Line 62"/>
              <p:cNvSpPr>
                <a:spLocks noChangeShapeType="1"/>
              </p:cNvSpPr>
              <p:nvPr/>
            </p:nvSpPr>
            <p:spPr bwMode="auto">
              <a:xfrm>
                <a:off x="4656138" y="3925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63"/>
              <p:cNvSpPr>
                <a:spLocks noChangeShapeType="1"/>
              </p:cNvSpPr>
              <p:nvPr/>
            </p:nvSpPr>
            <p:spPr bwMode="auto">
              <a:xfrm>
                <a:off x="4751388" y="395446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64"/>
              <p:cNvSpPr>
                <a:spLocks noChangeShapeType="1"/>
              </p:cNvSpPr>
              <p:nvPr/>
            </p:nvSpPr>
            <p:spPr bwMode="auto">
              <a:xfrm>
                <a:off x="4618038" y="38687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65"/>
              <p:cNvSpPr>
                <a:spLocks noChangeShapeType="1"/>
              </p:cNvSpPr>
              <p:nvPr/>
            </p:nvSpPr>
            <p:spPr bwMode="auto">
              <a:xfrm>
                <a:off x="4494213" y="386873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66"/>
              <p:cNvSpPr>
                <a:spLocks noChangeShapeType="1"/>
              </p:cNvSpPr>
              <p:nvPr/>
            </p:nvSpPr>
            <p:spPr bwMode="auto">
              <a:xfrm>
                <a:off x="4389438" y="38306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67"/>
              <p:cNvSpPr>
                <a:spLocks noChangeShapeType="1"/>
              </p:cNvSpPr>
              <p:nvPr/>
            </p:nvSpPr>
            <p:spPr bwMode="auto">
              <a:xfrm>
                <a:off x="4351338" y="37734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68"/>
              <p:cNvSpPr>
                <a:spLocks noChangeShapeType="1"/>
              </p:cNvSpPr>
              <p:nvPr/>
            </p:nvSpPr>
            <p:spPr bwMode="auto">
              <a:xfrm>
                <a:off x="4151313" y="3544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69"/>
              <p:cNvSpPr>
                <a:spLocks noChangeShapeType="1"/>
              </p:cNvSpPr>
              <p:nvPr/>
            </p:nvSpPr>
            <p:spPr bwMode="auto">
              <a:xfrm>
                <a:off x="5094288" y="406876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70"/>
              <p:cNvSpPr>
                <a:spLocks noChangeShapeType="1"/>
              </p:cNvSpPr>
              <p:nvPr/>
            </p:nvSpPr>
            <p:spPr bwMode="auto">
              <a:xfrm>
                <a:off x="4960938" y="40020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71"/>
              <p:cNvSpPr>
                <a:spLocks noChangeShapeType="1"/>
              </p:cNvSpPr>
              <p:nvPr/>
            </p:nvSpPr>
            <p:spPr bwMode="auto">
              <a:xfrm>
                <a:off x="5065713" y="40782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72"/>
              <p:cNvSpPr>
                <a:spLocks/>
              </p:cNvSpPr>
              <p:nvPr/>
            </p:nvSpPr>
            <p:spPr bwMode="auto">
              <a:xfrm>
                <a:off x="3427413" y="2687638"/>
                <a:ext cx="2286000" cy="1476375"/>
              </a:xfrm>
              <a:custGeom>
                <a:avLst/>
                <a:gdLst>
                  <a:gd name="T0" fmla="*/ 188 w 240"/>
                  <a:gd name="T1" fmla="*/ 155 h 155"/>
                  <a:gd name="T2" fmla="*/ 178 w 240"/>
                  <a:gd name="T3" fmla="*/ 152 h 155"/>
                  <a:gd name="T4" fmla="*/ 172 w 240"/>
                  <a:gd name="T5" fmla="*/ 149 h 155"/>
                  <a:gd name="T6" fmla="*/ 165 w 240"/>
                  <a:gd name="T7" fmla="*/ 146 h 155"/>
                  <a:gd name="T8" fmla="*/ 163 w 240"/>
                  <a:gd name="T9" fmla="*/ 144 h 155"/>
                  <a:gd name="T10" fmla="*/ 161 w 240"/>
                  <a:gd name="T11" fmla="*/ 141 h 155"/>
                  <a:gd name="T12" fmla="*/ 155 w 240"/>
                  <a:gd name="T13" fmla="*/ 140 h 155"/>
                  <a:gd name="T14" fmla="*/ 141 w 240"/>
                  <a:gd name="T15" fmla="*/ 138 h 155"/>
                  <a:gd name="T16" fmla="*/ 139 w 240"/>
                  <a:gd name="T17" fmla="*/ 136 h 155"/>
                  <a:gd name="T18" fmla="*/ 133 w 240"/>
                  <a:gd name="T19" fmla="*/ 133 h 155"/>
                  <a:gd name="T20" fmla="*/ 127 w 240"/>
                  <a:gd name="T21" fmla="*/ 133 h 155"/>
                  <a:gd name="T22" fmla="*/ 125 w 240"/>
                  <a:gd name="T23" fmla="*/ 131 h 155"/>
                  <a:gd name="T24" fmla="*/ 108 w 240"/>
                  <a:gd name="T25" fmla="*/ 127 h 155"/>
                  <a:gd name="T26" fmla="*/ 104 w 240"/>
                  <a:gd name="T27" fmla="*/ 125 h 155"/>
                  <a:gd name="T28" fmla="*/ 101 w 240"/>
                  <a:gd name="T29" fmla="*/ 123 h 155"/>
                  <a:gd name="T30" fmla="*/ 98 w 240"/>
                  <a:gd name="T31" fmla="*/ 117 h 155"/>
                  <a:gd name="T32" fmla="*/ 95 w 240"/>
                  <a:gd name="T33" fmla="*/ 117 h 155"/>
                  <a:gd name="T34" fmla="*/ 95 w 240"/>
                  <a:gd name="T35" fmla="*/ 117 h 155"/>
                  <a:gd name="T36" fmla="*/ 93 w 240"/>
                  <a:gd name="T37" fmla="*/ 115 h 155"/>
                  <a:gd name="T38" fmla="*/ 91 w 240"/>
                  <a:gd name="T39" fmla="*/ 111 h 155"/>
                  <a:gd name="T40" fmla="*/ 88 w 240"/>
                  <a:gd name="T41" fmla="*/ 107 h 155"/>
                  <a:gd name="T42" fmla="*/ 84 w 240"/>
                  <a:gd name="T43" fmla="*/ 105 h 155"/>
                  <a:gd name="T44" fmla="*/ 81 w 240"/>
                  <a:gd name="T45" fmla="*/ 101 h 155"/>
                  <a:gd name="T46" fmla="*/ 79 w 240"/>
                  <a:gd name="T47" fmla="*/ 98 h 155"/>
                  <a:gd name="T48" fmla="*/ 77 w 240"/>
                  <a:gd name="T49" fmla="*/ 96 h 155"/>
                  <a:gd name="T50" fmla="*/ 74 w 240"/>
                  <a:gd name="T51" fmla="*/ 93 h 155"/>
                  <a:gd name="T52" fmla="*/ 74 w 240"/>
                  <a:gd name="T53" fmla="*/ 88 h 155"/>
                  <a:gd name="T54" fmla="*/ 71 w 240"/>
                  <a:gd name="T55" fmla="*/ 86 h 155"/>
                  <a:gd name="T56" fmla="*/ 67 w 240"/>
                  <a:gd name="T57" fmla="*/ 82 h 155"/>
                  <a:gd name="T58" fmla="*/ 65 w 240"/>
                  <a:gd name="T59" fmla="*/ 80 h 155"/>
                  <a:gd name="T60" fmla="*/ 63 w 240"/>
                  <a:gd name="T61" fmla="*/ 75 h 155"/>
                  <a:gd name="T62" fmla="*/ 60 w 240"/>
                  <a:gd name="T63" fmla="*/ 71 h 155"/>
                  <a:gd name="T64" fmla="*/ 58 w 240"/>
                  <a:gd name="T65" fmla="*/ 67 h 155"/>
                  <a:gd name="T66" fmla="*/ 56 w 240"/>
                  <a:gd name="T67" fmla="*/ 64 h 155"/>
                  <a:gd name="T68" fmla="*/ 54 w 240"/>
                  <a:gd name="T69" fmla="*/ 61 h 155"/>
                  <a:gd name="T70" fmla="*/ 52 w 240"/>
                  <a:gd name="T71" fmla="*/ 58 h 155"/>
                  <a:gd name="T72" fmla="*/ 50 w 240"/>
                  <a:gd name="T73" fmla="*/ 56 h 155"/>
                  <a:gd name="T74" fmla="*/ 47 w 240"/>
                  <a:gd name="T75" fmla="*/ 54 h 155"/>
                  <a:gd name="T76" fmla="*/ 44 w 240"/>
                  <a:gd name="T77" fmla="*/ 52 h 155"/>
                  <a:gd name="T78" fmla="*/ 42 w 240"/>
                  <a:gd name="T79" fmla="*/ 50 h 155"/>
                  <a:gd name="T80" fmla="*/ 41 w 240"/>
                  <a:gd name="T81" fmla="*/ 47 h 155"/>
                  <a:gd name="T82" fmla="*/ 39 w 240"/>
                  <a:gd name="T83" fmla="*/ 45 h 155"/>
                  <a:gd name="T84" fmla="*/ 36 w 240"/>
                  <a:gd name="T85" fmla="*/ 42 h 155"/>
                  <a:gd name="T86" fmla="*/ 34 w 240"/>
                  <a:gd name="T87" fmla="*/ 40 h 155"/>
                  <a:gd name="T88" fmla="*/ 32 w 240"/>
                  <a:gd name="T89" fmla="*/ 37 h 155"/>
                  <a:gd name="T90" fmla="*/ 30 w 240"/>
                  <a:gd name="T91" fmla="*/ 34 h 155"/>
                  <a:gd name="T92" fmla="*/ 28 w 240"/>
                  <a:gd name="T93" fmla="*/ 30 h 155"/>
                  <a:gd name="T94" fmla="*/ 26 w 240"/>
                  <a:gd name="T95" fmla="*/ 27 h 155"/>
                  <a:gd name="T96" fmla="*/ 26 w 240"/>
                  <a:gd name="T97" fmla="*/ 20 h 155"/>
                  <a:gd name="T98" fmla="*/ 23 w 240"/>
                  <a:gd name="T99" fmla="*/ 17 h 155"/>
                  <a:gd name="T100" fmla="*/ 19 w 240"/>
                  <a:gd name="T101" fmla="*/ 13 h 155"/>
                  <a:gd name="T102" fmla="*/ 17 w 240"/>
                  <a:gd name="T103" fmla="*/ 9 h 155"/>
                  <a:gd name="T104" fmla="*/ 14 w 240"/>
                  <a:gd name="T105" fmla="*/ 6 h 155"/>
                  <a:gd name="T106" fmla="*/ 7 w 240"/>
                  <a:gd name="T107" fmla="*/ 6 h 155"/>
                  <a:gd name="T108" fmla="*/ 5 w 240"/>
                  <a:gd name="T109" fmla="*/ 3 h 155"/>
                  <a:gd name="T110" fmla="*/ 0 w 240"/>
                  <a:gd name="T11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155">
                    <a:moveTo>
                      <a:pt x="240" y="155"/>
                    </a:moveTo>
                    <a:lnTo>
                      <a:pt x="188" y="155"/>
                    </a:lnTo>
                    <a:lnTo>
                      <a:pt x="188" y="152"/>
                    </a:lnTo>
                    <a:lnTo>
                      <a:pt x="178" y="152"/>
                    </a:lnTo>
                    <a:lnTo>
                      <a:pt x="178" y="149"/>
                    </a:lnTo>
                    <a:lnTo>
                      <a:pt x="172" y="149"/>
                    </a:lnTo>
                    <a:lnTo>
                      <a:pt x="172" y="146"/>
                    </a:lnTo>
                    <a:lnTo>
                      <a:pt x="165" y="146"/>
                    </a:lnTo>
                    <a:lnTo>
                      <a:pt x="165" y="144"/>
                    </a:lnTo>
                    <a:lnTo>
                      <a:pt x="163" y="144"/>
                    </a:lnTo>
                    <a:lnTo>
                      <a:pt x="163" y="141"/>
                    </a:lnTo>
                    <a:lnTo>
                      <a:pt x="161" y="141"/>
                    </a:lnTo>
                    <a:lnTo>
                      <a:pt x="161" y="140"/>
                    </a:lnTo>
                    <a:lnTo>
                      <a:pt x="155" y="140"/>
                    </a:lnTo>
                    <a:lnTo>
                      <a:pt x="155" y="138"/>
                    </a:lnTo>
                    <a:lnTo>
                      <a:pt x="141" y="138"/>
                    </a:lnTo>
                    <a:lnTo>
                      <a:pt x="139" y="138"/>
                    </a:lnTo>
                    <a:lnTo>
                      <a:pt x="139" y="136"/>
                    </a:lnTo>
                    <a:lnTo>
                      <a:pt x="133" y="136"/>
                    </a:lnTo>
                    <a:lnTo>
                      <a:pt x="133" y="133"/>
                    </a:lnTo>
                    <a:lnTo>
                      <a:pt x="129" y="133"/>
                    </a:lnTo>
                    <a:lnTo>
                      <a:pt x="127" y="133"/>
                    </a:lnTo>
                    <a:lnTo>
                      <a:pt x="127" y="131"/>
                    </a:lnTo>
                    <a:lnTo>
                      <a:pt x="125" y="131"/>
                    </a:lnTo>
                    <a:lnTo>
                      <a:pt x="125" y="127"/>
                    </a:lnTo>
                    <a:lnTo>
                      <a:pt x="108" y="127"/>
                    </a:lnTo>
                    <a:lnTo>
                      <a:pt x="108" y="125"/>
                    </a:lnTo>
                    <a:lnTo>
                      <a:pt x="104" y="125"/>
                    </a:lnTo>
                    <a:lnTo>
                      <a:pt x="101" y="125"/>
                    </a:lnTo>
                    <a:lnTo>
                      <a:pt x="101" y="123"/>
                    </a:lnTo>
                    <a:lnTo>
                      <a:pt x="98" y="123"/>
                    </a:lnTo>
                    <a:lnTo>
                      <a:pt x="98" y="117"/>
                    </a:lnTo>
                    <a:lnTo>
                      <a:pt x="97" y="117"/>
                    </a:lnTo>
                    <a:lnTo>
                      <a:pt x="95" y="117"/>
                    </a:lnTo>
                    <a:lnTo>
                      <a:pt x="97" y="117"/>
                    </a:lnTo>
                    <a:lnTo>
                      <a:pt x="95" y="117"/>
                    </a:lnTo>
                    <a:lnTo>
                      <a:pt x="95" y="115"/>
                    </a:lnTo>
                    <a:lnTo>
                      <a:pt x="93" y="115"/>
                    </a:lnTo>
                    <a:lnTo>
                      <a:pt x="93" y="111"/>
                    </a:lnTo>
                    <a:lnTo>
                      <a:pt x="91" y="111"/>
                    </a:lnTo>
                    <a:lnTo>
                      <a:pt x="91" y="107"/>
                    </a:lnTo>
                    <a:lnTo>
                      <a:pt x="88" y="107"/>
                    </a:lnTo>
                    <a:lnTo>
                      <a:pt x="88" y="105"/>
                    </a:lnTo>
                    <a:lnTo>
                      <a:pt x="84" y="105"/>
                    </a:lnTo>
                    <a:lnTo>
                      <a:pt x="84" y="101"/>
                    </a:lnTo>
                    <a:lnTo>
                      <a:pt x="81" y="101"/>
                    </a:lnTo>
                    <a:lnTo>
                      <a:pt x="81" y="98"/>
                    </a:lnTo>
                    <a:lnTo>
                      <a:pt x="79" y="98"/>
                    </a:lnTo>
                    <a:lnTo>
                      <a:pt x="79" y="96"/>
                    </a:lnTo>
                    <a:lnTo>
                      <a:pt x="77" y="96"/>
                    </a:lnTo>
                    <a:lnTo>
                      <a:pt x="77" y="93"/>
                    </a:lnTo>
                    <a:lnTo>
                      <a:pt x="74" y="93"/>
                    </a:lnTo>
                    <a:lnTo>
                      <a:pt x="74" y="90"/>
                    </a:lnTo>
                    <a:lnTo>
                      <a:pt x="74" y="88"/>
                    </a:lnTo>
                    <a:lnTo>
                      <a:pt x="71" y="88"/>
                    </a:lnTo>
                    <a:lnTo>
                      <a:pt x="71" y="86"/>
                    </a:lnTo>
                    <a:lnTo>
                      <a:pt x="67" y="86"/>
                    </a:lnTo>
                    <a:lnTo>
                      <a:pt x="67" y="82"/>
                    </a:lnTo>
                    <a:lnTo>
                      <a:pt x="65" y="82"/>
                    </a:lnTo>
                    <a:lnTo>
                      <a:pt x="65" y="80"/>
                    </a:lnTo>
                    <a:lnTo>
                      <a:pt x="63" y="80"/>
                    </a:lnTo>
                    <a:lnTo>
                      <a:pt x="63" y="75"/>
                    </a:lnTo>
                    <a:lnTo>
                      <a:pt x="60" y="75"/>
                    </a:lnTo>
                    <a:lnTo>
                      <a:pt x="60" y="71"/>
                    </a:lnTo>
                    <a:cubicBezTo>
                      <a:pt x="60" y="71"/>
                      <a:pt x="58" y="70"/>
                      <a:pt x="58" y="71"/>
                    </a:cubicBezTo>
                    <a:cubicBezTo>
                      <a:pt x="58" y="72"/>
                      <a:pt x="58" y="67"/>
                      <a:pt x="58" y="67"/>
                    </a:cubicBezTo>
                    <a:lnTo>
                      <a:pt x="56" y="67"/>
                    </a:lnTo>
                    <a:lnTo>
                      <a:pt x="56" y="64"/>
                    </a:lnTo>
                    <a:lnTo>
                      <a:pt x="54" y="64"/>
                    </a:lnTo>
                    <a:lnTo>
                      <a:pt x="54" y="61"/>
                    </a:lnTo>
                    <a:lnTo>
                      <a:pt x="54" y="58"/>
                    </a:lnTo>
                    <a:cubicBezTo>
                      <a:pt x="52" y="58"/>
                      <a:pt x="52" y="58"/>
                      <a:pt x="52" y="58"/>
                    </a:cubicBezTo>
                    <a:lnTo>
                      <a:pt x="52" y="56"/>
                    </a:lnTo>
                    <a:lnTo>
                      <a:pt x="50" y="56"/>
                    </a:lnTo>
                    <a:lnTo>
                      <a:pt x="50" y="54"/>
                    </a:lnTo>
                    <a:lnTo>
                      <a:pt x="47" y="54"/>
                    </a:lnTo>
                    <a:lnTo>
                      <a:pt x="47" y="52"/>
                    </a:lnTo>
                    <a:lnTo>
                      <a:pt x="44" y="52"/>
                    </a:lnTo>
                    <a:lnTo>
                      <a:pt x="44" y="50"/>
                    </a:lnTo>
                    <a:lnTo>
                      <a:pt x="42" y="50"/>
                    </a:lnTo>
                    <a:lnTo>
                      <a:pt x="42" y="47"/>
                    </a:lnTo>
                    <a:lnTo>
                      <a:pt x="41" y="47"/>
                    </a:lnTo>
                    <a:lnTo>
                      <a:pt x="41" y="45"/>
                    </a:lnTo>
                    <a:lnTo>
                      <a:pt x="39" y="45"/>
                    </a:lnTo>
                    <a:lnTo>
                      <a:pt x="39" y="42"/>
                    </a:lnTo>
                    <a:lnTo>
                      <a:pt x="36" y="42"/>
                    </a:lnTo>
                    <a:lnTo>
                      <a:pt x="36" y="40"/>
                    </a:lnTo>
                    <a:lnTo>
                      <a:pt x="34" y="40"/>
                    </a:lnTo>
                    <a:lnTo>
                      <a:pt x="34" y="37"/>
                    </a:lnTo>
                    <a:lnTo>
                      <a:pt x="32" y="37"/>
                    </a:lnTo>
                    <a:lnTo>
                      <a:pt x="32" y="34"/>
                    </a:lnTo>
                    <a:lnTo>
                      <a:pt x="30" y="34"/>
                    </a:lnTo>
                    <a:lnTo>
                      <a:pt x="30" y="30"/>
                    </a:lnTo>
                    <a:lnTo>
                      <a:pt x="28" y="30"/>
                    </a:lnTo>
                    <a:lnTo>
                      <a:pt x="28" y="27"/>
                    </a:lnTo>
                    <a:lnTo>
                      <a:pt x="26" y="27"/>
                    </a:lnTo>
                    <a:lnTo>
                      <a:pt x="26" y="23"/>
                    </a:lnTo>
                    <a:lnTo>
                      <a:pt x="26" y="20"/>
                    </a:lnTo>
                    <a:lnTo>
                      <a:pt x="23" y="20"/>
                    </a:lnTo>
                    <a:lnTo>
                      <a:pt x="23" y="17"/>
                    </a:lnTo>
                    <a:lnTo>
                      <a:pt x="19" y="17"/>
                    </a:lnTo>
                    <a:lnTo>
                      <a:pt x="19" y="13"/>
                    </a:lnTo>
                    <a:lnTo>
                      <a:pt x="17" y="13"/>
                    </a:lnTo>
                    <a:lnTo>
                      <a:pt x="17" y="9"/>
                    </a:lnTo>
                    <a:lnTo>
                      <a:pt x="14" y="9"/>
                    </a:lnTo>
                    <a:lnTo>
                      <a:pt x="14" y="6"/>
                    </a:lnTo>
                    <a:lnTo>
                      <a:pt x="12" y="6"/>
                    </a:lnTo>
                    <a:lnTo>
                      <a:pt x="7" y="6"/>
                    </a:lnTo>
                    <a:lnTo>
                      <a:pt x="7" y="3"/>
                    </a:lnTo>
                    <a:lnTo>
                      <a:pt x="5" y="3"/>
                    </a:lnTo>
                    <a:lnTo>
                      <a:pt x="5"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xmlns="" val="3526326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234</a:t>
            </a:r>
            <a:r>
              <a:rPr lang="ja-JP" altLang="en-US" sz="1800" dirty="0"/>
              <a:t>：</a:t>
            </a:r>
            <a:r>
              <a:rPr lang="ja-JP" altLang="en-US" sz="1800" spc="70" dirty="0"/>
              <a:t>ゲムシタビン含有療法歴のある転移性膵癌（</a:t>
            </a:r>
            <a:r>
              <a:rPr lang="en-US" altLang="ja-JP" sz="1800" spc="70" dirty="0" err="1"/>
              <a:t>mPAC</a:t>
            </a:r>
            <a:r>
              <a:rPr lang="ja-JP" altLang="en-US" sz="1800" spc="70" dirty="0"/>
              <a:t>）患者を対象に</a:t>
            </a:r>
            <a:r>
              <a:rPr lang="en-US" altLang="ja-JP" sz="1800" spc="70" dirty="0"/>
              <a:t>5-</a:t>
            </a:r>
            <a:r>
              <a:rPr lang="ja-JP" altLang="en-US" sz="1800" dirty="0"/>
              <a:t>フルオロウラシル／ロイコボリン併用または非併用下の</a:t>
            </a:r>
            <a:r>
              <a:rPr lang="en-GB" altLang="ja-JP" sz="1800" dirty="0"/>
              <a:t>MM-398</a:t>
            </a:r>
            <a:r>
              <a:rPr lang="ja-JP" altLang="en-US" sz="1800" dirty="0"/>
              <a:t>（</a:t>
            </a:r>
            <a:r>
              <a:rPr lang="en-GB" altLang="ja-JP" sz="1800" dirty="0" err="1"/>
              <a:t>nal</a:t>
            </a:r>
            <a:r>
              <a:rPr lang="en-GB" altLang="ja-JP" sz="1800" dirty="0"/>
              <a:t>-IRI</a:t>
            </a:r>
            <a:r>
              <a:rPr lang="ja-JP" altLang="en-US" sz="1800" dirty="0"/>
              <a:t>）を</a:t>
            </a:r>
            <a:r>
              <a:rPr lang="en-GB" altLang="ja-JP" sz="1800" dirty="0"/>
              <a:t>5-</a:t>
            </a:r>
            <a:r>
              <a:rPr lang="ja-JP" altLang="en-US" sz="1800" dirty="0"/>
              <a:t>フルオロウラシル／ロイコボリンと比較した第</a:t>
            </a:r>
            <a:r>
              <a:rPr lang="en-US" altLang="ja-JP" sz="1800" dirty="0"/>
              <a:t>Ⅲ</a:t>
            </a:r>
            <a:r>
              <a:rPr lang="ja-JP" altLang="en-US" sz="1800" dirty="0"/>
              <a:t>相</a:t>
            </a:r>
            <a:r>
              <a:rPr lang="en-GB" altLang="ja-JP" sz="1800" dirty="0"/>
              <a:t>NAPOLI-1</a:t>
            </a:r>
            <a:r>
              <a:rPr lang="ja-JP" altLang="en-US" sz="1800" dirty="0"/>
              <a:t>試験の拡大解析</a:t>
            </a:r>
            <a:r>
              <a:rPr lang="en-US" altLang="ja-JP" sz="1800" dirty="0"/>
              <a:t>‐</a:t>
            </a:r>
            <a:r>
              <a:rPr lang="en-GB" altLang="ja-JP" sz="1800" dirty="0"/>
              <a:t>Chen LT</a:t>
            </a:r>
            <a:r>
              <a:rPr lang="ja-JP" altLang="en-US" sz="1800" dirty="0"/>
              <a:t>ら</a:t>
            </a:r>
            <a:endParaRPr lang="en-GB" sz="1800" dirty="0"/>
          </a:p>
        </p:txBody>
      </p:sp>
      <p:sp>
        <p:nvSpPr>
          <p:cNvPr id="3" name="Content Placeholder 2"/>
          <p:cNvSpPr>
            <a:spLocks noGrp="1"/>
          </p:cNvSpPr>
          <p:nvPr>
            <p:ph idx="1"/>
          </p:nvPr>
        </p:nvSpPr>
        <p:spPr>
          <a:xfrm>
            <a:off x="365124" y="1254035"/>
            <a:ext cx="8492273" cy="5078526"/>
          </a:xfrm>
        </p:spPr>
        <p:txBody>
          <a:bodyPr/>
          <a:lstStyle/>
          <a:p>
            <a:pPr marL="0" indent="0">
              <a:spcBef>
                <a:spcPts val="1200"/>
              </a:spcBef>
              <a:spcAft>
                <a:spcPts val="25000"/>
              </a:spcAft>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b="1" dirty="0" smtClean="0">
              <a:solidFill>
                <a:schemeClr val="tx1"/>
              </a:solidFill>
            </a:endParaRPr>
          </a:p>
          <a:p>
            <a:pPr marL="0" indent="0">
              <a:spcBef>
                <a:spcPts val="1200"/>
              </a:spcBef>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en-US" sz="1600" b="1" dirty="0" smtClean="0">
                <a:solidFill>
                  <a:schemeClr val="tx1"/>
                </a:solidFill>
              </a:rPr>
              <a:t>5-FU/LV</a:t>
            </a:r>
            <a:r>
              <a:rPr lang="ja-JP" altLang="en-US" sz="1600" b="1" dirty="0" smtClean="0">
                <a:solidFill>
                  <a:schemeClr val="tx1"/>
                </a:solidFill>
              </a:rPr>
              <a:t>に</a:t>
            </a:r>
            <a:r>
              <a:rPr lang="en-US" altLang="ja-JP" sz="1600" b="1" dirty="0" smtClean="0">
                <a:solidFill>
                  <a:schemeClr val="tx1"/>
                </a:solidFill>
              </a:rPr>
              <a:t>MM-398</a:t>
            </a:r>
            <a:r>
              <a:rPr lang="ja-JP" altLang="en-US" sz="1600" b="1" dirty="0" smtClean="0">
                <a:solidFill>
                  <a:schemeClr val="tx1"/>
                </a:solidFill>
              </a:rPr>
              <a:t>を追加することにより、</a:t>
            </a:r>
            <a:r>
              <a:rPr lang="en-US" altLang="ja-JP" sz="1600" b="1" dirty="0">
                <a:solidFill>
                  <a:schemeClr val="tx1"/>
                </a:solidFill>
              </a:rPr>
              <a:t>5-FU/LV</a:t>
            </a:r>
            <a:r>
              <a:rPr lang="ja-JP" altLang="en-US" sz="1600" b="1" dirty="0">
                <a:solidFill>
                  <a:schemeClr val="tx1"/>
                </a:solidFill>
              </a:rPr>
              <a:t>単独に比べて</a:t>
            </a:r>
            <a:r>
              <a:rPr lang="en-US" altLang="ja-JP" sz="1600" b="1" dirty="0">
                <a:solidFill>
                  <a:schemeClr val="tx1"/>
                </a:solidFill>
              </a:rPr>
              <a:t> </a:t>
            </a:r>
            <a:r>
              <a:rPr lang="en-US" sz="1600" b="1" dirty="0" smtClean="0">
                <a:solidFill>
                  <a:schemeClr val="tx1"/>
                </a:solidFill>
              </a:rPr>
              <a:t>OS</a:t>
            </a:r>
            <a:r>
              <a:rPr lang="ja-JP" altLang="en-US" sz="1600" b="1" dirty="0" err="1" smtClean="0">
                <a:solidFill>
                  <a:schemeClr val="tx1"/>
                </a:solidFill>
              </a:rPr>
              <a:t>、</a:t>
            </a:r>
            <a:r>
              <a:rPr lang="en-US" sz="1600" b="1" dirty="0" smtClean="0">
                <a:solidFill>
                  <a:schemeClr val="tx1"/>
                </a:solidFill>
              </a:rPr>
              <a:t>PFS</a:t>
            </a:r>
            <a:r>
              <a:rPr lang="ja-JP" altLang="en-US" sz="1600" b="1" dirty="0" err="1" smtClean="0">
                <a:solidFill>
                  <a:schemeClr val="tx1"/>
                </a:solidFill>
              </a:rPr>
              <a:t>、</a:t>
            </a:r>
            <a:r>
              <a:rPr lang="en-US" sz="1600" b="1" dirty="0" smtClean="0">
                <a:solidFill>
                  <a:schemeClr val="tx1"/>
                </a:solidFill>
              </a:rPr>
              <a:t>ORR</a:t>
            </a:r>
            <a:r>
              <a:rPr lang="ja-JP" altLang="en-US" sz="1600" b="1" dirty="0" smtClean="0">
                <a:solidFill>
                  <a:schemeClr val="tx1"/>
                </a:solidFill>
              </a:rPr>
              <a:t>および</a:t>
            </a:r>
            <a:r>
              <a:rPr lang="en-US" sz="1600" b="1" dirty="0" smtClean="0">
                <a:solidFill>
                  <a:schemeClr val="tx1"/>
                </a:solidFill>
              </a:rPr>
              <a:t>CA19-9</a:t>
            </a:r>
            <a:r>
              <a:rPr lang="ja-JP" altLang="en-US" sz="1600" b="1" dirty="0" smtClean="0">
                <a:solidFill>
                  <a:schemeClr val="tx1"/>
                </a:solidFill>
              </a:rPr>
              <a:t>効果が有意に改善した。</a:t>
            </a:r>
            <a:endParaRPr lang="en-US" sz="1600" b="1" dirty="0">
              <a:solidFill>
                <a:schemeClr val="tx1"/>
              </a:solidFill>
            </a:endParaRPr>
          </a:p>
          <a:p>
            <a:pPr>
              <a:buClr>
                <a:srgbClr val="043882"/>
              </a:buClr>
            </a:pPr>
            <a:r>
              <a:rPr lang="en-US" sz="1600" b="1" dirty="0" smtClean="0">
                <a:solidFill>
                  <a:schemeClr val="tx1"/>
                </a:solidFill>
              </a:rPr>
              <a:t>MM-398</a:t>
            </a:r>
            <a:r>
              <a:rPr lang="ja-JP" altLang="en-US" sz="1600" b="1" dirty="0" smtClean="0">
                <a:solidFill>
                  <a:schemeClr val="tx1"/>
                </a:solidFill>
              </a:rPr>
              <a:t>単独では</a:t>
            </a:r>
            <a:r>
              <a:rPr lang="en-US" sz="1600" b="1" dirty="0" smtClean="0">
                <a:solidFill>
                  <a:schemeClr val="tx1"/>
                </a:solidFill>
              </a:rPr>
              <a:t>5-FU/LV</a:t>
            </a:r>
            <a:r>
              <a:rPr lang="ja-JP" altLang="en-US" sz="1600" b="1" dirty="0" smtClean="0">
                <a:solidFill>
                  <a:schemeClr val="tx1"/>
                </a:solidFill>
              </a:rPr>
              <a:t>単独に比べて生存転帰の有意な改善が得られなかった。</a:t>
            </a:r>
            <a:endParaRPr lang="en-US" sz="1600" b="1" dirty="0">
              <a:solidFill>
                <a:schemeClr val="tx1"/>
              </a:solidFill>
            </a:endParaRPr>
          </a:p>
          <a:p>
            <a:pPr>
              <a:buClr>
                <a:srgbClr val="043882"/>
              </a:buClr>
            </a:pPr>
            <a:r>
              <a:rPr lang="en-US" sz="1600" b="1" dirty="0" smtClean="0">
                <a:solidFill>
                  <a:schemeClr val="tx1"/>
                </a:solidFill>
              </a:rPr>
              <a:t>MM-398</a:t>
            </a:r>
            <a:r>
              <a:rPr lang="ja-JP" altLang="en-US" sz="1600" b="1" dirty="0" smtClean="0">
                <a:solidFill>
                  <a:schemeClr val="tx1"/>
                </a:solidFill>
              </a:rPr>
              <a:t>＋</a:t>
            </a:r>
            <a:r>
              <a:rPr lang="en-US" sz="1600" b="1" dirty="0" smtClean="0">
                <a:solidFill>
                  <a:schemeClr val="tx1"/>
                </a:solidFill>
              </a:rPr>
              <a:t>5-FU/LV</a:t>
            </a:r>
            <a:r>
              <a:rPr lang="ja-JP" altLang="en-US" sz="1600" b="1" dirty="0" smtClean="0">
                <a:solidFill>
                  <a:schemeClr val="tx1"/>
                </a:solidFill>
              </a:rPr>
              <a:t>の安全性プロファイルは管理可能である。</a:t>
            </a:r>
            <a:endParaRPr lang="en-US" sz="1600" b="1" dirty="0">
              <a:solidFill>
                <a:schemeClr val="tx1"/>
              </a:solidFill>
            </a:endParaRPr>
          </a:p>
          <a:p>
            <a:endParaRPr lang="en-GB" dirty="0"/>
          </a:p>
        </p:txBody>
      </p:sp>
      <p:sp>
        <p:nvSpPr>
          <p:cNvPr id="5" name="Text Placeholder 4"/>
          <p:cNvSpPr>
            <a:spLocks noGrp="1"/>
          </p:cNvSpPr>
          <p:nvPr>
            <p:ph type="body" sz="quarter" idx="11"/>
          </p:nvPr>
        </p:nvSpPr>
        <p:spPr/>
        <p:txBody>
          <a:bodyPr/>
          <a:lstStyle/>
          <a:p>
            <a:r>
              <a:rPr lang="fr-FR" dirty="0" smtClean="0">
                <a:solidFill>
                  <a:srgbClr val="363636"/>
                </a:solidFill>
              </a:rPr>
              <a:t>Chen</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234</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xmlns="" val="1373203820"/>
              </p:ext>
            </p:extLst>
          </p:nvPr>
        </p:nvGraphicFramePr>
        <p:xfrm>
          <a:off x="369888" y="1617203"/>
          <a:ext cx="8310087" cy="3078480"/>
        </p:xfrm>
        <a:graphic>
          <a:graphicData uri="http://schemas.openxmlformats.org/drawingml/2006/table">
            <a:tbl>
              <a:tblPr firstRow="1" bandRow="1">
                <a:tableStyleId>{69012ECD-51FC-41F1-AA8D-1B2483CD663E}</a:tableStyleId>
              </a:tblPr>
              <a:tblGrid>
                <a:gridCol w="2193863"/>
                <a:gridCol w="3058112"/>
                <a:gridCol w="3058112"/>
              </a:tblGrid>
              <a:tr h="197949">
                <a:tc>
                  <a:txBody>
                    <a:bodyPr/>
                    <a:lstStyle/>
                    <a:p>
                      <a:pPr marL="0">
                        <a:lnSpc>
                          <a:spcPts val="1200"/>
                        </a:lnSpc>
                      </a:pPr>
                      <a:endParaRPr lang="en-GB" sz="1200" baseline="0"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MM-398</a:t>
                      </a:r>
                      <a:r>
                        <a:rPr lang="ja-JP" altLang="en-US" sz="1200" b="1" dirty="0" smtClean="0">
                          <a:solidFill>
                            <a:schemeClr val="tx2"/>
                          </a:solidFill>
                        </a:rPr>
                        <a:t>＋</a:t>
                      </a:r>
                      <a:r>
                        <a:rPr lang="en-GB" sz="1200" b="1" dirty="0" smtClean="0">
                          <a:solidFill>
                            <a:schemeClr val="tx2"/>
                          </a:solidFill>
                        </a:rPr>
                        <a:t>5-FU/LV</a:t>
                      </a:r>
                      <a:r>
                        <a:rPr lang="ja-JP" altLang="en-US" sz="1200" b="1" dirty="0" smtClean="0">
                          <a:solidFill>
                            <a:schemeClr val="tx2"/>
                          </a:solidFill>
                        </a:rPr>
                        <a:t>群</a:t>
                      </a:r>
                      <a:endParaRPr lang="en-GB" sz="1200" b="1" dirty="0" smtClean="0">
                        <a:solidFill>
                          <a:schemeClr val="tx2"/>
                        </a:solidFill>
                      </a:endParaRPr>
                    </a:p>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a:t>
                      </a:r>
                      <a:r>
                        <a:rPr lang="en-GB" sz="1200" b="1" dirty="0" smtClean="0">
                          <a:solidFill>
                            <a:schemeClr val="tx2"/>
                          </a:solidFill>
                        </a:rPr>
                        <a:t>117</a:t>
                      </a:r>
                      <a:r>
                        <a:rPr lang="ja-JP" altLang="en-US" sz="1200" b="1" dirty="0" smtClean="0">
                          <a:solidFill>
                            <a:schemeClr val="tx2"/>
                          </a:solidFill>
                        </a:rPr>
                        <a:t>例）</a:t>
                      </a:r>
                      <a:endParaRPr lang="en-GB" sz="1200" b="1"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5-FU/LV</a:t>
                      </a:r>
                      <a:r>
                        <a:rPr lang="ja-JP" altLang="en-US" sz="1200" b="1" dirty="0" smtClean="0">
                          <a:solidFill>
                            <a:schemeClr val="tx2"/>
                          </a:solidFill>
                        </a:rPr>
                        <a:t>群</a:t>
                      </a:r>
                      <a:endParaRPr lang="en-GB" sz="1200" b="1" dirty="0" smtClean="0">
                        <a:solidFill>
                          <a:schemeClr val="tx2"/>
                        </a:solidFill>
                      </a:endParaRPr>
                    </a:p>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200" b="1" dirty="0" smtClean="0">
                          <a:solidFill>
                            <a:schemeClr val="tx2"/>
                          </a:solidFill>
                        </a:rPr>
                        <a:t>（</a:t>
                      </a:r>
                      <a:r>
                        <a:rPr lang="en-GB" sz="1200" b="1" dirty="0" smtClean="0">
                          <a:solidFill>
                            <a:schemeClr val="tx2"/>
                          </a:solidFill>
                        </a:rPr>
                        <a:t>134</a:t>
                      </a:r>
                      <a:r>
                        <a:rPr lang="ja-JP" altLang="en-US" sz="1200" b="1" dirty="0" smtClean="0">
                          <a:solidFill>
                            <a:schemeClr val="tx2"/>
                          </a:solidFill>
                        </a:rPr>
                        <a:t>例）</a:t>
                      </a:r>
                      <a:endParaRPr lang="en-GB" sz="1200" b="1"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1142">
                <a:tc gridSpan="3">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b="1" baseline="0" dirty="0" smtClean="0"/>
                        <a:t>グレード≧</a:t>
                      </a:r>
                      <a:r>
                        <a:rPr lang="en-GB" sz="1200" b="1" baseline="0" dirty="0" smtClean="0"/>
                        <a:t>3</a:t>
                      </a:r>
                      <a:r>
                        <a:rPr lang="ja-JP" altLang="en-US" sz="1200" b="1" baseline="0" dirty="0" smtClean="0"/>
                        <a:t>の非血液</a:t>
                      </a:r>
                      <a:r>
                        <a:rPr lang="en-GB" sz="1200" b="1" baseline="0" dirty="0" smtClean="0"/>
                        <a:t>AE</a:t>
                      </a:r>
                      <a:r>
                        <a:rPr lang="ja-JP" altLang="en-US" sz="1200" b="1" baseline="0" dirty="0" smtClean="0"/>
                        <a:t>（発現率が＞</a:t>
                      </a:r>
                      <a:r>
                        <a:rPr lang="en-GB" sz="1200" b="1" baseline="0" dirty="0" smtClean="0"/>
                        <a:t>5%</a:t>
                      </a:r>
                      <a:r>
                        <a:rPr lang="ja-JP" altLang="en-US" sz="1200" b="1" baseline="0" dirty="0" smtClean="0"/>
                        <a:t>のもの）（</a:t>
                      </a:r>
                      <a:r>
                        <a:rPr lang="en-GB" sz="1200" b="1" baseline="0" dirty="0" smtClean="0"/>
                        <a:t>%</a:t>
                      </a:r>
                      <a:r>
                        <a:rPr lang="ja-JP" altLang="en-US" sz="1200" b="1" baseline="0" dirty="0" smtClean="0"/>
                        <a:t>）</a:t>
                      </a:r>
                      <a:endParaRPr lang="en-GB" sz="1200" b="1"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92075" algn="l" defTabSz="914400" rtl="0" eaLnBrk="1" fontAlgn="auto" latinLnBrk="0" hangingPunct="1">
                        <a:lnSpc>
                          <a:spcPts val="1200"/>
                        </a:lnSpc>
                        <a:spcBef>
                          <a:spcPts val="0"/>
                        </a:spcBef>
                        <a:spcAft>
                          <a:spcPts val="0"/>
                        </a:spcAft>
                        <a:buClrTx/>
                        <a:buSzTx/>
                        <a:buFontTx/>
                        <a:buNone/>
                        <a:tabLst/>
                        <a:defRPr/>
                      </a:pPr>
                      <a:r>
                        <a:rPr lang="ja-JP" altLang="en-US" sz="1200" baseline="0" dirty="0" smtClean="0"/>
                        <a:t>疲労</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indent="92075" algn="l" defTabSz="914400" rtl="0" eaLnBrk="1" fontAlgn="auto" latinLnBrk="0" hangingPunct="1">
                        <a:lnSpc>
                          <a:spcPts val="1200"/>
                        </a:lnSpc>
                        <a:spcBef>
                          <a:spcPts val="0"/>
                        </a:spcBef>
                        <a:spcAft>
                          <a:spcPts val="0"/>
                        </a:spcAft>
                        <a:buClrTx/>
                        <a:buSzTx/>
                        <a:buFontTx/>
                        <a:buNone/>
                        <a:tabLst/>
                        <a:defRPr/>
                      </a:pPr>
                      <a:r>
                        <a:rPr lang="ja-JP" altLang="en-US" sz="1200" baseline="0" dirty="0" smtClean="0"/>
                        <a:t>下痢</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92075" algn="l" defTabSz="914400" rtl="0" eaLnBrk="1" fontAlgn="auto" latinLnBrk="0" hangingPunct="1">
                        <a:lnSpc>
                          <a:spcPts val="1200"/>
                        </a:lnSpc>
                        <a:spcBef>
                          <a:spcPts val="0"/>
                        </a:spcBef>
                        <a:spcAft>
                          <a:spcPts val="0"/>
                        </a:spcAft>
                        <a:buClrTx/>
                        <a:buSzTx/>
                        <a:buFontTx/>
                        <a:buNone/>
                        <a:tabLst/>
                        <a:defRPr/>
                      </a:pPr>
                      <a:r>
                        <a:rPr lang="ja-JP" altLang="en-US" sz="1200" baseline="0" dirty="0" smtClean="0"/>
                        <a:t>嘔吐</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indent="92075">
                        <a:lnSpc>
                          <a:spcPts val="1200"/>
                        </a:lnSpc>
                      </a:pPr>
                      <a:r>
                        <a:rPr lang="ja-JP" altLang="en-US" sz="1200" baseline="0" dirty="0" smtClean="0"/>
                        <a:t>悪心</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indent="92075">
                        <a:lnSpc>
                          <a:spcPts val="1200"/>
                        </a:lnSpc>
                      </a:pPr>
                      <a:r>
                        <a:rPr lang="ja-JP" altLang="en-US" sz="1200" baseline="0" dirty="0" smtClean="0"/>
                        <a:t>無力症</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indent="92075">
                        <a:lnSpc>
                          <a:spcPts val="1200"/>
                        </a:lnSpc>
                      </a:pPr>
                      <a:r>
                        <a:rPr lang="ja-JP" altLang="en-US" sz="1200" baseline="0" dirty="0" smtClean="0"/>
                        <a:t>腹痛</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gridSpan="3">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ja-JP" altLang="en-US" sz="1200" b="1" baseline="0" dirty="0" smtClean="0"/>
                        <a:t>グレード≧</a:t>
                      </a:r>
                      <a:r>
                        <a:rPr lang="en-GB" sz="1200" b="1" baseline="0" dirty="0" smtClean="0"/>
                        <a:t>3</a:t>
                      </a:r>
                      <a:r>
                        <a:rPr lang="ja-JP" altLang="en-US" sz="1200" b="1" baseline="0" dirty="0" smtClean="0"/>
                        <a:t>の血液</a:t>
                      </a:r>
                      <a:r>
                        <a:rPr lang="en-GB" sz="1200" b="1" baseline="0" dirty="0" smtClean="0"/>
                        <a:t>AE</a:t>
                      </a:r>
                      <a:r>
                        <a:rPr lang="ja-JP" altLang="en-US" sz="1200" b="1" baseline="0" dirty="0" smtClean="0"/>
                        <a:t>（臨床検査値に基づく）（</a:t>
                      </a:r>
                      <a:r>
                        <a:rPr lang="en-GB" sz="1200" b="1" baseline="0" dirty="0" smtClean="0"/>
                        <a:t>%</a:t>
                      </a:r>
                      <a:r>
                        <a:rPr lang="ja-JP" altLang="en-US" sz="1200" b="1" baseline="0" dirty="0" smtClean="0"/>
                        <a:t>）</a:t>
                      </a:r>
                      <a:endParaRPr lang="en-GB" sz="1200" b="1"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indent="92075">
                        <a:lnSpc>
                          <a:spcPts val="1200"/>
                        </a:lnSpc>
                      </a:pPr>
                      <a:r>
                        <a:rPr lang="ja-JP" altLang="en-US" sz="1200" baseline="0" dirty="0" smtClean="0"/>
                        <a:t>好中球数減少</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9281">
                <a:tc>
                  <a:txBody>
                    <a:bodyPr/>
                    <a:lstStyle/>
                    <a:p>
                      <a:pPr marL="0" indent="92075">
                        <a:lnSpc>
                          <a:spcPts val="1200"/>
                        </a:lnSpc>
                      </a:pPr>
                      <a:r>
                        <a:rPr lang="ja-JP" altLang="en-US" sz="1200" baseline="0" dirty="0" smtClean="0"/>
                        <a:t>ヘモグロビン減少</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indent="92075">
                        <a:lnSpc>
                          <a:spcPts val="1200"/>
                        </a:lnSpc>
                      </a:pPr>
                      <a:r>
                        <a:rPr lang="ja-JP" altLang="en-US" sz="1200" baseline="0" dirty="0" smtClean="0"/>
                        <a:t>血小板数減少</a:t>
                      </a:r>
                      <a:endParaRPr lang="en-GB" sz="1200" baseline="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1119959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胆道癌</a:t>
            </a:r>
            <a:endParaRPr lang="en-GB" dirty="0"/>
          </a:p>
        </p:txBody>
      </p:sp>
    </p:spTree>
    <p:extLst>
      <p:ext uri="{BB962C8B-B14F-4D97-AF65-F5344CB8AC3E}">
        <p14:creationId xmlns:p14="http://schemas.microsoft.com/office/powerpoint/2010/main" xmlns="" val="28910612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231</a:t>
            </a:r>
            <a:r>
              <a:rPr lang="ja-JP" altLang="en-US" sz="1800" dirty="0" smtClean="0"/>
              <a:t>：胆道癌の包括的ゲノムプロファイリングで明らかにされた腫瘍特異的な　差異と高頻度の臨床的意義のあるゲノム変化</a:t>
            </a:r>
            <a:r>
              <a:rPr lang="en-US" altLang="ja-JP" sz="1800" dirty="0" smtClean="0"/>
              <a:t>‐</a:t>
            </a:r>
            <a:r>
              <a:rPr lang="en-GB" sz="1800" dirty="0" smtClean="0"/>
              <a:t>Ross JS</a:t>
            </a:r>
            <a:r>
              <a:rPr lang="ja-JP" altLang="en-US" sz="1800" dirty="0" smtClean="0"/>
              <a:t>ら</a:t>
            </a:r>
            <a:endParaRPr lang="en-GB" sz="1800" dirty="0"/>
          </a:p>
        </p:txBody>
      </p:sp>
      <p:sp>
        <p:nvSpPr>
          <p:cNvPr id="3" name="Content Placeholder 2"/>
          <p:cNvSpPr>
            <a:spLocks noGrp="1"/>
          </p:cNvSpPr>
          <p:nvPr>
            <p:ph idx="1"/>
          </p:nvPr>
        </p:nvSpPr>
        <p:spPr>
          <a:xfrm>
            <a:off x="365124" y="1627321"/>
            <a:ext cx="8413751" cy="4372885"/>
          </a:xfrm>
        </p:spPr>
        <p:txBody>
          <a:bodyPr/>
          <a:lstStyle/>
          <a:p>
            <a:pPr marL="0" lvl="0" indent="0">
              <a:buClr>
                <a:srgbClr val="043882"/>
              </a:buClr>
              <a:buNone/>
            </a:pPr>
            <a:r>
              <a:rPr lang="ja-JP" altLang="en-US" sz="1600" b="1" dirty="0">
                <a:solidFill>
                  <a:srgbClr val="363636"/>
                </a:solidFill>
              </a:rPr>
              <a:t>研究の</a:t>
            </a:r>
            <a:r>
              <a:rPr lang="ja-JP" altLang="en-US" sz="1600" b="1" dirty="0" smtClean="0">
                <a:solidFill>
                  <a:srgbClr val="363636"/>
                </a:solidFill>
              </a:rPr>
              <a:t>目的</a:t>
            </a:r>
            <a:endParaRPr lang="en-GB" sz="1600" dirty="0">
              <a:solidFill>
                <a:srgbClr val="363636"/>
              </a:solidFill>
            </a:endParaRPr>
          </a:p>
          <a:p>
            <a:pPr>
              <a:spcAft>
                <a:spcPts val="1200"/>
              </a:spcAft>
              <a:buClr>
                <a:srgbClr val="043882"/>
              </a:buClr>
            </a:pPr>
            <a:r>
              <a:rPr lang="ja-JP" altLang="en-US" sz="1600" dirty="0" smtClean="0">
                <a:solidFill>
                  <a:srgbClr val="363636"/>
                </a:solidFill>
              </a:rPr>
              <a:t>胆道</a:t>
            </a:r>
            <a:r>
              <a:rPr lang="ja-JP" altLang="en-US" sz="1600" dirty="0">
                <a:solidFill>
                  <a:srgbClr val="363636"/>
                </a:solidFill>
              </a:rPr>
              <a:t>癌（</a:t>
            </a:r>
            <a:r>
              <a:rPr lang="en-GB" altLang="ja-JP" sz="1600" dirty="0">
                <a:solidFill>
                  <a:srgbClr val="363636"/>
                </a:solidFill>
              </a:rPr>
              <a:t>IHCCA</a:t>
            </a:r>
            <a:r>
              <a:rPr lang="ja-JP" altLang="en-US" sz="1600" dirty="0" err="1">
                <a:solidFill>
                  <a:srgbClr val="363636"/>
                </a:solidFill>
              </a:rPr>
              <a:t>、</a:t>
            </a:r>
            <a:r>
              <a:rPr lang="en-GB" altLang="ja-JP" sz="1600" dirty="0">
                <a:solidFill>
                  <a:srgbClr val="363636"/>
                </a:solidFill>
              </a:rPr>
              <a:t>EHCCA</a:t>
            </a:r>
            <a:r>
              <a:rPr lang="ja-JP" altLang="en-US" sz="1600" dirty="0">
                <a:solidFill>
                  <a:srgbClr val="363636"/>
                </a:solidFill>
              </a:rPr>
              <a:t>および胆嚢癌を含む</a:t>
            </a:r>
            <a:r>
              <a:rPr lang="ja-JP" altLang="en-US" sz="1600" dirty="0" smtClean="0">
                <a:solidFill>
                  <a:srgbClr val="363636"/>
                </a:solidFill>
              </a:rPr>
              <a:t>）において、標的療法の選択や開発の指針となりうる臨床的意義のあるゲノム変化を特定する。</a:t>
            </a:r>
            <a:endParaRPr lang="en-GB" sz="1600" dirty="0" smtClean="0">
              <a:solidFill>
                <a:srgbClr val="363636"/>
              </a:solidFill>
            </a:endParaRPr>
          </a:p>
          <a:p>
            <a:pPr>
              <a:spcAft>
                <a:spcPts val="1200"/>
              </a:spcAft>
              <a:buClr>
                <a:srgbClr val="043882"/>
              </a:buClr>
            </a:pPr>
            <a:endParaRPr lang="en-GB" sz="1600" dirty="0">
              <a:solidFill>
                <a:srgbClr val="363636"/>
              </a:solidFill>
            </a:endParaRPr>
          </a:p>
          <a:p>
            <a:pPr marL="0" lvl="0" indent="0">
              <a:buClr>
                <a:srgbClr val="043882"/>
              </a:buClr>
              <a:buNone/>
            </a:pPr>
            <a:r>
              <a:rPr lang="ja-JP" altLang="en-US" sz="1600" b="1" dirty="0" smtClean="0">
                <a:solidFill>
                  <a:srgbClr val="363636"/>
                </a:solidFill>
              </a:rPr>
              <a:t>研究デザイン</a:t>
            </a:r>
            <a:endParaRPr lang="en-GB" sz="1600" b="1" dirty="0">
              <a:solidFill>
                <a:srgbClr val="363636"/>
              </a:solidFill>
            </a:endParaRPr>
          </a:p>
          <a:p>
            <a:pPr>
              <a:buClr>
                <a:srgbClr val="043882"/>
              </a:buClr>
            </a:pPr>
            <a:r>
              <a:rPr lang="en-GB" sz="1600" dirty="0" smtClean="0">
                <a:solidFill>
                  <a:srgbClr val="363636"/>
                </a:solidFill>
              </a:rPr>
              <a:t>554</a:t>
            </a:r>
            <a:r>
              <a:rPr lang="ja-JP" altLang="en-US" sz="1600" dirty="0" smtClean="0">
                <a:solidFill>
                  <a:srgbClr val="363636"/>
                </a:solidFill>
              </a:rPr>
              <a:t>個の</a:t>
            </a:r>
            <a:r>
              <a:rPr lang="en-GB" sz="1600" dirty="0" smtClean="0">
                <a:solidFill>
                  <a:srgbClr val="363636"/>
                </a:solidFill>
              </a:rPr>
              <a:t>FFPE</a:t>
            </a:r>
            <a:r>
              <a:rPr lang="ja-JP" altLang="en-US" sz="1600" dirty="0" smtClean="0">
                <a:solidFill>
                  <a:srgbClr val="363636"/>
                </a:solidFill>
              </a:rPr>
              <a:t>胆道癌サンプル（</a:t>
            </a:r>
            <a:r>
              <a:rPr lang="en-GB" sz="1600" dirty="0" smtClean="0">
                <a:solidFill>
                  <a:srgbClr val="363636"/>
                </a:solidFill>
              </a:rPr>
              <a:t>IHCCA</a:t>
            </a:r>
            <a:r>
              <a:rPr lang="ja-JP" altLang="en-US" sz="1600" dirty="0" smtClean="0">
                <a:solidFill>
                  <a:srgbClr val="363636"/>
                </a:solidFill>
              </a:rPr>
              <a:t> </a:t>
            </a:r>
            <a:r>
              <a:rPr lang="en-GB" sz="1600" dirty="0" smtClean="0">
                <a:solidFill>
                  <a:srgbClr val="363636"/>
                </a:solidFill>
              </a:rPr>
              <a:t>412</a:t>
            </a:r>
            <a:r>
              <a:rPr lang="ja-JP" altLang="en-US" sz="1600" dirty="0" smtClean="0">
                <a:solidFill>
                  <a:srgbClr val="363636"/>
                </a:solidFill>
              </a:rPr>
              <a:t>個、</a:t>
            </a:r>
            <a:r>
              <a:rPr lang="en-GB" sz="1600" dirty="0" smtClean="0">
                <a:solidFill>
                  <a:srgbClr val="363636"/>
                </a:solidFill>
              </a:rPr>
              <a:t>EHCCA 57</a:t>
            </a:r>
            <a:r>
              <a:rPr lang="ja-JP" altLang="en-US" sz="1600" dirty="0" smtClean="0">
                <a:solidFill>
                  <a:srgbClr val="363636"/>
                </a:solidFill>
              </a:rPr>
              <a:t>個および胆嚢癌</a:t>
            </a:r>
            <a:r>
              <a:rPr lang="en-GB" sz="1600" dirty="0" smtClean="0">
                <a:solidFill>
                  <a:srgbClr val="363636"/>
                </a:solidFill>
              </a:rPr>
              <a:t>85</a:t>
            </a:r>
            <a:r>
              <a:rPr lang="ja-JP" altLang="en-US" sz="1600" dirty="0" smtClean="0">
                <a:solidFill>
                  <a:srgbClr val="363636"/>
                </a:solidFill>
              </a:rPr>
              <a:t>個を含む）から</a:t>
            </a:r>
            <a:r>
              <a:rPr lang="en-US" altLang="ja-JP" sz="1600" dirty="0" smtClean="0">
                <a:solidFill>
                  <a:srgbClr val="363636"/>
                </a:solidFill>
              </a:rPr>
              <a:t>DNA</a:t>
            </a:r>
            <a:r>
              <a:rPr lang="ja-JP" altLang="en-US" sz="1600" dirty="0" err="1" smtClean="0">
                <a:solidFill>
                  <a:srgbClr val="363636"/>
                </a:solidFill>
              </a:rPr>
              <a:t>を抽</a:t>
            </a:r>
            <a:r>
              <a:rPr lang="ja-JP" altLang="en-US" sz="1600" dirty="0" smtClean="0">
                <a:solidFill>
                  <a:srgbClr val="363636"/>
                </a:solidFill>
              </a:rPr>
              <a:t>出した。</a:t>
            </a:r>
            <a:endParaRPr lang="en-GB" sz="1600" dirty="0">
              <a:solidFill>
                <a:srgbClr val="363636"/>
              </a:solidFill>
            </a:endParaRPr>
          </a:p>
          <a:p>
            <a:pPr>
              <a:buClr>
                <a:srgbClr val="043882"/>
              </a:buClr>
            </a:pPr>
            <a:r>
              <a:rPr lang="en-GB" sz="1600" dirty="0" smtClean="0">
                <a:solidFill>
                  <a:srgbClr val="363636"/>
                </a:solidFill>
              </a:rPr>
              <a:t>315</a:t>
            </a:r>
            <a:r>
              <a:rPr lang="ja-JP" altLang="en-US" sz="1600" dirty="0" smtClean="0">
                <a:solidFill>
                  <a:srgbClr val="363636"/>
                </a:solidFill>
              </a:rPr>
              <a:t>個の癌関連遺伝子および癌で高頻度に再構成がみられる</a:t>
            </a:r>
            <a:r>
              <a:rPr lang="en-US" altLang="ja-JP" sz="1600" dirty="0" smtClean="0">
                <a:solidFill>
                  <a:srgbClr val="363636"/>
                </a:solidFill>
              </a:rPr>
              <a:t>19</a:t>
            </a:r>
            <a:r>
              <a:rPr lang="ja-JP" altLang="en-US" sz="1600" dirty="0" smtClean="0">
                <a:solidFill>
                  <a:srgbClr val="363636"/>
                </a:solidFill>
              </a:rPr>
              <a:t>個の遺伝子の</a:t>
            </a:r>
            <a:r>
              <a:rPr lang="en-US" altLang="ja-JP" sz="1600" dirty="0" smtClean="0">
                <a:solidFill>
                  <a:srgbClr val="363636"/>
                </a:solidFill>
              </a:rPr>
              <a:t>47</a:t>
            </a:r>
            <a:r>
              <a:rPr lang="ja-JP" altLang="en-US" sz="1600" dirty="0" smtClean="0">
                <a:solidFill>
                  <a:srgbClr val="363636"/>
                </a:solidFill>
              </a:rPr>
              <a:t>個の</a:t>
            </a:r>
            <a:r>
              <a:rPr lang="ja-JP" altLang="en-US" sz="1600" dirty="0">
                <a:solidFill>
                  <a:srgbClr val="363636"/>
                </a:solidFill>
              </a:rPr>
              <a:t>イントロン</a:t>
            </a:r>
            <a:r>
              <a:rPr lang="ja-JP" altLang="en-US" sz="1600" dirty="0" smtClean="0">
                <a:solidFill>
                  <a:srgbClr val="363636"/>
                </a:solidFill>
              </a:rPr>
              <a:t>について、ゲノム変化を特定するため包括的ゲノムプロファイリングを実施した。</a:t>
            </a:r>
            <a:endParaRPr lang="en-GB" sz="1600" dirty="0">
              <a:solidFill>
                <a:srgbClr val="363636"/>
              </a:solidFill>
            </a:endParaRPr>
          </a:p>
          <a:p>
            <a:pPr>
              <a:buClr>
                <a:srgbClr val="043882"/>
              </a:buClr>
            </a:pPr>
            <a:r>
              <a:rPr lang="ja-JP" altLang="en-US" sz="1600" dirty="0"/>
              <a:t>現在市販されて</a:t>
            </a:r>
            <a:r>
              <a:rPr lang="ja-JP" altLang="en-US" sz="1600" dirty="0" smtClean="0"/>
              <a:t>いるか臨床</a:t>
            </a:r>
            <a:r>
              <a:rPr lang="ja-JP" altLang="en-US" sz="1600" dirty="0"/>
              <a:t>試験で</a:t>
            </a:r>
            <a:r>
              <a:rPr lang="ja-JP" altLang="en-US" sz="1600" dirty="0" smtClean="0"/>
              <a:t>評価中の癌治療薬に</a:t>
            </a:r>
            <a:r>
              <a:rPr lang="ja-JP" altLang="en-US" sz="1600" dirty="0"/>
              <a:t>関連するゲノム</a:t>
            </a:r>
            <a:r>
              <a:rPr lang="ja-JP" altLang="en-US" sz="1600" dirty="0" smtClean="0"/>
              <a:t>変化を</a:t>
            </a:r>
            <a:r>
              <a:rPr lang="ja-JP" altLang="en-US" sz="1600" dirty="0"/>
              <a:t>臨床的</a:t>
            </a:r>
            <a:r>
              <a:rPr lang="ja-JP" altLang="en-US" sz="1600" dirty="0" smtClean="0"/>
              <a:t>意義のあるゲノム変化と定義した。</a:t>
            </a:r>
            <a:endParaRPr lang="en-GB" sz="1600" dirty="0"/>
          </a:p>
          <a:p>
            <a:endParaRPr lang="en-GB" dirty="0"/>
          </a:p>
        </p:txBody>
      </p:sp>
      <p:sp>
        <p:nvSpPr>
          <p:cNvPr id="4" name="Text Placeholder 3"/>
          <p:cNvSpPr>
            <a:spLocks noGrp="1"/>
          </p:cNvSpPr>
          <p:nvPr>
            <p:ph type="body" sz="quarter" idx="10"/>
          </p:nvPr>
        </p:nvSpPr>
        <p:spPr>
          <a:xfrm>
            <a:off x="365125" y="6096000"/>
            <a:ext cx="4357000" cy="487363"/>
          </a:xfrm>
        </p:spPr>
        <p:txBody>
          <a:bodyPr/>
          <a:lstStyle/>
          <a:p>
            <a:r>
              <a:rPr lang="en-US" dirty="0" smtClean="0">
                <a:solidFill>
                  <a:srgbClr val="363636"/>
                </a:solidFill>
              </a:rPr>
              <a:t>IHCCA</a:t>
            </a:r>
            <a:r>
              <a:rPr lang="ja-JP" altLang="en-US" dirty="0" smtClean="0">
                <a:solidFill>
                  <a:srgbClr val="363636"/>
                </a:solidFill>
              </a:rPr>
              <a:t>＝肝内胆管癌；</a:t>
            </a:r>
            <a:r>
              <a:rPr lang="en-GB" dirty="0" smtClean="0">
                <a:solidFill>
                  <a:srgbClr val="363636"/>
                </a:solidFill>
              </a:rPr>
              <a:t>EHCCA</a:t>
            </a:r>
            <a:r>
              <a:rPr lang="ja-JP" altLang="en-US" dirty="0" smtClean="0">
                <a:solidFill>
                  <a:srgbClr val="363636"/>
                </a:solidFill>
              </a:rPr>
              <a:t>＝肝外胆管癌；</a:t>
            </a:r>
            <a:r>
              <a:rPr lang="en-GB" dirty="0" smtClean="0">
                <a:solidFill>
                  <a:srgbClr val="363636"/>
                </a:solidFill>
              </a:rPr>
              <a:t>FFPE</a:t>
            </a:r>
            <a:r>
              <a:rPr lang="ja-JP" altLang="en-US" dirty="0" smtClean="0">
                <a:solidFill>
                  <a:srgbClr val="363636"/>
                </a:solidFill>
              </a:rPr>
              <a:t>＝ホルマリン固定パラフィン包埋</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smtClean="0">
                <a:solidFill>
                  <a:srgbClr val="363636"/>
                </a:solidFill>
              </a:rPr>
              <a:t>Ross</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231</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xmlns="" val="25494661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231</a:t>
            </a:r>
            <a:r>
              <a:rPr lang="ja-JP" altLang="en-US" sz="1800" dirty="0"/>
              <a:t>：胆道癌の包括的ゲノムプロファイリングで明らかにされた腫瘍特異的</a:t>
            </a:r>
            <a:r>
              <a:rPr lang="ja-JP" altLang="en-US" sz="1800" dirty="0" smtClean="0"/>
              <a:t>な　差異</a:t>
            </a:r>
            <a:r>
              <a:rPr lang="ja-JP" altLang="en-US" sz="1800" dirty="0"/>
              <a:t>と高頻度の臨床的意義のあるゲノム変化</a:t>
            </a:r>
            <a:r>
              <a:rPr lang="en-US" altLang="ja-JP" sz="1800" dirty="0"/>
              <a:t>‐</a:t>
            </a:r>
            <a:r>
              <a:rPr lang="en-GB" altLang="ja-JP" sz="1800" dirty="0"/>
              <a:t>Ross JS</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None/>
            </a:pPr>
            <a:r>
              <a:rPr lang="ja-JP" altLang="en-US" sz="1600" b="1" dirty="0">
                <a:solidFill>
                  <a:srgbClr val="043882"/>
                </a:solidFill>
              </a:rPr>
              <a:t>主な</a:t>
            </a:r>
            <a:r>
              <a:rPr lang="ja-JP" altLang="en-US" sz="1600" b="1" dirty="0" smtClean="0">
                <a:solidFill>
                  <a:srgbClr val="043882"/>
                </a:solidFill>
              </a:rPr>
              <a:t>結果</a:t>
            </a:r>
            <a:endParaRPr lang="en-GB" sz="1600" b="1" dirty="0">
              <a:solidFill>
                <a:srgbClr val="043882"/>
              </a:solidFill>
            </a:endParaRPr>
          </a:p>
          <a:p>
            <a:endParaRPr lang="en-GB" dirty="0"/>
          </a:p>
        </p:txBody>
      </p:sp>
      <p:sp>
        <p:nvSpPr>
          <p:cNvPr id="5" name="Text Placeholder 4"/>
          <p:cNvSpPr>
            <a:spLocks noGrp="1"/>
          </p:cNvSpPr>
          <p:nvPr>
            <p:ph type="body" sz="quarter" idx="11"/>
          </p:nvPr>
        </p:nvSpPr>
        <p:spPr/>
        <p:txBody>
          <a:bodyPr/>
          <a:lstStyle/>
          <a:p>
            <a:r>
              <a:rPr lang="fr-FR" dirty="0" smtClean="0">
                <a:solidFill>
                  <a:srgbClr val="363636"/>
                </a:solidFill>
              </a:rPr>
              <a:t>Ross</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231</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xmlns="" val="2002443717"/>
              </p:ext>
            </p:extLst>
          </p:nvPr>
        </p:nvGraphicFramePr>
        <p:xfrm>
          <a:off x="369888" y="1740035"/>
          <a:ext cx="8408989" cy="4219476"/>
        </p:xfrm>
        <a:graphic>
          <a:graphicData uri="http://schemas.openxmlformats.org/drawingml/2006/table">
            <a:tbl>
              <a:tblPr firstRow="1" bandRow="1">
                <a:tableStyleId>{69012ECD-51FC-41F1-AA8D-1B2483CD663E}</a:tableStyleId>
              </a:tblPr>
              <a:tblGrid>
                <a:gridCol w="4597897"/>
                <a:gridCol w="1392072"/>
                <a:gridCol w="1201003"/>
                <a:gridCol w="1218017"/>
              </a:tblGrid>
              <a:tr h="157004">
                <a:tc>
                  <a:txBody>
                    <a:bodyPr/>
                    <a:lstStyle/>
                    <a:p>
                      <a:pPr algn="l">
                        <a:lnSpc>
                          <a:spcPct val="114000"/>
                        </a:lnSpc>
                      </a:pPr>
                      <a:r>
                        <a:rPr lang="ja-JP" altLang="en-US" sz="1600" dirty="0" smtClean="0">
                          <a:solidFill>
                            <a:schemeClr val="tx2"/>
                          </a:solidFill>
                        </a:rPr>
                        <a:t>ゲノム変化</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4000"/>
                        </a:lnSpc>
                      </a:pPr>
                      <a:r>
                        <a:rPr lang="en-GB" sz="1600" dirty="0" smtClean="0">
                          <a:solidFill>
                            <a:schemeClr val="tx2"/>
                          </a:solidFill>
                        </a:rPr>
                        <a:t>IHCCA</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4000"/>
                        </a:lnSpc>
                      </a:pPr>
                      <a:r>
                        <a:rPr lang="en-GB" sz="1600" dirty="0" smtClean="0">
                          <a:solidFill>
                            <a:schemeClr val="tx2"/>
                          </a:solidFill>
                        </a:rPr>
                        <a:t>EHCCA</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4000"/>
                        </a:lnSpc>
                      </a:pPr>
                      <a:r>
                        <a:rPr lang="ja-JP" altLang="en-US" sz="1600" dirty="0" smtClean="0">
                          <a:solidFill>
                            <a:schemeClr val="tx2"/>
                          </a:solidFill>
                        </a:rPr>
                        <a:t>胆嚢癌</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7221">
                <a:tc>
                  <a:txBody>
                    <a:bodyPr/>
                    <a:lstStyle/>
                    <a:p>
                      <a:pPr marL="76200" marR="76200" algn="l">
                        <a:lnSpc>
                          <a:spcPct val="114000"/>
                        </a:lnSpc>
                        <a:spcBef>
                          <a:spcPts val="0"/>
                        </a:spcBef>
                        <a:spcAft>
                          <a:spcPts val="0"/>
                        </a:spcAft>
                      </a:pPr>
                      <a:r>
                        <a:rPr lang="ja-JP" altLang="en-US" sz="1600" b="0" dirty="0" smtClean="0">
                          <a:solidFill>
                            <a:schemeClr val="tx1"/>
                          </a:solidFill>
                          <a:effectLst/>
                          <a:latin typeface="+mn-lt"/>
                          <a:cs typeface="Tahoma"/>
                        </a:rPr>
                        <a:t>患者</a:t>
                      </a:r>
                      <a:r>
                        <a:rPr lang="en-US" altLang="ja-JP" sz="1600" b="0" dirty="0" smtClean="0">
                          <a:solidFill>
                            <a:schemeClr val="tx1"/>
                          </a:solidFill>
                          <a:effectLst/>
                          <a:latin typeface="+mn-lt"/>
                          <a:cs typeface="Tahoma"/>
                        </a:rPr>
                        <a:t>1</a:t>
                      </a:r>
                      <a:r>
                        <a:rPr lang="ja-JP" altLang="en-US" sz="1600" b="0" dirty="0" smtClean="0">
                          <a:solidFill>
                            <a:schemeClr val="tx1"/>
                          </a:solidFill>
                          <a:effectLst/>
                          <a:latin typeface="+mn-lt"/>
                          <a:cs typeface="Tahoma"/>
                        </a:rPr>
                        <a:t>例当たりのゲノム変化の数</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3.6</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4.4</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4.0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76200" marR="76200" algn="l">
                        <a:lnSpc>
                          <a:spcPct val="114000"/>
                        </a:lnSpc>
                        <a:spcBef>
                          <a:spcPts val="0"/>
                        </a:spcBef>
                        <a:spcAft>
                          <a:spcPts val="0"/>
                        </a:spcAft>
                      </a:pPr>
                      <a:r>
                        <a:rPr lang="ja-JP" altLang="en-US" sz="1600" b="0" i="0" dirty="0" smtClean="0">
                          <a:solidFill>
                            <a:schemeClr val="tx1"/>
                          </a:solidFill>
                          <a:effectLst/>
                          <a:latin typeface="+mn-lt"/>
                          <a:cs typeface="Tahoma"/>
                        </a:rPr>
                        <a:t>患者</a:t>
                      </a:r>
                      <a:r>
                        <a:rPr lang="en-US" altLang="ja-JP" sz="1600" b="0" i="0" dirty="0" smtClean="0">
                          <a:solidFill>
                            <a:schemeClr val="tx1"/>
                          </a:solidFill>
                          <a:effectLst/>
                          <a:latin typeface="+mn-lt"/>
                          <a:cs typeface="Tahoma"/>
                        </a:rPr>
                        <a:t>1</a:t>
                      </a:r>
                      <a:r>
                        <a:rPr lang="ja-JP" altLang="en-US" sz="1600" b="0" i="0" dirty="0" smtClean="0">
                          <a:solidFill>
                            <a:schemeClr val="tx1"/>
                          </a:solidFill>
                          <a:effectLst/>
                          <a:latin typeface="+mn-lt"/>
                          <a:cs typeface="Tahoma"/>
                        </a:rPr>
                        <a:t>例当たりの臨床的意義のあるゲノム変化の数</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2.0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2.1</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2.0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ERBB2</a:t>
                      </a:r>
                      <a:r>
                        <a:rPr lang="ja-JP" altLang="en-US" sz="1600" b="0" i="0" dirty="0" smtClean="0">
                          <a:solidFill>
                            <a:schemeClr val="tx1"/>
                          </a:solidFill>
                          <a:effectLst/>
                          <a:latin typeface="+mn-lt"/>
                          <a:cs typeface="Tahoma"/>
                        </a:rPr>
                        <a:t>増幅、</a:t>
                      </a:r>
                      <a:r>
                        <a:rPr lang="en-US" sz="1600" b="0" i="0" dirty="0" smtClean="0">
                          <a:solidFill>
                            <a:schemeClr val="tx1"/>
                          </a:solidFill>
                          <a:effectLst/>
                          <a:latin typeface="+mn-lt"/>
                          <a:cs typeface="Tahoma"/>
                        </a:rPr>
                        <a:t>%</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4</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76200" algn="ctr">
                        <a:lnSpc>
                          <a:spcPct val="114000"/>
                        </a:lnSpc>
                        <a:spcBef>
                          <a:spcPts val="0"/>
                        </a:spcBef>
                        <a:spcAft>
                          <a:spcPts val="0"/>
                        </a:spcAft>
                      </a:pPr>
                      <a:r>
                        <a:rPr lang="en-US" sz="1600" b="0" i="0" dirty="0" smtClean="0">
                          <a:solidFill>
                            <a:schemeClr val="tx1"/>
                          </a:solidFill>
                          <a:effectLst/>
                          <a:latin typeface="+mn-lt"/>
                          <a:cs typeface="Tahoma"/>
                        </a:rPr>
                        <a:t>16</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BRAF</a:t>
                      </a:r>
                      <a:r>
                        <a:rPr lang="ja-JP" altLang="en-US" sz="1600" b="0" i="0" dirty="0" smtClean="0">
                          <a:solidFill>
                            <a:schemeClr val="tx1"/>
                          </a:solidFill>
                          <a:effectLst/>
                          <a:latin typeface="+mn-lt"/>
                          <a:cs typeface="Tahoma"/>
                        </a:rPr>
                        <a:t>置換、</a:t>
                      </a:r>
                      <a:r>
                        <a:rPr lang="en-US" sz="1600" b="0" i="0" dirty="0" smtClean="0">
                          <a:solidFill>
                            <a:schemeClr val="tx1"/>
                          </a:solidFill>
                          <a:effectLst/>
                          <a:latin typeface="+mn-lt"/>
                          <a:cs typeface="Tahoma"/>
                        </a:rPr>
                        <a:t>%</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5</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3</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KRAS</a:t>
                      </a:r>
                      <a:r>
                        <a:rPr lang="ja-JP" altLang="en-US" sz="1600" b="0" i="0" dirty="0" smtClean="0">
                          <a:solidFill>
                            <a:schemeClr val="tx1"/>
                          </a:solidFill>
                          <a:effectLst/>
                          <a:latin typeface="+mn-lt"/>
                          <a:cs typeface="Tahoma"/>
                        </a:rPr>
                        <a:t>置換、</a:t>
                      </a:r>
                      <a:r>
                        <a:rPr lang="en-US" sz="1600" b="0" i="0" dirty="0" smtClean="0">
                          <a:solidFill>
                            <a:schemeClr val="tx1"/>
                          </a:solidFill>
                          <a:effectLst/>
                          <a:latin typeface="+mn-lt"/>
                          <a:cs typeface="Tahoma"/>
                        </a:rPr>
                        <a:t>%</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22</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42</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38087">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PI3KCA</a:t>
                      </a:r>
                      <a:r>
                        <a:rPr lang="ja-JP" altLang="en-US" sz="1600" b="0" i="0" dirty="0" smtClean="0">
                          <a:solidFill>
                            <a:schemeClr val="tx1"/>
                          </a:solidFill>
                          <a:effectLst/>
                          <a:latin typeface="+mn-lt"/>
                          <a:cs typeface="Tahoma"/>
                        </a:rPr>
                        <a:t>置換、</a:t>
                      </a:r>
                      <a:r>
                        <a:rPr lang="en-US" sz="1600" b="0" i="0" dirty="0" smtClean="0">
                          <a:solidFill>
                            <a:schemeClr val="tx1"/>
                          </a:solidFill>
                          <a:effectLst/>
                          <a:latin typeface="+mn-lt"/>
                          <a:cs typeface="Tahoma"/>
                        </a:rPr>
                        <a:t>%</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5</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7</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14</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392">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FGFR1–3</a:t>
                      </a:r>
                      <a:r>
                        <a:rPr lang="ja-JP" altLang="en-US" sz="1600" b="0" i="0" dirty="0" smtClean="0">
                          <a:solidFill>
                            <a:schemeClr val="tx1"/>
                          </a:solidFill>
                          <a:effectLst/>
                          <a:latin typeface="+mn-lt"/>
                          <a:cs typeface="Tahoma"/>
                        </a:rPr>
                        <a:t>融合＋増幅、</a:t>
                      </a:r>
                      <a:r>
                        <a:rPr lang="en-US" sz="1600" b="0" i="0" dirty="0" smtClean="0">
                          <a:solidFill>
                            <a:schemeClr val="tx1"/>
                          </a:solidFill>
                          <a:effectLst/>
                          <a:latin typeface="+mn-lt"/>
                          <a:cs typeface="Tahoma"/>
                        </a:rPr>
                        <a:t>%</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a:solidFill>
                            <a:schemeClr val="tx1"/>
                          </a:solidFill>
                          <a:effectLst/>
                          <a:latin typeface="+mn-lt"/>
                          <a:cs typeface="Tahoma"/>
                        </a:rPr>
                        <a:t>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3</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CDKN2A/B</a:t>
                      </a:r>
                      <a:r>
                        <a:rPr lang="ja-JP" altLang="en-US" sz="1600" b="0" i="0" dirty="0" smtClean="0">
                          <a:solidFill>
                            <a:schemeClr val="tx1"/>
                          </a:solidFill>
                          <a:effectLst/>
                          <a:latin typeface="+mn-lt"/>
                          <a:cs typeface="Tahoma"/>
                        </a:rPr>
                        <a:t>欠失、</a:t>
                      </a:r>
                      <a:r>
                        <a:rPr lang="en-US" sz="1600" b="0" i="0" dirty="0" smtClean="0">
                          <a:solidFill>
                            <a:schemeClr val="tx1"/>
                          </a:solidFill>
                          <a:effectLst/>
                          <a:latin typeface="+mn-lt"/>
                          <a:cs typeface="Tahoma"/>
                        </a:rPr>
                        <a:t>%</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27</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17</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19</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IDH1/2</a:t>
                      </a:r>
                      <a:r>
                        <a:rPr lang="ja-JP" altLang="en-US" sz="1600" b="0" i="0" dirty="0" smtClean="0">
                          <a:solidFill>
                            <a:schemeClr val="tx1"/>
                          </a:solidFill>
                          <a:effectLst/>
                          <a:latin typeface="+mn-lt"/>
                          <a:cs typeface="Tahoma"/>
                        </a:rPr>
                        <a:t>置換、</a:t>
                      </a:r>
                      <a:r>
                        <a:rPr lang="en-US" sz="1600" b="0" i="0" dirty="0" smtClean="0">
                          <a:solidFill>
                            <a:schemeClr val="tx1"/>
                          </a:solidFill>
                          <a:effectLst/>
                          <a:latin typeface="+mn-lt"/>
                          <a:cs typeface="Tahoma"/>
                        </a:rPr>
                        <a:t>%</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20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a:solidFill>
                            <a:schemeClr val="tx1"/>
                          </a:solidFill>
                          <a:effectLst/>
                          <a:latin typeface="+mn-lt"/>
                          <a:cs typeface="Tahoma"/>
                        </a:rPr>
                        <a:t>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a:solidFill>
                            <a:schemeClr val="tx1"/>
                          </a:solidFill>
                          <a:effectLst/>
                          <a:latin typeface="+mn-lt"/>
                          <a:cs typeface="Tahoma"/>
                        </a:rPr>
                        <a:t>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ARID1A</a:t>
                      </a:r>
                      <a:r>
                        <a:rPr lang="ja-JP" altLang="en-US" sz="1600" b="0" dirty="0" smtClean="0">
                          <a:solidFill>
                            <a:schemeClr val="tx1"/>
                          </a:solidFill>
                          <a:effectLst/>
                          <a:latin typeface="+mn-lt"/>
                          <a:cs typeface="Tahoma"/>
                        </a:rPr>
                        <a:t>変化、</a:t>
                      </a:r>
                      <a:r>
                        <a:rPr lang="en-US" sz="1600" b="0" dirty="0" smtClean="0">
                          <a:solidFill>
                            <a:schemeClr val="tx1"/>
                          </a:solidFill>
                          <a:effectLst/>
                          <a:latin typeface="+mn-lt"/>
                          <a:cs typeface="Tahoma"/>
                        </a:rPr>
                        <a:t>%</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18</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12</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13</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MET</a:t>
                      </a:r>
                      <a:r>
                        <a:rPr lang="ja-JP" altLang="en-US" sz="1600" b="0" dirty="0" smtClean="0">
                          <a:solidFill>
                            <a:schemeClr val="tx1"/>
                          </a:solidFill>
                          <a:effectLst/>
                          <a:latin typeface="+mn-lt"/>
                          <a:cs typeface="Tahoma"/>
                        </a:rPr>
                        <a:t>増幅、</a:t>
                      </a:r>
                      <a:r>
                        <a:rPr lang="en-US" sz="1600" b="0" dirty="0" smtClean="0">
                          <a:solidFill>
                            <a:schemeClr val="tx1"/>
                          </a:solidFill>
                          <a:effectLst/>
                          <a:latin typeface="+mn-lt"/>
                          <a:cs typeface="Tahoma"/>
                        </a:rPr>
                        <a:t>%</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2</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36472970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231</a:t>
            </a:r>
            <a:r>
              <a:rPr lang="ja-JP" altLang="en-US" sz="1800" dirty="0"/>
              <a:t>：胆道癌の包括的ゲノムプロファイリングで明らかにされた腫瘍特異的</a:t>
            </a:r>
            <a:r>
              <a:rPr lang="ja-JP" altLang="en-US" sz="1800" dirty="0" smtClean="0"/>
              <a:t>な　差異</a:t>
            </a:r>
            <a:r>
              <a:rPr lang="ja-JP" altLang="en-US" sz="1800" dirty="0"/>
              <a:t>と高頻度の臨床的意義のあるゲノム変化</a:t>
            </a:r>
            <a:r>
              <a:rPr lang="en-US" altLang="ja-JP" sz="1800" dirty="0"/>
              <a:t>‐</a:t>
            </a:r>
            <a:r>
              <a:rPr lang="en-GB" altLang="ja-JP" sz="1800" dirty="0"/>
              <a:t>Ross JS</a:t>
            </a:r>
            <a:r>
              <a:rPr lang="ja-JP" altLang="en-US" sz="1800" dirty="0"/>
              <a:t>ら</a:t>
            </a:r>
            <a:endParaRPr lang="en-GB" sz="1800" dirty="0"/>
          </a:p>
        </p:txBody>
      </p:sp>
      <p:sp>
        <p:nvSpPr>
          <p:cNvPr id="3" name="Content Placeholder 2"/>
          <p:cNvSpPr>
            <a:spLocks noGrp="1"/>
          </p:cNvSpPr>
          <p:nvPr>
            <p:ph idx="1"/>
          </p:nvPr>
        </p:nvSpPr>
        <p:spPr/>
        <p:txBody>
          <a:bodyPr/>
          <a:lstStyle/>
          <a:p>
            <a:pPr mar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ja-JP" altLang="en-US" sz="1600" b="1" dirty="0" smtClean="0">
                <a:solidFill>
                  <a:schemeClr val="tx1"/>
                </a:solidFill>
              </a:rPr>
              <a:t>胆道癌患者の</a:t>
            </a:r>
            <a:r>
              <a:rPr lang="en-US" altLang="ja-JP" sz="1600" b="1" dirty="0" smtClean="0">
                <a:solidFill>
                  <a:schemeClr val="tx1"/>
                </a:solidFill>
              </a:rPr>
              <a:t>3</a:t>
            </a:r>
            <a:r>
              <a:rPr lang="ja-JP" altLang="en-US" sz="1600" b="1" dirty="0" smtClean="0">
                <a:solidFill>
                  <a:schemeClr val="tx1"/>
                </a:solidFill>
              </a:rPr>
              <a:t>分の</a:t>
            </a:r>
            <a:r>
              <a:rPr lang="en-US" altLang="ja-JP" sz="1600" b="1" dirty="0" smtClean="0">
                <a:solidFill>
                  <a:schemeClr val="tx1"/>
                </a:solidFill>
              </a:rPr>
              <a:t>2</a:t>
            </a:r>
            <a:r>
              <a:rPr lang="ja-JP" altLang="en-US" sz="1600" b="1" dirty="0" smtClean="0">
                <a:solidFill>
                  <a:schemeClr val="tx1"/>
                </a:solidFill>
              </a:rPr>
              <a:t>でゲノム変化が特定された。このことは治療に関係してくる可能性があり、標的療法を選択する際の指針になる可能性がある。</a:t>
            </a:r>
            <a:endParaRPr lang="en-GB" sz="1600" b="1" dirty="0">
              <a:solidFill>
                <a:schemeClr val="tx1"/>
              </a:solidFill>
            </a:endParaRPr>
          </a:p>
          <a:p>
            <a:pPr>
              <a:buClr>
                <a:srgbClr val="043882"/>
              </a:buClr>
            </a:pPr>
            <a:r>
              <a:rPr lang="ja-JP" altLang="en-US" sz="1600" b="1" dirty="0" smtClean="0">
                <a:solidFill>
                  <a:schemeClr val="tx1"/>
                </a:solidFill>
              </a:rPr>
              <a:t>包括的ゲノムプロファイリングは、胆道癌患者における新しい治療パラダイムを可能な限り特定するための非常に有望な手段であると思われる。</a:t>
            </a:r>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smtClean="0">
                <a:solidFill>
                  <a:srgbClr val="363636"/>
                </a:solidFill>
              </a:rPr>
              <a:t>Ross</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231</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xmlns="" val="40981879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ltLang="en-US" dirty="0" smtClean="0"/>
              <a:t>膵神経内分泌腫瘍</a:t>
            </a:r>
            <a:r>
              <a:rPr lang="en-GB" dirty="0" smtClean="0"/>
              <a:t> </a:t>
            </a:r>
            <a:endParaRPr lang="en-US" dirty="0"/>
          </a:p>
        </p:txBody>
      </p:sp>
    </p:spTree>
    <p:extLst>
      <p:ext uri="{BB962C8B-B14F-4D97-AF65-F5344CB8AC3E}">
        <p14:creationId xmlns:p14="http://schemas.microsoft.com/office/powerpoint/2010/main" xmlns="" val="27161380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233</a:t>
            </a:r>
            <a:r>
              <a:rPr lang="ja-JP" altLang="en-US" sz="1800" dirty="0" smtClean="0"/>
              <a:t>：膵神経内分泌腫瘍（</a:t>
            </a:r>
            <a:r>
              <a:rPr lang="en-GB" altLang="ja-JP" sz="1800" dirty="0" err="1"/>
              <a:t>pNET</a:t>
            </a:r>
            <a:r>
              <a:rPr lang="ja-JP" altLang="en-US" sz="1800" dirty="0" smtClean="0"/>
              <a:t>）におけるランレオチドオートゲル／デポ剤（</a:t>
            </a:r>
            <a:r>
              <a:rPr lang="en-US" altLang="ja-JP" sz="1800" dirty="0" smtClean="0"/>
              <a:t>LAN</a:t>
            </a:r>
            <a:r>
              <a:rPr lang="ja-JP" altLang="en-US" sz="1800" dirty="0" smtClean="0"/>
              <a:t>）の効果：</a:t>
            </a:r>
            <a:r>
              <a:rPr lang="en-GB" sz="1800" dirty="0" smtClean="0"/>
              <a:t>CLARINET</a:t>
            </a:r>
            <a:r>
              <a:rPr lang="ja-JP" altLang="en-US" sz="1800" dirty="0" smtClean="0"/>
              <a:t>試験のサブグループ解析</a:t>
            </a:r>
            <a:r>
              <a:rPr lang="en-US" altLang="ja-JP" sz="1800" dirty="0" smtClean="0"/>
              <a:t>‐</a:t>
            </a:r>
            <a:r>
              <a:rPr lang="en-GB" sz="1800" dirty="0" smtClean="0"/>
              <a:t>Phan AT</a:t>
            </a:r>
            <a:r>
              <a:rPr lang="ja-JP" altLang="en-US" sz="1800" dirty="0" smtClean="0"/>
              <a:t>ら</a:t>
            </a:r>
            <a:endParaRPr lang="en-GB" sz="1800" dirty="0"/>
          </a:p>
        </p:txBody>
      </p:sp>
      <p:sp>
        <p:nvSpPr>
          <p:cNvPr id="4" name="Text Placeholder 3"/>
          <p:cNvSpPr>
            <a:spLocks noGrp="1"/>
          </p:cNvSpPr>
          <p:nvPr>
            <p:ph type="body" sz="quarter" idx="11"/>
          </p:nvPr>
        </p:nvSpPr>
        <p:spPr/>
        <p:txBody>
          <a:bodyPr/>
          <a:lstStyle/>
          <a:p>
            <a:r>
              <a:rPr lang="fr-FR" dirty="0" smtClean="0">
                <a:solidFill>
                  <a:srgbClr val="363636"/>
                </a:solidFill>
              </a:rPr>
              <a:t>Phan</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233</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3941537" y="34114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763527"/>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8324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70356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47561"/>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3719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altLang="en-US" dirty="0" smtClean="0">
                <a:solidFill>
                  <a:srgbClr val="FFFFFF"/>
                </a:solidFill>
                <a:latin typeface="+mn-ea"/>
              </a:rPr>
              <a:t>ランレオチドデポ剤</a:t>
            </a:r>
            <a:r>
              <a:rPr lang="en-GB" altLang="zh-CN" dirty="0" smtClean="0">
                <a:solidFill>
                  <a:srgbClr val="FFFFFF"/>
                </a:solidFill>
                <a:latin typeface="+mn-ea"/>
              </a:rPr>
              <a:t> </a:t>
            </a:r>
            <a:br>
              <a:rPr lang="en-GB" altLang="zh-CN" dirty="0" smtClean="0">
                <a:solidFill>
                  <a:srgbClr val="FFFFFF"/>
                </a:solidFill>
                <a:latin typeface="+mn-ea"/>
              </a:rPr>
            </a:br>
            <a:r>
              <a:rPr lang="en-GB" altLang="zh-CN" dirty="0" smtClean="0">
                <a:solidFill>
                  <a:srgbClr val="FFFFFF"/>
                </a:solidFill>
                <a:latin typeface="+mn-ea"/>
              </a:rPr>
              <a:t>120 mg q4w</a:t>
            </a:r>
            <a:r>
              <a:rPr lang="en-GB" altLang="zh-CN" dirty="0">
                <a:solidFill>
                  <a:srgbClr val="FFFFFF"/>
                </a:solidFill>
                <a:latin typeface="+mn-ea"/>
              </a:rPr>
              <a:t/>
            </a:r>
            <a:br>
              <a:rPr lang="en-GB" altLang="zh-CN" dirty="0">
                <a:solidFill>
                  <a:srgbClr val="FFFFFF"/>
                </a:solidFill>
                <a:latin typeface="+mn-ea"/>
              </a:rPr>
            </a:br>
            <a:r>
              <a:rPr lang="ja-JP" altLang="en-US" dirty="0" smtClean="0">
                <a:solidFill>
                  <a:srgbClr val="FFFFFF"/>
                </a:solidFill>
                <a:latin typeface="+mn-ea"/>
              </a:rPr>
              <a:t>（</a:t>
            </a:r>
            <a:r>
              <a:rPr lang="en-GB" altLang="zh-CN" dirty="0" smtClean="0">
                <a:solidFill>
                  <a:srgbClr val="FFFFFF"/>
                </a:solidFill>
                <a:latin typeface="+mn-ea"/>
              </a:rPr>
              <a:t>42</a:t>
            </a:r>
            <a:r>
              <a:rPr lang="ja-JP" altLang="en-US" dirty="0" smtClean="0">
                <a:solidFill>
                  <a:srgbClr val="FFFFFF"/>
                </a:solidFill>
                <a:latin typeface="+mn-ea"/>
              </a:rPr>
              <a:t>例）</a:t>
            </a:r>
            <a:endParaRPr lang="en-GB" altLang="zh-CN" dirty="0">
              <a:solidFill>
                <a:srgbClr val="FFFFFF"/>
              </a:solidFill>
              <a:latin typeface="+mn-ea"/>
            </a:endParaRPr>
          </a:p>
        </p:txBody>
      </p:sp>
      <p:sp>
        <p:nvSpPr>
          <p:cNvPr id="12" name="TextBox 11"/>
          <p:cNvSpPr txBox="1"/>
          <p:nvPr/>
        </p:nvSpPr>
        <p:spPr>
          <a:xfrm>
            <a:off x="369888" y="1295400"/>
            <a:ext cx="8404225" cy="1077218"/>
          </a:xfrm>
          <a:prstGeom prst="rect">
            <a:avLst/>
          </a:prstGeom>
          <a:noFill/>
        </p:spPr>
        <p:txBody>
          <a:bodyPr wrap="square" lIns="0" rtlCol="0">
            <a:spAutoFit/>
          </a:bodyPr>
          <a:lstStyle/>
          <a:p>
            <a:pPr lvl="0">
              <a:buClr>
                <a:srgbClr val="043882"/>
              </a:buClr>
            </a:pPr>
            <a:r>
              <a:rPr lang="ja-JP" altLang="en-US" sz="1600" b="1" dirty="0" smtClean="0"/>
              <a:t>研究の目的</a:t>
            </a:r>
            <a:endParaRPr lang="en-GB" sz="1600" b="1" dirty="0"/>
          </a:p>
          <a:p>
            <a:pPr marL="285750" lvl="1" indent="-285750">
              <a:spcAft>
                <a:spcPts val="1200"/>
              </a:spcAft>
              <a:buClr>
                <a:srgbClr val="043882"/>
              </a:buClr>
              <a:buFont typeface="Arial" panose="020B0604020202020204" pitchFamily="34" charset="0"/>
              <a:buChar char="•"/>
            </a:pPr>
            <a:r>
              <a:rPr lang="en-GB" altLang="ja-JP" sz="1600" dirty="0"/>
              <a:t>CLARINET</a:t>
            </a:r>
            <a:r>
              <a:rPr lang="ja-JP" altLang="en-US" sz="1600" dirty="0" smtClean="0"/>
              <a:t>試験で得られたプロスペクティブ</a:t>
            </a:r>
            <a:r>
              <a:rPr lang="ja-JP" altLang="en-US" sz="1600" dirty="0"/>
              <a:t>なデータ</a:t>
            </a:r>
            <a:r>
              <a:rPr lang="ja-JP" altLang="en-US" sz="1600" dirty="0" smtClean="0"/>
              <a:t>の事前計画</a:t>
            </a:r>
            <a:r>
              <a:rPr lang="ja-JP" altLang="en-US" sz="1600" dirty="0"/>
              <a:t>に基づくサブグループ解析により</a:t>
            </a:r>
            <a:r>
              <a:rPr lang="ja-JP" altLang="en-US" sz="1600" dirty="0" smtClean="0"/>
              <a:t>、</a:t>
            </a:r>
            <a:r>
              <a:rPr lang="en-US" altLang="ja-JP" sz="1600" dirty="0" err="1" smtClean="0"/>
              <a:t>pNET</a:t>
            </a:r>
            <a:r>
              <a:rPr lang="ja-JP" altLang="en-US" sz="1600" dirty="0" smtClean="0"/>
              <a:t>サブグループにおけるランレオチドデポ剤のリスク・ベネフィットプロファイルを評価する。</a:t>
            </a:r>
            <a:endParaRPr lang="en-GB" dirty="0"/>
          </a:p>
        </p:txBody>
      </p:sp>
      <p:sp>
        <p:nvSpPr>
          <p:cNvPr id="13" name="AutoShape 9"/>
          <p:cNvSpPr>
            <a:spLocks noChangeArrowheads="1"/>
          </p:cNvSpPr>
          <p:nvPr/>
        </p:nvSpPr>
        <p:spPr bwMode="auto">
          <a:xfrm>
            <a:off x="365124" y="3193028"/>
            <a:ext cx="3319690" cy="1023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400"/>
              </a:spcAft>
            </a:pPr>
            <a:r>
              <a:rPr lang="ja-JP" altLang="en-US" dirty="0" smtClean="0">
                <a:solidFill>
                  <a:srgbClr val="FFFFFF"/>
                </a:solidFill>
                <a:latin typeface="+mn-ea"/>
              </a:rPr>
              <a:t>主な患者組み入れ基準</a:t>
            </a:r>
            <a:endParaRPr lang="en-GB" altLang="zh-CN" dirty="0">
              <a:solidFill>
                <a:srgbClr val="FFFFFF"/>
              </a:solidFill>
              <a:latin typeface="+mn-ea"/>
            </a:endParaRPr>
          </a:p>
          <a:p>
            <a:pPr marL="228600" indent="-228600" defTabSz="892175" eaLnBrk="0" hangingPunct="0">
              <a:spcAft>
                <a:spcPts val="400"/>
              </a:spcAft>
              <a:buFont typeface="Arial" pitchFamily="34" charset="0"/>
              <a:buChar char="•"/>
            </a:pPr>
            <a:r>
              <a:rPr lang="en-GB" altLang="zh-CN" dirty="0" err="1" smtClean="0">
                <a:solidFill>
                  <a:srgbClr val="FFFFFF"/>
                </a:solidFill>
                <a:latin typeface="+mn-ea"/>
              </a:rPr>
              <a:t>nNET</a:t>
            </a:r>
            <a:r>
              <a:rPr lang="ja-JP" altLang="en-US" dirty="0" smtClean="0">
                <a:solidFill>
                  <a:srgbClr val="FFFFFF"/>
                </a:solidFill>
                <a:latin typeface="+mn-ea"/>
              </a:rPr>
              <a:t>サブグループ</a:t>
            </a:r>
            <a:endParaRPr lang="en-GB" altLang="zh-CN" dirty="0">
              <a:solidFill>
                <a:srgbClr val="FFFFFF"/>
              </a:solidFill>
              <a:latin typeface="+mn-ea"/>
            </a:endParaRPr>
          </a:p>
          <a:p>
            <a:pPr defTabSz="892175" eaLnBrk="0" hangingPunct="0">
              <a:spcAft>
                <a:spcPts val="400"/>
              </a:spcAft>
            </a:pPr>
            <a:r>
              <a:rPr lang="ja-JP" altLang="en-US" dirty="0" smtClean="0">
                <a:solidFill>
                  <a:srgbClr val="FFFFFF"/>
                </a:solidFill>
                <a:latin typeface="+mn-ea"/>
              </a:rPr>
              <a:t>（</a:t>
            </a:r>
            <a:r>
              <a:rPr lang="en-GB" altLang="zh-CN" dirty="0" smtClean="0">
                <a:solidFill>
                  <a:srgbClr val="FFFFFF"/>
                </a:solidFill>
                <a:latin typeface="+mn-ea"/>
              </a:rPr>
              <a:t>91</a:t>
            </a:r>
            <a:r>
              <a:rPr lang="ja-JP" altLang="en-US" dirty="0" smtClean="0">
                <a:solidFill>
                  <a:srgbClr val="FFFFFF"/>
                </a:solidFill>
                <a:latin typeface="+mn-ea"/>
              </a:rPr>
              <a:t>例）</a:t>
            </a:r>
            <a:endParaRPr lang="en-GB" altLang="zh-CN" dirty="0">
              <a:solidFill>
                <a:srgbClr val="FFFFFF"/>
              </a:solidFill>
              <a:latin typeface="+mn-ea"/>
            </a:endParaRPr>
          </a:p>
        </p:txBody>
      </p:sp>
      <p:sp>
        <p:nvSpPr>
          <p:cNvPr id="14" name="Rectangle 9"/>
          <p:cNvSpPr txBox="1">
            <a:spLocks noChangeArrowheads="1"/>
          </p:cNvSpPr>
          <p:nvPr/>
        </p:nvSpPr>
        <p:spPr>
          <a:xfrm>
            <a:off x="365124" y="5434319"/>
            <a:ext cx="4130676" cy="720821"/>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主要エンドポイント</a:t>
            </a:r>
            <a:endParaRPr lang="en-GB" sz="1600" b="1" dirty="0" smtClean="0">
              <a:solidFill>
                <a:schemeClr val="bg2"/>
              </a:solidFill>
            </a:endParaRPr>
          </a:p>
          <a:p>
            <a:r>
              <a:rPr lang="en-GB" sz="1600" dirty="0" smtClean="0"/>
              <a:t>PFS</a:t>
            </a:r>
          </a:p>
          <a:p>
            <a:endParaRPr lang="en-GB" sz="1600" dirty="0" smtClean="0"/>
          </a:p>
        </p:txBody>
      </p:sp>
      <p:sp>
        <p:nvSpPr>
          <p:cNvPr id="15" name="Content Placeholder 26"/>
          <p:cNvSpPr txBox="1">
            <a:spLocks/>
          </p:cNvSpPr>
          <p:nvPr/>
        </p:nvSpPr>
        <p:spPr>
          <a:xfrm>
            <a:off x="4648200" y="5434319"/>
            <a:ext cx="4130675" cy="720821"/>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altLang="en-US" sz="1600" b="1" dirty="0" smtClean="0">
                <a:solidFill>
                  <a:schemeClr val="bg2"/>
                </a:solidFill>
              </a:rPr>
              <a:t>副次的エンドポイント</a:t>
            </a:r>
            <a:endParaRPr lang="en-GB" sz="1600" b="1" dirty="0" smtClean="0">
              <a:solidFill>
                <a:schemeClr val="bg2"/>
              </a:solidFill>
            </a:endParaRPr>
          </a:p>
          <a:p>
            <a:r>
              <a:rPr lang="ja-JP" altLang="en-US" sz="1600" dirty="0" smtClean="0"/>
              <a:t>抗腫瘍効果、安全性</a:t>
            </a:r>
            <a:endParaRPr lang="en-GB" sz="1600" dirty="0" smtClean="0"/>
          </a:p>
        </p:txBody>
      </p:sp>
      <p:cxnSp>
        <p:nvCxnSpPr>
          <p:cNvPr id="16" name="AutoShape 16"/>
          <p:cNvCxnSpPr>
            <a:cxnSpLocks noChangeShapeType="1"/>
            <a:endCxn id="19" idx="1"/>
          </p:cNvCxnSpPr>
          <p:nvPr/>
        </p:nvCxnSpPr>
        <p:spPr bwMode="auto">
          <a:xfrm rot="16200000" flipH="1">
            <a:off x="4215319" y="4013681"/>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9935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6367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533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altLang="en-US" dirty="0" smtClean="0">
                <a:solidFill>
                  <a:srgbClr val="363636"/>
                </a:solidFill>
                <a:latin typeface="+mn-ea"/>
              </a:rPr>
              <a:t>プラセボ</a:t>
            </a:r>
            <a:r>
              <a:rPr lang="en-GB" altLang="zh-CN" dirty="0" smtClean="0">
                <a:solidFill>
                  <a:srgbClr val="363636"/>
                </a:solidFill>
                <a:latin typeface="+mn-ea"/>
              </a:rPr>
              <a:t/>
            </a:r>
            <a:br>
              <a:rPr lang="en-GB" altLang="zh-CN" dirty="0" smtClean="0">
                <a:solidFill>
                  <a:srgbClr val="363636"/>
                </a:solidFill>
                <a:latin typeface="+mn-ea"/>
              </a:rPr>
            </a:br>
            <a:r>
              <a:rPr lang="en-GB" altLang="zh-CN" dirty="0" smtClean="0">
                <a:solidFill>
                  <a:srgbClr val="363636"/>
                </a:solidFill>
                <a:latin typeface="+mn-ea"/>
              </a:rPr>
              <a:t>q4w</a:t>
            </a:r>
            <a:r>
              <a:rPr lang="en-GB" altLang="zh-CN" dirty="0">
                <a:solidFill>
                  <a:srgbClr val="363636"/>
                </a:solidFill>
                <a:latin typeface="+mn-ea"/>
              </a:rPr>
              <a:t/>
            </a:r>
            <a:br>
              <a:rPr lang="en-GB" altLang="zh-CN" dirty="0">
                <a:solidFill>
                  <a:srgbClr val="363636"/>
                </a:solidFill>
                <a:latin typeface="+mn-ea"/>
              </a:rPr>
            </a:br>
            <a:r>
              <a:rPr lang="ja-JP" altLang="en-US" dirty="0" smtClean="0">
                <a:solidFill>
                  <a:srgbClr val="363636"/>
                </a:solidFill>
                <a:latin typeface="+mn-ea"/>
              </a:rPr>
              <a:t>（</a:t>
            </a:r>
            <a:r>
              <a:rPr lang="en-GB" altLang="zh-CN" dirty="0" smtClean="0">
                <a:solidFill>
                  <a:srgbClr val="363636"/>
                </a:solidFill>
                <a:latin typeface="+mn-ea"/>
              </a:rPr>
              <a:t>49</a:t>
            </a:r>
            <a:r>
              <a:rPr lang="ja-JP" altLang="en-US" dirty="0" smtClean="0">
                <a:solidFill>
                  <a:srgbClr val="363636"/>
                </a:solidFill>
                <a:latin typeface="+mn-ea"/>
              </a:rPr>
              <a:t>例）</a:t>
            </a:r>
            <a:endParaRPr lang="en-GB" altLang="zh-CN" dirty="0">
              <a:solidFill>
                <a:srgbClr val="363636"/>
              </a:solidFill>
              <a:latin typeface="+mn-ea"/>
            </a:endParaRPr>
          </a:p>
        </p:txBody>
      </p:sp>
    </p:spTree>
    <p:extLst>
      <p:ext uri="{BB962C8B-B14F-4D97-AF65-F5344CB8AC3E}">
        <p14:creationId xmlns:p14="http://schemas.microsoft.com/office/powerpoint/2010/main" xmlns="" val="32601236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233</a:t>
            </a:r>
            <a:r>
              <a:rPr lang="ja-JP" altLang="en-US" sz="1800" dirty="0"/>
              <a:t>：膵神経内分泌腫瘍（</a:t>
            </a:r>
            <a:r>
              <a:rPr lang="en-GB" altLang="ja-JP" sz="1800" dirty="0" err="1"/>
              <a:t>pNET</a:t>
            </a:r>
            <a:r>
              <a:rPr lang="ja-JP" altLang="en-US" sz="1800" dirty="0"/>
              <a:t>）におけるランレオチドオートゲル／デポ剤（</a:t>
            </a:r>
            <a:r>
              <a:rPr lang="en-US" altLang="ja-JP" sz="1800" dirty="0"/>
              <a:t>LAN</a:t>
            </a:r>
            <a:r>
              <a:rPr lang="ja-JP" altLang="en-US" sz="1800" dirty="0"/>
              <a:t>）の効果：</a:t>
            </a:r>
            <a:r>
              <a:rPr lang="en-GB" altLang="ja-JP" sz="1800" dirty="0"/>
              <a:t>CLARINET</a:t>
            </a:r>
            <a:r>
              <a:rPr lang="ja-JP" altLang="en-US" sz="1800" dirty="0"/>
              <a:t>試験のサブグループ解析</a:t>
            </a:r>
            <a:r>
              <a:rPr lang="en-US" altLang="ja-JP" sz="1800" dirty="0"/>
              <a:t>‐</a:t>
            </a:r>
            <a:r>
              <a:rPr lang="en-GB" altLang="ja-JP" sz="1800" dirty="0"/>
              <a:t>Phan AT</a:t>
            </a:r>
            <a:r>
              <a:rPr lang="ja-JP" altLang="en-US" sz="1800" dirty="0"/>
              <a:t>ら</a:t>
            </a:r>
            <a:endParaRPr lang="en-GB" sz="1800" dirty="0"/>
          </a:p>
        </p:txBody>
      </p:sp>
      <p:sp>
        <p:nvSpPr>
          <p:cNvPr id="3" name="Content Placeholder 2"/>
          <p:cNvSpPr>
            <a:spLocks noGrp="1"/>
          </p:cNvSpPr>
          <p:nvPr>
            <p:ph idx="1"/>
          </p:nvPr>
        </p:nvSpPr>
        <p:spPr>
          <a:xfrm>
            <a:off x="196948" y="1254034"/>
            <a:ext cx="8736037" cy="4928401"/>
          </a:xfrm>
        </p:spPr>
        <p:txBody>
          <a:bodyPr/>
          <a:lstStyle/>
          <a:p>
            <a:pPr marL="0" lvl="0" indent="0">
              <a:buClr>
                <a:srgbClr val="043882"/>
              </a:buClr>
              <a:buNone/>
            </a:pPr>
            <a:r>
              <a:rPr lang="ja-JP" altLang="en-US" sz="1600" b="1" dirty="0">
                <a:solidFill>
                  <a:schemeClr val="tx1"/>
                </a:solidFill>
              </a:rPr>
              <a:t>主な</a:t>
            </a:r>
            <a:r>
              <a:rPr lang="ja-JP" altLang="en-US" sz="1600" b="1" dirty="0" smtClean="0">
                <a:solidFill>
                  <a:schemeClr val="tx1"/>
                </a:solidFill>
              </a:rPr>
              <a:t>結果</a:t>
            </a:r>
            <a:endParaRPr lang="en-GB" sz="1600" b="1" dirty="0">
              <a:solidFill>
                <a:schemeClr val="tx1"/>
              </a:solidFill>
            </a:endParaRPr>
          </a:p>
          <a:p>
            <a:pPr>
              <a:spcAft>
                <a:spcPts val="25800"/>
              </a:spcAft>
              <a:buClr>
                <a:srgbClr val="043882"/>
              </a:buClr>
            </a:pPr>
            <a:r>
              <a:rPr lang="en-GB" altLang="ja-JP" sz="1600" b="1" dirty="0" err="1" smtClean="0">
                <a:solidFill>
                  <a:schemeClr val="tx1"/>
                </a:solidFill>
              </a:rPr>
              <a:t>pNET</a:t>
            </a:r>
            <a:r>
              <a:rPr lang="ja-JP" altLang="en-US" sz="1600" b="1" dirty="0" smtClean="0">
                <a:solidFill>
                  <a:schemeClr val="tx1"/>
                </a:solidFill>
              </a:rPr>
              <a:t>サブグループにおいて、</a:t>
            </a:r>
            <a:r>
              <a:rPr lang="en-GB" sz="1600" b="1" dirty="0" smtClean="0">
                <a:solidFill>
                  <a:schemeClr val="tx1"/>
                </a:solidFill>
              </a:rPr>
              <a:t>PFS</a:t>
            </a:r>
            <a:r>
              <a:rPr lang="ja-JP" altLang="en-US" sz="1600" b="1" dirty="0" smtClean="0">
                <a:solidFill>
                  <a:schemeClr val="tx1"/>
                </a:solidFill>
              </a:rPr>
              <a:t>中央値はランレオチドデポ剤群が試験終了時点で未到達、プラセボ群が</a:t>
            </a:r>
            <a:r>
              <a:rPr lang="en-GB" sz="1600" b="1" dirty="0" smtClean="0">
                <a:solidFill>
                  <a:schemeClr val="tx1"/>
                </a:solidFill>
              </a:rPr>
              <a:t>12.1</a:t>
            </a:r>
            <a:r>
              <a:rPr lang="ja-JP" altLang="en-US" sz="1600" b="1" dirty="0" smtClean="0">
                <a:solidFill>
                  <a:schemeClr val="tx1"/>
                </a:solidFill>
              </a:rPr>
              <a:t>ヵ月</a:t>
            </a:r>
            <a:r>
              <a:rPr lang="ja-JP" altLang="en-US" sz="1600" dirty="0" smtClean="0">
                <a:solidFill>
                  <a:schemeClr val="tx1"/>
                </a:solidFill>
              </a:rPr>
              <a:t>（</a:t>
            </a:r>
            <a:r>
              <a:rPr lang="en-GB" sz="1400" dirty="0" smtClean="0">
                <a:solidFill>
                  <a:schemeClr val="tx1"/>
                </a:solidFill>
              </a:rPr>
              <a:t>95</a:t>
            </a:r>
            <a:r>
              <a:rPr lang="en-GB" sz="1400" dirty="0">
                <a:solidFill>
                  <a:schemeClr val="tx1"/>
                </a:solidFill>
              </a:rPr>
              <a:t>% </a:t>
            </a:r>
            <a:r>
              <a:rPr lang="en-GB" sz="1400" dirty="0" smtClean="0">
                <a:solidFill>
                  <a:schemeClr val="tx1"/>
                </a:solidFill>
              </a:rPr>
              <a:t>CI 9.4</a:t>
            </a:r>
            <a:r>
              <a:rPr lang="ja-JP" altLang="en-US" sz="1400" dirty="0" smtClean="0">
                <a:solidFill>
                  <a:schemeClr val="tx1"/>
                </a:solidFill>
              </a:rPr>
              <a:t>～</a:t>
            </a:r>
            <a:r>
              <a:rPr lang="en-GB" sz="1400" dirty="0" smtClean="0">
                <a:solidFill>
                  <a:schemeClr val="tx1"/>
                </a:solidFill>
              </a:rPr>
              <a:t>18.3</a:t>
            </a:r>
            <a:r>
              <a:rPr lang="ja-JP" altLang="en-US" sz="1400" dirty="0" smtClean="0">
                <a:solidFill>
                  <a:schemeClr val="tx1"/>
                </a:solidFill>
              </a:rPr>
              <a:t>）</a:t>
            </a:r>
            <a:r>
              <a:rPr lang="ja-JP" altLang="en-US" sz="1600" b="1" dirty="0" smtClean="0">
                <a:solidFill>
                  <a:schemeClr val="tx1"/>
                </a:solidFill>
              </a:rPr>
              <a:t>であった</a:t>
            </a:r>
            <a:r>
              <a:rPr lang="ja-JP" altLang="en-US" sz="1600" dirty="0" smtClean="0">
                <a:solidFill>
                  <a:schemeClr val="tx1"/>
                </a:solidFill>
              </a:rPr>
              <a:t>（</a:t>
            </a:r>
            <a:r>
              <a:rPr lang="en-GB" sz="1600" b="1" dirty="0" smtClean="0">
                <a:solidFill>
                  <a:schemeClr val="tx1"/>
                </a:solidFill>
              </a:rPr>
              <a:t>HR 0.58</a:t>
            </a:r>
            <a:r>
              <a:rPr lang="en-GB" sz="1600" dirty="0" smtClean="0">
                <a:solidFill>
                  <a:schemeClr val="tx1"/>
                </a:solidFill>
              </a:rPr>
              <a:t>; </a:t>
            </a:r>
            <a:r>
              <a:rPr lang="en-GB" sz="1400" dirty="0" smtClean="0">
                <a:solidFill>
                  <a:schemeClr val="tx1"/>
                </a:solidFill>
              </a:rPr>
              <a:t>95% CI 0.32</a:t>
            </a:r>
            <a:r>
              <a:rPr lang="ja-JP" altLang="en-US" sz="1400" dirty="0" smtClean="0">
                <a:solidFill>
                  <a:schemeClr val="tx1"/>
                </a:solidFill>
              </a:rPr>
              <a:t>～</a:t>
            </a:r>
            <a:r>
              <a:rPr lang="en-GB" sz="1400" dirty="0" smtClean="0">
                <a:solidFill>
                  <a:schemeClr val="tx1"/>
                </a:solidFill>
              </a:rPr>
              <a:t>1.04</a:t>
            </a:r>
            <a:r>
              <a:rPr lang="ja-JP" altLang="en-US" sz="1400" dirty="0" err="1" smtClean="0">
                <a:solidFill>
                  <a:schemeClr val="tx1"/>
                </a:solidFill>
              </a:rPr>
              <a:t>、</a:t>
            </a:r>
            <a:r>
              <a:rPr lang="en-GB" sz="1600" dirty="0" smtClean="0">
                <a:solidFill>
                  <a:schemeClr val="tx1"/>
                </a:solidFill>
              </a:rPr>
              <a:t>NS</a:t>
            </a:r>
            <a:r>
              <a:rPr lang="ja-JP" altLang="en-US" sz="1600" dirty="0" smtClean="0">
                <a:solidFill>
                  <a:schemeClr val="tx1"/>
                </a:solidFill>
              </a:rPr>
              <a:t>）。</a:t>
            </a:r>
            <a:endParaRPr lang="en-GB" sz="1600" dirty="0">
              <a:solidFill>
                <a:schemeClr val="tx1"/>
              </a:solidFill>
            </a:endParaRPr>
          </a:p>
          <a:p>
            <a:pPr marL="0" lvl="0" indent="0">
              <a:buClr>
                <a:srgbClr val="043882"/>
              </a:buClr>
              <a:buNone/>
            </a:pPr>
            <a:r>
              <a:rPr lang="ja-JP" altLang="en-US" sz="1600" b="1" dirty="0" smtClean="0">
                <a:solidFill>
                  <a:schemeClr val="tx1"/>
                </a:solidFill>
              </a:rPr>
              <a:t>結論</a:t>
            </a:r>
            <a:endParaRPr lang="en-GB" sz="1600" b="1" dirty="0">
              <a:solidFill>
                <a:schemeClr val="tx1"/>
              </a:solidFill>
            </a:endParaRPr>
          </a:p>
          <a:p>
            <a:pPr>
              <a:buClr>
                <a:srgbClr val="043882"/>
              </a:buClr>
            </a:pPr>
            <a:r>
              <a:rPr lang="ja-JP" altLang="en-US" sz="1600" b="1" dirty="0" smtClean="0">
                <a:solidFill>
                  <a:schemeClr val="tx1"/>
                </a:solidFill>
              </a:rPr>
              <a:t>これらの結果によると、ランレオチドデポ剤は安定または増悪が認められる転移性</a:t>
            </a:r>
            <a:r>
              <a:rPr lang="en-GB" sz="1600" b="1" dirty="0" err="1" smtClean="0">
                <a:solidFill>
                  <a:schemeClr val="tx1"/>
                </a:solidFill>
              </a:rPr>
              <a:t>pNET</a:t>
            </a:r>
            <a:r>
              <a:rPr lang="ja-JP" altLang="en-US" sz="1600" b="1" dirty="0" smtClean="0">
                <a:solidFill>
                  <a:schemeClr val="tx1"/>
                </a:solidFill>
              </a:rPr>
              <a:t>　</a:t>
            </a:r>
            <a:r>
              <a:rPr lang="ja-JP" altLang="en-US" sz="1600" b="1" spc="-60" dirty="0" smtClean="0">
                <a:solidFill>
                  <a:schemeClr val="tx1"/>
                </a:solidFill>
              </a:rPr>
              <a:t>患者の一次治療として好ましいリスク・ベネフィットプロファイルを有しているようである。</a:t>
            </a:r>
            <a:endParaRPr lang="en-GB" sz="1600" b="1" spc="-60" dirty="0">
              <a:solidFill>
                <a:schemeClr val="tx1"/>
              </a:solidFill>
            </a:endParaRPr>
          </a:p>
          <a:p>
            <a:endParaRPr lang="en-GB" dirty="0"/>
          </a:p>
        </p:txBody>
      </p:sp>
      <p:sp>
        <p:nvSpPr>
          <p:cNvPr id="5" name="Text Placeholder 4"/>
          <p:cNvSpPr>
            <a:spLocks noGrp="1"/>
          </p:cNvSpPr>
          <p:nvPr>
            <p:ph type="body" sz="quarter" idx="11"/>
          </p:nvPr>
        </p:nvSpPr>
        <p:spPr/>
        <p:txBody>
          <a:bodyPr/>
          <a:lstStyle/>
          <a:p>
            <a:r>
              <a:rPr lang="fr-FR" dirty="0" smtClean="0">
                <a:solidFill>
                  <a:srgbClr val="363636"/>
                </a:solidFill>
              </a:rPr>
              <a:t>Phan</a:t>
            </a:r>
            <a:r>
              <a:rPr lang="ja-JP" altLang="en-US" dirty="0" smtClean="0">
                <a:solidFill>
                  <a:srgbClr val="363636"/>
                </a:solidFill>
              </a:rPr>
              <a:t>ら</a:t>
            </a:r>
            <a:r>
              <a:rPr lang="fr-FR" dirty="0" smtClean="0">
                <a:solidFill>
                  <a:srgbClr val="363636"/>
                </a:solidFill>
              </a:rPr>
              <a:t> </a:t>
            </a:r>
            <a:r>
              <a:rPr lang="fr-FR" dirty="0">
                <a:solidFill>
                  <a:srgbClr val="363636"/>
                </a:solidFill>
              </a:rPr>
              <a:t>J Clin Oncol 2015; 33 (suppl 3; abstr 233</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xmlns="" val="2384664058"/>
              </p:ext>
            </p:extLst>
          </p:nvPr>
        </p:nvGraphicFramePr>
        <p:xfrm>
          <a:off x="369888" y="2176771"/>
          <a:ext cx="8282793" cy="3073751"/>
        </p:xfrm>
        <a:graphic>
          <a:graphicData uri="http://schemas.openxmlformats.org/drawingml/2006/table">
            <a:tbl>
              <a:tblPr firstRow="1" bandRow="1">
                <a:tableStyleId>{69012ECD-51FC-41F1-AA8D-1B2483CD663E}</a:tableStyleId>
              </a:tblPr>
              <a:tblGrid>
                <a:gridCol w="2550733"/>
                <a:gridCol w="3152633"/>
                <a:gridCol w="2579427"/>
              </a:tblGrid>
              <a:tr h="238883">
                <a:tc>
                  <a:txBody>
                    <a:bodyPr/>
                    <a:lstStyle/>
                    <a:p>
                      <a:pPr>
                        <a:lnSpc>
                          <a:spcPts val="1700"/>
                        </a:lnSpc>
                      </a:pPr>
                      <a:r>
                        <a:rPr lang="en-GB" sz="1400" baseline="0" dirty="0" smtClean="0">
                          <a:solidFill>
                            <a:schemeClr val="tx2"/>
                          </a:solidFill>
                          <a:latin typeface="+mn-lt"/>
                          <a:ea typeface="ＭＳ Ｐゴシック" panose="020B0600070205080204" pitchFamily="50" charset="-128"/>
                        </a:rPr>
                        <a:t>AE</a:t>
                      </a:r>
                      <a:r>
                        <a:rPr lang="ja-JP" altLang="en-US" sz="1400" baseline="0" dirty="0" err="1" smtClean="0">
                          <a:solidFill>
                            <a:schemeClr val="tx2"/>
                          </a:solidFill>
                          <a:latin typeface="+mn-lt"/>
                          <a:ea typeface="ＭＳ Ｐゴシック" panose="020B0600070205080204" pitchFamily="50" charset="-128"/>
                        </a:rPr>
                        <a:t>、</a:t>
                      </a:r>
                      <a:r>
                        <a:rPr lang="ja-JP" altLang="en-US" sz="1400" baseline="0" dirty="0" smtClean="0">
                          <a:solidFill>
                            <a:schemeClr val="tx2"/>
                          </a:solidFill>
                          <a:latin typeface="+mn-lt"/>
                          <a:ea typeface="ＭＳ Ｐゴシック" panose="020B0600070205080204" pitchFamily="50" charset="-128"/>
                        </a:rPr>
                        <a:t>例</a:t>
                      </a:r>
                      <a:r>
                        <a:rPr lang="en-GB" sz="1400" baseline="0" dirty="0" smtClean="0">
                          <a:solidFill>
                            <a:schemeClr val="tx2"/>
                          </a:solidFill>
                          <a:latin typeface="+mn-lt"/>
                          <a:ea typeface="ＭＳ Ｐゴシック" panose="020B0600070205080204" pitchFamily="50" charset="-128"/>
                        </a:rPr>
                        <a:t> (</a:t>
                      </a:r>
                      <a:r>
                        <a:rPr lang="en-GB" sz="1400" baseline="0" dirty="0" smtClean="0">
                          <a:solidFill>
                            <a:schemeClr val="tx2"/>
                          </a:solidFill>
                          <a:latin typeface="+mn-lt"/>
                          <a:ea typeface="ＭＳ Ｐゴシック" panose="020B0600070205080204" pitchFamily="50" charset="-128"/>
                          <a:cs typeface="Calibri"/>
                        </a:rPr>
                        <a:t>%)</a:t>
                      </a:r>
                      <a:endParaRPr lang="en-GB" sz="1400" dirty="0">
                        <a:solidFill>
                          <a:schemeClr val="tx2"/>
                        </a:solidFill>
                        <a:latin typeface="+mn-lt"/>
                        <a:ea typeface="ＭＳ Ｐゴシック" panose="020B060007020508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892175" rtl="0" eaLnBrk="0" fontAlgn="base" latinLnBrk="0" hangingPunct="0">
                        <a:lnSpc>
                          <a:spcPts val="1700"/>
                        </a:lnSpc>
                        <a:spcBef>
                          <a:spcPct val="0"/>
                        </a:spcBef>
                        <a:spcAft>
                          <a:spcPct val="0"/>
                        </a:spcAft>
                        <a:buClrTx/>
                        <a:buSzTx/>
                        <a:buFontTx/>
                        <a:buNone/>
                        <a:tabLst/>
                        <a:defRPr/>
                      </a:pPr>
                      <a:r>
                        <a:rPr kumimoji="0" lang="ja-JP" altLang="en-US" sz="1400" b="1" i="0" u="none" strike="noStrike" kern="1200" cap="none" spc="0" normalizeH="0" baseline="0" noProof="0" dirty="0" smtClean="0">
                          <a:ln>
                            <a:noFill/>
                          </a:ln>
                          <a:solidFill>
                            <a:schemeClr val="tx2"/>
                          </a:solidFill>
                          <a:effectLst/>
                          <a:uLnTx/>
                          <a:uFillTx/>
                          <a:latin typeface="+mn-lt"/>
                          <a:ea typeface="ＭＳ Ｐゴシック" panose="020B0600070205080204" pitchFamily="50" charset="-128"/>
                          <a:cs typeface="Arial" charset="0"/>
                        </a:rPr>
                        <a:t>ランレオチドデポ剤</a:t>
                      </a:r>
                      <a:r>
                        <a:rPr kumimoji="0" lang="en-GB" altLang="zh-CN" sz="1400" b="1" i="0" u="none" strike="noStrike" kern="1200" cap="none" spc="0" normalizeH="0" baseline="0" noProof="0" dirty="0" smtClean="0">
                          <a:ln>
                            <a:noFill/>
                          </a:ln>
                          <a:solidFill>
                            <a:schemeClr val="tx2"/>
                          </a:solidFill>
                          <a:effectLst/>
                          <a:uLnTx/>
                          <a:uFillTx/>
                          <a:latin typeface="+mn-lt"/>
                          <a:ea typeface="ＭＳ Ｐゴシック" panose="020B0600070205080204" pitchFamily="50" charset="-128"/>
                          <a:cs typeface="Arial" charset="0"/>
                        </a:rPr>
                        <a:t>120 mg</a:t>
                      </a:r>
                      <a:r>
                        <a:rPr kumimoji="0" lang="ja-JP" altLang="en-US" sz="1400" b="1" i="0" u="none" strike="noStrike" kern="1200" cap="none" spc="0" normalizeH="0" baseline="0" noProof="0" dirty="0" smtClean="0">
                          <a:ln>
                            <a:noFill/>
                          </a:ln>
                          <a:solidFill>
                            <a:schemeClr val="tx2"/>
                          </a:solidFill>
                          <a:effectLst/>
                          <a:uLnTx/>
                          <a:uFillTx/>
                          <a:latin typeface="+mn-lt"/>
                          <a:ea typeface="ＭＳ Ｐゴシック" panose="020B0600070205080204" pitchFamily="50" charset="-128"/>
                          <a:cs typeface="Arial" charset="0"/>
                        </a:rPr>
                        <a:t>群</a:t>
                      </a:r>
                      <a:r>
                        <a:rPr kumimoji="0" lang="en-GB" altLang="zh-CN" sz="1400" b="1" i="0" u="none" strike="noStrike" kern="1200" cap="none" spc="0" normalizeH="0" baseline="0" noProof="0" dirty="0" smtClean="0">
                          <a:ln>
                            <a:noFill/>
                          </a:ln>
                          <a:solidFill>
                            <a:schemeClr val="tx2"/>
                          </a:solidFill>
                          <a:effectLst/>
                          <a:uLnTx/>
                          <a:uFillTx/>
                          <a:latin typeface="+mn-lt"/>
                          <a:ea typeface="ＭＳ Ｐゴシック" panose="020B0600070205080204" pitchFamily="50" charset="-128"/>
                          <a:cs typeface="Arial" charset="0"/>
                        </a:rPr>
                        <a:t> (42</a:t>
                      </a:r>
                      <a:r>
                        <a:rPr kumimoji="0" lang="ja-JP" altLang="en-US" sz="1400" b="1" i="0" u="none" strike="noStrike" kern="1200" cap="none" spc="0" normalizeH="0" baseline="0" noProof="0" dirty="0" smtClean="0">
                          <a:ln>
                            <a:noFill/>
                          </a:ln>
                          <a:solidFill>
                            <a:schemeClr val="tx2"/>
                          </a:solidFill>
                          <a:effectLst/>
                          <a:uLnTx/>
                          <a:uFillTx/>
                          <a:latin typeface="+mn-lt"/>
                          <a:ea typeface="ＭＳ Ｐゴシック" panose="020B0600070205080204" pitchFamily="50" charset="-128"/>
                          <a:cs typeface="Arial" charset="0"/>
                        </a:rPr>
                        <a:t>例</a:t>
                      </a:r>
                      <a:r>
                        <a:rPr kumimoji="0" lang="en-GB" altLang="zh-CN" sz="1400" b="1" i="0" u="none" strike="noStrike" kern="1200" cap="none" spc="0" normalizeH="0" baseline="0" noProof="0" dirty="0" smtClean="0">
                          <a:ln>
                            <a:noFill/>
                          </a:ln>
                          <a:solidFill>
                            <a:schemeClr val="tx2"/>
                          </a:solidFill>
                          <a:effectLst/>
                          <a:uLnTx/>
                          <a:uFillTx/>
                          <a:latin typeface="+mn-lt"/>
                          <a:ea typeface="ＭＳ Ｐゴシック" panose="020B0600070205080204" pitchFamily="50" charset="-128"/>
                          <a:cs typeface="Arial"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700"/>
                        </a:lnSpc>
                      </a:pPr>
                      <a:r>
                        <a:rPr lang="ja-JP" altLang="en-US" sz="1400" dirty="0" smtClean="0">
                          <a:solidFill>
                            <a:schemeClr val="tx2"/>
                          </a:solidFill>
                          <a:latin typeface="+mn-lt"/>
                          <a:ea typeface="ＭＳ Ｐゴシック" panose="020B0600070205080204" pitchFamily="50" charset="-128"/>
                        </a:rPr>
                        <a:t>プラセボ群</a:t>
                      </a:r>
                      <a:r>
                        <a:rPr lang="en-GB" sz="1400" dirty="0" smtClean="0">
                          <a:solidFill>
                            <a:schemeClr val="tx2"/>
                          </a:solidFill>
                          <a:latin typeface="+mn-lt"/>
                          <a:ea typeface="ＭＳ Ｐゴシック" panose="020B0600070205080204" pitchFamily="50" charset="-128"/>
                        </a:rPr>
                        <a:t> (49</a:t>
                      </a:r>
                      <a:r>
                        <a:rPr lang="ja-JP" altLang="en-US" sz="1400" dirty="0" smtClean="0">
                          <a:solidFill>
                            <a:schemeClr val="tx2"/>
                          </a:solidFill>
                          <a:latin typeface="+mn-lt"/>
                          <a:ea typeface="ＭＳ Ｐゴシック" panose="020B0600070205080204" pitchFamily="50" charset="-128"/>
                        </a:rPr>
                        <a:t>例</a:t>
                      </a:r>
                      <a:r>
                        <a:rPr lang="en-GB" sz="1400" dirty="0" smtClean="0">
                          <a:solidFill>
                            <a:schemeClr val="tx2"/>
                          </a:solidFill>
                          <a:latin typeface="+mn-lt"/>
                          <a:ea typeface="ＭＳ Ｐゴシック" panose="020B0600070205080204" pitchFamily="50" charset="-128"/>
                        </a:rPr>
                        <a:t>)</a:t>
                      </a:r>
                      <a:endParaRPr lang="en-GB" sz="1400" dirty="0">
                        <a:solidFill>
                          <a:schemeClr val="tx2"/>
                        </a:solidFill>
                        <a:latin typeface="+mn-lt"/>
                        <a:ea typeface="ＭＳ Ｐゴシック" panose="020B060007020508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0669">
                <a:tc>
                  <a:txBody>
                    <a:bodyPr/>
                    <a:lstStyle/>
                    <a:p>
                      <a:pPr marL="0">
                        <a:lnSpc>
                          <a:spcPts val="1700"/>
                        </a:lnSpc>
                      </a:pPr>
                      <a:r>
                        <a:rPr lang="ja-JP" altLang="en-US" sz="1400" dirty="0" smtClean="0"/>
                        <a:t>すべての</a:t>
                      </a:r>
                      <a:r>
                        <a:rPr lang="en-GB" sz="1400" dirty="0" smtClean="0"/>
                        <a:t>AE</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37 (88)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43 (88)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0695">
                <a:tc>
                  <a:txBody>
                    <a:bodyPr/>
                    <a:lstStyle/>
                    <a:p>
                      <a:pPr marL="0">
                        <a:lnSpc>
                          <a:spcPts val="1700"/>
                        </a:lnSpc>
                      </a:pPr>
                      <a:r>
                        <a:rPr lang="en-GB" sz="1400" dirty="0" smtClean="0"/>
                        <a:t>    </a:t>
                      </a:r>
                      <a:r>
                        <a:rPr lang="ja-JP" altLang="en-US" sz="1400" dirty="0" smtClean="0"/>
                        <a:t>重度</a:t>
                      </a:r>
                      <a:r>
                        <a:rPr lang="en-GB" sz="1400" dirty="0" smtClean="0"/>
                        <a:t> / </a:t>
                      </a:r>
                      <a:r>
                        <a:rPr lang="ja-JP" altLang="en-US" sz="1400" dirty="0" smtClean="0"/>
                        <a:t>中等度</a:t>
                      </a:r>
                      <a:r>
                        <a:rPr lang="en-GB" sz="1400" dirty="0" smtClean="0"/>
                        <a:t> / </a:t>
                      </a:r>
                      <a:r>
                        <a:rPr lang="ja-JP" altLang="en-US" sz="1400" dirty="0" smtClean="0"/>
                        <a:t>軽度</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15 (36) / 19 (45) / 3 (7)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18 (37) / 20 (41)</a:t>
                      </a:r>
                      <a:r>
                        <a:rPr lang="en-GB" sz="1400" baseline="0" dirty="0" smtClean="0"/>
                        <a:t> / 5 (10)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5311">
                <a:tc>
                  <a:txBody>
                    <a:bodyPr/>
                    <a:lstStyle/>
                    <a:p>
                      <a:pPr marL="0">
                        <a:lnSpc>
                          <a:spcPts val="1700"/>
                        </a:lnSpc>
                      </a:pPr>
                      <a:r>
                        <a:rPr lang="ja-JP" altLang="en-US" sz="1400" dirty="0" smtClean="0"/>
                        <a:t>すべての重篤な</a:t>
                      </a:r>
                      <a:r>
                        <a:rPr lang="en-GB" sz="1400" baseline="0" dirty="0" smtClean="0"/>
                        <a:t>AE</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12 (29)</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21 (43)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1563">
                <a:tc>
                  <a:txBody>
                    <a:bodyPr/>
                    <a:lstStyle/>
                    <a:p>
                      <a:pPr marL="0">
                        <a:lnSpc>
                          <a:spcPts val="1700"/>
                        </a:lnSpc>
                      </a:pPr>
                      <a:r>
                        <a:rPr lang="en-US" altLang="ja-JP" sz="1400" dirty="0" smtClean="0"/>
                        <a:t>AE</a:t>
                      </a:r>
                      <a:r>
                        <a:rPr lang="ja-JP" altLang="en-US" sz="1400" dirty="0" smtClean="0"/>
                        <a:t>による中止</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2 (5)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2 (4)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altLang="en-US" sz="1400" b="0" i="0" u="none" strike="noStrike" kern="1200" baseline="0" dirty="0" smtClean="0">
                          <a:solidFill>
                            <a:schemeClr val="tx1"/>
                          </a:solidFill>
                          <a:latin typeface="+mn-lt"/>
                          <a:ea typeface="+mn-ea"/>
                          <a:cs typeface="+mn-cs"/>
                        </a:rPr>
                        <a:t>高頻度にみられた</a:t>
                      </a:r>
                      <a:r>
                        <a:rPr lang="en-GB" sz="1400" b="0" i="0" u="none" strike="noStrike" kern="1200" baseline="0" dirty="0" smtClean="0">
                          <a:solidFill>
                            <a:schemeClr val="tx1"/>
                          </a:solidFill>
                          <a:latin typeface="+mn-lt"/>
                          <a:ea typeface="+mn-ea"/>
                          <a:cs typeface="+mn-cs"/>
                        </a:rPr>
                        <a:t>AE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81563">
                <a:tc>
                  <a:txBody>
                    <a:bodyPr/>
                    <a:lstStyle/>
                    <a:p>
                      <a:pPr marL="177800" indent="0">
                        <a:lnSpc>
                          <a:spcPts val="1700"/>
                        </a:lnSpc>
                      </a:pPr>
                      <a:r>
                        <a:rPr lang="ja-JP" altLang="en-US" sz="1400" b="0" i="0" u="none" strike="noStrike" kern="1200" baseline="0" dirty="0" smtClean="0">
                          <a:solidFill>
                            <a:schemeClr val="tx1"/>
                          </a:solidFill>
                          <a:latin typeface="+mn-lt"/>
                          <a:ea typeface="+mn-ea"/>
                          <a:cs typeface="+mn-cs"/>
                        </a:rPr>
                        <a:t>下痢</a:t>
                      </a:r>
                      <a:endParaRPr lang="en-GB" sz="1400" b="0" i="0" u="none" strike="noStrike" kern="1200" baseline="0" dirty="0" smtClean="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18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18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altLang="en-US" sz="1400" b="0" i="0" u="none" strike="noStrike" kern="1200" baseline="0" dirty="0" smtClean="0">
                          <a:solidFill>
                            <a:schemeClr val="tx1"/>
                          </a:solidFill>
                          <a:latin typeface="+mn-lt"/>
                          <a:ea typeface="+mn-ea"/>
                          <a:cs typeface="+mn-cs"/>
                        </a:rPr>
                        <a:t>嘔吐</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13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8156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altLang="en-US" sz="1400" b="0" i="0" u="none" strike="noStrike" kern="1200" baseline="0" dirty="0" smtClean="0">
                          <a:solidFill>
                            <a:schemeClr val="tx1"/>
                          </a:solidFill>
                          <a:latin typeface="+mn-lt"/>
                          <a:ea typeface="+mn-ea"/>
                          <a:cs typeface="+mn-cs"/>
                        </a:rPr>
                        <a:t>腹痛</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latin typeface="+mn-lt"/>
                        </a:rPr>
                        <a:t>9 (21)</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latin typeface="+mn-lt"/>
                        </a:rPr>
                        <a:t> 8</a:t>
                      </a:r>
                      <a:r>
                        <a:rPr lang="en-GB" sz="1400" baseline="0" dirty="0" smtClean="0">
                          <a:latin typeface="+mn-lt"/>
                        </a:rPr>
                        <a:t> (16)</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altLang="en-US" sz="1400" b="0" i="0" u="none" strike="noStrike" kern="1200" baseline="0" dirty="0" smtClean="0">
                          <a:solidFill>
                            <a:schemeClr val="tx1"/>
                          </a:solidFill>
                          <a:latin typeface="+mn-lt"/>
                          <a:ea typeface="+mn-ea"/>
                          <a:cs typeface="+mn-cs"/>
                        </a:rPr>
                        <a:t>背部痛</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700"/>
                        </a:lnSpc>
                      </a:pPr>
                      <a:r>
                        <a:rPr lang="en-GB" sz="1400" dirty="0" smtClean="0">
                          <a:latin typeface="+mn-lt"/>
                        </a:rPr>
                        <a:t> 9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aseline="0" dirty="0" smtClean="0">
                          <a:latin typeface="+mn-lt"/>
                        </a:rPr>
                        <a:t> 6 (12)</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1494511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507</a:t>
            </a:r>
            <a:r>
              <a:rPr lang="ja-JP" altLang="en-US" sz="1800" dirty="0"/>
              <a:t>：転移性結腸直腸癌患者のビタミン</a:t>
            </a:r>
            <a:r>
              <a:rPr lang="en-US" altLang="ja-JP" sz="1800" dirty="0"/>
              <a:t>D</a:t>
            </a:r>
            <a:r>
              <a:rPr lang="ja-JP" altLang="en-US" sz="1800" dirty="0"/>
              <a:t>状態と生存転帰：</a:t>
            </a:r>
            <a:r>
              <a:rPr lang="en-GB" altLang="ja-JP" sz="1800" dirty="0"/>
              <a:t>CALGB/SWOG 80405</a:t>
            </a:r>
            <a:r>
              <a:rPr lang="ja-JP" altLang="en-US" sz="1800" dirty="0"/>
              <a:t>（</a:t>
            </a:r>
            <a:r>
              <a:rPr lang="en-GB" altLang="ja-JP" sz="1800" dirty="0"/>
              <a:t>Alliance</a:t>
            </a:r>
            <a:r>
              <a:rPr lang="ja-JP" altLang="en-US" sz="1800" dirty="0"/>
              <a:t>）試験の結果</a:t>
            </a:r>
            <a:r>
              <a:rPr lang="en-US" altLang="ja-JP" sz="1800" dirty="0"/>
              <a:t>‐</a:t>
            </a:r>
            <a:r>
              <a:rPr lang="en-GB" altLang="ja-JP" sz="1800" dirty="0"/>
              <a:t>Ng K</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a:t>
            </a:r>
            <a:endParaRPr lang="en-GB" sz="1600" b="1" dirty="0">
              <a:solidFill>
                <a:schemeClr val="tx1"/>
              </a:solidFill>
            </a:endParaRPr>
          </a:p>
          <a:p>
            <a:pPr>
              <a:buClr>
                <a:srgbClr val="043882"/>
              </a:buClr>
            </a:pPr>
            <a:r>
              <a:rPr lang="ja-JP" altLang="en-US" sz="1600" spc="-30" dirty="0" smtClean="0">
                <a:solidFill>
                  <a:schemeClr val="tx1"/>
                </a:solidFill>
              </a:rPr>
              <a:t>ベースライン時のビタミン</a:t>
            </a:r>
            <a:r>
              <a:rPr lang="en-US" altLang="ja-JP" sz="1600" spc="-30" dirty="0" smtClean="0">
                <a:solidFill>
                  <a:schemeClr val="tx1"/>
                </a:solidFill>
              </a:rPr>
              <a:t>D</a:t>
            </a:r>
            <a:r>
              <a:rPr lang="ja-JP" altLang="en-US" sz="1600" spc="-30" dirty="0" smtClean="0">
                <a:solidFill>
                  <a:schemeClr val="tx1"/>
                </a:solidFill>
              </a:rPr>
              <a:t>値は、北部／北東部に居住する患者（</a:t>
            </a:r>
            <a:r>
              <a:rPr lang="en-GB" sz="1600" spc="-30" dirty="0" smtClean="0">
                <a:solidFill>
                  <a:schemeClr val="tx1"/>
                </a:solidFill>
              </a:rPr>
              <a:t>p</a:t>
            </a:r>
            <a:r>
              <a:rPr lang="ja-JP" altLang="en-US" sz="1600" spc="-30" dirty="0" smtClean="0">
                <a:solidFill>
                  <a:schemeClr val="tx1"/>
                </a:solidFill>
              </a:rPr>
              <a:t>＜</a:t>
            </a:r>
            <a:r>
              <a:rPr lang="en-GB" sz="1600" spc="-30" dirty="0" smtClean="0">
                <a:solidFill>
                  <a:schemeClr val="tx1"/>
                </a:solidFill>
              </a:rPr>
              <a:t>0.0001</a:t>
            </a:r>
            <a:r>
              <a:rPr lang="ja-JP" altLang="en-US" sz="1600" spc="-30" dirty="0" smtClean="0">
                <a:solidFill>
                  <a:schemeClr val="tx1"/>
                </a:solidFill>
              </a:rPr>
              <a:t>）、肥満患者</a:t>
            </a:r>
            <a:r>
              <a:rPr lang="ja-JP" altLang="en-US" sz="1600" dirty="0" smtClean="0">
                <a:solidFill>
                  <a:schemeClr val="tx1"/>
                </a:solidFill>
              </a:rPr>
              <a:t>（</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0.0006</a:t>
            </a:r>
            <a:r>
              <a:rPr lang="ja-JP" altLang="en-US" sz="1600" dirty="0" smtClean="0">
                <a:solidFill>
                  <a:schemeClr val="tx1"/>
                </a:solidFill>
              </a:rPr>
              <a:t>）および身体活動度が低い患者（</a:t>
            </a:r>
            <a:r>
              <a:rPr lang="en-GB" sz="1600" dirty="0" smtClean="0">
                <a:solidFill>
                  <a:schemeClr val="tx1"/>
                </a:solidFill>
              </a:rPr>
              <a:t>p</a:t>
            </a:r>
            <a:r>
              <a:rPr lang="ja-JP" altLang="en-US" sz="1600" dirty="0" smtClean="0">
                <a:solidFill>
                  <a:schemeClr val="tx1"/>
                </a:solidFill>
              </a:rPr>
              <a:t>＝</a:t>
            </a:r>
            <a:r>
              <a:rPr lang="en-GB" sz="1600" dirty="0" smtClean="0">
                <a:solidFill>
                  <a:schemeClr val="tx1"/>
                </a:solidFill>
              </a:rPr>
              <a:t>0.004</a:t>
            </a:r>
            <a:r>
              <a:rPr lang="ja-JP" altLang="en-US" sz="1600" dirty="0" smtClean="0">
                <a:solidFill>
                  <a:schemeClr val="tx1"/>
                </a:solidFill>
              </a:rPr>
              <a:t>）で有意に低かった。</a:t>
            </a:r>
            <a:endParaRPr lang="en-GB" dirty="0">
              <a:solidFill>
                <a:schemeClr val="tx1"/>
              </a:solidFill>
            </a:endParaRPr>
          </a:p>
        </p:txBody>
      </p:sp>
      <p:sp>
        <p:nvSpPr>
          <p:cNvPr id="4" name="Text Placeholder 3"/>
          <p:cNvSpPr>
            <a:spLocks noGrp="1"/>
          </p:cNvSpPr>
          <p:nvPr>
            <p:ph type="body" sz="quarter" idx="10"/>
          </p:nvPr>
        </p:nvSpPr>
        <p:spPr>
          <a:xfrm>
            <a:off x="365125" y="6197598"/>
            <a:ext cx="4130675" cy="487363"/>
          </a:xfrm>
        </p:spPr>
        <p:txBody>
          <a:bodyPr/>
          <a:lstStyle/>
          <a:p>
            <a:r>
              <a:rPr lang="en-US" dirty="0" smtClean="0">
                <a:solidFill>
                  <a:srgbClr val="363636"/>
                </a:solidFill>
              </a:rPr>
              <a:t>*</a:t>
            </a:r>
            <a:r>
              <a:rPr lang="ja-JP" altLang="en-US" dirty="0">
                <a:solidFill>
                  <a:srgbClr val="363636"/>
                </a:solidFill>
              </a:rPr>
              <a:t>ベースライン時ビタミン</a:t>
            </a:r>
            <a:r>
              <a:rPr lang="en-US" altLang="ja-JP" dirty="0">
                <a:solidFill>
                  <a:srgbClr val="363636"/>
                </a:solidFill>
              </a:rPr>
              <a:t>D</a:t>
            </a:r>
            <a:r>
              <a:rPr lang="ja-JP" altLang="en-US" dirty="0" smtClean="0">
                <a:solidFill>
                  <a:srgbClr val="363636"/>
                </a:solidFill>
              </a:rPr>
              <a:t>値は五分位解析の群番号が大きいほど高い。</a:t>
            </a:r>
            <a:endParaRPr lang="en-US" dirty="0">
              <a:solidFill>
                <a:srgbClr val="363636"/>
              </a:solidFill>
            </a:endParaRPr>
          </a:p>
        </p:txBody>
      </p:sp>
      <p:sp>
        <p:nvSpPr>
          <p:cNvPr id="5" name="Text Placeholder 4"/>
          <p:cNvSpPr>
            <a:spLocks noGrp="1"/>
          </p:cNvSpPr>
          <p:nvPr>
            <p:ph type="body" sz="quarter" idx="11"/>
          </p:nvPr>
        </p:nvSpPr>
        <p:spPr/>
        <p:txBody>
          <a:bodyPr/>
          <a:lstStyle/>
          <a:p>
            <a:r>
              <a:rPr lang="en-GB" dirty="0" smtClean="0"/>
              <a:t>Ng</a:t>
            </a:r>
            <a:r>
              <a:rPr lang="ja-JP" altLang="en-US" dirty="0" smtClean="0"/>
              <a:t>ら</a:t>
            </a:r>
            <a:r>
              <a:rPr lang="fr-FR" dirty="0" smtClean="0"/>
              <a:t> </a:t>
            </a:r>
            <a:r>
              <a:rPr lang="fr-FR" dirty="0"/>
              <a:t>J Clin Oncol 2015; 33 (suppl 3; abstr 507</a:t>
            </a:r>
            <a:r>
              <a:rPr lang="fr-FR" dirty="0" smtClean="0"/>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3545561473"/>
              </p:ext>
            </p:extLst>
          </p:nvPr>
        </p:nvGraphicFramePr>
        <p:xfrm>
          <a:off x="312153" y="2208897"/>
          <a:ext cx="8517522" cy="889000"/>
        </p:xfrm>
        <a:graphic>
          <a:graphicData uri="http://schemas.openxmlformats.org/drawingml/2006/table">
            <a:tbl>
              <a:tblPr firstRow="1" bandRow="1">
                <a:tableStyleId>{F2DE63D5-997A-4646-A377-4702673A728D}</a:tableStyleId>
              </a:tblPr>
              <a:tblGrid>
                <a:gridCol w="2417984"/>
                <a:gridCol w="1828800"/>
                <a:gridCol w="1031966"/>
                <a:gridCol w="1071154"/>
                <a:gridCol w="1031966"/>
                <a:gridCol w="1135652"/>
              </a:tblGrid>
              <a:tr h="370840">
                <a:tc>
                  <a:txBody>
                    <a:bodyPr/>
                    <a:lstStyle/>
                    <a:p>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rPr>
                        <a:t>五分位解析の</a:t>
                      </a:r>
                      <a:endParaRPr lang="en-US" altLang="ja-JP" sz="1400" dirty="0" smtClean="0">
                        <a:solidFill>
                          <a:schemeClr val="tx2"/>
                        </a:solidFill>
                      </a:endParaRPr>
                    </a:p>
                    <a:p>
                      <a:pPr algn="ctr"/>
                      <a:r>
                        <a:rPr lang="ja-JP" altLang="en-US" sz="1400" dirty="0" smtClean="0">
                          <a:solidFill>
                            <a:schemeClr val="tx2"/>
                          </a:solidFill>
                        </a:rPr>
                        <a:t>第</a:t>
                      </a:r>
                      <a:r>
                        <a:rPr lang="en-GB" sz="1400" dirty="0" smtClean="0">
                          <a:solidFill>
                            <a:schemeClr val="tx2"/>
                          </a:solidFill>
                        </a:rPr>
                        <a:t>1</a:t>
                      </a:r>
                      <a:r>
                        <a:rPr lang="ja-JP" altLang="en-US" sz="1400" dirty="0" smtClean="0">
                          <a:solidFill>
                            <a:schemeClr val="tx2"/>
                          </a:solidFill>
                        </a:rPr>
                        <a:t>群（</a:t>
                      </a:r>
                      <a:r>
                        <a:rPr lang="en-GB" sz="1400" dirty="0" smtClean="0">
                          <a:solidFill>
                            <a:schemeClr val="tx2"/>
                          </a:solidFill>
                        </a:rPr>
                        <a:t>208</a:t>
                      </a:r>
                      <a:r>
                        <a:rPr lang="ja-JP" altLang="en-US" sz="1400" dirty="0" smtClean="0">
                          <a:solidFill>
                            <a:schemeClr val="tx2"/>
                          </a:solidFill>
                        </a:rPr>
                        <a:t>例）</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rPr>
                        <a:t>第</a:t>
                      </a:r>
                      <a:r>
                        <a:rPr lang="en-GB" sz="1400" dirty="0" smtClean="0">
                          <a:solidFill>
                            <a:schemeClr val="tx2"/>
                          </a:solidFill>
                        </a:rPr>
                        <a:t>2</a:t>
                      </a:r>
                      <a:r>
                        <a:rPr lang="ja-JP" altLang="en-US" sz="1400" dirty="0" smtClean="0">
                          <a:solidFill>
                            <a:schemeClr val="tx2"/>
                          </a:solidFill>
                        </a:rPr>
                        <a:t>群</a:t>
                      </a:r>
                      <a:endParaRPr lang="en-US" altLang="ja-JP"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209</a:t>
                      </a:r>
                      <a:r>
                        <a:rPr lang="ja-JP" altLang="en-US" sz="1400" dirty="0" smtClean="0">
                          <a:solidFill>
                            <a:schemeClr val="tx2"/>
                          </a:solidFill>
                        </a:rPr>
                        <a:t>例）</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rPr>
                        <a:t>第</a:t>
                      </a:r>
                      <a:r>
                        <a:rPr lang="en-GB" sz="1400" dirty="0" smtClean="0">
                          <a:solidFill>
                            <a:schemeClr val="tx2"/>
                          </a:solidFill>
                        </a:rPr>
                        <a:t>3</a:t>
                      </a:r>
                      <a:r>
                        <a:rPr lang="ja-JP" altLang="en-US" sz="1400" dirty="0" smtClean="0">
                          <a:solidFill>
                            <a:schemeClr val="tx2"/>
                          </a:solidFill>
                        </a:rPr>
                        <a:t>群</a:t>
                      </a:r>
                      <a:endParaRPr lang="en-US" altLang="ja-JP"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208</a:t>
                      </a:r>
                      <a:r>
                        <a:rPr lang="ja-JP" altLang="en-US" sz="1400" dirty="0" smtClean="0">
                          <a:solidFill>
                            <a:schemeClr val="tx2"/>
                          </a:solidFill>
                        </a:rPr>
                        <a:t>例）</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rPr>
                        <a:t>第</a:t>
                      </a:r>
                      <a:r>
                        <a:rPr lang="en-GB" sz="1400" dirty="0" smtClean="0">
                          <a:solidFill>
                            <a:schemeClr val="tx2"/>
                          </a:solidFill>
                        </a:rPr>
                        <a:t>4</a:t>
                      </a:r>
                      <a:r>
                        <a:rPr lang="ja-JP" altLang="en-US" sz="1400" dirty="0" smtClean="0">
                          <a:solidFill>
                            <a:schemeClr val="tx2"/>
                          </a:solidFill>
                        </a:rPr>
                        <a:t>群</a:t>
                      </a:r>
                      <a:endParaRPr lang="en-US" altLang="ja-JP"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210</a:t>
                      </a:r>
                      <a:r>
                        <a:rPr lang="ja-JP" altLang="en-US" sz="1400" dirty="0" smtClean="0">
                          <a:solidFill>
                            <a:schemeClr val="tx2"/>
                          </a:solidFill>
                        </a:rPr>
                        <a:t>例）</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altLang="en-US" sz="1400" dirty="0" smtClean="0">
                          <a:solidFill>
                            <a:schemeClr val="tx2"/>
                          </a:solidFill>
                        </a:rPr>
                        <a:t>第</a:t>
                      </a:r>
                      <a:r>
                        <a:rPr lang="en-GB" sz="1400" dirty="0" smtClean="0">
                          <a:solidFill>
                            <a:schemeClr val="tx2"/>
                          </a:solidFill>
                        </a:rPr>
                        <a:t>5</a:t>
                      </a:r>
                      <a:r>
                        <a:rPr lang="ja-JP" altLang="en-US" sz="1400" dirty="0" smtClean="0">
                          <a:solidFill>
                            <a:schemeClr val="tx2"/>
                          </a:solidFill>
                        </a:rPr>
                        <a:t>群</a:t>
                      </a:r>
                      <a:endParaRPr lang="en-US" altLang="ja-JP" sz="1400" dirty="0" smtClean="0">
                        <a:solidFill>
                          <a:schemeClr val="tx2"/>
                        </a:solidFill>
                      </a:endParaRPr>
                    </a:p>
                    <a:p>
                      <a:pPr algn="ctr"/>
                      <a:r>
                        <a:rPr lang="ja-JP" altLang="en-US" sz="1400" dirty="0" smtClean="0">
                          <a:solidFill>
                            <a:schemeClr val="tx2"/>
                          </a:solidFill>
                        </a:rPr>
                        <a:t>（</a:t>
                      </a:r>
                      <a:r>
                        <a:rPr lang="en-GB" sz="1400" dirty="0" smtClean="0">
                          <a:solidFill>
                            <a:schemeClr val="tx2"/>
                          </a:solidFill>
                        </a:rPr>
                        <a:t>208</a:t>
                      </a:r>
                      <a:r>
                        <a:rPr lang="ja-JP" altLang="en-US" sz="1400" dirty="0" smtClean="0">
                          <a:solidFill>
                            <a:schemeClr val="tx2"/>
                          </a:solidFill>
                        </a:rPr>
                        <a:t>例）</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r>
                        <a:rPr lang="en-GB" sz="1400" dirty="0" smtClean="0"/>
                        <a:t>25(OH)D</a:t>
                      </a:r>
                      <a:r>
                        <a:rPr lang="ja-JP" altLang="en-US" sz="1400" dirty="0" smtClean="0"/>
                        <a:t>値中央値、</a:t>
                      </a:r>
                      <a:r>
                        <a:rPr lang="en-GB" sz="1400" dirty="0" smtClean="0"/>
                        <a:t>ng/mL</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8.0</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13.6</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17.2</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21.4</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27.5</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
        <p:nvSpPr>
          <p:cNvPr id="7" name="TextBox 6"/>
          <p:cNvSpPr txBox="1"/>
          <p:nvPr/>
        </p:nvSpPr>
        <p:spPr>
          <a:xfrm>
            <a:off x="225072" y="3278867"/>
            <a:ext cx="4431021" cy="338554"/>
          </a:xfrm>
          <a:prstGeom prst="rect">
            <a:avLst/>
          </a:prstGeom>
          <a:noFill/>
        </p:spPr>
        <p:txBody>
          <a:bodyPr wrap="none" rtlCol="0">
            <a:spAutoFit/>
          </a:bodyPr>
          <a:lstStyle/>
          <a:p>
            <a:pPr fontAlgn="base">
              <a:spcBef>
                <a:spcPct val="0"/>
              </a:spcBef>
              <a:spcAft>
                <a:spcPct val="0"/>
              </a:spcAft>
            </a:pPr>
            <a:r>
              <a:rPr lang="ja-JP" altLang="en-US" sz="1600" b="1" dirty="0" smtClean="0">
                <a:solidFill>
                  <a:srgbClr val="363636"/>
                </a:solidFill>
              </a:rPr>
              <a:t>ベースライン時ビタミン</a:t>
            </a:r>
            <a:r>
              <a:rPr lang="en-US" altLang="ja-JP" sz="1600" b="1" dirty="0" smtClean="0">
                <a:solidFill>
                  <a:srgbClr val="363636"/>
                </a:solidFill>
              </a:rPr>
              <a:t>D</a:t>
            </a:r>
            <a:r>
              <a:rPr lang="ja-JP" altLang="en-US" sz="1600" b="1" dirty="0" smtClean="0">
                <a:solidFill>
                  <a:srgbClr val="363636"/>
                </a:solidFill>
              </a:rPr>
              <a:t>値別に解析した</a:t>
            </a:r>
            <a:r>
              <a:rPr lang="en-GB" sz="1600" b="1" dirty="0" smtClean="0">
                <a:solidFill>
                  <a:srgbClr val="363636"/>
                </a:solidFill>
              </a:rPr>
              <a:t>OS*</a:t>
            </a:r>
            <a:endParaRPr lang="en-GB" sz="1600" b="1" dirty="0">
              <a:solidFill>
                <a:srgbClr val="363636"/>
              </a:solidFill>
            </a:endParaRPr>
          </a:p>
        </p:txBody>
      </p:sp>
      <p:sp>
        <p:nvSpPr>
          <p:cNvPr id="8" name="TextBox 7"/>
          <p:cNvSpPr txBox="1"/>
          <p:nvPr/>
        </p:nvSpPr>
        <p:spPr>
          <a:xfrm>
            <a:off x="4594848" y="3278867"/>
            <a:ext cx="4589718" cy="338554"/>
          </a:xfrm>
          <a:prstGeom prst="rect">
            <a:avLst/>
          </a:prstGeom>
          <a:noFill/>
        </p:spPr>
        <p:txBody>
          <a:bodyPr wrap="none" rtlCol="0">
            <a:spAutoFit/>
          </a:bodyPr>
          <a:lstStyle/>
          <a:p>
            <a:pPr fontAlgn="base">
              <a:spcBef>
                <a:spcPct val="0"/>
              </a:spcBef>
              <a:spcAft>
                <a:spcPct val="0"/>
              </a:spcAft>
            </a:pPr>
            <a:r>
              <a:rPr lang="ja-JP" altLang="en-US" sz="1600" b="1" dirty="0" smtClean="0">
                <a:solidFill>
                  <a:srgbClr val="363636"/>
                </a:solidFill>
              </a:rPr>
              <a:t>ベースライン時ビタミン</a:t>
            </a:r>
            <a:r>
              <a:rPr lang="en-US" altLang="ja-JP" sz="1600" b="1" dirty="0" smtClean="0">
                <a:solidFill>
                  <a:srgbClr val="363636"/>
                </a:solidFill>
              </a:rPr>
              <a:t>D</a:t>
            </a:r>
            <a:r>
              <a:rPr lang="ja-JP" altLang="en-US" sz="1600" b="1" dirty="0" smtClean="0">
                <a:solidFill>
                  <a:srgbClr val="363636"/>
                </a:solidFill>
              </a:rPr>
              <a:t>値別に解析した</a:t>
            </a:r>
            <a:r>
              <a:rPr lang="en-GB" sz="1600" b="1" dirty="0" smtClean="0">
                <a:solidFill>
                  <a:srgbClr val="363636"/>
                </a:solidFill>
              </a:rPr>
              <a:t>PFS*</a:t>
            </a:r>
            <a:endParaRPr lang="en-GB" sz="1600" b="1" dirty="0">
              <a:solidFill>
                <a:srgbClr val="363636"/>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814077622"/>
              </p:ext>
            </p:extLst>
          </p:nvPr>
        </p:nvGraphicFramePr>
        <p:xfrm>
          <a:off x="1903106" y="3667443"/>
          <a:ext cx="2474927" cy="1280160"/>
        </p:xfrm>
        <a:graphic>
          <a:graphicData uri="http://schemas.openxmlformats.org/drawingml/2006/table">
            <a:tbl>
              <a:tblPr firstRow="1" bandRow="1">
                <a:tableStyleId>{69012ECD-51FC-41F1-AA8D-1B2483CD663E}</a:tableStyleId>
              </a:tblPr>
              <a:tblGrid>
                <a:gridCol w="894535"/>
                <a:gridCol w="886864"/>
                <a:gridCol w="693528"/>
              </a:tblGrid>
              <a:tr h="0">
                <a:tc>
                  <a:txBody>
                    <a:bodyPr/>
                    <a:lstStyle/>
                    <a:p>
                      <a:pPr algn="ctr"/>
                      <a:r>
                        <a:rPr lang="ja-JP" altLang="en-US" sz="800" dirty="0" smtClean="0">
                          <a:solidFill>
                            <a:schemeClr val="tx1"/>
                          </a:solidFill>
                        </a:rPr>
                        <a:t>五分位解析の群</a:t>
                      </a:r>
                      <a:endParaRPr lang="en-GB" sz="8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err="1" smtClean="0">
                          <a:solidFill>
                            <a:schemeClr val="tx1"/>
                          </a:solidFill>
                        </a:rPr>
                        <a:t>mOS</a:t>
                      </a:r>
                      <a:r>
                        <a:rPr lang="ja-JP" altLang="en-US" sz="800" dirty="0" smtClean="0">
                          <a:solidFill>
                            <a:schemeClr val="tx1"/>
                          </a:solidFill>
                        </a:rPr>
                        <a:t>（ヵ月）</a:t>
                      </a:r>
                      <a:endParaRPr lang="en-GB" sz="8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95% CI</a:t>
                      </a:r>
                      <a:endParaRPr lang="en-GB" sz="8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pPr algn="ctr"/>
                      <a:r>
                        <a:rPr lang="en-GB" sz="800" dirty="0" smtClean="0">
                          <a:solidFill>
                            <a:srgbClr val="043882"/>
                          </a:solidFill>
                        </a:rPr>
                        <a:t>1</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24.5</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21.7</a:t>
                      </a:r>
                      <a:r>
                        <a:rPr lang="ja-JP" altLang="en-US" sz="800" dirty="0" smtClean="0">
                          <a:solidFill>
                            <a:srgbClr val="043882"/>
                          </a:solidFill>
                        </a:rPr>
                        <a:t>～</a:t>
                      </a:r>
                      <a:r>
                        <a:rPr lang="en-GB" sz="800" dirty="0" smtClean="0">
                          <a:solidFill>
                            <a:srgbClr val="043882"/>
                          </a:solidFill>
                        </a:rPr>
                        <a:t>28.6</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043882"/>
                          </a:solidFill>
                        </a:rPr>
                        <a:t>2</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30.0</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043882"/>
                          </a:solidFill>
                        </a:rPr>
                        <a:t>25.8</a:t>
                      </a:r>
                      <a:r>
                        <a:rPr lang="ja-JP" altLang="en-US" sz="800" dirty="0" smtClean="0">
                          <a:solidFill>
                            <a:srgbClr val="043882"/>
                          </a:solidFill>
                        </a:rPr>
                        <a:t>～</a:t>
                      </a:r>
                      <a:r>
                        <a:rPr lang="en-GB" sz="800" dirty="0" smtClean="0">
                          <a:solidFill>
                            <a:srgbClr val="043882"/>
                          </a:solidFill>
                        </a:rPr>
                        <a:t>32.2</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3</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28.4</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24.2</a:t>
                      </a:r>
                      <a:r>
                        <a:rPr lang="ja-JP" altLang="en-US" sz="800" dirty="0" smtClean="0">
                          <a:solidFill>
                            <a:srgbClr val="B60D27"/>
                          </a:solidFill>
                        </a:rPr>
                        <a:t>～</a:t>
                      </a:r>
                      <a:r>
                        <a:rPr lang="en-GB" sz="800" dirty="0" smtClean="0">
                          <a:solidFill>
                            <a:srgbClr val="B60D27"/>
                          </a:solidFill>
                        </a:rPr>
                        <a:t>31.0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4</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27.2</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25.0</a:t>
                      </a:r>
                      <a:r>
                        <a:rPr lang="ja-JP" altLang="en-US" sz="800" dirty="0" smtClean="0">
                          <a:solidFill>
                            <a:srgbClr val="B60D27"/>
                          </a:solidFill>
                        </a:rPr>
                        <a:t>～</a:t>
                      </a:r>
                      <a:r>
                        <a:rPr lang="en-GB" sz="800" dirty="0" smtClean="0">
                          <a:solidFill>
                            <a:srgbClr val="B60D27"/>
                          </a:solidFill>
                        </a:rPr>
                        <a:t>31.5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F7899A"/>
                          </a:solidFill>
                        </a:rPr>
                        <a:t>5</a:t>
                      </a:r>
                      <a:endParaRPr lang="en-GB" sz="800" dirty="0">
                        <a:solidFill>
                          <a:srgbClr val="F7899A"/>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F7899A"/>
                          </a:solidFill>
                        </a:rPr>
                        <a:t>32.6</a:t>
                      </a:r>
                      <a:endParaRPr lang="en-GB" sz="800" dirty="0">
                        <a:solidFill>
                          <a:srgbClr val="F7899A"/>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F7899A"/>
                          </a:solidFill>
                        </a:rPr>
                        <a:t>27.7</a:t>
                      </a:r>
                      <a:r>
                        <a:rPr lang="ja-JP" altLang="en-US" sz="800" dirty="0" smtClean="0">
                          <a:solidFill>
                            <a:srgbClr val="F7899A"/>
                          </a:solidFill>
                        </a:rPr>
                        <a:t>～</a:t>
                      </a:r>
                      <a:r>
                        <a:rPr lang="en-GB" sz="800" dirty="0" smtClean="0">
                          <a:solidFill>
                            <a:srgbClr val="F7899A"/>
                          </a:solidFill>
                        </a:rPr>
                        <a:t>36.9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grpSp>
        <p:nvGrpSpPr>
          <p:cNvPr id="10" name="Group 9"/>
          <p:cNvGrpSpPr/>
          <p:nvPr/>
        </p:nvGrpSpPr>
        <p:grpSpPr>
          <a:xfrm>
            <a:off x="225071" y="3786784"/>
            <a:ext cx="4177983" cy="2454243"/>
            <a:chOff x="225071" y="3936912"/>
            <a:chExt cx="4177983" cy="2454243"/>
          </a:xfrm>
        </p:grpSpPr>
        <p:sp>
          <p:nvSpPr>
            <p:cNvPr id="11" name="TextBox 10"/>
            <p:cNvSpPr txBox="1"/>
            <p:nvPr/>
          </p:nvSpPr>
          <p:spPr>
            <a:xfrm>
              <a:off x="2831790" y="5052756"/>
              <a:ext cx="1571264" cy="246221"/>
            </a:xfrm>
            <a:prstGeom prst="rect">
              <a:avLst/>
            </a:prstGeom>
            <a:noFill/>
          </p:spPr>
          <p:txBody>
            <a:bodyPr wrap="none" rtlCol="0">
              <a:spAutoFit/>
            </a:bodyPr>
            <a:lstStyle/>
            <a:p>
              <a:r>
                <a:rPr lang="en-GB" sz="1000" b="1" dirty="0" smtClean="0"/>
                <a:t>Log-rank</a:t>
              </a:r>
              <a:r>
                <a:rPr lang="ja-JP" altLang="en-US" sz="1000" b="1" dirty="0" smtClean="0"/>
                <a:t>検定、</a:t>
              </a:r>
              <a:r>
                <a:rPr lang="en-GB" sz="1000" b="1" dirty="0" smtClean="0"/>
                <a:t>p</a:t>
              </a:r>
              <a:r>
                <a:rPr lang="ja-JP" altLang="en-US" sz="1000" b="1" dirty="0" smtClean="0"/>
                <a:t>＝</a:t>
              </a:r>
              <a:r>
                <a:rPr lang="en-GB" sz="1000" b="1" dirty="0" smtClean="0"/>
                <a:t>0.01</a:t>
              </a:r>
              <a:endParaRPr lang="en-GB" sz="1000" b="1" dirty="0"/>
            </a:p>
          </p:txBody>
        </p:sp>
        <p:grpSp>
          <p:nvGrpSpPr>
            <p:cNvPr id="12" name="Group 11"/>
            <p:cNvGrpSpPr/>
            <p:nvPr/>
          </p:nvGrpSpPr>
          <p:grpSpPr>
            <a:xfrm>
              <a:off x="721153" y="4000686"/>
              <a:ext cx="3555387" cy="1999293"/>
              <a:chOff x="471763" y="3862136"/>
              <a:chExt cx="3555387" cy="1999293"/>
            </a:xfrm>
          </p:grpSpPr>
          <p:cxnSp>
            <p:nvCxnSpPr>
              <p:cNvPr id="34" name="Straight Connector 33"/>
              <p:cNvCxnSpPr/>
              <p:nvPr/>
            </p:nvCxnSpPr>
            <p:spPr>
              <a:xfrm>
                <a:off x="524733" y="3862136"/>
                <a:ext cx="0" cy="19385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71763" y="393264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71763" y="428996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71763" y="465397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71763" y="501129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1763" y="536861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1763" y="5729281"/>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23192" y="5801504"/>
                <a:ext cx="350395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94360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520074"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15657"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071620"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397701"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841546"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287548"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545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5071" y="3936912"/>
              <a:ext cx="3876662" cy="2454243"/>
              <a:chOff x="-24319" y="3798362"/>
              <a:chExt cx="3876662" cy="2454243"/>
            </a:xfrm>
          </p:grpSpPr>
          <p:sp>
            <p:nvSpPr>
              <p:cNvPr id="18" name="TextBox 17"/>
              <p:cNvSpPr txBox="1"/>
              <p:nvPr/>
            </p:nvSpPr>
            <p:spPr>
              <a:xfrm>
                <a:off x="269729" y="3798362"/>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1.0</a:t>
                </a:r>
                <a:endParaRPr lang="en-US" sz="1050" b="1" dirty="0">
                  <a:solidFill>
                    <a:srgbClr val="363636"/>
                  </a:solidFill>
                  <a:latin typeface="Arial"/>
                  <a:cs typeface="Arial"/>
                </a:endParaRPr>
              </a:p>
            </p:txBody>
          </p:sp>
          <p:sp>
            <p:nvSpPr>
              <p:cNvPr id="19" name="TextBox 18"/>
              <p:cNvSpPr txBox="1"/>
              <p:nvPr/>
            </p:nvSpPr>
            <p:spPr>
              <a:xfrm>
                <a:off x="269729" y="416237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0.8</a:t>
                </a:r>
                <a:endParaRPr lang="en-US" sz="1050" b="1" dirty="0">
                  <a:solidFill>
                    <a:srgbClr val="363636"/>
                  </a:solidFill>
                  <a:latin typeface="Arial"/>
                  <a:cs typeface="Arial"/>
                </a:endParaRPr>
              </a:p>
            </p:txBody>
          </p:sp>
          <p:sp>
            <p:nvSpPr>
              <p:cNvPr id="20" name="TextBox 19"/>
              <p:cNvSpPr txBox="1"/>
              <p:nvPr/>
            </p:nvSpPr>
            <p:spPr>
              <a:xfrm>
                <a:off x="269729" y="487701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0.4</a:t>
                </a:r>
                <a:endParaRPr lang="en-US" sz="1050" b="1" dirty="0">
                  <a:solidFill>
                    <a:srgbClr val="363636"/>
                  </a:solidFill>
                  <a:latin typeface="Arial"/>
                  <a:cs typeface="Arial"/>
                </a:endParaRPr>
              </a:p>
            </p:txBody>
          </p:sp>
          <p:sp>
            <p:nvSpPr>
              <p:cNvPr id="21" name="TextBox 20"/>
              <p:cNvSpPr txBox="1"/>
              <p:nvPr/>
            </p:nvSpPr>
            <p:spPr>
              <a:xfrm>
                <a:off x="269729" y="524102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0.2</a:t>
                </a:r>
                <a:endParaRPr lang="en-US" sz="1050" b="1" dirty="0">
                  <a:solidFill>
                    <a:srgbClr val="363636"/>
                  </a:solidFill>
                  <a:latin typeface="Arial"/>
                  <a:cs typeface="Arial"/>
                </a:endParaRPr>
              </a:p>
            </p:txBody>
          </p:sp>
          <p:sp>
            <p:nvSpPr>
              <p:cNvPr id="22" name="TextBox 21"/>
              <p:cNvSpPr txBox="1"/>
              <p:nvPr/>
            </p:nvSpPr>
            <p:spPr>
              <a:xfrm>
                <a:off x="515406" y="5857979"/>
                <a:ext cx="198723" cy="132366"/>
              </a:xfrm>
              <a:prstGeom prst="rect">
                <a:avLst/>
              </a:prstGeom>
              <a:noFill/>
            </p:spPr>
            <p:txBody>
              <a:bodyPr wrap="none" tIns="0" bIns="0" rtlCol="0" anchor="t">
                <a:spAutoFit/>
              </a:bodyPr>
              <a:lstStyle/>
              <a:p>
                <a:pPr algn="ctr" fontAlgn="auto">
                  <a:spcBef>
                    <a:spcPts val="0"/>
                  </a:spcBef>
                  <a:spcAft>
                    <a:spcPts val="0"/>
                  </a:spcAft>
                </a:pPr>
                <a:r>
                  <a:rPr lang="en-US" sz="1050" b="1" dirty="0">
                    <a:solidFill>
                      <a:srgbClr val="363636"/>
                    </a:solidFill>
                    <a:latin typeface="Arial"/>
                    <a:cs typeface="Arial"/>
                  </a:rPr>
                  <a:t>0</a:t>
                </a:r>
              </a:p>
            </p:txBody>
          </p:sp>
          <p:sp>
            <p:nvSpPr>
              <p:cNvPr id="23" name="TextBox 22"/>
              <p:cNvSpPr txBox="1"/>
              <p:nvPr/>
            </p:nvSpPr>
            <p:spPr>
              <a:xfrm>
                <a:off x="94212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1</a:t>
                </a:r>
                <a:endParaRPr lang="en-US" sz="1050" b="1" dirty="0">
                  <a:solidFill>
                    <a:srgbClr val="363636"/>
                  </a:solidFill>
                  <a:latin typeface="Arial"/>
                  <a:cs typeface="Arial"/>
                </a:endParaRPr>
              </a:p>
            </p:txBody>
          </p:sp>
          <p:sp>
            <p:nvSpPr>
              <p:cNvPr id="24" name="TextBox 23"/>
              <p:cNvSpPr txBox="1"/>
              <p:nvPr/>
            </p:nvSpPr>
            <p:spPr>
              <a:xfrm>
                <a:off x="1393708"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2</a:t>
                </a:r>
                <a:endParaRPr lang="en-US" sz="1050" b="1" dirty="0">
                  <a:solidFill>
                    <a:srgbClr val="363636"/>
                  </a:solidFill>
                  <a:latin typeface="Arial"/>
                  <a:cs typeface="Arial"/>
                </a:endParaRPr>
              </a:p>
            </p:txBody>
          </p:sp>
          <p:sp>
            <p:nvSpPr>
              <p:cNvPr id="25" name="TextBox 24"/>
              <p:cNvSpPr txBox="1"/>
              <p:nvPr/>
            </p:nvSpPr>
            <p:spPr>
              <a:xfrm>
                <a:off x="181411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3</a:t>
                </a:r>
                <a:endParaRPr lang="en-US" sz="1050" b="1" dirty="0">
                  <a:solidFill>
                    <a:srgbClr val="363636"/>
                  </a:solidFill>
                  <a:latin typeface="Arial"/>
                  <a:cs typeface="Arial"/>
                </a:endParaRPr>
              </a:p>
            </p:txBody>
          </p:sp>
          <p:sp>
            <p:nvSpPr>
              <p:cNvPr id="26" name="TextBox 25"/>
              <p:cNvSpPr txBox="1"/>
              <p:nvPr/>
            </p:nvSpPr>
            <p:spPr>
              <a:xfrm>
                <a:off x="1190671" y="5998689"/>
                <a:ext cx="2193899" cy="253916"/>
              </a:xfrm>
              <a:prstGeom prst="rect">
                <a:avLst/>
              </a:prstGeom>
              <a:noFill/>
            </p:spPr>
            <p:txBody>
              <a:bodyPr wrap="square" rtlCol="0" anchor="ctr">
                <a:spAutoFit/>
              </a:bodyPr>
              <a:lstStyle/>
              <a:p>
                <a:pPr algn="ctr" fontAlgn="auto">
                  <a:spcBef>
                    <a:spcPts val="0"/>
                  </a:spcBef>
                  <a:spcAft>
                    <a:spcPts val="0"/>
                  </a:spcAft>
                </a:pPr>
                <a:r>
                  <a:rPr lang="ja-JP" altLang="en-US" sz="1050" b="1" dirty="0" smtClean="0">
                    <a:solidFill>
                      <a:srgbClr val="363636"/>
                    </a:solidFill>
                    <a:latin typeface="Arial"/>
                    <a:cs typeface="Arial"/>
                  </a:rPr>
                  <a:t>時間（年）</a:t>
                </a:r>
                <a:endParaRPr lang="en-US" sz="1050" b="1" dirty="0">
                  <a:solidFill>
                    <a:srgbClr val="363636"/>
                  </a:solidFill>
                  <a:latin typeface="Arial"/>
                  <a:cs typeface="Arial"/>
                </a:endParaRPr>
              </a:p>
            </p:txBody>
          </p:sp>
          <p:sp>
            <p:nvSpPr>
              <p:cNvPr id="27" name="TextBox 26"/>
              <p:cNvSpPr txBox="1"/>
              <p:nvPr/>
            </p:nvSpPr>
            <p:spPr>
              <a:xfrm rot="16200000">
                <a:off x="-381703" y="4635262"/>
                <a:ext cx="992579" cy="277811"/>
              </a:xfrm>
              <a:prstGeom prst="rect">
                <a:avLst/>
              </a:prstGeom>
              <a:noFill/>
            </p:spPr>
            <p:txBody>
              <a:bodyPr vert="eaVert" wrap="square" rtlCol="0" anchor="ctr">
                <a:spAutoFit/>
              </a:bodyPr>
              <a:lstStyle/>
              <a:p>
                <a:pPr algn="ctr" fontAlgn="auto">
                  <a:spcBef>
                    <a:spcPts val="0"/>
                  </a:spcBef>
                  <a:spcAft>
                    <a:spcPts val="0"/>
                  </a:spcAft>
                </a:pPr>
                <a:r>
                  <a:rPr lang="ja-JP" altLang="en-US" sz="1050" b="1" dirty="0" smtClean="0">
                    <a:solidFill>
                      <a:srgbClr val="363636"/>
                    </a:solidFill>
                    <a:latin typeface="Arial"/>
                    <a:cs typeface="Arial"/>
                  </a:rPr>
                  <a:t>全生存確率</a:t>
                </a:r>
                <a:endParaRPr lang="en-US" sz="1050" b="1" dirty="0">
                  <a:solidFill>
                    <a:srgbClr val="363636"/>
                  </a:solidFill>
                  <a:latin typeface="Arial"/>
                  <a:cs typeface="Arial"/>
                </a:endParaRPr>
              </a:p>
            </p:txBody>
          </p:sp>
          <p:sp>
            <p:nvSpPr>
              <p:cNvPr id="28" name="TextBox 27"/>
              <p:cNvSpPr txBox="1"/>
              <p:nvPr/>
            </p:nvSpPr>
            <p:spPr>
              <a:xfrm>
                <a:off x="269729" y="5581620"/>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0.0</a:t>
                </a:r>
                <a:endParaRPr lang="en-US" sz="1050" b="1" dirty="0">
                  <a:solidFill>
                    <a:srgbClr val="363636"/>
                  </a:solidFill>
                  <a:latin typeface="Arial"/>
                  <a:cs typeface="Arial"/>
                </a:endParaRPr>
              </a:p>
            </p:txBody>
          </p:sp>
          <p:sp>
            <p:nvSpPr>
              <p:cNvPr id="29" name="TextBox 28"/>
              <p:cNvSpPr txBox="1"/>
              <p:nvPr/>
            </p:nvSpPr>
            <p:spPr>
              <a:xfrm>
                <a:off x="269729" y="451969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0.6</a:t>
                </a:r>
                <a:endParaRPr lang="en-US" sz="1050" b="1" dirty="0">
                  <a:solidFill>
                    <a:srgbClr val="363636"/>
                  </a:solidFill>
                  <a:latin typeface="Arial"/>
                  <a:cs typeface="Arial"/>
                </a:endParaRPr>
              </a:p>
            </p:txBody>
          </p:sp>
          <p:sp>
            <p:nvSpPr>
              <p:cNvPr id="30" name="TextBox 29"/>
              <p:cNvSpPr txBox="1"/>
              <p:nvPr/>
            </p:nvSpPr>
            <p:spPr>
              <a:xfrm>
                <a:off x="22677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4</a:t>
                </a:r>
                <a:endParaRPr lang="en-US" sz="1050" b="1" dirty="0">
                  <a:solidFill>
                    <a:srgbClr val="363636"/>
                  </a:solidFill>
                  <a:latin typeface="Arial"/>
                  <a:cs typeface="Arial"/>
                </a:endParaRPr>
              </a:p>
            </p:txBody>
          </p:sp>
          <p:sp>
            <p:nvSpPr>
              <p:cNvPr id="31" name="TextBox 30"/>
              <p:cNvSpPr txBox="1"/>
              <p:nvPr/>
            </p:nvSpPr>
            <p:spPr>
              <a:xfrm>
                <a:off x="27178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5</a:t>
                </a:r>
                <a:endParaRPr lang="en-US" sz="1050" b="1" dirty="0">
                  <a:solidFill>
                    <a:srgbClr val="363636"/>
                  </a:solidFill>
                  <a:latin typeface="Arial"/>
                  <a:cs typeface="Arial"/>
                </a:endParaRPr>
              </a:p>
            </p:txBody>
          </p:sp>
          <p:sp>
            <p:nvSpPr>
              <p:cNvPr id="32" name="TextBox 31"/>
              <p:cNvSpPr txBox="1"/>
              <p:nvPr/>
            </p:nvSpPr>
            <p:spPr>
              <a:xfrm>
                <a:off x="3154428"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6</a:t>
                </a:r>
                <a:endParaRPr lang="en-US" sz="1050" b="1" dirty="0">
                  <a:solidFill>
                    <a:srgbClr val="363636"/>
                  </a:solidFill>
                  <a:latin typeface="Arial"/>
                  <a:cs typeface="Arial"/>
                </a:endParaRPr>
              </a:p>
            </p:txBody>
          </p:sp>
          <p:sp>
            <p:nvSpPr>
              <p:cNvPr id="33" name="TextBox 32"/>
              <p:cNvSpPr txBox="1"/>
              <p:nvPr/>
            </p:nvSpPr>
            <p:spPr>
              <a:xfrm>
                <a:off x="3592336"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7</a:t>
                </a:r>
                <a:endParaRPr lang="en-US" sz="1050" b="1" dirty="0">
                  <a:solidFill>
                    <a:srgbClr val="363636"/>
                  </a:solidFill>
                  <a:latin typeface="Arial"/>
                  <a:cs typeface="Arial"/>
                </a:endParaRPr>
              </a:p>
            </p:txBody>
          </p:sp>
        </p:grpSp>
        <p:grpSp>
          <p:nvGrpSpPr>
            <p:cNvPr id="14" name="Group 13"/>
            <p:cNvGrpSpPr/>
            <p:nvPr/>
          </p:nvGrpSpPr>
          <p:grpSpPr>
            <a:xfrm>
              <a:off x="855478" y="4071529"/>
              <a:ext cx="3246255" cy="1685452"/>
              <a:chOff x="606088" y="3919124"/>
              <a:chExt cx="3246255" cy="1685452"/>
            </a:xfrm>
          </p:grpSpPr>
          <p:sp>
            <p:nvSpPr>
              <p:cNvPr id="15" name="Freeform 2"/>
              <p:cNvSpPr>
                <a:spLocks/>
              </p:cNvSpPr>
              <p:nvPr/>
            </p:nvSpPr>
            <p:spPr bwMode="auto">
              <a:xfrm>
                <a:off x="606088" y="3923408"/>
                <a:ext cx="3246255" cy="1681168"/>
              </a:xfrm>
              <a:custGeom>
                <a:avLst/>
                <a:gdLst>
                  <a:gd name="T0" fmla="*/ 201 w 249"/>
                  <a:gd name="T1" fmla="*/ 132 h 134"/>
                  <a:gd name="T2" fmla="*/ 194 w 249"/>
                  <a:gd name="T3" fmla="*/ 130 h 134"/>
                  <a:gd name="T4" fmla="*/ 180 w 249"/>
                  <a:gd name="T5" fmla="*/ 129 h 134"/>
                  <a:gd name="T6" fmla="*/ 175 w 249"/>
                  <a:gd name="T7" fmla="*/ 125 h 134"/>
                  <a:gd name="T8" fmla="*/ 165 w 249"/>
                  <a:gd name="T9" fmla="*/ 123 h 134"/>
                  <a:gd name="T10" fmla="*/ 157 w 249"/>
                  <a:gd name="T11" fmla="*/ 122 h 134"/>
                  <a:gd name="T12" fmla="*/ 148 w 249"/>
                  <a:gd name="T13" fmla="*/ 117 h 134"/>
                  <a:gd name="T14" fmla="*/ 138 w 249"/>
                  <a:gd name="T15" fmla="*/ 116 h 134"/>
                  <a:gd name="T16" fmla="*/ 134 w 249"/>
                  <a:gd name="T17" fmla="*/ 112 h 134"/>
                  <a:gd name="T18" fmla="*/ 128 w 249"/>
                  <a:gd name="T19" fmla="*/ 111 h 134"/>
                  <a:gd name="T20" fmla="*/ 124 w 249"/>
                  <a:gd name="T21" fmla="*/ 108 h 134"/>
                  <a:gd name="T22" fmla="*/ 119 w 249"/>
                  <a:gd name="T23" fmla="*/ 106 h 134"/>
                  <a:gd name="T24" fmla="*/ 116 w 249"/>
                  <a:gd name="T25" fmla="*/ 102 h 134"/>
                  <a:gd name="T26" fmla="*/ 111 w 249"/>
                  <a:gd name="T27" fmla="*/ 101 h 134"/>
                  <a:gd name="T28" fmla="*/ 107 w 249"/>
                  <a:gd name="T29" fmla="*/ 96 h 134"/>
                  <a:gd name="T30" fmla="*/ 100 w 249"/>
                  <a:gd name="T31" fmla="*/ 93 h 134"/>
                  <a:gd name="T32" fmla="*/ 97 w 249"/>
                  <a:gd name="T33" fmla="*/ 89 h 134"/>
                  <a:gd name="T34" fmla="*/ 91 w 249"/>
                  <a:gd name="T35" fmla="*/ 86 h 134"/>
                  <a:gd name="T36" fmla="*/ 89 w 249"/>
                  <a:gd name="T37" fmla="*/ 82 h 134"/>
                  <a:gd name="T38" fmla="*/ 87 w 249"/>
                  <a:gd name="T39" fmla="*/ 78 h 134"/>
                  <a:gd name="T40" fmla="*/ 82 w 249"/>
                  <a:gd name="T41" fmla="*/ 76 h 134"/>
                  <a:gd name="T42" fmla="*/ 80 w 249"/>
                  <a:gd name="T43" fmla="*/ 73 h 134"/>
                  <a:gd name="T44" fmla="*/ 76 w 249"/>
                  <a:gd name="T45" fmla="*/ 71 h 134"/>
                  <a:gd name="T46" fmla="*/ 72 w 249"/>
                  <a:gd name="T47" fmla="*/ 68 h 134"/>
                  <a:gd name="T48" fmla="*/ 69 w 249"/>
                  <a:gd name="T49" fmla="*/ 63 h 134"/>
                  <a:gd name="T50" fmla="*/ 65 w 249"/>
                  <a:gd name="T51" fmla="*/ 60 h 134"/>
                  <a:gd name="T52" fmla="*/ 62 w 249"/>
                  <a:gd name="T53" fmla="*/ 55 h 134"/>
                  <a:gd name="T54" fmla="*/ 58 w 249"/>
                  <a:gd name="T55" fmla="*/ 53 h 134"/>
                  <a:gd name="T56" fmla="*/ 56 w 249"/>
                  <a:gd name="T57" fmla="*/ 49 h 134"/>
                  <a:gd name="T58" fmla="*/ 52 w 249"/>
                  <a:gd name="T59" fmla="*/ 47 h 134"/>
                  <a:gd name="T60" fmla="*/ 50 w 249"/>
                  <a:gd name="T61" fmla="*/ 43 h 134"/>
                  <a:gd name="T62" fmla="*/ 46 w 249"/>
                  <a:gd name="T63" fmla="*/ 40 h 134"/>
                  <a:gd name="T64" fmla="*/ 44 w 249"/>
                  <a:gd name="T65" fmla="*/ 37 h 134"/>
                  <a:gd name="T66" fmla="*/ 40 w 249"/>
                  <a:gd name="T67" fmla="*/ 35 h 134"/>
                  <a:gd name="T68" fmla="*/ 37 w 249"/>
                  <a:gd name="T69" fmla="*/ 31 h 134"/>
                  <a:gd name="T70" fmla="*/ 33 w 249"/>
                  <a:gd name="T71" fmla="*/ 28 h 134"/>
                  <a:gd name="T72" fmla="*/ 31 w 249"/>
                  <a:gd name="T73" fmla="*/ 24 h 134"/>
                  <a:gd name="T74" fmla="*/ 27 w 249"/>
                  <a:gd name="T75" fmla="*/ 22 h 134"/>
                  <a:gd name="T76" fmla="*/ 25 w 249"/>
                  <a:gd name="T77" fmla="*/ 17 h 134"/>
                  <a:gd name="T78" fmla="*/ 21 w 249"/>
                  <a:gd name="T79" fmla="*/ 15 h 134"/>
                  <a:gd name="T80" fmla="*/ 17 w 249"/>
                  <a:gd name="T81" fmla="*/ 13 h 134"/>
                  <a:gd name="T82" fmla="*/ 15 w 249"/>
                  <a:gd name="T83" fmla="*/ 9 h 134"/>
                  <a:gd name="T84" fmla="*/ 11 w 249"/>
                  <a:gd name="T85" fmla="*/ 7 h 134"/>
                  <a:gd name="T86" fmla="*/ 7 w 249"/>
                  <a:gd name="T87" fmla="*/ 5 h 134"/>
                  <a:gd name="T88" fmla="*/ 5 w 249"/>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134">
                    <a:moveTo>
                      <a:pt x="249" y="134"/>
                    </a:moveTo>
                    <a:lnTo>
                      <a:pt x="201" y="134"/>
                    </a:lnTo>
                    <a:lnTo>
                      <a:pt x="201" y="132"/>
                    </a:lnTo>
                    <a:lnTo>
                      <a:pt x="199" y="132"/>
                    </a:lnTo>
                    <a:lnTo>
                      <a:pt x="199" y="130"/>
                    </a:lnTo>
                    <a:lnTo>
                      <a:pt x="194" y="130"/>
                    </a:lnTo>
                    <a:lnTo>
                      <a:pt x="194" y="129"/>
                    </a:lnTo>
                    <a:lnTo>
                      <a:pt x="182" y="129"/>
                    </a:lnTo>
                    <a:lnTo>
                      <a:pt x="180" y="129"/>
                    </a:lnTo>
                    <a:lnTo>
                      <a:pt x="180" y="127"/>
                    </a:lnTo>
                    <a:lnTo>
                      <a:pt x="175" y="127"/>
                    </a:lnTo>
                    <a:lnTo>
                      <a:pt x="175" y="125"/>
                    </a:lnTo>
                    <a:lnTo>
                      <a:pt x="172" y="125"/>
                    </a:lnTo>
                    <a:lnTo>
                      <a:pt x="172" y="123"/>
                    </a:lnTo>
                    <a:lnTo>
                      <a:pt x="165" y="123"/>
                    </a:lnTo>
                    <a:lnTo>
                      <a:pt x="165" y="122"/>
                    </a:lnTo>
                    <a:lnTo>
                      <a:pt x="162" y="122"/>
                    </a:lnTo>
                    <a:lnTo>
                      <a:pt x="157" y="122"/>
                    </a:lnTo>
                    <a:lnTo>
                      <a:pt x="157" y="120"/>
                    </a:lnTo>
                    <a:lnTo>
                      <a:pt x="148" y="120"/>
                    </a:lnTo>
                    <a:lnTo>
                      <a:pt x="148" y="117"/>
                    </a:lnTo>
                    <a:lnTo>
                      <a:pt x="143" y="117"/>
                    </a:lnTo>
                    <a:lnTo>
                      <a:pt x="143" y="116"/>
                    </a:lnTo>
                    <a:lnTo>
                      <a:pt x="138" y="116"/>
                    </a:lnTo>
                    <a:lnTo>
                      <a:pt x="138" y="114"/>
                    </a:lnTo>
                    <a:lnTo>
                      <a:pt x="134" y="114"/>
                    </a:lnTo>
                    <a:lnTo>
                      <a:pt x="134" y="112"/>
                    </a:lnTo>
                    <a:lnTo>
                      <a:pt x="131" y="112"/>
                    </a:lnTo>
                    <a:lnTo>
                      <a:pt x="131" y="111"/>
                    </a:lnTo>
                    <a:lnTo>
                      <a:pt x="128" y="111"/>
                    </a:lnTo>
                    <a:lnTo>
                      <a:pt x="128" y="109"/>
                    </a:lnTo>
                    <a:lnTo>
                      <a:pt x="124" y="109"/>
                    </a:lnTo>
                    <a:lnTo>
                      <a:pt x="124" y="108"/>
                    </a:lnTo>
                    <a:lnTo>
                      <a:pt x="121" y="108"/>
                    </a:lnTo>
                    <a:lnTo>
                      <a:pt x="121" y="106"/>
                    </a:lnTo>
                    <a:lnTo>
                      <a:pt x="119" y="106"/>
                    </a:lnTo>
                    <a:lnTo>
                      <a:pt x="119" y="104"/>
                    </a:lnTo>
                    <a:lnTo>
                      <a:pt x="116" y="104"/>
                    </a:lnTo>
                    <a:lnTo>
                      <a:pt x="116" y="102"/>
                    </a:lnTo>
                    <a:lnTo>
                      <a:pt x="114" y="102"/>
                    </a:lnTo>
                    <a:lnTo>
                      <a:pt x="114" y="101"/>
                    </a:lnTo>
                    <a:lnTo>
                      <a:pt x="111" y="101"/>
                    </a:lnTo>
                    <a:lnTo>
                      <a:pt x="111" y="98"/>
                    </a:lnTo>
                    <a:lnTo>
                      <a:pt x="107" y="98"/>
                    </a:lnTo>
                    <a:lnTo>
                      <a:pt x="107" y="96"/>
                    </a:lnTo>
                    <a:lnTo>
                      <a:pt x="103" y="96"/>
                    </a:lnTo>
                    <a:lnTo>
                      <a:pt x="103" y="93"/>
                    </a:lnTo>
                    <a:lnTo>
                      <a:pt x="100" y="93"/>
                    </a:lnTo>
                    <a:lnTo>
                      <a:pt x="100" y="90"/>
                    </a:lnTo>
                    <a:lnTo>
                      <a:pt x="97" y="90"/>
                    </a:lnTo>
                    <a:lnTo>
                      <a:pt x="97" y="89"/>
                    </a:lnTo>
                    <a:lnTo>
                      <a:pt x="93" y="89"/>
                    </a:lnTo>
                    <a:lnTo>
                      <a:pt x="93" y="86"/>
                    </a:lnTo>
                    <a:lnTo>
                      <a:pt x="91" y="86"/>
                    </a:lnTo>
                    <a:lnTo>
                      <a:pt x="91" y="84"/>
                    </a:lnTo>
                    <a:lnTo>
                      <a:pt x="89" y="84"/>
                    </a:lnTo>
                    <a:lnTo>
                      <a:pt x="89" y="82"/>
                    </a:lnTo>
                    <a:lnTo>
                      <a:pt x="87" y="82"/>
                    </a:lnTo>
                    <a:lnTo>
                      <a:pt x="87" y="80"/>
                    </a:lnTo>
                    <a:lnTo>
                      <a:pt x="87" y="78"/>
                    </a:lnTo>
                    <a:lnTo>
                      <a:pt x="85" y="78"/>
                    </a:lnTo>
                    <a:lnTo>
                      <a:pt x="85" y="76"/>
                    </a:lnTo>
                    <a:lnTo>
                      <a:pt x="82" y="76"/>
                    </a:lnTo>
                    <a:lnTo>
                      <a:pt x="82" y="75"/>
                    </a:lnTo>
                    <a:lnTo>
                      <a:pt x="80" y="75"/>
                    </a:lnTo>
                    <a:lnTo>
                      <a:pt x="80" y="73"/>
                    </a:lnTo>
                    <a:lnTo>
                      <a:pt x="78" y="73"/>
                    </a:lnTo>
                    <a:lnTo>
                      <a:pt x="78" y="71"/>
                    </a:lnTo>
                    <a:lnTo>
                      <a:pt x="76" y="71"/>
                    </a:lnTo>
                    <a:lnTo>
                      <a:pt x="74" y="71"/>
                    </a:lnTo>
                    <a:lnTo>
                      <a:pt x="74" y="68"/>
                    </a:lnTo>
                    <a:lnTo>
                      <a:pt x="72" y="68"/>
                    </a:lnTo>
                    <a:lnTo>
                      <a:pt x="72" y="65"/>
                    </a:lnTo>
                    <a:lnTo>
                      <a:pt x="69" y="65"/>
                    </a:lnTo>
                    <a:lnTo>
                      <a:pt x="69" y="63"/>
                    </a:lnTo>
                    <a:lnTo>
                      <a:pt x="67" y="63"/>
                    </a:lnTo>
                    <a:lnTo>
                      <a:pt x="67" y="60"/>
                    </a:lnTo>
                    <a:lnTo>
                      <a:pt x="65" y="60"/>
                    </a:lnTo>
                    <a:lnTo>
                      <a:pt x="65" y="58"/>
                    </a:lnTo>
                    <a:lnTo>
                      <a:pt x="62" y="58"/>
                    </a:lnTo>
                    <a:lnTo>
                      <a:pt x="62" y="55"/>
                    </a:lnTo>
                    <a:lnTo>
                      <a:pt x="60" y="55"/>
                    </a:lnTo>
                    <a:lnTo>
                      <a:pt x="60" y="53"/>
                    </a:lnTo>
                    <a:lnTo>
                      <a:pt x="58" y="53"/>
                    </a:lnTo>
                    <a:lnTo>
                      <a:pt x="58" y="51"/>
                    </a:lnTo>
                    <a:lnTo>
                      <a:pt x="56" y="51"/>
                    </a:lnTo>
                    <a:lnTo>
                      <a:pt x="56" y="49"/>
                    </a:lnTo>
                    <a:lnTo>
                      <a:pt x="54" y="49"/>
                    </a:lnTo>
                    <a:lnTo>
                      <a:pt x="54" y="47"/>
                    </a:lnTo>
                    <a:lnTo>
                      <a:pt x="52" y="47"/>
                    </a:lnTo>
                    <a:lnTo>
                      <a:pt x="52" y="45"/>
                    </a:lnTo>
                    <a:lnTo>
                      <a:pt x="50" y="45"/>
                    </a:lnTo>
                    <a:lnTo>
                      <a:pt x="50" y="43"/>
                    </a:lnTo>
                    <a:lnTo>
                      <a:pt x="48" y="43"/>
                    </a:lnTo>
                    <a:cubicBezTo>
                      <a:pt x="48" y="43"/>
                      <a:pt x="48" y="40"/>
                      <a:pt x="48" y="40"/>
                    </a:cubicBezTo>
                    <a:cubicBezTo>
                      <a:pt x="47" y="40"/>
                      <a:pt x="46" y="40"/>
                      <a:pt x="46" y="40"/>
                    </a:cubicBezTo>
                    <a:lnTo>
                      <a:pt x="46" y="39"/>
                    </a:lnTo>
                    <a:lnTo>
                      <a:pt x="44" y="39"/>
                    </a:lnTo>
                    <a:lnTo>
                      <a:pt x="44" y="37"/>
                    </a:lnTo>
                    <a:lnTo>
                      <a:pt x="42" y="37"/>
                    </a:lnTo>
                    <a:lnTo>
                      <a:pt x="42" y="35"/>
                    </a:lnTo>
                    <a:lnTo>
                      <a:pt x="40" y="35"/>
                    </a:lnTo>
                    <a:lnTo>
                      <a:pt x="40" y="33"/>
                    </a:lnTo>
                    <a:lnTo>
                      <a:pt x="37" y="33"/>
                    </a:lnTo>
                    <a:lnTo>
                      <a:pt x="37" y="31"/>
                    </a:lnTo>
                    <a:lnTo>
                      <a:pt x="35" y="31"/>
                    </a:lnTo>
                    <a:lnTo>
                      <a:pt x="35" y="28"/>
                    </a:lnTo>
                    <a:lnTo>
                      <a:pt x="33" y="28"/>
                    </a:lnTo>
                    <a:lnTo>
                      <a:pt x="33" y="26"/>
                    </a:lnTo>
                    <a:lnTo>
                      <a:pt x="31" y="26"/>
                    </a:lnTo>
                    <a:cubicBezTo>
                      <a:pt x="31" y="26"/>
                      <a:pt x="32" y="24"/>
                      <a:pt x="31" y="24"/>
                    </a:cubicBezTo>
                    <a:cubicBezTo>
                      <a:pt x="31" y="24"/>
                      <a:pt x="29" y="25"/>
                      <a:pt x="29" y="24"/>
                    </a:cubicBezTo>
                    <a:cubicBezTo>
                      <a:pt x="29" y="22"/>
                      <a:pt x="29" y="22"/>
                      <a:pt x="29" y="22"/>
                    </a:cubicBezTo>
                    <a:lnTo>
                      <a:pt x="27" y="22"/>
                    </a:lnTo>
                    <a:lnTo>
                      <a:pt x="27" y="20"/>
                    </a:lnTo>
                    <a:lnTo>
                      <a:pt x="25" y="20"/>
                    </a:lnTo>
                    <a:lnTo>
                      <a:pt x="25" y="17"/>
                    </a:lnTo>
                    <a:lnTo>
                      <a:pt x="23" y="17"/>
                    </a:lnTo>
                    <a:lnTo>
                      <a:pt x="23" y="15"/>
                    </a:lnTo>
                    <a:lnTo>
                      <a:pt x="21" y="15"/>
                    </a:lnTo>
                    <a:lnTo>
                      <a:pt x="21" y="13"/>
                    </a:lnTo>
                    <a:lnTo>
                      <a:pt x="19" y="13"/>
                    </a:lnTo>
                    <a:lnTo>
                      <a:pt x="17" y="13"/>
                    </a:lnTo>
                    <a:lnTo>
                      <a:pt x="17" y="11"/>
                    </a:lnTo>
                    <a:lnTo>
                      <a:pt x="15" y="11"/>
                    </a:lnTo>
                    <a:lnTo>
                      <a:pt x="15" y="9"/>
                    </a:lnTo>
                    <a:lnTo>
                      <a:pt x="12" y="9"/>
                    </a:lnTo>
                    <a:lnTo>
                      <a:pt x="12" y="7"/>
                    </a:lnTo>
                    <a:lnTo>
                      <a:pt x="11" y="7"/>
                    </a:lnTo>
                    <a:lnTo>
                      <a:pt x="11" y="5"/>
                    </a:lnTo>
                    <a:lnTo>
                      <a:pt x="9" y="5"/>
                    </a:lnTo>
                    <a:lnTo>
                      <a:pt x="7" y="5"/>
                    </a:lnTo>
                    <a:lnTo>
                      <a:pt x="7" y="2"/>
                    </a:lnTo>
                    <a:lnTo>
                      <a:pt x="5" y="2"/>
                    </a:lnTo>
                    <a:lnTo>
                      <a:pt x="5"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3"/>
              <p:cNvSpPr>
                <a:spLocks/>
              </p:cNvSpPr>
              <p:nvPr/>
            </p:nvSpPr>
            <p:spPr bwMode="auto">
              <a:xfrm>
                <a:off x="606088" y="3923408"/>
                <a:ext cx="3246255" cy="1618437"/>
              </a:xfrm>
              <a:custGeom>
                <a:avLst/>
                <a:gdLst>
                  <a:gd name="T0" fmla="*/ 213 w 253"/>
                  <a:gd name="T1" fmla="*/ 127 h 129"/>
                  <a:gd name="T2" fmla="*/ 187 w 253"/>
                  <a:gd name="T3" fmla="*/ 126 h 129"/>
                  <a:gd name="T4" fmla="*/ 185 w 253"/>
                  <a:gd name="T5" fmla="*/ 122 h 129"/>
                  <a:gd name="T6" fmla="*/ 165 w 253"/>
                  <a:gd name="T7" fmla="*/ 120 h 129"/>
                  <a:gd name="T8" fmla="*/ 160 w 253"/>
                  <a:gd name="T9" fmla="*/ 117 h 129"/>
                  <a:gd name="T10" fmla="*/ 151 w 253"/>
                  <a:gd name="T11" fmla="*/ 115 h 129"/>
                  <a:gd name="T12" fmla="*/ 145 w 253"/>
                  <a:gd name="T13" fmla="*/ 114 h 129"/>
                  <a:gd name="T14" fmla="*/ 140 w 253"/>
                  <a:gd name="T15" fmla="*/ 110 h 129"/>
                  <a:gd name="T16" fmla="*/ 133 w 253"/>
                  <a:gd name="T17" fmla="*/ 109 h 129"/>
                  <a:gd name="T18" fmla="*/ 130 w 253"/>
                  <a:gd name="T19" fmla="*/ 105 h 129"/>
                  <a:gd name="T20" fmla="*/ 125 w 253"/>
                  <a:gd name="T21" fmla="*/ 103 h 129"/>
                  <a:gd name="T22" fmla="*/ 120 w 253"/>
                  <a:gd name="T23" fmla="*/ 101 h 129"/>
                  <a:gd name="T24" fmla="*/ 117 w 253"/>
                  <a:gd name="T25" fmla="*/ 98 h 129"/>
                  <a:gd name="T26" fmla="*/ 113 w 253"/>
                  <a:gd name="T27" fmla="*/ 96 h 129"/>
                  <a:gd name="T28" fmla="*/ 111 w 253"/>
                  <a:gd name="T29" fmla="*/ 92 h 129"/>
                  <a:gd name="T30" fmla="*/ 103 w 253"/>
                  <a:gd name="T31" fmla="*/ 91 h 129"/>
                  <a:gd name="T32" fmla="*/ 99 w 253"/>
                  <a:gd name="T33" fmla="*/ 87 h 129"/>
                  <a:gd name="T34" fmla="*/ 95 w 253"/>
                  <a:gd name="T35" fmla="*/ 85 h 129"/>
                  <a:gd name="T36" fmla="*/ 91 w 253"/>
                  <a:gd name="T37" fmla="*/ 82 h 129"/>
                  <a:gd name="T38" fmla="*/ 87 w 253"/>
                  <a:gd name="T39" fmla="*/ 80 h 129"/>
                  <a:gd name="T40" fmla="*/ 85 w 253"/>
                  <a:gd name="T41" fmla="*/ 77 h 129"/>
                  <a:gd name="T42" fmla="*/ 82 w 253"/>
                  <a:gd name="T43" fmla="*/ 73 h 129"/>
                  <a:gd name="T44" fmla="*/ 78 w 253"/>
                  <a:gd name="T45" fmla="*/ 71 h 129"/>
                  <a:gd name="T46" fmla="*/ 76 w 253"/>
                  <a:gd name="T47" fmla="*/ 65 h 129"/>
                  <a:gd name="T48" fmla="*/ 69 w 253"/>
                  <a:gd name="T49" fmla="*/ 63 h 129"/>
                  <a:gd name="T50" fmla="*/ 67 w 253"/>
                  <a:gd name="T51" fmla="*/ 55 h 129"/>
                  <a:gd name="T52" fmla="*/ 60 w 253"/>
                  <a:gd name="T53" fmla="*/ 53 h 129"/>
                  <a:gd name="T54" fmla="*/ 58 w 253"/>
                  <a:gd name="T55" fmla="*/ 49 h 129"/>
                  <a:gd name="T56" fmla="*/ 54 w 253"/>
                  <a:gd name="T57" fmla="*/ 47 h 129"/>
                  <a:gd name="T58" fmla="*/ 51 w 253"/>
                  <a:gd name="T59" fmla="*/ 43 h 129"/>
                  <a:gd name="T60" fmla="*/ 48 w 253"/>
                  <a:gd name="T61" fmla="*/ 41 h 129"/>
                  <a:gd name="T62" fmla="*/ 42 w 253"/>
                  <a:gd name="T63" fmla="*/ 37 h 129"/>
                  <a:gd name="T64" fmla="*/ 38 w 253"/>
                  <a:gd name="T65" fmla="*/ 35 h 129"/>
                  <a:gd name="T66" fmla="*/ 36 w 253"/>
                  <a:gd name="T67" fmla="*/ 28 h 129"/>
                  <a:gd name="T68" fmla="*/ 33 w 253"/>
                  <a:gd name="T69" fmla="*/ 24 h 129"/>
                  <a:gd name="T70" fmla="*/ 28 w 253"/>
                  <a:gd name="T71" fmla="*/ 20 h 129"/>
                  <a:gd name="T72" fmla="*/ 27 w 253"/>
                  <a:gd name="T73" fmla="*/ 16 h 129"/>
                  <a:gd name="T74" fmla="*/ 21 w 253"/>
                  <a:gd name="T75" fmla="*/ 13 h 129"/>
                  <a:gd name="T76" fmla="*/ 19 w 253"/>
                  <a:gd name="T77" fmla="*/ 8 h 129"/>
                  <a:gd name="T78" fmla="*/ 12 w 253"/>
                  <a:gd name="T79" fmla="*/ 6 h 129"/>
                  <a:gd name="T80" fmla="*/ 9 w 253"/>
                  <a:gd name="T81" fmla="*/ 3 h 129"/>
                  <a:gd name="T82" fmla="*/ 1 w 253"/>
                  <a:gd name="T83"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3" h="129">
                    <a:moveTo>
                      <a:pt x="253" y="129"/>
                    </a:moveTo>
                    <a:lnTo>
                      <a:pt x="213" y="129"/>
                    </a:lnTo>
                    <a:lnTo>
                      <a:pt x="213" y="127"/>
                    </a:lnTo>
                    <a:lnTo>
                      <a:pt x="191" y="127"/>
                    </a:lnTo>
                    <a:lnTo>
                      <a:pt x="191" y="126"/>
                    </a:lnTo>
                    <a:lnTo>
                      <a:pt x="187" y="126"/>
                    </a:lnTo>
                    <a:lnTo>
                      <a:pt x="187" y="124"/>
                    </a:lnTo>
                    <a:lnTo>
                      <a:pt x="185" y="124"/>
                    </a:lnTo>
                    <a:lnTo>
                      <a:pt x="185" y="122"/>
                    </a:lnTo>
                    <a:lnTo>
                      <a:pt x="167" y="122"/>
                    </a:lnTo>
                    <a:lnTo>
                      <a:pt x="167" y="120"/>
                    </a:lnTo>
                    <a:lnTo>
                      <a:pt x="165" y="120"/>
                    </a:lnTo>
                    <a:lnTo>
                      <a:pt x="165" y="119"/>
                    </a:lnTo>
                    <a:lnTo>
                      <a:pt x="160" y="119"/>
                    </a:lnTo>
                    <a:lnTo>
                      <a:pt x="160" y="117"/>
                    </a:lnTo>
                    <a:lnTo>
                      <a:pt x="153" y="117"/>
                    </a:lnTo>
                    <a:lnTo>
                      <a:pt x="151" y="117"/>
                    </a:lnTo>
                    <a:lnTo>
                      <a:pt x="151" y="115"/>
                    </a:lnTo>
                    <a:lnTo>
                      <a:pt x="148" y="115"/>
                    </a:lnTo>
                    <a:lnTo>
                      <a:pt x="148" y="114"/>
                    </a:lnTo>
                    <a:lnTo>
                      <a:pt x="145" y="114"/>
                    </a:lnTo>
                    <a:lnTo>
                      <a:pt x="145" y="112"/>
                    </a:lnTo>
                    <a:lnTo>
                      <a:pt x="140" y="112"/>
                    </a:lnTo>
                    <a:lnTo>
                      <a:pt x="140" y="110"/>
                    </a:lnTo>
                    <a:lnTo>
                      <a:pt x="137" y="110"/>
                    </a:lnTo>
                    <a:lnTo>
                      <a:pt x="137" y="109"/>
                    </a:lnTo>
                    <a:lnTo>
                      <a:pt x="133" y="109"/>
                    </a:lnTo>
                    <a:lnTo>
                      <a:pt x="133" y="107"/>
                    </a:lnTo>
                    <a:lnTo>
                      <a:pt x="130" y="107"/>
                    </a:lnTo>
                    <a:lnTo>
                      <a:pt x="130" y="105"/>
                    </a:lnTo>
                    <a:lnTo>
                      <a:pt x="127" y="105"/>
                    </a:lnTo>
                    <a:lnTo>
                      <a:pt x="125" y="105"/>
                    </a:lnTo>
                    <a:lnTo>
                      <a:pt x="125" y="103"/>
                    </a:lnTo>
                    <a:lnTo>
                      <a:pt x="122" y="103"/>
                    </a:lnTo>
                    <a:lnTo>
                      <a:pt x="122" y="101"/>
                    </a:lnTo>
                    <a:lnTo>
                      <a:pt x="120" y="101"/>
                    </a:lnTo>
                    <a:lnTo>
                      <a:pt x="120" y="100"/>
                    </a:lnTo>
                    <a:lnTo>
                      <a:pt x="117" y="100"/>
                    </a:lnTo>
                    <a:lnTo>
                      <a:pt x="117" y="98"/>
                    </a:lnTo>
                    <a:lnTo>
                      <a:pt x="115" y="98"/>
                    </a:lnTo>
                    <a:lnTo>
                      <a:pt x="115" y="96"/>
                    </a:lnTo>
                    <a:lnTo>
                      <a:pt x="113" y="96"/>
                    </a:lnTo>
                    <a:lnTo>
                      <a:pt x="113" y="94"/>
                    </a:lnTo>
                    <a:lnTo>
                      <a:pt x="111" y="94"/>
                    </a:lnTo>
                    <a:lnTo>
                      <a:pt x="111" y="92"/>
                    </a:lnTo>
                    <a:lnTo>
                      <a:pt x="105" y="92"/>
                    </a:lnTo>
                    <a:lnTo>
                      <a:pt x="105" y="91"/>
                    </a:lnTo>
                    <a:lnTo>
                      <a:pt x="103" y="91"/>
                    </a:lnTo>
                    <a:lnTo>
                      <a:pt x="103" y="89"/>
                    </a:lnTo>
                    <a:lnTo>
                      <a:pt x="99" y="89"/>
                    </a:lnTo>
                    <a:lnTo>
                      <a:pt x="99" y="87"/>
                    </a:lnTo>
                    <a:lnTo>
                      <a:pt x="97" y="87"/>
                    </a:lnTo>
                    <a:lnTo>
                      <a:pt x="97" y="85"/>
                    </a:lnTo>
                    <a:lnTo>
                      <a:pt x="95" y="85"/>
                    </a:lnTo>
                    <a:lnTo>
                      <a:pt x="95" y="84"/>
                    </a:lnTo>
                    <a:lnTo>
                      <a:pt x="91" y="84"/>
                    </a:lnTo>
                    <a:lnTo>
                      <a:pt x="91" y="82"/>
                    </a:lnTo>
                    <a:lnTo>
                      <a:pt x="89" y="82"/>
                    </a:lnTo>
                    <a:lnTo>
                      <a:pt x="89" y="80"/>
                    </a:lnTo>
                    <a:lnTo>
                      <a:pt x="87" y="80"/>
                    </a:lnTo>
                    <a:lnTo>
                      <a:pt x="87" y="78"/>
                    </a:lnTo>
                    <a:lnTo>
                      <a:pt x="87" y="77"/>
                    </a:lnTo>
                    <a:lnTo>
                      <a:pt x="85" y="77"/>
                    </a:lnTo>
                    <a:lnTo>
                      <a:pt x="85" y="75"/>
                    </a:lnTo>
                    <a:lnTo>
                      <a:pt x="82" y="75"/>
                    </a:lnTo>
                    <a:lnTo>
                      <a:pt x="82" y="73"/>
                    </a:lnTo>
                    <a:lnTo>
                      <a:pt x="80" y="73"/>
                    </a:lnTo>
                    <a:lnTo>
                      <a:pt x="80" y="71"/>
                    </a:lnTo>
                    <a:lnTo>
                      <a:pt x="78" y="71"/>
                    </a:lnTo>
                    <a:lnTo>
                      <a:pt x="78" y="68"/>
                    </a:lnTo>
                    <a:lnTo>
                      <a:pt x="76" y="68"/>
                    </a:lnTo>
                    <a:lnTo>
                      <a:pt x="76" y="65"/>
                    </a:lnTo>
                    <a:lnTo>
                      <a:pt x="73" y="65"/>
                    </a:lnTo>
                    <a:lnTo>
                      <a:pt x="73" y="63"/>
                    </a:lnTo>
                    <a:lnTo>
                      <a:pt x="69" y="63"/>
                    </a:lnTo>
                    <a:lnTo>
                      <a:pt x="69" y="57"/>
                    </a:lnTo>
                    <a:lnTo>
                      <a:pt x="67" y="57"/>
                    </a:lnTo>
                    <a:lnTo>
                      <a:pt x="67" y="55"/>
                    </a:lnTo>
                    <a:lnTo>
                      <a:pt x="65" y="55"/>
                    </a:lnTo>
                    <a:lnTo>
                      <a:pt x="65" y="53"/>
                    </a:lnTo>
                    <a:lnTo>
                      <a:pt x="60" y="53"/>
                    </a:lnTo>
                    <a:lnTo>
                      <a:pt x="60" y="51"/>
                    </a:lnTo>
                    <a:lnTo>
                      <a:pt x="58" y="51"/>
                    </a:lnTo>
                    <a:lnTo>
                      <a:pt x="58" y="49"/>
                    </a:lnTo>
                    <a:lnTo>
                      <a:pt x="56" y="49"/>
                    </a:lnTo>
                    <a:lnTo>
                      <a:pt x="56" y="47"/>
                    </a:lnTo>
                    <a:lnTo>
                      <a:pt x="54" y="47"/>
                    </a:lnTo>
                    <a:lnTo>
                      <a:pt x="54" y="45"/>
                    </a:lnTo>
                    <a:lnTo>
                      <a:pt x="51" y="45"/>
                    </a:lnTo>
                    <a:lnTo>
                      <a:pt x="51" y="43"/>
                    </a:lnTo>
                    <a:lnTo>
                      <a:pt x="49" y="43"/>
                    </a:lnTo>
                    <a:lnTo>
                      <a:pt x="49" y="41"/>
                    </a:lnTo>
                    <a:lnTo>
                      <a:pt x="48" y="41"/>
                    </a:lnTo>
                    <a:lnTo>
                      <a:pt x="46" y="41"/>
                    </a:lnTo>
                    <a:lnTo>
                      <a:pt x="46" y="37"/>
                    </a:lnTo>
                    <a:lnTo>
                      <a:pt x="42" y="37"/>
                    </a:lnTo>
                    <a:lnTo>
                      <a:pt x="41" y="37"/>
                    </a:lnTo>
                    <a:lnTo>
                      <a:pt x="41" y="35"/>
                    </a:lnTo>
                    <a:lnTo>
                      <a:pt x="38" y="35"/>
                    </a:lnTo>
                    <a:lnTo>
                      <a:pt x="38" y="31"/>
                    </a:lnTo>
                    <a:lnTo>
                      <a:pt x="36" y="31"/>
                    </a:lnTo>
                    <a:lnTo>
                      <a:pt x="36" y="28"/>
                    </a:lnTo>
                    <a:lnTo>
                      <a:pt x="33" y="28"/>
                    </a:lnTo>
                    <a:lnTo>
                      <a:pt x="33" y="26"/>
                    </a:lnTo>
                    <a:lnTo>
                      <a:pt x="33" y="24"/>
                    </a:lnTo>
                    <a:lnTo>
                      <a:pt x="30" y="24"/>
                    </a:lnTo>
                    <a:lnTo>
                      <a:pt x="30" y="20"/>
                    </a:lnTo>
                    <a:lnTo>
                      <a:pt x="28" y="20"/>
                    </a:lnTo>
                    <a:lnTo>
                      <a:pt x="28" y="18"/>
                    </a:lnTo>
                    <a:lnTo>
                      <a:pt x="27" y="18"/>
                    </a:lnTo>
                    <a:lnTo>
                      <a:pt x="27" y="16"/>
                    </a:lnTo>
                    <a:lnTo>
                      <a:pt x="25" y="16"/>
                    </a:lnTo>
                    <a:lnTo>
                      <a:pt x="25" y="13"/>
                    </a:lnTo>
                    <a:lnTo>
                      <a:pt x="21" y="13"/>
                    </a:lnTo>
                    <a:lnTo>
                      <a:pt x="21" y="11"/>
                    </a:lnTo>
                    <a:lnTo>
                      <a:pt x="19" y="11"/>
                    </a:lnTo>
                    <a:lnTo>
                      <a:pt x="19" y="8"/>
                    </a:lnTo>
                    <a:lnTo>
                      <a:pt x="15" y="8"/>
                    </a:lnTo>
                    <a:lnTo>
                      <a:pt x="15" y="6"/>
                    </a:lnTo>
                    <a:lnTo>
                      <a:pt x="12" y="6"/>
                    </a:lnTo>
                    <a:lnTo>
                      <a:pt x="12" y="5"/>
                    </a:lnTo>
                    <a:lnTo>
                      <a:pt x="9" y="5"/>
                    </a:lnTo>
                    <a:lnTo>
                      <a:pt x="9" y="3"/>
                    </a:lnTo>
                    <a:lnTo>
                      <a:pt x="5" y="3"/>
                    </a:lnTo>
                    <a:lnTo>
                      <a:pt x="5" y="2"/>
                    </a:lnTo>
                    <a:lnTo>
                      <a:pt x="1" y="2"/>
                    </a:lnTo>
                    <a:lnTo>
                      <a:pt x="1"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4"/>
              <p:cNvSpPr>
                <a:spLocks/>
              </p:cNvSpPr>
              <p:nvPr/>
            </p:nvSpPr>
            <p:spPr bwMode="auto">
              <a:xfrm>
                <a:off x="618418" y="3919124"/>
                <a:ext cx="2844000" cy="1552859"/>
              </a:xfrm>
              <a:custGeom>
                <a:avLst/>
                <a:gdLst>
                  <a:gd name="T0" fmla="*/ 192 w 220"/>
                  <a:gd name="T1" fmla="*/ 122 h 122"/>
                  <a:gd name="T2" fmla="*/ 187 w 220"/>
                  <a:gd name="T3" fmla="*/ 120 h 122"/>
                  <a:gd name="T4" fmla="*/ 183 w 220"/>
                  <a:gd name="T5" fmla="*/ 117 h 122"/>
                  <a:gd name="T6" fmla="*/ 182 w 220"/>
                  <a:gd name="T7" fmla="*/ 115 h 122"/>
                  <a:gd name="T8" fmla="*/ 179 w 220"/>
                  <a:gd name="T9" fmla="*/ 113 h 122"/>
                  <a:gd name="T10" fmla="*/ 161 w 220"/>
                  <a:gd name="T11" fmla="*/ 108 h 122"/>
                  <a:gd name="T12" fmla="*/ 158 w 220"/>
                  <a:gd name="T13" fmla="*/ 106 h 122"/>
                  <a:gd name="T14" fmla="*/ 146 w 220"/>
                  <a:gd name="T15" fmla="*/ 105 h 122"/>
                  <a:gd name="T16" fmla="*/ 144 w 220"/>
                  <a:gd name="T17" fmla="*/ 103 h 122"/>
                  <a:gd name="T18" fmla="*/ 142 w 220"/>
                  <a:gd name="T19" fmla="*/ 101 h 122"/>
                  <a:gd name="T20" fmla="*/ 137 w 220"/>
                  <a:gd name="T21" fmla="*/ 99 h 122"/>
                  <a:gd name="T22" fmla="*/ 131 w 220"/>
                  <a:gd name="T23" fmla="*/ 97 h 122"/>
                  <a:gd name="T24" fmla="*/ 125 w 220"/>
                  <a:gd name="T25" fmla="*/ 96 h 122"/>
                  <a:gd name="T26" fmla="*/ 122 w 220"/>
                  <a:gd name="T27" fmla="*/ 93 h 122"/>
                  <a:gd name="T28" fmla="*/ 119 w 220"/>
                  <a:gd name="T29" fmla="*/ 92 h 122"/>
                  <a:gd name="T30" fmla="*/ 117 w 220"/>
                  <a:gd name="T31" fmla="*/ 90 h 122"/>
                  <a:gd name="T32" fmla="*/ 113 w 220"/>
                  <a:gd name="T33" fmla="*/ 87 h 122"/>
                  <a:gd name="T34" fmla="*/ 110 w 220"/>
                  <a:gd name="T35" fmla="*/ 85 h 122"/>
                  <a:gd name="T36" fmla="*/ 107 w 220"/>
                  <a:gd name="T37" fmla="*/ 83 h 122"/>
                  <a:gd name="T38" fmla="*/ 105 w 220"/>
                  <a:gd name="T39" fmla="*/ 82 h 122"/>
                  <a:gd name="T40" fmla="*/ 100 w 220"/>
                  <a:gd name="T41" fmla="*/ 79 h 122"/>
                  <a:gd name="T42" fmla="*/ 99 w 220"/>
                  <a:gd name="T43" fmla="*/ 76 h 122"/>
                  <a:gd name="T44" fmla="*/ 95 w 220"/>
                  <a:gd name="T45" fmla="*/ 74 h 122"/>
                  <a:gd name="T46" fmla="*/ 94 w 220"/>
                  <a:gd name="T47" fmla="*/ 72 h 122"/>
                  <a:gd name="T48" fmla="*/ 92 w 220"/>
                  <a:gd name="T49" fmla="*/ 70 h 122"/>
                  <a:gd name="T50" fmla="*/ 91 w 220"/>
                  <a:gd name="T51" fmla="*/ 68 h 122"/>
                  <a:gd name="T52" fmla="*/ 88 w 220"/>
                  <a:gd name="T53" fmla="*/ 65 h 122"/>
                  <a:gd name="T54" fmla="*/ 83 w 220"/>
                  <a:gd name="T55" fmla="*/ 64 h 122"/>
                  <a:gd name="T56" fmla="*/ 80 w 220"/>
                  <a:gd name="T57" fmla="*/ 62 h 122"/>
                  <a:gd name="T58" fmla="*/ 78 w 220"/>
                  <a:gd name="T59" fmla="*/ 60 h 122"/>
                  <a:gd name="T60" fmla="*/ 76 w 220"/>
                  <a:gd name="T61" fmla="*/ 57 h 122"/>
                  <a:gd name="T62" fmla="*/ 74 w 220"/>
                  <a:gd name="T63" fmla="*/ 55 h 122"/>
                  <a:gd name="T64" fmla="*/ 73 w 220"/>
                  <a:gd name="T65" fmla="*/ 54 h 122"/>
                  <a:gd name="T66" fmla="*/ 71 w 220"/>
                  <a:gd name="T67" fmla="*/ 52 h 122"/>
                  <a:gd name="T68" fmla="*/ 69 w 220"/>
                  <a:gd name="T69" fmla="*/ 50 h 122"/>
                  <a:gd name="T70" fmla="*/ 67 w 220"/>
                  <a:gd name="T71" fmla="*/ 47 h 122"/>
                  <a:gd name="T72" fmla="*/ 62 w 220"/>
                  <a:gd name="T73" fmla="*/ 45 h 122"/>
                  <a:gd name="T74" fmla="*/ 57 w 220"/>
                  <a:gd name="T75" fmla="*/ 44 h 122"/>
                  <a:gd name="T76" fmla="*/ 54 w 220"/>
                  <a:gd name="T77" fmla="*/ 42 h 122"/>
                  <a:gd name="T78" fmla="*/ 52 w 220"/>
                  <a:gd name="T79" fmla="*/ 40 h 122"/>
                  <a:gd name="T80" fmla="*/ 49 w 220"/>
                  <a:gd name="T81" fmla="*/ 38 h 122"/>
                  <a:gd name="T82" fmla="*/ 47 w 220"/>
                  <a:gd name="T83" fmla="*/ 35 h 122"/>
                  <a:gd name="T84" fmla="*/ 45 w 220"/>
                  <a:gd name="T85" fmla="*/ 34 h 122"/>
                  <a:gd name="T86" fmla="*/ 43 w 220"/>
                  <a:gd name="T87" fmla="*/ 32 h 122"/>
                  <a:gd name="T88" fmla="*/ 40 w 220"/>
                  <a:gd name="T89" fmla="*/ 30 h 122"/>
                  <a:gd name="T90" fmla="*/ 37 w 220"/>
                  <a:gd name="T91" fmla="*/ 28 h 122"/>
                  <a:gd name="T92" fmla="*/ 34 w 220"/>
                  <a:gd name="T93" fmla="*/ 26 h 122"/>
                  <a:gd name="T94" fmla="*/ 32 w 220"/>
                  <a:gd name="T95" fmla="*/ 23 h 122"/>
                  <a:gd name="T96" fmla="*/ 29 w 220"/>
                  <a:gd name="T97" fmla="*/ 21 h 122"/>
                  <a:gd name="T98" fmla="*/ 24 w 220"/>
                  <a:gd name="T99" fmla="*/ 15 h 122"/>
                  <a:gd name="T100" fmla="*/ 21 w 220"/>
                  <a:gd name="T101" fmla="*/ 12 h 122"/>
                  <a:gd name="T102" fmla="*/ 17 w 220"/>
                  <a:gd name="T103" fmla="*/ 10 h 122"/>
                  <a:gd name="T104" fmla="*/ 15 w 220"/>
                  <a:gd name="T105" fmla="*/ 10 h 122"/>
                  <a:gd name="T106" fmla="*/ 13 w 220"/>
                  <a:gd name="T107" fmla="*/ 7 h 122"/>
                  <a:gd name="T108" fmla="*/ 11 w 220"/>
                  <a:gd name="T109" fmla="*/ 5 h 122"/>
                  <a:gd name="T110" fmla="*/ 11 w 220"/>
                  <a:gd name="T111" fmla="*/ 2 h 122"/>
                  <a:gd name="T112" fmla="*/ 6 w 220"/>
                  <a:gd name="T113" fmla="*/ 2 h 122"/>
                  <a:gd name="T114" fmla="*/ 0 w 220"/>
                  <a:gd name="T11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122">
                    <a:moveTo>
                      <a:pt x="220" y="122"/>
                    </a:moveTo>
                    <a:lnTo>
                      <a:pt x="192" y="122"/>
                    </a:lnTo>
                    <a:lnTo>
                      <a:pt x="192" y="120"/>
                    </a:lnTo>
                    <a:lnTo>
                      <a:pt x="187" y="120"/>
                    </a:lnTo>
                    <a:lnTo>
                      <a:pt x="187" y="117"/>
                    </a:lnTo>
                    <a:lnTo>
                      <a:pt x="183" y="117"/>
                    </a:lnTo>
                    <a:lnTo>
                      <a:pt x="183" y="115"/>
                    </a:lnTo>
                    <a:lnTo>
                      <a:pt x="182" y="115"/>
                    </a:lnTo>
                    <a:lnTo>
                      <a:pt x="182" y="113"/>
                    </a:lnTo>
                    <a:lnTo>
                      <a:pt x="179" y="113"/>
                    </a:lnTo>
                    <a:lnTo>
                      <a:pt x="179" y="108"/>
                    </a:lnTo>
                    <a:lnTo>
                      <a:pt x="161" y="108"/>
                    </a:lnTo>
                    <a:lnTo>
                      <a:pt x="161" y="106"/>
                    </a:lnTo>
                    <a:lnTo>
                      <a:pt x="158" y="106"/>
                    </a:lnTo>
                    <a:lnTo>
                      <a:pt x="158" y="105"/>
                    </a:lnTo>
                    <a:lnTo>
                      <a:pt x="146" y="105"/>
                    </a:lnTo>
                    <a:lnTo>
                      <a:pt x="146" y="103"/>
                    </a:lnTo>
                    <a:lnTo>
                      <a:pt x="144" y="103"/>
                    </a:lnTo>
                    <a:lnTo>
                      <a:pt x="144" y="101"/>
                    </a:lnTo>
                    <a:lnTo>
                      <a:pt x="142" y="101"/>
                    </a:lnTo>
                    <a:lnTo>
                      <a:pt x="142" y="99"/>
                    </a:lnTo>
                    <a:lnTo>
                      <a:pt x="137" y="99"/>
                    </a:lnTo>
                    <a:lnTo>
                      <a:pt x="137" y="97"/>
                    </a:lnTo>
                    <a:lnTo>
                      <a:pt x="131" y="97"/>
                    </a:lnTo>
                    <a:lnTo>
                      <a:pt x="131" y="96"/>
                    </a:lnTo>
                    <a:lnTo>
                      <a:pt x="125" y="96"/>
                    </a:lnTo>
                    <a:lnTo>
                      <a:pt x="125" y="93"/>
                    </a:lnTo>
                    <a:lnTo>
                      <a:pt x="122" y="93"/>
                    </a:lnTo>
                    <a:lnTo>
                      <a:pt x="122" y="92"/>
                    </a:lnTo>
                    <a:lnTo>
                      <a:pt x="119" y="92"/>
                    </a:lnTo>
                    <a:lnTo>
                      <a:pt x="119" y="90"/>
                    </a:lnTo>
                    <a:lnTo>
                      <a:pt x="117" y="90"/>
                    </a:lnTo>
                    <a:lnTo>
                      <a:pt x="117" y="87"/>
                    </a:lnTo>
                    <a:lnTo>
                      <a:pt x="113" y="87"/>
                    </a:lnTo>
                    <a:lnTo>
                      <a:pt x="113" y="85"/>
                    </a:lnTo>
                    <a:lnTo>
                      <a:pt x="110" y="85"/>
                    </a:lnTo>
                    <a:lnTo>
                      <a:pt x="110" y="83"/>
                    </a:lnTo>
                    <a:lnTo>
                      <a:pt x="107" y="83"/>
                    </a:lnTo>
                    <a:lnTo>
                      <a:pt x="107" y="82"/>
                    </a:lnTo>
                    <a:lnTo>
                      <a:pt x="105" y="82"/>
                    </a:lnTo>
                    <a:lnTo>
                      <a:pt x="105" y="79"/>
                    </a:lnTo>
                    <a:lnTo>
                      <a:pt x="100" y="79"/>
                    </a:lnTo>
                    <a:lnTo>
                      <a:pt x="100" y="76"/>
                    </a:lnTo>
                    <a:lnTo>
                      <a:pt x="99" y="76"/>
                    </a:lnTo>
                    <a:lnTo>
                      <a:pt x="99" y="74"/>
                    </a:lnTo>
                    <a:lnTo>
                      <a:pt x="95" y="74"/>
                    </a:lnTo>
                    <a:lnTo>
                      <a:pt x="95" y="72"/>
                    </a:lnTo>
                    <a:lnTo>
                      <a:pt x="94" y="72"/>
                    </a:lnTo>
                    <a:lnTo>
                      <a:pt x="94" y="70"/>
                    </a:lnTo>
                    <a:lnTo>
                      <a:pt x="92" y="70"/>
                    </a:lnTo>
                    <a:lnTo>
                      <a:pt x="92" y="68"/>
                    </a:lnTo>
                    <a:lnTo>
                      <a:pt x="91" y="68"/>
                    </a:lnTo>
                    <a:lnTo>
                      <a:pt x="91" y="65"/>
                    </a:lnTo>
                    <a:lnTo>
                      <a:pt x="88" y="65"/>
                    </a:lnTo>
                    <a:lnTo>
                      <a:pt x="88" y="64"/>
                    </a:lnTo>
                    <a:lnTo>
                      <a:pt x="83" y="64"/>
                    </a:lnTo>
                    <a:lnTo>
                      <a:pt x="83" y="62"/>
                    </a:lnTo>
                    <a:lnTo>
                      <a:pt x="80" y="62"/>
                    </a:lnTo>
                    <a:lnTo>
                      <a:pt x="80" y="60"/>
                    </a:lnTo>
                    <a:lnTo>
                      <a:pt x="78" y="60"/>
                    </a:lnTo>
                    <a:lnTo>
                      <a:pt x="78" y="57"/>
                    </a:lnTo>
                    <a:lnTo>
                      <a:pt x="76" y="57"/>
                    </a:lnTo>
                    <a:lnTo>
                      <a:pt x="76" y="55"/>
                    </a:lnTo>
                    <a:lnTo>
                      <a:pt x="74" y="55"/>
                    </a:lnTo>
                    <a:lnTo>
                      <a:pt x="74" y="54"/>
                    </a:lnTo>
                    <a:lnTo>
                      <a:pt x="73" y="54"/>
                    </a:lnTo>
                    <a:lnTo>
                      <a:pt x="73" y="52"/>
                    </a:lnTo>
                    <a:lnTo>
                      <a:pt x="71" y="52"/>
                    </a:lnTo>
                    <a:lnTo>
                      <a:pt x="71" y="50"/>
                    </a:lnTo>
                    <a:lnTo>
                      <a:pt x="69" y="50"/>
                    </a:lnTo>
                    <a:lnTo>
                      <a:pt x="69" y="47"/>
                    </a:lnTo>
                    <a:lnTo>
                      <a:pt x="67" y="47"/>
                    </a:lnTo>
                    <a:lnTo>
                      <a:pt x="67" y="45"/>
                    </a:lnTo>
                    <a:lnTo>
                      <a:pt x="62" y="45"/>
                    </a:lnTo>
                    <a:lnTo>
                      <a:pt x="62" y="44"/>
                    </a:lnTo>
                    <a:lnTo>
                      <a:pt x="57" y="44"/>
                    </a:lnTo>
                    <a:lnTo>
                      <a:pt x="57" y="42"/>
                    </a:lnTo>
                    <a:lnTo>
                      <a:pt x="54" y="42"/>
                    </a:lnTo>
                    <a:lnTo>
                      <a:pt x="54" y="40"/>
                    </a:lnTo>
                    <a:lnTo>
                      <a:pt x="52" y="40"/>
                    </a:lnTo>
                    <a:lnTo>
                      <a:pt x="52" y="38"/>
                    </a:lnTo>
                    <a:lnTo>
                      <a:pt x="49" y="38"/>
                    </a:lnTo>
                    <a:lnTo>
                      <a:pt x="49" y="35"/>
                    </a:lnTo>
                    <a:lnTo>
                      <a:pt x="47" y="35"/>
                    </a:lnTo>
                    <a:lnTo>
                      <a:pt x="47" y="34"/>
                    </a:lnTo>
                    <a:lnTo>
                      <a:pt x="45" y="34"/>
                    </a:lnTo>
                    <a:lnTo>
                      <a:pt x="45" y="32"/>
                    </a:lnTo>
                    <a:lnTo>
                      <a:pt x="43" y="32"/>
                    </a:lnTo>
                    <a:lnTo>
                      <a:pt x="43" y="30"/>
                    </a:lnTo>
                    <a:lnTo>
                      <a:pt x="40" y="30"/>
                    </a:lnTo>
                    <a:lnTo>
                      <a:pt x="40" y="28"/>
                    </a:lnTo>
                    <a:lnTo>
                      <a:pt x="37" y="28"/>
                    </a:lnTo>
                    <a:lnTo>
                      <a:pt x="37" y="26"/>
                    </a:lnTo>
                    <a:lnTo>
                      <a:pt x="34" y="26"/>
                    </a:lnTo>
                    <a:lnTo>
                      <a:pt x="34" y="23"/>
                    </a:lnTo>
                    <a:lnTo>
                      <a:pt x="32" y="23"/>
                    </a:lnTo>
                    <a:lnTo>
                      <a:pt x="32" y="21"/>
                    </a:lnTo>
                    <a:lnTo>
                      <a:pt x="29" y="21"/>
                    </a:lnTo>
                    <a:lnTo>
                      <a:pt x="29" y="15"/>
                    </a:lnTo>
                    <a:lnTo>
                      <a:pt x="24" y="15"/>
                    </a:lnTo>
                    <a:lnTo>
                      <a:pt x="21" y="15"/>
                    </a:lnTo>
                    <a:lnTo>
                      <a:pt x="21" y="12"/>
                    </a:lnTo>
                    <a:lnTo>
                      <a:pt x="17" y="12"/>
                    </a:lnTo>
                    <a:lnTo>
                      <a:pt x="17" y="10"/>
                    </a:lnTo>
                    <a:lnTo>
                      <a:pt x="16" y="10"/>
                    </a:lnTo>
                    <a:lnTo>
                      <a:pt x="15" y="10"/>
                    </a:lnTo>
                    <a:lnTo>
                      <a:pt x="15" y="7"/>
                    </a:lnTo>
                    <a:lnTo>
                      <a:pt x="13" y="7"/>
                    </a:lnTo>
                    <a:lnTo>
                      <a:pt x="13" y="5"/>
                    </a:lnTo>
                    <a:lnTo>
                      <a:pt x="11" y="5"/>
                    </a:lnTo>
                    <a:lnTo>
                      <a:pt x="11" y="4"/>
                    </a:lnTo>
                    <a:lnTo>
                      <a:pt x="11" y="2"/>
                    </a:lnTo>
                    <a:lnTo>
                      <a:pt x="8" y="2"/>
                    </a:lnTo>
                    <a:lnTo>
                      <a:pt x="6" y="2"/>
                    </a:lnTo>
                    <a:lnTo>
                      <a:pt x="6" y="0"/>
                    </a:lnTo>
                    <a:lnTo>
                      <a:pt x="0" y="0"/>
                    </a:lnTo>
                  </a:path>
                </a:pathLst>
              </a:custGeom>
              <a:noFill/>
              <a:ln w="15875">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50" name="Group 49"/>
          <p:cNvGrpSpPr/>
          <p:nvPr/>
        </p:nvGrpSpPr>
        <p:grpSpPr>
          <a:xfrm>
            <a:off x="4594848" y="3786784"/>
            <a:ext cx="4301479" cy="2454243"/>
            <a:chOff x="301600" y="3936912"/>
            <a:chExt cx="4301479" cy="2454243"/>
          </a:xfrm>
        </p:grpSpPr>
        <p:sp>
          <p:nvSpPr>
            <p:cNvPr id="51" name="TextBox 50"/>
            <p:cNvSpPr txBox="1"/>
            <p:nvPr/>
          </p:nvSpPr>
          <p:spPr>
            <a:xfrm>
              <a:off x="3031815" y="5052756"/>
              <a:ext cx="1571264" cy="246221"/>
            </a:xfrm>
            <a:prstGeom prst="rect">
              <a:avLst/>
            </a:prstGeom>
            <a:noFill/>
          </p:spPr>
          <p:txBody>
            <a:bodyPr wrap="none" rtlCol="0">
              <a:spAutoFit/>
            </a:bodyPr>
            <a:lstStyle/>
            <a:p>
              <a:r>
                <a:rPr lang="en-GB" sz="1000" b="1" dirty="0" smtClean="0"/>
                <a:t>Log-rank</a:t>
              </a:r>
              <a:r>
                <a:rPr lang="ja-JP" altLang="en-US" sz="1000" b="1" dirty="0" smtClean="0"/>
                <a:t>検定、</a:t>
              </a:r>
              <a:r>
                <a:rPr lang="en-GB" sz="1000" b="1" dirty="0" smtClean="0"/>
                <a:t>p</a:t>
              </a:r>
              <a:r>
                <a:rPr lang="ja-JP" altLang="en-US" sz="1000" b="1" dirty="0" smtClean="0"/>
                <a:t>＝</a:t>
              </a:r>
              <a:r>
                <a:rPr lang="en-GB" sz="1000" b="1" dirty="0" smtClean="0"/>
                <a:t>0.02</a:t>
              </a:r>
              <a:endParaRPr lang="en-GB" sz="1000" b="1" dirty="0"/>
            </a:p>
          </p:txBody>
        </p:sp>
        <p:grpSp>
          <p:nvGrpSpPr>
            <p:cNvPr id="52" name="Group 51"/>
            <p:cNvGrpSpPr/>
            <p:nvPr/>
          </p:nvGrpSpPr>
          <p:grpSpPr>
            <a:xfrm>
              <a:off x="721153" y="4000686"/>
              <a:ext cx="3555387" cy="1999293"/>
              <a:chOff x="471763" y="3862136"/>
              <a:chExt cx="3555387" cy="1999293"/>
            </a:xfrm>
          </p:grpSpPr>
          <p:cxnSp>
            <p:nvCxnSpPr>
              <p:cNvPr id="70" name="Straight Connector 69"/>
              <p:cNvCxnSpPr/>
              <p:nvPr/>
            </p:nvCxnSpPr>
            <p:spPr>
              <a:xfrm>
                <a:off x="524733" y="3862136"/>
                <a:ext cx="0" cy="19385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71763" y="393264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71763" y="428996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71763" y="465397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71763" y="501129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71763" y="536861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71763" y="5729281"/>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23192" y="5801504"/>
                <a:ext cx="350395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94360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520074"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15657"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071620"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397701"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841546"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3287548"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72545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301600" y="3936912"/>
              <a:ext cx="3800133" cy="2454243"/>
              <a:chOff x="52210" y="3798362"/>
              <a:chExt cx="3800133" cy="2454243"/>
            </a:xfrm>
          </p:grpSpPr>
          <p:sp>
            <p:nvSpPr>
              <p:cNvPr id="54" name="TextBox 53"/>
              <p:cNvSpPr txBox="1"/>
              <p:nvPr/>
            </p:nvSpPr>
            <p:spPr>
              <a:xfrm>
                <a:off x="269729" y="3798362"/>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1.0</a:t>
                </a:r>
                <a:endParaRPr lang="en-US" sz="1050" b="1" dirty="0">
                  <a:solidFill>
                    <a:srgbClr val="363636"/>
                  </a:solidFill>
                  <a:latin typeface="Arial"/>
                  <a:cs typeface="Arial"/>
                </a:endParaRPr>
              </a:p>
            </p:txBody>
          </p:sp>
          <p:sp>
            <p:nvSpPr>
              <p:cNvPr id="55" name="TextBox 54"/>
              <p:cNvSpPr txBox="1"/>
              <p:nvPr/>
            </p:nvSpPr>
            <p:spPr>
              <a:xfrm>
                <a:off x="269729" y="416237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0.8</a:t>
                </a:r>
                <a:endParaRPr lang="en-US" sz="1050" b="1" dirty="0">
                  <a:solidFill>
                    <a:srgbClr val="363636"/>
                  </a:solidFill>
                  <a:latin typeface="Arial"/>
                  <a:cs typeface="Arial"/>
                </a:endParaRPr>
              </a:p>
            </p:txBody>
          </p:sp>
          <p:sp>
            <p:nvSpPr>
              <p:cNvPr id="56" name="TextBox 55"/>
              <p:cNvSpPr txBox="1"/>
              <p:nvPr/>
            </p:nvSpPr>
            <p:spPr>
              <a:xfrm>
                <a:off x="269729" y="487701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0.4</a:t>
                </a:r>
                <a:endParaRPr lang="en-US" sz="1050" b="1" dirty="0">
                  <a:solidFill>
                    <a:srgbClr val="363636"/>
                  </a:solidFill>
                  <a:latin typeface="Arial"/>
                  <a:cs typeface="Arial"/>
                </a:endParaRPr>
              </a:p>
            </p:txBody>
          </p:sp>
          <p:sp>
            <p:nvSpPr>
              <p:cNvPr id="57" name="TextBox 56"/>
              <p:cNvSpPr txBox="1"/>
              <p:nvPr/>
            </p:nvSpPr>
            <p:spPr>
              <a:xfrm>
                <a:off x="269729" y="524102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0.2</a:t>
                </a:r>
                <a:endParaRPr lang="en-US" sz="1050" b="1" dirty="0">
                  <a:solidFill>
                    <a:srgbClr val="363636"/>
                  </a:solidFill>
                  <a:latin typeface="Arial"/>
                  <a:cs typeface="Arial"/>
                </a:endParaRPr>
              </a:p>
            </p:txBody>
          </p:sp>
          <p:sp>
            <p:nvSpPr>
              <p:cNvPr id="58" name="TextBox 57"/>
              <p:cNvSpPr txBox="1"/>
              <p:nvPr/>
            </p:nvSpPr>
            <p:spPr>
              <a:xfrm>
                <a:off x="515406" y="5857979"/>
                <a:ext cx="198723" cy="132366"/>
              </a:xfrm>
              <a:prstGeom prst="rect">
                <a:avLst/>
              </a:prstGeom>
              <a:noFill/>
            </p:spPr>
            <p:txBody>
              <a:bodyPr wrap="none" tIns="0" bIns="0" rtlCol="0" anchor="t">
                <a:spAutoFit/>
              </a:bodyPr>
              <a:lstStyle/>
              <a:p>
                <a:pPr algn="ctr" fontAlgn="auto">
                  <a:spcBef>
                    <a:spcPts val="0"/>
                  </a:spcBef>
                  <a:spcAft>
                    <a:spcPts val="0"/>
                  </a:spcAft>
                </a:pPr>
                <a:r>
                  <a:rPr lang="en-US" sz="1050" b="1" dirty="0">
                    <a:solidFill>
                      <a:srgbClr val="363636"/>
                    </a:solidFill>
                    <a:latin typeface="Arial"/>
                    <a:cs typeface="Arial"/>
                  </a:rPr>
                  <a:t>0</a:t>
                </a:r>
              </a:p>
            </p:txBody>
          </p:sp>
          <p:sp>
            <p:nvSpPr>
              <p:cNvPr id="59" name="TextBox 58"/>
              <p:cNvSpPr txBox="1"/>
              <p:nvPr/>
            </p:nvSpPr>
            <p:spPr>
              <a:xfrm>
                <a:off x="94212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1</a:t>
                </a:r>
                <a:endParaRPr lang="en-US" sz="1050" b="1" dirty="0">
                  <a:solidFill>
                    <a:srgbClr val="363636"/>
                  </a:solidFill>
                  <a:latin typeface="Arial"/>
                  <a:cs typeface="Arial"/>
                </a:endParaRPr>
              </a:p>
            </p:txBody>
          </p:sp>
          <p:sp>
            <p:nvSpPr>
              <p:cNvPr id="60" name="TextBox 59"/>
              <p:cNvSpPr txBox="1"/>
              <p:nvPr/>
            </p:nvSpPr>
            <p:spPr>
              <a:xfrm>
                <a:off x="1393708"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2</a:t>
                </a:r>
                <a:endParaRPr lang="en-US" sz="1050" b="1" dirty="0">
                  <a:solidFill>
                    <a:srgbClr val="363636"/>
                  </a:solidFill>
                  <a:latin typeface="Arial"/>
                  <a:cs typeface="Arial"/>
                </a:endParaRPr>
              </a:p>
            </p:txBody>
          </p:sp>
          <p:sp>
            <p:nvSpPr>
              <p:cNvPr id="61" name="TextBox 60"/>
              <p:cNvSpPr txBox="1"/>
              <p:nvPr/>
            </p:nvSpPr>
            <p:spPr>
              <a:xfrm>
                <a:off x="181411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3</a:t>
                </a:r>
                <a:endParaRPr lang="en-US" sz="1050" b="1" dirty="0">
                  <a:solidFill>
                    <a:srgbClr val="363636"/>
                  </a:solidFill>
                  <a:latin typeface="Arial"/>
                  <a:cs typeface="Arial"/>
                </a:endParaRPr>
              </a:p>
            </p:txBody>
          </p:sp>
          <p:sp>
            <p:nvSpPr>
              <p:cNvPr id="62" name="TextBox 61"/>
              <p:cNvSpPr txBox="1"/>
              <p:nvPr/>
            </p:nvSpPr>
            <p:spPr>
              <a:xfrm>
                <a:off x="1190671" y="5998689"/>
                <a:ext cx="2193899" cy="253916"/>
              </a:xfrm>
              <a:prstGeom prst="rect">
                <a:avLst/>
              </a:prstGeom>
              <a:noFill/>
            </p:spPr>
            <p:txBody>
              <a:bodyPr wrap="square" rtlCol="0" anchor="ctr">
                <a:spAutoFit/>
              </a:bodyPr>
              <a:lstStyle/>
              <a:p>
                <a:pPr algn="ctr" fontAlgn="auto">
                  <a:spcBef>
                    <a:spcPts val="0"/>
                  </a:spcBef>
                  <a:spcAft>
                    <a:spcPts val="0"/>
                  </a:spcAft>
                </a:pPr>
                <a:r>
                  <a:rPr lang="ja-JP" altLang="en-US" sz="1050" b="1" dirty="0" smtClean="0">
                    <a:solidFill>
                      <a:srgbClr val="363636"/>
                    </a:solidFill>
                    <a:latin typeface="Arial"/>
                    <a:cs typeface="Arial"/>
                  </a:rPr>
                  <a:t>時間（年）</a:t>
                </a:r>
                <a:endParaRPr lang="en-US" sz="1050" b="1" dirty="0">
                  <a:solidFill>
                    <a:srgbClr val="363636"/>
                  </a:solidFill>
                  <a:latin typeface="Arial"/>
                  <a:cs typeface="Arial"/>
                </a:endParaRPr>
              </a:p>
            </p:txBody>
          </p:sp>
          <p:sp>
            <p:nvSpPr>
              <p:cNvPr id="63" name="TextBox 62"/>
              <p:cNvSpPr txBox="1"/>
              <p:nvPr/>
            </p:nvSpPr>
            <p:spPr>
              <a:xfrm rot="16200000">
                <a:off x="-496902" y="4747294"/>
                <a:ext cx="1315745" cy="217521"/>
              </a:xfrm>
              <a:prstGeom prst="rect">
                <a:avLst/>
              </a:prstGeom>
              <a:noFill/>
            </p:spPr>
            <p:txBody>
              <a:bodyPr vert="eaVert" wrap="square" rtlCol="0" anchor="ctr">
                <a:spAutoFit/>
              </a:bodyPr>
              <a:lstStyle/>
              <a:p>
                <a:pPr algn="ctr" fontAlgn="auto">
                  <a:spcBef>
                    <a:spcPts val="0"/>
                  </a:spcBef>
                  <a:spcAft>
                    <a:spcPts val="0"/>
                  </a:spcAft>
                </a:pPr>
                <a:r>
                  <a:rPr lang="ja-JP" altLang="en-US" sz="1050" b="1" dirty="0" smtClean="0">
                    <a:solidFill>
                      <a:srgbClr val="363636"/>
                    </a:solidFill>
                    <a:latin typeface="Arial"/>
                    <a:cs typeface="Arial"/>
                  </a:rPr>
                  <a:t>無増悪生存確率</a:t>
                </a:r>
                <a:endParaRPr lang="en-US" sz="1050" b="1" dirty="0">
                  <a:solidFill>
                    <a:srgbClr val="363636"/>
                  </a:solidFill>
                  <a:latin typeface="Arial"/>
                  <a:cs typeface="Arial"/>
                </a:endParaRPr>
              </a:p>
            </p:txBody>
          </p:sp>
          <p:sp>
            <p:nvSpPr>
              <p:cNvPr id="64" name="TextBox 63"/>
              <p:cNvSpPr txBox="1"/>
              <p:nvPr/>
            </p:nvSpPr>
            <p:spPr>
              <a:xfrm>
                <a:off x="269729" y="5581620"/>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0.0</a:t>
                </a:r>
                <a:endParaRPr lang="en-US" sz="1050" b="1" dirty="0">
                  <a:solidFill>
                    <a:srgbClr val="363636"/>
                  </a:solidFill>
                  <a:latin typeface="Arial"/>
                  <a:cs typeface="Arial"/>
                </a:endParaRPr>
              </a:p>
            </p:txBody>
          </p:sp>
          <p:sp>
            <p:nvSpPr>
              <p:cNvPr id="65" name="TextBox 64"/>
              <p:cNvSpPr txBox="1"/>
              <p:nvPr/>
            </p:nvSpPr>
            <p:spPr>
              <a:xfrm>
                <a:off x="269729" y="451969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0.6</a:t>
                </a:r>
                <a:endParaRPr lang="en-US" sz="1050" b="1" dirty="0">
                  <a:solidFill>
                    <a:srgbClr val="363636"/>
                  </a:solidFill>
                  <a:latin typeface="Arial"/>
                  <a:cs typeface="Arial"/>
                </a:endParaRPr>
              </a:p>
            </p:txBody>
          </p:sp>
          <p:sp>
            <p:nvSpPr>
              <p:cNvPr id="66" name="TextBox 65"/>
              <p:cNvSpPr txBox="1"/>
              <p:nvPr/>
            </p:nvSpPr>
            <p:spPr>
              <a:xfrm>
                <a:off x="22677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4</a:t>
                </a:r>
                <a:endParaRPr lang="en-US" sz="1050" b="1" dirty="0">
                  <a:solidFill>
                    <a:srgbClr val="363636"/>
                  </a:solidFill>
                  <a:latin typeface="Arial"/>
                  <a:cs typeface="Arial"/>
                </a:endParaRPr>
              </a:p>
            </p:txBody>
          </p:sp>
          <p:sp>
            <p:nvSpPr>
              <p:cNvPr id="67" name="TextBox 66"/>
              <p:cNvSpPr txBox="1"/>
              <p:nvPr/>
            </p:nvSpPr>
            <p:spPr>
              <a:xfrm>
                <a:off x="27178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5</a:t>
                </a:r>
                <a:endParaRPr lang="en-US" sz="1050" b="1" dirty="0">
                  <a:solidFill>
                    <a:srgbClr val="363636"/>
                  </a:solidFill>
                  <a:latin typeface="Arial"/>
                  <a:cs typeface="Arial"/>
                </a:endParaRPr>
              </a:p>
            </p:txBody>
          </p:sp>
          <p:sp>
            <p:nvSpPr>
              <p:cNvPr id="68" name="TextBox 67"/>
              <p:cNvSpPr txBox="1"/>
              <p:nvPr/>
            </p:nvSpPr>
            <p:spPr>
              <a:xfrm>
                <a:off x="3154428"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6</a:t>
                </a:r>
                <a:endParaRPr lang="en-US" sz="1050" b="1" dirty="0">
                  <a:solidFill>
                    <a:srgbClr val="363636"/>
                  </a:solidFill>
                  <a:latin typeface="Arial"/>
                  <a:cs typeface="Arial"/>
                </a:endParaRPr>
              </a:p>
            </p:txBody>
          </p:sp>
          <p:sp>
            <p:nvSpPr>
              <p:cNvPr id="69" name="TextBox 68"/>
              <p:cNvSpPr txBox="1"/>
              <p:nvPr/>
            </p:nvSpPr>
            <p:spPr>
              <a:xfrm>
                <a:off x="3592336"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7</a:t>
                </a:r>
                <a:endParaRPr lang="en-US" sz="1050" b="1" dirty="0">
                  <a:solidFill>
                    <a:srgbClr val="363636"/>
                  </a:solidFill>
                  <a:latin typeface="Arial"/>
                  <a:cs typeface="Arial"/>
                </a:endParaRPr>
              </a:p>
            </p:txBody>
          </p:sp>
        </p:grpSp>
      </p:grpSp>
      <p:graphicFrame>
        <p:nvGraphicFramePr>
          <p:cNvPr id="86" name="Table 85"/>
          <p:cNvGraphicFramePr>
            <a:graphicFrameLocks noGrp="1"/>
          </p:cNvGraphicFramePr>
          <p:nvPr>
            <p:extLst>
              <p:ext uri="{D42A27DB-BD31-4B8C-83A1-F6EECF244321}">
                <p14:modId xmlns:p14="http://schemas.microsoft.com/office/powerpoint/2010/main" xmlns="" val="3600464934"/>
              </p:ext>
            </p:extLst>
          </p:nvPr>
        </p:nvGraphicFramePr>
        <p:xfrm>
          <a:off x="6356755" y="3667443"/>
          <a:ext cx="2593042" cy="1280160"/>
        </p:xfrm>
        <a:graphic>
          <a:graphicData uri="http://schemas.openxmlformats.org/drawingml/2006/table">
            <a:tbl>
              <a:tblPr firstRow="1" bandRow="1">
                <a:tableStyleId>{69012ECD-51FC-41F1-AA8D-1B2483CD663E}</a:tableStyleId>
              </a:tblPr>
              <a:tblGrid>
                <a:gridCol w="920345"/>
                <a:gridCol w="952500"/>
                <a:gridCol w="720197"/>
              </a:tblGrid>
              <a:tr h="0">
                <a:tc>
                  <a:txBody>
                    <a:bodyPr/>
                    <a:lstStyle/>
                    <a:p>
                      <a:pPr algn="ctr"/>
                      <a:r>
                        <a:rPr lang="ja-JP" altLang="en-US" sz="800" dirty="0" smtClean="0">
                          <a:solidFill>
                            <a:schemeClr val="tx1"/>
                          </a:solidFill>
                        </a:rPr>
                        <a:t>五分位解析の群</a:t>
                      </a:r>
                      <a:endParaRPr lang="en-GB" sz="8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err="1" smtClean="0">
                          <a:solidFill>
                            <a:schemeClr val="tx1"/>
                          </a:solidFill>
                        </a:rPr>
                        <a:t>mPFS</a:t>
                      </a:r>
                      <a:r>
                        <a:rPr lang="ja-JP" altLang="en-US" sz="800" dirty="0" smtClean="0">
                          <a:solidFill>
                            <a:schemeClr val="tx1"/>
                          </a:solidFill>
                        </a:rPr>
                        <a:t>（ヵ月）</a:t>
                      </a:r>
                      <a:endParaRPr lang="en-GB" sz="8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95% CI</a:t>
                      </a:r>
                      <a:endParaRPr lang="en-GB" sz="8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pPr algn="ctr"/>
                      <a:r>
                        <a:rPr lang="en-GB" sz="800" dirty="0" smtClean="0">
                          <a:solidFill>
                            <a:srgbClr val="043882"/>
                          </a:solidFill>
                        </a:rPr>
                        <a:t>1</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10.1</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9.2</a:t>
                      </a:r>
                      <a:r>
                        <a:rPr lang="ja-JP" altLang="en-US" sz="800" dirty="0" smtClean="0">
                          <a:solidFill>
                            <a:srgbClr val="043882"/>
                          </a:solidFill>
                        </a:rPr>
                        <a:t>～</a:t>
                      </a:r>
                      <a:r>
                        <a:rPr lang="en-GB" sz="800" dirty="0" smtClean="0">
                          <a:solidFill>
                            <a:srgbClr val="043882"/>
                          </a:solidFill>
                        </a:rPr>
                        <a:t>11.3</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043882"/>
                          </a:solidFill>
                        </a:rPr>
                        <a:t>2</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10.9</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043882"/>
                          </a:solidFill>
                        </a:rPr>
                        <a:t>9.6</a:t>
                      </a:r>
                      <a:r>
                        <a:rPr lang="ja-JP" altLang="en-US" sz="800" dirty="0" smtClean="0">
                          <a:solidFill>
                            <a:srgbClr val="043882"/>
                          </a:solidFill>
                        </a:rPr>
                        <a:t>～</a:t>
                      </a:r>
                      <a:r>
                        <a:rPr lang="en-GB" sz="800" dirty="0" smtClean="0">
                          <a:solidFill>
                            <a:srgbClr val="043882"/>
                          </a:solidFill>
                        </a:rPr>
                        <a:t>11.6</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3</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11.4</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9.7</a:t>
                      </a:r>
                      <a:r>
                        <a:rPr lang="ja-JP" altLang="en-US" sz="800" dirty="0" smtClean="0">
                          <a:solidFill>
                            <a:srgbClr val="B60D27"/>
                          </a:solidFill>
                        </a:rPr>
                        <a:t>～</a:t>
                      </a:r>
                      <a:r>
                        <a:rPr lang="en-GB" sz="800" dirty="0" smtClean="0">
                          <a:solidFill>
                            <a:srgbClr val="B60D27"/>
                          </a:solidFill>
                        </a:rPr>
                        <a:t>12.9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4</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12.7</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11.1</a:t>
                      </a:r>
                      <a:r>
                        <a:rPr lang="ja-JP" altLang="en-US" sz="800" dirty="0" smtClean="0">
                          <a:solidFill>
                            <a:srgbClr val="B60D27"/>
                          </a:solidFill>
                        </a:rPr>
                        <a:t>～</a:t>
                      </a:r>
                      <a:r>
                        <a:rPr lang="en-GB" sz="800" dirty="0" smtClean="0">
                          <a:solidFill>
                            <a:srgbClr val="B60D27"/>
                          </a:solidFill>
                        </a:rPr>
                        <a:t>13.6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F7899A"/>
                          </a:solidFill>
                        </a:rPr>
                        <a:t>5</a:t>
                      </a:r>
                      <a:endParaRPr lang="en-GB" sz="800" dirty="0">
                        <a:solidFill>
                          <a:srgbClr val="F7899A"/>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F7899A"/>
                          </a:solidFill>
                        </a:rPr>
                        <a:t>12.2</a:t>
                      </a:r>
                      <a:endParaRPr lang="en-GB" sz="800" dirty="0">
                        <a:solidFill>
                          <a:srgbClr val="F7899A"/>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F7899A"/>
                          </a:solidFill>
                        </a:rPr>
                        <a:t>10.8</a:t>
                      </a:r>
                      <a:r>
                        <a:rPr lang="ja-JP" altLang="en-US" sz="800" dirty="0" smtClean="0">
                          <a:solidFill>
                            <a:srgbClr val="F7899A"/>
                          </a:solidFill>
                        </a:rPr>
                        <a:t>～</a:t>
                      </a:r>
                      <a:r>
                        <a:rPr lang="en-GB" sz="800" dirty="0" smtClean="0">
                          <a:solidFill>
                            <a:srgbClr val="F7899A"/>
                          </a:solidFill>
                        </a:rPr>
                        <a:t>14.2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87" name="Freeform 5"/>
          <p:cNvSpPr>
            <a:spLocks/>
          </p:cNvSpPr>
          <p:nvPr/>
        </p:nvSpPr>
        <p:spPr bwMode="auto">
          <a:xfrm>
            <a:off x="5247153" y="3921401"/>
            <a:ext cx="3063410" cy="1685452"/>
          </a:xfrm>
          <a:custGeom>
            <a:avLst/>
            <a:gdLst>
              <a:gd name="T0" fmla="*/ 122 w 245"/>
              <a:gd name="T1" fmla="*/ 134 h 134"/>
              <a:gd name="T2" fmla="*/ 113 w 245"/>
              <a:gd name="T3" fmla="*/ 132 h 134"/>
              <a:gd name="T4" fmla="*/ 102 w 245"/>
              <a:gd name="T5" fmla="*/ 130 h 134"/>
              <a:gd name="T6" fmla="*/ 94 w 245"/>
              <a:gd name="T7" fmla="*/ 128 h 134"/>
              <a:gd name="T8" fmla="*/ 83 w 245"/>
              <a:gd name="T9" fmla="*/ 126 h 134"/>
              <a:gd name="T10" fmla="*/ 79 w 245"/>
              <a:gd name="T11" fmla="*/ 124 h 134"/>
              <a:gd name="T12" fmla="*/ 74 w 245"/>
              <a:gd name="T13" fmla="*/ 123 h 134"/>
              <a:gd name="T14" fmla="*/ 69 w 245"/>
              <a:gd name="T15" fmla="*/ 121 h 134"/>
              <a:gd name="T16" fmla="*/ 64 w 245"/>
              <a:gd name="T17" fmla="*/ 120 h 134"/>
              <a:gd name="T18" fmla="*/ 61 w 245"/>
              <a:gd name="T19" fmla="*/ 118 h 134"/>
              <a:gd name="T20" fmla="*/ 59 w 245"/>
              <a:gd name="T21" fmla="*/ 116 h 134"/>
              <a:gd name="T22" fmla="*/ 58 w 245"/>
              <a:gd name="T23" fmla="*/ 114 h 134"/>
              <a:gd name="T24" fmla="*/ 54 w 245"/>
              <a:gd name="T25" fmla="*/ 112 h 134"/>
              <a:gd name="T26" fmla="*/ 52 w 245"/>
              <a:gd name="T27" fmla="*/ 109 h 134"/>
              <a:gd name="T28" fmla="*/ 50 w 245"/>
              <a:gd name="T29" fmla="*/ 107 h 134"/>
              <a:gd name="T30" fmla="*/ 48 w 245"/>
              <a:gd name="T31" fmla="*/ 104 h 134"/>
              <a:gd name="T32" fmla="*/ 46 w 245"/>
              <a:gd name="T33" fmla="*/ 103 h 134"/>
              <a:gd name="T34" fmla="*/ 44 w 245"/>
              <a:gd name="T35" fmla="*/ 100 h 134"/>
              <a:gd name="T36" fmla="*/ 42 w 245"/>
              <a:gd name="T37" fmla="*/ 98 h 134"/>
              <a:gd name="T38" fmla="*/ 40 w 245"/>
              <a:gd name="T39" fmla="*/ 95 h 134"/>
              <a:gd name="T40" fmla="*/ 39 w 245"/>
              <a:gd name="T41" fmla="*/ 93 h 134"/>
              <a:gd name="T42" fmla="*/ 37 w 245"/>
              <a:gd name="T43" fmla="*/ 91 h 134"/>
              <a:gd name="T44" fmla="*/ 37 w 245"/>
              <a:gd name="T45" fmla="*/ 86 h 134"/>
              <a:gd name="T46" fmla="*/ 35 w 245"/>
              <a:gd name="T47" fmla="*/ 83 h 134"/>
              <a:gd name="T48" fmla="*/ 34 w 245"/>
              <a:gd name="T49" fmla="*/ 81 h 134"/>
              <a:gd name="T50" fmla="*/ 32 w 245"/>
              <a:gd name="T51" fmla="*/ 76 h 134"/>
              <a:gd name="T52" fmla="*/ 31 w 245"/>
              <a:gd name="T53" fmla="*/ 70 h 134"/>
              <a:gd name="T54" fmla="*/ 29 w 245"/>
              <a:gd name="T55" fmla="*/ 67 h 134"/>
              <a:gd name="T56" fmla="*/ 27 w 245"/>
              <a:gd name="T57" fmla="*/ 61 h 134"/>
              <a:gd name="T58" fmla="*/ 25 w 245"/>
              <a:gd name="T59" fmla="*/ 57 h 134"/>
              <a:gd name="T60" fmla="*/ 25 w 245"/>
              <a:gd name="T61" fmla="*/ 51 h 134"/>
              <a:gd name="T62" fmla="*/ 23 w 245"/>
              <a:gd name="T63" fmla="*/ 45 h 134"/>
              <a:gd name="T64" fmla="*/ 22 w 245"/>
              <a:gd name="T65" fmla="*/ 39 h 134"/>
              <a:gd name="T66" fmla="*/ 19 w 245"/>
              <a:gd name="T67" fmla="*/ 35 h 134"/>
              <a:gd name="T68" fmla="*/ 17 w 245"/>
              <a:gd name="T69" fmla="*/ 33 h 134"/>
              <a:gd name="T70" fmla="*/ 17 w 245"/>
              <a:gd name="T71" fmla="*/ 27 h 134"/>
              <a:gd name="T72" fmla="*/ 16 w 245"/>
              <a:gd name="T73" fmla="*/ 23 h 134"/>
              <a:gd name="T74" fmla="*/ 14 w 245"/>
              <a:gd name="T75" fmla="*/ 20 h 134"/>
              <a:gd name="T76" fmla="*/ 12 w 245"/>
              <a:gd name="T77" fmla="*/ 18 h 134"/>
              <a:gd name="T78" fmla="*/ 10 w 245"/>
              <a:gd name="T79" fmla="*/ 13 h 134"/>
              <a:gd name="T80" fmla="*/ 8 w 245"/>
              <a:gd name="T81" fmla="*/ 11 h 134"/>
              <a:gd name="T82" fmla="*/ 6 w 245"/>
              <a:gd name="T83" fmla="*/ 9 h 134"/>
              <a:gd name="T84" fmla="*/ 5 w 245"/>
              <a:gd name="T85" fmla="*/ 5 h 134"/>
              <a:gd name="T86" fmla="*/ 2 w 245"/>
              <a:gd name="T87" fmla="*/ 2 h 134"/>
              <a:gd name="T88" fmla="*/ 0 w 245"/>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134">
                <a:moveTo>
                  <a:pt x="245" y="134"/>
                </a:moveTo>
                <a:lnTo>
                  <a:pt x="122" y="134"/>
                </a:lnTo>
                <a:lnTo>
                  <a:pt x="122" y="132"/>
                </a:lnTo>
                <a:lnTo>
                  <a:pt x="113" y="132"/>
                </a:lnTo>
                <a:lnTo>
                  <a:pt x="113" y="130"/>
                </a:lnTo>
                <a:lnTo>
                  <a:pt x="102" y="130"/>
                </a:lnTo>
                <a:lnTo>
                  <a:pt x="102" y="128"/>
                </a:lnTo>
                <a:lnTo>
                  <a:pt x="94" y="128"/>
                </a:lnTo>
                <a:lnTo>
                  <a:pt x="94" y="126"/>
                </a:lnTo>
                <a:lnTo>
                  <a:pt x="83" y="126"/>
                </a:lnTo>
                <a:lnTo>
                  <a:pt x="83" y="124"/>
                </a:lnTo>
                <a:lnTo>
                  <a:pt x="79" y="124"/>
                </a:lnTo>
                <a:lnTo>
                  <a:pt x="79" y="123"/>
                </a:lnTo>
                <a:lnTo>
                  <a:pt x="74" y="123"/>
                </a:lnTo>
                <a:lnTo>
                  <a:pt x="74" y="121"/>
                </a:lnTo>
                <a:lnTo>
                  <a:pt x="69" y="121"/>
                </a:lnTo>
                <a:lnTo>
                  <a:pt x="69" y="120"/>
                </a:lnTo>
                <a:lnTo>
                  <a:pt x="64" y="120"/>
                </a:lnTo>
                <a:lnTo>
                  <a:pt x="64" y="118"/>
                </a:lnTo>
                <a:lnTo>
                  <a:pt x="61" y="118"/>
                </a:lnTo>
                <a:lnTo>
                  <a:pt x="61" y="116"/>
                </a:lnTo>
                <a:lnTo>
                  <a:pt x="59" y="116"/>
                </a:lnTo>
                <a:lnTo>
                  <a:pt x="59" y="114"/>
                </a:lnTo>
                <a:lnTo>
                  <a:pt x="58" y="114"/>
                </a:lnTo>
                <a:lnTo>
                  <a:pt x="58" y="112"/>
                </a:lnTo>
                <a:lnTo>
                  <a:pt x="54" y="112"/>
                </a:lnTo>
                <a:lnTo>
                  <a:pt x="54" y="109"/>
                </a:lnTo>
                <a:lnTo>
                  <a:pt x="52" y="109"/>
                </a:lnTo>
                <a:lnTo>
                  <a:pt x="52" y="107"/>
                </a:lnTo>
                <a:lnTo>
                  <a:pt x="50" y="107"/>
                </a:lnTo>
                <a:lnTo>
                  <a:pt x="50" y="104"/>
                </a:lnTo>
                <a:lnTo>
                  <a:pt x="48" y="104"/>
                </a:lnTo>
                <a:lnTo>
                  <a:pt x="48" y="103"/>
                </a:lnTo>
                <a:lnTo>
                  <a:pt x="46" y="103"/>
                </a:lnTo>
                <a:lnTo>
                  <a:pt x="46" y="100"/>
                </a:lnTo>
                <a:lnTo>
                  <a:pt x="44" y="100"/>
                </a:lnTo>
                <a:lnTo>
                  <a:pt x="44" y="98"/>
                </a:lnTo>
                <a:lnTo>
                  <a:pt x="42" y="98"/>
                </a:lnTo>
                <a:lnTo>
                  <a:pt x="42" y="95"/>
                </a:lnTo>
                <a:lnTo>
                  <a:pt x="40" y="95"/>
                </a:lnTo>
                <a:lnTo>
                  <a:pt x="40" y="93"/>
                </a:lnTo>
                <a:lnTo>
                  <a:pt x="39" y="93"/>
                </a:lnTo>
                <a:lnTo>
                  <a:pt x="39" y="91"/>
                </a:lnTo>
                <a:lnTo>
                  <a:pt x="37" y="91"/>
                </a:lnTo>
                <a:lnTo>
                  <a:pt x="37" y="88"/>
                </a:lnTo>
                <a:lnTo>
                  <a:pt x="37" y="86"/>
                </a:lnTo>
                <a:lnTo>
                  <a:pt x="35" y="86"/>
                </a:lnTo>
                <a:lnTo>
                  <a:pt x="35" y="83"/>
                </a:lnTo>
                <a:lnTo>
                  <a:pt x="34" y="83"/>
                </a:lnTo>
                <a:lnTo>
                  <a:pt x="34" y="81"/>
                </a:lnTo>
                <a:lnTo>
                  <a:pt x="32" y="81"/>
                </a:lnTo>
                <a:lnTo>
                  <a:pt x="32" y="76"/>
                </a:lnTo>
                <a:lnTo>
                  <a:pt x="31" y="76"/>
                </a:lnTo>
                <a:lnTo>
                  <a:pt x="31" y="70"/>
                </a:lnTo>
                <a:lnTo>
                  <a:pt x="29" y="70"/>
                </a:lnTo>
                <a:lnTo>
                  <a:pt x="29" y="67"/>
                </a:lnTo>
                <a:lnTo>
                  <a:pt x="27" y="67"/>
                </a:lnTo>
                <a:lnTo>
                  <a:pt x="27" y="61"/>
                </a:lnTo>
                <a:lnTo>
                  <a:pt x="27" y="57"/>
                </a:lnTo>
                <a:lnTo>
                  <a:pt x="25" y="57"/>
                </a:lnTo>
                <a:lnTo>
                  <a:pt x="25" y="52"/>
                </a:lnTo>
                <a:lnTo>
                  <a:pt x="25" y="51"/>
                </a:lnTo>
                <a:lnTo>
                  <a:pt x="23" y="51"/>
                </a:lnTo>
                <a:lnTo>
                  <a:pt x="23" y="45"/>
                </a:lnTo>
                <a:lnTo>
                  <a:pt x="22" y="45"/>
                </a:lnTo>
                <a:lnTo>
                  <a:pt x="22" y="39"/>
                </a:lnTo>
                <a:lnTo>
                  <a:pt x="22" y="35"/>
                </a:lnTo>
                <a:lnTo>
                  <a:pt x="19" y="35"/>
                </a:lnTo>
                <a:lnTo>
                  <a:pt x="19" y="33"/>
                </a:lnTo>
                <a:lnTo>
                  <a:pt x="17" y="33"/>
                </a:lnTo>
                <a:lnTo>
                  <a:pt x="17" y="30"/>
                </a:lnTo>
                <a:lnTo>
                  <a:pt x="17" y="27"/>
                </a:lnTo>
                <a:lnTo>
                  <a:pt x="16" y="27"/>
                </a:lnTo>
                <a:lnTo>
                  <a:pt x="16" y="23"/>
                </a:lnTo>
                <a:lnTo>
                  <a:pt x="14" y="23"/>
                </a:lnTo>
                <a:lnTo>
                  <a:pt x="14" y="20"/>
                </a:lnTo>
                <a:lnTo>
                  <a:pt x="12" y="20"/>
                </a:lnTo>
                <a:lnTo>
                  <a:pt x="12" y="18"/>
                </a:lnTo>
                <a:lnTo>
                  <a:pt x="10" y="18"/>
                </a:lnTo>
                <a:lnTo>
                  <a:pt x="10" y="13"/>
                </a:lnTo>
                <a:lnTo>
                  <a:pt x="10" y="11"/>
                </a:lnTo>
                <a:lnTo>
                  <a:pt x="8" y="11"/>
                </a:lnTo>
                <a:lnTo>
                  <a:pt x="8" y="9"/>
                </a:lnTo>
                <a:lnTo>
                  <a:pt x="6" y="9"/>
                </a:lnTo>
                <a:lnTo>
                  <a:pt x="6" y="5"/>
                </a:lnTo>
                <a:lnTo>
                  <a:pt x="5" y="5"/>
                </a:lnTo>
                <a:lnTo>
                  <a:pt x="5" y="2"/>
                </a:lnTo>
                <a:lnTo>
                  <a:pt x="2" y="2"/>
                </a:lnTo>
                <a:lnTo>
                  <a:pt x="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6"/>
          <p:cNvSpPr>
            <a:spLocks/>
          </p:cNvSpPr>
          <p:nvPr/>
        </p:nvSpPr>
        <p:spPr bwMode="auto">
          <a:xfrm>
            <a:off x="5247153" y="3921401"/>
            <a:ext cx="2538254" cy="1622562"/>
          </a:xfrm>
          <a:custGeom>
            <a:avLst/>
            <a:gdLst>
              <a:gd name="T0" fmla="*/ 125 w 203"/>
              <a:gd name="T1" fmla="*/ 129 h 129"/>
              <a:gd name="T2" fmla="*/ 123 w 203"/>
              <a:gd name="T3" fmla="*/ 127 h 129"/>
              <a:gd name="T4" fmla="*/ 111 w 203"/>
              <a:gd name="T5" fmla="*/ 126 h 129"/>
              <a:gd name="T6" fmla="*/ 103 w 203"/>
              <a:gd name="T7" fmla="*/ 124 h 129"/>
              <a:gd name="T8" fmla="*/ 95 w 203"/>
              <a:gd name="T9" fmla="*/ 121 h 129"/>
              <a:gd name="T10" fmla="*/ 95 w 203"/>
              <a:gd name="T11" fmla="*/ 119 h 129"/>
              <a:gd name="T12" fmla="*/ 79 w 203"/>
              <a:gd name="T13" fmla="*/ 117 h 129"/>
              <a:gd name="T14" fmla="*/ 75 w 203"/>
              <a:gd name="T15" fmla="*/ 114 h 129"/>
              <a:gd name="T16" fmla="*/ 72 w 203"/>
              <a:gd name="T17" fmla="*/ 112 h 129"/>
              <a:gd name="T18" fmla="*/ 67 w 203"/>
              <a:gd name="T19" fmla="*/ 111 h 129"/>
              <a:gd name="T20" fmla="*/ 63 w 203"/>
              <a:gd name="T21" fmla="*/ 108 h 129"/>
              <a:gd name="T22" fmla="*/ 61 w 203"/>
              <a:gd name="T23" fmla="*/ 105 h 129"/>
              <a:gd name="T24" fmla="*/ 60 w 203"/>
              <a:gd name="T25" fmla="*/ 101 h 129"/>
              <a:gd name="T26" fmla="*/ 58 w 203"/>
              <a:gd name="T27" fmla="*/ 99 h 129"/>
              <a:gd name="T28" fmla="*/ 56 w 203"/>
              <a:gd name="T29" fmla="*/ 98 h 129"/>
              <a:gd name="T30" fmla="*/ 54 w 203"/>
              <a:gd name="T31" fmla="*/ 94 h 129"/>
              <a:gd name="T32" fmla="*/ 51 w 203"/>
              <a:gd name="T33" fmla="*/ 93 h 129"/>
              <a:gd name="T34" fmla="*/ 49 w 203"/>
              <a:gd name="T35" fmla="*/ 91 h 129"/>
              <a:gd name="T36" fmla="*/ 47 w 203"/>
              <a:gd name="T37" fmla="*/ 89 h 129"/>
              <a:gd name="T38" fmla="*/ 44 w 203"/>
              <a:gd name="T39" fmla="*/ 87 h 129"/>
              <a:gd name="T40" fmla="*/ 42 w 203"/>
              <a:gd name="T41" fmla="*/ 84 h 129"/>
              <a:gd name="T42" fmla="*/ 41 w 203"/>
              <a:gd name="T43" fmla="*/ 79 h 129"/>
              <a:gd name="T44" fmla="*/ 39 w 203"/>
              <a:gd name="T45" fmla="*/ 76 h 129"/>
              <a:gd name="T46" fmla="*/ 37 w 203"/>
              <a:gd name="T47" fmla="*/ 73 h 129"/>
              <a:gd name="T48" fmla="*/ 35 w 203"/>
              <a:gd name="T49" fmla="*/ 70 h 129"/>
              <a:gd name="T50" fmla="*/ 34 w 203"/>
              <a:gd name="T51" fmla="*/ 67 h 129"/>
              <a:gd name="T52" fmla="*/ 32 w 203"/>
              <a:gd name="T53" fmla="*/ 59 h 129"/>
              <a:gd name="T54" fmla="*/ 30 w 203"/>
              <a:gd name="T55" fmla="*/ 57 h 129"/>
              <a:gd name="T56" fmla="*/ 29 w 203"/>
              <a:gd name="T57" fmla="*/ 49 h 129"/>
              <a:gd name="T58" fmla="*/ 27 w 203"/>
              <a:gd name="T59" fmla="*/ 42 h 129"/>
              <a:gd name="T60" fmla="*/ 25 w 203"/>
              <a:gd name="T61" fmla="*/ 38 h 129"/>
              <a:gd name="T62" fmla="*/ 23 w 203"/>
              <a:gd name="T63" fmla="*/ 32 h 129"/>
              <a:gd name="T64" fmla="*/ 21 w 203"/>
              <a:gd name="T65" fmla="*/ 28 h 129"/>
              <a:gd name="T66" fmla="*/ 20 w 203"/>
              <a:gd name="T67" fmla="*/ 24 h 129"/>
              <a:gd name="T68" fmla="*/ 18 w 203"/>
              <a:gd name="T69" fmla="*/ 22 h 129"/>
              <a:gd name="T70" fmla="*/ 17 w 203"/>
              <a:gd name="T71" fmla="*/ 18 h 129"/>
              <a:gd name="T72" fmla="*/ 15 w 203"/>
              <a:gd name="T73" fmla="*/ 15 h 129"/>
              <a:gd name="T74" fmla="*/ 10 w 203"/>
              <a:gd name="T75" fmla="*/ 9 h 129"/>
              <a:gd name="T76" fmla="*/ 8 w 203"/>
              <a:gd name="T77" fmla="*/ 7 h 129"/>
              <a:gd name="T78" fmla="*/ 6 w 203"/>
              <a:gd name="T79" fmla="*/ 2 h 129"/>
              <a:gd name="T80" fmla="*/ 5 w 203"/>
              <a:gd name="T8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129">
                <a:moveTo>
                  <a:pt x="203" y="129"/>
                </a:moveTo>
                <a:lnTo>
                  <a:pt x="125" y="129"/>
                </a:lnTo>
                <a:lnTo>
                  <a:pt x="125" y="127"/>
                </a:lnTo>
                <a:lnTo>
                  <a:pt x="123" y="127"/>
                </a:lnTo>
                <a:lnTo>
                  <a:pt x="123" y="126"/>
                </a:lnTo>
                <a:lnTo>
                  <a:pt x="111" y="126"/>
                </a:lnTo>
                <a:lnTo>
                  <a:pt x="111" y="124"/>
                </a:lnTo>
                <a:lnTo>
                  <a:pt x="103" y="124"/>
                </a:lnTo>
                <a:lnTo>
                  <a:pt x="103" y="121"/>
                </a:lnTo>
                <a:lnTo>
                  <a:pt x="95" y="121"/>
                </a:lnTo>
                <a:lnTo>
                  <a:pt x="95" y="120"/>
                </a:lnTo>
                <a:lnTo>
                  <a:pt x="95" y="119"/>
                </a:lnTo>
                <a:lnTo>
                  <a:pt x="79" y="119"/>
                </a:lnTo>
                <a:lnTo>
                  <a:pt x="79" y="117"/>
                </a:lnTo>
                <a:lnTo>
                  <a:pt x="75" y="117"/>
                </a:lnTo>
                <a:lnTo>
                  <a:pt x="75" y="114"/>
                </a:lnTo>
                <a:lnTo>
                  <a:pt x="72" y="114"/>
                </a:lnTo>
                <a:lnTo>
                  <a:pt x="72" y="112"/>
                </a:lnTo>
                <a:lnTo>
                  <a:pt x="67" y="112"/>
                </a:lnTo>
                <a:lnTo>
                  <a:pt x="67" y="111"/>
                </a:lnTo>
                <a:lnTo>
                  <a:pt x="63" y="111"/>
                </a:lnTo>
                <a:lnTo>
                  <a:pt x="63" y="108"/>
                </a:lnTo>
                <a:lnTo>
                  <a:pt x="61" y="108"/>
                </a:lnTo>
                <a:lnTo>
                  <a:pt x="61" y="105"/>
                </a:lnTo>
                <a:lnTo>
                  <a:pt x="60" y="105"/>
                </a:lnTo>
                <a:lnTo>
                  <a:pt x="60" y="101"/>
                </a:lnTo>
                <a:lnTo>
                  <a:pt x="58" y="101"/>
                </a:lnTo>
                <a:lnTo>
                  <a:pt x="58" y="99"/>
                </a:lnTo>
                <a:lnTo>
                  <a:pt x="56" y="99"/>
                </a:lnTo>
                <a:lnTo>
                  <a:pt x="56" y="98"/>
                </a:lnTo>
                <a:lnTo>
                  <a:pt x="54" y="98"/>
                </a:lnTo>
                <a:lnTo>
                  <a:pt x="54" y="94"/>
                </a:lnTo>
                <a:lnTo>
                  <a:pt x="51" y="94"/>
                </a:lnTo>
                <a:lnTo>
                  <a:pt x="51" y="93"/>
                </a:lnTo>
                <a:lnTo>
                  <a:pt x="49" y="93"/>
                </a:lnTo>
                <a:lnTo>
                  <a:pt x="49" y="91"/>
                </a:lnTo>
                <a:lnTo>
                  <a:pt x="47" y="91"/>
                </a:lnTo>
                <a:lnTo>
                  <a:pt x="47" y="89"/>
                </a:lnTo>
                <a:lnTo>
                  <a:pt x="44" y="89"/>
                </a:lnTo>
                <a:lnTo>
                  <a:pt x="44" y="87"/>
                </a:lnTo>
                <a:lnTo>
                  <a:pt x="42" y="87"/>
                </a:lnTo>
                <a:lnTo>
                  <a:pt x="42" y="84"/>
                </a:lnTo>
                <a:lnTo>
                  <a:pt x="41" y="84"/>
                </a:lnTo>
                <a:lnTo>
                  <a:pt x="41" y="79"/>
                </a:lnTo>
                <a:lnTo>
                  <a:pt x="39" y="79"/>
                </a:lnTo>
                <a:lnTo>
                  <a:pt x="39" y="76"/>
                </a:lnTo>
                <a:lnTo>
                  <a:pt x="37" y="76"/>
                </a:lnTo>
                <a:lnTo>
                  <a:pt x="37" y="73"/>
                </a:lnTo>
                <a:lnTo>
                  <a:pt x="35" y="73"/>
                </a:lnTo>
                <a:lnTo>
                  <a:pt x="35" y="70"/>
                </a:lnTo>
                <a:lnTo>
                  <a:pt x="34" y="70"/>
                </a:lnTo>
                <a:lnTo>
                  <a:pt x="34" y="67"/>
                </a:lnTo>
                <a:lnTo>
                  <a:pt x="32" y="67"/>
                </a:lnTo>
                <a:lnTo>
                  <a:pt x="32" y="59"/>
                </a:lnTo>
                <a:lnTo>
                  <a:pt x="30" y="59"/>
                </a:lnTo>
                <a:lnTo>
                  <a:pt x="30" y="57"/>
                </a:lnTo>
                <a:lnTo>
                  <a:pt x="29" y="57"/>
                </a:lnTo>
                <a:lnTo>
                  <a:pt x="29" y="49"/>
                </a:lnTo>
                <a:lnTo>
                  <a:pt x="27" y="49"/>
                </a:lnTo>
                <a:lnTo>
                  <a:pt x="27" y="42"/>
                </a:lnTo>
                <a:lnTo>
                  <a:pt x="25" y="42"/>
                </a:lnTo>
                <a:lnTo>
                  <a:pt x="25" y="38"/>
                </a:lnTo>
                <a:lnTo>
                  <a:pt x="23" y="38"/>
                </a:lnTo>
                <a:lnTo>
                  <a:pt x="23" y="32"/>
                </a:lnTo>
                <a:lnTo>
                  <a:pt x="21" y="32"/>
                </a:lnTo>
                <a:lnTo>
                  <a:pt x="21" y="28"/>
                </a:lnTo>
                <a:lnTo>
                  <a:pt x="20" y="28"/>
                </a:lnTo>
                <a:lnTo>
                  <a:pt x="20" y="24"/>
                </a:lnTo>
                <a:lnTo>
                  <a:pt x="18" y="24"/>
                </a:lnTo>
                <a:lnTo>
                  <a:pt x="18" y="22"/>
                </a:lnTo>
                <a:lnTo>
                  <a:pt x="17" y="22"/>
                </a:lnTo>
                <a:lnTo>
                  <a:pt x="17" y="18"/>
                </a:lnTo>
                <a:lnTo>
                  <a:pt x="15" y="18"/>
                </a:lnTo>
                <a:lnTo>
                  <a:pt x="15" y="15"/>
                </a:lnTo>
                <a:lnTo>
                  <a:pt x="10" y="15"/>
                </a:lnTo>
                <a:lnTo>
                  <a:pt x="10" y="9"/>
                </a:lnTo>
                <a:lnTo>
                  <a:pt x="8" y="9"/>
                </a:lnTo>
                <a:lnTo>
                  <a:pt x="8" y="7"/>
                </a:lnTo>
                <a:lnTo>
                  <a:pt x="6" y="7"/>
                </a:lnTo>
                <a:lnTo>
                  <a:pt x="6" y="2"/>
                </a:lnTo>
                <a:lnTo>
                  <a:pt x="5" y="2"/>
                </a:lnTo>
                <a:lnTo>
                  <a:pt x="5" y="0"/>
                </a:lnTo>
                <a:lnTo>
                  <a:pt x="0" y="0"/>
                </a:lnTo>
              </a:path>
            </a:pathLst>
          </a:custGeom>
          <a:noFill/>
          <a:ln w="15875">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Freeform 7"/>
          <p:cNvSpPr>
            <a:spLocks/>
          </p:cNvSpPr>
          <p:nvPr/>
        </p:nvSpPr>
        <p:spPr bwMode="auto">
          <a:xfrm>
            <a:off x="5247152" y="3921401"/>
            <a:ext cx="2875855" cy="1660296"/>
          </a:xfrm>
          <a:custGeom>
            <a:avLst/>
            <a:gdLst>
              <a:gd name="T0" fmla="*/ 166 w 230"/>
              <a:gd name="T1" fmla="*/ 132 h 132"/>
              <a:gd name="T2" fmla="*/ 145 w 230"/>
              <a:gd name="T3" fmla="*/ 129 h 132"/>
              <a:gd name="T4" fmla="*/ 127 w 230"/>
              <a:gd name="T5" fmla="*/ 127 h 132"/>
              <a:gd name="T6" fmla="*/ 121 w 230"/>
              <a:gd name="T7" fmla="*/ 126 h 132"/>
              <a:gd name="T8" fmla="*/ 100 w 230"/>
              <a:gd name="T9" fmla="*/ 124 h 132"/>
              <a:gd name="T10" fmla="*/ 97 w 230"/>
              <a:gd name="T11" fmla="*/ 121 h 132"/>
              <a:gd name="T12" fmla="*/ 90 w 230"/>
              <a:gd name="T13" fmla="*/ 119 h 132"/>
              <a:gd name="T14" fmla="*/ 76 w 230"/>
              <a:gd name="T15" fmla="*/ 117 h 132"/>
              <a:gd name="T16" fmla="*/ 73 w 230"/>
              <a:gd name="T17" fmla="*/ 116 h 132"/>
              <a:gd name="T18" fmla="*/ 69 w 230"/>
              <a:gd name="T19" fmla="*/ 112 h 132"/>
              <a:gd name="T20" fmla="*/ 63 w 230"/>
              <a:gd name="T21" fmla="*/ 112 h 132"/>
              <a:gd name="T22" fmla="*/ 60 w 230"/>
              <a:gd name="T23" fmla="*/ 110 h 132"/>
              <a:gd name="T24" fmla="*/ 57 w 230"/>
              <a:gd name="T25" fmla="*/ 110 h 132"/>
              <a:gd name="T26" fmla="*/ 55 w 230"/>
              <a:gd name="T27" fmla="*/ 106 h 132"/>
              <a:gd name="T28" fmla="*/ 53 w 230"/>
              <a:gd name="T29" fmla="*/ 103 h 132"/>
              <a:gd name="T30" fmla="*/ 50 w 230"/>
              <a:gd name="T31" fmla="*/ 100 h 132"/>
              <a:gd name="T32" fmla="*/ 47 w 230"/>
              <a:gd name="T33" fmla="*/ 97 h 132"/>
              <a:gd name="T34" fmla="*/ 45 w 230"/>
              <a:gd name="T35" fmla="*/ 94 h 132"/>
              <a:gd name="T36" fmla="*/ 43 w 230"/>
              <a:gd name="T37" fmla="*/ 92 h 132"/>
              <a:gd name="T38" fmla="*/ 41 w 230"/>
              <a:gd name="T39" fmla="*/ 87 h 132"/>
              <a:gd name="T40" fmla="*/ 39 w 230"/>
              <a:gd name="T41" fmla="*/ 84 h 132"/>
              <a:gd name="T42" fmla="*/ 36 w 230"/>
              <a:gd name="T43" fmla="*/ 80 h 132"/>
              <a:gd name="T44" fmla="*/ 36 w 230"/>
              <a:gd name="T45" fmla="*/ 71 h 132"/>
              <a:gd name="T46" fmla="*/ 34 w 230"/>
              <a:gd name="T47" fmla="*/ 69 h 132"/>
              <a:gd name="T48" fmla="*/ 32 w 230"/>
              <a:gd name="T49" fmla="*/ 64 h 132"/>
              <a:gd name="T50" fmla="*/ 30 w 230"/>
              <a:gd name="T51" fmla="*/ 59 h 132"/>
              <a:gd name="T52" fmla="*/ 27 w 230"/>
              <a:gd name="T53" fmla="*/ 53 h 132"/>
              <a:gd name="T54" fmla="*/ 25 w 230"/>
              <a:gd name="T55" fmla="*/ 51 h 132"/>
              <a:gd name="T56" fmla="*/ 23 w 230"/>
              <a:gd name="T57" fmla="*/ 47 h 132"/>
              <a:gd name="T58" fmla="*/ 23 w 230"/>
              <a:gd name="T59" fmla="*/ 40 h 132"/>
              <a:gd name="T60" fmla="*/ 22 w 230"/>
              <a:gd name="T61" fmla="*/ 32 h 132"/>
              <a:gd name="T62" fmla="*/ 19 w 230"/>
              <a:gd name="T63" fmla="*/ 30 h 132"/>
              <a:gd name="T64" fmla="*/ 17 w 230"/>
              <a:gd name="T65" fmla="*/ 24 h 132"/>
              <a:gd name="T66" fmla="*/ 16 w 230"/>
              <a:gd name="T67" fmla="*/ 22 h 132"/>
              <a:gd name="T68" fmla="*/ 14 w 230"/>
              <a:gd name="T69" fmla="*/ 18 h 132"/>
              <a:gd name="T70" fmla="*/ 12 w 230"/>
              <a:gd name="T71" fmla="*/ 15 h 132"/>
              <a:gd name="T72" fmla="*/ 10 w 230"/>
              <a:gd name="T73" fmla="*/ 11 h 132"/>
              <a:gd name="T74" fmla="*/ 8 w 230"/>
              <a:gd name="T75" fmla="*/ 9 h 132"/>
              <a:gd name="T76" fmla="*/ 6 w 230"/>
              <a:gd name="T77" fmla="*/ 5 h 132"/>
              <a:gd name="T78" fmla="*/ 5 w 230"/>
              <a:gd name="T7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 h="132">
                <a:moveTo>
                  <a:pt x="230" y="132"/>
                </a:moveTo>
                <a:lnTo>
                  <a:pt x="166" y="132"/>
                </a:lnTo>
                <a:lnTo>
                  <a:pt x="166" y="129"/>
                </a:lnTo>
                <a:lnTo>
                  <a:pt x="145" y="129"/>
                </a:lnTo>
                <a:lnTo>
                  <a:pt x="145" y="127"/>
                </a:lnTo>
                <a:lnTo>
                  <a:pt x="127" y="127"/>
                </a:lnTo>
                <a:lnTo>
                  <a:pt x="127" y="126"/>
                </a:lnTo>
                <a:lnTo>
                  <a:pt x="121" y="126"/>
                </a:lnTo>
                <a:lnTo>
                  <a:pt x="121" y="124"/>
                </a:lnTo>
                <a:lnTo>
                  <a:pt x="100" y="124"/>
                </a:lnTo>
                <a:lnTo>
                  <a:pt x="97" y="124"/>
                </a:lnTo>
                <a:lnTo>
                  <a:pt x="97" y="121"/>
                </a:lnTo>
                <a:lnTo>
                  <a:pt x="90" y="121"/>
                </a:lnTo>
                <a:lnTo>
                  <a:pt x="90" y="119"/>
                </a:lnTo>
                <a:lnTo>
                  <a:pt x="76" y="119"/>
                </a:lnTo>
                <a:lnTo>
                  <a:pt x="76" y="117"/>
                </a:lnTo>
                <a:lnTo>
                  <a:pt x="73" y="117"/>
                </a:lnTo>
                <a:lnTo>
                  <a:pt x="73" y="116"/>
                </a:lnTo>
                <a:lnTo>
                  <a:pt x="69" y="116"/>
                </a:lnTo>
                <a:cubicBezTo>
                  <a:pt x="69" y="116"/>
                  <a:pt x="69" y="111"/>
                  <a:pt x="69" y="112"/>
                </a:cubicBezTo>
                <a:cubicBezTo>
                  <a:pt x="69" y="114"/>
                  <a:pt x="65" y="112"/>
                  <a:pt x="65" y="112"/>
                </a:cubicBezTo>
                <a:lnTo>
                  <a:pt x="63" y="112"/>
                </a:lnTo>
                <a:lnTo>
                  <a:pt x="63" y="110"/>
                </a:lnTo>
                <a:lnTo>
                  <a:pt x="60" y="110"/>
                </a:lnTo>
                <a:lnTo>
                  <a:pt x="61" y="110"/>
                </a:lnTo>
                <a:lnTo>
                  <a:pt x="57" y="110"/>
                </a:lnTo>
                <a:lnTo>
                  <a:pt x="57" y="106"/>
                </a:lnTo>
                <a:lnTo>
                  <a:pt x="55" y="106"/>
                </a:lnTo>
                <a:lnTo>
                  <a:pt x="55" y="103"/>
                </a:lnTo>
                <a:lnTo>
                  <a:pt x="53" y="103"/>
                </a:lnTo>
                <a:lnTo>
                  <a:pt x="53" y="100"/>
                </a:lnTo>
                <a:lnTo>
                  <a:pt x="50" y="100"/>
                </a:lnTo>
                <a:lnTo>
                  <a:pt x="50" y="97"/>
                </a:lnTo>
                <a:lnTo>
                  <a:pt x="47" y="97"/>
                </a:lnTo>
                <a:lnTo>
                  <a:pt x="47" y="94"/>
                </a:lnTo>
                <a:lnTo>
                  <a:pt x="45" y="94"/>
                </a:lnTo>
                <a:lnTo>
                  <a:pt x="45" y="92"/>
                </a:lnTo>
                <a:lnTo>
                  <a:pt x="43" y="92"/>
                </a:lnTo>
                <a:lnTo>
                  <a:pt x="43" y="87"/>
                </a:lnTo>
                <a:lnTo>
                  <a:pt x="41" y="87"/>
                </a:lnTo>
                <a:lnTo>
                  <a:pt x="41" y="84"/>
                </a:lnTo>
                <a:lnTo>
                  <a:pt x="39" y="84"/>
                </a:lnTo>
                <a:lnTo>
                  <a:pt x="39" y="80"/>
                </a:lnTo>
                <a:lnTo>
                  <a:pt x="36" y="80"/>
                </a:lnTo>
                <a:lnTo>
                  <a:pt x="36" y="73"/>
                </a:lnTo>
                <a:lnTo>
                  <a:pt x="36" y="71"/>
                </a:lnTo>
                <a:lnTo>
                  <a:pt x="34" y="71"/>
                </a:lnTo>
                <a:lnTo>
                  <a:pt x="34" y="69"/>
                </a:lnTo>
                <a:lnTo>
                  <a:pt x="32" y="69"/>
                </a:lnTo>
                <a:lnTo>
                  <a:pt x="32" y="64"/>
                </a:lnTo>
                <a:lnTo>
                  <a:pt x="30" y="64"/>
                </a:lnTo>
                <a:lnTo>
                  <a:pt x="30" y="59"/>
                </a:lnTo>
                <a:lnTo>
                  <a:pt x="27" y="59"/>
                </a:lnTo>
                <a:lnTo>
                  <a:pt x="27" y="53"/>
                </a:lnTo>
                <a:lnTo>
                  <a:pt x="27" y="51"/>
                </a:lnTo>
                <a:lnTo>
                  <a:pt x="25" y="51"/>
                </a:lnTo>
                <a:lnTo>
                  <a:pt x="25" y="47"/>
                </a:lnTo>
                <a:lnTo>
                  <a:pt x="23" y="47"/>
                </a:lnTo>
                <a:lnTo>
                  <a:pt x="23" y="42"/>
                </a:lnTo>
                <a:cubicBezTo>
                  <a:pt x="23" y="42"/>
                  <a:pt x="22" y="40"/>
                  <a:pt x="23" y="40"/>
                </a:cubicBezTo>
                <a:cubicBezTo>
                  <a:pt x="25" y="40"/>
                  <a:pt x="22" y="40"/>
                  <a:pt x="22" y="40"/>
                </a:cubicBezTo>
                <a:lnTo>
                  <a:pt x="22" y="32"/>
                </a:lnTo>
                <a:lnTo>
                  <a:pt x="19" y="32"/>
                </a:lnTo>
                <a:lnTo>
                  <a:pt x="19" y="30"/>
                </a:lnTo>
                <a:lnTo>
                  <a:pt x="17" y="30"/>
                </a:lnTo>
                <a:lnTo>
                  <a:pt x="17" y="24"/>
                </a:lnTo>
                <a:lnTo>
                  <a:pt x="16" y="24"/>
                </a:lnTo>
                <a:lnTo>
                  <a:pt x="16" y="22"/>
                </a:lnTo>
                <a:lnTo>
                  <a:pt x="14" y="22"/>
                </a:lnTo>
                <a:lnTo>
                  <a:pt x="14" y="18"/>
                </a:lnTo>
                <a:lnTo>
                  <a:pt x="12" y="18"/>
                </a:lnTo>
                <a:lnTo>
                  <a:pt x="12" y="15"/>
                </a:lnTo>
                <a:lnTo>
                  <a:pt x="10" y="15"/>
                </a:lnTo>
                <a:lnTo>
                  <a:pt x="10" y="11"/>
                </a:lnTo>
                <a:lnTo>
                  <a:pt x="8" y="11"/>
                </a:lnTo>
                <a:lnTo>
                  <a:pt x="8" y="9"/>
                </a:lnTo>
                <a:lnTo>
                  <a:pt x="6" y="9"/>
                </a:lnTo>
                <a:lnTo>
                  <a:pt x="6" y="5"/>
                </a:lnTo>
                <a:lnTo>
                  <a:pt x="5" y="5"/>
                </a:lnTo>
                <a:lnTo>
                  <a:pt x="5"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408530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sz="1800" dirty="0"/>
              <a:t>507</a:t>
            </a:r>
            <a:r>
              <a:rPr lang="ja-JP" altLang="en-US" sz="1800" dirty="0"/>
              <a:t>：転移性結腸直腸癌患者のビタミン</a:t>
            </a:r>
            <a:r>
              <a:rPr lang="en-US" altLang="ja-JP" sz="1800" dirty="0"/>
              <a:t>D</a:t>
            </a:r>
            <a:r>
              <a:rPr lang="ja-JP" altLang="en-US" sz="1800" dirty="0"/>
              <a:t>状態と生存転帰：</a:t>
            </a:r>
            <a:r>
              <a:rPr lang="en-GB" altLang="ja-JP" sz="1800" dirty="0"/>
              <a:t>CALGB/SWOG 80405</a:t>
            </a:r>
            <a:r>
              <a:rPr lang="ja-JP" altLang="en-US" sz="1800" dirty="0"/>
              <a:t>（</a:t>
            </a:r>
            <a:r>
              <a:rPr lang="en-GB" altLang="ja-JP" sz="1800" dirty="0"/>
              <a:t>Alliance</a:t>
            </a:r>
            <a:r>
              <a:rPr lang="ja-JP" altLang="en-US" sz="1800" dirty="0"/>
              <a:t>）試験の結果</a:t>
            </a:r>
            <a:r>
              <a:rPr lang="en-US" altLang="ja-JP" sz="1800" dirty="0"/>
              <a:t>‐</a:t>
            </a:r>
            <a:r>
              <a:rPr lang="en-GB" altLang="ja-JP" sz="1800" dirty="0"/>
              <a:t>Ng K</a:t>
            </a:r>
            <a:r>
              <a:rPr lang="ja-JP" altLang="en-US" sz="1800" dirty="0"/>
              <a:t>ら</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ja-JP" altLang="en-US" sz="1600" b="1" dirty="0" smtClean="0">
                <a:solidFill>
                  <a:schemeClr val="tx1"/>
                </a:solidFill>
              </a:rPr>
              <a:t>主な結果（続き）</a:t>
            </a:r>
            <a:endParaRPr lang="en-GB" sz="1600" b="1" dirty="0">
              <a:solidFill>
                <a:schemeClr val="tx1"/>
              </a:solidFill>
            </a:endParaRPr>
          </a:p>
          <a:p>
            <a:pPr>
              <a:buClr>
                <a:srgbClr val="043882"/>
              </a:buClr>
            </a:pPr>
            <a:r>
              <a:rPr lang="ja-JP" altLang="en-US" sz="1600" dirty="0" smtClean="0">
                <a:solidFill>
                  <a:schemeClr val="tx1"/>
                </a:solidFill>
              </a:rPr>
              <a:t>多変量解析</a:t>
            </a:r>
            <a:endParaRPr lang="en-GB" sz="1600" dirty="0">
              <a:solidFill>
                <a:schemeClr val="tx1"/>
              </a:solidFill>
            </a:endParaRPr>
          </a:p>
          <a:p>
            <a:pPr lvl="1">
              <a:buClr>
                <a:srgbClr val="043882"/>
              </a:buClr>
            </a:pPr>
            <a:r>
              <a:rPr lang="ja-JP" altLang="en-US" sz="1600" dirty="0" smtClean="0">
                <a:solidFill>
                  <a:schemeClr val="tx1"/>
                </a:solidFill>
              </a:rPr>
              <a:t>ビタミン</a:t>
            </a:r>
            <a:r>
              <a:rPr lang="en-US" altLang="ja-JP" sz="1600" dirty="0" smtClean="0">
                <a:solidFill>
                  <a:schemeClr val="tx1"/>
                </a:solidFill>
              </a:rPr>
              <a:t>D</a:t>
            </a:r>
            <a:r>
              <a:rPr lang="ja-JP" altLang="en-US" sz="1600" dirty="0" smtClean="0">
                <a:solidFill>
                  <a:schemeClr val="tx1"/>
                </a:solidFill>
              </a:rPr>
              <a:t>値最高群（＞</a:t>
            </a:r>
            <a:r>
              <a:rPr lang="en-GB" altLang="ja-JP" sz="1600" dirty="0">
                <a:solidFill>
                  <a:schemeClr val="tx1"/>
                </a:solidFill>
              </a:rPr>
              <a:t>24.1 ng/mL</a:t>
            </a:r>
            <a:r>
              <a:rPr lang="ja-JP" altLang="en-US" sz="1600" dirty="0" smtClean="0">
                <a:solidFill>
                  <a:schemeClr val="tx1"/>
                </a:solidFill>
              </a:rPr>
              <a:t>）の患者では、</a:t>
            </a:r>
            <a:r>
              <a:rPr lang="en-GB" sz="1600" dirty="0" smtClean="0">
                <a:solidFill>
                  <a:schemeClr val="tx1"/>
                </a:solidFill>
              </a:rPr>
              <a:t>OS</a:t>
            </a:r>
            <a:r>
              <a:rPr lang="ja-JP" altLang="en-US" sz="1600" dirty="0" smtClean="0">
                <a:solidFill>
                  <a:schemeClr val="tx1"/>
                </a:solidFill>
              </a:rPr>
              <a:t>（</a:t>
            </a:r>
            <a:r>
              <a:rPr lang="en-GB" sz="1600" dirty="0" smtClean="0">
                <a:solidFill>
                  <a:schemeClr val="tx1"/>
                </a:solidFill>
              </a:rPr>
              <a:t>HR 0.65</a:t>
            </a:r>
            <a:r>
              <a:rPr lang="ja-JP" altLang="en-US" sz="1600" dirty="0" smtClean="0">
                <a:solidFill>
                  <a:schemeClr val="tx1"/>
                </a:solidFill>
              </a:rPr>
              <a:t>；</a:t>
            </a:r>
            <a:r>
              <a:rPr lang="en-GB" sz="1600" dirty="0" smtClean="0">
                <a:solidFill>
                  <a:schemeClr val="tx1"/>
                </a:solidFill>
              </a:rPr>
              <a:t>95</a:t>
            </a:r>
            <a:r>
              <a:rPr lang="en-GB" sz="1600" dirty="0">
                <a:solidFill>
                  <a:schemeClr val="tx1"/>
                </a:solidFill>
              </a:rPr>
              <a:t>% CI </a:t>
            </a:r>
            <a:r>
              <a:rPr lang="en-GB" sz="1600" dirty="0" smtClean="0">
                <a:solidFill>
                  <a:schemeClr val="tx1"/>
                </a:solidFill>
              </a:rPr>
              <a:t>0.51</a:t>
            </a:r>
            <a:r>
              <a:rPr lang="ja-JP" altLang="en-US" sz="1600" dirty="0" smtClean="0">
                <a:solidFill>
                  <a:schemeClr val="tx1"/>
                </a:solidFill>
              </a:rPr>
              <a:t>～</a:t>
            </a:r>
            <a:r>
              <a:rPr lang="en-GB" sz="1600" dirty="0" smtClean="0">
                <a:solidFill>
                  <a:schemeClr val="tx1"/>
                </a:solidFill>
              </a:rPr>
              <a:t>0.83</a:t>
            </a:r>
            <a:r>
              <a:rPr lang="ja-JP" altLang="en-US" sz="1600" dirty="0" smtClean="0">
                <a:solidFill>
                  <a:schemeClr val="tx1"/>
                </a:solidFill>
              </a:rPr>
              <a:t>）および</a:t>
            </a:r>
            <a:r>
              <a:rPr lang="en-GB" sz="1600" dirty="0" smtClean="0">
                <a:solidFill>
                  <a:schemeClr val="tx1"/>
                </a:solidFill>
              </a:rPr>
              <a:t>PFS</a:t>
            </a:r>
            <a:r>
              <a:rPr lang="ja-JP" altLang="en-US" sz="1600" dirty="0" smtClean="0">
                <a:solidFill>
                  <a:schemeClr val="tx1"/>
                </a:solidFill>
              </a:rPr>
              <a:t>（</a:t>
            </a:r>
            <a:r>
              <a:rPr lang="en-GB" sz="1600" dirty="0" smtClean="0">
                <a:solidFill>
                  <a:schemeClr val="tx1"/>
                </a:solidFill>
              </a:rPr>
              <a:t>HR 0.79</a:t>
            </a:r>
            <a:r>
              <a:rPr lang="ja-JP" altLang="en-US" sz="1600" dirty="0" smtClean="0">
                <a:solidFill>
                  <a:schemeClr val="tx1"/>
                </a:solidFill>
              </a:rPr>
              <a:t>；</a:t>
            </a:r>
            <a:r>
              <a:rPr lang="en-GB" sz="1600" dirty="0" smtClean="0">
                <a:solidFill>
                  <a:schemeClr val="tx1"/>
                </a:solidFill>
              </a:rPr>
              <a:t>95</a:t>
            </a:r>
            <a:r>
              <a:rPr lang="en-GB" sz="1600" dirty="0">
                <a:solidFill>
                  <a:schemeClr val="tx1"/>
                </a:solidFill>
              </a:rPr>
              <a:t>% CI </a:t>
            </a:r>
            <a:r>
              <a:rPr lang="en-GB" sz="1600" dirty="0" smtClean="0">
                <a:solidFill>
                  <a:schemeClr val="tx1"/>
                </a:solidFill>
              </a:rPr>
              <a:t>0.63</a:t>
            </a:r>
            <a:r>
              <a:rPr lang="ja-JP" altLang="en-US" sz="1600" dirty="0" smtClean="0">
                <a:solidFill>
                  <a:schemeClr val="tx1"/>
                </a:solidFill>
              </a:rPr>
              <a:t>～</a:t>
            </a:r>
            <a:r>
              <a:rPr lang="en-GB" sz="1600" dirty="0" smtClean="0">
                <a:solidFill>
                  <a:schemeClr val="tx1"/>
                </a:solidFill>
              </a:rPr>
              <a:t>0.99</a:t>
            </a:r>
            <a:r>
              <a:rPr lang="ja-JP" altLang="en-US" sz="1600" dirty="0" smtClean="0">
                <a:solidFill>
                  <a:schemeClr val="tx1"/>
                </a:solidFill>
              </a:rPr>
              <a:t>）が最も大きく改善した。</a:t>
            </a:r>
            <a:endParaRPr lang="en-GB" sz="1600" dirty="0">
              <a:solidFill>
                <a:schemeClr val="tx1"/>
              </a:solidFill>
            </a:endParaRPr>
          </a:p>
          <a:p>
            <a:pPr>
              <a:spcAft>
                <a:spcPts val="1200"/>
              </a:spcAft>
              <a:buClr>
                <a:srgbClr val="043882"/>
              </a:buClr>
            </a:pPr>
            <a:r>
              <a:rPr lang="en-US" altLang="ja-JP" sz="1600" dirty="0" smtClean="0">
                <a:solidFill>
                  <a:schemeClr val="tx1"/>
                </a:solidFill>
              </a:rPr>
              <a:t>OS</a:t>
            </a:r>
            <a:r>
              <a:rPr lang="ja-JP" altLang="en-US" sz="1600" dirty="0" smtClean="0">
                <a:solidFill>
                  <a:schemeClr val="tx1"/>
                </a:solidFill>
              </a:rPr>
              <a:t>の改善は、</a:t>
            </a:r>
            <a:r>
              <a:rPr lang="en-GB" sz="1600" i="1" dirty="0" smtClean="0">
                <a:solidFill>
                  <a:schemeClr val="tx1"/>
                </a:solidFill>
              </a:rPr>
              <a:t>KRAS</a:t>
            </a:r>
            <a:r>
              <a:rPr lang="ja-JP" altLang="en-US" sz="1600" dirty="0" smtClean="0">
                <a:solidFill>
                  <a:schemeClr val="tx1"/>
                </a:solidFill>
              </a:rPr>
              <a:t>変異状況を含む種々の患者特性による各サブグループで認められた。</a:t>
            </a:r>
            <a:endParaRPr lang="en-GB" sz="1600" dirty="0">
              <a:solidFill>
                <a:schemeClr val="tx1"/>
              </a:solidFill>
            </a:endParaRPr>
          </a:p>
          <a:p>
            <a:pPr marL="0" lvl="0" indent="0">
              <a:buClr>
                <a:srgbClr val="043882"/>
              </a:buClr>
              <a:buNone/>
            </a:pPr>
            <a:r>
              <a:rPr lang="ja-JP" altLang="en-US" sz="1600" b="1" dirty="0" smtClean="0">
                <a:solidFill>
                  <a:schemeClr val="tx1"/>
                </a:solidFill>
              </a:rPr>
              <a:t>結論</a:t>
            </a:r>
            <a:endParaRPr lang="en-GB" sz="1600" dirty="0">
              <a:solidFill>
                <a:schemeClr val="tx1"/>
              </a:solidFill>
            </a:endParaRPr>
          </a:p>
          <a:p>
            <a:pPr>
              <a:spcAft>
                <a:spcPts val="600"/>
              </a:spcAft>
              <a:buClr>
                <a:srgbClr val="043882"/>
              </a:buClr>
            </a:pPr>
            <a:r>
              <a:rPr lang="en-GB" sz="1600" b="1" dirty="0" err="1" smtClean="0">
                <a:solidFill>
                  <a:schemeClr val="tx1"/>
                </a:solidFill>
              </a:rPr>
              <a:t>mCRC</a:t>
            </a:r>
            <a:r>
              <a:rPr lang="ja-JP" altLang="en-US" sz="1600" b="1" dirty="0" smtClean="0">
                <a:solidFill>
                  <a:schemeClr val="tx1"/>
                </a:solidFill>
              </a:rPr>
              <a:t>患者ではしばしばビタミン欠乏がみられる。</a:t>
            </a:r>
            <a:endParaRPr lang="en-GB" sz="1600" b="1" dirty="0">
              <a:solidFill>
                <a:schemeClr val="tx1"/>
              </a:solidFill>
            </a:endParaRPr>
          </a:p>
          <a:p>
            <a:pPr>
              <a:spcAft>
                <a:spcPts val="600"/>
              </a:spcAft>
              <a:buClr>
                <a:srgbClr val="043882"/>
              </a:buClr>
            </a:pPr>
            <a:r>
              <a:rPr lang="ja-JP" altLang="en-US" sz="1600" b="1" dirty="0" smtClean="0">
                <a:solidFill>
                  <a:schemeClr val="tx1"/>
                </a:solidFill>
              </a:rPr>
              <a:t>ビタミン</a:t>
            </a:r>
            <a:r>
              <a:rPr lang="en-US" altLang="ja-JP" sz="1600" b="1" dirty="0" smtClean="0">
                <a:solidFill>
                  <a:schemeClr val="tx1"/>
                </a:solidFill>
              </a:rPr>
              <a:t>D</a:t>
            </a:r>
            <a:r>
              <a:rPr lang="ja-JP" altLang="en-US" sz="1600" b="1" dirty="0" smtClean="0">
                <a:solidFill>
                  <a:schemeClr val="tx1"/>
                </a:solidFill>
              </a:rPr>
              <a:t>値の上昇に伴い、</a:t>
            </a:r>
            <a:r>
              <a:rPr lang="en-US" altLang="ja-JP" sz="1600" b="1" dirty="0" smtClean="0">
                <a:solidFill>
                  <a:schemeClr val="tx1"/>
                </a:solidFill>
              </a:rPr>
              <a:t>OS</a:t>
            </a:r>
            <a:r>
              <a:rPr lang="ja-JP" altLang="en-US" sz="1600" b="1" dirty="0" smtClean="0">
                <a:solidFill>
                  <a:schemeClr val="tx1"/>
                </a:solidFill>
              </a:rPr>
              <a:t>および</a:t>
            </a:r>
            <a:r>
              <a:rPr lang="en-US" altLang="ja-JP" sz="1600" b="1" dirty="0" smtClean="0">
                <a:solidFill>
                  <a:schemeClr val="tx1"/>
                </a:solidFill>
              </a:rPr>
              <a:t>PFS</a:t>
            </a:r>
            <a:r>
              <a:rPr lang="ja-JP" altLang="en-US" sz="1600" b="1" dirty="0" smtClean="0">
                <a:solidFill>
                  <a:schemeClr val="tx1"/>
                </a:solidFill>
              </a:rPr>
              <a:t>に有意な改善が認められた。</a:t>
            </a:r>
            <a:endParaRPr lang="en-GB" sz="1600" b="1" dirty="0">
              <a:solidFill>
                <a:schemeClr val="tx1"/>
              </a:solidFill>
            </a:endParaRPr>
          </a:p>
          <a:p>
            <a:pPr>
              <a:spcAft>
                <a:spcPts val="1200"/>
              </a:spcAft>
              <a:buClr>
                <a:srgbClr val="043882"/>
              </a:buClr>
            </a:pPr>
            <a:r>
              <a:rPr lang="ja-JP" altLang="en-US" sz="1600" b="1" dirty="0" smtClean="0">
                <a:solidFill>
                  <a:schemeClr val="tx1"/>
                </a:solidFill>
              </a:rPr>
              <a:t>現在、化学療法と組み合わせたビタミン</a:t>
            </a:r>
            <a:r>
              <a:rPr lang="en-US" altLang="ja-JP" sz="1600" b="1" dirty="0" smtClean="0">
                <a:solidFill>
                  <a:schemeClr val="tx1"/>
                </a:solidFill>
              </a:rPr>
              <a:t>D</a:t>
            </a:r>
            <a:r>
              <a:rPr lang="ja-JP" altLang="en-US" sz="1600" b="1" dirty="0" smtClean="0">
                <a:solidFill>
                  <a:schemeClr val="tx1"/>
                </a:solidFill>
              </a:rPr>
              <a:t>補充療法の効果を検討する第</a:t>
            </a:r>
            <a:r>
              <a:rPr lang="en-US" altLang="ja-JP" sz="1600" b="1" dirty="0" smtClean="0">
                <a:solidFill>
                  <a:schemeClr val="tx1"/>
                </a:solidFill>
              </a:rPr>
              <a:t>Ⅱ</a:t>
            </a:r>
            <a:r>
              <a:rPr lang="ja-JP" altLang="en-US" sz="1600" b="1" dirty="0" smtClean="0">
                <a:solidFill>
                  <a:schemeClr val="tx1"/>
                </a:solidFill>
              </a:rPr>
              <a:t>相無作為化試験が進行中である。</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smtClean="0"/>
              <a:t>Ng</a:t>
            </a:r>
            <a:r>
              <a:rPr lang="ja-JP" altLang="en-US" dirty="0" smtClean="0"/>
              <a:t>ら</a:t>
            </a:r>
            <a:r>
              <a:rPr lang="fr-FR" dirty="0" smtClean="0"/>
              <a:t> </a:t>
            </a:r>
            <a:r>
              <a:rPr lang="fr-FR" dirty="0"/>
              <a:t>J Clin Oncol 2015; 33 (suppl 3; abstr 507</a:t>
            </a:r>
            <a:r>
              <a:rPr lang="fr-FR" dirty="0" smtClean="0"/>
              <a:t>)</a:t>
            </a:r>
            <a:endParaRPr lang="en-GB" dirty="0"/>
          </a:p>
        </p:txBody>
      </p:sp>
    </p:spTree>
    <p:extLst>
      <p:ext uri="{BB962C8B-B14F-4D97-AF65-F5344CB8AC3E}">
        <p14:creationId xmlns:p14="http://schemas.microsoft.com/office/powerpoint/2010/main" xmlns="" val="20622145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19525</Words>
  <Application>Microsoft Office PowerPoint</Application>
  <PresentationFormat>Bildschirmpräsentation (4:3)</PresentationFormat>
  <Paragraphs>2434</Paragraphs>
  <Slides>78</Slides>
  <Notes>0</Notes>
  <HiddenSlides>0</HiddenSlides>
  <MMClips>0</MMClips>
  <ScaleCrop>false</ScaleCrop>
  <HeadingPairs>
    <vt:vector size="4" baseType="variant">
      <vt:variant>
        <vt:lpstr>Design</vt:lpstr>
      </vt:variant>
      <vt:variant>
        <vt:i4>1</vt:i4>
      </vt:variant>
      <vt:variant>
        <vt:lpstr>Folientitel</vt:lpstr>
      </vt:variant>
      <vt:variant>
        <vt:i4>78</vt:i4>
      </vt:variant>
    </vt:vector>
  </HeadingPairs>
  <TitlesOfParts>
    <vt:vector size="79" baseType="lpstr">
      <vt:lpstr>1_Default Design</vt:lpstr>
      <vt:lpstr>2015年GIスライド資料 厳選抄録集：</vt:lpstr>
      <vt:lpstr>ESDOのことば</vt:lpstr>
      <vt:lpstr>2015年ESDO腫瘍内科スライド資料編集者</vt:lpstr>
      <vt:lpstr>用語集</vt:lpstr>
      <vt:lpstr>目次</vt:lpstr>
      <vt:lpstr>結腸直腸癌</vt:lpstr>
      <vt:lpstr>507：転移性結腸直腸癌患者のビタミンD状態と生存転帰：CALGB/SWOG 80405（Alliance）試験の結果‐Ng Kら</vt:lpstr>
      <vt:lpstr>507：転移性結腸直腸癌患者のビタミンD状態と生存転帰：CALGB/SWOG 80405（Alliance）試験の結果‐Ng Kら</vt:lpstr>
      <vt:lpstr>507：転移性結腸直腸癌患者のビタミンD状態と生存転帰：CALGB/SWOG 80405（Alliance）試験の結果‐Ng Kら</vt:lpstr>
      <vt:lpstr>結腸癌</vt:lpstr>
      <vt:lpstr>508：ステージⅢ結腸癌（CC）患者における毒性予測のためのジヒドロピリミジンデヒドロゲナーゼ遺伝子（DPYD）のHapB3および深部イントロン変異c.1129-5923 C&gt;G（NCCTG Alliance N0147試験）‐Lee AMら</vt:lpstr>
      <vt:lpstr>508：ステージⅢ結腸癌（CC）患者における毒性予測のためのジヒドロピリミジンデヒドロゲナーゼ遺伝子（DPYD）のHapB3および深部イントロン変異c.1129-5923 C&gt;G（NCCTG Alliance N0147試験）‐Lee AMら</vt:lpstr>
      <vt:lpstr>直腸癌</vt:lpstr>
      <vt:lpstr>509：ネオアジュバント療法で臨床的完全奏効を達成した直腸癌患者における 器官温存‐Smith JJら</vt:lpstr>
      <vt:lpstr>509：ネオアジュバント療法で臨床的完全奏効を達成した直腸癌患者における 器官温存‐Smith JJら</vt:lpstr>
      <vt:lpstr>510：局所進行直腸腺癌における放射線療法後の外科的切除の至適時期：National Cancer Database（NCDB）の解析‐Huntington CRら</vt:lpstr>
      <vt:lpstr>510：局所進行直腸腺癌における放射線療法後の外科的切除の至適時期：National Cancer Database（NCDB）の解析‐Huntington CRら</vt:lpstr>
      <vt:lpstr>肝転移</vt:lpstr>
      <vt:lpstr>511：結腸直腸癌治癒的切除後の異時性肝転移に対する術前肝・局所動脈内化学療法の効果：プロスペクティブ多施設共同無作為化比較試験‐Xu Jら</vt:lpstr>
      <vt:lpstr>511：結腸直腸癌治癒的切除後の異時性肝転移に対する術前肝・局所動脈内化学療法の効果：プロスペクティブ多施設共同無作為化比較試験‐Xu Jら</vt:lpstr>
      <vt:lpstr>二次以降の治療</vt:lpstr>
      <vt:lpstr>512：RAISE試験：ベバシズマブ（bev）＋オキサリプラチン（ox）＋フルオロピリミジン（fp）による一次併用治療の施行中または施行後に増悪を示した転移性結腸直腸癌（CRC）患者におけるイリノテカン／フォリン酸／5-フルオロウラシル（FOLFIRI）と　ラムシルマブ（RAM）またはプラセボ（PBO）の併用に関する無作為化二重盲検多施設共同第Ⅲ相試験‐Tabernero Jら</vt:lpstr>
      <vt:lpstr>512：RAISE試験：ベバシズマブ（bev）＋オキサリプラチン（ox）＋フルオロピリミジン（fp）による一次併用治療の施行中または施行後に増悪を示した転移性結腸直腸癌（CRC）患者におけるイリノテカン／フォリン酸／5-フルオロウラシル（FOLFIRI）と　ラムシルマブ（RAM）またはプラセボ（PBO）の併用に関する無作為化二重盲検多施設 共同第Ⅲ相試験‐Tabernero Jら</vt:lpstr>
      <vt:lpstr>512：RAISE試験：ベバシズマブ（bev）＋オキサリプラチン（ox）＋フルオロピリミジン（fp）による一次併用治療の施行中または施行後に増悪を示した転移性結腸直腸癌（CRC）患者におけるイリノテカン／フォリン酸／5-フルオロウラシル（FOLFIRI）と ラムシルマブ（RAM）またはプラセボ（PBO）の併用に関する無作為化二重盲検多施設 共同第Ⅲ相試験‐Tabernero Jら</vt:lpstr>
      <vt:lpstr>513：進行／転移性結腸直腸癌の治療におけるfamitinibの無作為化二重盲検 並行群間比較プラセボ対照多施設共同第Ⅱ相臨床試験‐Xu RHら</vt:lpstr>
      <vt:lpstr>513：進行／転移性結腸直腸癌の治療におけるfamitinibの無作為化二重盲検　並行群間比較プラセボ対照多施設共同第Ⅱ相臨床試験‐Xu RHら</vt:lpstr>
      <vt:lpstr>食道・胃癌</vt:lpstr>
      <vt:lpstr>4：ステージⅠ胃癌における腹腔鏡補助下幽門側胃切除術後および開腹幽門側胃切除術後の合併症発生率および死亡率：多施設共同無作為化比較試験（KLASS-01試験）の結果‐Hyuk-Joon Lら</vt:lpstr>
      <vt:lpstr>4：ステージⅠ胃癌における腹腔鏡補助下幽門側胃切除術後および開腹幽門側胃切除術後の合併症発生率および死亡率：多施設共同無作為化比較試験（KLASS-01試験）の結果‐Hyuk-Joon Lら</vt:lpstr>
      <vt:lpstr>4：ステージⅠ胃癌における腹腔鏡補助下幽門側胃切除術後および開腹幽門側胃切除術後の合併症発生率および死亡率：多施設共同無作為化比較試験（KLASS-01試験）の結果‐Hyuk-Joon Lら</vt:lpstr>
      <vt:lpstr>5：食道癌患者に対するハイブリッド低侵襲食道切除術 vs. 開胸食道切除術：　多施設共同非盲検無作為化第Ⅲ相比較試験（MIRO試験）‐Mariette Cら</vt:lpstr>
      <vt:lpstr>5：食道癌患者に対するハイブリッド低侵襲食道切除術 vs. 開胸食道切除術：　多施設共同非盲検無作為化第Ⅲ相比較試験（MIRO試験）‐Mariette Cら</vt:lpstr>
      <vt:lpstr>5：食道癌患者に対するハイブリッド低侵襲食道切除術 vs. 開胸食道切除術：　多施設共同非盲検無作為化第Ⅲ相比較試験（MIRO試験）‐Mariette Cら</vt:lpstr>
      <vt:lpstr>1：MET増幅を示す成人胃食道接合部（GEJ）／胃／食道癌患者におけるAMG 337（経口METキナーゼ阻害薬）の臨床活性‐Kwak ELら</vt:lpstr>
      <vt:lpstr>1：MET増幅を示す成人胃食道接合部（GEJ）／胃／食道癌患者におけるAMG 337（経口METキナーゼ阻害薬）の臨床活性‐Kwak ELら</vt:lpstr>
      <vt:lpstr>1：MET増幅を示す成人胃食道接合部（GEJ）／胃／食道癌患者におけるAMG 337（経口METキナーゼ阻害薬）の臨床活性‐Kwak ELら</vt:lpstr>
      <vt:lpstr>2：進行胃食道腺癌（GEC）を対象としたFOLFOX ± MET阻害薬onartuzumab（O）の無作為化第Ⅱ相試験‐Shah MAら</vt:lpstr>
      <vt:lpstr>2：進行胃食道腺癌（GEC）を対象としたFOLFOX ± MET阻害薬onartuzumab（O）の無作為化第Ⅱ相試験‐Shah MAら</vt:lpstr>
      <vt:lpstr>2：進行胃食道腺癌（GEC）を対象としたFOLFOX ± MET阻害薬onartuzumab（O）の無作為化第Ⅱ相試験‐Shah MAら</vt:lpstr>
      <vt:lpstr>3：KEYNOTE-012試験で抗PD-1モノクローナル抗体pembrolizumab（Pembro；MK-3475）が投与された進行胃癌患者におけるPD-L1発現状況と　臨床転帰の関係‐Muro Kら</vt:lpstr>
      <vt:lpstr>3：KEYNOTE-012試験で抗PD-1モノクローナル抗体pembrolizumab（Pembro；MK-3475）が投与された進行胃癌患者におけるPD-L1発現状況と　臨床転帰の関係‐Muro Kら</vt:lpstr>
      <vt:lpstr>3：KEYNOTE-012試験で抗PD-1モノクローナル抗体pembrolizumab（Pembro；MK-3475）が投与された進行胃癌患者におけるPD-L1発現状況と　臨床転帰の関係‐Muro Kら</vt:lpstr>
      <vt:lpstr>6：進行食道癌を対象に放射線療法後または化学放射線療法後の嚥下障害緩和 状況およびQoLを比較したTROG 03.01、NCIC CTG ES2多国籍第Ⅲ相試験の 完全報告‐Penniment MGら</vt:lpstr>
      <vt:lpstr>6：進行食道癌を対象に放射線療法後または化学放射線療法後の嚥下障害緩和　状況およびQoLを比較したTROG 03.01、NCIC CTG ES2多国籍第Ⅲ相試験の　完全報告‐Penniment MGら</vt:lpstr>
      <vt:lpstr>バイオマーカー </vt:lpstr>
      <vt:lpstr>7：進行期の食道扁平上皮癌（ESCC）および食道腺癌（EAC）の類似性および差異の解明を目的とした包括的ゲノムプロファイリング（CGP）‐Wang Kら</vt:lpstr>
      <vt:lpstr>7：進行期の食道扁平上皮癌（ESCC）および食道腺癌（EAC）の類似性および差異の解明を目的とした包括的ゲノムプロファイリング（CGP）‐Wang Kら</vt:lpstr>
      <vt:lpstr>8：全ゲノムシーケンシングによる内視鏡生検サンプルの胃内微生物叢の解析‐Zhang Cら</vt:lpstr>
      <vt:lpstr>8：全ゲノムシーケンシングによる内視鏡生検サンプルの胃内微生物叢の解析‐Zhang Cら</vt:lpstr>
      <vt:lpstr>肝細胞癌</vt:lpstr>
      <vt:lpstr>236：ドキソルビシン薬剤溶出性ビーズ動脈化学塞栓療法（DEB TACE）を受けた切除不能肝細胞癌（HCC）患者の多変量生存解析（MVA）に基づく予後的意義のある新規の病期分類法‐Prajapati HJら</vt:lpstr>
      <vt:lpstr>236：ドキソルビシン薬剤溶出性ビーズ動脈化学塞栓療法（DEB TACE）を受けた切除不能肝細胞癌（HCC）患者の多変量生存解析（MVA）に基づく予後的意義のある新規の病期分類法‐Prajapati HJら</vt:lpstr>
      <vt:lpstr>237：進行肝細胞癌（HCC）患者を対象とした一次dovitinib（TKI258）vs. ソラフェニブの第Ⅱ相試験‐Cheng ALら</vt:lpstr>
      <vt:lpstr>237：進行肝細胞癌（HCC）患者を対象とした一次dovitinib（TKI258）vs. ソラフェニブの第Ⅱ相試験‐Cheng ALら</vt:lpstr>
      <vt:lpstr>237：進行肝細胞癌（HCC）患者を対象とした一次dovitinib（TKI258）vs. ソラフェニブの第Ⅱ相試験‐Cheng ALら</vt:lpstr>
      <vt:lpstr>238：進行肝細胞癌（HCC）患者におけるニンテダニブ vs. ソラフェニブの有効性および安全性を比較する無作為化第Ⅱ相試験‐Palmer DHら</vt:lpstr>
      <vt:lpstr>238：進行肝細胞癌（HCC）患者におけるニンテダニブ vs. ソラフェニブの有効性および安全性を比較する無作為化第Ⅱ相試験‐Palmer DHら</vt:lpstr>
      <vt:lpstr>238：進行肝細胞癌（HCC）患者におけるニンテダニブ vs. ソラフェニブの有効性および安全性を比較する無作為化第Ⅱ相試験‐Palmer DHら</vt:lpstr>
      <vt:lpstr>232：進行肝細胞癌（HCC）患者の二次治療としてのラムシルマブ（RAM）：無作為化第Ⅲ相REACH試験におけるα-フェトプロテイン（AFP）値上昇を伴う患者の解析‐Zhu AXら</vt:lpstr>
      <vt:lpstr>232：進行肝細胞癌（HCC）患者の二次治療としてのラムシルマブ（RAM）：無作為化第Ⅲ相REACH試験におけるα-フェトプロテイン（AFP）値上昇を伴う患者の解析‐Zhu AXら</vt:lpstr>
      <vt:lpstr>230：ソラフェニブが投与された進行HCC患者におけるeNOS多型と治療転帰の関係‐Casadei Gardini Aら</vt:lpstr>
      <vt:lpstr>230：ソラフェニブが投与された進行HCC患者におけるeNOS多型と治療転帰の関係‐Casadei Gardini Aら</vt:lpstr>
      <vt:lpstr>膵癌</vt:lpstr>
      <vt:lpstr>235：局所進行切除不能膵癌における全生存に関する予後モデル：LAP 07試験の補助試験‐Vernerey Dら</vt:lpstr>
      <vt:lpstr>235：局所進行切除不能膵癌における全生存に関する予後モデル：LAP 07試験の補助試験‐Vernerey Dら</vt:lpstr>
      <vt:lpstr>338：切除可能境界および局所進行膵腺癌（PC）患者を対象としたFOLFIRINOX＋PF-04136309の第ⅠB相試験‐Wang-Gillam Aら</vt:lpstr>
      <vt:lpstr>338：切除可能境界および局所進行膵腺癌（PC）患者を対象としたFOLFIRINOX＋PF-04136309の第ⅠB相試験‐Wang-Gillam Aら</vt:lpstr>
      <vt:lpstr>338：切除可能境界および局所進行膵腺癌（PC）患者を対象としたFOLFIRINOX＋PF-04136309の第ⅠB相試験‐Wang-Gillam Aら</vt:lpstr>
      <vt:lpstr>234：ゲムシタビン含有療法歴のある転移性膵癌（mPAC）患者を対象に5-フルオロウラシル／ロイコボリン併用または非併用下のMM-398（nal-IRI）を5-フルオロウラシル／ロイコボリンと比較した第Ⅲ相NAPOLI-1試験の拡大解析‐Chen LTら</vt:lpstr>
      <vt:lpstr>234：ゲムシタビン含有療法歴のある転移性膵癌（mPAC）患者を対象に5-フルオロウラシル／ロイコボリン併用または非併用下のMM-398（nal-IRI）を5-フルオロウラシル／ロイコボリンと比較した第Ⅲ相NAPOLI-1試験の拡大解析‐Chen LTら</vt:lpstr>
      <vt:lpstr>234：ゲムシタビン含有療法歴のある転移性膵癌（mPAC）患者を対象に5-フルオロウラシル／ロイコボリン併用または非併用下のMM-398（nal-IRI）を5-フルオロウラシル／ロイコボリンと比較した第Ⅲ相NAPOLI-1試験の拡大解析‐Chen LTら</vt:lpstr>
      <vt:lpstr>胆道癌</vt:lpstr>
      <vt:lpstr>231：胆道癌の包括的ゲノムプロファイリングで明らかにされた腫瘍特異的な　差異と高頻度の臨床的意義のあるゲノム変化‐Ross JSら</vt:lpstr>
      <vt:lpstr>231：胆道癌の包括的ゲノムプロファイリングで明らかにされた腫瘍特異的な　差異と高頻度の臨床的意義のあるゲノム変化‐Ross JSら</vt:lpstr>
      <vt:lpstr>231：胆道癌の包括的ゲノムプロファイリングで明らかにされた腫瘍特異的な　差異と高頻度の臨床的意義のあるゲノム変化‐Ross JSら</vt:lpstr>
      <vt:lpstr>膵神経内分泌腫瘍 </vt:lpstr>
      <vt:lpstr>233：膵神経内分泌腫瘍（pNET）におけるランレオチドオートゲル／デポ剤（LAN）の効果：CLARINET試験のサブグループ解析‐Phan ATら</vt:lpstr>
      <vt:lpstr>233：膵神経内分泌腫瘍（pNET）におけるランレオチドオートゲル／デポ剤（LAN）の効果：CLARINET試験のサブグループ解析‐Phan ATら</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Andrea Robinson</cp:lastModifiedBy>
  <cp:revision>1383</cp:revision>
  <dcterms:created xsi:type="dcterms:W3CDTF">2011-02-23T10:20:57Z</dcterms:created>
  <dcterms:modified xsi:type="dcterms:W3CDTF">2015-07-24T11:27:00Z</dcterms:modified>
</cp:coreProperties>
</file>