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80"/>
  </p:notesMasterIdLst>
  <p:handoutMasterIdLst>
    <p:handoutMasterId r:id="rId81"/>
  </p:handoutMasterIdLst>
  <p:sldIdLst>
    <p:sldId id="570" r:id="rId2"/>
    <p:sldId id="571" r:id="rId3"/>
    <p:sldId id="572" r:id="rId4"/>
    <p:sldId id="582" r:id="rId5"/>
    <p:sldId id="574" r:id="rId6"/>
    <p:sldId id="657" r:id="rId7"/>
    <p:sldId id="659" r:id="rId8"/>
    <p:sldId id="632" r:id="rId9"/>
    <p:sldId id="633" r:id="rId10"/>
    <p:sldId id="661" r:id="rId11"/>
    <p:sldId id="634" r:id="rId12"/>
    <p:sldId id="635" r:id="rId13"/>
    <p:sldId id="649" r:id="rId14"/>
    <p:sldId id="645" r:id="rId15"/>
    <p:sldId id="648" r:id="rId16"/>
    <p:sldId id="636" r:id="rId17"/>
    <p:sldId id="637" r:id="rId18"/>
    <p:sldId id="650" r:id="rId19"/>
    <p:sldId id="638" r:id="rId20"/>
    <p:sldId id="639" r:id="rId21"/>
    <p:sldId id="651" r:id="rId22"/>
    <p:sldId id="640" r:id="rId23"/>
    <p:sldId id="641" r:id="rId24"/>
    <p:sldId id="642" r:id="rId25"/>
    <p:sldId id="643" r:id="rId26"/>
    <p:sldId id="644" r:id="rId27"/>
    <p:sldId id="652" r:id="rId28"/>
    <p:sldId id="592" r:id="rId29"/>
    <p:sldId id="593" r:id="rId30"/>
    <p:sldId id="594" r:id="rId31"/>
    <p:sldId id="595" r:id="rId32"/>
    <p:sldId id="596" r:id="rId33"/>
    <p:sldId id="597" r:id="rId34"/>
    <p:sldId id="583" r:id="rId35"/>
    <p:sldId id="584" r:id="rId36"/>
    <p:sldId id="585" r:id="rId37"/>
    <p:sldId id="586" r:id="rId38"/>
    <p:sldId id="587" r:id="rId39"/>
    <p:sldId id="588" r:id="rId40"/>
    <p:sldId id="589" r:id="rId41"/>
    <p:sldId id="590" r:id="rId42"/>
    <p:sldId id="591" r:id="rId43"/>
    <p:sldId id="598" r:id="rId44"/>
    <p:sldId id="599" r:id="rId45"/>
    <p:sldId id="653" r:id="rId46"/>
    <p:sldId id="600" r:id="rId47"/>
    <p:sldId id="601" r:id="rId48"/>
    <p:sldId id="602" r:id="rId49"/>
    <p:sldId id="603" r:id="rId50"/>
    <p:sldId id="654" r:id="rId51"/>
    <p:sldId id="616" r:id="rId52"/>
    <p:sldId id="617" r:id="rId53"/>
    <p:sldId id="618" r:id="rId54"/>
    <p:sldId id="619" r:id="rId55"/>
    <p:sldId id="620" r:id="rId56"/>
    <p:sldId id="621" r:id="rId57"/>
    <p:sldId id="622" r:id="rId58"/>
    <p:sldId id="623" r:id="rId59"/>
    <p:sldId id="609" r:id="rId60"/>
    <p:sldId id="610" r:id="rId61"/>
    <p:sldId id="604" r:id="rId62"/>
    <p:sldId id="605" r:id="rId63"/>
    <p:sldId id="655" r:id="rId64"/>
    <p:sldId id="614" r:id="rId65"/>
    <p:sldId id="615" r:id="rId66"/>
    <p:sldId id="624" r:id="rId67"/>
    <p:sldId id="625" r:id="rId68"/>
    <p:sldId id="626" r:id="rId69"/>
    <p:sldId id="611" r:id="rId70"/>
    <p:sldId id="612" r:id="rId71"/>
    <p:sldId id="613" r:id="rId72"/>
    <p:sldId id="656" r:id="rId73"/>
    <p:sldId id="606" r:id="rId74"/>
    <p:sldId id="607" r:id="rId75"/>
    <p:sldId id="608" r:id="rId76"/>
    <p:sldId id="658" r:id="rId77"/>
    <p:sldId id="627" r:id="rId78"/>
    <p:sldId id="630" r:id="rId79"/>
  </p:sldIdLst>
  <p:sldSz cx="9144000" cy="6858000" type="screen4x3"/>
  <p:notesSz cx="6858000" cy="9144000"/>
  <p:custDataLst>
    <p:tags r:id="rId82"/>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F744A3E7-05AC-4FD4-9C24-1532FEF6C471}">
          <p14:sldIdLst>
            <p14:sldId id="570"/>
            <p14:sldId id="571"/>
            <p14:sldId id="572"/>
            <p14:sldId id="582"/>
            <p14:sldId id="574"/>
          </p14:sldIdLst>
        </p14:section>
        <p14:section name="CRC" id="{0844C396-06FC-49CE-BF47-1772FC247811}">
          <p14:sldIdLst>
            <p14:sldId id="657"/>
            <p14:sldId id="659"/>
            <p14:sldId id="632"/>
            <p14:sldId id="633"/>
            <p14:sldId id="661"/>
            <p14:sldId id="634"/>
            <p14:sldId id="635"/>
            <p14:sldId id="649"/>
            <p14:sldId id="645"/>
            <p14:sldId id="648"/>
            <p14:sldId id="636"/>
            <p14:sldId id="637"/>
            <p14:sldId id="650"/>
            <p14:sldId id="638"/>
            <p14:sldId id="639"/>
            <p14:sldId id="651"/>
            <p14:sldId id="640"/>
            <p14:sldId id="641"/>
            <p14:sldId id="642"/>
            <p14:sldId id="643"/>
            <p14:sldId id="644"/>
          </p14:sldIdLst>
        </p14:section>
        <p14:section name="Oesophageal + GC" id="{A8AE476B-B064-4AF2-BB39-5439D58450D9}">
          <p14:sldIdLst>
            <p14:sldId id="652"/>
            <p14:sldId id="592"/>
            <p14:sldId id="593"/>
            <p14:sldId id="594"/>
            <p14:sldId id="595"/>
            <p14:sldId id="596"/>
            <p14:sldId id="597"/>
            <p14:sldId id="583"/>
            <p14:sldId id="584"/>
            <p14:sldId id="585"/>
            <p14:sldId id="586"/>
            <p14:sldId id="587"/>
            <p14:sldId id="588"/>
            <p14:sldId id="589"/>
            <p14:sldId id="590"/>
            <p14:sldId id="591"/>
            <p14:sldId id="598"/>
            <p14:sldId id="599"/>
            <p14:sldId id="653"/>
            <p14:sldId id="600"/>
            <p14:sldId id="601"/>
            <p14:sldId id="602"/>
            <p14:sldId id="603"/>
          </p14:sldIdLst>
        </p14:section>
        <p14:section name="HCC" id="{17407531-F107-4976-9966-195D70EF1973}">
          <p14:sldIdLst>
            <p14:sldId id="654"/>
            <p14:sldId id="616"/>
            <p14:sldId id="617"/>
            <p14:sldId id="618"/>
            <p14:sldId id="619"/>
            <p14:sldId id="620"/>
            <p14:sldId id="621"/>
            <p14:sldId id="622"/>
            <p14:sldId id="623"/>
            <p14:sldId id="609"/>
            <p14:sldId id="610"/>
            <p14:sldId id="604"/>
            <p14:sldId id="605"/>
          </p14:sldIdLst>
        </p14:section>
        <p14:section name="Pancreatic" id="{7CD58BEA-F63C-43CD-9C94-159BF7047CDC}">
          <p14:sldIdLst>
            <p14:sldId id="655"/>
            <p14:sldId id="614"/>
            <p14:sldId id="615"/>
            <p14:sldId id="624"/>
            <p14:sldId id="625"/>
            <p14:sldId id="626"/>
            <p14:sldId id="611"/>
            <p14:sldId id="612"/>
            <p14:sldId id="613"/>
          </p14:sldIdLst>
        </p14:section>
        <p14:section name="Biliary tract" id="{73CF8648-4164-4F6C-B517-EC81FF71D2E1}">
          <p14:sldIdLst>
            <p14:sldId id="656"/>
            <p14:sldId id="606"/>
            <p14:sldId id="607"/>
            <p14:sldId id="608"/>
          </p14:sldIdLst>
        </p14:section>
        <p14:section name="NET" id="{0F925A4F-D713-4BBB-883C-03F4B059E925}">
          <p14:sldIdLst>
            <p14:sldId id="658"/>
            <p14:sldId id="627"/>
            <p14:sldId id="630"/>
          </p14:sldIdLst>
        </p14:section>
      </p14:sectionLst>
    </p:ext>
    <p:ext uri="{EFAFB233-063F-42B5-8137-9DF3F51BA10A}">
      <p15:sldGuideLst xmlns:p15="http://schemas.microsoft.com/office/powerpoint/2012/main">
        <p15:guide id="1" orient="horz" pos="4176">
          <p15:clr>
            <a:srgbClr val="A4A3A4"/>
          </p15:clr>
        </p15:guide>
        <p15:guide id="2" orient="horz" pos="144">
          <p15:clr>
            <a:srgbClr val="A4A3A4"/>
          </p15:clr>
        </p15:guide>
        <p15:guide id="3" orient="horz" pos="2256">
          <p15:clr>
            <a:srgbClr val="A4A3A4"/>
          </p15:clr>
        </p15:guide>
        <p15:guide id="4" orient="horz" pos="4064">
          <p15:clr>
            <a:srgbClr val="A4A3A4"/>
          </p15:clr>
        </p15:guide>
        <p15:guide id="5" pos="2880">
          <p15:clr>
            <a:srgbClr val="A4A3A4"/>
          </p15:clr>
        </p15:guide>
        <p15:guide id="6" pos="144">
          <p15:clr>
            <a:srgbClr val="A4A3A4"/>
          </p15:clr>
        </p15:guide>
        <p15:guide id="7" pos="5616">
          <p15:clr>
            <a:srgbClr val="A4A3A4"/>
          </p15:clr>
        </p15:guide>
        <p15:guide id="8" orient="horz" pos="3333">
          <p15:clr>
            <a:srgbClr val="A4A3A4"/>
          </p15:clr>
        </p15:guide>
        <p15:guide id="9" pos="157">
          <p15:clr>
            <a:srgbClr val="A4A3A4"/>
          </p15:clr>
        </p15:guide>
        <p15:guide id="10" pos="179">
          <p15:clr>
            <a:srgbClr val="A4A3A4"/>
          </p15:clr>
        </p15:guide>
        <p15:guide id="11" pos="208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Clare Wheatcroft" initials="CW" lastIdx="82" clrIdx="1"/>
  <p:cmAuthor id="2" name="iSC" initials="iSC"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0A0"/>
    <a:srgbClr val="008000"/>
    <a:srgbClr val="043882"/>
    <a:srgbClr val="FFC000"/>
    <a:srgbClr val="B60D27"/>
    <a:srgbClr val="66FF33"/>
    <a:srgbClr val="4D4D4D"/>
    <a:srgbClr val="03469C"/>
    <a:srgbClr val="FBFBFB"/>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71" autoAdjust="0"/>
    <p:restoredTop sz="91834" autoAdjust="0"/>
  </p:normalViewPr>
  <p:slideViewPr>
    <p:cSldViewPr snapToGrid="0" showGuides="1">
      <p:cViewPr varScale="1">
        <p:scale>
          <a:sx n="88" d="100"/>
          <a:sy n="88" d="100"/>
        </p:scale>
        <p:origin x="1302" y="96"/>
      </p:cViewPr>
      <p:guideLst>
        <p:guide orient="horz" pos="4176"/>
        <p:guide orient="horz" pos="144"/>
        <p:guide orient="horz" pos="2256"/>
        <p:guide orient="horz" pos="4064"/>
        <p:guide pos="2880"/>
        <p:guide pos="144"/>
        <p:guide pos="5616"/>
        <p:guide orient="horz" pos="3333"/>
        <p:guide pos="157"/>
        <p:guide pos="179"/>
        <p:guide pos="2083"/>
      </p:guideLst>
    </p:cSldViewPr>
  </p:slideViewPr>
  <p:notesTextViewPr>
    <p:cViewPr>
      <p:scale>
        <a:sx n="100" d="100"/>
        <a:sy n="100" d="100"/>
      </p:scale>
      <p:origin x="0" y="0"/>
    </p:cViewPr>
  </p:notesTextViewPr>
  <p:sorterViewPr>
    <p:cViewPr>
      <p:scale>
        <a:sx n="20" d="100"/>
        <a:sy n="20" d="100"/>
      </p:scale>
      <p:origin x="0" y="24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gs" Target="tags/tag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47"/>
    </mc:Choice>
    <mc:Fallback>
      <c:style val="47"/>
    </mc:Fallback>
  </mc:AlternateContent>
  <c:chart>
    <c:autoTitleDeleted val="0"/>
    <c:plotArea>
      <c:layout>
        <c:manualLayout>
          <c:layoutTarget val="inner"/>
          <c:xMode val="edge"/>
          <c:yMode val="edge"/>
          <c:x val="9.7951443569553806E-2"/>
          <c:y val="6.2671998031496062E-2"/>
          <c:w val="0.86680016617993261"/>
          <c:h val="0.89869266732283459"/>
        </c:manualLayout>
      </c:layout>
      <c:barChart>
        <c:barDir val="col"/>
        <c:grouping val="clustered"/>
        <c:varyColors val="0"/>
        <c:ser>
          <c:idx val="0"/>
          <c:order val="0"/>
          <c:tx>
            <c:strRef>
              <c:f>Sheet1!$B$1</c:f>
              <c:strCache>
                <c:ptCount val="1"/>
                <c:pt idx="0">
                  <c:v>ESCC</c:v>
                </c:pt>
              </c:strCache>
            </c:strRef>
          </c:tx>
          <c:spPr>
            <a:solidFill>
              <a:srgbClr val="043882"/>
            </a:solidFill>
          </c:spPr>
          <c:invertIfNegative val="0"/>
          <c:cat>
            <c:numRef>
              <c:f>Sheet1!$A$2:$A$10</c:f>
              <c:numCache>
                <c:formatCode>General</c:formatCode>
                <c:ptCount val="9"/>
              </c:numCache>
            </c:numRef>
          </c:cat>
          <c:val>
            <c:numRef>
              <c:f>Sheet1!$B$2:$B$10</c:f>
              <c:numCache>
                <c:formatCode>General</c:formatCode>
                <c:ptCount val="9"/>
                <c:pt idx="0">
                  <c:v>95</c:v>
                </c:pt>
                <c:pt idx="1">
                  <c:v>50</c:v>
                </c:pt>
                <c:pt idx="2">
                  <c:v>12</c:v>
                </c:pt>
                <c:pt idx="3">
                  <c:v>8</c:v>
                </c:pt>
                <c:pt idx="4">
                  <c:v>3</c:v>
                </c:pt>
                <c:pt idx="5">
                  <c:v>46</c:v>
                </c:pt>
                <c:pt idx="6">
                  <c:v>57</c:v>
                </c:pt>
                <c:pt idx="7">
                  <c:v>27</c:v>
                </c:pt>
                <c:pt idx="8">
                  <c:v>24</c:v>
                </c:pt>
              </c:numCache>
            </c:numRef>
          </c:val>
        </c:ser>
        <c:ser>
          <c:idx val="1"/>
          <c:order val="1"/>
          <c:tx>
            <c:strRef>
              <c:f>Sheet1!$C$1</c:f>
              <c:strCache>
                <c:ptCount val="1"/>
                <c:pt idx="0">
                  <c:v>EAC</c:v>
                </c:pt>
              </c:strCache>
            </c:strRef>
          </c:tx>
          <c:spPr>
            <a:solidFill>
              <a:srgbClr val="B60D27"/>
            </a:solidFill>
          </c:spPr>
          <c:invertIfNegative val="0"/>
          <c:cat>
            <c:numRef>
              <c:f>Sheet1!$A$2:$A$10</c:f>
              <c:numCache>
                <c:formatCode>General</c:formatCode>
                <c:ptCount val="9"/>
              </c:numCache>
            </c:numRef>
          </c:cat>
          <c:val>
            <c:numRef>
              <c:f>Sheet1!$C$2:$C$10</c:f>
              <c:numCache>
                <c:formatCode>General</c:formatCode>
                <c:ptCount val="9"/>
                <c:pt idx="0">
                  <c:v>93</c:v>
                </c:pt>
                <c:pt idx="1">
                  <c:v>35</c:v>
                </c:pt>
                <c:pt idx="2">
                  <c:v>37</c:v>
                </c:pt>
                <c:pt idx="3">
                  <c:v>34</c:v>
                </c:pt>
                <c:pt idx="4">
                  <c:v>20</c:v>
                </c:pt>
                <c:pt idx="5">
                  <c:v>23</c:v>
                </c:pt>
                <c:pt idx="6">
                  <c:v>20</c:v>
                </c:pt>
                <c:pt idx="7">
                  <c:v>1</c:v>
                </c:pt>
                <c:pt idx="8">
                  <c:v>6</c:v>
                </c:pt>
              </c:numCache>
            </c:numRef>
          </c:val>
        </c:ser>
        <c:dLbls>
          <c:showLegendKey val="0"/>
          <c:showVal val="0"/>
          <c:showCatName val="0"/>
          <c:showSerName val="0"/>
          <c:showPercent val="0"/>
          <c:showBubbleSize val="0"/>
        </c:dLbls>
        <c:gapWidth val="150"/>
        <c:axId val="170828320"/>
        <c:axId val="173095568"/>
      </c:barChart>
      <c:catAx>
        <c:axId val="170828320"/>
        <c:scaling>
          <c:orientation val="minMax"/>
        </c:scaling>
        <c:delete val="0"/>
        <c:axPos val="b"/>
        <c:numFmt formatCode="General" sourceLinked="1"/>
        <c:majorTickMark val="out"/>
        <c:minorTickMark val="none"/>
        <c:tickLblPos val="nextTo"/>
        <c:spPr>
          <a:noFill/>
          <a:ln w="25400">
            <a:solidFill>
              <a:schemeClr val="accent2"/>
            </a:solidFill>
          </a:ln>
        </c:spPr>
        <c:crossAx val="173095568"/>
        <c:crosses val="autoZero"/>
        <c:auto val="1"/>
        <c:lblAlgn val="ctr"/>
        <c:lblOffset val="100"/>
        <c:noMultiLvlLbl val="0"/>
      </c:catAx>
      <c:valAx>
        <c:axId val="173095568"/>
        <c:scaling>
          <c:orientation val="minMax"/>
        </c:scaling>
        <c:delete val="0"/>
        <c:axPos val="l"/>
        <c:numFmt formatCode="General" sourceLinked="1"/>
        <c:majorTickMark val="out"/>
        <c:minorTickMark val="none"/>
        <c:tickLblPos val="nextTo"/>
        <c:spPr>
          <a:noFill/>
          <a:ln w="25400">
            <a:solidFill>
              <a:schemeClr val="accent2"/>
            </a:solidFill>
          </a:ln>
        </c:spPr>
        <c:txPr>
          <a:bodyPr/>
          <a:lstStyle/>
          <a:p>
            <a:pPr>
              <a:defRPr sz="1000">
                <a:solidFill>
                  <a:schemeClr val="tx1"/>
                </a:solidFill>
              </a:defRPr>
            </a:pPr>
            <a:endParaRPr lang="en-US"/>
          </a:p>
        </c:txPr>
        <c:crossAx val="170828320"/>
        <c:crosses val="autoZero"/>
        <c:crossBetween val="between"/>
        <c:majorUnit val="20"/>
      </c:valAx>
      <c:spPr>
        <a:noFill/>
      </c:spPr>
    </c:plotArea>
    <c:legend>
      <c:legendPos val="r"/>
      <c:layout>
        <c:manualLayout>
          <c:xMode val="edge"/>
          <c:yMode val="edge"/>
          <c:x val="0.36227263779527552"/>
          <c:y val="0.1596596948818898"/>
          <c:w val="0.23068764912994508"/>
          <c:h val="0.22440360090022507"/>
        </c:manualLayout>
      </c:layout>
      <c:overlay val="0"/>
      <c:txPr>
        <a:bodyPr/>
        <a:lstStyle/>
        <a:p>
          <a:pPr>
            <a:defRPr sz="1400"/>
          </a:pPr>
          <a:endParaRPr lang="en-US"/>
        </a:p>
      </c:txPr>
    </c:legend>
    <c:plotVisOnly val="1"/>
    <c:dispBlanksAs val="gap"/>
    <c:showDLblsOverMax val="0"/>
  </c:chart>
  <c:spPr>
    <a:noFill/>
  </c:spPr>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17/05/2015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5/17/2015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‹Nr.›</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3785" b="12188"/>
          <a:stretch/>
        </p:blipFill>
        <p:spPr>
          <a:xfrm>
            <a:off x="0" y="1506583"/>
            <a:ext cx="9144000" cy="4513216"/>
          </a:xfrm>
          <a:prstGeom prst="rect">
            <a:avLst/>
          </a:prstGeom>
        </p:spPr>
      </p:pic>
      <p:sp>
        <p:nvSpPr>
          <p:cNvPr id="6" name="Rectangle 5"/>
          <p:cNvSpPr/>
          <p:nvPr userDrawn="1"/>
        </p:nvSpPr>
        <p:spPr>
          <a:xfrm>
            <a:off x="0" y="1"/>
            <a:ext cx="9144000" cy="158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l="21933" r="21933" b="24601"/>
          <a:stretch/>
        </p:blipFill>
        <p:spPr>
          <a:xfrm>
            <a:off x="313531" y="6108700"/>
            <a:ext cx="520578" cy="654139"/>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5885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228600"/>
            <a:ext cx="8413751" cy="1277983"/>
          </a:xfrm>
        </p:spPr>
        <p:txBody>
          <a:bodyPr bIns="45720"/>
          <a:lstStyle>
            <a:lvl1pPr algn="l">
              <a:defRPr sz="4400">
                <a:solidFill>
                  <a:schemeClr val="tx2"/>
                </a:solidFill>
              </a:defRPr>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943497" y="4453892"/>
            <a:ext cx="5835378" cy="1439499"/>
          </a:xfrm>
        </p:spPr>
        <p:txBody>
          <a:bodyPr anchor="b"/>
          <a:lstStyle>
            <a:lvl1pPr marL="0" indent="0" algn="r">
              <a:buFontTx/>
              <a:buNone/>
              <a:defRPr b="1" u="none">
                <a:solidFill>
                  <a:schemeClr val="tx2"/>
                </a:solidFill>
                <a:effectLst>
                  <a:outerShdw blurRad="38100" dist="38100" dir="2700000" algn="tl">
                    <a:srgbClr val="000000">
                      <a:alpha val="43137"/>
                    </a:srgbClr>
                  </a:outerShdw>
                </a:effectLst>
              </a:defRPr>
            </a:lvl1pPr>
          </a:lstStyle>
          <a:p>
            <a:pPr lvl="0"/>
            <a:r>
              <a:rPr lang="en-GB" noProof="0" dirty="0" smtClean="0"/>
              <a:t>Click to edit Master subtitle style</a:t>
            </a: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t="84401"/>
          <a:stretch/>
        </p:blipFill>
        <p:spPr>
          <a:xfrm>
            <a:off x="854373" y="6285233"/>
            <a:ext cx="1500059" cy="218903"/>
          </a:xfrm>
          <a:prstGeom prst="rect">
            <a:avLst/>
          </a:prstGeom>
        </p:spPr>
      </p:pic>
    </p:spTree>
    <p:extLst>
      <p:ext uri="{BB962C8B-B14F-4D97-AF65-F5344CB8AC3E}">
        <p14:creationId xmlns:p14="http://schemas.microsoft.com/office/powerpoint/2010/main" val="15009633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smtClean="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solidFill>
                  <a:srgbClr val="4D4D4D"/>
                </a:solidFill>
              </a:rPr>
              <a:t>Supported by Eli </a:t>
            </a:r>
            <a:r>
              <a:rPr lang="en-US" sz="1100" b="1" dirty="0">
                <a:solidFill>
                  <a:srgbClr val="4D4D4D"/>
                </a:solidFill>
              </a:rPr>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val="21611780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1406630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36578131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4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35514283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smtClean="0"/>
              <a:t>Footnote text left aligned (Arial 12pt roman, black)</a:t>
            </a:r>
            <a:endParaRPr lang="en-GB" sz="1200" dirty="0"/>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smtClean="0"/>
              <a:t>Reference text right aligned (Arial 12pt roman, black)</a:t>
            </a:r>
            <a:endParaRPr lang="en-GB" sz="1200" dirty="0"/>
          </a:p>
        </p:txBody>
      </p:sp>
    </p:spTree>
    <p:extLst>
      <p:ext uri="{BB962C8B-B14F-4D97-AF65-F5344CB8AC3E}">
        <p14:creationId xmlns:p14="http://schemas.microsoft.com/office/powerpoint/2010/main" val="25482900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4769056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5944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4D4D4D"/>
              </a:solidFill>
            </a:endParaRPr>
          </a:p>
        </p:txBody>
      </p:sp>
    </p:spTree>
    <p:extLst>
      <p:ext uri="{BB962C8B-B14F-4D97-AF65-F5344CB8AC3E}">
        <p14:creationId xmlns:p14="http://schemas.microsoft.com/office/powerpoint/2010/main" val="3858104897"/>
      </p:ext>
    </p:extLst>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orient="horz" pos="2160" userDrawn="1">
          <p15:clr>
            <a:srgbClr val="F26B43"/>
          </p15:clr>
        </p15:guide>
        <p15:guide id="3" pos="230" userDrawn="1">
          <p15:clr>
            <a:srgbClr val="F26B43"/>
          </p15:clr>
        </p15:guide>
        <p15:guide id="4" pos="5530" userDrawn="1">
          <p15:clr>
            <a:srgbClr val="F26B43"/>
          </p15:clr>
        </p15:guide>
        <p15:guide id="5" orient="horz" pos="104" userDrawn="1">
          <p15:clr>
            <a:srgbClr val="F26B43"/>
          </p15:clr>
        </p15:guide>
        <p15:guide id="6" orient="horz" pos="41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76.xml"/><Relationship Id="rId3" Type="http://schemas.openxmlformats.org/officeDocument/2006/relationships/slide" Target="slide6.xml"/><Relationship Id="rId7" Type="http://schemas.openxmlformats.org/officeDocument/2006/relationships/slide" Target="slide21.xml"/><Relationship Id="rId12" Type="http://schemas.openxmlformats.org/officeDocument/2006/relationships/slide" Target="slide7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18.xml"/><Relationship Id="rId11" Type="http://schemas.openxmlformats.org/officeDocument/2006/relationships/slide" Target="slide63.xml"/><Relationship Id="rId5" Type="http://schemas.openxmlformats.org/officeDocument/2006/relationships/slide" Target="slide13.xml"/><Relationship Id="rId10" Type="http://schemas.openxmlformats.org/officeDocument/2006/relationships/slide" Target="slide50.xml"/><Relationship Id="rId4" Type="http://schemas.openxmlformats.org/officeDocument/2006/relationships/slide" Target="slide10.xml"/><Relationship Id="rId9" Type="http://schemas.openxmlformats.org/officeDocument/2006/relationships/slide" Target="slide4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GI SLIDE DECK 2015</a:t>
            </a:r>
            <a:br>
              <a:rPr lang="en-US" smtClean="0"/>
            </a:br>
            <a:r>
              <a:rPr lang="en-US" sz="2800" b="0" smtClean="0"/>
              <a:t>Selected abstracts from:</a:t>
            </a:r>
            <a:endParaRPr lang="en-GB" sz="2800" b="0" dirty="0"/>
          </a:p>
        </p:txBody>
      </p:sp>
      <p:sp>
        <p:nvSpPr>
          <p:cNvPr id="5" name="Subtitle 4"/>
          <p:cNvSpPr>
            <a:spLocks noGrp="1"/>
          </p:cNvSpPr>
          <p:nvPr>
            <p:ph type="subTitle" idx="1"/>
          </p:nvPr>
        </p:nvSpPr>
        <p:spPr/>
        <p:txBody>
          <a:bodyPr/>
          <a:lstStyle/>
          <a:p>
            <a:r>
              <a:rPr lang="en-US" dirty="0" smtClean="0"/>
              <a:t>2015 Gastrointestinal Cancers Symposium</a:t>
            </a:r>
          </a:p>
          <a:p>
            <a:r>
              <a:rPr lang="en-US" sz="1800" b="0" dirty="0" smtClean="0"/>
              <a:t>15–17 Jan 2015 | San Francisco, USA</a:t>
            </a:r>
            <a:endParaRPr lang="en-GB" sz="1800" b="0" dirty="0" smtClean="0"/>
          </a:p>
        </p:txBody>
      </p:sp>
    </p:spTree>
    <p:extLst>
      <p:ext uri="{BB962C8B-B14F-4D97-AF65-F5344CB8AC3E}">
        <p14:creationId xmlns:p14="http://schemas.microsoft.com/office/powerpoint/2010/main" val="4287428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Colon cancer</a:t>
            </a:r>
            <a:endParaRPr lang="en-US" dirty="0"/>
          </a:p>
        </p:txBody>
      </p:sp>
      <p:sp>
        <p:nvSpPr>
          <p:cNvPr id="4" name="Text Placeholder 3"/>
          <p:cNvSpPr>
            <a:spLocks noGrp="1"/>
          </p:cNvSpPr>
          <p:nvPr>
            <p:ph type="body" idx="1"/>
          </p:nvPr>
        </p:nvSpPr>
        <p:spPr/>
        <p:txBody>
          <a:bodyPr/>
          <a:lstStyle/>
          <a:p>
            <a:r>
              <a:rPr lang="de-DE" dirty="0" smtClean="0"/>
              <a:t>COLORECTAL CANCER</a:t>
            </a:r>
            <a:endParaRPr lang="en-GB" dirty="0"/>
          </a:p>
        </p:txBody>
      </p:sp>
    </p:spTree>
    <p:extLst>
      <p:ext uri="{BB962C8B-B14F-4D97-AF65-F5344CB8AC3E}">
        <p14:creationId xmlns:p14="http://schemas.microsoft.com/office/powerpoint/2010/main" val="666929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508: HapB3 and the deep </a:t>
            </a:r>
            <a:r>
              <a:rPr lang="en-GB" sz="1800" dirty="0" err="1"/>
              <a:t>intronic</a:t>
            </a:r>
            <a:r>
              <a:rPr lang="en-GB" sz="1800" dirty="0"/>
              <a:t> variant c.1129-5923 C&gt;G of the </a:t>
            </a:r>
            <a:r>
              <a:rPr lang="en-GB" sz="1800" dirty="0" err="1"/>
              <a:t>dihydropyrimidine</a:t>
            </a:r>
            <a:r>
              <a:rPr lang="en-GB" sz="1800" dirty="0"/>
              <a:t> dehydrogenase gene (DPYD) to predict toxicity in stage III colon cancer (CC) patients (</a:t>
            </a:r>
            <a:r>
              <a:rPr lang="en-GB" sz="1800" dirty="0" err="1"/>
              <a:t>pts</a:t>
            </a:r>
            <a:r>
              <a:rPr lang="en-GB" sz="1800" dirty="0"/>
              <a:t>) (NCCTG Alliance N0147) – Lee AM, et al</a:t>
            </a:r>
          </a:p>
        </p:txBody>
      </p:sp>
      <p:sp>
        <p:nvSpPr>
          <p:cNvPr id="3" name="Text Placeholder 2"/>
          <p:cNvSpPr>
            <a:spLocks noGrp="1"/>
          </p:cNvSpPr>
          <p:nvPr>
            <p:ph type="body" sz="quarter" idx="10"/>
          </p:nvPr>
        </p:nvSpPr>
        <p:spPr>
          <a:xfrm>
            <a:off x="365125" y="6096000"/>
            <a:ext cx="4602660" cy="487363"/>
          </a:xfrm>
        </p:spPr>
        <p:txBody>
          <a:bodyPr/>
          <a:lstStyle/>
          <a:p>
            <a:r>
              <a:rPr lang="en-US" dirty="0">
                <a:solidFill>
                  <a:srgbClr val="363636"/>
                </a:solidFill>
              </a:rPr>
              <a:t>*</a:t>
            </a:r>
            <a:r>
              <a:rPr lang="en-GB" dirty="0">
                <a:solidFill>
                  <a:srgbClr val="363636"/>
                </a:solidFill>
              </a:rPr>
              <a:t>Patients with the functionally deleterious </a:t>
            </a:r>
            <a:r>
              <a:rPr lang="en-GB" i="1" dirty="0">
                <a:solidFill>
                  <a:srgbClr val="363636"/>
                </a:solidFill>
              </a:rPr>
              <a:t>DPYD</a:t>
            </a:r>
            <a:r>
              <a:rPr lang="en-GB" dirty="0">
                <a:solidFill>
                  <a:srgbClr val="363636"/>
                </a:solidFill>
              </a:rPr>
              <a:t> variants </a:t>
            </a:r>
            <a:r>
              <a:rPr lang="en-GB" i="1" dirty="0">
                <a:solidFill>
                  <a:srgbClr val="363636"/>
                </a:solidFill>
              </a:rPr>
              <a:t>DPYD*2A</a:t>
            </a:r>
            <a:r>
              <a:rPr lang="en-GB" dirty="0">
                <a:solidFill>
                  <a:srgbClr val="363636"/>
                </a:solidFill>
              </a:rPr>
              <a:t>, D949V, and I560S were excluded from the primary </a:t>
            </a:r>
            <a:r>
              <a:rPr lang="en-GB" dirty="0" smtClean="0">
                <a:solidFill>
                  <a:srgbClr val="363636"/>
                </a:solidFill>
              </a:rPr>
              <a:t>cohort</a:t>
            </a:r>
            <a:endParaRPr lang="en-US" dirty="0">
              <a:solidFill>
                <a:srgbClr val="363636"/>
              </a:solidFill>
            </a:endParaRPr>
          </a:p>
        </p:txBody>
      </p:sp>
      <p:sp>
        <p:nvSpPr>
          <p:cNvPr id="4" name="Text Placeholder 3"/>
          <p:cNvSpPr>
            <a:spLocks noGrp="1"/>
          </p:cNvSpPr>
          <p:nvPr>
            <p:ph type="body" sz="quarter" idx="11"/>
          </p:nvPr>
        </p:nvSpPr>
        <p:spPr/>
        <p:txBody>
          <a:bodyPr/>
          <a:lstStyle/>
          <a:p>
            <a:r>
              <a:rPr lang="fr-FR" dirty="0"/>
              <a:t>Lee et al. J Clin </a:t>
            </a:r>
            <a:r>
              <a:rPr lang="fr-FR" dirty="0" err="1"/>
              <a:t>Oncol</a:t>
            </a:r>
            <a:r>
              <a:rPr lang="fr-FR" dirty="0"/>
              <a:t> 2015; 33 (</a:t>
            </a:r>
            <a:r>
              <a:rPr lang="fr-FR" dirty="0" err="1"/>
              <a:t>suppl</a:t>
            </a:r>
            <a:r>
              <a:rPr lang="fr-FR" dirty="0"/>
              <a:t> 3; </a:t>
            </a:r>
            <a:r>
              <a:rPr lang="fr-FR" dirty="0" err="1"/>
              <a:t>abstr</a:t>
            </a:r>
            <a:r>
              <a:rPr lang="fr-FR" dirty="0"/>
              <a:t> 508</a:t>
            </a:r>
            <a:r>
              <a:rPr lang="fr-FR" dirty="0" smtClean="0"/>
              <a:t>)</a:t>
            </a:r>
            <a:endParaRPr lang="en-GB" dirty="0"/>
          </a:p>
        </p:txBody>
      </p:sp>
      <p:sp>
        <p:nvSpPr>
          <p:cNvPr id="5" name="Oval 14"/>
          <p:cNvSpPr>
            <a:spLocks noChangeArrowheads="1"/>
          </p:cNvSpPr>
          <p:nvPr/>
        </p:nvSpPr>
        <p:spPr bwMode="auto">
          <a:xfrm>
            <a:off x="3941537" y="358889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1" idx="1"/>
          </p:cNvCxnSpPr>
          <p:nvPr/>
        </p:nvCxnSpPr>
        <p:spPr bwMode="auto">
          <a:xfrm rot="5400000" flipH="1" flipV="1">
            <a:off x="4217370" y="2940951"/>
            <a:ext cx="663905" cy="631975"/>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66066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9" name="AutoShape 19"/>
          <p:cNvCxnSpPr>
            <a:cxnSpLocks noChangeShapeType="1"/>
          </p:cNvCxnSpPr>
          <p:nvPr/>
        </p:nvCxnSpPr>
        <p:spPr bwMode="auto">
          <a:xfrm>
            <a:off x="3684814" y="3880990"/>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43800" y="2924985"/>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865310" y="251461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err="1">
                <a:solidFill>
                  <a:schemeClr val="tx2"/>
                </a:solidFill>
                <a:ea typeface="SimSun" pitchFamily="2" charset="-122"/>
              </a:rPr>
              <a:t>Cetuximab</a:t>
            </a:r>
            <a:r>
              <a:rPr lang="en-GB" altLang="zh-CN" dirty="0">
                <a:solidFill>
                  <a:schemeClr val="tx2"/>
                </a:solidFill>
                <a:ea typeface="SimSun" pitchFamily="2" charset="-122"/>
              </a:rPr>
              <a:t> + FOLFOX</a:t>
            </a:r>
          </a:p>
          <a:p>
            <a:pPr algn="ctr" defTabSz="892175" eaLnBrk="0" hangingPunct="0"/>
            <a:r>
              <a:rPr lang="en-GB" altLang="zh-CN" dirty="0">
                <a:solidFill>
                  <a:schemeClr val="tx2"/>
                </a:solidFill>
                <a:ea typeface="SimSun" pitchFamily="2" charset="-122"/>
              </a:rPr>
              <a:t>(n=952)</a:t>
            </a:r>
          </a:p>
        </p:txBody>
      </p:sp>
      <p:sp>
        <p:nvSpPr>
          <p:cNvPr id="12" name="TextBox 11"/>
          <p:cNvSpPr txBox="1"/>
          <p:nvPr/>
        </p:nvSpPr>
        <p:spPr>
          <a:xfrm>
            <a:off x="369888" y="1295400"/>
            <a:ext cx="8404225" cy="4816703"/>
          </a:xfrm>
          <a:prstGeom prst="rect">
            <a:avLst/>
          </a:prstGeom>
          <a:noFill/>
        </p:spPr>
        <p:txBody>
          <a:bodyPr wrap="square" lIns="0" rtlCol="0">
            <a:spAutoFit/>
          </a:bodyPr>
          <a:lstStyle/>
          <a:p>
            <a:pPr lvl="0">
              <a:buClr>
                <a:srgbClr val="043882"/>
              </a:buClr>
            </a:pPr>
            <a:r>
              <a:rPr lang="en-GB" sz="1600" b="1" dirty="0"/>
              <a:t>Study objective</a:t>
            </a:r>
          </a:p>
          <a:p>
            <a:pPr marL="285750" lvl="1" indent="-285750">
              <a:spcAft>
                <a:spcPts val="1200"/>
              </a:spcAft>
              <a:buClr>
                <a:srgbClr val="043882"/>
              </a:buClr>
              <a:buFont typeface="Arial" panose="020B0604020202020204" pitchFamily="34" charset="0"/>
              <a:buChar char="•"/>
            </a:pPr>
            <a:r>
              <a:rPr lang="en-GB" sz="1600" i="1" dirty="0"/>
              <a:t>Post hoc </a:t>
            </a:r>
            <a:r>
              <a:rPr lang="en-GB" sz="1600" dirty="0"/>
              <a:t>analysis of the NCCTG N0147 trial to assess the relationship between the </a:t>
            </a:r>
            <a:r>
              <a:rPr lang="en-GB" sz="1600" i="1" dirty="0"/>
              <a:t>DPYD</a:t>
            </a:r>
            <a:r>
              <a:rPr lang="en-GB" sz="1600" dirty="0"/>
              <a:t> HapB3 haplotype, the deep </a:t>
            </a:r>
            <a:r>
              <a:rPr lang="en-GB" sz="1600" dirty="0" err="1"/>
              <a:t>intronic</a:t>
            </a:r>
            <a:r>
              <a:rPr lang="en-GB" sz="1600" dirty="0"/>
              <a:t> variant and severe AEs commonly related to 5-FU-based therapy (grade 3+) in stage III colon </a:t>
            </a:r>
            <a:r>
              <a:rPr lang="en-GB" sz="1600" dirty="0" smtClean="0"/>
              <a:t>cancer </a:t>
            </a:r>
            <a:r>
              <a:rPr lang="en-GB" sz="1600" dirty="0"/>
              <a:t>receiving adjuvant CT after curative </a:t>
            </a:r>
            <a:r>
              <a:rPr lang="en-GB" sz="1600" dirty="0" smtClean="0"/>
              <a:t>resection</a:t>
            </a:r>
          </a:p>
          <a:p>
            <a:pPr marL="285750" lvl="1" indent="-285750">
              <a:spcBef>
                <a:spcPts val="22200"/>
              </a:spcBef>
              <a:spcAft>
                <a:spcPts val="1200"/>
              </a:spcAft>
              <a:buClr>
                <a:srgbClr val="043882"/>
              </a:buClr>
              <a:buFont typeface="Arial" panose="020B0604020202020204" pitchFamily="34" charset="0"/>
              <a:buChar char="•"/>
            </a:pPr>
            <a:r>
              <a:rPr lang="en-GB" sz="1600" i="1" dirty="0" smtClean="0"/>
              <a:t>DPYD </a:t>
            </a:r>
            <a:r>
              <a:rPr lang="en-GB" sz="1600" dirty="0"/>
              <a:t>variants were genotyped and the proportion of patients with </a:t>
            </a:r>
            <a:r>
              <a:rPr lang="en-GB" sz="1600" dirty="0">
                <a:cs typeface="Calibri"/>
              </a:rPr>
              <a:t>≥1 grade 3+ AEs was </a:t>
            </a:r>
            <a:r>
              <a:rPr lang="en-GB" sz="1600" dirty="0" smtClean="0">
                <a:cs typeface="Calibri"/>
              </a:rPr>
              <a:t>determined</a:t>
            </a:r>
            <a:endParaRPr lang="en-GB" dirty="0"/>
          </a:p>
        </p:txBody>
      </p:sp>
      <p:sp>
        <p:nvSpPr>
          <p:cNvPr id="13" name="AutoShape 9"/>
          <p:cNvSpPr>
            <a:spLocks noChangeArrowheads="1"/>
          </p:cNvSpPr>
          <p:nvPr/>
        </p:nvSpPr>
        <p:spPr bwMode="auto">
          <a:xfrm>
            <a:off x="365124" y="3165732"/>
            <a:ext cx="3319690"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chemeClr val="tx2"/>
                </a:solidFill>
                <a:ea typeface="SimSun" pitchFamily="2" charset="-122"/>
              </a:rPr>
              <a:t>Resected stage III </a:t>
            </a:r>
            <a:r>
              <a:rPr lang="en-GB" altLang="zh-CN" dirty="0" smtClean="0">
                <a:solidFill>
                  <a:schemeClr val="tx2"/>
                </a:solidFill>
                <a:ea typeface="SimSun" pitchFamily="2" charset="-122"/>
              </a:rPr>
              <a:t>colon cancer</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chemeClr val="tx2"/>
                </a:solidFill>
                <a:ea typeface="SimSun" pitchFamily="2" charset="-122"/>
              </a:rPr>
              <a:t>Caucasian</a:t>
            </a:r>
          </a:p>
          <a:p>
            <a:pPr marL="292100" indent="-292100" defTabSz="892175" eaLnBrk="0" hangingPunct="0">
              <a:spcAft>
                <a:spcPct val="30000"/>
              </a:spcAft>
            </a:pPr>
            <a:r>
              <a:rPr lang="en-GB" altLang="zh-CN" dirty="0">
                <a:solidFill>
                  <a:schemeClr val="tx2"/>
                </a:solidFill>
                <a:ea typeface="SimSun" pitchFamily="2" charset="-122"/>
              </a:rPr>
              <a:t>(n=2,134)</a:t>
            </a:r>
          </a:p>
        </p:txBody>
      </p:sp>
      <p:cxnSp>
        <p:nvCxnSpPr>
          <p:cNvPr id="16" name="AutoShape 16"/>
          <p:cNvCxnSpPr>
            <a:cxnSpLocks noChangeShapeType="1"/>
            <a:endCxn id="19" idx="1"/>
          </p:cNvCxnSpPr>
          <p:nvPr/>
        </p:nvCxnSpPr>
        <p:spPr bwMode="auto">
          <a:xfrm rot="16200000" flipH="1">
            <a:off x="4215319" y="4191105"/>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57677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84109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430728"/>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ea typeface="SimSun" pitchFamily="2" charset="-122"/>
              </a:rPr>
              <a:t>FOLFOX alone</a:t>
            </a:r>
          </a:p>
          <a:p>
            <a:pPr algn="ctr" defTabSz="892175" eaLnBrk="0" hangingPunct="0"/>
            <a:r>
              <a:rPr lang="en-GB" altLang="zh-CN" dirty="0">
                <a:ea typeface="SimSun" pitchFamily="2" charset="-122"/>
              </a:rPr>
              <a:t>(n=1,001)</a:t>
            </a:r>
          </a:p>
        </p:txBody>
      </p:sp>
    </p:spTree>
    <p:extLst>
      <p:ext uri="{BB962C8B-B14F-4D97-AF65-F5344CB8AC3E}">
        <p14:creationId xmlns:p14="http://schemas.microsoft.com/office/powerpoint/2010/main" val="1437439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508: HapB3 and the deep </a:t>
            </a:r>
            <a:r>
              <a:rPr lang="en-GB" sz="1800" dirty="0" err="1"/>
              <a:t>intronic</a:t>
            </a:r>
            <a:r>
              <a:rPr lang="en-GB" sz="1800" dirty="0"/>
              <a:t> variant c.1129-5923 C&gt;G of the </a:t>
            </a:r>
            <a:r>
              <a:rPr lang="en-GB" sz="1800" dirty="0" err="1"/>
              <a:t>dihydropyrimidine</a:t>
            </a:r>
            <a:r>
              <a:rPr lang="en-GB" sz="1800" dirty="0"/>
              <a:t> dehydrogenase gene (DPYD) to predict toxicity in stage III colon cancer (CC) patients (</a:t>
            </a:r>
            <a:r>
              <a:rPr lang="en-GB" sz="1800" dirty="0" err="1"/>
              <a:t>pts</a:t>
            </a:r>
            <a:r>
              <a:rPr lang="en-GB" sz="1800" dirty="0"/>
              <a:t>) (NCCTG Alliance N0147) – Lee AM, et al</a:t>
            </a:r>
          </a:p>
        </p:txBody>
      </p:sp>
      <p:sp>
        <p:nvSpPr>
          <p:cNvPr id="3" name="Content Placeholder 2"/>
          <p:cNvSpPr>
            <a:spLocks noGrp="1"/>
          </p:cNvSpPr>
          <p:nvPr>
            <p:ph idx="1"/>
          </p:nvPr>
        </p:nvSpPr>
        <p:spPr/>
        <p:txBody>
          <a:bodyPr/>
          <a:lstStyle/>
          <a:p>
            <a:pPr marL="0" lvl="0" indent="0">
              <a:spcAft>
                <a:spcPts val="0"/>
              </a:spcAft>
              <a:buClr>
                <a:srgbClr val="043882"/>
              </a:buClr>
              <a:buNone/>
            </a:pPr>
            <a:r>
              <a:rPr lang="en-GB" sz="1600" b="1" dirty="0">
                <a:solidFill>
                  <a:schemeClr val="tx1"/>
                </a:solidFill>
              </a:rPr>
              <a:t>Key results</a:t>
            </a:r>
          </a:p>
          <a:p>
            <a:pPr>
              <a:lnSpc>
                <a:spcPts val="1700"/>
              </a:lnSpc>
              <a:spcAft>
                <a:spcPts val="0"/>
              </a:spcAft>
              <a:buClr>
                <a:srgbClr val="043882"/>
              </a:buClr>
            </a:pPr>
            <a:r>
              <a:rPr lang="en-US" altLang="en-US" sz="1600" dirty="0">
                <a:solidFill>
                  <a:schemeClr val="tx1"/>
                </a:solidFill>
                <a:cs typeface="Times New Roman" pitchFamily="18" charset="0"/>
              </a:rPr>
              <a:t>Grade 3+ overall AEs and 5-FU-related AEs were reported in 1,339 patients (62.8%) and 705 patients (33.0%), respectively</a:t>
            </a:r>
            <a:endParaRPr lang="en-GB" sz="1600" b="1"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a:spcBef>
                <a:spcPts val="1800"/>
              </a:spcBef>
            </a:pPr>
            <a:endParaRPr lang="en-GB" sz="1600" b="1" dirty="0">
              <a:solidFill>
                <a:schemeClr val="tx1"/>
              </a:solidFill>
            </a:endParaRPr>
          </a:p>
          <a:p>
            <a:endParaRPr lang="en-GB" sz="1600" b="1" dirty="0">
              <a:solidFill>
                <a:schemeClr val="tx1"/>
              </a:solidFill>
            </a:endParaRPr>
          </a:p>
          <a:p>
            <a:pPr marL="0" indent="0">
              <a:lnSpc>
                <a:spcPts val="1700"/>
              </a:lnSpc>
              <a:spcBef>
                <a:spcPts val="400"/>
              </a:spcBef>
              <a:buNone/>
            </a:pPr>
            <a:r>
              <a:rPr lang="en-GB" sz="1600" b="1" dirty="0">
                <a:solidFill>
                  <a:schemeClr val="tx1"/>
                </a:solidFill>
              </a:rPr>
              <a:t>Conclusions</a:t>
            </a:r>
          </a:p>
          <a:p>
            <a:pPr>
              <a:lnSpc>
                <a:spcPts val="1700"/>
              </a:lnSpc>
              <a:spcAft>
                <a:spcPts val="100"/>
              </a:spcAft>
            </a:pPr>
            <a:r>
              <a:rPr lang="en-US" altLang="en-US" sz="1600" b="1" dirty="0">
                <a:solidFill>
                  <a:schemeClr val="tx1"/>
                </a:solidFill>
                <a:cs typeface="Times New Roman" pitchFamily="18" charset="0"/>
              </a:rPr>
              <a:t>Grade 3+ 5-FU-related AEs were significantly associated with </a:t>
            </a:r>
            <a:r>
              <a:rPr lang="en-US" altLang="en-US" sz="1600" b="1" i="1" dirty="0">
                <a:solidFill>
                  <a:schemeClr val="tx1"/>
                </a:solidFill>
                <a:cs typeface="Times New Roman" pitchFamily="18" charset="0"/>
              </a:rPr>
              <a:t>DPYD</a:t>
            </a:r>
            <a:r>
              <a:rPr lang="en-US" altLang="en-US" sz="1600" b="1" dirty="0">
                <a:solidFill>
                  <a:schemeClr val="tx1"/>
                </a:solidFill>
                <a:cs typeface="Times New Roman" pitchFamily="18" charset="0"/>
              </a:rPr>
              <a:t> HapB3 variants and the deep </a:t>
            </a:r>
            <a:r>
              <a:rPr lang="en-US" altLang="en-US" sz="1600" b="1" dirty="0" err="1">
                <a:solidFill>
                  <a:schemeClr val="tx1"/>
                </a:solidFill>
                <a:cs typeface="Times New Roman" pitchFamily="18" charset="0"/>
              </a:rPr>
              <a:t>intronic</a:t>
            </a:r>
            <a:r>
              <a:rPr lang="en-US" altLang="en-US" sz="1600" b="1" dirty="0">
                <a:solidFill>
                  <a:schemeClr val="tx1"/>
                </a:solidFill>
                <a:cs typeface="Times New Roman" pitchFamily="18" charset="0"/>
              </a:rPr>
              <a:t> c.1129-5923 C&gt;G variant</a:t>
            </a:r>
          </a:p>
          <a:p>
            <a:pPr>
              <a:lnSpc>
                <a:spcPts val="1700"/>
              </a:lnSpc>
              <a:spcAft>
                <a:spcPts val="100"/>
              </a:spcAft>
            </a:pPr>
            <a:r>
              <a:rPr lang="en-US" sz="1600" b="1" dirty="0">
                <a:solidFill>
                  <a:schemeClr val="tx1"/>
                </a:solidFill>
                <a:cs typeface="Times New Roman" pitchFamily="18" charset="0"/>
              </a:rPr>
              <a:t>These variants (</a:t>
            </a:r>
            <a:r>
              <a:rPr lang="en-GB" sz="1600" b="1" dirty="0">
                <a:solidFill>
                  <a:schemeClr val="tx1"/>
                </a:solidFill>
                <a:cs typeface="Times New Roman" pitchFamily="18" charset="0"/>
              </a:rPr>
              <a:t>in the absence of DPYD*2A, D949V and I560S</a:t>
            </a:r>
            <a:r>
              <a:rPr lang="en-US" sz="1600" b="1" dirty="0">
                <a:solidFill>
                  <a:schemeClr val="tx1"/>
                </a:solidFill>
                <a:cs typeface="Times New Roman" pitchFamily="18" charset="0"/>
              </a:rPr>
              <a:t>) </a:t>
            </a:r>
            <a:r>
              <a:rPr lang="en-GB" sz="1600" b="1" dirty="0">
                <a:solidFill>
                  <a:schemeClr val="tx1"/>
                </a:solidFill>
                <a:cs typeface="Times New Roman" pitchFamily="18" charset="0"/>
              </a:rPr>
              <a:t>predicted toxicity to adjuvant 5-FU-based CT in Caucasian patients with stage III colon </a:t>
            </a:r>
            <a:r>
              <a:rPr lang="en-GB" sz="1600" b="1" dirty="0" smtClean="0">
                <a:solidFill>
                  <a:schemeClr val="tx1"/>
                </a:solidFill>
                <a:cs typeface="Times New Roman" pitchFamily="18" charset="0"/>
              </a:rPr>
              <a:t>cancer</a:t>
            </a:r>
            <a:endParaRPr lang="en-GB" sz="1600" b="1" dirty="0">
              <a:solidFill>
                <a:schemeClr val="tx1"/>
              </a:solidFill>
            </a:endParaRPr>
          </a:p>
        </p:txBody>
      </p:sp>
      <p:sp>
        <p:nvSpPr>
          <p:cNvPr id="5" name="Text Placeholder 4"/>
          <p:cNvSpPr>
            <a:spLocks noGrp="1"/>
          </p:cNvSpPr>
          <p:nvPr>
            <p:ph type="body" sz="quarter" idx="11"/>
          </p:nvPr>
        </p:nvSpPr>
        <p:spPr/>
        <p:txBody>
          <a:bodyPr/>
          <a:lstStyle/>
          <a:p>
            <a:r>
              <a:rPr lang="fr-FR" dirty="0"/>
              <a:t>Lee et al. J Clin </a:t>
            </a:r>
            <a:r>
              <a:rPr lang="fr-FR" dirty="0" err="1"/>
              <a:t>Oncol</a:t>
            </a:r>
            <a:r>
              <a:rPr lang="fr-FR" dirty="0"/>
              <a:t> 2015; 33 (</a:t>
            </a:r>
            <a:r>
              <a:rPr lang="fr-FR" dirty="0" err="1"/>
              <a:t>suppl</a:t>
            </a:r>
            <a:r>
              <a:rPr lang="fr-FR" dirty="0"/>
              <a:t> 3; </a:t>
            </a:r>
            <a:r>
              <a:rPr lang="fr-FR" dirty="0" err="1"/>
              <a:t>abstr</a:t>
            </a:r>
            <a:r>
              <a:rPr lang="fr-FR" dirty="0"/>
              <a:t> 508</a:t>
            </a:r>
            <a:r>
              <a:rPr lang="fr-FR" dirty="0" smtClean="0"/>
              <a:t>)</a:t>
            </a:r>
            <a:endParaRPr lang="en-GB" dirty="0"/>
          </a:p>
        </p:txBody>
      </p:sp>
      <p:sp>
        <p:nvSpPr>
          <p:cNvPr id="6" name="TextBox 5"/>
          <p:cNvSpPr txBox="1"/>
          <p:nvPr/>
        </p:nvSpPr>
        <p:spPr>
          <a:xfrm>
            <a:off x="176658" y="1972311"/>
            <a:ext cx="5272854" cy="292388"/>
          </a:xfrm>
          <a:prstGeom prst="rect">
            <a:avLst/>
          </a:prstGeom>
          <a:noFill/>
        </p:spPr>
        <p:txBody>
          <a:bodyPr wrap="none" rtlCol="0">
            <a:spAutoFit/>
          </a:bodyPr>
          <a:lstStyle/>
          <a:p>
            <a:pPr fontAlgn="base">
              <a:spcBef>
                <a:spcPct val="0"/>
              </a:spcBef>
              <a:spcAft>
                <a:spcPct val="0"/>
              </a:spcAft>
            </a:pPr>
            <a:r>
              <a:rPr lang="en-GB" sz="1300" b="1" dirty="0" err="1">
                <a:solidFill>
                  <a:srgbClr val="043882"/>
                </a:solidFill>
              </a:rPr>
              <a:t>Univariate</a:t>
            </a:r>
            <a:r>
              <a:rPr lang="en-GB" sz="1300" b="1" dirty="0">
                <a:solidFill>
                  <a:srgbClr val="043882"/>
                </a:solidFill>
              </a:rPr>
              <a:t> association with 5-FU-related Grade 3+ AEs </a:t>
            </a:r>
            <a:r>
              <a:rPr lang="en-US" altLang="en-US" sz="1300" b="1" dirty="0">
                <a:solidFill>
                  <a:srgbClr val="043882"/>
                </a:solidFill>
              </a:rPr>
              <a:t>(n=2,134)</a:t>
            </a:r>
          </a:p>
        </p:txBody>
      </p:sp>
      <p:graphicFrame>
        <p:nvGraphicFramePr>
          <p:cNvPr id="7" name="Table 6"/>
          <p:cNvGraphicFramePr>
            <a:graphicFrameLocks noGrp="1"/>
          </p:cNvGraphicFramePr>
          <p:nvPr>
            <p:extLst>
              <p:ext uri="{D42A27DB-BD31-4B8C-83A1-F6EECF244321}">
                <p14:modId xmlns:p14="http://schemas.microsoft.com/office/powerpoint/2010/main" val="392279666"/>
              </p:ext>
            </p:extLst>
          </p:nvPr>
        </p:nvGraphicFramePr>
        <p:xfrm>
          <a:off x="595745" y="2094582"/>
          <a:ext cx="8077200" cy="2933700"/>
        </p:xfrm>
        <a:graphic>
          <a:graphicData uri="http://schemas.openxmlformats.org/drawingml/2006/table">
            <a:tbl>
              <a:tblPr firstRow="1" bandRow="1">
                <a:tableStyleId>{69012ECD-51FC-41F1-AA8D-1B2483CD663E}</a:tableStyleId>
              </a:tblPr>
              <a:tblGrid>
                <a:gridCol w="4585855"/>
                <a:gridCol w="872836"/>
                <a:gridCol w="969819"/>
                <a:gridCol w="997527"/>
                <a:gridCol w="651163"/>
              </a:tblGrid>
              <a:tr h="328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50" dirty="0" smtClean="0"/>
                        <a:t>DPYD Variant</a:t>
                      </a:r>
                      <a:endParaRPr lang="en-GB" sz="850" dirty="0"/>
                    </a:p>
                  </a:txBody>
                  <a:tcPr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50" dirty="0" smtClean="0"/>
                        <a:t>Carrier AE/Total (%)</a:t>
                      </a:r>
                      <a:endParaRPr lang="en-GB" sz="850" dirty="0"/>
                    </a:p>
                  </a:txBody>
                  <a:tcPr anchor="b">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50" dirty="0" smtClean="0"/>
                        <a:t>Wild-type AE/Total (%)</a:t>
                      </a:r>
                      <a:endParaRPr lang="en-GB" sz="850" dirty="0"/>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50" dirty="0" smtClean="0"/>
                        <a:t>Odds ratio</a:t>
                      </a:r>
                    </a:p>
                    <a:p>
                      <a:pPr algn="ctr"/>
                      <a:r>
                        <a:rPr lang="en-GB" sz="850" dirty="0" smtClean="0"/>
                        <a:t>(95% CI)</a:t>
                      </a:r>
                      <a:endParaRPr lang="en-GB" sz="850" dirty="0"/>
                    </a:p>
                  </a:txBody>
                  <a:tcPr anchor="b">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50" dirty="0" smtClean="0"/>
                        <a:t>P-value</a:t>
                      </a:r>
                      <a:endParaRPr lang="en-GB" sz="850" dirty="0"/>
                    </a:p>
                  </a:txBody>
                  <a:tcPr anchor="b">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328539">
                <a:tc>
                  <a:txBody>
                    <a:bodyPr/>
                    <a:lstStyle/>
                    <a:p>
                      <a:r>
                        <a:rPr lang="en-GB" sz="850" dirty="0" smtClean="0"/>
                        <a:t>rs115349832</a:t>
                      </a:r>
                      <a:br>
                        <a:rPr lang="en-GB" sz="850" dirty="0" smtClean="0"/>
                      </a:br>
                      <a:r>
                        <a:rPr lang="en-GB" sz="850" dirty="0" smtClean="0"/>
                        <a:t>c.959–51 T&gt;C</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38/95</a:t>
                      </a:r>
                      <a:br>
                        <a:rPr lang="en-GB" sz="850" dirty="0" smtClean="0"/>
                      </a:br>
                      <a:r>
                        <a:rPr lang="en-GB" sz="850" dirty="0" smtClean="0"/>
                        <a:t>(40.0)</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667/2039</a:t>
                      </a:r>
                      <a:br>
                        <a:rPr lang="en-GB" sz="850" dirty="0" smtClean="0"/>
                      </a:br>
                      <a:r>
                        <a:rPr lang="en-GB" sz="850" dirty="0" smtClean="0"/>
                        <a:t>(32.7)</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1.371</a:t>
                      </a:r>
                      <a:br>
                        <a:rPr lang="en-GB" sz="850" dirty="0" smtClean="0"/>
                      </a:br>
                      <a:r>
                        <a:rPr lang="en-GB" sz="850" dirty="0" smtClean="0"/>
                        <a:t>(0.900,</a:t>
                      </a:r>
                      <a:r>
                        <a:rPr lang="en-GB" sz="850" baseline="0" dirty="0" smtClean="0"/>
                        <a:t> </a:t>
                      </a:r>
                      <a:r>
                        <a:rPr lang="en-GB" sz="850" dirty="0" smtClean="0"/>
                        <a:t>2.089)</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0.1413</a:t>
                      </a:r>
                      <a:endParaRPr lang="en-GB" sz="85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28539">
                <a:tc>
                  <a:txBody>
                    <a:bodyPr/>
                    <a:lstStyle/>
                    <a:p>
                      <a:r>
                        <a:rPr lang="en-GB" sz="850" dirty="0" smtClean="0"/>
                        <a:t>rs56038477</a:t>
                      </a:r>
                      <a:br>
                        <a:rPr lang="en-GB" sz="850" dirty="0" smtClean="0"/>
                      </a:br>
                      <a:r>
                        <a:rPr lang="en-GB" sz="850" dirty="0" smtClean="0"/>
                        <a:t>c.1236 G&gt;A, E412E</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38/90</a:t>
                      </a:r>
                      <a:br>
                        <a:rPr lang="en-GB" sz="850" dirty="0" smtClean="0"/>
                      </a:br>
                      <a:r>
                        <a:rPr lang="en-GB" sz="850" dirty="0" smtClean="0"/>
                        <a:t>(42.2)</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667/2044</a:t>
                      </a:r>
                      <a:br>
                        <a:rPr lang="en-GB" sz="850" dirty="0" smtClean="0"/>
                      </a:br>
                      <a:r>
                        <a:rPr lang="en-GB" sz="850" dirty="0" smtClean="0"/>
                        <a:t>(32.6)</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1.509</a:t>
                      </a:r>
                      <a:br>
                        <a:rPr lang="en-GB" sz="850" dirty="0" smtClean="0"/>
                      </a:br>
                      <a:r>
                        <a:rPr lang="en-GB" sz="850" dirty="0" smtClean="0"/>
                        <a:t>(0.983,</a:t>
                      </a:r>
                      <a:r>
                        <a:rPr lang="en-GB" sz="850" baseline="0" dirty="0" smtClean="0"/>
                        <a:t> </a:t>
                      </a:r>
                      <a:r>
                        <a:rPr lang="en-GB" sz="850" dirty="0" smtClean="0"/>
                        <a:t>2.316)</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0.599</a:t>
                      </a:r>
                      <a:endParaRPr lang="en-GB" sz="85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28539">
                <a:tc>
                  <a:txBody>
                    <a:bodyPr/>
                    <a:lstStyle/>
                    <a:p>
                      <a:r>
                        <a:rPr lang="en-GB" sz="850" dirty="0" smtClean="0"/>
                        <a:t>rs56276561</a:t>
                      </a:r>
                      <a:br>
                        <a:rPr lang="en-GB" sz="850" dirty="0" smtClean="0"/>
                      </a:br>
                      <a:r>
                        <a:rPr lang="en-GB" sz="850" dirty="0" smtClean="0"/>
                        <a:t>c.483+18 G&gt;A</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33/88</a:t>
                      </a:r>
                      <a:br>
                        <a:rPr lang="en-GB" sz="850" dirty="0" smtClean="0"/>
                      </a:br>
                      <a:r>
                        <a:rPr lang="en-GB" sz="850" dirty="0" smtClean="0"/>
                        <a:t>(37.5)</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672/2046</a:t>
                      </a:r>
                      <a:br>
                        <a:rPr lang="en-GB" sz="850" dirty="0" smtClean="0"/>
                      </a:br>
                      <a:r>
                        <a:rPr lang="en-GB" sz="850" dirty="0" smtClean="0"/>
                        <a:t>(32.8)</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1.227</a:t>
                      </a:r>
                      <a:br>
                        <a:rPr lang="en-GB" sz="850" dirty="0" smtClean="0"/>
                      </a:br>
                      <a:r>
                        <a:rPr lang="en-GB" sz="850" dirty="0" smtClean="0"/>
                        <a:t>(0.789,</a:t>
                      </a:r>
                      <a:r>
                        <a:rPr lang="en-GB" sz="850" baseline="0" dirty="0" smtClean="0"/>
                        <a:t> </a:t>
                      </a:r>
                      <a:r>
                        <a:rPr lang="en-GB" sz="850" dirty="0" smtClean="0"/>
                        <a:t>1.907)</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0.3640</a:t>
                      </a:r>
                      <a:endParaRPr lang="en-GB" sz="85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28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50" dirty="0" smtClean="0"/>
                        <a:t>rs6668296</a:t>
                      </a:r>
                      <a:br>
                        <a:rPr lang="en-GB" sz="850" dirty="0" smtClean="0"/>
                      </a:br>
                      <a:r>
                        <a:rPr lang="en-GB" sz="850" dirty="0" smtClean="0"/>
                        <a:t>c.680+139 G&gt;A</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165/457</a:t>
                      </a:r>
                      <a:br>
                        <a:rPr lang="en-GB" sz="850" dirty="0" smtClean="0"/>
                      </a:br>
                      <a:r>
                        <a:rPr lang="en-GB" sz="850" dirty="0" smtClean="0"/>
                        <a:t>(36.1)</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540/1677</a:t>
                      </a:r>
                      <a:br>
                        <a:rPr lang="en-GB" sz="850" dirty="0" smtClean="0"/>
                      </a:br>
                      <a:r>
                        <a:rPr lang="en-GB" sz="850" dirty="0" smtClean="0"/>
                        <a:t>(32.2)</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1.190</a:t>
                      </a:r>
                      <a:br>
                        <a:rPr lang="en-GB" sz="850" dirty="0" smtClean="0"/>
                      </a:br>
                      <a:r>
                        <a:rPr lang="en-GB" sz="850" dirty="0" smtClean="0"/>
                        <a:t>(0.958,</a:t>
                      </a:r>
                      <a:r>
                        <a:rPr lang="en-GB" sz="850" baseline="0" dirty="0" smtClean="0"/>
                        <a:t> </a:t>
                      </a:r>
                      <a:r>
                        <a:rPr lang="en-GB" sz="850" dirty="0" smtClean="0"/>
                        <a:t>1.478)</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0.1159</a:t>
                      </a:r>
                      <a:endParaRPr lang="en-GB" sz="85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285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50" dirty="0" smtClean="0"/>
                        <a:t>rs75017182</a:t>
                      </a:r>
                      <a:br>
                        <a:rPr lang="en-GB" sz="850" dirty="0" smtClean="0"/>
                      </a:br>
                      <a:r>
                        <a:rPr lang="en-GB" sz="850" dirty="0" smtClean="0"/>
                        <a:t>c.1129–5923 C&gt;G</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38/89</a:t>
                      </a:r>
                      <a:br>
                        <a:rPr lang="en-GB" sz="850" dirty="0" smtClean="0"/>
                      </a:br>
                      <a:r>
                        <a:rPr lang="en-GB" sz="850" dirty="0" smtClean="0"/>
                        <a:t>(42.7)</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667/2045</a:t>
                      </a:r>
                      <a:br>
                        <a:rPr lang="en-GB" sz="850" dirty="0" smtClean="0"/>
                      </a:br>
                      <a:r>
                        <a:rPr lang="en-GB" sz="850" dirty="0" smtClean="0"/>
                        <a:t>(32.6)</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1.539</a:t>
                      </a:r>
                      <a:br>
                        <a:rPr lang="en-GB" sz="850" dirty="0" smtClean="0"/>
                      </a:br>
                      <a:r>
                        <a:rPr lang="en-GB" sz="850" dirty="0" smtClean="0"/>
                        <a:t>(1.001,</a:t>
                      </a:r>
                      <a:r>
                        <a:rPr lang="en-GB" sz="850" baseline="0" dirty="0" smtClean="0"/>
                        <a:t> </a:t>
                      </a:r>
                      <a:r>
                        <a:rPr lang="en-GB" sz="850" dirty="0" smtClean="0"/>
                        <a:t>2.367)</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0.0493</a:t>
                      </a:r>
                      <a:endParaRPr lang="en-GB" sz="85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1866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50" dirty="0" smtClean="0"/>
                        <a:t>HapB3</a:t>
                      </a: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33/85</a:t>
                      </a:r>
                      <a:br>
                        <a:rPr lang="en-GB" sz="850" dirty="0" smtClean="0"/>
                      </a:br>
                      <a:r>
                        <a:rPr lang="en-GB" sz="850" dirty="0" smtClean="0"/>
                        <a:t>(38.8)</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672/2049</a:t>
                      </a:r>
                      <a:br>
                        <a:rPr lang="en-GB" sz="850" dirty="0" smtClean="0"/>
                      </a:br>
                      <a:r>
                        <a:rPr lang="en-GB" sz="850" dirty="0" smtClean="0"/>
                        <a:t>(32.8)</a:t>
                      </a: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1.300</a:t>
                      </a:r>
                      <a:br>
                        <a:rPr lang="en-GB" sz="850" dirty="0" smtClean="0"/>
                      </a:br>
                      <a:r>
                        <a:rPr lang="en-GB" sz="850" dirty="0" smtClean="0"/>
                        <a:t>(0.833,</a:t>
                      </a:r>
                      <a:r>
                        <a:rPr lang="en-GB" sz="850" baseline="0" dirty="0" smtClean="0"/>
                        <a:t> </a:t>
                      </a:r>
                      <a:r>
                        <a:rPr lang="en-GB" sz="850" dirty="0" smtClean="0"/>
                        <a:t>2.031)</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0.2482</a:t>
                      </a:r>
                      <a:endParaRPr lang="en-GB" sz="85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06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50" dirty="0" smtClean="0"/>
                        <a:t>HapB3</a:t>
                      </a:r>
                      <a:br>
                        <a:rPr lang="en-GB" sz="850" dirty="0" smtClean="0"/>
                      </a:br>
                      <a:r>
                        <a:rPr lang="en-GB" sz="850" dirty="0" smtClean="0"/>
                        <a:t>rs75017182</a:t>
                      </a:r>
                    </a:p>
                    <a:p>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33/84</a:t>
                      </a:r>
                      <a:br>
                        <a:rPr lang="en-GB" sz="850" dirty="0" smtClean="0"/>
                      </a:br>
                      <a:r>
                        <a:rPr lang="en-GB" sz="850" dirty="0" smtClean="0"/>
                        <a:t>(39.3)</a:t>
                      </a:r>
                      <a:endParaRPr lang="en-GB" sz="85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672/2050</a:t>
                      </a:r>
                      <a:br>
                        <a:rPr lang="en-GB" sz="850" dirty="0" smtClean="0"/>
                      </a:br>
                      <a:r>
                        <a:rPr lang="en-GB" sz="850" dirty="0" smtClean="0"/>
                        <a:t>(32.8)</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1.327</a:t>
                      </a:r>
                      <a:br>
                        <a:rPr lang="en-GB" sz="850" dirty="0" smtClean="0"/>
                      </a:br>
                      <a:r>
                        <a:rPr lang="en-GB" sz="850" dirty="0" smtClean="0"/>
                        <a:t>(0.848,</a:t>
                      </a:r>
                      <a:r>
                        <a:rPr lang="en-GB" sz="850" baseline="0" dirty="0" smtClean="0"/>
                        <a:t> </a:t>
                      </a:r>
                      <a:r>
                        <a:rPr lang="en-GB" sz="850" dirty="0" smtClean="0"/>
                        <a:t>2.076)</a:t>
                      </a:r>
                      <a:endParaRPr lang="en-GB" sz="85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50" dirty="0" smtClean="0"/>
                        <a:t>0.2154</a:t>
                      </a:r>
                      <a:endParaRPr lang="en-GB" sz="85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8" name="TextBox 7"/>
          <p:cNvSpPr txBox="1"/>
          <p:nvPr/>
        </p:nvSpPr>
        <p:spPr>
          <a:xfrm>
            <a:off x="1921171" y="4954328"/>
            <a:ext cx="344967" cy="230832"/>
          </a:xfrm>
          <a:prstGeom prst="rect">
            <a:avLst/>
          </a:prstGeom>
          <a:noFill/>
        </p:spPr>
        <p:txBody>
          <a:bodyPr wrap="none" rtlCol="0">
            <a:spAutoFit/>
          </a:bodyPr>
          <a:lstStyle/>
          <a:p>
            <a:pPr algn="ctr"/>
            <a:r>
              <a:rPr lang="en-GB" sz="900" b="1" dirty="0" smtClean="0"/>
              <a:t>0.5</a:t>
            </a:r>
            <a:endParaRPr lang="en-GB" sz="900" b="1" dirty="0"/>
          </a:p>
        </p:txBody>
      </p:sp>
      <p:cxnSp>
        <p:nvCxnSpPr>
          <p:cNvPr id="9" name="Straight Connector 8"/>
          <p:cNvCxnSpPr/>
          <p:nvPr/>
        </p:nvCxnSpPr>
        <p:spPr>
          <a:xfrm>
            <a:off x="3055318" y="2502265"/>
            <a:ext cx="0" cy="238089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80015" y="4909033"/>
            <a:ext cx="2959378" cy="54375"/>
            <a:chOff x="2121580" y="5072332"/>
            <a:chExt cx="2959378" cy="54375"/>
          </a:xfrm>
        </p:grpSpPr>
        <p:cxnSp>
          <p:nvCxnSpPr>
            <p:cNvPr id="11" name="Straight Connector 10"/>
            <p:cNvCxnSpPr/>
            <p:nvPr/>
          </p:nvCxnSpPr>
          <p:spPr>
            <a:xfrm>
              <a:off x="2122098" y="5072332"/>
              <a:ext cx="295886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82298" y="5072332"/>
              <a:ext cx="0" cy="54375"/>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101939" y="5072332"/>
              <a:ext cx="0" cy="54375"/>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21580" y="5072332"/>
              <a:ext cx="0" cy="54375"/>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80958" y="5072332"/>
              <a:ext cx="0" cy="54375"/>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827311" y="4662581"/>
            <a:ext cx="1291427" cy="112675"/>
            <a:chOff x="2868876" y="4825880"/>
            <a:chExt cx="1291427" cy="112675"/>
          </a:xfrm>
        </p:grpSpPr>
        <p:cxnSp>
          <p:nvCxnSpPr>
            <p:cNvPr id="17" name="Straight Connector 16"/>
            <p:cNvCxnSpPr/>
            <p:nvPr/>
          </p:nvCxnSpPr>
          <p:spPr>
            <a:xfrm>
              <a:off x="2868876" y="4882217"/>
              <a:ext cx="1291427"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68876"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60303"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2805640" y="4303734"/>
            <a:ext cx="1260000" cy="112675"/>
            <a:chOff x="2868876" y="4825880"/>
            <a:chExt cx="1291427" cy="112675"/>
          </a:xfrm>
        </p:grpSpPr>
        <p:cxnSp>
          <p:nvCxnSpPr>
            <p:cNvPr id="21" name="Straight Connector 20"/>
            <p:cNvCxnSpPr/>
            <p:nvPr/>
          </p:nvCxnSpPr>
          <p:spPr>
            <a:xfrm>
              <a:off x="2868876" y="4882217"/>
              <a:ext cx="1291427"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868876"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160303"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3055318" y="3966070"/>
            <a:ext cx="1224000" cy="112675"/>
            <a:chOff x="2868876" y="4825880"/>
            <a:chExt cx="1291427" cy="112675"/>
          </a:xfrm>
        </p:grpSpPr>
        <p:cxnSp>
          <p:nvCxnSpPr>
            <p:cNvPr id="25" name="Straight Connector 24"/>
            <p:cNvCxnSpPr/>
            <p:nvPr/>
          </p:nvCxnSpPr>
          <p:spPr>
            <a:xfrm>
              <a:off x="2868876" y="4882217"/>
              <a:ext cx="1291427"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68876"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60303"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992948" y="3628406"/>
            <a:ext cx="612000" cy="112675"/>
            <a:chOff x="2868876" y="4825880"/>
            <a:chExt cx="1291427" cy="112675"/>
          </a:xfrm>
        </p:grpSpPr>
        <p:cxnSp>
          <p:nvCxnSpPr>
            <p:cNvPr id="29" name="Straight Connector 28"/>
            <p:cNvCxnSpPr/>
            <p:nvPr/>
          </p:nvCxnSpPr>
          <p:spPr>
            <a:xfrm>
              <a:off x="2868876" y="4882217"/>
              <a:ext cx="1291427"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68876"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60303"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2722546" y="3286408"/>
            <a:ext cx="1257516" cy="112675"/>
            <a:chOff x="2868876" y="4825880"/>
            <a:chExt cx="1291427" cy="112675"/>
          </a:xfrm>
        </p:grpSpPr>
        <p:cxnSp>
          <p:nvCxnSpPr>
            <p:cNvPr id="33" name="Straight Connector 32"/>
            <p:cNvCxnSpPr/>
            <p:nvPr/>
          </p:nvCxnSpPr>
          <p:spPr>
            <a:xfrm>
              <a:off x="2868876" y="4882217"/>
              <a:ext cx="1291427"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868876"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160303"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028566" y="2974748"/>
            <a:ext cx="1224000" cy="112675"/>
            <a:chOff x="2868876" y="4825880"/>
            <a:chExt cx="1291427" cy="112675"/>
          </a:xfrm>
        </p:grpSpPr>
        <p:cxnSp>
          <p:nvCxnSpPr>
            <p:cNvPr id="37" name="Straight Connector 36"/>
            <p:cNvCxnSpPr/>
            <p:nvPr/>
          </p:nvCxnSpPr>
          <p:spPr>
            <a:xfrm>
              <a:off x="2868876" y="4882217"/>
              <a:ext cx="1291427"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868876"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160303"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903404" y="2593748"/>
            <a:ext cx="1224000" cy="112675"/>
            <a:chOff x="2868876" y="4825880"/>
            <a:chExt cx="1291427" cy="112675"/>
          </a:xfrm>
        </p:grpSpPr>
        <p:cxnSp>
          <p:nvCxnSpPr>
            <p:cNvPr id="41" name="Straight Connector 40"/>
            <p:cNvCxnSpPr/>
            <p:nvPr/>
          </p:nvCxnSpPr>
          <p:spPr>
            <a:xfrm>
              <a:off x="2868876" y="4882217"/>
              <a:ext cx="1291427"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868876"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160303" y="4825880"/>
              <a:ext cx="0" cy="112675"/>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44" name="Oval 43"/>
          <p:cNvSpPr>
            <a:spLocks noChangeAspect="1"/>
          </p:cNvSpPr>
          <p:nvPr/>
        </p:nvSpPr>
        <p:spPr>
          <a:xfrm>
            <a:off x="3489400" y="2618047"/>
            <a:ext cx="74922" cy="65871"/>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a:spLocks noChangeAspect="1"/>
          </p:cNvSpPr>
          <p:nvPr/>
        </p:nvSpPr>
        <p:spPr>
          <a:xfrm>
            <a:off x="3608968" y="3012004"/>
            <a:ext cx="74922" cy="65871"/>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a:spLocks noChangeAspect="1"/>
          </p:cNvSpPr>
          <p:nvPr/>
        </p:nvSpPr>
        <p:spPr>
          <a:xfrm>
            <a:off x="3313843" y="3323664"/>
            <a:ext cx="74922" cy="65871"/>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a:spLocks noChangeAspect="1"/>
          </p:cNvSpPr>
          <p:nvPr/>
        </p:nvSpPr>
        <p:spPr>
          <a:xfrm>
            <a:off x="3261487" y="3654404"/>
            <a:ext cx="74922" cy="65871"/>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a:spLocks noChangeAspect="1"/>
          </p:cNvSpPr>
          <p:nvPr/>
        </p:nvSpPr>
        <p:spPr>
          <a:xfrm>
            <a:off x="3640566" y="3996766"/>
            <a:ext cx="74922" cy="65871"/>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a:spLocks noChangeAspect="1"/>
          </p:cNvSpPr>
          <p:nvPr/>
        </p:nvSpPr>
        <p:spPr>
          <a:xfrm>
            <a:off x="3400375" y="4327135"/>
            <a:ext cx="74922" cy="65871"/>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a:spLocks noChangeAspect="1"/>
          </p:cNvSpPr>
          <p:nvPr/>
        </p:nvSpPr>
        <p:spPr>
          <a:xfrm>
            <a:off x="3444847" y="4685982"/>
            <a:ext cx="74922" cy="65871"/>
          </a:xfrm>
          <a:prstGeom prst="ellipse">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p:cNvSpPr txBox="1"/>
          <p:nvPr/>
        </p:nvSpPr>
        <p:spPr>
          <a:xfrm>
            <a:off x="3202098" y="5046807"/>
            <a:ext cx="761747" cy="230832"/>
          </a:xfrm>
          <a:prstGeom prst="rect">
            <a:avLst/>
          </a:prstGeom>
          <a:noFill/>
        </p:spPr>
        <p:txBody>
          <a:bodyPr wrap="none" rtlCol="0">
            <a:spAutoFit/>
          </a:bodyPr>
          <a:lstStyle/>
          <a:p>
            <a:pPr algn="ctr"/>
            <a:r>
              <a:rPr lang="en-GB" sz="900" b="1" dirty="0" smtClean="0"/>
              <a:t>Odds ratio</a:t>
            </a:r>
            <a:endParaRPr lang="en-GB" sz="900" b="1" dirty="0"/>
          </a:p>
        </p:txBody>
      </p:sp>
      <p:sp>
        <p:nvSpPr>
          <p:cNvPr id="52" name="TextBox 51"/>
          <p:cNvSpPr txBox="1"/>
          <p:nvPr/>
        </p:nvSpPr>
        <p:spPr>
          <a:xfrm>
            <a:off x="2938338" y="4954328"/>
            <a:ext cx="248786" cy="230832"/>
          </a:xfrm>
          <a:prstGeom prst="rect">
            <a:avLst/>
          </a:prstGeom>
          <a:noFill/>
        </p:spPr>
        <p:txBody>
          <a:bodyPr wrap="none" rtlCol="0">
            <a:spAutoFit/>
          </a:bodyPr>
          <a:lstStyle/>
          <a:p>
            <a:pPr algn="ctr"/>
            <a:r>
              <a:rPr lang="en-GB" sz="900" b="1" dirty="0" smtClean="0"/>
              <a:t>1</a:t>
            </a:r>
            <a:endParaRPr lang="en-GB" sz="900" b="1" dirty="0"/>
          </a:p>
        </p:txBody>
      </p:sp>
      <p:sp>
        <p:nvSpPr>
          <p:cNvPr id="53" name="TextBox 52"/>
          <p:cNvSpPr txBox="1"/>
          <p:nvPr/>
        </p:nvSpPr>
        <p:spPr>
          <a:xfrm>
            <a:off x="3920025" y="4954328"/>
            <a:ext cx="248786" cy="230832"/>
          </a:xfrm>
          <a:prstGeom prst="rect">
            <a:avLst/>
          </a:prstGeom>
          <a:noFill/>
        </p:spPr>
        <p:txBody>
          <a:bodyPr wrap="none" rtlCol="0">
            <a:spAutoFit/>
          </a:bodyPr>
          <a:lstStyle/>
          <a:p>
            <a:pPr algn="ctr"/>
            <a:r>
              <a:rPr lang="en-GB" sz="900" b="1" dirty="0" smtClean="0"/>
              <a:t>2</a:t>
            </a:r>
            <a:endParaRPr lang="en-GB" sz="900" b="1" dirty="0"/>
          </a:p>
        </p:txBody>
      </p:sp>
      <p:sp>
        <p:nvSpPr>
          <p:cNvPr id="54" name="TextBox 53"/>
          <p:cNvSpPr txBox="1"/>
          <p:nvPr/>
        </p:nvSpPr>
        <p:spPr>
          <a:xfrm>
            <a:off x="4921446" y="4954328"/>
            <a:ext cx="248786" cy="230832"/>
          </a:xfrm>
          <a:prstGeom prst="rect">
            <a:avLst/>
          </a:prstGeom>
          <a:noFill/>
        </p:spPr>
        <p:txBody>
          <a:bodyPr wrap="none" rtlCol="0">
            <a:spAutoFit/>
          </a:bodyPr>
          <a:lstStyle/>
          <a:p>
            <a:pPr algn="ctr"/>
            <a:r>
              <a:rPr lang="en-GB" sz="900" b="1" dirty="0" smtClean="0"/>
              <a:t>4</a:t>
            </a:r>
            <a:endParaRPr lang="en-GB" sz="900" b="1" dirty="0"/>
          </a:p>
        </p:txBody>
      </p:sp>
      <p:cxnSp>
        <p:nvCxnSpPr>
          <p:cNvPr id="55" name="Straight Connector 54"/>
          <p:cNvCxnSpPr/>
          <p:nvPr/>
        </p:nvCxnSpPr>
        <p:spPr>
          <a:xfrm>
            <a:off x="245193" y="2457043"/>
            <a:ext cx="8548203"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860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Rectal</a:t>
            </a:r>
            <a:r>
              <a:rPr lang="de-DE" dirty="0" smtClean="0"/>
              <a:t> </a:t>
            </a:r>
            <a:r>
              <a:rPr lang="de-DE" dirty="0" err="1" smtClean="0"/>
              <a:t>cancer</a:t>
            </a:r>
            <a:endParaRPr lang="en-US" dirty="0"/>
          </a:p>
        </p:txBody>
      </p:sp>
      <p:sp>
        <p:nvSpPr>
          <p:cNvPr id="6" name="Text Placeholder 5"/>
          <p:cNvSpPr>
            <a:spLocks noGrp="1"/>
          </p:cNvSpPr>
          <p:nvPr>
            <p:ph type="body" idx="1"/>
          </p:nvPr>
        </p:nvSpPr>
        <p:spPr/>
        <p:txBody>
          <a:bodyPr/>
          <a:lstStyle/>
          <a:p>
            <a:r>
              <a:rPr lang="en-GB" dirty="0" smtClean="0"/>
              <a:t>COLORECTAL CANCER</a:t>
            </a:r>
            <a:endParaRPr lang="en-GB" dirty="0"/>
          </a:p>
        </p:txBody>
      </p:sp>
    </p:spTree>
    <p:extLst>
      <p:ext uri="{BB962C8B-B14F-4D97-AF65-F5344CB8AC3E}">
        <p14:creationId xmlns:p14="http://schemas.microsoft.com/office/powerpoint/2010/main" val="1467102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509: Organ preservation in patients with rectal cancer with clinical complete response after </a:t>
            </a:r>
            <a:r>
              <a:rPr lang="en-GB" sz="1800" dirty="0" err="1"/>
              <a:t>neoadjuvant</a:t>
            </a:r>
            <a:r>
              <a:rPr lang="en-GB" sz="1800" dirty="0"/>
              <a:t> therapy – Smith JJ, et al</a:t>
            </a:r>
          </a:p>
        </p:txBody>
      </p:sp>
      <p:sp>
        <p:nvSpPr>
          <p:cNvPr id="6" name="Content Placeholder 5"/>
          <p:cNvSpPr>
            <a:spLocks noGrp="1"/>
          </p:cNvSpPr>
          <p:nvPr>
            <p:ph idx="1"/>
          </p:nvPr>
        </p:nvSpPr>
        <p:spPr/>
        <p:txBody>
          <a:bodyPr/>
          <a:lstStyle/>
          <a:p>
            <a:pPr marL="0" lvl="0" indent="0">
              <a:buClr>
                <a:srgbClr val="043882"/>
              </a:buClr>
              <a:buNone/>
            </a:pPr>
            <a:r>
              <a:rPr lang="en-GB" sz="1600" b="1" dirty="0">
                <a:solidFill>
                  <a:schemeClr val="tx1"/>
                </a:solidFill>
              </a:rPr>
              <a:t>Study objective</a:t>
            </a:r>
            <a:endParaRPr lang="en-GB" sz="1600" dirty="0">
              <a:solidFill>
                <a:schemeClr val="tx1"/>
              </a:solidFill>
            </a:endParaRPr>
          </a:p>
          <a:p>
            <a:pPr>
              <a:buClr>
                <a:srgbClr val="043882"/>
              </a:buClr>
            </a:pPr>
            <a:r>
              <a:rPr lang="en-GB" sz="1600" dirty="0">
                <a:solidFill>
                  <a:schemeClr val="tx1"/>
                </a:solidFill>
              </a:rPr>
              <a:t>To assess </a:t>
            </a:r>
            <a:r>
              <a:rPr lang="en-GB" sz="1600" dirty="0" smtClean="0">
                <a:solidFill>
                  <a:schemeClr val="tx1"/>
                </a:solidFill>
              </a:rPr>
              <a:t>the safety </a:t>
            </a:r>
            <a:r>
              <a:rPr lang="en-GB" sz="1600" dirty="0">
                <a:solidFill>
                  <a:schemeClr val="tx1"/>
                </a:solidFill>
              </a:rPr>
              <a:t>and efficacy of </a:t>
            </a:r>
            <a:r>
              <a:rPr lang="en-GB" sz="1600" dirty="0">
                <a:solidFill>
                  <a:srgbClr val="363636"/>
                </a:solidFill>
              </a:rPr>
              <a:t>non-operative management </a:t>
            </a:r>
            <a:r>
              <a:rPr lang="en-GB" sz="1600" dirty="0" smtClean="0">
                <a:solidFill>
                  <a:srgbClr val="363636"/>
                </a:solidFill>
              </a:rPr>
              <a:t>(</a:t>
            </a:r>
            <a:r>
              <a:rPr lang="en-GB" sz="1600" dirty="0" smtClean="0">
                <a:solidFill>
                  <a:schemeClr val="tx1"/>
                </a:solidFill>
              </a:rPr>
              <a:t>NOM) in patients </a:t>
            </a:r>
            <a:r>
              <a:rPr lang="en-GB" sz="1600" dirty="0">
                <a:solidFill>
                  <a:schemeClr val="tx1"/>
                </a:solidFill>
              </a:rPr>
              <a:t>with rectal cancer (</a:t>
            </a:r>
            <a:r>
              <a:rPr lang="en-GB" sz="1600" dirty="0" smtClean="0">
                <a:solidFill>
                  <a:schemeClr val="tx1"/>
                </a:solidFill>
              </a:rPr>
              <a:t>Stages </a:t>
            </a:r>
            <a:r>
              <a:rPr lang="en-GB" sz="1600" dirty="0">
                <a:solidFill>
                  <a:schemeClr val="tx1"/>
                </a:solidFill>
              </a:rPr>
              <a:t>I–III) following </a:t>
            </a:r>
            <a:r>
              <a:rPr lang="en-GB" sz="1600" dirty="0" smtClean="0">
                <a:solidFill>
                  <a:schemeClr val="tx1"/>
                </a:solidFill>
              </a:rPr>
              <a:t>complete response (CR) to </a:t>
            </a:r>
            <a:r>
              <a:rPr lang="en-GB" sz="1600" dirty="0">
                <a:solidFill>
                  <a:schemeClr val="tx1"/>
                </a:solidFill>
              </a:rPr>
              <a:t>neoadjuvant therapy</a:t>
            </a:r>
          </a:p>
          <a:p>
            <a:pPr marL="0" indent="0">
              <a:spcBef>
                <a:spcPts val="600"/>
              </a:spcBef>
              <a:buClr>
                <a:srgbClr val="043882"/>
              </a:buClr>
              <a:buNone/>
            </a:pPr>
            <a:r>
              <a:rPr lang="en-GB" sz="1600" b="1" dirty="0">
                <a:solidFill>
                  <a:schemeClr val="tx1"/>
                </a:solidFill>
              </a:rPr>
              <a:t>Study design</a:t>
            </a:r>
          </a:p>
          <a:p>
            <a:pPr>
              <a:buClr>
                <a:srgbClr val="043882"/>
              </a:buClr>
            </a:pPr>
            <a:r>
              <a:rPr lang="en-GB" sz="1600" dirty="0">
                <a:solidFill>
                  <a:schemeClr val="tx1"/>
                </a:solidFill>
              </a:rPr>
              <a:t>Retrospective review comparing NOM versus rectal resection (n=442)</a:t>
            </a:r>
          </a:p>
          <a:p>
            <a:pPr>
              <a:buClr>
                <a:srgbClr val="043882"/>
              </a:buClr>
            </a:pPr>
            <a:r>
              <a:rPr lang="en-GB" sz="1600" dirty="0">
                <a:solidFill>
                  <a:schemeClr val="tx1"/>
                </a:solidFill>
              </a:rPr>
              <a:t>Patients either achieved clinical CR and were treated with NOM, or underwent rectal resection and achieved a pathologic CR</a:t>
            </a:r>
          </a:p>
          <a:p>
            <a:pPr lvl="1">
              <a:buClr>
                <a:srgbClr val="043882"/>
              </a:buClr>
            </a:pPr>
            <a:r>
              <a:rPr lang="en-GB" sz="1600" dirty="0">
                <a:solidFill>
                  <a:schemeClr val="tx1"/>
                </a:solidFill>
              </a:rPr>
              <a:t>Rectal resection: CRT (5040 </a:t>
            </a:r>
            <a:r>
              <a:rPr lang="en-GB" sz="1600" dirty="0" err="1">
                <a:solidFill>
                  <a:schemeClr val="tx1"/>
                </a:solidFill>
              </a:rPr>
              <a:t>cGy</a:t>
            </a:r>
            <a:r>
              <a:rPr lang="en-GB" sz="1600" dirty="0">
                <a:solidFill>
                  <a:schemeClr val="tx1"/>
                </a:solidFill>
              </a:rPr>
              <a:t> + 5-FU), then surgery, then adjuvant CT</a:t>
            </a:r>
          </a:p>
          <a:p>
            <a:pPr lvl="1">
              <a:buClr>
                <a:srgbClr val="043882"/>
              </a:buClr>
            </a:pPr>
            <a:r>
              <a:rPr lang="en-GB" sz="1600" dirty="0">
                <a:solidFill>
                  <a:schemeClr val="tx1"/>
                </a:solidFill>
              </a:rPr>
              <a:t>NOM: Adjuvant CT, then </a:t>
            </a:r>
            <a:r>
              <a:rPr lang="en-GB" sz="1600" dirty="0" err="1" smtClean="0">
                <a:solidFill>
                  <a:schemeClr val="tx1"/>
                </a:solidFill>
              </a:rPr>
              <a:t>neoadjuvant</a:t>
            </a:r>
            <a:r>
              <a:rPr lang="en-GB" sz="1600" dirty="0" smtClean="0">
                <a:solidFill>
                  <a:schemeClr val="tx1"/>
                </a:solidFill>
              </a:rPr>
              <a:t> </a:t>
            </a:r>
            <a:r>
              <a:rPr lang="en-GB" sz="1600" dirty="0">
                <a:solidFill>
                  <a:schemeClr val="tx1"/>
                </a:solidFill>
              </a:rPr>
              <a:t>FOLFOX, then </a:t>
            </a:r>
            <a:r>
              <a:rPr lang="en-GB" sz="1600" dirty="0" smtClean="0">
                <a:solidFill>
                  <a:schemeClr val="tx1"/>
                </a:solidFill>
              </a:rPr>
              <a:t>CRT (as above), </a:t>
            </a:r>
            <a:r>
              <a:rPr lang="en-GB" sz="1600" dirty="0">
                <a:solidFill>
                  <a:schemeClr val="tx1"/>
                </a:solidFill>
              </a:rPr>
              <a:t>then surgery</a:t>
            </a:r>
          </a:p>
          <a:p>
            <a:pPr>
              <a:buClr>
                <a:srgbClr val="043882"/>
              </a:buClr>
            </a:pPr>
            <a:r>
              <a:rPr lang="en-GB" sz="1600" dirty="0">
                <a:solidFill>
                  <a:schemeClr val="tx1"/>
                </a:solidFill>
              </a:rPr>
              <a:t>Kaplan-Meier estimates and the log-rank test were used; median follow-up was 3.5 </a:t>
            </a:r>
            <a:r>
              <a:rPr lang="en-GB" sz="1600" dirty="0" smtClean="0">
                <a:solidFill>
                  <a:schemeClr val="tx1"/>
                </a:solidFill>
              </a:rPr>
              <a:t>years</a:t>
            </a:r>
            <a:endParaRPr lang="en-GB" sz="1600" dirty="0">
              <a:solidFill>
                <a:schemeClr val="tx1"/>
              </a:solidFill>
            </a:endParaRPr>
          </a:p>
        </p:txBody>
      </p:sp>
      <p:sp>
        <p:nvSpPr>
          <p:cNvPr id="4" name="Text Placeholder 3"/>
          <p:cNvSpPr>
            <a:spLocks noGrp="1"/>
          </p:cNvSpPr>
          <p:nvPr>
            <p:ph type="body" sz="quarter" idx="11"/>
          </p:nvPr>
        </p:nvSpPr>
        <p:spPr/>
        <p:txBody>
          <a:bodyPr/>
          <a:lstStyle/>
          <a:p>
            <a:r>
              <a:rPr lang="fr-FR" dirty="0"/>
              <a:t>Smith et al. J Clin </a:t>
            </a:r>
            <a:r>
              <a:rPr lang="fr-FR" dirty="0" err="1"/>
              <a:t>Oncol</a:t>
            </a:r>
            <a:r>
              <a:rPr lang="fr-FR" dirty="0"/>
              <a:t> 2015; 33 (</a:t>
            </a:r>
            <a:r>
              <a:rPr lang="fr-FR" dirty="0" err="1"/>
              <a:t>suppl</a:t>
            </a:r>
            <a:r>
              <a:rPr lang="fr-FR" dirty="0"/>
              <a:t> 3; </a:t>
            </a:r>
            <a:r>
              <a:rPr lang="fr-FR" dirty="0" err="1"/>
              <a:t>abstr</a:t>
            </a:r>
            <a:r>
              <a:rPr lang="fr-FR" dirty="0"/>
              <a:t> 509)</a:t>
            </a:r>
            <a:endParaRPr lang="en-GB" dirty="0"/>
          </a:p>
        </p:txBody>
      </p:sp>
    </p:spTree>
    <p:extLst>
      <p:ext uri="{BB962C8B-B14F-4D97-AF65-F5344CB8AC3E}">
        <p14:creationId xmlns:p14="http://schemas.microsoft.com/office/powerpoint/2010/main" val="3623978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509: Organ preservation in patients with rectal cancer with clinical complete response after </a:t>
            </a:r>
            <a:r>
              <a:rPr lang="en-GB" sz="1800" dirty="0" err="1"/>
              <a:t>neoadjuvant</a:t>
            </a:r>
            <a:r>
              <a:rPr lang="en-GB" sz="1800" dirty="0"/>
              <a:t> therapy – Smith JJ, et al</a:t>
            </a:r>
          </a:p>
        </p:txBody>
      </p:sp>
      <p:sp>
        <p:nvSpPr>
          <p:cNvPr id="3" name="Content Placeholder 2"/>
          <p:cNvSpPr>
            <a:spLocks noGrp="1"/>
          </p:cNvSpPr>
          <p:nvPr>
            <p:ph idx="1"/>
          </p:nvPr>
        </p:nvSpPr>
        <p:spPr/>
        <p:txBody>
          <a:bodyPr/>
          <a:lstStyle/>
          <a:p>
            <a:pPr marL="0" lvl="0" indent="0">
              <a:spcAft>
                <a:spcPts val="11400"/>
              </a:spcAft>
              <a:buClr>
                <a:srgbClr val="043882"/>
              </a:buClr>
              <a:buNone/>
            </a:pPr>
            <a:r>
              <a:rPr lang="en-GB" sz="1600" b="1" dirty="0">
                <a:solidFill>
                  <a:srgbClr val="363636"/>
                </a:solidFill>
              </a:rPr>
              <a:t>Key results</a:t>
            </a:r>
          </a:p>
          <a:p>
            <a:pPr>
              <a:spcBef>
                <a:spcPts val="1200"/>
              </a:spcBef>
              <a:buClr>
                <a:srgbClr val="043882"/>
              </a:buClr>
            </a:pPr>
            <a:r>
              <a:rPr lang="en-GB" sz="1600" dirty="0" smtClean="0">
                <a:solidFill>
                  <a:srgbClr val="363636"/>
                </a:solidFill>
              </a:rPr>
              <a:t>Most </a:t>
            </a:r>
            <a:r>
              <a:rPr lang="en-GB" sz="1600" dirty="0">
                <a:solidFill>
                  <a:srgbClr val="363636"/>
                </a:solidFill>
              </a:rPr>
              <a:t>local re-growths occurred within 12–13 months and could be salvaged by surgery</a:t>
            </a:r>
          </a:p>
          <a:p>
            <a:pPr lvl="1">
              <a:buClr>
                <a:srgbClr val="043882"/>
              </a:buClr>
            </a:pPr>
            <a:r>
              <a:rPr lang="en-GB" sz="1600" dirty="0">
                <a:solidFill>
                  <a:srgbClr val="363636"/>
                </a:solidFill>
              </a:rPr>
              <a:t>Pelvic recurrence after surgical salvage: n=1 (1.5%)</a:t>
            </a:r>
          </a:p>
          <a:p>
            <a:pPr marL="0" lvl="0" indent="0">
              <a:spcBef>
                <a:spcPts val="10000"/>
              </a:spcBef>
              <a:buClr>
                <a:srgbClr val="043882"/>
              </a:buClr>
              <a:buNone/>
            </a:pPr>
            <a:r>
              <a:rPr lang="en-GB" sz="1600" b="1" dirty="0" smtClean="0">
                <a:solidFill>
                  <a:srgbClr val="363636"/>
                </a:solidFill>
              </a:rPr>
              <a:t>Conclusions</a:t>
            </a:r>
            <a:endParaRPr lang="en-GB" sz="1600" b="1" dirty="0">
              <a:solidFill>
                <a:srgbClr val="363636"/>
              </a:solidFill>
            </a:endParaRPr>
          </a:p>
          <a:p>
            <a:pPr>
              <a:buClr>
                <a:srgbClr val="043882"/>
              </a:buClr>
            </a:pPr>
            <a:r>
              <a:rPr lang="en-GB" sz="1600" b="1" dirty="0">
                <a:solidFill>
                  <a:srgbClr val="363636"/>
                </a:solidFill>
              </a:rPr>
              <a:t>NOM appeared to be a safe and effective treatment in patients with rectal cancer</a:t>
            </a:r>
          </a:p>
          <a:p>
            <a:pPr>
              <a:buClr>
                <a:srgbClr val="043882"/>
              </a:buClr>
            </a:pPr>
            <a:r>
              <a:rPr lang="en-GB" sz="1600" b="1" spc="-10" dirty="0">
                <a:solidFill>
                  <a:srgbClr val="363636"/>
                </a:solidFill>
              </a:rPr>
              <a:t>NOM had a high rate of rectal preservation and a similar rate of OS/DSS as resection</a:t>
            </a:r>
          </a:p>
          <a:p>
            <a:pPr>
              <a:buClr>
                <a:srgbClr val="043882"/>
              </a:buClr>
            </a:pPr>
            <a:r>
              <a:rPr lang="en-GB" sz="1600" b="1" dirty="0">
                <a:solidFill>
                  <a:srgbClr val="363636"/>
                </a:solidFill>
              </a:rPr>
              <a:t>Prospective trials are currently in progress to confirm these </a:t>
            </a:r>
            <a:r>
              <a:rPr lang="en-GB" sz="1600" b="1" dirty="0" smtClean="0">
                <a:solidFill>
                  <a:srgbClr val="363636"/>
                </a:solidFill>
              </a:rPr>
              <a:t>findings</a:t>
            </a:r>
            <a:endParaRPr lang="en-GB" dirty="0"/>
          </a:p>
        </p:txBody>
      </p:sp>
      <p:sp>
        <p:nvSpPr>
          <p:cNvPr id="4" name="Text Placeholder 3"/>
          <p:cNvSpPr>
            <a:spLocks noGrp="1"/>
          </p:cNvSpPr>
          <p:nvPr>
            <p:ph type="body" sz="quarter" idx="10"/>
          </p:nvPr>
        </p:nvSpPr>
        <p:spPr>
          <a:xfrm>
            <a:off x="365125" y="6096000"/>
            <a:ext cx="4725490" cy="487363"/>
          </a:xfrm>
        </p:spPr>
        <p:txBody>
          <a:bodyPr/>
          <a:lstStyle/>
          <a:p>
            <a:r>
              <a:rPr lang="en-GB" dirty="0">
                <a:solidFill>
                  <a:srgbClr val="363636"/>
                </a:solidFill>
              </a:rPr>
              <a:t>*</a:t>
            </a:r>
            <a:r>
              <a:rPr lang="en-GB" dirty="0">
                <a:solidFill>
                  <a:schemeClr val="tx1"/>
                </a:solidFill>
              </a:rPr>
              <a:t>Includes two patients with local regrowth requiring local excision only. </a:t>
            </a:r>
            <a:br>
              <a:rPr lang="en-GB" dirty="0">
                <a:solidFill>
                  <a:schemeClr val="tx1"/>
                </a:solidFill>
              </a:rPr>
            </a:br>
            <a:r>
              <a:rPr lang="en-GB" dirty="0"/>
              <a:t>DSS, disease specific survival; </a:t>
            </a:r>
            <a:r>
              <a:rPr lang="en-GB" dirty="0" smtClean="0">
                <a:solidFill>
                  <a:schemeClr val="tx1"/>
                </a:solidFill>
              </a:rPr>
              <a:t>LR</a:t>
            </a:r>
            <a:r>
              <a:rPr lang="en-GB" dirty="0">
                <a:solidFill>
                  <a:schemeClr val="tx1"/>
                </a:solidFill>
              </a:rPr>
              <a:t>, local </a:t>
            </a:r>
            <a:r>
              <a:rPr lang="en-GB" dirty="0" smtClean="0">
                <a:solidFill>
                  <a:schemeClr val="tx1"/>
                </a:solidFill>
              </a:rPr>
              <a:t>recurrence</a:t>
            </a:r>
            <a:endParaRPr lang="en-GB" dirty="0">
              <a:solidFill>
                <a:schemeClr val="tx1"/>
              </a:solidFill>
            </a:endParaRPr>
          </a:p>
        </p:txBody>
      </p:sp>
      <p:sp>
        <p:nvSpPr>
          <p:cNvPr id="5" name="Text Placeholder 4"/>
          <p:cNvSpPr>
            <a:spLocks noGrp="1"/>
          </p:cNvSpPr>
          <p:nvPr>
            <p:ph type="body" sz="quarter" idx="11"/>
          </p:nvPr>
        </p:nvSpPr>
        <p:spPr/>
        <p:txBody>
          <a:bodyPr/>
          <a:lstStyle/>
          <a:p>
            <a:r>
              <a:rPr lang="fr-FR" dirty="0"/>
              <a:t>Smith et al. J Clin </a:t>
            </a:r>
            <a:r>
              <a:rPr lang="fr-FR" dirty="0" err="1"/>
              <a:t>Oncol</a:t>
            </a:r>
            <a:r>
              <a:rPr lang="fr-FR" dirty="0"/>
              <a:t> 2015; 33 (</a:t>
            </a:r>
            <a:r>
              <a:rPr lang="fr-FR" dirty="0" err="1"/>
              <a:t>suppl</a:t>
            </a:r>
            <a:r>
              <a:rPr lang="fr-FR" dirty="0"/>
              <a:t> 3; </a:t>
            </a:r>
            <a:r>
              <a:rPr lang="fr-FR" dirty="0" err="1"/>
              <a:t>abstr</a:t>
            </a:r>
            <a:r>
              <a:rPr lang="fr-FR" dirty="0"/>
              <a:t> 509</a:t>
            </a:r>
            <a:r>
              <a:rPr lang="fr-FR" dirty="0" smtClean="0"/>
              <a:t>)</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8599771"/>
              </p:ext>
            </p:extLst>
          </p:nvPr>
        </p:nvGraphicFramePr>
        <p:xfrm>
          <a:off x="390526" y="1790699"/>
          <a:ext cx="8334373" cy="1165032"/>
        </p:xfrm>
        <a:graphic>
          <a:graphicData uri="http://schemas.openxmlformats.org/drawingml/2006/table">
            <a:tbl>
              <a:tblPr firstRow="1" bandRow="1">
                <a:tableStyleId>{69012ECD-51FC-41F1-AA8D-1B2483CD663E}</a:tableStyleId>
              </a:tblPr>
              <a:tblGrid>
                <a:gridCol w="974250"/>
                <a:gridCol w="491320"/>
                <a:gridCol w="1601479"/>
                <a:gridCol w="1361988"/>
                <a:gridCol w="952587"/>
                <a:gridCol w="1057275"/>
                <a:gridCol w="1895474"/>
              </a:tblGrid>
              <a:tr h="2484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US" sz="1400" b="1" i="0" u="none" strike="noStrike" cap="none" normalizeH="0" baseline="0" dirty="0" smtClean="0">
                          <a:ln>
                            <a:noFill/>
                          </a:ln>
                          <a:solidFill>
                            <a:schemeClr val="tx2"/>
                          </a:solidFill>
                          <a:effectLst/>
                          <a:latin typeface="Arial" charset="0"/>
                          <a:cs typeface="Arial" charset="0"/>
                        </a:rPr>
                        <a:t>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Local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regrowth,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LR after resection, 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DSS,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OS, </a:t>
                      </a:r>
                      <a:br>
                        <a:rPr kumimoji="0" lang="en-GB" sz="1400" b="1" i="0" u="none" strike="noStrike" cap="none" normalizeH="0" baseline="0" dirty="0" smtClean="0">
                          <a:ln>
                            <a:noFill/>
                          </a:ln>
                          <a:solidFill>
                            <a:schemeClr val="tx2"/>
                          </a:solidFill>
                          <a:effectLst/>
                          <a:latin typeface="Arial" charset="0"/>
                          <a:cs typeface="Arial" charset="0"/>
                        </a:rPr>
                      </a:br>
                      <a:r>
                        <a:rPr kumimoji="0" lang="en-GB" sz="1400" b="1" i="0" u="none" strike="noStrike" cap="none" normalizeH="0" baseline="0" dirty="0" smtClean="0">
                          <a:ln>
                            <a:noFill/>
                          </a:ln>
                          <a:solidFill>
                            <a:schemeClr val="tx2"/>
                          </a:solidFill>
                          <a:effectLst/>
                          <a:latin typeface="Arial" charset="0"/>
                          <a:cs typeface="Arial" charset="0"/>
                        </a:rPr>
                        <a:t>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Rectal preservation,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23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NOM</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19 (26)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69 (91)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67 (91)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56* (72)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23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Resection</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70 (96)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68 (95)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3729191413"/>
              </p:ext>
            </p:extLst>
          </p:nvPr>
        </p:nvGraphicFramePr>
        <p:xfrm>
          <a:off x="384176" y="3853389"/>
          <a:ext cx="8397875" cy="951672"/>
        </p:xfrm>
        <a:graphic>
          <a:graphicData uri="http://schemas.openxmlformats.org/drawingml/2006/table">
            <a:tbl>
              <a:tblPr firstRow="1" bandRow="1">
                <a:tableStyleId>{69012ECD-51FC-41F1-AA8D-1B2483CD663E}</a:tableStyleId>
              </a:tblPr>
              <a:tblGrid>
                <a:gridCol w="2749549"/>
                <a:gridCol w="2824163"/>
                <a:gridCol w="2824163"/>
              </a:tblGrid>
              <a:tr h="24847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NOM, %</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Resection, %</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solidFill>
                  </a:tcPr>
                </a:tc>
              </a:tr>
              <a:tr h="323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1-year distance recurrence rate</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7.2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2343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4-year distance recurrence rate</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17.3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p14="http://schemas.microsoft.com/office/powerpoint/2010/main" val="3015018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510: Optimal timing of surgical resection after radiation therapy in locally advanced rectal adenocarcinoma: An analysis of the National Cancer Database (NCDB) – Huntington CR,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Study objective</a:t>
            </a:r>
          </a:p>
          <a:p>
            <a:pPr>
              <a:spcAft>
                <a:spcPts val="1200"/>
              </a:spcAft>
              <a:buClr>
                <a:srgbClr val="043882"/>
              </a:buClr>
            </a:pPr>
            <a:r>
              <a:rPr lang="en-GB" sz="1600" dirty="0">
                <a:solidFill>
                  <a:schemeClr val="tx1"/>
                </a:solidFill>
              </a:rPr>
              <a:t>To </a:t>
            </a:r>
            <a:r>
              <a:rPr lang="en-GB" sz="1600" dirty="0" smtClean="0">
                <a:solidFill>
                  <a:schemeClr val="tx1"/>
                </a:solidFill>
              </a:rPr>
              <a:t>determine </a:t>
            </a:r>
            <a:r>
              <a:rPr lang="en-GB" sz="1600" dirty="0">
                <a:solidFill>
                  <a:schemeClr val="tx1"/>
                </a:solidFill>
              </a:rPr>
              <a:t>the optimal interval between the end of radiation therapy and surgical resection in locally advanced rectal adenocarcinoma </a:t>
            </a:r>
            <a:r>
              <a:rPr lang="en-GB" sz="1600" dirty="0" smtClean="0">
                <a:solidFill>
                  <a:schemeClr val="tx1"/>
                </a:solidFill>
              </a:rPr>
              <a:t>using </a:t>
            </a:r>
            <a:r>
              <a:rPr lang="en-GB" sz="1600" dirty="0">
                <a:solidFill>
                  <a:schemeClr val="tx1"/>
                </a:solidFill>
              </a:rPr>
              <a:t>the National Cancer Database (NCDB</a:t>
            </a:r>
            <a:r>
              <a:rPr lang="en-GB" sz="1600" dirty="0" smtClean="0">
                <a:solidFill>
                  <a:schemeClr val="tx1"/>
                </a:solidFill>
              </a:rPr>
              <a:t>)</a:t>
            </a:r>
            <a:endParaRPr lang="en-GB" sz="1600" dirty="0">
              <a:solidFill>
                <a:schemeClr val="tx1"/>
              </a:solidFill>
            </a:endParaRPr>
          </a:p>
          <a:p>
            <a:pPr marL="0" indent="0">
              <a:buNone/>
            </a:pPr>
            <a:r>
              <a:rPr lang="en-GB" sz="1600" b="1" dirty="0">
                <a:solidFill>
                  <a:schemeClr val="tx1"/>
                </a:solidFill>
              </a:rPr>
              <a:t>Study design</a:t>
            </a:r>
          </a:p>
          <a:p>
            <a:pPr>
              <a:spcAft>
                <a:spcPts val="1200"/>
              </a:spcAft>
            </a:pPr>
            <a:r>
              <a:rPr lang="en-GB" sz="1600" dirty="0" smtClean="0">
                <a:solidFill>
                  <a:schemeClr val="tx1"/>
                </a:solidFill>
              </a:rPr>
              <a:t>Patients </a:t>
            </a:r>
            <a:r>
              <a:rPr lang="en-GB" sz="1600" dirty="0">
                <a:solidFill>
                  <a:schemeClr val="tx1"/>
                </a:solidFill>
              </a:rPr>
              <a:t>with adenocarcinoma of the rectum and no evidence of metastasis at diagnosis, who underwent pre-operative </a:t>
            </a:r>
            <a:r>
              <a:rPr lang="en-GB" sz="1600" dirty="0" err="1">
                <a:solidFill>
                  <a:schemeClr val="tx1"/>
                </a:solidFill>
              </a:rPr>
              <a:t>chemoradiation</a:t>
            </a:r>
            <a:r>
              <a:rPr lang="en-GB" sz="1600" dirty="0">
                <a:solidFill>
                  <a:schemeClr val="tx1"/>
                </a:solidFill>
              </a:rPr>
              <a:t> followed by radical surgical </a:t>
            </a:r>
            <a:r>
              <a:rPr lang="en-GB" sz="1600" dirty="0" smtClean="0">
                <a:solidFill>
                  <a:schemeClr val="tx1"/>
                </a:solidFill>
              </a:rPr>
              <a:t>resection from the NCDB were identified (N=6,805)</a:t>
            </a:r>
          </a:p>
          <a:p>
            <a:pPr marL="0" indent="0">
              <a:buNone/>
            </a:pPr>
            <a:r>
              <a:rPr lang="en-GB" sz="1600" b="1" dirty="0" smtClean="0">
                <a:solidFill>
                  <a:schemeClr val="tx1"/>
                </a:solidFill>
              </a:rPr>
              <a:t>Primary </a:t>
            </a:r>
            <a:r>
              <a:rPr lang="en-GB" sz="1600" b="1" dirty="0">
                <a:solidFill>
                  <a:schemeClr val="tx1"/>
                </a:solidFill>
              </a:rPr>
              <a:t>endpoints</a:t>
            </a:r>
          </a:p>
          <a:p>
            <a:r>
              <a:rPr lang="en-GB" sz="1600" dirty="0">
                <a:solidFill>
                  <a:schemeClr val="tx1"/>
                </a:solidFill>
              </a:rPr>
              <a:t>Survival after time of diagnosis</a:t>
            </a:r>
          </a:p>
          <a:p>
            <a:r>
              <a:rPr lang="en-GB" sz="1600" dirty="0">
                <a:solidFill>
                  <a:schemeClr val="tx1"/>
                </a:solidFill>
              </a:rPr>
              <a:t>Rate of positive surgical margin</a:t>
            </a:r>
          </a:p>
          <a:p>
            <a:r>
              <a:rPr lang="en-GB" sz="1600" dirty="0">
                <a:solidFill>
                  <a:schemeClr val="tx1"/>
                </a:solidFill>
              </a:rPr>
              <a:t>Rate of complete </a:t>
            </a:r>
            <a:r>
              <a:rPr lang="en-GB" sz="1600" dirty="0" smtClean="0">
                <a:solidFill>
                  <a:schemeClr val="tx1"/>
                </a:solidFill>
              </a:rPr>
              <a:t>pathological </a:t>
            </a:r>
            <a:r>
              <a:rPr lang="en-GB" sz="1600" dirty="0">
                <a:solidFill>
                  <a:schemeClr val="tx1"/>
                </a:solidFill>
              </a:rPr>
              <a:t>response</a:t>
            </a:r>
          </a:p>
          <a:p>
            <a:endParaRPr lang="en-GB" dirty="0"/>
          </a:p>
        </p:txBody>
      </p:sp>
      <p:sp>
        <p:nvSpPr>
          <p:cNvPr id="5" name="Text Placeholder 4"/>
          <p:cNvSpPr>
            <a:spLocks noGrp="1"/>
          </p:cNvSpPr>
          <p:nvPr>
            <p:ph type="body" sz="quarter" idx="11"/>
          </p:nvPr>
        </p:nvSpPr>
        <p:spPr/>
        <p:txBody>
          <a:bodyPr/>
          <a:lstStyle/>
          <a:p>
            <a:r>
              <a:rPr lang="fr-FR" dirty="0">
                <a:solidFill>
                  <a:srgbClr val="363636"/>
                </a:solidFill>
              </a:rPr>
              <a:t>Huntington 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510</a:t>
            </a:r>
            <a:r>
              <a:rPr lang="fr-FR" dirty="0" smtClean="0">
                <a:solidFill>
                  <a:srgbClr val="363636"/>
                </a:solidFill>
              </a:rPr>
              <a:t>)</a:t>
            </a:r>
            <a:endParaRPr lang="en-GB" dirty="0">
              <a:solidFill>
                <a:srgbClr val="363636"/>
              </a:solidFill>
            </a:endParaRPr>
          </a:p>
        </p:txBody>
      </p:sp>
    </p:spTree>
    <p:extLst>
      <p:ext uri="{BB962C8B-B14F-4D97-AF65-F5344CB8AC3E}">
        <p14:creationId xmlns:p14="http://schemas.microsoft.com/office/powerpoint/2010/main" val="3766777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510: Optimal timing of surgical resection after radiation therapy in locally advanced rectal adenocarcinoma: An analysis of the National Cancer Database (NCDB) – Huntington CR, et al</a:t>
            </a:r>
          </a:p>
        </p:txBody>
      </p:sp>
      <p:sp>
        <p:nvSpPr>
          <p:cNvPr id="3" name="Content Placeholder 2"/>
          <p:cNvSpPr>
            <a:spLocks noGrp="1"/>
          </p:cNvSpPr>
          <p:nvPr>
            <p:ph idx="1"/>
          </p:nvPr>
        </p:nvSpPr>
        <p:spPr>
          <a:xfrm>
            <a:off x="365124" y="1254035"/>
            <a:ext cx="8505921" cy="4746172"/>
          </a:xfrm>
        </p:spPr>
        <p:txBody>
          <a:bodyPr/>
          <a:lstStyle/>
          <a:p>
            <a:pPr marL="0" lvl="0" indent="0">
              <a:buClr>
                <a:srgbClr val="043882"/>
              </a:buClr>
              <a:buNone/>
            </a:pPr>
            <a:r>
              <a:rPr lang="en-GB" sz="1600" b="1" dirty="0">
                <a:solidFill>
                  <a:schemeClr val="tx1"/>
                </a:solidFill>
              </a:rPr>
              <a:t>Key results</a:t>
            </a:r>
          </a:p>
          <a:p>
            <a:pPr>
              <a:lnSpc>
                <a:spcPts val="1800"/>
              </a:lnSpc>
              <a:spcAft>
                <a:spcPts val="0"/>
              </a:spcAft>
              <a:buClr>
                <a:srgbClr val="043882"/>
              </a:buClr>
            </a:pPr>
            <a:r>
              <a:rPr lang="en-GB" sz="1600" dirty="0" smtClean="0">
                <a:solidFill>
                  <a:schemeClr val="tx1"/>
                </a:solidFill>
              </a:rPr>
              <a:t>OS was </a:t>
            </a:r>
            <a:r>
              <a:rPr lang="en-GB" sz="1600" dirty="0">
                <a:solidFill>
                  <a:schemeClr val="tx1"/>
                </a:solidFill>
              </a:rPr>
              <a:t>shorter for R-S interval &gt;60 days </a:t>
            </a:r>
            <a:r>
              <a:rPr lang="en-GB" sz="1600" dirty="0" smtClean="0">
                <a:solidFill>
                  <a:schemeClr val="tx1"/>
                </a:solidFill>
              </a:rPr>
              <a:t>vs. </a:t>
            </a:r>
            <a:r>
              <a:rPr lang="en-GB" sz="1600" dirty="0">
                <a:solidFill>
                  <a:schemeClr val="tx1"/>
                </a:solidFill>
              </a:rPr>
              <a:t>&lt;60 days (</a:t>
            </a:r>
            <a:r>
              <a:rPr lang="en-GB" sz="1600" dirty="0" smtClean="0">
                <a:solidFill>
                  <a:schemeClr val="tx1"/>
                </a:solidFill>
              </a:rPr>
              <a:t>HR 1.25</a:t>
            </a:r>
            <a:r>
              <a:rPr lang="en-GB" sz="1600" dirty="0">
                <a:solidFill>
                  <a:schemeClr val="tx1"/>
                </a:solidFill>
              </a:rPr>
              <a:t>)</a:t>
            </a:r>
          </a:p>
          <a:p>
            <a:pPr lvl="1">
              <a:lnSpc>
                <a:spcPts val="1800"/>
              </a:lnSpc>
              <a:spcAft>
                <a:spcPts val="0"/>
              </a:spcAft>
              <a:buClr>
                <a:srgbClr val="043882"/>
              </a:buClr>
            </a:pPr>
            <a:r>
              <a:rPr lang="en-GB" sz="1600" dirty="0" smtClean="0">
                <a:solidFill>
                  <a:schemeClr val="tx1"/>
                </a:solidFill>
              </a:rPr>
              <a:t>OS </a:t>
            </a:r>
            <a:r>
              <a:rPr lang="en-GB" sz="1600" dirty="0">
                <a:solidFill>
                  <a:schemeClr val="tx1"/>
                </a:solidFill>
              </a:rPr>
              <a:t>was equivalent in groups with R-S interval &lt;60 days </a:t>
            </a:r>
          </a:p>
          <a:p>
            <a:pPr>
              <a:lnSpc>
                <a:spcPts val="1800"/>
              </a:lnSpc>
              <a:spcAft>
                <a:spcPts val="0"/>
              </a:spcAft>
              <a:buClr>
                <a:srgbClr val="043882"/>
              </a:buClr>
            </a:pPr>
            <a:r>
              <a:rPr lang="en-GB" sz="1600" dirty="0">
                <a:solidFill>
                  <a:schemeClr val="tx1"/>
                </a:solidFill>
              </a:rPr>
              <a:t>Increasing R-S interval was associated </a:t>
            </a:r>
            <a:r>
              <a:rPr lang="en-GB" sz="1600" dirty="0" smtClean="0">
                <a:solidFill>
                  <a:schemeClr val="tx1"/>
                </a:solidFill>
              </a:rPr>
              <a:t>with an increase in:</a:t>
            </a:r>
            <a:endParaRPr lang="en-GB" sz="1600" dirty="0">
              <a:solidFill>
                <a:schemeClr val="tx1"/>
              </a:solidFill>
            </a:endParaRPr>
          </a:p>
          <a:p>
            <a:pPr lvl="1">
              <a:lnSpc>
                <a:spcPts val="1800"/>
              </a:lnSpc>
              <a:spcAft>
                <a:spcPts val="0"/>
              </a:spcAft>
              <a:buClr>
                <a:srgbClr val="043882"/>
              </a:buClr>
            </a:pPr>
            <a:r>
              <a:rPr lang="en-GB" sz="1600" dirty="0" smtClean="0">
                <a:solidFill>
                  <a:schemeClr val="tx1"/>
                </a:solidFill>
              </a:rPr>
              <a:t>the </a:t>
            </a:r>
            <a:r>
              <a:rPr lang="en-GB" sz="1600" dirty="0">
                <a:solidFill>
                  <a:schemeClr val="tx1"/>
                </a:solidFill>
              </a:rPr>
              <a:t>rate of </a:t>
            </a:r>
            <a:r>
              <a:rPr lang="en-GB" sz="1600" dirty="0" err="1">
                <a:solidFill>
                  <a:schemeClr val="tx1"/>
                </a:solidFill>
              </a:rPr>
              <a:t>pCR</a:t>
            </a:r>
            <a:r>
              <a:rPr lang="en-GB" sz="1600" dirty="0">
                <a:solidFill>
                  <a:schemeClr val="tx1"/>
                </a:solidFill>
              </a:rPr>
              <a:t> up to 75 days after radiation and did not increase further thereafter (p=0.0003 </a:t>
            </a:r>
            <a:r>
              <a:rPr lang="en-GB" sz="1600" dirty="0" smtClean="0">
                <a:solidFill>
                  <a:schemeClr val="tx1"/>
                </a:solidFill>
              </a:rPr>
              <a:t>Chi-squared)</a:t>
            </a:r>
            <a:endParaRPr lang="en-GB" sz="1600" dirty="0">
              <a:solidFill>
                <a:schemeClr val="tx1"/>
              </a:solidFill>
            </a:endParaRPr>
          </a:p>
          <a:p>
            <a:pPr lvl="1">
              <a:lnSpc>
                <a:spcPts val="1800"/>
              </a:lnSpc>
              <a:spcAft>
                <a:spcPts val="0"/>
              </a:spcAft>
              <a:buClr>
                <a:srgbClr val="043882"/>
              </a:buClr>
            </a:pPr>
            <a:r>
              <a:rPr lang="en-GB" sz="1600" dirty="0" smtClean="0">
                <a:solidFill>
                  <a:schemeClr val="tx1"/>
                </a:solidFill>
              </a:rPr>
              <a:t>positive </a:t>
            </a:r>
            <a:r>
              <a:rPr lang="en-GB" sz="1600" dirty="0">
                <a:solidFill>
                  <a:schemeClr val="tx1"/>
                </a:solidFill>
              </a:rPr>
              <a:t>surgical margin rate beyond 60 days of radiation (p=0.0067 </a:t>
            </a:r>
            <a:r>
              <a:rPr lang="en-GB" sz="1600" dirty="0" smtClean="0">
                <a:solidFill>
                  <a:schemeClr val="tx1"/>
                </a:solidFill>
              </a:rPr>
              <a:t>Chi-squared); </a:t>
            </a:r>
            <a:r>
              <a:rPr lang="en-GB" sz="1600" dirty="0">
                <a:solidFill>
                  <a:schemeClr val="tx1"/>
                </a:solidFill>
              </a:rPr>
              <a:t>positive surgical margins occurred at equivalent rates in groups of R-S interval &lt;60 </a:t>
            </a:r>
            <a:r>
              <a:rPr lang="en-GB" sz="1600" dirty="0" smtClean="0">
                <a:solidFill>
                  <a:schemeClr val="tx1"/>
                </a:solidFill>
              </a:rPr>
              <a:t>days</a:t>
            </a:r>
          </a:p>
          <a:p>
            <a:pPr marL="0" lvl="1" indent="0">
              <a:buClr>
                <a:srgbClr val="043882"/>
              </a:buClr>
              <a:buNone/>
            </a:pPr>
            <a:endParaRPr lang="en-GB" sz="1600" b="1" dirty="0" smtClean="0">
              <a:solidFill>
                <a:schemeClr val="tx1"/>
              </a:solidFill>
            </a:endParaRPr>
          </a:p>
          <a:p>
            <a:pPr marL="0" lvl="1" indent="0">
              <a:buClr>
                <a:srgbClr val="043882"/>
              </a:buClr>
              <a:buNone/>
            </a:pPr>
            <a:endParaRPr lang="en-GB" sz="1600" b="1" dirty="0">
              <a:solidFill>
                <a:schemeClr val="tx1"/>
              </a:solidFill>
            </a:endParaRPr>
          </a:p>
          <a:p>
            <a:pPr marL="0" lvl="1" indent="0">
              <a:buClr>
                <a:srgbClr val="043882"/>
              </a:buClr>
              <a:buNone/>
            </a:pPr>
            <a:endParaRPr lang="en-GB" sz="1600" b="1" dirty="0" smtClean="0">
              <a:solidFill>
                <a:schemeClr val="tx1"/>
              </a:solidFill>
            </a:endParaRPr>
          </a:p>
          <a:p>
            <a:pPr marL="0" lvl="1" indent="0">
              <a:buClr>
                <a:srgbClr val="043882"/>
              </a:buClr>
              <a:buNone/>
            </a:pPr>
            <a:endParaRPr lang="en-GB" sz="1600" b="1" dirty="0">
              <a:solidFill>
                <a:schemeClr val="tx1"/>
              </a:solidFill>
            </a:endParaRPr>
          </a:p>
          <a:p>
            <a:pPr marL="0" lvl="1" indent="0">
              <a:buClr>
                <a:srgbClr val="043882"/>
              </a:buClr>
              <a:buNone/>
            </a:pPr>
            <a:endParaRPr lang="en-GB" sz="1600" b="1" dirty="0" smtClean="0">
              <a:solidFill>
                <a:schemeClr val="tx1"/>
              </a:solidFill>
            </a:endParaRPr>
          </a:p>
          <a:p>
            <a:pPr marL="0" lvl="1" indent="0">
              <a:buClr>
                <a:srgbClr val="043882"/>
              </a:buClr>
              <a:buNone/>
            </a:pPr>
            <a:endParaRPr lang="en-GB" sz="1600" b="1" dirty="0">
              <a:solidFill>
                <a:schemeClr val="tx1"/>
              </a:solidFill>
            </a:endParaRPr>
          </a:p>
          <a:p>
            <a:pPr marL="0" lvl="1" indent="0">
              <a:buClr>
                <a:srgbClr val="043882"/>
              </a:buClr>
              <a:buNone/>
            </a:pPr>
            <a:endParaRPr lang="en-GB" sz="1600" b="1" dirty="0" smtClean="0">
              <a:solidFill>
                <a:schemeClr val="tx1"/>
              </a:solidFill>
            </a:endParaRPr>
          </a:p>
          <a:p>
            <a:pPr marL="0" lvl="1" indent="0">
              <a:buClr>
                <a:srgbClr val="043882"/>
              </a:buClr>
              <a:buNone/>
            </a:pPr>
            <a:endParaRPr lang="en-GB" sz="1600" b="1" dirty="0">
              <a:solidFill>
                <a:schemeClr val="tx1"/>
              </a:solidFill>
            </a:endParaRPr>
          </a:p>
          <a:p>
            <a:pPr marL="0" lvl="1" indent="0">
              <a:spcBef>
                <a:spcPts val="600"/>
              </a:spcBef>
              <a:buClr>
                <a:srgbClr val="043882"/>
              </a:buClr>
              <a:buNone/>
            </a:pPr>
            <a:r>
              <a:rPr lang="en-GB" sz="1600" b="1" dirty="0" smtClean="0">
                <a:solidFill>
                  <a:schemeClr val="tx1"/>
                </a:solidFill>
              </a:rPr>
              <a:t>Conclusion</a:t>
            </a:r>
          </a:p>
          <a:p>
            <a:pPr marL="342900" lvl="1" indent="-342900">
              <a:lnSpc>
                <a:spcPts val="1700"/>
              </a:lnSpc>
              <a:spcAft>
                <a:spcPts val="0"/>
              </a:spcAft>
              <a:buClr>
                <a:srgbClr val="043882"/>
              </a:buClr>
            </a:pPr>
            <a:r>
              <a:rPr lang="en-GB" sz="1600" b="1" dirty="0" smtClean="0">
                <a:solidFill>
                  <a:schemeClr val="tx1"/>
                </a:solidFill>
              </a:rPr>
              <a:t>A delay of &gt;60 days from radiation to surgical resection and subsequent chemotherapy is associated with a decrease in OS in patients with rectal cancer</a:t>
            </a:r>
            <a:endParaRPr lang="en-GB" b="1" dirty="0">
              <a:solidFill>
                <a:schemeClr val="tx1"/>
              </a:solidFill>
            </a:endParaRPr>
          </a:p>
        </p:txBody>
      </p:sp>
      <p:sp>
        <p:nvSpPr>
          <p:cNvPr id="4" name="Text Placeholder 3"/>
          <p:cNvSpPr>
            <a:spLocks noGrp="1"/>
          </p:cNvSpPr>
          <p:nvPr>
            <p:ph type="body" sz="quarter" idx="10"/>
          </p:nvPr>
        </p:nvSpPr>
        <p:spPr/>
        <p:txBody>
          <a:bodyPr/>
          <a:lstStyle/>
          <a:p>
            <a:r>
              <a:rPr lang="en-GB" dirty="0" smtClean="0">
                <a:solidFill>
                  <a:srgbClr val="363636"/>
                </a:solidFill>
              </a:rPr>
              <a:t>R-S</a:t>
            </a:r>
            <a:r>
              <a:rPr lang="en-GB" dirty="0">
                <a:solidFill>
                  <a:srgbClr val="363636"/>
                </a:solidFill>
              </a:rPr>
              <a:t>, </a:t>
            </a:r>
            <a:r>
              <a:rPr lang="en-GB" dirty="0" smtClean="0">
                <a:solidFill>
                  <a:srgbClr val="363636"/>
                </a:solidFill>
              </a:rPr>
              <a:t>radiation-surgery</a:t>
            </a:r>
            <a:endParaRPr lang="en-US" dirty="0">
              <a:solidFill>
                <a:srgbClr val="363636"/>
              </a:solidFill>
            </a:endParaRPr>
          </a:p>
        </p:txBody>
      </p:sp>
      <p:sp>
        <p:nvSpPr>
          <p:cNvPr id="5" name="Text Placeholder 4"/>
          <p:cNvSpPr>
            <a:spLocks noGrp="1"/>
          </p:cNvSpPr>
          <p:nvPr>
            <p:ph type="body" sz="quarter" idx="11"/>
          </p:nvPr>
        </p:nvSpPr>
        <p:spPr/>
        <p:txBody>
          <a:bodyPr/>
          <a:lstStyle/>
          <a:p>
            <a:r>
              <a:rPr lang="fr-FR" dirty="0">
                <a:solidFill>
                  <a:srgbClr val="363636"/>
                </a:solidFill>
              </a:rPr>
              <a:t>Huntington 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510</a:t>
            </a:r>
            <a:r>
              <a:rPr lang="fr-FR" dirty="0" smtClean="0">
                <a:solidFill>
                  <a:srgbClr val="363636"/>
                </a:solidFill>
              </a:rPr>
              <a:t>)</a:t>
            </a:r>
            <a:endParaRPr lang="en-GB" dirty="0">
              <a:solidFill>
                <a:srgbClr val="363636"/>
              </a:solidFill>
            </a:endParaRPr>
          </a:p>
        </p:txBody>
      </p:sp>
      <p:graphicFrame>
        <p:nvGraphicFramePr>
          <p:cNvPr id="8" name="Group 88"/>
          <p:cNvGraphicFramePr>
            <a:graphicFrameLocks noGrp="1"/>
          </p:cNvGraphicFramePr>
          <p:nvPr>
            <p:extLst>
              <p:ext uri="{D42A27DB-BD31-4B8C-83A1-F6EECF244321}">
                <p14:modId xmlns:p14="http://schemas.microsoft.com/office/powerpoint/2010/main" val="2669845243"/>
              </p:ext>
            </p:extLst>
          </p:nvPr>
        </p:nvGraphicFramePr>
        <p:xfrm>
          <a:off x="288001" y="3333575"/>
          <a:ext cx="3806327" cy="2133600"/>
        </p:xfrm>
        <a:graphic>
          <a:graphicData uri="http://schemas.openxmlformats.org/drawingml/2006/table">
            <a:tbl>
              <a:tblPr firstRow="1" bandRow="1">
                <a:tableStyleId>{69012ECD-51FC-41F1-AA8D-1B2483CD663E}</a:tableStyleId>
              </a:tblPr>
              <a:tblGrid>
                <a:gridCol w="1704572"/>
                <a:gridCol w="1009934"/>
                <a:gridCol w="1091821"/>
              </a:tblGrid>
              <a:tr h="0">
                <a:tc>
                  <a:txBody>
                    <a:bodyPr/>
                    <a:lstStyle/>
                    <a:p>
                      <a:r>
                        <a:rPr lang="en-GB" sz="1400" dirty="0" smtClean="0">
                          <a:solidFill>
                            <a:schemeClr val="tx2"/>
                          </a:solidFill>
                        </a:rPr>
                        <a:t>R-S interval, days</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n (%)</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err="1" smtClean="0">
                          <a:solidFill>
                            <a:schemeClr val="tx2"/>
                          </a:solidFill>
                        </a:rPr>
                        <a:t>pCR</a:t>
                      </a:r>
                      <a:r>
                        <a:rPr lang="en-GB" sz="1400" dirty="0" smtClean="0">
                          <a:solidFill>
                            <a:schemeClr val="tx2"/>
                          </a:solidFill>
                        </a:rPr>
                        <a:t>, %</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r>
                        <a:rPr lang="en-GB" sz="1400" dirty="0" smtClean="0"/>
                        <a:t>&lt;30</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517 (7.6)</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3.7</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r>
                        <a:rPr lang="en-GB" sz="1400" dirty="0" smtClean="0"/>
                        <a:t>31–45</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2,325 (34)</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5.7</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r>
                        <a:rPr lang="en-GB" sz="1400" dirty="0" smtClean="0"/>
                        <a:t>46</a:t>
                      </a:r>
                      <a:r>
                        <a:rPr lang="en-GB" sz="1400" baseline="0" dirty="0" smtClean="0"/>
                        <a:t>–60</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2,505 (37)</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7.7</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1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aseline="0" dirty="0" smtClean="0"/>
                        <a:t>61–75</a:t>
                      </a:r>
                      <a:endParaRPr lang="en-GB" sz="14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926 (14)</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8.8</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1563">
                <a:tc>
                  <a:txBody>
                    <a:bodyPr/>
                    <a:lstStyle/>
                    <a:p>
                      <a:r>
                        <a:rPr lang="en-GB" sz="1400" dirty="0" smtClean="0"/>
                        <a:t>75+</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532 (7.0)</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7.0</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1563">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t>p=0.0003 Chi-squared</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9" name="Freeform 8"/>
          <p:cNvSpPr>
            <a:spLocks/>
          </p:cNvSpPr>
          <p:nvPr/>
        </p:nvSpPr>
        <p:spPr bwMode="auto">
          <a:xfrm>
            <a:off x="4967626" y="3333146"/>
            <a:ext cx="3425329" cy="210257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0" name="Line 6"/>
          <p:cNvSpPr>
            <a:spLocks noChangeShapeType="1"/>
          </p:cNvSpPr>
          <p:nvPr/>
        </p:nvSpPr>
        <p:spPr bwMode="auto">
          <a:xfrm>
            <a:off x="4887759" y="3333144"/>
            <a:ext cx="7986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1" name="Line 7"/>
          <p:cNvSpPr>
            <a:spLocks noChangeShapeType="1"/>
          </p:cNvSpPr>
          <p:nvPr/>
        </p:nvSpPr>
        <p:spPr bwMode="auto">
          <a:xfrm>
            <a:off x="4887759" y="3741028"/>
            <a:ext cx="7986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2" name="Line 8"/>
          <p:cNvSpPr>
            <a:spLocks noChangeShapeType="1"/>
          </p:cNvSpPr>
          <p:nvPr/>
        </p:nvSpPr>
        <p:spPr bwMode="auto">
          <a:xfrm>
            <a:off x="4887759" y="4160308"/>
            <a:ext cx="7986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3" name="Line 9"/>
          <p:cNvSpPr>
            <a:spLocks noChangeShapeType="1"/>
          </p:cNvSpPr>
          <p:nvPr/>
        </p:nvSpPr>
        <p:spPr bwMode="auto">
          <a:xfrm>
            <a:off x="4887759" y="4574548"/>
            <a:ext cx="7986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4" name="Line 10"/>
          <p:cNvSpPr>
            <a:spLocks noChangeShapeType="1"/>
          </p:cNvSpPr>
          <p:nvPr/>
        </p:nvSpPr>
        <p:spPr bwMode="auto">
          <a:xfrm>
            <a:off x="4887759" y="4982437"/>
            <a:ext cx="7986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5" name="Line 11"/>
          <p:cNvSpPr>
            <a:spLocks noChangeShapeType="1"/>
          </p:cNvSpPr>
          <p:nvPr/>
        </p:nvSpPr>
        <p:spPr bwMode="auto">
          <a:xfrm>
            <a:off x="4887759" y="5385450"/>
            <a:ext cx="7986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6" name="Line 13"/>
          <p:cNvSpPr>
            <a:spLocks noChangeShapeType="1"/>
          </p:cNvSpPr>
          <p:nvPr/>
        </p:nvSpPr>
        <p:spPr bwMode="auto">
          <a:xfrm>
            <a:off x="6419832" y="5436063"/>
            <a:ext cx="0" cy="9310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7" name="Line 15"/>
          <p:cNvSpPr>
            <a:spLocks noChangeShapeType="1"/>
          </p:cNvSpPr>
          <p:nvPr/>
        </p:nvSpPr>
        <p:spPr bwMode="auto">
          <a:xfrm>
            <a:off x="7053843" y="5436063"/>
            <a:ext cx="0" cy="9310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8" name="Line 17"/>
          <p:cNvSpPr>
            <a:spLocks noChangeShapeType="1"/>
          </p:cNvSpPr>
          <p:nvPr/>
        </p:nvSpPr>
        <p:spPr bwMode="auto">
          <a:xfrm>
            <a:off x="8332819" y="5436063"/>
            <a:ext cx="0" cy="9310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9" name="Line 19"/>
          <p:cNvSpPr>
            <a:spLocks noChangeShapeType="1"/>
          </p:cNvSpPr>
          <p:nvPr/>
        </p:nvSpPr>
        <p:spPr bwMode="auto">
          <a:xfrm>
            <a:off x="5785327" y="5436063"/>
            <a:ext cx="0" cy="9310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20" name="Line 21"/>
          <p:cNvSpPr>
            <a:spLocks noChangeShapeType="1"/>
          </p:cNvSpPr>
          <p:nvPr/>
        </p:nvSpPr>
        <p:spPr bwMode="auto">
          <a:xfrm>
            <a:off x="5142854" y="5436063"/>
            <a:ext cx="0" cy="9310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21" name="TextBox 20"/>
          <p:cNvSpPr txBox="1"/>
          <p:nvPr/>
        </p:nvSpPr>
        <p:spPr>
          <a:xfrm>
            <a:off x="5294869" y="5613217"/>
            <a:ext cx="2850460"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Last contact or death (months from </a:t>
            </a:r>
            <a:r>
              <a:rPr lang="en-GB" sz="1200" dirty="0" err="1" smtClean="0">
                <a:solidFill>
                  <a:srgbClr val="363636"/>
                </a:solidFill>
              </a:rPr>
              <a:t>Dx</a:t>
            </a:r>
            <a:r>
              <a:rPr lang="en-GB" sz="1200" dirty="0" smtClean="0">
                <a:solidFill>
                  <a:srgbClr val="363636"/>
                </a:solidFill>
              </a:rPr>
              <a:t>)</a:t>
            </a:r>
            <a:endParaRPr lang="en-GB" sz="1200" dirty="0">
              <a:solidFill>
                <a:srgbClr val="363636"/>
              </a:solidFill>
            </a:endParaRPr>
          </a:p>
        </p:txBody>
      </p:sp>
      <p:sp>
        <p:nvSpPr>
          <p:cNvPr id="22" name="TextBox 21"/>
          <p:cNvSpPr txBox="1"/>
          <p:nvPr/>
        </p:nvSpPr>
        <p:spPr>
          <a:xfrm>
            <a:off x="4619449" y="3233220"/>
            <a:ext cx="328936" cy="215444"/>
          </a:xfrm>
          <a:prstGeom prst="rect">
            <a:avLst/>
          </a:prstGeom>
          <a:noFill/>
        </p:spPr>
        <p:txBody>
          <a:bodyPr wrap="none" rtlCol="0">
            <a:spAutoFit/>
          </a:bodyPr>
          <a:lstStyle/>
          <a:p>
            <a:pPr algn="r"/>
            <a:r>
              <a:rPr lang="en-GB" sz="800" dirty="0" smtClean="0">
                <a:latin typeface="+mn-lt"/>
              </a:rPr>
              <a:t>1.0</a:t>
            </a:r>
            <a:endParaRPr lang="en-GB" sz="800" dirty="0">
              <a:latin typeface="+mn-lt"/>
            </a:endParaRPr>
          </a:p>
        </p:txBody>
      </p:sp>
      <p:sp>
        <p:nvSpPr>
          <p:cNvPr id="23" name="TextBox 22"/>
          <p:cNvSpPr txBox="1"/>
          <p:nvPr/>
        </p:nvSpPr>
        <p:spPr>
          <a:xfrm>
            <a:off x="4619449" y="3652428"/>
            <a:ext cx="328936" cy="215444"/>
          </a:xfrm>
          <a:prstGeom prst="rect">
            <a:avLst/>
          </a:prstGeom>
          <a:noFill/>
        </p:spPr>
        <p:txBody>
          <a:bodyPr wrap="none" rtlCol="0">
            <a:spAutoFit/>
          </a:bodyPr>
          <a:lstStyle/>
          <a:p>
            <a:pPr algn="r"/>
            <a:r>
              <a:rPr lang="en-GB" sz="800" dirty="0" smtClean="0">
                <a:latin typeface="+mn-lt"/>
              </a:rPr>
              <a:t>0.8</a:t>
            </a:r>
            <a:endParaRPr lang="en-GB" sz="800" dirty="0">
              <a:latin typeface="+mn-lt"/>
            </a:endParaRPr>
          </a:p>
        </p:txBody>
      </p:sp>
      <p:sp>
        <p:nvSpPr>
          <p:cNvPr id="24" name="TextBox 23"/>
          <p:cNvSpPr txBox="1"/>
          <p:nvPr/>
        </p:nvSpPr>
        <p:spPr>
          <a:xfrm>
            <a:off x="4619449" y="4052586"/>
            <a:ext cx="328936" cy="215444"/>
          </a:xfrm>
          <a:prstGeom prst="rect">
            <a:avLst/>
          </a:prstGeom>
          <a:noFill/>
        </p:spPr>
        <p:txBody>
          <a:bodyPr wrap="none" rtlCol="0">
            <a:spAutoFit/>
          </a:bodyPr>
          <a:lstStyle/>
          <a:p>
            <a:pPr algn="r"/>
            <a:r>
              <a:rPr lang="en-GB" sz="800" dirty="0" smtClean="0">
                <a:latin typeface="+mn-lt"/>
              </a:rPr>
              <a:t>0.6</a:t>
            </a:r>
            <a:endParaRPr lang="en-GB" sz="800" dirty="0">
              <a:latin typeface="+mn-lt"/>
            </a:endParaRPr>
          </a:p>
        </p:txBody>
      </p:sp>
      <p:sp>
        <p:nvSpPr>
          <p:cNvPr id="25" name="TextBox 24"/>
          <p:cNvSpPr txBox="1"/>
          <p:nvPr/>
        </p:nvSpPr>
        <p:spPr>
          <a:xfrm>
            <a:off x="4619449" y="4466826"/>
            <a:ext cx="328936" cy="215444"/>
          </a:xfrm>
          <a:prstGeom prst="rect">
            <a:avLst/>
          </a:prstGeom>
          <a:noFill/>
        </p:spPr>
        <p:txBody>
          <a:bodyPr wrap="none" rtlCol="0">
            <a:spAutoFit/>
          </a:bodyPr>
          <a:lstStyle/>
          <a:p>
            <a:pPr algn="r"/>
            <a:r>
              <a:rPr lang="en-GB" sz="800" dirty="0" smtClean="0">
                <a:latin typeface="+mn-lt"/>
              </a:rPr>
              <a:t>0.4</a:t>
            </a:r>
            <a:endParaRPr lang="en-GB" sz="800" dirty="0">
              <a:latin typeface="+mn-lt"/>
            </a:endParaRPr>
          </a:p>
        </p:txBody>
      </p:sp>
      <p:sp>
        <p:nvSpPr>
          <p:cNvPr id="26" name="TextBox 25"/>
          <p:cNvSpPr txBox="1"/>
          <p:nvPr/>
        </p:nvSpPr>
        <p:spPr>
          <a:xfrm>
            <a:off x="4619449" y="4874715"/>
            <a:ext cx="328936" cy="215444"/>
          </a:xfrm>
          <a:prstGeom prst="rect">
            <a:avLst/>
          </a:prstGeom>
          <a:noFill/>
        </p:spPr>
        <p:txBody>
          <a:bodyPr wrap="none" rtlCol="0">
            <a:spAutoFit/>
          </a:bodyPr>
          <a:lstStyle/>
          <a:p>
            <a:pPr algn="r"/>
            <a:r>
              <a:rPr lang="en-GB" sz="800" dirty="0" smtClean="0">
                <a:latin typeface="+mn-lt"/>
              </a:rPr>
              <a:t>0.2</a:t>
            </a:r>
            <a:endParaRPr lang="en-GB" sz="800" dirty="0">
              <a:latin typeface="+mn-lt"/>
            </a:endParaRPr>
          </a:p>
        </p:txBody>
      </p:sp>
      <p:sp>
        <p:nvSpPr>
          <p:cNvPr id="27" name="TextBox 26"/>
          <p:cNvSpPr txBox="1"/>
          <p:nvPr/>
        </p:nvSpPr>
        <p:spPr>
          <a:xfrm>
            <a:off x="4619449" y="5281410"/>
            <a:ext cx="328936" cy="215444"/>
          </a:xfrm>
          <a:prstGeom prst="rect">
            <a:avLst/>
          </a:prstGeom>
          <a:noFill/>
        </p:spPr>
        <p:txBody>
          <a:bodyPr wrap="none" rtlCol="0">
            <a:spAutoFit/>
          </a:bodyPr>
          <a:lstStyle/>
          <a:p>
            <a:pPr algn="r"/>
            <a:r>
              <a:rPr lang="en-GB" sz="800" dirty="0" smtClean="0">
                <a:latin typeface="+mn-lt"/>
              </a:rPr>
              <a:t>0.0</a:t>
            </a:r>
            <a:endParaRPr lang="en-GB" sz="800" dirty="0">
              <a:latin typeface="+mn-lt"/>
            </a:endParaRPr>
          </a:p>
        </p:txBody>
      </p:sp>
      <p:sp>
        <p:nvSpPr>
          <p:cNvPr id="28" name="TextBox 27"/>
          <p:cNvSpPr txBox="1"/>
          <p:nvPr/>
        </p:nvSpPr>
        <p:spPr>
          <a:xfrm>
            <a:off x="5024953" y="5491407"/>
            <a:ext cx="242374" cy="215444"/>
          </a:xfrm>
          <a:prstGeom prst="rect">
            <a:avLst/>
          </a:prstGeom>
          <a:noFill/>
        </p:spPr>
        <p:txBody>
          <a:bodyPr wrap="none" rtlCol="0">
            <a:spAutoFit/>
          </a:bodyPr>
          <a:lstStyle/>
          <a:p>
            <a:pPr algn="ctr"/>
            <a:r>
              <a:rPr lang="en-GB" sz="800" dirty="0" smtClean="0">
                <a:latin typeface="+mn-lt"/>
              </a:rPr>
              <a:t>0</a:t>
            </a:r>
            <a:endParaRPr lang="en-GB" sz="800" dirty="0">
              <a:latin typeface="+mn-lt"/>
            </a:endParaRPr>
          </a:p>
        </p:txBody>
      </p:sp>
      <p:sp>
        <p:nvSpPr>
          <p:cNvPr id="29" name="TextBox 28"/>
          <p:cNvSpPr txBox="1"/>
          <p:nvPr/>
        </p:nvSpPr>
        <p:spPr>
          <a:xfrm>
            <a:off x="5635286" y="5491407"/>
            <a:ext cx="300083" cy="215444"/>
          </a:xfrm>
          <a:prstGeom prst="rect">
            <a:avLst/>
          </a:prstGeom>
          <a:noFill/>
        </p:spPr>
        <p:txBody>
          <a:bodyPr wrap="none" rtlCol="0">
            <a:spAutoFit/>
          </a:bodyPr>
          <a:lstStyle/>
          <a:p>
            <a:pPr algn="ctr"/>
            <a:r>
              <a:rPr lang="en-GB" sz="800" dirty="0" smtClean="0">
                <a:latin typeface="+mn-lt"/>
              </a:rPr>
              <a:t>20</a:t>
            </a:r>
            <a:endParaRPr lang="en-GB" sz="800" dirty="0">
              <a:latin typeface="+mn-lt"/>
            </a:endParaRPr>
          </a:p>
        </p:txBody>
      </p:sp>
      <p:sp>
        <p:nvSpPr>
          <p:cNvPr id="30" name="TextBox 29"/>
          <p:cNvSpPr txBox="1"/>
          <p:nvPr/>
        </p:nvSpPr>
        <p:spPr>
          <a:xfrm>
            <a:off x="6268863" y="5491407"/>
            <a:ext cx="300083" cy="215444"/>
          </a:xfrm>
          <a:prstGeom prst="rect">
            <a:avLst/>
          </a:prstGeom>
          <a:noFill/>
        </p:spPr>
        <p:txBody>
          <a:bodyPr wrap="none" rtlCol="0">
            <a:spAutoFit/>
          </a:bodyPr>
          <a:lstStyle/>
          <a:p>
            <a:pPr algn="ctr"/>
            <a:r>
              <a:rPr lang="en-GB" sz="800" dirty="0" smtClean="0">
                <a:latin typeface="+mn-lt"/>
              </a:rPr>
              <a:t>40</a:t>
            </a:r>
            <a:endParaRPr lang="en-GB" sz="800" dirty="0">
              <a:latin typeface="+mn-lt"/>
            </a:endParaRPr>
          </a:p>
        </p:txBody>
      </p:sp>
      <p:sp>
        <p:nvSpPr>
          <p:cNvPr id="31" name="TextBox 30"/>
          <p:cNvSpPr txBox="1"/>
          <p:nvPr/>
        </p:nvSpPr>
        <p:spPr>
          <a:xfrm>
            <a:off x="6903802" y="5491407"/>
            <a:ext cx="300083" cy="215444"/>
          </a:xfrm>
          <a:prstGeom prst="rect">
            <a:avLst/>
          </a:prstGeom>
          <a:noFill/>
        </p:spPr>
        <p:txBody>
          <a:bodyPr wrap="none" rtlCol="0">
            <a:spAutoFit/>
          </a:bodyPr>
          <a:lstStyle/>
          <a:p>
            <a:pPr algn="ctr"/>
            <a:r>
              <a:rPr lang="en-GB" sz="800" dirty="0" smtClean="0">
                <a:latin typeface="+mn-lt"/>
              </a:rPr>
              <a:t>60</a:t>
            </a:r>
            <a:endParaRPr lang="en-GB" sz="800" dirty="0">
              <a:latin typeface="+mn-lt"/>
            </a:endParaRPr>
          </a:p>
        </p:txBody>
      </p:sp>
      <p:sp>
        <p:nvSpPr>
          <p:cNvPr id="32" name="TextBox 31"/>
          <p:cNvSpPr txBox="1"/>
          <p:nvPr/>
        </p:nvSpPr>
        <p:spPr>
          <a:xfrm>
            <a:off x="8153116" y="5491407"/>
            <a:ext cx="357791" cy="215444"/>
          </a:xfrm>
          <a:prstGeom prst="rect">
            <a:avLst/>
          </a:prstGeom>
          <a:noFill/>
        </p:spPr>
        <p:txBody>
          <a:bodyPr wrap="none" rtlCol="0">
            <a:spAutoFit/>
          </a:bodyPr>
          <a:lstStyle/>
          <a:p>
            <a:pPr algn="ctr"/>
            <a:r>
              <a:rPr lang="en-GB" sz="800" dirty="0" smtClean="0">
                <a:latin typeface="+mn-lt"/>
              </a:rPr>
              <a:t>100</a:t>
            </a:r>
            <a:endParaRPr lang="en-GB" sz="800" dirty="0">
              <a:latin typeface="+mn-lt"/>
            </a:endParaRPr>
          </a:p>
        </p:txBody>
      </p:sp>
      <p:sp>
        <p:nvSpPr>
          <p:cNvPr id="33" name="Line 15"/>
          <p:cNvSpPr>
            <a:spLocks noChangeShapeType="1"/>
          </p:cNvSpPr>
          <p:nvPr/>
        </p:nvSpPr>
        <p:spPr bwMode="auto">
          <a:xfrm>
            <a:off x="7683077" y="5446828"/>
            <a:ext cx="0" cy="9310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34" name="TextBox 33"/>
          <p:cNvSpPr txBox="1"/>
          <p:nvPr/>
        </p:nvSpPr>
        <p:spPr>
          <a:xfrm>
            <a:off x="7533036" y="5502172"/>
            <a:ext cx="300083" cy="215444"/>
          </a:xfrm>
          <a:prstGeom prst="rect">
            <a:avLst/>
          </a:prstGeom>
          <a:noFill/>
        </p:spPr>
        <p:txBody>
          <a:bodyPr wrap="none" rtlCol="0">
            <a:spAutoFit/>
          </a:bodyPr>
          <a:lstStyle/>
          <a:p>
            <a:pPr algn="ctr"/>
            <a:r>
              <a:rPr lang="en-GB" sz="800" dirty="0" smtClean="0">
                <a:latin typeface="+mn-lt"/>
              </a:rPr>
              <a:t>80</a:t>
            </a:r>
            <a:endParaRPr lang="en-GB" sz="800" dirty="0">
              <a:latin typeface="+mn-lt"/>
            </a:endParaRPr>
          </a:p>
        </p:txBody>
      </p:sp>
      <p:grpSp>
        <p:nvGrpSpPr>
          <p:cNvPr id="35" name="Group 34"/>
          <p:cNvGrpSpPr/>
          <p:nvPr/>
        </p:nvGrpSpPr>
        <p:grpSpPr>
          <a:xfrm>
            <a:off x="5164136" y="3309192"/>
            <a:ext cx="3351094" cy="1373078"/>
            <a:chOff x="3303588" y="2908300"/>
            <a:chExt cx="2533650" cy="1038225"/>
          </a:xfrm>
        </p:grpSpPr>
        <p:sp>
          <p:nvSpPr>
            <p:cNvPr id="36" name="Freeform 2"/>
            <p:cNvSpPr>
              <a:spLocks/>
            </p:cNvSpPr>
            <p:nvPr/>
          </p:nvSpPr>
          <p:spPr bwMode="auto">
            <a:xfrm>
              <a:off x="3303588" y="2927350"/>
              <a:ext cx="2533650" cy="1000125"/>
            </a:xfrm>
            <a:custGeom>
              <a:avLst/>
              <a:gdLst>
                <a:gd name="T0" fmla="*/ 252 w 266"/>
                <a:gd name="T1" fmla="*/ 105 h 105"/>
                <a:gd name="T2" fmla="*/ 235 w 266"/>
                <a:gd name="T3" fmla="*/ 90 h 105"/>
                <a:gd name="T4" fmla="*/ 231 w 266"/>
                <a:gd name="T5" fmla="*/ 86 h 105"/>
                <a:gd name="T6" fmla="*/ 216 w 266"/>
                <a:gd name="T7" fmla="*/ 81 h 105"/>
                <a:gd name="T8" fmla="*/ 211 w 266"/>
                <a:gd name="T9" fmla="*/ 79 h 105"/>
                <a:gd name="T10" fmla="*/ 200 w 266"/>
                <a:gd name="T11" fmla="*/ 77 h 105"/>
                <a:gd name="T12" fmla="*/ 197 w 266"/>
                <a:gd name="T13" fmla="*/ 76 h 105"/>
                <a:gd name="T14" fmla="*/ 190 w 266"/>
                <a:gd name="T15" fmla="*/ 74 h 105"/>
                <a:gd name="T16" fmla="*/ 187 w 266"/>
                <a:gd name="T17" fmla="*/ 72 h 105"/>
                <a:gd name="T18" fmla="*/ 180 w 266"/>
                <a:gd name="T19" fmla="*/ 70 h 105"/>
                <a:gd name="T20" fmla="*/ 177 w 266"/>
                <a:gd name="T21" fmla="*/ 68 h 105"/>
                <a:gd name="T22" fmla="*/ 171 w 266"/>
                <a:gd name="T23" fmla="*/ 66 h 105"/>
                <a:gd name="T24" fmla="*/ 163 w 266"/>
                <a:gd name="T25" fmla="*/ 64 h 105"/>
                <a:gd name="T26" fmla="*/ 158 w 266"/>
                <a:gd name="T27" fmla="*/ 62 h 105"/>
                <a:gd name="T28" fmla="*/ 145 w 266"/>
                <a:gd name="T29" fmla="*/ 60 h 105"/>
                <a:gd name="T30" fmla="*/ 143 w 266"/>
                <a:gd name="T31" fmla="*/ 58 h 105"/>
                <a:gd name="T32" fmla="*/ 139 w 266"/>
                <a:gd name="T33" fmla="*/ 56 h 105"/>
                <a:gd name="T34" fmla="*/ 134 w 266"/>
                <a:gd name="T35" fmla="*/ 54 h 105"/>
                <a:gd name="T36" fmla="*/ 130 w 266"/>
                <a:gd name="T37" fmla="*/ 52 h 105"/>
                <a:gd name="T38" fmla="*/ 126 w 266"/>
                <a:gd name="T39" fmla="*/ 50 h 105"/>
                <a:gd name="T40" fmla="*/ 122 w 266"/>
                <a:gd name="T41" fmla="*/ 48 h 105"/>
                <a:gd name="T42" fmla="*/ 120 w 266"/>
                <a:gd name="T43" fmla="*/ 45 h 105"/>
                <a:gd name="T44" fmla="*/ 114 w 266"/>
                <a:gd name="T45" fmla="*/ 44 h 105"/>
                <a:gd name="T46" fmla="*/ 110 w 266"/>
                <a:gd name="T47" fmla="*/ 42 h 105"/>
                <a:gd name="T48" fmla="*/ 104 w 266"/>
                <a:gd name="T49" fmla="*/ 41 h 105"/>
                <a:gd name="T50" fmla="*/ 100 w 266"/>
                <a:gd name="T51" fmla="*/ 39 h 105"/>
                <a:gd name="T52" fmla="*/ 97 w 266"/>
                <a:gd name="T53" fmla="*/ 38 h 105"/>
                <a:gd name="T54" fmla="*/ 95 w 266"/>
                <a:gd name="T55" fmla="*/ 34 h 105"/>
                <a:gd name="T56" fmla="*/ 86 w 266"/>
                <a:gd name="T57" fmla="*/ 32 h 105"/>
                <a:gd name="T58" fmla="*/ 80 w 266"/>
                <a:gd name="T59" fmla="*/ 29 h 105"/>
                <a:gd name="T60" fmla="*/ 74 w 266"/>
                <a:gd name="T61" fmla="*/ 26 h 105"/>
                <a:gd name="T62" fmla="*/ 70 w 266"/>
                <a:gd name="T63" fmla="*/ 23 h 105"/>
                <a:gd name="T64" fmla="*/ 61 w 266"/>
                <a:gd name="T65" fmla="*/ 21 h 105"/>
                <a:gd name="T66" fmla="*/ 57 w 266"/>
                <a:gd name="T67" fmla="*/ 19 h 105"/>
                <a:gd name="T68" fmla="*/ 52 w 266"/>
                <a:gd name="T69" fmla="*/ 16 h 105"/>
                <a:gd name="T70" fmla="*/ 47 w 266"/>
                <a:gd name="T71" fmla="*/ 14 h 105"/>
                <a:gd name="T72" fmla="*/ 43 w 266"/>
                <a:gd name="T73" fmla="*/ 13 h 105"/>
                <a:gd name="T74" fmla="*/ 35 w 266"/>
                <a:gd name="T75" fmla="*/ 13 h 105"/>
                <a:gd name="T76" fmla="*/ 30 w 266"/>
                <a:gd name="T77" fmla="*/ 8 h 105"/>
                <a:gd name="T78" fmla="*/ 26 w 266"/>
                <a:gd name="T79" fmla="*/ 6 h 105"/>
                <a:gd name="T80" fmla="*/ 19 w 266"/>
                <a:gd name="T81" fmla="*/ 4 h 105"/>
                <a:gd name="T82" fmla="*/ 12 w 266"/>
                <a:gd name="T83" fmla="*/ 2 h 105"/>
                <a:gd name="T84" fmla="*/ 0 w 266"/>
                <a:gd name="T8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6" h="105">
                  <a:moveTo>
                    <a:pt x="266" y="105"/>
                  </a:moveTo>
                  <a:lnTo>
                    <a:pt x="252" y="105"/>
                  </a:lnTo>
                  <a:lnTo>
                    <a:pt x="252" y="90"/>
                  </a:lnTo>
                  <a:lnTo>
                    <a:pt x="235" y="90"/>
                  </a:lnTo>
                  <a:lnTo>
                    <a:pt x="235" y="86"/>
                  </a:lnTo>
                  <a:lnTo>
                    <a:pt x="231" y="86"/>
                  </a:lnTo>
                  <a:lnTo>
                    <a:pt x="231" y="81"/>
                  </a:lnTo>
                  <a:lnTo>
                    <a:pt x="216" y="81"/>
                  </a:lnTo>
                  <a:lnTo>
                    <a:pt x="216" y="79"/>
                  </a:lnTo>
                  <a:lnTo>
                    <a:pt x="211" y="79"/>
                  </a:lnTo>
                  <a:lnTo>
                    <a:pt x="211" y="77"/>
                  </a:lnTo>
                  <a:lnTo>
                    <a:pt x="200" y="77"/>
                  </a:lnTo>
                  <a:lnTo>
                    <a:pt x="200" y="76"/>
                  </a:lnTo>
                  <a:lnTo>
                    <a:pt x="197" y="76"/>
                  </a:lnTo>
                  <a:lnTo>
                    <a:pt x="197" y="74"/>
                  </a:lnTo>
                  <a:lnTo>
                    <a:pt x="190" y="74"/>
                  </a:lnTo>
                  <a:lnTo>
                    <a:pt x="190" y="72"/>
                  </a:lnTo>
                  <a:lnTo>
                    <a:pt x="187" y="72"/>
                  </a:lnTo>
                  <a:lnTo>
                    <a:pt x="187" y="70"/>
                  </a:lnTo>
                  <a:lnTo>
                    <a:pt x="180" y="70"/>
                  </a:lnTo>
                  <a:lnTo>
                    <a:pt x="180" y="68"/>
                  </a:lnTo>
                  <a:lnTo>
                    <a:pt x="177" y="68"/>
                  </a:lnTo>
                  <a:lnTo>
                    <a:pt x="177" y="66"/>
                  </a:lnTo>
                  <a:lnTo>
                    <a:pt x="171" y="66"/>
                  </a:lnTo>
                  <a:lnTo>
                    <a:pt x="171" y="64"/>
                  </a:lnTo>
                  <a:lnTo>
                    <a:pt x="163" y="64"/>
                  </a:lnTo>
                  <a:lnTo>
                    <a:pt x="163" y="62"/>
                  </a:lnTo>
                  <a:lnTo>
                    <a:pt x="158" y="62"/>
                  </a:lnTo>
                  <a:lnTo>
                    <a:pt x="158" y="60"/>
                  </a:lnTo>
                  <a:lnTo>
                    <a:pt x="145" y="60"/>
                  </a:lnTo>
                  <a:lnTo>
                    <a:pt x="145" y="58"/>
                  </a:lnTo>
                  <a:lnTo>
                    <a:pt x="143" y="58"/>
                  </a:lnTo>
                  <a:lnTo>
                    <a:pt x="143" y="56"/>
                  </a:lnTo>
                  <a:lnTo>
                    <a:pt x="139" y="56"/>
                  </a:lnTo>
                  <a:lnTo>
                    <a:pt x="139" y="54"/>
                  </a:lnTo>
                  <a:lnTo>
                    <a:pt x="134" y="54"/>
                  </a:lnTo>
                  <a:lnTo>
                    <a:pt x="134" y="52"/>
                  </a:lnTo>
                  <a:lnTo>
                    <a:pt x="130" y="52"/>
                  </a:lnTo>
                  <a:lnTo>
                    <a:pt x="130" y="50"/>
                  </a:lnTo>
                  <a:lnTo>
                    <a:pt x="126" y="50"/>
                  </a:lnTo>
                  <a:lnTo>
                    <a:pt x="126" y="48"/>
                  </a:lnTo>
                  <a:lnTo>
                    <a:pt x="122" y="48"/>
                  </a:lnTo>
                  <a:lnTo>
                    <a:pt x="122" y="45"/>
                  </a:lnTo>
                  <a:lnTo>
                    <a:pt x="120" y="45"/>
                  </a:lnTo>
                  <a:lnTo>
                    <a:pt x="120" y="44"/>
                  </a:lnTo>
                  <a:lnTo>
                    <a:pt x="114" y="44"/>
                  </a:lnTo>
                  <a:lnTo>
                    <a:pt x="114" y="42"/>
                  </a:lnTo>
                  <a:lnTo>
                    <a:pt x="110" y="42"/>
                  </a:lnTo>
                  <a:lnTo>
                    <a:pt x="110" y="41"/>
                  </a:lnTo>
                  <a:lnTo>
                    <a:pt x="104" y="41"/>
                  </a:lnTo>
                  <a:lnTo>
                    <a:pt x="104" y="39"/>
                  </a:lnTo>
                  <a:lnTo>
                    <a:pt x="100" y="39"/>
                  </a:lnTo>
                  <a:lnTo>
                    <a:pt x="100" y="38"/>
                  </a:lnTo>
                  <a:lnTo>
                    <a:pt x="97" y="38"/>
                  </a:lnTo>
                  <a:lnTo>
                    <a:pt x="95" y="38"/>
                  </a:lnTo>
                  <a:lnTo>
                    <a:pt x="95" y="34"/>
                  </a:lnTo>
                  <a:lnTo>
                    <a:pt x="86" y="34"/>
                  </a:lnTo>
                  <a:lnTo>
                    <a:pt x="86" y="32"/>
                  </a:lnTo>
                  <a:lnTo>
                    <a:pt x="80" y="32"/>
                  </a:lnTo>
                  <a:lnTo>
                    <a:pt x="80" y="29"/>
                  </a:lnTo>
                  <a:lnTo>
                    <a:pt x="74" y="29"/>
                  </a:lnTo>
                  <a:lnTo>
                    <a:pt x="74" y="26"/>
                  </a:lnTo>
                  <a:lnTo>
                    <a:pt x="70" y="26"/>
                  </a:lnTo>
                  <a:lnTo>
                    <a:pt x="70" y="23"/>
                  </a:lnTo>
                  <a:lnTo>
                    <a:pt x="61" y="23"/>
                  </a:lnTo>
                  <a:lnTo>
                    <a:pt x="61" y="21"/>
                  </a:lnTo>
                  <a:lnTo>
                    <a:pt x="57" y="21"/>
                  </a:lnTo>
                  <a:lnTo>
                    <a:pt x="57" y="19"/>
                  </a:lnTo>
                  <a:lnTo>
                    <a:pt x="52" y="19"/>
                  </a:lnTo>
                  <a:lnTo>
                    <a:pt x="52" y="16"/>
                  </a:lnTo>
                  <a:lnTo>
                    <a:pt x="47" y="16"/>
                  </a:lnTo>
                  <a:lnTo>
                    <a:pt x="47" y="14"/>
                  </a:lnTo>
                  <a:lnTo>
                    <a:pt x="43" y="14"/>
                  </a:lnTo>
                  <a:lnTo>
                    <a:pt x="43" y="13"/>
                  </a:lnTo>
                  <a:lnTo>
                    <a:pt x="40" y="13"/>
                  </a:lnTo>
                  <a:lnTo>
                    <a:pt x="35" y="13"/>
                  </a:lnTo>
                  <a:lnTo>
                    <a:pt x="35" y="8"/>
                  </a:lnTo>
                  <a:lnTo>
                    <a:pt x="30" y="8"/>
                  </a:lnTo>
                  <a:lnTo>
                    <a:pt x="30" y="6"/>
                  </a:lnTo>
                  <a:lnTo>
                    <a:pt x="26" y="6"/>
                  </a:lnTo>
                  <a:lnTo>
                    <a:pt x="26" y="4"/>
                  </a:lnTo>
                  <a:lnTo>
                    <a:pt x="19" y="4"/>
                  </a:lnTo>
                  <a:lnTo>
                    <a:pt x="19" y="2"/>
                  </a:lnTo>
                  <a:lnTo>
                    <a:pt x="12" y="2"/>
                  </a:lnTo>
                  <a:lnTo>
                    <a:pt x="12" y="0"/>
                  </a:lnTo>
                  <a:lnTo>
                    <a:pt x="0" y="0"/>
                  </a:lnTo>
                </a:path>
              </a:pathLst>
            </a:custGeom>
            <a:noFill/>
            <a:ln w="1270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 name="Line 3"/>
            <p:cNvSpPr>
              <a:spLocks noChangeShapeType="1"/>
            </p:cNvSpPr>
            <p:nvPr/>
          </p:nvSpPr>
          <p:spPr bwMode="auto">
            <a:xfrm>
              <a:off x="4246563" y="32702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 name="Line 4"/>
            <p:cNvSpPr>
              <a:spLocks noChangeShapeType="1"/>
            </p:cNvSpPr>
            <p:nvPr/>
          </p:nvSpPr>
          <p:spPr bwMode="auto">
            <a:xfrm>
              <a:off x="3398838" y="290830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 name="Line 5"/>
            <p:cNvSpPr>
              <a:spLocks noChangeShapeType="1"/>
            </p:cNvSpPr>
            <p:nvPr/>
          </p:nvSpPr>
          <p:spPr bwMode="auto">
            <a:xfrm>
              <a:off x="3370263" y="290830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 name="Line 6"/>
            <p:cNvSpPr>
              <a:spLocks noChangeShapeType="1"/>
            </p:cNvSpPr>
            <p:nvPr/>
          </p:nvSpPr>
          <p:spPr bwMode="auto">
            <a:xfrm>
              <a:off x="3436938" y="292735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Line 7"/>
            <p:cNvSpPr>
              <a:spLocks noChangeShapeType="1"/>
            </p:cNvSpPr>
            <p:nvPr/>
          </p:nvSpPr>
          <p:spPr bwMode="auto">
            <a:xfrm>
              <a:off x="3513138" y="295592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 name="Line 8"/>
            <p:cNvSpPr>
              <a:spLocks noChangeShapeType="1"/>
            </p:cNvSpPr>
            <p:nvPr/>
          </p:nvSpPr>
          <p:spPr bwMode="auto">
            <a:xfrm>
              <a:off x="3579813" y="296545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 name="Line 9"/>
            <p:cNvSpPr>
              <a:spLocks noChangeShapeType="1"/>
            </p:cNvSpPr>
            <p:nvPr/>
          </p:nvSpPr>
          <p:spPr bwMode="auto">
            <a:xfrm>
              <a:off x="3598863" y="299402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Line 10"/>
            <p:cNvSpPr>
              <a:spLocks noChangeShapeType="1"/>
            </p:cNvSpPr>
            <p:nvPr/>
          </p:nvSpPr>
          <p:spPr bwMode="auto">
            <a:xfrm>
              <a:off x="3617913" y="299402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 name="Line 11"/>
            <p:cNvSpPr>
              <a:spLocks noChangeShapeType="1"/>
            </p:cNvSpPr>
            <p:nvPr/>
          </p:nvSpPr>
          <p:spPr bwMode="auto">
            <a:xfrm>
              <a:off x="3627438" y="299402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 name="Line 12"/>
            <p:cNvSpPr>
              <a:spLocks noChangeShapeType="1"/>
            </p:cNvSpPr>
            <p:nvPr/>
          </p:nvSpPr>
          <p:spPr bwMode="auto">
            <a:xfrm>
              <a:off x="3646488" y="303212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Line 13"/>
            <p:cNvSpPr>
              <a:spLocks noChangeShapeType="1"/>
            </p:cNvSpPr>
            <p:nvPr/>
          </p:nvSpPr>
          <p:spPr bwMode="auto">
            <a:xfrm>
              <a:off x="3656013" y="303212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Line 14"/>
            <p:cNvSpPr>
              <a:spLocks noChangeShapeType="1"/>
            </p:cNvSpPr>
            <p:nvPr/>
          </p:nvSpPr>
          <p:spPr bwMode="auto">
            <a:xfrm>
              <a:off x="3675063" y="303212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Line 15"/>
            <p:cNvSpPr>
              <a:spLocks noChangeShapeType="1"/>
            </p:cNvSpPr>
            <p:nvPr/>
          </p:nvSpPr>
          <p:spPr bwMode="auto">
            <a:xfrm>
              <a:off x="3684588" y="303212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Line 16"/>
            <p:cNvSpPr>
              <a:spLocks noChangeShapeType="1"/>
            </p:cNvSpPr>
            <p:nvPr/>
          </p:nvSpPr>
          <p:spPr bwMode="auto">
            <a:xfrm>
              <a:off x="3694113" y="303212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Line 17"/>
            <p:cNvSpPr>
              <a:spLocks noChangeShapeType="1"/>
            </p:cNvSpPr>
            <p:nvPr/>
          </p:nvSpPr>
          <p:spPr bwMode="auto">
            <a:xfrm>
              <a:off x="3713163" y="303212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 name="Line 18"/>
            <p:cNvSpPr>
              <a:spLocks noChangeShapeType="1"/>
            </p:cNvSpPr>
            <p:nvPr/>
          </p:nvSpPr>
          <p:spPr bwMode="auto">
            <a:xfrm>
              <a:off x="3722688" y="305117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Line 19"/>
            <p:cNvSpPr>
              <a:spLocks noChangeShapeType="1"/>
            </p:cNvSpPr>
            <p:nvPr/>
          </p:nvSpPr>
          <p:spPr bwMode="auto">
            <a:xfrm>
              <a:off x="3741738" y="305117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20"/>
            <p:cNvSpPr>
              <a:spLocks noChangeShapeType="1"/>
            </p:cNvSpPr>
            <p:nvPr/>
          </p:nvSpPr>
          <p:spPr bwMode="auto">
            <a:xfrm>
              <a:off x="3751263" y="305117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21"/>
            <p:cNvSpPr>
              <a:spLocks noChangeShapeType="1"/>
            </p:cNvSpPr>
            <p:nvPr/>
          </p:nvSpPr>
          <p:spPr bwMode="auto">
            <a:xfrm>
              <a:off x="3760788" y="307022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22"/>
            <p:cNvSpPr>
              <a:spLocks noChangeShapeType="1"/>
            </p:cNvSpPr>
            <p:nvPr/>
          </p:nvSpPr>
          <p:spPr bwMode="auto">
            <a:xfrm>
              <a:off x="3779838" y="307022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23"/>
            <p:cNvSpPr>
              <a:spLocks noChangeShapeType="1"/>
            </p:cNvSpPr>
            <p:nvPr/>
          </p:nvSpPr>
          <p:spPr bwMode="auto">
            <a:xfrm>
              <a:off x="3789363" y="307022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24"/>
            <p:cNvSpPr>
              <a:spLocks noChangeShapeType="1"/>
            </p:cNvSpPr>
            <p:nvPr/>
          </p:nvSpPr>
          <p:spPr bwMode="auto">
            <a:xfrm>
              <a:off x="3808413" y="308927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25"/>
            <p:cNvSpPr>
              <a:spLocks noChangeShapeType="1"/>
            </p:cNvSpPr>
            <p:nvPr/>
          </p:nvSpPr>
          <p:spPr bwMode="auto">
            <a:xfrm>
              <a:off x="3817938" y="308927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26"/>
            <p:cNvSpPr>
              <a:spLocks noChangeShapeType="1"/>
            </p:cNvSpPr>
            <p:nvPr/>
          </p:nvSpPr>
          <p:spPr bwMode="auto">
            <a:xfrm>
              <a:off x="3856038" y="310832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27"/>
            <p:cNvSpPr>
              <a:spLocks noChangeShapeType="1"/>
            </p:cNvSpPr>
            <p:nvPr/>
          </p:nvSpPr>
          <p:spPr bwMode="auto">
            <a:xfrm>
              <a:off x="3884613" y="312737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28"/>
            <p:cNvSpPr>
              <a:spLocks noChangeShapeType="1"/>
            </p:cNvSpPr>
            <p:nvPr/>
          </p:nvSpPr>
          <p:spPr bwMode="auto">
            <a:xfrm>
              <a:off x="3903663" y="312737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29"/>
            <p:cNvSpPr>
              <a:spLocks noChangeShapeType="1"/>
            </p:cNvSpPr>
            <p:nvPr/>
          </p:nvSpPr>
          <p:spPr bwMode="auto">
            <a:xfrm>
              <a:off x="3922713" y="312737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30"/>
            <p:cNvSpPr>
              <a:spLocks noChangeShapeType="1"/>
            </p:cNvSpPr>
            <p:nvPr/>
          </p:nvSpPr>
          <p:spPr bwMode="auto">
            <a:xfrm>
              <a:off x="3951288" y="312737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31"/>
            <p:cNvSpPr>
              <a:spLocks noChangeShapeType="1"/>
            </p:cNvSpPr>
            <p:nvPr/>
          </p:nvSpPr>
          <p:spPr bwMode="auto">
            <a:xfrm>
              <a:off x="3970338" y="312737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32"/>
            <p:cNvSpPr>
              <a:spLocks noChangeShapeType="1"/>
            </p:cNvSpPr>
            <p:nvPr/>
          </p:nvSpPr>
          <p:spPr bwMode="auto">
            <a:xfrm>
              <a:off x="3989388" y="315595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33"/>
            <p:cNvSpPr>
              <a:spLocks noChangeShapeType="1"/>
            </p:cNvSpPr>
            <p:nvPr/>
          </p:nvSpPr>
          <p:spPr bwMode="auto">
            <a:xfrm>
              <a:off x="4008438" y="318452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34"/>
            <p:cNvSpPr>
              <a:spLocks noChangeShapeType="1"/>
            </p:cNvSpPr>
            <p:nvPr/>
          </p:nvSpPr>
          <p:spPr bwMode="auto">
            <a:xfrm>
              <a:off x="4037013" y="318452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35"/>
            <p:cNvSpPr>
              <a:spLocks noChangeShapeType="1"/>
            </p:cNvSpPr>
            <p:nvPr/>
          </p:nvSpPr>
          <p:spPr bwMode="auto">
            <a:xfrm>
              <a:off x="4056063" y="318452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36"/>
            <p:cNvSpPr>
              <a:spLocks noChangeShapeType="1"/>
            </p:cNvSpPr>
            <p:nvPr/>
          </p:nvSpPr>
          <p:spPr bwMode="auto">
            <a:xfrm>
              <a:off x="4075113" y="321310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37"/>
            <p:cNvSpPr>
              <a:spLocks noChangeShapeType="1"/>
            </p:cNvSpPr>
            <p:nvPr/>
          </p:nvSpPr>
          <p:spPr bwMode="auto">
            <a:xfrm>
              <a:off x="4103688" y="321310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38"/>
            <p:cNvSpPr>
              <a:spLocks noChangeShapeType="1"/>
            </p:cNvSpPr>
            <p:nvPr/>
          </p:nvSpPr>
          <p:spPr bwMode="auto">
            <a:xfrm>
              <a:off x="4122738" y="322262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39"/>
            <p:cNvSpPr>
              <a:spLocks noChangeShapeType="1"/>
            </p:cNvSpPr>
            <p:nvPr/>
          </p:nvSpPr>
          <p:spPr bwMode="auto">
            <a:xfrm>
              <a:off x="4141788" y="323215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40"/>
            <p:cNvSpPr>
              <a:spLocks noChangeShapeType="1"/>
            </p:cNvSpPr>
            <p:nvPr/>
          </p:nvSpPr>
          <p:spPr bwMode="auto">
            <a:xfrm>
              <a:off x="4160838" y="323215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41"/>
            <p:cNvSpPr>
              <a:spLocks noChangeShapeType="1"/>
            </p:cNvSpPr>
            <p:nvPr/>
          </p:nvSpPr>
          <p:spPr bwMode="auto">
            <a:xfrm>
              <a:off x="4189413" y="324167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42"/>
            <p:cNvSpPr>
              <a:spLocks noChangeShapeType="1"/>
            </p:cNvSpPr>
            <p:nvPr/>
          </p:nvSpPr>
          <p:spPr bwMode="auto">
            <a:xfrm>
              <a:off x="4227513" y="32702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43"/>
            <p:cNvSpPr>
              <a:spLocks noChangeShapeType="1"/>
            </p:cNvSpPr>
            <p:nvPr/>
          </p:nvSpPr>
          <p:spPr bwMode="auto">
            <a:xfrm>
              <a:off x="4275138" y="328930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44"/>
            <p:cNvSpPr>
              <a:spLocks noChangeShapeType="1"/>
            </p:cNvSpPr>
            <p:nvPr/>
          </p:nvSpPr>
          <p:spPr bwMode="auto">
            <a:xfrm>
              <a:off x="4313238" y="329882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45"/>
            <p:cNvSpPr>
              <a:spLocks noChangeShapeType="1"/>
            </p:cNvSpPr>
            <p:nvPr/>
          </p:nvSpPr>
          <p:spPr bwMode="auto">
            <a:xfrm>
              <a:off x="4360863" y="330835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46"/>
            <p:cNvSpPr>
              <a:spLocks noChangeShapeType="1"/>
            </p:cNvSpPr>
            <p:nvPr/>
          </p:nvSpPr>
          <p:spPr bwMode="auto">
            <a:xfrm>
              <a:off x="4398963" y="332740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47"/>
            <p:cNvSpPr>
              <a:spLocks noChangeShapeType="1"/>
            </p:cNvSpPr>
            <p:nvPr/>
          </p:nvSpPr>
          <p:spPr bwMode="auto">
            <a:xfrm>
              <a:off x="4427538" y="332740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48"/>
            <p:cNvSpPr>
              <a:spLocks noChangeShapeType="1"/>
            </p:cNvSpPr>
            <p:nvPr/>
          </p:nvSpPr>
          <p:spPr bwMode="auto">
            <a:xfrm>
              <a:off x="4446588" y="333692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49"/>
            <p:cNvSpPr>
              <a:spLocks noChangeShapeType="1"/>
            </p:cNvSpPr>
            <p:nvPr/>
          </p:nvSpPr>
          <p:spPr bwMode="auto">
            <a:xfrm>
              <a:off x="4475163" y="336550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50"/>
            <p:cNvSpPr>
              <a:spLocks noChangeShapeType="1"/>
            </p:cNvSpPr>
            <p:nvPr/>
          </p:nvSpPr>
          <p:spPr bwMode="auto">
            <a:xfrm>
              <a:off x="4494213" y="336550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51"/>
            <p:cNvSpPr>
              <a:spLocks noChangeShapeType="1"/>
            </p:cNvSpPr>
            <p:nvPr/>
          </p:nvSpPr>
          <p:spPr bwMode="auto">
            <a:xfrm>
              <a:off x="4522788" y="338455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52"/>
            <p:cNvSpPr>
              <a:spLocks noChangeShapeType="1"/>
            </p:cNvSpPr>
            <p:nvPr/>
          </p:nvSpPr>
          <p:spPr bwMode="auto">
            <a:xfrm>
              <a:off x="4551363" y="341312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53"/>
            <p:cNvSpPr>
              <a:spLocks noChangeShapeType="1"/>
            </p:cNvSpPr>
            <p:nvPr/>
          </p:nvSpPr>
          <p:spPr bwMode="auto">
            <a:xfrm>
              <a:off x="4570413" y="343217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54"/>
            <p:cNvSpPr>
              <a:spLocks noChangeShapeType="1"/>
            </p:cNvSpPr>
            <p:nvPr/>
          </p:nvSpPr>
          <p:spPr bwMode="auto">
            <a:xfrm>
              <a:off x="4598988" y="342265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55"/>
            <p:cNvSpPr>
              <a:spLocks noChangeShapeType="1"/>
            </p:cNvSpPr>
            <p:nvPr/>
          </p:nvSpPr>
          <p:spPr bwMode="auto">
            <a:xfrm>
              <a:off x="4618038" y="34226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56"/>
            <p:cNvSpPr>
              <a:spLocks noChangeShapeType="1"/>
            </p:cNvSpPr>
            <p:nvPr/>
          </p:nvSpPr>
          <p:spPr bwMode="auto">
            <a:xfrm>
              <a:off x="4713288" y="347980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57"/>
            <p:cNvSpPr>
              <a:spLocks noChangeShapeType="1"/>
            </p:cNvSpPr>
            <p:nvPr/>
          </p:nvSpPr>
          <p:spPr bwMode="auto">
            <a:xfrm>
              <a:off x="4770438" y="347980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58"/>
            <p:cNvSpPr>
              <a:spLocks noChangeShapeType="1"/>
            </p:cNvSpPr>
            <p:nvPr/>
          </p:nvSpPr>
          <p:spPr bwMode="auto">
            <a:xfrm>
              <a:off x="4818063" y="349885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59"/>
            <p:cNvSpPr>
              <a:spLocks noChangeShapeType="1"/>
            </p:cNvSpPr>
            <p:nvPr/>
          </p:nvSpPr>
          <p:spPr bwMode="auto">
            <a:xfrm>
              <a:off x="4875213" y="351790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60"/>
            <p:cNvSpPr>
              <a:spLocks noChangeShapeType="1"/>
            </p:cNvSpPr>
            <p:nvPr/>
          </p:nvSpPr>
          <p:spPr bwMode="auto">
            <a:xfrm>
              <a:off x="4932363" y="353695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61"/>
            <p:cNvSpPr>
              <a:spLocks noChangeShapeType="1"/>
            </p:cNvSpPr>
            <p:nvPr/>
          </p:nvSpPr>
          <p:spPr bwMode="auto">
            <a:xfrm>
              <a:off x="4979988" y="355600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62"/>
            <p:cNvSpPr>
              <a:spLocks noChangeShapeType="1"/>
            </p:cNvSpPr>
            <p:nvPr/>
          </p:nvSpPr>
          <p:spPr bwMode="auto">
            <a:xfrm>
              <a:off x="5037138" y="357505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63"/>
            <p:cNvSpPr>
              <a:spLocks noChangeShapeType="1"/>
            </p:cNvSpPr>
            <p:nvPr/>
          </p:nvSpPr>
          <p:spPr bwMode="auto">
            <a:xfrm>
              <a:off x="5132388" y="362267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64"/>
            <p:cNvSpPr>
              <a:spLocks noChangeShapeType="1"/>
            </p:cNvSpPr>
            <p:nvPr/>
          </p:nvSpPr>
          <p:spPr bwMode="auto">
            <a:xfrm>
              <a:off x="5218113" y="36512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65"/>
            <p:cNvSpPr>
              <a:spLocks noChangeShapeType="1"/>
            </p:cNvSpPr>
            <p:nvPr/>
          </p:nvSpPr>
          <p:spPr bwMode="auto">
            <a:xfrm>
              <a:off x="5275263" y="36512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66"/>
            <p:cNvSpPr>
              <a:spLocks noChangeShapeType="1"/>
            </p:cNvSpPr>
            <p:nvPr/>
          </p:nvSpPr>
          <p:spPr bwMode="auto">
            <a:xfrm>
              <a:off x="5322888" y="366077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67"/>
            <p:cNvSpPr>
              <a:spLocks noChangeShapeType="1"/>
            </p:cNvSpPr>
            <p:nvPr/>
          </p:nvSpPr>
          <p:spPr bwMode="auto">
            <a:xfrm>
              <a:off x="5370513" y="36893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68"/>
            <p:cNvSpPr>
              <a:spLocks noChangeShapeType="1"/>
            </p:cNvSpPr>
            <p:nvPr/>
          </p:nvSpPr>
          <p:spPr bwMode="auto">
            <a:xfrm>
              <a:off x="5427663" y="36893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69"/>
            <p:cNvSpPr>
              <a:spLocks noChangeShapeType="1"/>
            </p:cNvSpPr>
            <p:nvPr/>
          </p:nvSpPr>
          <p:spPr bwMode="auto">
            <a:xfrm>
              <a:off x="5513388" y="371792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70"/>
            <p:cNvSpPr>
              <a:spLocks noChangeShapeType="1"/>
            </p:cNvSpPr>
            <p:nvPr/>
          </p:nvSpPr>
          <p:spPr bwMode="auto">
            <a:xfrm>
              <a:off x="5561013" y="377507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71"/>
            <p:cNvSpPr>
              <a:spLocks noChangeShapeType="1"/>
            </p:cNvSpPr>
            <p:nvPr/>
          </p:nvSpPr>
          <p:spPr bwMode="auto">
            <a:xfrm>
              <a:off x="5646738" y="377507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72"/>
            <p:cNvSpPr>
              <a:spLocks noChangeShapeType="1"/>
            </p:cNvSpPr>
            <p:nvPr/>
          </p:nvSpPr>
          <p:spPr bwMode="auto">
            <a:xfrm>
              <a:off x="5722938" y="390842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73"/>
            <p:cNvSpPr>
              <a:spLocks noChangeShapeType="1"/>
            </p:cNvSpPr>
            <p:nvPr/>
          </p:nvSpPr>
          <p:spPr bwMode="auto">
            <a:xfrm>
              <a:off x="5046663" y="357505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74"/>
            <p:cNvSpPr>
              <a:spLocks noChangeShapeType="1"/>
            </p:cNvSpPr>
            <p:nvPr/>
          </p:nvSpPr>
          <p:spPr bwMode="auto">
            <a:xfrm>
              <a:off x="5141913" y="362267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75"/>
            <p:cNvSpPr>
              <a:spLocks noChangeShapeType="1"/>
            </p:cNvSpPr>
            <p:nvPr/>
          </p:nvSpPr>
          <p:spPr bwMode="auto">
            <a:xfrm>
              <a:off x="5237163" y="36512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76"/>
            <p:cNvSpPr>
              <a:spLocks noChangeShapeType="1"/>
            </p:cNvSpPr>
            <p:nvPr/>
          </p:nvSpPr>
          <p:spPr bwMode="auto">
            <a:xfrm>
              <a:off x="5284788" y="36512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77"/>
            <p:cNvSpPr>
              <a:spLocks noChangeShapeType="1"/>
            </p:cNvSpPr>
            <p:nvPr/>
          </p:nvSpPr>
          <p:spPr bwMode="auto">
            <a:xfrm>
              <a:off x="5332413" y="366077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78"/>
            <p:cNvSpPr>
              <a:spLocks noChangeShapeType="1"/>
            </p:cNvSpPr>
            <p:nvPr/>
          </p:nvSpPr>
          <p:spPr bwMode="auto">
            <a:xfrm>
              <a:off x="5389563" y="36893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79"/>
            <p:cNvSpPr>
              <a:spLocks noChangeShapeType="1"/>
            </p:cNvSpPr>
            <p:nvPr/>
          </p:nvSpPr>
          <p:spPr bwMode="auto">
            <a:xfrm>
              <a:off x="5437188" y="36893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80"/>
            <p:cNvSpPr>
              <a:spLocks noChangeShapeType="1"/>
            </p:cNvSpPr>
            <p:nvPr/>
          </p:nvSpPr>
          <p:spPr bwMode="auto">
            <a:xfrm>
              <a:off x="5570538" y="377507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81"/>
            <p:cNvSpPr>
              <a:spLocks noChangeShapeType="1"/>
            </p:cNvSpPr>
            <p:nvPr/>
          </p:nvSpPr>
          <p:spPr bwMode="auto">
            <a:xfrm>
              <a:off x="5665788" y="377507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82"/>
            <p:cNvSpPr>
              <a:spLocks noChangeShapeType="1"/>
            </p:cNvSpPr>
            <p:nvPr/>
          </p:nvSpPr>
          <p:spPr bwMode="auto">
            <a:xfrm>
              <a:off x="5732463" y="390842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83"/>
            <p:cNvSpPr>
              <a:spLocks noChangeShapeType="1"/>
            </p:cNvSpPr>
            <p:nvPr/>
          </p:nvSpPr>
          <p:spPr bwMode="auto">
            <a:xfrm>
              <a:off x="4646613" y="344170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84"/>
            <p:cNvSpPr>
              <a:spLocks noChangeShapeType="1"/>
            </p:cNvSpPr>
            <p:nvPr/>
          </p:nvSpPr>
          <p:spPr bwMode="auto">
            <a:xfrm>
              <a:off x="4741863" y="347980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85"/>
            <p:cNvSpPr>
              <a:spLocks noChangeShapeType="1"/>
            </p:cNvSpPr>
            <p:nvPr/>
          </p:nvSpPr>
          <p:spPr bwMode="auto">
            <a:xfrm>
              <a:off x="4789488" y="347980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86"/>
            <p:cNvSpPr>
              <a:spLocks noChangeShapeType="1"/>
            </p:cNvSpPr>
            <p:nvPr/>
          </p:nvSpPr>
          <p:spPr bwMode="auto">
            <a:xfrm>
              <a:off x="4846638" y="349885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87"/>
            <p:cNvSpPr>
              <a:spLocks noChangeShapeType="1"/>
            </p:cNvSpPr>
            <p:nvPr/>
          </p:nvSpPr>
          <p:spPr bwMode="auto">
            <a:xfrm>
              <a:off x="4903788" y="351790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88"/>
            <p:cNvSpPr>
              <a:spLocks noChangeShapeType="1"/>
            </p:cNvSpPr>
            <p:nvPr/>
          </p:nvSpPr>
          <p:spPr bwMode="auto">
            <a:xfrm>
              <a:off x="4951413" y="353695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89"/>
            <p:cNvSpPr>
              <a:spLocks noChangeShapeType="1"/>
            </p:cNvSpPr>
            <p:nvPr/>
          </p:nvSpPr>
          <p:spPr bwMode="auto">
            <a:xfrm>
              <a:off x="5008563" y="355600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90"/>
            <p:cNvSpPr>
              <a:spLocks noChangeShapeType="1"/>
            </p:cNvSpPr>
            <p:nvPr/>
          </p:nvSpPr>
          <p:spPr bwMode="auto">
            <a:xfrm>
              <a:off x="5065713" y="357505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91"/>
            <p:cNvSpPr>
              <a:spLocks noChangeShapeType="1"/>
            </p:cNvSpPr>
            <p:nvPr/>
          </p:nvSpPr>
          <p:spPr bwMode="auto">
            <a:xfrm>
              <a:off x="5151438" y="362267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92"/>
            <p:cNvSpPr>
              <a:spLocks noChangeShapeType="1"/>
            </p:cNvSpPr>
            <p:nvPr/>
          </p:nvSpPr>
          <p:spPr bwMode="auto">
            <a:xfrm>
              <a:off x="5246688" y="36512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93"/>
            <p:cNvSpPr>
              <a:spLocks noChangeShapeType="1"/>
            </p:cNvSpPr>
            <p:nvPr/>
          </p:nvSpPr>
          <p:spPr bwMode="auto">
            <a:xfrm>
              <a:off x="5294313" y="36512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94"/>
            <p:cNvSpPr>
              <a:spLocks noChangeShapeType="1"/>
            </p:cNvSpPr>
            <p:nvPr/>
          </p:nvSpPr>
          <p:spPr bwMode="auto">
            <a:xfrm>
              <a:off x="5341938" y="366077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95"/>
            <p:cNvSpPr>
              <a:spLocks noChangeShapeType="1"/>
            </p:cNvSpPr>
            <p:nvPr/>
          </p:nvSpPr>
          <p:spPr bwMode="auto">
            <a:xfrm>
              <a:off x="5399088" y="36893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96"/>
            <p:cNvSpPr>
              <a:spLocks noChangeShapeType="1"/>
            </p:cNvSpPr>
            <p:nvPr/>
          </p:nvSpPr>
          <p:spPr bwMode="auto">
            <a:xfrm>
              <a:off x="5456238" y="36893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97"/>
            <p:cNvSpPr>
              <a:spLocks noChangeShapeType="1"/>
            </p:cNvSpPr>
            <p:nvPr/>
          </p:nvSpPr>
          <p:spPr bwMode="auto">
            <a:xfrm>
              <a:off x="5580063" y="377507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98"/>
            <p:cNvSpPr>
              <a:spLocks noChangeShapeType="1"/>
            </p:cNvSpPr>
            <p:nvPr/>
          </p:nvSpPr>
          <p:spPr bwMode="auto">
            <a:xfrm>
              <a:off x="5675313" y="377507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99"/>
            <p:cNvSpPr>
              <a:spLocks noChangeShapeType="1"/>
            </p:cNvSpPr>
            <p:nvPr/>
          </p:nvSpPr>
          <p:spPr bwMode="auto">
            <a:xfrm>
              <a:off x="5741988" y="390842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00"/>
            <p:cNvSpPr>
              <a:spLocks noChangeShapeType="1"/>
            </p:cNvSpPr>
            <p:nvPr/>
          </p:nvSpPr>
          <p:spPr bwMode="auto">
            <a:xfrm>
              <a:off x="5075238" y="3575050"/>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101"/>
            <p:cNvSpPr>
              <a:spLocks noChangeShapeType="1"/>
            </p:cNvSpPr>
            <p:nvPr/>
          </p:nvSpPr>
          <p:spPr bwMode="auto">
            <a:xfrm>
              <a:off x="5170488" y="362267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02"/>
            <p:cNvSpPr>
              <a:spLocks noChangeShapeType="1"/>
            </p:cNvSpPr>
            <p:nvPr/>
          </p:nvSpPr>
          <p:spPr bwMode="auto">
            <a:xfrm>
              <a:off x="5256213" y="36512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03"/>
            <p:cNvSpPr>
              <a:spLocks noChangeShapeType="1"/>
            </p:cNvSpPr>
            <p:nvPr/>
          </p:nvSpPr>
          <p:spPr bwMode="auto">
            <a:xfrm>
              <a:off x="5313363" y="36512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104"/>
            <p:cNvSpPr>
              <a:spLocks noChangeShapeType="1"/>
            </p:cNvSpPr>
            <p:nvPr/>
          </p:nvSpPr>
          <p:spPr bwMode="auto">
            <a:xfrm>
              <a:off x="5360988" y="366077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105"/>
            <p:cNvSpPr>
              <a:spLocks noChangeShapeType="1"/>
            </p:cNvSpPr>
            <p:nvPr/>
          </p:nvSpPr>
          <p:spPr bwMode="auto">
            <a:xfrm>
              <a:off x="5408613" y="36893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106"/>
            <p:cNvSpPr>
              <a:spLocks noChangeShapeType="1"/>
            </p:cNvSpPr>
            <p:nvPr/>
          </p:nvSpPr>
          <p:spPr bwMode="auto">
            <a:xfrm>
              <a:off x="5465763" y="36893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107"/>
            <p:cNvSpPr>
              <a:spLocks noChangeShapeType="1"/>
            </p:cNvSpPr>
            <p:nvPr/>
          </p:nvSpPr>
          <p:spPr bwMode="auto">
            <a:xfrm>
              <a:off x="5522913" y="3727450"/>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108"/>
            <p:cNvSpPr>
              <a:spLocks noChangeShapeType="1"/>
            </p:cNvSpPr>
            <p:nvPr/>
          </p:nvSpPr>
          <p:spPr bwMode="auto">
            <a:xfrm>
              <a:off x="5599113" y="377507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09"/>
            <p:cNvSpPr>
              <a:spLocks noChangeShapeType="1"/>
            </p:cNvSpPr>
            <p:nvPr/>
          </p:nvSpPr>
          <p:spPr bwMode="auto">
            <a:xfrm>
              <a:off x="5684838" y="3775075"/>
              <a:ext cx="0" cy="28575"/>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10"/>
            <p:cNvSpPr>
              <a:spLocks noChangeShapeType="1"/>
            </p:cNvSpPr>
            <p:nvPr/>
          </p:nvSpPr>
          <p:spPr bwMode="auto">
            <a:xfrm>
              <a:off x="5827713" y="3908425"/>
              <a:ext cx="0" cy="3810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145" name="Straight Connector 144"/>
          <p:cNvCxnSpPr/>
          <p:nvPr/>
        </p:nvCxnSpPr>
        <p:spPr>
          <a:xfrm>
            <a:off x="5142854" y="4982437"/>
            <a:ext cx="298440" cy="0"/>
          </a:xfrm>
          <a:prstGeom prst="line">
            <a:avLst/>
          </a:prstGeom>
          <a:noFill/>
          <a:ln w="12700">
            <a:solidFill>
              <a:srgbClr val="FFC000"/>
            </a:solidFill>
            <a:round/>
            <a:headEnd/>
            <a:tailEnd/>
          </a:ln>
          <a:extLst>
            <a:ext uri="{909E8E84-426E-40DD-AFC4-6F175D3DCCD1}">
              <a14:hiddenFill xmlns:a14="http://schemas.microsoft.com/office/drawing/2010/main">
                <a:noFill/>
              </a14:hiddenFill>
            </a:ext>
          </a:extLst>
        </p:spPr>
      </p:cxnSp>
      <p:grpSp>
        <p:nvGrpSpPr>
          <p:cNvPr id="146" name="Group 145"/>
          <p:cNvGrpSpPr/>
          <p:nvPr/>
        </p:nvGrpSpPr>
        <p:grpSpPr>
          <a:xfrm>
            <a:off x="5147337" y="3311458"/>
            <a:ext cx="3425824" cy="1433416"/>
            <a:chOff x="5147337" y="3837438"/>
            <a:chExt cx="3425824" cy="1433416"/>
          </a:xfrm>
        </p:grpSpPr>
        <p:cxnSp>
          <p:nvCxnSpPr>
            <p:cNvPr id="147" name="Straight Connector 146"/>
            <p:cNvCxnSpPr/>
            <p:nvPr/>
          </p:nvCxnSpPr>
          <p:spPr>
            <a:xfrm>
              <a:off x="5147337" y="5270854"/>
              <a:ext cx="298440" cy="0"/>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148" name="Group 147"/>
            <p:cNvGrpSpPr/>
            <p:nvPr/>
          </p:nvGrpSpPr>
          <p:grpSpPr>
            <a:xfrm>
              <a:off x="5151820" y="3837438"/>
              <a:ext cx="3421341" cy="1263090"/>
              <a:chOff x="5151820" y="3837438"/>
              <a:chExt cx="3421341" cy="1263090"/>
            </a:xfrm>
          </p:grpSpPr>
          <p:cxnSp>
            <p:nvCxnSpPr>
              <p:cNvPr id="149" name="Straight Connector 148"/>
              <p:cNvCxnSpPr/>
              <p:nvPr/>
            </p:nvCxnSpPr>
            <p:spPr>
              <a:xfrm>
                <a:off x="5151820" y="5033291"/>
                <a:ext cx="298440" cy="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0" name="Straight Connector 149"/>
              <p:cNvCxnSpPr/>
              <p:nvPr/>
            </p:nvCxnSpPr>
            <p:spPr>
              <a:xfrm>
                <a:off x="5156303" y="4795728"/>
                <a:ext cx="298440" cy="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51" name="Straight Connector 150"/>
              <p:cNvCxnSpPr/>
              <p:nvPr/>
            </p:nvCxnSpPr>
            <p:spPr>
              <a:xfrm>
                <a:off x="5160786" y="4558165"/>
                <a:ext cx="298440" cy="0"/>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52" name="Line 111"/>
              <p:cNvSpPr>
                <a:spLocks noChangeShapeType="1"/>
              </p:cNvSpPr>
              <p:nvPr/>
            </p:nvSpPr>
            <p:spPr bwMode="auto">
              <a:xfrm>
                <a:off x="6390908" y="424162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12"/>
              <p:cNvSpPr>
                <a:spLocks noChangeShapeType="1"/>
              </p:cNvSpPr>
              <p:nvPr/>
            </p:nvSpPr>
            <p:spPr bwMode="auto">
              <a:xfrm>
                <a:off x="5268246" y="3850069"/>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113"/>
              <p:cNvSpPr>
                <a:spLocks noChangeShapeType="1"/>
              </p:cNvSpPr>
              <p:nvPr/>
            </p:nvSpPr>
            <p:spPr bwMode="auto">
              <a:xfrm>
                <a:off x="5243018" y="3850069"/>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114"/>
              <p:cNvSpPr>
                <a:spLocks noChangeShapeType="1"/>
              </p:cNvSpPr>
              <p:nvPr/>
            </p:nvSpPr>
            <p:spPr bwMode="auto">
              <a:xfrm>
                <a:off x="5331317" y="3837438"/>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115"/>
              <p:cNvSpPr>
                <a:spLocks noChangeShapeType="1"/>
              </p:cNvSpPr>
              <p:nvPr/>
            </p:nvSpPr>
            <p:spPr bwMode="auto">
              <a:xfrm>
                <a:off x="5419617" y="3862700"/>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16"/>
              <p:cNvSpPr>
                <a:spLocks noChangeShapeType="1"/>
              </p:cNvSpPr>
              <p:nvPr/>
            </p:nvSpPr>
            <p:spPr bwMode="auto">
              <a:xfrm>
                <a:off x="5507916" y="3887962"/>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17"/>
              <p:cNvSpPr>
                <a:spLocks noChangeShapeType="1"/>
              </p:cNvSpPr>
              <p:nvPr/>
            </p:nvSpPr>
            <p:spPr bwMode="auto">
              <a:xfrm>
                <a:off x="5545758" y="3925854"/>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18"/>
              <p:cNvSpPr>
                <a:spLocks noChangeShapeType="1"/>
              </p:cNvSpPr>
              <p:nvPr/>
            </p:nvSpPr>
            <p:spPr bwMode="auto">
              <a:xfrm>
                <a:off x="5570987" y="3925854"/>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19"/>
              <p:cNvSpPr>
                <a:spLocks noChangeShapeType="1"/>
              </p:cNvSpPr>
              <p:nvPr/>
            </p:nvSpPr>
            <p:spPr bwMode="auto">
              <a:xfrm>
                <a:off x="5583601" y="3925854"/>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20"/>
              <p:cNvSpPr>
                <a:spLocks noChangeShapeType="1"/>
              </p:cNvSpPr>
              <p:nvPr/>
            </p:nvSpPr>
            <p:spPr bwMode="auto">
              <a:xfrm>
                <a:off x="5608829" y="3951116"/>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21"/>
              <p:cNvSpPr>
                <a:spLocks noChangeShapeType="1"/>
              </p:cNvSpPr>
              <p:nvPr/>
            </p:nvSpPr>
            <p:spPr bwMode="auto">
              <a:xfrm>
                <a:off x="5621443" y="3951116"/>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22"/>
              <p:cNvSpPr>
                <a:spLocks noChangeShapeType="1"/>
              </p:cNvSpPr>
              <p:nvPr/>
            </p:nvSpPr>
            <p:spPr bwMode="auto">
              <a:xfrm>
                <a:off x="5634058" y="3938485"/>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23"/>
              <p:cNvSpPr>
                <a:spLocks noChangeShapeType="1"/>
              </p:cNvSpPr>
              <p:nvPr/>
            </p:nvSpPr>
            <p:spPr bwMode="auto">
              <a:xfrm>
                <a:off x="5659286" y="396374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24"/>
              <p:cNvSpPr>
                <a:spLocks noChangeShapeType="1"/>
              </p:cNvSpPr>
              <p:nvPr/>
            </p:nvSpPr>
            <p:spPr bwMode="auto">
              <a:xfrm>
                <a:off x="5671900" y="396374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25"/>
              <p:cNvSpPr>
                <a:spLocks noChangeShapeType="1"/>
              </p:cNvSpPr>
              <p:nvPr/>
            </p:nvSpPr>
            <p:spPr bwMode="auto">
              <a:xfrm>
                <a:off x="5697128" y="396374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26"/>
              <p:cNvSpPr>
                <a:spLocks noChangeShapeType="1"/>
              </p:cNvSpPr>
              <p:nvPr/>
            </p:nvSpPr>
            <p:spPr bwMode="auto">
              <a:xfrm>
                <a:off x="5709743" y="3989009"/>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27"/>
              <p:cNvSpPr>
                <a:spLocks noChangeShapeType="1"/>
              </p:cNvSpPr>
              <p:nvPr/>
            </p:nvSpPr>
            <p:spPr bwMode="auto">
              <a:xfrm>
                <a:off x="5722357" y="3989009"/>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28"/>
              <p:cNvSpPr>
                <a:spLocks noChangeShapeType="1"/>
              </p:cNvSpPr>
              <p:nvPr/>
            </p:nvSpPr>
            <p:spPr bwMode="auto">
              <a:xfrm>
                <a:off x="5747585" y="3989009"/>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129"/>
              <p:cNvSpPr>
                <a:spLocks noChangeShapeType="1"/>
              </p:cNvSpPr>
              <p:nvPr/>
            </p:nvSpPr>
            <p:spPr bwMode="auto">
              <a:xfrm>
                <a:off x="5760199" y="3989009"/>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130"/>
              <p:cNvSpPr>
                <a:spLocks noChangeShapeType="1"/>
              </p:cNvSpPr>
              <p:nvPr/>
            </p:nvSpPr>
            <p:spPr bwMode="auto">
              <a:xfrm>
                <a:off x="5785428" y="3989009"/>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131"/>
              <p:cNvSpPr>
                <a:spLocks noChangeShapeType="1"/>
              </p:cNvSpPr>
              <p:nvPr/>
            </p:nvSpPr>
            <p:spPr bwMode="auto">
              <a:xfrm>
                <a:off x="5798042" y="3989009"/>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32"/>
              <p:cNvSpPr>
                <a:spLocks noChangeShapeType="1"/>
              </p:cNvSpPr>
              <p:nvPr/>
            </p:nvSpPr>
            <p:spPr bwMode="auto">
              <a:xfrm>
                <a:off x="5810656" y="4026902"/>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33"/>
              <p:cNvSpPr>
                <a:spLocks noChangeShapeType="1"/>
              </p:cNvSpPr>
              <p:nvPr/>
            </p:nvSpPr>
            <p:spPr bwMode="auto">
              <a:xfrm>
                <a:off x="5835884" y="4026902"/>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134"/>
              <p:cNvSpPr>
                <a:spLocks noChangeShapeType="1"/>
              </p:cNvSpPr>
              <p:nvPr/>
            </p:nvSpPr>
            <p:spPr bwMode="auto">
              <a:xfrm>
                <a:off x="5873727" y="4052163"/>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135"/>
              <p:cNvSpPr>
                <a:spLocks noChangeShapeType="1"/>
              </p:cNvSpPr>
              <p:nvPr/>
            </p:nvSpPr>
            <p:spPr bwMode="auto">
              <a:xfrm>
                <a:off x="5949412" y="4077425"/>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136"/>
              <p:cNvSpPr>
                <a:spLocks noChangeShapeType="1"/>
              </p:cNvSpPr>
              <p:nvPr/>
            </p:nvSpPr>
            <p:spPr bwMode="auto">
              <a:xfrm>
                <a:off x="5974640" y="4077425"/>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137"/>
              <p:cNvSpPr>
                <a:spLocks noChangeShapeType="1"/>
              </p:cNvSpPr>
              <p:nvPr/>
            </p:nvSpPr>
            <p:spPr bwMode="auto">
              <a:xfrm>
                <a:off x="5999869" y="4077425"/>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138"/>
              <p:cNvSpPr>
                <a:spLocks noChangeShapeType="1"/>
              </p:cNvSpPr>
              <p:nvPr/>
            </p:nvSpPr>
            <p:spPr bwMode="auto">
              <a:xfrm>
                <a:off x="5999869" y="4077425"/>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139"/>
              <p:cNvSpPr>
                <a:spLocks noChangeShapeType="1"/>
              </p:cNvSpPr>
              <p:nvPr/>
            </p:nvSpPr>
            <p:spPr bwMode="auto">
              <a:xfrm>
                <a:off x="6037711" y="4090056"/>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40"/>
              <p:cNvSpPr>
                <a:spLocks noChangeShapeType="1"/>
              </p:cNvSpPr>
              <p:nvPr/>
            </p:nvSpPr>
            <p:spPr bwMode="auto">
              <a:xfrm>
                <a:off x="6062940" y="4090056"/>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41"/>
              <p:cNvSpPr>
                <a:spLocks noChangeShapeType="1"/>
              </p:cNvSpPr>
              <p:nvPr/>
            </p:nvSpPr>
            <p:spPr bwMode="auto">
              <a:xfrm>
                <a:off x="6088168" y="4127949"/>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142"/>
              <p:cNvSpPr>
                <a:spLocks noChangeShapeType="1"/>
              </p:cNvSpPr>
              <p:nvPr/>
            </p:nvSpPr>
            <p:spPr bwMode="auto">
              <a:xfrm>
                <a:off x="6126011" y="4127949"/>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143"/>
              <p:cNvSpPr>
                <a:spLocks noChangeShapeType="1"/>
              </p:cNvSpPr>
              <p:nvPr/>
            </p:nvSpPr>
            <p:spPr bwMode="auto">
              <a:xfrm>
                <a:off x="6151239" y="415321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144"/>
              <p:cNvSpPr>
                <a:spLocks noChangeShapeType="1"/>
              </p:cNvSpPr>
              <p:nvPr/>
            </p:nvSpPr>
            <p:spPr bwMode="auto">
              <a:xfrm>
                <a:off x="6176467" y="4165841"/>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145"/>
              <p:cNvSpPr>
                <a:spLocks noChangeShapeType="1"/>
              </p:cNvSpPr>
              <p:nvPr/>
            </p:nvSpPr>
            <p:spPr bwMode="auto">
              <a:xfrm>
                <a:off x="6201696" y="416584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46"/>
              <p:cNvSpPr>
                <a:spLocks noChangeShapeType="1"/>
              </p:cNvSpPr>
              <p:nvPr/>
            </p:nvSpPr>
            <p:spPr bwMode="auto">
              <a:xfrm>
                <a:off x="6239538" y="4178472"/>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47"/>
              <p:cNvSpPr>
                <a:spLocks noChangeShapeType="1"/>
              </p:cNvSpPr>
              <p:nvPr/>
            </p:nvSpPr>
            <p:spPr bwMode="auto">
              <a:xfrm>
                <a:off x="6264766" y="4191103"/>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48"/>
              <p:cNvSpPr>
                <a:spLocks noChangeShapeType="1"/>
              </p:cNvSpPr>
              <p:nvPr/>
            </p:nvSpPr>
            <p:spPr bwMode="auto">
              <a:xfrm>
                <a:off x="6289995" y="4203734"/>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49"/>
              <p:cNvSpPr>
                <a:spLocks noChangeShapeType="1"/>
              </p:cNvSpPr>
              <p:nvPr/>
            </p:nvSpPr>
            <p:spPr bwMode="auto">
              <a:xfrm>
                <a:off x="6315223" y="4203734"/>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50"/>
              <p:cNvSpPr>
                <a:spLocks noChangeShapeType="1"/>
              </p:cNvSpPr>
              <p:nvPr/>
            </p:nvSpPr>
            <p:spPr bwMode="auto">
              <a:xfrm>
                <a:off x="6378294" y="424162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51"/>
              <p:cNvSpPr>
                <a:spLocks noChangeShapeType="1"/>
              </p:cNvSpPr>
              <p:nvPr/>
            </p:nvSpPr>
            <p:spPr bwMode="auto">
              <a:xfrm>
                <a:off x="6428751" y="4266889"/>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52"/>
              <p:cNvSpPr>
                <a:spLocks noChangeShapeType="1"/>
              </p:cNvSpPr>
              <p:nvPr/>
            </p:nvSpPr>
            <p:spPr bwMode="auto">
              <a:xfrm>
                <a:off x="6491822" y="4279520"/>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53"/>
              <p:cNvSpPr>
                <a:spLocks noChangeShapeType="1"/>
              </p:cNvSpPr>
              <p:nvPr/>
            </p:nvSpPr>
            <p:spPr bwMode="auto">
              <a:xfrm>
                <a:off x="6542278" y="4292150"/>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54"/>
              <p:cNvSpPr>
                <a:spLocks noChangeShapeType="1"/>
              </p:cNvSpPr>
              <p:nvPr/>
            </p:nvSpPr>
            <p:spPr bwMode="auto">
              <a:xfrm>
                <a:off x="6605349" y="4317412"/>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55"/>
              <p:cNvSpPr>
                <a:spLocks noChangeShapeType="1"/>
              </p:cNvSpPr>
              <p:nvPr/>
            </p:nvSpPr>
            <p:spPr bwMode="auto">
              <a:xfrm>
                <a:off x="6630578" y="4330043"/>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56"/>
              <p:cNvSpPr>
                <a:spLocks noChangeShapeType="1"/>
              </p:cNvSpPr>
              <p:nvPr/>
            </p:nvSpPr>
            <p:spPr bwMode="auto">
              <a:xfrm>
                <a:off x="6655806" y="4330043"/>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57"/>
              <p:cNvSpPr>
                <a:spLocks noChangeShapeType="1"/>
              </p:cNvSpPr>
              <p:nvPr/>
            </p:nvSpPr>
            <p:spPr bwMode="auto">
              <a:xfrm>
                <a:off x="6693649" y="4367936"/>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58"/>
              <p:cNvSpPr>
                <a:spLocks noChangeShapeType="1"/>
              </p:cNvSpPr>
              <p:nvPr/>
            </p:nvSpPr>
            <p:spPr bwMode="auto">
              <a:xfrm>
                <a:off x="6731491" y="4367936"/>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59"/>
              <p:cNvSpPr>
                <a:spLocks noChangeShapeType="1"/>
              </p:cNvSpPr>
              <p:nvPr/>
            </p:nvSpPr>
            <p:spPr bwMode="auto">
              <a:xfrm>
                <a:off x="6756719" y="4380567"/>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60"/>
              <p:cNvSpPr>
                <a:spLocks noChangeShapeType="1"/>
              </p:cNvSpPr>
              <p:nvPr/>
            </p:nvSpPr>
            <p:spPr bwMode="auto">
              <a:xfrm>
                <a:off x="6794562" y="4405829"/>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61"/>
              <p:cNvSpPr>
                <a:spLocks noChangeShapeType="1"/>
              </p:cNvSpPr>
              <p:nvPr/>
            </p:nvSpPr>
            <p:spPr bwMode="auto">
              <a:xfrm>
                <a:off x="6819790" y="4393198"/>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62"/>
              <p:cNvSpPr>
                <a:spLocks noChangeShapeType="1"/>
              </p:cNvSpPr>
              <p:nvPr/>
            </p:nvSpPr>
            <p:spPr bwMode="auto">
              <a:xfrm>
                <a:off x="6857633" y="4431090"/>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63"/>
              <p:cNvSpPr>
                <a:spLocks noChangeShapeType="1"/>
              </p:cNvSpPr>
              <p:nvPr/>
            </p:nvSpPr>
            <p:spPr bwMode="auto">
              <a:xfrm>
                <a:off x="6882861" y="4431090"/>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64"/>
              <p:cNvSpPr>
                <a:spLocks noChangeShapeType="1"/>
              </p:cNvSpPr>
              <p:nvPr/>
            </p:nvSpPr>
            <p:spPr bwMode="auto">
              <a:xfrm>
                <a:off x="7009003" y="4481614"/>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65"/>
              <p:cNvSpPr>
                <a:spLocks noChangeShapeType="1"/>
              </p:cNvSpPr>
              <p:nvPr/>
            </p:nvSpPr>
            <p:spPr bwMode="auto">
              <a:xfrm>
                <a:off x="7084688" y="4506876"/>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66"/>
              <p:cNvSpPr>
                <a:spLocks noChangeShapeType="1"/>
              </p:cNvSpPr>
              <p:nvPr/>
            </p:nvSpPr>
            <p:spPr bwMode="auto">
              <a:xfrm>
                <a:off x="7160373" y="4532138"/>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67"/>
              <p:cNvSpPr>
                <a:spLocks noChangeShapeType="1"/>
              </p:cNvSpPr>
              <p:nvPr/>
            </p:nvSpPr>
            <p:spPr bwMode="auto">
              <a:xfrm>
                <a:off x="7223444" y="4548979"/>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68"/>
              <p:cNvSpPr>
                <a:spLocks noChangeShapeType="1"/>
              </p:cNvSpPr>
              <p:nvPr/>
            </p:nvSpPr>
            <p:spPr bwMode="auto">
              <a:xfrm>
                <a:off x="7299129" y="457424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69"/>
              <p:cNvSpPr>
                <a:spLocks noChangeShapeType="1"/>
              </p:cNvSpPr>
              <p:nvPr/>
            </p:nvSpPr>
            <p:spPr bwMode="auto">
              <a:xfrm>
                <a:off x="7362200" y="4599502"/>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70"/>
              <p:cNvSpPr>
                <a:spLocks noChangeShapeType="1"/>
              </p:cNvSpPr>
              <p:nvPr/>
            </p:nvSpPr>
            <p:spPr bwMode="auto">
              <a:xfrm>
                <a:off x="7437885" y="4633185"/>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71"/>
              <p:cNvSpPr>
                <a:spLocks noChangeShapeType="1"/>
              </p:cNvSpPr>
              <p:nvPr/>
            </p:nvSpPr>
            <p:spPr bwMode="auto">
              <a:xfrm>
                <a:off x="7564027" y="466265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172"/>
              <p:cNvSpPr>
                <a:spLocks noChangeShapeType="1"/>
              </p:cNvSpPr>
              <p:nvPr/>
            </p:nvSpPr>
            <p:spPr bwMode="auto">
              <a:xfrm>
                <a:off x="7500956" y="4662657"/>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173"/>
              <p:cNvSpPr>
                <a:spLocks noChangeShapeType="1"/>
              </p:cNvSpPr>
              <p:nvPr/>
            </p:nvSpPr>
            <p:spPr bwMode="auto">
              <a:xfrm>
                <a:off x="7677554" y="466265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174"/>
              <p:cNvSpPr>
                <a:spLocks noChangeShapeType="1"/>
              </p:cNvSpPr>
              <p:nvPr/>
            </p:nvSpPr>
            <p:spPr bwMode="auto">
              <a:xfrm>
                <a:off x="7753239" y="4696339"/>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175"/>
              <p:cNvSpPr>
                <a:spLocks noChangeShapeType="1"/>
              </p:cNvSpPr>
              <p:nvPr/>
            </p:nvSpPr>
            <p:spPr bwMode="auto">
              <a:xfrm>
                <a:off x="7816310" y="4746863"/>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176"/>
              <p:cNvSpPr>
                <a:spLocks noChangeShapeType="1"/>
              </p:cNvSpPr>
              <p:nvPr/>
            </p:nvSpPr>
            <p:spPr bwMode="auto">
              <a:xfrm>
                <a:off x="7879381" y="477741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77"/>
              <p:cNvSpPr>
                <a:spLocks noChangeShapeType="1"/>
              </p:cNvSpPr>
              <p:nvPr/>
            </p:nvSpPr>
            <p:spPr bwMode="auto">
              <a:xfrm>
                <a:off x="7955066" y="477741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78"/>
              <p:cNvSpPr>
                <a:spLocks noChangeShapeType="1"/>
              </p:cNvSpPr>
              <p:nvPr/>
            </p:nvSpPr>
            <p:spPr bwMode="auto">
              <a:xfrm>
                <a:off x="8068594" y="4822648"/>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79"/>
              <p:cNvSpPr>
                <a:spLocks noChangeShapeType="1"/>
              </p:cNvSpPr>
              <p:nvPr/>
            </p:nvSpPr>
            <p:spPr bwMode="auto">
              <a:xfrm>
                <a:off x="8131665" y="4847910"/>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80"/>
              <p:cNvSpPr>
                <a:spLocks noChangeShapeType="1"/>
              </p:cNvSpPr>
              <p:nvPr/>
            </p:nvSpPr>
            <p:spPr bwMode="auto">
              <a:xfrm>
                <a:off x="8358720" y="4911065"/>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81"/>
              <p:cNvSpPr>
                <a:spLocks noChangeShapeType="1"/>
              </p:cNvSpPr>
              <p:nvPr/>
            </p:nvSpPr>
            <p:spPr bwMode="auto">
              <a:xfrm>
                <a:off x="8245192" y="4911065"/>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82"/>
              <p:cNvSpPr>
                <a:spLocks noChangeShapeType="1"/>
              </p:cNvSpPr>
              <p:nvPr/>
            </p:nvSpPr>
            <p:spPr bwMode="auto">
              <a:xfrm>
                <a:off x="8328992" y="4899064"/>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83"/>
              <p:cNvSpPr>
                <a:spLocks noChangeShapeType="1"/>
              </p:cNvSpPr>
              <p:nvPr/>
            </p:nvSpPr>
            <p:spPr bwMode="auto">
              <a:xfrm>
                <a:off x="7463113" y="4633185"/>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84"/>
              <p:cNvSpPr>
                <a:spLocks noChangeShapeType="1"/>
              </p:cNvSpPr>
              <p:nvPr/>
            </p:nvSpPr>
            <p:spPr bwMode="auto">
              <a:xfrm>
                <a:off x="7576641" y="466265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85"/>
              <p:cNvSpPr>
                <a:spLocks noChangeShapeType="1"/>
              </p:cNvSpPr>
              <p:nvPr/>
            </p:nvSpPr>
            <p:spPr bwMode="auto">
              <a:xfrm>
                <a:off x="7526184" y="4662657"/>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86"/>
              <p:cNvSpPr>
                <a:spLocks noChangeShapeType="1"/>
              </p:cNvSpPr>
              <p:nvPr/>
            </p:nvSpPr>
            <p:spPr bwMode="auto">
              <a:xfrm>
                <a:off x="7702783" y="4662657"/>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87"/>
              <p:cNvSpPr>
                <a:spLocks noChangeShapeType="1"/>
              </p:cNvSpPr>
              <p:nvPr/>
            </p:nvSpPr>
            <p:spPr bwMode="auto">
              <a:xfrm>
                <a:off x="7765854" y="4696339"/>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88"/>
              <p:cNvSpPr>
                <a:spLocks noChangeShapeType="1"/>
              </p:cNvSpPr>
              <p:nvPr/>
            </p:nvSpPr>
            <p:spPr bwMode="auto">
              <a:xfrm>
                <a:off x="7828925" y="4746863"/>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89"/>
              <p:cNvSpPr>
                <a:spLocks noChangeShapeType="1"/>
              </p:cNvSpPr>
              <p:nvPr/>
            </p:nvSpPr>
            <p:spPr bwMode="auto">
              <a:xfrm>
                <a:off x="7904610" y="477741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90"/>
              <p:cNvSpPr>
                <a:spLocks noChangeShapeType="1"/>
              </p:cNvSpPr>
              <p:nvPr/>
            </p:nvSpPr>
            <p:spPr bwMode="auto">
              <a:xfrm>
                <a:off x="7980295" y="477741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91"/>
              <p:cNvSpPr>
                <a:spLocks noChangeShapeType="1"/>
              </p:cNvSpPr>
              <p:nvPr/>
            </p:nvSpPr>
            <p:spPr bwMode="auto">
              <a:xfrm>
                <a:off x="8144279" y="4847910"/>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92"/>
              <p:cNvSpPr>
                <a:spLocks noChangeShapeType="1"/>
              </p:cNvSpPr>
              <p:nvPr/>
            </p:nvSpPr>
            <p:spPr bwMode="auto">
              <a:xfrm>
                <a:off x="8371334" y="4911065"/>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93"/>
              <p:cNvSpPr>
                <a:spLocks noChangeShapeType="1"/>
              </p:cNvSpPr>
              <p:nvPr/>
            </p:nvSpPr>
            <p:spPr bwMode="auto">
              <a:xfrm>
                <a:off x="8257807" y="4911065"/>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94"/>
              <p:cNvSpPr>
                <a:spLocks noChangeShapeType="1"/>
              </p:cNvSpPr>
              <p:nvPr/>
            </p:nvSpPr>
            <p:spPr bwMode="auto">
              <a:xfrm>
                <a:off x="8434386" y="5050004"/>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95"/>
              <p:cNvSpPr>
                <a:spLocks noChangeShapeType="1"/>
              </p:cNvSpPr>
              <p:nvPr/>
            </p:nvSpPr>
            <p:spPr bwMode="auto">
              <a:xfrm>
                <a:off x="6920704" y="4456352"/>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96"/>
              <p:cNvSpPr>
                <a:spLocks noChangeShapeType="1"/>
              </p:cNvSpPr>
              <p:nvPr/>
            </p:nvSpPr>
            <p:spPr bwMode="auto">
              <a:xfrm>
                <a:off x="7046845" y="4481614"/>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97"/>
              <p:cNvSpPr>
                <a:spLocks noChangeShapeType="1"/>
              </p:cNvSpPr>
              <p:nvPr/>
            </p:nvSpPr>
            <p:spPr bwMode="auto">
              <a:xfrm>
                <a:off x="6908090" y="4431090"/>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98"/>
              <p:cNvSpPr>
                <a:spLocks noChangeShapeType="1"/>
              </p:cNvSpPr>
              <p:nvPr/>
            </p:nvSpPr>
            <p:spPr bwMode="auto">
              <a:xfrm>
                <a:off x="6971160" y="4468983"/>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99"/>
              <p:cNvSpPr>
                <a:spLocks noChangeShapeType="1"/>
              </p:cNvSpPr>
              <p:nvPr/>
            </p:nvSpPr>
            <p:spPr bwMode="auto">
              <a:xfrm>
                <a:off x="7109916" y="4506876"/>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200"/>
              <p:cNvSpPr>
                <a:spLocks noChangeShapeType="1"/>
              </p:cNvSpPr>
              <p:nvPr/>
            </p:nvSpPr>
            <p:spPr bwMode="auto">
              <a:xfrm>
                <a:off x="7185601" y="4532138"/>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201"/>
              <p:cNvSpPr>
                <a:spLocks noChangeShapeType="1"/>
              </p:cNvSpPr>
              <p:nvPr/>
            </p:nvSpPr>
            <p:spPr bwMode="auto">
              <a:xfrm>
                <a:off x="7261287" y="4548979"/>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202"/>
              <p:cNvSpPr>
                <a:spLocks noChangeShapeType="1"/>
              </p:cNvSpPr>
              <p:nvPr/>
            </p:nvSpPr>
            <p:spPr bwMode="auto">
              <a:xfrm>
                <a:off x="7324357" y="457424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203"/>
              <p:cNvSpPr>
                <a:spLocks noChangeShapeType="1"/>
              </p:cNvSpPr>
              <p:nvPr/>
            </p:nvSpPr>
            <p:spPr bwMode="auto">
              <a:xfrm>
                <a:off x="7400042" y="4607923"/>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204"/>
              <p:cNvSpPr>
                <a:spLocks noChangeShapeType="1"/>
              </p:cNvSpPr>
              <p:nvPr/>
            </p:nvSpPr>
            <p:spPr bwMode="auto">
              <a:xfrm>
                <a:off x="7475728" y="4633185"/>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205"/>
              <p:cNvSpPr>
                <a:spLocks noChangeShapeType="1"/>
              </p:cNvSpPr>
              <p:nvPr/>
            </p:nvSpPr>
            <p:spPr bwMode="auto">
              <a:xfrm>
                <a:off x="7589255" y="466265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206"/>
              <p:cNvSpPr>
                <a:spLocks noChangeShapeType="1"/>
              </p:cNvSpPr>
              <p:nvPr/>
            </p:nvSpPr>
            <p:spPr bwMode="auto">
              <a:xfrm>
                <a:off x="7715397" y="4662657"/>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207"/>
              <p:cNvSpPr>
                <a:spLocks noChangeShapeType="1"/>
              </p:cNvSpPr>
              <p:nvPr/>
            </p:nvSpPr>
            <p:spPr bwMode="auto">
              <a:xfrm>
                <a:off x="7778468" y="4696339"/>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208"/>
              <p:cNvSpPr>
                <a:spLocks noChangeShapeType="1"/>
              </p:cNvSpPr>
              <p:nvPr/>
            </p:nvSpPr>
            <p:spPr bwMode="auto">
              <a:xfrm>
                <a:off x="7841539" y="4746863"/>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209"/>
              <p:cNvSpPr>
                <a:spLocks noChangeShapeType="1"/>
              </p:cNvSpPr>
              <p:nvPr/>
            </p:nvSpPr>
            <p:spPr bwMode="auto">
              <a:xfrm>
                <a:off x="7917224" y="477741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210"/>
              <p:cNvSpPr>
                <a:spLocks noChangeShapeType="1"/>
              </p:cNvSpPr>
              <p:nvPr/>
            </p:nvSpPr>
            <p:spPr bwMode="auto">
              <a:xfrm>
                <a:off x="7992909" y="477741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211"/>
              <p:cNvSpPr>
                <a:spLocks noChangeShapeType="1"/>
              </p:cNvSpPr>
              <p:nvPr/>
            </p:nvSpPr>
            <p:spPr bwMode="auto">
              <a:xfrm>
                <a:off x="8169507" y="4847910"/>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212"/>
              <p:cNvSpPr>
                <a:spLocks noChangeShapeType="1"/>
              </p:cNvSpPr>
              <p:nvPr/>
            </p:nvSpPr>
            <p:spPr bwMode="auto">
              <a:xfrm>
                <a:off x="8383948" y="4911065"/>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213"/>
              <p:cNvSpPr>
                <a:spLocks noChangeShapeType="1"/>
              </p:cNvSpPr>
              <p:nvPr/>
            </p:nvSpPr>
            <p:spPr bwMode="auto">
              <a:xfrm>
                <a:off x="8283035" y="4911065"/>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214"/>
              <p:cNvSpPr>
                <a:spLocks noChangeShapeType="1"/>
              </p:cNvSpPr>
              <p:nvPr/>
            </p:nvSpPr>
            <p:spPr bwMode="auto">
              <a:xfrm>
                <a:off x="8458254" y="5050004"/>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215"/>
              <p:cNvSpPr>
                <a:spLocks noChangeShapeType="1"/>
              </p:cNvSpPr>
              <p:nvPr/>
            </p:nvSpPr>
            <p:spPr bwMode="auto">
              <a:xfrm>
                <a:off x="7488342" y="4633185"/>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216"/>
              <p:cNvSpPr>
                <a:spLocks noChangeShapeType="1"/>
              </p:cNvSpPr>
              <p:nvPr/>
            </p:nvSpPr>
            <p:spPr bwMode="auto">
              <a:xfrm>
                <a:off x="7614483" y="466265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217"/>
              <p:cNvSpPr>
                <a:spLocks noChangeShapeType="1"/>
              </p:cNvSpPr>
              <p:nvPr/>
            </p:nvSpPr>
            <p:spPr bwMode="auto">
              <a:xfrm>
                <a:off x="7551413" y="4662657"/>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218"/>
              <p:cNvSpPr>
                <a:spLocks noChangeShapeType="1"/>
              </p:cNvSpPr>
              <p:nvPr/>
            </p:nvSpPr>
            <p:spPr bwMode="auto">
              <a:xfrm>
                <a:off x="7728011" y="4662657"/>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219"/>
              <p:cNvSpPr>
                <a:spLocks noChangeShapeType="1"/>
              </p:cNvSpPr>
              <p:nvPr/>
            </p:nvSpPr>
            <p:spPr bwMode="auto">
              <a:xfrm>
                <a:off x="7803696" y="4696339"/>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220"/>
              <p:cNvSpPr>
                <a:spLocks noChangeShapeType="1"/>
              </p:cNvSpPr>
              <p:nvPr/>
            </p:nvSpPr>
            <p:spPr bwMode="auto">
              <a:xfrm>
                <a:off x="7866767" y="4746863"/>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221"/>
              <p:cNvSpPr>
                <a:spLocks noChangeShapeType="1"/>
              </p:cNvSpPr>
              <p:nvPr/>
            </p:nvSpPr>
            <p:spPr bwMode="auto">
              <a:xfrm>
                <a:off x="7929838" y="477741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222"/>
              <p:cNvSpPr>
                <a:spLocks noChangeShapeType="1"/>
              </p:cNvSpPr>
              <p:nvPr/>
            </p:nvSpPr>
            <p:spPr bwMode="auto">
              <a:xfrm>
                <a:off x="8005523" y="4777411"/>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223"/>
              <p:cNvSpPr>
                <a:spLocks noChangeShapeType="1"/>
              </p:cNvSpPr>
              <p:nvPr/>
            </p:nvSpPr>
            <p:spPr bwMode="auto">
              <a:xfrm>
                <a:off x="8081208" y="4847910"/>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224"/>
              <p:cNvSpPr>
                <a:spLocks noChangeShapeType="1"/>
              </p:cNvSpPr>
              <p:nvPr/>
            </p:nvSpPr>
            <p:spPr bwMode="auto">
              <a:xfrm>
                <a:off x="8182121" y="4847910"/>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225"/>
              <p:cNvSpPr>
                <a:spLocks noChangeShapeType="1"/>
              </p:cNvSpPr>
              <p:nvPr/>
            </p:nvSpPr>
            <p:spPr bwMode="auto">
              <a:xfrm>
                <a:off x="8409177" y="4911065"/>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226"/>
              <p:cNvSpPr>
                <a:spLocks noChangeShapeType="1"/>
              </p:cNvSpPr>
              <p:nvPr/>
            </p:nvSpPr>
            <p:spPr bwMode="auto">
              <a:xfrm>
                <a:off x="8295649" y="4911065"/>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227"/>
              <p:cNvSpPr>
                <a:spLocks noChangeShapeType="1"/>
              </p:cNvSpPr>
              <p:nvPr/>
            </p:nvSpPr>
            <p:spPr bwMode="auto">
              <a:xfrm>
                <a:off x="8421791" y="5050004"/>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228"/>
              <p:cNvSpPr>
                <a:spLocks noChangeShapeType="1"/>
              </p:cNvSpPr>
              <p:nvPr/>
            </p:nvSpPr>
            <p:spPr bwMode="auto">
              <a:xfrm>
                <a:off x="8573161" y="5050004"/>
                <a:ext cx="0" cy="37893"/>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229"/>
              <p:cNvSpPr>
                <a:spLocks noChangeShapeType="1"/>
              </p:cNvSpPr>
              <p:nvPr/>
            </p:nvSpPr>
            <p:spPr bwMode="auto">
              <a:xfrm>
                <a:off x="8497476" y="5050004"/>
                <a:ext cx="0" cy="50524"/>
              </a:xfrm>
              <a:prstGeom prst="line">
                <a:avLst/>
              </a:pr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Freeform 230"/>
              <p:cNvSpPr>
                <a:spLocks/>
              </p:cNvSpPr>
              <p:nvPr/>
            </p:nvSpPr>
            <p:spPr bwMode="auto">
              <a:xfrm>
                <a:off x="5167333" y="3862700"/>
                <a:ext cx="3405828" cy="1212566"/>
              </a:xfrm>
              <a:custGeom>
                <a:avLst/>
                <a:gdLst>
                  <a:gd name="T0" fmla="*/ 258 w 270"/>
                  <a:gd name="T1" fmla="*/ 96 h 96"/>
                  <a:gd name="T2" fmla="*/ 242 w 270"/>
                  <a:gd name="T3" fmla="*/ 84 h 96"/>
                  <a:gd name="T4" fmla="*/ 237 w 270"/>
                  <a:gd name="T5" fmla="*/ 82 h 96"/>
                  <a:gd name="T6" fmla="*/ 230 w 270"/>
                  <a:gd name="T7" fmla="*/ 80 h 96"/>
                  <a:gd name="T8" fmla="*/ 227 w 270"/>
                  <a:gd name="T9" fmla="*/ 77 h 96"/>
                  <a:gd name="T10" fmla="*/ 218 w 270"/>
                  <a:gd name="T11" fmla="*/ 74 h 96"/>
                  <a:gd name="T12" fmla="*/ 215 w 270"/>
                  <a:gd name="T13" fmla="*/ 71 h 96"/>
                  <a:gd name="T14" fmla="*/ 211 w 270"/>
                  <a:gd name="T15" fmla="*/ 69 h 96"/>
                  <a:gd name="T16" fmla="*/ 205 w 270"/>
                  <a:gd name="T17" fmla="*/ 67 h 96"/>
                  <a:gd name="T18" fmla="*/ 198 w 270"/>
                  <a:gd name="T19" fmla="*/ 65 h 96"/>
                  <a:gd name="T20" fmla="*/ 184 w 270"/>
                  <a:gd name="T21" fmla="*/ 62 h 96"/>
                  <a:gd name="T22" fmla="*/ 180 w 270"/>
                  <a:gd name="T23" fmla="*/ 59 h 96"/>
                  <a:gd name="T24" fmla="*/ 173 w 270"/>
                  <a:gd name="T25" fmla="*/ 57 h 96"/>
                  <a:gd name="T26" fmla="*/ 165 w 270"/>
                  <a:gd name="T27" fmla="*/ 55 h 96"/>
                  <a:gd name="T28" fmla="*/ 159 w 270"/>
                  <a:gd name="T29" fmla="*/ 53 h 96"/>
                  <a:gd name="T30" fmla="*/ 151 w 270"/>
                  <a:gd name="T31" fmla="*/ 51 h 96"/>
                  <a:gd name="T32" fmla="*/ 146 w 270"/>
                  <a:gd name="T33" fmla="*/ 49 h 96"/>
                  <a:gd name="T34" fmla="*/ 140 w 270"/>
                  <a:gd name="T35" fmla="*/ 47 h 96"/>
                  <a:gd name="T36" fmla="*/ 133 w 270"/>
                  <a:gd name="T37" fmla="*/ 44 h 96"/>
                  <a:gd name="T38" fmla="*/ 128 w 270"/>
                  <a:gd name="T39" fmla="*/ 43 h 96"/>
                  <a:gd name="T40" fmla="*/ 123 w 270"/>
                  <a:gd name="T41" fmla="*/ 41 h 96"/>
                  <a:gd name="T42" fmla="*/ 118 w 270"/>
                  <a:gd name="T43" fmla="*/ 38 h 96"/>
                  <a:gd name="T44" fmla="*/ 113 w 270"/>
                  <a:gd name="T45" fmla="*/ 37 h 96"/>
                  <a:gd name="T46" fmla="*/ 108 w 270"/>
                  <a:gd name="T47" fmla="*/ 35 h 96"/>
                  <a:gd name="T48" fmla="*/ 103 w 270"/>
                  <a:gd name="T49" fmla="*/ 33 h 96"/>
                  <a:gd name="T50" fmla="*/ 100 w 270"/>
                  <a:gd name="T51" fmla="*/ 31 h 96"/>
                  <a:gd name="T52" fmla="*/ 89 w 270"/>
                  <a:gd name="T53" fmla="*/ 31 h 96"/>
                  <a:gd name="T54" fmla="*/ 85 w 270"/>
                  <a:gd name="T55" fmla="*/ 28 h 96"/>
                  <a:gd name="T56" fmla="*/ 81 w 270"/>
                  <a:gd name="T57" fmla="*/ 26 h 96"/>
                  <a:gd name="T58" fmla="*/ 77 w 270"/>
                  <a:gd name="T59" fmla="*/ 25 h 96"/>
                  <a:gd name="T60" fmla="*/ 72 w 270"/>
                  <a:gd name="T61" fmla="*/ 22 h 96"/>
                  <a:gd name="T62" fmla="*/ 68 w 270"/>
                  <a:gd name="T63" fmla="*/ 20 h 96"/>
                  <a:gd name="T64" fmla="*/ 61 w 270"/>
                  <a:gd name="T65" fmla="*/ 19 h 96"/>
                  <a:gd name="T66" fmla="*/ 56 w 270"/>
                  <a:gd name="T67" fmla="*/ 16 h 96"/>
                  <a:gd name="T68" fmla="*/ 51 w 270"/>
                  <a:gd name="T69" fmla="*/ 15 h 96"/>
                  <a:gd name="T70" fmla="*/ 44 w 270"/>
                  <a:gd name="T71" fmla="*/ 12 h 96"/>
                  <a:gd name="T72" fmla="*/ 38 w 270"/>
                  <a:gd name="T73" fmla="*/ 10 h 96"/>
                  <a:gd name="T74" fmla="*/ 35 w 270"/>
                  <a:gd name="T75" fmla="*/ 8 h 96"/>
                  <a:gd name="T76" fmla="*/ 29 w 270"/>
                  <a:gd name="T77" fmla="*/ 7 h 96"/>
                  <a:gd name="T78" fmla="*/ 22 w 270"/>
                  <a:gd name="T79" fmla="*/ 4 h 96"/>
                  <a:gd name="T80" fmla="*/ 16 w 270"/>
                  <a:gd name="T81" fmla="*/ 2 h 96"/>
                  <a:gd name="T82" fmla="*/ 12 w 270"/>
                  <a:gd name="T8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0" h="96">
                    <a:moveTo>
                      <a:pt x="270" y="96"/>
                    </a:moveTo>
                    <a:lnTo>
                      <a:pt x="258" y="96"/>
                    </a:lnTo>
                    <a:lnTo>
                      <a:pt x="258" y="84"/>
                    </a:lnTo>
                    <a:lnTo>
                      <a:pt x="242" y="84"/>
                    </a:lnTo>
                    <a:lnTo>
                      <a:pt x="242" y="82"/>
                    </a:lnTo>
                    <a:lnTo>
                      <a:pt x="237" y="82"/>
                    </a:lnTo>
                    <a:lnTo>
                      <a:pt x="237" y="80"/>
                    </a:lnTo>
                    <a:lnTo>
                      <a:pt x="230" y="80"/>
                    </a:lnTo>
                    <a:lnTo>
                      <a:pt x="230" y="77"/>
                    </a:lnTo>
                    <a:lnTo>
                      <a:pt x="227" y="77"/>
                    </a:lnTo>
                    <a:lnTo>
                      <a:pt x="227" y="74"/>
                    </a:lnTo>
                    <a:lnTo>
                      <a:pt x="218" y="74"/>
                    </a:lnTo>
                    <a:lnTo>
                      <a:pt x="215" y="74"/>
                    </a:lnTo>
                    <a:lnTo>
                      <a:pt x="215" y="71"/>
                    </a:lnTo>
                    <a:lnTo>
                      <a:pt x="211" y="71"/>
                    </a:lnTo>
                    <a:lnTo>
                      <a:pt x="211" y="69"/>
                    </a:lnTo>
                    <a:lnTo>
                      <a:pt x="205" y="69"/>
                    </a:lnTo>
                    <a:lnTo>
                      <a:pt x="205" y="67"/>
                    </a:lnTo>
                    <a:lnTo>
                      <a:pt x="198" y="67"/>
                    </a:lnTo>
                    <a:lnTo>
                      <a:pt x="198" y="65"/>
                    </a:lnTo>
                    <a:lnTo>
                      <a:pt x="184" y="65"/>
                    </a:lnTo>
                    <a:lnTo>
                      <a:pt x="184" y="62"/>
                    </a:lnTo>
                    <a:lnTo>
                      <a:pt x="180" y="62"/>
                    </a:lnTo>
                    <a:lnTo>
                      <a:pt x="180" y="59"/>
                    </a:lnTo>
                    <a:lnTo>
                      <a:pt x="173" y="59"/>
                    </a:lnTo>
                    <a:lnTo>
                      <a:pt x="173" y="57"/>
                    </a:lnTo>
                    <a:lnTo>
                      <a:pt x="165" y="57"/>
                    </a:lnTo>
                    <a:lnTo>
                      <a:pt x="165" y="55"/>
                    </a:lnTo>
                    <a:lnTo>
                      <a:pt x="159" y="55"/>
                    </a:lnTo>
                    <a:lnTo>
                      <a:pt x="159" y="53"/>
                    </a:lnTo>
                    <a:lnTo>
                      <a:pt x="151" y="53"/>
                    </a:lnTo>
                    <a:lnTo>
                      <a:pt x="151" y="51"/>
                    </a:lnTo>
                    <a:lnTo>
                      <a:pt x="146" y="51"/>
                    </a:lnTo>
                    <a:lnTo>
                      <a:pt x="146" y="49"/>
                    </a:lnTo>
                    <a:lnTo>
                      <a:pt x="140" y="49"/>
                    </a:lnTo>
                    <a:lnTo>
                      <a:pt x="140" y="47"/>
                    </a:lnTo>
                    <a:lnTo>
                      <a:pt x="133" y="47"/>
                    </a:lnTo>
                    <a:lnTo>
                      <a:pt x="133" y="44"/>
                    </a:lnTo>
                    <a:lnTo>
                      <a:pt x="128" y="44"/>
                    </a:lnTo>
                    <a:lnTo>
                      <a:pt x="128" y="43"/>
                    </a:lnTo>
                    <a:lnTo>
                      <a:pt x="123" y="43"/>
                    </a:lnTo>
                    <a:lnTo>
                      <a:pt x="123" y="41"/>
                    </a:lnTo>
                    <a:lnTo>
                      <a:pt x="118" y="41"/>
                    </a:lnTo>
                    <a:lnTo>
                      <a:pt x="118" y="38"/>
                    </a:lnTo>
                    <a:lnTo>
                      <a:pt x="113" y="38"/>
                    </a:lnTo>
                    <a:lnTo>
                      <a:pt x="113" y="37"/>
                    </a:lnTo>
                    <a:lnTo>
                      <a:pt x="108" y="37"/>
                    </a:lnTo>
                    <a:lnTo>
                      <a:pt x="108" y="35"/>
                    </a:lnTo>
                    <a:lnTo>
                      <a:pt x="103" y="35"/>
                    </a:lnTo>
                    <a:lnTo>
                      <a:pt x="103" y="33"/>
                    </a:lnTo>
                    <a:lnTo>
                      <a:pt x="100" y="33"/>
                    </a:lnTo>
                    <a:lnTo>
                      <a:pt x="100" y="31"/>
                    </a:lnTo>
                    <a:lnTo>
                      <a:pt x="94" y="31"/>
                    </a:lnTo>
                    <a:lnTo>
                      <a:pt x="89" y="31"/>
                    </a:lnTo>
                    <a:lnTo>
                      <a:pt x="89" y="28"/>
                    </a:lnTo>
                    <a:lnTo>
                      <a:pt x="85" y="28"/>
                    </a:lnTo>
                    <a:lnTo>
                      <a:pt x="85" y="26"/>
                    </a:lnTo>
                    <a:lnTo>
                      <a:pt x="81" y="26"/>
                    </a:lnTo>
                    <a:lnTo>
                      <a:pt x="81" y="25"/>
                    </a:lnTo>
                    <a:lnTo>
                      <a:pt x="77" y="25"/>
                    </a:lnTo>
                    <a:lnTo>
                      <a:pt x="77" y="22"/>
                    </a:lnTo>
                    <a:lnTo>
                      <a:pt x="72" y="22"/>
                    </a:lnTo>
                    <a:lnTo>
                      <a:pt x="72" y="20"/>
                    </a:lnTo>
                    <a:lnTo>
                      <a:pt x="68" y="20"/>
                    </a:lnTo>
                    <a:lnTo>
                      <a:pt x="68" y="19"/>
                    </a:lnTo>
                    <a:lnTo>
                      <a:pt x="61" y="19"/>
                    </a:lnTo>
                    <a:lnTo>
                      <a:pt x="61" y="16"/>
                    </a:lnTo>
                    <a:lnTo>
                      <a:pt x="56" y="16"/>
                    </a:lnTo>
                    <a:lnTo>
                      <a:pt x="56" y="15"/>
                    </a:lnTo>
                    <a:lnTo>
                      <a:pt x="51" y="15"/>
                    </a:lnTo>
                    <a:lnTo>
                      <a:pt x="51" y="12"/>
                    </a:lnTo>
                    <a:lnTo>
                      <a:pt x="44" y="12"/>
                    </a:lnTo>
                    <a:lnTo>
                      <a:pt x="44" y="10"/>
                    </a:lnTo>
                    <a:lnTo>
                      <a:pt x="38" y="10"/>
                    </a:lnTo>
                    <a:lnTo>
                      <a:pt x="38" y="8"/>
                    </a:lnTo>
                    <a:lnTo>
                      <a:pt x="35" y="8"/>
                    </a:lnTo>
                    <a:lnTo>
                      <a:pt x="35" y="7"/>
                    </a:lnTo>
                    <a:lnTo>
                      <a:pt x="29" y="7"/>
                    </a:lnTo>
                    <a:lnTo>
                      <a:pt x="29" y="4"/>
                    </a:lnTo>
                    <a:lnTo>
                      <a:pt x="22" y="4"/>
                    </a:lnTo>
                    <a:lnTo>
                      <a:pt x="22" y="2"/>
                    </a:lnTo>
                    <a:lnTo>
                      <a:pt x="16" y="2"/>
                    </a:lnTo>
                    <a:lnTo>
                      <a:pt x="16" y="0"/>
                    </a:lnTo>
                    <a:lnTo>
                      <a:pt x="12" y="0"/>
                    </a:lnTo>
                    <a:lnTo>
                      <a:pt x="0" y="0"/>
                    </a:lnTo>
                  </a:path>
                </a:pathLst>
              </a:custGeom>
              <a:noFill/>
              <a:ln w="12700">
                <a:solidFill>
                  <a:srgbClr val="F7899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272" name="Group 271"/>
          <p:cNvGrpSpPr/>
          <p:nvPr/>
        </p:nvGrpSpPr>
        <p:grpSpPr>
          <a:xfrm>
            <a:off x="5142853" y="3340942"/>
            <a:ext cx="3430307" cy="1224922"/>
            <a:chOff x="5142853" y="3866922"/>
            <a:chExt cx="3430307" cy="1224922"/>
          </a:xfrm>
        </p:grpSpPr>
        <p:grpSp>
          <p:nvGrpSpPr>
            <p:cNvPr id="273" name="Group 272"/>
            <p:cNvGrpSpPr/>
            <p:nvPr/>
          </p:nvGrpSpPr>
          <p:grpSpPr>
            <a:xfrm>
              <a:off x="5237740" y="3867265"/>
              <a:ext cx="3332124" cy="1224579"/>
              <a:chOff x="3333750" y="2906713"/>
              <a:chExt cx="2524125" cy="933450"/>
            </a:xfrm>
          </p:grpSpPr>
          <p:sp>
            <p:nvSpPr>
              <p:cNvPr id="275" name="Line 231"/>
              <p:cNvSpPr>
                <a:spLocks noChangeShapeType="1"/>
              </p:cNvSpPr>
              <p:nvPr/>
            </p:nvSpPr>
            <p:spPr bwMode="auto">
              <a:xfrm>
                <a:off x="4238625" y="315436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232"/>
              <p:cNvSpPr>
                <a:spLocks noChangeShapeType="1"/>
              </p:cNvSpPr>
              <p:nvPr/>
            </p:nvSpPr>
            <p:spPr bwMode="auto">
              <a:xfrm>
                <a:off x="3362325" y="291623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233"/>
              <p:cNvSpPr>
                <a:spLocks noChangeShapeType="1"/>
              </p:cNvSpPr>
              <p:nvPr/>
            </p:nvSpPr>
            <p:spPr bwMode="auto">
              <a:xfrm>
                <a:off x="3333750" y="291623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234"/>
              <p:cNvSpPr>
                <a:spLocks noChangeShapeType="1"/>
              </p:cNvSpPr>
              <p:nvPr/>
            </p:nvSpPr>
            <p:spPr bwMode="auto">
              <a:xfrm>
                <a:off x="3409950" y="29067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235"/>
              <p:cNvSpPr>
                <a:spLocks noChangeShapeType="1"/>
              </p:cNvSpPr>
              <p:nvPr/>
            </p:nvSpPr>
            <p:spPr bwMode="auto">
              <a:xfrm>
                <a:off x="3476625" y="292576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236"/>
              <p:cNvSpPr>
                <a:spLocks noChangeShapeType="1"/>
              </p:cNvSpPr>
              <p:nvPr/>
            </p:nvSpPr>
            <p:spPr bwMode="auto">
              <a:xfrm>
                <a:off x="3543300" y="29448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237"/>
              <p:cNvSpPr>
                <a:spLocks noChangeShapeType="1"/>
              </p:cNvSpPr>
              <p:nvPr/>
            </p:nvSpPr>
            <p:spPr bwMode="auto">
              <a:xfrm>
                <a:off x="3571875" y="29733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238"/>
              <p:cNvSpPr>
                <a:spLocks noChangeShapeType="1"/>
              </p:cNvSpPr>
              <p:nvPr/>
            </p:nvSpPr>
            <p:spPr bwMode="auto">
              <a:xfrm>
                <a:off x="3495675" y="29543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239"/>
              <p:cNvSpPr>
                <a:spLocks noChangeShapeType="1"/>
              </p:cNvSpPr>
              <p:nvPr/>
            </p:nvSpPr>
            <p:spPr bwMode="auto">
              <a:xfrm>
                <a:off x="3590925" y="29733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240"/>
              <p:cNvSpPr>
                <a:spLocks noChangeShapeType="1"/>
              </p:cNvSpPr>
              <p:nvPr/>
            </p:nvSpPr>
            <p:spPr bwMode="auto">
              <a:xfrm>
                <a:off x="3609975" y="29733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241"/>
              <p:cNvSpPr>
                <a:spLocks noChangeShapeType="1"/>
              </p:cNvSpPr>
              <p:nvPr/>
            </p:nvSpPr>
            <p:spPr bwMode="auto">
              <a:xfrm>
                <a:off x="3524250" y="29638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242"/>
              <p:cNvSpPr>
                <a:spLocks noChangeShapeType="1"/>
              </p:cNvSpPr>
              <p:nvPr/>
            </p:nvSpPr>
            <p:spPr bwMode="auto">
              <a:xfrm>
                <a:off x="3638550" y="29829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243"/>
              <p:cNvSpPr>
                <a:spLocks noChangeShapeType="1"/>
              </p:cNvSpPr>
              <p:nvPr/>
            </p:nvSpPr>
            <p:spPr bwMode="auto">
              <a:xfrm>
                <a:off x="3648075" y="29924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244"/>
              <p:cNvSpPr>
                <a:spLocks noChangeShapeType="1"/>
              </p:cNvSpPr>
              <p:nvPr/>
            </p:nvSpPr>
            <p:spPr bwMode="auto">
              <a:xfrm>
                <a:off x="3667125" y="29924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245"/>
              <p:cNvSpPr>
                <a:spLocks noChangeShapeType="1"/>
              </p:cNvSpPr>
              <p:nvPr/>
            </p:nvSpPr>
            <p:spPr bwMode="auto">
              <a:xfrm>
                <a:off x="3676650" y="29924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246"/>
              <p:cNvSpPr>
                <a:spLocks noChangeShapeType="1"/>
              </p:cNvSpPr>
              <p:nvPr/>
            </p:nvSpPr>
            <p:spPr bwMode="auto">
              <a:xfrm>
                <a:off x="3686175" y="30019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247"/>
              <p:cNvSpPr>
                <a:spLocks noChangeShapeType="1"/>
              </p:cNvSpPr>
              <p:nvPr/>
            </p:nvSpPr>
            <p:spPr bwMode="auto">
              <a:xfrm>
                <a:off x="3705225" y="300196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248"/>
              <p:cNvSpPr>
                <a:spLocks noChangeShapeType="1"/>
              </p:cNvSpPr>
              <p:nvPr/>
            </p:nvSpPr>
            <p:spPr bwMode="auto">
              <a:xfrm>
                <a:off x="3714750" y="30114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249"/>
              <p:cNvSpPr>
                <a:spLocks noChangeShapeType="1"/>
              </p:cNvSpPr>
              <p:nvPr/>
            </p:nvSpPr>
            <p:spPr bwMode="auto">
              <a:xfrm>
                <a:off x="3733800" y="30114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250"/>
              <p:cNvSpPr>
                <a:spLocks noChangeShapeType="1"/>
              </p:cNvSpPr>
              <p:nvPr/>
            </p:nvSpPr>
            <p:spPr bwMode="auto">
              <a:xfrm>
                <a:off x="3743325" y="30210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251"/>
              <p:cNvSpPr>
                <a:spLocks noChangeShapeType="1"/>
              </p:cNvSpPr>
              <p:nvPr/>
            </p:nvSpPr>
            <p:spPr bwMode="auto">
              <a:xfrm>
                <a:off x="3752850" y="30210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252"/>
              <p:cNvSpPr>
                <a:spLocks noChangeShapeType="1"/>
              </p:cNvSpPr>
              <p:nvPr/>
            </p:nvSpPr>
            <p:spPr bwMode="auto">
              <a:xfrm>
                <a:off x="3771900" y="30210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253"/>
              <p:cNvSpPr>
                <a:spLocks noChangeShapeType="1"/>
              </p:cNvSpPr>
              <p:nvPr/>
            </p:nvSpPr>
            <p:spPr bwMode="auto">
              <a:xfrm>
                <a:off x="3781425" y="30114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254"/>
              <p:cNvSpPr>
                <a:spLocks noChangeShapeType="1"/>
              </p:cNvSpPr>
              <p:nvPr/>
            </p:nvSpPr>
            <p:spPr bwMode="auto">
              <a:xfrm>
                <a:off x="3848100" y="30400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255"/>
              <p:cNvSpPr>
                <a:spLocks noChangeShapeType="1"/>
              </p:cNvSpPr>
              <p:nvPr/>
            </p:nvSpPr>
            <p:spPr bwMode="auto">
              <a:xfrm>
                <a:off x="3867150" y="30591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256"/>
              <p:cNvSpPr>
                <a:spLocks noChangeShapeType="1"/>
              </p:cNvSpPr>
              <p:nvPr/>
            </p:nvSpPr>
            <p:spPr bwMode="auto">
              <a:xfrm>
                <a:off x="3895725" y="30591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257"/>
              <p:cNvSpPr>
                <a:spLocks noChangeShapeType="1"/>
              </p:cNvSpPr>
              <p:nvPr/>
            </p:nvSpPr>
            <p:spPr bwMode="auto">
              <a:xfrm>
                <a:off x="3914775" y="30591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258"/>
              <p:cNvSpPr>
                <a:spLocks noChangeShapeType="1"/>
              </p:cNvSpPr>
              <p:nvPr/>
            </p:nvSpPr>
            <p:spPr bwMode="auto">
              <a:xfrm>
                <a:off x="3914775" y="30591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259"/>
              <p:cNvSpPr>
                <a:spLocks noChangeShapeType="1"/>
              </p:cNvSpPr>
              <p:nvPr/>
            </p:nvSpPr>
            <p:spPr bwMode="auto">
              <a:xfrm>
                <a:off x="3933825" y="306863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260"/>
              <p:cNvSpPr>
                <a:spLocks noChangeShapeType="1"/>
              </p:cNvSpPr>
              <p:nvPr/>
            </p:nvSpPr>
            <p:spPr bwMode="auto">
              <a:xfrm>
                <a:off x="3952875" y="30686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261"/>
              <p:cNvSpPr>
                <a:spLocks noChangeShapeType="1"/>
              </p:cNvSpPr>
              <p:nvPr/>
            </p:nvSpPr>
            <p:spPr bwMode="auto">
              <a:xfrm>
                <a:off x="3981450" y="30781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262"/>
              <p:cNvSpPr>
                <a:spLocks noChangeShapeType="1"/>
              </p:cNvSpPr>
              <p:nvPr/>
            </p:nvSpPr>
            <p:spPr bwMode="auto">
              <a:xfrm>
                <a:off x="4000500" y="30686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263"/>
              <p:cNvSpPr>
                <a:spLocks noChangeShapeType="1"/>
              </p:cNvSpPr>
              <p:nvPr/>
            </p:nvSpPr>
            <p:spPr bwMode="auto">
              <a:xfrm>
                <a:off x="4019550" y="311626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264"/>
              <p:cNvSpPr>
                <a:spLocks noChangeShapeType="1"/>
              </p:cNvSpPr>
              <p:nvPr/>
            </p:nvSpPr>
            <p:spPr bwMode="auto">
              <a:xfrm>
                <a:off x="4067175" y="30972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265"/>
              <p:cNvSpPr>
                <a:spLocks noChangeShapeType="1"/>
              </p:cNvSpPr>
              <p:nvPr/>
            </p:nvSpPr>
            <p:spPr bwMode="auto">
              <a:xfrm>
                <a:off x="4095750" y="31162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266"/>
              <p:cNvSpPr>
                <a:spLocks noChangeShapeType="1"/>
              </p:cNvSpPr>
              <p:nvPr/>
            </p:nvSpPr>
            <p:spPr bwMode="auto">
              <a:xfrm>
                <a:off x="4114800" y="31162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267"/>
              <p:cNvSpPr>
                <a:spLocks noChangeShapeType="1"/>
              </p:cNvSpPr>
              <p:nvPr/>
            </p:nvSpPr>
            <p:spPr bwMode="auto">
              <a:xfrm>
                <a:off x="4143375" y="31257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268"/>
              <p:cNvSpPr>
                <a:spLocks noChangeShapeType="1"/>
              </p:cNvSpPr>
              <p:nvPr/>
            </p:nvSpPr>
            <p:spPr bwMode="auto">
              <a:xfrm>
                <a:off x="4171950" y="31353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269"/>
              <p:cNvSpPr>
                <a:spLocks noChangeShapeType="1"/>
              </p:cNvSpPr>
              <p:nvPr/>
            </p:nvSpPr>
            <p:spPr bwMode="auto">
              <a:xfrm>
                <a:off x="4200525" y="314483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270"/>
              <p:cNvSpPr>
                <a:spLocks noChangeShapeType="1"/>
              </p:cNvSpPr>
              <p:nvPr/>
            </p:nvSpPr>
            <p:spPr bwMode="auto">
              <a:xfrm>
                <a:off x="4219575" y="315436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271"/>
              <p:cNvSpPr>
                <a:spLocks noChangeShapeType="1"/>
              </p:cNvSpPr>
              <p:nvPr/>
            </p:nvSpPr>
            <p:spPr bwMode="auto">
              <a:xfrm>
                <a:off x="4267200" y="31638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272"/>
              <p:cNvSpPr>
                <a:spLocks noChangeShapeType="1"/>
              </p:cNvSpPr>
              <p:nvPr/>
            </p:nvSpPr>
            <p:spPr bwMode="auto">
              <a:xfrm>
                <a:off x="4286250" y="31734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273"/>
              <p:cNvSpPr>
                <a:spLocks noChangeShapeType="1"/>
              </p:cNvSpPr>
              <p:nvPr/>
            </p:nvSpPr>
            <p:spPr bwMode="auto">
              <a:xfrm>
                <a:off x="4324350" y="31829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274"/>
              <p:cNvSpPr>
                <a:spLocks noChangeShapeType="1"/>
              </p:cNvSpPr>
              <p:nvPr/>
            </p:nvSpPr>
            <p:spPr bwMode="auto">
              <a:xfrm>
                <a:off x="4352925" y="31924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275"/>
              <p:cNvSpPr>
                <a:spLocks noChangeShapeType="1"/>
              </p:cNvSpPr>
              <p:nvPr/>
            </p:nvSpPr>
            <p:spPr bwMode="auto">
              <a:xfrm>
                <a:off x="4381500" y="32019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276"/>
              <p:cNvSpPr>
                <a:spLocks noChangeShapeType="1"/>
              </p:cNvSpPr>
              <p:nvPr/>
            </p:nvSpPr>
            <p:spPr bwMode="auto">
              <a:xfrm>
                <a:off x="4410075" y="32115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277"/>
              <p:cNvSpPr>
                <a:spLocks noChangeShapeType="1"/>
              </p:cNvSpPr>
              <p:nvPr/>
            </p:nvSpPr>
            <p:spPr bwMode="auto">
              <a:xfrm>
                <a:off x="4438650" y="322103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278"/>
              <p:cNvSpPr>
                <a:spLocks noChangeShapeType="1"/>
              </p:cNvSpPr>
              <p:nvPr/>
            </p:nvSpPr>
            <p:spPr bwMode="auto">
              <a:xfrm>
                <a:off x="4457700" y="322103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279"/>
              <p:cNvSpPr>
                <a:spLocks noChangeShapeType="1"/>
              </p:cNvSpPr>
              <p:nvPr/>
            </p:nvSpPr>
            <p:spPr bwMode="auto">
              <a:xfrm>
                <a:off x="4486275" y="32591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280"/>
              <p:cNvSpPr>
                <a:spLocks noChangeShapeType="1"/>
              </p:cNvSpPr>
              <p:nvPr/>
            </p:nvSpPr>
            <p:spPr bwMode="auto">
              <a:xfrm>
                <a:off x="4505325" y="326866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281"/>
              <p:cNvSpPr>
                <a:spLocks noChangeShapeType="1"/>
              </p:cNvSpPr>
              <p:nvPr/>
            </p:nvSpPr>
            <p:spPr bwMode="auto">
              <a:xfrm>
                <a:off x="4552950" y="32400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282"/>
              <p:cNvSpPr>
                <a:spLocks noChangeShapeType="1"/>
              </p:cNvSpPr>
              <p:nvPr/>
            </p:nvSpPr>
            <p:spPr bwMode="auto">
              <a:xfrm>
                <a:off x="4572000" y="32686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283"/>
              <p:cNvSpPr>
                <a:spLocks noChangeShapeType="1"/>
              </p:cNvSpPr>
              <p:nvPr/>
            </p:nvSpPr>
            <p:spPr bwMode="auto">
              <a:xfrm>
                <a:off x="4600575" y="32686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284"/>
              <p:cNvSpPr>
                <a:spLocks noChangeShapeType="1"/>
              </p:cNvSpPr>
              <p:nvPr/>
            </p:nvSpPr>
            <p:spPr bwMode="auto">
              <a:xfrm>
                <a:off x="4676775" y="32877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285"/>
              <p:cNvSpPr>
                <a:spLocks noChangeShapeType="1"/>
              </p:cNvSpPr>
              <p:nvPr/>
            </p:nvSpPr>
            <p:spPr bwMode="auto">
              <a:xfrm>
                <a:off x="4733925" y="33067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286"/>
              <p:cNvSpPr>
                <a:spLocks noChangeShapeType="1"/>
              </p:cNvSpPr>
              <p:nvPr/>
            </p:nvSpPr>
            <p:spPr bwMode="auto">
              <a:xfrm>
                <a:off x="4772025" y="333533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287"/>
              <p:cNvSpPr>
                <a:spLocks noChangeShapeType="1"/>
              </p:cNvSpPr>
              <p:nvPr/>
            </p:nvSpPr>
            <p:spPr bwMode="auto">
              <a:xfrm>
                <a:off x="4819650" y="33543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288"/>
              <p:cNvSpPr>
                <a:spLocks noChangeShapeType="1"/>
              </p:cNvSpPr>
              <p:nvPr/>
            </p:nvSpPr>
            <p:spPr bwMode="auto">
              <a:xfrm>
                <a:off x="4876800" y="33639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289"/>
              <p:cNvSpPr>
                <a:spLocks noChangeShapeType="1"/>
              </p:cNvSpPr>
              <p:nvPr/>
            </p:nvSpPr>
            <p:spPr bwMode="auto">
              <a:xfrm>
                <a:off x="4933950" y="33829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290"/>
              <p:cNvSpPr>
                <a:spLocks noChangeShapeType="1"/>
              </p:cNvSpPr>
              <p:nvPr/>
            </p:nvSpPr>
            <p:spPr bwMode="auto">
              <a:xfrm>
                <a:off x="4972050" y="34020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291"/>
              <p:cNvSpPr>
                <a:spLocks noChangeShapeType="1"/>
              </p:cNvSpPr>
              <p:nvPr/>
            </p:nvSpPr>
            <p:spPr bwMode="auto">
              <a:xfrm>
                <a:off x="5067300" y="34210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292"/>
              <p:cNvSpPr>
                <a:spLocks noChangeShapeType="1"/>
              </p:cNvSpPr>
              <p:nvPr/>
            </p:nvSpPr>
            <p:spPr bwMode="auto">
              <a:xfrm>
                <a:off x="5029200" y="341153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293"/>
              <p:cNvSpPr>
                <a:spLocks noChangeShapeType="1"/>
              </p:cNvSpPr>
              <p:nvPr/>
            </p:nvSpPr>
            <p:spPr bwMode="auto">
              <a:xfrm>
                <a:off x="5143500" y="34401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294"/>
              <p:cNvSpPr>
                <a:spLocks noChangeShapeType="1"/>
              </p:cNvSpPr>
              <p:nvPr/>
            </p:nvSpPr>
            <p:spPr bwMode="auto">
              <a:xfrm>
                <a:off x="5219700" y="34782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295"/>
              <p:cNvSpPr>
                <a:spLocks noChangeShapeType="1"/>
              </p:cNvSpPr>
              <p:nvPr/>
            </p:nvSpPr>
            <p:spPr bwMode="auto">
              <a:xfrm>
                <a:off x="5334000" y="34972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296"/>
              <p:cNvSpPr>
                <a:spLocks noChangeShapeType="1"/>
              </p:cNvSpPr>
              <p:nvPr/>
            </p:nvSpPr>
            <p:spPr bwMode="auto">
              <a:xfrm>
                <a:off x="5391150" y="34972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297"/>
              <p:cNvSpPr>
                <a:spLocks noChangeShapeType="1"/>
              </p:cNvSpPr>
              <p:nvPr/>
            </p:nvSpPr>
            <p:spPr bwMode="auto">
              <a:xfrm>
                <a:off x="5467350" y="35353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298"/>
              <p:cNvSpPr>
                <a:spLocks noChangeShapeType="1"/>
              </p:cNvSpPr>
              <p:nvPr/>
            </p:nvSpPr>
            <p:spPr bwMode="auto">
              <a:xfrm>
                <a:off x="5524500" y="35448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299"/>
              <p:cNvSpPr>
                <a:spLocks noChangeShapeType="1"/>
              </p:cNvSpPr>
              <p:nvPr/>
            </p:nvSpPr>
            <p:spPr bwMode="auto">
              <a:xfrm>
                <a:off x="5705475" y="36210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300"/>
              <p:cNvSpPr>
                <a:spLocks noChangeShapeType="1"/>
              </p:cNvSpPr>
              <p:nvPr/>
            </p:nvSpPr>
            <p:spPr bwMode="auto">
              <a:xfrm>
                <a:off x="5610225" y="35829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301"/>
              <p:cNvSpPr>
                <a:spLocks noChangeShapeType="1"/>
              </p:cNvSpPr>
              <p:nvPr/>
            </p:nvSpPr>
            <p:spPr bwMode="auto">
              <a:xfrm>
                <a:off x="4991100" y="34020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302"/>
              <p:cNvSpPr>
                <a:spLocks noChangeShapeType="1"/>
              </p:cNvSpPr>
              <p:nvPr/>
            </p:nvSpPr>
            <p:spPr bwMode="auto">
              <a:xfrm>
                <a:off x="5095875" y="34305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303"/>
              <p:cNvSpPr>
                <a:spLocks noChangeShapeType="1"/>
              </p:cNvSpPr>
              <p:nvPr/>
            </p:nvSpPr>
            <p:spPr bwMode="auto">
              <a:xfrm>
                <a:off x="5057775" y="34115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304"/>
              <p:cNvSpPr>
                <a:spLocks noChangeShapeType="1"/>
              </p:cNvSpPr>
              <p:nvPr/>
            </p:nvSpPr>
            <p:spPr bwMode="auto">
              <a:xfrm>
                <a:off x="5153025" y="34401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305"/>
              <p:cNvSpPr>
                <a:spLocks noChangeShapeType="1"/>
              </p:cNvSpPr>
              <p:nvPr/>
            </p:nvSpPr>
            <p:spPr bwMode="auto">
              <a:xfrm>
                <a:off x="5229225" y="34782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306"/>
              <p:cNvSpPr>
                <a:spLocks noChangeShapeType="1"/>
              </p:cNvSpPr>
              <p:nvPr/>
            </p:nvSpPr>
            <p:spPr bwMode="auto">
              <a:xfrm>
                <a:off x="5276850" y="34782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307"/>
              <p:cNvSpPr>
                <a:spLocks noChangeShapeType="1"/>
              </p:cNvSpPr>
              <p:nvPr/>
            </p:nvSpPr>
            <p:spPr bwMode="auto">
              <a:xfrm>
                <a:off x="5343525" y="34972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308"/>
              <p:cNvSpPr>
                <a:spLocks noChangeShapeType="1"/>
              </p:cNvSpPr>
              <p:nvPr/>
            </p:nvSpPr>
            <p:spPr bwMode="auto">
              <a:xfrm>
                <a:off x="5400675" y="34972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309"/>
              <p:cNvSpPr>
                <a:spLocks noChangeShapeType="1"/>
              </p:cNvSpPr>
              <p:nvPr/>
            </p:nvSpPr>
            <p:spPr bwMode="auto">
              <a:xfrm>
                <a:off x="5534025" y="35448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310"/>
              <p:cNvSpPr>
                <a:spLocks noChangeShapeType="1"/>
              </p:cNvSpPr>
              <p:nvPr/>
            </p:nvSpPr>
            <p:spPr bwMode="auto">
              <a:xfrm>
                <a:off x="5743575" y="36401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311"/>
              <p:cNvSpPr>
                <a:spLocks noChangeShapeType="1"/>
              </p:cNvSpPr>
              <p:nvPr/>
            </p:nvSpPr>
            <p:spPr bwMode="auto">
              <a:xfrm>
                <a:off x="5619750" y="35829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312"/>
              <p:cNvSpPr>
                <a:spLocks noChangeShapeType="1"/>
              </p:cNvSpPr>
              <p:nvPr/>
            </p:nvSpPr>
            <p:spPr bwMode="auto">
              <a:xfrm>
                <a:off x="4705350" y="32877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313"/>
              <p:cNvSpPr>
                <a:spLocks noChangeShapeType="1"/>
              </p:cNvSpPr>
              <p:nvPr/>
            </p:nvSpPr>
            <p:spPr bwMode="auto">
              <a:xfrm>
                <a:off x="4619625" y="32686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314"/>
              <p:cNvSpPr>
                <a:spLocks noChangeShapeType="1"/>
              </p:cNvSpPr>
              <p:nvPr/>
            </p:nvSpPr>
            <p:spPr bwMode="auto">
              <a:xfrm>
                <a:off x="4648200" y="326866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315"/>
              <p:cNvSpPr>
                <a:spLocks noChangeShapeType="1"/>
              </p:cNvSpPr>
              <p:nvPr/>
            </p:nvSpPr>
            <p:spPr bwMode="auto">
              <a:xfrm>
                <a:off x="4752975" y="33067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316"/>
              <p:cNvSpPr>
                <a:spLocks noChangeShapeType="1"/>
              </p:cNvSpPr>
              <p:nvPr/>
            </p:nvSpPr>
            <p:spPr bwMode="auto">
              <a:xfrm>
                <a:off x="4791075" y="333533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317"/>
              <p:cNvSpPr>
                <a:spLocks noChangeShapeType="1"/>
              </p:cNvSpPr>
              <p:nvPr/>
            </p:nvSpPr>
            <p:spPr bwMode="auto">
              <a:xfrm>
                <a:off x="4848225" y="33543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318"/>
              <p:cNvSpPr>
                <a:spLocks noChangeShapeType="1"/>
              </p:cNvSpPr>
              <p:nvPr/>
            </p:nvSpPr>
            <p:spPr bwMode="auto">
              <a:xfrm>
                <a:off x="4895850" y="33639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319"/>
              <p:cNvSpPr>
                <a:spLocks noChangeShapeType="1"/>
              </p:cNvSpPr>
              <p:nvPr/>
            </p:nvSpPr>
            <p:spPr bwMode="auto">
              <a:xfrm>
                <a:off x="4953000" y="33829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320"/>
              <p:cNvSpPr>
                <a:spLocks noChangeShapeType="1"/>
              </p:cNvSpPr>
              <p:nvPr/>
            </p:nvSpPr>
            <p:spPr bwMode="auto">
              <a:xfrm>
                <a:off x="5000625" y="34020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321"/>
              <p:cNvSpPr>
                <a:spLocks noChangeShapeType="1"/>
              </p:cNvSpPr>
              <p:nvPr/>
            </p:nvSpPr>
            <p:spPr bwMode="auto">
              <a:xfrm>
                <a:off x="5105400" y="34305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322"/>
              <p:cNvSpPr>
                <a:spLocks noChangeShapeType="1"/>
              </p:cNvSpPr>
              <p:nvPr/>
            </p:nvSpPr>
            <p:spPr bwMode="auto">
              <a:xfrm>
                <a:off x="5162550" y="3440113"/>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323"/>
              <p:cNvSpPr>
                <a:spLocks noChangeShapeType="1"/>
              </p:cNvSpPr>
              <p:nvPr/>
            </p:nvSpPr>
            <p:spPr bwMode="auto">
              <a:xfrm>
                <a:off x="5238750" y="34782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324"/>
              <p:cNvSpPr>
                <a:spLocks noChangeShapeType="1"/>
              </p:cNvSpPr>
              <p:nvPr/>
            </p:nvSpPr>
            <p:spPr bwMode="auto">
              <a:xfrm>
                <a:off x="5286375" y="34782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325"/>
              <p:cNvSpPr>
                <a:spLocks noChangeShapeType="1"/>
              </p:cNvSpPr>
              <p:nvPr/>
            </p:nvSpPr>
            <p:spPr bwMode="auto">
              <a:xfrm>
                <a:off x="5353050" y="34972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326"/>
              <p:cNvSpPr>
                <a:spLocks noChangeShapeType="1"/>
              </p:cNvSpPr>
              <p:nvPr/>
            </p:nvSpPr>
            <p:spPr bwMode="auto">
              <a:xfrm>
                <a:off x="5410200" y="34972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327"/>
              <p:cNvSpPr>
                <a:spLocks noChangeShapeType="1"/>
              </p:cNvSpPr>
              <p:nvPr/>
            </p:nvSpPr>
            <p:spPr bwMode="auto">
              <a:xfrm>
                <a:off x="5543550" y="35448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328"/>
              <p:cNvSpPr>
                <a:spLocks noChangeShapeType="1"/>
              </p:cNvSpPr>
              <p:nvPr/>
            </p:nvSpPr>
            <p:spPr bwMode="auto">
              <a:xfrm>
                <a:off x="5800725" y="38115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329"/>
              <p:cNvSpPr>
                <a:spLocks noChangeShapeType="1"/>
              </p:cNvSpPr>
              <p:nvPr/>
            </p:nvSpPr>
            <p:spPr bwMode="auto">
              <a:xfrm>
                <a:off x="5638800" y="35829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330"/>
              <p:cNvSpPr>
                <a:spLocks noChangeShapeType="1"/>
              </p:cNvSpPr>
              <p:nvPr/>
            </p:nvSpPr>
            <p:spPr bwMode="auto">
              <a:xfrm>
                <a:off x="5010150" y="34020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331"/>
              <p:cNvSpPr>
                <a:spLocks noChangeShapeType="1"/>
              </p:cNvSpPr>
              <p:nvPr/>
            </p:nvSpPr>
            <p:spPr bwMode="auto">
              <a:xfrm>
                <a:off x="5124450" y="34305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332"/>
              <p:cNvSpPr>
                <a:spLocks noChangeShapeType="1"/>
              </p:cNvSpPr>
              <p:nvPr/>
            </p:nvSpPr>
            <p:spPr bwMode="auto">
              <a:xfrm>
                <a:off x="5048250" y="34115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333"/>
              <p:cNvSpPr>
                <a:spLocks noChangeShapeType="1"/>
              </p:cNvSpPr>
              <p:nvPr/>
            </p:nvSpPr>
            <p:spPr bwMode="auto">
              <a:xfrm>
                <a:off x="5210175" y="34782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334"/>
              <p:cNvSpPr>
                <a:spLocks noChangeShapeType="1"/>
              </p:cNvSpPr>
              <p:nvPr/>
            </p:nvSpPr>
            <p:spPr bwMode="auto">
              <a:xfrm>
                <a:off x="5257800" y="34782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335"/>
              <p:cNvSpPr>
                <a:spLocks noChangeShapeType="1"/>
              </p:cNvSpPr>
              <p:nvPr/>
            </p:nvSpPr>
            <p:spPr bwMode="auto">
              <a:xfrm>
                <a:off x="5295900" y="34782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336"/>
              <p:cNvSpPr>
                <a:spLocks noChangeShapeType="1"/>
              </p:cNvSpPr>
              <p:nvPr/>
            </p:nvSpPr>
            <p:spPr bwMode="auto">
              <a:xfrm>
                <a:off x="5372100" y="34972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337"/>
              <p:cNvSpPr>
                <a:spLocks noChangeShapeType="1"/>
              </p:cNvSpPr>
              <p:nvPr/>
            </p:nvSpPr>
            <p:spPr bwMode="auto">
              <a:xfrm>
                <a:off x="5429250" y="351631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338"/>
              <p:cNvSpPr>
                <a:spLocks noChangeShapeType="1"/>
              </p:cNvSpPr>
              <p:nvPr/>
            </p:nvSpPr>
            <p:spPr bwMode="auto">
              <a:xfrm>
                <a:off x="5486400" y="3535363"/>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339"/>
              <p:cNvSpPr>
                <a:spLocks noChangeShapeType="1"/>
              </p:cNvSpPr>
              <p:nvPr/>
            </p:nvSpPr>
            <p:spPr bwMode="auto">
              <a:xfrm>
                <a:off x="5562600" y="35448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340"/>
              <p:cNvSpPr>
                <a:spLocks noChangeShapeType="1"/>
              </p:cNvSpPr>
              <p:nvPr/>
            </p:nvSpPr>
            <p:spPr bwMode="auto">
              <a:xfrm>
                <a:off x="5857875" y="3811588"/>
                <a:ext cx="0" cy="28575"/>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341"/>
              <p:cNvSpPr>
                <a:spLocks noChangeShapeType="1"/>
              </p:cNvSpPr>
              <p:nvPr/>
            </p:nvSpPr>
            <p:spPr bwMode="auto">
              <a:xfrm>
                <a:off x="5648325" y="358298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342"/>
              <p:cNvSpPr>
                <a:spLocks noChangeShapeType="1"/>
              </p:cNvSpPr>
              <p:nvPr/>
            </p:nvSpPr>
            <p:spPr bwMode="auto">
              <a:xfrm>
                <a:off x="5791200" y="3640138"/>
                <a:ext cx="0" cy="38100"/>
              </a:xfrm>
              <a:prstGeom prst="line">
                <a:avLst/>
              </a:pr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74" name="Freeform 344"/>
            <p:cNvSpPr>
              <a:spLocks/>
            </p:cNvSpPr>
            <p:nvPr/>
          </p:nvSpPr>
          <p:spPr bwMode="auto">
            <a:xfrm>
              <a:off x="5142853" y="3866922"/>
              <a:ext cx="3430307" cy="1220975"/>
            </a:xfrm>
            <a:custGeom>
              <a:avLst/>
              <a:gdLst>
                <a:gd name="T0" fmla="*/ 264 w 272"/>
                <a:gd name="T1" fmla="*/ 95 h 95"/>
                <a:gd name="T2" fmla="*/ 256 w 272"/>
                <a:gd name="T3" fmla="*/ 77 h 95"/>
                <a:gd name="T4" fmla="*/ 249 w 272"/>
                <a:gd name="T5" fmla="*/ 75 h 95"/>
                <a:gd name="T6" fmla="*/ 249 w 272"/>
                <a:gd name="T7" fmla="*/ 71 h 95"/>
                <a:gd name="T8" fmla="*/ 244 w 272"/>
                <a:gd name="T9" fmla="*/ 69 h 95"/>
                <a:gd name="T10" fmla="*/ 241 w 272"/>
                <a:gd name="T11" fmla="*/ 66 h 95"/>
                <a:gd name="T12" fmla="*/ 229 w 272"/>
                <a:gd name="T13" fmla="*/ 64 h 95"/>
                <a:gd name="T14" fmla="*/ 225 w 272"/>
                <a:gd name="T15" fmla="*/ 62 h 95"/>
                <a:gd name="T16" fmla="*/ 220 w 272"/>
                <a:gd name="T17" fmla="*/ 60 h 95"/>
                <a:gd name="T18" fmla="*/ 211 w 272"/>
                <a:gd name="T19" fmla="*/ 60 h 95"/>
                <a:gd name="T20" fmla="*/ 201 w 272"/>
                <a:gd name="T21" fmla="*/ 60 h 95"/>
                <a:gd name="T22" fmla="*/ 195 w 272"/>
                <a:gd name="T23" fmla="*/ 57 h 95"/>
                <a:gd name="T24" fmla="*/ 190 w 272"/>
                <a:gd name="T25" fmla="*/ 55 h 95"/>
                <a:gd name="T26" fmla="*/ 183 w 272"/>
                <a:gd name="T27" fmla="*/ 53 h 95"/>
                <a:gd name="T28" fmla="*/ 177 w 272"/>
                <a:gd name="T29" fmla="*/ 52 h 95"/>
                <a:gd name="T30" fmla="*/ 172 w 272"/>
                <a:gd name="T31" fmla="*/ 50 h 95"/>
                <a:gd name="T32" fmla="*/ 166 w 272"/>
                <a:gd name="T33" fmla="*/ 48 h 95"/>
                <a:gd name="T34" fmla="*/ 161 w 272"/>
                <a:gd name="T35" fmla="*/ 46 h 95"/>
                <a:gd name="T36" fmla="*/ 156 w 272"/>
                <a:gd name="T37" fmla="*/ 44 h 95"/>
                <a:gd name="T38" fmla="*/ 152 w 272"/>
                <a:gd name="T39" fmla="*/ 43 h 95"/>
                <a:gd name="T40" fmla="*/ 149 w 272"/>
                <a:gd name="T41" fmla="*/ 41 h 95"/>
                <a:gd name="T42" fmla="*/ 145 w 272"/>
                <a:gd name="T43" fmla="*/ 39 h 95"/>
                <a:gd name="T44" fmla="*/ 135 w 272"/>
                <a:gd name="T45" fmla="*/ 37 h 95"/>
                <a:gd name="T46" fmla="*/ 133 w 272"/>
                <a:gd name="T47" fmla="*/ 35 h 95"/>
                <a:gd name="T48" fmla="*/ 126 w 272"/>
                <a:gd name="T49" fmla="*/ 34 h 95"/>
                <a:gd name="T50" fmla="*/ 118 w 272"/>
                <a:gd name="T51" fmla="*/ 32 h 95"/>
                <a:gd name="T52" fmla="*/ 108 w 272"/>
                <a:gd name="T53" fmla="*/ 30 h 95"/>
                <a:gd name="T54" fmla="*/ 105 w 272"/>
                <a:gd name="T55" fmla="*/ 28 h 95"/>
                <a:gd name="T56" fmla="*/ 102 w 272"/>
                <a:gd name="T57" fmla="*/ 26 h 95"/>
                <a:gd name="T58" fmla="*/ 98 w 272"/>
                <a:gd name="T59" fmla="*/ 24 h 95"/>
                <a:gd name="T60" fmla="*/ 97 w 272"/>
                <a:gd name="T61" fmla="*/ 23 h 95"/>
                <a:gd name="T62" fmla="*/ 90 w 272"/>
                <a:gd name="T63" fmla="*/ 21 h 95"/>
                <a:gd name="T64" fmla="*/ 84 w 272"/>
                <a:gd name="T65" fmla="*/ 19 h 95"/>
                <a:gd name="T66" fmla="*/ 78 w 272"/>
                <a:gd name="T67" fmla="*/ 17 h 95"/>
                <a:gd name="T68" fmla="*/ 71 w 272"/>
                <a:gd name="T69" fmla="*/ 16 h 95"/>
                <a:gd name="T70" fmla="*/ 61 w 272"/>
                <a:gd name="T71" fmla="*/ 13 h 95"/>
                <a:gd name="T72" fmla="*/ 58 w 272"/>
                <a:gd name="T73" fmla="*/ 11 h 95"/>
                <a:gd name="T74" fmla="*/ 46 w 272"/>
                <a:gd name="T75" fmla="*/ 9 h 95"/>
                <a:gd name="T76" fmla="*/ 38 w 272"/>
                <a:gd name="T77" fmla="*/ 7 h 95"/>
                <a:gd name="T78" fmla="*/ 32 w 272"/>
                <a:gd name="T79" fmla="*/ 5 h 95"/>
                <a:gd name="T80" fmla="*/ 22 w 272"/>
                <a:gd name="T81" fmla="*/ 5 h 95"/>
                <a:gd name="T82" fmla="*/ 15 w 272"/>
                <a:gd name="T83" fmla="*/ 2 h 95"/>
                <a:gd name="T84" fmla="*/ 0 w 272"/>
                <a:gd name="T8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 h="95">
                  <a:moveTo>
                    <a:pt x="272" y="95"/>
                  </a:moveTo>
                  <a:lnTo>
                    <a:pt x="264" y="95"/>
                  </a:lnTo>
                  <a:lnTo>
                    <a:pt x="264" y="77"/>
                  </a:lnTo>
                  <a:lnTo>
                    <a:pt x="256" y="77"/>
                  </a:lnTo>
                  <a:lnTo>
                    <a:pt x="256" y="75"/>
                  </a:lnTo>
                  <a:lnTo>
                    <a:pt x="249" y="75"/>
                  </a:lnTo>
                  <a:lnTo>
                    <a:pt x="249" y="71"/>
                  </a:lnTo>
                  <a:lnTo>
                    <a:pt x="249" y="71"/>
                  </a:lnTo>
                  <a:lnTo>
                    <a:pt x="244" y="71"/>
                  </a:lnTo>
                  <a:lnTo>
                    <a:pt x="244" y="69"/>
                  </a:lnTo>
                  <a:lnTo>
                    <a:pt x="241" y="69"/>
                  </a:lnTo>
                  <a:lnTo>
                    <a:pt x="241" y="66"/>
                  </a:lnTo>
                  <a:lnTo>
                    <a:pt x="229" y="66"/>
                  </a:lnTo>
                  <a:lnTo>
                    <a:pt x="229" y="64"/>
                  </a:lnTo>
                  <a:lnTo>
                    <a:pt x="225" y="64"/>
                  </a:lnTo>
                  <a:lnTo>
                    <a:pt x="225" y="62"/>
                  </a:lnTo>
                  <a:lnTo>
                    <a:pt x="220" y="62"/>
                  </a:lnTo>
                  <a:lnTo>
                    <a:pt x="220" y="60"/>
                  </a:lnTo>
                  <a:lnTo>
                    <a:pt x="211" y="60"/>
                  </a:lnTo>
                  <a:lnTo>
                    <a:pt x="211" y="60"/>
                  </a:lnTo>
                  <a:lnTo>
                    <a:pt x="204" y="60"/>
                  </a:lnTo>
                  <a:lnTo>
                    <a:pt x="201" y="60"/>
                  </a:lnTo>
                  <a:lnTo>
                    <a:pt x="201" y="57"/>
                  </a:lnTo>
                  <a:lnTo>
                    <a:pt x="195" y="57"/>
                  </a:lnTo>
                  <a:lnTo>
                    <a:pt x="195" y="55"/>
                  </a:lnTo>
                  <a:lnTo>
                    <a:pt x="190" y="55"/>
                  </a:lnTo>
                  <a:lnTo>
                    <a:pt x="190" y="53"/>
                  </a:lnTo>
                  <a:lnTo>
                    <a:pt x="183" y="53"/>
                  </a:lnTo>
                  <a:lnTo>
                    <a:pt x="183" y="52"/>
                  </a:lnTo>
                  <a:lnTo>
                    <a:pt x="177" y="52"/>
                  </a:lnTo>
                  <a:lnTo>
                    <a:pt x="177" y="50"/>
                  </a:lnTo>
                  <a:lnTo>
                    <a:pt x="172" y="50"/>
                  </a:lnTo>
                  <a:lnTo>
                    <a:pt x="172" y="48"/>
                  </a:lnTo>
                  <a:lnTo>
                    <a:pt x="166" y="48"/>
                  </a:lnTo>
                  <a:lnTo>
                    <a:pt x="166" y="46"/>
                  </a:lnTo>
                  <a:lnTo>
                    <a:pt x="161" y="46"/>
                  </a:lnTo>
                  <a:lnTo>
                    <a:pt x="161" y="44"/>
                  </a:lnTo>
                  <a:lnTo>
                    <a:pt x="156" y="44"/>
                  </a:lnTo>
                  <a:lnTo>
                    <a:pt x="156" y="43"/>
                  </a:lnTo>
                  <a:lnTo>
                    <a:pt x="152" y="43"/>
                  </a:lnTo>
                  <a:lnTo>
                    <a:pt x="152" y="41"/>
                  </a:lnTo>
                  <a:lnTo>
                    <a:pt x="149" y="41"/>
                  </a:lnTo>
                  <a:lnTo>
                    <a:pt x="149" y="39"/>
                  </a:lnTo>
                  <a:lnTo>
                    <a:pt x="145" y="39"/>
                  </a:lnTo>
                  <a:lnTo>
                    <a:pt x="145" y="37"/>
                  </a:lnTo>
                  <a:lnTo>
                    <a:pt x="135" y="37"/>
                  </a:lnTo>
                  <a:lnTo>
                    <a:pt x="135" y="35"/>
                  </a:lnTo>
                  <a:lnTo>
                    <a:pt x="133" y="35"/>
                  </a:lnTo>
                  <a:lnTo>
                    <a:pt x="133" y="34"/>
                  </a:lnTo>
                  <a:lnTo>
                    <a:pt x="126" y="34"/>
                  </a:lnTo>
                  <a:lnTo>
                    <a:pt x="126" y="32"/>
                  </a:lnTo>
                  <a:lnTo>
                    <a:pt x="118" y="32"/>
                  </a:lnTo>
                  <a:lnTo>
                    <a:pt x="118" y="30"/>
                  </a:lnTo>
                  <a:lnTo>
                    <a:pt x="108" y="30"/>
                  </a:lnTo>
                  <a:lnTo>
                    <a:pt x="108" y="28"/>
                  </a:lnTo>
                  <a:lnTo>
                    <a:pt x="105" y="28"/>
                  </a:lnTo>
                  <a:lnTo>
                    <a:pt x="105" y="26"/>
                  </a:lnTo>
                  <a:lnTo>
                    <a:pt x="102" y="26"/>
                  </a:lnTo>
                  <a:lnTo>
                    <a:pt x="98" y="26"/>
                  </a:lnTo>
                  <a:lnTo>
                    <a:pt x="98" y="24"/>
                  </a:lnTo>
                  <a:lnTo>
                    <a:pt x="97" y="24"/>
                  </a:lnTo>
                  <a:lnTo>
                    <a:pt x="97" y="23"/>
                  </a:lnTo>
                  <a:lnTo>
                    <a:pt x="90" y="23"/>
                  </a:lnTo>
                  <a:lnTo>
                    <a:pt x="90" y="21"/>
                  </a:lnTo>
                  <a:lnTo>
                    <a:pt x="84" y="21"/>
                  </a:lnTo>
                  <a:lnTo>
                    <a:pt x="84" y="19"/>
                  </a:lnTo>
                  <a:lnTo>
                    <a:pt x="78" y="19"/>
                  </a:lnTo>
                  <a:lnTo>
                    <a:pt x="78" y="17"/>
                  </a:lnTo>
                  <a:lnTo>
                    <a:pt x="71" y="17"/>
                  </a:lnTo>
                  <a:lnTo>
                    <a:pt x="71" y="16"/>
                  </a:lnTo>
                  <a:lnTo>
                    <a:pt x="61" y="16"/>
                  </a:lnTo>
                  <a:lnTo>
                    <a:pt x="61" y="13"/>
                  </a:lnTo>
                  <a:lnTo>
                    <a:pt x="58" y="13"/>
                  </a:lnTo>
                  <a:lnTo>
                    <a:pt x="58" y="11"/>
                  </a:lnTo>
                  <a:lnTo>
                    <a:pt x="46" y="11"/>
                  </a:lnTo>
                  <a:lnTo>
                    <a:pt x="46" y="9"/>
                  </a:lnTo>
                  <a:lnTo>
                    <a:pt x="38" y="9"/>
                  </a:lnTo>
                  <a:lnTo>
                    <a:pt x="38" y="7"/>
                  </a:lnTo>
                  <a:lnTo>
                    <a:pt x="32" y="7"/>
                  </a:lnTo>
                  <a:lnTo>
                    <a:pt x="32" y="5"/>
                  </a:lnTo>
                  <a:lnTo>
                    <a:pt x="26" y="5"/>
                  </a:lnTo>
                  <a:lnTo>
                    <a:pt x="22" y="5"/>
                  </a:lnTo>
                  <a:lnTo>
                    <a:pt x="22" y="2"/>
                  </a:lnTo>
                  <a:lnTo>
                    <a:pt x="15" y="2"/>
                  </a:lnTo>
                  <a:lnTo>
                    <a:pt x="15" y="0"/>
                  </a:lnTo>
                  <a:lnTo>
                    <a:pt x="0" y="0"/>
                  </a:lnTo>
                </a:path>
              </a:pathLst>
            </a:custGeom>
            <a:noFill/>
            <a:ln w="12700">
              <a:solidFill>
                <a:srgbClr val="A0A0A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87" name="Group 386"/>
          <p:cNvGrpSpPr/>
          <p:nvPr/>
        </p:nvGrpSpPr>
        <p:grpSpPr>
          <a:xfrm>
            <a:off x="5138719" y="3319099"/>
            <a:ext cx="3434442" cy="1053355"/>
            <a:chOff x="3289300" y="3030538"/>
            <a:chExt cx="2562225" cy="790575"/>
          </a:xfrm>
        </p:grpSpPr>
        <p:sp>
          <p:nvSpPr>
            <p:cNvPr id="388" name="Line 345"/>
            <p:cNvSpPr>
              <a:spLocks noChangeShapeType="1"/>
            </p:cNvSpPr>
            <p:nvPr/>
          </p:nvSpPr>
          <p:spPr bwMode="auto">
            <a:xfrm>
              <a:off x="4232275" y="32972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346"/>
            <p:cNvSpPr>
              <a:spLocks noChangeShapeType="1"/>
            </p:cNvSpPr>
            <p:nvPr/>
          </p:nvSpPr>
          <p:spPr bwMode="auto">
            <a:xfrm>
              <a:off x="3355975" y="304006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347"/>
            <p:cNvSpPr>
              <a:spLocks noChangeShapeType="1"/>
            </p:cNvSpPr>
            <p:nvPr/>
          </p:nvSpPr>
          <p:spPr bwMode="auto">
            <a:xfrm>
              <a:off x="3336925" y="304006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348"/>
            <p:cNvSpPr>
              <a:spLocks noChangeShapeType="1"/>
            </p:cNvSpPr>
            <p:nvPr/>
          </p:nvSpPr>
          <p:spPr bwMode="auto">
            <a:xfrm>
              <a:off x="3403600" y="30305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349"/>
            <p:cNvSpPr>
              <a:spLocks noChangeShapeType="1"/>
            </p:cNvSpPr>
            <p:nvPr/>
          </p:nvSpPr>
          <p:spPr bwMode="auto">
            <a:xfrm>
              <a:off x="3470275" y="30495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350"/>
            <p:cNvSpPr>
              <a:spLocks noChangeShapeType="1"/>
            </p:cNvSpPr>
            <p:nvPr/>
          </p:nvSpPr>
          <p:spPr bwMode="auto">
            <a:xfrm>
              <a:off x="3546475" y="3068638"/>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351"/>
            <p:cNvSpPr>
              <a:spLocks noChangeShapeType="1"/>
            </p:cNvSpPr>
            <p:nvPr/>
          </p:nvSpPr>
          <p:spPr bwMode="auto">
            <a:xfrm>
              <a:off x="3565525" y="309721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352"/>
            <p:cNvSpPr>
              <a:spLocks noChangeShapeType="1"/>
            </p:cNvSpPr>
            <p:nvPr/>
          </p:nvSpPr>
          <p:spPr bwMode="auto">
            <a:xfrm>
              <a:off x="3498850" y="30781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353"/>
            <p:cNvSpPr>
              <a:spLocks noChangeShapeType="1"/>
            </p:cNvSpPr>
            <p:nvPr/>
          </p:nvSpPr>
          <p:spPr bwMode="auto">
            <a:xfrm>
              <a:off x="3594100" y="309721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354"/>
            <p:cNvSpPr>
              <a:spLocks noChangeShapeType="1"/>
            </p:cNvSpPr>
            <p:nvPr/>
          </p:nvSpPr>
          <p:spPr bwMode="auto">
            <a:xfrm>
              <a:off x="3613150" y="309721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355"/>
            <p:cNvSpPr>
              <a:spLocks noChangeShapeType="1"/>
            </p:cNvSpPr>
            <p:nvPr/>
          </p:nvSpPr>
          <p:spPr bwMode="auto">
            <a:xfrm>
              <a:off x="3517900" y="3087688"/>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356"/>
            <p:cNvSpPr>
              <a:spLocks noChangeShapeType="1"/>
            </p:cNvSpPr>
            <p:nvPr/>
          </p:nvSpPr>
          <p:spPr bwMode="auto">
            <a:xfrm>
              <a:off x="3632200" y="31067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357"/>
            <p:cNvSpPr>
              <a:spLocks noChangeShapeType="1"/>
            </p:cNvSpPr>
            <p:nvPr/>
          </p:nvSpPr>
          <p:spPr bwMode="auto">
            <a:xfrm>
              <a:off x="3651250" y="31162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358"/>
            <p:cNvSpPr>
              <a:spLocks noChangeShapeType="1"/>
            </p:cNvSpPr>
            <p:nvPr/>
          </p:nvSpPr>
          <p:spPr bwMode="auto">
            <a:xfrm>
              <a:off x="3660775" y="31162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359"/>
            <p:cNvSpPr>
              <a:spLocks noChangeShapeType="1"/>
            </p:cNvSpPr>
            <p:nvPr/>
          </p:nvSpPr>
          <p:spPr bwMode="auto">
            <a:xfrm>
              <a:off x="3679825" y="31162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360"/>
            <p:cNvSpPr>
              <a:spLocks noChangeShapeType="1"/>
            </p:cNvSpPr>
            <p:nvPr/>
          </p:nvSpPr>
          <p:spPr bwMode="auto">
            <a:xfrm>
              <a:off x="3689350" y="3125788"/>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361"/>
            <p:cNvSpPr>
              <a:spLocks noChangeShapeType="1"/>
            </p:cNvSpPr>
            <p:nvPr/>
          </p:nvSpPr>
          <p:spPr bwMode="auto">
            <a:xfrm>
              <a:off x="3708400" y="31257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362"/>
            <p:cNvSpPr>
              <a:spLocks noChangeShapeType="1"/>
            </p:cNvSpPr>
            <p:nvPr/>
          </p:nvSpPr>
          <p:spPr bwMode="auto">
            <a:xfrm>
              <a:off x="3717925" y="31257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363"/>
            <p:cNvSpPr>
              <a:spLocks noChangeShapeType="1"/>
            </p:cNvSpPr>
            <p:nvPr/>
          </p:nvSpPr>
          <p:spPr bwMode="auto">
            <a:xfrm>
              <a:off x="3727450" y="313531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364"/>
            <p:cNvSpPr>
              <a:spLocks noChangeShapeType="1"/>
            </p:cNvSpPr>
            <p:nvPr/>
          </p:nvSpPr>
          <p:spPr bwMode="auto">
            <a:xfrm>
              <a:off x="3746500" y="31448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365"/>
            <p:cNvSpPr>
              <a:spLocks noChangeShapeType="1"/>
            </p:cNvSpPr>
            <p:nvPr/>
          </p:nvSpPr>
          <p:spPr bwMode="auto">
            <a:xfrm>
              <a:off x="3756025" y="31448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366"/>
            <p:cNvSpPr>
              <a:spLocks noChangeShapeType="1"/>
            </p:cNvSpPr>
            <p:nvPr/>
          </p:nvSpPr>
          <p:spPr bwMode="auto">
            <a:xfrm>
              <a:off x="3765550" y="31448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367"/>
            <p:cNvSpPr>
              <a:spLocks noChangeShapeType="1"/>
            </p:cNvSpPr>
            <p:nvPr/>
          </p:nvSpPr>
          <p:spPr bwMode="auto">
            <a:xfrm>
              <a:off x="3784600" y="31638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368"/>
            <p:cNvSpPr>
              <a:spLocks noChangeShapeType="1"/>
            </p:cNvSpPr>
            <p:nvPr/>
          </p:nvSpPr>
          <p:spPr bwMode="auto">
            <a:xfrm>
              <a:off x="3841750" y="31638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369"/>
            <p:cNvSpPr>
              <a:spLocks noChangeShapeType="1"/>
            </p:cNvSpPr>
            <p:nvPr/>
          </p:nvSpPr>
          <p:spPr bwMode="auto">
            <a:xfrm>
              <a:off x="3870325" y="31829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370"/>
            <p:cNvSpPr>
              <a:spLocks noChangeShapeType="1"/>
            </p:cNvSpPr>
            <p:nvPr/>
          </p:nvSpPr>
          <p:spPr bwMode="auto">
            <a:xfrm>
              <a:off x="3889375" y="3201988"/>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371"/>
            <p:cNvSpPr>
              <a:spLocks noChangeShapeType="1"/>
            </p:cNvSpPr>
            <p:nvPr/>
          </p:nvSpPr>
          <p:spPr bwMode="auto">
            <a:xfrm>
              <a:off x="3917950" y="3201988"/>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372"/>
            <p:cNvSpPr>
              <a:spLocks noChangeShapeType="1"/>
            </p:cNvSpPr>
            <p:nvPr/>
          </p:nvSpPr>
          <p:spPr bwMode="auto">
            <a:xfrm>
              <a:off x="3917950" y="3201988"/>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373"/>
            <p:cNvSpPr>
              <a:spLocks noChangeShapeType="1"/>
            </p:cNvSpPr>
            <p:nvPr/>
          </p:nvSpPr>
          <p:spPr bwMode="auto">
            <a:xfrm>
              <a:off x="3937000" y="32019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374"/>
            <p:cNvSpPr>
              <a:spLocks noChangeShapeType="1"/>
            </p:cNvSpPr>
            <p:nvPr/>
          </p:nvSpPr>
          <p:spPr bwMode="auto">
            <a:xfrm>
              <a:off x="3956050" y="321151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375"/>
            <p:cNvSpPr>
              <a:spLocks noChangeShapeType="1"/>
            </p:cNvSpPr>
            <p:nvPr/>
          </p:nvSpPr>
          <p:spPr bwMode="auto">
            <a:xfrm>
              <a:off x="3975100" y="321151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376"/>
            <p:cNvSpPr>
              <a:spLocks noChangeShapeType="1"/>
            </p:cNvSpPr>
            <p:nvPr/>
          </p:nvSpPr>
          <p:spPr bwMode="auto">
            <a:xfrm>
              <a:off x="4003675" y="321151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377"/>
            <p:cNvSpPr>
              <a:spLocks noChangeShapeType="1"/>
            </p:cNvSpPr>
            <p:nvPr/>
          </p:nvSpPr>
          <p:spPr bwMode="auto">
            <a:xfrm>
              <a:off x="4022725" y="3259138"/>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378"/>
            <p:cNvSpPr>
              <a:spLocks noChangeShapeType="1"/>
            </p:cNvSpPr>
            <p:nvPr/>
          </p:nvSpPr>
          <p:spPr bwMode="auto">
            <a:xfrm>
              <a:off x="4070350" y="3240088"/>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379"/>
            <p:cNvSpPr>
              <a:spLocks noChangeShapeType="1"/>
            </p:cNvSpPr>
            <p:nvPr/>
          </p:nvSpPr>
          <p:spPr bwMode="auto">
            <a:xfrm>
              <a:off x="4098925" y="324961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380"/>
            <p:cNvSpPr>
              <a:spLocks noChangeShapeType="1"/>
            </p:cNvSpPr>
            <p:nvPr/>
          </p:nvSpPr>
          <p:spPr bwMode="auto">
            <a:xfrm>
              <a:off x="4117975" y="324961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381"/>
            <p:cNvSpPr>
              <a:spLocks noChangeShapeType="1"/>
            </p:cNvSpPr>
            <p:nvPr/>
          </p:nvSpPr>
          <p:spPr bwMode="auto">
            <a:xfrm>
              <a:off x="4146550" y="326866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382"/>
            <p:cNvSpPr>
              <a:spLocks noChangeShapeType="1"/>
            </p:cNvSpPr>
            <p:nvPr/>
          </p:nvSpPr>
          <p:spPr bwMode="auto">
            <a:xfrm>
              <a:off x="4175125" y="3278188"/>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383"/>
            <p:cNvSpPr>
              <a:spLocks noChangeShapeType="1"/>
            </p:cNvSpPr>
            <p:nvPr/>
          </p:nvSpPr>
          <p:spPr bwMode="auto">
            <a:xfrm>
              <a:off x="4203700" y="32781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384"/>
            <p:cNvSpPr>
              <a:spLocks noChangeShapeType="1"/>
            </p:cNvSpPr>
            <p:nvPr/>
          </p:nvSpPr>
          <p:spPr bwMode="auto">
            <a:xfrm>
              <a:off x="4222750" y="32972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385"/>
            <p:cNvSpPr>
              <a:spLocks noChangeShapeType="1"/>
            </p:cNvSpPr>
            <p:nvPr/>
          </p:nvSpPr>
          <p:spPr bwMode="auto">
            <a:xfrm>
              <a:off x="4260850" y="33067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386"/>
            <p:cNvSpPr>
              <a:spLocks noChangeShapeType="1"/>
            </p:cNvSpPr>
            <p:nvPr/>
          </p:nvSpPr>
          <p:spPr bwMode="auto">
            <a:xfrm>
              <a:off x="4289425" y="33162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387"/>
            <p:cNvSpPr>
              <a:spLocks noChangeShapeType="1"/>
            </p:cNvSpPr>
            <p:nvPr/>
          </p:nvSpPr>
          <p:spPr bwMode="auto">
            <a:xfrm>
              <a:off x="4327525" y="3335338"/>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388"/>
            <p:cNvSpPr>
              <a:spLocks noChangeShapeType="1"/>
            </p:cNvSpPr>
            <p:nvPr/>
          </p:nvSpPr>
          <p:spPr bwMode="auto">
            <a:xfrm>
              <a:off x="4356100" y="3335338"/>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389"/>
            <p:cNvSpPr>
              <a:spLocks noChangeShapeType="1"/>
            </p:cNvSpPr>
            <p:nvPr/>
          </p:nvSpPr>
          <p:spPr bwMode="auto">
            <a:xfrm>
              <a:off x="4384675" y="33448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390"/>
            <p:cNvSpPr>
              <a:spLocks noChangeShapeType="1"/>
            </p:cNvSpPr>
            <p:nvPr/>
          </p:nvSpPr>
          <p:spPr bwMode="auto">
            <a:xfrm>
              <a:off x="4413250" y="33543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391"/>
            <p:cNvSpPr>
              <a:spLocks noChangeShapeType="1"/>
            </p:cNvSpPr>
            <p:nvPr/>
          </p:nvSpPr>
          <p:spPr bwMode="auto">
            <a:xfrm>
              <a:off x="4432300" y="336391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392"/>
            <p:cNvSpPr>
              <a:spLocks noChangeShapeType="1"/>
            </p:cNvSpPr>
            <p:nvPr/>
          </p:nvSpPr>
          <p:spPr bwMode="auto">
            <a:xfrm>
              <a:off x="4460875" y="336391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393"/>
            <p:cNvSpPr>
              <a:spLocks noChangeShapeType="1"/>
            </p:cNvSpPr>
            <p:nvPr/>
          </p:nvSpPr>
          <p:spPr bwMode="auto">
            <a:xfrm>
              <a:off x="4546600" y="33924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394"/>
            <p:cNvSpPr>
              <a:spLocks noChangeShapeType="1"/>
            </p:cNvSpPr>
            <p:nvPr/>
          </p:nvSpPr>
          <p:spPr bwMode="auto">
            <a:xfrm>
              <a:off x="4575175" y="342106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395"/>
            <p:cNvSpPr>
              <a:spLocks noChangeShapeType="1"/>
            </p:cNvSpPr>
            <p:nvPr/>
          </p:nvSpPr>
          <p:spPr bwMode="auto">
            <a:xfrm>
              <a:off x="4594225" y="3430588"/>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396"/>
            <p:cNvSpPr>
              <a:spLocks noChangeShapeType="1"/>
            </p:cNvSpPr>
            <p:nvPr/>
          </p:nvSpPr>
          <p:spPr bwMode="auto">
            <a:xfrm>
              <a:off x="4679950" y="34496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397"/>
            <p:cNvSpPr>
              <a:spLocks noChangeShapeType="1"/>
            </p:cNvSpPr>
            <p:nvPr/>
          </p:nvSpPr>
          <p:spPr bwMode="auto">
            <a:xfrm>
              <a:off x="4727575" y="34686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398"/>
            <p:cNvSpPr>
              <a:spLocks noChangeShapeType="1"/>
            </p:cNvSpPr>
            <p:nvPr/>
          </p:nvSpPr>
          <p:spPr bwMode="auto">
            <a:xfrm>
              <a:off x="4765675" y="347821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399"/>
            <p:cNvSpPr>
              <a:spLocks noChangeShapeType="1"/>
            </p:cNvSpPr>
            <p:nvPr/>
          </p:nvSpPr>
          <p:spPr bwMode="auto">
            <a:xfrm>
              <a:off x="4822825" y="34972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400"/>
            <p:cNvSpPr>
              <a:spLocks noChangeShapeType="1"/>
            </p:cNvSpPr>
            <p:nvPr/>
          </p:nvSpPr>
          <p:spPr bwMode="auto">
            <a:xfrm>
              <a:off x="4879975" y="351631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401"/>
            <p:cNvSpPr>
              <a:spLocks noChangeShapeType="1"/>
            </p:cNvSpPr>
            <p:nvPr/>
          </p:nvSpPr>
          <p:spPr bwMode="auto">
            <a:xfrm>
              <a:off x="4927600" y="353536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402"/>
            <p:cNvSpPr>
              <a:spLocks noChangeShapeType="1"/>
            </p:cNvSpPr>
            <p:nvPr/>
          </p:nvSpPr>
          <p:spPr bwMode="auto">
            <a:xfrm>
              <a:off x="4975225" y="35448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403"/>
            <p:cNvSpPr>
              <a:spLocks noChangeShapeType="1"/>
            </p:cNvSpPr>
            <p:nvPr/>
          </p:nvSpPr>
          <p:spPr bwMode="auto">
            <a:xfrm>
              <a:off x="5070475" y="35639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404"/>
            <p:cNvSpPr>
              <a:spLocks noChangeShapeType="1"/>
            </p:cNvSpPr>
            <p:nvPr/>
          </p:nvSpPr>
          <p:spPr bwMode="auto">
            <a:xfrm>
              <a:off x="5032375" y="355441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405"/>
            <p:cNvSpPr>
              <a:spLocks noChangeShapeType="1"/>
            </p:cNvSpPr>
            <p:nvPr/>
          </p:nvSpPr>
          <p:spPr bwMode="auto">
            <a:xfrm>
              <a:off x="5137150" y="359251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406"/>
            <p:cNvSpPr>
              <a:spLocks noChangeShapeType="1"/>
            </p:cNvSpPr>
            <p:nvPr/>
          </p:nvSpPr>
          <p:spPr bwMode="auto">
            <a:xfrm>
              <a:off x="5222875" y="36210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407"/>
            <p:cNvSpPr>
              <a:spLocks noChangeShapeType="1"/>
            </p:cNvSpPr>
            <p:nvPr/>
          </p:nvSpPr>
          <p:spPr bwMode="auto">
            <a:xfrm>
              <a:off x="5327650" y="3640138"/>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408"/>
            <p:cNvSpPr>
              <a:spLocks noChangeShapeType="1"/>
            </p:cNvSpPr>
            <p:nvPr/>
          </p:nvSpPr>
          <p:spPr bwMode="auto">
            <a:xfrm>
              <a:off x="5384800" y="36401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409"/>
            <p:cNvSpPr>
              <a:spLocks noChangeShapeType="1"/>
            </p:cNvSpPr>
            <p:nvPr/>
          </p:nvSpPr>
          <p:spPr bwMode="auto">
            <a:xfrm>
              <a:off x="5470525" y="36782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410"/>
            <p:cNvSpPr>
              <a:spLocks noChangeShapeType="1"/>
            </p:cNvSpPr>
            <p:nvPr/>
          </p:nvSpPr>
          <p:spPr bwMode="auto">
            <a:xfrm>
              <a:off x="5518150" y="370681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411"/>
            <p:cNvSpPr>
              <a:spLocks noChangeShapeType="1"/>
            </p:cNvSpPr>
            <p:nvPr/>
          </p:nvSpPr>
          <p:spPr bwMode="auto">
            <a:xfrm>
              <a:off x="5699125" y="37639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412"/>
            <p:cNvSpPr>
              <a:spLocks noChangeShapeType="1"/>
            </p:cNvSpPr>
            <p:nvPr/>
          </p:nvSpPr>
          <p:spPr bwMode="auto">
            <a:xfrm>
              <a:off x="5603875" y="37258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413"/>
            <p:cNvSpPr>
              <a:spLocks noChangeShapeType="1"/>
            </p:cNvSpPr>
            <p:nvPr/>
          </p:nvSpPr>
          <p:spPr bwMode="auto">
            <a:xfrm>
              <a:off x="4984750" y="35448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414"/>
            <p:cNvSpPr>
              <a:spLocks noChangeShapeType="1"/>
            </p:cNvSpPr>
            <p:nvPr/>
          </p:nvSpPr>
          <p:spPr bwMode="auto">
            <a:xfrm>
              <a:off x="5099050" y="3582988"/>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415"/>
            <p:cNvSpPr>
              <a:spLocks noChangeShapeType="1"/>
            </p:cNvSpPr>
            <p:nvPr/>
          </p:nvSpPr>
          <p:spPr bwMode="auto">
            <a:xfrm>
              <a:off x="5060950" y="3563938"/>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416"/>
            <p:cNvSpPr>
              <a:spLocks noChangeShapeType="1"/>
            </p:cNvSpPr>
            <p:nvPr/>
          </p:nvSpPr>
          <p:spPr bwMode="auto">
            <a:xfrm>
              <a:off x="5156200" y="359251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417"/>
            <p:cNvSpPr>
              <a:spLocks noChangeShapeType="1"/>
            </p:cNvSpPr>
            <p:nvPr/>
          </p:nvSpPr>
          <p:spPr bwMode="auto">
            <a:xfrm>
              <a:off x="5232400" y="36210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418"/>
            <p:cNvSpPr>
              <a:spLocks noChangeShapeType="1"/>
            </p:cNvSpPr>
            <p:nvPr/>
          </p:nvSpPr>
          <p:spPr bwMode="auto">
            <a:xfrm>
              <a:off x="5270500" y="36210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419"/>
            <p:cNvSpPr>
              <a:spLocks noChangeShapeType="1"/>
            </p:cNvSpPr>
            <p:nvPr/>
          </p:nvSpPr>
          <p:spPr bwMode="auto">
            <a:xfrm>
              <a:off x="5346700" y="36401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420"/>
            <p:cNvSpPr>
              <a:spLocks noChangeShapeType="1"/>
            </p:cNvSpPr>
            <p:nvPr/>
          </p:nvSpPr>
          <p:spPr bwMode="auto">
            <a:xfrm>
              <a:off x="5403850" y="36401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421"/>
            <p:cNvSpPr>
              <a:spLocks noChangeShapeType="1"/>
            </p:cNvSpPr>
            <p:nvPr/>
          </p:nvSpPr>
          <p:spPr bwMode="auto">
            <a:xfrm>
              <a:off x="5537200" y="370681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Line 422"/>
            <p:cNvSpPr>
              <a:spLocks noChangeShapeType="1"/>
            </p:cNvSpPr>
            <p:nvPr/>
          </p:nvSpPr>
          <p:spPr bwMode="auto">
            <a:xfrm>
              <a:off x="5746750" y="378301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Line 423"/>
            <p:cNvSpPr>
              <a:spLocks noChangeShapeType="1"/>
            </p:cNvSpPr>
            <p:nvPr/>
          </p:nvSpPr>
          <p:spPr bwMode="auto">
            <a:xfrm>
              <a:off x="5622925" y="37258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Line 424"/>
            <p:cNvSpPr>
              <a:spLocks noChangeShapeType="1"/>
            </p:cNvSpPr>
            <p:nvPr/>
          </p:nvSpPr>
          <p:spPr bwMode="auto">
            <a:xfrm>
              <a:off x="4699000" y="34496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8" name="Line 425"/>
            <p:cNvSpPr>
              <a:spLocks noChangeShapeType="1"/>
            </p:cNvSpPr>
            <p:nvPr/>
          </p:nvSpPr>
          <p:spPr bwMode="auto">
            <a:xfrm>
              <a:off x="4622800" y="34305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Line 426"/>
            <p:cNvSpPr>
              <a:spLocks noChangeShapeType="1"/>
            </p:cNvSpPr>
            <p:nvPr/>
          </p:nvSpPr>
          <p:spPr bwMode="auto">
            <a:xfrm>
              <a:off x="4641850" y="34305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0" name="Line 427"/>
            <p:cNvSpPr>
              <a:spLocks noChangeShapeType="1"/>
            </p:cNvSpPr>
            <p:nvPr/>
          </p:nvSpPr>
          <p:spPr bwMode="auto">
            <a:xfrm>
              <a:off x="4756150" y="34686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1" name="Line 428"/>
            <p:cNvSpPr>
              <a:spLocks noChangeShapeType="1"/>
            </p:cNvSpPr>
            <p:nvPr/>
          </p:nvSpPr>
          <p:spPr bwMode="auto">
            <a:xfrm>
              <a:off x="4794250" y="347821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2" name="Line 429"/>
            <p:cNvSpPr>
              <a:spLocks noChangeShapeType="1"/>
            </p:cNvSpPr>
            <p:nvPr/>
          </p:nvSpPr>
          <p:spPr bwMode="auto">
            <a:xfrm>
              <a:off x="4841875" y="34972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3" name="Line 430"/>
            <p:cNvSpPr>
              <a:spLocks noChangeShapeType="1"/>
            </p:cNvSpPr>
            <p:nvPr/>
          </p:nvSpPr>
          <p:spPr bwMode="auto">
            <a:xfrm>
              <a:off x="4899025" y="351631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4" name="Line 431"/>
            <p:cNvSpPr>
              <a:spLocks noChangeShapeType="1"/>
            </p:cNvSpPr>
            <p:nvPr/>
          </p:nvSpPr>
          <p:spPr bwMode="auto">
            <a:xfrm>
              <a:off x="4956175" y="353536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5" name="Line 432"/>
            <p:cNvSpPr>
              <a:spLocks noChangeShapeType="1"/>
            </p:cNvSpPr>
            <p:nvPr/>
          </p:nvSpPr>
          <p:spPr bwMode="auto">
            <a:xfrm>
              <a:off x="4994275" y="35448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6" name="Line 433"/>
            <p:cNvSpPr>
              <a:spLocks noChangeShapeType="1"/>
            </p:cNvSpPr>
            <p:nvPr/>
          </p:nvSpPr>
          <p:spPr bwMode="auto">
            <a:xfrm>
              <a:off x="5108575" y="3582988"/>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7" name="Line 434"/>
            <p:cNvSpPr>
              <a:spLocks noChangeShapeType="1"/>
            </p:cNvSpPr>
            <p:nvPr/>
          </p:nvSpPr>
          <p:spPr bwMode="auto">
            <a:xfrm>
              <a:off x="5165725" y="359251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8" name="Line 435"/>
            <p:cNvSpPr>
              <a:spLocks noChangeShapeType="1"/>
            </p:cNvSpPr>
            <p:nvPr/>
          </p:nvSpPr>
          <p:spPr bwMode="auto">
            <a:xfrm>
              <a:off x="5241925" y="36210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Line 436"/>
            <p:cNvSpPr>
              <a:spLocks noChangeShapeType="1"/>
            </p:cNvSpPr>
            <p:nvPr/>
          </p:nvSpPr>
          <p:spPr bwMode="auto">
            <a:xfrm>
              <a:off x="5280025" y="36210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0" name="Line 437"/>
            <p:cNvSpPr>
              <a:spLocks noChangeShapeType="1"/>
            </p:cNvSpPr>
            <p:nvPr/>
          </p:nvSpPr>
          <p:spPr bwMode="auto">
            <a:xfrm>
              <a:off x="5356225" y="36401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Line 438"/>
            <p:cNvSpPr>
              <a:spLocks noChangeShapeType="1"/>
            </p:cNvSpPr>
            <p:nvPr/>
          </p:nvSpPr>
          <p:spPr bwMode="auto">
            <a:xfrm>
              <a:off x="5413375" y="36401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2" name="Line 439"/>
            <p:cNvSpPr>
              <a:spLocks noChangeShapeType="1"/>
            </p:cNvSpPr>
            <p:nvPr/>
          </p:nvSpPr>
          <p:spPr bwMode="auto">
            <a:xfrm>
              <a:off x="5546725" y="370681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Line 440"/>
            <p:cNvSpPr>
              <a:spLocks noChangeShapeType="1"/>
            </p:cNvSpPr>
            <p:nvPr/>
          </p:nvSpPr>
          <p:spPr bwMode="auto">
            <a:xfrm>
              <a:off x="5632450" y="37258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4" name="Line 441"/>
            <p:cNvSpPr>
              <a:spLocks noChangeShapeType="1"/>
            </p:cNvSpPr>
            <p:nvPr/>
          </p:nvSpPr>
          <p:spPr bwMode="auto">
            <a:xfrm>
              <a:off x="5832475" y="376396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Line 442"/>
            <p:cNvSpPr>
              <a:spLocks noChangeShapeType="1"/>
            </p:cNvSpPr>
            <p:nvPr/>
          </p:nvSpPr>
          <p:spPr bwMode="auto">
            <a:xfrm>
              <a:off x="5013325" y="35448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6" name="Line 443"/>
            <p:cNvSpPr>
              <a:spLocks noChangeShapeType="1"/>
            </p:cNvSpPr>
            <p:nvPr/>
          </p:nvSpPr>
          <p:spPr bwMode="auto">
            <a:xfrm>
              <a:off x="5118100" y="3582988"/>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Line 444"/>
            <p:cNvSpPr>
              <a:spLocks noChangeShapeType="1"/>
            </p:cNvSpPr>
            <p:nvPr/>
          </p:nvSpPr>
          <p:spPr bwMode="auto">
            <a:xfrm>
              <a:off x="5041900" y="3563938"/>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8" name="Line 445"/>
            <p:cNvSpPr>
              <a:spLocks noChangeShapeType="1"/>
            </p:cNvSpPr>
            <p:nvPr/>
          </p:nvSpPr>
          <p:spPr bwMode="auto">
            <a:xfrm>
              <a:off x="5203825" y="36210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Line 446"/>
            <p:cNvSpPr>
              <a:spLocks noChangeShapeType="1"/>
            </p:cNvSpPr>
            <p:nvPr/>
          </p:nvSpPr>
          <p:spPr bwMode="auto">
            <a:xfrm>
              <a:off x="5260975" y="36210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0" name="Line 447"/>
            <p:cNvSpPr>
              <a:spLocks noChangeShapeType="1"/>
            </p:cNvSpPr>
            <p:nvPr/>
          </p:nvSpPr>
          <p:spPr bwMode="auto">
            <a:xfrm>
              <a:off x="5299075" y="36210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1" name="Line 448"/>
            <p:cNvSpPr>
              <a:spLocks noChangeShapeType="1"/>
            </p:cNvSpPr>
            <p:nvPr/>
          </p:nvSpPr>
          <p:spPr bwMode="auto">
            <a:xfrm>
              <a:off x="5365750" y="36401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2" name="Line 449"/>
            <p:cNvSpPr>
              <a:spLocks noChangeShapeType="1"/>
            </p:cNvSpPr>
            <p:nvPr/>
          </p:nvSpPr>
          <p:spPr bwMode="auto">
            <a:xfrm>
              <a:off x="5422900" y="36591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3" name="Line 450"/>
            <p:cNvSpPr>
              <a:spLocks noChangeShapeType="1"/>
            </p:cNvSpPr>
            <p:nvPr/>
          </p:nvSpPr>
          <p:spPr bwMode="auto">
            <a:xfrm>
              <a:off x="5489575" y="36782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4" name="Line 451"/>
            <p:cNvSpPr>
              <a:spLocks noChangeShapeType="1"/>
            </p:cNvSpPr>
            <p:nvPr/>
          </p:nvSpPr>
          <p:spPr bwMode="auto">
            <a:xfrm>
              <a:off x="5556250" y="370681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5" name="Line 452"/>
            <p:cNvSpPr>
              <a:spLocks noChangeShapeType="1"/>
            </p:cNvSpPr>
            <p:nvPr/>
          </p:nvSpPr>
          <p:spPr bwMode="auto">
            <a:xfrm>
              <a:off x="5651500" y="37258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6" name="Line 453"/>
            <p:cNvSpPr>
              <a:spLocks noChangeShapeType="1"/>
            </p:cNvSpPr>
            <p:nvPr/>
          </p:nvSpPr>
          <p:spPr bwMode="auto">
            <a:xfrm>
              <a:off x="5784850" y="376396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7" name="Line 454"/>
            <p:cNvSpPr>
              <a:spLocks noChangeShapeType="1"/>
            </p:cNvSpPr>
            <p:nvPr/>
          </p:nvSpPr>
          <p:spPr bwMode="auto">
            <a:xfrm>
              <a:off x="5765800" y="376396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8" name="Line 455"/>
            <p:cNvSpPr>
              <a:spLocks noChangeShapeType="1"/>
            </p:cNvSpPr>
            <p:nvPr/>
          </p:nvSpPr>
          <p:spPr bwMode="auto">
            <a:xfrm>
              <a:off x="5737225" y="3763963"/>
              <a:ext cx="0" cy="2857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Line 456"/>
            <p:cNvSpPr>
              <a:spLocks noChangeShapeType="1"/>
            </p:cNvSpPr>
            <p:nvPr/>
          </p:nvSpPr>
          <p:spPr bwMode="auto">
            <a:xfrm>
              <a:off x="5784850" y="378301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0" name="Freeform 457"/>
            <p:cNvSpPr>
              <a:spLocks/>
            </p:cNvSpPr>
            <p:nvPr/>
          </p:nvSpPr>
          <p:spPr bwMode="auto">
            <a:xfrm>
              <a:off x="3289300" y="3049588"/>
              <a:ext cx="2562225" cy="733425"/>
            </a:xfrm>
            <a:custGeom>
              <a:avLst/>
              <a:gdLst>
                <a:gd name="T0" fmla="*/ 256 w 269"/>
                <a:gd name="T1" fmla="*/ 77 h 77"/>
                <a:gd name="T2" fmla="*/ 242 w 269"/>
                <a:gd name="T3" fmla="*/ 74 h 77"/>
                <a:gd name="T4" fmla="*/ 233 w 269"/>
                <a:gd name="T5" fmla="*/ 71 h 77"/>
                <a:gd name="T6" fmla="*/ 229 w 269"/>
                <a:gd name="T7" fmla="*/ 68 h 77"/>
                <a:gd name="T8" fmla="*/ 223 w 269"/>
                <a:gd name="T9" fmla="*/ 66 h 77"/>
                <a:gd name="T10" fmla="*/ 217 w 269"/>
                <a:gd name="T11" fmla="*/ 64 h 77"/>
                <a:gd name="T12" fmla="*/ 211 w 269"/>
                <a:gd name="T13" fmla="*/ 62 h 77"/>
                <a:gd name="T14" fmla="*/ 201 w 269"/>
                <a:gd name="T15" fmla="*/ 60 h 77"/>
                <a:gd name="T16" fmla="*/ 192 w 269"/>
                <a:gd name="T17" fmla="*/ 58 h 77"/>
                <a:gd name="T18" fmla="*/ 186 w 269"/>
                <a:gd name="T19" fmla="*/ 56 h 77"/>
                <a:gd name="T20" fmla="*/ 179 w 269"/>
                <a:gd name="T21" fmla="*/ 53 h 77"/>
                <a:gd name="T22" fmla="*/ 172 w 269"/>
                <a:gd name="T23" fmla="*/ 51 h 77"/>
                <a:gd name="T24" fmla="*/ 167 w 269"/>
                <a:gd name="T25" fmla="*/ 50 h 77"/>
                <a:gd name="T26" fmla="*/ 163 w 269"/>
                <a:gd name="T27" fmla="*/ 49 h 77"/>
                <a:gd name="T28" fmla="*/ 158 w 269"/>
                <a:gd name="T29" fmla="*/ 47 h 77"/>
                <a:gd name="T30" fmla="*/ 150 w 269"/>
                <a:gd name="T31" fmla="*/ 44 h 77"/>
                <a:gd name="T32" fmla="*/ 143 w 269"/>
                <a:gd name="T33" fmla="*/ 42 h 77"/>
                <a:gd name="T34" fmla="*/ 137 w 269"/>
                <a:gd name="T35" fmla="*/ 40 h 77"/>
                <a:gd name="T36" fmla="*/ 131 w 269"/>
                <a:gd name="T37" fmla="*/ 38 h 77"/>
                <a:gd name="T38" fmla="*/ 126 w 269"/>
                <a:gd name="T39" fmla="*/ 35 h 77"/>
                <a:gd name="T40" fmla="*/ 120 w 269"/>
                <a:gd name="T41" fmla="*/ 33 h 77"/>
                <a:gd name="T42" fmla="*/ 112 w 269"/>
                <a:gd name="T43" fmla="*/ 32 h 77"/>
                <a:gd name="T44" fmla="*/ 107 w 269"/>
                <a:gd name="T45" fmla="*/ 29 h 77"/>
                <a:gd name="T46" fmla="*/ 102 w 269"/>
                <a:gd name="T47" fmla="*/ 27 h 77"/>
                <a:gd name="T48" fmla="*/ 96 w 269"/>
                <a:gd name="T49" fmla="*/ 25 h 77"/>
                <a:gd name="T50" fmla="*/ 90 w 269"/>
                <a:gd name="T51" fmla="*/ 23 h 77"/>
                <a:gd name="T52" fmla="*/ 87 w 269"/>
                <a:gd name="T53" fmla="*/ 22 h 77"/>
                <a:gd name="T54" fmla="*/ 82 w 269"/>
                <a:gd name="T55" fmla="*/ 20 h 77"/>
                <a:gd name="T56" fmla="*/ 75 w 269"/>
                <a:gd name="T57" fmla="*/ 18 h 77"/>
                <a:gd name="T58" fmla="*/ 63 w 269"/>
                <a:gd name="T59" fmla="*/ 18 h 77"/>
                <a:gd name="T60" fmla="*/ 58 w 269"/>
                <a:gd name="T61" fmla="*/ 14 h 77"/>
                <a:gd name="T62" fmla="*/ 50 w 269"/>
                <a:gd name="T63" fmla="*/ 14 h 77"/>
                <a:gd name="T64" fmla="*/ 48 w 269"/>
                <a:gd name="T65" fmla="*/ 11 h 77"/>
                <a:gd name="T66" fmla="*/ 45 w 269"/>
                <a:gd name="T67" fmla="*/ 10 h 77"/>
                <a:gd name="T68" fmla="*/ 39 w 269"/>
                <a:gd name="T69" fmla="*/ 7 h 77"/>
                <a:gd name="T70" fmla="*/ 34 w 269"/>
                <a:gd name="T71" fmla="*/ 5 h 77"/>
                <a:gd name="T72" fmla="*/ 27 w 269"/>
                <a:gd name="T73" fmla="*/ 4 h 77"/>
                <a:gd name="T74" fmla="*/ 19 w 269"/>
                <a:gd name="T75" fmla="*/ 2 h 77"/>
                <a:gd name="T76" fmla="*/ 12 w 269"/>
                <a:gd name="T7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 h="77">
                  <a:moveTo>
                    <a:pt x="269" y="77"/>
                  </a:moveTo>
                  <a:lnTo>
                    <a:pt x="256" y="77"/>
                  </a:lnTo>
                  <a:lnTo>
                    <a:pt x="256" y="74"/>
                  </a:lnTo>
                  <a:lnTo>
                    <a:pt x="242" y="74"/>
                  </a:lnTo>
                  <a:lnTo>
                    <a:pt x="242" y="71"/>
                  </a:lnTo>
                  <a:lnTo>
                    <a:pt x="233" y="71"/>
                  </a:lnTo>
                  <a:lnTo>
                    <a:pt x="233" y="68"/>
                  </a:lnTo>
                  <a:lnTo>
                    <a:pt x="229" y="68"/>
                  </a:lnTo>
                  <a:lnTo>
                    <a:pt x="229" y="66"/>
                  </a:lnTo>
                  <a:lnTo>
                    <a:pt x="223" y="66"/>
                  </a:lnTo>
                  <a:lnTo>
                    <a:pt x="223" y="64"/>
                  </a:lnTo>
                  <a:lnTo>
                    <a:pt x="217" y="64"/>
                  </a:lnTo>
                  <a:lnTo>
                    <a:pt x="217" y="62"/>
                  </a:lnTo>
                  <a:lnTo>
                    <a:pt x="211" y="62"/>
                  </a:lnTo>
                  <a:lnTo>
                    <a:pt x="211" y="60"/>
                  </a:lnTo>
                  <a:lnTo>
                    <a:pt x="201" y="60"/>
                  </a:lnTo>
                  <a:lnTo>
                    <a:pt x="201" y="58"/>
                  </a:lnTo>
                  <a:lnTo>
                    <a:pt x="192" y="58"/>
                  </a:lnTo>
                  <a:lnTo>
                    <a:pt x="192" y="56"/>
                  </a:lnTo>
                  <a:lnTo>
                    <a:pt x="186" y="56"/>
                  </a:lnTo>
                  <a:lnTo>
                    <a:pt x="179" y="56"/>
                  </a:lnTo>
                  <a:lnTo>
                    <a:pt x="179" y="53"/>
                  </a:lnTo>
                  <a:lnTo>
                    <a:pt x="172" y="53"/>
                  </a:lnTo>
                  <a:lnTo>
                    <a:pt x="172" y="51"/>
                  </a:lnTo>
                  <a:lnTo>
                    <a:pt x="167" y="51"/>
                  </a:lnTo>
                  <a:lnTo>
                    <a:pt x="167" y="50"/>
                  </a:lnTo>
                  <a:lnTo>
                    <a:pt x="163" y="50"/>
                  </a:lnTo>
                  <a:lnTo>
                    <a:pt x="163" y="49"/>
                  </a:lnTo>
                  <a:lnTo>
                    <a:pt x="158" y="49"/>
                  </a:lnTo>
                  <a:lnTo>
                    <a:pt x="158" y="47"/>
                  </a:lnTo>
                  <a:lnTo>
                    <a:pt x="150" y="47"/>
                  </a:lnTo>
                  <a:lnTo>
                    <a:pt x="150" y="44"/>
                  </a:lnTo>
                  <a:lnTo>
                    <a:pt x="143" y="44"/>
                  </a:lnTo>
                  <a:lnTo>
                    <a:pt x="143" y="42"/>
                  </a:lnTo>
                  <a:lnTo>
                    <a:pt x="137" y="42"/>
                  </a:lnTo>
                  <a:lnTo>
                    <a:pt x="137" y="40"/>
                  </a:lnTo>
                  <a:lnTo>
                    <a:pt x="131" y="40"/>
                  </a:lnTo>
                  <a:lnTo>
                    <a:pt x="131" y="38"/>
                  </a:lnTo>
                  <a:lnTo>
                    <a:pt x="126" y="38"/>
                  </a:lnTo>
                  <a:lnTo>
                    <a:pt x="126" y="35"/>
                  </a:lnTo>
                  <a:lnTo>
                    <a:pt x="120" y="35"/>
                  </a:lnTo>
                  <a:lnTo>
                    <a:pt x="120" y="33"/>
                  </a:lnTo>
                  <a:lnTo>
                    <a:pt x="112" y="33"/>
                  </a:lnTo>
                  <a:lnTo>
                    <a:pt x="112" y="32"/>
                  </a:lnTo>
                  <a:lnTo>
                    <a:pt x="107" y="32"/>
                  </a:lnTo>
                  <a:lnTo>
                    <a:pt x="107" y="29"/>
                  </a:lnTo>
                  <a:lnTo>
                    <a:pt x="102" y="29"/>
                  </a:lnTo>
                  <a:lnTo>
                    <a:pt x="102" y="27"/>
                  </a:lnTo>
                  <a:lnTo>
                    <a:pt x="96" y="27"/>
                  </a:lnTo>
                  <a:lnTo>
                    <a:pt x="96" y="25"/>
                  </a:lnTo>
                  <a:lnTo>
                    <a:pt x="90" y="25"/>
                  </a:lnTo>
                  <a:lnTo>
                    <a:pt x="90" y="23"/>
                  </a:lnTo>
                  <a:lnTo>
                    <a:pt x="87" y="23"/>
                  </a:lnTo>
                  <a:lnTo>
                    <a:pt x="87" y="22"/>
                  </a:lnTo>
                  <a:lnTo>
                    <a:pt x="82" y="22"/>
                  </a:lnTo>
                  <a:lnTo>
                    <a:pt x="82" y="20"/>
                  </a:lnTo>
                  <a:lnTo>
                    <a:pt x="75" y="20"/>
                  </a:lnTo>
                  <a:lnTo>
                    <a:pt x="75" y="18"/>
                  </a:lnTo>
                  <a:lnTo>
                    <a:pt x="70" y="18"/>
                  </a:lnTo>
                  <a:lnTo>
                    <a:pt x="63" y="18"/>
                  </a:lnTo>
                  <a:lnTo>
                    <a:pt x="63" y="14"/>
                  </a:lnTo>
                  <a:lnTo>
                    <a:pt x="58" y="14"/>
                  </a:lnTo>
                  <a:lnTo>
                    <a:pt x="56" y="14"/>
                  </a:lnTo>
                  <a:lnTo>
                    <a:pt x="50" y="14"/>
                  </a:lnTo>
                  <a:lnTo>
                    <a:pt x="50" y="11"/>
                  </a:lnTo>
                  <a:lnTo>
                    <a:pt x="48" y="11"/>
                  </a:lnTo>
                  <a:lnTo>
                    <a:pt x="48" y="10"/>
                  </a:lnTo>
                  <a:lnTo>
                    <a:pt x="45" y="10"/>
                  </a:lnTo>
                  <a:lnTo>
                    <a:pt x="39" y="10"/>
                  </a:lnTo>
                  <a:lnTo>
                    <a:pt x="39" y="7"/>
                  </a:lnTo>
                  <a:lnTo>
                    <a:pt x="34" y="7"/>
                  </a:lnTo>
                  <a:lnTo>
                    <a:pt x="34" y="5"/>
                  </a:lnTo>
                  <a:lnTo>
                    <a:pt x="27" y="5"/>
                  </a:lnTo>
                  <a:lnTo>
                    <a:pt x="27" y="4"/>
                  </a:lnTo>
                  <a:lnTo>
                    <a:pt x="19" y="4"/>
                  </a:lnTo>
                  <a:lnTo>
                    <a:pt x="19" y="2"/>
                  </a:lnTo>
                  <a:lnTo>
                    <a:pt x="12" y="2"/>
                  </a:lnTo>
                  <a:lnTo>
                    <a:pt x="12" y="0"/>
                  </a:lnTo>
                  <a:lnTo>
                    <a:pt x="0" y="0"/>
                  </a:lnTo>
                </a:path>
              </a:pathLst>
            </a:custGeom>
            <a:noFill/>
            <a:ln w="1587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01" name="Group 500"/>
          <p:cNvGrpSpPr/>
          <p:nvPr/>
        </p:nvGrpSpPr>
        <p:grpSpPr>
          <a:xfrm>
            <a:off x="5134129" y="3324089"/>
            <a:ext cx="3381101" cy="1048365"/>
            <a:chOff x="3289300" y="3041650"/>
            <a:chExt cx="2562225" cy="771525"/>
          </a:xfrm>
        </p:grpSpPr>
        <p:sp>
          <p:nvSpPr>
            <p:cNvPr id="502" name="Line 459"/>
            <p:cNvSpPr>
              <a:spLocks noChangeShapeType="1"/>
            </p:cNvSpPr>
            <p:nvPr/>
          </p:nvSpPr>
          <p:spPr bwMode="auto">
            <a:xfrm>
              <a:off x="4232275" y="331787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460"/>
            <p:cNvSpPr>
              <a:spLocks noChangeShapeType="1"/>
            </p:cNvSpPr>
            <p:nvPr/>
          </p:nvSpPr>
          <p:spPr bwMode="auto">
            <a:xfrm>
              <a:off x="3355975" y="305117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461"/>
            <p:cNvSpPr>
              <a:spLocks noChangeShapeType="1"/>
            </p:cNvSpPr>
            <p:nvPr/>
          </p:nvSpPr>
          <p:spPr bwMode="auto">
            <a:xfrm>
              <a:off x="3336925" y="305117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462"/>
            <p:cNvSpPr>
              <a:spLocks noChangeShapeType="1"/>
            </p:cNvSpPr>
            <p:nvPr/>
          </p:nvSpPr>
          <p:spPr bwMode="auto">
            <a:xfrm>
              <a:off x="3403600" y="304165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463"/>
            <p:cNvSpPr>
              <a:spLocks noChangeShapeType="1"/>
            </p:cNvSpPr>
            <p:nvPr/>
          </p:nvSpPr>
          <p:spPr bwMode="auto">
            <a:xfrm>
              <a:off x="3470275" y="30607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464"/>
            <p:cNvSpPr>
              <a:spLocks noChangeShapeType="1"/>
            </p:cNvSpPr>
            <p:nvPr/>
          </p:nvSpPr>
          <p:spPr bwMode="auto">
            <a:xfrm>
              <a:off x="3546475" y="307975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Line 465"/>
            <p:cNvSpPr>
              <a:spLocks noChangeShapeType="1"/>
            </p:cNvSpPr>
            <p:nvPr/>
          </p:nvSpPr>
          <p:spPr bwMode="auto">
            <a:xfrm>
              <a:off x="3565525" y="310832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466"/>
            <p:cNvSpPr>
              <a:spLocks noChangeShapeType="1"/>
            </p:cNvSpPr>
            <p:nvPr/>
          </p:nvSpPr>
          <p:spPr bwMode="auto">
            <a:xfrm>
              <a:off x="3498850" y="308927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467"/>
            <p:cNvSpPr>
              <a:spLocks noChangeShapeType="1"/>
            </p:cNvSpPr>
            <p:nvPr/>
          </p:nvSpPr>
          <p:spPr bwMode="auto">
            <a:xfrm>
              <a:off x="3594100" y="310832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468"/>
            <p:cNvSpPr>
              <a:spLocks noChangeShapeType="1"/>
            </p:cNvSpPr>
            <p:nvPr/>
          </p:nvSpPr>
          <p:spPr bwMode="auto">
            <a:xfrm>
              <a:off x="3613150" y="311785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469"/>
            <p:cNvSpPr>
              <a:spLocks noChangeShapeType="1"/>
            </p:cNvSpPr>
            <p:nvPr/>
          </p:nvSpPr>
          <p:spPr bwMode="auto">
            <a:xfrm>
              <a:off x="3517900" y="309880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470"/>
            <p:cNvSpPr>
              <a:spLocks noChangeShapeType="1"/>
            </p:cNvSpPr>
            <p:nvPr/>
          </p:nvSpPr>
          <p:spPr bwMode="auto">
            <a:xfrm>
              <a:off x="3632200" y="311785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471"/>
            <p:cNvSpPr>
              <a:spLocks noChangeShapeType="1"/>
            </p:cNvSpPr>
            <p:nvPr/>
          </p:nvSpPr>
          <p:spPr bwMode="auto">
            <a:xfrm>
              <a:off x="3651250" y="312737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472"/>
            <p:cNvSpPr>
              <a:spLocks noChangeShapeType="1"/>
            </p:cNvSpPr>
            <p:nvPr/>
          </p:nvSpPr>
          <p:spPr bwMode="auto">
            <a:xfrm>
              <a:off x="3660775" y="312737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473"/>
            <p:cNvSpPr>
              <a:spLocks noChangeShapeType="1"/>
            </p:cNvSpPr>
            <p:nvPr/>
          </p:nvSpPr>
          <p:spPr bwMode="auto">
            <a:xfrm>
              <a:off x="3679825" y="312737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474"/>
            <p:cNvSpPr>
              <a:spLocks noChangeShapeType="1"/>
            </p:cNvSpPr>
            <p:nvPr/>
          </p:nvSpPr>
          <p:spPr bwMode="auto">
            <a:xfrm>
              <a:off x="3689350" y="313690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475"/>
            <p:cNvSpPr>
              <a:spLocks noChangeShapeType="1"/>
            </p:cNvSpPr>
            <p:nvPr/>
          </p:nvSpPr>
          <p:spPr bwMode="auto">
            <a:xfrm>
              <a:off x="3708400" y="31369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 name="Line 476"/>
            <p:cNvSpPr>
              <a:spLocks noChangeShapeType="1"/>
            </p:cNvSpPr>
            <p:nvPr/>
          </p:nvSpPr>
          <p:spPr bwMode="auto">
            <a:xfrm>
              <a:off x="3717925" y="31369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 name="Line 477"/>
            <p:cNvSpPr>
              <a:spLocks noChangeShapeType="1"/>
            </p:cNvSpPr>
            <p:nvPr/>
          </p:nvSpPr>
          <p:spPr bwMode="auto">
            <a:xfrm>
              <a:off x="3727450" y="314642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478"/>
            <p:cNvSpPr>
              <a:spLocks noChangeShapeType="1"/>
            </p:cNvSpPr>
            <p:nvPr/>
          </p:nvSpPr>
          <p:spPr bwMode="auto">
            <a:xfrm>
              <a:off x="3746500" y="315595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479"/>
            <p:cNvSpPr>
              <a:spLocks noChangeShapeType="1"/>
            </p:cNvSpPr>
            <p:nvPr/>
          </p:nvSpPr>
          <p:spPr bwMode="auto">
            <a:xfrm>
              <a:off x="3756025" y="315595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480"/>
            <p:cNvSpPr>
              <a:spLocks noChangeShapeType="1"/>
            </p:cNvSpPr>
            <p:nvPr/>
          </p:nvSpPr>
          <p:spPr bwMode="auto">
            <a:xfrm>
              <a:off x="3765550" y="315595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481"/>
            <p:cNvSpPr>
              <a:spLocks noChangeShapeType="1"/>
            </p:cNvSpPr>
            <p:nvPr/>
          </p:nvSpPr>
          <p:spPr bwMode="auto">
            <a:xfrm>
              <a:off x="3784600" y="31750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482"/>
            <p:cNvSpPr>
              <a:spLocks noChangeShapeType="1"/>
            </p:cNvSpPr>
            <p:nvPr/>
          </p:nvSpPr>
          <p:spPr bwMode="auto">
            <a:xfrm>
              <a:off x="3841750" y="31750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483"/>
            <p:cNvSpPr>
              <a:spLocks noChangeShapeType="1"/>
            </p:cNvSpPr>
            <p:nvPr/>
          </p:nvSpPr>
          <p:spPr bwMode="auto">
            <a:xfrm>
              <a:off x="3870325" y="320357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484"/>
            <p:cNvSpPr>
              <a:spLocks noChangeShapeType="1"/>
            </p:cNvSpPr>
            <p:nvPr/>
          </p:nvSpPr>
          <p:spPr bwMode="auto">
            <a:xfrm>
              <a:off x="3889375" y="321310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485"/>
            <p:cNvSpPr>
              <a:spLocks noChangeShapeType="1"/>
            </p:cNvSpPr>
            <p:nvPr/>
          </p:nvSpPr>
          <p:spPr bwMode="auto">
            <a:xfrm>
              <a:off x="3917950" y="321310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486"/>
            <p:cNvSpPr>
              <a:spLocks noChangeShapeType="1"/>
            </p:cNvSpPr>
            <p:nvPr/>
          </p:nvSpPr>
          <p:spPr bwMode="auto">
            <a:xfrm>
              <a:off x="3917950" y="321310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487"/>
            <p:cNvSpPr>
              <a:spLocks noChangeShapeType="1"/>
            </p:cNvSpPr>
            <p:nvPr/>
          </p:nvSpPr>
          <p:spPr bwMode="auto">
            <a:xfrm>
              <a:off x="3937000" y="322262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488"/>
            <p:cNvSpPr>
              <a:spLocks noChangeShapeType="1"/>
            </p:cNvSpPr>
            <p:nvPr/>
          </p:nvSpPr>
          <p:spPr bwMode="auto">
            <a:xfrm>
              <a:off x="3956050" y="322262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489"/>
            <p:cNvSpPr>
              <a:spLocks noChangeShapeType="1"/>
            </p:cNvSpPr>
            <p:nvPr/>
          </p:nvSpPr>
          <p:spPr bwMode="auto">
            <a:xfrm>
              <a:off x="3975100" y="322262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490"/>
            <p:cNvSpPr>
              <a:spLocks noChangeShapeType="1"/>
            </p:cNvSpPr>
            <p:nvPr/>
          </p:nvSpPr>
          <p:spPr bwMode="auto">
            <a:xfrm>
              <a:off x="4003675" y="322262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491"/>
            <p:cNvSpPr>
              <a:spLocks noChangeShapeType="1"/>
            </p:cNvSpPr>
            <p:nvPr/>
          </p:nvSpPr>
          <p:spPr bwMode="auto">
            <a:xfrm>
              <a:off x="4022725" y="327025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492"/>
            <p:cNvSpPr>
              <a:spLocks noChangeShapeType="1"/>
            </p:cNvSpPr>
            <p:nvPr/>
          </p:nvSpPr>
          <p:spPr bwMode="auto">
            <a:xfrm>
              <a:off x="4070350" y="32512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493"/>
            <p:cNvSpPr>
              <a:spLocks noChangeShapeType="1"/>
            </p:cNvSpPr>
            <p:nvPr/>
          </p:nvSpPr>
          <p:spPr bwMode="auto">
            <a:xfrm>
              <a:off x="4098925" y="327025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494"/>
            <p:cNvSpPr>
              <a:spLocks noChangeShapeType="1"/>
            </p:cNvSpPr>
            <p:nvPr/>
          </p:nvSpPr>
          <p:spPr bwMode="auto">
            <a:xfrm>
              <a:off x="4117975" y="327025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495"/>
            <p:cNvSpPr>
              <a:spLocks noChangeShapeType="1"/>
            </p:cNvSpPr>
            <p:nvPr/>
          </p:nvSpPr>
          <p:spPr bwMode="auto">
            <a:xfrm>
              <a:off x="4146550" y="327977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496"/>
            <p:cNvSpPr>
              <a:spLocks noChangeShapeType="1"/>
            </p:cNvSpPr>
            <p:nvPr/>
          </p:nvSpPr>
          <p:spPr bwMode="auto">
            <a:xfrm>
              <a:off x="4175125" y="328930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497"/>
            <p:cNvSpPr>
              <a:spLocks noChangeShapeType="1"/>
            </p:cNvSpPr>
            <p:nvPr/>
          </p:nvSpPr>
          <p:spPr bwMode="auto">
            <a:xfrm>
              <a:off x="4203700" y="329882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498"/>
            <p:cNvSpPr>
              <a:spLocks noChangeShapeType="1"/>
            </p:cNvSpPr>
            <p:nvPr/>
          </p:nvSpPr>
          <p:spPr bwMode="auto">
            <a:xfrm>
              <a:off x="4222750" y="330835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499"/>
            <p:cNvSpPr>
              <a:spLocks noChangeShapeType="1"/>
            </p:cNvSpPr>
            <p:nvPr/>
          </p:nvSpPr>
          <p:spPr bwMode="auto">
            <a:xfrm>
              <a:off x="4260850" y="331787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500"/>
            <p:cNvSpPr>
              <a:spLocks noChangeShapeType="1"/>
            </p:cNvSpPr>
            <p:nvPr/>
          </p:nvSpPr>
          <p:spPr bwMode="auto">
            <a:xfrm>
              <a:off x="4289425" y="333692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501"/>
            <p:cNvSpPr>
              <a:spLocks noChangeShapeType="1"/>
            </p:cNvSpPr>
            <p:nvPr/>
          </p:nvSpPr>
          <p:spPr bwMode="auto">
            <a:xfrm>
              <a:off x="4327525" y="334645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502"/>
            <p:cNvSpPr>
              <a:spLocks noChangeShapeType="1"/>
            </p:cNvSpPr>
            <p:nvPr/>
          </p:nvSpPr>
          <p:spPr bwMode="auto">
            <a:xfrm>
              <a:off x="4356100" y="334645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503"/>
            <p:cNvSpPr>
              <a:spLocks noChangeShapeType="1"/>
            </p:cNvSpPr>
            <p:nvPr/>
          </p:nvSpPr>
          <p:spPr bwMode="auto">
            <a:xfrm>
              <a:off x="4384675" y="335597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504"/>
            <p:cNvSpPr>
              <a:spLocks noChangeShapeType="1"/>
            </p:cNvSpPr>
            <p:nvPr/>
          </p:nvSpPr>
          <p:spPr bwMode="auto">
            <a:xfrm>
              <a:off x="4413250" y="337502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505"/>
            <p:cNvSpPr>
              <a:spLocks noChangeShapeType="1"/>
            </p:cNvSpPr>
            <p:nvPr/>
          </p:nvSpPr>
          <p:spPr bwMode="auto">
            <a:xfrm>
              <a:off x="4432300" y="337502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506"/>
            <p:cNvSpPr>
              <a:spLocks noChangeShapeType="1"/>
            </p:cNvSpPr>
            <p:nvPr/>
          </p:nvSpPr>
          <p:spPr bwMode="auto">
            <a:xfrm>
              <a:off x="4460875" y="337502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507"/>
            <p:cNvSpPr>
              <a:spLocks noChangeShapeType="1"/>
            </p:cNvSpPr>
            <p:nvPr/>
          </p:nvSpPr>
          <p:spPr bwMode="auto">
            <a:xfrm>
              <a:off x="4546600" y="34036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508"/>
            <p:cNvSpPr>
              <a:spLocks noChangeShapeType="1"/>
            </p:cNvSpPr>
            <p:nvPr/>
          </p:nvSpPr>
          <p:spPr bwMode="auto">
            <a:xfrm>
              <a:off x="4575175" y="343217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509"/>
            <p:cNvSpPr>
              <a:spLocks noChangeShapeType="1"/>
            </p:cNvSpPr>
            <p:nvPr/>
          </p:nvSpPr>
          <p:spPr bwMode="auto">
            <a:xfrm>
              <a:off x="4594225" y="34417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510"/>
            <p:cNvSpPr>
              <a:spLocks noChangeShapeType="1"/>
            </p:cNvSpPr>
            <p:nvPr/>
          </p:nvSpPr>
          <p:spPr bwMode="auto">
            <a:xfrm>
              <a:off x="4679950" y="348932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511"/>
            <p:cNvSpPr>
              <a:spLocks noChangeShapeType="1"/>
            </p:cNvSpPr>
            <p:nvPr/>
          </p:nvSpPr>
          <p:spPr bwMode="auto">
            <a:xfrm>
              <a:off x="4727575" y="350837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512"/>
            <p:cNvSpPr>
              <a:spLocks noChangeShapeType="1"/>
            </p:cNvSpPr>
            <p:nvPr/>
          </p:nvSpPr>
          <p:spPr bwMode="auto">
            <a:xfrm>
              <a:off x="4765675" y="351790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513"/>
            <p:cNvSpPr>
              <a:spLocks noChangeShapeType="1"/>
            </p:cNvSpPr>
            <p:nvPr/>
          </p:nvSpPr>
          <p:spPr bwMode="auto">
            <a:xfrm>
              <a:off x="4822825" y="353695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514"/>
            <p:cNvSpPr>
              <a:spLocks noChangeShapeType="1"/>
            </p:cNvSpPr>
            <p:nvPr/>
          </p:nvSpPr>
          <p:spPr bwMode="auto">
            <a:xfrm>
              <a:off x="4879975" y="355600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515"/>
            <p:cNvSpPr>
              <a:spLocks noChangeShapeType="1"/>
            </p:cNvSpPr>
            <p:nvPr/>
          </p:nvSpPr>
          <p:spPr bwMode="auto">
            <a:xfrm>
              <a:off x="4927600" y="354647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Line 516"/>
            <p:cNvSpPr>
              <a:spLocks noChangeShapeType="1"/>
            </p:cNvSpPr>
            <p:nvPr/>
          </p:nvSpPr>
          <p:spPr bwMode="auto">
            <a:xfrm>
              <a:off x="4975225" y="35560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 name="Line 517"/>
            <p:cNvSpPr>
              <a:spLocks noChangeShapeType="1"/>
            </p:cNvSpPr>
            <p:nvPr/>
          </p:nvSpPr>
          <p:spPr bwMode="auto">
            <a:xfrm>
              <a:off x="5070475" y="357505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Line 518"/>
            <p:cNvSpPr>
              <a:spLocks noChangeShapeType="1"/>
            </p:cNvSpPr>
            <p:nvPr/>
          </p:nvSpPr>
          <p:spPr bwMode="auto">
            <a:xfrm>
              <a:off x="5032375" y="357505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 name="Line 519"/>
            <p:cNvSpPr>
              <a:spLocks noChangeShapeType="1"/>
            </p:cNvSpPr>
            <p:nvPr/>
          </p:nvSpPr>
          <p:spPr bwMode="auto">
            <a:xfrm>
              <a:off x="5137150" y="358457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Line 520"/>
            <p:cNvSpPr>
              <a:spLocks noChangeShapeType="1"/>
            </p:cNvSpPr>
            <p:nvPr/>
          </p:nvSpPr>
          <p:spPr bwMode="auto">
            <a:xfrm>
              <a:off x="5222875" y="361315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Line 521"/>
            <p:cNvSpPr>
              <a:spLocks noChangeShapeType="1"/>
            </p:cNvSpPr>
            <p:nvPr/>
          </p:nvSpPr>
          <p:spPr bwMode="auto">
            <a:xfrm>
              <a:off x="5327650" y="363220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Line 522"/>
            <p:cNvSpPr>
              <a:spLocks noChangeShapeType="1"/>
            </p:cNvSpPr>
            <p:nvPr/>
          </p:nvSpPr>
          <p:spPr bwMode="auto">
            <a:xfrm>
              <a:off x="5384800" y="36322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 name="Line 523"/>
            <p:cNvSpPr>
              <a:spLocks noChangeShapeType="1"/>
            </p:cNvSpPr>
            <p:nvPr/>
          </p:nvSpPr>
          <p:spPr bwMode="auto">
            <a:xfrm>
              <a:off x="5470525" y="36703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Line 524"/>
            <p:cNvSpPr>
              <a:spLocks noChangeShapeType="1"/>
            </p:cNvSpPr>
            <p:nvPr/>
          </p:nvSpPr>
          <p:spPr bwMode="auto">
            <a:xfrm>
              <a:off x="5518150" y="369887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 name="Line 525"/>
            <p:cNvSpPr>
              <a:spLocks noChangeShapeType="1"/>
            </p:cNvSpPr>
            <p:nvPr/>
          </p:nvSpPr>
          <p:spPr bwMode="auto">
            <a:xfrm>
              <a:off x="5699125" y="375602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Line 526"/>
            <p:cNvSpPr>
              <a:spLocks noChangeShapeType="1"/>
            </p:cNvSpPr>
            <p:nvPr/>
          </p:nvSpPr>
          <p:spPr bwMode="auto">
            <a:xfrm>
              <a:off x="5603875" y="371792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Line 527"/>
            <p:cNvSpPr>
              <a:spLocks noChangeShapeType="1"/>
            </p:cNvSpPr>
            <p:nvPr/>
          </p:nvSpPr>
          <p:spPr bwMode="auto">
            <a:xfrm>
              <a:off x="4984750" y="35560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Line 528"/>
            <p:cNvSpPr>
              <a:spLocks noChangeShapeType="1"/>
            </p:cNvSpPr>
            <p:nvPr/>
          </p:nvSpPr>
          <p:spPr bwMode="auto">
            <a:xfrm>
              <a:off x="5099050" y="359410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Line 529"/>
            <p:cNvSpPr>
              <a:spLocks noChangeShapeType="1"/>
            </p:cNvSpPr>
            <p:nvPr/>
          </p:nvSpPr>
          <p:spPr bwMode="auto">
            <a:xfrm>
              <a:off x="5060950" y="357505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Line 530"/>
            <p:cNvSpPr>
              <a:spLocks noChangeShapeType="1"/>
            </p:cNvSpPr>
            <p:nvPr/>
          </p:nvSpPr>
          <p:spPr bwMode="auto">
            <a:xfrm>
              <a:off x="5156200" y="358457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 name="Line 531"/>
            <p:cNvSpPr>
              <a:spLocks noChangeShapeType="1"/>
            </p:cNvSpPr>
            <p:nvPr/>
          </p:nvSpPr>
          <p:spPr bwMode="auto">
            <a:xfrm>
              <a:off x="5232400" y="361315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Line 532"/>
            <p:cNvSpPr>
              <a:spLocks noChangeShapeType="1"/>
            </p:cNvSpPr>
            <p:nvPr/>
          </p:nvSpPr>
          <p:spPr bwMode="auto">
            <a:xfrm>
              <a:off x="5270500" y="361315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Line 533"/>
            <p:cNvSpPr>
              <a:spLocks noChangeShapeType="1"/>
            </p:cNvSpPr>
            <p:nvPr/>
          </p:nvSpPr>
          <p:spPr bwMode="auto">
            <a:xfrm>
              <a:off x="5346700" y="36322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Line 534"/>
            <p:cNvSpPr>
              <a:spLocks noChangeShapeType="1"/>
            </p:cNvSpPr>
            <p:nvPr/>
          </p:nvSpPr>
          <p:spPr bwMode="auto">
            <a:xfrm>
              <a:off x="5403850" y="36322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Line 535"/>
            <p:cNvSpPr>
              <a:spLocks noChangeShapeType="1"/>
            </p:cNvSpPr>
            <p:nvPr/>
          </p:nvSpPr>
          <p:spPr bwMode="auto">
            <a:xfrm>
              <a:off x="5537200" y="369887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Line 536"/>
            <p:cNvSpPr>
              <a:spLocks noChangeShapeType="1"/>
            </p:cNvSpPr>
            <p:nvPr/>
          </p:nvSpPr>
          <p:spPr bwMode="auto">
            <a:xfrm>
              <a:off x="5746750" y="377507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 name="Line 537"/>
            <p:cNvSpPr>
              <a:spLocks noChangeShapeType="1"/>
            </p:cNvSpPr>
            <p:nvPr/>
          </p:nvSpPr>
          <p:spPr bwMode="auto">
            <a:xfrm>
              <a:off x="5622925" y="371792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Line 538"/>
            <p:cNvSpPr>
              <a:spLocks noChangeShapeType="1"/>
            </p:cNvSpPr>
            <p:nvPr/>
          </p:nvSpPr>
          <p:spPr bwMode="auto">
            <a:xfrm>
              <a:off x="4699000" y="348932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Line 539"/>
            <p:cNvSpPr>
              <a:spLocks noChangeShapeType="1"/>
            </p:cNvSpPr>
            <p:nvPr/>
          </p:nvSpPr>
          <p:spPr bwMode="auto">
            <a:xfrm>
              <a:off x="4622800" y="345122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Line 540"/>
            <p:cNvSpPr>
              <a:spLocks noChangeShapeType="1"/>
            </p:cNvSpPr>
            <p:nvPr/>
          </p:nvSpPr>
          <p:spPr bwMode="auto">
            <a:xfrm>
              <a:off x="4641850" y="347027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 name="Line 541"/>
            <p:cNvSpPr>
              <a:spLocks noChangeShapeType="1"/>
            </p:cNvSpPr>
            <p:nvPr/>
          </p:nvSpPr>
          <p:spPr bwMode="auto">
            <a:xfrm>
              <a:off x="4756150" y="350837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 name="Line 542"/>
            <p:cNvSpPr>
              <a:spLocks noChangeShapeType="1"/>
            </p:cNvSpPr>
            <p:nvPr/>
          </p:nvSpPr>
          <p:spPr bwMode="auto">
            <a:xfrm>
              <a:off x="4794250" y="351790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 name="Line 543"/>
            <p:cNvSpPr>
              <a:spLocks noChangeShapeType="1"/>
            </p:cNvSpPr>
            <p:nvPr/>
          </p:nvSpPr>
          <p:spPr bwMode="auto">
            <a:xfrm>
              <a:off x="4841875" y="353695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 name="Line 544"/>
            <p:cNvSpPr>
              <a:spLocks noChangeShapeType="1"/>
            </p:cNvSpPr>
            <p:nvPr/>
          </p:nvSpPr>
          <p:spPr bwMode="auto">
            <a:xfrm>
              <a:off x="4899025" y="352742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 name="Line 545"/>
            <p:cNvSpPr>
              <a:spLocks noChangeShapeType="1"/>
            </p:cNvSpPr>
            <p:nvPr/>
          </p:nvSpPr>
          <p:spPr bwMode="auto">
            <a:xfrm>
              <a:off x="4956175" y="354647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 name="Line 546"/>
            <p:cNvSpPr>
              <a:spLocks noChangeShapeType="1"/>
            </p:cNvSpPr>
            <p:nvPr/>
          </p:nvSpPr>
          <p:spPr bwMode="auto">
            <a:xfrm>
              <a:off x="4994275" y="35560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 name="Line 547"/>
            <p:cNvSpPr>
              <a:spLocks noChangeShapeType="1"/>
            </p:cNvSpPr>
            <p:nvPr/>
          </p:nvSpPr>
          <p:spPr bwMode="auto">
            <a:xfrm>
              <a:off x="5108575" y="357505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 name="Line 548"/>
            <p:cNvSpPr>
              <a:spLocks noChangeShapeType="1"/>
            </p:cNvSpPr>
            <p:nvPr/>
          </p:nvSpPr>
          <p:spPr bwMode="auto">
            <a:xfrm>
              <a:off x="5165725" y="358457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 name="Line 549"/>
            <p:cNvSpPr>
              <a:spLocks noChangeShapeType="1"/>
            </p:cNvSpPr>
            <p:nvPr/>
          </p:nvSpPr>
          <p:spPr bwMode="auto">
            <a:xfrm>
              <a:off x="5241925" y="361315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 name="Line 550"/>
            <p:cNvSpPr>
              <a:spLocks noChangeShapeType="1"/>
            </p:cNvSpPr>
            <p:nvPr/>
          </p:nvSpPr>
          <p:spPr bwMode="auto">
            <a:xfrm>
              <a:off x="5280025" y="361315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 name="Line 551"/>
            <p:cNvSpPr>
              <a:spLocks noChangeShapeType="1"/>
            </p:cNvSpPr>
            <p:nvPr/>
          </p:nvSpPr>
          <p:spPr bwMode="auto">
            <a:xfrm>
              <a:off x="5356225" y="36322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 name="Line 552"/>
            <p:cNvSpPr>
              <a:spLocks noChangeShapeType="1"/>
            </p:cNvSpPr>
            <p:nvPr/>
          </p:nvSpPr>
          <p:spPr bwMode="auto">
            <a:xfrm>
              <a:off x="5413375" y="36322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 name="Line 553"/>
            <p:cNvSpPr>
              <a:spLocks noChangeShapeType="1"/>
            </p:cNvSpPr>
            <p:nvPr/>
          </p:nvSpPr>
          <p:spPr bwMode="auto">
            <a:xfrm>
              <a:off x="5546725" y="369887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 name="Line 554"/>
            <p:cNvSpPr>
              <a:spLocks noChangeShapeType="1"/>
            </p:cNvSpPr>
            <p:nvPr/>
          </p:nvSpPr>
          <p:spPr bwMode="auto">
            <a:xfrm>
              <a:off x="5632450" y="371792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 name="Line 555"/>
            <p:cNvSpPr>
              <a:spLocks noChangeShapeType="1"/>
            </p:cNvSpPr>
            <p:nvPr/>
          </p:nvSpPr>
          <p:spPr bwMode="auto">
            <a:xfrm>
              <a:off x="5832475" y="375602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 name="Line 556"/>
            <p:cNvSpPr>
              <a:spLocks noChangeShapeType="1"/>
            </p:cNvSpPr>
            <p:nvPr/>
          </p:nvSpPr>
          <p:spPr bwMode="auto">
            <a:xfrm>
              <a:off x="5013325" y="35560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 name="Line 557"/>
            <p:cNvSpPr>
              <a:spLocks noChangeShapeType="1"/>
            </p:cNvSpPr>
            <p:nvPr/>
          </p:nvSpPr>
          <p:spPr bwMode="auto">
            <a:xfrm>
              <a:off x="5118100" y="357505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 name="Line 558"/>
            <p:cNvSpPr>
              <a:spLocks noChangeShapeType="1"/>
            </p:cNvSpPr>
            <p:nvPr/>
          </p:nvSpPr>
          <p:spPr bwMode="auto">
            <a:xfrm>
              <a:off x="5041900" y="3575050"/>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 name="Line 559"/>
            <p:cNvSpPr>
              <a:spLocks noChangeShapeType="1"/>
            </p:cNvSpPr>
            <p:nvPr/>
          </p:nvSpPr>
          <p:spPr bwMode="auto">
            <a:xfrm>
              <a:off x="5203825" y="361315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 name="Line 560"/>
            <p:cNvSpPr>
              <a:spLocks noChangeShapeType="1"/>
            </p:cNvSpPr>
            <p:nvPr/>
          </p:nvSpPr>
          <p:spPr bwMode="auto">
            <a:xfrm>
              <a:off x="5260975" y="361315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 name="Line 561"/>
            <p:cNvSpPr>
              <a:spLocks noChangeShapeType="1"/>
            </p:cNvSpPr>
            <p:nvPr/>
          </p:nvSpPr>
          <p:spPr bwMode="auto">
            <a:xfrm>
              <a:off x="5299075" y="361315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 name="Line 562"/>
            <p:cNvSpPr>
              <a:spLocks noChangeShapeType="1"/>
            </p:cNvSpPr>
            <p:nvPr/>
          </p:nvSpPr>
          <p:spPr bwMode="auto">
            <a:xfrm>
              <a:off x="5365750" y="36322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 name="Line 563"/>
            <p:cNvSpPr>
              <a:spLocks noChangeShapeType="1"/>
            </p:cNvSpPr>
            <p:nvPr/>
          </p:nvSpPr>
          <p:spPr bwMode="auto">
            <a:xfrm>
              <a:off x="5422900" y="365125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 name="Line 564"/>
            <p:cNvSpPr>
              <a:spLocks noChangeShapeType="1"/>
            </p:cNvSpPr>
            <p:nvPr/>
          </p:nvSpPr>
          <p:spPr bwMode="auto">
            <a:xfrm>
              <a:off x="5489575" y="3670300"/>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 name="Line 565"/>
            <p:cNvSpPr>
              <a:spLocks noChangeShapeType="1"/>
            </p:cNvSpPr>
            <p:nvPr/>
          </p:nvSpPr>
          <p:spPr bwMode="auto">
            <a:xfrm>
              <a:off x="5556250" y="369887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 name="Line 566"/>
            <p:cNvSpPr>
              <a:spLocks noChangeShapeType="1"/>
            </p:cNvSpPr>
            <p:nvPr/>
          </p:nvSpPr>
          <p:spPr bwMode="auto">
            <a:xfrm>
              <a:off x="5651500" y="371792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 name="Line 567"/>
            <p:cNvSpPr>
              <a:spLocks noChangeShapeType="1"/>
            </p:cNvSpPr>
            <p:nvPr/>
          </p:nvSpPr>
          <p:spPr bwMode="auto">
            <a:xfrm>
              <a:off x="5784850" y="375602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1" name="Line 568"/>
            <p:cNvSpPr>
              <a:spLocks noChangeShapeType="1"/>
            </p:cNvSpPr>
            <p:nvPr/>
          </p:nvSpPr>
          <p:spPr bwMode="auto">
            <a:xfrm>
              <a:off x="5765800" y="375602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 name="Line 569"/>
            <p:cNvSpPr>
              <a:spLocks noChangeShapeType="1"/>
            </p:cNvSpPr>
            <p:nvPr/>
          </p:nvSpPr>
          <p:spPr bwMode="auto">
            <a:xfrm>
              <a:off x="5737225" y="3756025"/>
              <a:ext cx="0" cy="2857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 name="Line 570"/>
            <p:cNvSpPr>
              <a:spLocks noChangeShapeType="1"/>
            </p:cNvSpPr>
            <p:nvPr/>
          </p:nvSpPr>
          <p:spPr bwMode="auto">
            <a:xfrm>
              <a:off x="5784850" y="3775075"/>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 name="Freeform 571"/>
            <p:cNvSpPr>
              <a:spLocks/>
            </p:cNvSpPr>
            <p:nvPr/>
          </p:nvSpPr>
          <p:spPr bwMode="auto">
            <a:xfrm>
              <a:off x="3289300" y="3060700"/>
              <a:ext cx="2562225" cy="714375"/>
            </a:xfrm>
            <a:custGeom>
              <a:avLst/>
              <a:gdLst>
                <a:gd name="T0" fmla="*/ 256 w 269"/>
                <a:gd name="T1" fmla="*/ 75 h 75"/>
                <a:gd name="T2" fmla="*/ 242 w 269"/>
                <a:gd name="T3" fmla="*/ 72 h 75"/>
                <a:gd name="T4" fmla="*/ 233 w 269"/>
                <a:gd name="T5" fmla="*/ 70 h 75"/>
                <a:gd name="T6" fmla="*/ 229 w 269"/>
                <a:gd name="T7" fmla="*/ 67 h 75"/>
                <a:gd name="T8" fmla="*/ 223 w 269"/>
                <a:gd name="T9" fmla="*/ 65 h 75"/>
                <a:gd name="T10" fmla="*/ 217 w 269"/>
                <a:gd name="T11" fmla="*/ 63 h 75"/>
                <a:gd name="T12" fmla="*/ 211 w 269"/>
                <a:gd name="T13" fmla="*/ 61 h 75"/>
                <a:gd name="T14" fmla="*/ 201 w 269"/>
                <a:gd name="T15" fmla="*/ 59 h 75"/>
                <a:gd name="T16" fmla="*/ 192 w 269"/>
                <a:gd name="T17" fmla="*/ 57 h 75"/>
                <a:gd name="T18" fmla="*/ 186 w 269"/>
                <a:gd name="T19" fmla="*/ 56 h 75"/>
                <a:gd name="T20" fmla="*/ 179 w 269"/>
                <a:gd name="T21" fmla="*/ 53 h 75"/>
                <a:gd name="T22" fmla="*/ 172 w 269"/>
                <a:gd name="T23" fmla="*/ 51 h 75"/>
                <a:gd name="T24" fmla="*/ 167 w 269"/>
                <a:gd name="T25" fmla="*/ 50 h 75"/>
                <a:gd name="T26" fmla="*/ 163 w 269"/>
                <a:gd name="T27" fmla="*/ 48 h 75"/>
                <a:gd name="T28" fmla="*/ 158 w 269"/>
                <a:gd name="T29" fmla="*/ 46 h 75"/>
                <a:gd name="T30" fmla="*/ 150 w 269"/>
                <a:gd name="T31" fmla="*/ 43 h 75"/>
                <a:gd name="T32" fmla="*/ 143 w 269"/>
                <a:gd name="T33" fmla="*/ 42 h 75"/>
                <a:gd name="T34" fmla="*/ 137 w 269"/>
                <a:gd name="T35" fmla="*/ 39 h 75"/>
                <a:gd name="T36" fmla="*/ 131 w 269"/>
                <a:gd name="T37" fmla="*/ 37 h 75"/>
                <a:gd name="T38" fmla="*/ 126 w 269"/>
                <a:gd name="T39" fmla="*/ 35 h 75"/>
                <a:gd name="T40" fmla="*/ 120 w 269"/>
                <a:gd name="T41" fmla="*/ 32 h 75"/>
                <a:gd name="T42" fmla="*/ 112 w 269"/>
                <a:gd name="T43" fmla="*/ 31 h 75"/>
                <a:gd name="T44" fmla="*/ 107 w 269"/>
                <a:gd name="T45" fmla="*/ 28 h 75"/>
                <a:gd name="T46" fmla="*/ 102 w 269"/>
                <a:gd name="T47" fmla="*/ 26 h 75"/>
                <a:gd name="T48" fmla="*/ 96 w 269"/>
                <a:gd name="T49" fmla="*/ 24 h 75"/>
                <a:gd name="T50" fmla="*/ 90 w 269"/>
                <a:gd name="T51" fmla="*/ 23 h 75"/>
                <a:gd name="T52" fmla="*/ 87 w 269"/>
                <a:gd name="T53" fmla="*/ 22 h 75"/>
                <a:gd name="T54" fmla="*/ 82 w 269"/>
                <a:gd name="T55" fmla="*/ 20 h 75"/>
                <a:gd name="T56" fmla="*/ 75 w 269"/>
                <a:gd name="T57" fmla="*/ 18 h 75"/>
                <a:gd name="T58" fmla="*/ 63 w 269"/>
                <a:gd name="T59" fmla="*/ 18 h 75"/>
                <a:gd name="T60" fmla="*/ 58 w 269"/>
                <a:gd name="T61" fmla="*/ 14 h 75"/>
                <a:gd name="T62" fmla="*/ 50 w 269"/>
                <a:gd name="T63" fmla="*/ 14 h 75"/>
                <a:gd name="T64" fmla="*/ 48 w 269"/>
                <a:gd name="T65" fmla="*/ 11 h 75"/>
                <a:gd name="T66" fmla="*/ 45 w 269"/>
                <a:gd name="T67" fmla="*/ 10 h 75"/>
                <a:gd name="T68" fmla="*/ 39 w 269"/>
                <a:gd name="T69" fmla="*/ 7 h 75"/>
                <a:gd name="T70" fmla="*/ 34 w 269"/>
                <a:gd name="T71" fmla="*/ 6 h 75"/>
                <a:gd name="T72" fmla="*/ 27 w 269"/>
                <a:gd name="T73" fmla="*/ 4 h 75"/>
                <a:gd name="T74" fmla="*/ 19 w 269"/>
                <a:gd name="T75" fmla="*/ 2 h 75"/>
                <a:gd name="T76" fmla="*/ 12 w 269"/>
                <a:gd name="T7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9" h="75">
                  <a:moveTo>
                    <a:pt x="269" y="75"/>
                  </a:moveTo>
                  <a:lnTo>
                    <a:pt x="256" y="75"/>
                  </a:lnTo>
                  <a:lnTo>
                    <a:pt x="256" y="72"/>
                  </a:lnTo>
                  <a:lnTo>
                    <a:pt x="242" y="72"/>
                  </a:lnTo>
                  <a:lnTo>
                    <a:pt x="242" y="70"/>
                  </a:lnTo>
                  <a:lnTo>
                    <a:pt x="233" y="70"/>
                  </a:lnTo>
                  <a:lnTo>
                    <a:pt x="233" y="67"/>
                  </a:lnTo>
                  <a:lnTo>
                    <a:pt x="229" y="67"/>
                  </a:lnTo>
                  <a:lnTo>
                    <a:pt x="229" y="65"/>
                  </a:lnTo>
                  <a:lnTo>
                    <a:pt x="223" y="65"/>
                  </a:lnTo>
                  <a:lnTo>
                    <a:pt x="223" y="63"/>
                  </a:lnTo>
                  <a:lnTo>
                    <a:pt x="217" y="63"/>
                  </a:lnTo>
                  <a:lnTo>
                    <a:pt x="217" y="61"/>
                  </a:lnTo>
                  <a:lnTo>
                    <a:pt x="211" y="61"/>
                  </a:lnTo>
                  <a:lnTo>
                    <a:pt x="211" y="59"/>
                  </a:lnTo>
                  <a:lnTo>
                    <a:pt x="201" y="59"/>
                  </a:lnTo>
                  <a:lnTo>
                    <a:pt x="201" y="57"/>
                  </a:lnTo>
                  <a:lnTo>
                    <a:pt x="192" y="57"/>
                  </a:lnTo>
                  <a:lnTo>
                    <a:pt x="192" y="56"/>
                  </a:lnTo>
                  <a:lnTo>
                    <a:pt x="186" y="56"/>
                  </a:lnTo>
                  <a:lnTo>
                    <a:pt x="179" y="56"/>
                  </a:lnTo>
                  <a:lnTo>
                    <a:pt x="179" y="53"/>
                  </a:lnTo>
                  <a:lnTo>
                    <a:pt x="172" y="52"/>
                  </a:lnTo>
                  <a:lnTo>
                    <a:pt x="172" y="51"/>
                  </a:lnTo>
                  <a:lnTo>
                    <a:pt x="167" y="51"/>
                  </a:lnTo>
                  <a:lnTo>
                    <a:pt x="167" y="50"/>
                  </a:lnTo>
                  <a:lnTo>
                    <a:pt x="163" y="50"/>
                  </a:lnTo>
                  <a:lnTo>
                    <a:pt x="163" y="48"/>
                  </a:lnTo>
                  <a:lnTo>
                    <a:pt x="158" y="48"/>
                  </a:lnTo>
                  <a:lnTo>
                    <a:pt x="158" y="46"/>
                  </a:lnTo>
                  <a:lnTo>
                    <a:pt x="150" y="46"/>
                  </a:lnTo>
                  <a:lnTo>
                    <a:pt x="150" y="43"/>
                  </a:lnTo>
                  <a:lnTo>
                    <a:pt x="143" y="43"/>
                  </a:lnTo>
                  <a:lnTo>
                    <a:pt x="143" y="42"/>
                  </a:lnTo>
                  <a:lnTo>
                    <a:pt x="137" y="42"/>
                  </a:lnTo>
                  <a:lnTo>
                    <a:pt x="137" y="39"/>
                  </a:lnTo>
                  <a:lnTo>
                    <a:pt x="131" y="39"/>
                  </a:lnTo>
                  <a:lnTo>
                    <a:pt x="131" y="37"/>
                  </a:lnTo>
                  <a:lnTo>
                    <a:pt x="126" y="37"/>
                  </a:lnTo>
                  <a:lnTo>
                    <a:pt x="126" y="35"/>
                  </a:lnTo>
                  <a:lnTo>
                    <a:pt x="120" y="35"/>
                  </a:lnTo>
                  <a:lnTo>
                    <a:pt x="120" y="32"/>
                  </a:lnTo>
                  <a:lnTo>
                    <a:pt x="112" y="32"/>
                  </a:lnTo>
                  <a:lnTo>
                    <a:pt x="112" y="31"/>
                  </a:lnTo>
                  <a:lnTo>
                    <a:pt x="107" y="31"/>
                  </a:lnTo>
                  <a:lnTo>
                    <a:pt x="107" y="28"/>
                  </a:lnTo>
                  <a:lnTo>
                    <a:pt x="102" y="28"/>
                  </a:lnTo>
                  <a:lnTo>
                    <a:pt x="102" y="26"/>
                  </a:lnTo>
                  <a:lnTo>
                    <a:pt x="96" y="26"/>
                  </a:lnTo>
                  <a:lnTo>
                    <a:pt x="96" y="24"/>
                  </a:lnTo>
                  <a:lnTo>
                    <a:pt x="90" y="24"/>
                  </a:lnTo>
                  <a:lnTo>
                    <a:pt x="90" y="23"/>
                  </a:lnTo>
                  <a:lnTo>
                    <a:pt x="87" y="23"/>
                  </a:lnTo>
                  <a:lnTo>
                    <a:pt x="87" y="22"/>
                  </a:lnTo>
                  <a:lnTo>
                    <a:pt x="82" y="22"/>
                  </a:lnTo>
                  <a:lnTo>
                    <a:pt x="82" y="20"/>
                  </a:lnTo>
                  <a:lnTo>
                    <a:pt x="75" y="20"/>
                  </a:lnTo>
                  <a:lnTo>
                    <a:pt x="75" y="18"/>
                  </a:lnTo>
                  <a:lnTo>
                    <a:pt x="70" y="18"/>
                  </a:lnTo>
                  <a:lnTo>
                    <a:pt x="63" y="18"/>
                  </a:lnTo>
                  <a:lnTo>
                    <a:pt x="63" y="14"/>
                  </a:lnTo>
                  <a:lnTo>
                    <a:pt x="58" y="14"/>
                  </a:lnTo>
                  <a:lnTo>
                    <a:pt x="56" y="14"/>
                  </a:lnTo>
                  <a:lnTo>
                    <a:pt x="50" y="14"/>
                  </a:lnTo>
                  <a:lnTo>
                    <a:pt x="50" y="11"/>
                  </a:lnTo>
                  <a:lnTo>
                    <a:pt x="48" y="11"/>
                  </a:lnTo>
                  <a:lnTo>
                    <a:pt x="48" y="10"/>
                  </a:lnTo>
                  <a:lnTo>
                    <a:pt x="45" y="10"/>
                  </a:lnTo>
                  <a:lnTo>
                    <a:pt x="39" y="10"/>
                  </a:lnTo>
                  <a:lnTo>
                    <a:pt x="39" y="7"/>
                  </a:lnTo>
                  <a:lnTo>
                    <a:pt x="34" y="7"/>
                  </a:lnTo>
                  <a:lnTo>
                    <a:pt x="34" y="6"/>
                  </a:lnTo>
                  <a:lnTo>
                    <a:pt x="27" y="6"/>
                  </a:lnTo>
                  <a:lnTo>
                    <a:pt x="27" y="4"/>
                  </a:lnTo>
                  <a:lnTo>
                    <a:pt x="19" y="4"/>
                  </a:lnTo>
                  <a:lnTo>
                    <a:pt x="19" y="2"/>
                  </a:lnTo>
                  <a:lnTo>
                    <a:pt x="12" y="2"/>
                  </a:lnTo>
                  <a:lnTo>
                    <a:pt x="12" y="0"/>
                  </a:lnTo>
                  <a:lnTo>
                    <a:pt x="0" y="0"/>
                  </a:lnTo>
                </a:path>
              </a:pathLst>
            </a:custGeom>
            <a:noFill/>
            <a:ln w="15875">
              <a:solidFill>
                <a:srgbClr val="2D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15" name="TextBox 614"/>
          <p:cNvSpPr txBox="1"/>
          <p:nvPr/>
        </p:nvSpPr>
        <p:spPr>
          <a:xfrm>
            <a:off x="5479898" y="3911508"/>
            <a:ext cx="705642" cy="246221"/>
          </a:xfrm>
          <a:prstGeom prst="rect">
            <a:avLst/>
          </a:prstGeom>
          <a:noFill/>
        </p:spPr>
        <p:txBody>
          <a:bodyPr wrap="none" rtlCol="0">
            <a:spAutoFit/>
          </a:bodyPr>
          <a:lstStyle/>
          <a:p>
            <a:r>
              <a:rPr lang="en-GB" sz="1000" dirty="0" smtClean="0"/>
              <a:t>&lt;30 days</a:t>
            </a:r>
            <a:endParaRPr lang="en-GB" sz="1000" dirty="0"/>
          </a:p>
        </p:txBody>
      </p:sp>
      <p:sp>
        <p:nvSpPr>
          <p:cNvPr id="616" name="TextBox 615"/>
          <p:cNvSpPr txBox="1"/>
          <p:nvPr/>
        </p:nvSpPr>
        <p:spPr>
          <a:xfrm>
            <a:off x="5479898" y="4155742"/>
            <a:ext cx="841897" cy="246221"/>
          </a:xfrm>
          <a:prstGeom prst="rect">
            <a:avLst/>
          </a:prstGeom>
          <a:noFill/>
        </p:spPr>
        <p:txBody>
          <a:bodyPr wrap="none" rtlCol="0">
            <a:spAutoFit/>
          </a:bodyPr>
          <a:lstStyle/>
          <a:p>
            <a:r>
              <a:rPr lang="en-GB" sz="1000" dirty="0" smtClean="0"/>
              <a:t>30–44 days</a:t>
            </a:r>
            <a:endParaRPr lang="en-GB" sz="1000" dirty="0"/>
          </a:p>
        </p:txBody>
      </p:sp>
      <p:sp>
        <p:nvSpPr>
          <p:cNvPr id="617" name="TextBox 616"/>
          <p:cNvSpPr txBox="1"/>
          <p:nvPr/>
        </p:nvSpPr>
        <p:spPr>
          <a:xfrm>
            <a:off x="5479898" y="4381072"/>
            <a:ext cx="841897" cy="246221"/>
          </a:xfrm>
          <a:prstGeom prst="rect">
            <a:avLst/>
          </a:prstGeom>
          <a:noFill/>
        </p:spPr>
        <p:txBody>
          <a:bodyPr wrap="none" rtlCol="0">
            <a:spAutoFit/>
          </a:bodyPr>
          <a:lstStyle/>
          <a:p>
            <a:r>
              <a:rPr lang="en-GB" sz="1000" dirty="0" smtClean="0"/>
              <a:t>45–59 days</a:t>
            </a:r>
            <a:endParaRPr lang="en-GB" sz="1000" dirty="0"/>
          </a:p>
        </p:txBody>
      </p:sp>
      <p:sp>
        <p:nvSpPr>
          <p:cNvPr id="618" name="TextBox 617"/>
          <p:cNvSpPr txBox="1"/>
          <p:nvPr/>
        </p:nvSpPr>
        <p:spPr>
          <a:xfrm>
            <a:off x="5479898" y="4606402"/>
            <a:ext cx="841897" cy="246221"/>
          </a:xfrm>
          <a:prstGeom prst="rect">
            <a:avLst/>
          </a:prstGeom>
          <a:noFill/>
        </p:spPr>
        <p:txBody>
          <a:bodyPr wrap="none" rtlCol="0">
            <a:spAutoFit/>
          </a:bodyPr>
          <a:lstStyle/>
          <a:p>
            <a:r>
              <a:rPr lang="en-GB" sz="1000" dirty="0" smtClean="0"/>
              <a:t>60–74 days</a:t>
            </a:r>
            <a:endParaRPr lang="en-GB" sz="1000" dirty="0"/>
          </a:p>
        </p:txBody>
      </p:sp>
      <p:sp>
        <p:nvSpPr>
          <p:cNvPr id="619" name="TextBox 618"/>
          <p:cNvSpPr txBox="1"/>
          <p:nvPr/>
        </p:nvSpPr>
        <p:spPr>
          <a:xfrm>
            <a:off x="5479898" y="4831732"/>
            <a:ext cx="705642" cy="246221"/>
          </a:xfrm>
          <a:prstGeom prst="rect">
            <a:avLst/>
          </a:prstGeom>
          <a:noFill/>
        </p:spPr>
        <p:txBody>
          <a:bodyPr wrap="none" rtlCol="0">
            <a:spAutoFit/>
          </a:bodyPr>
          <a:lstStyle/>
          <a:p>
            <a:r>
              <a:rPr lang="en-GB" sz="1000" dirty="0" smtClean="0"/>
              <a:t>75+ days</a:t>
            </a:r>
            <a:endParaRPr lang="en-GB" sz="1000" dirty="0"/>
          </a:p>
        </p:txBody>
      </p:sp>
      <p:sp>
        <p:nvSpPr>
          <p:cNvPr id="620" name="Right Brace 619"/>
          <p:cNvSpPr/>
          <p:nvPr/>
        </p:nvSpPr>
        <p:spPr>
          <a:xfrm>
            <a:off x="6191961" y="3995730"/>
            <a:ext cx="215166" cy="5788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1" name="TextBox 620"/>
          <p:cNvSpPr txBox="1"/>
          <p:nvPr/>
        </p:nvSpPr>
        <p:spPr>
          <a:xfrm>
            <a:off x="6334646" y="4165050"/>
            <a:ext cx="942887" cy="246221"/>
          </a:xfrm>
          <a:prstGeom prst="rect">
            <a:avLst/>
          </a:prstGeom>
          <a:noFill/>
        </p:spPr>
        <p:txBody>
          <a:bodyPr wrap="none" rtlCol="0">
            <a:spAutoFit/>
          </a:bodyPr>
          <a:lstStyle/>
          <a:p>
            <a:r>
              <a:rPr lang="en-GB" sz="1000" dirty="0" smtClean="0"/>
              <a:t>No difference</a:t>
            </a:r>
            <a:endParaRPr lang="en-GB" sz="1000" dirty="0"/>
          </a:p>
        </p:txBody>
      </p:sp>
      <p:sp>
        <p:nvSpPr>
          <p:cNvPr id="622" name="TextBox 621"/>
          <p:cNvSpPr txBox="1"/>
          <p:nvPr/>
        </p:nvSpPr>
        <p:spPr>
          <a:xfrm>
            <a:off x="7696417" y="3529444"/>
            <a:ext cx="720069" cy="215444"/>
          </a:xfrm>
          <a:prstGeom prst="rect">
            <a:avLst/>
          </a:prstGeom>
          <a:noFill/>
        </p:spPr>
        <p:txBody>
          <a:bodyPr wrap="none" rtlCol="0">
            <a:spAutoFit/>
          </a:bodyPr>
          <a:lstStyle/>
          <a:p>
            <a:r>
              <a:rPr lang="en-GB" sz="800" dirty="0" smtClean="0"/>
              <a:t>+ Censored</a:t>
            </a:r>
            <a:endParaRPr lang="en-GB" sz="800" dirty="0"/>
          </a:p>
        </p:txBody>
      </p:sp>
      <p:sp>
        <p:nvSpPr>
          <p:cNvPr id="623" name="TextBox 622"/>
          <p:cNvSpPr txBox="1"/>
          <p:nvPr/>
        </p:nvSpPr>
        <p:spPr>
          <a:xfrm rot="16200000">
            <a:off x="3821009" y="4250315"/>
            <a:ext cx="1470274" cy="276999"/>
          </a:xfrm>
          <a:prstGeom prst="rect">
            <a:avLst/>
          </a:prstGeom>
          <a:noFill/>
        </p:spPr>
        <p:txBody>
          <a:bodyPr wrap="none" rtlCol="0">
            <a:spAutoFit/>
          </a:bodyPr>
          <a:lstStyle/>
          <a:p>
            <a:r>
              <a:rPr lang="en-GB" sz="1200" dirty="0" smtClean="0"/>
              <a:t>Survival probability</a:t>
            </a:r>
            <a:endParaRPr lang="en-GB" sz="1200" dirty="0"/>
          </a:p>
        </p:txBody>
      </p:sp>
    </p:spTree>
    <p:extLst>
      <p:ext uri="{BB962C8B-B14F-4D97-AF65-F5344CB8AC3E}">
        <p14:creationId xmlns:p14="http://schemas.microsoft.com/office/powerpoint/2010/main" val="2157154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liver metastases</a:t>
            </a:r>
            <a:endParaRPr lang="en-GB" dirty="0"/>
          </a:p>
        </p:txBody>
      </p:sp>
      <p:sp>
        <p:nvSpPr>
          <p:cNvPr id="7" name="Text Placeholder 6"/>
          <p:cNvSpPr>
            <a:spLocks noGrp="1"/>
          </p:cNvSpPr>
          <p:nvPr>
            <p:ph type="body" idx="1"/>
          </p:nvPr>
        </p:nvSpPr>
        <p:spPr/>
        <p:txBody>
          <a:bodyPr/>
          <a:lstStyle/>
          <a:p>
            <a:r>
              <a:rPr lang="en-GB" dirty="0" smtClean="0"/>
              <a:t>COLORECTAL CANCER</a:t>
            </a:r>
            <a:endParaRPr lang="en-GB" dirty="0"/>
          </a:p>
        </p:txBody>
      </p:sp>
    </p:spTree>
    <p:extLst>
      <p:ext uri="{BB962C8B-B14F-4D97-AF65-F5344CB8AC3E}">
        <p14:creationId xmlns:p14="http://schemas.microsoft.com/office/powerpoint/2010/main" val="3486579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511: Effect of preoperative hepatic and regional arterial chemotherapy on </a:t>
            </a:r>
            <a:r>
              <a:rPr lang="en-GB" sz="1800" dirty="0" err="1"/>
              <a:t>metachronous</a:t>
            </a:r>
            <a:r>
              <a:rPr lang="en-GB" sz="1800" dirty="0"/>
              <a:t> liver metastasis after curative colorectal cancer resection: </a:t>
            </a:r>
            <a:r>
              <a:rPr lang="en-GB" sz="1800" dirty="0" smtClean="0"/>
              <a:t/>
            </a:r>
            <a:br>
              <a:rPr lang="en-GB" sz="1800" dirty="0" smtClean="0"/>
            </a:br>
            <a:r>
              <a:rPr lang="en-GB" sz="1800" dirty="0" smtClean="0"/>
              <a:t>A </a:t>
            </a:r>
            <a:r>
              <a:rPr lang="en-GB" sz="1800" dirty="0"/>
              <a:t>prospective, </a:t>
            </a:r>
            <a:r>
              <a:rPr lang="en-GB" sz="1800" dirty="0" err="1"/>
              <a:t>multicenter</a:t>
            </a:r>
            <a:r>
              <a:rPr lang="en-GB" sz="1800" dirty="0"/>
              <a:t>, randomized controlled trial – </a:t>
            </a:r>
            <a:r>
              <a:rPr lang="en-GB" sz="1800" dirty="0" err="1"/>
              <a:t>Xu</a:t>
            </a:r>
            <a:r>
              <a:rPr lang="en-GB" sz="1800" dirty="0"/>
              <a:t> J, et al</a:t>
            </a:r>
          </a:p>
        </p:txBody>
      </p:sp>
      <p:sp>
        <p:nvSpPr>
          <p:cNvPr id="3" name="Text Placeholder 2"/>
          <p:cNvSpPr>
            <a:spLocks noGrp="1"/>
          </p:cNvSpPr>
          <p:nvPr>
            <p:ph type="body" sz="quarter" idx="10"/>
          </p:nvPr>
        </p:nvSpPr>
        <p:spPr>
          <a:xfrm>
            <a:off x="365125" y="6096000"/>
            <a:ext cx="4283076" cy="487363"/>
          </a:xfrm>
        </p:spPr>
        <p:txBody>
          <a:bodyPr/>
          <a:lstStyle/>
          <a:p>
            <a:r>
              <a:rPr lang="en-GB" dirty="0" smtClean="0">
                <a:solidFill>
                  <a:srgbClr val="363636"/>
                </a:solidFill>
              </a:rPr>
              <a:t>*5-FU 650 mg/m</a:t>
            </a:r>
            <a:r>
              <a:rPr lang="en-GB" baseline="30000" dirty="0" smtClean="0">
                <a:solidFill>
                  <a:srgbClr val="363636"/>
                </a:solidFill>
              </a:rPr>
              <a:t>2</a:t>
            </a:r>
            <a:r>
              <a:rPr lang="en-GB" dirty="0" smtClean="0">
                <a:solidFill>
                  <a:srgbClr val="363636"/>
                </a:solidFill>
              </a:rPr>
              <a:t>, oxaliplatin 75 mg/m</a:t>
            </a:r>
            <a:r>
              <a:rPr lang="en-GB" baseline="30000" dirty="0" smtClean="0">
                <a:solidFill>
                  <a:srgbClr val="363636"/>
                </a:solidFill>
              </a:rPr>
              <a:t>2</a:t>
            </a:r>
            <a:r>
              <a:rPr lang="en-GB" dirty="0" smtClean="0">
                <a:solidFill>
                  <a:srgbClr val="363636"/>
                </a:solidFill>
              </a:rPr>
              <a:t>, MMC 8 mg/m</a:t>
            </a:r>
            <a:r>
              <a:rPr lang="en-GB" baseline="30000" dirty="0" smtClean="0">
                <a:solidFill>
                  <a:srgbClr val="363636"/>
                </a:solidFill>
              </a:rPr>
              <a:t>2</a:t>
            </a:r>
            <a:r>
              <a:rPr lang="en-GB" dirty="0" smtClean="0">
                <a:solidFill>
                  <a:srgbClr val="363636"/>
                </a:solidFill>
              </a:rPr>
              <a:t>: half in each artery (</a:t>
            </a:r>
            <a:r>
              <a:rPr lang="en-GB" dirty="0">
                <a:solidFill>
                  <a:srgbClr val="363636"/>
                </a:solidFill>
              </a:rPr>
              <a:t>superior mesenteric artery </a:t>
            </a:r>
            <a:r>
              <a:rPr lang="en-GB" dirty="0" smtClean="0">
                <a:solidFill>
                  <a:srgbClr val="363636"/>
                </a:solidFill>
              </a:rPr>
              <a:t>and hepatic artery). </a:t>
            </a:r>
            <a:br>
              <a:rPr lang="en-GB" dirty="0" smtClean="0">
                <a:solidFill>
                  <a:srgbClr val="363636"/>
                </a:solidFill>
              </a:rPr>
            </a:br>
            <a:r>
              <a:rPr lang="en-GB" dirty="0" smtClean="0">
                <a:solidFill>
                  <a:srgbClr val="363636"/>
                </a:solidFill>
              </a:rPr>
              <a:t>PHRAC</a:t>
            </a:r>
            <a:r>
              <a:rPr lang="en-GB" dirty="0">
                <a:solidFill>
                  <a:srgbClr val="363636"/>
                </a:solidFill>
              </a:rPr>
              <a:t>, preoperative hepatic and regional arterial </a:t>
            </a:r>
            <a:r>
              <a:rPr lang="en-GB" dirty="0" smtClean="0">
                <a:solidFill>
                  <a:srgbClr val="363636"/>
                </a:solidFill>
              </a:rPr>
              <a:t>CT</a:t>
            </a:r>
            <a:endParaRPr lang="en-US" dirty="0">
              <a:solidFill>
                <a:srgbClr val="363636"/>
              </a:solidFill>
            </a:endParaRPr>
          </a:p>
        </p:txBody>
      </p:sp>
      <p:sp>
        <p:nvSpPr>
          <p:cNvPr id="4" name="Text Placeholder 3"/>
          <p:cNvSpPr>
            <a:spLocks noGrp="1"/>
          </p:cNvSpPr>
          <p:nvPr>
            <p:ph type="body" sz="quarter" idx="11"/>
          </p:nvPr>
        </p:nvSpPr>
        <p:spPr/>
        <p:txBody>
          <a:bodyPr/>
          <a:lstStyle/>
          <a:p>
            <a:r>
              <a:rPr lang="fr-FR" dirty="0">
                <a:solidFill>
                  <a:srgbClr val="363636"/>
                </a:solidFill>
              </a:rPr>
              <a:t>Xu 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511</a:t>
            </a:r>
            <a:r>
              <a:rPr lang="fr-FR" dirty="0" smtClean="0">
                <a:solidFill>
                  <a:srgbClr val="363636"/>
                </a:solidFill>
              </a:rPr>
              <a:t>)</a:t>
            </a:r>
            <a:endParaRPr lang="en-GB" dirty="0">
              <a:solidFill>
                <a:srgbClr val="363636"/>
              </a:solidFill>
            </a:endParaRPr>
          </a:p>
        </p:txBody>
      </p:sp>
      <p:sp>
        <p:nvSpPr>
          <p:cNvPr id="5" name="Oval 14"/>
          <p:cNvSpPr>
            <a:spLocks noChangeArrowheads="1"/>
          </p:cNvSpPr>
          <p:nvPr/>
        </p:nvSpPr>
        <p:spPr bwMode="auto">
          <a:xfrm>
            <a:off x="3941537" y="352065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1" idx="1"/>
          </p:cNvCxnSpPr>
          <p:nvPr/>
        </p:nvCxnSpPr>
        <p:spPr bwMode="auto">
          <a:xfrm rot="5400000" flipH="1" flipV="1">
            <a:off x="4092110" y="2869151"/>
            <a:ext cx="792724" cy="510274"/>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46360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9" name="AutoShape 19"/>
          <p:cNvCxnSpPr>
            <a:cxnSpLocks noChangeShapeType="1"/>
          </p:cNvCxnSpPr>
          <p:nvPr/>
        </p:nvCxnSpPr>
        <p:spPr bwMode="auto">
          <a:xfrm>
            <a:off x="3684814" y="3812750"/>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43800" y="2727926"/>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743609" y="2188738"/>
            <a:ext cx="3085717" cy="1078376"/>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PHRAC arm </a:t>
            </a:r>
          </a:p>
          <a:p>
            <a:pPr algn="ctr" defTabSz="892175" eaLnBrk="0" hangingPunct="0"/>
            <a:r>
              <a:rPr lang="en-GB" altLang="zh-CN" dirty="0" smtClean="0">
                <a:solidFill>
                  <a:srgbClr val="FFFFFF"/>
                </a:solidFill>
                <a:ea typeface="SimSun" pitchFamily="2" charset="-122"/>
              </a:rPr>
              <a:t>PHRAC then surgery followed by adjuvant therapy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a:t>
            </a:r>
            <a:r>
              <a:rPr lang="en-GB" altLang="zh-CN" dirty="0">
                <a:solidFill>
                  <a:srgbClr val="FFFFFF"/>
                </a:solidFill>
                <a:ea typeface="SimSun" pitchFamily="2" charset="-122"/>
              </a:rPr>
              <a:t>N=341)</a:t>
            </a:r>
          </a:p>
        </p:txBody>
      </p:sp>
      <p:sp>
        <p:nvSpPr>
          <p:cNvPr id="12" name="TextBox 11"/>
          <p:cNvSpPr txBox="1"/>
          <p:nvPr/>
        </p:nvSpPr>
        <p:spPr>
          <a:xfrm>
            <a:off x="369888" y="1295400"/>
            <a:ext cx="8404225" cy="830997"/>
          </a:xfrm>
          <a:prstGeom prst="rect">
            <a:avLst/>
          </a:prstGeom>
          <a:noFill/>
        </p:spPr>
        <p:txBody>
          <a:bodyPr wrap="square" lIns="0" rtlCol="0">
            <a:spAutoFit/>
          </a:bodyPr>
          <a:lstStyle/>
          <a:p>
            <a:pPr lvl="0">
              <a:buClr>
                <a:srgbClr val="043882"/>
              </a:buClr>
            </a:pPr>
            <a:r>
              <a:rPr lang="en-GB" sz="1600" b="1" dirty="0"/>
              <a:t>Study objective</a:t>
            </a:r>
          </a:p>
          <a:p>
            <a:pPr marL="285750" lvl="1" indent="-285750">
              <a:buClr>
                <a:srgbClr val="043882"/>
              </a:buClr>
              <a:buFont typeface="Arial" panose="020B0604020202020204" pitchFamily="34" charset="0"/>
              <a:buChar char="•"/>
            </a:pPr>
            <a:r>
              <a:rPr lang="en-GB" sz="1600" dirty="0"/>
              <a:t>To evaluate the </a:t>
            </a:r>
            <a:r>
              <a:rPr lang="en-GB" sz="1600" dirty="0" smtClean="0"/>
              <a:t>addition of PHRAC* prior to surgery and adjuvant therapy (mFOLFOX6) in patients with Stage </a:t>
            </a:r>
            <a:r>
              <a:rPr lang="en-GB" sz="1600" dirty="0"/>
              <a:t>II and III colorectal </a:t>
            </a:r>
            <a:r>
              <a:rPr lang="en-GB" sz="1600" dirty="0" smtClean="0"/>
              <a:t>cancer</a:t>
            </a:r>
            <a:endParaRPr lang="en-GB" sz="1600" b="1" dirty="0"/>
          </a:p>
        </p:txBody>
      </p:sp>
      <p:sp>
        <p:nvSpPr>
          <p:cNvPr id="13" name="AutoShape 9"/>
          <p:cNvSpPr>
            <a:spLocks noChangeArrowheads="1"/>
          </p:cNvSpPr>
          <p:nvPr/>
        </p:nvSpPr>
        <p:spPr bwMode="auto">
          <a:xfrm>
            <a:off x="365124" y="2401444"/>
            <a:ext cx="3319690" cy="2804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Age 18–75 </a:t>
            </a:r>
            <a:r>
              <a:rPr lang="en-GB" altLang="zh-CN" dirty="0">
                <a:solidFill>
                  <a:srgbClr val="FFFFFF"/>
                </a:solidFill>
                <a:ea typeface="SimSun" pitchFamily="2" charset="-122"/>
              </a:rPr>
              <a:t>years </a:t>
            </a:r>
          </a:p>
          <a:p>
            <a:pPr marL="228600" indent="-228600" defTabSz="892175" eaLnBrk="0" hangingPunct="0">
              <a:spcAft>
                <a:spcPct val="30000"/>
              </a:spcAft>
              <a:buFont typeface="Arial" pitchFamily="34" charset="0"/>
              <a:buChar char="•"/>
            </a:pPr>
            <a:r>
              <a:rPr lang="en-GB" altLang="zh-CN" dirty="0" err="1">
                <a:solidFill>
                  <a:srgbClr val="FFFFFF"/>
                </a:solidFill>
                <a:ea typeface="SimSun" pitchFamily="2" charset="-122"/>
              </a:rPr>
              <a:t>cTNM</a:t>
            </a:r>
            <a:r>
              <a:rPr lang="en-GB" altLang="zh-CN" dirty="0">
                <a:solidFill>
                  <a:srgbClr val="FFFFFF"/>
                </a:solidFill>
                <a:ea typeface="SimSun" pitchFamily="2" charset="-122"/>
              </a:rPr>
              <a:t> </a:t>
            </a:r>
            <a:r>
              <a:rPr lang="en-GB" altLang="zh-CN" dirty="0" smtClean="0">
                <a:solidFill>
                  <a:srgbClr val="FFFFFF"/>
                </a:solidFill>
                <a:ea typeface="SimSun" pitchFamily="2" charset="-122"/>
              </a:rPr>
              <a:t>Stage </a:t>
            </a:r>
            <a:r>
              <a:rPr lang="en-GB" altLang="zh-CN" dirty="0">
                <a:solidFill>
                  <a:srgbClr val="FFFFFF"/>
                </a:solidFill>
                <a:ea typeface="SimSun" pitchFamily="2" charset="-122"/>
              </a:rPr>
              <a:t>II/III</a:t>
            </a: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No distant metastases</a:t>
            </a: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No contraindications to chemotherapy</a:t>
            </a: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No previous cancer therapy</a:t>
            </a:r>
          </a:p>
          <a:p>
            <a:pPr marL="292100" indent="-292100" defTabSz="892175" eaLnBrk="0" hangingPunct="0">
              <a:spcAft>
                <a:spcPct val="30000"/>
              </a:spcAft>
              <a:buFont typeface="Wingdings" pitchFamily="2" charset="2"/>
              <a:buNone/>
            </a:pPr>
            <a:r>
              <a:rPr lang="en-GB" altLang="zh-CN" dirty="0">
                <a:solidFill>
                  <a:srgbClr val="FFFFFF"/>
                </a:solidFill>
                <a:ea typeface="SimSun" pitchFamily="2" charset="-122"/>
              </a:rPr>
              <a:t>(N=688)</a:t>
            </a:r>
          </a:p>
        </p:txBody>
      </p:sp>
      <p:sp>
        <p:nvSpPr>
          <p:cNvPr id="14" name="Rectangle 9"/>
          <p:cNvSpPr txBox="1">
            <a:spLocks noChangeArrowheads="1"/>
          </p:cNvSpPr>
          <p:nvPr/>
        </p:nvSpPr>
        <p:spPr>
          <a:xfrm>
            <a:off x="365124" y="5279049"/>
            <a:ext cx="4130676" cy="707173"/>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PRIMARY ENDPOINT</a:t>
            </a:r>
          </a:p>
          <a:p>
            <a:r>
              <a:rPr lang="en-GB" sz="1600" dirty="0" smtClean="0"/>
              <a:t>DFS</a:t>
            </a:r>
          </a:p>
          <a:p>
            <a:endParaRPr lang="en-GB" sz="1600" dirty="0" smtClean="0"/>
          </a:p>
        </p:txBody>
      </p:sp>
      <p:sp>
        <p:nvSpPr>
          <p:cNvPr id="15" name="Content Placeholder 26"/>
          <p:cNvSpPr txBox="1">
            <a:spLocks/>
          </p:cNvSpPr>
          <p:nvPr/>
        </p:nvSpPr>
        <p:spPr>
          <a:xfrm>
            <a:off x="4648200" y="5279049"/>
            <a:ext cx="4318379" cy="707173"/>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SECONDARY ENDPOINTS</a:t>
            </a:r>
          </a:p>
          <a:p>
            <a:pPr>
              <a:buClr>
                <a:srgbClr val="043882"/>
              </a:buClr>
            </a:pPr>
            <a:r>
              <a:rPr lang="en-GB" sz="1600" kern="0" dirty="0">
                <a:solidFill>
                  <a:srgbClr val="363636"/>
                </a:solidFill>
              </a:rPr>
              <a:t>Cumulative incidence of </a:t>
            </a:r>
            <a:r>
              <a:rPr lang="en-GB" sz="1600" kern="0" dirty="0" err="1">
                <a:solidFill>
                  <a:srgbClr val="363636"/>
                </a:solidFill>
              </a:rPr>
              <a:t>metachronous</a:t>
            </a:r>
            <a:r>
              <a:rPr lang="en-GB" sz="1600" kern="0" dirty="0">
                <a:solidFill>
                  <a:srgbClr val="363636"/>
                </a:solidFill>
              </a:rPr>
              <a:t> liver metastasis, </a:t>
            </a:r>
            <a:r>
              <a:rPr lang="en-GB" sz="1600" kern="0" dirty="0" smtClean="0">
                <a:solidFill>
                  <a:srgbClr val="363636"/>
                </a:solidFill>
              </a:rPr>
              <a:t>OS, </a:t>
            </a:r>
            <a:r>
              <a:rPr lang="en-GB" sz="1600" kern="0" dirty="0">
                <a:solidFill>
                  <a:srgbClr val="363636"/>
                </a:solidFill>
              </a:rPr>
              <a:t>safety</a:t>
            </a:r>
          </a:p>
        </p:txBody>
      </p:sp>
      <p:cxnSp>
        <p:nvCxnSpPr>
          <p:cNvPr id="16" name="AutoShape 16"/>
          <p:cNvCxnSpPr>
            <a:cxnSpLocks noChangeShapeType="1"/>
            <a:stCxn id="5" idx="4"/>
            <a:endCxn id="19" idx="1"/>
          </p:cNvCxnSpPr>
          <p:nvPr/>
        </p:nvCxnSpPr>
        <p:spPr bwMode="auto">
          <a:xfrm rot="16200000" flipH="1">
            <a:off x="4220184" y="4118000"/>
            <a:ext cx="539187" cy="51288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37971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4703" y="464403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746220" y="4104849"/>
            <a:ext cx="3083897" cy="1078375"/>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a:solidFill>
                  <a:srgbClr val="363636"/>
                </a:solidFill>
                <a:ea typeface="SimSun" pitchFamily="2" charset="-122"/>
              </a:rPr>
              <a:t>Control arm</a:t>
            </a:r>
          </a:p>
          <a:p>
            <a:pPr algn="ctr" defTabSz="892175" eaLnBrk="0" hangingPunct="0"/>
            <a:r>
              <a:rPr lang="en-GB" altLang="zh-CN" dirty="0" smtClean="0">
                <a:solidFill>
                  <a:srgbClr val="363636"/>
                </a:solidFill>
                <a:ea typeface="SimSun" pitchFamily="2" charset="-122"/>
              </a:rPr>
              <a:t>Surgery followed by adjuvant </a:t>
            </a:r>
            <a:r>
              <a:rPr lang="en-GB" altLang="zh-CN" dirty="0">
                <a:solidFill>
                  <a:srgbClr val="363636"/>
                </a:solidFill>
                <a:ea typeface="SimSun" pitchFamily="2" charset="-122"/>
              </a:rPr>
              <a:t>therapy </a:t>
            </a:r>
            <a:r>
              <a:rPr lang="en-GB" altLang="zh-CN" dirty="0" smtClean="0">
                <a:solidFill>
                  <a:srgbClr val="363636"/>
                </a:solidFill>
                <a:ea typeface="SimSun" pitchFamily="2" charset="-122"/>
              </a:rPr>
              <a:t>alone </a:t>
            </a:r>
            <a:r>
              <a:rPr lang="en-GB" altLang="zh-CN" dirty="0">
                <a:solidFill>
                  <a:srgbClr val="363636"/>
                </a:solidFill>
                <a:ea typeface="SimSun" pitchFamily="2" charset="-122"/>
              </a:rPr>
              <a:t>(N=347)</a:t>
            </a:r>
          </a:p>
        </p:txBody>
      </p:sp>
    </p:spTree>
    <p:extLst>
      <p:ext uri="{BB962C8B-B14F-4D97-AF65-F5344CB8AC3E}">
        <p14:creationId xmlns:p14="http://schemas.microsoft.com/office/powerpoint/2010/main" val="870186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Letter from ESDO</a:t>
            </a:r>
            <a:endParaRPr lang="en-US" dirty="0" smtClean="0"/>
          </a:p>
        </p:txBody>
      </p:sp>
      <p:sp>
        <p:nvSpPr>
          <p:cNvPr id="32771" name="Content Placeholder 2"/>
          <p:cNvSpPr>
            <a:spLocks noGrp="1"/>
          </p:cNvSpPr>
          <p:nvPr>
            <p:ph idx="1"/>
          </p:nvPr>
        </p:nvSpPr>
        <p:spPr>
          <a:xfrm>
            <a:off x="365124" y="1371600"/>
            <a:ext cx="8074798" cy="4492869"/>
          </a:xfrm>
          <a:ln>
            <a:noFill/>
          </a:ln>
        </p:spPr>
        <p:txBody>
          <a:bodyPr lIns="0" rIns="0"/>
          <a:lstStyle/>
          <a:p>
            <a:pPr marL="0" indent="0">
              <a:spcBef>
                <a:spcPts val="0"/>
              </a:spcBef>
              <a:buFontTx/>
              <a:buNone/>
              <a:tabLst>
                <a:tab pos="441325" algn="l"/>
              </a:tabLst>
              <a:defRPr/>
            </a:pPr>
            <a:r>
              <a:rPr lang="en-GB" sz="1400" b="1" dirty="0" smtClean="0">
                <a:solidFill>
                  <a:schemeClr val="bg2"/>
                </a:solidFill>
              </a:rPr>
              <a:t>DEAR COLLEAGUES</a:t>
            </a:r>
            <a:endParaRPr lang="en-US" sz="1400" b="1" dirty="0" smtClean="0">
              <a:solidFill>
                <a:schemeClr val="bg2"/>
              </a:solidFill>
            </a:endParaRPr>
          </a:p>
          <a:p>
            <a:pPr marL="0" indent="0">
              <a:spcBef>
                <a:spcPts val="0"/>
              </a:spcBef>
              <a:buFontTx/>
              <a:buNone/>
              <a:tabLst>
                <a:tab pos="441325" algn="l"/>
              </a:tabLst>
              <a:defRPr/>
            </a:pPr>
            <a:r>
              <a:rPr lang="en-US" sz="1400" dirty="0" smtClean="0"/>
              <a:t>It is my pleasure to present this ESDO slide set which has been designed to highlight and summarise key findings in digestive cancers from the major congresses in 2015. This slide set specifically focuses on the 2015 Gastrointestinal Cancers Symposium.</a:t>
            </a:r>
          </a:p>
          <a:p>
            <a:pPr marL="0" indent="0">
              <a:buNone/>
              <a:tabLst>
                <a:tab pos="441325" algn="l"/>
              </a:tabLst>
              <a:defRPr/>
            </a:pPr>
            <a:r>
              <a:rPr lang="en-GB" sz="1400" dirty="0" smtClean="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a:t>
            </a:r>
            <a:r>
              <a:rPr lang="en-US" sz="1400" dirty="0"/>
              <a:t>digestive cancers </a:t>
            </a:r>
            <a:r>
              <a:rPr lang="en-GB" sz="1400" dirty="0" smtClean="0"/>
              <a:t>of benefit to you in your practice. If you would like to share your thoughts with us we would welcome your comments. Please send any correspondence to </a:t>
            </a:r>
            <a:r>
              <a:rPr lang="en-GB" sz="1400" dirty="0">
                <a:hlinkClick r:id="rId3"/>
              </a:rPr>
              <a:t>info@esdo.eu</a:t>
            </a:r>
            <a:r>
              <a:rPr lang="en-GB" sz="1400" dirty="0" smtClean="0">
                <a:solidFill>
                  <a:schemeClr val="bg1"/>
                </a:solidFill>
              </a:rPr>
              <a:t>.</a:t>
            </a:r>
            <a:endParaRPr lang="en-GB" sz="1400" dirty="0" smtClean="0">
              <a:solidFill>
                <a:srgbClr val="FF0000"/>
              </a:solidFill>
            </a:endParaRPr>
          </a:p>
          <a:p>
            <a:pPr marL="0" indent="0">
              <a:spcBef>
                <a:spcPts val="0"/>
              </a:spcBef>
              <a:spcAft>
                <a:spcPts val="1200"/>
              </a:spcAft>
              <a:buFontTx/>
              <a:buNone/>
              <a:tabLst>
                <a:tab pos="441325" algn="l"/>
              </a:tabLst>
              <a:defRPr/>
            </a:pPr>
            <a:r>
              <a:rPr lang="en-US" sz="1400" dirty="0" smtClean="0"/>
              <a:t>And finally, we are also very grateful to Lilly Oncology for their financial, </a:t>
            </a:r>
            <a:r>
              <a:rPr lang="en-US" sz="1400" dirty="0" err="1" smtClean="0"/>
              <a:t>administerial</a:t>
            </a:r>
            <a:r>
              <a:rPr lang="en-US" sz="1400" dirty="0" smtClean="0"/>
              <a:t> and logistical support in the realisation of this activity.</a:t>
            </a:r>
          </a:p>
          <a:p>
            <a:pPr marL="0" indent="0">
              <a:buNone/>
              <a:tabLst>
                <a:tab pos="441325" algn="l"/>
              </a:tabLst>
              <a:defRPr/>
            </a:pPr>
            <a:r>
              <a:rPr lang="en-US" sz="1400" dirty="0" smtClean="0">
                <a:solidFill>
                  <a:schemeClr val="tx1"/>
                </a:solidFill>
              </a:rPr>
              <a:t>Yours sincerely, </a:t>
            </a:r>
            <a:endParaRPr lang="en-US" sz="1400" dirty="0">
              <a:solidFill>
                <a:schemeClr val="tx1"/>
              </a:solidFill>
            </a:endParaRPr>
          </a:p>
          <a:p>
            <a:pPr marL="0" indent="0">
              <a:buNone/>
              <a:tabLst>
                <a:tab pos="441325" algn="l"/>
              </a:tabLst>
              <a:defRPr/>
            </a:pPr>
            <a:r>
              <a:rPr lang="en-GB" sz="1400" b="1" dirty="0" smtClean="0">
                <a:solidFill>
                  <a:schemeClr val="tx1"/>
                </a:solidFill>
              </a:rPr>
              <a:t>Eric </a:t>
            </a:r>
            <a:r>
              <a:rPr lang="en-GB" sz="1400" b="1" dirty="0">
                <a:solidFill>
                  <a:schemeClr val="tx1"/>
                </a:solidFill>
              </a:rPr>
              <a:t>Van </a:t>
            </a:r>
            <a:r>
              <a:rPr lang="en-GB" sz="1400" b="1" dirty="0" smtClean="0">
                <a:solidFill>
                  <a:schemeClr val="tx1"/>
                </a:solidFill>
              </a:rPr>
              <a:t>Cutsem</a:t>
            </a:r>
            <a:r>
              <a:rPr lang="en-GB" sz="1400" b="1" dirty="0">
                <a:solidFill>
                  <a:schemeClr val="tx1"/>
                </a:solidFill>
              </a:rPr>
              <a:t/>
            </a:r>
            <a:br>
              <a:rPr lang="en-GB" sz="1400" b="1" dirty="0">
                <a:solidFill>
                  <a:schemeClr val="tx1"/>
                </a:solidFill>
              </a:rPr>
            </a:br>
            <a:r>
              <a:rPr lang="en-GB" sz="1400" b="1" dirty="0" err="1" smtClean="0">
                <a:solidFill>
                  <a:schemeClr val="tx1"/>
                </a:solidFill>
              </a:rPr>
              <a:t>Phillippe</a:t>
            </a:r>
            <a:r>
              <a:rPr lang="en-GB" sz="1400" b="1" dirty="0" smtClean="0">
                <a:solidFill>
                  <a:schemeClr val="tx1"/>
                </a:solidFill>
              </a:rPr>
              <a:t> Rougier</a:t>
            </a:r>
            <a:r>
              <a:rPr lang="en-GB" sz="1400" b="1" dirty="0">
                <a:solidFill>
                  <a:schemeClr val="tx1"/>
                </a:solidFill>
              </a:rPr>
              <a:t/>
            </a:r>
            <a:br>
              <a:rPr lang="en-GB" sz="1400" b="1" dirty="0">
                <a:solidFill>
                  <a:schemeClr val="tx1"/>
                </a:solidFill>
              </a:rPr>
            </a:br>
            <a:r>
              <a:rPr lang="en-GB" sz="1400" b="1" dirty="0" smtClean="0">
                <a:solidFill>
                  <a:schemeClr val="tx1"/>
                </a:solidFill>
              </a:rPr>
              <a:t>Thomas Seufferlein</a:t>
            </a:r>
            <a:endParaRPr lang="en-GB" sz="1400" dirty="0">
              <a:solidFill>
                <a:schemeClr val="tx1"/>
              </a:solidFill>
            </a:endParaRPr>
          </a:p>
          <a:p>
            <a:pPr marL="0" indent="0">
              <a:buNone/>
              <a:tabLst>
                <a:tab pos="441325" algn="l"/>
              </a:tabLst>
              <a:defRPr/>
            </a:pPr>
            <a:r>
              <a:rPr lang="en-GB" sz="1400" dirty="0" smtClean="0">
                <a:solidFill>
                  <a:schemeClr val="tx1"/>
                </a:solidFill>
              </a:rPr>
              <a:t>(ESDO </a:t>
            </a:r>
            <a:r>
              <a:rPr lang="en-GB" sz="1400" dirty="0">
                <a:solidFill>
                  <a:schemeClr val="tx1"/>
                </a:solidFill>
              </a:rPr>
              <a:t>Governing </a:t>
            </a:r>
            <a:r>
              <a:rPr lang="en-GB" sz="1400" dirty="0" smtClean="0">
                <a:solidFill>
                  <a:schemeClr val="tx1"/>
                </a:solidFill>
              </a:rPr>
              <a:t>Board Executives)</a:t>
            </a:r>
            <a:endParaRPr lang="en-GB" sz="1400" i="1" dirty="0" smtClean="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7215" y="5285987"/>
            <a:ext cx="1500059" cy="1403328"/>
          </a:xfrm>
          <a:prstGeom prst="rect">
            <a:avLst/>
          </a:prstGeom>
        </p:spPr>
      </p:pic>
    </p:spTree>
    <p:custDataLst>
      <p:tags r:id="rId1"/>
    </p:custDataLst>
    <p:extLst>
      <p:ext uri="{BB962C8B-B14F-4D97-AF65-F5344CB8AC3E}">
        <p14:creationId xmlns:p14="http://schemas.microsoft.com/office/powerpoint/2010/main" val="2918384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511: Effect of preoperative hepatic and regional arterial chemotherapy on </a:t>
            </a:r>
            <a:r>
              <a:rPr lang="en-GB" sz="1800" dirty="0" err="1"/>
              <a:t>metachronous</a:t>
            </a:r>
            <a:r>
              <a:rPr lang="en-GB" sz="1800" dirty="0"/>
              <a:t> liver metastasis after curative colorectal cancer resection: </a:t>
            </a:r>
            <a:br>
              <a:rPr lang="en-GB" sz="1800" dirty="0"/>
            </a:br>
            <a:r>
              <a:rPr lang="en-GB" sz="1800" dirty="0"/>
              <a:t>A prospective, </a:t>
            </a:r>
            <a:r>
              <a:rPr lang="en-GB" sz="1800" dirty="0" err="1"/>
              <a:t>multicenter</a:t>
            </a:r>
            <a:r>
              <a:rPr lang="en-GB" sz="1800" dirty="0"/>
              <a:t>, randomized controlled trial – </a:t>
            </a:r>
            <a:r>
              <a:rPr lang="en-GB" sz="1800" dirty="0" err="1"/>
              <a:t>Xu</a:t>
            </a:r>
            <a:r>
              <a:rPr lang="en-GB" sz="1800" dirty="0"/>
              <a:t> J, et al</a:t>
            </a:r>
          </a:p>
        </p:txBody>
      </p:sp>
      <p:sp>
        <p:nvSpPr>
          <p:cNvPr id="3" name="Content Placeholder 2"/>
          <p:cNvSpPr>
            <a:spLocks noGrp="1"/>
          </p:cNvSpPr>
          <p:nvPr>
            <p:ph idx="1"/>
          </p:nvPr>
        </p:nvSpPr>
        <p:spPr/>
        <p:txBody>
          <a:bodyPr/>
          <a:lstStyle/>
          <a:p>
            <a:pPr marL="0" lvl="0" indent="0">
              <a:spcAft>
                <a:spcPts val="21600"/>
              </a:spcAft>
              <a:buClr>
                <a:srgbClr val="043882"/>
              </a:buClr>
              <a:buNone/>
            </a:pPr>
            <a:r>
              <a:rPr lang="en-GB" sz="1600" b="1" dirty="0" smtClean="0">
                <a:solidFill>
                  <a:schemeClr val="tx1"/>
                </a:solidFill>
              </a:rPr>
              <a:t>Key results</a:t>
            </a:r>
            <a:endParaRPr lang="en-GB" sz="1600" dirty="0">
              <a:solidFill>
                <a:schemeClr val="tx1"/>
              </a:solidFill>
            </a:endParaRPr>
          </a:p>
          <a:p>
            <a:pPr lvl="0">
              <a:lnSpc>
                <a:spcPts val="1800"/>
              </a:lnSpc>
              <a:spcBef>
                <a:spcPts val="1200"/>
              </a:spcBef>
              <a:spcAft>
                <a:spcPts val="0"/>
              </a:spcAft>
              <a:buClr>
                <a:srgbClr val="043882"/>
              </a:buClr>
            </a:pPr>
            <a:r>
              <a:rPr lang="en-GB" sz="1600" dirty="0" smtClean="0">
                <a:solidFill>
                  <a:schemeClr val="tx1"/>
                </a:solidFill>
              </a:rPr>
              <a:t>Five-year OS was </a:t>
            </a:r>
            <a:r>
              <a:rPr lang="en-GB" sz="1600" dirty="0">
                <a:solidFill>
                  <a:schemeClr val="tx1"/>
                </a:solidFill>
              </a:rPr>
              <a:t>81% and 72% in PHRAC and control arms, respectively (</a:t>
            </a:r>
            <a:r>
              <a:rPr lang="en-GB" sz="1600" dirty="0" smtClean="0">
                <a:solidFill>
                  <a:schemeClr val="tx1"/>
                </a:solidFill>
              </a:rPr>
              <a:t>HR 0.59</a:t>
            </a:r>
            <a:r>
              <a:rPr lang="en-GB" sz="1600" dirty="0">
                <a:solidFill>
                  <a:schemeClr val="tx1"/>
                </a:solidFill>
              </a:rPr>
              <a:t>; 95% </a:t>
            </a:r>
            <a:r>
              <a:rPr lang="en-GB" sz="1600" dirty="0" smtClean="0">
                <a:solidFill>
                  <a:schemeClr val="tx1"/>
                </a:solidFill>
              </a:rPr>
              <a:t>CI 0.42, 0.84 [p=0.003])</a:t>
            </a:r>
            <a:endParaRPr lang="en-GB" sz="1600" dirty="0">
              <a:solidFill>
                <a:schemeClr val="tx1"/>
              </a:solidFill>
            </a:endParaRPr>
          </a:p>
          <a:p>
            <a:pPr lvl="0">
              <a:lnSpc>
                <a:spcPts val="1800"/>
              </a:lnSpc>
              <a:spcAft>
                <a:spcPts val="0"/>
              </a:spcAft>
              <a:buClr>
                <a:srgbClr val="043882"/>
              </a:buClr>
            </a:pPr>
            <a:r>
              <a:rPr lang="en-GB" sz="1600" dirty="0">
                <a:solidFill>
                  <a:schemeClr val="tx1"/>
                </a:solidFill>
              </a:rPr>
              <a:t>No significant differences in morbidity or mortality were noted between the two arms</a:t>
            </a:r>
          </a:p>
          <a:p>
            <a:pPr lvl="0">
              <a:lnSpc>
                <a:spcPts val="1800"/>
              </a:lnSpc>
              <a:spcAft>
                <a:spcPts val="0"/>
              </a:spcAft>
              <a:buClr>
                <a:srgbClr val="043882"/>
              </a:buClr>
            </a:pPr>
            <a:r>
              <a:rPr lang="en-GB" sz="1600" dirty="0">
                <a:solidFill>
                  <a:schemeClr val="tx1"/>
                </a:solidFill>
              </a:rPr>
              <a:t>Subgroup analysis showed </a:t>
            </a:r>
            <a:r>
              <a:rPr lang="en-GB" sz="1600" dirty="0" smtClean="0">
                <a:solidFill>
                  <a:schemeClr val="tx1"/>
                </a:solidFill>
              </a:rPr>
              <a:t>that the differences in DFS</a:t>
            </a:r>
            <a:r>
              <a:rPr lang="en-GB" sz="1600" dirty="0">
                <a:solidFill>
                  <a:schemeClr val="tx1"/>
                </a:solidFill>
              </a:rPr>
              <a:t>, </a:t>
            </a:r>
            <a:r>
              <a:rPr lang="en-GB" sz="1600" dirty="0" smtClean="0">
                <a:solidFill>
                  <a:schemeClr val="tx1"/>
                </a:solidFill>
              </a:rPr>
              <a:t>liver metastasis </a:t>
            </a:r>
            <a:r>
              <a:rPr lang="en-GB" sz="1600" dirty="0">
                <a:solidFill>
                  <a:schemeClr val="tx1"/>
                </a:solidFill>
              </a:rPr>
              <a:t>rate and OS were significant </a:t>
            </a:r>
            <a:r>
              <a:rPr lang="en-GB" sz="1600" dirty="0" smtClean="0">
                <a:solidFill>
                  <a:schemeClr val="tx1"/>
                </a:solidFill>
              </a:rPr>
              <a:t>between the two arms in </a:t>
            </a:r>
            <a:r>
              <a:rPr lang="en-GB" sz="1600" dirty="0">
                <a:solidFill>
                  <a:schemeClr val="tx1"/>
                </a:solidFill>
              </a:rPr>
              <a:t>stage III patients, but not in stage II </a:t>
            </a:r>
            <a:r>
              <a:rPr lang="en-GB" sz="1600" dirty="0" smtClean="0">
                <a:solidFill>
                  <a:schemeClr val="tx1"/>
                </a:solidFill>
              </a:rPr>
              <a:t>patients</a:t>
            </a:r>
          </a:p>
          <a:p>
            <a:pPr marL="0" lvl="0" indent="0">
              <a:spcBef>
                <a:spcPts val="600"/>
              </a:spcBef>
              <a:buClr>
                <a:srgbClr val="043882"/>
              </a:buClr>
              <a:buNone/>
            </a:pPr>
            <a:r>
              <a:rPr lang="en-GB" sz="1600" b="1" dirty="0" smtClean="0">
                <a:solidFill>
                  <a:schemeClr val="tx1"/>
                </a:solidFill>
              </a:rPr>
              <a:t>Conclusion</a:t>
            </a:r>
          </a:p>
          <a:p>
            <a:pPr>
              <a:lnSpc>
                <a:spcPct val="90000"/>
              </a:lnSpc>
              <a:spcAft>
                <a:spcPts val="0"/>
              </a:spcAft>
              <a:buClr>
                <a:srgbClr val="043882"/>
              </a:buClr>
            </a:pPr>
            <a:r>
              <a:rPr lang="en-GB" sz="1600" b="1" dirty="0" smtClean="0">
                <a:solidFill>
                  <a:schemeClr val="tx1"/>
                </a:solidFill>
              </a:rPr>
              <a:t>Addition of PHRAC can improve </a:t>
            </a:r>
            <a:r>
              <a:rPr lang="en-GB" sz="1600" b="1" dirty="0">
                <a:solidFill>
                  <a:schemeClr val="tx1"/>
                </a:solidFill>
              </a:rPr>
              <a:t>DFS and OS </a:t>
            </a:r>
            <a:r>
              <a:rPr lang="en-GB" sz="1600" b="1" dirty="0" smtClean="0">
                <a:solidFill>
                  <a:schemeClr val="tx1"/>
                </a:solidFill>
              </a:rPr>
              <a:t>and reduces the incidence of liver metastasis in patients with Stage III colorectal cancer</a:t>
            </a:r>
            <a:endParaRPr lang="en-GB" sz="1600" b="1" dirty="0">
              <a:solidFill>
                <a:schemeClr val="tx1"/>
              </a:solidFill>
            </a:endParaRPr>
          </a:p>
        </p:txBody>
      </p:sp>
      <p:sp>
        <p:nvSpPr>
          <p:cNvPr id="5" name="Text Placeholder 4"/>
          <p:cNvSpPr>
            <a:spLocks noGrp="1"/>
          </p:cNvSpPr>
          <p:nvPr>
            <p:ph type="body" sz="quarter" idx="11"/>
          </p:nvPr>
        </p:nvSpPr>
        <p:spPr/>
        <p:txBody>
          <a:bodyPr/>
          <a:lstStyle/>
          <a:p>
            <a:r>
              <a:rPr lang="fr-FR" dirty="0">
                <a:solidFill>
                  <a:srgbClr val="363636"/>
                </a:solidFill>
              </a:rPr>
              <a:t>Xu 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511</a:t>
            </a:r>
            <a:r>
              <a:rPr lang="fr-FR" dirty="0" smtClean="0">
                <a:solidFill>
                  <a:srgbClr val="363636"/>
                </a:solidFill>
              </a:rPr>
              <a:t>)</a:t>
            </a:r>
            <a:endParaRPr lang="en-GB" dirty="0">
              <a:solidFill>
                <a:srgbClr val="363636"/>
              </a:solidFill>
            </a:endParaRPr>
          </a:p>
        </p:txBody>
      </p:sp>
      <p:graphicFrame>
        <p:nvGraphicFramePr>
          <p:cNvPr id="9" name="Table 8"/>
          <p:cNvGraphicFramePr>
            <a:graphicFrameLocks noGrp="1" noChangeAspect="1"/>
          </p:cNvGraphicFramePr>
          <p:nvPr>
            <p:extLst>
              <p:ext uri="{D42A27DB-BD31-4B8C-83A1-F6EECF244321}">
                <p14:modId xmlns:p14="http://schemas.microsoft.com/office/powerpoint/2010/main" val="2012521654"/>
              </p:ext>
            </p:extLst>
          </p:nvPr>
        </p:nvGraphicFramePr>
        <p:xfrm>
          <a:off x="1571012" y="2483698"/>
          <a:ext cx="2696188" cy="1483360"/>
        </p:xfrm>
        <a:graphic>
          <a:graphicData uri="http://schemas.openxmlformats.org/drawingml/2006/table">
            <a:tbl>
              <a:tblPr firstRow="1" bandRow="1">
                <a:tableStyleId>{69012ECD-51FC-41F1-AA8D-1B2483CD663E}</a:tableStyleId>
              </a:tblPr>
              <a:tblGrid>
                <a:gridCol w="587188"/>
                <a:gridCol w="720900"/>
                <a:gridCol w="692727"/>
                <a:gridCol w="695373"/>
              </a:tblGrid>
              <a:tr h="370840">
                <a:tc>
                  <a:txBody>
                    <a:bodyPr/>
                    <a:lstStyle/>
                    <a:p>
                      <a:pPr algn="ctr"/>
                      <a:endParaRPr lang="en-GB" sz="80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00" dirty="0" smtClean="0"/>
                        <a:t>Events</a:t>
                      </a:r>
                      <a:br>
                        <a:rPr lang="en-GB" sz="800" dirty="0" smtClean="0"/>
                      </a:br>
                      <a:r>
                        <a:rPr lang="en-GB" sz="800" dirty="0" smtClean="0"/>
                        <a:t>n/N (%)</a:t>
                      </a:r>
                      <a:endParaRPr lang="en-GB" sz="8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00" dirty="0" smtClean="0"/>
                        <a:t>3-yr</a:t>
                      </a:r>
                      <a:r>
                        <a:rPr lang="en-GB" sz="800" baseline="0" dirty="0" smtClean="0"/>
                        <a:t> </a:t>
                      </a:r>
                      <a:r>
                        <a:rPr lang="en-GB" sz="800" dirty="0" smtClean="0"/>
                        <a:t>DFS</a:t>
                      </a:r>
                      <a:endParaRPr lang="en-GB" sz="8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00" dirty="0" smtClean="0"/>
                        <a:t>5-yr DFS</a:t>
                      </a:r>
                      <a:endParaRPr lang="en-GB" sz="80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370840">
                <a:tc>
                  <a:txBody>
                    <a:bodyPr/>
                    <a:lstStyle/>
                    <a:p>
                      <a:pPr algn="l"/>
                      <a:r>
                        <a:rPr lang="en-GB" sz="800" dirty="0" smtClean="0">
                          <a:solidFill>
                            <a:srgbClr val="B60D27"/>
                          </a:solidFill>
                        </a:rPr>
                        <a:t>PHRAC</a:t>
                      </a:r>
                      <a:endParaRPr lang="en-GB" sz="800" dirty="0">
                        <a:solidFill>
                          <a:srgbClr val="B60D27"/>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78/341</a:t>
                      </a:r>
                      <a:br>
                        <a:rPr lang="en-GB" sz="800" dirty="0" smtClean="0">
                          <a:solidFill>
                            <a:srgbClr val="B60D27"/>
                          </a:solidFill>
                        </a:rPr>
                      </a:br>
                      <a:r>
                        <a:rPr lang="en-GB" sz="800" dirty="0" smtClean="0">
                          <a:solidFill>
                            <a:srgbClr val="B60D27"/>
                          </a:solidFill>
                        </a:rPr>
                        <a:t>(22.9%)</a:t>
                      </a:r>
                      <a:endParaRPr lang="en-GB" sz="800" dirty="0">
                        <a:solidFill>
                          <a:srgbClr val="B60D27"/>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80%</a:t>
                      </a:r>
                      <a:endParaRPr lang="en-GB" sz="800" dirty="0">
                        <a:solidFill>
                          <a:srgbClr val="B60D27"/>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75%</a:t>
                      </a:r>
                      <a:endParaRPr lang="en-GB" sz="800" dirty="0">
                        <a:solidFill>
                          <a:srgbClr val="B60D27"/>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a:txBody>
                    <a:bodyPr/>
                    <a:lstStyle/>
                    <a:p>
                      <a:pPr algn="l"/>
                      <a:r>
                        <a:rPr lang="en-GB" sz="800" dirty="0" smtClean="0">
                          <a:solidFill>
                            <a:srgbClr val="2D3882"/>
                          </a:solidFill>
                        </a:rPr>
                        <a:t>Control</a:t>
                      </a:r>
                      <a:endParaRPr lang="en-GB" sz="800" dirty="0">
                        <a:solidFill>
                          <a:srgbClr val="2D3882"/>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2D3882"/>
                          </a:solidFill>
                        </a:rPr>
                        <a:t>120/347</a:t>
                      </a:r>
                      <a:br>
                        <a:rPr lang="en-GB" sz="800" dirty="0" smtClean="0">
                          <a:solidFill>
                            <a:srgbClr val="2D3882"/>
                          </a:solidFill>
                        </a:rPr>
                      </a:br>
                      <a:r>
                        <a:rPr lang="en-GB" sz="800" dirty="0" smtClean="0">
                          <a:solidFill>
                            <a:srgbClr val="2D3882"/>
                          </a:solidFill>
                        </a:rPr>
                        <a:t>(34.6%)</a:t>
                      </a:r>
                      <a:endParaRPr lang="en-GB" sz="800" dirty="0">
                        <a:solidFill>
                          <a:srgbClr val="2D3882"/>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2D3882"/>
                          </a:solidFill>
                        </a:rPr>
                        <a:t>68%</a:t>
                      </a:r>
                      <a:endParaRPr lang="en-GB" sz="800" dirty="0">
                        <a:solidFill>
                          <a:srgbClr val="2D3882"/>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2D3882"/>
                          </a:solidFill>
                        </a:rPr>
                        <a:t>61%</a:t>
                      </a:r>
                      <a:endParaRPr lang="en-GB" sz="800" dirty="0">
                        <a:solidFill>
                          <a:srgbClr val="2D3882"/>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gridSpan="4">
                  <a:txBody>
                    <a:bodyPr/>
                    <a:lstStyle/>
                    <a:p>
                      <a:pPr algn="ctr"/>
                      <a:r>
                        <a:rPr lang="en-GB" sz="800" dirty="0" smtClean="0">
                          <a:solidFill>
                            <a:schemeClr val="tx1"/>
                          </a:solidFill>
                        </a:rPr>
                        <a:t>HR 0.60 (95% CI 0.45,</a:t>
                      </a:r>
                      <a:r>
                        <a:rPr lang="en-GB" sz="800" baseline="0" dirty="0" smtClean="0">
                          <a:solidFill>
                            <a:schemeClr val="tx1"/>
                          </a:solidFill>
                        </a:rPr>
                        <a:t> </a:t>
                      </a:r>
                      <a:r>
                        <a:rPr lang="en-GB" sz="800" dirty="0" smtClean="0">
                          <a:solidFill>
                            <a:schemeClr val="tx1"/>
                          </a:solidFill>
                        </a:rPr>
                        <a:t>0.80)  Log-rank p&lt;0.001</a:t>
                      </a:r>
                      <a:endParaRPr lang="en-GB" sz="800" dirty="0">
                        <a:solidFill>
                          <a:schemeClr val="tx1"/>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grpSp>
        <p:nvGrpSpPr>
          <p:cNvPr id="10" name="Group 9"/>
          <p:cNvGrpSpPr>
            <a:grpSpLocks noChangeAspect="1"/>
          </p:cNvGrpSpPr>
          <p:nvPr/>
        </p:nvGrpSpPr>
        <p:grpSpPr>
          <a:xfrm>
            <a:off x="492060" y="1505246"/>
            <a:ext cx="3904375" cy="2873846"/>
            <a:chOff x="492060" y="1675178"/>
            <a:chExt cx="3904375" cy="2873846"/>
          </a:xfrm>
        </p:grpSpPr>
        <p:sp>
          <p:nvSpPr>
            <p:cNvPr id="11" name="Freeform 10"/>
            <p:cNvSpPr>
              <a:spLocks/>
            </p:cNvSpPr>
            <p:nvPr/>
          </p:nvSpPr>
          <p:spPr bwMode="auto">
            <a:xfrm>
              <a:off x="993383" y="1784852"/>
              <a:ext cx="3403052" cy="23521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2" name="Line 6"/>
            <p:cNvSpPr>
              <a:spLocks noChangeShapeType="1"/>
            </p:cNvSpPr>
            <p:nvPr/>
          </p:nvSpPr>
          <p:spPr bwMode="auto">
            <a:xfrm>
              <a:off x="922776" y="1782900"/>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3" name="Line 7"/>
            <p:cNvSpPr>
              <a:spLocks noChangeShapeType="1"/>
            </p:cNvSpPr>
            <p:nvPr/>
          </p:nvSpPr>
          <p:spPr bwMode="auto">
            <a:xfrm>
              <a:off x="922776" y="2207554"/>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4" name="Line 8"/>
            <p:cNvSpPr>
              <a:spLocks noChangeShapeType="1"/>
            </p:cNvSpPr>
            <p:nvPr/>
          </p:nvSpPr>
          <p:spPr bwMode="auto">
            <a:xfrm>
              <a:off x="922776" y="2676097"/>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5" name="Line 9"/>
            <p:cNvSpPr>
              <a:spLocks noChangeShapeType="1"/>
            </p:cNvSpPr>
            <p:nvPr/>
          </p:nvSpPr>
          <p:spPr bwMode="auto">
            <a:xfrm>
              <a:off x="922776" y="3125299"/>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6" name="Line 10"/>
            <p:cNvSpPr>
              <a:spLocks noChangeShapeType="1"/>
            </p:cNvSpPr>
            <p:nvPr/>
          </p:nvSpPr>
          <p:spPr bwMode="auto">
            <a:xfrm>
              <a:off x="922776" y="3574500"/>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7" name="Line 13"/>
            <p:cNvSpPr>
              <a:spLocks noChangeShapeType="1"/>
            </p:cNvSpPr>
            <p:nvPr/>
          </p:nvSpPr>
          <p:spPr bwMode="auto">
            <a:xfrm>
              <a:off x="2260674" y="4137378"/>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8" name="Line 17"/>
            <p:cNvSpPr>
              <a:spLocks noChangeShapeType="1"/>
            </p:cNvSpPr>
            <p:nvPr/>
          </p:nvSpPr>
          <p:spPr bwMode="auto">
            <a:xfrm>
              <a:off x="3360575" y="4137378"/>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9" name="Line 19"/>
            <p:cNvSpPr>
              <a:spLocks noChangeShapeType="1"/>
            </p:cNvSpPr>
            <p:nvPr/>
          </p:nvSpPr>
          <p:spPr bwMode="auto">
            <a:xfrm>
              <a:off x="1721053" y="4137378"/>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20" name="Line 21"/>
            <p:cNvSpPr>
              <a:spLocks noChangeShapeType="1"/>
            </p:cNvSpPr>
            <p:nvPr/>
          </p:nvSpPr>
          <p:spPr bwMode="auto">
            <a:xfrm>
              <a:off x="1169676" y="4137378"/>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21" name="TextBox 20"/>
            <p:cNvSpPr txBox="1"/>
            <p:nvPr/>
          </p:nvSpPr>
          <p:spPr>
            <a:xfrm>
              <a:off x="2136860" y="4333580"/>
              <a:ext cx="886781" cy="215444"/>
            </a:xfrm>
            <a:prstGeom prst="rect">
              <a:avLst/>
            </a:prstGeom>
            <a:noFill/>
          </p:spPr>
          <p:txBody>
            <a:bodyPr wrap="none" rtlCol="0">
              <a:spAutoFit/>
            </a:bodyPr>
            <a:lstStyle/>
            <a:p>
              <a:pPr algn="ctr" fontAlgn="base">
                <a:spcBef>
                  <a:spcPct val="0"/>
                </a:spcBef>
                <a:spcAft>
                  <a:spcPct val="0"/>
                </a:spcAft>
              </a:pPr>
              <a:r>
                <a:rPr lang="en-GB" sz="800" b="1" dirty="0" smtClean="0">
                  <a:solidFill>
                    <a:srgbClr val="363636"/>
                  </a:solidFill>
                  <a:latin typeface="+mn-lt"/>
                </a:rPr>
                <a:t>Time, months</a:t>
              </a:r>
              <a:endParaRPr lang="en-GB" sz="800" b="1" dirty="0">
                <a:solidFill>
                  <a:srgbClr val="363636"/>
                </a:solidFill>
                <a:latin typeface="+mn-lt"/>
              </a:endParaRPr>
            </a:p>
          </p:txBody>
        </p:sp>
        <p:sp>
          <p:nvSpPr>
            <p:cNvPr id="22" name="TextBox 21"/>
            <p:cNvSpPr txBox="1"/>
            <p:nvPr/>
          </p:nvSpPr>
          <p:spPr>
            <a:xfrm>
              <a:off x="663763" y="1675178"/>
              <a:ext cx="328936" cy="215444"/>
            </a:xfrm>
            <a:prstGeom prst="rect">
              <a:avLst/>
            </a:prstGeom>
            <a:noFill/>
          </p:spPr>
          <p:txBody>
            <a:bodyPr wrap="none" rtlCol="0">
              <a:spAutoFit/>
            </a:bodyPr>
            <a:lstStyle/>
            <a:p>
              <a:pPr algn="r"/>
              <a:r>
                <a:rPr lang="en-GB" sz="800" dirty="0" smtClean="0">
                  <a:latin typeface="+mn-lt"/>
                </a:rPr>
                <a:t>1.0</a:t>
              </a:r>
              <a:endParaRPr lang="en-GB" sz="800" dirty="0">
                <a:latin typeface="+mn-lt"/>
              </a:endParaRPr>
            </a:p>
          </p:txBody>
        </p:sp>
        <p:sp>
          <p:nvSpPr>
            <p:cNvPr id="23" name="TextBox 22"/>
            <p:cNvSpPr txBox="1"/>
            <p:nvPr/>
          </p:nvSpPr>
          <p:spPr>
            <a:xfrm>
              <a:off x="663763" y="2099832"/>
              <a:ext cx="328936" cy="215444"/>
            </a:xfrm>
            <a:prstGeom prst="rect">
              <a:avLst/>
            </a:prstGeom>
            <a:noFill/>
          </p:spPr>
          <p:txBody>
            <a:bodyPr wrap="none" rtlCol="0">
              <a:spAutoFit/>
            </a:bodyPr>
            <a:lstStyle/>
            <a:p>
              <a:pPr algn="r"/>
              <a:r>
                <a:rPr lang="en-GB" sz="800" dirty="0" smtClean="0">
                  <a:latin typeface="+mn-lt"/>
                </a:rPr>
                <a:t>0.8</a:t>
              </a:r>
              <a:endParaRPr lang="en-GB" sz="800" dirty="0">
                <a:latin typeface="+mn-lt"/>
              </a:endParaRPr>
            </a:p>
          </p:txBody>
        </p:sp>
        <p:sp>
          <p:nvSpPr>
            <p:cNvPr id="24" name="TextBox 23"/>
            <p:cNvSpPr txBox="1"/>
            <p:nvPr/>
          </p:nvSpPr>
          <p:spPr>
            <a:xfrm>
              <a:off x="663763" y="2568375"/>
              <a:ext cx="328936" cy="215444"/>
            </a:xfrm>
            <a:prstGeom prst="rect">
              <a:avLst/>
            </a:prstGeom>
            <a:noFill/>
          </p:spPr>
          <p:txBody>
            <a:bodyPr wrap="none" rtlCol="0">
              <a:spAutoFit/>
            </a:bodyPr>
            <a:lstStyle/>
            <a:p>
              <a:pPr algn="r"/>
              <a:r>
                <a:rPr lang="en-GB" sz="800" dirty="0" smtClean="0">
                  <a:latin typeface="+mn-lt"/>
                </a:rPr>
                <a:t>0.6</a:t>
              </a:r>
              <a:endParaRPr lang="en-GB" sz="800" dirty="0">
                <a:latin typeface="+mn-lt"/>
              </a:endParaRPr>
            </a:p>
          </p:txBody>
        </p:sp>
        <p:sp>
          <p:nvSpPr>
            <p:cNvPr id="25" name="TextBox 24"/>
            <p:cNvSpPr txBox="1"/>
            <p:nvPr/>
          </p:nvSpPr>
          <p:spPr>
            <a:xfrm>
              <a:off x="663763" y="3017577"/>
              <a:ext cx="328936" cy="215444"/>
            </a:xfrm>
            <a:prstGeom prst="rect">
              <a:avLst/>
            </a:prstGeom>
            <a:noFill/>
          </p:spPr>
          <p:txBody>
            <a:bodyPr wrap="none" rtlCol="0">
              <a:spAutoFit/>
            </a:bodyPr>
            <a:lstStyle/>
            <a:p>
              <a:pPr algn="r"/>
              <a:r>
                <a:rPr lang="en-GB" sz="800" dirty="0" smtClean="0">
                  <a:latin typeface="+mn-lt"/>
                </a:rPr>
                <a:t>0.4</a:t>
              </a:r>
              <a:endParaRPr lang="en-GB" sz="800" dirty="0">
                <a:latin typeface="+mn-lt"/>
              </a:endParaRPr>
            </a:p>
          </p:txBody>
        </p:sp>
        <p:sp>
          <p:nvSpPr>
            <p:cNvPr id="26" name="TextBox 25"/>
            <p:cNvSpPr txBox="1"/>
            <p:nvPr/>
          </p:nvSpPr>
          <p:spPr>
            <a:xfrm>
              <a:off x="663763" y="3466778"/>
              <a:ext cx="328936" cy="215444"/>
            </a:xfrm>
            <a:prstGeom prst="rect">
              <a:avLst/>
            </a:prstGeom>
            <a:noFill/>
          </p:spPr>
          <p:txBody>
            <a:bodyPr wrap="none" rtlCol="0">
              <a:spAutoFit/>
            </a:bodyPr>
            <a:lstStyle/>
            <a:p>
              <a:pPr algn="r"/>
              <a:r>
                <a:rPr lang="en-GB" sz="800" dirty="0" smtClean="0">
                  <a:latin typeface="+mn-lt"/>
                </a:rPr>
                <a:t>0.2</a:t>
              </a:r>
              <a:endParaRPr lang="en-GB" sz="800" dirty="0">
                <a:latin typeface="+mn-lt"/>
              </a:endParaRPr>
            </a:p>
          </p:txBody>
        </p:sp>
        <p:sp>
          <p:nvSpPr>
            <p:cNvPr id="27" name="TextBox 26"/>
            <p:cNvSpPr txBox="1"/>
            <p:nvPr/>
          </p:nvSpPr>
          <p:spPr>
            <a:xfrm>
              <a:off x="663763" y="3893331"/>
              <a:ext cx="328936" cy="215444"/>
            </a:xfrm>
            <a:prstGeom prst="rect">
              <a:avLst/>
            </a:prstGeom>
            <a:noFill/>
          </p:spPr>
          <p:txBody>
            <a:bodyPr wrap="none" rtlCol="0">
              <a:spAutoFit/>
            </a:bodyPr>
            <a:lstStyle/>
            <a:p>
              <a:pPr algn="r"/>
              <a:r>
                <a:rPr lang="en-GB" sz="800" dirty="0" smtClean="0">
                  <a:latin typeface="+mn-lt"/>
                </a:rPr>
                <a:t>0.0</a:t>
              </a:r>
              <a:endParaRPr lang="en-GB" sz="800" dirty="0">
                <a:latin typeface="+mn-lt"/>
              </a:endParaRPr>
            </a:p>
          </p:txBody>
        </p:sp>
        <p:sp>
          <p:nvSpPr>
            <p:cNvPr id="28" name="TextBox 27"/>
            <p:cNvSpPr txBox="1"/>
            <p:nvPr/>
          </p:nvSpPr>
          <p:spPr>
            <a:xfrm>
              <a:off x="1046435" y="4182555"/>
              <a:ext cx="242374" cy="215444"/>
            </a:xfrm>
            <a:prstGeom prst="rect">
              <a:avLst/>
            </a:prstGeom>
            <a:noFill/>
          </p:spPr>
          <p:txBody>
            <a:bodyPr wrap="none" rtlCol="0">
              <a:spAutoFit/>
            </a:bodyPr>
            <a:lstStyle/>
            <a:p>
              <a:pPr algn="ctr"/>
              <a:r>
                <a:rPr lang="en-GB" sz="800" dirty="0" smtClean="0">
                  <a:latin typeface="+mn-lt"/>
                </a:rPr>
                <a:t>0</a:t>
              </a:r>
              <a:endParaRPr lang="en-GB" sz="800" dirty="0">
                <a:latin typeface="+mn-lt"/>
              </a:endParaRPr>
            </a:p>
          </p:txBody>
        </p:sp>
        <p:sp>
          <p:nvSpPr>
            <p:cNvPr id="29" name="TextBox 28"/>
            <p:cNvSpPr txBox="1"/>
            <p:nvPr/>
          </p:nvSpPr>
          <p:spPr>
            <a:xfrm>
              <a:off x="1571012" y="4182555"/>
              <a:ext cx="300083" cy="215444"/>
            </a:xfrm>
            <a:prstGeom prst="rect">
              <a:avLst/>
            </a:prstGeom>
            <a:noFill/>
          </p:spPr>
          <p:txBody>
            <a:bodyPr wrap="none" rtlCol="0">
              <a:spAutoFit/>
            </a:bodyPr>
            <a:lstStyle/>
            <a:p>
              <a:pPr algn="ctr"/>
              <a:r>
                <a:rPr lang="en-GB" sz="800" dirty="0" smtClean="0">
                  <a:latin typeface="+mn-lt"/>
                </a:rPr>
                <a:t>12</a:t>
              </a:r>
              <a:endParaRPr lang="en-GB" sz="800" dirty="0">
                <a:latin typeface="+mn-lt"/>
              </a:endParaRPr>
            </a:p>
          </p:txBody>
        </p:sp>
        <p:sp>
          <p:nvSpPr>
            <p:cNvPr id="30" name="TextBox 29"/>
            <p:cNvSpPr txBox="1"/>
            <p:nvPr/>
          </p:nvSpPr>
          <p:spPr>
            <a:xfrm>
              <a:off x="2109812" y="4182555"/>
              <a:ext cx="300083" cy="215444"/>
            </a:xfrm>
            <a:prstGeom prst="rect">
              <a:avLst/>
            </a:prstGeom>
            <a:noFill/>
          </p:spPr>
          <p:txBody>
            <a:bodyPr wrap="none" rtlCol="0">
              <a:spAutoFit/>
            </a:bodyPr>
            <a:lstStyle/>
            <a:p>
              <a:pPr algn="ctr"/>
              <a:r>
                <a:rPr lang="en-GB" sz="800" dirty="0" smtClean="0">
                  <a:latin typeface="+mn-lt"/>
                </a:rPr>
                <a:t>24</a:t>
              </a:r>
              <a:endParaRPr lang="en-GB" sz="800" dirty="0">
                <a:latin typeface="+mn-lt"/>
              </a:endParaRPr>
            </a:p>
          </p:txBody>
        </p:sp>
        <p:sp>
          <p:nvSpPr>
            <p:cNvPr id="31" name="TextBox 30"/>
            <p:cNvSpPr txBox="1"/>
            <p:nvPr/>
          </p:nvSpPr>
          <p:spPr>
            <a:xfrm>
              <a:off x="2659487" y="4182555"/>
              <a:ext cx="300083" cy="215444"/>
            </a:xfrm>
            <a:prstGeom prst="rect">
              <a:avLst/>
            </a:prstGeom>
            <a:noFill/>
          </p:spPr>
          <p:txBody>
            <a:bodyPr wrap="none" rtlCol="0">
              <a:spAutoFit/>
            </a:bodyPr>
            <a:lstStyle/>
            <a:p>
              <a:pPr algn="ctr"/>
              <a:r>
                <a:rPr lang="en-GB" sz="800" dirty="0" smtClean="0">
                  <a:latin typeface="+mn-lt"/>
                </a:rPr>
                <a:t>36</a:t>
              </a:r>
              <a:endParaRPr lang="en-GB" sz="800" dirty="0">
                <a:latin typeface="+mn-lt"/>
              </a:endParaRPr>
            </a:p>
          </p:txBody>
        </p:sp>
        <p:sp>
          <p:nvSpPr>
            <p:cNvPr id="32" name="TextBox 31"/>
            <p:cNvSpPr txBox="1"/>
            <p:nvPr/>
          </p:nvSpPr>
          <p:spPr>
            <a:xfrm>
              <a:off x="3209820" y="4182555"/>
              <a:ext cx="300083" cy="215444"/>
            </a:xfrm>
            <a:prstGeom prst="rect">
              <a:avLst/>
            </a:prstGeom>
            <a:noFill/>
          </p:spPr>
          <p:txBody>
            <a:bodyPr wrap="none" rtlCol="0">
              <a:spAutoFit/>
            </a:bodyPr>
            <a:lstStyle/>
            <a:p>
              <a:pPr algn="ctr"/>
              <a:r>
                <a:rPr lang="en-GB" sz="800" dirty="0" smtClean="0">
                  <a:latin typeface="+mn-lt"/>
                </a:rPr>
                <a:t>48</a:t>
              </a:r>
              <a:endParaRPr lang="en-GB" sz="800" dirty="0">
                <a:latin typeface="+mn-lt"/>
              </a:endParaRPr>
            </a:p>
          </p:txBody>
        </p:sp>
        <p:sp>
          <p:nvSpPr>
            <p:cNvPr id="33" name="Line 17"/>
            <p:cNvSpPr>
              <a:spLocks noChangeShapeType="1"/>
            </p:cNvSpPr>
            <p:nvPr/>
          </p:nvSpPr>
          <p:spPr bwMode="auto">
            <a:xfrm>
              <a:off x="2810716" y="4144305"/>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34" name="Line 17"/>
            <p:cNvSpPr>
              <a:spLocks noChangeShapeType="1"/>
            </p:cNvSpPr>
            <p:nvPr/>
          </p:nvSpPr>
          <p:spPr bwMode="auto">
            <a:xfrm>
              <a:off x="3906732" y="4141706"/>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35" name="Line 9"/>
            <p:cNvSpPr>
              <a:spLocks noChangeShapeType="1"/>
            </p:cNvSpPr>
            <p:nvPr/>
          </p:nvSpPr>
          <p:spPr bwMode="auto">
            <a:xfrm>
              <a:off x="921561" y="4001053"/>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36" name="TextBox 35"/>
            <p:cNvSpPr txBox="1"/>
            <p:nvPr/>
          </p:nvSpPr>
          <p:spPr>
            <a:xfrm>
              <a:off x="3756690" y="4182555"/>
              <a:ext cx="300083" cy="215444"/>
            </a:xfrm>
            <a:prstGeom prst="rect">
              <a:avLst/>
            </a:prstGeom>
            <a:noFill/>
          </p:spPr>
          <p:txBody>
            <a:bodyPr wrap="none" rtlCol="0">
              <a:spAutoFit/>
            </a:bodyPr>
            <a:lstStyle/>
            <a:p>
              <a:pPr algn="ctr"/>
              <a:r>
                <a:rPr lang="en-GB" sz="800" dirty="0" smtClean="0">
                  <a:latin typeface="+mn-lt"/>
                </a:rPr>
                <a:t>60</a:t>
              </a:r>
              <a:endParaRPr lang="en-GB" sz="800" dirty="0">
                <a:latin typeface="+mn-lt"/>
              </a:endParaRPr>
            </a:p>
          </p:txBody>
        </p:sp>
        <p:sp>
          <p:nvSpPr>
            <p:cNvPr id="37" name="TextBox 36"/>
            <p:cNvSpPr txBox="1"/>
            <p:nvPr/>
          </p:nvSpPr>
          <p:spPr>
            <a:xfrm rot="16200000">
              <a:off x="-31161" y="2815659"/>
              <a:ext cx="1261885" cy="215444"/>
            </a:xfrm>
            <a:prstGeom prst="rect">
              <a:avLst/>
            </a:prstGeom>
            <a:noFill/>
          </p:spPr>
          <p:txBody>
            <a:bodyPr wrap="none" rtlCol="0">
              <a:spAutoFit/>
            </a:bodyPr>
            <a:lstStyle/>
            <a:p>
              <a:pPr algn="ctr"/>
              <a:r>
                <a:rPr lang="en-GB" sz="800" b="1" dirty="0" smtClean="0"/>
                <a:t>Probability of survival</a:t>
              </a:r>
              <a:endParaRPr lang="en-GB" sz="800" b="1" dirty="0"/>
            </a:p>
          </p:txBody>
        </p:sp>
      </p:grpSp>
      <p:grpSp>
        <p:nvGrpSpPr>
          <p:cNvPr id="45" name="Group 44"/>
          <p:cNvGrpSpPr>
            <a:grpSpLocks noChangeAspect="1"/>
          </p:cNvGrpSpPr>
          <p:nvPr/>
        </p:nvGrpSpPr>
        <p:grpSpPr>
          <a:xfrm>
            <a:off x="4854247" y="1505246"/>
            <a:ext cx="3904373" cy="2873846"/>
            <a:chOff x="492062" y="1675178"/>
            <a:chExt cx="3904373" cy="2873846"/>
          </a:xfrm>
        </p:grpSpPr>
        <p:sp>
          <p:nvSpPr>
            <p:cNvPr id="46" name="Freeform 45"/>
            <p:cNvSpPr>
              <a:spLocks/>
            </p:cNvSpPr>
            <p:nvPr/>
          </p:nvSpPr>
          <p:spPr bwMode="auto">
            <a:xfrm>
              <a:off x="993383" y="1784852"/>
              <a:ext cx="3403052" cy="235213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47" name="Line 6"/>
            <p:cNvSpPr>
              <a:spLocks noChangeShapeType="1"/>
            </p:cNvSpPr>
            <p:nvPr/>
          </p:nvSpPr>
          <p:spPr bwMode="auto">
            <a:xfrm>
              <a:off x="922776" y="1782900"/>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48" name="Line 7"/>
            <p:cNvSpPr>
              <a:spLocks noChangeShapeType="1"/>
            </p:cNvSpPr>
            <p:nvPr/>
          </p:nvSpPr>
          <p:spPr bwMode="auto">
            <a:xfrm>
              <a:off x="922776" y="2207554"/>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49" name="Line 8"/>
            <p:cNvSpPr>
              <a:spLocks noChangeShapeType="1"/>
            </p:cNvSpPr>
            <p:nvPr/>
          </p:nvSpPr>
          <p:spPr bwMode="auto">
            <a:xfrm>
              <a:off x="922776" y="2676097"/>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50" name="Line 9"/>
            <p:cNvSpPr>
              <a:spLocks noChangeShapeType="1"/>
            </p:cNvSpPr>
            <p:nvPr/>
          </p:nvSpPr>
          <p:spPr bwMode="auto">
            <a:xfrm>
              <a:off x="922776" y="3125299"/>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51" name="Line 10"/>
            <p:cNvSpPr>
              <a:spLocks noChangeShapeType="1"/>
            </p:cNvSpPr>
            <p:nvPr/>
          </p:nvSpPr>
          <p:spPr bwMode="auto">
            <a:xfrm>
              <a:off x="922776" y="3574500"/>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52" name="Line 13"/>
            <p:cNvSpPr>
              <a:spLocks noChangeShapeType="1"/>
            </p:cNvSpPr>
            <p:nvPr/>
          </p:nvSpPr>
          <p:spPr bwMode="auto">
            <a:xfrm>
              <a:off x="2260674" y="4137378"/>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53" name="Line 17"/>
            <p:cNvSpPr>
              <a:spLocks noChangeShapeType="1"/>
            </p:cNvSpPr>
            <p:nvPr/>
          </p:nvSpPr>
          <p:spPr bwMode="auto">
            <a:xfrm>
              <a:off x="3360575" y="4137378"/>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54" name="Line 19"/>
            <p:cNvSpPr>
              <a:spLocks noChangeShapeType="1"/>
            </p:cNvSpPr>
            <p:nvPr/>
          </p:nvSpPr>
          <p:spPr bwMode="auto">
            <a:xfrm>
              <a:off x="1721053" y="4137378"/>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55" name="Line 21"/>
            <p:cNvSpPr>
              <a:spLocks noChangeShapeType="1"/>
            </p:cNvSpPr>
            <p:nvPr/>
          </p:nvSpPr>
          <p:spPr bwMode="auto">
            <a:xfrm>
              <a:off x="1169676" y="4137378"/>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56" name="TextBox 55"/>
            <p:cNvSpPr txBox="1"/>
            <p:nvPr/>
          </p:nvSpPr>
          <p:spPr>
            <a:xfrm>
              <a:off x="2136860" y="4333580"/>
              <a:ext cx="886781" cy="215444"/>
            </a:xfrm>
            <a:prstGeom prst="rect">
              <a:avLst/>
            </a:prstGeom>
            <a:noFill/>
          </p:spPr>
          <p:txBody>
            <a:bodyPr wrap="none" rtlCol="0">
              <a:spAutoFit/>
            </a:bodyPr>
            <a:lstStyle/>
            <a:p>
              <a:pPr algn="ctr" fontAlgn="base">
                <a:spcBef>
                  <a:spcPct val="0"/>
                </a:spcBef>
                <a:spcAft>
                  <a:spcPct val="0"/>
                </a:spcAft>
              </a:pPr>
              <a:r>
                <a:rPr lang="en-GB" sz="800" b="1" dirty="0" smtClean="0">
                  <a:solidFill>
                    <a:srgbClr val="363636"/>
                  </a:solidFill>
                  <a:latin typeface="+mn-lt"/>
                </a:rPr>
                <a:t>Time, months</a:t>
              </a:r>
              <a:endParaRPr lang="en-GB" sz="800" b="1" dirty="0">
                <a:solidFill>
                  <a:srgbClr val="363636"/>
                </a:solidFill>
                <a:latin typeface="+mn-lt"/>
              </a:endParaRPr>
            </a:p>
          </p:txBody>
        </p:sp>
        <p:sp>
          <p:nvSpPr>
            <p:cNvPr id="57" name="TextBox 56"/>
            <p:cNvSpPr txBox="1"/>
            <p:nvPr/>
          </p:nvSpPr>
          <p:spPr>
            <a:xfrm>
              <a:off x="663763" y="1675178"/>
              <a:ext cx="328936" cy="215444"/>
            </a:xfrm>
            <a:prstGeom prst="rect">
              <a:avLst/>
            </a:prstGeom>
            <a:noFill/>
          </p:spPr>
          <p:txBody>
            <a:bodyPr wrap="none" rtlCol="0">
              <a:spAutoFit/>
            </a:bodyPr>
            <a:lstStyle/>
            <a:p>
              <a:pPr algn="r"/>
              <a:r>
                <a:rPr lang="en-GB" sz="800" dirty="0" smtClean="0">
                  <a:latin typeface="+mn-lt"/>
                </a:rPr>
                <a:t>1.0</a:t>
              </a:r>
              <a:endParaRPr lang="en-GB" sz="800" dirty="0">
                <a:latin typeface="+mn-lt"/>
              </a:endParaRPr>
            </a:p>
          </p:txBody>
        </p:sp>
        <p:sp>
          <p:nvSpPr>
            <p:cNvPr id="58" name="TextBox 57"/>
            <p:cNvSpPr txBox="1"/>
            <p:nvPr/>
          </p:nvSpPr>
          <p:spPr>
            <a:xfrm>
              <a:off x="663763" y="2099832"/>
              <a:ext cx="328936" cy="215444"/>
            </a:xfrm>
            <a:prstGeom prst="rect">
              <a:avLst/>
            </a:prstGeom>
            <a:noFill/>
          </p:spPr>
          <p:txBody>
            <a:bodyPr wrap="none" rtlCol="0">
              <a:spAutoFit/>
            </a:bodyPr>
            <a:lstStyle/>
            <a:p>
              <a:pPr algn="r"/>
              <a:r>
                <a:rPr lang="en-GB" sz="800" dirty="0" smtClean="0">
                  <a:latin typeface="+mn-lt"/>
                </a:rPr>
                <a:t>0.8</a:t>
              </a:r>
              <a:endParaRPr lang="en-GB" sz="800" dirty="0">
                <a:latin typeface="+mn-lt"/>
              </a:endParaRPr>
            </a:p>
          </p:txBody>
        </p:sp>
        <p:sp>
          <p:nvSpPr>
            <p:cNvPr id="59" name="TextBox 58"/>
            <p:cNvSpPr txBox="1"/>
            <p:nvPr/>
          </p:nvSpPr>
          <p:spPr>
            <a:xfrm>
              <a:off x="663763" y="2568375"/>
              <a:ext cx="328936" cy="215444"/>
            </a:xfrm>
            <a:prstGeom prst="rect">
              <a:avLst/>
            </a:prstGeom>
            <a:noFill/>
          </p:spPr>
          <p:txBody>
            <a:bodyPr wrap="none" rtlCol="0">
              <a:spAutoFit/>
            </a:bodyPr>
            <a:lstStyle/>
            <a:p>
              <a:pPr algn="r"/>
              <a:r>
                <a:rPr lang="en-GB" sz="800" dirty="0" smtClean="0">
                  <a:latin typeface="+mn-lt"/>
                </a:rPr>
                <a:t>0.6</a:t>
              </a:r>
              <a:endParaRPr lang="en-GB" sz="800" dirty="0">
                <a:latin typeface="+mn-lt"/>
              </a:endParaRPr>
            </a:p>
          </p:txBody>
        </p:sp>
        <p:sp>
          <p:nvSpPr>
            <p:cNvPr id="60" name="TextBox 59"/>
            <p:cNvSpPr txBox="1"/>
            <p:nvPr/>
          </p:nvSpPr>
          <p:spPr>
            <a:xfrm>
              <a:off x="663763" y="3017577"/>
              <a:ext cx="328936" cy="215444"/>
            </a:xfrm>
            <a:prstGeom prst="rect">
              <a:avLst/>
            </a:prstGeom>
            <a:noFill/>
          </p:spPr>
          <p:txBody>
            <a:bodyPr wrap="none" rtlCol="0">
              <a:spAutoFit/>
            </a:bodyPr>
            <a:lstStyle/>
            <a:p>
              <a:pPr algn="r"/>
              <a:r>
                <a:rPr lang="en-GB" sz="800" dirty="0" smtClean="0">
                  <a:latin typeface="+mn-lt"/>
                </a:rPr>
                <a:t>0.4</a:t>
              </a:r>
              <a:endParaRPr lang="en-GB" sz="800" dirty="0">
                <a:latin typeface="+mn-lt"/>
              </a:endParaRPr>
            </a:p>
          </p:txBody>
        </p:sp>
        <p:sp>
          <p:nvSpPr>
            <p:cNvPr id="61" name="TextBox 60"/>
            <p:cNvSpPr txBox="1"/>
            <p:nvPr/>
          </p:nvSpPr>
          <p:spPr>
            <a:xfrm>
              <a:off x="663763" y="3466778"/>
              <a:ext cx="328936" cy="215444"/>
            </a:xfrm>
            <a:prstGeom prst="rect">
              <a:avLst/>
            </a:prstGeom>
            <a:noFill/>
          </p:spPr>
          <p:txBody>
            <a:bodyPr wrap="none" rtlCol="0">
              <a:spAutoFit/>
            </a:bodyPr>
            <a:lstStyle/>
            <a:p>
              <a:pPr algn="r"/>
              <a:r>
                <a:rPr lang="en-GB" sz="800" dirty="0" smtClean="0">
                  <a:latin typeface="+mn-lt"/>
                </a:rPr>
                <a:t>0.2</a:t>
              </a:r>
              <a:endParaRPr lang="en-GB" sz="800" dirty="0">
                <a:latin typeface="+mn-lt"/>
              </a:endParaRPr>
            </a:p>
          </p:txBody>
        </p:sp>
        <p:sp>
          <p:nvSpPr>
            <p:cNvPr id="62" name="TextBox 61"/>
            <p:cNvSpPr txBox="1"/>
            <p:nvPr/>
          </p:nvSpPr>
          <p:spPr>
            <a:xfrm>
              <a:off x="663763" y="3893331"/>
              <a:ext cx="328936" cy="215444"/>
            </a:xfrm>
            <a:prstGeom prst="rect">
              <a:avLst/>
            </a:prstGeom>
            <a:noFill/>
          </p:spPr>
          <p:txBody>
            <a:bodyPr wrap="none" rtlCol="0">
              <a:spAutoFit/>
            </a:bodyPr>
            <a:lstStyle/>
            <a:p>
              <a:pPr algn="r"/>
              <a:r>
                <a:rPr lang="en-GB" sz="800" dirty="0" smtClean="0">
                  <a:latin typeface="+mn-lt"/>
                </a:rPr>
                <a:t>0.0</a:t>
              </a:r>
              <a:endParaRPr lang="en-GB" sz="800" dirty="0">
                <a:latin typeface="+mn-lt"/>
              </a:endParaRPr>
            </a:p>
          </p:txBody>
        </p:sp>
        <p:sp>
          <p:nvSpPr>
            <p:cNvPr id="63" name="TextBox 62"/>
            <p:cNvSpPr txBox="1"/>
            <p:nvPr/>
          </p:nvSpPr>
          <p:spPr>
            <a:xfrm>
              <a:off x="1046435" y="4182555"/>
              <a:ext cx="242374" cy="215444"/>
            </a:xfrm>
            <a:prstGeom prst="rect">
              <a:avLst/>
            </a:prstGeom>
            <a:noFill/>
          </p:spPr>
          <p:txBody>
            <a:bodyPr wrap="none" rtlCol="0">
              <a:spAutoFit/>
            </a:bodyPr>
            <a:lstStyle/>
            <a:p>
              <a:pPr algn="ctr"/>
              <a:r>
                <a:rPr lang="en-GB" sz="800" dirty="0" smtClean="0">
                  <a:latin typeface="+mn-lt"/>
                </a:rPr>
                <a:t>0</a:t>
              </a:r>
              <a:endParaRPr lang="en-GB" sz="800" dirty="0">
                <a:latin typeface="+mn-lt"/>
              </a:endParaRPr>
            </a:p>
          </p:txBody>
        </p:sp>
        <p:sp>
          <p:nvSpPr>
            <p:cNvPr id="64" name="TextBox 63"/>
            <p:cNvSpPr txBox="1"/>
            <p:nvPr/>
          </p:nvSpPr>
          <p:spPr>
            <a:xfrm>
              <a:off x="1571012" y="4182555"/>
              <a:ext cx="300083" cy="215444"/>
            </a:xfrm>
            <a:prstGeom prst="rect">
              <a:avLst/>
            </a:prstGeom>
            <a:noFill/>
          </p:spPr>
          <p:txBody>
            <a:bodyPr wrap="none" rtlCol="0">
              <a:spAutoFit/>
            </a:bodyPr>
            <a:lstStyle/>
            <a:p>
              <a:pPr algn="ctr"/>
              <a:r>
                <a:rPr lang="en-GB" sz="800" dirty="0" smtClean="0">
                  <a:latin typeface="+mn-lt"/>
                </a:rPr>
                <a:t>12</a:t>
              </a:r>
              <a:endParaRPr lang="en-GB" sz="800" dirty="0">
                <a:latin typeface="+mn-lt"/>
              </a:endParaRPr>
            </a:p>
          </p:txBody>
        </p:sp>
        <p:sp>
          <p:nvSpPr>
            <p:cNvPr id="65" name="TextBox 64"/>
            <p:cNvSpPr txBox="1"/>
            <p:nvPr/>
          </p:nvSpPr>
          <p:spPr>
            <a:xfrm>
              <a:off x="2109812" y="4182555"/>
              <a:ext cx="300083" cy="215444"/>
            </a:xfrm>
            <a:prstGeom prst="rect">
              <a:avLst/>
            </a:prstGeom>
            <a:noFill/>
          </p:spPr>
          <p:txBody>
            <a:bodyPr wrap="none" rtlCol="0">
              <a:spAutoFit/>
            </a:bodyPr>
            <a:lstStyle/>
            <a:p>
              <a:pPr algn="ctr"/>
              <a:r>
                <a:rPr lang="en-GB" sz="800" dirty="0" smtClean="0">
                  <a:latin typeface="+mn-lt"/>
                </a:rPr>
                <a:t>24</a:t>
              </a:r>
              <a:endParaRPr lang="en-GB" sz="800" dirty="0">
                <a:latin typeface="+mn-lt"/>
              </a:endParaRPr>
            </a:p>
          </p:txBody>
        </p:sp>
        <p:sp>
          <p:nvSpPr>
            <p:cNvPr id="66" name="TextBox 65"/>
            <p:cNvSpPr txBox="1"/>
            <p:nvPr/>
          </p:nvSpPr>
          <p:spPr>
            <a:xfrm>
              <a:off x="2659487" y="4182555"/>
              <a:ext cx="300083" cy="215444"/>
            </a:xfrm>
            <a:prstGeom prst="rect">
              <a:avLst/>
            </a:prstGeom>
            <a:noFill/>
          </p:spPr>
          <p:txBody>
            <a:bodyPr wrap="none" rtlCol="0">
              <a:spAutoFit/>
            </a:bodyPr>
            <a:lstStyle/>
            <a:p>
              <a:pPr algn="ctr"/>
              <a:r>
                <a:rPr lang="en-GB" sz="800" dirty="0" smtClean="0">
                  <a:latin typeface="+mn-lt"/>
                </a:rPr>
                <a:t>36</a:t>
              </a:r>
              <a:endParaRPr lang="en-GB" sz="800" dirty="0">
                <a:latin typeface="+mn-lt"/>
              </a:endParaRPr>
            </a:p>
          </p:txBody>
        </p:sp>
        <p:sp>
          <p:nvSpPr>
            <p:cNvPr id="67" name="TextBox 66"/>
            <p:cNvSpPr txBox="1"/>
            <p:nvPr/>
          </p:nvSpPr>
          <p:spPr>
            <a:xfrm>
              <a:off x="3209820" y="4182555"/>
              <a:ext cx="300083" cy="215444"/>
            </a:xfrm>
            <a:prstGeom prst="rect">
              <a:avLst/>
            </a:prstGeom>
            <a:noFill/>
          </p:spPr>
          <p:txBody>
            <a:bodyPr wrap="none" rtlCol="0">
              <a:spAutoFit/>
            </a:bodyPr>
            <a:lstStyle/>
            <a:p>
              <a:pPr algn="ctr"/>
              <a:r>
                <a:rPr lang="en-GB" sz="800" dirty="0" smtClean="0">
                  <a:latin typeface="+mn-lt"/>
                </a:rPr>
                <a:t>48</a:t>
              </a:r>
              <a:endParaRPr lang="en-GB" sz="800" dirty="0">
                <a:latin typeface="+mn-lt"/>
              </a:endParaRPr>
            </a:p>
          </p:txBody>
        </p:sp>
        <p:sp>
          <p:nvSpPr>
            <p:cNvPr id="68" name="Line 17"/>
            <p:cNvSpPr>
              <a:spLocks noChangeShapeType="1"/>
            </p:cNvSpPr>
            <p:nvPr/>
          </p:nvSpPr>
          <p:spPr bwMode="auto">
            <a:xfrm>
              <a:off x="2810716" y="4144305"/>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69" name="Line 17"/>
            <p:cNvSpPr>
              <a:spLocks noChangeShapeType="1"/>
            </p:cNvSpPr>
            <p:nvPr/>
          </p:nvSpPr>
          <p:spPr bwMode="auto">
            <a:xfrm>
              <a:off x="3906732" y="4141706"/>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70" name="Line 9"/>
            <p:cNvSpPr>
              <a:spLocks noChangeShapeType="1"/>
            </p:cNvSpPr>
            <p:nvPr/>
          </p:nvSpPr>
          <p:spPr bwMode="auto">
            <a:xfrm>
              <a:off x="921561" y="4001053"/>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71" name="TextBox 70"/>
            <p:cNvSpPr txBox="1"/>
            <p:nvPr/>
          </p:nvSpPr>
          <p:spPr>
            <a:xfrm>
              <a:off x="3756690" y="4182555"/>
              <a:ext cx="300083" cy="215444"/>
            </a:xfrm>
            <a:prstGeom prst="rect">
              <a:avLst/>
            </a:prstGeom>
            <a:noFill/>
          </p:spPr>
          <p:txBody>
            <a:bodyPr wrap="none" rtlCol="0">
              <a:spAutoFit/>
            </a:bodyPr>
            <a:lstStyle/>
            <a:p>
              <a:pPr algn="ctr"/>
              <a:r>
                <a:rPr lang="en-GB" sz="800" dirty="0" smtClean="0">
                  <a:latin typeface="+mn-lt"/>
                </a:rPr>
                <a:t>60</a:t>
              </a:r>
              <a:endParaRPr lang="en-GB" sz="800" dirty="0">
                <a:latin typeface="+mn-lt"/>
              </a:endParaRPr>
            </a:p>
          </p:txBody>
        </p:sp>
        <p:sp>
          <p:nvSpPr>
            <p:cNvPr id="72" name="TextBox 71"/>
            <p:cNvSpPr txBox="1"/>
            <p:nvPr/>
          </p:nvSpPr>
          <p:spPr>
            <a:xfrm rot="16200000">
              <a:off x="-281227" y="2815659"/>
              <a:ext cx="1762021" cy="215444"/>
            </a:xfrm>
            <a:prstGeom prst="rect">
              <a:avLst/>
            </a:prstGeom>
            <a:noFill/>
          </p:spPr>
          <p:txBody>
            <a:bodyPr wrap="none" rtlCol="0">
              <a:spAutoFit/>
            </a:bodyPr>
            <a:lstStyle/>
            <a:p>
              <a:pPr algn="ctr"/>
              <a:r>
                <a:rPr lang="en-GB" sz="800" b="1" dirty="0" smtClean="0"/>
                <a:t>Cumulative liver metastasis rate</a:t>
              </a:r>
              <a:endParaRPr lang="en-GB" sz="800" b="1" dirty="0"/>
            </a:p>
          </p:txBody>
        </p:sp>
      </p:grpSp>
      <p:graphicFrame>
        <p:nvGraphicFramePr>
          <p:cNvPr id="80" name="Table 79"/>
          <p:cNvGraphicFramePr>
            <a:graphicFrameLocks noGrp="1" noChangeAspect="1"/>
          </p:cNvGraphicFramePr>
          <p:nvPr>
            <p:extLst>
              <p:ext uri="{D42A27DB-BD31-4B8C-83A1-F6EECF244321}">
                <p14:modId xmlns:p14="http://schemas.microsoft.com/office/powerpoint/2010/main" val="2162125342"/>
              </p:ext>
            </p:extLst>
          </p:nvPr>
        </p:nvGraphicFramePr>
        <p:xfrm>
          <a:off x="6090275" y="1564930"/>
          <a:ext cx="2613458" cy="1483360"/>
        </p:xfrm>
        <a:graphic>
          <a:graphicData uri="http://schemas.openxmlformats.org/drawingml/2006/table">
            <a:tbl>
              <a:tblPr firstRow="1" bandRow="1">
                <a:tableStyleId>{69012ECD-51FC-41F1-AA8D-1B2483CD663E}</a:tableStyleId>
              </a:tblPr>
              <a:tblGrid>
                <a:gridCol w="587188"/>
                <a:gridCol w="720900"/>
                <a:gridCol w="692727"/>
                <a:gridCol w="612643"/>
              </a:tblGrid>
              <a:tr h="370840">
                <a:tc>
                  <a:txBody>
                    <a:bodyPr/>
                    <a:lstStyle/>
                    <a:p>
                      <a:pPr algn="ctr"/>
                      <a:endParaRPr lang="en-GB" sz="800" dirty="0"/>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00" dirty="0" smtClean="0"/>
                        <a:t>Events</a:t>
                      </a:r>
                      <a:br>
                        <a:rPr lang="en-GB" sz="800" dirty="0" smtClean="0"/>
                      </a:br>
                      <a:r>
                        <a:rPr lang="en-GB" sz="800" dirty="0" smtClean="0"/>
                        <a:t>n/N (%)</a:t>
                      </a:r>
                      <a:endParaRPr lang="en-GB" sz="8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00" dirty="0" smtClean="0"/>
                        <a:t>3-yr</a:t>
                      </a:r>
                      <a:r>
                        <a:rPr lang="en-GB" sz="800" baseline="0" dirty="0" smtClean="0"/>
                        <a:t> </a:t>
                      </a:r>
                      <a:r>
                        <a:rPr lang="en-GB" sz="800" dirty="0" smtClean="0"/>
                        <a:t>DFS</a:t>
                      </a:r>
                      <a:endParaRPr lang="en-GB" sz="800" dirty="0"/>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00" dirty="0" smtClean="0"/>
                        <a:t>5-yr DFS</a:t>
                      </a:r>
                      <a:endParaRPr lang="en-GB" sz="800" dirty="0"/>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370840">
                <a:tc>
                  <a:txBody>
                    <a:bodyPr/>
                    <a:lstStyle/>
                    <a:p>
                      <a:pPr algn="l"/>
                      <a:r>
                        <a:rPr lang="en-GB" sz="800" dirty="0" smtClean="0">
                          <a:solidFill>
                            <a:srgbClr val="B60D27"/>
                          </a:solidFill>
                        </a:rPr>
                        <a:t>PHRAC</a:t>
                      </a:r>
                      <a:endParaRPr lang="en-GB" sz="800" dirty="0">
                        <a:solidFill>
                          <a:srgbClr val="B60D27"/>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23/341</a:t>
                      </a:r>
                      <a:br>
                        <a:rPr lang="en-GB" sz="800" dirty="0" smtClean="0">
                          <a:solidFill>
                            <a:srgbClr val="B60D27"/>
                          </a:solidFill>
                        </a:rPr>
                      </a:br>
                      <a:r>
                        <a:rPr lang="en-GB" sz="800" dirty="0" smtClean="0">
                          <a:solidFill>
                            <a:srgbClr val="B60D27"/>
                          </a:solidFill>
                        </a:rPr>
                        <a:t>(6.7%)</a:t>
                      </a:r>
                      <a:endParaRPr lang="en-GB" sz="800" dirty="0">
                        <a:solidFill>
                          <a:srgbClr val="B60D27"/>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7%</a:t>
                      </a:r>
                      <a:endParaRPr lang="en-GB" sz="800" dirty="0">
                        <a:solidFill>
                          <a:srgbClr val="B60D27"/>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8%</a:t>
                      </a:r>
                      <a:endParaRPr lang="en-GB" sz="800" dirty="0">
                        <a:solidFill>
                          <a:srgbClr val="B60D27"/>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a:txBody>
                    <a:bodyPr/>
                    <a:lstStyle/>
                    <a:p>
                      <a:pPr algn="l"/>
                      <a:r>
                        <a:rPr lang="en-GB" sz="800" dirty="0" smtClean="0">
                          <a:solidFill>
                            <a:srgbClr val="2D3882"/>
                          </a:solidFill>
                        </a:rPr>
                        <a:t>Control</a:t>
                      </a:r>
                      <a:endParaRPr lang="en-GB" sz="800" dirty="0">
                        <a:solidFill>
                          <a:srgbClr val="2D3882"/>
                        </a:solidFill>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2D3882"/>
                          </a:solidFill>
                        </a:rPr>
                        <a:t>55/347</a:t>
                      </a:r>
                      <a:br>
                        <a:rPr lang="en-GB" sz="800" dirty="0" smtClean="0">
                          <a:solidFill>
                            <a:srgbClr val="2D3882"/>
                          </a:solidFill>
                        </a:rPr>
                      </a:br>
                      <a:r>
                        <a:rPr lang="en-GB" sz="800" dirty="0" smtClean="0">
                          <a:solidFill>
                            <a:srgbClr val="2D3882"/>
                          </a:solidFill>
                        </a:rPr>
                        <a:t>(15.9%)</a:t>
                      </a:r>
                      <a:endParaRPr lang="en-GB" sz="800" dirty="0">
                        <a:solidFill>
                          <a:srgbClr val="2D3882"/>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2D3882"/>
                          </a:solidFill>
                        </a:rPr>
                        <a:t>15%</a:t>
                      </a:r>
                      <a:endParaRPr lang="en-GB" sz="800" dirty="0">
                        <a:solidFill>
                          <a:srgbClr val="2D3882"/>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2D3882"/>
                          </a:solidFill>
                        </a:rPr>
                        <a:t>18%</a:t>
                      </a:r>
                      <a:endParaRPr lang="en-GB" sz="800" dirty="0">
                        <a:solidFill>
                          <a:srgbClr val="2D3882"/>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gridSpan="4">
                  <a:txBody>
                    <a:bodyPr/>
                    <a:lstStyle/>
                    <a:p>
                      <a:pPr algn="ctr"/>
                      <a:r>
                        <a:rPr lang="en-GB" sz="800" dirty="0" smtClean="0">
                          <a:solidFill>
                            <a:schemeClr val="tx1"/>
                          </a:solidFill>
                        </a:rPr>
                        <a:t>HR 0.39 (95% CI 0.24,</a:t>
                      </a:r>
                      <a:r>
                        <a:rPr lang="en-GB" sz="800" baseline="0" dirty="0" smtClean="0">
                          <a:solidFill>
                            <a:schemeClr val="tx1"/>
                          </a:solidFill>
                        </a:rPr>
                        <a:t> </a:t>
                      </a:r>
                      <a:r>
                        <a:rPr lang="en-GB" sz="800" dirty="0" smtClean="0">
                          <a:solidFill>
                            <a:schemeClr val="tx1"/>
                          </a:solidFill>
                        </a:rPr>
                        <a:t>0.64)  Log-rank p&lt;0.001</a:t>
                      </a:r>
                      <a:endParaRPr lang="en-GB" sz="800" dirty="0">
                        <a:solidFill>
                          <a:schemeClr val="tx1"/>
                        </a:solidFill>
                      </a:endParaRPr>
                    </a:p>
                  </a:txBody>
                  <a:tcPr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bl>
          </a:graphicData>
        </a:graphic>
      </p:graphicFrame>
      <p:grpSp>
        <p:nvGrpSpPr>
          <p:cNvPr id="83" name="Group 82"/>
          <p:cNvGrpSpPr>
            <a:grpSpLocks noChangeAspect="1"/>
          </p:cNvGrpSpPr>
          <p:nvPr/>
        </p:nvGrpSpPr>
        <p:grpSpPr>
          <a:xfrm>
            <a:off x="1171006" y="1630505"/>
            <a:ext cx="3225429" cy="884417"/>
            <a:chOff x="3365500" y="3090863"/>
            <a:chExt cx="2409825" cy="657225"/>
          </a:xfrm>
        </p:grpSpPr>
        <p:sp>
          <p:nvSpPr>
            <p:cNvPr id="84" name="Freeform 44"/>
            <p:cNvSpPr>
              <a:spLocks/>
            </p:cNvSpPr>
            <p:nvPr/>
          </p:nvSpPr>
          <p:spPr bwMode="auto">
            <a:xfrm>
              <a:off x="3365500" y="3090863"/>
              <a:ext cx="2409825" cy="638175"/>
            </a:xfrm>
            <a:custGeom>
              <a:avLst/>
              <a:gdLst>
                <a:gd name="T0" fmla="*/ 215 w 253"/>
                <a:gd name="T1" fmla="*/ 67 h 67"/>
                <a:gd name="T2" fmla="*/ 207 w 253"/>
                <a:gd name="T3" fmla="*/ 66 h 67"/>
                <a:gd name="T4" fmla="*/ 196 w 253"/>
                <a:gd name="T5" fmla="*/ 64 h 67"/>
                <a:gd name="T6" fmla="*/ 192 w 253"/>
                <a:gd name="T7" fmla="*/ 62 h 67"/>
                <a:gd name="T8" fmla="*/ 179 w 253"/>
                <a:gd name="T9" fmla="*/ 59 h 67"/>
                <a:gd name="T10" fmla="*/ 167 w 253"/>
                <a:gd name="T11" fmla="*/ 57 h 67"/>
                <a:gd name="T12" fmla="*/ 141 w 253"/>
                <a:gd name="T13" fmla="*/ 56 h 67"/>
                <a:gd name="T14" fmla="*/ 128 w 253"/>
                <a:gd name="T15" fmla="*/ 52 h 67"/>
                <a:gd name="T16" fmla="*/ 114 w 253"/>
                <a:gd name="T17" fmla="*/ 52 h 67"/>
                <a:gd name="T18" fmla="*/ 107 w 253"/>
                <a:gd name="T19" fmla="*/ 50 h 67"/>
                <a:gd name="T20" fmla="*/ 102 w 253"/>
                <a:gd name="T21" fmla="*/ 48 h 67"/>
                <a:gd name="T22" fmla="*/ 95 w 253"/>
                <a:gd name="T23" fmla="*/ 46 h 67"/>
                <a:gd name="T24" fmla="*/ 93 w 253"/>
                <a:gd name="T25" fmla="*/ 44 h 67"/>
                <a:gd name="T26" fmla="*/ 85 w 253"/>
                <a:gd name="T27" fmla="*/ 43 h 67"/>
                <a:gd name="T28" fmla="*/ 78 w 253"/>
                <a:gd name="T29" fmla="*/ 39 h 67"/>
                <a:gd name="T30" fmla="*/ 74 w 253"/>
                <a:gd name="T31" fmla="*/ 37 h 67"/>
                <a:gd name="T32" fmla="*/ 71 w 253"/>
                <a:gd name="T33" fmla="*/ 36 h 67"/>
                <a:gd name="T34" fmla="*/ 68 w 253"/>
                <a:gd name="T35" fmla="*/ 35 h 67"/>
                <a:gd name="T36" fmla="*/ 64 w 253"/>
                <a:gd name="T37" fmla="*/ 32 h 67"/>
                <a:gd name="T38" fmla="*/ 61 w 253"/>
                <a:gd name="T39" fmla="*/ 30 h 67"/>
                <a:gd name="T40" fmla="*/ 57 w 253"/>
                <a:gd name="T41" fmla="*/ 28 h 67"/>
                <a:gd name="T42" fmla="*/ 50 w 253"/>
                <a:gd name="T43" fmla="*/ 25 h 67"/>
                <a:gd name="T44" fmla="*/ 46 w 253"/>
                <a:gd name="T45" fmla="*/ 23 h 67"/>
                <a:gd name="T46" fmla="*/ 43 w 253"/>
                <a:gd name="T47" fmla="*/ 21 h 67"/>
                <a:gd name="T48" fmla="*/ 39 w 253"/>
                <a:gd name="T49" fmla="*/ 19 h 67"/>
                <a:gd name="T50" fmla="*/ 36 w 253"/>
                <a:gd name="T51" fmla="*/ 17 h 67"/>
                <a:gd name="T52" fmla="*/ 32 w 253"/>
                <a:gd name="T53" fmla="*/ 15 h 67"/>
                <a:gd name="T54" fmla="*/ 29 w 253"/>
                <a:gd name="T55" fmla="*/ 13 h 67"/>
                <a:gd name="T56" fmla="*/ 25 w 253"/>
                <a:gd name="T57" fmla="*/ 11 h 67"/>
                <a:gd name="T58" fmla="*/ 22 w 253"/>
                <a:gd name="T59" fmla="*/ 7 h 67"/>
                <a:gd name="T60" fmla="*/ 18 w 253"/>
                <a:gd name="T61" fmla="*/ 5 h 67"/>
                <a:gd name="T62" fmla="*/ 11 w 253"/>
                <a:gd name="T63" fmla="*/ 4 h 67"/>
                <a:gd name="T64" fmla="*/ 7 w 253"/>
                <a:gd name="T65" fmla="*/ 2 h 67"/>
                <a:gd name="T66" fmla="*/ 0 w 253"/>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67">
                  <a:moveTo>
                    <a:pt x="253" y="67"/>
                  </a:moveTo>
                  <a:lnTo>
                    <a:pt x="215" y="67"/>
                  </a:lnTo>
                  <a:lnTo>
                    <a:pt x="215" y="66"/>
                  </a:lnTo>
                  <a:lnTo>
                    <a:pt x="207" y="66"/>
                  </a:lnTo>
                  <a:lnTo>
                    <a:pt x="207" y="64"/>
                  </a:lnTo>
                  <a:lnTo>
                    <a:pt x="196" y="64"/>
                  </a:lnTo>
                  <a:lnTo>
                    <a:pt x="196" y="62"/>
                  </a:lnTo>
                  <a:lnTo>
                    <a:pt x="192" y="62"/>
                  </a:lnTo>
                  <a:lnTo>
                    <a:pt x="179" y="62"/>
                  </a:lnTo>
                  <a:lnTo>
                    <a:pt x="179" y="59"/>
                  </a:lnTo>
                  <a:lnTo>
                    <a:pt x="167" y="59"/>
                  </a:lnTo>
                  <a:lnTo>
                    <a:pt x="167" y="57"/>
                  </a:lnTo>
                  <a:lnTo>
                    <a:pt x="141" y="57"/>
                  </a:lnTo>
                  <a:lnTo>
                    <a:pt x="141" y="56"/>
                  </a:lnTo>
                  <a:lnTo>
                    <a:pt x="128" y="56"/>
                  </a:lnTo>
                  <a:lnTo>
                    <a:pt x="128" y="52"/>
                  </a:lnTo>
                  <a:lnTo>
                    <a:pt x="119" y="52"/>
                  </a:lnTo>
                  <a:lnTo>
                    <a:pt x="114" y="52"/>
                  </a:lnTo>
                  <a:lnTo>
                    <a:pt x="114" y="50"/>
                  </a:lnTo>
                  <a:lnTo>
                    <a:pt x="107" y="50"/>
                  </a:lnTo>
                  <a:lnTo>
                    <a:pt x="107" y="48"/>
                  </a:lnTo>
                  <a:lnTo>
                    <a:pt x="102" y="48"/>
                  </a:lnTo>
                  <a:lnTo>
                    <a:pt x="102" y="46"/>
                  </a:lnTo>
                  <a:lnTo>
                    <a:pt x="95" y="46"/>
                  </a:lnTo>
                  <a:lnTo>
                    <a:pt x="95" y="44"/>
                  </a:lnTo>
                  <a:lnTo>
                    <a:pt x="93" y="44"/>
                  </a:lnTo>
                  <a:lnTo>
                    <a:pt x="93" y="43"/>
                  </a:lnTo>
                  <a:lnTo>
                    <a:pt x="85" y="43"/>
                  </a:lnTo>
                  <a:lnTo>
                    <a:pt x="85" y="39"/>
                  </a:lnTo>
                  <a:cubicBezTo>
                    <a:pt x="85" y="39"/>
                    <a:pt x="78" y="39"/>
                    <a:pt x="78" y="39"/>
                  </a:cubicBezTo>
                  <a:lnTo>
                    <a:pt x="78" y="37"/>
                  </a:lnTo>
                  <a:lnTo>
                    <a:pt x="74" y="37"/>
                  </a:lnTo>
                  <a:lnTo>
                    <a:pt x="74" y="36"/>
                  </a:lnTo>
                  <a:lnTo>
                    <a:pt x="71" y="36"/>
                  </a:lnTo>
                  <a:lnTo>
                    <a:pt x="71" y="35"/>
                  </a:lnTo>
                  <a:lnTo>
                    <a:pt x="68" y="35"/>
                  </a:lnTo>
                  <a:lnTo>
                    <a:pt x="68" y="32"/>
                  </a:lnTo>
                  <a:lnTo>
                    <a:pt x="64" y="32"/>
                  </a:lnTo>
                  <a:lnTo>
                    <a:pt x="64" y="30"/>
                  </a:lnTo>
                  <a:lnTo>
                    <a:pt x="61" y="30"/>
                  </a:lnTo>
                  <a:lnTo>
                    <a:pt x="61" y="28"/>
                  </a:lnTo>
                  <a:lnTo>
                    <a:pt x="57" y="28"/>
                  </a:lnTo>
                  <a:lnTo>
                    <a:pt x="57" y="25"/>
                  </a:lnTo>
                  <a:lnTo>
                    <a:pt x="50" y="25"/>
                  </a:lnTo>
                  <a:lnTo>
                    <a:pt x="50" y="23"/>
                  </a:lnTo>
                  <a:lnTo>
                    <a:pt x="46" y="23"/>
                  </a:lnTo>
                  <a:lnTo>
                    <a:pt x="46" y="21"/>
                  </a:lnTo>
                  <a:lnTo>
                    <a:pt x="43" y="21"/>
                  </a:lnTo>
                  <a:lnTo>
                    <a:pt x="43" y="19"/>
                  </a:lnTo>
                  <a:lnTo>
                    <a:pt x="39" y="19"/>
                  </a:lnTo>
                  <a:lnTo>
                    <a:pt x="39" y="17"/>
                  </a:lnTo>
                  <a:lnTo>
                    <a:pt x="36" y="17"/>
                  </a:lnTo>
                  <a:lnTo>
                    <a:pt x="36" y="15"/>
                  </a:lnTo>
                  <a:lnTo>
                    <a:pt x="32" y="15"/>
                  </a:lnTo>
                  <a:lnTo>
                    <a:pt x="32" y="13"/>
                  </a:lnTo>
                  <a:lnTo>
                    <a:pt x="29" y="13"/>
                  </a:lnTo>
                  <a:lnTo>
                    <a:pt x="29" y="11"/>
                  </a:lnTo>
                  <a:lnTo>
                    <a:pt x="25" y="11"/>
                  </a:lnTo>
                  <a:lnTo>
                    <a:pt x="25" y="7"/>
                  </a:lnTo>
                  <a:lnTo>
                    <a:pt x="22" y="7"/>
                  </a:lnTo>
                  <a:lnTo>
                    <a:pt x="22" y="5"/>
                  </a:lnTo>
                  <a:lnTo>
                    <a:pt x="18" y="5"/>
                  </a:lnTo>
                  <a:lnTo>
                    <a:pt x="18" y="4"/>
                  </a:lnTo>
                  <a:lnTo>
                    <a:pt x="11" y="4"/>
                  </a:lnTo>
                  <a:lnTo>
                    <a:pt x="11" y="2"/>
                  </a:lnTo>
                  <a:lnTo>
                    <a:pt x="7" y="2"/>
                  </a:lnTo>
                  <a:lnTo>
                    <a:pt x="7" y="0"/>
                  </a:lnTo>
                  <a:lnTo>
                    <a:pt x="0" y="0"/>
                  </a:lnTo>
                </a:path>
              </a:pathLst>
            </a:custGeom>
            <a:noFill/>
            <a:ln w="15875">
              <a:solidFill>
                <a:srgbClr val="2D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45"/>
            <p:cNvSpPr>
              <a:spLocks noChangeShapeType="1"/>
            </p:cNvSpPr>
            <p:nvPr/>
          </p:nvSpPr>
          <p:spPr bwMode="auto">
            <a:xfrm>
              <a:off x="5756275" y="37099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46"/>
            <p:cNvSpPr>
              <a:spLocks noChangeShapeType="1"/>
            </p:cNvSpPr>
            <p:nvPr/>
          </p:nvSpPr>
          <p:spPr bwMode="auto">
            <a:xfrm>
              <a:off x="5689600" y="37099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47"/>
            <p:cNvSpPr>
              <a:spLocks noChangeShapeType="1"/>
            </p:cNvSpPr>
            <p:nvPr/>
          </p:nvSpPr>
          <p:spPr bwMode="auto">
            <a:xfrm>
              <a:off x="5308600" y="3681413"/>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48"/>
            <p:cNvSpPr>
              <a:spLocks noChangeShapeType="1"/>
            </p:cNvSpPr>
            <p:nvPr/>
          </p:nvSpPr>
          <p:spPr bwMode="auto">
            <a:xfrm>
              <a:off x="5165725" y="36718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49"/>
            <p:cNvSpPr>
              <a:spLocks noChangeShapeType="1"/>
            </p:cNvSpPr>
            <p:nvPr/>
          </p:nvSpPr>
          <p:spPr bwMode="auto">
            <a:xfrm>
              <a:off x="5051425" y="362426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50"/>
            <p:cNvSpPr>
              <a:spLocks noChangeShapeType="1"/>
            </p:cNvSpPr>
            <p:nvPr/>
          </p:nvSpPr>
          <p:spPr bwMode="auto">
            <a:xfrm>
              <a:off x="4927600" y="361473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51"/>
            <p:cNvSpPr>
              <a:spLocks noChangeShapeType="1"/>
            </p:cNvSpPr>
            <p:nvPr/>
          </p:nvSpPr>
          <p:spPr bwMode="auto">
            <a:xfrm>
              <a:off x="4822825" y="361473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52"/>
            <p:cNvSpPr>
              <a:spLocks noChangeShapeType="1"/>
            </p:cNvSpPr>
            <p:nvPr/>
          </p:nvSpPr>
          <p:spPr bwMode="auto">
            <a:xfrm>
              <a:off x="4689475" y="359568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53"/>
            <p:cNvSpPr>
              <a:spLocks noChangeShapeType="1"/>
            </p:cNvSpPr>
            <p:nvPr/>
          </p:nvSpPr>
          <p:spPr bwMode="auto">
            <a:xfrm>
              <a:off x="4565650" y="3567113"/>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54"/>
            <p:cNvSpPr>
              <a:spLocks noChangeShapeType="1"/>
            </p:cNvSpPr>
            <p:nvPr/>
          </p:nvSpPr>
          <p:spPr bwMode="auto">
            <a:xfrm>
              <a:off x="5651500" y="37099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55"/>
            <p:cNvSpPr>
              <a:spLocks noChangeShapeType="1"/>
            </p:cNvSpPr>
            <p:nvPr/>
          </p:nvSpPr>
          <p:spPr bwMode="auto">
            <a:xfrm>
              <a:off x="5280025" y="3681413"/>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56"/>
            <p:cNvSpPr>
              <a:spLocks noChangeShapeType="1"/>
            </p:cNvSpPr>
            <p:nvPr/>
          </p:nvSpPr>
          <p:spPr bwMode="auto">
            <a:xfrm>
              <a:off x="5137150" y="36718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57"/>
            <p:cNvSpPr>
              <a:spLocks noChangeShapeType="1"/>
            </p:cNvSpPr>
            <p:nvPr/>
          </p:nvSpPr>
          <p:spPr bwMode="auto">
            <a:xfrm>
              <a:off x="5013325" y="362426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58"/>
            <p:cNvSpPr>
              <a:spLocks noChangeShapeType="1"/>
            </p:cNvSpPr>
            <p:nvPr/>
          </p:nvSpPr>
          <p:spPr bwMode="auto">
            <a:xfrm>
              <a:off x="4899025" y="361473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59"/>
            <p:cNvSpPr>
              <a:spLocks noChangeShapeType="1"/>
            </p:cNvSpPr>
            <p:nvPr/>
          </p:nvSpPr>
          <p:spPr bwMode="auto">
            <a:xfrm>
              <a:off x="4784725" y="361473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60"/>
            <p:cNvSpPr>
              <a:spLocks noChangeShapeType="1"/>
            </p:cNvSpPr>
            <p:nvPr/>
          </p:nvSpPr>
          <p:spPr bwMode="auto">
            <a:xfrm>
              <a:off x="4660900" y="359568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61"/>
            <p:cNvSpPr>
              <a:spLocks noChangeShapeType="1"/>
            </p:cNvSpPr>
            <p:nvPr/>
          </p:nvSpPr>
          <p:spPr bwMode="auto">
            <a:xfrm>
              <a:off x="4527550" y="3567113"/>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62"/>
            <p:cNvSpPr>
              <a:spLocks noChangeShapeType="1"/>
            </p:cNvSpPr>
            <p:nvPr/>
          </p:nvSpPr>
          <p:spPr bwMode="auto">
            <a:xfrm>
              <a:off x="5613400" y="37099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63"/>
            <p:cNvSpPr>
              <a:spLocks noChangeShapeType="1"/>
            </p:cNvSpPr>
            <p:nvPr/>
          </p:nvSpPr>
          <p:spPr bwMode="auto">
            <a:xfrm>
              <a:off x="5241925" y="3681413"/>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64"/>
            <p:cNvSpPr>
              <a:spLocks noChangeShapeType="1"/>
            </p:cNvSpPr>
            <p:nvPr/>
          </p:nvSpPr>
          <p:spPr bwMode="auto">
            <a:xfrm>
              <a:off x="5099050" y="36718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65"/>
            <p:cNvSpPr>
              <a:spLocks noChangeShapeType="1"/>
            </p:cNvSpPr>
            <p:nvPr/>
          </p:nvSpPr>
          <p:spPr bwMode="auto">
            <a:xfrm>
              <a:off x="4975225" y="362426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66"/>
            <p:cNvSpPr>
              <a:spLocks noChangeShapeType="1"/>
            </p:cNvSpPr>
            <p:nvPr/>
          </p:nvSpPr>
          <p:spPr bwMode="auto">
            <a:xfrm>
              <a:off x="4860925" y="361473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67"/>
            <p:cNvSpPr>
              <a:spLocks noChangeShapeType="1"/>
            </p:cNvSpPr>
            <p:nvPr/>
          </p:nvSpPr>
          <p:spPr bwMode="auto">
            <a:xfrm>
              <a:off x="4756150" y="361473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68"/>
            <p:cNvSpPr>
              <a:spLocks noChangeShapeType="1"/>
            </p:cNvSpPr>
            <p:nvPr/>
          </p:nvSpPr>
          <p:spPr bwMode="auto">
            <a:xfrm>
              <a:off x="4622800" y="359568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69"/>
            <p:cNvSpPr>
              <a:spLocks noChangeShapeType="1"/>
            </p:cNvSpPr>
            <p:nvPr/>
          </p:nvSpPr>
          <p:spPr bwMode="auto">
            <a:xfrm>
              <a:off x="4489450" y="3567113"/>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70"/>
            <p:cNvSpPr>
              <a:spLocks noChangeShapeType="1"/>
            </p:cNvSpPr>
            <p:nvPr/>
          </p:nvSpPr>
          <p:spPr bwMode="auto">
            <a:xfrm>
              <a:off x="4413250" y="3548063"/>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71"/>
            <p:cNvSpPr>
              <a:spLocks noChangeShapeType="1"/>
            </p:cNvSpPr>
            <p:nvPr/>
          </p:nvSpPr>
          <p:spPr bwMode="auto">
            <a:xfrm>
              <a:off x="4318000" y="350996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72"/>
            <p:cNvSpPr>
              <a:spLocks noChangeShapeType="1"/>
            </p:cNvSpPr>
            <p:nvPr/>
          </p:nvSpPr>
          <p:spPr bwMode="auto">
            <a:xfrm>
              <a:off x="4279900" y="350996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73"/>
            <p:cNvSpPr>
              <a:spLocks noChangeShapeType="1"/>
            </p:cNvSpPr>
            <p:nvPr/>
          </p:nvSpPr>
          <p:spPr bwMode="auto">
            <a:xfrm>
              <a:off x="4251325" y="350043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74"/>
            <p:cNvSpPr>
              <a:spLocks noChangeShapeType="1"/>
            </p:cNvSpPr>
            <p:nvPr/>
          </p:nvSpPr>
          <p:spPr bwMode="auto">
            <a:xfrm>
              <a:off x="4213225" y="34813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75"/>
            <p:cNvSpPr>
              <a:spLocks noChangeShapeType="1"/>
            </p:cNvSpPr>
            <p:nvPr/>
          </p:nvSpPr>
          <p:spPr bwMode="auto">
            <a:xfrm>
              <a:off x="4146550" y="34432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76"/>
            <p:cNvSpPr>
              <a:spLocks noChangeShapeType="1"/>
            </p:cNvSpPr>
            <p:nvPr/>
          </p:nvSpPr>
          <p:spPr bwMode="auto">
            <a:xfrm>
              <a:off x="4041775" y="3414713"/>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77"/>
            <p:cNvSpPr>
              <a:spLocks noChangeShapeType="1"/>
            </p:cNvSpPr>
            <p:nvPr/>
          </p:nvSpPr>
          <p:spPr bwMode="auto">
            <a:xfrm>
              <a:off x="4013200" y="3395663"/>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78"/>
            <p:cNvSpPr>
              <a:spLocks noChangeShapeType="1"/>
            </p:cNvSpPr>
            <p:nvPr/>
          </p:nvSpPr>
          <p:spPr bwMode="auto">
            <a:xfrm>
              <a:off x="3984625" y="3376613"/>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79"/>
            <p:cNvSpPr>
              <a:spLocks noChangeShapeType="1"/>
            </p:cNvSpPr>
            <p:nvPr/>
          </p:nvSpPr>
          <p:spPr bwMode="auto">
            <a:xfrm>
              <a:off x="5575300" y="37099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80"/>
            <p:cNvSpPr>
              <a:spLocks noChangeShapeType="1"/>
            </p:cNvSpPr>
            <p:nvPr/>
          </p:nvSpPr>
          <p:spPr bwMode="auto">
            <a:xfrm>
              <a:off x="5546725" y="37099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81"/>
            <p:cNvSpPr>
              <a:spLocks noChangeShapeType="1"/>
            </p:cNvSpPr>
            <p:nvPr/>
          </p:nvSpPr>
          <p:spPr bwMode="auto">
            <a:xfrm>
              <a:off x="5508625" y="37099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82"/>
            <p:cNvSpPr>
              <a:spLocks noChangeShapeType="1"/>
            </p:cNvSpPr>
            <p:nvPr/>
          </p:nvSpPr>
          <p:spPr bwMode="auto">
            <a:xfrm>
              <a:off x="5375275" y="369093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83"/>
            <p:cNvSpPr>
              <a:spLocks noChangeShapeType="1"/>
            </p:cNvSpPr>
            <p:nvPr/>
          </p:nvSpPr>
          <p:spPr bwMode="auto">
            <a:xfrm>
              <a:off x="5470525" y="37099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84"/>
            <p:cNvSpPr>
              <a:spLocks noChangeShapeType="1"/>
            </p:cNvSpPr>
            <p:nvPr/>
          </p:nvSpPr>
          <p:spPr bwMode="auto">
            <a:xfrm>
              <a:off x="5441950" y="37099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25" name="Group 124"/>
          <p:cNvGrpSpPr>
            <a:grpSpLocks noChangeAspect="1"/>
          </p:cNvGrpSpPr>
          <p:nvPr/>
        </p:nvGrpSpPr>
        <p:grpSpPr>
          <a:xfrm>
            <a:off x="1246167" y="1630505"/>
            <a:ext cx="3124771" cy="602429"/>
            <a:chOff x="3365500" y="3201988"/>
            <a:chExt cx="2409825" cy="447675"/>
          </a:xfrm>
        </p:grpSpPr>
        <p:sp>
          <p:nvSpPr>
            <p:cNvPr id="126" name="Line 85"/>
            <p:cNvSpPr>
              <a:spLocks noChangeShapeType="1"/>
            </p:cNvSpPr>
            <p:nvPr/>
          </p:nvSpPr>
          <p:spPr bwMode="auto">
            <a:xfrm>
              <a:off x="5756275" y="36115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86"/>
            <p:cNvSpPr>
              <a:spLocks noChangeShapeType="1"/>
            </p:cNvSpPr>
            <p:nvPr/>
          </p:nvSpPr>
          <p:spPr bwMode="auto">
            <a:xfrm>
              <a:off x="5689600" y="36115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87"/>
            <p:cNvSpPr>
              <a:spLocks noChangeShapeType="1"/>
            </p:cNvSpPr>
            <p:nvPr/>
          </p:nvSpPr>
          <p:spPr bwMode="auto">
            <a:xfrm>
              <a:off x="5384800" y="35639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88"/>
            <p:cNvSpPr>
              <a:spLocks noChangeShapeType="1"/>
            </p:cNvSpPr>
            <p:nvPr/>
          </p:nvSpPr>
          <p:spPr bwMode="auto">
            <a:xfrm>
              <a:off x="5213350" y="35448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89"/>
            <p:cNvSpPr>
              <a:spLocks noChangeShapeType="1"/>
            </p:cNvSpPr>
            <p:nvPr/>
          </p:nvSpPr>
          <p:spPr bwMode="auto">
            <a:xfrm>
              <a:off x="5070475" y="35448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90"/>
            <p:cNvSpPr>
              <a:spLocks noChangeShapeType="1"/>
            </p:cNvSpPr>
            <p:nvPr/>
          </p:nvSpPr>
          <p:spPr bwMode="auto">
            <a:xfrm>
              <a:off x="4975225" y="3535363"/>
              <a:ext cx="0" cy="4762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91"/>
            <p:cNvSpPr>
              <a:spLocks noChangeShapeType="1"/>
            </p:cNvSpPr>
            <p:nvPr/>
          </p:nvSpPr>
          <p:spPr bwMode="auto">
            <a:xfrm>
              <a:off x="4870450" y="35353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92"/>
            <p:cNvSpPr>
              <a:spLocks noChangeShapeType="1"/>
            </p:cNvSpPr>
            <p:nvPr/>
          </p:nvSpPr>
          <p:spPr bwMode="auto">
            <a:xfrm>
              <a:off x="4765675" y="35353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93"/>
            <p:cNvSpPr>
              <a:spLocks noChangeShapeType="1"/>
            </p:cNvSpPr>
            <p:nvPr/>
          </p:nvSpPr>
          <p:spPr bwMode="auto">
            <a:xfrm>
              <a:off x="5651500" y="36115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94"/>
            <p:cNvSpPr>
              <a:spLocks noChangeShapeType="1"/>
            </p:cNvSpPr>
            <p:nvPr/>
          </p:nvSpPr>
          <p:spPr bwMode="auto">
            <a:xfrm>
              <a:off x="5346700" y="35639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95"/>
            <p:cNvSpPr>
              <a:spLocks noChangeShapeType="1"/>
            </p:cNvSpPr>
            <p:nvPr/>
          </p:nvSpPr>
          <p:spPr bwMode="auto">
            <a:xfrm>
              <a:off x="5175250" y="35448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96"/>
            <p:cNvSpPr>
              <a:spLocks noChangeShapeType="1"/>
            </p:cNvSpPr>
            <p:nvPr/>
          </p:nvSpPr>
          <p:spPr bwMode="auto">
            <a:xfrm>
              <a:off x="5041900" y="35448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97"/>
            <p:cNvSpPr>
              <a:spLocks noChangeShapeType="1"/>
            </p:cNvSpPr>
            <p:nvPr/>
          </p:nvSpPr>
          <p:spPr bwMode="auto">
            <a:xfrm>
              <a:off x="4937125" y="3535363"/>
              <a:ext cx="0" cy="4762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98"/>
            <p:cNvSpPr>
              <a:spLocks noChangeShapeType="1"/>
            </p:cNvSpPr>
            <p:nvPr/>
          </p:nvSpPr>
          <p:spPr bwMode="auto">
            <a:xfrm>
              <a:off x="4832350" y="35353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99"/>
            <p:cNvSpPr>
              <a:spLocks noChangeShapeType="1"/>
            </p:cNvSpPr>
            <p:nvPr/>
          </p:nvSpPr>
          <p:spPr bwMode="auto">
            <a:xfrm>
              <a:off x="4737100" y="35353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100"/>
            <p:cNvSpPr>
              <a:spLocks noChangeShapeType="1"/>
            </p:cNvSpPr>
            <p:nvPr/>
          </p:nvSpPr>
          <p:spPr bwMode="auto">
            <a:xfrm>
              <a:off x="5622925" y="36115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101"/>
            <p:cNvSpPr>
              <a:spLocks noChangeShapeType="1"/>
            </p:cNvSpPr>
            <p:nvPr/>
          </p:nvSpPr>
          <p:spPr bwMode="auto">
            <a:xfrm>
              <a:off x="5308600" y="35639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02"/>
            <p:cNvSpPr>
              <a:spLocks noChangeShapeType="1"/>
            </p:cNvSpPr>
            <p:nvPr/>
          </p:nvSpPr>
          <p:spPr bwMode="auto">
            <a:xfrm>
              <a:off x="5137150" y="35448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03"/>
            <p:cNvSpPr>
              <a:spLocks noChangeShapeType="1"/>
            </p:cNvSpPr>
            <p:nvPr/>
          </p:nvSpPr>
          <p:spPr bwMode="auto">
            <a:xfrm>
              <a:off x="5003800" y="35448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104"/>
            <p:cNvSpPr>
              <a:spLocks noChangeShapeType="1"/>
            </p:cNvSpPr>
            <p:nvPr/>
          </p:nvSpPr>
          <p:spPr bwMode="auto">
            <a:xfrm>
              <a:off x="4899025" y="3535363"/>
              <a:ext cx="0" cy="4762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105"/>
            <p:cNvSpPr>
              <a:spLocks noChangeShapeType="1"/>
            </p:cNvSpPr>
            <p:nvPr/>
          </p:nvSpPr>
          <p:spPr bwMode="auto">
            <a:xfrm>
              <a:off x="4803775" y="35353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106"/>
            <p:cNvSpPr>
              <a:spLocks noChangeShapeType="1"/>
            </p:cNvSpPr>
            <p:nvPr/>
          </p:nvSpPr>
          <p:spPr bwMode="auto">
            <a:xfrm>
              <a:off x="4699000" y="351631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07"/>
            <p:cNvSpPr>
              <a:spLocks noChangeShapeType="1"/>
            </p:cNvSpPr>
            <p:nvPr/>
          </p:nvSpPr>
          <p:spPr bwMode="auto">
            <a:xfrm>
              <a:off x="4660900" y="35258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108"/>
            <p:cNvSpPr>
              <a:spLocks noChangeShapeType="1"/>
            </p:cNvSpPr>
            <p:nvPr/>
          </p:nvSpPr>
          <p:spPr bwMode="auto">
            <a:xfrm>
              <a:off x="4537075" y="3478213"/>
              <a:ext cx="0" cy="4762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09"/>
            <p:cNvSpPr>
              <a:spLocks noChangeShapeType="1"/>
            </p:cNvSpPr>
            <p:nvPr/>
          </p:nvSpPr>
          <p:spPr bwMode="auto">
            <a:xfrm>
              <a:off x="4422775" y="34686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10"/>
            <p:cNvSpPr>
              <a:spLocks noChangeShapeType="1"/>
            </p:cNvSpPr>
            <p:nvPr/>
          </p:nvSpPr>
          <p:spPr bwMode="auto">
            <a:xfrm>
              <a:off x="4156075" y="34115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111"/>
            <p:cNvSpPr>
              <a:spLocks noChangeShapeType="1"/>
            </p:cNvSpPr>
            <p:nvPr/>
          </p:nvSpPr>
          <p:spPr bwMode="auto">
            <a:xfrm>
              <a:off x="4622800" y="35258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12"/>
            <p:cNvSpPr>
              <a:spLocks noChangeShapeType="1"/>
            </p:cNvSpPr>
            <p:nvPr/>
          </p:nvSpPr>
          <p:spPr bwMode="auto">
            <a:xfrm>
              <a:off x="4498975" y="3478213"/>
              <a:ext cx="0" cy="4762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113"/>
            <p:cNvSpPr>
              <a:spLocks noChangeShapeType="1"/>
            </p:cNvSpPr>
            <p:nvPr/>
          </p:nvSpPr>
          <p:spPr bwMode="auto">
            <a:xfrm>
              <a:off x="4384675" y="34686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114"/>
            <p:cNvSpPr>
              <a:spLocks noChangeShapeType="1"/>
            </p:cNvSpPr>
            <p:nvPr/>
          </p:nvSpPr>
          <p:spPr bwMode="auto">
            <a:xfrm>
              <a:off x="4356100" y="34496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115"/>
            <p:cNvSpPr>
              <a:spLocks noChangeShapeType="1"/>
            </p:cNvSpPr>
            <p:nvPr/>
          </p:nvSpPr>
          <p:spPr bwMode="auto">
            <a:xfrm>
              <a:off x="4318000" y="34496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16"/>
            <p:cNvSpPr>
              <a:spLocks noChangeShapeType="1"/>
            </p:cNvSpPr>
            <p:nvPr/>
          </p:nvSpPr>
          <p:spPr bwMode="auto">
            <a:xfrm>
              <a:off x="4279900" y="3430588"/>
              <a:ext cx="0" cy="4762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17"/>
            <p:cNvSpPr>
              <a:spLocks noChangeShapeType="1"/>
            </p:cNvSpPr>
            <p:nvPr/>
          </p:nvSpPr>
          <p:spPr bwMode="auto">
            <a:xfrm>
              <a:off x="4051300" y="33924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18"/>
            <p:cNvSpPr>
              <a:spLocks noChangeShapeType="1"/>
            </p:cNvSpPr>
            <p:nvPr/>
          </p:nvSpPr>
          <p:spPr bwMode="auto">
            <a:xfrm>
              <a:off x="4117975" y="341153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19"/>
            <p:cNvSpPr>
              <a:spLocks noChangeShapeType="1"/>
            </p:cNvSpPr>
            <p:nvPr/>
          </p:nvSpPr>
          <p:spPr bwMode="auto">
            <a:xfrm>
              <a:off x="4013200" y="33924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20"/>
            <p:cNvSpPr>
              <a:spLocks noChangeShapeType="1"/>
            </p:cNvSpPr>
            <p:nvPr/>
          </p:nvSpPr>
          <p:spPr bwMode="auto">
            <a:xfrm>
              <a:off x="3870325" y="33448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21"/>
            <p:cNvSpPr>
              <a:spLocks noChangeShapeType="1"/>
            </p:cNvSpPr>
            <p:nvPr/>
          </p:nvSpPr>
          <p:spPr bwMode="auto">
            <a:xfrm>
              <a:off x="3775075" y="33067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22"/>
            <p:cNvSpPr>
              <a:spLocks noChangeShapeType="1"/>
            </p:cNvSpPr>
            <p:nvPr/>
          </p:nvSpPr>
          <p:spPr bwMode="auto">
            <a:xfrm>
              <a:off x="3670300" y="32686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23"/>
            <p:cNvSpPr>
              <a:spLocks noChangeShapeType="1"/>
            </p:cNvSpPr>
            <p:nvPr/>
          </p:nvSpPr>
          <p:spPr bwMode="auto">
            <a:xfrm>
              <a:off x="5584825" y="36115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24"/>
            <p:cNvSpPr>
              <a:spLocks noChangeShapeType="1"/>
            </p:cNvSpPr>
            <p:nvPr/>
          </p:nvSpPr>
          <p:spPr bwMode="auto">
            <a:xfrm>
              <a:off x="5546725" y="36115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25"/>
            <p:cNvSpPr>
              <a:spLocks noChangeShapeType="1"/>
            </p:cNvSpPr>
            <p:nvPr/>
          </p:nvSpPr>
          <p:spPr bwMode="auto">
            <a:xfrm>
              <a:off x="5518150" y="36115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26"/>
            <p:cNvSpPr>
              <a:spLocks noChangeShapeType="1"/>
            </p:cNvSpPr>
            <p:nvPr/>
          </p:nvSpPr>
          <p:spPr bwMode="auto">
            <a:xfrm>
              <a:off x="5413375" y="35829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27"/>
            <p:cNvSpPr>
              <a:spLocks noChangeShapeType="1"/>
            </p:cNvSpPr>
            <p:nvPr/>
          </p:nvSpPr>
          <p:spPr bwMode="auto">
            <a:xfrm>
              <a:off x="5480050" y="3611563"/>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28"/>
            <p:cNvSpPr>
              <a:spLocks noChangeShapeType="1"/>
            </p:cNvSpPr>
            <p:nvPr/>
          </p:nvSpPr>
          <p:spPr bwMode="auto">
            <a:xfrm>
              <a:off x="5451475" y="3582988"/>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Freeform 129"/>
            <p:cNvSpPr>
              <a:spLocks/>
            </p:cNvSpPr>
            <p:nvPr/>
          </p:nvSpPr>
          <p:spPr bwMode="auto">
            <a:xfrm>
              <a:off x="3365500" y="3201988"/>
              <a:ext cx="2409825" cy="428625"/>
            </a:xfrm>
            <a:custGeom>
              <a:avLst/>
              <a:gdLst>
                <a:gd name="T0" fmla="*/ 253 w 253"/>
                <a:gd name="T1" fmla="*/ 45 h 45"/>
                <a:gd name="T2" fmla="*/ 222 w 253"/>
                <a:gd name="T3" fmla="*/ 45 h 45"/>
                <a:gd name="T4" fmla="*/ 222 w 253"/>
                <a:gd name="T5" fmla="*/ 42 h 45"/>
                <a:gd name="T6" fmla="*/ 215 w 253"/>
                <a:gd name="T7" fmla="*/ 42 h 45"/>
                <a:gd name="T8" fmla="*/ 215 w 253"/>
                <a:gd name="T9" fmla="*/ 40 h 45"/>
                <a:gd name="T10" fmla="*/ 200 w 253"/>
                <a:gd name="T11" fmla="*/ 40 h 45"/>
                <a:gd name="T12" fmla="*/ 200 w 253"/>
                <a:gd name="T13" fmla="*/ 39 h 45"/>
                <a:gd name="T14" fmla="*/ 195 w 253"/>
                <a:gd name="T15" fmla="*/ 39 h 45"/>
                <a:gd name="T16" fmla="*/ 195 w 253"/>
                <a:gd name="T17" fmla="*/ 37 h 45"/>
                <a:gd name="T18" fmla="*/ 143 w 253"/>
                <a:gd name="T19" fmla="*/ 37 h 45"/>
                <a:gd name="T20" fmla="*/ 143 w 253"/>
                <a:gd name="T21" fmla="*/ 35 h 45"/>
                <a:gd name="T22" fmla="*/ 129 w 253"/>
                <a:gd name="T23" fmla="*/ 35 h 45"/>
                <a:gd name="T24" fmla="*/ 129 w 253"/>
                <a:gd name="T25" fmla="*/ 33 h 45"/>
                <a:gd name="T26" fmla="*/ 123 w 253"/>
                <a:gd name="T27" fmla="*/ 33 h 45"/>
                <a:gd name="T28" fmla="*/ 123 w 253"/>
                <a:gd name="T29" fmla="*/ 31 h 45"/>
                <a:gd name="T30" fmla="*/ 113 w 253"/>
                <a:gd name="T31" fmla="*/ 31 h 45"/>
                <a:gd name="T32" fmla="*/ 113 w 253"/>
                <a:gd name="T33" fmla="*/ 30 h 45"/>
                <a:gd name="T34" fmla="*/ 106 w 253"/>
                <a:gd name="T35" fmla="*/ 30 h 45"/>
                <a:gd name="T36" fmla="*/ 106 w 253"/>
                <a:gd name="T37" fmla="*/ 28 h 45"/>
                <a:gd name="T38" fmla="*/ 98 w 253"/>
                <a:gd name="T39" fmla="*/ 28 h 45"/>
                <a:gd name="T40" fmla="*/ 98 w 253"/>
                <a:gd name="T41" fmla="*/ 26 h 45"/>
                <a:gd name="T42" fmla="*/ 92 w 253"/>
                <a:gd name="T43" fmla="*/ 26 h 45"/>
                <a:gd name="T44" fmla="*/ 92 w 253"/>
                <a:gd name="T45" fmla="*/ 25 h 45"/>
                <a:gd name="T46" fmla="*/ 85 w 253"/>
                <a:gd name="T47" fmla="*/ 25 h 45"/>
                <a:gd name="T48" fmla="*/ 85 w 253"/>
                <a:gd name="T49" fmla="*/ 24 h 45"/>
                <a:gd name="T50" fmla="*/ 75 w 253"/>
                <a:gd name="T51" fmla="*/ 24 h 45"/>
                <a:gd name="T52" fmla="*/ 75 w 253"/>
                <a:gd name="T53" fmla="*/ 22 h 45"/>
                <a:gd name="T54" fmla="*/ 66 w 253"/>
                <a:gd name="T55" fmla="*/ 22 h 45"/>
                <a:gd name="T56" fmla="*/ 66 w 253"/>
                <a:gd name="T57" fmla="*/ 20 h 45"/>
                <a:gd name="T58" fmla="*/ 61 w 253"/>
                <a:gd name="T59" fmla="*/ 20 h 45"/>
                <a:gd name="T60" fmla="*/ 61 w 253"/>
                <a:gd name="T61" fmla="*/ 19 h 45"/>
                <a:gd name="T62" fmla="*/ 56 w 253"/>
                <a:gd name="T63" fmla="*/ 19 h 45"/>
                <a:gd name="T64" fmla="*/ 56 w 253"/>
                <a:gd name="T65" fmla="*/ 17 h 45"/>
                <a:gd name="T66" fmla="*/ 51 w 253"/>
                <a:gd name="T67" fmla="*/ 17 h 45"/>
                <a:gd name="T68" fmla="*/ 51 w 253"/>
                <a:gd name="T69" fmla="*/ 15 h 45"/>
                <a:gd name="T70" fmla="*/ 46 w 253"/>
                <a:gd name="T71" fmla="*/ 15 h 45"/>
                <a:gd name="T72" fmla="*/ 46 w 253"/>
                <a:gd name="T73" fmla="*/ 13 h 45"/>
                <a:gd name="T74" fmla="*/ 43 w 253"/>
                <a:gd name="T75" fmla="*/ 13 h 45"/>
                <a:gd name="T76" fmla="*/ 43 w 253"/>
                <a:gd name="T77" fmla="*/ 11 h 45"/>
                <a:gd name="T78" fmla="*/ 35 w 253"/>
                <a:gd name="T79" fmla="*/ 11 h 45"/>
                <a:gd name="T80" fmla="*/ 35 w 253"/>
                <a:gd name="T81" fmla="*/ 9 h 45"/>
                <a:gd name="T82" fmla="*/ 29 w 253"/>
                <a:gd name="T83" fmla="*/ 9 h 45"/>
                <a:gd name="T84" fmla="*/ 29 w 253"/>
                <a:gd name="T85" fmla="*/ 6 h 45"/>
                <a:gd name="T86" fmla="*/ 25 w 253"/>
                <a:gd name="T87" fmla="*/ 6 h 45"/>
                <a:gd name="T88" fmla="*/ 25 w 253"/>
                <a:gd name="T89" fmla="*/ 3 h 45"/>
                <a:gd name="T90" fmla="*/ 22 w 253"/>
                <a:gd name="T91" fmla="*/ 3 h 45"/>
                <a:gd name="T92" fmla="*/ 22 w 253"/>
                <a:gd name="T93" fmla="*/ 2 h 45"/>
                <a:gd name="T94" fmla="*/ 17 w 253"/>
                <a:gd name="T95" fmla="*/ 2 h 45"/>
                <a:gd name="T96" fmla="*/ 17 w 253"/>
                <a:gd name="T97" fmla="*/ 0 h 45"/>
                <a:gd name="T98" fmla="*/ 11 w 253"/>
                <a:gd name="T99" fmla="*/ 0 h 45"/>
                <a:gd name="T100" fmla="*/ 0 w 253"/>
                <a:gd name="T10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3" h="45">
                  <a:moveTo>
                    <a:pt x="253" y="45"/>
                  </a:moveTo>
                  <a:lnTo>
                    <a:pt x="222" y="45"/>
                  </a:lnTo>
                  <a:lnTo>
                    <a:pt x="222" y="42"/>
                  </a:lnTo>
                  <a:lnTo>
                    <a:pt x="215" y="42"/>
                  </a:lnTo>
                  <a:lnTo>
                    <a:pt x="215" y="40"/>
                  </a:lnTo>
                  <a:lnTo>
                    <a:pt x="200" y="40"/>
                  </a:lnTo>
                  <a:lnTo>
                    <a:pt x="200" y="39"/>
                  </a:lnTo>
                  <a:lnTo>
                    <a:pt x="195" y="39"/>
                  </a:lnTo>
                  <a:lnTo>
                    <a:pt x="195" y="37"/>
                  </a:lnTo>
                  <a:lnTo>
                    <a:pt x="143" y="37"/>
                  </a:lnTo>
                  <a:lnTo>
                    <a:pt x="143" y="35"/>
                  </a:lnTo>
                  <a:lnTo>
                    <a:pt x="129" y="35"/>
                  </a:lnTo>
                  <a:lnTo>
                    <a:pt x="129" y="33"/>
                  </a:lnTo>
                  <a:lnTo>
                    <a:pt x="123" y="33"/>
                  </a:lnTo>
                  <a:lnTo>
                    <a:pt x="123" y="31"/>
                  </a:lnTo>
                  <a:lnTo>
                    <a:pt x="113" y="31"/>
                  </a:lnTo>
                  <a:lnTo>
                    <a:pt x="113" y="30"/>
                  </a:lnTo>
                  <a:lnTo>
                    <a:pt x="106" y="30"/>
                  </a:lnTo>
                  <a:lnTo>
                    <a:pt x="106" y="28"/>
                  </a:lnTo>
                  <a:lnTo>
                    <a:pt x="98" y="28"/>
                  </a:lnTo>
                  <a:lnTo>
                    <a:pt x="98" y="26"/>
                  </a:lnTo>
                  <a:lnTo>
                    <a:pt x="92" y="26"/>
                  </a:lnTo>
                  <a:lnTo>
                    <a:pt x="92" y="25"/>
                  </a:lnTo>
                  <a:lnTo>
                    <a:pt x="85" y="25"/>
                  </a:lnTo>
                  <a:lnTo>
                    <a:pt x="85" y="24"/>
                  </a:lnTo>
                  <a:lnTo>
                    <a:pt x="75" y="24"/>
                  </a:lnTo>
                  <a:lnTo>
                    <a:pt x="75" y="22"/>
                  </a:lnTo>
                  <a:lnTo>
                    <a:pt x="66" y="22"/>
                  </a:lnTo>
                  <a:lnTo>
                    <a:pt x="66" y="20"/>
                  </a:lnTo>
                  <a:lnTo>
                    <a:pt x="61" y="20"/>
                  </a:lnTo>
                  <a:lnTo>
                    <a:pt x="61" y="19"/>
                  </a:lnTo>
                  <a:lnTo>
                    <a:pt x="56" y="19"/>
                  </a:lnTo>
                  <a:lnTo>
                    <a:pt x="56" y="17"/>
                  </a:lnTo>
                  <a:lnTo>
                    <a:pt x="51" y="17"/>
                  </a:lnTo>
                  <a:lnTo>
                    <a:pt x="51" y="15"/>
                  </a:lnTo>
                  <a:lnTo>
                    <a:pt x="46" y="15"/>
                  </a:lnTo>
                  <a:lnTo>
                    <a:pt x="46" y="13"/>
                  </a:lnTo>
                  <a:lnTo>
                    <a:pt x="43" y="13"/>
                  </a:lnTo>
                  <a:lnTo>
                    <a:pt x="43" y="11"/>
                  </a:lnTo>
                  <a:lnTo>
                    <a:pt x="35" y="11"/>
                  </a:lnTo>
                  <a:lnTo>
                    <a:pt x="35" y="9"/>
                  </a:lnTo>
                  <a:lnTo>
                    <a:pt x="29" y="9"/>
                  </a:lnTo>
                  <a:lnTo>
                    <a:pt x="29" y="6"/>
                  </a:lnTo>
                  <a:lnTo>
                    <a:pt x="25" y="6"/>
                  </a:lnTo>
                  <a:lnTo>
                    <a:pt x="25" y="3"/>
                  </a:lnTo>
                  <a:lnTo>
                    <a:pt x="22" y="3"/>
                  </a:lnTo>
                  <a:lnTo>
                    <a:pt x="22" y="2"/>
                  </a:lnTo>
                  <a:lnTo>
                    <a:pt x="17" y="2"/>
                  </a:lnTo>
                  <a:lnTo>
                    <a:pt x="17" y="0"/>
                  </a:lnTo>
                  <a:lnTo>
                    <a:pt x="11" y="0"/>
                  </a:lnTo>
                  <a:lnTo>
                    <a:pt x="0" y="0"/>
                  </a:lnTo>
                </a:path>
              </a:pathLst>
            </a:custGeom>
            <a:noFill/>
            <a:ln w="1587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71" name="Group 170"/>
          <p:cNvGrpSpPr>
            <a:grpSpLocks noChangeAspect="1"/>
          </p:cNvGrpSpPr>
          <p:nvPr/>
        </p:nvGrpSpPr>
        <p:grpSpPr>
          <a:xfrm>
            <a:off x="5601167" y="3648322"/>
            <a:ext cx="3105729" cy="209263"/>
            <a:chOff x="3408363" y="3324225"/>
            <a:chExt cx="2324100" cy="161925"/>
          </a:xfrm>
        </p:grpSpPr>
        <p:sp>
          <p:nvSpPr>
            <p:cNvPr id="172" name="Line 187"/>
            <p:cNvSpPr>
              <a:spLocks noChangeShapeType="1"/>
            </p:cNvSpPr>
            <p:nvPr/>
          </p:nvSpPr>
          <p:spPr bwMode="auto">
            <a:xfrm>
              <a:off x="5713413" y="332422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88"/>
            <p:cNvSpPr>
              <a:spLocks noChangeShapeType="1"/>
            </p:cNvSpPr>
            <p:nvPr/>
          </p:nvSpPr>
          <p:spPr bwMode="auto">
            <a:xfrm>
              <a:off x="5037138" y="33432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89"/>
            <p:cNvSpPr>
              <a:spLocks noChangeShapeType="1"/>
            </p:cNvSpPr>
            <p:nvPr/>
          </p:nvSpPr>
          <p:spPr bwMode="auto">
            <a:xfrm>
              <a:off x="5646738" y="332422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190"/>
            <p:cNvSpPr>
              <a:spLocks noChangeShapeType="1"/>
            </p:cNvSpPr>
            <p:nvPr/>
          </p:nvSpPr>
          <p:spPr bwMode="auto">
            <a:xfrm>
              <a:off x="4970463" y="33432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191"/>
            <p:cNvSpPr>
              <a:spLocks noChangeShapeType="1"/>
            </p:cNvSpPr>
            <p:nvPr/>
          </p:nvSpPr>
          <p:spPr bwMode="auto">
            <a:xfrm>
              <a:off x="5341938" y="332422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192"/>
            <p:cNvSpPr>
              <a:spLocks noChangeShapeType="1"/>
            </p:cNvSpPr>
            <p:nvPr/>
          </p:nvSpPr>
          <p:spPr bwMode="auto">
            <a:xfrm>
              <a:off x="4656138" y="33432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193"/>
            <p:cNvSpPr>
              <a:spLocks noChangeShapeType="1"/>
            </p:cNvSpPr>
            <p:nvPr/>
          </p:nvSpPr>
          <p:spPr bwMode="auto">
            <a:xfrm>
              <a:off x="5684838" y="332422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194"/>
            <p:cNvSpPr>
              <a:spLocks noChangeShapeType="1"/>
            </p:cNvSpPr>
            <p:nvPr/>
          </p:nvSpPr>
          <p:spPr bwMode="auto">
            <a:xfrm>
              <a:off x="4999038" y="33432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195"/>
            <p:cNvSpPr>
              <a:spLocks noChangeShapeType="1"/>
            </p:cNvSpPr>
            <p:nvPr/>
          </p:nvSpPr>
          <p:spPr bwMode="auto">
            <a:xfrm>
              <a:off x="5141913" y="33432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96"/>
            <p:cNvSpPr>
              <a:spLocks noChangeShapeType="1"/>
            </p:cNvSpPr>
            <p:nvPr/>
          </p:nvSpPr>
          <p:spPr bwMode="auto">
            <a:xfrm>
              <a:off x="4494213" y="3352800"/>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97"/>
            <p:cNvSpPr>
              <a:spLocks noChangeShapeType="1"/>
            </p:cNvSpPr>
            <p:nvPr/>
          </p:nvSpPr>
          <p:spPr bwMode="auto">
            <a:xfrm>
              <a:off x="4389438" y="3352800"/>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198"/>
            <p:cNvSpPr>
              <a:spLocks noChangeShapeType="1"/>
            </p:cNvSpPr>
            <p:nvPr/>
          </p:nvSpPr>
          <p:spPr bwMode="auto">
            <a:xfrm>
              <a:off x="5618163" y="332422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199"/>
            <p:cNvSpPr>
              <a:spLocks noChangeShapeType="1"/>
            </p:cNvSpPr>
            <p:nvPr/>
          </p:nvSpPr>
          <p:spPr bwMode="auto">
            <a:xfrm>
              <a:off x="4932363" y="33432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200"/>
            <p:cNvSpPr>
              <a:spLocks noChangeShapeType="1"/>
            </p:cNvSpPr>
            <p:nvPr/>
          </p:nvSpPr>
          <p:spPr bwMode="auto">
            <a:xfrm>
              <a:off x="5303838" y="332422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201"/>
            <p:cNvSpPr>
              <a:spLocks noChangeShapeType="1"/>
            </p:cNvSpPr>
            <p:nvPr/>
          </p:nvSpPr>
          <p:spPr bwMode="auto">
            <a:xfrm>
              <a:off x="4627563" y="33432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202"/>
            <p:cNvSpPr>
              <a:spLocks noChangeShapeType="1"/>
            </p:cNvSpPr>
            <p:nvPr/>
          </p:nvSpPr>
          <p:spPr bwMode="auto">
            <a:xfrm>
              <a:off x="5208588" y="33432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203"/>
            <p:cNvSpPr>
              <a:spLocks noChangeShapeType="1"/>
            </p:cNvSpPr>
            <p:nvPr/>
          </p:nvSpPr>
          <p:spPr bwMode="auto">
            <a:xfrm>
              <a:off x="5103813" y="33432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204"/>
            <p:cNvSpPr>
              <a:spLocks noChangeShapeType="1"/>
            </p:cNvSpPr>
            <p:nvPr/>
          </p:nvSpPr>
          <p:spPr bwMode="auto">
            <a:xfrm>
              <a:off x="4456113" y="3352800"/>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205"/>
            <p:cNvSpPr>
              <a:spLocks noChangeShapeType="1"/>
            </p:cNvSpPr>
            <p:nvPr/>
          </p:nvSpPr>
          <p:spPr bwMode="auto">
            <a:xfrm>
              <a:off x="5580063" y="332422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206"/>
            <p:cNvSpPr>
              <a:spLocks noChangeShapeType="1"/>
            </p:cNvSpPr>
            <p:nvPr/>
          </p:nvSpPr>
          <p:spPr bwMode="auto">
            <a:xfrm>
              <a:off x="4894263" y="33432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207"/>
            <p:cNvSpPr>
              <a:spLocks noChangeShapeType="1"/>
            </p:cNvSpPr>
            <p:nvPr/>
          </p:nvSpPr>
          <p:spPr bwMode="auto">
            <a:xfrm>
              <a:off x="5265738" y="332422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208"/>
            <p:cNvSpPr>
              <a:spLocks noChangeShapeType="1"/>
            </p:cNvSpPr>
            <p:nvPr/>
          </p:nvSpPr>
          <p:spPr bwMode="auto">
            <a:xfrm>
              <a:off x="4589463" y="33432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209"/>
            <p:cNvSpPr>
              <a:spLocks noChangeShapeType="1"/>
            </p:cNvSpPr>
            <p:nvPr/>
          </p:nvSpPr>
          <p:spPr bwMode="auto">
            <a:xfrm>
              <a:off x="5170488" y="33432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210"/>
            <p:cNvSpPr>
              <a:spLocks noChangeShapeType="1"/>
            </p:cNvSpPr>
            <p:nvPr/>
          </p:nvSpPr>
          <p:spPr bwMode="auto">
            <a:xfrm>
              <a:off x="4418013" y="3352800"/>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211"/>
            <p:cNvSpPr>
              <a:spLocks noChangeShapeType="1"/>
            </p:cNvSpPr>
            <p:nvPr/>
          </p:nvSpPr>
          <p:spPr bwMode="auto">
            <a:xfrm>
              <a:off x="3636963" y="3429000"/>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212"/>
            <p:cNvSpPr>
              <a:spLocks noChangeShapeType="1"/>
            </p:cNvSpPr>
            <p:nvPr/>
          </p:nvSpPr>
          <p:spPr bwMode="auto">
            <a:xfrm>
              <a:off x="3513138" y="3448050"/>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213"/>
            <p:cNvSpPr>
              <a:spLocks noChangeShapeType="1"/>
            </p:cNvSpPr>
            <p:nvPr/>
          </p:nvSpPr>
          <p:spPr bwMode="auto">
            <a:xfrm>
              <a:off x="3751263" y="3429000"/>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214"/>
            <p:cNvSpPr>
              <a:spLocks noChangeShapeType="1"/>
            </p:cNvSpPr>
            <p:nvPr/>
          </p:nvSpPr>
          <p:spPr bwMode="auto">
            <a:xfrm>
              <a:off x="3703638" y="34194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215"/>
            <p:cNvSpPr>
              <a:spLocks noChangeShapeType="1"/>
            </p:cNvSpPr>
            <p:nvPr/>
          </p:nvSpPr>
          <p:spPr bwMode="auto">
            <a:xfrm>
              <a:off x="4160838" y="33813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216"/>
            <p:cNvSpPr>
              <a:spLocks noChangeShapeType="1"/>
            </p:cNvSpPr>
            <p:nvPr/>
          </p:nvSpPr>
          <p:spPr bwMode="auto">
            <a:xfrm>
              <a:off x="3989388" y="340042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217"/>
            <p:cNvSpPr>
              <a:spLocks noChangeShapeType="1"/>
            </p:cNvSpPr>
            <p:nvPr/>
          </p:nvSpPr>
          <p:spPr bwMode="auto">
            <a:xfrm>
              <a:off x="4122738" y="33813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218"/>
            <p:cNvSpPr>
              <a:spLocks noChangeShapeType="1"/>
            </p:cNvSpPr>
            <p:nvPr/>
          </p:nvSpPr>
          <p:spPr bwMode="auto">
            <a:xfrm>
              <a:off x="3951288" y="340042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219"/>
            <p:cNvSpPr>
              <a:spLocks noChangeShapeType="1"/>
            </p:cNvSpPr>
            <p:nvPr/>
          </p:nvSpPr>
          <p:spPr bwMode="auto">
            <a:xfrm>
              <a:off x="4084638" y="33813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220"/>
            <p:cNvSpPr>
              <a:spLocks noChangeShapeType="1"/>
            </p:cNvSpPr>
            <p:nvPr/>
          </p:nvSpPr>
          <p:spPr bwMode="auto">
            <a:xfrm>
              <a:off x="3922713" y="340042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221"/>
            <p:cNvSpPr>
              <a:spLocks noChangeShapeType="1"/>
            </p:cNvSpPr>
            <p:nvPr/>
          </p:nvSpPr>
          <p:spPr bwMode="auto">
            <a:xfrm>
              <a:off x="4056063" y="33813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222"/>
            <p:cNvSpPr>
              <a:spLocks noChangeShapeType="1"/>
            </p:cNvSpPr>
            <p:nvPr/>
          </p:nvSpPr>
          <p:spPr bwMode="auto">
            <a:xfrm>
              <a:off x="3884613" y="340042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223"/>
            <p:cNvSpPr>
              <a:spLocks noChangeShapeType="1"/>
            </p:cNvSpPr>
            <p:nvPr/>
          </p:nvSpPr>
          <p:spPr bwMode="auto">
            <a:xfrm>
              <a:off x="4322763" y="3371850"/>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224"/>
            <p:cNvSpPr>
              <a:spLocks noChangeShapeType="1"/>
            </p:cNvSpPr>
            <p:nvPr/>
          </p:nvSpPr>
          <p:spPr bwMode="auto">
            <a:xfrm>
              <a:off x="4256088" y="33813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225"/>
            <p:cNvSpPr>
              <a:spLocks noChangeShapeType="1"/>
            </p:cNvSpPr>
            <p:nvPr/>
          </p:nvSpPr>
          <p:spPr bwMode="auto">
            <a:xfrm>
              <a:off x="4294188" y="3371850"/>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226"/>
            <p:cNvSpPr>
              <a:spLocks noChangeShapeType="1"/>
            </p:cNvSpPr>
            <p:nvPr/>
          </p:nvSpPr>
          <p:spPr bwMode="auto">
            <a:xfrm>
              <a:off x="4227513" y="33813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227"/>
            <p:cNvSpPr>
              <a:spLocks noChangeShapeType="1"/>
            </p:cNvSpPr>
            <p:nvPr/>
          </p:nvSpPr>
          <p:spPr bwMode="auto">
            <a:xfrm>
              <a:off x="3846513" y="3409950"/>
              <a:ext cx="0" cy="4762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228"/>
            <p:cNvSpPr>
              <a:spLocks noChangeShapeType="1"/>
            </p:cNvSpPr>
            <p:nvPr/>
          </p:nvSpPr>
          <p:spPr bwMode="auto">
            <a:xfrm>
              <a:off x="3808413" y="3409950"/>
              <a:ext cx="0" cy="4762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229"/>
            <p:cNvSpPr>
              <a:spLocks noChangeShapeType="1"/>
            </p:cNvSpPr>
            <p:nvPr/>
          </p:nvSpPr>
          <p:spPr bwMode="auto">
            <a:xfrm>
              <a:off x="3779838" y="3409950"/>
              <a:ext cx="0" cy="47625"/>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230"/>
            <p:cNvSpPr>
              <a:spLocks noChangeShapeType="1"/>
            </p:cNvSpPr>
            <p:nvPr/>
          </p:nvSpPr>
          <p:spPr bwMode="auto">
            <a:xfrm>
              <a:off x="5541963" y="332422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231"/>
            <p:cNvSpPr>
              <a:spLocks noChangeShapeType="1"/>
            </p:cNvSpPr>
            <p:nvPr/>
          </p:nvSpPr>
          <p:spPr bwMode="auto">
            <a:xfrm>
              <a:off x="4856163" y="33432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232"/>
            <p:cNvSpPr>
              <a:spLocks noChangeShapeType="1"/>
            </p:cNvSpPr>
            <p:nvPr/>
          </p:nvSpPr>
          <p:spPr bwMode="auto">
            <a:xfrm>
              <a:off x="5503863" y="332422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233"/>
            <p:cNvSpPr>
              <a:spLocks noChangeShapeType="1"/>
            </p:cNvSpPr>
            <p:nvPr/>
          </p:nvSpPr>
          <p:spPr bwMode="auto">
            <a:xfrm>
              <a:off x="4827588" y="33432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234"/>
            <p:cNvSpPr>
              <a:spLocks noChangeShapeType="1"/>
            </p:cNvSpPr>
            <p:nvPr/>
          </p:nvSpPr>
          <p:spPr bwMode="auto">
            <a:xfrm>
              <a:off x="5475288" y="332422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235"/>
            <p:cNvSpPr>
              <a:spLocks noChangeShapeType="1"/>
            </p:cNvSpPr>
            <p:nvPr/>
          </p:nvSpPr>
          <p:spPr bwMode="auto">
            <a:xfrm>
              <a:off x="4789488" y="33432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236"/>
            <p:cNvSpPr>
              <a:spLocks noChangeShapeType="1"/>
            </p:cNvSpPr>
            <p:nvPr/>
          </p:nvSpPr>
          <p:spPr bwMode="auto">
            <a:xfrm>
              <a:off x="5370513" y="332422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237"/>
            <p:cNvSpPr>
              <a:spLocks noChangeShapeType="1"/>
            </p:cNvSpPr>
            <p:nvPr/>
          </p:nvSpPr>
          <p:spPr bwMode="auto">
            <a:xfrm>
              <a:off x="4694238" y="33432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238"/>
            <p:cNvSpPr>
              <a:spLocks noChangeShapeType="1"/>
            </p:cNvSpPr>
            <p:nvPr/>
          </p:nvSpPr>
          <p:spPr bwMode="auto">
            <a:xfrm>
              <a:off x="5437188" y="332422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239"/>
            <p:cNvSpPr>
              <a:spLocks noChangeShapeType="1"/>
            </p:cNvSpPr>
            <p:nvPr/>
          </p:nvSpPr>
          <p:spPr bwMode="auto">
            <a:xfrm>
              <a:off x="4751388" y="33432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240"/>
            <p:cNvSpPr>
              <a:spLocks noChangeShapeType="1"/>
            </p:cNvSpPr>
            <p:nvPr/>
          </p:nvSpPr>
          <p:spPr bwMode="auto">
            <a:xfrm>
              <a:off x="5408613" y="332422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241"/>
            <p:cNvSpPr>
              <a:spLocks noChangeShapeType="1"/>
            </p:cNvSpPr>
            <p:nvPr/>
          </p:nvSpPr>
          <p:spPr bwMode="auto">
            <a:xfrm>
              <a:off x="4722813" y="3343275"/>
              <a:ext cx="0" cy="38100"/>
            </a:xfrm>
            <a:prstGeom prst="line">
              <a:avLst/>
            </a:prstGeom>
            <a:noFill/>
            <a:ln w="1587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Freeform 242"/>
            <p:cNvSpPr>
              <a:spLocks/>
            </p:cNvSpPr>
            <p:nvPr/>
          </p:nvSpPr>
          <p:spPr bwMode="auto">
            <a:xfrm>
              <a:off x="3408363" y="3343275"/>
              <a:ext cx="2324100" cy="133350"/>
            </a:xfrm>
            <a:custGeom>
              <a:avLst/>
              <a:gdLst>
                <a:gd name="T0" fmla="*/ 244 w 244"/>
                <a:gd name="T1" fmla="*/ 0 h 14"/>
                <a:gd name="T2" fmla="*/ 192 w 244"/>
                <a:gd name="T3" fmla="*/ 0 h 14"/>
                <a:gd name="T4" fmla="*/ 192 w 244"/>
                <a:gd name="T5" fmla="*/ 2 h 14"/>
                <a:gd name="T6" fmla="*/ 116 w 244"/>
                <a:gd name="T7" fmla="*/ 2 h 14"/>
                <a:gd name="T8" fmla="*/ 116 w 244"/>
                <a:gd name="T9" fmla="*/ 3 h 14"/>
                <a:gd name="T10" fmla="*/ 105 w 244"/>
                <a:gd name="T11" fmla="*/ 3 h 14"/>
                <a:gd name="T12" fmla="*/ 99 w 244"/>
                <a:gd name="T13" fmla="*/ 3 h 14"/>
                <a:gd name="T14" fmla="*/ 99 w 244"/>
                <a:gd name="T15" fmla="*/ 5 h 14"/>
                <a:gd name="T16" fmla="*/ 91 w 244"/>
                <a:gd name="T17" fmla="*/ 5 h 14"/>
                <a:gd name="T18" fmla="*/ 91 w 244"/>
                <a:gd name="T19" fmla="*/ 6 h 14"/>
                <a:gd name="T20" fmla="*/ 76 w 244"/>
                <a:gd name="T21" fmla="*/ 6 h 14"/>
                <a:gd name="T22" fmla="*/ 73 w 244"/>
                <a:gd name="T23" fmla="*/ 6 h 14"/>
                <a:gd name="T24" fmla="*/ 67 w 244"/>
                <a:gd name="T25" fmla="*/ 6 h 14"/>
                <a:gd name="T26" fmla="*/ 67 w 244"/>
                <a:gd name="T27" fmla="*/ 8 h 14"/>
                <a:gd name="T28" fmla="*/ 56 w 244"/>
                <a:gd name="T29" fmla="*/ 8 h 14"/>
                <a:gd name="T30" fmla="*/ 49 w 244"/>
                <a:gd name="T31" fmla="*/ 8 h 14"/>
                <a:gd name="T32" fmla="*/ 49 w 244"/>
                <a:gd name="T33" fmla="*/ 10 h 14"/>
                <a:gd name="T34" fmla="*/ 38 w 244"/>
                <a:gd name="T35" fmla="*/ 10 h 14"/>
                <a:gd name="T36" fmla="*/ 38 w 244"/>
                <a:gd name="T37" fmla="*/ 11 h 14"/>
                <a:gd name="T38" fmla="*/ 27 w 244"/>
                <a:gd name="T39" fmla="*/ 11 h 14"/>
                <a:gd name="T40" fmla="*/ 21 w 244"/>
                <a:gd name="T41" fmla="*/ 11 h 14"/>
                <a:gd name="T42" fmla="*/ 17 w 244"/>
                <a:gd name="T43" fmla="*/ 11 h 14"/>
                <a:gd name="T44" fmla="*/ 17 w 244"/>
                <a:gd name="T45" fmla="*/ 13 h 14"/>
                <a:gd name="T46" fmla="*/ 9 w 244"/>
                <a:gd name="T47" fmla="*/ 13 h 14"/>
                <a:gd name="T48" fmla="*/ 4 w 244"/>
                <a:gd name="T49" fmla="*/ 13 h 14"/>
                <a:gd name="T50" fmla="*/ 4 w 244"/>
                <a:gd name="T51" fmla="*/ 14 h 14"/>
                <a:gd name="T52" fmla="*/ 0 w 244"/>
                <a:gd name="T5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4">
                  <a:moveTo>
                    <a:pt x="244" y="0"/>
                  </a:moveTo>
                  <a:lnTo>
                    <a:pt x="192" y="0"/>
                  </a:lnTo>
                  <a:lnTo>
                    <a:pt x="192" y="2"/>
                  </a:lnTo>
                  <a:lnTo>
                    <a:pt x="116" y="2"/>
                  </a:lnTo>
                  <a:lnTo>
                    <a:pt x="116" y="3"/>
                  </a:lnTo>
                  <a:lnTo>
                    <a:pt x="105" y="3"/>
                  </a:lnTo>
                  <a:lnTo>
                    <a:pt x="99" y="3"/>
                  </a:lnTo>
                  <a:lnTo>
                    <a:pt x="99" y="5"/>
                  </a:lnTo>
                  <a:lnTo>
                    <a:pt x="91" y="5"/>
                  </a:lnTo>
                  <a:lnTo>
                    <a:pt x="91" y="6"/>
                  </a:lnTo>
                  <a:lnTo>
                    <a:pt x="76" y="6"/>
                  </a:lnTo>
                  <a:lnTo>
                    <a:pt x="73" y="6"/>
                  </a:lnTo>
                  <a:lnTo>
                    <a:pt x="67" y="6"/>
                  </a:lnTo>
                  <a:lnTo>
                    <a:pt x="67" y="8"/>
                  </a:lnTo>
                  <a:lnTo>
                    <a:pt x="56" y="8"/>
                  </a:lnTo>
                  <a:lnTo>
                    <a:pt x="49" y="8"/>
                  </a:lnTo>
                  <a:lnTo>
                    <a:pt x="49" y="10"/>
                  </a:lnTo>
                  <a:lnTo>
                    <a:pt x="38" y="10"/>
                  </a:lnTo>
                  <a:lnTo>
                    <a:pt x="38" y="11"/>
                  </a:lnTo>
                  <a:lnTo>
                    <a:pt x="27" y="11"/>
                  </a:lnTo>
                  <a:lnTo>
                    <a:pt x="21" y="11"/>
                  </a:lnTo>
                  <a:lnTo>
                    <a:pt x="17" y="11"/>
                  </a:lnTo>
                  <a:lnTo>
                    <a:pt x="17" y="13"/>
                  </a:lnTo>
                  <a:lnTo>
                    <a:pt x="9" y="13"/>
                  </a:lnTo>
                  <a:lnTo>
                    <a:pt x="4" y="13"/>
                  </a:lnTo>
                  <a:lnTo>
                    <a:pt x="4" y="14"/>
                  </a:lnTo>
                  <a:lnTo>
                    <a:pt x="0" y="14"/>
                  </a:lnTo>
                </a:path>
              </a:pathLst>
            </a:custGeom>
            <a:noFill/>
            <a:ln w="1587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28" name="Group 227"/>
          <p:cNvGrpSpPr>
            <a:grpSpLocks noChangeAspect="1"/>
          </p:cNvGrpSpPr>
          <p:nvPr/>
        </p:nvGrpSpPr>
        <p:grpSpPr>
          <a:xfrm>
            <a:off x="5576706" y="3397866"/>
            <a:ext cx="3130190" cy="454586"/>
            <a:chOff x="3411538" y="3294063"/>
            <a:chExt cx="2314575" cy="342900"/>
          </a:xfrm>
        </p:grpSpPr>
        <p:sp>
          <p:nvSpPr>
            <p:cNvPr id="229" name="Line 243"/>
            <p:cNvSpPr>
              <a:spLocks noChangeShapeType="1"/>
            </p:cNvSpPr>
            <p:nvPr/>
          </p:nvSpPr>
          <p:spPr bwMode="auto">
            <a:xfrm>
              <a:off x="5716588" y="330358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244"/>
            <p:cNvSpPr>
              <a:spLocks noChangeShapeType="1"/>
            </p:cNvSpPr>
            <p:nvPr/>
          </p:nvSpPr>
          <p:spPr bwMode="auto">
            <a:xfrm>
              <a:off x="5335588" y="33035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245"/>
            <p:cNvSpPr>
              <a:spLocks noChangeShapeType="1"/>
            </p:cNvSpPr>
            <p:nvPr/>
          </p:nvSpPr>
          <p:spPr bwMode="auto">
            <a:xfrm>
              <a:off x="4964113" y="329406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246"/>
            <p:cNvSpPr>
              <a:spLocks noChangeShapeType="1"/>
            </p:cNvSpPr>
            <p:nvPr/>
          </p:nvSpPr>
          <p:spPr bwMode="auto">
            <a:xfrm>
              <a:off x="5649913" y="330358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247"/>
            <p:cNvSpPr>
              <a:spLocks noChangeShapeType="1"/>
            </p:cNvSpPr>
            <p:nvPr/>
          </p:nvSpPr>
          <p:spPr bwMode="auto">
            <a:xfrm>
              <a:off x="5268913" y="33035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248"/>
            <p:cNvSpPr>
              <a:spLocks noChangeShapeType="1"/>
            </p:cNvSpPr>
            <p:nvPr/>
          </p:nvSpPr>
          <p:spPr bwMode="auto">
            <a:xfrm>
              <a:off x="4897438" y="329406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249"/>
            <p:cNvSpPr>
              <a:spLocks noChangeShapeType="1"/>
            </p:cNvSpPr>
            <p:nvPr/>
          </p:nvSpPr>
          <p:spPr bwMode="auto">
            <a:xfrm>
              <a:off x="4116388" y="339883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250"/>
            <p:cNvSpPr>
              <a:spLocks noChangeShapeType="1"/>
            </p:cNvSpPr>
            <p:nvPr/>
          </p:nvSpPr>
          <p:spPr bwMode="auto">
            <a:xfrm>
              <a:off x="5678488" y="330358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251"/>
            <p:cNvSpPr>
              <a:spLocks noChangeShapeType="1"/>
            </p:cNvSpPr>
            <p:nvPr/>
          </p:nvSpPr>
          <p:spPr bwMode="auto">
            <a:xfrm>
              <a:off x="5307013" y="33035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252"/>
            <p:cNvSpPr>
              <a:spLocks noChangeShapeType="1"/>
            </p:cNvSpPr>
            <p:nvPr/>
          </p:nvSpPr>
          <p:spPr bwMode="auto">
            <a:xfrm>
              <a:off x="4926013" y="329406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253"/>
            <p:cNvSpPr>
              <a:spLocks noChangeShapeType="1"/>
            </p:cNvSpPr>
            <p:nvPr/>
          </p:nvSpPr>
          <p:spPr bwMode="auto">
            <a:xfrm>
              <a:off x="4049713" y="339883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254"/>
            <p:cNvSpPr>
              <a:spLocks noChangeShapeType="1"/>
            </p:cNvSpPr>
            <p:nvPr/>
          </p:nvSpPr>
          <p:spPr bwMode="auto">
            <a:xfrm>
              <a:off x="4497388" y="335121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255"/>
            <p:cNvSpPr>
              <a:spLocks noChangeShapeType="1"/>
            </p:cNvSpPr>
            <p:nvPr/>
          </p:nvSpPr>
          <p:spPr bwMode="auto">
            <a:xfrm>
              <a:off x="5611813" y="330358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256"/>
            <p:cNvSpPr>
              <a:spLocks noChangeShapeType="1"/>
            </p:cNvSpPr>
            <p:nvPr/>
          </p:nvSpPr>
          <p:spPr bwMode="auto">
            <a:xfrm>
              <a:off x="5240338" y="33035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257"/>
            <p:cNvSpPr>
              <a:spLocks noChangeShapeType="1"/>
            </p:cNvSpPr>
            <p:nvPr/>
          </p:nvSpPr>
          <p:spPr bwMode="auto">
            <a:xfrm>
              <a:off x="4859338" y="329406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258"/>
            <p:cNvSpPr>
              <a:spLocks noChangeShapeType="1"/>
            </p:cNvSpPr>
            <p:nvPr/>
          </p:nvSpPr>
          <p:spPr bwMode="auto">
            <a:xfrm>
              <a:off x="4564063" y="3332163"/>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260"/>
            <p:cNvSpPr>
              <a:spLocks noChangeShapeType="1"/>
            </p:cNvSpPr>
            <p:nvPr/>
          </p:nvSpPr>
          <p:spPr bwMode="auto">
            <a:xfrm>
              <a:off x="5573713" y="330358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261"/>
            <p:cNvSpPr>
              <a:spLocks noChangeShapeType="1"/>
            </p:cNvSpPr>
            <p:nvPr/>
          </p:nvSpPr>
          <p:spPr bwMode="auto">
            <a:xfrm>
              <a:off x="5202238" y="33035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262"/>
            <p:cNvSpPr>
              <a:spLocks noChangeShapeType="1"/>
            </p:cNvSpPr>
            <p:nvPr/>
          </p:nvSpPr>
          <p:spPr bwMode="auto">
            <a:xfrm>
              <a:off x="4830763" y="329406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263"/>
            <p:cNvSpPr>
              <a:spLocks noChangeShapeType="1"/>
            </p:cNvSpPr>
            <p:nvPr/>
          </p:nvSpPr>
          <p:spPr bwMode="auto">
            <a:xfrm>
              <a:off x="4154488" y="3389313"/>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264"/>
            <p:cNvSpPr>
              <a:spLocks noChangeShapeType="1"/>
            </p:cNvSpPr>
            <p:nvPr/>
          </p:nvSpPr>
          <p:spPr bwMode="auto">
            <a:xfrm>
              <a:off x="4525963" y="335121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265"/>
            <p:cNvSpPr>
              <a:spLocks noChangeShapeType="1"/>
            </p:cNvSpPr>
            <p:nvPr/>
          </p:nvSpPr>
          <p:spPr bwMode="auto">
            <a:xfrm>
              <a:off x="3678238" y="3503613"/>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266"/>
            <p:cNvSpPr>
              <a:spLocks noChangeShapeType="1"/>
            </p:cNvSpPr>
            <p:nvPr/>
          </p:nvSpPr>
          <p:spPr bwMode="auto">
            <a:xfrm>
              <a:off x="3640138" y="3522663"/>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267"/>
            <p:cNvSpPr>
              <a:spLocks noChangeShapeType="1"/>
            </p:cNvSpPr>
            <p:nvPr/>
          </p:nvSpPr>
          <p:spPr bwMode="auto">
            <a:xfrm>
              <a:off x="4183063" y="33797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268"/>
            <p:cNvSpPr>
              <a:spLocks noChangeShapeType="1"/>
            </p:cNvSpPr>
            <p:nvPr/>
          </p:nvSpPr>
          <p:spPr bwMode="auto">
            <a:xfrm>
              <a:off x="4592638" y="3332163"/>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269"/>
            <p:cNvSpPr>
              <a:spLocks noChangeShapeType="1"/>
            </p:cNvSpPr>
            <p:nvPr/>
          </p:nvSpPr>
          <p:spPr bwMode="auto">
            <a:xfrm>
              <a:off x="3744913" y="347503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270"/>
            <p:cNvSpPr>
              <a:spLocks noChangeShapeType="1"/>
            </p:cNvSpPr>
            <p:nvPr/>
          </p:nvSpPr>
          <p:spPr bwMode="auto">
            <a:xfrm>
              <a:off x="4287838" y="337026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271"/>
            <p:cNvSpPr>
              <a:spLocks noChangeShapeType="1"/>
            </p:cNvSpPr>
            <p:nvPr/>
          </p:nvSpPr>
          <p:spPr bwMode="auto">
            <a:xfrm>
              <a:off x="3983038" y="341788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272"/>
            <p:cNvSpPr>
              <a:spLocks noChangeShapeType="1"/>
            </p:cNvSpPr>
            <p:nvPr/>
          </p:nvSpPr>
          <p:spPr bwMode="auto">
            <a:xfrm>
              <a:off x="4221163" y="337026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273"/>
            <p:cNvSpPr>
              <a:spLocks noChangeShapeType="1"/>
            </p:cNvSpPr>
            <p:nvPr/>
          </p:nvSpPr>
          <p:spPr bwMode="auto">
            <a:xfrm>
              <a:off x="3954463" y="341788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274"/>
            <p:cNvSpPr>
              <a:spLocks noChangeShapeType="1"/>
            </p:cNvSpPr>
            <p:nvPr/>
          </p:nvSpPr>
          <p:spPr bwMode="auto">
            <a:xfrm>
              <a:off x="4011613" y="339883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275"/>
            <p:cNvSpPr>
              <a:spLocks noChangeShapeType="1"/>
            </p:cNvSpPr>
            <p:nvPr/>
          </p:nvSpPr>
          <p:spPr bwMode="auto">
            <a:xfrm>
              <a:off x="3906838" y="343693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276"/>
            <p:cNvSpPr>
              <a:spLocks noChangeShapeType="1"/>
            </p:cNvSpPr>
            <p:nvPr/>
          </p:nvSpPr>
          <p:spPr bwMode="auto">
            <a:xfrm>
              <a:off x="3592513" y="353218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277"/>
            <p:cNvSpPr>
              <a:spLocks noChangeShapeType="1"/>
            </p:cNvSpPr>
            <p:nvPr/>
          </p:nvSpPr>
          <p:spPr bwMode="auto">
            <a:xfrm>
              <a:off x="3506788" y="3579813"/>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278"/>
            <p:cNvSpPr>
              <a:spLocks noChangeShapeType="1"/>
            </p:cNvSpPr>
            <p:nvPr/>
          </p:nvSpPr>
          <p:spPr bwMode="auto">
            <a:xfrm>
              <a:off x="4449763" y="335121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279"/>
            <p:cNvSpPr>
              <a:spLocks noChangeShapeType="1"/>
            </p:cNvSpPr>
            <p:nvPr/>
          </p:nvSpPr>
          <p:spPr bwMode="auto">
            <a:xfrm>
              <a:off x="4354513" y="336073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280"/>
            <p:cNvSpPr>
              <a:spLocks noChangeShapeType="1"/>
            </p:cNvSpPr>
            <p:nvPr/>
          </p:nvSpPr>
          <p:spPr bwMode="auto">
            <a:xfrm>
              <a:off x="4268788" y="337026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281"/>
            <p:cNvSpPr>
              <a:spLocks noChangeShapeType="1"/>
            </p:cNvSpPr>
            <p:nvPr/>
          </p:nvSpPr>
          <p:spPr bwMode="auto">
            <a:xfrm>
              <a:off x="4383088" y="336073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282"/>
            <p:cNvSpPr>
              <a:spLocks noChangeShapeType="1"/>
            </p:cNvSpPr>
            <p:nvPr/>
          </p:nvSpPr>
          <p:spPr bwMode="auto">
            <a:xfrm>
              <a:off x="4325938" y="337026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283"/>
            <p:cNvSpPr>
              <a:spLocks noChangeShapeType="1"/>
            </p:cNvSpPr>
            <p:nvPr/>
          </p:nvSpPr>
          <p:spPr bwMode="auto">
            <a:xfrm>
              <a:off x="3440113" y="358933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284"/>
            <p:cNvSpPr>
              <a:spLocks noChangeShapeType="1"/>
            </p:cNvSpPr>
            <p:nvPr/>
          </p:nvSpPr>
          <p:spPr bwMode="auto">
            <a:xfrm>
              <a:off x="3468688" y="3598863"/>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285"/>
            <p:cNvSpPr>
              <a:spLocks noChangeShapeType="1"/>
            </p:cNvSpPr>
            <p:nvPr/>
          </p:nvSpPr>
          <p:spPr bwMode="auto">
            <a:xfrm>
              <a:off x="3840163" y="3465513"/>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286"/>
            <p:cNvSpPr>
              <a:spLocks noChangeShapeType="1"/>
            </p:cNvSpPr>
            <p:nvPr/>
          </p:nvSpPr>
          <p:spPr bwMode="auto">
            <a:xfrm>
              <a:off x="5535613" y="330358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287"/>
            <p:cNvSpPr>
              <a:spLocks noChangeShapeType="1"/>
            </p:cNvSpPr>
            <p:nvPr/>
          </p:nvSpPr>
          <p:spPr bwMode="auto">
            <a:xfrm>
              <a:off x="5164138" y="33035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288"/>
            <p:cNvSpPr>
              <a:spLocks noChangeShapeType="1"/>
            </p:cNvSpPr>
            <p:nvPr/>
          </p:nvSpPr>
          <p:spPr bwMode="auto">
            <a:xfrm>
              <a:off x="4792663" y="329406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289"/>
            <p:cNvSpPr>
              <a:spLocks noChangeShapeType="1"/>
            </p:cNvSpPr>
            <p:nvPr/>
          </p:nvSpPr>
          <p:spPr bwMode="auto">
            <a:xfrm>
              <a:off x="5507038" y="330358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290"/>
            <p:cNvSpPr>
              <a:spLocks noChangeShapeType="1"/>
            </p:cNvSpPr>
            <p:nvPr/>
          </p:nvSpPr>
          <p:spPr bwMode="auto">
            <a:xfrm>
              <a:off x="5126038" y="33035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291"/>
            <p:cNvSpPr>
              <a:spLocks noChangeShapeType="1"/>
            </p:cNvSpPr>
            <p:nvPr/>
          </p:nvSpPr>
          <p:spPr bwMode="auto">
            <a:xfrm>
              <a:off x="4754563" y="329406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292"/>
            <p:cNvSpPr>
              <a:spLocks noChangeShapeType="1"/>
            </p:cNvSpPr>
            <p:nvPr/>
          </p:nvSpPr>
          <p:spPr bwMode="auto">
            <a:xfrm>
              <a:off x="5468938" y="330358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293"/>
            <p:cNvSpPr>
              <a:spLocks noChangeShapeType="1"/>
            </p:cNvSpPr>
            <p:nvPr/>
          </p:nvSpPr>
          <p:spPr bwMode="auto">
            <a:xfrm>
              <a:off x="5097463" y="33035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294"/>
            <p:cNvSpPr>
              <a:spLocks noChangeShapeType="1"/>
            </p:cNvSpPr>
            <p:nvPr/>
          </p:nvSpPr>
          <p:spPr bwMode="auto">
            <a:xfrm>
              <a:off x="4716463" y="329406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295"/>
            <p:cNvSpPr>
              <a:spLocks noChangeShapeType="1"/>
            </p:cNvSpPr>
            <p:nvPr/>
          </p:nvSpPr>
          <p:spPr bwMode="auto">
            <a:xfrm>
              <a:off x="5373688" y="330358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296"/>
            <p:cNvSpPr>
              <a:spLocks noChangeShapeType="1"/>
            </p:cNvSpPr>
            <p:nvPr/>
          </p:nvSpPr>
          <p:spPr bwMode="auto">
            <a:xfrm>
              <a:off x="5002213" y="33035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297"/>
            <p:cNvSpPr>
              <a:spLocks noChangeShapeType="1"/>
            </p:cNvSpPr>
            <p:nvPr/>
          </p:nvSpPr>
          <p:spPr bwMode="auto">
            <a:xfrm>
              <a:off x="4621213" y="331311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298"/>
            <p:cNvSpPr>
              <a:spLocks noChangeShapeType="1"/>
            </p:cNvSpPr>
            <p:nvPr/>
          </p:nvSpPr>
          <p:spPr bwMode="auto">
            <a:xfrm>
              <a:off x="5430838" y="330358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299"/>
            <p:cNvSpPr>
              <a:spLocks noChangeShapeType="1"/>
            </p:cNvSpPr>
            <p:nvPr/>
          </p:nvSpPr>
          <p:spPr bwMode="auto">
            <a:xfrm>
              <a:off x="5059363" y="33035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300"/>
            <p:cNvSpPr>
              <a:spLocks noChangeShapeType="1"/>
            </p:cNvSpPr>
            <p:nvPr/>
          </p:nvSpPr>
          <p:spPr bwMode="auto">
            <a:xfrm>
              <a:off x="4687888" y="329406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301"/>
            <p:cNvSpPr>
              <a:spLocks noChangeShapeType="1"/>
            </p:cNvSpPr>
            <p:nvPr/>
          </p:nvSpPr>
          <p:spPr bwMode="auto">
            <a:xfrm>
              <a:off x="5402263" y="3303588"/>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302"/>
            <p:cNvSpPr>
              <a:spLocks noChangeShapeType="1"/>
            </p:cNvSpPr>
            <p:nvPr/>
          </p:nvSpPr>
          <p:spPr bwMode="auto">
            <a:xfrm>
              <a:off x="5030788" y="3303588"/>
              <a:ext cx="0" cy="38100"/>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303"/>
            <p:cNvSpPr>
              <a:spLocks noChangeShapeType="1"/>
            </p:cNvSpPr>
            <p:nvPr/>
          </p:nvSpPr>
          <p:spPr bwMode="auto">
            <a:xfrm>
              <a:off x="4659313" y="3313113"/>
              <a:ext cx="0" cy="47625"/>
            </a:xfrm>
            <a:prstGeom prst="line">
              <a:avLst/>
            </a:prstGeom>
            <a:noFill/>
            <a:ln w="15875">
              <a:solidFill>
                <a:srgbClr val="2D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Freeform 304"/>
            <p:cNvSpPr>
              <a:spLocks/>
            </p:cNvSpPr>
            <p:nvPr/>
          </p:nvSpPr>
          <p:spPr bwMode="auto">
            <a:xfrm>
              <a:off x="3411538" y="3303588"/>
              <a:ext cx="2314575" cy="314325"/>
            </a:xfrm>
            <a:custGeom>
              <a:avLst/>
              <a:gdLst>
                <a:gd name="T0" fmla="*/ 243 w 243"/>
                <a:gd name="T1" fmla="*/ 0 h 33"/>
                <a:gd name="T2" fmla="*/ 206 w 243"/>
                <a:gd name="T3" fmla="*/ 0 h 33"/>
                <a:gd name="T4" fmla="*/ 206 w 243"/>
                <a:gd name="T5" fmla="*/ 2 h 33"/>
                <a:gd name="T6" fmla="*/ 133 w 243"/>
                <a:gd name="T7" fmla="*/ 2 h 33"/>
                <a:gd name="T8" fmla="*/ 133 w 243"/>
                <a:gd name="T9" fmla="*/ 4 h 33"/>
                <a:gd name="T10" fmla="*/ 127 w 243"/>
                <a:gd name="T11" fmla="*/ 4 h 33"/>
                <a:gd name="T12" fmla="*/ 127 w 243"/>
                <a:gd name="T13" fmla="*/ 5 h 33"/>
                <a:gd name="T14" fmla="*/ 120 w 243"/>
                <a:gd name="T15" fmla="*/ 5 h 33"/>
                <a:gd name="T16" fmla="*/ 120 w 243"/>
                <a:gd name="T17" fmla="*/ 7 h 33"/>
                <a:gd name="T18" fmla="*/ 112 w 243"/>
                <a:gd name="T19" fmla="*/ 7 h 33"/>
                <a:gd name="T20" fmla="*/ 106 w 243"/>
                <a:gd name="T21" fmla="*/ 7 h 33"/>
                <a:gd name="T22" fmla="*/ 106 w 243"/>
                <a:gd name="T23" fmla="*/ 9 h 33"/>
                <a:gd name="T24" fmla="*/ 99 w 243"/>
                <a:gd name="T25" fmla="*/ 9 h 33"/>
                <a:gd name="T26" fmla="*/ 85 w 243"/>
                <a:gd name="T27" fmla="*/ 9 h 33"/>
                <a:gd name="T28" fmla="*/ 81 w 243"/>
                <a:gd name="T29" fmla="*/ 9 h 33"/>
                <a:gd name="T30" fmla="*/ 81 w 243"/>
                <a:gd name="T31" fmla="*/ 11 h 33"/>
                <a:gd name="T32" fmla="*/ 77 w 243"/>
                <a:gd name="T33" fmla="*/ 11 h 33"/>
                <a:gd name="T34" fmla="*/ 77 w 243"/>
                <a:gd name="T35" fmla="*/ 13 h 33"/>
                <a:gd name="T36" fmla="*/ 63 w 243"/>
                <a:gd name="T37" fmla="*/ 13 h 33"/>
                <a:gd name="T38" fmla="*/ 63 w 243"/>
                <a:gd name="T39" fmla="*/ 15 h 33"/>
                <a:gd name="T40" fmla="*/ 57 w 243"/>
                <a:gd name="T41" fmla="*/ 15 h 33"/>
                <a:gd name="T42" fmla="*/ 57 w 243"/>
                <a:gd name="T43" fmla="*/ 16 h 33"/>
                <a:gd name="T44" fmla="*/ 52 w 243"/>
                <a:gd name="T45" fmla="*/ 16 h 33"/>
                <a:gd name="T46" fmla="*/ 52 w 243"/>
                <a:gd name="T47" fmla="*/ 18 h 33"/>
                <a:gd name="T48" fmla="*/ 47 w 243"/>
                <a:gd name="T49" fmla="*/ 18 h 33"/>
                <a:gd name="T50" fmla="*/ 47 w 243"/>
                <a:gd name="T51" fmla="*/ 20 h 33"/>
                <a:gd name="T52" fmla="*/ 35 w 243"/>
                <a:gd name="T53" fmla="*/ 20 h 33"/>
                <a:gd name="T54" fmla="*/ 35 w 243"/>
                <a:gd name="T55" fmla="*/ 21 h 33"/>
                <a:gd name="T56" fmla="*/ 32 w 243"/>
                <a:gd name="T57" fmla="*/ 21 h 33"/>
                <a:gd name="T58" fmla="*/ 32 w 243"/>
                <a:gd name="T59" fmla="*/ 23 h 33"/>
                <a:gd name="T60" fmla="*/ 27 w 243"/>
                <a:gd name="T61" fmla="*/ 23 h 33"/>
                <a:gd name="T62" fmla="*/ 27 w 243"/>
                <a:gd name="T63" fmla="*/ 25 h 33"/>
                <a:gd name="T64" fmla="*/ 21 w 243"/>
                <a:gd name="T65" fmla="*/ 25 h 33"/>
                <a:gd name="T66" fmla="*/ 21 w 243"/>
                <a:gd name="T67" fmla="*/ 27 h 33"/>
                <a:gd name="T68" fmla="*/ 17 w 243"/>
                <a:gd name="T69" fmla="*/ 27 h 33"/>
                <a:gd name="T70" fmla="*/ 17 w 243"/>
                <a:gd name="T71" fmla="*/ 31 h 33"/>
                <a:gd name="T72" fmla="*/ 10 w 243"/>
                <a:gd name="T73" fmla="*/ 31 h 33"/>
                <a:gd name="T74" fmla="*/ 10 w 243"/>
                <a:gd name="T75" fmla="*/ 33 h 33"/>
                <a:gd name="T76" fmla="*/ 0 w 243"/>
                <a:gd name="T7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3" h="33">
                  <a:moveTo>
                    <a:pt x="243" y="0"/>
                  </a:moveTo>
                  <a:lnTo>
                    <a:pt x="206" y="0"/>
                  </a:lnTo>
                  <a:lnTo>
                    <a:pt x="206" y="2"/>
                  </a:lnTo>
                  <a:lnTo>
                    <a:pt x="133" y="2"/>
                  </a:lnTo>
                  <a:lnTo>
                    <a:pt x="133" y="4"/>
                  </a:lnTo>
                  <a:lnTo>
                    <a:pt x="127" y="4"/>
                  </a:lnTo>
                  <a:lnTo>
                    <a:pt x="127" y="5"/>
                  </a:lnTo>
                  <a:cubicBezTo>
                    <a:pt x="127" y="5"/>
                    <a:pt x="120" y="6"/>
                    <a:pt x="120" y="5"/>
                  </a:cubicBezTo>
                  <a:cubicBezTo>
                    <a:pt x="120" y="4"/>
                    <a:pt x="120" y="7"/>
                    <a:pt x="120" y="7"/>
                  </a:cubicBezTo>
                  <a:lnTo>
                    <a:pt x="112" y="7"/>
                  </a:lnTo>
                  <a:lnTo>
                    <a:pt x="106" y="7"/>
                  </a:lnTo>
                  <a:lnTo>
                    <a:pt x="106" y="9"/>
                  </a:lnTo>
                  <a:lnTo>
                    <a:pt x="99" y="9"/>
                  </a:lnTo>
                  <a:lnTo>
                    <a:pt x="85" y="9"/>
                  </a:lnTo>
                  <a:lnTo>
                    <a:pt x="81" y="9"/>
                  </a:lnTo>
                  <a:lnTo>
                    <a:pt x="81" y="11"/>
                  </a:lnTo>
                  <a:lnTo>
                    <a:pt x="77" y="11"/>
                  </a:lnTo>
                  <a:lnTo>
                    <a:pt x="77" y="13"/>
                  </a:lnTo>
                  <a:lnTo>
                    <a:pt x="63" y="13"/>
                  </a:lnTo>
                  <a:lnTo>
                    <a:pt x="63" y="15"/>
                  </a:lnTo>
                  <a:lnTo>
                    <a:pt x="57" y="15"/>
                  </a:lnTo>
                  <a:lnTo>
                    <a:pt x="57" y="16"/>
                  </a:lnTo>
                  <a:lnTo>
                    <a:pt x="52" y="16"/>
                  </a:lnTo>
                  <a:lnTo>
                    <a:pt x="52" y="18"/>
                  </a:lnTo>
                  <a:lnTo>
                    <a:pt x="47" y="18"/>
                  </a:lnTo>
                  <a:lnTo>
                    <a:pt x="47" y="20"/>
                  </a:lnTo>
                  <a:lnTo>
                    <a:pt x="35" y="20"/>
                  </a:lnTo>
                  <a:lnTo>
                    <a:pt x="35" y="21"/>
                  </a:lnTo>
                  <a:lnTo>
                    <a:pt x="32" y="21"/>
                  </a:lnTo>
                  <a:lnTo>
                    <a:pt x="32" y="23"/>
                  </a:lnTo>
                  <a:lnTo>
                    <a:pt x="27" y="23"/>
                  </a:lnTo>
                  <a:lnTo>
                    <a:pt x="27" y="25"/>
                  </a:lnTo>
                  <a:lnTo>
                    <a:pt x="21" y="25"/>
                  </a:lnTo>
                  <a:lnTo>
                    <a:pt x="21" y="27"/>
                  </a:lnTo>
                  <a:lnTo>
                    <a:pt x="17" y="27"/>
                  </a:lnTo>
                  <a:lnTo>
                    <a:pt x="17" y="31"/>
                  </a:lnTo>
                  <a:lnTo>
                    <a:pt x="10" y="31"/>
                  </a:lnTo>
                  <a:lnTo>
                    <a:pt x="10" y="33"/>
                  </a:lnTo>
                  <a:lnTo>
                    <a:pt x="0" y="33"/>
                  </a:lnTo>
                </a:path>
              </a:pathLst>
            </a:custGeom>
            <a:noFill/>
            <a:ln w="15875">
              <a:solidFill>
                <a:srgbClr val="2D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1584224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Second and further </a:t>
            </a:r>
            <a:br>
              <a:rPr lang="en-GB" dirty="0" smtClean="0"/>
            </a:br>
            <a:r>
              <a:rPr lang="en-GB" dirty="0" smtClean="0"/>
              <a:t>lines of treatment</a:t>
            </a:r>
            <a:endParaRPr lang="en-GB" dirty="0"/>
          </a:p>
        </p:txBody>
      </p:sp>
      <p:sp>
        <p:nvSpPr>
          <p:cNvPr id="7" name="Text Placeholder 6"/>
          <p:cNvSpPr>
            <a:spLocks noGrp="1"/>
          </p:cNvSpPr>
          <p:nvPr>
            <p:ph type="body" idx="1"/>
          </p:nvPr>
        </p:nvSpPr>
        <p:spPr/>
        <p:txBody>
          <a:bodyPr/>
          <a:lstStyle/>
          <a:p>
            <a:r>
              <a:rPr lang="en-GB" dirty="0" smtClean="0"/>
              <a:t>COLORECTAL CANCER</a:t>
            </a:r>
            <a:endParaRPr lang="en-GB" dirty="0"/>
          </a:p>
        </p:txBody>
      </p:sp>
    </p:spTree>
    <p:extLst>
      <p:ext uri="{BB962C8B-B14F-4D97-AF65-F5344CB8AC3E}">
        <p14:creationId xmlns:p14="http://schemas.microsoft.com/office/powerpoint/2010/main" val="2394397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sz="1600" dirty="0"/>
              <a:t>512: RAISE: A randomized, double-blind, </a:t>
            </a:r>
            <a:r>
              <a:rPr lang="en-GB" sz="1600" dirty="0" err="1"/>
              <a:t>multicenter</a:t>
            </a:r>
            <a:r>
              <a:rPr lang="en-GB" sz="1600" dirty="0"/>
              <a:t> phase III study of </a:t>
            </a:r>
            <a:r>
              <a:rPr lang="en-GB" sz="1600" dirty="0" err="1"/>
              <a:t>irinotecan</a:t>
            </a:r>
            <a:r>
              <a:rPr lang="en-GB" sz="1600" dirty="0"/>
              <a:t>, </a:t>
            </a:r>
            <a:r>
              <a:rPr lang="en-GB" sz="1600" dirty="0" err="1"/>
              <a:t>folinic</a:t>
            </a:r>
            <a:r>
              <a:rPr lang="en-GB" sz="1600" dirty="0"/>
              <a:t> acid, and 5-fluorouracil (FOLFIRI) plus ramucirumab (RAM) or placebo (PBO) in patients (</a:t>
            </a:r>
            <a:r>
              <a:rPr lang="en-GB" sz="1600" dirty="0" err="1"/>
              <a:t>pts</a:t>
            </a:r>
            <a:r>
              <a:rPr lang="en-GB" sz="1600" dirty="0"/>
              <a:t>) with metastatic colorectal carcinoma (CRC) progressive during or following first-line combination therapy with bevacizumab (</a:t>
            </a:r>
            <a:r>
              <a:rPr lang="en-GB" sz="1600" dirty="0" err="1"/>
              <a:t>bev</a:t>
            </a:r>
            <a:r>
              <a:rPr lang="en-GB" sz="1600" dirty="0"/>
              <a:t>), </a:t>
            </a:r>
            <a:r>
              <a:rPr lang="en-GB" sz="1600" dirty="0" err="1"/>
              <a:t>oxaliplatin</a:t>
            </a:r>
            <a:r>
              <a:rPr lang="en-GB" sz="1600" dirty="0"/>
              <a:t> (ox), and a </a:t>
            </a:r>
            <a:r>
              <a:rPr lang="en-GB" sz="1600" dirty="0" err="1"/>
              <a:t>fluoropyrimidine</a:t>
            </a:r>
            <a:r>
              <a:rPr lang="en-GB" sz="1600" dirty="0"/>
              <a:t> (</a:t>
            </a:r>
            <a:r>
              <a:rPr lang="en-GB" sz="1600" dirty="0" err="1"/>
              <a:t>fp</a:t>
            </a:r>
            <a:r>
              <a:rPr lang="en-GB" sz="1600" dirty="0"/>
              <a:t>) </a:t>
            </a:r>
            <a:r>
              <a:rPr lang="en-GB" sz="1600" dirty="0" smtClean="0"/>
              <a:t>– </a:t>
            </a:r>
            <a:r>
              <a:rPr lang="en-GB" sz="1600" dirty="0" err="1"/>
              <a:t>Tabernero</a:t>
            </a:r>
            <a:r>
              <a:rPr lang="en-GB" sz="1600" dirty="0"/>
              <a:t> J, et al</a:t>
            </a:r>
          </a:p>
        </p:txBody>
      </p:sp>
      <p:sp>
        <p:nvSpPr>
          <p:cNvPr id="3" name="Text Placeholder 2"/>
          <p:cNvSpPr>
            <a:spLocks noGrp="1"/>
          </p:cNvSpPr>
          <p:nvPr>
            <p:ph type="body" sz="quarter" idx="10"/>
          </p:nvPr>
        </p:nvSpPr>
        <p:spPr>
          <a:xfrm>
            <a:off x="365124" y="6096000"/>
            <a:ext cx="4875616" cy="487363"/>
          </a:xfrm>
        </p:spPr>
        <p:txBody>
          <a:bodyPr/>
          <a:lstStyle/>
          <a:p>
            <a:r>
              <a:rPr lang="en-US" dirty="0">
                <a:solidFill>
                  <a:srgbClr val="363636"/>
                </a:solidFill>
              </a:rPr>
              <a:t>*</a:t>
            </a:r>
            <a:r>
              <a:rPr lang="en-GB" dirty="0" err="1">
                <a:solidFill>
                  <a:srgbClr val="363636"/>
                </a:solidFill>
              </a:rPr>
              <a:t>Irinotecan</a:t>
            </a:r>
            <a:r>
              <a:rPr lang="en-GB" dirty="0">
                <a:solidFill>
                  <a:srgbClr val="363636"/>
                </a:solidFill>
              </a:rPr>
              <a:t> 180 mg/m</a:t>
            </a:r>
            <a:r>
              <a:rPr lang="en-GB" baseline="30000" dirty="0">
                <a:solidFill>
                  <a:srgbClr val="363636"/>
                </a:solidFill>
              </a:rPr>
              <a:t>2</a:t>
            </a:r>
            <a:r>
              <a:rPr lang="en-GB" dirty="0">
                <a:solidFill>
                  <a:srgbClr val="363636"/>
                </a:solidFill>
              </a:rPr>
              <a:t>, </a:t>
            </a:r>
            <a:r>
              <a:rPr lang="en-GB" dirty="0" err="1">
                <a:solidFill>
                  <a:srgbClr val="363636"/>
                </a:solidFill>
              </a:rPr>
              <a:t>folinic</a:t>
            </a:r>
            <a:r>
              <a:rPr lang="en-GB" dirty="0">
                <a:solidFill>
                  <a:srgbClr val="363636"/>
                </a:solidFill>
              </a:rPr>
              <a:t> acid 400 mg/m</a:t>
            </a:r>
            <a:r>
              <a:rPr lang="en-GB" baseline="30000" dirty="0">
                <a:solidFill>
                  <a:srgbClr val="363636"/>
                </a:solidFill>
              </a:rPr>
              <a:t>2</a:t>
            </a:r>
            <a:r>
              <a:rPr lang="en-GB" dirty="0">
                <a:solidFill>
                  <a:srgbClr val="363636"/>
                </a:solidFill>
              </a:rPr>
              <a:t>, </a:t>
            </a:r>
            <a:r>
              <a:rPr lang="en-GB" dirty="0" smtClean="0">
                <a:solidFill>
                  <a:srgbClr val="363636"/>
                </a:solidFill>
              </a:rPr>
              <a:t/>
            </a:r>
            <a:br>
              <a:rPr lang="en-GB" dirty="0" smtClean="0">
                <a:solidFill>
                  <a:srgbClr val="363636"/>
                </a:solidFill>
              </a:rPr>
            </a:br>
            <a:r>
              <a:rPr lang="en-GB" dirty="0" smtClean="0">
                <a:solidFill>
                  <a:srgbClr val="363636"/>
                </a:solidFill>
              </a:rPr>
              <a:t>5-fluorouracil </a:t>
            </a:r>
            <a:r>
              <a:rPr lang="en-GB" dirty="0">
                <a:solidFill>
                  <a:srgbClr val="363636"/>
                </a:solidFill>
              </a:rPr>
              <a:t>400 mg/m</a:t>
            </a:r>
            <a:r>
              <a:rPr lang="en-GB" baseline="30000" dirty="0">
                <a:solidFill>
                  <a:srgbClr val="363636"/>
                </a:solidFill>
              </a:rPr>
              <a:t>2</a:t>
            </a:r>
            <a:r>
              <a:rPr lang="en-GB" dirty="0">
                <a:solidFill>
                  <a:srgbClr val="363636"/>
                </a:solidFill>
              </a:rPr>
              <a:t> bolus then 2,400 mg/m</a:t>
            </a:r>
            <a:r>
              <a:rPr lang="en-GB" baseline="30000" dirty="0">
                <a:solidFill>
                  <a:srgbClr val="363636"/>
                </a:solidFill>
              </a:rPr>
              <a:t>2</a:t>
            </a:r>
            <a:r>
              <a:rPr lang="en-GB" dirty="0">
                <a:solidFill>
                  <a:srgbClr val="363636"/>
                </a:solidFill>
              </a:rPr>
              <a:t> </a:t>
            </a:r>
            <a:r>
              <a:rPr lang="en-GB" dirty="0" smtClean="0">
                <a:solidFill>
                  <a:srgbClr val="363636"/>
                </a:solidFill>
              </a:rPr>
              <a:t/>
            </a:r>
            <a:br>
              <a:rPr lang="en-GB" dirty="0" smtClean="0">
                <a:solidFill>
                  <a:srgbClr val="363636"/>
                </a:solidFill>
              </a:rPr>
            </a:br>
            <a:r>
              <a:rPr lang="en-GB" dirty="0" smtClean="0">
                <a:solidFill>
                  <a:srgbClr val="363636"/>
                </a:solidFill>
              </a:rPr>
              <a:t>continuous </a:t>
            </a:r>
            <a:r>
              <a:rPr lang="en-GB" dirty="0">
                <a:solidFill>
                  <a:srgbClr val="363636"/>
                </a:solidFill>
              </a:rPr>
              <a:t>iv </a:t>
            </a:r>
            <a:r>
              <a:rPr lang="en-GB" dirty="0" smtClean="0">
                <a:solidFill>
                  <a:srgbClr val="363636"/>
                </a:solidFill>
              </a:rPr>
              <a:t>over </a:t>
            </a:r>
            <a:r>
              <a:rPr lang="en-GB" dirty="0">
                <a:solidFill>
                  <a:srgbClr val="363636"/>
                </a:solidFill>
              </a:rPr>
              <a:t>46–48 </a:t>
            </a:r>
            <a:r>
              <a:rPr lang="en-GB" dirty="0" err="1" smtClean="0">
                <a:solidFill>
                  <a:srgbClr val="363636"/>
                </a:solidFill>
              </a:rPr>
              <a:t>hrs</a:t>
            </a:r>
            <a:endParaRPr lang="en-US" dirty="0">
              <a:solidFill>
                <a:srgbClr val="363636"/>
              </a:solidFill>
            </a:endParaRPr>
          </a:p>
        </p:txBody>
      </p:sp>
      <p:sp>
        <p:nvSpPr>
          <p:cNvPr id="4" name="Text Placeholder 3"/>
          <p:cNvSpPr>
            <a:spLocks noGrp="1"/>
          </p:cNvSpPr>
          <p:nvPr>
            <p:ph type="body" sz="quarter" idx="11"/>
          </p:nvPr>
        </p:nvSpPr>
        <p:spPr/>
        <p:txBody>
          <a:bodyPr/>
          <a:lstStyle/>
          <a:p>
            <a:pPr>
              <a:buClr>
                <a:srgbClr val="043882"/>
              </a:buClr>
            </a:pPr>
            <a:r>
              <a:rPr lang="en-GB" dirty="0" err="1">
                <a:solidFill>
                  <a:srgbClr val="363636"/>
                </a:solidFill>
              </a:rPr>
              <a:t>Tabernero</a:t>
            </a:r>
            <a:r>
              <a:rPr lang="en-GB" dirty="0">
                <a:solidFill>
                  <a:srgbClr val="363636"/>
                </a:solidFill>
              </a:rPr>
              <a:t> </a:t>
            </a:r>
            <a:r>
              <a:rPr lang="fr-FR" dirty="0">
                <a:solidFill>
                  <a:srgbClr val="363636"/>
                </a:solidFill>
              </a:rPr>
              <a:t>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512)</a:t>
            </a:r>
            <a:endParaRPr lang="en-GB" dirty="0">
              <a:solidFill>
                <a:srgbClr val="363636"/>
              </a:solidFill>
            </a:endParaRPr>
          </a:p>
        </p:txBody>
      </p:sp>
      <p:sp>
        <p:nvSpPr>
          <p:cNvPr id="5" name="Oval 14"/>
          <p:cNvSpPr>
            <a:spLocks noChangeArrowheads="1"/>
          </p:cNvSpPr>
          <p:nvPr/>
        </p:nvSpPr>
        <p:spPr bwMode="auto">
          <a:xfrm>
            <a:off x="3941537" y="342511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chemeClr val="bg1"/>
                </a:solidFill>
                <a:ea typeface="SimSun" pitchFamily="2" charset="-122"/>
              </a:rPr>
              <a:t>R</a:t>
            </a:r>
            <a:br>
              <a:rPr lang="en-GB" altLang="zh-CN" b="1" dirty="0" smtClean="0">
                <a:solidFill>
                  <a:schemeClr val="bg1"/>
                </a:solidFill>
                <a:ea typeface="SimSun" pitchFamily="2" charset="-122"/>
              </a:rPr>
            </a:br>
            <a:r>
              <a:rPr lang="en-GB" altLang="zh-CN" b="1" dirty="0" smtClean="0">
                <a:solidFill>
                  <a:schemeClr val="bg1"/>
                </a:solidFill>
                <a:ea typeface="SimSun" pitchFamily="2" charset="-122"/>
              </a:rPr>
              <a:t>1:1</a:t>
            </a:r>
            <a:endParaRPr lang="en-GB" altLang="zh-CN" b="1" dirty="0">
              <a:solidFill>
                <a:schemeClr val="bg1"/>
              </a:solidFill>
              <a:ea typeface="SimSun" pitchFamily="2" charset="-122"/>
            </a:endParaRPr>
          </a:p>
        </p:txBody>
      </p:sp>
      <p:cxnSp>
        <p:nvCxnSpPr>
          <p:cNvPr id="6" name="AutoShape 15"/>
          <p:cNvCxnSpPr>
            <a:cxnSpLocks noChangeShapeType="1"/>
            <a:stCxn id="5" idx="0"/>
            <a:endCxn id="11" idx="1"/>
          </p:cNvCxnSpPr>
          <p:nvPr/>
        </p:nvCxnSpPr>
        <p:spPr bwMode="auto">
          <a:xfrm rot="5400000" flipH="1" flipV="1">
            <a:off x="4217370" y="2777175"/>
            <a:ext cx="663905" cy="631975"/>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496890"/>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8" name="Content Placeholder 26"/>
          <p:cNvSpPr txBox="1">
            <a:spLocks/>
          </p:cNvSpPr>
          <p:nvPr/>
        </p:nvSpPr>
        <p:spPr bwMode="auto">
          <a:xfrm>
            <a:off x="4855936" y="3214402"/>
            <a:ext cx="3428255" cy="892175"/>
          </a:xfrm>
          <a:prstGeom prst="rect">
            <a:avLst/>
          </a:prstGeom>
          <a:noFill/>
          <a:ln w="9525">
            <a:noFill/>
            <a:miter lim="800000"/>
            <a:headEnd/>
            <a:tailEnd/>
          </a:ln>
        </p:spPr>
        <p:txBody>
          <a:bodyPr/>
          <a:lstStyle/>
          <a:p>
            <a:pPr marL="190500" indent="-190500" algn="l">
              <a:spcBef>
                <a:spcPts val="0"/>
              </a:spcBef>
              <a:spcAft>
                <a:spcPts val="0"/>
              </a:spcAft>
              <a:defRPr/>
            </a:pPr>
            <a:r>
              <a:rPr lang="en-GB" sz="1600" b="1" dirty="0">
                <a:solidFill>
                  <a:schemeClr val="bg1"/>
                </a:solidFill>
                <a:latin typeface="+mn-lt"/>
              </a:rPr>
              <a:t>Stratification</a:t>
            </a:r>
          </a:p>
          <a:p>
            <a:pPr marL="203200" indent="-203200">
              <a:spcBef>
                <a:spcPts val="0"/>
              </a:spcBef>
              <a:spcAft>
                <a:spcPts val="0"/>
              </a:spcAft>
              <a:buFont typeface="Arial" pitchFamily="34" charset="0"/>
              <a:buChar char="•"/>
              <a:defRPr/>
            </a:pPr>
            <a:r>
              <a:rPr lang="en-GB" sz="1600" dirty="0">
                <a:solidFill>
                  <a:srgbClr val="363636"/>
                </a:solidFill>
                <a:latin typeface="Arial"/>
              </a:rPr>
              <a:t>Geographic regions</a:t>
            </a:r>
          </a:p>
          <a:p>
            <a:pPr marL="203200" indent="-203200">
              <a:spcBef>
                <a:spcPts val="0"/>
              </a:spcBef>
              <a:spcAft>
                <a:spcPts val="0"/>
              </a:spcAft>
              <a:buFont typeface="Arial" pitchFamily="34" charset="0"/>
              <a:buChar char="•"/>
              <a:defRPr/>
            </a:pPr>
            <a:r>
              <a:rPr lang="en-GB" sz="1600" i="1" dirty="0">
                <a:solidFill>
                  <a:srgbClr val="363636"/>
                </a:solidFill>
                <a:latin typeface="Arial"/>
              </a:rPr>
              <a:t>KRAS</a:t>
            </a:r>
            <a:r>
              <a:rPr lang="en-GB" sz="1600" dirty="0">
                <a:solidFill>
                  <a:srgbClr val="363636"/>
                </a:solidFill>
                <a:latin typeface="Arial"/>
              </a:rPr>
              <a:t> status</a:t>
            </a:r>
          </a:p>
          <a:p>
            <a:pPr marL="203200" indent="-203200">
              <a:spcBef>
                <a:spcPts val="0"/>
              </a:spcBef>
              <a:spcAft>
                <a:spcPts val="0"/>
              </a:spcAft>
              <a:buFont typeface="Arial" pitchFamily="34" charset="0"/>
              <a:buChar char="•"/>
              <a:defRPr/>
            </a:pPr>
            <a:r>
              <a:rPr lang="en-GB" sz="1600" dirty="0">
                <a:solidFill>
                  <a:srgbClr val="363636"/>
                </a:solidFill>
                <a:latin typeface="Arial"/>
              </a:rPr>
              <a:t>Time to PD after first-line therapy</a:t>
            </a:r>
          </a:p>
        </p:txBody>
      </p:sp>
      <p:cxnSp>
        <p:nvCxnSpPr>
          <p:cNvPr id="9" name="AutoShape 19"/>
          <p:cNvCxnSpPr>
            <a:cxnSpLocks noChangeShapeType="1"/>
          </p:cNvCxnSpPr>
          <p:nvPr/>
        </p:nvCxnSpPr>
        <p:spPr bwMode="auto">
          <a:xfrm>
            <a:off x="3684814" y="3717214"/>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43800" y="2761209"/>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865310" y="2350840"/>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Ramucirumab (8 mg/kg) + FOLFIRI* q2w</a:t>
            </a:r>
          </a:p>
          <a:p>
            <a:pPr algn="ctr" defTabSz="892175" eaLnBrk="0" hangingPunct="0"/>
            <a:r>
              <a:rPr lang="en-GB" altLang="zh-CN" dirty="0">
                <a:solidFill>
                  <a:srgbClr val="FFFFFF"/>
                </a:solidFill>
                <a:ea typeface="SimSun" pitchFamily="2" charset="-122"/>
              </a:rPr>
              <a:t>(n=536)</a:t>
            </a:r>
          </a:p>
        </p:txBody>
      </p:sp>
      <p:sp>
        <p:nvSpPr>
          <p:cNvPr id="12" name="TextBox 11"/>
          <p:cNvSpPr txBox="1"/>
          <p:nvPr/>
        </p:nvSpPr>
        <p:spPr>
          <a:xfrm>
            <a:off x="369888" y="1295400"/>
            <a:ext cx="8514805" cy="830997"/>
          </a:xfrm>
          <a:prstGeom prst="rect">
            <a:avLst/>
          </a:prstGeom>
          <a:noFill/>
        </p:spPr>
        <p:txBody>
          <a:bodyPr wrap="square" lIns="0" rtlCol="0">
            <a:spAutoFit/>
          </a:bodyPr>
          <a:lstStyle/>
          <a:p>
            <a:pPr lvl="0">
              <a:buClr>
                <a:srgbClr val="043882"/>
              </a:buClr>
            </a:pPr>
            <a:r>
              <a:rPr lang="en-GB" sz="1600" b="1" dirty="0">
                <a:solidFill>
                  <a:srgbClr val="363636"/>
                </a:solidFill>
              </a:rPr>
              <a:t>Study objective</a:t>
            </a:r>
            <a:r>
              <a:rPr lang="en-GB" sz="1600" dirty="0">
                <a:solidFill>
                  <a:srgbClr val="363636"/>
                </a:solidFill>
              </a:rPr>
              <a:t> </a:t>
            </a:r>
          </a:p>
          <a:p>
            <a:pPr marL="285750" lvl="1" indent="-285750">
              <a:spcAft>
                <a:spcPts val="1200"/>
              </a:spcAft>
              <a:buClr>
                <a:srgbClr val="043882"/>
              </a:buClr>
              <a:buFont typeface="Arial" panose="020B0604020202020204" pitchFamily="34" charset="0"/>
              <a:buChar char="•"/>
            </a:pPr>
            <a:r>
              <a:rPr lang="en-GB" sz="1600" dirty="0">
                <a:solidFill>
                  <a:srgbClr val="363636"/>
                </a:solidFill>
              </a:rPr>
              <a:t>To assess the efficacy and safety of second-line ramucirumab plus FOLFIRI following first-line therapy with bevacizumab, </a:t>
            </a:r>
            <a:r>
              <a:rPr lang="en-GB" sz="1600" dirty="0" err="1">
                <a:solidFill>
                  <a:srgbClr val="363636"/>
                </a:solidFill>
              </a:rPr>
              <a:t>oxaliplatin</a:t>
            </a:r>
            <a:r>
              <a:rPr lang="en-GB" sz="1600" dirty="0">
                <a:solidFill>
                  <a:srgbClr val="363636"/>
                </a:solidFill>
              </a:rPr>
              <a:t> and a </a:t>
            </a:r>
            <a:r>
              <a:rPr lang="en-GB" sz="1600" dirty="0" err="1">
                <a:solidFill>
                  <a:srgbClr val="363636"/>
                </a:solidFill>
              </a:rPr>
              <a:t>fluoropyrimidine</a:t>
            </a:r>
            <a:r>
              <a:rPr lang="en-GB" sz="1600" dirty="0">
                <a:solidFill>
                  <a:srgbClr val="363636"/>
                </a:solidFill>
              </a:rPr>
              <a:t> in patients with </a:t>
            </a:r>
            <a:r>
              <a:rPr lang="en-GB" sz="1600" dirty="0" err="1" smtClean="0">
                <a:solidFill>
                  <a:srgbClr val="363636"/>
                </a:solidFill>
              </a:rPr>
              <a:t>mCRC</a:t>
            </a:r>
            <a:endParaRPr lang="en-GB" dirty="0"/>
          </a:p>
        </p:txBody>
      </p:sp>
      <p:sp>
        <p:nvSpPr>
          <p:cNvPr id="13" name="AutoShape 9"/>
          <p:cNvSpPr>
            <a:spLocks noChangeArrowheads="1"/>
          </p:cNvSpPr>
          <p:nvPr/>
        </p:nvSpPr>
        <p:spPr bwMode="auto">
          <a:xfrm>
            <a:off x="365124" y="2278611"/>
            <a:ext cx="3319690" cy="28597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ts val="0"/>
              </a:spcAft>
            </a:pPr>
            <a:r>
              <a:rPr lang="en-US" altLang="zh-CN" dirty="0">
                <a:solidFill>
                  <a:srgbClr val="FFFFFF"/>
                </a:solidFill>
                <a:latin typeface="Arial"/>
                <a:ea typeface="SimSun" pitchFamily="2" charset="-122"/>
              </a:rPr>
              <a:t>Key patient inclusion criteria</a:t>
            </a:r>
            <a:endParaRPr lang="en-GB" altLang="zh-CN" dirty="0">
              <a:solidFill>
                <a:srgbClr val="FFFFFF"/>
              </a:solidFill>
              <a:latin typeface="Arial"/>
              <a:ea typeface="SimSun" pitchFamily="2" charset="-122"/>
            </a:endParaRPr>
          </a:p>
          <a:p>
            <a:pPr marL="228600" indent="-228600" defTabSz="892175" eaLnBrk="0" hangingPunct="0">
              <a:spcAft>
                <a:spcPts val="0"/>
              </a:spcAft>
              <a:buFont typeface="Arial" pitchFamily="34" charset="0"/>
              <a:buChar char="•"/>
            </a:pPr>
            <a:r>
              <a:rPr lang="en-GB" altLang="zh-CN" dirty="0" err="1">
                <a:solidFill>
                  <a:srgbClr val="FFFFFF"/>
                </a:solidFill>
                <a:latin typeface="Arial"/>
                <a:ea typeface="SimSun" pitchFamily="2" charset="-122"/>
              </a:rPr>
              <a:t>mCRC</a:t>
            </a:r>
            <a:endParaRPr lang="en-GB" altLang="zh-CN" dirty="0">
              <a:solidFill>
                <a:srgbClr val="FFFFFF"/>
              </a:solidFill>
              <a:latin typeface="Arial"/>
              <a:ea typeface="SimSun" pitchFamily="2" charset="-122"/>
            </a:endParaRPr>
          </a:p>
          <a:p>
            <a:pPr marL="228600" indent="-228600" defTabSz="892175" eaLnBrk="0" hangingPunct="0">
              <a:spcAft>
                <a:spcPts val="0"/>
              </a:spcAft>
              <a:buFont typeface="Arial" pitchFamily="34" charset="0"/>
              <a:buChar char="•"/>
            </a:pPr>
            <a:r>
              <a:rPr lang="en-GB" altLang="zh-CN" dirty="0">
                <a:solidFill>
                  <a:srgbClr val="FFFFFF"/>
                </a:solidFill>
                <a:latin typeface="Arial"/>
                <a:ea typeface="SimSun" pitchFamily="2" charset="-122"/>
              </a:rPr>
              <a:t>ECOG PS 0–1</a:t>
            </a:r>
          </a:p>
          <a:p>
            <a:pPr marL="228600" indent="-228600" defTabSz="892175" eaLnBrk="0" hangingPunct="0">
              <a:spcAft>
                <a:spcPts val="0"/>
              </a:spcAft>
              <a:buFont typeface="Arial" pitchFamily="34" charset="0"/>
              <a:buChar char="•"/>
            </a:pPr>
            <a:r>
              <a:rPr lang="en-GB" altLang="zh-CN" dirty="0">
                <a:solidFill>
                  <a:srgbClr val="FFFFFF"/>
                </a:solidFill>
                <a:latin typeface="Arial"/>
                <a:ea typeface="SimSun" pitchFamily="2" charset="-122"/>
              </a:rPr>
              <a:t>Known </a:t>
            </a:r>
            <a:r>
              <a:rPr lang="en-GB" altLang="zh-CN" i="1" dirty="0">
                <a:solidFill>
                  <a:srgbClr val="FFFFFF"/>
                </a:solidFill>
                <a:latin typeface="Arial"/>
                <a:ea typeface="SimSun" pitchFamily="2" charset="-122"/>
              </a:rPr>
              <a:t>KRAS</a:t>
            </a:r>
            <a:r>
              <a:rPr lang="en-GB" altLang="zh-CN" dirty="0">
                <a:solidFill>
                  <a:srgbClr val="FFFFFF"/>
                </a:solidFill>
                <a:latin typeface="Arial"/>
                <a:ea typeface="SimSun" pitchFamily="2" charset="-122"/>
              </a:rPr>
              <a:t> status</a:t>
            </a:r>
          </a:p>
          <a:p>
            <a:pPr marL="228600" indent="-228600" defTabSz="892175" eaLnBrk="0" hangingPunct="0">
              <a:spcAft>
                <a:spcPts val="0"/>
              </a:spcAft>
              <a:buFont typeface="Arial" pitchFamily="34" charset="0"/>
              <a:buChar char="•"/>
            </a:pPr>
            <a:r>
              <a:rPr lang="en-GB" altLang="zh-CN" dirty="0">
                <a:solidFill>
                  <a:srgbClr val="FFFFFF"/>
                </a:solidFill>
                <a:latin typeface="Arial"/>
                <a:ea typeface="SimSun" pitchFamily="2" charset="-122"/>
              </a:rPr>
              <a:t>PD after first-line bevacizumab (</a:t>
            </a:r>
            <a:r>
              <a:rPr lang="en-GB" altLang="zh-CN" dirty="0">
                <a:solidFill>
                  <a:srgbClr val="FFFFFF"/>
                </a:solidFill>
                <a:latin typeface="Arial"/>
                <a:ea typeface="SimSun" pitchFamily="2" charset="-122"/>
                <a:cs typeface="Calibri"/>
              </a:rPr>
              <a:t>≥2 doses)</a:t>
            </a:r>
            <a:r>
              <a:rPr lang="en-GB" altLang="zh-CN" dirty="0">
                <a:solidFill>
                  <a:srgbClr val="FFFFFF"/>
                </a:solidFill>
                <a:latin typeface="Arial"/>
                <a:ea typeface="SimSun" pitchFamily="2" charset="-122"/>
              </a:rPr>
              <a:t> +  </a:t>
            </a:r>
            <a:r>
              <a:rPr lang="en-GB" altLang="zh-CN" dirty="0" err="1">
                <a:solidFill>
                  <a:srgbClr val="FFFFFF"/>
                </a:solidFill>
                <a:latin typeface="Arial"/>
                <a:ea typeface="SimSun" pitchFamily="2" charset="-122"/>
              </a:rPr>
              <a:t>oxaliplatin</a:t>
            </a:r>
            <a:r>
              <a:rPr lang="en-GB" altLang="zh-CN" dirty="0">
                <a:solidFill>
                  <a:srgbClr val="FFFFFF"/>
                </a:solidFill>
                <a:latin typeface="Arial"/>
                <a:ea typeface="SimSun" pitchFamily="2" charset="-122"/>
              </a:rPr>
              <a:t> + </a:t>
            </a:r>
            <a:r>
              <a:rPr lang="en-GB" altLang="zh-CN" dirty="0" err="1">
                <a:solidFill>
                  <a:srgbClr val="FFFFFF"/>
                </a:solidFill>
                <a:latin typeface="Arial"/>
                <a:ea typeface="SimSun" pitchFamily="2" charset="-122"/>
              </a:rPr>
              <a:t>fluoropyrimidine</a:t>
            </a:r>
            <a:endParaRPr lang="en-GB" altLang="zh-CN" dirty="0">
              <a:solidFill>
                <a:srgbClr val="FFFFFF"/>
              </a:solidFill>
              <a:latin typeface="Arial"/>
              <a:ea typeface="SimSun" pitchFamily="2" charset="-122"/>
            </a:endParaRPr>
          </a:p>
          <a:p>
            <a:pPr marL="228600" indent="-228600" defTabSz="892175" eaLnBrk="0" hangingPunct="0">
              <a:spcAft>
                <a:spcPts val="0"/>
              </a:spcAft>
              <a:buFont typeface="Arial" pitchFamily="34" charset="0"/>
              <a:buChar char="•"/>
            </a:pPr>
            <a:r>
              <a:rPr lang="en-GB" altLang="zh-CN" dirty="0">
                <a:solidFill>
                  <a:srgbClr val="FFFFFF"/>
                </a:solidFill>
                <a:latin typeface="Arial"/>
                <a:ea typeface="SimSun" pitchFamily="2" charset="-122"/>
              </a:rPr>
              <a:t>Progression </a:t>
            </a:r>
            <a:r>
              <a:rPr lang="en-GB" altLang="zh-CN" dirty="0">
                <a:solidFill>
                  <a:srgbClr val="FFFFFF"/>
                </a:solidFill>
                <a:latin typeface="Arial"/>
                <a:ea typeface="SimSun" pitchFamily="2" charset="-122"/>
                <a:cs typeface="Calibri"/>
              </a:rPr>
              <a:t>≤6 months after last dose of first-line therapy</a:t>
            </a:r>
            <a:endParaRPr lang="en-GB" altLang="zh-CN" dirty="0">
              <a:solidFill>
                <a:srgbClr val="FFFFFF"/>
              </a:solidFill>
              <a:latin typeface="Arial"/>
              <a:ea typeface="SimSun" pitchFamily="2" charset="-122"/>
            </a:endParaRPr>
          </a:p>
          <a:p>
            <a:pPr defTabSz="892175" eaLnBrk="0" hangingPunct="0">
              <a:spcAft>
                <a:spcPts val="0"/>
              </a:spcAft>
            </a:pPr>
            <a:r>
              <a:rPr lang="en-GB" altLang="zh-CN" dirty="0">
                <a:solidFill>
                  <a:srgbClr val="FFFFFF"/>
                </a:solidFill>
                <a:latin typeface="Arial"/>
                <a:ea typeface="SimSun" pitchFamily="2" charset="-122"/>
              </a:rPr>
              <a:t>(n=1,072)</a:t>
            </a:r>
          </a:p>
        </p:txBody>
      </p:sp>
      <p:sp>
        <p:nvSpPr>
          <p:cNvPr id="14" name="Rectangle 9"/>
          <p:cNvSpPr txBox="1">
            <a:spLocks noChangeArrowheads="1"/>
          </p:cNvSpPr>
          <p:nvPr/>
        </p:nvSpPr>
        <p:spPr>
          <a:xfrm>
            <a:off x="365124" y="5297846"/>
            <a:ext cx="4130676" cy="82438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PRIMARY ENDPOINT(S)</a:t>
            </a:r>
          </a:p>
          <a:p>
            <a:r>
              <a:rPr lang="en-GB" sz="1600" kern="0" dirty="0">
                <a:solidFill>
                  <a:srgbClr val="363636"/>
                </a:solidFill>
              </a:rPr>
              <a:t>OS</a:t>
            </a:r>
            <a:endParaRPr lang="en-GB" sz="1600" dirty="0" smtClean="0"/>
          </a:p>
        </p:txBody>
      </p:sp>
      <p:sp>
        <p:nvSpPr>
          <p:cNvPr id="15" name="Content Placeholder 26"/>
          <p:cNvSpPr txBox="1">
            <a:spLocks/>
          </p:cNvSpPr>
          <p:nvPr/>
        </p:nvSpPr>
        <p:spPr>
          <a:xfrm>
            <a:off x="4648200" y="5297846"/>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SECONDARY ENDPOINTS</a:t>
            </a:r>
          </a:p>
          <a:p>
            <a:pPr>
              <a:buClr>
                <a:srgbClr val="043882"/>
              </a:buClr>
            </a:pPr>
            <a:r>
              <a:rPr lang="en-GB" sz="1600" kern="0" dirty="0">
                <a:solidFill>
                  <a:srgbClr val="363636"/>
                </a:solidFill>
              </a:rPr>
              <a:t>PFS, ORR, safety</a:t>
            </a:r>
          </a:p>
        </p:txBody>
      </p:sp>
      <p:cxnSp>
        <p:nvCxnSpPr>
          <p:cNvPr id="16" name="AutoShape 16"/>
          <p:cNvCxnSpPr>
            <a:cxnSpLocks noChangeShapeType="1"/>
            <a:endCxn id="19" idx="1"/>
          </p:cNvCxnSpPr>
          <p:nvPr/>
        </p:nvCxnSpPr>
        <p:spPr bwMode="auto">
          <a:xfrm rot="16200000" flipH="1">
            <a:off x="4215319" y="4027329"/>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1300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677320"/>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6695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363636"/>
                </a:solidFill>
                <a:ea typeface="SimSun" pitchFamily="2" charset="-122"/>
              </a:rPr>
              <a:t>Placebo </a:t>
            </a:r>
            <a:br>
              <a:rPr lang="en-GB" altLang="zh-CN" dirty="0">
                <a:solidFill>
                  <a:srgbClr val="363636"/>
                </a:solidFill>
                <a:ea typeface="SimSun" pitchFamily="2" charset="-122"/>
              </a:rPr>
            </a:br>
            <a:r>
              <a:rPr lang="en-GB" altLang="zh-CN" dirty="0">
                <a:solidFill>
                  <a:srgbClr val="363636"/>
                </a:solidFill>
                <a:ea typeface="SimSun" pitchFamily="2" charset="-122"/>
              </a:rPr>
              <a:t>+ FOLFIRI* q2w</a:t>
            </a:r>
          </a:p>
          <a:p>
            <a:pPr algn="ctr" defTabSz="892175" eaLnBrk="0" hangingPunct="0"/>
            <a:r>
              <a:rPr lang="en-GB" altLang="zh-CN" dirty="0">
                <a:solidFill>
                  <a:srgbClr val="363636"/>
                </a:solidFill>
                <a:ea typeface="SimSun" pitchFamily="2" charset="-122"/>
              </a:rPr>
              <a:t>(n=536)</a:t>
            </a:r>
          </a:p>
        </p:txBody>
      </p:sp>
    </p:spTree>
    <p:extLst>
      <p:ext uri="{BB962C8B-B14F-4D97-AF65-F5344CB8AC3E}">
        <p14:creationId xmlns:p14="http://schemas.microsoft.com/office/powerpoint/2010/main" val="35219543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sz="1600" dirty="0"/>
              <a:t>512: RAISE: A randomized, double-blind, </a:t>
            </a:r>
            <a:r>
              <a:rPr lang="en-GB" sz="1600" dirty="0" err="1"/>
              <a:t>multicenter</a:t>
            </a:r>
            <a:r>
              <a:rPr lang="en-GB" sz="1600" dirty="0"/>
              <a:t> phase III study of </a:t>
            </a:r>
            <a:r>
              <a:rPr lang="en-GB" sz="1600" dirty="0" err="1"/>
              <a:t>irinotecan</a:t>
            </a:r>
            <a:r>
              <a:rPr lang="en-GB" sz="1600" dirty="0"/>
              <a:t>, </a:t>
            </a:r>
            <a:r>
              <a:rPr lang="en-GB" sz="1600" dirty="0" err="1"/>
              <a:t>folinic</a:t>
            </a:r>
            <a:r>
              <a:rPr lang="en-GB" sz="1600" dirty="0"/>
              <a:t> acid, and 5-fluorouracil (FOLFIRI) plus ramucirumab (RAM) or placebo (PBO) in patients (</a:t>
            </a:r>
            <a:r>
              <a:rPr lang="en-GB" sz="1600" dirty="0" err="1"/>
              <a:t>pts</a:t>
            </a:r>
            <a:r>
              <a:rPr lang="en-GB" sz="1600" dirty="0"/>
              <a:t>) with metastatic colorectal carcinoma (CRC) progressive during or following first-line combination therapy with bevacizumab (</a:t>
            </a:r>
            <a:r>
              <a:rPr lang="en-GB" sz="1600" dirty="0" err="1"/>
              <a:t>bev</a:t>
            </a:r>
            <a:r>
              <a:rPr lang="en-GB" sz="1600" dirty="0"/>
              <a:t>), </a:t>
            </a:r>
            <a:r>
              <a:rPr lang="en-GB" sz="1600" dirty="0" err="1"/>
              <a:t>oxaliplatin</a:t>
            </a:r>
            <a:r>
              <a:rPr lang="en-GB" sz="1600" dirty="0"/>
              <a:t> (ox), and a </a:t>
            </a:r>
            <a:r>
              <a:rPr lang="en-GB" sz="1600" dirty="0" err="1"/>
              <a:t>fluoropyrimidine</a:t>
            </a:r>
            <a:r>
              <a:rPr lang="en-GB" sz="1600" dirty="0"/>
              <a:t> (</a:t>
            </a:r>
            <a:r>
              <a:rPr lang="en-GB" sz="1600" dirty="0" err="1"/>
              <a:t>fp</a:t>
            </a:r>
            <a:r>
              <a:rPr lang="en-GB" sz="1600" dirty="0"/>
              <a:t>) – </a:t>
            </a:r>
            <a:r>
              <a:rPr lang="en-GB" sz="1600" dirty="0" err="1"/>
              <a:t>Tabernero</a:t>
            </a:r>
            <a:r>
              <a:rPr lang="en-GB" sz="1600" dirty="0"/>
              <a:t> J, et al</a:t>
            </a:r>
          </a:p>
        </p:txBody>
      </p:sp>
      <p:sp>
        <p:nvSpPr>
          <p:cNvPr id="3" name="Content Placeholder 2"/>
          <p:cNvSpPr>
            <a:spLocks noGrp="1"/>
          </p:cNvSpPr>
          <p:nvPr>
            <p:ph idx="1"/>
          </p:nvPr>
        </p:nvSpPr>
        <p:spPr/>
        <p:txBody>
          <a:bodyPr/>
          <a:lstStyle/>
          <a:p>
            <a:pPr marL="0" indent="0">
              <a:buNone/>
            </a:pPr>
            <a:r>
              <a:rPr lang="en-GB" sz="1600" b="1" dirty="0" smtClean="0">
                <a:solidFill>
                  <a:schemeClr val="tx1"/>
                </a:solidFill>
              </a:rPr>
              <a:t>Key results</a:t>
            </a:r>
            <a:endParaRPr lang="en-GB" sz="1600" b="1" dirty="0">
              <a:solidFill>
                <a:schemeClr val="tx1"/>
              </a:solidFill>
            </a:endParaRPr>
          </a:p>
        </p:txBody>
      </p:sp>
      <p:sp>
        <p:nvSpPr>
          <p:cNvPr id="5" name="Text Placeholder 4"/>
          <p:cNvSpPr>
            <a:spLocks noGrp="1"/>
          </p:cNvSpPr>
          <p:nvPr>
            <p:ph type="body" sz="quarter" idx="11"/>
          </p:nvPr>
        </p:nvSpPr>
        <p:spPr/>
        <p:txBody>
          <a:bodyPr/>
          <a:lstStyle/>
          <a:p>
            <a:r>
              <a:rPr lang="en-GB" dirty="0" err="1">
                <a:solidFill>
                  <a:srgbClr val="363636"/>
                </a:solidFill>
              </a:rPr>
              <a:t>Tabernero</a:t>
            </a:r>
            <a:r>
              <a:rPr lang="en-GB" dirty="0">
                <a:solidFill>
                  <a:srgbClr val="363636"/>
                </a:solidFill>
              </a:rPr>
              <a:t> </a:t>
            </a:r>
            <a:r>
              <a:rPr lang="fr-FR" dirty="0">
                <a:solidFill>
                  <a:srgbClr val="363636"/>
                </a:solidFill>
              </a:rPr>
              <a:t>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512</a:t>
            </a:r>
            <a:r>
              <a:rPr lang="fr-FR" dirty="0" smtClean="0">
                <a:solidFill>
                  <a:srgbClr val="363636"/>
                </a:solidFill>
              </a:rPr>
              <a:t>)</a:t>
            </a:r>
            <a:endParaRPr lang="en-GB" dirty="0">
              <a:solidFill>
                <a:srgbClr val="363636"/>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535815133"/>
              </p:ext>
            </p:extLst>
          </p:nvPr>
        </p:nvGraphicFramePr>
        <p:xfrm>
          <a:off x="270510" y="4143725"/>
          <a:ext cx="8602980" cy="2182692"/>
        </p:xfrm>
        <a:graphic>
          <a:graphicData uri="http://schemas.openxmlformats.org/drawingml/2006/table">
            <a:tbl>
              <a:tblPr firstRow="1" bandRow="1">
                <a:tableStyleId>{F2DE63D5-997A-4646-A377-4702673A728D}</a:tableStyleId>
              </a:tblPr>
              <a:tblGrid>
                <a:gridCol w="3345180"/>
                <a:gridCol w="2286000"/>
                <a:gridCol w="2103120"/>
                <a:gridCol w="868680"/>
              </a:tblGrid>
              <a:tr h="491052">
                <a:tc>
                  <a:txBody>
                    <a:bodyPr/>
                    <a:lstStyle/>
                    <a:p>
                      <a:pPr>
                        <a:lnSpc>
                          <a:spcPts val="1500"/>
                        </a:lnSpc>
                      </a:pPr>
                      <a:r>
                        <a:rPr lang="en-GB" sz="1400" dirty="0" smtClean="0">
                          <a:solidFill>
                            <a:schemeClr val="tx2"/>
                          </a:solidFill>
                        </a:rPr>
                        <a:t>Tumour response, %</a:t>
                      </a:r>
                      <a:endParaRPr lang="en-GB" sz="1400" dirty="0">
                        <a:solidFill>
                          <a:schemeClr val="tx2"/>
                        </a:solidFill>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algn="ctr">
                        <a:lnSpc>
                          <a:spcPts val="1500"/>
                        </a:lnSpc>
                        <a:spcBef>
                          <a:spcPts val="0"/>
                        </a:spcBef>
                        <a:spcAft>
                          <a:spcPts val="0"/>
                        </a:spcAft>
                      </a:pPr>
                      <a:r>
                        <a:rPr lang="en-US" sz="1400" dirty="0" smtClean="0">
                          <a:solidFill>
                            <a:schemeClr val="tx2"/>
                          </a:solidFill>
                          <a:effectLst/>
                        </a:rPr>
                        <a:t>Ramucirumab + FOLFIRI (N=536)</a:t>
                      </a:r>
                      <a:endParaRPr lang="en-US" sz="1400" b="1" dirty="0">
                        <a:solidFill>
                          <a:schemeClr val="tx2"/>
                        </a:solidFill>
                        <a:effectLst/>
                        <a:latin typeface="+mn-lt"/>
                        <a:ea typeface="Calibri"/>
                        <a:cs typeface="Arial" panose="020B0604020202020204"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algn="ctr">
                        <a:lnSpc>
                          <a:spcPts val="1500"/>
                        </a:lnSpc>
                        <a:spcBef>
                          <a:spcPts val="0"/>
                        </a:spcBef>
                        <a:spcAft>
                          <a:spcPts val="0"/>
                        </a:spcAft>
                      </a:pPr>
                      <a:r>
                        <a:rPr lang="en-US" sz="1400" dirty="0" smtClean="0">
                          <a:solidFill>
                            <a:schemeClr val="tx2"/>
                          </a:solidFill>
                          <a:effectLst/>
                        </a:rPr>
                        <a:t>Placebo + FOLFIRI</a:t>
                      </a:r>
                      <a:br>
                        <a:rPr lang="en-US" sz="1400" dirty="0" smtClean="0">
                          <a:solidFill>
                            <a:schemeClr val="tx2"/>
                          </a:solidFill>
                          <a:effectLst/>
                        </a:rPr>
                      </a:br>
                      <a:r>
                        <a:rPr lang="en-US" sz="1400" dirty="0" smtClean="0">
                          <a:solidFill>
                            <a:schemeClr val="tx2"/>
                          </a:solidFill>
                          <a:effectLst/>
                        </a:rPr>
                        <a:t>(N=536)</a:t>
                      </a:r>
                      <a:endParaRPr lang="en-US" sz="1400" b="1" dirty="0">
                        <a:solidFill>
                          <a:schemeClr val="tx2"/>
                        </a:solidFill>
                        <a:effectLst/>
                        <a:latin typeface="+mn-lt"/>
                        <a:ea typeface="Calibri"/>
                        <a:cs typeface="Arial" panose="020B0604020202020204"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lnSpc>
                          <a:spcPts val="1500"/>
                        </a:lnSpc>
                      </a:pPr>
                      <a:r>
                        <a:rPr lang="en-GB" sz="1400" dirty="0" smtClean="0">
                          <a:solidFill>
                            <a:schemeClr val="tx2"/>
                          </a:solidFill>
                        </a:rPr>
                        <a:t>p-value</a:t>
                      </a:r>
                      <a:endParaRPr lang="en-GB" sz="1400" dirty="0">
                        <a:solidFill>
                          <a:schemeClr val="tx2"/>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246665">
                <a:tc>
                  <a:txBody>
                    <a:bodyPr/>
                    <a:lstStyle/>
                    <a:p>
                      <a:pPr>
                        <a:lnSpc>
                          <a:spcPts val="1500"/>
                        </a:lnSpc>
                      </a:pPr>
                      <a:r>
                        <a:rPr lang="en-GB" sz="1400" dirty="0" smtClean="0"/>
                        <a:t>Response rate (CR + PR)</a:t>
                      </a:r>
                      <a:endParaRPr lang="en-GB" sz="1400" dirty="0">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457200" rtl="0" eaLnBrk="1" latinLnBrk="0" hangingPunct="1">
                        <a:lnSpc>
                          <a:spcPts val="1500"/>
                        </a:lnSpc>
                        <a:spcBef>
                          <a:spcPts val="0"/>
                        </a:spcBef>
                        <a:spcAft>
                          <a:spcPts val="0"/>
                        </a:spcAft>
                      </a:pPr>
                      <a:r>
                        <a:rPr lang="en-US" sz="1400" kern="1200" baseline="0" dirty="0" smtClean="0">
                          <a:effectLst/>
                        </a:rPr>
                        <a:t>13.4</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12.5</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0.6336</a:t>
                      </a:r>
                      <a:endParaRPr lang="en-US" sz="1400" kern="1200" dirty="0">
                        <a:solidFill>
                          <a:schemeClr val="tx1"/>
                        </a:solidFill>
                        <a:effectLst/>
                        <a:latin typeface="+mn-lt"/>
                        <a:ea typeface="+mn-ea"/>
                        <a:cs typeface="Arial" pitchFamily="34" charset="0"/>
                      </a:endParaRPr>
                    </a:p>
                  </a:txBody>
                  <a:tcPr marL="91462" marR="91462" marT="45644" marB="45644"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46665">
                <a:tc>
                  <a:txBody>
                    <a:bodyPr/>
                    <a:lstStyle/>
                    <a:p>
                      <a:pPr>
                        <a:lnSpc>
                          <a:spcPts val="1500"/>
                        </a:lnSpc>
                      </a:pPr>
                      <a:r>
                        <a:rPr lang="en-GB" sz="1400" dirty="0" smtClean="0"/>
                        <a:t>Disease</a:t>
                      </a:r>
                      <a:r>
                        <a:rPr lang="en-GB" sz="1400" baseline="0" dirty="0" smtClean="0"/>
                        <a:t> control rate (CR + PR + SD)</a:t>
                      </a:r>
                      <a:endParaRPr lang="en-GB" sz="1400" dirty="0">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74.1</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indent="0" algn="ctr" defTabSz="457200" rtl="0" eaLnBrk="1" latinLnBrk="0" hangingPunct="1">
                        <a:lnSpc>
                          <a:spcPts val="1500"/>
                        </a:lnSpc>
                        <a:spcBef>
                          <a:spcPts val="0"/>
                        </a:spcBef>
                        <a:spcAft>
                          <a:spcPts val="0"/>
                        </a:spcAft>
                      </a:pPr>
                      <a:r>
                        <a:rPr lang="en-US" sz="1400" kern="1200" dirty="0" smtClean="0">
                          <a:effectLst/>
                        </a:rPr>
                        <a:t>68.8</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0.0587</a:t>
                      </a:r>
                      <a:endParaRPr lang="en-US" sz="1400" kern="1200" dirty="0">
                        <a:solidFill>
                          <a:schemeClr val="tx1"/>
                        </a:solidFill>
                        <a:effectLst/>
                        <a:latin typeface="+mn-lt"/>
                        <a:ea typeface="+mn-ea"/>
                        <a:cs typeface="Arial" pitchFamily="34" charset="0"/>
                      </a:endParaRPr>
                    </a:p>
                  </a:txBody>
                  <a:tcPr marL="91462" marR="91462" marT="45644" marB="45644"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46665">
                <a:tc>
                  <a:txBody>
                    <a:bodyPr/>
                    <a:lstStyle/>
                    <a:p>
                      <a:pPr marL="180000">
                        <a:lnSpc>
                          <a:spcPts val="1500"/>
                        </a:lnSpc>
                      </a:pPr>
                      <a:r>
                        <a:rPr lang="en-GB" sz="1400" dirty="0" smtClean="0"/>
                        <a:t>CR</a:t>
                      </a:r>
                      <a:endParaRPr lang="en-GB" sz="1400" dirty="0">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indent="0" algn="ctr" defTabSz="1262063" rtl="0" eaLnBrk="1" latinLnBrk="0" hangingPunct="1">
                        <a:lnSpc>
                          <a:spcPts val="1500"/>
                        </a:lnSpc>
                        <a:spcBef>
                          <a:spcPts val="0"/>
                        </a:spcBef>
                        <a:spcAft>
                          <a:spcPts val="0"/>
                        </a:spcAft>
                      </a:pPr>
                      <a:r>
                        <a:rPr lang="en-US" sz="1400" kern="1200" dirty="0" smtClean="0">
                          <a:effectLst/>
                        </a:rPr>
                        <a:t>0</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1257300" rtl="0" eaLnBrk="1" latinLnBrk="0" hangingPunct="1">
                        <a:lnSpc>
                          <a:spcPts val="1500"/>
                        </a:lnSpc>
                        <a:spcBef>
                          <a:spcPts val="0"/>
                        </a:spcBef>
                        <a:spcAft>
                          <a:spcPts val="0"/>
                        </a:spcAft>
                      </a:pPr>
                      <a:r>
                        <a:rPr lang="en-US" sz="1400" kern="1200" dirty="0" smtClean="0">
                          <a:effectLst/>
                        </a:rPr>
                        <a:t>0.4</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457200" rtl="0" eaLnBrk="1" latinLnBrk="0" hangingPunct="1">
                        <a:lnSpc>
                          <a:spcPts val="1500"/>
                        </a:lnSpc>
                        <a:spcBef>
                          <a:spcPts val="0"/>
                        </a:spcBef>
                        <a:spcAft>
                          <a:spcPts val="0"/>
                        </a:spcAft>
                      </a:pPr>
                      <a:endParaRPr lang="en-US" sz="1400" kern="1200" dirty="0">
                        <a:solidFill>
                          <a:schemeClr val="tx1"/>
                        </a:solidFill>
                        <a:effectLst/>
                        <a:latin typeface="+mn-lt"/>
                        <a:ea typeface="+mn-ea"/>
                        <a:cs typeface="Arial" pitchFamily="34" charset="0"/>
                      </a:endParaRPr>
                    </a:p>
                  </a:txBody>
                  <a:tcPr marL="91462" marR="91462" marT="45644" marB="45644"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46665">
                <a:tc>
                  <a:txBody>
                    <a:bodyPr/>
                    <a:lstStyle/>
                    <a:p>
                      <a:pPr marL="180000">
                        <a:lnSpc>
                          <a:spcPts val="1500"/>
                        </a:lnSpc>
                      </a:pPr>
                      <a:r>
                        <a:rPr lang="en-GB" sz="1400" dirty="0" smtClean="0"/>
                        <a:t>PR</a:t>
                      </a:r>
                      <a:endParaRPr lang="en-GB" sz="1400" dirty="0">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13.4</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12.1</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457200" rtl="0" eaLnBrk="1" latinLnBrk="0" hangingPunct="1">
                        <a:lnSpc>
                          <a:spcPts val="1500"/>
                        </a:lnSpc>
                        <a:spcBef>
                          <a:spcPts val="0"/>
                        </a:spcBef>
                        <a:spcAft>
                          <a:spcPts val="0"/>
                        </a:spcAft>
                      </a:pPr>
                      <a:endParaRPr lang="en-US" sz="1400" kern="1200" dirty="0">
                        <a:solidFill>
                          <a:schemeClr val="tx1"/>
                        </a:solidFill>
                        <a:effectLst/>
                        <a:latin typeface="+mn-lt"/>
                        <a:ea typeface="+mn-ea"/>
                        <a:cs typeface="Arial" pitchFamily="34" charset="0"/>
                      </a:endParaRPr>
                    </a:p>
                  </a:txBody>
                  <a:tcPr marL="91462" marR="91462" marT="45644" marB="45644"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46665">
                <a:tc>
                  <a:txBody>
                    <a:bodyPr/>
                    <a:lstStyle/>
                    <a:p>
                      <a:pPr marL="180000">
                        <a:lnSpc>
                          <a:spcPts val="1500"/>
                        </a:lnSpc>
                      </a:pPr>
                      <a:r>
                        <a:rPr lang="en-GB" sz="1400" dirty="0" smtClean="0"/>
                        <a:t>SD</a:t>
                      </a:r>
                      <a:endParaRPr lang="en-GB" sz="1400" dirty="0">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60.6</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56.3</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457200" rtl="0" eaLnBrk="1" latinLnBrk="0" hangingPunct="1">
                        <a:lnSpc>
                          <a:spcPts val="1500"/>
                        </a:lnSpc>
                        <a:spcBef>
                          <a:spcPts val="0"/>
                        </a:spcBef>
                        <a:spcAft>
                          <a:spcPts val="0"/>
                        </a:spcAft>
                      </a:pPr>
                      <a:endParaRPr lang="en-US" sz="1400" kern="1200" dirty="0">
                        <a:solidFill>
                          <a:schemeClr val="tx1"/>
                        </a:solidFill>
                        <a:effectLst/>
                        <a:latin typeface="+mn-lt"/>
                        <a:ea typeface="+mn-ea"/>
                        <a:cs typeface="Arial" pitchFamily="34" charset="0"/>
                      </a:endParaRPr>
                    </a:p>
                  </a:txBody>
                  <a:tcPr marL="91462" marR="91462" marT="45644" marB="45644"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46665">
                <a:tc>
                  <a:txBody>
                    <a:bodyPr/>
                    <a:lstStyle/>
                    <a:p>
                      <a:pPr marL="180000">
                        <a:lnSpc>
                          <a:spcPts val="1500"/>
                        </a:lnSpc>
                      </a:pPr>
                      <a:r>
                        <a:rPr lang="en-GB" sz="1400" dirty="0" smtClean="0"/>
                        <a:t>PD</a:t>
                      </a:r>
                      <a:endParaRPr lang="en-GB" sz="1400" dirty="0">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16.2</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457200" rtl="0" eaLnBrk="1" latinLnBrk="0" hangingPunct="1">
                        <a:lnSpc>
                          <a:spcPts val="1500"/>
                        </a:lnSpc>
                        <a:spcBef>
                          <a:spcPts val="0"/>
                        </a:spcBef>
                        <a:spcAft>
                          <a:spcPts val="0"/>
                        </a:spcAft>
                      </a:pPr>
                      <a:r>
                        <a:rPr lang="en-US" sz="1400" kern="1200" dirty="0" smtClean="0">
                          <a:effectLst/>
                        </a:rPr>
                        <a:t>25.0</a:t>
                      </a:r>
                      <a:endParaRPr lang="en-US" sz="1400" kern="1200" dirty="0">
                        <a:solidFill>
                          <a:schemeClr val="tx1"/>
                        </a:solidFill>
                        <a:effectLst/>
                        <a:latin typeface="+mn-lt"/>
                        <a:ea typeface="+mn-ea"/>
                        <a:cs typeface="Arial" pitchFamily="34"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457200" rtl="0" eaLnBrk="1" latinLnBrk="0" hangingPunct="1">
                        <a:lnSpc>
                          <a:spcPts val="1500"/>
                        </a:lnSpc>
                        <a:spcBef>
                          <a:spcPts val="0"/>
                        </a:spcBef>
                        <a:spcAft>
                          <a:spcPts val="0"/>
                        </a:spcAft>
                      </a:pPr>
                      <a:endParaRPr lang="en-US" sz="1400" kern="1200" dirty="0">
                        <a:solidFill>
                          <a:schemeClr val="tx1"/>
                        </a:solidFill>
                        <a:effectLst/>
                        <a:latin typeface="+mn-lt"/>
                        <a:ea typeface="+mn-ea"/>
                        <a:cs typeface="Arial" pitchFamily="34" charset="0"/>
                      </a:endParaRPr>
                    </a:p>
                  </a:txBody>
                  <a:tcPr marL="91462" marR="91462" marT="45644" marB="45644"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bl>
          </a:graphicData>
        </a:graphic>
      </p:graphicFrame>
      <p:sp>
        <p:nvSpPr>
          <p:cNvPr id="8" name="TextBox 7"/>
          <p:cNvSpPr txBox="1"/>
          <p:nvPr/>
        </p:nvSpPr>
        <p:spPr>
          <a:xfrm>
            <a:off x="6189352" y="1440283"/>
            <a:ext cx="534121" cy="307777"/>
          </a:xfrm>
          <a:prstGeom prst="rect">
            <a:avLst/>
          </a:prstGeom>
          <a:noFill/>
        </p:spPr>
        <p:txBody>
          <a:bodyPr wrap="none" rtlCol="0">
            <a:spAutoFit/>
          </a:bodyPr>
          <a:lstStyle/>
          <a:p>
            <a:pPr fontAlgn="base">
              <a:spcBef>
                <a:spcPct val="0"/>
              </a:spcBef>
              <a:spcAft>
                <a:spcPct val="0"/>
              </a:spcAft>
            </a:pPr>
            <a:r>
              <a:rPr lang="en-GB" sz="1400" b="1" dirty="0">
                <a:solidFill>
                  <a:srgbClr val="363636"/>
                </a:solidFill>
              </a:rPr>
              <a:t>PFS</a:t>
            </a:r>
          </a:p>
        </p:txBody>
      </p:sp>
      <p:graphicFrame>
        <p:nvGraphicFramePr>
          <p:cNvPr id="9" name="Table 8"/>
          <p:cNvGraphicFramePr>
            <a:graphicFrameLocks noGrp="1"/>
          </p:cNvGraphicFramePr>
          <p:nvPr>
            <p:extLst>
              <p:ext uri="{D42A27DB-BD31-4B8C-83A1-F6EECF244321}">
                <p14:modId xmlns:p14="http://schemas.microsoft.com/office/powerpoint/2010/main" val="3602897041"/>
              </p:ext>
            </p:extLst>
          </p:nvPr>
        </p:nvGraphicFramePr>
        <p:xfrm>
          <a:off x="2061739" y="1596681"/>
          <a:ext cx="2475751" cy="1255402"/>
        </p:xfrm>
        <a:graphic>
          <a:graphicData uri="http://schemas.openxmlformats.org/drawingml/2006/table">
            <a:tbl>
              <a:tblPr firstRow="1" bandRow="1">
                <a:tableStyleId>{69012ECD-51FC-41F1-AA8D-1B2483CD663E}</a:tableStyleId>
              </a:tblPr>
              <a:tblGrid>
                <a:gridCol w="818521"/>
                <a:gridCol w="949864"/>
                <a:gridCol w="707366"/>
              </a:tblGrid>
              <a:tr h="337409">
                <a:tc>
                  <a:txBody>
                    <a:bodyPr/>
                    <a:lstStyle/>
                    <a:p>
                      <a:endParaRPr lang="en-GB" sz="800" dirty="0">
                        <a:solidFill>
                          <a:schemeClr val="tx1"/>
                        </a:solidFill>
                      </a:endParaRPr>
                    </a:p>
                  </a:txBody>
                  <a:tcPr>
                    <a:lnL w="9525" cap="flat" cmpd="sng" algn="ctr">
                      <a:noFill/>
                      <a:prstDash val="solid"/>
                    </a:lnL>
                    <a:lnR>
                      <a:noFill/>
                    </a:lnR>
                    <a:lnT w="9525" cap="flat" cmpd="sng" algn="ctr">
                      <a:noFill/>
                      <a:prstDash val="soli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err="1" smtClean="0">
                          <a:solidFill>
                            <a:schemeClr val="tx1"/>
                          </a:solidFill>
                        </a:rPr>
                        <a:t>Ramucirumab</a:t>
                      </a:r>
                      <a:r>
                        <a:rPr lang="en-GB" sz="800" b="1" dirty="0" smtClean="0">
                          <a:solidFill>
                            <a:schemeClr val="tx1"/>
                          </a:solidFill>
                        </a:rPr>
                        <a:t> + FOLFIRI</a:t>
                      </a:r>
                      <a:br>
                        <a:rPr lang="en-GB" sz="800" b="1" dirty="0" smtClean="0">
                          <a:solidFill>
                            <a:schemeClr val="tx1"/>
                          </a:solidFill>
                        </a:rPr>
                      </a:br>
                      <a:r>
                        <a:rPr lang="en-GB" sz="800" b="1" dirty="0" smtClean="0">
                          <a:solidFill>
                            <a:schemeClr val="tx1"/>
                          </a:solidFill>
                        </a:rPr>
                        <a:t>N=536</a:t>
                      </a:r>
                      <a:endParaRPr lang="en-GB" sz="800" b="1" dirty="0">
                        <a:solidFill>
                          <a:schemeClr val="tx1"/>
                        </a:solidFill>
                      </a:endParaRPr>
                    </a:p>
                  </a:txBody>
                  <a:tcPr>
                    <a:lnL>
                      <a:noFill/>
                    </a:lnL>
                    <a:lnR>
                      <a:noFill/>
                    </a:lnR>
                    <a:lnT w="9525" cap="flat" cmpd="sng" algn="ctr">
                      <a:noFill/>
                      <a:prstDash val="soli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b="1" dirty="0" smtClean="0">
                          <a:solidFill>
                            <a:schemeClr val="tx1"/>
                          </a:solidFill>
                        </a:rPr>
                        <a:t>Placebo + FOLFIRI </a:t>
                      </a:r>
                      <a:br>
                        <a:rPr lang="en-GB" sz="800" b="1" dirty="0" smtClean="0">
                          <a:solidFill>
                            <a:schemeClr val="tx1"/>
                          </a:solidFill>
                        </a:rPr>
                      </a:br>
                      <a:r>
                        <a:rPr lang="en-GB" sz="800" b="1" dirty="0" smtClean="0">
                          <a:solidFill>
                            <a:schemeClr val="tx1"/>
                          </a:solidFill>
                        </a:rPr>
                        <a:t>N=536</a:t>
                      </a:r>
                      <a:endParaRPr lang="en-GB" sz="800" b="1" dirty="0">
                        <a:solidFill>
                          <a:schemeClr val="tx1"/>
                        </a:solidFill>
                      </a:endParaRPr>
                    </a:p>
                  </a:txBody>
                  <a:tcPr>
                    <a:lnL>
                      <a:noFill/>
                    </a:lnL>
                    <a:lnR w="9525" cap="flat" cmpd="sng" algn="ctr">
                      <a:noFill/>
                      <a:prstDash val="solid"/>
                    </a:lnR>
                    <a:lnT w="9525" cap="flat" cmpd="sng" algn="ctr">
                      <a:noFill/>
                      <a:prstDash val="soli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r>
              <a:tr h="337409">
                <a:tc>
                  <a:txBody>
                    <a:bodyPr/>
                    <a:lstStyle/>
                    <a:p>
                      <a:r>
                        <a:rPr lang="en-GB" sz="800" dirty="0" err="1" smtClean="0">
                          <a:solidFill>
                            <a:schemeClr val="tx1"/>
                          </a:solidFill>
                        </a:rPr>
                        <a:t>mOS</a:t>
                      </a:r>
                      <a:r>
                        <a:rPr lang="en-GB" sz="800" dirty="0" smtClean="0">
                          <a:solidFill>
                            <a:schemeClr val="tx1"/>
                          </a:solidFill>
                        </a:rPr>
                        <a:t>, months</a:t>
                      </a:r>
                      <a:br>
                        <a:rPr lang="en-GB" sz="800" dirty="0" smtClean="0">
                          <a:solidFill>
                            <a:schemeClr val="tx1"/>
                          </a:solidFill>
                        </a:rPr>
                      </a:br>
                      <a:r>
                        <a:rPr lang="en-GB" sz="800" dirty="0" smtClean="0">
                          <a:solidFill>
                            <a:schemeClr val="tx1"/>
                          </a:solidFill>
                        </a:rPr>
                        <a:t>(95% CI)</a:t>
                      </a:r>
                      <a:endParaRPr lang="en-GB" sz="800" dirty="0">
                        <a:solidFill>
                          <a:schemeClr val="tx1"/>
                        </a:solidFill>
                      </a:endParaRPr>
                    </a:p>
                  </a:txBody>
                  <a:tcPr>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smtClean="0">
                          <a:solidFill>
                            <a:schemeClr val="tx1"/>
                          </a:solidFill>
                        </a:rPr>
                        <a:t>13.3</a:t>
                      </a:r>
                      <a:br>
                        <a:rPr lang="en-GB" sz="800" dirty="0" smtClean="0">
                          <a:solidFill>
                            <a:schemeClr val="tx1"/>
                          </a:solidFill>
                        </a:rPr>
                      </a:br>
                      <a:r>
                        <a:rPr lang="en-GB" sz="800" dirty="0" smtClean="0">
                          <a:solidFill>
                            <a:schemeClr val="tx1"/>
                          </a:solidFill>
                        </a:rPr>
                        <a:t>(12.45, 14.5)</a:t>
                      </a:r>
                      <a:endParaRPr lang="en-GB" sz="800" dirty="0">
                        <a:solidFill>
                          <a:schemeClr val="tx1"/>
                        </a:solidFill>
                      </a:endParaRPr>
                    </a:p>
                  </a:txBody>
                  <a:tcPr>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smtClean="0">
                          <a:solidFill>
                            <a:schemeClr val="tx1"/>
                          </a:solidFill>
                        </a:rPr>
                        <a:t>11.7</a:t>
                      </a:r>
                      <a:br>
                        <a:rPr lang="en-GB" sz="800" dirty="0" smtClean="0">
                          <a:solidFill>
                            <a:schemeClr val="tx1"/>
                          </a:solidFill>
                        </a:rPr>
                      </a:br>
                      <a:r>
                        <a:rPr lang="en-GB" sz="800" dirty="0" smtClean="0">
                          <a:solidFill>
                            <a:schemeClr val="tx1"/>
                          </a:solidFill>
                        </a:rPr>
                        <a:t>(10.8, 12.7)</a:t>
                      </a:r>
                      <a:endParaRPr lang="en-GB" sz="800" dirty="0">
                        <a:solidFill>
                          <a:schemeClr val="tx1"/>
                        </a:solidFill>
                      </a:endParaRPr>
                    </a:p>
                  </a:txBody>
                  <a:tcPr>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r>
              <a:tr h="157457">
                <a:tc>
                  <a:txBody>
                    <a:bodyPr/>
                    <a:lstStyle/>
                    <a:p>
                      <a:r>
                        <a:rPr lang="en-GB" sz="800" b="1" dirty="0" smtClean="0">
                          <a:solidFill>
                            <a:schemeClr val="tx1"/>
                          </a:solidFill>
                        </a:rPr>
                        <a:t>HR</a:t>
                      </a:r>
                      <a:r>
                        <a:rPr lang="en-GB" sz="800" dirty="0" smtClean="0">
                          <a:solidFill>
                            <a:schemeClr val="tx1"/>
                          </a:solidFill>
                        </a:rPr>
                        <a:t> (95% CI)</a:t>
                      </a:r>
                      <a:endParaRPr lang="en-GB" sz="800" dirty="0">
                        <a:solidFill>
                          <a:schemeClr val="tx1"/>
                        </a:solidFill>
                      </a:endParaRPr>
                    </a:p>
                  </a:txBody>
                  <a:tcPr>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800" b="1" dirty="0" smtClean="0">
                          <a:solidFill>
                            <a:schemeClr val="tx1"/>
                          </a:solidFill>
                        </a:rPr>
                        <a:t>0.84</a:t>
                      </a:r>
                      <a:r>
                        <a:rPr lang="en-GB" sz="800" dirty="0" smtClean="0">
                          <a:solidFill>
                            <a:schemeClr val="tx1"/>
                          </a:solidFill>
                        </a:rPr>
                        <a:t> (0.73, 0.98) (stratified)</a:t>
                      </a:r>
                      <a:endParaRPr lang="en-GB" sz="800" dirty="0">
                        <a:solidFill>
                          <a:schemeClr val="tx1"/>
                        </a:solidFill>
                      </a:endParaRPr>
                    </a:p>
                  </a:txBody>
                  <a:tcPr>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tr>
              <a:tr h="247433">
                <a:tc>
                  <a:txBody>
                    <a:bodyPr/>
                    <a:lstStyle/>
                    <a:p>
                      <a:r>
                        <a:rPr lang="en-GB" sz="800" dirty="0" smtClean="0">
                          <a:solidFill>
                            <a:schemeClr val="tx1"/>
                          </a:solidFill>
                        </a:rPr>
                        <a:t>p-value*</a:t>
                      </a:r>
                      <a:endParaRPr lang="en-GB" sz="800" dirty="0">
                        <a:solidFill>
                          <a:schemeClr val="tx1"/>
                        </a:solidFill>
                      </a:endParaRPr>
                    </a:p>
                  </a:txBody>
                  <a:tcPr>
                    <a:lnL w="9525" cap="flat" cmpd="sng" algn="ctr">
                      <a:noFill/>
                      <a:prstDash val="soli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GB" sz="800" dirty="0" smtClean="0">
                          <a:solidFill>
                            <a:schemeClr val="tx1"/>
                          </a:solidFill>
                        </a:rPr>
                        <a:t>0.0219 (stratified)</a:t>
                      </a:r>
                      <a:endParaRPr lang="en-GB" sz="800" dirty="0">
                        <a:solidFill>
                          <a:schemeClr val="tx1"/>
                        </a:solidFill>
                      </a:endParaRPr>
                    </a:p>
                  </a:txBody>
                  <a:tcPr>
                    <a:lnL>
                      <a:noFill/>
                    </a:lnL>
                    <a:lnR w="9525" cap="flat" cmpd="sng" algn="ctr">
                      <a:noFill/>
                      <a:prstDash val="soli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dirty="0"/>
                    </a:p>
                  </a:txBody>
                  <a:tcPr/>
                </a:tc>
              </a:tr>
            </a:tbl>
          </a:graphicData>
        </a:graphic>
      </p:graphicFrame>
      <p:sp>
        <p:nvSpPr>
          <p:cNvPr id="10" name="Text Box 62"/>
          <p:cNvSpPr txBox="1">
            <a:spLocks noChangeArrowheads="1"/>
          </p:cNvSpPr>
          <p:nvPr/>
        </p:nvSpPr>
        <p:spPr bwMode="auto">
          <a:xfrm rot="16200000">
            <a:off x="-392360" y="2525563"/>
            <a:ext cx="98456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Overall survival</a:t>
            </a:r>
            <a:endParaRPr lang="en-GB" altLang="en-US" sz="800" b="1" dirty="0">
              <a:latin typeface="+mn-lt"/>
              <a:cs typeface="Arial" panose="020B0604020202020204" pitchFamily="34" charset="0"/>
            </a:endParaRPr>
          </a:p>
        </p:txBody>
      </p:sp>
      <p:sp>
        <p:nvSpPr>
          <p:cNvPr id="11" name="Text Box 103"/>
          <p:cNvSpPr txBox="1">
            <a:spLocks noChangeArrowheads="1"/>
          </p:cNvSpPr>
          <p:nvPr/>
        </p:nvSpPr>
        <p:spPr bwMode="auto">
          <a:xfrm>
            <a:off x="1912250" y="3913202"/>
            <a:ext cx="11481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Time (months)</a:t>
            </a:r>
            <a:endParaRPr lang="en-GB" altLang="en-US" sz="800" b="1" dirty="0">
              <a:latin typeface="+mn-lt"/>
              <a:cs typeface="Arial" panose="020B0604020202020204" pitchFamily="34" charset="0"/>
            </a:endParaRPr>
          </a:p>
        </p:txBody>
      </p:sp>
      <p:sp>
        <p:nvSpPr>
          <p:cNvPr id="12" name="Text Box 105"/>
          <p:cNvSpPr txBox="1">
            <a:spLocks noChangeArrowheads="1"/>
          </p:cNvSpPr>
          <p:nvPr/>
        </p:nvSpPr>
        <p:spPr bwMode="auto">
          <a:xfrm>
            <a:off x="5968" y="2907525"/>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0.3</a:t>
            </a:r>
            <a:endParaRPr lang="en-GB" altLang="en-US" sz="800" b="1" dirty="0">
              <a:latin typeface="+mn-lt"/>
              <a:cs typeface="Arial" panose="020B0604020202020204" pitchFamily="34" charset="0"/>
            </a:endParaRPr>
          </a:p>
        </p:txBody>
      </p:sp>
      <p:sp>
        <p:nvSpPr>
          <p:cNvPr id="13" name="Text Box 106"/>
          <p:cNvSpPr txBox="1">
            <a:spLocks noChangeArrowheads="1"/>
          </p:cNvSpPr>
          <p:nvPr/>
        </p:nvSpPr>
        <p:spPr bwMode="auto">
          <a:xfrm>
            <a:off x="5968" y="2717011"/>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0.4</a:t>
            </a:r>
            <a:endParaRPr lang="en-GB" altLang="en-US" sz="800" b="1" dirty="0">
              <a:latin typeface="+mn-lt"/>
              <a:cs typeface="Arial" panose="020B0604020202020204" pitchFamily="34" charset="0"/>
            </a:endParaRPr>
          </a:p>
        </p:txBody>
      </p:sp>
      <p:sp>
        <p:nvSpPr>
          <p:cNvPr id="14" name="Text Box 107"/>
          <p:cNvSpPr txBox="1">
            <a:spLocks noChangeArrowheads="1"/>
          </p:cNvSpPr>
          <p:nvPr/>
        </p:nvSpPr>
        <p:spPr bwMode="auto">
          <a:xfrm>
            <a:off x="5968" y="2529863"/>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0.5</a:t>
            </a:r>
            <a:endParaRPr lang="en-GB" altLang="en-US" sz="800" b="1" dirty="0">
              <a:latin typeface="+mn-lt"/>
              <a:cs typeface="Arial" panose="020B0604020202020204" pitchFamily="34" charset="0"/>
            </a:endParaRPr>
          </a:p>
        </p:txBody>
      </p:sp>
      <p:sp>
        <p:nvSpPr>
          <p:cNvPr id="15" name="Text Box 108"/>
          <p:cNvSpPr txBox="1">
            <a:spLocks noChangeArrowheads="1"/>
          </p:cNvSpPr>
          <p:nvPr/>
        </p:nvSpPr>
        <p:spPr bwMode="auto">
          <a:xfrm>
            <a:off x="5968" y="2344523"/>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0.6</a:t>
            </a:r>
            <a:endParaRPr lang="en-GB" altLang="en-US" sz="800" b="1" dirty="0">
              <a:latin typeface="+mn-lt"/>
              <a:cs typeface="Arial" panose="020B0604020202020204" pitchFamily="34" charset="0"/>
            </a:endParaRPr>
          </a:p>
        </p:txBody>
      </p:sp>
      <p:sp>
        <p:nvSpPr>
          <p:cNvPr id="16" name="Text Box 109"/>
          <p:cNvSpPr txBox="1">
            <a:spLocks noChangeArrowheads="1"/>
          </p:cNvSpPr>
          <p:nvPr/>
        </p:nvSpPr>
        <p:spPr bwMode="auto">
          <a:xfrm>
            <a:off x="5968" y="2158485"/>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0.7</a:t>
            </a:r>
            <a:endParaRPr lang="en-GB" altLang="en-US" sz="800" b="1" dirty="0">
              <a:latin typeface="+mn-lt"/>
              <a:cs typeface="Arial" panose="020B0604020202020204" pitchFamily="34" charset="0"/>
            </a:endParaRPr>
          </a:p>
        </p:txBody>
      </p:sp>
      <p:sp>
        <p:nvSpPr>
          <p:cNvPr id="17" name="Text Box 110"/>
          <p:cNvSpPr txBox="1">
            <a:spLocks noChangeArrowheads="1"/>
          </p:cNvSpPr>
          <p:nvPr/>
        </p:nvSpPr>
        <p:spPr bwMode="auto">
          <a:xfrm>
            <a:off x="5968" y="1970256"/>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0.8</a:t>
            </a:r>
            <a:endParaRPr lang="en-GB" altLang="en-US" sz="800" b="1" dirty="0">
              <a:latin typeface="+mn-lt"/>
              <a:cs typeface="Arial" panose="020B0604020202020204" pitchFamily="34" charset="0"/>
            </a:endParaRPr>
          </a:p>
        </p:txBody>
      </p:sp>
      <p:sp>
        <p:nvSpPr>
          <p:cNvPr id="18" name="Text Box 111"/>
          <p:cNvSpPr txBox="1">
            <a:spLocks noChangeArrowheads="1"/>
          </p:cNvSpPr>
          <p:nvPr/>
        </p:nvSpPr>
        <p:spPr bwMode="auto">
          <a:xfrm>
            <a:off x="5968" y="1779095"/>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0.9</a:t>
            </a:r>
            <a:endParaRPr lang="en-GB" altLang="en-US" sz="800" b="1" dirty="0">
              <a:latin typeface="+mn-lt"/>
              <a:cs typeface="Arial" panose="020B0604020202020204" pitchFamily="34" charset="0"/>
            </a:endParaRPr>
          </a:p>
        </p:txBody>
      </p:sp>
      <p:sp>
        <p:nvSpPr>
          <p:cNvPr id="19" name="Text Box 112"/>
          <p:cNvSpPr txBox="1">
            <a:spLocks noChangeArrowheads="1"/>
          </p:cNvSpPr>
          <p:nvPr/>
        </p:nvSpPr>
        <p:spPr bwMode="auto">
          <a:xfrm>
            <a:off x="5968" y="1598517"/>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1.0</a:t>
            </a:r>
            <a:endParaRPr lang="en-GB" altLang="en-US" sz="800" b="1" dirty="0">
              <a:latin typeface="+mn-lt"/>
              <a:cs typeface="Arial" panose="020B0604020202020204" pitchFamily="34" charset="0"/>
            </a:endParaRPr>
          </a:p>
        </p:txBody>
      </p:sp>
      <p:sp>
        <p:nvSpPr>
          <p:cNvPr id="20" name="Text Box 113"/>
          <p:cNvSpPr txBox="1">
            <a:spLocks noChangeArrowheads="1"/>
          </p:cNvSpPr>
          <p:nvPr/>
        </p:nvSpPr>
        <p:spPr bwMode="auto">
          <a:xfrm>
            <a:off x="5968" y="3092680"/>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0.2</a:t>
            </a:r>
            <a:endParaRPr lang="en-GB" altLang="en-US" sz="800" b="1" dirty="0">
              <a:latin typeface="+mn-lt"/>
              <a:cs typeface="Arial" panose="020B0604020202020204" pitchFamily="34" charset="0"/>
            </a:endParaRPr>
          </a:p>
        </p:txBody>
      </p:sp>
      <p:sp>
        <p:nvSpPr>
          <p:cNvPr id="21" name="Text Box 114"/>
          <p:cNvSpPr txBox="1">
            <a:spLocks noChangeArrowheads="1"/>
          </p:cNvSpPr>
          <p:nvPr/>
        </p:nvSpPr>
        <p:spPr bwMode="auto">
          <a:xfrm>
            <a:off x="5968" y="3279799"/>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0.1</a:t>
            </a:r>
            <a:endParaRPr lang="en-GB" altLang="en-US" sz="800" b="1" dirty="0">
              <a:latin typeface="+mn-lt"/>
              <a:cs typeface="Arial" panose="020B0604020202020204" pitchFamily="34" charset="0"/>
            </a:endParaRPr>
          </a:p>
        </p:txBody>
      </p:sp>
      <p:sp>
        <p:nvSpPr>
          <p:cNvPr id="22" name="Text Box 115"/>
          <p:cNvSpPr txBox="1">
            <a:spLocks noChangeArrowheads="1"/>
          </p:cNvSpPr>
          <p:nvPr/>
        </p:nvSpPr>
        <p:spPr bwMode="auto">
          <a:xfrm>
            <a:off x="5968" y="3468162"/>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0.0</a:t>
            </a:r>
            <a:endParaRPr lang="en-GB" altLang="en-US" sz="800" b="1" dirty="0">
              <a:latin typeface="+mn-lt"/>
              <a:cs typeface="Arial" panose="020B0604020202020204" pitchFamily="34" charset="0"/>
            </a:endParaRPr>
          </a:p>
        </p:txBody>
      </p:sp>
      <p:sp>
        <p:nvSpPr>
          <p:cNvPr id="23" name="Freeform 144"/>
          <p:cNvSpPr>
            <a:spLocks/>
          </p:cNvSpPr>
          <p:nvPr/>
        </p:nvSpPr>
        <p:spPr bwMode="auto">
          <a:xfrm>
            <a:off x="434252" y="1671546"/>
            <a:ext cx="4100652" cy="2016460"/>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4" name="Line 145"/>
          <p:cNvSpPr>
            <a:spLocks noChangeShapeType="1"/>
          </p:cNvSpPr>
          <p:nvPr/>
        </p:nvSpPr>
        <p:spPr bwMode="auto">
          <a:xfrm>
            <a:off x="403762" y="1679272"/>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5" name="Line 146"/>
          <p:cNvSpPr>
            <a:spLocks noChangeShapeType="1"/>
          </p:cNvSpPr>
          <p:nvPr/>
        </p:nvSpPr>
        <p:spPr bwMode="auto">
          <a:xfrm>
            <a:off x="403762" y="1886817"/>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6" name="Line 147"/>
          <p:cNvSpPr>
            <a:spLocks noChangeShapeType="1"/>
          </p:cNvSpPr>
          <p:nvPr/>
        </p:nvSpPr>
        <p:spPr bwMode="auto">
          <a:xfrm>
            <a:off x="403762" y="2077978"/>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7" name="Line 148"/>
          <p:cNvSpPr>
            <a:spLocks noChangeShapeType="1"/>
          </p:cNvSpPr>
          <p:nvPr/>
        </p:nvSpPr>
        <p:spPr bwMode="auto">
          <a:xfrm>
            <a:off x="403762" y="2266207"/>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8" name="Line 150"/>
          <p:cNvSpPr>
            <a:spLocks noChangeShapeType="1"/>
          </p:cNvSpPr>
          <p:nvPr/>
        </p:nvSpPr>
        <p:spPr bwMode="auto">
          <a:xfrm>
            <a:off x="403762" y="3387521"/>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9" name="Line 151"/>
          <p:cNvSpPr>
            <a:spLocks noChangeShapeType="1"/>
          </p:cNvSpPr>
          <p:nvPr/>
        </p:nvSpPr>
        <p:spPr bwMode="auto">
          <a:xfrm>
            <a:off x="403762" y="3200402"/>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30" name="Line 152"/>
          <p:cNvSpPr>
            <a:spLocks noChangeShapeType="1"/>
          </p:cNvSpPr>
          <p:nvPr/>
        </p:nvSpPr>
        <p:spPr bwMode="auto">
          <a:xfrm>
            <a:off x="403762" y="3015247"/>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31" name="Line 153"/>
          <p:cNvSpPr>
            <a:spLocks noChangeShapeType="1"/>
          </p:cNvSpPr>
          <p:nvPr/>
        </p:nvSpPr>
        <p:spPr bwMode="auto">
          <a:xfrm>
            <a:off x="403762" y="2824733"/>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32" name="Line 154"/>
          <p:cNvSpPr>
            <a:spLocks noChangeShapeType="1"/>
          </p:cNvSpPr>
          <p:nvPr/>
        </p:nvSpPr>
        <p:spPr bwMode="auto">
          <a:xfrm>
            <a:off x="403762" y="2637585"/>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33" name="Line 155"/>
          <p:cNvSpPr>
            <a:spLocks noChangeShapeType="1"/>
          </p:cNvSpPr>
          <p:nvPr/>
        </p:nvSpPr>
        <p:spPr bwMode="auto">
          <a:xfrm>
            <a:off x="403762" y="2452245"/>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grpSp>
        <p:nvGrpSpPr>
          <p:cNvPr id="34" name="Group 33"/>
          <p:cNvGrpSpPr/>
          <p:nvPr/>
        </p:nvGrpSpPr>
        <p:grpSpPr>
          <a:xfrm>
            <a:off x="318864" y="3575884"/>
            <a:ext cx="2073071" cy="379339"/>
            <a:chOff x="346574" y="3713950"/>
            <a:chExt cx="2073071" cy="379339"/>
          </a:xfrm>
        </p:grpSpPr>
        <p:sp>
          <p:nvSpPr>
            <p:cNvPr id="35" name="Line 149"/>
            <p:cNvSpPr>
              <a:spLocks noChangeShapeType="1"/>
            </p:cNvSpPr>
            <p:nvPr/>
          </p:nvSpPr>
          <p:spPr bwMode="auto">
            <a:xfrm>
              <a:off x="417617" y="3713950"/>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36" name="Line 163"/>
            <p:cNvSpPr>
              <a:spLocks noChangeShapeType="1"/>
            </p:cNvSpPr>
            <p:nvPr/>
          </p:nvSpPr>
          <p:spPr bwMode="auto">
            <a:xfrm flipV="1">
              <a:off x="508955"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37" name="Line 164"/>
            <p:cNvSpPr>
              <a:spLocks noChangeShapeType="1"/>
            </p:cNvSpPr>
            <p:nvPr/>
          </p:nvSpPr>
          <p:spPr bwMode="auto">
            <a:xfrm flipV="1">
              <a:off x="792997"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38" name="Line 165"/>
            <p:cNvSpPr>
              <a:spLocks noChangeShapeType="1"/>
            </p:cNvSpPr>
            <p:nvPr/>
          </p:nvSpPr>
          <p:spPr bwMode="auto">
            <a:xfrm>
              <a:off x="1081711"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39" name="Line 166"/>
            <p:cNvSpPr>
              <a:spLocks noChangeShapeType="1"/>
            </p:cNvSpPr>
            <p:nvPr/>
          </p:nvSpPr>
          <p:spPr bwMode="auto">
            <a:xfrm>
              <a:off x="1355422"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40" name="Line 167"/>
            <p:cNvSpPr>
              <a:spLocks noChangeShapeType="1"/>
            </p:cNvSpPr>
            <p:nvPr/>
          </p:nvSpPr>
          <p:spPr bwMode="auto">
            <a:xfrm>
              <a:off x="1657542"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41" name="Line 168"/>
            <p:cNvSpPr>
              <a:spLocks noChangeShapeType="1"/>
            </p:cNvSpPr>
            <p:nvPr/>
          </p:nvSpPr>
          <p:spPr bwMode="auto">
            <a:xfrm>
              <a:off x="1936185"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42" name="Line 169"/>
            <p:cNvSpPr>
              <a:spLocks noChangeShapeType="1"/>
            </p:cNvSpPr>
            <p:nvPr/>
          </p:nvSpPr>
          <p:spPr bwMode="auto">
            <a:xfrm>
              <a:off x="2221670"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43" name="Text Box 88"/>
            <p:cNvSpPr txBox="1">
              <a:spLocks noChangeArrowheads="1"/>
            </p:cNvSpPr>
            <p:nvPr/>
          </p:nvSpPr>
          <p:spPr bwMode="auto">
            <a:xfrm>
              <a:off x="346574" y="3877845"/>
              <a:ext cx="3121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a:latin typeface="+mn-lt"/>
                  <a:cs typeface="Arial" panose="020B0604020202020204" pitchFamily="34" charset="0"/>
                </a:rPr>
                <a:t>0</a:t>
              </a:r>
            </a:p>
          </p:txBody>
        </p:sp>
        <p:sp>
          <p:nvSpPr>
            <p:cNvPr id="44" name="Text Box 88"/>
            <p:cNvSpPr txBox="1">
              <a:spLocks noChangeArrowheads="1"/>
            </p:cNvSpPr>
            <p:nvPr/>
          </p:nvSpPr>
          <p:spPr bwMode="auto">
            <a:xfrm>
              <a:off x="640557" y="3877845"/>
              <a:ext cx="3121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a:t>
              </a:r>
              <a:endParaRPr lang="en-GB" altLang="en-US" sz="800" b="1" dirty="0">
                <a:latin typeface="+mn-lt"/>
                <a:cs typeface="Arial" panose="020B0604020202020204" pitchFamily="34" charset="0"/>
              </a:endParaRPr>
            </a:p>
          </p:txBody>
        </p:sp>
        <p:sp>
          <p:nvSpPr>
            <p:cNvPr id="45" name="Text Box 88"/>
            <p:cNvSpPr txBox="1">
              <a:spLocks noChangeArrowheads="1"/>
            </p:cNvSpPr>
            <p:nvPr/>
          </p:nvSpPr>
          <p:spPr bwMode="auto">
            <a:xfrm>
              <a:off x="926521" y="3877845"/>
              <a:ext cx="3121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6</a:t>
              </a:r>
              <a:endParaRPr lang="en-GB" altLang="en-US" sz="800" b="1" dirty="0">
                <a:latin typeface="+mn-lt"/>
                <a:cs typeface="Arial" panose="020B0604020202020204" pitchFamily="34" charset="0"/>
              </a:endParaRPr>
            </a:p>
          </p:txBody>
        </p:sp>
        <p:sp>
          <p:nvSpPr>
            <p:cNvPr id="46" name="Text Box 88"/>
            <p:cNvSpPr txBox="1">
              <a:spLocks noChangeArrowheads="1"/>
            </p:cNvSpPr>
            <p:nvPr/>
          </p:nvSpPr>
          <p:spPr bwMode="auto">
            <a:xfrm>
              <a:off x="1205376" y="3877845"/>
              <a:ext cx="3121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9</a:t>
              </a:r>
              <a:endParaRPr lang="en-GB" altLang="en-US" sz="800" b="1" dirty="0">
                <a:latin typeface="+mn-lt"/>
                <a:cs typeface="Arial" panose="020B0604020202020204" pitchFamily="34" charset="0"/>
              </a:endParaRPr>
            </a:p>
          </p:txBody>
        </p:sp>
        <p:sp>
          <p:nvSpPr>
            <p:cNvPr id="47" name="Text Box 88"/>
            <p:cNvSpPr txBox="1">
              <a:spLocks noChangeArrowheads="1"/>
            </p:cNvSpPr>
            <p:nvPr/>
          </p:nvSpPr>
          <p:spPr bwMode="auto">
            <a:xfrm>
              <a:off x="1463751" y="3877845"/>
              <a:ext cx="38643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12</a:t>
              </a:r>
              <a:endParaRPr lang="en-GB" altLang="en-US" sz="800" b="1" dirty="0">
                <a:latin typeface="+mn-lt"/>
                <a:cs typeface="Arial" panose="020B0604020202020204" pitchFamily="34" charset="0"/>
              </a:endParaRPr>
            </a:p>
          </p:txBody>
        </p:sp>
        <p:sp>
          <p:nvSpPr>
            <p:cNvPr id="48" name="Text Box 88"/>
            <p:cNvSpPr txBox="1">
              <a:spLocks noChangeArrowheads="1"/>
            </p:cNvSpPr>
            <p:nvPr/>
          </p:nvSpPr>
          <p:spPr bwMode="auto">
            <a:xfrm>
              <a:off x="1744688" y="3877845"/>
              <a:ext cx="38643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15</a:t>
              </a:r>
              <a:endParaRPr lang="en-GB" altLang="en-US" sz="800" b="1" dirty="0">
                <a:latin typeface="+mn-lt"/>
                <a:cs typeface="Arial" panose="020B0604020202020204" pitchFamily="34" charset="0"/>
              </a:endParaRPr>
            </a:p>
          </p:txBody>
        </p:sp>
        <p:sp>
          <p:nvSpPr>
            <p:cNvPr id="49" name="Text Box 88"/>
            <p:cNvSpPr txBox="1">
              <a:spLocks noChangeArrowheads="1"/>
            </p:cNvSpPr>
            <p:nvPr/>
          </p:nvSpPr>
          <p:spPr bwMode="auto">
            <a:xfrm>
              <a:off x="2033212" y="3877845"/>
              <a:ext cx="38643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18</a:t>
              </a:r>
              <a:endParaRPr lang="en-GB" altLang="en-US" sz="800" b="1" dirty="0">
                <a:latin typeface="+mn-lt"/>
                <a:cs typeface="Arial" panose="020B0604020202020204" pitchFamily="34" charset="0"/>
              </a:endParaRPr>
            </a:p>
          </p:txBody>
        </p:sp>
      </p:grpSp>
      <p:grpSp>
        <p:nvGrpSpPr>
          <p:cNvPr id="50" name="Group 49"/>
          <p:cNvGrpSpPr/>
          <p:nvPr/>
        </p:nvGrpSpPr>
        <p:grpSpPr>
          <a:xfrm>
            <a:off x="2335656" y="3569182"/>
            <a:ext cx="2301964" cy="380049"/>
            <a:chOff x="352592" y="3713950"/>
            <a:chExt cx="2301964" cy="380049"/>
          </a:xfrm>
        </p:grpSpPr>
        <p:sp>
          <p:nvSpPr>
            <p:cNvPr id="51" name="Line 149"/>
            <p:cNvSpPr>
              <a:spLocks noChangeShapeType="1"/>
            </p:cNvSpPr>
            <p:nvPr/>
          </p:nvSpPr>
          <p:spPr bwMode="auto">
            <a:xfrm>
              <a:off x="417617" y="3713950"/>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52" name="Line 163"/>
            <p:cNvSpPr>
              <a:spLocks noChangeShapeType="1"/>
            </p:cNvSpPr>
            <p:nvPr/>
          </p:nvSpPr>
          <p:spPr bwMode="auto">
            <a:xfrm flipV="1">
              <a:off x="508955"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53" name="Line 164"/>
            <p:cNvSpPr>
              <a:spLocks noChangeShapeType="1"/>
            </p:cNvSpPr>
            <p:nvPr/>
          </p:nvSpPr>
          <p:spPr bwMode="auto">
            <a:xfrm flipV="1">
              <a:off x="792997"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54" name="Line 165"/>
            <p:cNvSpPr>
              <a:spLocks noChangeShapeType="1"/>
            </p:cNvSpPr>
            <p:nvPr/>
          </p:nvSpPr>
          <p:spPr bwMode="auto">
            <a:xfrm>
              <a:off x="1081711"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55" name="Line 166"/>
            <p:cNvSpPr>
              <a:spLocks noChangeShapeType="1"/>
            </p:cNvSpPr>
            <p:nvPr/>
          </p:nvSpPr>
          <p:spPr bwMode="auto">
            <a:xfrm>
              <a:off x="1355422"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56" name="Line 167"/>
            <p:cNvSpPr>
              <a:spLocks noChangeShapeType="1"/>
            </p:cNvSpPr>
            <p:nvPr/>
          </p:nvSpPr>
          <p:spPr bwMode="auto">
            <a:xfrm>
              <a:off x="1657542"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57" name="Line 168"/>
            <p:cNvSpPr>
              <a:spLocks noChangeShapeType="1"/>
            </p:cNvSpPr>
            <p:nvPr/>
          </p:nvSpPr>
          <p:spPr bwMode="auto">
            <a:xfrm>
              <a:off x="1936185"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58" name="Line 169"/>
            <p:cNvSpPr>
              <a:spLocks noChangeShapeType="1"/>
            </p:cNvSpPr>
            <p:nvPr/>
          </p:nvSpPr>
          <p:spPr bwMode="auto">
            <a:xfrm>
              <a:off x="2221670"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59" name="Text Box 88"/>
            <p:cNvSpPr txBox="1">
              <a:spLocks noChangeArrowheads="1"/>
            </p:cNvSpPr>
            <p:nvPr/>
          </p:nvSpPr>
          <p:spPr bwMode="auto">
            <a:xfrm>
              <a:off x="352592" y="3877845"/>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21</a:t>
              </a:r>
              <a:endParaRPr lang="en-GB" altLang="en-US" sz="800" b="1" dirty="0">
                <a:latin typeface="+mn-lt"/>
                <a:cs typeface="Arial" panose="020B0604020202020204" pitchFamily="34" charset="0"/>
              </a:endParaRPr>
            </a:p>
          </p:txBody>
        </p:sp>
        <p:sp>
          <p:nvSpPr>
            <p:cNvPr id="60" name="Text Box 88"/>
            <p:cNvSpPr txBox="1">
              <a:spLocks noChangeArrowheads="1"/>
            </p:cNvSpPr>
            <p:nvPr/>
          </p:nvSpPr>
          <p:spPr bwMode="auto">
            <a:xfrm>
              <a:off x="646575" y="3877845"/>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24</a:t>
              </a:r>
              <a:endParaRPr lang="en-GB" altLang="en-US" sz="800" b="1" dirty="0">
                <a:latin typeface="+mn-lt"/>
                <a:cs typeface="Arial" panose="020B0604020202020204" pitchFamily="34" charset="0"/>
              </a:endParaRPr>
            </a:p>
          </p:txBody>
        </p:sp>
        <p:sp>
          <p:nvSpPr>
            <p:cNvPr id="61" name="Text Box 88"/>
            <p:cNvSpPr txBox="1">
              <a:spLocks noChangeArrowheads="1"/>
            </p:cNvSpPr>
            <p:nvPr/>
          </p:nvSpPr>
          <p:spPr bwMode="auto">
            <a:xfrm>
              <a:off x="932539" y="3877845"/>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27</a:t>
              </a:r>
              <a:endParaRPr lang="en-GB" altLang="en-US" sz="800" b="1" dirty="0">
                <a:latin typeface="+mn-lt"/>
                <a:cs typeface="Arial" panose="020B0604020202020204" pitchFamily="34" charset="0"/>
              </a:endParaRPr>
            </a:p>
          </p:txBody>
        </p:sp>
        <p:sp>
          <p:nvSpPr>
            <p:cNvPr id="62" name="Text Box 88"/>
            <p:cNvSpPr txBox="1">
              <a:spLocks noChangeArrowheads="1"/>
            </p:cNvSpPr>
            <p:nvPr/>
          </p:nvSpPr>
          <p:spPr bwMode="auto">
            <a:xfrm>
              <a:off x="1211394" y="3877845"/>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30</a:t>
              </a:r>
              <a:endParaRPr lang="en-GB" altLang="en-US" sz="800" b="1" dirty="0">
                <a:latin typeface="+mn-lt"/>
                <a:cs typeface="Arial" panose="020B0604020202020204" pitchFamily="34" charset="0"/>
              </a:endParaRPr>
            </a:p>
          </p:txBody>
        </p:sp>
        <p:sp>
          <p:nvSpPr>
            <p:cNvPr id="63" name="Text Box 88"/>
            <p:cNvSpPr txBox="1">
              <a:spLocks noChangeArrowheads="1"/>
            </p:cNvSpPr>
            <p:nvPr/>
          </p:nvSpPr>
          <p:spPr bwMode="auto">
            <a:xfrm>
              <a:off x="1506926" y="3877845"/>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33</a:t>
              </a:r>
              <a:endParaRPr lang="en-GB" altLang="en-US" sz="800" b="1" dirty="0">
                <a:latin typeface="+mn-lt"/>
                <a:cs typeface="Arial" panose="020B0604020202020204" pitchFamily="34" charset="0"/>
              </a:endParaRPr>
            </a:p>
          </p:txBody>
        </p:sp>
        <p:sp>
          <p:nvSpPr>
            <p:cNvPr id="64" name="Text Box 88"/>
            <p:cNvSpPr txBox="1">
              <a:spLocks noChangeArrowheads="1"/>
            </p:cNvSpPr>
            <p:nvPr/>
          </p:nvSpPr>
          <p:spPr bwMode="auto">
            <a:xfrm>
              <a:off x="1787863" y="3877845"/>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36</a:t>
              </a:r>
              <a:endParaRPr lang="en-GB" altLang="en-US" sz="800" b="1" dirty="0">
                <a:latin typeface="+mn-lt"/>
                <a:cs typeface="Arial" panose="020B0604020202020204" pitchFamily="34" charset="0"/>
              </a:endParaRPr>
            </a:p>
          </p:txBody>
        </p:sp>
        <p:sp>
          <p:nvSpPr>
            <p:cNvPr id="65" name="Text Box 88"/>
            <p:cNvSpPr txBox="1">
              <a:spLocks noChangeArrowheads="1"/>
            </p:cNvSpPr>
            <p:nvPr/>
          </p:nvSpPr>
          <p:spPr bwMode="auto">
            <a:xfrm>
              <a:off x="2076387" y="3877845"/>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39</a:t>
              </a:r>
              <a:endParaRPr lang="en-GB" altLang="en-US" sz="800" b="1" dirty="0">
                <a:latin typeface="+mn-lt"/>
                <a:cs typeface="Arial" panose="020B0604020202020204" pitchFamily="34" charset="0"/>
              </a:endParaRPr>
            </a:p>
          </p:txBody>
        </p:sp>
        <p:sp>
          <p:nvSpPr>
            <p:cNvPr id="66" name="Line 169"/>
            <p:cNvSpPr>
              <a:spLocks noChangeShapeType="1"/>
            </p:cNvSpPr>
            <p:nvPr/>
          </p:nvSpPr>
          <p:spPr bwMode="auto">
            <a:xfrm>
              <a:off x="2499756" y="383450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67" name="Text Box 88"/>
            <p:cNvSpPr txBox="1">
              <a:spLocks noChangeArrowheads="1"/>
            </p:cNvSpPr>
            <p:nvPr/>
          </p:nvSpPr>
          <p:spPr bwMode="auto">
            <a:xfrm>
              <a:off x="2354473" y="3878555"/>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42</a:t>
              </a:r>
              <a:endParaRPr lang="en-GB" altLang="en-US" sz="800" b="1" dirty="0">
                <a:latin typeface="+mn-lt"/>
                <a:cs typeface="Arial" panose="020B0604020202020204" pitchFamily="34" charset="0"/>
              </a:endParaRPr>
            </a:p>
          </p:txBody>
        </p:sp>
      </p:grpSp>
      <p:grpSp>
        <p:nvGrpSpPr>
          <p:cNvPr id="68" name="Group 67"/>
          <p:cNvGrpSpPr/>
          <p:nvPr/>
        </p:nvGrpSpPr>
        <p:grpSpPr>
          <a:xfrm>
            <a:off x="451292" y="1691098"/>
            <a:ext cx="3800259" cy="1884794"/>
            <a:chOff x="3167063" y="2733675"/>
            <a:chExt cx="2809875" cy="1390650"/>
          </a:xfrm>
        </p:grpSpPr>
        <p:sp>
          <p:nvSpPr>
            <p:cNvPr id="69" name="Freeform 2"/>
            <p:cNvSpPr>
              <a:spLocks/>
            </p:cNvSpPr>
            <p:nvPr/>
          </p:nvSpPr>
          <p:spPr bwMode="auto">
            <a:xfrm>
              <a:off x="3167063" y="2733675"/>
              <a:ext cx="2809875" cy="1371600"/>
            </a:xfrm>
            <a:custGeom>
              <a:avLst/>
              <a:gdLst>
                <a:gd name="T0" fmla="*/ 279 w 295"/>
                <a:gd name="T1" fmla="*/ 139 h 144"/>
                <a:gd name="T2" fmla="*/ 222 w 295"/>
                <a:gd name="T3" fmla="*/ 134 h 144"/>
                <a:gd name="T4" fmla="*/ 218 w 295"/>
                <a:gd name="T5" fmla="*/ 131 h 144"/>
                <a:gd name="T6" fmla="*/ 196 w 295"/>
                <a:gd name="T7" fmla="*/ 129 h 144"/>
                <a:gd name="T8" fmla="*/ 193 w 295"/>
                <a:gd name="T9" fmla="*/ 126 h 144"/>
                <a:gd name="T10" fmla="*/ 184 w 295"/>
                <a:gd name="T11" fmla="*/ 124 h 144"/>
                <a:gd name="T12" fmla="*/ 177 w 295"/>
                <a:gd name="T13" fmla="*/ 120 h 144"/>
                <a:gd name="T14" fmla="*/ 167 w 295"/>
                <a:gd name="T15" fmla="*/ 118 h 144"/>
                <a:gd name="T16" fmla="*/ 162 w 295"/>
                <a:gd name="T17" fmla="*/ 115 h 144"/>
                <a:gd name="T18" fmla="*/ 154 w 295"/>
                <a:gd name="T19" fmla="*/ 113 h 144"/>
                <a:gd name="T20" fmla="*/ 149 w 295"/>
                <a:gd name="T21" fmla="*/ 110 h 144"/>
                <a:gd name="T22" fmla="*/ 143 w 295"/>
                <a:gd name="T23" fmla="*/ 107 h 144"/>
                <a:gd name="T24" fmla="*/ 136 w 295"/>
                <a:gd name="T25" fmla="*/ 104 h 144"/>
                <a:gd name="T26" fmla="*/ 130 w 295"/>
                <a:gd name="T27" fmla="*/ 102 h 144"/>
                <a:gd name="T28" fmla="*/ 123 w 295"/>
                <a:gd name="T29" fmla="*/ 100 h 144"/>
                <a:gd name="T30" fmla="*/ 120 w 295"/>
                <a:gd name="T31" fmla="*/ 96 h 144"/>
                <a:gd name="T32" fmla="*/ 113 w 295"/>
                <a:gd name="T33" fmla="*/ 94 h 144"/>
                <a:gd name="T34" fmla="*/ 109 w 295"/>
                <a:gd name="T35" fmla="*/ 89 h 144"/>
                <a:gd name="T36" fmla="*/ 102 w 295"/>
                <a:gd name="T37" fmla="*/ 87 h 144"/>
                <a:gd name="T38" fmla="*/ 99 w 295"/>
                <a:gd name="T39" fmla="*/ 84 h 144"/>
                <a:gd name="T40" fmla="*/ 94 w 295"/>
                <a:gd name="T41" fmla="*/ 82 h 144"/>
                <a:gd name="T42" fmla="*/ 91 w 295"/>
                <a:gd name="T43" fmla="*/ 78 h 144"/>
                <a:gd name="T44" fmla="*/ 87 w 295"/>
                <a:gd name="T45" fmla="*/ 76 h 144"/>
                <a:gd name="T46" fmla="*/ 85 w 295"/>
                <a:gd name="T47" fmla="*/ 70 h 144"/>
                <a:gd name="T48" fmla="*/ 79 w 295"/>
                <a:gd name="T49" fmla="*/ 67 h 144"/>
                <a:gd name="T50" fmla="*/ 78 w 295"/>
                <a:gd name="T51" fmla="*/ 62 h 144"/>
                <a:gd name="T52" fmla="*/ 72 w 295"/>
                <a:gd name="T53" fmla="*/ 60 h 144"/>
                <a:gd name="T54" fmla="*/ 68 w 295"/>
                <a:gd name="T55" fmla="*/ 58 h 144"/>
                <a:gd name="T56" fmla="*/ 65 w 295"/>
                <a:gd name="T57" fmla="*/ 52 h 144"/>
                <a:gd name="T58" fmla="*/ 61 w 295"/>
                <a:gd name="T59" fmla="*/ 48 h 144"/>
                <a:gd name="T60" fmla="*/ 56 w 295"/>
                <a:gd name="T61" fmla="*/ 46 h 144"/>
                <a:gd name="T62" fmla="*/ 53 w 295"/>
                <a:gd name="T63" fmla="*/ 40 h 144"/>
                <a:gd name="T64" fmla="*/ 49 w 295"/>
                <a:gd name="T65" fmla="*/ 37 h 144"/>
                <a:gd name="T66" fmla="*/ 45 w 295"/>
                <a:gd name="T67" fmla="*/ 32 h 144"/>
                <a:gd name="T68" fmla="*/ 39 w 295"/>
                <a:gd name="T69" fmla="*/ 30 h 144"/>
                <a:gd name="T70" fmla="*/ 37 w 295"/>
                <a:gd name="T71" fmla="*/ 24 h 144"/>
                <a:gd name="T72" fmla="*/ 32 w 295"/>
                <a:gd name="T73" fmla="*/ 22 h 144"/>
                <a:gd name="T74" fmla="*/ 31 w 295"/>
                <a:gd name="T75" fmla="*/ 17 h 144"/>
                <a:gd name="T76" fmla="*/ 25 w 295"/>
                <a:gd name="T77" fmla="*/ 15 h 144"/>
                <a:gd name="T78" fmla="*/ 23 w 295"/>
                <a:gd name="T79" fmla="*/ 10 h 144"/>
                <a:gd name="T80" fmla="*/ 17 w 295"/>
                <a:gd name="T81" fmla="*/ 8 h 144"/>
                <a:gd name="T82" fmla="*/ 11 w 295"/>
                <a:gd name="T83" fmla="*/ 6 h 144"/>
                <a:gd name="T84" fmla="*/ 8 w 295"/>
                <a:gd name="T85" fmla="*/ 2 h 144"/>
                <a:gd name="T86" fmla="*/ 0 w 295"/>
                <a:gd name="T8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5" h="144">
                  <a:moveTo>
                    <a:pt x="295" y="144"/>
                  </a:moveTo>
                  <a:lnTo>
                    <a:pt x="279" y="144"/>
                  </a:lnTo>
                  <a:lnTo>
                    <a:pt x="279" y="139"/>
                  </a:lnTo>
                  <a:lnTo>
                    <a:pt x="247" y="139"/>
                  </a:lnTo>
                  <a:lnTo>
                    <a:pt x="247" y="134"/>
                  </a:lnTo>
                  <a:lnTo>
                    <a:pt x="222" y="134"/>
                  </a:lnTo>
                  <a:lnTo>
                    <a:pt x="222" y="132"/>
                  </a:lnTo>
                  <a:lnTo>
                    <a:pt x="218" y="132"/>
                  </a:lnTo>
                  <a:lnTo>
                    <a:pt x="218" y="131"/>
                  </a:lnTo>
                  <a:lnTo>
                    <a:pt x="199" y="131"/>
                  </a:lnTo>
                  <a:lnTo>
                    <a:pt x="199" y="129"/>
                  </a:lnTo>
                  <a:lnTo>
                    <a:pt x="196" y="129"/>
                  </a:lnTo>
                  <a:lnTo>
                    <a:pt x="196" y="127"/>
                  </a:lnTo>
                  <a:lnTo>
                    <a:pt x="193" y="127"/>
                  </a:lnTo>
                  <a:lnTo>
                    <a:pt x="193" y="126"/>
                  </a:lnTo>
                  <a:lnTo>
                    <a:pt x="189" y="126"/>
                  </a:lnTo>
                  <a:lnTo>
                    <a:pt x="189" y="124"/>
                  </a:lnTo>
                  <a:lnTo>
                    <a:pt x="184" y="124"/>
                  </a:lnTo>
                  <a:lnTo>
                    <a:pt x="184" y="122"/>
                  </a:lnTo>
                  <a:lnTo>
                    <a:pt x="177" y="122"/>
                  </a:lnTo>
                  <a:lnTo>
                    <a:pt x="177" y="120"/>
                  </a:lnTo>
                  <a:lnTo>
                    <a:pt x="172" y="120"/>
                  </a:lnTo>
                  <a:lnTo>
                    <a:pt x="172" y="118"/>
                  </a:lnTo>
                  <a:lnTo>
                    <a:pt x="167" y="118"/>
                  </a:lnTo>
                  <a:lnTo>
                    <a:pt x="167" y="117"/>
                  </a:lnTo>
                  <a:lnTo>
                    <a:pt x="162" y="117"/>
                  </a:lnTo>
                  <a:lnTo>
                    <a:pt x="162" y="115"/>
                  </a:lnTo>
                  <a:lnTo>
                    <a:pt x="157" y="115"/>
                  </a:lnTo>
                  <a:lnTo>
                    <a:pt x="157" y="113"/>
                  </a:lnTo>
                  <a:lnTo>
                    <a:pt x="154" y="113"/>
                  </a:lnTo>
                  <a:lnTo>
                    <a:pt x="154" y="111"/>
                  </a:lnTo>
                  <a:lnTo>
                    <a:pt x="149" y="111"/>
                  </a:lnTo>
                  <a:lnTo>
                    <a:pt x="149" y="110"/>
                  </a:lnTo>
                  <a:lnTo>
                    <a:pt x="147" y="110"/>
                  </a:lnTo>
                  <a:lnTo>
                    <a:pt x="147" y="107"/>
                  </a:lnTo>
                  <a:lnTo>
                    <a:pt x="143" y="107"/>
                  </a:lnTo>
                  <a:lnTo>
                    <a:pt x="143" y="106"/>
                  </a:lnTo>
                  <a:lnTo>
                    <a:pt x="136" y="106"/>
                  </a:lnTo>
                  <a:lnTo>
                    <a:pt x="136" y="104"/>
                  </a:lnTo>
                  <a:lnTo>
                    <a:pt x="132" y="104"/>
                  </a:lnTo>
                  <a:lnTo>
                    <a:pt x="130" y="104"/>
                  </a:lnTo>
                  <a:lnTo>
                    <a:pt x="130" y="102"/>
                  </a:lnTo>
                  <a:lnTo>
                    <a:pt x="126" y="102"/>
                  </a:lnTo>
                  <a:lnTo>
                    <a:pt x="126" y="100"/>
                  </a:lnTo>
                  <a:lnTo>
                    <a:pt x="123" y="100"/>
                  </a:lnTo>
                  <a:lnTo>
                    <a:pt x="123" y="98"/>
                  </a:lnTo>
                  <a:lnTo>
                    <a:pt x="120" y="98"/>
                  </a:lnTo>
                  <a:lnTo>
                    <a:pt x="120" y="96"/>
                  </a:lnTo>
                  <a:lnTo>
                    <a:pt x="116" y="96"/>
                  </a:lnTo>
                  <a:lnTo>
                    <a:pt x="116" y="94"/>
                  </a:lnTo>
                  <a:lnTo>
                    <a:pt x="113" y="94"/>
                  </a:lnTo>
                  <a:lnTo>
                    <a:pt x="113" y="92"/>
                  </a:lnTo>
                  <a:lnTo>
                    <a:pt x="109" y="92"/>
                  </a:lnTo>
                  <a:lnTo>
                    <a:pt x="109" y="89"/>
                  </a:lnTo>
                  <a:lnTo>
                    <a:pt x="105" y="89"/>
                  </a:lnTo>
                  <a:lnTo>
                    <a:pt x="105" y="87"/>
                  </a:lnTo>
                  <a:lnTo>
                    <a:pt x="102" y="87"/>
                  </a:lnTo>
                  <a:lnTo>
                    <a:pt x="102" y="86"/>
                  </a:lnTo>
                  <a:lnTo>
                    <a:pt x="99" y="86"/>
                  </a:lnTo>
                  <a:lnTo>
                    <a:pt x="99" y="84"/>
                  </a:lnTo>
                  <a:lnTo>
                    <a:pt x="97" y="84"/>
                  </a:lnTo>
                  <a:lnTo>
                    <a:pt x="97" y="82"/>
                  </a:lnTo>
                  <a:lnTo>
                    <a:pt x="94" y="82"/>
                  </a:lnTo>
                  <a:lnTo>
                    <a:pt x="94" y="80"/>
                  </a:lnTo>
                  <a:lnTo>
                    <a:pt x="91" y="80"/>
                  </a:lnTo>
                  <a:lnTo>
                    <a:pt x="91" y="78"/>
                  </a:lnTo>
                  <a:lnTo>
                    <a:pt x="90" y="78"/>
                  </a:lnTo>
                  <a:lnTo>
                    <a:pt x="90" y="76"/>
                  </a:lnTo>
                  <a:lnTo>
                    <a:pt x="87" y="76"/>
                  </a:lnTo>
                  <a:lnTo>
                    <a:pt x="87" y="73"/>
                  </a:lnTo>
                  <a:lnTo>
                    <a:pt x="85" y="73"/>
                  </a:lnTo>
                  <a:lnTo>
                    <a:pt x="85" y="70"/>
                  </a:lnTo>
                  <a:lnTo>
                    <a:pt x="82" y="70"/>
                  </a:lnTo>
                  <a:lnTo>
                    <a:pt x="82" y="67"/>
                  </a:lnTo>
                  <a:lnTo>
                    <a:pt x="79" y="67"/>
                  </a:lnTo>
                  <a:lnTo>
                    <a:pt x="79" y="64"/>
                  </a:lnTo>
                  <a:lnTo>
                    <a:pt x="78" y="64"/>
                  </a:lnTo>
                  <a:lnTo>
                    <a:pt x="78" y="62"/>
                  </a:lnTo>
                  <a:lnTo>
                    <a:pt x="75" y="62"/>
                  </a:lnTo>
                  <a:lnTo>
                    <a:pt x="75" y="60"/>
                  </a:lnTo>
                  <a:lnTo>
                    <a:pt x="72" y="60"/>
                  </a:lnTo>
                  <a:lnTo>
                    <a:pt x="72" y="58"/>
                  </a:lnTo>
                  <a:cubicBezTo>
                    <a:pt x="70" y="58"/>
                    <a:pt x="70" y="58"/>
                    <a:pt x="70" y="58"/>
                  </a:cubicBezTo>
                  <a:cubicBezTo>
                    <a:pt x="70" y="58"/>
                    <a:pt x="68" y="59"/>
                    <a:pt x="68" y="58"/>
                  </a:cubicBezTo>
                  <a:cubicBezTo>
                    <a:pt x="68" y="56"/>
                    <a:pt x="68" y="55"/>
                    <a:pt x="68" y="55"/>
                  </a:cubicBezTo>
                  <a:lnTo>
                    <a:pt x="68" y="52"/>
                  </a:lnTo>
                  <a:lnTo>
                    <a:pt x="65" y="52"/>
                  </a:lnTo>
                  <a:lnTo>
                    <a:pt x="65" y="51"/>
                  </a:lnTo>
                  <a:lnTo>
                    <a:pt x="61" y="51"/>
                  </a:lnTo>
                  <a:lnTo>
                    <a:pt x="61" y="48"/>
                  </a:lnTo>
                  <a:lnTo>
                    <a:pt x="58" y="48"/>
                  </a:lnTo>
                  <a:lnTo>
                    <a:pt x="58" y="46"/>
                  </a:lnTo>
                  <a:lnTo>
                    <a:pt x="56" y="46"/>
                  </a:lnTo>
                  <a:lnTo>
                    <a:pt x="56" y="44"/>
                  </a:lnTo>
                  <a:lnTo>
                    <a:pt x="53" y="44"/>
                  </a:lnTo>
                  <a:lnTo>
                    <a:pt x="53" y="40"/>
                  </a:lnTo>
                  <a:lnTo>
                    <a:pt x="51" y="40"/>
                  </a:lnTo>
                  <a:lnTo>
                    <a:pt x="51" y="37"/>
                  </a:lnTo>
                  <a:lnTo>
                    <a:pt x="49" y="37"/>
                  </a:lnTo>
                  <a:lnTo>
                    <a:pt x="49" y="35"/>
                  </a:lnTo>
                  <a:lnTo>
                    <a:pt x="45" y="35"/>
                  </a:lnTo>
                  <a:lnTo>
                    <a:pt x="45" y="32"/>
                  </a:lnTo>
                  <a:lnTo>
                    <a:pt x="42" y="32"/>
                  </a:lnTo>
                  <a:lnTo>
                    <a:pt x="42" y="30"/>
                  </a:lnTo>
                  <a:lnTo>
                    <a:pt x="39" y="30"/>
                  </a:lnTo>
                  <a:lnTo>
                    <a:pt x="39" y="27"/>
                  </a:lnTo>
                  <a:lnTo>
                    <a:pt x="37" y="27"/>
                  </a:lnTo>
                  <a:lnTo>
                    <a:pt x="37" y="24"/>
                  </a:lnTo>
                  <a:lnTo>
                    <a:pt x="35" y="24"/>
                  </a:lnTo>
                  <a:lnTo>
                    <a:pt x="35" y="22"/>
                  </a:lnTo>
                  <a:lnTo>
                    <a:pt x="32" y="22"/>
                  </a:lnTo>
                  <a:lnTo>
                    <a:pt x="32" y="20"/>
                  </a:lnTo>
                  <a:lnTo>
                    <a:pt x="31" y="20"/>
                  </a:lnTo>
                  <a:lnTo>
                    <a:pt x="31" y="17"/>
                  </a:lnTo>
                  <a:lnTo>
                    <a:pt x="28" y="17"/>
                  </a:lnTo>
                  <a:lnTo>
                    <a:pt x="28" y="15"/>
                  </a:lnTo>
                  <a:lnTo>
                    <a:pt x="25" y="15"/>
                  </a:lnTo>
                  <a:lnTo>
                    <a:pt x="25" y="13"/>
                  </a:lnTo>
                  <a:lnTo>
                    <a:pt x="23" y="13"/>
                  </a:lnTo>
                  <a:lnTo>
                    <a:pt x="23" y="10"/>
                  </a:lnTo>
                  <a:lnTo>
                    <a:pt x="19" y="10"/>
                  </a:lnTo>
                  <a:lnTo>
                    <a:pt x="19" y="8"/>
                  </a:lnTo>
                  <a:lnTo>
                    <a:pt x="17" y="8"/>
                  </a:lnTo>
                  <a:lnTo>
                    <a:pt x="17" y="6"/>
                  </a:lnTo>
                  <a:lnTo>
                    <a:pt x="14" y="6"/>
                  </a:lnTo>
                  <a:lnTo>
                    <a:pt x="11" y="6"/>
                  </a:lnTo>
                  <a:lnTo>
                    <a:pt x="11" y="3"/>
                  </a:lnTo>
                  <a:lnTo>
                    <a:pt x="8" y="3"/>
                  </a:lnTo>
                  <a:lnTo>
                    <a:pt x="8" y="2"/>
                  </a:lnTo>
                  <a:lnTo>
                    <a:pt x="4" y="2"/>
                  </a:lnTo>
                  <a:lnTo>
                    <a:pt x="4" y="0"/>
                  </a:lnTo>
                  <a:lnTo>
                    <a:pt x="0" y="0"/>
                  </a:lnTo>
                </a:path>
              </a:pathLst>
            </a:custGeom>
            <a:noFill/>
            <a:ln w="952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3"/>
            <p:cNvSpPr>
              <a:spLocks noChangeShapeType="1"/>
            </p:cNvSpPr>
            <p:nvPr/>
          </p:nvSpPr>
          <p:spPr bwMode="auto">
            <a:xfrm>
              <a:off x="3300413" y="279082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4"/>
            <p:cNvSpPr>
              <a:spLocks noChangeShapeType="1"/>
            </p:cNvSpPr>
            <p:nvPr/>
          </p:nvSpPr>
          <p:spPr bwMode="auto">
            <a:xfrm>
              <a:off x="3176588" y="273367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5"/>
            <p:cNvSpPr>
              <a:spLocks noChangeShapeType="1"/>
            </p:cNvSpPr>
            <p:nvPr/>
          </p:nvSpPr>
          <p:spPr bwMode="auto">
            <a:xfrm>
              <a:off x="3205163" y="273367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6"/>
            <p:cNvSpPr>
              <a:spLocks noChangeShapeType="1"/>
            </p:cNvSpPr>
            <p:nvPr/>
          </p:nvSpPr>
          <p:spPr bwMode="auto">
            <a:xfrm>
              <a:off x="3243263" y="2733675"/>
              <a:ext cx="0" cy="38100"/>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7"/>
            <p:cNvSpPr>
              <a:spLocks noChangeShapeType="1"/>
            </p:cNvSpPr>
            <p:nvPr/>
          </p:nvSpPr>
          <p:spPr bwMode="auto">
            <a:xfrm>
              <a:off x="3309938" y="279082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8"/>
            <p:cNvSpPr>
              <a:spLocks noChangeShapeType="1"/>
            </p:cNvSpPr>
            <p:nvPr/>
          </p:nvSpPr>
          <p:spPr bwMode="auto">
            <a:xfrm>
              <a:off x="3348038" y="281940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9"/>
            <p:cNvSpPr>
              <a:spLocks noChangeShapeType="1"/>
            </p:cNvSpPr>
            <p:nvPr/>
          </p:nvSpPr>
          <p:spPr bwMode="auto">
            <a:xfrm>
              <a:off x="3443288" y="289560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10"/>
            <p:cNvSpPr>
              <a:spLocks noChangeShapeType="1"/>
            </p:cNvSpPr>
            <p:nvPr/>
          </p:nvSpPr>
          <p:spPr bwMode="auto">
            <a:xfrm>
              <a:off x="3509963" y="2962275"/>
              <a:ext cx="0" cy="38100"/>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11"/>
            <p:cNvSpPr>
              <a:spLocks noChangeShapeType="1"/>
            </p:cNvSpPr>
            <p:nvPr/>
          </p:nvSpPr>
          <p:spPr bwMode="auto">
            <a:xfrm>
              <a:off x="3576638" y="303847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12"/>
            <p:cNvSpPr>
              <a:spLocks noChangeShapeType="1"/>
            </p:cNvSpPr>
            <p:nvPr/>
          </p:nvSpPr>
          <p:spPr bwMode="auto">
            <a:xfrm>
              <a:off x="3671888" y="311467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13"/>
            <p:cNvSpPr>
              <a:spLocks noChangeShapeType="1"/>
            </p:cNvSpPr>
            <p:nvPr/>
          </p:nvSpPr>
          <p:spPr bwMode="auto">
            <a:xfrm>
              <a:off x="3729038" y="3190875"/>
              <a:ext cx="0" cy="38100"/>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14"/>
            <p:cNvSpPr>
              <a:spLocks noChangeShapeType="1"/>
            </p:cNvSpPr>
            <p:nvPr/>
          </p:nvSpPr>
          <p:spPr bwMode="auto">
            <a:xfrm>
              <a:off x="3814763" y="326707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15"/>
            <p:cNvSpPr>
              <a:spLocks noChangeShapeType="1"/>
            </p:cNvSpPr>
            <p:nvPr/>
          </p:nvSpPr>
          <p:spPr bwMode="auto">
            <a:xfrm>
              <a:off x="3890963" y="3324225"/>
              <a:ext cx="0" cy="38100"/>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16"/>
            <p:cNvSpPr>
              <a:spLocks noChangeShapeType="1"/>
            </p:cNvSpPr>
            <p:nvPr/>
          </p:nvSpPr>
          <p:spPr bwMode="auto">
            <a:xfrm>
              <a:off x="3948113" y="338137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17"/>
            <p:cNvSpPr>
              <a:spLocks noChangeShapeType="1"/>
            </p:cNvSpPr>
            <p:nvPr/>
          </p:nvSpPr>
          <p:spPr bwMode="auto">
            <a:xfrm>
              <a:off x="3986213" y="342900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18"/>
            <p:cNvSpPr>
              <a:spLocks noChangeShapeType="1"/>
            </p:cNvSpPr>
            <p:nvPr/>
          </p:nvSpPr>
          <p:spPr bwMode="auto">
            <a:xfrm>
              <a:off x="4005263" y="346710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19"/>
            <p:cNvSpPr>
              <a:spLocks noChangeShapeType="1"/>
            </p:cNvSpPr>
            <p:nvPr/>
          </p:nvSpPr>
          <p:spPr bwMode="auto">
            <a:xfrm>
              <a:off x="4024313" y="348615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20"/>
            <p:cNvSpPr>
              <a:spLocks noChangeShapeType="1"/>
            </p:cNvSpPr>
            <p:nvPr/>
          </p:nvSpPr>
          <p:spPr bwMode="auto">
            <a:xfrm>
              <a:off x="4043363" y="350520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21"/>
            <p:cNvSpPr>
              <a:spLocks noChangeShapeType="1"/>
            </p:cNvSpPr>
            <p:nvPr/>
          </p:nvSpPr>
          <p:spPr bwMode="auto">
            <a:xfrm>
              <a:off x="4071938" y="3514725"/>
              <a:ext cx="0" cy="38100"/>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22"/>
            <p:cNvSpPr>
              <a:spLocks noChangeShapeType="1"/>
            </p:cNvSpPr>
            <p:nvPr/>
          </p:nvSpPr>
          <p:spPr bwMode="auto">
            <a:xfrm>
              <a:off x="4090988" y="353377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23"/>
            <p:cNvSpPr>
              <a:spLocks noChangeShapeType="1"/>
            </p:cNvSpPr>
            <p:nvPr/>
          </p:nvSpPr>
          <p:spPr bwMode="auto">
            <a:xfrm>
              <a:off x="4110038" y="353377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24"/>
            <p:cNvSpPr>
              <a:spLocks noChangeShapeType="1"/>
            </p:cNvSpPr>
            <p:nvPr/>
          </p:nvSpPr>
          <p:spPr bwMode="auto">
            <a:xfrm>
              <a:off x="4129088" y="354330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25"/>
            <p:cNvSpPr>
              <a:spLocks noChangeShapeType="1"/>
            </p:cNvSpPr>
            <p:nvPr/>
          </p:nvSpPr>
          <p:spPr bwMode="auto">
            <a:xfrm>
              <a:off x="4148138" y="356235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26"/>
            <p:cNvSpPr>
              <a:spLocks noChangeShapeType="1"/>
            </p:cNvSpPr>
            <p:nvPr/>
          </p:nvSpPr>
          <p:spPr bwMode="auto">
            <a:xfrm>
              <a:off x="4186238" y="358140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27"/>
            <p:cNvSpPr>
              <a:spLocks noChangeShapeType="1"/>
            </p:cNvSpPr>
            <p:nvPr/>
          </p:nvSpPr>
          <p:spPr bwMode="auto">
            <a:xfrm>
              <a:off x="4214813" y="360997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8"/>
            <p:cNvSpPr>
              <a:spLocks noChangeShapeType="1"/>
            </p:cNvSpPr>
            <p:nvPr/>
          </p:nvSpPr>
          <p:spPr bwMode="auto">
            <a:xfrm>
              <a:off x="4243388" y="361950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9"/>
            <p:cNvSpPr>
              <a:spLocks noChangeShapeType="1"/>
            </p:cNvSpPr>
            <p:nvPr/>
          </p:nvSpPr>
          <p:spPr bwMode="auto">
            <a:xfrm>
              <a:off x="4271963" y="362902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30"/>
            <p:cNvSpPr>
              <a:spLocks noChangeShapeType="1"/>
            </p:cNvSpPr>
            <p:nvPr/>
          </p:nvSpPr>
          <p:spPr bwMode="auto">
            <a:xfrm>
              <a:off x="4310063" y="3638550"/>
              <a:ext cx="0" cy="38100"/>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31"/>
            <p:cNvSpPr>
              <a:spLocks noChangeShapeType="1"/>
            </p:cNvSpPr>
            <p:nvPr/>
          </p:nvSpPr>
          <p:spPr bwMode="auto">
            <a:xfrm>
              <a:off x="4338638" y="366712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32"/>
            <p:cNvSpPr>
              <a:spLocks noChangeShapeType="1"/>
            </p:cNvSpPr>
            <p:nvPr/>
          </p:nvSpPr>
          <p:spPr bwMode="auto">
            <a:xfrm>
              <a:off x="4367213" y="368617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33"/>
            <p:cNvSpPr>
              <a:spLocks noChangeShapeType="1"/>
            </p:cNvSpPr>
            <p:nvPr/>
          </p:nvSpPr>
          <p:spPr bwMode="auto">
            <a:xfrm>
              <a:off x="4395788" y="370522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34"/>
            <p:cNvSpPr>
              <a:spLocks noChangeShapeType="1"/>
            </p:cNvSpPr>
            <p:nvPr/>
          </p:nvSpPr>
          <p:spPr bwMode="auto">
            <a:xfrm>
              <a:off x="4414838" y="372427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35"/>
            <p:cNvSpPr>
              <a:spLocks noChangeShapeType="1"/>
            </p:cNvSpPr>
            <p:nvPr/>
          </p:nvSpPr>
          <p:spPr bwMode="auto">
            <a:xfrm>
              <a:off x="4443413" y="372427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36"/>
            <p:cNvSpPr>
              <a:spLocks noChangeShapeType="1"/>
            </p:cNvSpPr>
            <p:nvPr/>
          </p:nvSpPr>
          <p:spPr bwMode="auto">
            <a:xfrm>
              <a:off x="4471988" y="372427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37"/>
            <p:cNvSpPr>
              <a:spLocks noChangeShapeType="1"/>
            </p:cNvSpPr>
            <p:nvPr/>
          </p:nvSpPr>
          <p:spPr bwMode="auto">
            <a:xfrm>
              <a:off x="4500563" y="374332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38"/>
            <p:cNvSpPr>
              <a:spLocks noChangeShapeType="1"/>
            </p:cNvSpPr>
            <p:nvPr/>
          </p:nvSpPr>
          <p:spPr bwMode="auto">
            <a:xfrm>
              <a:off x="4510088" y="374332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39"/>
            <p:cNvSpPr>
              <a:spLocks noChangeShapeType="1"/>
            </p:cNvSpPr>
            <p:nvPr/>
          </p:nvSpPr>
          <p:spPr bwMode="auto">
            <a:xfrm>
              <a:off x="4538663" y="376237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40"/>
            <p:cNvSpPr>
              <a:spLocks noChangeShapeType="1"/>
            </p:cNvSpPr>
            <p:nvPr/>
          </p:nvSpPr>
          <p:spPr bwMode="auto">
            <a:xfrm>
              <a:off x="4567238" y="378142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41"/>
            <p:cNvSpPr>
              <a:spLocks noChangeShapeType="1"/>
            </p:cNvSpPr>
            <p:nvPr/>
          </p:nvSpPr>
          <p:spPr bwMode="auto">
            <a:xfrm>
              <a:off x="4586288" y="379095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42"/>
            <p:cNvSpPr>
              <a:spLocks noChangeShapeType="1"/>
            </p:cNvSpPr>
            <p:nvPr/>
          </p:nvSpPr>
          <p:spPr bwMode="auto">
            <a:xfrm>
              <a:off x="4614863" y="3790950"/>
              <a:ext cx="0" cy="38100"/>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43"/>
            <p:cNvSpPr>
              <a:spLocks noChangeShapeType="1"/>
            </p:cNvSpPr>
            <p:nvPr/>
          </p:nvSpPr>
          <p:spPr bwMode="auto">
            <a:xfrm>
              <a:off x="4633913" y="3790950"/>
              <a:ext cx="0" cy="38100"/>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44"/>
            <p:cNvSpPr>
              <a:spLocks noChangeShapeType="1"/>
            </p:cNvSpPr>
            <p:nvPr/>
          </p:nvSpPr>
          <p:spPr bwMode="auto">
            <a:xfrm>
              <a:off x="4652963" y="381000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45"/>
            <p:cNvSpPr>
              <a:spLocks noChangeShapeType="1"/>
            </p:cNvSpPr>
            <p:nvPr/>
          </p:nvSpPr>
          <p:spPr bwMode="auto">
            <a:xfrm>
              <a:off x="4672013" y="382905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46"/>
            <p:cNvSpPr>
              <a:spLocks noChangeShapeType="1"/>
            </p:cNvSpPr>
            <p:nvPr/>
          </p:nvSpPr>
          <p:spPr bwMode="auto">
            <a:xfrm>
              <a:off x="4691063" y="382905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47"/>
            <p:cNvSpPr>
              <a:spLocks noChangeShapeType="1"/>
            </p:cNvSpPr>
            <p:nvPr/>
          </p:nvSpPr>
          <p:spPr bwMode="auto">
            <a:xfrm>
              <a:off x="4710113" y="3829050"/>
              <a:ext cx="0" cy="38100"/>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48"/>
            <p:cNvSpPr>
              <a:spLocks noChangeShapeType="1"/>
            </p:cNvSpPr>
            <p:nvPr/>
          </p:nvSpPr>
          <p:spPr bwMode="auto">
            <a:xfrm>
              <a:off x="4729163" y="384810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49"/>
            <p:cNvSpPr>
              <a:spLocks noChangeShapeType="1"/>
            </p:cNvSpPr>
            <p:nvPr/>
          </p:nvSpPr>
          <p:spPr bwMode="auto">
            <a:xfrm>
              <a:off x="4748213" y="3848100"/>
              <a:ext cx="0" cy="38100"/>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50"/>
            <p:cNvSpPr>
              <a:spLocks noChangeShapeType="1"/>
            </p:cNvSpPr>
            <p:nvPr/>
          </p:nvSpPr>
          <p:spPr bwMode="auto">
            <a:xfrm>
              <a:off x="4757738" y="385762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51"/>
            <p:cNvSpPr>
              <a:spLocks noChangeShapeType="1"/>
            </p:cNvSpPr>
            <p:nvPr/>
          </p:nvSpPr>
          <p:spPr bwMode="auto">
            <a:xfrm>
              <a:off x="4786313" y="3857625"/>
              <a:ext cx="0" cy="38100"/>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52"/>
            <p:cNvSpPr>
              <a:spLocks noChangeShapeType="1"/>
            </p:cNvSpPr>
            <p:nvPr/>
          </p:nvSpPr>
          <p:spPr bwMode="auto">
            <a:xfrm>
              <a:off x="4824413" y="387667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53"/>
            <p:cNvSpPr>
              <a:spLocks noChangeShapeType="1"/>
            </p:cNvSpPr>
            <p:nvPr/>
          </p:nvSpPr>
          <p:spPr bwMode="auto">
            <a:xfrm>
              <a:off x="4833938" y="388620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54"/>
            <p:cNvSpPr>
              <a:spLocks noChangeShapeType="1"/>
            </p:cNvSpPr>
            <p:nvPr/>
          </p:nvSpPr>
          <p:spPr bwMode="auto">
            <a:xfrm>
              <a:off x="4891088" y="390525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55"/>
            <p:cNvSpPr>
              <a:spLocks noChangeShapeType="1"/>
            </p:cNvSpPr>
            <p:nvPr/>
          </p:nvSpPr>
          <p:spPr bwMode="auto">
            <a:xfrm>
              <a:off x="4948238" y="391477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56"/>
            <p:cNvSpPr>
              <a:spLocks noChangeShapeType="1"/>
            </p:cNvSpPr>
            <p:nvPr/>
          </p:nvSpPr>
          <p:spPr bwMode="auto">
            <a:xfrm>
              <a:off x="5014913" y="394335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57"/>
            <p:cNvSpPr>
              <a:spLocks noChangeShapeType="1"/>
            </p:cNvSpPr>
            <p:nvPr/>
          </p:nvSpPr>
          <p:spPr bwMode="auto">
            <a:xfrm>
              <a:off x="5043488" y="396240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58"/>
            <p:cNvSpPr>
              <a:spLocks noChangeShapeType="1"/>
            </p:cNvSpPr>
            <p:nvPr/>
          </p:nvSpPr>
          <p:spPr bwMode="auto">
            <a:xfrm>
              <a:off x="5091113" y="398145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59"/>
            <p:cNvSpPr>
              <a:spLocks noChangeShapeType="1"/>
            </p:cNvSpPr>
            <p:nvPr/>
          </p:nvSpPr>
          <p:spPr bwMode="auto">
            <a:xfrm>
              <a:off x="5138738" y="399097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60"/>
            <p:cNvSpPr>
              <a:spLocks noChangeShapeType="1"/>
            </p:cNvSpPr>
            <p:nvPr/>
          </p:nvSpPr>
          <p:spPr bwMode="auto">
            <a:xfrm>
              <a:off x="5148263" y="3981450"/>
              <a:ext cx="0" cy="38100"/>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61"/>
            <p:cNvSpPr>
              <a:spLocks noChangeShapeType="1"/>
            </p:cNvSpPr>
            <p:nvPr/>
          </p:nvSpPr>
          <p:spPr bwMode="auto">
            <a:xfrm>
              <a:off x="5214938" y="398145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62"/>
            <p:cNvSpPr>
              <a:spLocks noChangeShapeType="1"/>
            </p:cNvSpPr>
            <p:nvPr/>
          </p:nvSpPr>
          <p:spPr bwMode="auto">
            <a:xfrm>
              <a:off x="5281613" y="400050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63"/>
            <p:cNvSpPr>
              <a:spLocks noChangeShapeType="1"/>
            </p:cNvSpPr>
            <p:nvPr/>
          </p:nvSpPr>
          <p:spPr bwMode="auto">
            <a:xfrm>
              <a:off x="5395913" y="401002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64"/>
            <p:cNvSpPr>
              <a:spLocks noChangeShapeType="1"/>
            </p:cNvSpPr>
            <p:nvPr/>
          </p:nvSpPr>
          <p:spPr bwMode="auto">
            <a:xfrm>
              <a:off x="5414963" y="401002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65"/>
            <p:cNvSpPr>
              <a:spLocks noChangeShapeType="1"/>
            </p:cNvSpPr>
            <p:nvPr/>
          </p:nvSpPr>
          <p:spPr bwMode="auto">
            <a:xfrm>
              <a:off x="5434013" y="401002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66"/>
            <p:cNvSpPr>
              <a:spLocks noChangeShapeType="1"/>
            </p:cNvSpPr>
            <p:nvPr/>
          </p:nvSpPr>
          <p:spPr bwMode="auto">
            <a:xfrm>
              <a:off x="5462588" y="401002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67"/>
            <p:cNvSpPr>
              <a:spLocks noChangeShapeType="1"/>
            </p:cNvSpPr>
            <p:nvPr/>
          </p:nvSpPr>
          <p:spPr bwMode="auto">
            <a:xfrm>
              <a:off x="5481638" y="401002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68"/>
            <p:cNvSpPr>
              <a:spLocks noChangeShapeType="1"/>
            </p:cNvSpPr>
            <p:nvPr/>
          </p:nvSpPr>
          <p:spPr bwMode="auto">
            <a:xfrm>
              <a:off x="5500688" y="401002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69"/>
            <p:cNvSpPr>
              <a:spLocks noChangeShapeType="1"/>
            </p:cNvSpPr>
            <p:nvPr/>
          </p:nvSpPr>
          <p:spPr bwMode="auto">
            <a:xfrm>
              <a:off x="5510213" y="4010025"/>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70"/>
            <p:cNvSpPr>
              <a:spLocks noChangeShapeType="1"/>
            </p:cNvSpPr>
            <p:nvPr/>
          </p:nvSpPr>
          <p:spPr bwMode="auto">
            <a:xfrm>
              <a:off x="5976938" y="4095750"/>
              <a:ext cx="0" cy="2857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38" name="Group 137"/>
          <p:cNvGrpSpPr/>
          <p:nvPr/>
        </p:nvGrpSpPr>
        <p:grpSpPr>
          <a:xfrm>
            <a:off x="496804" y="1670893"/>
            <a:ext cx="3589263" cy="1839160"/>
            <a:chOff x="3216275" y="2746375"/>
            <a:chExt cx="2705100" cy="1362075"/>
          </a:xfrm>
        </p:grpSpPr>
        <p:sp>
          <p:nvSpPr>
            <p:cNvPr id="139" name="Freeform 71"/>
            <p:cNvSpPr>
              <a:spLocks/>
            </p:cNvSpPr>
            <p:nvPr/>
          </p:nvSpPr>
          <p:spPr bwMode="auto">
            <a:xfrm>
              <a:off x="3216275" y="2774950"/>
              <a:ext cx="2705100" cy="1333500"/>
            </a:xfrm>
            <a:custGeom>
              <a:avLst/>
              <a:gdLst>
                <a:gd name="T0" fmla="*/ 277 w 284"/>
                <a:gd name="T1" fmla="*/ 135 h 140"/>
                <a:gd name="T2" fmla="*/ 252 w 284"/>
                <a:gd name="T3" fmla="*/ 131 h 140"/>
                <a:gd name="T4" fmla="*/ 249 w 284"/>
                <a:gd name="T5" fmla="*/ 128 h 140"/>
                <a:gd name="T6" fmla="*/ 225 w 284"/>
                <a:gd name="T7" fmla="*/ 126 h 140"/>
                <a:gd name="T8" fmla="*/ 217 w 284"/>
                <a:gd name="T9" fmla="*/ 122 h 140"/>
                <a:gd name="T10" fmla="*/ 197 w 284"/>
                <a:gd name="T11" fmla="*/ 120 h 140"/>
                <a:gd name="T12" fmla="*/ 188 w 284"/>
                <a:gd name="T13" fmla="*/ 116 h 140"/>
                <a:gd name="T14" fmla="*/ 173 w 284"/>
                <a:gd name="T15" fmla="*/ 115 h 140"/>
                <a:gd name="T16" fmla="*/ 170 w 284"/>
                <a:gd name="T17" fmla="*/ 111 h 140"/>
                <a:gd name="T18" fmla="*/ 161 w 284"/>
                <a:gd name="T19" fmla="*/ 109 h 140"/>
                <a:gd name="T20" fmla="*/ 153 w 284"/>
                <a:gd name="T21" fmla="*/ 105 h 140"/>
                <a:gd name="T22" fmla="*/ 148 w 284"/>
                <a:gd name="T23" fmla="*/ 103 h 140"/>
                <a:gd name="T24" fmla="*/ 139 w 284"/>
                <a:gd name="T25" fmla="*/ 101 h 140"/>
                <a:gd name="T26" fmla="*/ 134 w 284"/>
                <a:gd name="T27" fmla="*/ 97 h 140"/>
                <a:gd name="T28" fmla="*/ 126 w 284"/>
                <a:gd name="T29" fmla="*/ 96 h 140"/>
                <a:gd name="T30" fmla="*/ 124 w 284"/>
                <a:gd name="T31" fmla="*/ 91 h 140"/>
                <a:gd name="T32" fmla="*/ 119 w 284"/>
                <a:gd name="T33" fmla="*/ 89 h 140"/>
                <a:gd name="T34" fmla="*/ 117 w 284"/>
                <a:gd name="T35" fmla="*/ 85 h 140"/>
                <a:gd name="T36" fmla="*/ 113 w 284"/>
                <a:gd name="T37" fmla="*/ 84 h 140"/>
                <a:gd name="T38" fmla="*/ 109 w 284"/>
                <a:gd name="T39" fmla="*/ 80 h 140"/>
                <a:gd name="T40" fmla="*/ 103 w 284"/>
                <a:gd name="T41" fmla="*/ 78 h 140"/>
                <a:gd name="T42" fmla="*/ 101 w 284"/>
                <a:gd name="T43" fmla="*/ 74 h 140"/>
                <a:gd name="T44" fmla="*/ 95 w 284"/>
                <a:gd name="T45" fmla="*/ 72 h 140"/>
                <a:gd name="T46" fmla="*/ 93 w 284"/>
                <a:gd name="T47" fmla="*/ 68 h 140"/>
                <a:gd name="T48" fmla="*/ 87 w 284"/>
                <a:gd name="T49" fmla="*/ 65 h 140"/>
                <a:gd name="T50" fmla="*/ 85 w 284"/>
                <a:gd name="T51" fmla="*/ 60 h 140"/>
                <a:gd name="T52" fmla="*/ 78 w 284"/>
                <a:gd name="T53" fmla="*/ 57 h 140"/>
                <a:gd name="T54" fmla="*/ 76 w 284"/>
                <a:gd name="T55" fmla="*/ 53 h 140"/>
                <a:gd name="T56" fmla="*/ 71 w 284"/>
                <a:gd name="T57" fmla="*/ 51 h 140"/>
                <a:gd name="T58" fmla="*/ 68 w 284"/>
                <a:gd name="T59" fmla="*/ 47 h 140"/>
                <a:gd name="T60" fmla="*/ 61 w 284"/>
                <a:gd name="T61" fmla="*/ 45 h 140"/>
                <a:gd name="T62" fmla="*/ 57 w 284"/>
                <a:gd name="T63" fmla="*/ 42 h 140"/>
                <a:gd name="T64" fmla="*/ 54 w 284"/>
                <a:gd name="T65" fmla="*/ 38 h 140"/>
                <a:gd name="T66" fmla="*/ 52 w 284"/>
                <a:gd name="T67" fmla="*/ 35 h 140"/>
                <a:gd name="T68" fmla="*/ 46 w 284"/>
                <a:gd name="T69" fmla="*/ 33 h 140"/>
                <a:gd name="T70" fmla="*/ 44 w 284"/>
                <a:gd name="T71" fmla="*/ 27 h 140"/>
                <a:gd name="T72" fmla="*/ 40 w 284"/>
                <a:gd name="T73" fmla="*/ 25 h 140"/>
                <a:gd name="T74" fmla="*/ 38 w 284"/>
                <a:gd name="T75" fmla="*/ 20 h 140"/>
                <a:gd name="T76" fmla="*/ 32 w 284"/>
                <a:gd name="T77" fmla="*/ 17 h 140"/>
                <a:gd name="T78" fmla="*/ 29 w 284"/>
                <a:gd name="T79" fmla="*/ 12 h 140"/>
                <a:gd name="T80" fmla="*/ 24 w 284"/>
                <a:gd name="T81" fmla="*/ 10 h 140"/>
                <a:gd name="T82" fmla="*/ 20 w 284"/>
                <a:gd name="T83" fmla="*/ 6 h 140"/>
                <a:gd name="T84" fmla="*/ 13 w 284"/>
                <a:gd name="T85" fmla="*/ 4 h 140"/>
                <a:gd name="T86" fmla="*/ 7 w 284"/>
                <a:gd name="T87" fmla="*/ 3 h 140"/>
                <a:gd name="T88" fmla="*/ 3 w 284"/>
                <a:gd name="T8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140">
                  <a:moveTo>
                    <a:pt x="284" y="139"/>
                  </a:moveTo>
                  <a:cubicBezTo>
                    <a:pt x="284" y="139"/>
                    <a:pt x="277" y="140"/>
                    <a:pt x="277" y="139"/>
                  </a:cubicBezTo>
                  <a:cubicBezTo>
                    <a:pt x="277" y="139"/>
                    <a:pt x="277" y="135"/>
                    <a:pt x="277" y="135"/>
                  </a:cubicBezTo>
                  <a:lnTo>
                    <a:pt x="266" y="135"/>
                  </a:lnTo>
                  <a:lnTo>
                    <a:pt x="266" y="131"/>
                  </a:lnTo>
                  <a:lnTo>
                    <a:pt x="252" y="131"/>
                  </a:lnTo>
                  <a:lnTo>
                    <a:pt x="252" y="130"/>
                  </a:lnTo>
                  <a:lnTo>
                    <a:pt x="249" y="130"/>
                  </a:lnTo>
                  <a:lnTo>
                    <a:pt x="249" y="128"/>
                  </a:lnTo>
                  <a:lnTo>
                    <a:pt x="232" y="128"/>
                  </a:lnTo>
                  <a:lnTo>
                    <a:pt x="232" y="126"/>
                  </a:lnTo>
                  <a:lnTo>
                    <a:pt x="225" y="126"/>
                  </a:lnTo>
                  <a:lnTo>
                    <a:pt x="225" y="124"/>
                  </a:lnTo>
                  <a:lnTo>
                    <a:pt x="217" y="124"/>
                  </a:lnTo>
                  <a:lnTo>
                    <a:pt x="217" y="122"/>
                  </a:lnTo>
                  <a:lnTo>
                    <a:pt x="206" y="122"/>
                  </a:lnTo>
                  <a:lnTo>
                    <a:pt x="206" y="120"/>
                  </a:lnTo>
                  <a:lnTo>
                    <a:pt x="197" y="120"/>
                  </a:lnTo>
                  <a:lnTo>
                    <a:pt x="197" y="118"/>
                  </a:lnTo>
                  <a:lnTo>
                    <a:pt x="188" y="118"/>
                  </a:lnTo>
                  <a:lnTo>
                    <a:pt x="188" y="116"/>
                  </a:lnTo>
                  <a:lnTo>
                    <a:pt x="185" y="116"/>
                  </a:lnTo>
                  <a:lnTo>
                    <a:pt x="185" y="115"/>
                  </a:lnTo>
                  <a:lnTo>
                    <a:pt x="173" y="115"/>
                  </a:lnTo>
                  <a:lnTo>
                    <a:pt x="173" y="113"/>
                  </a:lnTo>
                  <a:lnTo>
                    <a:pt x="170" y="113"/>
                  </a:lnTo>
                  <a:lnTo>
                    <a:pt x="170" y="111"/>
                  </a:lnTo>
                  <a:lnTo>
                    <a:pt x="164" y="111"/>
                  </a:lnTo>
                  <a:lnTo>
                    <a:pt x="164" y="109"/>
                  </a:lnTo>
                  <a:lnTo>
                    <a:pt x="161" y="109"/>
                  </a:lnTo>
                  <a:lnTo>
                    <a:pt x="161" y="107"/>
                  </a:lnTo>
                  <a:lnTo>
                    <a:pt x="153" y="107"/>
                  </a:lnTo>
                  <a:lnTo>
                    <a:pt x="153" y="105"/>
                  </a:lnTo>
                  <a:lnTo>
                    <a:pt x="151" y="105"/>
                  </a:lnTo>
                  <a:lnTo>
                    <a:pt x="148" y="105"/>
                  </a:lnTo>
                  <a:lnTo>
                    <a:pt x="148" y="103"/>
                  </a:lnTo>
                  <a:lnTo>
                    <a:pt x="142" y="103"/>
                  </a:lnTo>
                  <a:lnTo>
                    <a:pt x="142" y="101"/>
                  </a:lnTo>
                  <a:lnTo>
                    <a:pt x="139" y="101"/>
                  </a:lnTo>
                  <a:lnTo>
                    <a:pt x="139" y="99"/>
                  </a:lnTo>
                  <a:lnTo>
                    <a:pt x="134" y="99"/>
                  </a:lnTo>
                  <a:lnTo>
                    <a:pt x="134" y="97"/>
                  </a:lnTo>
                  <a:lnTo>
                    <a:pt x="130" y="97"/>
                  </a:lnTo>
                  <a:lnTo>
                    <a:pt x="130" y="96"/>
                  </a:lnTo>
                  <a:cubicBezTo>
                    <a:pt x="130" y="96"/>
                    <a:pt x="126" y="96"/>
                    <a:pt x="126" y="96"/>
                  </a:cubicBezTo>
                  <a:cubicBezTo>
                    <a:pt x="127" y="96"/>
                    <a:pt x="126" y="94"/>
                    <a:pt x="126" y="94"/>
                  </a:cubicBezTo>
                  <a:lnTo>
                    <a:pt x="124" y="94"/>
                  </a:lnTo>
                  <a:lnTo>
                    <a:pt x="124" y="91"/>
                  </a:lnTo>
                  <a:lnTo>
                    <a:pt x="121" y="91"/>
                  </a:lnTo>
                  <a:lnTo>
                    <a:pt x="121" y="89"/>
                  </a:lnTo>
                  <a:lnTo>
                    <a:pt x="119" y="89"/>
                  </a:lnTo>
                  <a:lnTo>
                    <a:pt x="119" y="87"/>
                  </a:lnTo>
                  <a:lnTo>
                    <a:pt x="117" y="87"/>
                  </a:lnTo>
                  <a:lnTo>
                    <a:pt x="117" y="85"/>
                  </a:lnTo>
                  <a:lnTo>
                    <a:pt x="115" y="85"/>
                  </a:lnTo>
                  <a:lnTo>
                    <a:pt x="115" y="84"/>
                  </a:lnTo>
                  <a:lnTo>
                    <a:pt x="113" y="84"/>
                  </a:lnTo>
                  <a:lnTo>
                    <a:pt x="113" y="82"/>
                  </a:lnTo>
                  <a:lnTo>
                    <a:pt x="109" y="82"/>
                  </a:lnTo>
                  <a:lnTo>
                    <a:pt x="109" y="80"/>
                  </a:lnTo>
                  <a:lnTo>
                    <a:pt x="107" y="80"/>
                  </a:lnTo>
                  <a:lnTo>
                    <a:pt x="107" y="78"/>
                  </a:lnTo>
                  <a:lnTo>
                    <a:pt x="103" y="78"/>
                  </a:lnTo>
                  <a:lnTo>
                    <a:pt x="103" y="76"/>
                  </a:lnTo>
                  <a:lnTo>
                    <a:pt x="101" y="76"/>
                  </a:lnTo>
                  <a:lnTo>
                    <a:pt x="101" y="74"/>
                  </a:lnTo>
                  <a:lnTo>
                    <a:pt x="98" y="74"/>
                  </a:lnTo>
                  <a:lnTo>
                    <a:pt x="98" y="72"/>
                  </a:lnTo>
                  <a:lnTo>
                    <a:pt x="95" y="72"/>
                  </a:lnTo>
                  <a:lnTo>
                    <a:pt x="95" y="70"/>
                  </a:lnTo>
                  <a:lnTo>
                    <a:pt x="93" y="70"/>
                  </a:lnTo>
                  <a:lnTo>
                    <a:pt x="93" y="68"/>
                  </a:lnTo>
                  <a:lnTo>
                    <a:pt x="90" y="68"/>
                  </a:lnTo>
                  <a:lnTo>
                    <a:pt x="90" y="65"/>
                  </a:lnTo>
                  <a:lnTo>
                    <a:pt x="87" y="65"/>
                  </a:lnTo>
                  <a:lnTo>
                    <a:pt x="87" y="62"/>
                  </a:lnTo>
                  <a:lnTo>
                    <a:pt x="85" y="62"/>
                  </a:lnTo>
                  <a:lnTo>
                    <a:pt x="85" y="60"/>
                  </a:lnTo>
                  <a:lnTo>
                    <a:pt x="81" y="60"/>
                  </a:lnTo>
                  <a:lnTo>
                    <a:pt x="81" y="57"/>
                  </a:lnTo>
                  <a:lnTo>
                    <a:pt x="78" y="57"/>
                  </a:lnTo>
                  <a:lnTo>
                    <a:pt x="78" y="56"/>
                  </a:lnTo>
                  <a:lnTo>
                    <a:pt x="76" y="56"/>
                  </a:lnTo>
                  <a:lnTo>
                    <a:pt x="76" y="53"/>
                  </a:lnTo>
                  <a:lnTo>
                    <a:pt x="73" y="53"/>
                  </a:lnTo>
                  <a:lnTo>
                    <a:pt x="73" y="51"/>
                  </a:lnTo>
                  <a:lnTo>
                    <a:pt x="71" y="51"/>
                  </a:lnTo>
                  <a:lnTo>
                    <a:pt x="71" y="49"/>
                  </a:lnTo>
                  <a:lnTo>
                    <a:pt x="68" y="49"/>
                  </a:lnTo>
                  <a:lnTo>
                    <a:pt x="68" y="47"/>
                  </a:lnTo>
                  <a:lnTo>
                    <a:pt x="64" y="47"/>
                  </a:lnTo>
                  <a:lnTo>
                    <a:pt x="64" y="45"/>
                  </a:lnTo>
                  <a:lnTo>
                    <a:pt x="61" y="45"/>
                  </a:lnTo>
                  <a:lnTo>
                    <a:pt x="61" y="42"/>
                  </a:lnTo>
                  <a:lnTo>
                    <a:pt x="58" y="42"/>
                  </a:lnTo>
                  <a:cubicBezTo>
                    <a:pt x="58" y="42"/>
                    <a:pt x="57" y="42"/>
                    <a:pt x="57" y="42"/>
                  </a:cubicBezTo>
                  <a:cubicBezTo>
                    <a:pt x="57" y="42"/>
                    <a:pt x="57" y="40"/>
                    <a:pt x="57" y="40"/>
                  </a:cubicBezTo>
                  <a:lnTo>
                    <a:pt x="54" y="40"/>
                  </a:lnTo>
                  <a:lnTo>
                    <a:pt x="54" y="38"/>
                  </a:lnTo>
                  <a:lnTo>
                    <a:pt x="52" y="38"/>
                  </a:lnTo>
                  <a:lnTo>
                    <a:pt x="52" y="36"/>
                  </a:lnTo>
                  <a:lnTo>
                    <a:pt x="52" y="35"/>
                  </a:lnTo>
                  <a:lnTo>
                    <a:pt x="49" y="35"/>
                  </a:lnTo>
                  <a:lnTo>
                    <a:pt x="49" y="33"/>
                  </a:lnTo>
                  <a:lnTo>
                    <a:pt x="46" y="33"/>
                  </a:lnTo>
                  <a:lnTo>
                    <a:pt x="46" y="31"/>
                  </a:lnTo>
                  <a:lnTo>
                    <a:pt x="44" y="31"/>
                  </a:lnTo>
                  <a:lnTo>
                    <a:pt x="44" y="27"/>
                  </a:lnTo>
                  <a:lnTo>
                    <a:pt x="42" y="27"/>
                  </a:lnTo>
                  <a:lnTo>
                    <a:pt x="42" y="25"/>
                  </a:lnTo>
                  <a:lnTo>
                    <a:pt x="40" y="25"/>
                  </a:lnTo>
                  <a:lnTo>
                    <a:pt x="40" y="22"/>
                  </a:lnTo>
                  <a:lnTo>
                    <a:pt x="38" y="22"/>
                  </a:lnTo>
                  <a:lnTo>
                    <a:pt x="38" y="20"/>
                  </a:lnTo>
                  <a:lnTo>
                    <a:pt x="34" y="20"/>
                  </a:lnTo>
                  <a:lnTo>
                    <a:pt x="34" y="17"/>
                  </a:lnTo>
                  <a:lnTo>
                    <a:pt x="32" y="17"/>
                  </a:lnTo>
                  <a:lnTo>
                    <a:pt x="32" y="14"/>
                  </a:lnTo>
                  <a:lnTo>
                    <a:pt x="29" y="14"/>
                  </a:lnTo>
                  <a:lnTo>
                    <a:pt x="29" y="12"/>
                  </a:lnTo>
                  <a:lnTo>
                    <a:pt x="26" y="12"/>
                  </a:lnTo>
                  <a:lnTo>
                    <a:pt x="26" y="10"/>
                  </a:lnTo>
                  <a:lnTo>
                    <a:pt x="24" y="10"/>
                  </a:lnTo>
                  <a:lnTo>
                    <a:pt x="24" y="8"/>
                  </a:lnTo>
                  <a:lnTo>
                    <a:pt x="20" y="8"/>
                  </a:lnTo>
                  <a:lnTo>
                    <a:pt x="20" y="6"/>
                  </a:lnTo>
                  <a:lnTo>
                    <a:pt x="17" y="6"/>
                  </a:lnTo>
                  <a:lnTo>
                    <a:pt x="17" y="4"/>
                  </a:lnTo>
                  <a:lnTo>
                    <a:pt x="13" y="4"/>
                  </a:lnTo>
                  <a:lnTo>
                    <a:pt x="11" y="4"/>
                  </a:lnTo>
                  <a:lnTo>
                    <a:pt x="11" y="3"/>
                  </a:lnTo>
                  <a:lnTo>
                    <a:pt x="7" y="3"/>
                  </a:lnTo>
                  <a:lnTo>
                    <a:pt x="7" y="1"/>
                  </a:lnTo>
                  <a:lnTo>
                    <a:pt x="3" y="1"/>
                  </a:lnTo>
                  <a:lnTo>
                    <a:pt x="3" y="0"/>
                  </a:lnTo>
                  <a:lnTo>
                    <a:pt x="0" y="0"/>
                  </a:lnTo>
                </a:path>
              </a:pathLst>
            </a:cu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72"/>
            <p:cNvSpPr>
              <a:spLocks noChangeShapeType="1"/>
            </p:cNvSpPr>
            <p:nvPr/>
          </p:nvSpPr>
          <p:spPr bwMode="auto">
            <a:xfrm>
              <a:off x="3216275" y="275590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73"/>
            <p:cNvSpPr>
              <a:spLocks noChangeShapeType="1"/>
            </p:cNvSpPr>
            <p:nvPr/>
          </p:nvSpPr>
          <p:spPr bwMode="auto">
            <a:xfrm>
              <a:off x="3244850" y="274637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74"/>
            <p:cNvSpPr>
              <a:spLocks noChangeShapeType="1"/>
            </p:cNvSpPr>
            <p:nvPr/>
          </p:nvSpPr>
          <p:spPr bwMode="auto">
            <a:xfrm>
              <a:off x="3273425" y="276542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75"/>
            <p:cNvSpPr>
              <a:spLocks noChangeShapeType="1"/>
            </p:cNvSpPr>
            <p:nvPr/>
          </p:nvSpPr>
          <p:spPr bwMode="auto">
            <a:xfrm>
              <a:off x="3302000" y="2774950"/>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76"/>
            <p:cNvSpPr>
              <a:spLocks noChangeShapeType="1"/>
            </p:cNvSpPr>
            <p:nvPr/>
          </p:nvSpPr>
          <p:spPr bwMode="auto">
            <a:xfrm>
              <a:off x="3321050" y="279400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77"/>
            <p:cNvSpPr>
              <a:spLocks noChangeShapeType="1"/>
            </p:cNvSpPr>
            <p:nvPr/>
          </p:nvSpPr>
          <p:spPr bwMode="auto">
            <a:xfrm>
              <a:off x="3387725" y="2803525"/>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78"/>
            <p:cNvSpPr>
              <a:spLocks noChangeShapeType="1"/>
            </p:cNvSpPr>
            <p:nvPr/>
          </p:nvSpPr>
          <p:spPr bwMode="auto">
            <a:xfrm>
              <a:off x="3416300" y="283210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79"/>
            <p:cNvSpPr>
              <a:spLocks noChangeShapeType="1"/>
            </p:cNvSpPr>
            <p:nvPr/>
          </p:nvSpPr>
          <p:spPr bwMode="auto">
            <a:xfrm>
              <a:off x="3492500" y="2870200"/>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80"/>
            <p:cNvSpPr>
              <a:spLocks noChangeShapeType="1"/>
            </p:cNvSpPr>
            <p:nvPr/>
          </p:nvSpPr>
          <p:spPr bwMode="auto">
            <a:xfrm>
              <a:off x="3521075" y="291782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81"/>
            <p:cNvSpPr>
              <a:spLocks noChangeShapeType="1"/>
            </p:cNvSpPr>
            <p:nvPr/>
          </p:nvSpPr>
          <p:spPr bwMode="auto">
            <a:xfrm>
              <a:off x="3559175" y="2936875"/>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82"/>
            <p:cNvSpPr>
              <a:spLocks noChangeShapeType="1"/>
            </p:cNvSpPr>
            <p:nvPr/>
          </p:nvSpPr>
          <p:spPr bwMode="auto">
            <a:xfrm>
              <a:off x="3578225" y="296545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83"/>
            <p:cNvSpPr>
              <a:spLocks noChangeShapeType="1"/>
            </p:cNvSpPr>
            <p:nvPr/>
          </p:nvSpPr>
          <p:spPr bwMode="auto">
            <a:xfrm>
              <a:off x="3597275" y="2984500"/>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84"/>
            <p:cNvSpPr>
              <a:spLocks noChangeShapeType="1"/>
            </p:cNvSpPr>
            <p:nvPr/>
          </p:nvSpPr>
          <p:spPr bwMode="auto">
            <a:xfrm>
              <a:off x="3625850" y="301307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85"/>
            <p:cNvSpPr>
              <a:spLocks noChangeShapeType="1"/>
            </p:cNvSpPr>
            <p:nvPr/>
          </p:nvSpPr>
          <p:spPr bwMode="auto">
            <a:xfrm>
              <a:off x="3654425" y="3041650"/>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86"/>
            <p:cNvSpPr>
              <a:spLocks noChangeShapeType="1"/>
            </p:cNvSpPr>
            <p:nvPr/>
          </p:nvSpPr>
          <p:spPr bwMode="auto">
            <a:xfrm>
              <a:off x="3730625" y="3108325"/>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87"/>
            <p:cNvSpPr>
              <a:spLocks noChangeShapeType="1"/>
            </p:cNvSpPr>
            <p:nvPr/>
          </p:nvSpPr>
          <p:spPr bwMode="auto">
            <a:xfrm>
              <a:off x="3768725" y="315595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88"/>
            <p:cNvSpPr>
              <a:spLocks noChangeShapeType="1"/>
            </p:cNvSpPr>
            <p:nvPr/>
          </p:nvSpPr>
          <p:spPr bwMode="auto">
            <a:xfrm>
              <a:off x="3778250" y="315595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89"/>
            <p:cNvSpPr>
              <a:spLocks noChangeShapeType="1"/>
            </p:cNvSpPr>
            <p:nvPr/>
          </p:nvSpPr>
          <p:spPr bwMode="auto">
            <a:xfrm>
              <a:off x="3806825" y="3175000"/>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90"/>
            <p:cNvSpPr>
              <a:spLocks noChangeShapeType="1"/>
            </p:cNvSpPr>
            <p:nvPr/>
          </p:nvSpPr>
          <p:spPr bwMode="auto">
            <a:xfrm>
              <a:off x="3844925" y="319405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91"/>
            <p:cNvSpPr>
              <a:spLocks noChangeShapeType="1"/>
            </p:cNvSpPr>
            <p:nvPr/>
          </p:nvSpPr>
          <p:spPr bwMode="auto">
            <a:xfrm>
              <a:off x="3863975" y="319405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92"/>
            <p:cNvSpPr>
              <a:spLocks noChangeShapeType="1"/>
            </p:cNvSpPr>
            <p:nvPr/>
          </p:nvSpPr>
          <p:spPr bwMode="auto">
            <a:xfrm>
              <a:off x="3930650" y="326072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93"/>
            <p:cNvSpPr>
              <a:spLocks noChangeShapeType="1"/>
            </p:cNvSpPr>
            <p:nvPr/>
          </p:nvSpPr>
          <p:spPr bwMode="auto">
            <a:xfrm>
              <a:off x="3997325" y="332740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94"/>
            <p:cNvSpPr>
              <a:spLocks noChangeShapeType="1"/>
            </p:cNvSpPr>
            <p:nvPr/>
          </p:nvSpPr>
          <p:spPr bwMode="auto">
            <a:xfrm>
              <a:off x="4064000" y="337502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95"/>
            <p:cNvSpPr>
              <a:spLocks noChangeShapeType="1"/>
            </p:cNvSpPr>
            <p:nvPr/>
          </p:nvSpPr>
          <p:spPr bwMode="auto">
            <a:xfrm>
              <a:off x="4073525" y="337502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96"/>
            <p:cNvSpPr>
              <a:spLocks noChangeShapeType="1"/>
            </p:cNvSpPr>
            <p:nvPr/>
          </p:nvSpPr>
          <p:spPr bwMode="auto">
            <a:xfrm>
              <a:off x="4111625" y="3413125"/>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97"/>
            <p:cNvSpPr>
              <a:spLocks noChangeShapeType="1"/>
            </p:cNvSpPr>
            <p:nvPr/>
          </p:nvSpPr>
          <p:spPr bwMode="auto">
            <a:xfrm>
              <a:off x="4130675" y="344170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98"/>
            <p:cNvSpPr>
              <a:spLocks noChangeShapeType="1"/>
            </p:cNvSpPr>
            <p:nvPr/>
          </p:nvSpPr>
          <p:spPr bwMode="auto">
            <a:xfrm>
              <a:off x="4159250" y="346075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99"/>
            <p:cNvSpPr>
              <a:spLocks noChangeShapeType="1"/>
            </p:cNvSpPr>
            <p:nvPr/>
          </p:nvSpPr>
          <p:spPr bwMode="auto">
            <a:xfrm>
              <a:off x="4178300" y="3479800"/>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00"/>
            <p:cNvSpPr>
              <a:spLocks noChangeShapeType="1"/>
            </p:cNvSpPr>
            <p:nvPr/>
          </p:nvSpPr>
          <p:spPr bwMode="auto">
            <a:xfrm>
              <a:off x="4197350" y="349885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01"/>
            <p:cNvSpPr>
              <a:spLocks noChangeShapeType="1"/>
            </p:cNvSpPr>
            <p:nvPr/>
          </p:nvSpPr>
          <p:spPr bwMode="auto">
            <a:xfrm>
              <a:off x="4225925" y="3508375"/>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102"/>
            <p:cNvSpPr>
              <a:spLocks noChangeShapeType="1"/>
            </p:cNvSpPr>
            <p:nvPr/>
          </p:nvSpPr>
          <p:spPr bwMode="auto">
            <a:xfrm>
              <a:off x="4244975" y="3508375"/>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103"/>
            <p:cNvSpPr>
              <a:spLocks noChangeShapeType="1"/>
            </p:cNvSpPr>
            <p:nvPr/>
          </p:nvSpPr>
          <p:spPr bwMode="auto">
            <a:xfrm>
              <a:off x="4264025" y="3527425"/>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104"/>
            <p:cNvSpPr>
              <a:spLocks noChangeShapeType="1"/>
            </p:cNvSpPr>
            <p:nvPr/>
          </p:nvSpPr>
          <p:spPr bwMode="auto">
            <a:xfrm>
              <a:off x="4283075" y="3527425"/>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05"/>
            <p:cNvSpPr>
              <a:spLocks noChangeShapeType="1"/>
            </p:cNvSpPr>
            <p:nvPr/>
          </p:nvSpPr>
          <p:spPr bwMode="auto">
            <a:xfrm>
              <a:off x="4311650" y="354647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06"/>
            <p:cNvSpPr>
              <a:spLocks noChangeShapeType="1"/>
            </p:cNvSpPr>
            <p:nvPr/>
          </p:nvSpPr>
          <p:spPr bwMode="auto">
            <a:xfrm>
              <a:off x="4330700" y="357505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107"/>
            <p:cNvSpPr>
              <a:spLocks noChangeShapeType="1"/>
            </p:cNvSpPr>
            <p:nvPr/>
          </p:nvSpPr>
          <p:spPr bwMode="auto">
            <a:xfrm>
              <a:off x="4359275" y="360362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108"/>
            <p:cNvSpPr>
              <a:spLocks noChangeShapeType="1"/>
            </p:cNvSpPr>
            <p:nvPr/>
          </p:nvSpPr>
          <p:spPr bwMode="auto">
            <a:xfrm>
              <a:off x="4387850" y="362267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109"/>
            <p:cNvSpPr>
              <a:spLocks noChangeShapeType="1"/>
            </p:cNvSpPr>
            <p:nvPr/>
          </p:nvSpPr>
          <p:spPr bwMode="auto">
            <a:xfrm>
              <a:off x="4416425" y="3641725"/>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110"/>
            <p:cNvSpPr>
              <a:spLocks noChangeShapeType="1"/>
            </p:cNvSpPr>
            <p:nvPr/>
          </p:nvSpPr>
          <p:spPr bwMode="auto">
            <a:xfrm>
              <a:off x="4435475" y="3660775"/>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111"/>
            <p:cNvSpPr>
              <a:spLocks noChangeShapeType="1"/>
            </p:cNvSpPr>
            <p:nvPr/>
          </p:nvSpPr>
          <p:spPr bwMode="auto">
            <a:xfrm>
              <a:off x="4454525" y="367982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112"/>
            <p:cNvSpPr>
              <a:spLocks noChangeShapeType="1"/>
            </p:cNvSpPr>
            <p:nvPr/>
          </p:nvSpPr>
          <p:spPr bwMode="auto">
            <a:xfrm>
              <a:off x="4473575" y="367982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13"/>
            <p:cNvSpPr>
              <a:spLocks noChangeShapeType="1"/>
            </p:cNvSpPr>
            <p:nvPr/>
          </p:nvSpPr>
          <p:spPr bwMode="auto">
            <a:xfrm>
              <a:off x="4492625" y="369887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14"/>
            <p:cNvSpPr>
              <a:spLocks noChangeShapeType="1"/>
            </p:cNvSpPr>
            <p:nvPr/>
          </p:nvSpPr>
          <p:spPr bwMode="auto">
            <a:xfrm>
              <a:off x="4511675" y="369887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115"/>
            <p:cNvSpPr>
              <a:spLocks noChangeShapeType="1"/>
            </p:cNvSpPr>
            <p:nvPr/>
          </p:nvSpPr>
          <p:spPr bwMode="auto">
            <a:xfrm>
              <a:off x="4530725" y="369887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116"/>
            <p:cNvSpPr>
              <a:spLocks noChangeShapeType="1"/>
            </p:cNvSpPr>
            <p:nvPr/>
          </p:nvSpPr>
          <p:spPr bwMode="auto">
            <a:xfrm>
              <a:off x="4549775" y="371792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117"/>
            <p:cNvSpPr>
              <a:spLocks noChangeShapeType="1"/>
            </p:cNvSpPr>
            <p:nvPr/>
          </p:nvSpPr>
          <p:spPr bwMode="auto">
            <a:xfrm>
              <a:off x="4568825" y="3727450"/>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118"/>
            <p:cNvSpPr>
              <a:spLocks noChangeShapeType="1"/>
            </p:cNvSpPr>
            <p:nvPr/>
          </p:nvSpPr>
          <p:spPr bwMode="auto">
            <a:xfrm>
              <a:off x="4597400" y="373697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19"/>
            <p:cNvSpPr>
              <a:spLocks noChangeShapeType="1"/>
            </p:cNvSpPr>
            <p:nvPr/>
          </p:nvSpPr>
          <p:spPr bwMode="auto">
            <a:xfrm>
              <a:off x="4616450" y="373697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20"/>
            <p:cNvSpPr>
              <a:spLocks noChangeShapeType="1"/>
            </p:cNvSpPr>
            <p:nvPr/>
          </p:nvSpPr>
          <p:spPr bwMode="auto">
            <a:xfrm>
              <a:off x="4635500" y="375602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21"/>
            <p:cNvSpPr>
              <a:spLocks noChangeShapeType="1"/>
            </p:cNvSpPr>
            <p:nvPr/>
          </p:nvSpPr>
          <p:spPr bwMode="auto">
            <a:xfrm>
              <a:off x="4654550" y="375602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22"/>
            <p:cNvSpPr>
              <a:spLocks noChangeShapeType="1"/>
            </p:cNvSpPr>
            <p:nvPr/>
          </p:nvSpPr>
          <p:spPr bwMode="auto">
            <a:xfrm>
              <a:off x="4673600" y="375602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23"/>
            <p:cNvSpPr>
              <a:spLocks noChangeShapeType="1"/>
            </p:cNvSpPr>
            <p:nvPr/>
          </p:nvSpPr>
          <p:spPr bwMode="auto">
            <a:xfrm>
              <a:off x="4692650" y="3765550"/>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24"/>
            <p:cNvSpPr>
              <a:spLocks noChangeShapeType="1"/>
            </p:cNvSpPr>
            <p:nvPr/>
          </p:nvSpPr>
          <p:spPr bwMode="auto">
            <a:xfrm>
              <a:off x="4711700" y="3765550"/>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25"/>
            <p:cNvSpPr>
              <a:spLocks noChangeShapeType="1"/>
            </p:cNvSpPr>
            <p:nvPr/>
          </p:nvSpPr>
          <p:spPr bwMode="auto">
            <a:xfrm>
              <a:off x="4730750" y="376555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26"/>
            <p:cNvSpPr>
              <a:spLocks noChangeShapeType="1"/>
            </p:cNvSpPr>
            <p:nvPr/>
          </p:nvSpPr>
          <p:spPr bwMode="auto">
            <a:xfrm>
              <a:off x="4749800" y="3765550"/>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27"/>
            <p:cNvSpPr>
              <a:spLocks noChangeShapeType="1"/>
            </p:cNvSpPr>
            <p:nvPr/>
          </p:nvSpPr>
          <p:spPr bwMode="auto">
            <a:xfrm>
              <a:off x="4768850" y="379412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28"/>
            <p:cNvSpPr>
              <a:spLocks noChangeShapeType="1"/>
            </p:cNvSpPr>
            <p:nvPr/>
          </p:nvSpPr>
          <p:spPr bwMode="auto">
            <a:xfrm>
              <a:off x="4787900" y="381317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29"/>
            <p:cNvSpPr>
              <a:spLocks noChangeShapeType="1"/>
            </p:cNvSpPr>
            <p:nvPr/>
          </p:nvSpPr>
          <p:spPr bwMode="auto">
            <a:xfrm>
              <a:off x="4806950" y="381317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30"/>
            <p:cNvSpPr>
              <a:spLocks noChangeShapeType="1"/>
            </p:cNvSpPr>
            <p:nvPr/>
          </p:nvSpPr>
          <p:spPr bwMode="auto">
            <a:xfrm>
              <a:off x="4864100" y="3822700"/>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31"/>
            <p:cNvSpPr>
              <a:spLocks noChangeShapeType="1"/>
            </p:cNvSpPr>
            <p:nvPr/>
          </p:nvSpPr>
          <p:spPr bwMode="auto">
            <a:xfrm>
              <a:off x="4930775" y="3841750"/>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32"/>
            <p:cNvSpPr>
              <a:spLocks noChangeShapeType="1"/>
            </p:cNvSpPr>
            <p:nvPr/>
          </p:nvSpPr>
          <p:spPr bwMode="auto">
            <a:xfrm>
              <a:off x="4987925" y="386080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33"/>
            <p:cNvSpPr>
              <a:spLocks noChangeShapeType="1"/>
            </p:cNvSpPr>
            <p:nvPr/>
          </p:nvSpPr>
          <p:spPr bwMode="auto">
            <a:xfrm>
              <a:off x="5054600" y="387985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34"/>
            <p:cNvSpPr>
              <a:spLocks noChangeShapeType="1"/>
            </p:cNvSpPr>
            <p:nvPr/>
          </p:nvSpPr>
          <p:spPr bwMode="auto">
            <a:xfrm>
              <a:off x="5102225" y="389890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35"/>
            <p:cNvSpPr>
              <a:spLocks noChangeShapeType="1"/>
            </p:cNvSpPr>
            <p:nvPr/>
          </p:nvSpPr>
          <p:spPr bwMode="auto">
            <a:xfrm>
              <a:off x="5149850" y="389890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36"/>
            <p:cNvSpPr>
              <a:spLocks noChangeShapeType="1"/>
            </p:cNvSpPr>
            <p:nvPr/>
          </p:nvSpPr>
          <p:spPr bwMode="auto">
            <a:xfrm>
              <a:off x="5207000" y="391795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37"/>
            <p:cNvSpPr>
              <a:spLocks noChangeShapeType="1"/>
            </p:cNvSpPr>
            <p:nvPr/>
          </p:nvSpPr>
          <p:spPr bwMode="auto">
            <a:xfrm>
              <a:off x="5254625" y="391795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38"/>
            <p:cNvSpPr>
              <a:spLocks noChangeShapeType="1"/>
            </p:cNvSpPr>
            <p:nvPr/>
          </p:nvSpPr>
          <p:spPr bwMode="auto">
            <a:xfrm>
              <a:off x="5273675" y="391795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39"/>
            <p:cNvSpPr>
              <a:spLocks noChangeShapeType="1"/>
            </p:cNvSpPr>
            <p:nvPr/>
          </p:nvSpPr>
          <p:spPr bwMode="auto">
            <a:xfrm>
              <a:off x="5302250" y="393700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40"/>
            <p:cNvSpPr>
              <a:spLocks noChangeShapeType="1"/>
            </p:cNvSpPr>
            <p:nvPr/>
          </p:nvSpPr>
          <p:spPr bwMode="auto">
            <a:xfrm>
              <a:off x="5321300" y="393700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41"/>
            <p:cNvSpPr>
              <a:spLocks noChangeShapeType="1"/>
            </p:cNvSpPr>
            <p:nvPr/>
          </p:nvSpPr>
          <p:spPr bwMode="auto">
            <a:xfrm>
              <a:off x="5349875" y="3937000"/>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42"/>
            <p:cNvSpPr>
              <a:spLocks noChangeShapeType="1"/>
            </p:cNvSpPr>
            <p:nvPr/>
          </p:nvSpPr>
          <p:spPr bwMode="auto">
            <a:xfrm>
              <a:off x="5407025" y="3946525"/>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43"/>
            <p:cNvSpPr>
              <a:spLocks noChangeShapeType="1"/>
            </p:cNvSpPr>
            <p:nvPr/>
          </p:nvSpPr>
          <p:spPr bwMode="auto">
            <a:xfrm>
              <a:off x="5464175" y="3965575"/>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44"/>
            <p:cNvSpPr>
              <a:spLocks noChangeShapeType="1"/>
            </p:cNvSpPr>
            <p:nvPr/>
          </p:nvSpPr>
          <p:spPr bwMode="auto">
            <a:xfrm>
              <a:off x="5473700" y="3965575"/>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145"/>
            <p:cNvSpPr>
              <a:spLocks noChangeShapeType="1"/>
            </p:cNvSpPr>
            <p:nvPr/>
          </p:nvSpPr>
          <p:spPr bwMode="auto">
            <a:xfrm>
              <a:off x="5492750" y="3965575"/>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146"/>
            <p:cNvSpPr>
              <a:spLocks noChangeShapeType="1"/>
            </p:cNvSpPr>
            <p:nvPr/>
          </p:nvSpPr>
          <p:spPr bwMode="auto">
            <a:xfrm>
              <a:off x="5530850" y="3965575"/>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147"/>
            <p:cNvSpPr>
              <a:spLocks noChangeShapeType="1"/>
            </p:cNvSpPr>
            <p:nvPr/>
          </p:nvSpPr>
          <p:spPr bwMode="auto">
            <a:xfrm>
              <a:off x="5616575" y="400367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148"/>
            <p:cNvSpPr>
              <a:spLocks noChangeShapeType="1"/>
            </p:cNvSpPr>
            <p:nvPr/>
          </p:nvSpPr>
          <p:spPr bwMode="auto">
            <a:xfrm>
              <a:off x="5626100" y="400367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149"/>
            <p:cNvSpPr>
              <a:spLocks noChangeShapeType="1"/>
            </p:cNvSpPr>
            <p:nvPr/>
          </p:nvSpPr>
          <p:spPr bwMode="auto">
            <a:xfrm>
              <a:off x="5635625" y="4003675"/>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50"/>
            <p:cNvSpPr>
              <a:spLocks noChangeShapeType="1"/>
            </p:cNvSpPr>
            <p:nvPr/>
          </p:nvSpPr>
          <p:spPr bwMode="auto">
            <a:xfrm>
              <a:off x="5645150" y="4003675"/>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51"/>
            <p:cNvSpPr>
              <a:spLocks noChangeShapeType="1"/>
            </p:cNvSpPr>
            <p:nvPr/>
          </p:nvSpPr>
          <p:spPr bwMode="auto">
            <a:xfrm>
              <a:off x="5654675" y="400367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52"/>
            <p:cNvSpPr>
              <a:spLocks noChangeShapeType="1"/>
            </p:cNvSpPr>
            <p:nvPr/>
          </p:nvSpPr>
          <p:spPr bwMode="auto">
            <a:xfrm>
              <a:off x="5664200" y="4003675"/>
              <a:ext cx="0" cy="1905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53"/>
            <p:cNvSpPr>
              <a:spLocks noChangeShapeType="1"/>
            </p:cNvSpPr>
            <p:nvPr/>
          </p:nvSpPr>
          <p:spPr bwMode="auto">
            <a:xfrm>
              <a:off x="5702300" y="3994150"/>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54"/>
            <p:cNvSpPr>
              <a:spLocks noChangeShapeType="1"/>
            </p:cNvSpPr>
            <p:nvPr/>
          </p:nvSpPr>
          <p:spPr bwMode="auto">
            <a:xfrm>
              <a:off x="5845175" y="4032250"/>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55"/>
            <p:cNvSpPr>
              <a:spLocks noChangeShapeType="1"/>
            </p:cNvSpPr>
            <p:nvPr/>
          </p:nvSpPr>
          <p:spPr bwMode="auto">
            <a:xfrm>
              <a:off x="5921375" y="4070350"/>
              <a:ext cx="0" cy="28575"/>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cxnSp>
        <p:nvCxnSpPr>
          <p:cNvPr id="224" name="Straight Connector 223"/>
          <p:cNvCxnSpPr/>
          <p:nvPr/>
        </p:nvCxnSpPr>
        <p:spPr>
          <a:xfrm>
            <a:off x="575461" y="3323689"/>
            <a:ext cx="357808" cy="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cxnSp>
      <p:cxnSp>
        <p:nvCxnSpPr>
          <p:cNvPr id="225" name="Straight Connector 224"/>
          <p:cNvCxnSpPr/>
          <p:nvPr/>
        </p:nvCxnSpPr>
        <p:spPr>
          <a:xfrm>
            <a:off x="575461" y="3464826"/>
            <a:ext cx="357808" cy="0"/>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cxnSp>
      <p:sp>
        <p:nvSpPr>
          <p:cNvPr id="226" name="Rectangle 225"/>
          <p:cNvSpPr/>
          <p:nvPr/>
        </p:nvSpPr>
        <p:spPr>
          <a:xfrm>
            <a:off x="903857" y="3204545"/>
            <a:ext cx="1447564" cy="215444"/>
          </a:xfrm>
          <a:prstGeom prst="rect">
            <a:avLst/>
          </a:prstGeom>
        </p:spPr>
        <p:txBody>
          <a:bodyPr wrap="square">
            <a:spAutoFit/>
          </a:bodyPr>
          <a:lstStyle/>
          <a:p>
            <a:r>
              <a:rPr lang="en-GB" sz="800" dirty="0" err="1">
                <a:solidFill>
                  <a:srgbClr val="B60D27"/>
                </a:solidFill>
              </a:rPr>
              <a:t>Ramucirumab</a:t>
            </a:r>
            <a:r>
              <a:rPr lang="en-GB" sz="800" dirty="0">
                <a:solidFill>
                  <a:srgbClr val="B60D27"/>
                </a:solidFill>
              </a:rPr>
              <a:t> + </a:t>
            </a:r>
            <a:r>
              <a:rPr lang="en-GB" sz="800" dirty="0" smtClean="0">
                <a:solidFill>
                  <a:srgbClr val="B60D27"/>
                </a:solidFill>
              </a:rPr>
              <a:t>FOLFIRI</a:t>
            </a:r>
            <a:endParaRPr lang="en-GB" dirty="0">
              <a:solidFill>
                <a:srgbClr val="B60D27"/>
              </a:solidFill>
            </a:endParaRPr>
          </a:p>
        </p:txBody>
      </p:sp>
      <p:sp>
        <p:nvSpPr>
          <p:cNvPr id="227" name="Rectangle 226"/>
          <p:cNvSpPr/>
          <p:nvPr/>
        </p:nvSpPr>
        <p:spPr>
          <a:xfrm>
            <a:off x="903857" y="3356945"/>
            <a:ext cx="1447564" cy="215444"/>
          </a:xfrm>
          <a:prstGeom prst="rect">
            <a:avLst/>
          </a:prstGeom>
        </p:spPr>
        <p:txBody>
          <a:bodyPr wrap="square">
            <a:spAutoFit/>
          </a:bodyPr>
          <a:lstStyle/>
          <a:p>
            <a:r>
              <a:rPr lang="en-GB" sz="800" dirty="0" smtClean="0">
                <a:solidFill>
                  <a:srgbClr val="043882"/>
                </a:solidFill>
              </a:rPr>
              <a:t>Placebo </a:t>
            </a:r>
            <a:r>
              <a:rPr lang="en-GB" sz="800" dirty="0">
                <a:solidFill>
                  <a:srgbClr val="043882"/>
                </a:solidFill>
              </a:rPr>
              <a:t>+ </a:t>
            </a:r>
            <a:r>
              <a:rPr lang="en-GB" sz="800" dirty="0" smtClean="0">
                <a:solidFill>
                  <a:srgbClr val="043882"/>
                </a:solidFill>
              </a:rPr>
              <a:t>FOLFIRI</a:t>
            </a:r>
            <a:endParaRPr lang="en-GB" dirty="0">
              <a:solidFill>
                <a:srgbClr val="043882"/>
              </a:solidFill>
            </a:endParaRPr>
          </a:p>
        </p:txBody>
      </p:sp>
      <p:sp>
        <p:nvSpPr>
          <p:cNvPr id="228" name="Text Box 62"/>
          <p:cNvSpPr txBox="1">
            <a:spLocks noChangeArrowheads="1"/>
          </p:cNvSpPr>
          <p:nvPr/>
        </p:nvSpPr>
        <p:spPr bwMode="auto">
          <a:xfrm rot="16200000">
            <a:off x="3943978" y="2525563"/>
            <a:ext cx="14285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Progression-free survival</a:t>
            </a:r>
            <a:endParaRPr lang="en-GB" altLang="en-US" sz="800" b="1" dirty="0">
              <a:latin typeface="+mn-lt"/>
              <a:cs typeface="Arial" panose="020B0604020202020204" pitchFamily="34" charset="0"/>
            </a:endParaRPr>
          </a:p>
        </p:txBody>
      </p:sp>
      <p:sp>
        <p:nvSpPr>
          <p:cNvPr id="229" name="Text Box 103"/>
          <p:cNvSpPr txBox="1">
            <a:spLocks noChangeArrowheads="1"/>
          </p:cNvSpPr>
          <p:nvPr/>
        </p:nvSpPr>
        <p:spPr bwMode="auto">
          <a:xfrm>
            <a:off x="6452327" y="3913202"/>
            <a:ext cx="114815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Time (months)</a:t>
            </a:r>
            <a:endParaRPr lang="en-GB" altLang="en-US" sz="800" b="1" dirty="0">
              <a:latin typeface="+mn-lt"/>
              <a:cs typeface="Arial" panose="020B0604020202020204" pitchFamily="34" charset="0"/>
            </a:endParaRPr>
          </a:p>
        </p:txBody>
      </p:sp>
      <p:sp>
        <p:nvSpPr>
          <p:cNvPr id="230" name="Text Box 105"/>
          <p:cNvSpPr txBox="1">
            <a:spLocks noChangeArrowheads="1"/>
          </p:cNvSpPr>
          <p:nvPr/>
        </p:nvSpPr>
        <p:spPr bwMode="auto">
          <a:xfrm>
            <a:off x="4545270" y="2907525"/>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0.3</a:t>
            </a:r>
            <a:endParaRPr lang="en-GB" altLang="en-US" sz="800" b="1" dirty="0">
              <a:latin typeface="+mn-lt"/>
              <a:cs typeface="Arial" panose="020B0604020202020204" pitchFamily="34" charset="0"/>
            </a:endParaRPr>
          </a:p>
        </p:txBody>
      </p:sp>
      <p:sp>
        <p:nvSpPr>
          <p:cNvPr id="231" name="Text Box 106"/>
          <p:cNvSpPr txBox="1">
            <a:spLocks noChangeArrowheads="1"/>
          </p:cNvSpPr>
          <p:nvPr/>
        </p:nvSpPr>
        <p:spPr bwMode="auto">
          <a:xfrm>
            <a:off x="4545270" y="2717011"/>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0.4</a:t>
            </a:r>
            <a:endParaRPr lang="en-GB" altLang="en-US" sz="800" b="1" dirty="0">
              <a:latin typeface="+mn-lt"/>
              <a:cs typeface="Arial" panose="020B0604020202020204" pitchFamily="34" charset="0"/>
            </a:endParaRPr>
          </a:p>
        </p:txBody>
      </p:sp>
      <p:sp>
        <p:nvSpPr>
          <p:cNvPr id="232" name="Text Box 107"/>
          <p:cNvSpPr txBox="1">
            <a:spLocks noChangeArrowheads="1"/>
          </p:cNvSpPr>
          <p:nvPr/>
        </p:nvSpPr>
        <p:spPr bwMode="auto">
          <a:xfrm>
            <a:off x="4545270" y="2529863"/>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0.5</a:t>
            </a:r>
            <a:endParaRPr lang="en-GB" altLang="en-US" sz="800" b="1" dirty="0">
              <a:latin typeface="+mn-lt"/>
              <a:cs typeface="Arial" panose="020B0604020202020204" pitchFamily="34" charset="0"/>
            </a:endParaRPr>
          </a:p>
        </p:txBody>
      </p:sp>
      <p:sp>
        <p:nvSpPr>
          <p:cNvPr id="233" name="Text Box 108"/>
          <p:cNvSpPr txBox="1">
            <a:spLocks noChangeArrowheads="1"/>
          </p:cNvSpPr>
          <p:nvPr/>
        </p:nvSpPr>
        <p:spPr bwMode="auto">
          <a:xfrm>
            <a:off x="4545270" y="2344523"/>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0.6</a:t>
            </a:r>
            <a:endParaRPr lang="en-GB" altLang="en-US" sz="800" b="1" dirty="0">
              <a:latin typeface="+mn-lt"/>
              <a:cs typeface="Arial" panose="020B0604020202020204" pitchFamily="34" charset="0"/>
            </a:endParaRPr>
          </a:p>
        </p:txBody>
      </p:sp>
      <p:sp>
        <p:nvSpPr>
          <p:cNvPr id="234" name="Text Box 109"/>
          <p:cNvSpPr txBox="1">
            <a:spLocks noChangeArrowheads="1"/>
          </p:cNvSpPr>
          <p:nvPr/>
        </p:nvSpPr>
        <p:spPr bwMode="auto">
          <a:xfrm>
            <a:off x="4545270" y="2158485"/>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0.7</a:t>
            </a:r>
            <a:endParaRPr lang="en-GB" altLang="en-US" sz="800" b="1" dirty="0">
              <a:latin typeface="+mn-lt"/>
              <a:cs typeface="Arial" panose="020B0604020202020204" pitchFamily="34" charset="0"/>
            </a:endParaRPr>
          </a:p>
        </p:txBody>
      </p:sp>
      <p:sp>
        <p:nvSpPr>
          <p:cNvPr id="235" name="Text Box 110"/>
          <p:cNvSpPr txBox="1">
            <a:spLocks noChangeArrowheads="1"/>
          </p:cNvSpPr>
          <p:nvPr/>
        </p:nvSpPr>
        <p:spPr bwMode="auto">
          <a:xfrm>
            <a:off x="4545270" y="1970256"/>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0.8</a:t>
            </a:r>
            <a:endParaRPr lang="en-GB" altLang="en-US" sz="800" b="1" dirty="0">
              <a:latin typeface="+mn-lt"/>
              <a:cs typeface="Arial" panose="020B0604020202020204" pitchFamily="34" charset="0"/>
            </a:endParaRPr>
          </a:p>
        </p:txBody>
      </p:sp>
      <p:sp>
        <p:nvSpPr>
          <p:cNvPr id="236" name="Text Box 111"/>
          <p:cNvSpPr txBox="1">
            <a:spLocks noChangeArrowheads="1"/>
          </p:cNvSpPr>
          <p:nvPr/>
        </p:nvSpPr>
        <p:spPr bwMode="auto">
          <a:xfrm>
            <a:off x="4545270" y="1779095"/>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0.9</a:t>
            </a:r>
            <a:endParaRPr lang="en-GB" altLang="en-US" sz="800" b="1" dirty="0">
              <a:latin typeface="+mn-lt"/>
              <a:cs typeface="Arial" panose="020B0604020202020204" pitchFamily="34" charset="0"/>
            </a:endParaRPr>
          </a:p>
        </p:txBody>
      </p:sp>
      <p:sp>
        <p:nvSpPr>
          <p:cNvPr id="237" name="Text Box 112"/>
          <p:cNvSpPr txBox="1">
            <a:spLocks noChangeArrowheads="1"/>
          </p:cNvSpPr>
          <p:nvPr/>
        </p:nvSpPr>
        <p:spPr bwMode="auto">
          <a:xfrm>
            <a:off x="4545270" y="1598517"/>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1.0</a:t>
            </a:r>
            <a:endParaRPr lang="en-GB" altLang="en-US" sz="800" b="1" dirty="0">
              <a:latin typeface="+mn-lt"/>
              <a:cs typeface="Arial" panose="020B0604020202020204" pitchFamily="34" charset="0"/>
            </a:endParaRPr>
          </a:p>
        </p:txBody>
      </p:sp>
      <p:sp>
        <p:nvSpPr>
          <p:cNvPr id="238" name="Text Box 113"/>
          <p:cNvSpPr txBox="1">
            <a:spLocks noChangeArrowheads="1"/>
          </p:cNvSpPr>
          <p:nvPr/>
        </p:nvSpPr>
        <p:spPr bwMode="auto">
          <a:xfrm>
            <a:off x="4545270" y="3092680"/>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0.2</a:t>
            </a:r>
            <a:endParaRPr lang="en-GB" altLang="en-US" sz="800" b="1" dirty="0">
              <a:latin typeface="+mn-lt"/>
              <a:cs typeface="Arial" panose="020B0604020202020204" pitchFamily="34" charset="0"/>
            </a:endParaRPr>
          </a:p>
        </p:txBody>
      </p:sp>
      <p:sp>
        <p:nvSpPr>
          <p:cNvPr id="239" name="Text Box 114"/>
          <p:cNvSpPr txBox="1">
            <a:spLocks noChangeArrowheads="1"/>
          </p:cNvSpPr>
          <p:nvPr/>
        </p:nvSpPr>
        <p:spPr bwMode="auto">
          <a:xfrm>
            <a:off x="4545270" y="3279799"/>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0.1</a:t>
            </a:r>
            <a:endParaRPr lang="en-GB" altLang="en-US" sz="800" b="1" dirty="0">
              <a:latin typeface="+mn-lt"/>
              <a:cs typeface="Arial" panose="020B0604020202020204" pitchFamily="34" charset="0"/>
            </a:endParaRPr>
          </a:p>
        </p:txBody>
      </p:sp>
      <p:sp>
        <p:nvSpPr>
          <p:cNvPr id="240" name="Text Box 115"/>
          <p:cNvSpPr txBox="1">
            <a:spLocks noChangeArrowheads="1"/>
          </p:cNvSpPr>
          <p:nvPr/>
        </p:nvSpPr>
        <p:spPr bwMode="auto">
          <a:xfrm>
            <a:off x="4545270" y="3468162"/>
            <a:ext cx="42358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0.0</a:t>
            </a:r>
            <a:endParaRPr lang="en-GB" altLang="en-US" sz="800" b="1" dirty="0">
              <a:latin typeface="+mn-lt"/>
              <a:cs typeface="Arial" panose="020B0604020202020204" pitchFamily="34" charset="0"/>
            </a:endParaRPr>
          </a:p>
        </p:txBody>
      </p:sp>
      <p:sp>
        <p:nvSpPr>
          <p:cNvPr id="241" name="Freeform 144"/>
          <p:cNvSpPr>
            <a:spLocks/>
          </p:cNvSpPr>
          <p:nvPr/>
        </p:nvSpPr>
        <p:spPr bwMode="auto">
          <a:xfrm>
            <a:off x="4959699" y="1671546"/>
            <a:ext cx="4100652" cy="2016460"/>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42" name="Line 145"/>
          <p:cNvSpPr>
            <a:spLocks noChangeShapeType="1"/>
          </p:cNvSpPr>
          <p:nvPr/>
        </p:nvSpPr>
        <p:spPr bwMode="auto">
          <a:xfrm>
            <a:off x="4929209" y="1679272"/>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43" name="Line 146"/>
          <p:cNvSpPr>
            <a:spLocks noChangeShapeType="1"/>
          </p:cNvSpPr>
          <p:nvPr/>
        </p:nvSpPr>
        <p:spPr bwMode="auto">
          <a:xfrm>
            <a:off x="4929209" y="1886817"/>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44" name="Line 147"/>
          <p:cNvSpPr>
            <a:spLocks noChangeShapeType="1"/>
          </p:cNvSpPr>
          <p:nvPr/>
        </p:nvSpPr>
        <p:spPr bwMode="auto">
          <a:xfrm>
            <a:off x="4929209" y="2077978"/>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45" name="Line 148"/>
          <p:cNvSpPr>
            <a:spLocks noChangeShapeType="1"/>
          </p:cNvSpPr>
          <p:nvPr/>
        </p:nvSpPr>
        <p:spPr bwMode="auto">
          <a:xfrm>
            <a:off x="4929209" y="2266207"/>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46" name="Line 150"/>
          <p:cNvSpPr>
            <a:spLocks noChangeShapeType="1"/>
          </p:cNvSpPr>
          <p:nvPr/>
        </p:nvSpPr>
        <p:spPr bwMode="auto">
          <a:xfrm>
            <a:off x="4929209" y="3387521"/>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47" name="Line 151"/>
          <p:cNvSpPr>
            <a:spLocks noChangeShapeType="1"/>
          </p:cNvSpPr>
          <p:nvPr/>
        </p:nvSpPr>
        <p:spPr bwMode="auto">
          <a:xfrm>
            <a:off x="4929209" y="3200402"/>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48" name="Line 152"/>
          <p:cNvSpPr>
            <a:spLocks noChangeShapeType="1"/>
          </p:cNvSpPr>
          <p:nvPr/>
        </p:nvSpPr>
        <p:spPr bwMode="auto">
          <a:xfrm>
            <a:off x="4929209" y="3015247"/>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49" name="Line 153"/>
          <p:cNvSpPr>
            <a:spLocks noChangeShapeType="1"/>
          </p:cNvSpPr>
          <p:nvPr/>
        </p:nvSpPr>
        <p:spPr bwMode="auto">
          <a:xfrm>
            <a:off x="4929209" y="2824733"/>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50" name="Line 154"/>
          <p:cNvSpPr>
            <a:spLocks noChangeShapeType="1"/>
          </p:cNvSpPr>
          <p:nvPr/>
        </p:nvSpPr>
        <p:spPr bwMode="auto">
          <a:xfrm>
            <a:off x="4929209" y="2637585"/>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51" name="Line 155"/>
          <p:cNvSpPr>
            <a:spLocks noChangeShapeType="1"/>
          </p:cNvSpPr>
          <p:nvPr/>
        </p:nvSpPr>
        <p:spPr bwMode="auto">
          <a:xfrm>
            <a:off x="4929209" y="2452245"/>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grpSp>
        <p:nvGrpSpPr>
          <p:cNvPr id="252" name="Group 251"/>
          <p:cNvGrpSpPr/>
          <p:nvPr/>
        </p:nvGrpSpPr>
        <p:grpSpPr>
          <a:xfrm>
            <a:off x="4844311" y="3575884"/>
            <a:ext cx="2073071" cy="379339"/>
            <a:chOff x="346574" y="3713950"/>
            <a:chExt cx="2073071" cy="379339"/>
          </a:xfrm>
        </p:grpSpPr>
        <p:sp>
          <p:nvSpPr>
            <p:cNvPr id="253" name="Line 149"/>
            <p:cNvSpPr>
              <a:spLocks noChangeShapeType="1"/>
            </p:cNvSpPr>
            <p:nvPr/>
          </p:nvSpPr>
          <p:spPr bwMode="auto">
            <a:xfrm>
              <a:off x="417617" y="3713950"/>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54" name="Line 163"/>
            <p:cNvSpPr>
              <a:spLocks noChangeShapeType="1"/>
            </p:cNvSpPr>
            <p:nvPr/>
          </p:nvSpPr>
          <p:spPr bwMode="auto">
            <a:xfrm flipV="1">
              <a:off x="508955"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55" name="Line 164"/>
            <p:cNvSpPr>
              <a:spLocks noChangeShapeType="1"/>
            </p:cNvSpPr>
            <p:nvPr/>
          </p:nvSpPr>
          <p:spPr bwMode="auto">
            <a:xfrm flipV="1">
              <a:off x="792997"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56" name="Line 165"/>
            <p:cNvSpPr>
              <a:spLocks noChangeShapeType="1"/>
            </p:cNvSpPr>
            <p:nvPr/>
          </p:nvSpPr>
          <p:spPr bwMode="auto">
            <a:xfrm>
              <a:off x="1081711"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57" name="Line 166"/>
            <p:cNvSpPr>
              <a:spLocks noChangeShapeType="1"/>
            </p:cNvSpPr>
            <p:nvPr/>
          </p:nvSpPr>
          <p:spPr bwMode="auto">
            <a:xfrm>
              <a:off x="1355422"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58" name="Line 167"/>
            <p:cNvSpPr>
              <a:spLocks noChangeShapeType="1"/>
            </p:cNvSpPr>
            <p:nvPr/>
          </p:nvSpPr>
          <p:spPr bwMode="auto">
            <a:xfrm>
              <a:off x="1657542"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59" name="Line 168"/>
            <p:cNvSpPr>
              <a:spLocks noChangeShapeType="1"/>
            </p:cNvSpPr>
            <p:nvPr/>
          </p:nvSpPr>
          <p:spPr bwMode="auto">
            <a:xfrm>
              <a:off x="1936185"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60" name="Line 169"/>
            <p:cNvSpPr>
              <a:spLocks noChangeShapeType="1"/>
            </p:cNvSpPr>
            <p:nvPr/>
          </p:nvSpPr>
          <p:spPr bwMode="auto">
            <a:xfrm>
              <a:off x="2221670"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61" name="Text Box 88"/>
            <p:cNvSpPr txBox="1">
              <a:spLocks noChangeArrowheads="1"/>
            </p:cNvSpPr>
            <p:nvPr/>
          </p:nvSpPr>
          <p:spPr bwMode="auto">
            <a:xfrm>
              <a:off x="346574" y="3877845"/>
              <a:ext cx="3121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a:latin typeface="+mn-lt"/>
                  <a:cs typeface="Arial" panose="020B0604020202020204" pitchFamily="34" charset="0"/>
                </a:rPr>
                <a:t>0</a:t>
              </a:r>
            </a:p>
          </p:txBody>
        </p:sp>
        <p:sp>
          <p:nvSpPr>
            <p:cNvPr id="262" name="Text Box 88"/>
            <p:cNvSpPr txBox="1">
              <a:spLocks noChangeArrowheads="1"/>
            </p:cNvSpPr>
            <p:nvPr/>
          </p:nvSpPr>
          <p:spPr bwMode="auto">
            <a:xfrm>
              <a:off x="640557" y="3877845"/>
              <a:ext cx="3121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a:t>
              </a:r>
              <a:endParaRPr lang="en-GB" altLang="en-US" sz="800" b="1" dirty="0">
                <a:latin typeface="+mn-lt"/>
                <a:cs typeface="Arial" panose="020B0604020202020204" pitchFamily="34" charset="0"/>
              </a:endParaRPr>
            </a:p>
          </p:txBody>
        </p:sp>
        <p:sp>
          <p:nvSpPr>
            <p:cNvPr id="263" name="Text Box 88"/>
            <p:cNvSpPr txBox="1">
              <a:spLocks noChangeArrowheads="1"/>
            </p:cNvSpPr>
            <p:nvPr/>
          </p:nvSpPr>
          <p:spPr bwMode="auto">
            <a:xfrm>
              <a:off x="926521" y="3877845"/>
              <a:ext cx="3121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6</a:t>
              </a:r>
              <a:endParaRPr lang="en-GB" altLang="en-US" sz="800" b="1" dirty="0">
                <a:latin typeface="+mn-lt"/>
                <a:cs typeface="Arial" panose="020B0604020202020204" pitchFamily="34" charset="0"/>
              </a:endParaRPr>
            </a:p>
          </p:txBody>
        </p:sp>
        <p:sp>
          <p:nvSpPr>
            <p:cNvPr id="264" name="Text Box 88"/>
            <p:cNvSpPr txBox="1">
              <a:spLocks noChangeArrowheads="1"/>
            </p:cNvSpPr>
            <p:nvPr/>
          </p:nvSpPr>
          <p:spPr bwMode="auto">
            <a:xfrm>
              <a:off x="1205376" y="3877845"/>
              <a:ext cx="31211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9</a:t>
              </a:r>
              <a:endParaRPr lang="en-GB" altLang="en-US" sz="800" b="1" dirty="0">
                <a:latin typeface="+mn-lt"/>
                <a:cs typeface="Arial" panose="020B0604020202020204" pitchFamily="34" charset="0"/>
              </a:endParaRPr>
            </a:p>
          </p:txBody>
        </p:sp>
        <p:sp>
          <p:nvSpPr>
            <p:cNvPr id="265" name="Text Box 88"/>
            <p:cNvSpPr txBox="1">
              <a:spLocks noChangeArrowheads="1"/>
            </p:cNvSpPr>
            <p:nvPr/>
          </p:nvSpPr>
          <p:spPr bwMode="auto">
            <a:xfrm>
              <a:off x="1463751" y="3877845"/>
              <a:ext cx="38643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12</a:t>
              </a:r>
              <a:endParaRPr lang="en-GB" altLang="en-US" sz="800" b="1" dirty="0">
                <a:latin typeface="+mn-lt"/>
                <a:cs typeface="Arial" panose="020B0604020202020204" pitchFamily="34" charset="0"/>
              </a:endParaRPr>
            </a:p>
          </p:txBody>
        </p:sp>
        <p:sp>
          <p:nvSpPr>
            <p:cNvPr id="266" name="Text Box 88"/>
            <p:cNvSpPr txBox="1">
              <a:spLocks noChangeArrowheads="1"/>
            </p:cNvSpPr>
            <p:nvPr/>
          </p:nvSpPr>
          <p:spPr bwMode="auto">
            <a:xfrm>
              <a:off x="1744688" y="3877845"/>
              <a:ext cx="38643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15</a:t>
              </a:r>
              <a:endParaRPr lang="en-GB" altLang="en-US" sz="800" b="1" dirty="0">
                <a:latin typeface="+mn-lt"/>
                <a:cs typeface="Arial" panose="020B0604020202020204" pitchFamily="34" charset="0"/>
              </a:endParaRPr>
            </a:p>
          </p:txBody>
        </p:sp>
        <p:sp>
          <p:nvSpPr>
            <p:cNvPr id="267" name="Text Box 88"/>
            <p:cNvSpPr txBox="1">
              <a:spLocks noChangeArrowheads="1"/>
            </p:cNvSpPr>
            <p:nvPr/>
          </p:nvSpPr>
          <p:spPr bwMode="auto">
            <a:xfrm>
              <a:off x="2033212" y="3877845"/>
              <a:ext cx="38643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18</a:t>
              </a:r>
              <a:endParaRPr lang="en-GB" altLang="en-US" sz="800" b="1" dirty="0">
                <a:latin typeface="+mn-lt"/>
                <a:cs typeface="Arial" panose="020B0604020202020204" pitchFamily="34" charset="0"/>
              </a:endParaRPr>
            </a:p>
          </p:txBody>
        </p:sp>
      </p:grpSp>
      <p:grpSp>
        <p:nvGrpSpPr>
          <p:cNvPr id="268" name="Group 267"/>
          <p:cNvGrpSpPr/>
          <p:nvPr/>
        </p:nvGrpSpPr>
        <p:grpSpPr>
          <a:xfrm>
            <a:off x="6861103" y="3569182"/>
            <a:ext cx="2301964" cy="380049"/>
            <a:chOff x="352592" y="3713950"/>
            <a:chExt cx="2301964" cy="380049"/>
          </a:xfrm>
        </p:grpSpPr>
        <p:sp>
          <p:nvSpPr>
            <p:cNvPr id="269" name="Line 149"/>
            <p:cNvSpPr>
              <a:spLocks noChangeShapeType="1"/>
            </p:cNvSpPr>
            <p:nvPr/>
          </p:nvSpPr>
          <p:spPr bwMode="auto">
            <a:xfrm>
              <a:off x="417617" y="3713950"/>
              <a:ext cx="29083"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70" name="Line 163"/>
            <p:cNvSpPr>
              <a:spLocks noChangeShapeType="1"/>
            </p:cNvSpPr>
            <p:nvPr/>
          </p:nvSpPr>
          <p:spPr bwMode="auto">
            <a:xfrm flipV="1">
              <a:off x="508955"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71" name="Line 164"/>
            <p:cNvSpPr>
              <a:spLocks noChangeShapeType="1"/>
            </p:cNvSpPr>
            <p:nvPr/>
          </p:nvSpPr>
          <p:spPr bwMode="auto">
            <a:xfrm flipV="1">
              <a:off x="792997"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72" name="Line 165"/>
            <p:cNvSpPr>
              <a:spLocks noChangeShapeType="1"/>
            </p:cNvSpPr>
            <p:nvPr/>
          </p:nvSpPr>
          <p:spPr bwMode="auto">
            <a:xfrm>
              <a:off x="1081711"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73" name="Line 166"/>
            <p:cNvSpPr>
              <a:spLocks noChangeShapeType="1"/>
            </p:cNvSpPr>
            <p:nvPr/>
          </p:nvSpPr>
          <p:spPr bwMode="auto">
            <a:xfrm>
              <a:off x="1355422"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74" name="Line 167"/>
            <p:cNvSpPr>
              <a:spLocks noChangeShapeType="1"/>
            </p:cNvSpPr>
            <p:nvPr/>
          </p:nvSpPr>
          <p:spPr bwMode="auto">
            <a:xfrm>
              <a:off x="1657542"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75" name="Line 168"/>
            <p:cNvSpPr>
              <a:spLocks noChangeShapeType="1"/>
            </p:cNvSpPr>
            <p:nvPr/>
          </p:nvSpPr>
          <p:spPr bwMode="auto">
            <a:xfrm>
              <a:off x="1936185"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76" name="Line 169"/>
            <p:cNvSpPr>
              <a:spLocks noChangeShapeType="1"/>
            </p:cNvSpPr>
            <p:nvPr/>
          </p:nvSpPr>
          <p:spPr bwMode="auto">
            <a:xfrm>
              <a:off x="2221670" y="383379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77" name="Text Box 88"/>
            <p:cNvSpPr txBox="1">
              <a:spLocks noChangeArrowheads="1"/>
            </p:cNvSpPr>
            <p:nvPr/>
          </p:nvSpPr>
          <p:spPr bwMode="auto">
            <a:xfrm>
              <a:off x="352592" y="3877845"/>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21</a:t>
              </a:r>
              <a:endParaRPr lang="en-GB" altLang="en-US" sz="800" b="1" dirty="0">
                <a:latin typeface="+mn-lt"/>
                <a:cs typeface="Arial" panose="020B0604020202020204" pitchFamily="34" charset="0"/>
              </a:endParaRPr>
            </a:p>
          </p:txBody>
        </p:sp>
        <p:sp>
          <p:nvSpPr>
            <p:cNvPr id="278" name="Text Box 88"/>
            <p:cNvSpPr txBox="1">
              <a:spLocks noChangeArrowheads="1"/>
            </p:cNvSpPr>
            <p:nvPr/>
          </p:nvSpPr>
          <p:spPr bwMode="auto">
            <a:xfrm>
              <a:off x="646575" y="3877845"/>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24</a:t>
              </a:r>
              <a:endParaRPr lang="en-GB" altLang="en-US" sz="800" b="1" dirty="0">
                <a:latin typeface="+mn-lt"/>
                <a:cs typeface="Arial" panose="020B0604020202020204" pitchFamily="34" charset="0"/>
              </a:endParaRPr>
            </a:p>
          </p:txBody>
        </p:sp>
        <p:sp>
          <p:nvSpPr>
            <p:cNvPr id="279" name="Text Box 88"/>
            <p:cNvSpPr txBox="1">
              <a:spLocks noChangeArrowheads="1"/>
            </p:cNvSpPr>
            <p:nvPr/>
          </p:nvSpPr>
          <p:spPr bwMode="auto">
            <a:xfrm>
              <a:off x="932539" y="3877845"/>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27</a:t>
              </a:r>
              <a:endParaRPr lang="en-GB" altLang="en-US" sz="800" b="1" dirty="0">
                <a:latin typeface="+mn-lt"/>
                <a:cs typeface="Arial" panose="020B0604020202020204" pitchFamily="34" charset="0"/>
              </a:endParaRPr>
            </a:p>
          </p:txBody>
        </p:sp>
        <p:sp>
          <p:nvSpPr>
            <p:cNvPr id="280" name="Text Box 88"/>
            <p:cNvSpPr txBox="1">
              <a:spLocks noChangeArrowheads="1"/>
            </p:cNvSpPr>
            <p:nvPr/>
          </p:nvSpPr>
          <p:spPr bwMode="auto">
            <a:xfrm>
              <a:off x="1211394" y="3877845"/>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30</a:t>
              </a:r>
              <a:endParaRPr lang="en-GB" altLang="en-US" sz="800" b="1" dirty="0">
                <a:latin typeface="+mn-lt"/>
                <a:cs typeface="Arial" panose="020B0604020202020204" pitchFamily="34" charset="0"/>
              </a:endParaRPr>
            </a:p>
          </p:txBody>
        </p:sp>
        <p:sp>
          <p:nvSpPr>
            <p:cNvPr id="281" name="Text Box 88"/>
            <p:cNvSpPr txBox="1">
              <a:spLocks noChangeArrowheads="1"/>
            </p:cNvSpPr>
            <p:nvPr/>
          </p:nvSpPr>
          <p:spPr bwMode="auto">
            <a:xfrm>
              <a:off x="1506926" y="3877845"/>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33</a:t>
              </a:r>
              <a:endParaRPr lang="en-GB" altLang="en-US" sz="800" b="1" dirty="0">
                <a:latin typeface="+mn-lt"/>
                <a:cs typeface="Arial" panose="020B0604020202020204" pitchFamily="34" charset="0"/>
              </a:endParaRPr>
            </a:p>
          </p:txBody>
        </p:sp>
        <p:sp>
          <p:nvSpPr>
            <p:cNvPr id="282" name="Text Box 88"/>
            <p:cNvSpPr txBox="1">
              <a:spLocks noChangeArrowheads="1"/>
            </p:cNvSpPr>
            <p:nvPr/>
          </p:nvSpPr>
          <p:spPr bwMode="auto">
            <a:xfrm>
              <a:off x="1787863" y="3877845"/>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36</a:t>
              </a:r>
              <a:endParaRPr lang="en-GB" altLang="en-US" sz="800" b="1" dirty="0">
                <a:latin typeface="+mn-lt"/>
                <a:cs typeface="Arial" panose="020B0604020202020204" pitchFamily="34" charset="0"/>
              </a:endParaRPr>
            </a:p>
          </p:txBody>
        </p:sp>
        <p:sp>
          <p:nvSpPr>
            <p:cNvPr id="283" name="Text Box 88"/>
            <p:cNvSpPr txBox="1">
              <a:spLocks noChangeArrowheads="1"/>
            </p:cNvSpPr>
            <p:nvPr/>
          </p:nvSpPr>
          <p:spPr bwMode="auto">
            <a:xfrm>
              <a:off x="2076387" y="3877845"/>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39</a:t>
              </a:r>
              <a:endParaRPr lang="en-GB" altLang="en-US" sz="800" b="1" dirty="0">
                <a:latin typeface="+mn-lt"/>
                <a:cs typeface="Arial" panose="020B0604020202020204" pitchFamily="34" charset="0"/>
              </a:endParaRPr>
            </a:p>
          </p:txBody>
        </p:sp>
        <p:sp>
          <p:nvSpPr>
            <p:cNvPr id="284" name="Line 169"/>
            <p:cNvSpPr>
              <a:spLocks noChangeShapeType="1"/>
            </p:cNvSpPr>
            <p:nvPr/>
          </p:nvSpPr>
          <p:spPr bwMode="auto">
            <a:xfrm>
              <a:off x="2499756" y="3834509"/>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285" name="Text Box 88"/>
            <p:cNvSpPr txBox="1">
              <a:spLocks noChangeArrowheads="1"/>
            </p:cNvSpPr>
            <p:nvPr/>
          </p:nvSpPr>
          <p:spPr bwMode="auto">
            <a:xfrm>
              <a:off x="2354473" y="3878555"/>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42</a:t>
              </a:r>
              <a:endParaRPr lang="en-GB" altLang="en-US" sz="800" b="1" dirty="0">
                <a:latin typeface="+mn-lt"/>
                <a:cs typeface="Arial" panose="020B0604020202020204" pitchFamily="34" charset="0"/>
              </a:endParaRPr>
            </a:p>
          </p:txBody>
        </p:sp>
      </p:grpSp>
      <p:cxnSp>
        <p:nvCxnSpPr>
          <p:cNvPr id="286" name="Straight Connector 285"/>
          <p:cNvCxnSpPr/>
          <p:nvPr/>
        </p:nvCxnSpPr>
        <p:spPr>
          <a:xfrm>
            <a:off x="7087024" y="3206482"/>
            <a:ext cx="357808" cy="0"/>
          </a:xfrm>
          <a:prstGeom prst="line">
            <a:avLst/>
          </a:prstGeom>
          <a:noFill/>
          <a:ln w="9525">
            <a:solidFill>
              <a:srgbClr val="B60D27"/>
            </a:solidFill>
            <a:round/>
            <a:headEnd/>
            <a:tailEnd/>
          </a:ln>
          <a:extLst>
            <a:ext uri="{909E8E84-426E-40DD-AFC4-6F175D3DCCD1}">
              <a14:hiddenFill xmlns:a14="http://schemas.microsoft.com/office/drawing/2010/main">
                <a:noFill/>
              </a14:hiddenFill>
            </a:ext>
          </a:extLst>
        </p:spPr>
      </p:cxnSp>
      <p:cxnSp>
        <p:nvCxnSpPr>
          <p:cNvPr id="287" name="Straight Connector 286"/>
          <p:cNvCxnSpPr/>
          <p:nvPr/>
        </p:nvCxnSpPr>
        <p:spPr>
          <a:xfrm>
            <a:off x="7087024" y="3347619"/>
            <a:ext cx="357808" cy="0"/>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cxnSp>
      <p:sp>
        <p:nvSpPr>
          <p:cNvPr id="288" name="Rectangle 287"/>
          <p:cNvSpPr/>
          <p:nvPr/>
        </p:nvSpPr>
        <p:spPr>
          <a:xfrm>
            <a:off x="7415420" y="3087338"/>
            <a:ext cx="1447564" cy="215444"/>
          </a:xfrm>
          <a:prstGeom prst="rect">
            <a:avLst/>
          </a:prstGeom>
        </p:spPr>
        <p:txBody>
          <a:bodyPr wrap="square">
            <a:spAutoFit/>
          </a:bodyPr>
          <a:lstStyle/>
          <a:p>
            <a:r>
              <a:rPr lang="en-GB" sz="800" dirty="0" err="1">
                <a:solidFill>
                  <a:srgbClr val="B60D27"/>
                </a:solidFill>
              </a:rPr>
              <a:t>Ramucirumab</a:t>
            </a:r>
            <a:r>
              <a:rPr lang="en-GB" sz="800" dirty="0">
                <a:solidFill>
                  <a:srgbClr val="B60D27"/>
                </a:solidFill>
              </a:rPr>
              <a:t> + </a:t>
            </a:r>
            <a:r>
              <a:rPr lang="en-GB" sz="800" dirty="0" smtClean="0">
                <a:solidFill>
                  <a:srgbClr val="B60D27"/>
                </a:solidFill>
              </a:rPr>
              <a:t>FOLFIRI</a:t>
            </a:r>
            <a:endParaRPr lang="en-GB" dirty="0">
              <a:solidFill>
                <a:srgbClr val="B60D27"/>
              </a:solidFill>
            </a:endParaRPr>
          </a:p>
        </p:txBody>
      </p:sp>
      <p:sp>
        <p:nvSpPr>
          <p:cNvPr id="289" name="Rectangle 288"/>
          <p:cNvSpPr/>
          <p:nvPr/>
        </p:nvSpPr>
        <p:spPr>
          <a:xfrm>
            <a:off x="7415420" y="3239738"/>
            <a:ext cx="1447564" cy="215444"/>
          </a:xfrm>
          <a:prstGeom prst="rect">
            <a:avLst/>
          </a:prstGeom>
        </p:spPr>
        <p:txBody>
          <a:bodyPr wrap="square">
            <a:spAutoFit/>
          </a:bodyPr>
          <a:lstStyle/>
          <a:p>
            <a:r>
              <a:rPr lang="en-GB" sz="800" dirty="0" smtClean="0">
                <a:solidFill>
                  <a:srgbClr val="043882"/>
                </a:solidFill>
              </a:rPr>
              <a:t>Placebo </a:t>
            </a:r>
            <a:r>
              <a:rPr lang="en-GB" sz="800" dirty="0">
                <a:solidFill>
                  <a:srgbClr val="043882"/>
                </a:solidFill>
              </a:rPr>
              <a:t>+ </a:t>
            </a:r>
            <a:r>
              <a:rPr lang="en-GB" sz="800" dirty="0" smtClean="0">
                <a:solidFill>
                  <a:srgbClr val="043882"/>
                </a:solidFill>
              </a:rPr>
              <a:t>FOLFIRI</a:t>
            </a:r>
            <a:endParaRPr lang="en-GB" dirty="0">
              <a:solidFill>
                <a:srgbClr val="043882"/>
              </a:solidFill>
            </a:endParaRPr>
          </a:p>
        </p:txBody>
      </p:sp>
      <p:graphicFrame>
        <p:nvGraphicFramePr>
          <p:cNvPr id="290" name="Table 289"/>
          <p:cNvGraphicFramePr>
            <a:graphicFrameLocks noGrp="1"/>
          </p:cNvGraphicFramePr>
          <p:nvPr>
            <p:extLst>
              <p:ext uri="{D42A27DB-BD31-4B8C-83A1-F6EECF244321}">
                <p14:modId xmlns:p14="http://schemas.microsoft.com/office/powerpoint/2010/main" val="2932560316"/>
              </p:ext>
            </p:extLst>
          </p:nvPr>
        </p:nvGraphicFramePr>
        <p:xfrm>
          <a:off x="6236566" y="1596681"/>
          <a:ext cx="2639960" cy="1219200"/>
        </p:xfrm>
        <a:graphic>
          <a:graphicData uri="http://schemas.openxmlformats.org/drawingml/2006/table">
            <a:tbl>
              <a:tblPr firstRow="1" bandRow="1">
                <a:tableStyleId>{69012ECD-51FC-41F1-AA8D-1B2483CD663E}</a:tableStyleId>
              </a:tblPr>
              <a:tblGrid>
                <a:gridCol w="862974"/>
                <a:gridCol w="875953"/>
                <a:gridCol w="901033"/>
              </a:tblGrid>
              <a:tr h="0">
                <a:tc>
                  <a:txBody>
                    <a:bodyPr/>
                    <a:lstStyle/>
                    <a:p>
                      <a:endParaRPr lang="en-GB" sz="800" dirty="0">
                        <a:solidFill>
                          <a:schemeClr val="tx1"/>
                        </a:solidFill>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r>
                        <a:rPr lang="en-GB" sz="800" dirty="0" err="1" smtClean="0">
                          <a:solidFill>
                            <a:schemeClr val="tx1"/>
                          </a:solidFill>
                        </a:rPr>
                        <a:t>Ramucirumab</a:t>
                      </a:r>
                      <a:r>
                        <a:rPr lang="en-GB" sz="800" dirty="0" smtClean="0">
                          <a:solidFill>
                            <a:schemeClr val="tx1"/>
                          </a:solidFill>
                        </a:rPr>
                        <a:t> + FOLFIRI</a:t>
                      </a:r>
                      <a:br>
                        <a:rPr lang="en-GB" sz="800" dirty="0" smtClean="0">
                          <a:solidFill>
                            <a:schemeClr val="tx1"/>
                          </a:solidFill>
                        </a:rPr>
                      </a:br>
                      <a:r>
                        <a:rPr lang="en-GB" sz="800" dirty="0" smtClean="0">
                          <a:solidFill>
                            <a:schemeClr val="tx1"/>
                          </a:solidFill>
                        </a:rPr>
                        <a:t>N=536</a:t>
                      </a:r>
                      <a:endParaRPr lang="en-GB" sz="800" dirty="0">
                        <a:solidFill>
                          <a:schemeClr val="tx1"/>
                        </a:solidFill>
                      </a:endParaRPr>
                    </a:p>
                  </a:txBody>
                  <a:tcP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algn="ctr"/>
                      <a:r>
                        <a:rPr lang="en-GB" sz="800" dirty="0" smtClean="0">
                          <a:solidFill>
                            <a:schemeClr val="tx1"/>
                          </a:solidFill>
                        </a:rPr>
                        <a:t>Placebo + FOLFIRI </a:t>
                      </a:r>
                      <a:br>
                        <a:rPr lang="en-GB" sz="800" dirty="0" smtClean="0">
                          <a:solidFill>
                            <a:schemeClr val="tx1"/>
                          </a:solidFill>
                        </a:rPr>
                      </a:br>
                      <a:r>
                        <a:rPr lang="en-GB" sz="800" dirty="0" smtClean="0">
                          <a:solidFill>
                            <a:schemeClr val="tx1"/>
                          </a:solidFill>
                        </a:rPr>
                        <a:t>N=536</a:t>
                      </a:r>
                      <a:endParaRPr lang="en-GB" sz="80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r>
              <a:tr h="0">
                <a:tc>
                  <a:txBody>
                    <a:bodyPr/>
                    <a:lstStyle/>
                    <a:p>
                      <a:r>
                        <a:rPr lang="en-GB" sz="800" dirty="0" err="1" smtClean="0">
                          <a:solidFill>
                            <a:schemeClr val="tx1"/>
                          </a:solidFill>
                        </a:rPr>
                        <a:t>mPFS</a:t>
                      </a:r>
                      <a:r>
                        <a:rPr lang="en-GB" sz="800" dirty="0" smtClean="0">
                          <a:solidFill>
                            <a:schemeClr val="tx1"/>
                          </a:solidFill>
                        </a:rPr>
                        <a:t>, months</a:t>
                      </a:r>
                      <a:br>
                        <a:rPr lang="en-GB" sz="800" dirty="0" smtClean="0">
                          <a:solidFill>
                            <a:schemeClr val="tx1"/>
                          </a:solidFill>
                        </a:rPr>
                      </a:br>
                      <a:r>
                        <a:rPr lang="en-GB" sz="800" dirty="0" smtClean="0">
                          <a:solidFill>
                            <a:schemeClr val="tx1"/>
                          </a:solidFill>
                        </a:rPr>
                        <a:t>(95% CI)</a:t>
                      </a:r>
                      <a:endParaRPr lang="en-GB" sz="800" dirty="0">
                        <a:solidFill>
                          <a:schemeClr val="tx1"/>
                        </a:solidFill>
                      </a:endParaRPr>
                    </a:p>
                  </a:txBody>
                  <a:tcPr>
                    <a:lnL w="12700" cap="flat" cmpd="sng" algn="ctr">
                      <a:no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GB" sz="800" dirty="0" smtClean="0">
                          <a:solidFill>
                            <a:schemeClr val="tx1"/>
                          </a:solidFill>
                        </a:rPr>
                        <a:t>5.7</a:t>
                      </a:r>
                      <a:br>
                        <a:rPr lang="en-GB" sz="800" dirty="0" smtClean="0">
                          <a:solidFill>
                            <a:schemeClr val="tx1"/>
                          </a:solidFill>
                        </a:rPr>
                      </a:br>
                      <a:r>
                        <a:rPr lang="en-GB" sz="800" dirty="0" smtClean="0">
                          <a:solidFill>
                            <a:schemeClr val="tx1"/>
                          </a:solidFill>
                        </a:rPr>
                        <a:t>(5.5, 6.2)</a:t>
                      </a:r>
                      <a:endParaRPr lang="en-GB" sz="800" dirty="0">
                        <a:solidFill>
                          <a:schemeClr val="tx1"/>
                        </a:solidFill>
                      </a:endParaRPr>
                    </a:p>
                  </a:txBody>
                  <a:tcP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a:r>
                        <a:rPr lang="en-GB" sz="800" dirty="0" smtClean="0">
                          <a:solidFill>
                            <a:schemeClr val="tx1"/>
                          </a:solidFill>
                        </a:rPr>
                        <a:t>4.5 </a:t>
                      </a:r>
                      <a:br>
                        <a:rPr lang="en-GB" sz="800" dirty="0" smtClean="0">
                          <a:solidFill>
                            <a:schemeClr val="tx1"/>
                          </a:solidFill>
                        </a:rPr>
                      </a:br>
                      <a:r>
                        <a:rPr lang="en-GB" sz="800" dirty="0" smtClean="0">
                          <a:solidFill>
                            <a:schemeClr val="tx1"/>
                          </a:solidFill>
                        </a:rPr>
                        <a:t>(4.2,</a:t>
                      </a:r>
                      <a:r>
                        <a:rPr lang="en-GB" sz="800" baseline="0" dirty="0" smtClean="0">
                          <a:solidFill>
                            <a:schemeClr val="tx1"/>
                          </a:solidFill>
                        </a:rPr>
                        <a:t> 5.4</a:t>
                      </a:r>
                      <a:r>
                        <a:rPr lang="en-GB" sz="800" dirty="0" smtClean="0">
                          <a:solidFill>
                            <a:schemeClr val="tx1"/>
                          </a:solidFill>
                        </a:rPr>
                        <a:t>)</a:t>
                      </a:r>
                      <a:endParaRPr lang="en-GB" sz="800" dirty="0">
                        <a:solidFill>
                          <a:schemeClr val="tx1"/>
                        </a:solidFill>
                      </a:endParaRPr>
                    </a:p>
                  </a:txBody>
                  <a:tcPr>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0">
                <a:tc>
                  <a:txBody>
                    <a:bodyPr/>
                    <a:lstStyle/>
                    <a:p>
                      <a:r>
                        <a:rPr lang="en-GB" sz="800" b="1" dirty="0" smtClean="0">
                          <a:solidFill>
                            <a:schemeClr val="tx1"/>
                          </a:solidFill>
                        </a:rPr>
                        <a:t>HR</a:t>
                      </a:r>
                      <a:r>
                        <a:rPr lang="en-GB" sz="800" dirty="0" smtClean="0">
                          <a:solidFill>
                            <a:schemeClr val="tx1"/>
                          </a:solidFill>
                        </a:rPr>
                        <a:t> (95% CI)</a:t>
                      </a:r>
                      <a:endParaRPr lang="en-GB" sz="800" dirty="0">
                        <a:solidFill>
                          <a:schemeClr val="tx1"/>
                        </a:solidFill>
                      </a:endParaRPr>
                    </a:p>
                  </a:txBody>
                  <a:tcPr>
                    <a:lnL w="12700" cap="flat" cmpd="sng" algn="ctr">
                      <a:no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ctr"/>
                      <a:r>
                        <a:rPr lang="en-GB" sz="800" b="1" dirty="0" smtClean="0">
                          <a:solidFill>
                            <a:schemeClr val="tx1"/>
                          </a:solidFill>
                        </a:rPr>
                        <a:t>0.79</a:t>
                      </a:r>
                      <a:r>
                        <a:rPr lang="en-GB" sz="800" dirty="0" smtClean="0">
                          <a:solidFill>
                            <a:schemeClr val="tx1"/>
                          </a:solidFill>
                        </a:rPr>
                        <a:t> (0.70, 0.90) (stratified)</a:t>
                      </a:r>
                      <a:endParaRPr lang="en-GB" sz="800" dirty="0">
                        <a:solidFill>
                          <a:schemeClr val="tx1"/>
                        </a:solidFill>
                      </a:endParaRPr>
                    </a:p>
                  </a:txBody>
                  <a:tcPr>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GB" dirty="0"/>
                    </a:p>
                  </a:txBody>
                  <a:tcPr/>
                </a:tc>
              </a:tr>
              <a:tr h="0">
                <a:tc>
                  <a:txBody>
                    <a:bodyPr/>
                    <a:lstStyle/>
                    <a:p>
                      <a:r>
                        <a:rPr lang="en-GB" sz="800" dirty="0" smtClean="0">
                          <a:solidFill>
                            <a:schemeClr val="tx1"/>
                          </a:solidFill>
                        </a:rPr>
                        <a:t>p-value*</a:t>
                      </a:r>
                      <a:endParaRPr lang="en-GB" sz="800" dirty="0">
                        <a:solidFill>
                          <a:schemeClr val="tx1"/>
                        </a:solidFill>
                      </a:endParaRPr>
                    </a:p>
                  </a:txBody>
                  <a:tcPr>
                    <a:lnL w="12700" cap="flat" cmpd="sng" algn="ctr">
                      <a:no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2">
                  <a:txBody>
                    <a:bodyPr/>
                    <a:lstStyle/>
                    <a:p>
                      <a:pPr algn="ctr"/>
                      <a:r>
                        <a:rPr lang="en-GB" sz="800" dirty="0" smtClean="0">
                          <a:solidFill>
                            <a:schemeClr val="tx1"/>
                          </a:solidFill>
                        </a:rPr>
                        <a:t>0.0005 (stratified)</a:t>
                      </a:r>
                      <a:endParaRPr lang="en-GB" sz="800" dirty="0">
                        <a:solidFill>
                          <a:schemeClr val="tx1"/>
                        </a:solidFill>
                      </a:endParaRPr>
                    </a:p>
                  </a:txBody>
                  <a:tcPr>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GB" dirty="0"/>
                    </a:p>
                  </a:txBody>
                  <a:tcPr/>
                </a:tc>
              </a:tr>
            </a:tbl>
          </a:graphicData>
        </a:graphic>
      </p:graphicFrame>
      <p:sp>
        <p:nvSpPr>
          <p:cNvPr id="291" name="Freeform 157"/>
          <p:cNvSpPr>
            <a:spLocks/>
          </p:cNvSpPr>
          <p:nvPr/>
        </p:nvSpPr>
        <p:spPr bwMode="auto">
          <a:xfrm>
            <a:off x="5032074" y="1702815"/>
            <a:ext cx="2535773" cy="1902275"/>
          </a:xfrm>
          <a:custGeom>
            <a:avLst/>
            <a:gdLst>
              <a:gd name="T0" fmla="*/ 200 w 200"/>
              <a:gd name="T1" fmla="*/ 149 h 150"/>
              <a:gd name="T2" fmla="*/ 198 w 200"/>
              <a:gd name="T3" fmla="*/ 148 h 150"/>
              <a:gd name="T4" fmla="*/ 189 w 200"/>
              <a:gd name="T5" fmla="*/ 147 h 150"/>
              <a:gd name="T6" fmla="*/ 162 w 200"/>
              <a:gd name="T7" fmla="*/ 146 h 150"/>
              <a:gd name="T8" fmla="*/ 159 w 200"/>
              <a:gd name="T9" fmla="*/ 144 h 150"/>
              <a:gd name="T10" fmla="*/ 144 w 200"/>
              <a:gd name="T11" fmla="*/ 142 h 150"/>
              <a:gd name="T12" fmla="*/ 134 w 200"/>
              <a:gd name="T13" fmla="*/ 141 h 150"/>
              <a:gd name="T14" fmla="*/ 122 w 200"/>
              <a:gd name="T15" fmla="*/ 141 h 150"/>
              <a:gd name="T16" fmla="*/ 121 w 200"/>
              <a:gd name="T17" fmla="*/ 140 h 150"/>
              <a:gd name="T18" fmla="*/ 118 w 200"/>
              <a:gd name="T19" fmla="*/ 139 h 150"/>
              <a:gd name="T20" fmla="*/ 114 w 200"/>
              <a:gd name="T21" fmla="*/ 138 h 150"/>
              <a:gd name="T22" fmla="*/ 105 w 200"/>
              <a:gd name="T23" fmla="*/ 137 h 150"/>
              <a:gd name="T24" fmla="*/ 102 w 200"/>
              <a:gd name="T25" fmla="*/ 136 h 150"/>
              <a:gd name="T26" fmla="*/ 100 w 200"/>
              <a:gd name="T27" fmla="*/ 135 h 150"/>
              <a:gd name="T28" fmla="*/ 94 w 200"/>
              <a:gd name="T29" fmla="*/ 134 h 150"/>
              <a:gd name="T30" fmla="*/ 90 w 200"/>
              <a:gd name="T31" fmla="*/ 132 h 150"/>
              <a:gd name="T32" fmla="*/ 86 w 200"/>
              <a:gd name="T33" fmla="*/ 132 h 150"/>
              <a:gd name="T34" fmla="*/ 82 w 200"/>
              <a:gd name="T35" fmla="*/ 130 h 150"/>
              <a:gd name="T36" fmla="*/ 80 w 200"/>
              <a:gd name="T37" fmla="*/ 127 h 150"/>
              <a:gd name="T38" fmla="*/ 75 w 200"/>
              <a:gd name="T39" fmla="*/ 125 h 150"/>
              <a:gd name="T40" fmla="*/ 70 w 200"/>
              <a:gd name="T41" fmla="*/ 123 h 150"/>
              <a:gd name="T42" fmla="*/ 67 w 200"/>
              <a:gd name="T43" fmla="*/ 122 h 150"/>
              <a:gd name="T44" fmla="*/ 64 w 200"/>
              <a:gd name="T45" fmla="*/ 121 h 150"/>
              <a:gd name="T46" fmla="*/ 62 w 200"/>
              <a:gd name="T47" fmla="*/ 119 h 150"/>
              <a:gd name="T48" fmla="*/ 59 w 200"/>
              <a:gd name="T49" fmla="*/ 114 h 150"/>
              <a:gd name="T50" fmla="*/ 56 w 200"/>
              <a:gd name="T51" fmla="*/ 112 h 150"/>
              <a:gd name="T52" fmla="*/ 55 w 200"/>
              <a:gd name="T53" fmla="*/ 110 h 150"/>
              <a:gd name="T54" fmla="*/ 52 w 200"/>
              <a:gd name="T55" fmla="*/ 108 h 150"/>
              <a:gd name="T56" fmla="*/ 51 w 200"/>
              <a:gd name="T57" fmla="*/ 105 h 150"/>
              <a:gd name="T58" fmla="*/ 51 w 200"/>
              <a:gd name="T59" fmla="*/ 99 h 150"/>
              <a:gd name="T60" fmla="*/ 49 w 200"/>
              <a:gd name="T61" fmla="*/ 98 h 150"/>
              <a:gd name="T62" fmla="*/ 47 w 200"/>
              <a:gd name="T63" fmla="*/ 96 h 150"/>
              <a:gd name="T64" fmla="*/ 44 w 200"/>
              <a:gd name="T65" fmla="*/ 94 h 150"/>
              <a:gd name="T66" fmla="*/ 43 w 200"/>
              <a:gd name="T67" fmla="*/ 89 h 150"/>
              <a:gd name="T68" fmla="*/ 41 w 200"/>
              <a:gd name="T69" fmla="*/ 82 h 150"/>
              <a:gd name="T70" fmla="*/ 40 w 200"/>
              <a:gd name="T71" fmla="*/ 80 h 150"/>
              <a:gd name="T72" fmla="*/ 38 w 200"/>
              <a:gd name="T73" fmla="*/ 79 h 150"/>
              <a:gd name="T74" fmla="*/ 36 w 200"/>
              <a:gd name="T75" fmla="*/ 77 h 150"/>
              <a:gd name="T76" fmla="*/ 34 w 200"/>
              <a:gd name="T77" fmla="*/ 74 h 150"/>
              <a:gd name="T78" fmla="*/ 31 w 200"/>
              <a:gd name="T79" fmla="*/ 68 h 150"/>
              <a:gd name="T80" fmla="*/ 30 w 200"/>
              <a:gd name="T81" fmla="*/ 66 h 150"/>
              <a:gd name="T82" fmla="*/ 29 w 200"/>
              <a:gd name="T83" fmla="*/ 62 h 150"/>
              <a:gd name="T84" fmla="*/ 27 w 200"/>
              <a:gd name="T85" fmla="*/ 58 h 150"/>
              <a:gd name="T86" fmla="*/ 25 w 200"/>
              <a:gd name="T87" fmla="*/ 56 h 150"/>
              <a:gd name="T88" fmla="*/ 23 w 200"/>
              <a:gd name="T89" fmla="*/ 54 h 150"/>
              <a:gd name="T90" fmla="*/ 22 w 200"/>
              <a:gd name="T91" fmla="*/ 51 h 150"/>
              <a:gd name="T92" fmla="*/ 21 w 200"/>
              <a:gd name="T93" fmla="*/ 48 h 150"/>
              <a:gd name="T94" fmla="*/ 21 w 200"/>
              <a:gd name="T95" fmla="*/ 38 h 150"/>
              <a:gd name="T96" fmla="*/ 19 w 200"/>
              <a:gd name="T97" fmla="*/ 36 h 150"/>
              <a:gd name="T98" fmla="*/ 18 w 200"/>
              <a:gd name="T99" fmla="*/ 35 h 150"/>
              <a:gd name="T100" fmla="*/ 15 w 200"/>
              <a:gd name="T101" fmla="*/ 32 h 150"/>
              <a:gd name="T102" fmla="*/ 12 w 200"/>
              <a:gd name="T103" fmla="*/ 25 h 150"/>
              <a:gd name="T104" fmla="*/ 11 w 200"/>
              <a:gd name="T105" fmla="*/ 22 h 150"/>
              <a:gd name="T106" fmla="*/ 10 w 200"/>
              <a:gd name="T107" fmla="*/ 10 h 150"/>
              <a:gd name="T108" fmla="*/ 9 w 200"/>
              <a:gd name="T109" fmla="*/ 6 h 150"/>
              <a:gd name="T110" fmla="*/ 8 w 200"/>
              <a:gd name="T111" fmla="*/ 3 h 150"/>
              <a:gd name="T112" fmla="*/ 6 w 200"/>
              <a:gd name="T113" fmla="*/ 2 h 150"/>
              <a:gd name="T114" fmla="*/ 3 w 200"/>
              <a:gd name="T115" fmla="*/ 1 h 150"/>
              <a:gd name="T116" fmla="*/ 0 w 200"/>
              <a:gd name="T1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0" h="150">
                <a:moveTo>
                  <a:pt x="200" y="150"/>
                </a:moveTo>
                <a:lnTo>
                  <a:pt x="200" y="149"/>
                </a:lnTo>
                <a:lnTo>
                  <a:pt x="198" y="149"/>
                </a:lnTo>
                <a:lnTo>
                  <a:pt x="198" y="148"/>
                </a:lnTo>
                <a:lnTo>
                  <a:pt x="189" y="148"/>
                </a:lnTo>
                <a:lnTo>
                  <a:pt x="189" y="147"/>
                </a:lnTo>
                <a:lnTo>
                  <a:pt x="162" y="147"/>
                </a:lnTo>
                <a:lnTo>
                  <a:pt x="162" y="146"/>
                </a:lnTo>
                <a:lnTo>
                  <a:pt x="159" y="146"/>
                </a:lnTo>
                <a:lnTo>
                  <a:pt x="159" y="144"/>
                </a:lnTo>
                <a:lnTo>
                  <a:pt x="144" y="144"/>
                </a:lnTo>
                <a:lnTo>
                  <a:pt x="144" y="142"/>
                </a:lnTo>
                <a:lnTo>
                  <a:pt x="134" y="142"/>
                </a:lnTo>
                <a:lnTo>
                  <a:pt x="134" y="141"/>
                </a:lnTo>
                <a:lnTo>
                  <a:pt x="124" y="141"/>
                </a:lnTo>
                <a:lnTo>
                  <a:pt x="122" y="141"/>
                </a:lnTo>
                <a:lnTo>
                  <a:pt x="122" y="140"/>
                </a:lnTo>
                <a:lnTo>
                  <a:pt x="121" y="140"/>
                </a:lnTo>
                <a:lnTo>
                  <a:pt x="121" y="139"/>
                </a:lnTo>
                <a:lnTo>
                  <a:pt x="118" y="139"/>
                </a:lnTo>
                <a:lnTo>
                  <a:pt x="118" y="138"/>
                </a:lnTo>
                <a:cubicBezTo>
                  <a:pt x="118" y="138"/>
                  <a:pt x="114" y="137"/>
                  <a:pt x="114" y="138"/>
                </a:cubicBezTo>
                <a:cubicBezTo>
                  <a:pt x="114" y="138"/>
                  <a:pt x="114" y="137"/>
                  <a:pt x="114" y="137"/>
                </a:cubicBezTo>
                <a:lnTo>
                  <a:pt x="105" y="137"/>
                </a:lnTo>
                <a:lnTo>
                  <a:pt x="105" y="136"/>
                </a:lnTo>
                <a:lnTo>
                  <a:pt x="102" y="136"/>
                </a:lnTo>
                <a:lnTo>
                  <a:pt x="102" y="135"/>
                </a:lnTo>
                <a:lnTo>
                  <a:pt x="100" y="135"/>
                </a:lnTo>
                <a:lnTo>
                  <a:pt x="100" y="134"/>
                </a:lnTo>
                <a:lnTo>
                  <a:pt x="94" y="134"/>
                </a:lnTo>
                <a:lnTo>
                  <a:pt x="94" y="132"/>
                </a:lnTo>
                <a:lnTo>
                  <a:pt x="90" y="132"/>
                </a:lnTo>
                <a:lnTo>
                  <a:pt x="90" y="132"/>
                </a:lnTo>
                <a:lnTo>
                  <a:pt x="86" y="132"/>
                </a:lnTo>
                <a:lnTo>
                  <a:pt x="86" y="130"/>
                </a:lnTo>
                <a:lnTo>
                  <a:pt x="82" y="130"/>
                </a:lnTo>
                <a:lnTo>
                  <a:pt x="82" y="127"/>
                </a:lnTo>
                <a:lnTo>
                  <a:pt x="80" y="127"/>
                </a:lnTo>
                <a:lnTo>
                  <a:pt x="80" y="125"/>
                </a:lnTo>
                <a:lnTo>
                  <a:pt x="75" y="125"/>
                </a:lnTo>
                <a:lnTo>
                  <a:pt x="75" y="123"/>
                </a:lnTo>
                <a:lnTo>
                  <a:pt x="70" y="123"/>
                </a:lnTo>
                <a:lnTo>
                  <a:pt x="70" y="122"/>
                </a:lnTo>
                <a:lnTo>
                  <a:pt x="67" y="122"/>
                </a:lnTo>
                <a:lnTo>
                  <a:pt x="67" y="121"/>
                </a:lnTo>
                <a:lnTo>
                  <a:pt x="64" y="121"/>
                </a:lnTo>
                <a:lnTo>
                  <a:pt x="64" y="119"/>
                </a:lnTo>
                <a:lnTo>
                  <a:pt x="62" y="119"/>
                </a:lnTo>
                <a:lnTo>
                  <a:pt x="62" y="114"/>
                </a:lnTo>
                <a:lnTo>
                  <a:pt x="59" y="114"/>
                </a:lnTo>
                <a:lnTo>
                  <a:pt x="59" y="112"/>
                </a:lnTo>
                <a:lnTo>
                  <a:pt x="56" y="112"/>
                </a:lnTo>
                <a:lnTo>
                  <a:pt x="56" y="110"/>
                </a:lnTo>
                <a:lnTo>
                  <a:pt x="55" y="110"/>
                </a:lnTo>
                <a:lnTo>
                  <a:pt x="55" y="108"/>
                </a:lnTo>
                <a:lnTo>
                  <a:pt x="52" y="108"/>
                </a:lnTo>
                <a:lnTo>
                  <a:pt x="52" y="105"/>
                </a:lnTo>
                <a:lnTo>
                  <a:pt x="51" y="105"/>
                </a:lnTo>
                <a:lnTo>
                  <a:pt x="51" y="101"/>
                </a:lnTo>
                <a:lnTo>
                  <a:pt x="51" y="99"/>
                </a:lnTo>
                <a:lnTo>
                  <a:pt x="49" y="99"/>
                </a:lnTo>
                <a:lnTo>
                  <a:pt x="49" y="98"/>
                </a:lnTo>
                <a:lnTo>
                  <a:pt x="47" y="98"/>
                </a:lnTo>
                <a:lnTo>
                  <a:pt x="47" y="96"/>
                </a:lnTo>
                <a:lnTo>
                  <a:pt x="44" y="96"/>
                </a:lnTo>
                <a:lnTo>
                  <a:pt x="44" y="94"/>
                </a:lnTo>
                <a:lnTo>
                  <a:pt x="43" y="94"/>
                </a:lnTo>
                <a:lnTo>
                  <a:pt x="43" y="89"/>
                </a:lnTo>
                <a:lnTo>
                  <a:pt x="41" y="89"/>
                </a:lnTo>
                <a:lnTo>
                  <a:pt x="41" y="82"/>
                </a:lnTo>
                <a:lnTo>
                  <a:pt x="40" y="82"/>
                </a:lnTo>
                <a:lnTo>
                  <a:pt x="40" y="80"/>
                </a:lnTo>
                <a:lnTo>
                  <a:pt x="38" y="80"/>
                </a:lnTo>
                <a:lnTo>
                  <a:pt x="38" y="79"/>
                </a:lnTo>
                <a:lnTo>
                  <a:pt x="36" y="79"/>
                </a:lnTo>
                <a:lnTo>
                  <a:pt x="36" y="77"/>
                </a:lnTo>
                <a:lnTo>
                  <a:pt x="34" y="77"/>
                </a:lnTo>
                <a:lnTo>
                  <a:pt x="34" y="74"/>
                </a:lnTo>
                <a:cubicBezTo>
                  <a:pt x="34" y="74"/>
                  <a:pt x="31" y="74"/>
                  <a:pt x="31" y="74"/>
                </a:cubicBezTo>
                <a:cubicBezTo>
                  <a:pt x="31" y="73"/>
                  <a:pt x="31" y="68"/>
                  <a:pt x="31" y="68"/>
                </a:cubicBezTo>
                <a:lnTo>
                  <a:pt x="31" y="66"/>
                </a:lnTo>
                <a:lnTo>
                  <a:pt x="30" y="66"/>
                </a:lnTo>
                <a:lnTo>
                  <a:pt x="30" y="62"/>
                </a:lnTo>
                <a:lnTo>
                  <a:pt x="29" y="62"/>
                </a:lnTo>
                <a:lnTo>
                  <a:pt x="29" y="58"/>
                </a:lnTo>
                <a:lnTo>
                  <a:pt x="27" y="58"/>
                </a:lnTo>
                <a:lnTo>
                  <a:pt x="27" y="56"/>
                </a:lnTo>
                <a:lnTo>
                  <a:pt x="25" y="56"/>
                </a:lnTo>
                <a:lnTo>
                  <a:pt x="25" y="54"/>
                </a:lnTo>
                <a:lnTo>
                  <a:pt x="23" y="54"/>
                </a:lnTo>
                <a:cubicBezTo>
                  <a:pt x="23" y="54"/>
                  <a:pt x="24" y="51"/>
                  <a:pt x="23" y="51"/>
                </a:cubicBezTo>
                <a:cubicBezTo>
                  <a:pt x="23" y="51"/>
                  <a:pt x="22" y="51"/>
                  <a:pt x="22" y="51"/>
                </a:cubicBezTo>
                <a:lnTo>
                  <a:pt x="22" y="48"/>
                </a:lnTo>
                <a:lnTo>
                  <a:pt x="21" y="48"/>
                </a:lnTo>
                <a:lnTo>
                  <a:pt x="21" y="41"/>
                </a:lnTo>
                <a:lnTo>
                  <a:pt x="21" y="38"/>
                </a:lnTo>
                <a:lnTo>
                  <a:pt x="19" y="38"/>
                </a:lnTo>
                <a:lnTo>
                  <a:pt x="19" y="36"/>
                </a:lnTo>
                <a:lnTo>
                  <a:pt x="18" y="36"/>
                </a:lnTo>
                <a:lnTo>
                  <a:pt x="18" y="35"/>
                </a:lnTo>
                <a:lnTo>
                  <a:pt x="15" y="35"/>
                </a:lnTo>
                <a:lnTo>
                  <a:pt x="15" y="32"/>
                </a:lnTo>
                <a:lnTo>
                  <a:pt x="12" y="32"/>
                </a:lnTo>
                <a:lnTo>
                  <a:pt x="12" y="25"/>
                </a:lnTo>
                <a:lnTo>
                  <a:pt x="12" y="22"/>
                </a:lnTo>
                <a:lnTo>
                  <a:pt x="11" y="22"/>
                </a:lnTo>
                <a:lnTo>
                  <a:pt x="11" y="10"/>
                </a:lnTo>
                <a:lnTo>
                  <a:pt x="10" y="10"/>
                </a:lnTo>
                <a:lnTo>
                  <a:pt x="10" y="6"/>
                </a:lnTo>
                <a:lnTo>
                  <a:pt x="9" y="6"/>
                </a:lnTo>
                <a:lnTo>
                  <a:pt x="9" y="3"/>
                </a:lnTo>
                <a:lnTo>
                  <a:pt x="8" y="3"/>
                </a:lnTo>
                <a:lnTo>
                  <a:pt x="8" y="2"/>
                </a:lnTo>
                <a:lnTo>
                  <a:pt x="6" y="2"/>
                </a:lnTo>
                <a:lnTo>
                  <a:pt x="6" y="1"/>
                </a:lnTo>
                <a:lnTo>
                  <a:pt x="3" y="1"/>
                </a:lnTo>
                <a:lnTo>
                  <a:pt x="3" y="0"/>
                </a:lnTo>
                <a:lnTo>
                  <a:pt x="0" y="0"/>
                </a:lnTo>
              </a:path>
            </a:pathLst>
          </a:cu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158"/>
          <p:cNvSpPr>
            <a:spLocks noChangeShapeType="1"/>
          </p:cNvSpPr>
          <p:nvPr/>
        </p:nvSpPr>
        <p:spPr bwMode="auto">
          <a:xfrm>
            <a:off x="5044753" y="1702815"/>
            <a:ext cx="0" cy="25364"/>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159"/>
          <p:cNvSpPr>
            <a:spLocks noChangeShapeType="1"/>
          </p:cNvSpPr>
          <p:nvPr/>
        </p:nvSpPr>
        <p:spPr bwMode="auto">
          <a:xfrm>
            <a:off x="5577265" y="2882225"/>
            <a:ext cx="0" cy="3804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160"/>
          <p:cNvSpPr>
            <a:spLocks noChangeShapeType="1"/>
          </p:cNvSpPr>
          <p:nvPr/>
        </p:nvSpPr>
        <p:spPr bwMode="auto">
          <a:xfrm>
            <a:off x="5615302" y="2920271"/>
            <a:ext cx="0" cy="3804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161"/>
          <p:cNvSpPr>
            <a:spLocks noChangeShapeType="1"/>
          </p:cNvSpPr>
          <p:nvPr/>
        </p:nvSpPr>
        <p:spPr bwMode="auto">
          <a:xfrm>
            <a:off x="5780127" y="3123180"/>
            <a:ext cx="0" cy="3804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162"/>
          <p:cNvSpPr>
            <a:spLocks noChangeShapeType="1"/>
          </p:cNvSpPr>
          <p:nvPr/>
        </p:nvSpPr>
        <p:spPr bwMode="auto">
          <a:xfrm>
            <a:off x="5856200" y="3237317"/>
            <a:ext cx="0" cy="3804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163"/>
          <p:cNvSpPr>
            <a:spLocks noChangeShapeType="1"/>
          </p:cNvSpPr>
          <p:nvPr/>
        </p:nvSpPr>
        <p:spPr bwMode="auto">
          <a:xfrm>
            <a:off x="5881558" y="3249998"/>
            <a:ext cx="0" cy="3804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164"/>
          <p:cNvSpPr>
            <a:spLocks noChangeShapeType="1"/>
          </p:cNvSpPr>
          <p:nvPr/>
        </p:nvSpPr>
        <p:spPr bwMode="auto">
          <a:xfrm>
            <a:off x="5906916" y="3249998"/>
            <a:ext cx="0" cy="3804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165"/>
          <p:cNvSpPr>
            <a:spLocks noChangeShapeType="1"/>
          </p:cNvSpPr>
          <p:nvPr/>
        </p:nvSpPr>
        <p:spPr bwMode="auto">
          <a:xfrm>
            <a:off x="5944952" y="3262680"/>
            <a:ext cx="0" cy="3804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166"/>
          <p:cNvSpPr>
            <a:spLocks noChangeShapeType="1"/>
          </p:cNvSpPr>
          <p:nvPr/>
        </p:nvSpPr>
        <p:spPr bwMode="auto">
          <a:xfrm>
            <a:off x="5995668" y="3288044"/>
            <a:ext cx="0" cy="3804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167"/>
          <p:cNvSpPr>
            <a:spLocks noChangeShapeType="1"/>
          </p:cNvSpPr>
          <p:nvPr/>
        </p:nvSpPr>
        <p:spPr bwMode="auto">
          <a:xfrm>
            <a:off x="6071741" y="3313408"/>
            <a:ext cx="0" cy="3804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168"/>
          <p:cNvSpPr>
            <a:spLocks noChangeShapeType="1"/>
          </p:cNvSpPr>
          <p:nvPr/>
        </p:nvSpPr>
        <p:spPr bwMode="auto">
          <a:xfrm>
            <a:off x="6160493" y="3376817"/>
            <a:ext cx="0" cy="3804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169"/>
          <p:cNvSpPr>
            <a:spLocks noChangeShapeType="1"/>
          </p:cNvSpPr>
          <p:nvPr/>
        </p:nvSpPr>
        <p:spPr bwMode="auto">
          <a:xfrm>
            <a:off x="6236566" y="3402180"/>
            <a:ext cx="0" cy="3804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170"/>
          <p:cNvSpPr>
            <a:spLocks noChangeShapeType="1"/>
          </p:cNvSpPr>
          <p:nvPr/>
        </p:nvSpPr>
        <p:spPr bwMode="auto">
          <a:xfrm>
            <a:off x="6274603" y="3402180"/>
            <a:ext cx="0" cy="3804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171"/>
          <p:cNvSpPr>
            <a:spLocks noChangeShapeType="1"/>
          </p:cNvSpPr>
          <p:nvPr/>
        </p:nvSpPr>
        <p:spPr bwMode="auto">
          <a:xfrm>
            <a:off x="6299960" y="3414862"/>
            <a:ext cx="0" cy="3804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172"/>
          <p:cNvSpPr>
            <a:spLocks noChangeShapeType="1"/>
          </p:cNvSpPr>
          <p:nvPr/>
        </p:nvSpPr>
        <p:spPr bwMode="auto">
          <a:xfrm>
            <a:off x="6578896" y="3490953"/>
            <a:ext cx="0" cy="3804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173"/>
          <p:cNvSpPr>
            <a:spLocks noChangeShapeType="1"/>
          </p:cNvSpPr>
          <p:nvPr/>
        </p:nvSpPr>
        <p:spPr bwMode="auto">
          <a:xfrm>
            <a:off x="6680326" y="3490953"/>
            <a:ext cx="0" cy="3804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174"/>
          <p:cNvSpPr>
            <a:spLocks noChangeShapeType="1"/>
          </p:cNvSpPr>
          <p:nvPr/>
        </p:nvSpPr>
        <p:spPr bwMode="auto">
          <a:xfrm>
            <a:off x="6832473" y="3503635"/>
            <a:ext cx="0" cy="3804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175"/>
          <p:cNvSpPr>
            <a:spLocks noChangeShapeType="1"/>
          </p:cNvSpPr>
          <p:nvPr/>
        </p:nvSpPr>
        <p:spPr bwMode="auto">
          <a:xfrm>
            <a:off x="6857831" y="3528999"/>
            <a:ext cx="0" cy="3804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176"/>
          <p:cNvSpPr>
            <a:spLocks noChangeShapeType="1"/>
          </p:cNvSpPr>
          <p:nvPr/>
        </p:nvSpPr>
        <p:spPr bwMode="auto">
          <a:xfrm>
            <a:off x="7250875" y="3567044"/>
            <a:ext cx="0" cy="38045"/>
          </a:xfrm>
          <a:prstGeom prst="line">
            <a:avLst/>
          </a:prstGeom>
          <a:noFill/>
          <a:ln w="9525">
            <a:solidFill>
              <a:srgbClr val="043882"/>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311" name="Group 310"/>
          <p:cNvGrpSpPr/>
          <p:nvPr/>
        </p:nvGrpSpPr>
        <p:grpSpPr>
          <a:xfrm>
            <a:off x="5063961" y="1715497"/>
            <a:ext cx="3520937" cy="1851547"/>
            <a:chOff x="3233738" y="2717800"/>
            <a:chExt cx="2676525" cy="1419225"/>
          </a:xfrm>
        </p:grpSpPr>
        <p:sp>
          <p:nvSpPr>
            <p:cNvPr id="312" name="Freeform 177"/>
            <p:cNvSpPr>
              <a:spLocks/>
            </p:cNvSpPr>
            <p:nvPr/>
          </p:nvSpPr>
          <p:spPr bwMode="auto">
            <a:xfrm>
              <a:off x="3233738" y="2717800"/>
              <a:ext cx="2676525" cy="1419225"/>
            </a:xfrm>
            <a:custGeom>
              <a:avLst/>
              <a:gdLst>
                <a:gd name="T0" fmla="*/ 217 w 281"/>
                <a:gd name="T1" fmla="*/ 148 h 149"/>
                <a:gd name="T2" fmla="*/ 182 w 281"/>
                <a:gd name="T3" fmla="*/ 147 h 149"/>
                <a:gd name="T4" fmla="*/ 159 w 281"/>
                <a:gd name="T5" fmla="*/ 145 h 149"/>
                <a:gd name="T6" fmla="*/ 143 w 281"/>
                <a:gd name="T7" fmla="*/ 143 h 149"/>
                <a:gd name="T8" fmla="*/ 139 w 281"/>
                <a:gd name="T9" fmla="*/ 140 h 149"/>
                <a:gd name="T10" fmla="*/ 120 w 281"/>
                <a:gd name="T11" fmla="*/ 139 h 149"/>
                <a:gd name="T12" fmla="*/ 116 w 281"/>
                <a:gd name="T13" fmla="*/ 136 h 149"/>
                <a:gd name="T14" fmla="*/ 105 w 281"/>
                <a:gd name="T15" fmla="*/ 135 h 149"/>
                <a:gd name="T16" fmla="*/ 103 w 281"/>
                <a:gd name="T17" fmla="*/ 131 h 149"/>
                <a:gd name="T18" fmla="*/ 97 w 281"/>
                <a:gd name="T19" fmla="*/ 129 h 149"/>
                <a:gd name="T20" fmla="*/ 95 w 281"/>
                <a:gd name="T21" fmla="*/ 126 h 149"/>
                <a:gd name="T22" fmla="*/ 88 w 281"/>
                <a:gd name="T23" fmla="*/ 125 h 149"/>
                <a:gd name="T24" fmla="*/ 85 w 281"/>
                <a:gd name="T25" fmla="*/ 123 h 149"/>
                <a:gd name="T26" fmla="*/ 82 w 281"/>
                <a:gd name="T27" fmla="*/ 121 h 149"/>
                <a:gd name="T28" fmla="*/ 81 w 281"/>
                <a:gd name="T29" fmla="*/ 116 h 149"/>
                <a:gd name="T30" fmla="*/ 78 w 281"/>
                <a:gd name="T31" fmla="*/ 115 h 149"/>
                <a:gd name="T32" fmla="*/ 77 w 281"/>
                <a:gd name="T33" fmla="*/ 112 h 149"/>
                <a:gd name="T34" fmla="*/ 72 w 281"/>
                <a:gd name="T35" fmla="*/ 111 h 149"/>
                <a:gd name="T36" fmla="*/ 70 w 281"/>
                <a:gd name="T37" fmla="*/ 108 h 149"/>
                <a:gd name="T38" fmla="*/ 64 w 281"/>
                <a:gd name="T39" fmla="*/ 106 h 149"/>
                <a:gd name="T40" fmla="*/ 63 w 281"/>
                <a:gd name="T41" fmla="*/ 103 h 149"/>
                <a:gd name="T42" fmla="*/ 58 w 281"/>
                <a:gd name="T43" fmla="*/ 99 h 149"/>
                <a:gd name="T44" fmla="*/ 56 w 281"/>
                <a:gd name="T45" fmla="*/ 95 h 149"/>
                <a:gd name="T46" fmla="*/ 53 w 281"/>
                <a:gd name="T47" fmla="*/ 93 h 149"/>
                <a:gd name="T48" fmla="*/ 51 w 281"/>
                <a:gd name="T49" fmla="*/ 87 h 149"/>
                <a:gd name="T50" fmla="*/ 48 w 281"/>
                <a:gd name="T51" fmla="*/ 85 h 149"/>
                <a:gd name="T52" fmla="*/ 46 w 281"/>
                <a:gd name="T53" fmla="*/ 82 h 149"/>
                <a:gd name="T54" fmla="*/ 42 w 281"/>
                <a:gd name="T55" fmla="*/ 79 h 149"/>
                <a:gd name="T56" fmla="*/ 41 w 281"/>
                <a:gd name="T57" fmla="*/ 71 h 149"/>
                <a:gd name="T58" fmla="*/ 39 w 281"/>
                <a:gd name="T59" fmla="*/ 67 h 149"/>
                <a:gd name="T60" fmla="*/ 36 w 281"/>
                <a:gd name="T61" fmla="*/ 64 h 149"/>
                <a:gd name="T62" fmla="*/ 33 w 281"/>
                <a:gd name="T63" fmla="*/ 61 h 149"/>
                <a:gd name="T64" fmla="*/ 32 w 281"/>
                <a:gd name="T65" fmla="*/ 54 h 149"/>
                <a:gd name="T66" fmla="*/ 29 w 281"/>
                <a:gd name="T67" fmla="*/ 49 h 149"/>
                <a:gd name="T68" fmla="*/ 28 w 281"/>
                <a:gd name="T69" fmla="*/ 45 h 149"/>
                <a:gd name="T70" fmla="*/ 24 w 281"/>
                <a:gd name="T71" fmla="*/ 43 h 149"/>
                <a:gd name="T72" fmla="*/ 22 w 281"/>
                <a:gd name="T73" fmla="*/ 37 h 149"/>
                <a:gd name="T74" fmla="*/ 21 w 281"/>
                <a:gd name="T75" fmla="*/ 26 h 149"/>
                <a:gd name="T76" fmla="*/ 15 w 281"/>
                <a:gd name="T77" fmla="*/ 24 h 149"/>
                <a:gd name="T78" fmla="*/ 13 w 281"/>
                <a:gd name="T79" fmla="*/ 20 h 149"/>
                <a:gd name="T80" fmla="*/ 10 w 281"/>
                <a:gd name="T81" fmla="*/ 16 h 149"/>
                <a:gd name="T82" fmla="*/ 9 w 281"/>
                <a:gd name="T83" fmla="*/ 4 h 149"/>
                <a:gd name="T84" fmla="*/ 4 w 281"/>
                <a:gd name="T85" fmla="*/ 3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 h="149">
                  <a:moveTo>
                    <a:pt x="281" y="149"/>
                  </a:moveTo>
                  <a:lnTo>
                    <a:pt x="217" y="149"/>
                  </a:lnTo>
                  <a:lnTo>
                    <a:pt x="217" y="148"/>
                  </a:lnTo>
                  <a:lnTo>
                    <a:pt x="203" y="148"/>
                  </a:lnTo>
                  <a:lnTo>
                    <a:pt x="203" y="147"/>
                  </a:lnTo>
                  <a:lnTo>
                    <a:pt x="182" y="147"/>
                  </a:lnTo>
                  <a:lnTo>
                    <a:pt x="182" y="146"/>
                  </a:lnTo>
                  <a:lnTo>
                    <a:pt x="159" y="146"/>
                  </a:lnTo>
                  <a:lnTo>
                    <a:pt x="159" y="145"/>
                  </a:lnTo>
                  <a:lnTo>
                    <a:pt x="148" y="145"/>
                  </a:lnTo>
                  <a:lnTo>
                    <a:pt x="148" y="143"/>
                  </a:lnTo>
                  <a:lnTo>
                    <a:pt x="143" y="143"/>
                  </a:lnTo>
                  <a:lnTo>
                    <a:pt x="143" y="142"/>
                  </a:lnTo>
                  <a:lnTo>
                    <a:pt x="139" y="142"/>
                  </a:lnTo>
                  <a:lnTo>
                    <a:pt x="139" y="140"/>
                  </a:lnTo>
                  <a:lnTo>
                    <a:pt x="123" y="140"/>
                  </a:lnTo>
                  <a:lnTo>
                    <a:pt x="123" y="139"/>
                  </a:lnTo>
                  <a:lnTo>
                    <a:pt x="120" y="139"/>
                  </a:lnTo>
                  <a:lnTo>
                    <a:pt x="120" y="137"/>
                  </a:lnTo>
                  <a:lnTo>
                    <a:pt x="116" y="137"/>
                  </a:lnTo>
                  <a:lnTo>
                    <a:pt x="116" y="136"/>
                  </a:lnTo>
                  <a:lnTo>
                    <a:pt x="113" y="136"/>
                  </a:lnTo>
                  <a:lnTo>
                    <a:pt x="113" y="135"/>
                  </a:lnTo>
                  <a:lnTo>
                    <a:pt x="105" y="135"/>
                  </a:lnTo>
                  <a:lnTo>
                    <a:pt x="105" y="133"/>
                  </a:lnTo>
                  <a:lnTo>
                    <a:pt x="103" y="133"/>
                  </a:lnTo>
                  <a:lnTo>
                    <a:pt x="103" y="131"/>
                  </a:lnTo>
                  <a:lnTo>
                    <a:pt x="101" y="131"/>
                  </a:lnTo>
                  <a:lnTo>
                    <a:pt x="101" y="129"/>
                  </a:lnTo>
                  <a:lnTo>
                    <a:pt x="97" y="129"/>
                  </a:lnTo>
                  <a:lnTo>
                    <a:pt x="97" y="127"/>
                  </a:lnTo>
                  <a:lnTo>
                    <a:pt x="95" y="127"/>
                  </a:lnTo>
                  <a:lnTo>
                    <a:pt x="95" y="126"/>
                  </a:lnTo>
                  <a:lnTo>
                    <a:pt x="91" y="126"/>
                  </a:lnTo>
                  <a:lnTo>
                    <a:pt x="91" y="125"/>
                  </a:lnTo>
                  <a:lnTo>
                    <a:pt x="88" y="125"/>
                  </a:lnTo>
                  <a:lnTo>
                    <a:pt x="88" y="124"/>
                  </a:lnTo>
                  <a:lnTo>
                    <a:pt x="85" y="124"/>
                  </a:lnTo>
                  <a:lnTo>
                    <a:pt x="85" y="123"/>
                  </a:lnTo>
                  <a:lnTo>
                    <a:pt x="83" y="123"/>
                  </a:lnTo>
                  <a:lnTo>
                    <a:pt x="83" y="121"/>
                  </a:lnTo>
                  <a:lnTo>
                    <a:pt x="82" y="121"/>
                  </a:lnTo>
                  <a:lnTo>
                    <a:pt x="82" y="119"/>
                  </a:lnTo>
                  <a:lnTo>
                    <a:pt x="81" y="119"/>
                  </a:lnTo>
                  <a:lnTo>
                    <a:pt x="81" y="116"/>
                  </a:lnTo>
                  <a:lnTo>
                    <a:pt x="80" y="116"/>
                  </a:lnTo>
                  <a:lnTo>
                    <a:pt x="80" y="115"/>
                  </a:lnTo>
                  <a:lnTo>
                    <a:pt x="78" y="115"/>
                  </a:lnTo>
                  <a:lnTo>
                    <a:pt x="78" y="113"/>
                  </a:lnTo>
                  <a:lnTo>
                    <a:pt x="77" y="113"/>
                  </a:lnTo>
                  <a:lnTo>
                    <a:pt x="77" y="112"/>
                  </a:lnTo>
                  <a:lnTo>
                    <a:pt x="75" y="112"/>
                  </a:lnTo>
                  <a:lnTo>
                    <a:pt x="75" y="111"/>
                  </a:lnTo>
                  <a:lnTo>
                    <a:pt x="72" y="111"/>
                  </a:lnTo>
                  <a:lnTo>
                    <a:pt x="72" y="110"/>
                  </a:lnTo>
                  <a:lnTo>
                    <a:pt x="70" y="110"/>
                  </a:lnTo>
                  <a:lnTo>
                    <a:pt x="70" y="108"/>
                  </a:lnTo>
                  <a:lnTo>
                    <a:pt x="68" y="108"/>
                  </a:lnTo>
                  <a:lnTo>
                    <a:pt x="68" y="106"/>
                  </a:lnTo>
                  <a:lnTo>
                    <a:pt x="64" y="106"/>
                  </a:lnTo>
                  <a:lnTo>
                    <a:pt x="64" y="105"/>
                  </a:lnTo>
                  <a:lnTo>
                    <a:pt x="63" y="105"/>
                  </a:lnTo>
                  <a:lnTo>
                    <a:pt x="63" y="103"/>
                  </a:lnTo>
                  <a:lnTo>
                    <a:pt x="61" y="103"/>
                  </a:lnTo>
                  <a:lnTo>
                    <a:pt x="61" y="99"/>
                  </a:lnTo>
                  <a:lnTo>
                    <a:pt x="58" y="99"/>
                  </a:lnTo>
                  <a:lnTo>
                    <a:pt x="58" y="97"/>
                  </a:lnTo>
                  <a:lnTo>
                    <a:pt x="56" y="97"/>
                  </a:lnTo>
                  <a:lnTo>
                    <a:pt x="56" y="95"/>
                  </a:lnTo>
                  <a:lnTo>
                    <a:pt x="55" y="95"/>
                  </a:lnTo>
                  <a:lnTo>
                    <a:pt x="55" y="93"/>
                  </a:lnTo>
                  <a:lnTo>
                    <a:pt x="53" y="93"/>
                  </a:lnTo>
                  <a:lnTo>
                    <a:pt x="53" y="91"/>
                  </a:lnTo>
                  <a:lnTo>
                    <a:pt x="51" y="91"/>
                  </a:lnTo>
                  <a:lnTo>
                    <a:pt x="51" y="87"/>
                  </a:lnTo>
                  <a:lnTo>
                    <a:pt x="50" y="87"/>
                  </a:lnTo>
                  <a:lnTo>
                    <a:pt x="50" y="85"/>
                  </a:lnTo>
                  <a:lnTo>
                    <a:pt x="48" y="85"/>
                  </a:lnTo>
                  <a:lnTo>
                    <a:pt x="48" y="83"/>
                  </a:lnTo>
                  <a:lnTo>
                    <a:pt x="46" y="83"/>
                  </a:lnTo>
                  <a:lnTo>
                    <a:pt x="46" y="82"/>
                  </a:lnTo>
                  <a:lnTo>
                    <a:pt x="44" y="82"/>
                  </a:lnTo>
                  <a:lnTo>
                    <a:pt x="44" y="79"/>
                  </a:lnTo>
                  <a:lnTo>
                    <a:pt x="42" y="79"/>
                  </a:lnTo>
                  <a:lnTo>
                    <a:pt x="42" y="75"/>
                  </a:lnTo>
                  <a:lnTo>
                    <a:pt x="41" y="75"/>
                  </a:lnTo>
                  <a:lnTo>
                    <a:pt x="41" y="71"/>
                  </a:lnTo>
                  <a:lnTo>
                    <a:pt x="41" y="71"/>
                  </a:lnTo>
                  <a:lnTo>
                    <a:pt x="41" y="67"/>
                  </a:lnTo>
                  <a:lnTo>
                    <a:pt x="39" y="67"/>
                  </a:lnTo>
                  <a:lnTo>
                    <a:pt x="39" y="65"/>
                  </a:lnTo>
                  <a:lnTo>
                    <a:pt x="36" y="65"/>
                  </a:lnTo>
                  <a:lnTo>
                    <a:pt x="36" y="64"/>
                  </a:lnTo>
                  <a:lnTo>
                    <a:pt x="34" y="64"/>
                  </a:lnTo>
                  <a:lnTo>
                    <a:pt x="34" y="61"/>
                  </a:lnTo>
                  <a:lnTo>
                    <a:pt x="33" y="61"/>
                  </a:lnTo>
                  <a:lnTo>
                    <a:pt x="33" y="58"/>
                  </a:lnTo>
                  <a:lnTo>
                    <a:pt x="32" y="58"/>
                  </a:lnTo>
                  <a:lnTo>
                    <a:pt x="32" y="54"/>
                  </a:lnTo>
                  <a:lnTo>
                    <a:pt x="31" y="54"/>
                  </a:lnTo>
                  <a:lnTo>
                    <a:pt x="31" y="49"/>
                  </a:lnTo>
                  <a:lnTo>
                    <a:pt x="29" y="49"/>
                  </a:lnTo>
                  <a:lnTo>
                    <a:pt x="29" y="47"/>
                  </a:lnTo>
                  <a:lnTo>
                    <a:pt x="28" y="47"/>
                  </a:lnTo>
                  <a:lnTo>
                    <a:pt x="28" y="45"/>
                  </a:lnTo>
                  <a:lnTo>
                    <a:pt x="26" y="45"/>
                  </a:lnTo>
                  <a:lnTo>
                    <a:pt x="26" y="43"/>
                  </a:lnTo>
                  <a:lnTo>
                    <a:pt x="24" y="43"/>
                  </a:lnTo>
                  <a:lnTo>
                    <a:pt x="24" y="40"/>
                  </a:lnTo>
                  <a:lnTo>
                    <a:pt x="22" y="40"/>
                  </a:lnTo>
                  <a:lnTo>
                    <a:pt x="22" y="37"/>
                  </a:lnTo>
                  <a:lnTo>
                    <a:pt x="21" y="37"/>
                  </a:lnTo>
                  <a:lnTo>
                    <a:pt x="21" y="30"/>
                  </a:lnTo>
                  <a:lnTo>
                    <a:pt x="21" y="26"/>
                  </a:lnTo>
                  <a:lnTo>
                    <a:pt x="18" y="26"/>
                  </a:lnTo>
                  <a:lnTo>
                    <a:pt x="18" y="24"/>
                  </a:lnTo>
                  <a:lnTo>
                    <a:pt x="15" y="24"/>
                  </a:lnTo>
                  <a:lnTo>
                    <a:pt x="15" y="22"/>
                  </a:lnTo>
                  <a:lnTo>
                    <a:pt x="13" y="22"/>
                  </a:lnTo>
                  <a:lnTo>
                    <a:pt x="13" y="20"/>
                  </a:lnTo>
                  <a:lnTo>
                    <a:pt x="12" y="20"/>
                  </a:lnTo>
                  <a:lnTo>
                    <a:pt x="12" y="16"/>
                  </a:lnTo>
                  <a:lnTo>
                    <a:pt x="10" y="16"/>
                  </a:lnTo>
                  <a:lnTo>
                    <a:pt x="10" y="10"/>
                  </a:lnTo>
                  <a:lnTo>
                    <a:pt x="9" y="10"/>
                  </a:lnTo>
                  <a:lnTo>
                    <a:pt x="9" y="4"/>
                  </a:lnTo>
                  <a:lnTo>
                    <a:pt x="9" y="3"/>
                  </a:lnTo>
                  <a:lnTo>
                    <a:pt x="6" y="3"/>
                  </a:lnTo>
                  <a:lnTo>
                    <a:pt x="4" y="3"/>
                  </a:lnTo>
                  <a:lnTo>
                    <a:pt x="4" y="0"/>
                  </a:lnTo>
                  <a:lnTo>
                    <a:pt x="0" y="0"/>
                  </a:lnTo>
                </a:path>
              </a:pathLst>
            </a:cu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178"/>
            <p:cNvSpPr>
              <a:spLocks noChangeShapeType="1"/>
            </p:cNvSpPr>
            <p:nvPr/>
          </p:nvSpPr>
          <p:spPr bwMode="auto">
            <a:xfrm>
              <a:off x="3452813" y="3079750"/>
              <a:ext cx="0" cy="19050"/>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179"/>
            <p:cNvSpPr>
              <a:spLocks noChangeShapeType="1"/>
            </p:cNvSpPr>
            <p:nvPr/>
          </p:nvSpPr>
          <p:spPr bwMode="auto">
            <a:xfrm>
              <a:off x="3481388" y="3108325"/>
              <a:ext cx="0" cy="19050"/>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180"/>
            <p:cNvSpPr>
              <a:spLocks noChangeShapeType="1"/>
            </p:cNvSpPr>
            <p:nvPr/>
          </p:nvSpPr>
          <p:spPr bwMode="auto">
            <a:xfrm>
              <a:off x="3509963" y="3136900"/>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181"/>
            <p:cNvSpPr>
              <a:spLocks noChangeShapeType="1"/>
            </p:cNvSpPr>
            <p:nvPr/>
          </p:nvSpPr>
          <p:spPr bwMode="auto">
            <a:xfrm>
              <a:off x="3709988" y="3508375"/>
              <a:ext cx="0" cy="19050"/>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182"/>
            <p:cNvSpPr>
              <a:spLocks noChangeShapeType="1"/>
            </p:cNvSpPr>
            <p:nvPr/>
          </p:nvSpPr>
          <p:spPr bwMode="auto">
            <a:xfrm>
              <a:off x="3919538" y="3736975"/>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183"/>
            <p:cNvSpPr>
              <a:spLocks noChangeShapeType="1"/>
            </p:cNvSpPr>
            <p:nvPr/>
          </p:nvSpPr>
          <p:spPr bwMode="auto">
            <a:xfrm>
              <a:off x="3852863" y="3708400"/>
              <a:ext cx="0" cy="19050"/>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184"/>
            <p:cNvSpPr>
              <a:spLocks noChangeShapeType="1"/>
            </p:cNvSpPr>
            <p:nvPr/>
          </p:nvSpPr>
          <p:spPr bwMode="auto">
            <a:xfrm>
              <a:off x="3900488" y="3717925"/>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185"/>
            <p:cNvSpPr>
              <a:spLocks noChangeShapeType="1"/>
            </p:cNvSpPr>
            <p:nvPr/>
          </p:nvSpPr>
          <p:spPr bwMode="auto">
            <a:xfrm>
              <a:off x="3976688" y="3775075"/>
              <a:ext cx="0" cy="19050"/>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186"/>
            <p:cNvSpPr>
              <a:spLocks noChangeShapeType="1"/>
            </p:cNvSpPr>
            <p:nvPr/>
          </p:nvSpPr>
          <p:spPr bwMode="auto">
            <a:xfrm>
              <a:off x="4033838" y="3860800"/>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187"/>
            <p:cNvSpPr>
              <a:spLocks noChangeShapeType="1"/>
            </p:cNvSpPr>
            <p:nvPr/>
          </p:nvSpPr>
          <p:spPr bwMode="auto">
            <a:xfrm>
              <a:off x="4090988" y="3879850"/>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188"/>
            <p:cNvSpPr>
              <a:spLocks noChangeShapeType="1"/>
            </p:cNvSpPr>
            <p:nvPr/>
          </p:nvSpPr>
          <p:spPr bwMode="auto">
            <a:xfrm>
              <a:off x="4148138" y="3908425"/>
              <a:ext cx="0" cy="19050"/>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189"/>
            <p:cNvSpPr>
              <a:spLocks noChangeShapeType="1"/>
            </p:cNvSpPr>
            <p:nvPr/>
          </p:nvSpPr>
          <p:spPr bwMode="auto">
            <a:xfrm>
              <a:off x="4205288" y="3937000"/>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190"/>
            <p:cNvSpPr>
              <a:spLocks noChangeShapeType="1"/>
            </p:cNvSpPr>
            <p:nvPr/>
          </p:nvSpPr>
          <p:spPr bwMode="auto">
            <a:xfrm>
              <a:off x="4214813" y="3937000"/>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191"/>
            <p:cNvSpPr>
              <a:spLocks noChangeShapeType="1"/>
            </p:cNvSpPr>
            <p:nvPr/>
          </p:nvSpPr>
          <p:spPr bwMode="auto">
            <a:xfrm>
              <a:off x="4224338" y="3965575"/>
              <a:ext cx="0" cy="19050"/>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192"/>
            <p:cNvSpPr>
              <a:spLocks noChangeShapeType="1"/>
            </p:cNvSpPr>
            <p:nvPr/>
          </p:nvSpPr>
          <p:spPr bwMode="auto">
            <a:xfrm>
              <a:off x="4329113" y="3984625"/>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193"/>
            <p:cNvSpPr>
              <a:spLocks noChangeShapeType="1"/>
            </p:cNvSpPr>
            <p:nvPr/>
          </p:nvSpPr>
          <p:spPr bwMode="auto">
            <a:xfrm>
              <a:off x="4395788" y="4013200"/>
              <a:ext cx="0" cy="19050"/>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194"/>
            <p:cNvSpPr>
              <a:spLocks noChangeShapeType="1"/>
            </p:cNvSpPr>
            <p:nvPr/>
          </p:nvSpPr>
          <p:spPr bwMode="auto">
            <a:xfrm>
              <a:off x="4414838" y="4032250"/>
              <a:ext cx="0" cy="19050"/>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195"/>
            <p:cNvSpPr>
              <a:spLocks noChangeShapeType="1"/>
            </p:cNvSpPr>
            <p:nvPr/>
          </p:nvSpPr>
          <p:spPr bwMode="auto">
            <a:xfrm>
              <a:off x="4795838" y="4079875"/>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196"/>
            <p:cNvSpPr>
              <a:spLocks noChangeShapeType="1"/>
            </p:cNvSpPr>
            <p:nvPr/>
          </p:nvSpPr>
          <p:spPr bwMode="auto">
            <a:xfrm>
              <a:off x="5214938" y="4098925"/>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197"/>
            <p:cNvSpPr>
              <a:spLocks noChangeShapeType="1"/>
            </p:cNvSpPr>
            <p:nvPr/>
          </p:nvSpPr>
          <p:spPr bwMode="auto">
            <a:xfrm>
              <a:off x="5548313" y="4108450"/>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198"/>
            <p:cNvSpPr>
              <a:spLocks noChangeShapeType="1"/>
            </p:cNvSpPr>
            <p:nvPr/>
          </p:nvSpPr>
          <p:spPr bwMode="auto">
            <a:xfrm>
              <a:off x="5910263" y="4108450"/>
              <a:ext cx="0" cy="28575"/>
            </a:xfrm>
            <a:prstGeom prst="line">
              <a:avLst/>
            </a:prstGeom>
            <a:noFill/>
            <a:ln w="952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34" name="TextBox 333"/>
          <p:cNvSpPr txBox="1"/>
          <p:nvPr/>
        </p:nvSpPr>
        <p:spPr>
          <a:xfrm>
            <a:off x="1968154" y="1440283"/>
            <a:ext cx="444352" cy="307777"/>
          </a:xfrm>
          <a:prstGeom prst="rect">
            <a:avLst/>
          </a:prstGeom>
          <a:noFill/>
        </p:spPr>
        <p:txBody>
          <a:bodyPr wrap="none" rtlCol="0">
            <a:spAutoFit/>
          </a:bodyPr>
          <a:lstStyle/>
          <a:p>
            <a:pPr fontAlgn="base">
              <a:spcBef>
                <a:spcPct val="0"/>
              </a:spcBef>
              <a:spcAft>
                <a:spcPct val="0"/>
              </a:spcAft>
            </a:pPr>
            <a:r>
              <a:rPr lang="en-GB" sz="1400" b="1" dirty="0">
                <a:solidFill>
                  <a:srgbClr val="363636"/>
                </a:solidFill>
              </a:rPr>
              <a:t>OS</a:t>
            </a:r>
          </a:p>
        </p:txBody>
      </p:sp>
      <p:sp>
        <p:nvSpPr>
          <p:cNvPr id="335" name="Text Placeholder 2"/>
          <p:cNvSpPr>
            <a:spLocks noGrp="1"/>
          </p:cNvSpPr>
          <p:nvPr>
            <p:ph type="body" sz="quarter" idx="10"/>
          </p:nvPr>
        </p:nvSpPr>
        <p:spPr>
          <a:xfrm>
            <a:off x="365125" y="6096000"/>
            <a:ext cx="4130675" cy="487363"/>
          </a:xfrm>
        </p:spPr>
        <p:txBody>
          <a:bodyPr/>
          <a:lstStyle/>
          <a:p>
            <a:r>
              <a:rPr lang="en-GB" dirty="0" smtClean="0">
                <a:solidFill>
                  <a:srgbClr val="363636"/>
                </a:solidFill>
              </a:rPr>
              <a:t>*Log-rank</a:t>
            </a:r>
            <a:endParaRPr lang="en-GB" dirty="0">
              <a:solidFill>
                <a:srgbClr val="363636"/>
              </a:solidFill>
            </a:endParaRPr>
          </a:p>
        </p:txBody>
      </p:sp>
    </p:spTree>
    <p:extLst>
      <p:ext uri="{BB962C8B-B14F-4D97-AF65-F5344CB8AC3E}">
        <p14:creationId xmlns:p14="http://schemas.microsoft.com/office/powerpoint/2010/main" val="908018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0000"/>
              </a:lnSpc>
            </a:pPr>
            <a:r>
              <a:rPr lang="en-GB" sz="1600" dirty="0"/>
              <a:t>512: RAISE: A randomized, double-blind, </a:t>
            </a:r>
            <a:r>
              <a:rPr lang="en-GB" sz="1600" dirty="0" err="1"/>
              <a:t>multicenter</a:t>
            </a:r>
            <a:r>
              <a:rPr lang="en-GB" sz="1600" dirty="0"/>
              <a:t> phase III study of </a:t>
            </a:r>
            <a:r>
              <a:rPr lang="en-GB" sz="1600" dirty="0" err="1"/>
              <a:t>irinotecan</a:t>
            </a:r>
            <a:r>
              <a:rPr lang="en-GB" sz="1600" dirty="0"/>
              <a:t>, </a:t>
            </a:r>
            <a:r>
              <a:rPr lang="en-GB" sz="1600" dirty="0" err="1"/>
              <a:t>folinic</a:t>
            </a:r>
            <a:r>
              <a:rPr lang="en-GB" sz="1600" dirty="0"/>
              <a:t> acid, and 5-fluorouracil (FOLFIRI) plus ramucirumab (RAM) or placebo (PBO) in patients (</a:t>
            </a:r>
            <a:r>
              <a:rPr lang="en-GB" sz="1600" dirty="0" err="1"/>
              <a:t>pts</a:t>
            </a:r>
            <a:r>
              <a:rPr lang="en-GB" sz="1600" dirty="0"/>
              <a:t>) with metastatic colorectal carcinoma (CRC) progressive during or following first-line combination therapy with bevacizumab (</a:t>
            </a:r>
            <a:r>
              <a:rPr lang="en-GB" sz="1600" dirty="0" err="1"/>
              <a:t>bev</a:t>
            </a:r>
            <a:r>
              <a:rPr lang="en-GB" sz="1600" dirty="0"/>
              <a:t>), </a:t>
            </a:r>
            <a:r>
              <a:rPr lang="en-GB" sz="1600" dirty="0" err="1"/>
              <a:t>oxaliplatin</a:t>
            </a:r>
            <a:r>
              <a:rPr lang="en-GB" sz="1600" dirty="0"/>
              <a:t> (ox), and a </a:t>
            </a:r>
            <a:r>
              <a:rPr lang="en-GB" sz="1600" dirty="0" err="1"/>
              <a:t>fluoropyrimidine</a:t>
            </a:r>
            <a:r>
              <a:rPr lang="en-GB" sz="1600" dirty="0"/>
              <a:t> (</a:t>
            </a:r>
            <a:r>
              <a:rPr lang="en-GB" sz="1600" dirty="0" err="1"/>
              <a:t>fp</a:t>
            </a:r>
            <a:r>
              <a:rPr lang="en-GB" sz="1600" dirty="0"/>
              <a:t>) – </a:t>
            </a:r>
            <a:r>
              <a:rPr lang="en-GB" sz="1600" dirty="0" err="1"/>
              <a:t>Tabernero</a:t>
            </a:r>
            <a:r>
              <a:rPr lang="en-GB" sz="1600" dirty="0"/>
              <a:t> J,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Key results (cont.)</a:t>
            </a:r>
            <a:endParaRPr lang="en-GB" sz="1600" dirty="0">
              <a:solidFill>
                <a:schemeClr val="tx1"/>
              </a:solidFill>
            </a:endParaRPr>
          </a:p>
          <a:p>
            <a:r>
              <a:rPr lang="en-GB" sz="1600" dirty="0">
                <a:solidFill>
                  <a:schemeClr val="tx1"/>
                </a:solidFill>
              </a:rPr>
              <a:t>Mean overall relative dose intensity: ramucirumab 81.79% vs. placebo 87.97%</a:t>
            </a:r>
          </a:p>
          <a:p>
            <a:pPr lvl="1"/>
            <a:endParaRPr lang="en-GB" sz="1600" dirty="0">
              <a:solidFill>
                <a:schemeClr val="tx1"/>
              </a:solidFill>
            </a:endParaRPr>
          </a:p>
          <a:p>
            <a:pPr lvl="1"/>
            <a:endParaRPr lang="en-GB" sz="1600" dirty="0">
              <a:solidFill>
                <a:schemeClr val="tx1"/>
              </a:solidFill>
            </a:endParaRPr>
          </a:p>
          <a:p>
            <a:pPr lvl="1"/>
            <a:endParaRPr lang="en-GB" sz="1600" dirty="0">
              <a:solidFill>
                <a:schemeClr val="tx1"/>
              </a:solidFill>
            </a:endParaRPr>
          </a:p>
          <a:p>
            <a:pPr lvl="1"/>
            <a:endParaRPr lang="en-GB" sz="1600" dirty="0">
              <a:solidFill>
                <a:schemeClr val="tx1"/>
              </a:solidFill>
            </a:endParaRPr>
          </a:p>
          <a:p>
            <a:pPr lvl="1"/>
            <a:endParaRPr lang="en-GB" sz="1600" dirty="0">
              <a:solidFill>
                <a:schemeClr val="tx1"/>
              </a:solidFill>
            </a:endParaRPr>
          </a:p>
          <a:p>
            <a:pPr lvl="1"/>
            <a:endParaRPr lang="en-GB" sz="1600" dirty="0">
              <a:solidFill>
                <a:schemeClr val="tx1"/>
              </a:solidFill>
            </a:endParaRPr>
          </a:p>
          <a:p>
            <a:pPr lvl="1"/>
            <a:endParaRPr lang="en-GB" sz="1600" dirty="0">
              <a:solidFill>
                <a:schemeClr val="tx1"/>
              </a:solidFill>
            </a:endParaRPr>
          </a:p>
          <a:p>
            <a:pPr lvl="1"/>
            <a:endParaRPr lang="en-GB" sz="1600" dirty="0">
              <a:solidFill>
                <a:schemeClr val="tx1"/>
              </a:solidFill>
            </a:endParaRPr>
          </a:p>
          <a:p>
            <a:pPr lvl="1"/>
            <a:endParaRPr lang="en-GB" sz="1600" dirty="0">
              <a:solidFill>
                <a:schemeClr val="tx1"/>
              </a:solidFill>
            </a:endParaRPr>
          </a:p>
          <a:p>
            <a:pPr lvl="1"/>
            <a:endParaRPr lang="en-GB" sz="1600" dirty="0">
              <a:solidFill>
                <a:schemeClr val="tx1"/>
              </a:solidFill>
            </a:endParaRPr>
          </a:p>
          <a:p>
            <a:pPr marL="0" indent="0">
              <a:spcAft>
                <a:spcPts val="500"/>
              </a:spcAft>
              <a:buNone/>
            </a:pPr>
            <a:r>
              <a:rPr lang="en-GB" sz="1600" b="1" dirty="0">
                <a:solidFill>
                  <a:schemeClr val="tx1"/>
                </a:solidFill>
              </a:rPr>
              <a:t>Conclusions</a:t>
            </a:r>
          </a:p>
          <a:p>
            <a:pPr>
              <a:spcAft>
                <a:spcPts val="300"/>
              </a:spcAft>
            </a:pPr>
            <a:r>
              <a:rPr lang="en-GB" sz="1600" b="1" dirty="0">
                <a:solidFill>
                  <a:schemeClr val="tx1"/>
                </a:solidFill>
              </a:rPr>
              <a:t>RAISE met its primary endpoint </a:t>
            </a:r>
          </a:p>
          <a:p>
            <a:pPr lvl="1">
              <a:spcAft>
                <a:spcPts val="300"/>
              </a:spcAft>
            </a:pPr>
            <a:r>
              <a:rPr lang="en-GB" sz="1600" b="1" dirty="0">
                <a:solidFill>
                  <a:schemeClr val="tx1"/>
                </a:solidFill>
              </a:rPr>
              <a:t>Ramucirumab + FOLFIRI significantly improved OS vs. placebo + FOLFIRI as second-line therapy in patients with </a:t>
            </a:r>
            <a:r>
              <a:rPr lang="en-GB" sz="1600" b="1" dirty="0" err="1">
                <a:solidFill>
                  <a:schemeClr val="tx1"/>
                </a:solidFill>
              </a:rPr>
              <a:t>mCRC</a:t>
            </a:r>
            <a:endParaRPr lang="en-GB" sz="1600" b="1" dirty="0">
              <a:solidFill>
                <a:schemeClr val="tx1"/>
              </a:solidFill>
            </a:endParaRPr>
          </a:p>
          <a:p>
            <a:pPr>
              <a:spcAft>
                <a:spcPts val="300"/>
              </a:spcAft>
            </a:pPr>
            <a:r>
              <a:rPr lang="en-GB" sz="1600" b="1" dirty="0">
                <a:solidFill>
                  <a:schemeClr val="tx1"/>
                </a:solidFill>
              </a:rPr>
              <a:t>Ramucirumab + FOLFIRI was well tolerated and AEs were considered </a:t>
            </a:r>
            <a:r>
              <a:rPr lang="en-GB" sz="1600" b="1" dirty="0" smtClean="0">
                <a:solidFill>
                  <a:schemeClr val="tx1"/>
                </a:solidFill>
              </a:rPr>
              <a:t>manageable</a:t>
            </a:r>
            <a:endParaRPr lang="en-GB" dirty="0">
              <a:solidFill>
                <a:schemeClr val="tx1"/>
              </a:solidFill>
            </a:endParaRPr>
          </a:p>
        </p:txBody>
      </p:sp>
      <p:sp>
        <p:nvSpPr>
          <p:cNvPr id="5" name="Text Placeholder 4"/>
          <p:cNvSpPr>
            <a:spLocks noGrp="1"/>
          </p:cNvSpPr>
          <p:nvPr>
            <p:ph type="body" sz="quarter" idx="11"/>
          </p:nvPr>
        </p:nvSpPr>
        <p:spPr/>
        <p:txBody>
          <a:bodyPr/>
          <a:lstStyle/>
          <a:p>
            <a:r>
              <a:rPr lang="en-GB" dirty="0" err="1">
                <a:solidFill>
                  <a:srgbClr val="363636"/>
                </a:solidFill>
              </a:rPr>
              <a:t>Tabernero</a:t>
            </a:r>
            <a:r>
              <a:rPr lang="en-GB" dirty="0">
                <a:solidFill>
                  <a:srgbClr val="363636"/>
                </a:solidFill>
              </a:rPr>
              <a:t> </a:t>
            </a:r>
            <a:r>
              <a:rPr lang="fr-FR" dirty="0">
                <a:solidFill>
                  <a:srgbClr val="363636"/>
                </a:solidFill>
              </a:rPr>
              <a:t>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512)</a:t>
            </a:r>
            <a:endParaRPr lang="en-GB" dirty="0">
              <a:solidFill>
                <a:srgbClr val="36363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718123038"/>
              </p:ext>
            </p:extLst>
          </p:nvPr>
        </p:nvGraphicFramePr>
        <p:xfrm>
          <a:off x="43545" y="1949022"/>
          <a:ext cx="9039497" cy="2827243"/>
        </p:xfrm>
        <a:graphic>
          <a:graphicData uri="http://schemas.openxmlformats.org/drawingml/2006/table">
            <a:tbl>
              <a:tblPr firstRow="1" bandRow="1">
                <a:tableStyleId>{F2DE63D5-997A-4646-A377-4702673A728D}</a:tableStyleId>
              </a:tblPr>
              <a:tblGrid>
                <a:gridCol w="2542903"/>
                <a:gridCol w="1706880"/>
                <a:gridCol w="1584960"/>
                <a:gridCol w="1576251"/>
                <a:gridCol w="1628503"/>
              </a:tblGrid>
              <a:tr h="314926">
                <a:tc rowSpan="2">
                  <a:txBody>
                    <a:bodyPr/>
                    <a:lstStyle/>
                    <a:p>
                      <a:r>
                        <a:rPr lang="en-GB" sz="1400" dirty="0" smtClean="0">
                          <a:solidFill>
                            <a:schemeClr val="tx2"/>
                          </a:solidFill>
                        </a:rPr>
                        <a:t>AEs, %</a:t>
                      </a:r>
                      <a:endParaRPr lang="en-GB" sz="1400" b="1" dirty="0">
                        <a:solidFill>
                          <a:schemeClr val="tx2"/>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gridSpan="2">
                  <a:txBody>
                    <a:bodyPr/>
                    <a:lstStyle/>
                    <a:p>
                      <a:pPr algn="ctr"/>
                      <a:r>
                        <a:rPr lang="en-GB" sz="1400" dirty="0" smtClean="0">
                          <a:solidFill>
                            <a:schemeClr val="tx2"/>
                          </a:solidFill>
                        </a:rPr>
                        <a:t>Any grade</a:t>
                      </a:r>
                      <a:endParaRPr lang="en-GB" sz="1400" dirty="0">
                        <a:solidFill>
                          <a:schemeClr val="tx2"/>
                        </a:solidFill>
                        <a:latin typeface="+mn-lt"/>
                      </a:endParaRP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hMerge="1">
                  <a:txBody>
                    <a:bodyPr/>
                    <a:lstStyle/>
                    <a:p>
                      <a:endParaRPr lang="en-GB" sz="1400" dirty="0"/>
                    </a:p>
                  </a:txBody>
                  <a:tcPr/>
                </a:tc>
                <a:tc gridSpan="2">
                  <a:txBody>
                    <a:bodyPr/>
                    <a:lstStyle/>
                    <a:p>
                      <a:pPr algn="ctr"/>
                      <a:r>
                        <a:rPr lang="en-GB" sz="1400" dirty="0" smtClean="0">
                          <a:solidFill>
                            <a:schemeClr val="tx2"/>
                          </a:solidFill>
                        </a:rPr>
                        <a:t>Grade ≥3</a:t>
                      </a:r>
                      <a:endParaRPr lang="en-GB" sz="1400" dirty="0">
                        <a:solidFill>
                          <a:schemeClr val="tx2"/>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hMerge="1">
                  <a:txBody>
                    <a:bodyPr/>
                    <a:lstStyle/>
                    <a:p>
                      <a:endParaRPr lang="en-GB" sz="1400" dirty="0"/>
                    </a:p>
                  </a:txBody>
                  <a:tcPr/>
                </a:tc>
              </a:tr>
              <a:tr h="535373">
                <a:tc vMerge="1">
                  <a:txBody>
                    <a:bodyPr/>
                    <a:lstStyle/>
                    <a:p>
                      <a:endParaRPr lang="en-GB" sz="1400" b="1" dirty="0">
                        <a:solidFill>
                          <a:schemeClr val="tx2"/>
                        </a:solidFill>
                        <a:latin typeface="+mn-lt"/>
                      </a:endParaRPr>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Ramucirumab </a:t>
                      </a:r>
                      <a:r>
                        <a:rPr lang="en-US" sz="1400" dirty="0" smtClean="0">
                          <a:solidFill>
                            <a:schemeClr val="tx2"/>
                          </a:solidFill>
                          <a:effectLst/>
                        </a:rPr>
                        <a:t>+ FOLFIRI </a:t>
                      </a:r>
                      <a:r>
                        <a:rPr lang="en-GB" sz="1400" dirty="0" smtClean="0">
                          <a:solidFill>
                            <a:schemeClr val="tx2"/>
                          </a:solidFill>
                        </a:rPr>
                        <a:t> (n=529) </a:t>
                      </a:r>
                      <a:endParaRPr lang="en-GB" sz="1400" b="1" dirty="0">
                        <a:solidFill>
                          <a:schemeClr val="tx2"/>
                        </a:solidFill>
                        <a:latin typeface="+mn-lt"/>
                      </a:endParaRP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Placebo</a:t>
                      </a:r>
                      <a:r>
                        <a:rPr lang="en-GB" sz="1400" baseline="0" dirty="0" smtClean="0">
                          <a:solidFill>
                            <a:schemeClr val="tx2"/>
                          </a:solidFill>
                        </a:rPr>
                        <a:t> </a:t>
                      </a:r>
                      <a:r>
                        <a:rPr lang="en-US" sz="1400" dirty="0" smtClean="0">
                          <a:solidFill>
                            <a:schemeClr val="tx2"/>
                          </a:solidFill>
                          <a:effectLst/>
                        </a:rPr>
                        <a:t>+ FOLFIRI </a:t>
                      </a:r>
                      <a:r>
                        <a:rPr lang="en-GB" sz="1400" baseline="0" dirty="0" smtClean="0">
                          <a:solidFill>
                            <a:schemeClr val="tx2"/>
                          </a:solidFill>
                        </a:rPr>
                        <a:t>(n=528)</a:t>
                      </a:r>
                      <a:endParaRPr lang="en-GB" sz="1400" b="1" dirty="0">
                        <a:solidFill>
                          <a:schemeClr val="tx2"/>
                        </a:solidFill>
                        <a:latin typeface="+mn-lt"/>
                      </a:endParaRP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Ramucirumab </a:t>
                      </a:r>
                      <a:r>
                        <a:rPr lang="en-US" sz="1400" dirty="0" smtClean="0">
                          <a:solidFill>
                            <a:schemeClr val="tx2"/>
                          </a:solidFill>
                          <a:effectLst/>
                        </a:rPr>
                        <a:t>+ FOLFIRI </a:t>
                      </a:r>
                      <a:r>
                        <a:rPr lang="en-GB" sz="1400" dirty="0" smtClean="0">
                          <a:solidFill>
                            <a:schemeClr val="tx2"/>
                          </a:solidFill>
                        </a:rPr>
                        <a:t>(n=529) </a:t>
                      </a:r>
                      <a:endParaRPr lang="en-GB" sz="1400" b="1" dirty="0">
                        <a:solidFill>
                          <a:schemeClr val="tx2"/>
                        </a:solidFill>
                        <a:latin typeface="+mn-lt"/>
                      </a:endParaRP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Placebo </a:t>
                      </a:r>
                      <a:r>
                        <a:rPr lang="en-US" sz="1400" dirty="0" smtClean="0">
                          <a:solidFill>
                            <a:schemeClr val="tx2"/>
                          </a:solidFill>
                          <a:effectLst/>
                        </a:rPr>
                        <a:t>+ FOLFIRI </a:t>
                      </a:r>
                      <a:r>
                        <a:rPr lang="en-GB" sz="1400" baseline="0" dirty="0" smtClean="0">
                          <a:solidFill>
                            <a:schemeClr val="tx2"/>
                          </a:solidFill>
                        </a:rPr>
                        <a:t>(n=528)</a:t>
                      </a:r>
                      <a:endParaRPr lang="en-GB" sz="1400" b="1" dirty="0">
                        <a:solidFill>
                          <a:schemeClr val="tx2"/>
                        </a:solidFill>
                        <a:latin typeface="+mn-lt"/>
                      </a:endParaRP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220448">
                <a:tc>
                  <a:txBody>
                    <a:bodyPr/>
                    <a:lstStyle/>
                    <a:p>
                      <a:pPr marL="0" marR="0" algn="l" defTabSz="914400" rtl="0" eaLnBrk="1" latinLnBrk="0" hangingPunct="1">
                        <a:lnSpc>
                          <a:spcPct val="100000"/>
                        </a:lnSpc>
                        <a:spcBef>
                          <a:spcPts val="0"/>
                        </a:spcBef>
                        <a:spcAft>
                          <a:spcPts val="0"/>
                        </a:spcAft>
                      </a:pPr>
                      <a:r>
                        <a:rPr lang="en-US" sz="1400" kern="1200" baseline="0" dirty="0">
                          <a:effectLst/>
                        </a:rPr>
                        <a:t>Any </a:t>
                      </a:r>
                      <a:r>
                        <a:rPr lang="en-US" sz="1400" kern="1200" baseline="0" dirty="0" smtClean="0">
                          <a:effectLst/>
                        </a:rPr>
                        <a:t>TEAE (≥50% any grades)</a:t>
                      </a:r>
                      <a:endParaRPr lang="ja-JP" sz="1400" b="1" kern="1200" baseline="0" dirty="0">
                        <a:solidFill>
                          <a:schemeClr val="tx1"/>
                        </a:solidFill>
                        <a:effectLst/>
                        <a:latin typeface="+mn-lt"/>
                        <a:ea typeface="+mn-ea"/>
                        <a:cs typeface="+mn-cs"/>
                      </a:endParaRPr>
                    </a:p>
                  </a:txBody>
                  <a:tcPr marL="33279" marR="33279"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98.7</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98.3</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79.0</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62.3</a:t>
                      </a:r>
                      <a:endParaRPr lang="ja-JP" sz="1400" b="0" kern="1200" baseline="0" dirty="0">
                        <a:solidFill>
                          <a:schemeClr val="tx1"/>
                        </a:solidFill>
                        <a:effectLst/>
                        <a:latin typeface="+mn-lt"/>
                        <a:ea typeface="+mn-ea"/>
                        <a:cs typeface="+mn-cs"/>
                      </a:endParaRPr>
                    </a:p>
                  </a:txBody>
                  <a:tcPr marL="33279" marR="33279"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20448">
                <a:tc>
                  <a:txBody>
                    <a:bodyPr/>
                    <a:lstStyle/>
                    <a:p>
                      <a:pPr marL="180000" marR="0" indent="0" algn="l" defTabSz="914400" rtl="0" eaLnBrk="1" latinLnBrk="0" hangingPunct="1">
                        <a:lnSpc>
                          <a:spcPct val="100000"/>
                        </a:lnSpc>
                        <a:spcBef>
                          <a:spcPts val="0"/>
                        </a:spcBef>
                        <a:spcAft>
                          <a:spcPts val="0"/>
                        </a:spcAft>
                      </a:pPr>
                      <a:r>
                        <a:rPr lang="en-US" altLang="ja-JP" sz="1400" kern="1200" baseline="0" dirty="0" smtClean="0">
                          <a:effectLst/>
                        </a:rPr>
                        <a:t>Neutropenia</a:t>
                      </a:r>
                      <a:endParaRPr lang="ja-JP" sz="1400" b="0" i="0" kern="1200" baseline="0" dirty="0">
                        <a:solidFill>
                          <a:schemeClr val="tx1"/>
                        </a:solidFill>
                        <a:effectLst/>
                        <a:latin typeface="+mn-lt"/>
                        <a:ea typeface="+mn-ea"/>
                        <a:cs typeface="+mn-cs"/>
                      </a:endParaRPr>
                    </a:p>
                  </a:txBody>
                  <a:tcPr marL="33279" marR="33279"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58.8</a:t>
                      </a:r>
                      <a:endParaRPr lang="ja-JP" sz="1400" b="0" i="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45.6</a:t>
                      </a:r>
                      <a:endParaRPr lang="ja-JP" sz="1400" b="0" i="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38.4</a:t>
                      </a:r>
                      <a:endParaRPr lang="ja-JP" sz="1400" b="0" i="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23.3</a:t>
                      </a:r>
                      <a:endParaRPr lang="ja-JP" sz="1400" b="0" i="0" kern="1200" baseline="0" dirty="0">
                        <a:solidFill>
                          <a:schemeClr val="tx1"/>
                        </a:solidFill>
                        <a:effectLst/>
                        <a:latin typeface="+mn-lt"/>
                        <a:ea typeface="+mn-ea"/>
                        <a:cs typeface="+mn-cs"/>
                      </a:endParaRPr>
                    </a:p>
                  </a:txBody>
                  <a:tcPr marL="33279" marR="33279"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20448">
                <a:tc>
                  <a:txBody>
                    <a:bodyPr/>
                    <a:lstStyle/>
                    <a:p>
                      <a:pPr marL="180000" marR="0" indent="0" algn="l" defTabSz="914400" rtl="0" eaLnBrk="1" latinLnBrk="0" hangingPunct="1">
                        <a:lnSpc>
                          <a:spcPct val="100000"/>
                        </a:lnSpc>
                        <a:spcBef>
                          <a:spcPts val="0"/>
                        </a:spcBef>
                        <a:spcAft>
                          <a:spcPts val="0"/>
                        </a:spcAft>
                      </a:pPr>
                      <a:r>
                        <a:rPr lang="en-US" altLang="ja-JP" sz="1400" kern="1200" baseline="0" dirty="0" smtClean="0">
                          <a:effectLst/>
                        </a:rPr>
                        <a:t>Fatigue</a:t>
                      </a:r>
                      <a:endParaRPr lang="ja-JP" sz="1400" b="0" i="0" kern="1200" baseline="0" dirty="0">
                        <a:solidFill>
                          <a:schemeClr val="tx1"/>
                        </a:solidFill>
                        <a:effectLst/>
                        <a:latin typeface="+mn-lt"/>
                        <a:ea typeface="+mn-ea"/>
                        <a:cs typeface="+mn-cs"/>
                      </a:endParaRPr>
                    </a:p>
                  </a:txBody>
                  <a:tcPr marL="33279" marR="33279"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57.7</a:t>
                      </a:r>
                      <a:endParaRPr lang="ja-JP" sz="1400" b="0" i="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52.1</a:t>
                      </a:r>
                      <a:endParaRPr lang="ja-JP" sz="1400" b="0" i="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11.5</a:t>
                      </a:r>
                      <a:endParaRPr lang="ja-JP" sz="1400" b="0" i="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7.8</a:t>
                      </a:r>
                      <a:endParaRPr lang="ja-JP" sz="1400" b="0" i="0" kern="1200" baseline="0" dirty="0">
                        <a:solidFill>
                          <a:schemeClr val="tx1"/>
                        </a:solidFill>
                        <a:effectLst/>
                        <a:latin typeface="+mn-lt"/>
                        <a:ea typeface="+mn-ea"/>
                        <a:cs typeface="+mn-cs"/>
                      </a:endParaRPr>
                    </a:p>
                  </a:txBody>
                  <a:tcPr marL="33279" marR="33279"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20448">
                <a:tc>
                  <a:txBody>
                    <a:bodyPr/>
                    <a:lstStyle/>
                    <a:p>
                      <a:pPr marL="180000" marR="0" indent="0" algn="l" defTabSz="914400" rtl="0" eaLnBrk="1" latinLnBrk="0" hangingPunct="1">
                        <a:lnSpc>
                          <a:spcPct val="100000"/>
                        </a:lnSpc>
                        <a:spcBef>
                          <a:spcPts val="0"/>
                        </a:spcBef>
                        <a:spcAft>
                          <a:spcPts val="0"/>
                        </a:spcAft>
                      </a:pPr>
                      <a:r>
                        <a:rPr lang="en-US" altLang="ja-JP" sz="1400" kern="1200" baseline="0" dirty="0" smtClean="0">
                          <a:effectLst/>
                        </a:rPr>
                        <a:t>Diarrhoea</a:t>
                      </a:r>
                      <a:endParaRPr lang="ja-JP" sz="1400" b="0" kern="1200" baseline="0" dirty="0">
                        <a:solidFill>
                          <a:schemeClr val="tx1"/>
                        </a:solidFill>
                        <a:effectLst/>
                        <a:latin typeface="+mn-lt"/>
                        <a:ea typeface="+mn-ea"/>
                        <a:cs typeface="+mn-cs"/>
                      </a:endParaRPr>
                    </a:p>
                  </a:txBody>
                  <a:tcPr marL="33279" marR="33279"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59.7</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51.3</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10.8</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ct val="100000"/>
                        </a:lnSpc>
                        <a:spcBef>
                          <a:spcPts val="0"/>
                        </a:spcBef>
                        <a:spcAft>
                          <a:spcPts val="0"/>
                        </a:spcAft>
                      </a:pPr>
                      <a:r>
                        <a:rPr lang="en-US" altLang="ja-JP" sz="1400" kern="1200" baseline="0" dirty="0" smtClean="0">
                          <a:effectLst/>
                        </a:rPr>
                        <a:t>9.7</a:t>
                      </a:r>
                      <a:endParaRPr lang="ja-JP" sz="1400" b="0" kern="1200" baseline="0" dirty="0">
                        <a:solidFill>
                          <a:schemeClr val="tx1"/>
                        </a:solidFill>
                        <a:effectLst/>
                        <a:latin typeface="+mn-lt"/>
                        <a:ea typeface="+mn-ea"/>
                        <a:cs typeface="+mn-cs"/>
                      </a:endParaRPr>
                    </a:p>
                  </a:txBody>
                  <a:tcPr marL="33279" marR="33279"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20448">
                <a:tc>
                  <a:txBody>
                    <a:bodyPr/>
                    <a:lstStyle/>
                    <a:p>
                      <a:pPr marL="180000" marR="0" indent="0" algn="l" defTabSz="914400" rtl="0" eaLnBrk="1" latinLnBrk="0" hangingPunct="1">
                        <a:lnSpc>
                          <a:spcPct val="100000"/>
                        </a:lnSpc>
                        <a:spcBef>
                          <a:spcPts val="0"/>
                        </a:spcBef>
                        <a:spcAft>
                          <a:spcPts val="0"/>
                        </a:spcAft>
                      </a:pPr>
                      <a:r>
                        <a:rPr lang="en-GB" altLang="ja-JP" sz="1400" kern="1200" baseline="0" dirty="0" smtClean="0">
                          <a:effectLst/>
                        </a:rPr>
                        <a:t>Nausea</a:t>
                      </a:r>
                      <a:endParaRPr lang="ja-JP" sz="1400" b="0" kern="1200" baseline="0" dirty="0">
                        <a:solidFill>
                          <a:schemeClr val="tx1"/>
                        </a:solidFill>
                        <a:effectLst/>
                        <a:latin typeface="+mn-lt"/>
                        <a:ea typeface="+mn-ea"/>
                        <a:cs typeface="+mn-cs"/>
                      </a:endParaRPr>
                    </a:p>
                  </a:txBody>
                  <a:tcPr marL="33279" marR="33279"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GB" altLang="ja-JP" sz="1400" kern="1200" baseline="0" dirty="0" smtClean="0">
                          <a:effectLst/>
                        </a:rPr>
                        <a:t>49.5</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GB" altLang="ja-JP" sz="1400" kern="1200" baseline="0" dirty="0" smtClean="0">
                          <a:effectLst/>
                        </a:rPr>
                        <a:t>51.3</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GB" altLang="ja-JP" sz="1400" kern="1200" baseline="0" dirty="0" smtClean="0">
                          <a:effectLst/>
                        </a:rPr>
                        <a:t>2.5</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ct val="100000"/>
                        </a:lnSpc>
                        <a:spcBef>
                          <a:spcPts val="0"/>
                        </a:spcBef>
                        <a:spcAft>
                          <a:spcPts val="0"/>
                        </a:spcAft>
                      </a:pPr>
                      <a:r>
                        <a:rPr lang="en-GB" altLang="ja-JP" sz="1400" kern="1200" baseline="0" dirty="0" smtClean="0">
                          <a:effectLst/>
                        </a:rPr>
                        <a:t>2.7</a:t>
                      </a:r>
                      <a:endParaRPr lang="ja-JP" sz="1400" b="0" kern="1200" baseline="0" dirty="0">
                        <a:solidFill>
                          <a:schemeClr val="tx1"/>
                        </a:solidFill>
                        <a:effectLst/>
                        <a:latin typeface="+mn-lt"/>
                        <a:ea typeface="+mn-ea"/>
                        <a:cs typeface="+mn-cs"/>
                      </a:endParaRPr>
                    </a:p>
                  </a:txBody>
                  <a:tcPr marL="33279" marR="33279"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06415">
                <a:tc gridSpan="5">
                  <a:txBody>
                    <a:bodyPr/>
                    <a:lstStyle/>
                    <a:p>
                      <a:pPr marL="0" marR="0" algn="l" defTabSz="914400" rtl="0" eaLnBrk="1" latinLnBrk="0" hangingPunct="1">
                        <a:lnSpc>
                          <a:spcPct val="100000"/>
                        </a:lnSpc>
                        <a:spcBef>
                          <a:spcPts val="0"/>
                        </a:spcBef>
                        <a:spcAft>
                          <a:spcPts val="0"/>
                        </a:spcAft>
                      </a:pPr>
                      <a:r>
                        <a:rPr lang="en-GB" altLang="ja-JP" sz="1400" kern="1200" baseline="0" dirty="0" smtClean="0">
                          <a:effectLst/>
                        </a:rPr>
                        <a:t>AEs of special interest (≥15% any grades)</a:t>
                      </a:r>
                      <a:endParaRPr lang="ja-JP" sz="1400" b="1" kern="1200" baseline="0" dirty="0">
                        <a:solidFill>
                          <a:schemeClr val="tx1"/>
                        </a:solidFill>
                        <a:effectLst/>
                        <a:latin typeface="+mn-lt"/>
                        <a:ea typeface="+mn-ea"/>
                        <a:cs typeface="+mn-cs"/>
                      </a:endParaRPr>
                    </a:p>
                  </a:txBody>
                  <a:tcPr marL="33279" marR="33279" marT="0" marB="0">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marL="0" marR="0" algn="ctr" defTabSz="914400" rtl="0" eaLnBrk="1" latinLnBrk="0" hangingPunct="1">
                        <a:lnSpc>
                          <a:spcPct val="100000"/>
                        </a:lnSpc>
                        <a:spcBef>
                          <a:spcPts val="0"/>
                        </a:spcBef>
                        <a:spcAft>
                          <a:spcPts val="0"/>
                        </a:spcAft>
                      </a:pP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marL="0" marR="0" algn="ctr" defTabSz="914400" rtl="0" eaLnBrk="1" latinLnBrk="0" hangingPunct="1">
                        <a:lnSpc>
                          <a:spcPct val="100000"/>
                        </a:lnSpc>
                        <a:spcBef>
                          <a:spcPts val="0"/>
                        </a:spcBef>
                        <a:spcAft>
                          <a:spcPts val="0"/>
                        </a:spcAft>
                      </a:pP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marL="0" marR="0" algn="ctr" defTabSz="914400" rtl="0" eaLnBrk="1" latinLnBrk="0" hangingPunct="1">
                        <a:lnSpc>
                          <a:spcPct val="100000"/>
                        </a:lnSpc>
                        <a:spcBef>
                          <a:spcPts val="0"/>
                        </a:spcBef>
                        <a:spcAft>
                          <a:spcPts val="0"/>
                        </a:spcAft>
                      </a:pP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marL="0" marR="0" algn="ctr" defTabSz="914400" rtl="0" eaLnBrk="1" latinLnBrk="0" hangingPunct="1">
                        <a:lnSpc>
                          <a:spcPct val="100000"/>
                        </a:lnSpc>
                        <a:spcBef>
                          <a:spcPts val="0"/>
                        </a:spcBef>
                        <a:spcAft>
                          <a:spcPts val="0"/>
                        </a:spcAft>
                      </a:pPr>
                      <a:endParaRPr lang="ja-JP" sz="1400" b="0" kern="1200" baseline="0" dirty="0">
                        <a:solidFill>
                          <a:schemeClr val="tx1"/>
                        </a:solidFill>
                        <a:effectLst/>
                        <a:latin typeface="+mn-lt"/>
                        <a:ea typeface="+mn-ea"/>
                        <a:cs typeface="+mn-cs"/>
                      </a:endParaRPr>
                    </a:p>
                  </a:txBody>
                  <a:tcPr marL="33279" marR="33279"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20448">
                <a:tc>
                  <a:txBody>
                    <a:bodyPr/>
                    <a:lstStyle/>
                    <a:p>
                      <a:pPr marL="180000" marR="0" algn="l" defTabSz="914400" rtl="0" eaLnBrk="1" latinLnBrk="0" hangingPunct="1">
                        <a:lnSpc>
                          <a:spcPct val="100000"/>
                        </a:lnSpc>
                        <a:spcBef>
                          <a:spcPts val="0"/>
                        </a:spcBef>
                        <a:spcAft>
                          <a:spcPts val="0"/>
                        </a:spcAft>
                      </a:pPr>
                      <a:r>
                        <a:rPr lang="en-GB" altLang="ja-JP" sz="1400" kern="1200" baseline="0" dirty="0" smtClean="0">
                          <a:effectLst/>
                        </a:rPr>
                        <a:t>Bleeding/haemorrhage</a:t>
                      </a:r>
                      <a:endParaRPr lang="ja-JP" sz="1400" b="0" kern="1200" baseline="0" dirty="0">
                        <a:solidFill>
                          <a:schemeClr val="tx1"/>
                        </a:solidFill>
                        <a:effectLst/>
                        <a:latin typeface="+mn-lt"/>
                        <a:ea typeface="+mn-ea"/>
                        <a:cs typeface="+mn-cs"/>
                      </a:endParaRPr>
                    </a:p>
                  </a:txBody>
                  <a:tcPr marL="33279" marR="33279"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43.9</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22.7</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2.5</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1.7</a:t>
                      </a:r>
                      <a:endParaRPr lang="ja-JP" sz="1400" b="0" kern="1200" baseline="0" dirty="0">
                        <a:solidFill>
                          <a:schemeClr val="tx1"/>
                        </a:solidFill>
                        <a:effectLst/>
                        <a:latin typeface="+mn-lt"/>
                        <a:ea typeface="+mn-ea"/>
                        <a:cs typeface="+mn-cs"/>
                      </a:endParaRPr>
                    </a:p>
                  </a:txBody>
                  <a:tcPr marL="33279" marR="33279"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20448">
                <a:tc>
                  <a:txBody>
                    <a:bodyPr/>
                    <a:lstStyle/>
                    <a:p>
                      <a:pPr marL="180000" marR="0" algn="l" defTabSz="914400" rtl="0" eaLnBrk="1" latinLnBrk="0" hangingPunct="1">
                        <a:lnSpc>
                          <a:spcPct val="100000"/>
                        </a:lnSpc>
                        <a:spcBef>
                          <a:spcPts val="0"/>
                        </a:spcBef>
                        <a:spcAft>
                          <a:spcPts val="0"/>
                        </a:spcAft>
                      </a:pPr>
                      <a:r>
                        <a:rPr lang="en-GB" altLang="ja-JP" sz="1400" kern="1200" baseline="0" dirty="0" smtClean="0">
                          <a:effectLst/>
                        </a:rPr>
                        <a:t>Hypertension</a:t>
                      </a:r>
                      <a:endParaRPr lang="ja-JP" sz="1400" b="0" kern="1200" baseline="0" dirty="0">
                        <a:solidFill>
                          <a:schemeClr val="tx1"/>
                        </a:solidFill>
                        <a:effectLst/>
                        <a:latin typeface="+mn-lt"/>
                        <a:ea typeface="+mn-ea"/>
                        <a:cs typeface="+mn-cs"/>
                      </a:endParaRPr>
                    </a:p>
                  </a:txBody>
                  <a:tcPr marL="33279" marR="33279"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26.1</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8.5</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11.2</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2.8</a:t>
                      </a:r>
                      <a:endParaRPr lang="ja-JP" sz="1400" b="0" kern="1200" baseline="0" dirty="0">
                        <a:solidFill>
                          <a:schemeClr val="tx1"/>
                        </a:solidFill>
                        <a:effectLst/>
                        <a:latin typeface="+mn-lt"/>
                        <a:ea typeface="+mn-ea"/>
                        <a:cs typeface="+mn-cs"/>
                      </a:endParaRPr>
                    </a:p>
                  </a:txBody>
                  <a:tcPr marL="33279" marR="33279"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20448">
                <a:tc>
                  <a:txBody>
                    <a:bodyPr/>
                    <a:lstStyle/>
                    <a:p>
                      <a:pPr marL="180000" marR="0" algn="l" defTabSz="914400" rtl="0" eaLnBrk="1" latinLnBrk="0" hangingPunct="1">
                        <a:lnSpc>
                          <a:spcPct val="100000"/>
                        </a:lnSpc>
                        <a:spcBef>
                          <a:spcPts val="0"/>
                        </a:spcBef>
                        <a:spcAft>
                          <a:spcPts val="0"/>
                        </a:spcAft>
                      </a:pPr>
                      <a:r>
                        <a:rPr lang="en-GB" altLang="ja-JP" sz="1400" kern="1200" baseline="0" dirty="0" smtClean="0">
                          <a:effectLst/>
                        </a:rPr>
                        <a:t>Proteinuria</a:t>
                      </a:r>
                      <a:endParaRPr lang="ja-JP" sz="1400" b="0" kern="1200" baseline="0" dirty="0">
                        <a:solidFill>
                          <a:schemeClr val="tx1"/>
                        </a:solidFill>
                        <a:effectLst/>
                        <a:latin typeface="+mn-lt"/>
                        <a:ea typeface="+mn-ea"/>
                        <a:cs typeface="+mn-cs"/>
                      </a:endParaRPr>
                    </a:p>
                  </a:txBody>
                  <a:tcPr marL="33279" marR="33279" marT="0" marB="0">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17.0</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4.5</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3.0</a:t>
                      </a:r>
                      <a:endParaRPr lang="ja-JP" sz="1400" b="0" kern="1200" baseline="0" dirty="0">
                        <a:solidFill>
                          <a:schemeClr val="tx1"/>
                        </a:solidFill>
                        <a:effectLst/>
                        <a:latin typeface="+mn-lt"/>
                        <a:ea typeface="+mn-ea"/>
                        <a:cs typeface="+mn-cs"/>
                      </a:endParaRPr>
                    </a:p>
                  </a:txBody>
                  <a:tcPr marL="33279" marR="33279"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algn="ctr" defTabSz="914400" rtl="0" eaLnBrk="1" latinLnBrk="0" hangingPunct="1">
                        <a:lnSpc>
                          <a:spcPts val="1400"/>
                        </a:lnSpc>
                        <a:spcBef>
                          <a:spcPts val="0"/>
                        </a:spcBef>
                        <a:spcAft>
                          <a:spcPts val="0"/>
                        </a:spcAft>
                      </a:pPr>
                      <a:r>
                        <a:rPr lang="en-US" altLang="ja-JP" sz="1400" kern="1200" baseline="0" dirty="0" smtClean="0">
                          <a:effectLst/>
                        </a:rPr>
                        <a:t>0.2</a:t>
                      </a:r>
                      <a:endParaRPr lang="ja-JP" sz="1400" b="0" kern="1200" baseline="0" dirty="0">
                        <a:solidFill>
                          <a:schemeClr val="tx1"/>
                        </a:solidFill>
                        <a:effectLst/>
                        <a:latin typeface="+mn-lt"/>
                        <a:ea typeface="+mn-ea"/>
                        <a:cs typeface="+mn-cs"/>
                      </a:endParaRPr>
                    </a:p>
                  </a:txBody>
                  <a:tcPr marL="33279" marR="33279"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bl>
          </a:graphicData>
        </a:graphic>
      </p:graphicFrame>
    </p:spTree>
    <p:extLst>
      <p:ext uri="{BB962C8B-B14F-4D97-AF65-F5344CB8AC3E}">
        <p14:creationId xmlns:p14="http://schemas.microsoft.com/office/powerpoint/2010/main" val="1475695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513: A randomized, double-blind, parallel-group, placebo-controlled, </a:t>
            </a:r>
            <a:r>
              <a:rPr lang="en-GB" sz="1800" dirty="0" err="1"/>
              <a:t>multicenter</a:t>
            </a:r>
            <a:r>
              <a:rPr lang="en-GB" sz="1800" dirty="0"/>
              <a:t>, phase II clinical study of famitinib in the treatment of advanced metastatic colorectal cancer – </a:t>
            </a:r>
            <a:r>
              <a:rPr lang="en-GB" sz="1800" dirty="0" err="1"/>
              <a:t>Xu</a:t>
            </a:r>
            <a:r>
              <a:rPr lang="en-GB" sz="1800" dirty="0"/>
              <a:t> RH, et al</a:t>
            </a:r>
          </a:p>
        </p:txBody>
      </p:sp>
      <p:sp>
        <p:nvSpPr>
          <p:cNvPr id="3" name="Text Placeholder 2"/>
          <p:cNvSpPr>
            <a:spLocks noGrp="1"/>
          </p:cNvSpPr>
          <p:nvPr>
            <p:ph type="body" sz="quarter" idx="10"/>
          </p:nvPr>
        </p:nvSpPr>
        <p:spPr/>
        <p:txBody>
          <a:bodyPr/>
          <a:lstStyle/>
          <a:p>
            <a:r>
              <a:rPr lang="en-GB" dirty="0">
                <a:solidFill>
                  <a:srgbClr val="363636"/>
                </a:solidFill>
              </a:rPr>
              <a:t>*Primarily targets VEGFR2, </a:t>
            </a:r>
            <a:r>
              <a:rPr lang="en-GB" dirty="0" smtClean="0">
                <a:solidFill>
                  <a:srgbClr val="363636"/>
                </a:solidFill>
              </a:rPr>
              <a:t>c-Kit </a:t>
            </a:r>
            <a:r>
              <a:rPr lang="en-GB" dirty="0">
                <a:solidFill>
                  <a:srgbClr val="363636"/>
                </a:solidFill>
              </a:rPr>
              <a:t>and PDGFR; </a:t>
            </a:r>
            <a:r>
              <a:rPr lang="en-GB" dirty="0" smtClean="0">
                <a:solidFill>
                  <a:srgbClr val="363636"/>
                </a:solidFill>
              </a:rPr>
              <a:t/>
            </a:r>
            <a:br>
              <a:rPr lang="en-GB" dirty="0" smtClean="0">
                <a:solidFill>
                  <a:srgbClr val="363636"/>
                </a:solidFill>
              </a:rPr>
            </a:br>
            <a:r>
              <a:rPr lang="en-GB" baseline="30000" dirty="0" smtClean="0">
                <a:solidFill>
                  <a:srgbClr val="363636"/>
                </a:solidFill>
              </a:rPr>
              <a:t>†</a:t>
            </a:r>
            <a:r>
              <a:rPr lang="en-GB" dirty="0">
                <a:solidFill>
                  <a:srgbClr val="363636"/>
                </a:solidFill>
              </a:rPr>
              <a:t>Including 5-FU, </a:t>
            </a:r>
            <a:r>
              <a:rPr lang="en-GB" dirty="0" err="1">
                <a:solidFill>
                  <a:srgbClr val="363636"/>
                </a:solidFill>
              </a:rPr>
              <a:t>irinotecan</a:t>
            </a:r>
            <a:r>
              <a:rPr lang="en-GB" dirty="0">
                <a:solidFill>
                  <a:srgbClr val="363636"/>
                </a:solidFill>
              </a:rPr>
              <a:t>, </a:t>
            </a:r>
            <a:r>
              <a:rPr lang="en-GB" dirty="0" err="1" smtClean="0">
                <a:solidFill>
                  <a:srgbClr val="363636"/>
                </a:solidFill>
              </a:rPr>
              <a:t>oxaliplatin</a:t>
            </a:r>
            <a:endParaRPr lang="en-GB" dirty="0">
              <a:solidFill>
                <a:srgbClr val="363636"/>
              </a:solidFill>
            </a:endParaRPr>
          </a:p>
        </p:txBody>
      </p:sp>
      <p:sp>
        <p:nvSpPr>
          <p:cNvPr id="4" name="Text Placeholder 3"/>
          <p:cNvSpPr>
            <a:spLocks noGrp="1"/>
          </p:cNvSpPr>
          <p:nvPr>
            <p:ph type="body" sz="quarter" idx="11"/>
          </p:nvPr>
        </p:nvSpPr>
        <p:spPr/>
        <p:txBody>
          <a:bodyPr/>
          <a:lstStyle/>
          <a:p>
            <a:r>
              <a:rPr lang="fr-FR" dirty="0"/>
              <a:t>Xu et al. J Clin </a:t>
            </a:r>
            <a:r>
              <a:rPr lang="fr-FR" dirty="0" err="1"/>
              <a:t>Oncol</a:t>
            </a:r>
            <a:r>
              <a:rPr lang="fr-FR" dirty="0"/>
              <a:t> 2015; 33 (</a:t>
            </a:r>
            <a:r>
              <a:rPr lang="fr-FR" dirty="0" err="1"/>
              <a:t>suppl</a:t>
            </a:r>
            <a:r>
              <a:rPr lang="fr-FR" dirty="0"/>
              <a:t> 3; </a:t>
            </a:r>
            <a:r>
              <a:rPr lang="fr-FR" dirty="0" err="1"/>
              <a:t>abstr</a:t>
            </a:r>
            <a:r>
              <a:rPr lang="fr-FR" dirty="0"/>
              <a:t> 513</a:t>
            </a:r>
            <a:r>
              <a:rPr lang="fr-FR" dirty="0" smtClean="0"/>
              <a:t>)</a:t>
            </a:r>
            <a:endParaRPr lang="en-GB" dirty="0"/>
          </a:p>
        </p:txBody>
      </p:sp>
      <p:sp>
        <p:nvSpPr>
          <p:cNvPr id="5" name="Oval 14"/>
          <p:cNvSpPr>
            <a:spLocks noChangeArrowheads="1"/>
          </p:cNvSpPr>
          <p:nvPr/>
        </p:nvSpPr>
        <p:spPr bwMode="auto">
          <a:xfrm>
            <a:off x="3941537" y="343876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chemeClr val="bg1"/>
                </a:solidFill>
                <a:ea typeface="SimSun" pitchFamily="2" charset="-122"/>
              </a:rPr>
              <a:t>R</a:t>
            </a:r>
            <a:br>
              <a:rPr lang="en-GB" altLang="zh-CN" b="1" dirty="0" smtClean="0">
                <a:solidFill>
                  <a:schemeClr val="bg1"/>
                </a:solidFill>
                <a:ea typeface="SimSun" pitchFamily="2" charset="-122"/>
              </a:rPr>
            </a:br>
            <a:r>
              <a:rPr lang="en-GB" altLang="zh-CN" b="1" dirty="0" smtClean="0">
                <a:solidFill>
                  <a:schemeClr val="bg1"/>
                </a:solidFill>
                <a:ea typeface="SimSun" pitchFamily="2" charset="-122"/>
              </a:rPr>
              <a:t>2:1</a:t>
            </a:r>
            <a:endParaRPr lang="en-GB" altLang="zh-CN" b="1" dirty="0">
              <a:solidFill>
                <a:schemeClr val="bg1"/>
              </a:solidFill>
              <a:ea typeface="SimSun" pitchFamily="2" charset="-122"/>
            </a:endParaRPr>
          </a:p>
        </p:txBody>
      </p:sp>
      <p:cxnSp>
        <p:nvCxnSpPr>
          <p:cNvPr id="6" name="AutoShape 15"/>
          <p:cNvCxnSpPr>
            <a:cxnSpLocks noChangeShapeType="1"/>
            <a:stCxn id="5" idx="0"/>
            <a:endCxn id="11" idx="1"/>
          </p:cNvCxnSpPr>
          <p:nvPr/>
        </p:nvCxnSpPr>
        <p:spPr bwMode="auto">
          <a:xfrm rot="5400000" flipH="1" flipV="1">
            <a:off x="4217370" y="2790823"/>
            <a:ext cx="663905" cy="631975"/>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51053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8" name="Content Placeholder 26"/>
          <p:cNvSpPr txBox="1">
            <a:spLocks/>
          </p:cNvSpPr>
          <p:nvPr/>
        </p:nvSpPr>
        <p:spPr bwMode="auto">
          <a:xfrm>
            <a:off x="4855936" y="3268994"/>
            <a:ext cx="4288064" cy="892175"/>
          </a:xfrm>
          <a:prstGeom prst="rect">
            <a:avLst/>
          </a:prstGeom>
          <a:noFill/>
          <a:ln w="9525">
            <a:noFill/>
            <a:miter lim="800000"/>
            <a:headEnd/>
            <a:tailEnd/>
          </a:ln>
        </p:spPr>
        <p:txBody>
          <a:bodyPr/>
          <a:lstStyle/>
          <a:p>
            <a:pPr marL="190500" indent="-190500" algn="l">
              <a:spcBef>
                <a:spcPts val="0"/>
              </a:spcBef>
              <a:spcAft>
                <a:spcPts val="400"/>
              </a:spcAft>
              <a:defRPr/>
            </a:pPr>
            <a:r>
              <a:rPr lang="en-GB" sz="1400" b="1" dirty="0">
                <a:solidFill>
                  <a:schemeClr val="bg1"/>
                </a:solidFill>
                <a:latin typeface="+mn-lt"/>
              </a:rPr>
              <a:t>Stratification</a:t>
            </a:r>
          </a:p>
          <a:p>
            <a:pPr marL="203200" indent="-203200">
              <a:spcBef>
                <a:spcPts val="0"/>
              </a:spcBef>
              <a:spcAft>
                <a:spcPts val="400"/>
              </a:spcAft>
              <a:buFont typeface="Arial" pitchFamily="34" charset="0"/>
              <a:buChar char="•"/>
              <a:defRPr/>
            </a:pPr>
            <a:r>
              <a:rPr lang="en-GB" sz="1400" dirty="0"/>
              <a:t>Famitinib as 3</a:t>
            </a:r>
            <a:r>
              <a:rPr lang="en-GB" sz="1400" baseline="30000" dirty="0"/>
              <a:t>rd</a:t>
            </a:r>
            <a:r>
              <a:rPr lang="en-GB" sz="1400" dirty="0"/>
              <a:t>-line therapy vs. &gt;3</a:t>
            </a:r>
            <a:r>
              <a:rPr lang="en-GB" sz="1400" baseline="30000" dirty="0"/>
              <a:t>rd</a:t>
            </a:r>
            <a:r>
              <a:rPr lang="en-GB" sz="1400" dirty="0"/>
              <a:t>-line therapy</a:t>
            </a:r>
          </a:p>
          <a:p>
            <a:pPr marL="203200" indent="-203200">
              <a:spcBef>
                <a:spcPts val="0"/>
              </a:spcBef>
              <a:spcAft>
                <a:spcPts val="400"/>
              </a:spcAft>
              <a:buFont typeface="Arial" pitchFamily="34" charset="0"/>
              <a:buChar char="•"/>
              <a:defRPr/>
            </a:pPr>
            <a:r>
              <a:rPr lang="en-GB" sz="1400" dirty="0"/>
              <a:t>LDH ≤1.5 ULN vs. </a:t>
            </a:r>
            <a:r>
              <a:rPr lang="en-GB" sz="1400" dirty="0" smtClean="0"/>
              <a:t>&gt;</a:t>
            </a:r>
            <a:r>
              <a:rPr lang="en-GB" sz="1400" dirty="0"/>
              <a:t>1.5 ULN</a:t>
            </a:r>
          </a:p>
        </p:txBody>
      </p:sp>
      <p:cxnSp>
        <p:nvCxnSpPr>
          <p:cNvPr id="9" name="AutoShape 19"/>
          <p:cNvCxnSpPr>
            <a:cxnSpLocks noChangeShapeType="1"/>
          </p:cNvCxnSpPr>
          <p:nvPr/>
        </p:nvCxnSpPr>
        <p:spPr bwMode="auto">
          <a:xfrm>
            <a:off x="3684814" y="3730862"/>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43800" y="2774857"/>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865310" y="2364488"/>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Famitinib 25 mg QD</a:t>
            </a:r>
          </a:p>
          <a:p>
            <a:pPr algn="ctr" defTabSz="892175" eaLnBrk="0" hangingPunct="0"/>
            <a:r>
              <a:rPr lang="en-GB" altLang="zh-CN" dirty="0">
                <a:solidFill>
                  <a:schemeClr val="tx2"/>
                </a:solidFill>
                <a:ea typeface="SimSun" pitchFamily="2" charset="-122"/>
              </a:rPr>
              <a:t>(n=99)</a:t>
            </a:r>
          </a:p>
        </p:txBody>
      </p:sp>
      <p:sp>
        <p:nvSpPr>
          <p:cNvPr id="12" name="TextBox 11"/>
          <p:cNvSpPr txBox="1"/>
          <p:nvPr/>
        </p:nvSpPr>
        <p:spPr>
          <a:xfrm>
            <a:off x="369888" y="1295400"/>
            <a:ext cx="8404225" cy="830997"/>
          </a:xfrm>
          <a:prstGeom prst="rect">
            <a:avLst/>
          </a:prstGeom>
          <a:noFill/>
        </p:spPr>
        <p:txBody>
          <a:bodyPr wrap="square" lIns="0" rtlCol="0">
            <a:spAutoFit/>
          </a:bodyPr>
          <a:lstStyle/>
          <a:p>
            <a:pPr lvl="0">
              <a:buClr>
                <a:srgbClr val="043882"/>
              </a:buClr>
            </a:pPr>
            <a:r>
              <a:rPr lang="en-GB" sz="1600" b="1" dirty="0"/>
              <a:t>Study objective</a:t>
            </a:r>
            <a:r>
              <a:rPr lang="en-GB" sz="1600" dirty="0"/>
              <a:t> </a:t>
            </a:r>
          </a:p>
          <a:p>
            <a:pPr marL="285750" lvl="1" indent="-285750">
              <a:buClr>
                <a:srgbClr val="043882"/>
              </a:buClr>
              <a:buFont typeface="Arial" panose="020B0604020202020204" pitchFamily="34" charset="0"/>
              <a:buChar char="•"/>
            </a:pPr>
            <a:r>
              <a:rPr lang="en-GB" sz="1600" dirty="0"/>
              <a:t>To assess the efficacy and safety of famitinib, a </a:t>
            </a:r>
            <a:r>
              <a:rPr lang="en-GB" sz="1600" dirty="0" smtClean="0"/>
              <a:t>multi-targeted tyrosine </a:t>
            </a:r>
            <a:r>
              <a:rPr lang="en-GB" sz="1600" dirty="0"/>
              <a:t>kinase inhibitor*, in the treatment of advanced </a:t>
            </a:r>
            <a:r>
              <a:rPr lang="en-GB" sz="1600" dirty="0" smtClean="0"/>
              <a:t>CRC</a:t>
            </a:r>
            <a:endParaRPr lang="en-GB" dirty="0"/>
          </a:p>
        </p:txBody>
      </p:sp>
      <p:sp>
        <p:nvSpPr>
          <p:cNvPr id="13" name="AutoShape 9"/>
          <p:cNvSpPr>
            <a:spLocks noChangeArrowheads="1"/>
          </p:cNvSpPr>
          <p:nvPr/>
        </p:nvSpPr>
        <p:spPr bwMode="auto">
          <a:xfrm>
            <a:off x="365124" y="2333204"/>
            <a:ext cx="3319690" cy="2804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US" altLang="zh-CN" dirty="0">
                <a:solidFill>
                  <a:schemeClr val="tx2"/>
                </a:solidFill>
                <a:ea typeface="SimSun" pitchFamily="2" charset="-122"/>
              </a:rPr>
              <a:t>ECOG PS 0–1 </a:t>
            </a:r>
            <a:endParaRPr lang="en-GB" altLang="zh-CN" i="1"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US" altLang="zh-CN" dirty="0">
                <a:solidFill>
                  <a:schemeClr val="tx2"/>
                </a:solidFill>
                <a:ea typeface="SimSun" pitchFamily="2" charset="-122"/>
              </a:rPr>
              <a:t>Age </a:t>
            </a:r>
            <a:r>
              <a:rPr lang="en-US" altLang="zh-CN" dirty="0" smtClean="0">
                <a:solidFill>
                  <a:schemeClr val="tx2"/>
                </a:solidFill>
                <a:ea typeface="SimSun" pitchFamily="2" charset="-122"/>
              </a:rPr>
              <a:t>18–70 years</a:t>
            </a:r>
            <a:endParaRPr lang="en-US"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US" altLang="zh-CN" dirty="0">
                <a:solidFill>
                  <a:schemeClr val="tx2"/>
                </a:solidFill>
                <a:ea typeface="SimSun" pitchFamily="2" charset="-122"/>
              </a:rPr>
              <a:t>Recurrent/metastatic CRC</a:t>
            </a:r>
            <a:r>
              <a:rPr lang="en-GB" altLang="zh-CN" dirty="0">
                <a:solidFill>
                  <a:schemeClr val="tx2"/>
                </a:solidFill>
                <a:ea typeface="SimSun" pitchFamily="2" charset="-122"/>
              </a:rPr>
              <a:t> </a:t>
            </a:r>
          </a:p>
          <a:p>
            <a:pPr marL="228600" indent="-228600" defTabSz="892175" eaLnBrk="0" hangingPunct="0">
              <a:spcAft>
                <a:spcPct val="30000"/>
              </a:spcAft>
              <a:buFont typeface="Arial" pitchFamily="34" charset="0"/>
              <a:buChar char="•"/>
            </a:pPr>
            <a:r>
              <a:rPr lang="en-GB" altLang="zh-CN" dirty="0">
                <a:solidFill>
                  <a:schemeClr val="tx2"/>
                </a:solidFill>
                <a:ea typeface="SimSun" pitchFamily="2" charset="-122"/>
              </a:rPr>
              <a:t>Failed ≥2 standard CT</a:t>
            </a:r>
            <a:r>
              <a:rPr lang="en-GB" altLang="zh-CN" baseline="30000" dirty="0">
                <a:solidFill>
                  <a:schemeClr val="tx2"/>
                </a:solidFill>
                <a:ea typeface="SimSun" pitchFamily="2" charset="-122"/>
              </a:rPr>
              <a:t>†</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chemeClr val="tx2"/>
                </a:solidFill>
                <a:ea typeface="SimSun" pitchFamily="2" charset="-122"/>
              </a:rPr>
              <a:t>≥1 measurable legion according to RECIST 1.1</a:t>
            </a:r>
            <a:endParaRPr lang="en-GB" altLang="zh-CN" baseline="30000" dirty="0">
              <a:solidFill>
                <a:schemeClr val="tx2"/>
              </a:solidFill>
              <a:ea typeface="SimSun" pitchFamily="2" charset="-122"/>
            </a:endParaRPr>
          </a:p>
          <a:p>
            <a:pPr marL="292100" indent="-292100" defTabSz="892175" eaLnBrk="0" hangingPunct="0">
              <a:spcAft>
                <a:spcPct val="30000"/>
              </a:spcAft>
            </a:pPr>
            <a:r>
              <a:rPr lang="en-GB" altLang="zh-CN" dirty="0">
                <a:solidFill>
                  <a:schemeClr val="tx2"/>
                </a:solidFill>
                <a:ea typeface="SimSun" pitchFamily="2" charset="-122"/>
              </a:rPr>
              <a:t>(</a:t>
            </a:r>
            <a:r>
              <a:rPr lang="en-GB" altLang="zh-CN" dirty="0" smtClean="0">
                <a:solidFill>
                  <a:schemeClr val="tx2"/>
                </a:solidFill>
                <a:ea typeface="SimSun" pitchFamily="2" charset="-122"/>
              </a:rPr>
              <a:t>n=167)</a:t>
            </a:r>
            <a:endParaRPr lang="en-GB" altLang="zh-CN" dirty="0">
              <a:solidFill>
                <a:schemeClr val="tx2"/>
              </a:solidFill>
              <a:ea typeface="SimSun" pitchFamily="2" charset="-122"/>
            </a:endParaRPr>
          </a:p>
        </p:txBody>
      </p:sp>
      <p:sp>
        <p:nvSpPr>
          <p:cNvPr id="14" name="Rectangle 9"/>
          <p:cNvSpPr txBox="1">
            <a:spLocks noChangeArrowheads="1"/>
          </p:cNvSpPr>
          <p:nvPr/>
        </p:nvSpPr>
        <p:spPr>
          <a:xfrm>
            <a:off x="365124" y="5529861"/>
            <a:ext cx="4130676" cy="666223"/>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PRIMARY ENDPOINT(S)</a:t>
            </a:r>
          </a:p>
          <a:p>
            <a:r>
              <a:rPr lang="en-GB" sz="1600" kern="0" dirty="0" smtClean="0"/>
              <a:t>PFS</a:t>
            </a:r>
            <a:endParaRPr lang="en-GB" sz="1600" dirty="0" smtClean="0"/>
          </a:p>
        </p:txBody>
      </p:sp>
      <p:sp>
        <p:nvSpPr>
          <p:cNvPr id="15" name="Content Placeholder 26"/>
          <p:cNvSpPr txBox="1">
            <a:spLocks/>
          </p:cNvSpPr>
          <p:nvPr/>
        </p:nvSpPr>
        <p:spPr>
          <a:xfrm>
            <a:off x="4648200" y="5529861"/>
            <a:ext cx="4130675" cy="666223"/>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SECONDARY ENDPOINTS</a:t>
            </a:r>
          </a:p>
          <a:p>
            <a:r>
              <a:rPr lang="en-GB" sz="1600" kern="0" dirty="0"/>
              <a:t>OS, ORR, DCR, </a:t>
            </a:r>
            <a:r>
              <a:rPr lang="en-GB" sz="1600" kern="0" dirty="0" err="1"/>
              <a:t>QoL</a:t>
            </a:r>
            <a:endParaRPr lang="en-GB" sz="1600" kern="0" dirty="0"/>
          </a:p>
        </p:txBody>
      </p:sp>
      <p:cxnSp>
        <p:nvCxnSpPr>
          <p:cNvPr id="16" name="AutoShape 16"/>
          <p:cNvCxnSpPr>
            <a:cxnSpLocks noChangeShapeType="1"/>
            <a:endCxn id="19" idx="1"/>
          </p:cNvCxnSpPr>
          <p:nvPr/>
        </p:nvCxnSpPr>
        <p:spPr bwMode="auto">
          <a:xfrm rot="16200000" flipH="1">
            <a:off x="4215319" y="4040977"/>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2664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690968"/>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80600"/>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ea typeface="SimSun" pitchFamily="2" charset="-122"/>
              </a:rPr>
              <a:t>Placebo QD</a:t>
            </a:r>
          </a:p>
          <a:p>
            <a:pPr algn="ctr" defTabSz="892175" eaLnBrk="0" hangingPunct="0"/>
            <a:r>
              <a:rPr lang="en-GB" altLang="zh-CN" dirty="0">
                <a:ea typeface="SimSun" pitchFamily="2" charset="-122"/>
              </a:rPr>
              <a:t>(n=55)</a:t>
            </a:r>
          </a:p>
        </p:txBody>
      </p:sp>
    </p:spTree>
    <p:extLst>
      <p:ext uri="{BB962C8B-B14F-4D97-AF65-F5344CB8AC3E}">
        <p14:creationId xmlns:p14="http://schemas.microsoft.com/office/powerpoint/2010/main" val="1059136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513: A randomized, double-blind, parallel-group, placebo-controlled, </a:t>
            </a:r>
            <a:r>
              <a:rPr lang="en-GB" sz="1800" dirty="0" err="1"/>
              <a:t>multicenter</a:t>
            </a:r>
            <a:r>
              <a:rPr lang="en-GB" sz="1800" dirty="0"/>
              <a:t>, phase II clinical study of famitinib in the treatment of advanced metastatic colorectal cancer – </a:t>
            </a:r>
            <a:r>
              <a:rPr lang="en-GB" sz="1800" dirty="0" err="1"/>
              <a:t>Xu</a:t>
            </a:r>
            <a:r>
              <a:rPr lang="en-GB" sz="1800" dirty="0"/>
              <a:t> RH,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Key results</a:t>
            </a:r>
          </a:p>
          <a:p>
            <a:pPr lvl="0">
              <a:buClr>
                <a:srgbClr val="043882"/>
              </a:buClr>
            </a:pPr>
            <a:endParaRPr lang="en-GB" sz="1600" b="1" dirty="0">
              <a:solidFill>
                <a:schemeClr val="tx1"/>
              </a:solidFill>
            </a:endParaRPr>
          </a:p>
          <a:p>
            <a:pPr lvl="0">
              <a:buClr>
                <a:srgbClr val="043882"/>
              </a:buClr>
            </a:pPr>
            <a:endParaRPr lang="en-GB" sz="1600" b="1" dirty="0">
              <a:solidFill>
                <a:schemeClr val="tx1"/>
              </a:solidFill>
            </a:endParaRPr>
          </a:p>
          <a:p>
            <a:pPr lvl="0">
              <a:buClr>
                <a:srgbClr val="043882"/>
              </a:buClr>
            </a:pPr>
            <a:endParaRPr lang="en-GB" sz="1600" b="1" dirty="0">
              <a:solidFill>
                <a:schemeClr val="tx1"/>
              </a:solidFill>
            </a:endParaRPr>
          </a:p>
          <a:p>
            <a:pPr lvl="0">
              <a:buClr>
                <a:srgbClr val="043882"/>
              </a:buClr>
            </a:pPr>
            <a:endParaRPr lang="en-GB" sz="1600" b="1" dirty="0">
              <a:solidFill>
                <a:schemeClr val="tx1"/>
              </a:solidFill>
            </a:endParaRPr>
          </a:p>
          <a:p>
            <a:pPr lvl="0">
              <a:buClr>
                <a:srgbClr val="043882"/>
              </a:buClr>
            </a:pPr>
            <a:endParaRPr lang="en-GB" sz="1600" b="1" dirty="0">
              <a:solidFill>
                <a:schemeClr val="tx1"/>
              </a:solidFill>
            </a:endParaRPr>
          </a:p>
          <a:p>
            <a:pPr lvl="0">
              <a:buClr>
                <a:srgbClr val="043882"/>
              </a:buClr>
            </a:pPr>
            <a:endParaRPr lang="en-GB" sz="1600" b="1" dirty="0">
              <a:solidFill>
                <a:schemeClr val="tx1"/>
              </a:solidFill>
            </a:endParaRPr>
          </a:p>
          <a:p>
            <a:pPr lvl="0">
              <a:buClr>
                <a:srgbClr val="043882"/>
              </a:buClr>
            </a:pPr>
            <a:endParaRPr lang="en-GB" sz="1600" b="1" dirty="0">
              <a:solidFill>
                <a:schemeClr val="tx1"/>
              </a:solidFill>
            </a:endParaRPr>
          </a:p>
          <a:p>
            <a:pPr lvl="0">
              <a:buClr>
                <a:srgbClr val="043882"/>
              </a:buClr>
            </a:pPr>
            <a:endParaRPr lang="en-GB" sz="1600" b="1" dirty="0" smtClean="0">
              <a:solidFill>
                <a:schemeClr val="tx1"/>
              </a:solidFill>
            </a:endParaRPr>
          </a:p>
          <a:p>
            <a:pPr lvl="0">
              <a:buClr>
                <a:srgbClr val="043882"/>
              </a:buClr>
            </a:pPr>
            <a:endParaRPr lang="en-GB" sz="1600" b="1" dirty="0">
              <a:solidFill>
                <a:schemeClr val="tx1"/>
              </a:solidFill>
            </a:endParaRPr>
          </a:p>
          <a:p>
            <a:pPr lvl="0">
              <a:spcBef>
                <a:spcPts val="600"/>
              </a:spcBef>
              <a:buClr>
                <a:srgbClr val="043882"/>
              </a:buClr>
            </a:pPr>
            <a:r>
              <a:rPr lang="en-GB" sz="1600" dirty="0">
                <a:solidFill>
                  <a:schemeClr val="tx1"/>
                </a:solidFill>
              </a:rPr>
              <a:t>Grade 3/4 AEs </a:t>
            </a:r>
            <a:r>
              <a:rPr lang="en-GB" sz="1600" dirty="0" smtClean="0">
                <a:solidFill>
                  <a:schemeClr val="tx1"/>
                </a:solidFill>
              </a:rPr>
              <a:t>(occurring in ≥10% in either group) for </a:t>
            </a:r>
            <a:r>
              <a:rPr lang="en-GB" sz="1600" dirty="0">
                <a:solidFill>
                  <a:schemeClr val="tx1"/>
                </a:solidFill>
              </a:rPr>
              <a:t>famitinib </a:t>
            </a:r>
            <a:r>
              <a:rPr lang="en-GB" sz="1600" dirty="0" smtClean="0">
                <a:solidFill>
                  <a:schemeClr val="tx1"/>
                </a:solidFill>
              </a:rPr>
              <a:t>vs. placebo were: hypertension 11.1% vs. </a:t>
            </a:r>
            <a:r>
              <a:rPr lang="en-GB" sz="1600" dirty="0">
                <a:solidFill>
                  <a:schemeClr val="tx1"/>
                </a:solidFill>
              </a:rPr>
              <a:t>1.8%; </a:t>
            </a:r>
            <a:r>
              <a:rPr lang="en-GB" sz="1600" dirty="0" smtClean="0">
                <a:solidFill>
                  <a:schemeClr val="tx1"/>
                </a:solidFill>
              </a:rPr>
              <a:t>thrombocytopenia </a:t>
            </a:r>
            <a:r>
              <a:rPr lang="en-GB" sz="1600" dirty="0">
                <a:solidFill>
                  <a:schemeClr val="tx1"/>
                </a:solidFill>
              </a:rPr>
              <a:t>10.1 </a:t>
            </a:r>
            <a:r>
              <a:rPr lang="en-GB" sz="1600" dirty="0" smtClean="0">
                <a:solidFill>
                  <a:schemeClr val="tx1"/>
                </a:solidFill>
              </a:rPr>
              <a:t>vs. </a:t>
            </a:r>
            <a:r>
              <a:rPr lang="en-GB" sz="1600" dirty="0">
                <a:solidFill>
                  <a:schemeClr val="tx1"/>
                </a:solidFill>
              </a:rPr>
              <a:t>1.8%; hand-foot </a:t>
            </a:r>
            <a:r>
              <a:rPr lang="en-GB" sz="1600" dirty="0" smtClean="0">
                <a:solidFill>
                  <a:schemeClr val="tx1"/>
                </a:solidFill>
              </a:rPr>
              <a:t>syndrome 10.1% vs. </a:t>
            </a:r>
            <a:r>
              <a:rPr lang="en-GB" sz="1600" dirty="0">
                <a:solidFill>
                  <a:schemeClr val="tx1"/>
                </a:solidFill>
              </a:rPr>
              <a:t>0.0</a:t>
            </a:r>
            <a:r>
              <a:rPr lang="en-GB" sz="1600" dirty="0" smtClean="0">
                <a:solidFill>
                  <a:schemeClr val="tx1"/>
                </a:solidFill>
              </a:rPr>
              <a:t>%; and increased </a:t>
            </a:r>
            <a:r>
              <a:rPr lang="el-GR" sz="1600" dirty="0" smtClean="0">
                <a:solidFill>
                  <a:schemeClr val="tx1"/>
                </a:solidFill>
              </a:rPr>
              <a:t>γ</a:t>
            </a:r>
            <a:r>
              <a:rPr lang="en-GB" sz="1600" dirty="0" smtClean="0">
                <a:solidFill>
                  <a:schemeClr val="tx1"/>
                </a:solidFill>
              </a:rPr>
              <a:t>-GT 7.1% vs. 12.7%</a:t>
            </a:r>
            <a:endParaRPr lang="en-GB" sz="1600" dirty="0">
              <a:solidFill>
                <a:schemeClr val="tx1"/>
              </a:solidFill>
            </a:endParaRPr>
          </a:p>
          <a:p>
            <a:pPr marL="0" lvl="0" indent="0">
              <a:spcBef>
                <a:spcPts val="600"/>
              </a:spcBef>
              <a:buClr>
                <a:srgbClr val="043882"/>
              </a:buClr>
              <a:buNone/>
            </a:pPr>
            <a:r>
              <a:rPr lang="en-GB" sz="1600" b="1" dirty="0">
                <a:solidFill>
                  <a:schemeClr val="tx1"/>
                </a:solidFill>
              </a:rPr>
              <a:t>Conclusions</a:t>
            </a:r>
          </a:p>
          <a:p>
            <a:pPr>
              <a:buClr>
                <a:srgbClr val="043882"/>
              </a:buClr>
            </a:pPr>
            <a:r>
              <a:rPr lang="en-GB" sz="1600" b="1" dirty="0">
                <a:solidFill>
                  <a:schemeClr val="tx1"/>
                </a:solidFill>
              </a:rPr>
              <a:t>Famitinib monotherapy improved PFS in patients with advanced/metastatic CRC</a:t>
            </a:r>
          </a:p>
          <a:p>
            <a:pPr>
              <a:buClr>
                <a:srgbClr val="043882"/>
              </a:buClr>
            </a:pPr>
            <a:r>
              <a:rPr lang="en-GB" sz="1600" b="1" dirty="0" err="1">
                <a:solidFill>
                  <a:schemeClr val="tx1"/>
                </a:solidFill>
              </a:rPr>
              <a:t>mOS</a:t>
            </a:r>
            <a:r>
              <a:rPr lang="en-GB" sz="1600" b="1" dirty="0">
                <a:solidFill>
                  <a:schemeClr val="tx1"/>
                </a:solidFill>
              </a:rPr>
              <a:t> was not significantly different between famitinib and placebo</a:t>
            </a:r>
          </a:p>
          <a:p>
            <a:pPr>
              <a:buClr>
                <a:srgbClr val="043882"/>
              </a:buClr>
            </a:pPr>
            <a:r>
              <a:rPr lang="en-GB" sz="1600" b="1" dirty="0">
                <a:solidFill>
                  <a:schemeClr val="tx1"/>
                </a:solidFill>
              </a:rPr>
              <a:t>Famitinib demonstrated a similar safety profile to other VEGFR agents</a:t>
            </a:r>
          </a:p>
          <a:p>
            <a:pPr lvl="1">
              <a:buClr>
                <a:srgbClr val="043882"/>
              </a:buClr>
            </a:pPr>
            <a:endParaRPr lang="en-GB" sz="1600" dirty="0">
              <a:solidFill>
                <a:schemeClr val="tx1"/>
              </a:solidFill>
            </a:endParaRPr>
          </a:p>
          <a:p>
            <a:endParaRPr lang="en-GB" dirty="0">
              <a:solidFill>
                <a:schemeClr val="tx1"/>
              </a:solidFill>
            </a:endParaRPr>
          </a:p>
          <a:p>
            <a:endParaRPr lang="en-GB" dirty="0">
              <a:solidFill>
                <a:schemeClr val="tx1"/>
              </a:solidFill>
            </a:endParaRPr>
          </a:p>
        </p:txBody>
      </p:sp>
      <p:sp>
        <p:nvSpPr>
          <p:cNvPr id="5" name="Text Placeholder 4"/>
          <p:cNvSpPr>
            <a:spLocks noGrp="1"/>
          </p:cNvSpPr>
          <p:nvPr>
            <p:ph type="body" sz="quarter" idx="11"/>
          </p:nvPr>
        </p:nvSpPr>
        <p:spPr/>
        <p:txBody>
          <a:bodyPr/>
          <a:lstStyle/>
          <a:p>
            <a:r>
              <a:rPr lang="fr-FR" dirty="0"/>
              <a:t>Xu et al. J Clin </a:t>
            </a:r>
            <a:r>
              <a:rPr lang="fr-FR" dirty="0" err="1"/>
              <a:t>Oncol</a:t>
            </a:r>
            <a:r>
              <a:rPr lang="fr-FR" dirty="0"/>
              <a:t> 2015; 33 (</a:t>
            </a:r>
            <a:r>
              <a:rPr lang="fr-FR" dirty="0" err="1"/>
              <a:t>suppl</a:t>
            </a:r>
            <a:r>
              <a:rPr lang="fr-FR" dirty="0"/>
              <a:t> 3; </a:t>
            </a:r>
            <a:r>
              <a:rPr lang="fr-FR" dirty="0" err="1"/>
              <a:t>abstr</a:t>
            </a:r>
            <a:r>
              <a:rPr lang="fr-FR" dirty="0"/>
              <a:t> 513</a:t>
            </a:r>
            <a:r>
              <a:rPr lang="fr-FR" dirty="0" smtClean="0"/>
              <a:t>)</a:t>
            </a:r>
            <a:endParaRPr lang="en-GB" dirty="0"/>
          </a:p>
        </p:txBody>
      </p:sp>
      <p:graphicFrame>
        <p:nvGraphicFramePr>
          <p:cNvPr id="8" name="Group 88"/>
          <p:cNvGraphicFramePr>
            <a:graphicFrameLocks noGrp="1"/>
          </p:cNvGraphicFramePr>
          <p:nvPr>
            <p:extLst>
              <p:ext uri="{D42A27DB-BD31-4B8C-83A1-F6EECF244321}">
                <p14:modId xmlns:p14="http://schemas.microsoft.com/office/powerpoint/2010/main" val="448691177"/>
              </p:ext>
            </p:extLst>
          </p:nvPr>
        </p:nvGraphicFramePr>
        <p:xfrm>
          <a:off x="4766208" y="1671992"/>
          <a:ext cx="4167348" cy="1993411"/>
        </p:xfrm>
        <a:graphic>
          <a:graphicData uri="http://schemas.openxmlformats.org/drawingml/2006/table">
            <a:tbl>
              <a:tblPr firstRow="1">
                <a:tableStyleId>{69012ECD-51FC-41F1-AA8D-1B2483CD663E}</a:tableStyleId>
              </a:tblPr>
              <a:tblGrid>
                <a:gridCol w="1391831"/>
                <a:gridCol w="1060057"/>
                <a:gridCol w="116840"/>
                <a:gridCol w="829942"/>
                <a:gridCol w="768678"/>
              </a:tblGrid>
              <a:tr h="5334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Famitinib</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Placebo</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(n=55)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663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mOS</a:t>
                      </a:r>
                      <a:r>
                        <a:rPr kumimoji="0" lang="en-GB" sz="1400" b="0" i="0" u="none" strike="noStrike" cap="none" normalizeH="0" baseline="0" dirty="0" smtClean="0">
                          <a:ln>
                            <a:noFill/>
                          </a:ln>
                          <a:solidFill>
                            <a:schemeClr val="tx1"/>
                          </a:solidFill>
                          <a:effectLst/>
                          <a:latin typeface="Arial" charset="0"/>
                          <a:cs typeface="Arial" charset="0"/>
                        </a:rPr>
                        <a:t>, months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7.5</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algn="ctr"/>
                      <a:r>
                        <a:rPr lang="en-GB" sz="1400" dirty="0" smtClean="0"/>
                        <a:t>7.6</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pPr algn="ct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r>
                        <a:rPr lang="en-GB" sz="1400" dirty="0" smtClean="0"/>
                        <a:t>0.604</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3481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HR (95% CI)</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3">
                  <a:txBody>
                    <a:bodyPr/>
                    <a:lstStyle/>
                    <a:p>
                      <a:pPr algn="ctr"/>
                      <a:r>
                        <a:rPr lang="en-GB" sz="1400" dirty="0" smtClean="0"/>
                        <a:t>1.10 (0.76, 1.60)</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tc hMerge="1">
                  <a:txBody>
                    <a:bodyPr/>
                    <a:lstStyle/>
                    <a:p>
                      <a:pPr algn="ct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0.605</a:t>
                      </a:r>
                      <a:endParaRPr lang="en-GB" sz="1400"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655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ORR,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0.54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36556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DCR,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31.4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0.0016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
        <p:nvSpPr>
          <p:cNvPr id="9" name="TextBox 8"/>
          <p:cNvSpPr txBox="1"/>
          <p:nvPr/>
        </p:nvSpPr>
        <p:spPr>
          <a:xfrm>
            <a:off x="2085975" y="1293125"/>
            <a:ext cx="633507" cy="369332"/>
          </a:xfrm>
          <a:prstGeom prst="rect">
            <a:avLst/>
          </a:prstGeom>
          <a:noFill/>
        </p:spPr>
        <p:txBody>
          <a:bodyPr wrap="none" rtlCol="0">
            <a:spAutoFit/>
          </a:bodyPr>
          <a:lstStyle/>
          <a:p>
            <a:pPr fontAlgn="base">
              <a:spcBef>
                <a:spcPct val="0"/>
              </a:spcBef>
              <a:spcAft>
                <a:spcPct val="0"/>
              </a:spcAft>
            </a:pPr>
            <a:r>
              <a:rPr lang="en-GB" b="1" dirty="0">
                <a:solidFill>
                  <a:srgbClr val="363636"/>
                </a:solidFill>
              </a:rPr>
              <a:t>PFS</a:t>
            </a:r>
          </a:p>
        </p:txBody>
      </p:sp>
      <p:graphicFrame>
        <p:nvGraphicFramePr>
          <p:cNvPr id="10" name="Table 9"/>
          <p:cNvGraphicFramePr>
            <a:graphicFrameLocks noGrp="1"/>
          </p:cNvGraphicFramePr>
          <p:nvPr>
            <p:extLst>
              <p:ext uri="{D42A27DB-BD31-4B8C-83A1-F6EECF244321}">
                <p14:modId xmlns:p14="http://schemas.microsoft.com/office/powerpoint/2010/main" val="2540919802"/>
              </p:ext>
            </p:extLst>
          </p:nvPr>
        </p:nvGraphicFramePr>
        <p:xfrm>
          <a:off x="1767874" y="1722673"/>
          <a:ext cx="2798815" cy="1071880"/>
        </p:xfrm>
        <a:graphic>
          <a:graphicData uri="http://schemas.openxmlformats.org/drawingml/2006/table">
            <a:tbl>
              <a:tblPr firstRow="1" bandRow="1">
                <a:tableStyleId>{69012ECD-51FC-41F1-AA8D-1B2483CD663E}</a:tableStyleId>
              </a:tblPr>
              <a:tblGrid>
                <a:gridCol w="817615"/>
                <a:gridCol w="714375"/>
                <a:gridCol w="685800"/>
                <a:gridCol w="581025"/>
              </a:tblGrid>
              <a:tr h="145280">
                <a:tc>
                  <a:txBody>
                    <a:bodyPr/>
                    <a:lstStyle/>
                    <a:p>
                      <a:endParaRPr lang="en-GB" sz="700"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700" dirty="0" err="1" smtClean="0">
                          <a:solidFill>
                            <a:schemeClr val="tx1"/>
                          </a:solidFill>
                        </a:rPr>
                        <a:t>Famitinib</a:t>
                      </a:r>
                      <a:endParaRPr lang="en-GB" sz="700" dirty="0">
                        <a:solidFill>
                          <a:schemeClr val="tx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700" dirty="0" smtClean="0">
                          <a:solidFill>
                            <a:schemeClr val="tx1"/>
                          </a:solidFill>
                        </a:rPr>
                        <a:t>Placebo</a:t>
                      </a:r>
                      <a:endParaRPr lang="en-GB" sz="700" dirty="0">
                        <a:solidFill>
                          <a:schemeClr val="tx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endParaRPr lang="en-GB" sz="70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0">
                <a:tc>
                  <a:txBody>
                    <a:bodyPr/>
                    <a:lstStyle/>
                    <a:p>
                      <a:r>
                        <a:rPr lang="en-GB" sz="700" b="1" dirty="0" smtClean="0"/>
                        <a:t>Events/n</a:t>
                      </a:r>
                      <a:endParaRPr lang="en-GB" sz="7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700" dirty="0" smtClean="0"/>
                        <a:t>83/99</a:t>
                      </a:r>
                      <a:endParaRPr lang="en-GB" sz="7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700" dirty="0" smtClean="0"/>
                        <a:t>47/55</a:t>
                      </a:r>
                      <a:endParaRPr lang="en-GB" sz="70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endParaRPr lang="en-GB" sz="70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r>
                        <a:rPr lang="en-GB" sz="700" b="1" dirty="0" err="1" smtClean="0"/>
                        <a:t>mPFS</a:t>
                      </a:r>
                      <a:r>
                        <a:rPr lang="en-GB" sz="700" b="1" dirty="0" smtClean="0"/>
                        <a:t>,</a:t>
                      </a:r>
                      <a:r>
                        <a:rPr lang="en-GB" sz="700" b="1" baseline="0" dirty="0" smtClean="0"/>
                        <a:t> </a:t>
                      </a:r>
                      <a:r>
                        <a:rPr lang="en-GB" sz="700" b="1" dirty="0" smtClean="0"/>
                        <a:t>month</a:t>
                      </a:r>
                      <a:r>
                        <a:rPr lang="en-GB" sz="700" b="1" baseline="0" dirty="0" smtClean="0"/>
                        <a:t> (95% CI)</a:t>
                      </a:r>
                      <a:endParaRPr lang="en-GB" sz="7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700" b="0" dirty="0" smtClean="0"/>
                        <a:t>2.8</a:t>
                      </a:r>
                    </a:p>
                    <a:p>
                      <a:pPr algn="ctr"/>
                      <a:r>
                        <a:rPr lang="en-GB" sz="700" b="0" dirty="0" smtClean="0"/>
                        <a:t>(2.00, 2.93)</a:t>
                      </a:r>
                      <a:endParaRPr lang="en-GB" sz="700" b="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700" b="0" dirty="0" smtClean="0"/>
                        <a:t>1.5</a:t>
                      </a:r>
                      <a:br>
                        <a:rPr lang="en-GB" sz="700" b="0" dirty="0" smtClean="0"/>
                      </a:br>
                      <a:r>
                        <a:rPr lang="en-GB" sz="700" b="0" dirty="0" smtClean="0"/>
                        <a:t>(1.47, 1.67)</a:t>
                      </a:r>
                      <a:endParaRPr lang="en-GB" sz="700" b="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r>
                        <a:rPr lang="en-GB" sz="700" i="0" dirty="0" smtClean="0"/>
                        <a:t>p=0.0040</a:t>
                      </a:r>
                      <a:endParaRPr lang="en-GB" sz="700" i="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370840">
                <a:tc>
                  <a:txBody>
                    <a:bodyPr/>
                    <a:lstStyle/>
                    <a:p>
                      <a:r>
                        <a:rPr lang="en-GB" sz="700" b="1" dirty="0" smtClean="0"/>
                        <a:t>HR</a:t>
                      </a:r>
                      <a:br>
                        <a:rPr lang="en-GB" sz="700" b="1" dirty="0" smtClean="0"/>
                      </a:br>
                      <a:r>
                        <a:rPr lang="en-GB" sz="700" b="1" dirty="0" smtClean="0"/>
                        <a:t>(95% CI)</a:t>
                      </a:r>
                      <a:endParaRPr lang="en-GB" sz="700" b="1" dirty="0"/>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a:txBody>
                    <a:bodyPr/>
                    <a:lstStyle/>
                    <a:p>
                      <a:pPr algn="ctr"/>
                      <a:r>
                        <a:rPr lang="en-GB" sz="700" b="0" dirty="0" smtClean="0"/>
                        <a:t>0.596</a:t>
                      </a:r>
                      <a:br>
                        <a:rPr lang="en-GB" sz="700" b="0" dirty="0" smtClean="0"/>
                      </a:br>
                      <a:r>
                        <a:rPr lang="en-GB" sz="700" b="0" dirty="0" smtClean="0"/>
                        <a:t>(0.414, 0.858)</a:t>
                      </a:r>
                      <a:endParaRPr lang="en-GB" sz="700" b="0" dirty="0"/>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dirty="0"/>
                    </a:p>
                  </a:txBody>
                  <a:tcPr/>
                </a:tc>
                <a:tc>
                  <a:txBody>
                    <a:bodyPr/>
                    <a:lstStyle/>
                    <a:p>
                      <a:r>
                        <a:rPr lang="en-GB" sz="700" i="0" dirty="0" smtClean="0"/>
                        <a:t>p=0.0053</a:t>
                      </a:r>
                      <a:endParaRPr lang="en-GB" sz="700" i="0" dirty="0"/>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grpSp>
        <p:nvGrpSpPr>
          <p:cNvPr id="11" name="Group 10"/>
          <p:cNvGrpSpPr/>
          <p:nvPr/>
        </p:nvGrpSpPr>
        <p:grpSpPr>
          <a:xfrm>
            <a:off x="258586" y="1558106"/>
            <a:ext cx="4308103" cy="2690121"/>
            <a:chOff x="2306171" y="1677276"/>
            <a:chExt cx="4308103" cy="2690121"/>
          </a:xfrm>
        </p:grpSpPr>
        <p:sp>
          <p:nvSpPr>
            <p:cNvPr id="12" name="Freeform 11"/>
            <p:cNvSpPr>
              <a:spLocks/>
            </p:cNvSpPr>
            <p:nvPr/>
          </p:nvSpPr>
          <p:spPr bwMode="auto">
            <a:xfrm>
              <a:off x="2902298" y="1784998"/>
              <a:ext cx="3546210" cy="185676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3" name="Line 6"/>
            <p:cNvSpPr>
              <a:spLocks noChangeShapeType="1"/>
            </p:cNvSpPr>
            <p:nvPr/>
          </p:nvSpPr>
          <p:spPr bwMode="auto">
            <a:xfrm>
              <a:off x="2831691" y="1784998"/>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4" name="Line 7"/>
            <p:cNvSpPr>
              <a:spLocks noChangeShapeType="1"/>
            </p:cNvSpPr>
            <p:nvPr/>
          </p:nvSpPr>
          <p:spPr bwMode="auto">
            <a:xfrm>
              <a:off x="2831691" y="2130142"/>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5" name="Line 8"/>
            <p:cNvSpPr>
              <a:spLocks noChangeShapeType="1"/>
            </p:cNvSpPr>
            <p:nvPr/>
          </p:nvSpPr>
          <p:spPr bwMode="auto">
            <a:xfrm>
              <a:off x="2831691" y="2503273"/>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6" name="Line 9"/>
            <p:cNvSpPr>
              <a:spLocks noChangeShapeType="1"/>
            </p:cNvSpPr>
            <p:nvPr/>
          </p:nvSpPr>
          <p:spPr bwMode="auto">
            <a:xfrm>
              <a:off x="2831691" y="2849112"/>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7" name="Line 10"/>
            <p:cNvSpPr>
              <a:spLocks noChangeShapeType="1"/>
            </p:cNvSpPr>
            <p:nvPr/>
          </p:nvSpPr>
          <p:spPr bwMode="auto">
            <a:xfrm>
              <a:off x="2831691" y="3194950"/>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8" name="Line 13"/>
            <p:cNvSpPr>
              <a:spLocks noChangeShapeType="1"/>
            </p:cNvSpPr>
            <p:nvPr/>
          </p:nvSpPr>
          <p:spPr bwMode="auto">
            <a:xfrm>
              <a:off x="4177540" y="3643421"/>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19" name="Line 17"/>
            <p:cNvSpPr>
              <a:spLocks noChangeShapeType="1"/>
            </p:cNvSpPr>
            <p:nvPr/>
          </p:nvSpPr>
          <p:spPr bwMode="auto">
            <a:xfrm>
              <a:off x="5873766" y="3643421"/>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20" name="Line 19"/>
            <p:cNvSpPr>
              <a:spLocks noChangeShapeType="1"/>
            </p:cNvSpPr>
            <p:nvPr/>
          </p:nvSpPr>
          <p:spPr bwMode="auto">
            <a:xfrm>
              <a:off x="3629968" y="3643421"/>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21" name="Line 21"/>
            <p:cNvSpPr>
              <a:spLocks noChangeShapeType="1"/>
            </p:cNvSpPr>
            <p:nvPr/>
          </p:nvSpPr>
          <p:spPr bwMode="auto">
            <a:xfrm>
              <a:off x="3078591" y="3643421"/>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22" name="TextBox 21"/>
            <p:cNvSpPr txBox="1"/>
            <p:nvPr/>
          </p:nvSpPr>
          <p:spPr>
            <a:xfrm>
              <a:off x="4304806" y="3831984"/>
              <a:ext cx="886781" cy="215444"/>
            </a:xfrm>
            <a:prstGeom prst="rect">
              <a:avLst/>
            </a:prstGeom>
            <a:noFill/>
          </p:spPr>
          <p:txBody>
            <a:bodyPr wrap="none" rtlCol="0">
              <a:spAutoFit/>
            </a:bodyPr>
            <a:lstStyle/>
            <a:p>
              <a:pPr algn="ctr" fontAlgn="base">
                <a:spcBef>
                  <a:spcPct val="0"/>
                </a:spcBef>
                <a:spcAft>
                  <a:spcPct val="0"/>
                </a:spcAft>
              </a:pPr>
              <a:r>
                <a:rPr lang="en-GB" sz="800" b="1" dirty="0" smtClean="0">
                  <a:solidFill>
                    <a:srgbClr val="363636"/>
                  </a:solidFill>
                  <a:latin typeface="+mn-lt"/>
                </a:rPr>
                <a:t>Time, months</a:t>
              </a:r>
              <a:endParaRPr lang="en-GB" sz="800" b="1" dirty="0">
                <a:solidFill>
                  <a:srgbClr val="363636"/>
                </a:solidFill>
                <a:latin typeface="+mn-lt"/>
              </a:endParaRPr>
            </a:p>
          </p:txBody>
        </p:sp>
        <p:sp>
          <p:nvSpPr>
            <p:cNvPr id="23" name="TextBox 22"/>
            <p:cNvSpPr txBox="1"/>
            <p:nvPr/>
          </p:nvSpPr>
          <p:spPr>
            <a:xfrm>
              <a:off x="2572678" y="1677276"/>
              <a:ext cx="328936" cy="215444"/>
            </a:xfrm>
            <a:prstGeom prst="rect">
              <a:avLst/>
            </a:prstGeom>
            <a:noFill/>
          </p:spPr>
          <p:txBody>
            <a:bodyPr wrap="none" rtlCol="0">
              <a:spAutoFit/>
            </a:bodyPr>
            <a:lstStyle/>
            <a:p>
              <a:pPr algn="r"/>
              <a:r>
                <a:rPr lang="en-GB" sz="800" dirty="0" smtClean="0">
                  <a:latin typeface="+mn-lt"/>
                </a:rPr>
                <a:t>1.0</a:t>
              </a:r>
              <a:endParaRPr lang="en-GB" sz="800" dirty="0">
                <a:latin typeface="+mn-lt"/>
              </a:endParaRPr>
            </a:p>
          </p:txBody>
        </p:sp>
        <p:sp>
          <p:nvSpPr>
            <p:cNvPr id="24" name="TextBox 23"/>
            <p:cNvSpPr txBox="1"/>
            <p:nvPr/>
          </p:nvSpPr>
          <p:spPr>
            <a:xfrm>
              <a:off x="2572678" y="2022420"/>
              <a:ext cx="328936" cy="215444"/>
            </a:xfrm>
            <a:prstGeom prst="rect">
              <a:avLst/>
            </a:prstGeom>
            <a:noFill/>
          </p:spPr>
          <p:txBody>
            <a:bodyPr wrap="none" rtlCol="0">
              <a:spAutoFit/>
            </a:bodyPr>
            <a:lstStyle/>
            <a:p>
              <a:pPr algn="r"/>
              <a:r>
                <a:rPr lang="en-GB" sz="800" dirty="0" smtClean="0">
                  <a:latin typeface="+mn-lt"/>
                </a:rPr>
                <a:t>0.8</a:t>
              </a:r>
              <a:endParaRPr lang="en-GB" sz="800" dirty="0">
                <a:latin typeface="+mn-lt"/>
              </a:endParaRPr>
            </a:p>
          </p:txBody>
        </p:sp>
        <p:sp>
          <p:nvSpPr>
            <p:cNvPr id="25" name="TextBox 24"/>
            <p:cNvSpPr txBox="1"/>
            <p:nvPr/>
          </p:nvSpPr>
          <p:spPr>
            <a:xfrm>
              <a:off x="2572678" y="2395551"/>
              <a:ext cx="328936" cy="215444"/>
            </a:xfrm>
            <a:prstGeom prst="rect">
              <a:avLst/>
            </a:prstGeom>
            <a:noFill/>
          </p:spPr>
          <p:txBody>
            <a:bodyPr wrap="none" rtlCol="0">
              <a:spAutoFit/>
            </a:bodyPr>
            <a:lstStyle/>
            <a:p>
              <a:pPr algn="r"/>
              <a:r>
                <a:rPr lang="en-GB" sz="800" dirty="0" smtClean="0">
                  <a:latin typeface="+mn-lt"/>
                </a:rPr>
                <a:t>0.6</a:t>
              </a:r>
              <a:endParaRPr lang="en-GB" sz="800" dirty="0">
                <a:latin typeface="+mn-lt"/>
              </a:endParaRPr>
            </a:p>
          </p:txBody>
        </p:sp>
        <p:sp>
          <p:nvSpPr>
            <p:cNvPr id="26" name="TextBox 25"/>
            <p:cNvSpPr txBox="1"/>
            <p:nvPr/>
          </p:nvSpPr>
          <p:spPr>
            <a:xfrm>
              <a:off x="2572678" y="2741390"/>
              <a:ext cx="328936" cy="215444"/>
            </a:xfrm>
            <a:prstGeom prst="rect">
              <a:avLst/>
            </a:prstGeom>
            <a:noFill/>
          </p:spPr>
          <p:txBody>
            <a:bodyPr wrap="none" rtlCol="0">
              <a:spAutoFit/>
            </a:bodyPr>
            <a:lstStyle/>
            <a:p>
              <a:pPr algn="r"/>
              <a:r>
                <a:rPr lang="en-GB" sz="800" dirty="0" smtClean="0">
                  <a:latin typeface="+mn-lt"/>
                </a:rPr>
                <a:t>0.4</a:t>
              </a:r>
              <a:endParaRPr lang="en-GB" sz="800" dirty="0">
                <a:latin typeface="+mn-lt"/>
              </a:endParaRPr>
            </a:p>
          </p:txBody>
        </p:sp>
        <p:sp>
          <p:nvSpPr>
            <p:cNvPr id="27" name="TextBox 26"/>
            <p:cNvSpPr txBox="1"/>
            <p:nvPr/>
          </p:nvSpPr>
          <p:spPr>
            <a:xfrm>
              <a:off x="2572678" y="3087228"/>
              <a:ext cx="328936" cy="215444"/>
            </a:xfrm>
            <a:prstGeom prst="rect">
              <a:avLst/>
            </a:prstGeom>
            <a:noFill/>
          </p:spPr>
          <p:txBody>
            <a:bodyPr wrap="none" rtlCol="0">
              <a:spAutoFit/>
            </a:bodyPr>
            <a:lstStyle/>
            <a:p>
              <a:pPr algn="r"/>
              <a:r>
                <a:rPr lang="en-GB" sz="800" dirty="0" smtClean="0">
                  <a:latin typeface="+mn-lt"/>
                </a:rPr>
                <a:t>0.2</a:t>
              </a:r>
              <a:endParaRPr lang="en-GB" sz="800" dirty="0">
                <a:latin typeface="+mn-lt"/>
              </a:endParaRPr>
            </a:p>
          </p:txBody>
        </p:sp>
        <p:sp>
          <p:nvSpPr>
            <p:cNvPr id="28" name="TextBox 27"/>
            <p:cNvSpPr txBox="1"/>
            <p:nvPr/>
          </p:nvSpPr>
          <p:spPr>
            <a:xfrm>
              <a:off x="2572678" y="3426320"/>
              <a:ext cx="328936" cy="215444"/>
            </a:xfrm>
            <a:prstGeom prst="rect">
              <a:avLst/>
            </a:prstGeom>
            <a:noFill/>
          </p:spPr>
          <p:txBody>
            <a:bodyPr wrap="none" rtlCol="0">
              <a:spAutoFit/>
            </a:bodyPr>
            <a:lstStyle/>
            <a:p>
              <a:pPr algn="r"/>
              <a:r>
                <a:rPr lang="en-GB" sz="800" dirty="0" smtClean="0">
                  <a:latin typeface="+mn-lt"/>
                </a:rPr>
                <a:t>0.0</a:t>
              </a:r>
              <a:endParaRPr lang="en-GB" sz="800" dirty="0">
                <a:latin typeface="+mn-lt"/>
              </a:endParaRPr>
            </a:p>
          </p:txBody>
        </p:sp>
        <p:sp>
          <p:nvSpPr>
            <p:cNvPr id="29" name="TextBox 28"/>
            <p:cNvSpPr txBox="1"/>
            <p:nvPr/>
          </p:nvSpPr>
          <p:spPr>
            <a:xfrm>
              <a:off x="2955350" y="3696549"/>
              <a:ext cx="242374" cy="215444"/>
            </a:xfrm>
            <a:prstGeom prst="rect">
              <a:avLst/>
            </a:prstGeom>
            <a:noFill/>
          </p:spPr>
          <p:txBody>
            <a:bodyPr wrap="none" rtlCol="0">
              <a:spAutoFit/>
            </a:bodyPr>
            <a:lstStyle/>
            <a:p>
              <a:pPr algn="ctr"/>
              <a:r>
                <a:rPr lang="en-GB" sz="800" dirty="0" smtClean="0">
                  <a:latin typeface="+mn-lt"/>
                </a:rPr>
                <a:t>0</a:t>
              </a:r>
              <a:endParaRPr lang="en-GB" sz="800" dirty="0">
                <a:latin typeface="+mn-lt"/>
              </a:endParaRPr>
            </a:p>
          </p:txBody>
        </p:sp>
        <p:sp>
          <p:nvSpPr>
            <p:cNvPr id="30" name="TextBox 29"/>
            <p:cNvSpPr txBox="1"/>
            <p:nvPr/>
          </p:nvSpPr>
          <p:spPr>
            <a:xfrm>
              <a:off x="3465500" y="3696549"/>
              <a:ext cx="328937" cy="215444"/>
            </a:xfrm>
            <a:prstGeom prst="rect">
              <a:avLst/>
            </a:prstGeom>
            <a:noFill/>
          </p:spPr>
          <p:txBody>
            <a:bodyPr wrap="none" rtlCol="0">
              <a:spAutoFit/>
            </a:bodyPr>
            <a:lstStyle/>
            <a:p>
              <a:pPr algn="ctr"/>
              <a:r>
                <a:rPr lang="en-GB" sz="800" dirty="0" smtClean="0">
                  <a:latin typeface="+mn-lt"/>
                </a:rPr>
                <a:t>2.5</a:t>
              </a:r>
              <a:endParaRPr lang="en-GB" sz="800" dirty="0">
                <a:latin typeface="+mn-lt"/>
              </a:endParaRPr>
            </a:p>
          </p:txBody>
        </p:sp>
        <p:sp>
          <p:nvSpPr>
            <p:cNvPr id="31" name="TextBox 30"/>
            <p:cNvSpPr txBox="1"/>
            <p:nvPr/>
          </p:nvSpPr>
          <p:spPr>
            <a:xfrm>
              <a:off x="4012251" y="3696549"/>
              <a:ext cx="328937" cy="215444"/>
            </a:xfrm>
            <a:prstGeom prst="rect">
              <a:avLst/>
            </a:prstGeom>
            <a:noFill/>
          </p:spPr>
          <p:txBody>
            <a:bodyPr wrap="none" rtlCol="0">
              <a:spAutoFit/>
            </a:bodyPr>
            <a:lstStyle/>
            <a:p>
              <a:pPr algn="ctr"/>
              <a:r>
                <a:rPr lang="en-GB" sz="800" dirty="0" smtClean="0">
                  <a:latin typeface="+mn-lt"/>
                </a:rPr>
                <a:t>5.0</a:t>
              </a:r>
              <a:endParaRPr lang="en-GB" sz="800" dirty="0">
                <a:latin typeface="+mn-lt"/>
              </a:endParaRPr>
            </a:p>
          </p:txBody>
        </p:sp>
        <p:sp>
          <p:nvSpPr>
            <p:cNvPr id="32" name="TextBox 31"/>
            <p:cNvSpPr txBox="1"/>
            <p:nvPr/>
          </p:nvSpPr>
          <p:spPr>
            <a:xfrm>
              <a:off x="5129398" y="3696549"/>
              <a:ext cx="386645" cy="215444"/>
            </a:xfrm>
            <a:prstGeom prst="rect">
              <a:avLst/>
            </a:prstGeom>
            <a:noFill/>
          </p:spPr>
          <p:txBody>
            <a:bodyPr wrap="none" rtlCol="0">
              <a:spAutoFit/>
            </a:bodyPr>
            <a:lstStyle/>
            <a:p>
              <a:pPr algn="ctr"/>
              <a:r>
                <a:rPr lang="en-GB" sz="800" dirty="0" smtClean="0">
                  <a:latin typeface="+mn-lt"/>
                </a:rPr>
                <a:t>10.0</a:t>
              </a:r>
              <a:endParaRPr lang="en-GB" sz="800" dirty="0">
                <a:latin typeface="+mn-lt"/>
              </a:endParaRPr>
            </a:p>
          </p:txBody>
        </p:sp>
        <p:sp>
          <p:nvSpPr>
            <p:cNvPr id="33" name="TextBox 32"/>
            <p:cNvSpPr txBox="1"/>
            <p:nvPr/>
          </p:nvSpPr>
          <p:spPr>
            <a:xfrm>
              <a:off x="5679731" y="3696549"/>
              <a:ext cx="386645" cy="215444"/>
            </a:xfrm>
            <a:prstGeom prst="rect">
              <a:avLst/>
            </a:prstGeom>
            <a:noFill/>
          </p:spPr>
          <p:txBody>
            <a:bodyPr wrap="none" rtlCol="0">
              <a:spAutoFit/>
            </a:bodyPr>
            <a:lstStyle/>
            <a:p>
              <a:pPr algn="ctr"/>
              <a:r>
                <a:rPr lang="en-GB" sz="800" dirty="0" smtClean="0">
                  <a:latin typeface="+mn-lt"/>
                </a:rPr>
                <a:t>12.5</a:t>
              </a:r>
              <a:endParaRPr lang="en-GB" sz="800" dirty="0">
                <a:latin typeface="+mn-lt"/>
              </a:endParaRPr>
            </a:p>
          </p:txBody>
        </p:sp>
        <p:sp>
          <p:nvSpPr>
            <p:cNvPr id="34" name="Line 17"/>
            <p:cNvSpPr>
              <a:spLocks noChangeShapeType="1"/>
            </p:cNvSpPr>
            <p:nvPr/>
          </p:nvSpPr>
          <p:spPr bwMode="auto">
            <a:xfrm>
              <a:off x="5323907" y="3643421"/>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35" name="Line 17"/>
            <p:cNvSpPr>
              <a:spLocks noChangeShapeType="1"/>
            </p:cNvSpPr>
            <p:nvPr/>
          </p:nvSpPr>
          <p:spPr bwMode="auto">
            <a:xfrm>
              <a:off x="6420950" y="3643421"/>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36" name="Line 9"/>
            <p:cNvSpPr>
              <a:spLocks noChangeShapeType="1"/>
            </p:cNvSpPr>
            <p:nvPr/>
          </p:nvSpPr>
          <p:spPr bwMode="auto">
            <a:xfrm>
              <a:off x="2830476" y="3534042"/>
              <a:ext cx="70606"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37" name="TextBox 36"/>
            <p:cNvSpPr txBox="1"/>
            <p:nvPr/>
          </p:nvSpPr>
          <p:spPr>
            <a:xfrm>
              <a:off x="6227629" y="3696549"/>
              <a:ext cx="386645" cy="215444"/>
            </a:xfrm>
            <a:prstGeom prst="rect">
              <a:avLst/>
            </a:prstGeom>
            <a:noFill/>
          </p:spPr>
          <p:txBody>
            <a:bodyPr wrap="none" rtlCol="0">
              <a:spAutoFit/>
            </a:bodyPr>
            <a:lstStyle/>
            <a:p>
              <a:pPr algn="ctr"/>
              <a:r>
                <a:rPr lang="en-GB" sz="800" dirty="0" smtClean="0">
                  <a:latin typeface="+mn-lt"/>
                </a:rPr>
                <a:t>15.0</a:t>
              </a:r>
              <a:endParaRPr lang="en-GB" sz="800" dirty="0">
                <a:latin typeface="+mn-lt"/>
              </a:endParaRPr>
            </a:p>
          </p:txBody>
        </p:sp>
        <p:sp>
          <p:nvSpPr>
            <p:cNvPr id="38" name="TextBox 37"/>
            <p:cNvSpPr txBox="1"/>
            <p:nvPr/>
          </p:nvSpPr>
          <p:spPr>
            <a:xfrm rot="16200000">
              <a:off x="1973133" y="2571652"/>
              <a:ext cx="1071127" cy="215444"/>
            </a:xfrm>
            <a:prstGeom prst="rect">
              <a:avLst/>
            </a:prstGeom>
            <a:noFill/>
          </p:spPr>
          <p:txBody>
            <a:bodyPr wrap="none" rtlCol="0">
              <a:spAutoFit/>
            </a:bodyPr>
            <a:lstStyle/>
            <a:p>
              <a:pPr algn="ctr"/>
              <a:r>
                <a:rPr lang="en-GB" sz="800" b="1" dirty="0" smtClean="0"/>
                <a:t>Probability of PFS</a:t>
              </a:r>
              <a:endParaRPr lang="en-GB" sz="800" b="1" dirty="0"/>
            </a:p>
          </p:txBody>
        </p:sp>
        <p:sp>
          <p:nvSpPr>
            <p:cNvPr id="39" name="TextBox 38"/>
            <p:cNvSpPr txBox="1"/>
            <p:nvPr/>
          </p:nvSpPr>
          <p:spPr>
            <a:xfrm>
              <a:off x="2307416" y="4028843"/>
              <a:ext cx="601447" cy="338554"/>
            </a:xfrm>
            <a:prstGeom prst="rect">
              <a:avLst/>
            </a:prstGeom>
            <a:noFill/>
          </p:spPr>
          <p:txBody>
            <a:bodyPr wrap="none" rtlCol="0">
              <a:spAutoFit/>
            </a:bodyPr>
            <a:lstStyle/>
            <a:p>
              <a:r>
                <a:rPr lang="en-GB" sz="800" dirty="0" smtClean="0"/>
                <a:t>Placebo</a:t>
              </a:r>
            </a:p>
            <a:p>
              <a:r>
                <a:rPr lang="en-GB" sz="800" dirty="0" err="1" smtClean="0"/>
                <a:t>Famitinib</a:t>
              </a:r>
              <a:endParaRPr lang="en-GB" sz="800" dirty="0"/>
            </a:p>
          </p:txBody>
        </p:sp>
        <p:sp>
          <p:nvSpPr>
            <p:cNvPr id="40" name="TextBox 39"/>
            <p:cNvSpPr txBox="1"/>
            <p:nvPr/>
          </p:nvSpPr>
          <p:spPr>
            <a:xfrm>
              <a:off x="2927160" y="4028843"/>
              <a:ext cx="300082" cy="338554"/>
            </a:xfrm>
            <a:prstGeom prst="rect">
              <a:avLst/>
            </a:prstGeom>
            <a:noFill/>
          </p:spPr>
          <p:txBody>
            <a:bodyPr wrap="none" rtlCol="0">
              <a:spAutoFit/>
            </a:bodyPr>
            <a:lstStyle/>
            <a:p>
              <a:pPr algn="r"/>
              <a:r>
                <a:rPr lang="en-GB" sz="800" dirty="0" smtClean="0"/>
                <a:t>55</a:t>
              </a:r>
            </a:p>
            <a:p>
              <a:pPr algn="r"/>
              <a:r>
                <a:rPr lang="en-GB" sz="800" dirty="0" smtClean="0"/>
                <a:t>99</a:t>
              </a:r>
              <a:endParaRPr lang="en-GB" sz="800" dirty="0"/>
            </a:p>
          </p:txBody>
        </p:sp>
        <p:sp>
          <p:nvSpPr>
            <p:cNvPr id="41" name="TextBox 40"/>
            <p:cNvSpPr txBox="1"/>
            <p:nvPr/>
          </p:nvSpPr>
          <p:spPr>
            <a:xfrm>
              <a:off x="3353526" y="4028843"/>
              <a:ext cx="300147" cy="338554"/>
            </a:xfrm>
            <a:prstGeom prst="rect">
              <a:avLst/>
            </a:prstGeom>
            <a:noFill/>
          </p:spPr>
          <p:txBody>
            <a:bodyPr wrap="none" rtlCol="0">
              <a:spAutoFit/>
            </a:bodyPr>
            <a:lstStyle/>
            <a:p>
              <a:pPr algn="r"/>
              <a:r>
                <a:rPr lang="en-GB" sz="800" dirty="0" smtClean="0"/>
                <a:t>16</a:t>
              </a:r>
            </a:p>
            <a:p>
              <a:pPr algn="r"/>
              <a:r>
                <a:rPr lang="en-GB" sz="800" dirty="0" smtClean="0"/>
                <a:t>53</a:t>
              </a:r>
              <a:endParaRPr lang="en-GB" sz="800" dirty="0"/>
            </a:p>
          </p:txBody>
        </p:sp>
        <p:sp>
          <p:nvSpPr>
            <p:cNvPr id="42" name="TextBox 41"/>
            <p:cNvSpPr txBox="1"/>
            <p:nvPr/>
          </p:nvSpPr>
          <p:spPr>
            <a:xfrm>
              <a:off x="3793213" y="4028843"/>
              <a:ext cx="300082" cy="338554"/>
            </a:xfrm>
            <a:prstGeom prst="rect">
              <a:avLst/>
            </a:prstGeom>
            <a:noFill/>
          </p:spPr>
          <p:txBody>
            <a:bodyPr wrap="none" rtlCol="0">
              <a:spAutoFit/>
            </a:bodyPr>
            <a:lstStyle/>
            <a:p>
              <a:pPr algn="r"/>
              <a:r>
                <a:rPr lang="en-GB" sz="800" dirty="0" smtClean="0"/>
                <a:t>5</a:t>
              </a:r>
            </a:p>
            <a:p>
              <a:pPr algn="r"/>
              <a:r>
                <a:rPr lang="en-GB" sz="800" dirty="0" smtClean="0"/>
                <a:t>25</a:t>
              </a:r>
              <a:endParaRPr lang="en-GB" sz="800" dirty="0"/>
            </a:p>
          </p:txBody>
        </p:sp>
        <p:sp>
          <p:nvSpPr>
            <p:cNvPr id="43" name="TextBox 42"/>
            <p:cNvSpPr txBox="1"/>
            <p:nvPr/>
          </p:nvSpPr>
          <p:spPr>
            <a:xfrm>
              <a:off x="4223469" y="4028843"/>
              <a:ext cx="300082" cy="338554"/>
            </a:xfrm>
            <a:prstGeom prst="rect">
              <a:avLst/>
            </a:prstGeom>
            <a:noFill/>
          </p:spPr>
          <p:txBody>
            <a:bodyPr wrap="none" rtlCol="0">
              <a:spAutoFit/>
            </a:bodyPr>
            <a:lstStyle/>
            <a:p>
              <a:pPr algn="r"/>
              <a:r>
                <a:rPr lang="en-GB" sz="800" dirty="0" smtClean="0"/>
                <a:t>2</a:t>
              </a:r>
            </a:p>
            <a:p>
              <a:pPr algn="r"/>
              <a:r>
                <a:rPr lang="en-GB" sz="800" dirty="0" smtClean="0"/>
                <a:t>10</a:t>
              </a:r>
              <a:endParaRPr lang="en-GB" sz="800" dirty="0"/>
            </a:p>
          </p:txBody>
        </p:sp>
        <p:sp>
          <p:nvSpPr>
            <p:cNvPr id="44" name="TextBox 43"/>
            <p:cNvSpPr txBox="1"/>
            <p:nvPr/>
          </p:nvSpPr>
          <p:spPr>
            <a:xfrm>
              <a:off x="4736243" y="4028843"/>
              <a:ext cx="242439" cy="338554"/>
            </a:xfrm>
            <a:prstGeom prst="rect">
              <a:avLst/>
            </a:prstGeom>
            <a:noFill/>
          </p:spPr>
          <p:txBody>
            <a:bodyPr wrap="none" rtlCol="0">
              <a:spAutoFit/>
            </a:bodyPr>
            <a:lstStyle/>
            <a:p>
              <a:pPr algn="r"/>
              <a:r>
                <a:rPr lang="en-GB" sz="800" dirty="0" smtClean="0"/>
                <a:t>1</a:t>
              </a:r>
            </a:p>
            <a:p>
              <a:pPr algn="r"/>
              <a:r>
                <a:rPr lang="en-GB" sz="800" dirty="0"/>
                <a:t>5</a:t>
              </a:r>
            </a:p>
          </p:txBody>
        </p:sp>
        <p:sp>
          <p:nvSpPr>
            <p:cNvPr id="45" name="TextBox 44"/>
            <p:cNvSpPr txBox="1"/>
            <p:nvPr/>
          </p:nvSpPr>
          <p:spPr>
            <a:xfrm>
              <a:off x="5182236" y="4028843"/>
              <a:ext cx="242439" cy="338554"/>
            </a:xfrm>
            <a:prstGeom prst="rect">
              <a:avLst/>
            </a:prstGeom>
            <a:noFill/>
          </p:spPr>
          <p:txBody>
            <a:bodyPr wrap="none" rtlCol="0">
              <a:spAutoFit/>
            </a:bodyPr>
            <a:lstStyle/>
            <a:p>
              <a:pPr algn="r"/>
              <a:r>
                <a:rPr lang="en-GB" sz="800" dirty="0" smtClean="0"/>
                <a:t>1</a:t>
              </a:r>
            </a:p>
            <a:p>
              <a:pPr algn="r"/>
              <a:r>
                <a:rPr lang="en-GB" sz="800" dirty="0"/>
                <a:t>2</a:t>
              </a:r>
            </a:p>
          </p:txBody>
        </p:sp>
        <p:sp>
          <p:nvSpPr>
            <p:cNvPr id="46" name="TextBox 45"/>
            <p:cNvSpPr txBox="1"/>
            <p:nvPr/>
          </p:nvSpPr>
          <p:spPr>
            <a:xfrm>
              <a:off x="4583028" y="3696549"/>
              <a:ext cx="328937" cy="215444"/>
            </a:xfrm>
            <a:prstGeom prst="rect">
              <a:avLst/>
            </a:prstGeom>
            <a:noFill/>
          </p:spPr>
          <p:txBody>
            <a:bodyPr wrap="none" rtlCol="0">
              <a:spAutoFit/>
            </a:bodyPr>
            <a:lstStyle/>
            <a:p>
              <a:pPr algn="ctr"/>
              <a:r>
                <a:rPr lang="en-GB" sz="800" dirty="0" smtClean="0">
                  <a:latin typeface="+mn-lt"/>
                </a:rPr>
                <a:t>7.5</a:t>
              </a:r>
              <a:endParaRPr lang="en-GB" sz="800" dirty="0">
                <a:latin typeface="+mn-lt"/>
              </a:endParaRPr>
            </a:p>
          </p:txBody>
        </p:sp>
        <p:sp>
          <p:nvSpPr>
            <p:cNvPr id="47" name="Line 17"/>
            <p:cNvSpPr>
              <a:spLocks noChangeShapeType="1"/>
            </p:cNvSpPr>
            <p:nvPr/>
          </p:nvSpPr>
          <p:spPr bwMode="auto">
            <a:xfrm>
              <a:off x="4748684" y="3643421"/>
              <a:ext cx="0" cy="104157"/>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cs typeface="+mn-cs"/>
              </a:endParaRPr>
            </a:p>
          </p:txBody>
        </p:sp>
        <p:sp>
          <p:nvSpPr>
            <p:cNvPr id="48" name="Rectangle 47"/>
            <p:cNvSpPr/>
            <p:nvPr/>
          </p:nvSpPr>
          <p:spPr>
            <a:xfrm>
              <a:off x="2306171" y="3882222"/>
              <a:ext cx="1227075" cy="215444"/>
            </a:xfrm>
            <a:prstGeom prst="rect">
              <a:avLst/>
            </a:prstGeom>
          </p:spPr>
          <p:txBody>
            <a:bodyPr wrap="square">
              <a:spAutoFit/>
            </a:bodyPr>
            <a:lstStyle/>
            <a:p>
              <a:r>
                <a:rPr lang="en-GB" sz="800" dirty="0" smtClean="0"/>
                <a:t>Patients, n</a:t>
              </a:r>
              <a:endParaRPr lang="en-GB" sz="800" dirty="0"/>
            </a:p>
          </p:txBody>
        </p:sp>
        <p:sp>
          <p:nvSpPr>
            <p:cNvPr id="49" name="TextBox 48"/>
            <p:cNvSpPr txBox="1"/>
            <p:nvPr/>
          </p:nvSpPr>
          <p:spPr>
            <a:xfrm>
              <a:off x="5850070" y="4028843"/>
              <a:ext cx="242439" cy="338554"/>
            </a:xfrm>
            <a:prstGeom prst="rect">
              <a:avLst/>
            </a:prstGeom>
            <a:noFill/>
          </p:spPr>
          <p:txBody>
            <a:bodyPr wrap="none" rtlCol="0">
              <a:spAutoFit/>
            </a:bodyPr>
            <a:lstStyle/>
            <a:p>
              <a:pPr algn="r"/>
              <a:endParaRPr lang="en-GB" sz="800" dirty="0"/>
            </a:p>
            <a:p>
              <a:pPr algn="r"/>
              <a:r>
                <a:rPr lang="en-GB" sz="800" dirty="0" smtClean="0"/>
                <a:t>1</a:t>
              </a:r>
            </a:p>
          </p:txBody>
        </p:sp>
        <p:sp>
          <p:nvSpPr>
            <p:cNvPr id="50" name="TextBox 49"/>
            <p:cNvSpPr txBox="1"/>
            <p:nvPr/>
          </p:nvSpPr>
          <p:spPr>
            <a:xfrm>
              <a:off x="3116944" y="4028843"/>
              <a:ext cx="300147" cy="338554"/>
            </a:xfrm>
            <a:prstGeom prst="rect">
              <a:avLst/>
            </a:prstGeom>
            <a:noFill/>
          </p:spPr>
          <p:txBody>
            <a:bodyPr wrap="none" rtlCol="0">
              <a:spAutoFit/>
            </a:bodyPr>
            <a:lstStyle/>
            <a:p>
              <a:pPr algn="r"/>
              <a:r>
                <a:rPr lang="en-GB" sz="800" dirty="0" smtClean="0"/>
                <a:t>48</a:t>
              </a:r>
            </a:p>
            <a:p>
              <a:pPr algn="r"/>
              <a:r>
                <a:rPr lang="en-GB" sz="800" dirty="0" smtClean="0"/>
                <a:t>90</a:t>
              </a:r>
              <a:endParaRPr lang="en-GB" sz="800" dirty="0"/>
            </a:p>
          </p:txBody>
        </p:sp>
        <p:sp>
          <p:nvSpPr>
            <p:cNvPr id="51" name="TextBox 50"/>
            <p:cNvSpPr txBox="1"/>
            <p:nvPr/>
          </p:nvSpPr>
          <p:spPr>
            <a:xfrm>
              <a:off x="3565614" y="4028843"/>
              <a:ext cx="300082" cy="338554"/>
            </a:xfrm>
            <a:prstGeom prst="rect">
              <a:avLst/>
            </a:prstGeom>
            <a:noFill/>
          </p:spPr>
          <p:txBody>
            <a:bodyPr wrap="none" rtlCol="0">
              <a:spAutoFit/>
            </a:bodyPr>
            <a:lstStyle/>
            <a:p>
              <a:pPr algn="r"/>
              <a:r>
                <a:rPr lang="en-GB" sz="800" dirty="0" smtClean="0"/>
                <a:t>7</a:t>
              </a:r>
            </a:p>
            <a:p>
              <a:pPr algn="r"/>
              <a:r>
                <a:rPr lang="en-GB" sz="800" dirty="0" smtClean="0"/>
                <a:t>31</a:t>
              </a:r>
              <a:endParaRPr lang="en-GB" sz="800" dirty="0"/>
            </a:p>
          </p:txBody>
        </p:sp>
        <p:sp>
          <p:nvSpPr>
            <p:cNvPr id="52" name="TextBox 51"/>
            <p:cNvSpPr txBox="1"/>
            <p:nvPr/>
          </p:nvSpPr>
          <p:spPr>
            <a:xfrm>
              <a:off x="4001519" y="4028843"/>
              <a:ext cx="300082" cy="338554"/>
            </a:xfrm>
            <a:prstGeom prst="rect">
              <a:avLst/>
            </a:prstGeom>
            <a:noFill/>
          </p:spPr>
          <p:txBody>
            <a:bodyPr wrap="none" rtlCol="0">
              <a:spAutoFit/>
            </a:bodyPr>
            <a:lstStyle/>
            <a:p>
              <a:pPr algn="r"/>
              <a:r>
                <a:rPr lang="en-GB" sz="800" dirty="0" smtClean="0"/>
                <a:t>3</a:t>
              </a:r>
            </a:p>
            <a:p>
              <a:pPr algn="r"/>
              <a:r>
                <a:rPr lang="en-GB" sz="800" dirty="0" smtClean="0"/>
                <a:t>15</a:t>
              </a:r>
              <a:endParaRPr lang="en-GB" sz="800" dirty="0"/>
            </a:p>
          </p:txBody>
        </p:sp>
        <p:sp>
          <p:nvSpPr>
            <p:cNvPr id="53" name="TextBox 52"/>
            <p:cNvSpPr txBox="1"/>
            <p:nvPr/>
          </p:nvSpPr>
          <p:spPr>
            <a:xfrm>
              <a:off x="4514117" y="4028843"/>
              <a:ext cx="242439" cy="338554"/>
            </a:xfrm>
            <a:prstGeom prst="rect">
              <a:avLst/>
            </a:prstGeom>
            <a:noFill/>
          </p:spPr>
          <p:txBody>
            <a:bodyPr wrap="none" rtlCol="0">
              <a:spAutoFit/>
            </a:bodyPr>
            <a:lstStyle/>
            <a:p>
              <a:pPr algn="r"/>
              <a:r>
                <a:rPr lang="en-GB" sz="800" dirty="0" smtClean="0"/>
                <a:t>2</a:t>
              </a:r>
            </a:p>
            <a:p>
              <a:pPr algn="r"/>
              <a:r>
                <a:rPr lang="en-GB" sz="800" dirty="0"/>
                <a:t>9</a:t>
              </a:r>
            </a:p>
          </p:txBody>
        </p:sp>
        <p:sp>
          <p:nvSpPr>
            <p:cNvPr id="54" name="TextBox 53"/>
            <p:cNvSpPr txBox="1"/>
            <p:nvPr/>
          </p:nvSpPr>
          <p:spPr>
            <a:xfrm>
              <a:off x="4956437" y="4028843"/>
              <a:ext cx="242374" cy="338554"/>
            </a:xfrm>
            <a:prstGeom prst="rect">
              <a:avLst/>
            </a:prstGeom>
            <a:noFill/>
          </p:spPr>
          <p:txBody>
            <a:bodyPr wrap="none" rtlCol="0">
              <a:spAutoFit/>
            </a:bodyPr>
            <a:lstStyle/>
            <a:p>
              <a:pPr algn="r"/>
              <a:r>
                <a:rPr lang="en-GB" sz="800" dirty="0" smtClean="0"/>
                <a:t>1</a:t>
              </a:r>
            </a:p>
            <a:p>
              <a:pPr algn="r"/>
              <a:r>
                <a:rPr lang="en-GB" sz="800" dirty="0" smtClean="0"/>
                <a:t>4</a:t>
              </a:r>
              <a:endParaRPr lang="en-GB" sz="800" dirty="0"/>
            </a:p>
          </p:txBody>
        </p:sp>
        <p:sp>
          <p:nvSpPr>
            <p:cNvPr id="55" name="TextBox 54"/>
            <p:cNvSpPr txBox="1"/>
            <p:nvPr/>
          </p:nvSpPr>
          <p:spPr>
            <a:xfrm>
              <a:off x="5620877" y="4028843"/>
              <a:ext cx="242439" cy="338554"/>
            </a:xfrm>
            <a:prstGeom prst="rect">
              <a:avLst/>
            </a:prstGeom>
            <a:noFill/>
          </p:spPr>
          <p:txBody>
            <a:bodyPr wrap="none" rtlCol="0">
              <a:spAutoFit/>
            </a:bodyPr>
            <a:lstStyle/>
            <a:p>
              <a:pPr algn="r"/>
              <a:endParaRPr lang="en-GB" sz="800" dirty="0"/>
            </a:p>
            <a:p>
              <a:pPr algn="r"/>
              <a:r>
                <a:rPr lang="en-GB" sz="800" dirty="0" smtClean="0"/>
                <a:t>1</a:t>
              </a:r>
            </a:p>
          </p:txBody>
        </p:sp>
        <p:sp>
          <p:nvSpPr>
            <p:cNvPr id="56" name="TextBox 55"/>
            <p:cNvSpPr txBox="1"/>
            <p:nvPr/>
          </p:nvSpPr>
          <p:spPr>
            <a:xfrm>
              <a:off x="6072320" y="4028843"/>
              <a:ext cx="242439" cy="338554"/>
            </a:xfrm>
            <a:prstGeom prst="rect">
              <a:avLst/>
            </a:prstGeom>
            <a:noFill/>
          </p:spPr>
          <p:txBody>
            <a:bodyPr wrap="none" rtlCol="0">
              <a:spAutoFit/>
            </a:bodyPr>
            <a:lstStyle/>
            <a:p>
              <a:pPr algn="r"/>
              <a:endParaRPr lang="en-GB" sz="800" dirty="0"/>
            </a:p>
            <a:p>
              <a:pPr algn="r"/>
              <a:r>
                <a:rPr lang="en-GB" sz="800" dirty="0" smtClean="0"/>
                <a:t>1</a:t>
              </a:r>
            </a:p>
          </p:txBody>
        </p:sp>
        <p:sp>
          <p:nvSpPr>
            <p:cNvPr id="57" name="TextBox 56"/>
            <p:cNvSpPr txBox="1"/>
            <p:nvPr/>
          </p:nvSpPr>
          <p:spPr>
            <a:xfrm>
              <a:off x="6307270" y="4028843"/>
              <a:ext cx="242439" cy="338554"/>
            </a:xfrm>
            <a:prstGeom prst="rect">
              <a:avLst/>
            </a:prstGeom>
            <a:noFill/>
          </p:spPr>
          <p:txBody>
            <a:bodyPr wrap="none" rtlCol="0">
              <a:spAutoFit/>
            </a:bodyPr>
            <a:lstStyle/>
            <a:p>
              <a:pPr algn="r"/>
              <a:endParaRPr lang="en-GB" sz="800" dirty="0"/>
            </a:p>
            <a:p>
              <a:pPr algn="r"/>
              <a:r>
                <a:rPr lang="en-GB" sz="800" dirty="0" smtClean="0"/>
                <a:t>0</a:t>
              </a:r>
            </a:p>
          </p:txBody>
        </p:sp>
        <p:sp>
          <p:nvSpPr>
            <p:cNvPr id="58" name="TextBox 57"/>
            <p:cNvSpPr txBox="1"/>
            <p:nvPr/>
          </p:nvSpPr>
          <p:spPr>
            <a:xfrm>
              <a:off x="5417186" y="4028843"/>
              <a:ext cx="242439" cy="338554"/>
            </a:xfrm>
            <a:prstGeom prst="rect">
              <a:avLst/>
            </a:prstGeom>
            <a:noFill/>
          </p:spPr>
          <p:txBody>
            <a:bodyPr wrap="none" rtlCol="0">
              <a:spAutoFit/>
            </a:bodyPr>
            <a:lstStyle/>
            <a:p>
              <a:pPr algn="r"/>
              <a:r>
                <a:rPr lang="en-GB" sz="800" dirty="0" smtClean="0"/>
                <a:t>0</a:t>
              </a:r>
            </a:p>
            <a:p>
              <a:pPr algn="r"/>
              <a:r>
                <a:rPr lang="en-GB" sz="800" dirty="0"/>
                <a:t>2</a:t>
              </a:r>
            </a:p>
          </p:txBody>
        </p:sp>
        <p:sp>
          <p:nvSpPr>
            <p:cNvPr id="59" name="Rectangle 58"/>
            <p:cNvSpPr/>
            <p:nvPr/>
          </p:nvSpPr>
          <p:spPr>
            <a:xfrm>
              <a:off x="5873766" y="3038995"/>
              <a:ext cx="601447" cy="215444"/>
            </a:xfrm>
            <a:prstGeom prst="rect">
              <a:avLst/>
            </a:prstGeom>
          </p:spPr>
          <p:txBody>
            <a:bodyPr wrap="none">
              <a:spAutoFit/>
            </a:bodyPr>
            <a:lstStyle/>
            <a:p>
              <a:pPr algn="ctr"/>
              <a:r>
                <a:rPr lang="en-GB" sz="800" dirty="0" err="1"/>
                <a:t>Famitinib</a:t>
              </a:r>
              <a:endParaRPr lang="en-GB" sz="800" dirty="0"/>
            </a:p>
          </p:txBody>
        </p:sp>
        <p:sp>
          <p:nvSpPr>
            <p:cNvPr id="60" name="Rectangle 59"/>
            <p:cNvSpPr/>
            <p:nvPr/>
          </p:nvSpPr>
          <p:spPr>
            <a:xfrm>
              <a:off x="5873766" y="3233472"/>
              <a:ext cx="558165" cy="215444"/>
            </a:xfrm>
            <a:prstGeom prst="rect">
              <a:avLst/>
            </a:prstGeom>
          </p:spPr>
          <p:txBody>
            <a:bodyPr wrap="none">
              <a:spAutoFit/>
            </a:bodyPr>
            <a:lstStyle/>
            <a:p>
              <a:pPr algn="ctr"/>
              <a:r>
                <a:rPr lang="en-GB" sz="800" dirty="0"/>
                <a:t>Placebo</a:t>
              </a:r>
            </a:p>
          </p:txBody>
        </p:sp>
        <p:cxnSp>
          <p:nvCxnSpPr>
            <p:cNvPr id="61" name="Straight Connector 60"/>
            <p:cNvCxnSpPr/>
            <p:nvPr/>
          </p:nvCxnSpPr>
          <p:spPr>
            <a:xfrm>
              <a:off x="5509857" y="3146717"/>
              <a:ext cx="357723"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509857" y="3341194"/>
              <a:ext cx="357723" cy="0"/>
            </a:xfrm>
            <a:prstGeom prst="line">
              <a:avLst/>
            </a:prstGeom>
            <a:ln w="15875">
              <a:solidFill>
                <a:srgbClr val="2D3882"/>
              </a:solidFill>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3075055" y="1784998"/>
              <a:ext cx="3149669" cy="1766534"/>
              <a:chOff x="3387725" y="2752725"/>
              <a:chExt cx="2362200" cy="1352550"/>
            </a:xfrm>
          </p:grpSpPr>
          <p:sp>
            <p:nvSpPr>
              <p:cNvPr id="71" name="Line 2"/>
              <p:cNvSpPr>
                <a:spLocks noChangeShapeType="1"/>
              </p:cNvSpPr>
              <p:nvPr/>
            </p:nvSpPr>
            <p:spPr bwMode="auto">
              <a:xfrm>
                <a:off x="4797425" y="3990975"/>
                <a:ext cx="0" cy="3810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2" name="Line 3"/>
              <p:cNvSpPr>
                <a:spLocks noChangeShapeType="1"/>
              </p:cNvSpPr>
              <p:nvPr/>
            </p:nvSpPr>
            <p:spPr bwMode="auto">
              <a:xfrm>
                <a:off x="3606800" y="3086100"/>
                <a:ext cx="47625"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3" name="Line 4"/>
              <p:cNvSpPr>
                <a:spLocks noChangeShapeType="1"/>
              </p:cNvSpPr>
              <p:nvPr/>
            </p:nvSpPr>
            <p:spPr bwMode="auto">
              <a:xfrm>
                <a:off x="3597275" y="2962275"/>
                <a:ext cx="381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4" name="Line 5"/>
              <p:cNvSpPr>
                <a:spLocks noChangeShapeType="1"/>
              </p:cNvSpPr>
              <p:nvPr/>
            </p:nvSpPr>
            <p:spPr bwMode="auto">
              <a:xfrm>
                <a:off x="3587750" y="2867025"/>
                <a:ext cx="381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5" name="Line 6"/>
              <p:cNvSpPr>
                <a:spLocks noChangeShapeType="1"/>
              </p:cNvSpPr>
              <p:nvPr/>
            </p:nvSpPr>
            <p:spPr bwMode="auto">
              <a:xfrm>
                <a:off x="3835400" y="3448050"/>
                <a:ext cx="38100" cy="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6" name="Line 7"/>
              <p:cNvSpPr>
                <a:spLocks noChangeShapeType="1"/>
              </p:cNvSpPr>
              <p:nvPr/>
            </p:nvSpPr>
            <p:spPr bwMode="auto">
              <a:xfrm>
                <a:off x="4121150" y="3743325"/>
                <a:ext cx="0" cy="3810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7" name="Line 8"/>
              <p:cNvSpPr>
                <a:spLocks noChangeShapeType="1"/>
              </p:cNvSpPr>
              <p:nvPr/>
            </p:nvSpPr>
            <p:spPr bwMode="auto">
              <a:xfrm>
                <a:off x="4311650" y="3848100"/>
                <a:ext cx="0" cy="3810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8" name="Line 9"/>
              <p:cNvSpPr>
                <a:spLocks noChangeShapeType="1"/>
              </p:cNvSpPr>
              <p:nvPr/>
            </p:nvSpPr>
            <p:spPr bwMode="auto">
              <a:xfrm>
                <a:off x="4073525" y="3695700"/>
                <a:ext cx="0" cy="3810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9" name="Line 10"/>
              <p:cNvSpPr>
                <a:spLocks noChangeShapeType="1"/>
              </p:cNvSpPr>
              <p:nvPr/>
            </p:nvSpPr>
            <p:spPr bwMode="auto">
              <a:xfrm>
                <a:off x="3530600" y="2781300"/>
                <a:ext cx="0" cy="3810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0" name="Line 11"/>
              <p:cNvSpPr>
                <a:spLocks noChangeShapeType="1"/>
              </p:cNvSpPr>
              <p:nvPr/>
            </p:nvSpPr>
            <p:spPr bwMode="auto">
              <a:xfrm>
                <a:off x="3482975" y="2752725"/>
                <a:ext cx="0" cy="3810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1" name="Line 12"/>
              <p:cNvSpPr>
                <a:spLocks noChangeShapeType="1"/>
              </p:cNvSpPr>
              <p:nvPr/>
            </p:nvSpPr>
            <p:spPr bwMode="auto">
              <a:xfrm>
                <a:off x="3473450" y="2752725"/>
                <a:ext cx="0" cy="3810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2" name="Line 13"/>
              <p:cNvSpPr>
                <a:spLocks noChangeShapeType="1"/>
              </p:cNvSpPr>
              <p:nvPr/>
            </p:nvSpPr>
            <p:spPr bwMode="auto">
              <a:xfrm>
                <a:off x="3406775" y="2752725"/>
                <a:ext cx="0" cy="38100"/>
              </a:xfrm>
              <a:prstGeom prst="line">
                <a:avLst/>
              </a:pr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83" name="Freeform 14"/>
              <p:cNvSpPr>
                <a:spLocks/>
              </p:cNvSpPr>
              <p:nvPr/>
            </p:nvSpPr>
            <p:spPr bwMode="auto">
              <a:xfrm>
                <a:off x="3387725" y="2771775"/>
                <a:ext cx="2362200" cy="1333500"/>
              </a:xfrm>
              <a:custGeom>
                <a:avLst/>
                <a:gdLst>
                  <a:gd name="T0" fmla="*/ 248 w 248"/>
                  <a:gd name="T1" fmla="*/ 138 h 140"/>
                  <a:gd name="T2" fmla="*/ 211 w 248"/>
                  <a:gd name="T3" fmla="*/ 135 h 140"/>
                  <a:gd name="T4" fmla="*/ 175 w 248"/>
                  <a:gd name="T5" fmla="*/ 133 h 140"/>
                  <a:gd name="T6" fmla="*/ 172 w 248"/>
                  <a:gd name="T7" fmla="*/ 130 h 140"/>
                  <a:gd name="T8" fmla="*/ 137 w 248"/>
                  <a:gd name="T9" fmla="*/ 128 h 140"/>
                  <a:gd name="T10" fmla="*/ 124 w 248"/>
                  <a:gd name="T11" fmla="*/ 122 h 140"/>
                  <a:gd name="T12" fmla="*/ 122 w 248"/>
                  <a:gd name="T13" fmla="*/ 120 h 140"/>
                  <a:gd name="T14" fmla="*/ 104 w 248"/>
                  <a:gd name="T15" fmla="*/ 119 h 140"/>
                  <a:gd name="T16" fmla="*/ 101 w 248"/>
                  <a:gd name="T17" fmla="*/ 117 h 140"/>
                  <a:gd name="T18" fmla="*/ 99 w 248"/>
                  <a:gd name="T19" fmla="*/ 115 h 140"/>
                  <a:gd name="T20" fmla="*/ 97 w 248"/>
                  <a:gd name="T21" fmla="*/ 113 h 140"/>
                  <a:gd name="T22" fmla="*/ 84 w 248"/>
                  <a:gd name="T23" fmla="*/ 111 h 140"/>
                  <a:gd name="T24" fmla="*/ 81 w 248"/>
                  <a:gd name="T25" fmla="*/ 109 h 140"/>
                  <a:gd name="T26" fmla="*/ 78 w 248"/>
                  <a:gd name="T27" fmla="*/ 106 h 140"/>
                  <a:gd name="T28" fmla="*/ 75 w 248"/>
                  <a:gd name="T29" fmla="*/ 104 h 140"/>
                  <a:gd name="T30" fmla="*/ 73 w 248"/>
                  <a:gd name="T31" fmla="*/ 101 h 140"/>
                  <a:gd name="T32" fmla="*/ 56 w 248"/>
                  <a:gd name="T33" fmla="*/ 99 h 140"/>
                  <a:gd name="T34" fmla="*/ 53 w 248"/>
                  <a:gd name="T35" fmla="*/ 96 h 140"/>
                  <a:gd name="T36" fmla="*/ 51 w 248"/>
                  <a:gd name="T37" fmla="*/ 89 h 140"/>
                  <a:gd name="T38" fmla="*/ 49 w 248"/>
                  <a:gd name="T39" fmla="*/ 76 h 140"/>
                  <a:gd name="T40" fmla="*/ 47 w 248"/>
                  <a:gd name="T41" fmla="*/ 69 h 140"/>
                  <a:gd name="T42" fmla="*/ 46 w 248"/>
                  <a:gd name="T43" fmla="*/ 67 h 140"/>
                  <a:gd name="T44" fmla="*/ 44 w 248"/>
                  <a:gd name="T45" fmla="*/ 65 h 140"/>
                  <a:gd name="T46" fmla="*/ 42 w 248"/>
                  <a:gd name="T47" fmla="*/ 63 h 140"/>
                  <a:gd name="T48" fmla="*/ 40 w 248"/>
                  <a:gd name="T49" fmla="*/ 61 h 140"/>
                  <a:gd name="T50" fmla="*/ 38 w 248"/>
                  <a:gd name="T51" fmla="*/ 59 h 140"/>
                  <a:gd name="T52" fmla="*/ 35 w 248"/>
                  <a:gd name="T53" fmla="*/ 57 h 140"/>
                  <a:gd name="T54" fmla="*/ 33 w 248"/>
                  <a:gd name="T55" fmla="*/ 54 h 140"/>
                  <a:gd name="T56" fmla="*/ 29 w 248"/>
                  <a:gd name="T57" fmla="*/ 51 h 140"/>
                  <a:gd name="T58" fmla="*/ 27 w 248"/>
                  <a:gd name="T59" fmla="*/ 48 h 140"/>
                  <a:gd name="T60" fmla="*/ 25 w 248"/>
                  <a:gd name="T61" fmla="*/ 44 h 140"/>
                  <a:gd name="T62" fmla="*/ 24 w 248"/>
                  <a:gd name="T63" fmla="*/ 23 h 140"/>
                  <a:gd name="T64" fmla="*/ 22 w 248"/>
                  <a:gd name="T65" fmla="*/ 9 h 140"/>
                  <a:gd name="T66" fmla="*/ 18 w 248"/>
                  <a:gd name="T67" fmla="*/ 5 h 140"/>
                  <a:gd name="T68" fmla="*/ 12 w 248"/>
                  <a:gd name="T69" fmla="*/ 3 h 140"/>
                  <a:gd name="T70" fmla="*/ 0 w 248"/>
                  <a:gd name="T7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8" h="140">
                    <a:moveTo>
                      <a:pt x="248" y="140"/>
                    </a:moveTo>
                    <a:lnTo>
                      <a:pt x="248" y="138"/>
                    </a:lnTo>
                    <a:lnTo>
                      <a:pt x="211" y="138"/>
                    </a:lnTo>
                    <a:lnTo>
                      <a:pt x="211" y="135"/>
                    </a:lnTo>
                    <a:lnTo>
                      <a:pt x="175" y="135"/>
                    </a:lnTo>
                    <a:lnTo>
                      <a:pt x="175" y="133"/>
                    </a:lnTo>
                    <a:lnTo>
                      <a:pt x="172" y="133"/>
                    </a:lnTo>
                    <a:lnTo>
                      <a:pt x="172" y="130"/>
                    </a:lnTo>
                    <a:lnTo>
                      <a:pt x="137" y="130"/>
                    </a:lnTo>
                    <a:lnTo>
                      <a:pt x="137" y="128"/>
                    </a:lnTo>
                    <a:lnTo>
                      <a:pt x="124" y="128"/>
                    </a:lnTo>
                    <a:lnTo>
                      <a:pt x="124" y="122"/>
                    </a:lnTo>
                    <a:lnTo>
                      <a:pt x="122" y="122"/>
                    </a:lnTo>
                    <a:lnTo>
                      <a:pt x="122" y="120"/>
                    </a:lnTo>
                    <a:lnTo>
                      <a:pt x="104" y="120"/>
                    </a:lnTo>
                    <a:lnTo>
                      <a:pt x="104" y="119"/>
                    </a:lnTo>
                    <a:lnTo>
                      <a:pt x="101" y="119"/>
                    </a:lnTo>
                    <a:lnTo>
                      <a:pt x="101" y="117"/>
                    </a:lnTo>
                    <a:lnTo>
                      <a:pt x="99" y="117"/>
                    </a:lnTo>
                    <a:lnTo>
                      <a:pt x="99" y="115"/>
                    </a:lnTo>
                    <a:lnTo>
                      <a:pt x="97" y="115"/>
                    </a:lnTo>
                    <a:lnTo>
                      <a:pt x="97" y="113"/>
                    </a:lnTo>
                    <a:lnTo>
                      <a:pt x="84" y="113"/>
                    </a:lnTo>
                    <a:lnTo>
                      <a:pt x="84" y="111"/>
                    </a:lnTo>
                    <a:lnTo>
                      <a:pt x="81" y="111"/>
                    </a:lnTo>
                    <a:lnTo>
                      <a:pt x="81" y="109"/>
                    </a:lnTo>
                    <a:lnTo>
                      <a:pt x="78" y="109"/>
                    </a:lnTo>
                    <a:lnTo>
                      <a:pt x="78" y="106"/>
                    </a:lnTo>
                    <a:lnTo>
                      <a:pt x="78" y="104"/>
                    </a:lnTo>
                    <a:lnTo>
                      <a:pt x="75" y="104"/>
                    </a:lnTo>
                    <a:lnTo>
                      <a:pt x="75" y="101"/>
                    </a:lnTo>
                    <a:lnTo>
                      <a:pt x="73" y="101"/>
                    </a:lnTo>
                    <a:lnTo>
                      <a:pt x="73" y="99"/>
                    </a:lnTo>
                    <a:lnTo>
                      <a:pt x="56" y="99"/>
                    </a:lnTo>
                    <a:lnTo>
                      <a:pt x="56" y="96"/>
                    </a:lnTo>
                    <a:lnTo>
                      <a:pt x="53" y="96"/>
                    </a:lnTo>
                    <a:lnTo>
                      <a:pt x="53" y="89"/>
                    </a:lnTo>
                    <a:lnTo>
                      <a:pt x="51" y="89"/>
                    </a:lnTo>
                    <a:lnTo>
                      <a:pt x="51" y="76"/>
                    </a:lnTo>
                    <a:lnTo>
                      <a:pt x="49" y="76"/>
                    </a:lnTo>
                    <a:lnTo>
                      <a:pt x="49" y="69"/>
                    </a:lnTo>
                    <a:lnTo>
                      <a:pt x="47" y="69"/>
                    </a:lnTo>
                    <a:lnTo>
                      <a:pt x="47" y="67"/>
                    </a:lnTo>
                    <a:lnTo>
                      <a:pt x="46" y="67"/>
                    </a:lnTo>
                    <a:lnTo>
                      <a:pt x="46" y="65"/>
                    </a:lnTo>
                    <a:lnTo>
                      <a:pt x="44" y="65"/>
                    </a:lnTo>
                    <a:lnTo>
                      <a:pt x="44" y="63"/>
                    </a:lnTo>
                    <a:lnTo>
                      <a:pt x="42" y="63"/>
                    </a:lnTo>
                    <a:lnTo>
                      <a:pt x="42" y="61"/>
                    </a:lnTo>
                    <a:lnTo>
                      <a:pt x="40" y="61"/>
                    </a:lnTo>
                    <a:lnTo>
                      <a:pt x="40" y="59"/>
                    </a:lnTo>
                    <a:lnTo>
                      <a:pt x="38" y="59"/>
                    </a:lnTo>
                    <a:lnTo>
                      <a:pt x="38" y="57"/>
                    </a:lnTo>
                    <a:lnTo>
                      <a:pt x="35" y="57"/>
                    </a:lnTo>
                    <a:lnTo>
                      <a:pt x="35" y="54"/>
                    </a:lnTo>
                    <a:lnTo>
                      <a:pt x="33" y="54"/>
                    </a:lnTo>
                    <a:lnTo>
                      <a:pt x="33" y="51"/>
                    </a:lnTo>
                    <a:lnTo>
                      <a:pt x="29" y="51"/>
                    </a:lnTo>
                    <a:lnTo>
                      <a:pt x="29" y="48"/>
                    </a:lnTo>
                    <a:lnTo>
                      <a:pt x="27" y="48"/>
                    </a:lnTo>
                    <a:lnTo>
                      <a:pt x="27" y="44"/>
                    </a:lnTo>
                    <a:lnTo>
                      <a:pt x="25" y="44"/>
                    </a:lnTo>
                    <a:lnTo>
                      <a:pt x="25" y="23"/>
                    </a:lnTo>
                    <a:lnTo>
                      <a:pt x="24" y="23"/>
                    </a:lnTo>
                    <a:lnTo>
                      <a:pt x="24" y="9"/>
                    </a:lnTo>
                    <a:lnTo>
                      <a:pt x="22" y="9"/>
                    </a:lnTo>
                    <a:lnTo>
                      <a:pt x="22" y="5"/>
                    </a:lnTo>
                    <a:lnTo>
                      <a:pt x="18" y="5"/>
                    </a:lnTo>
                    <a:lnTo>
                      <a:pt x="18" y="3"/>
                    </a:lnTo>
                    <a:lnTo>
                      <a:pt x="12" y="3"/>
                    </a:lnTo>
                    <a:lnTo>
                      <a:pt x="12" y="0"/>
                    </a:lnTo>
                    <a:lnTo>
                      <a:pt x="0" y="0"/>
                    </a:lnTo>
                  </a:path>
                </a:pathLst>
              </a:custGeom>
              <a:ln w="15875">
                <a:solidFill>
                  <a:srgbClr val="B60D27"/>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64" name="Group 63"/>
            <p:cNvGrpSpPr/>
            <p:nvPr/>
          </p:nvGrpSpPr>
          <p:grpSpPr>
            <a:xfrm>
              <a:off x="3075054" y="1805108"/>
              <a:ext cx="2407704" cy="1756472"/>
              <a:chOff x="3802063" y="2760663"/>
              <a:chExt cx="1809750" cy="1333500"/>
            </a:xfrm>
          </p:grpSpPr>
          <p:sp>
            <p:nvSpPr>
              <p:cNvPr id="65" name="Line 15"/>
              <p:cNvSpPr>
                <a:spLocks noChangeShapeType="1"/>
              </p:cNvSpPr>
              <p:nvPr/>
            </p:nvSpPr>
            <p:spPr bwMode="auto">
              <a:xfrm>
                <a:off x="4316413" y="3865563"/>
                <a:ext cx="0" cy="38100"/>
              </a:xfrm>
              <a:prstGeom prst="line">
                <a:avLst/>
              </a:prstGeom>
              <a:ln w="15875">
                <a:solidFill>
                  <a:srgbClr val="2D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6" name="Line 16"/>
              <p:cNvSpPr>
                <a:spLocks noChangeShapeType="1"/>
              </p:cNvSpPr>
              <p:nvPr/>
            </p:nvSpPr>
            <p:spPr bwMode="auto">
              <a:xfrm>
                <a:off x="4002088" y="2998788"/>
                <a:ext cx="38100" cy="0"/>
              </a:xfrm>
              <a:prstGeom prst="line">
                <a:avLst/>
              </a:prstGeom>
              <a:ln w="15875">
                <a:solidFill>
                  <a:srgbClr val="2D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7" name="Line 17"/>
              <p:cNvSpPr>
                <a:spLocks noChangeShapeType="1"/>
              </p:cNvSpPr>
              <p:nvPr/>
            </p:nvSpPr>
            <p:spPr bwMode="auto">
              <a:xfrm>
                <a:off x="4030663" y="3465513"/>
                <a:ext cx="38100" cy="0"/>
              </a:xfrm>
              <a:prstGeom prst="line">
                <a:avLst/>
              </a:prstGeom>
              <a:ln w="15875">
                <a:solidFill>
                  <a:srgbClr val="2D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8" name="Line 18"/>
              <p:cNvSpPr>
                <a:spLocks noChangeShapeType="1"/>
              </p:cNvSpPr>
              <p:nvPr/>
            </p:nvSpPr>
            <p:spPr bwMode="auto">
              <a:xfrm>
                <a:off x="4068763" y="3608388"/>
                <a:ext cx="38100" cy="0"/>
              </a:xfrm>
              <a:prstGeom prst="line">
                <a:avLst/>
              </a:prstGeom>
              <a:ln w="15875">
                <a:solidFill>
                  <a:srgbClr val="2D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69" name="Line 19"/>
              <p:cNvSpPr>
                <a:spLocks noChangeShapeType="1"/>
              </p:cNvSpPr>
              <p:nvPr/>
            </p:nvSpPr>
            <p:spPr bwMode="auto">
              <a:xfrm>
                <a:off x="3887788" y="2770188"/>
                <a:ext cx="0" cy="38100"/>
              </a:xfrm>
              <a:prstGeom prst="line">
                <a:avLst/>
              </a:prstGeom>
              <a:ln w="15875">
                <a:solidFill>
                  <a:srgbClr val="2D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sp>
            <p:nvSpPr>
              <p:cNvPr id="70" name="Freeform 20"/>
              <p:cNvSpPr>
                <a:spLocks/>
              </p:cNvSpPr>
              <p:nvPr/>
            </p:nvSpPr>
            <p:spPr bwMode="auto">
              <a:xfrm>
                <a:off x="3802063" y="2760663"/>
                <a:ext cx="1809750" cy="1333500"/>
              </a:xfrm>
              <a:custGeom>
                <a:avLst/>
                <a:gdLst>
                  <a:gd name="T0" fmla="*/ 190 w 190"/>
                  <a:gd name="T1" fmla="*/ 140 h 140"/>
                  <a:gd name="T2" fmla="*/ 190 w 190"/>
                  <a:gd name="T3" fmla="*/ 135 h 140"/>
                  <a:gd name="T4" fmla="*/ 127 w 190"/>
                  <a:gd name="T5" fmla="*/ 135 h 140"/>
                  <a:gd name="T6" fmla="*/ 127 w 190"/>
                  <a:gd name="T7" fmla="*/ 132 h 140"/>
                  <a:gd name="T8" fmla="*/ 105 w 190"/>
                  <a:gd name="T9" fmla="*/ 132 h 140"/>
                  <a:gd name="T10" fmla="*/ 105 w 190"/>
                  <a:gd name="T11" fmla="*/ 127 h 140"/>
                  <a:gd name="T12" fmla="*/ 75 w 190"/>
                  <a:gd name="T13" fmla="*/ 127 h 140"/>
                  <a:gd name="T14" fmla="*/ 75 w 190"/>
                  <a:gd name="T15" fmla="*/ 119 h 140"/>
                  <a:gd name="T16" fmla="*/ 53 w 190"/>
                  <a:gd name="T17" fmla="*/ 119 h 140"/>
                  <a:gd name="T18" fmla="*/ 53 w 190"/>
                  <a:gd name="T19" fmla="*/ 116 h 140"/>
                  <a:gd name="T20" fmla="*/ 51 w 190"/>
                  <a:gd name="T21" fmla="*/ 116 h 140"/>
                  <a:gd name="T22" fmla="*/ 51 w 190"/>
                  <a:gd name="T23" fmla="*/ 110 h 140"/>
                  <a:gd name="T24" fmla="*/ 49 w 190"/>
                  <a:gd name="T25" fmla="*/ 110 h 140"/>
                  <a:gd name="T26" fmla="*/ 49 w 190"/>
                  <a:gd name="T27" fmla="*/ 97 h 140"/>
                  <a:gd name="T28" fmla="*/ 48 w 190"/>
                  <a:gd name="T29" fmla="*/ 97 h 140"/>
                  <a:gd name="T30" fmla="*/ 48 w 190"/>
                  <a:gd name="T31" fmla="*/ 94 h 140"/>
                  <a:gd name="T32" fmla="*/ 39 w 190"/>
                  <a:gd name="T33" fmla="*/ 94 h 140"/>
                  <a:gd name="T34" fmla="*/ 39 w 190"/>
                  <a:gd name="T35" fmla="*/ 91 h 140"/>
                  <a:gd name="T36" fmla="*/ 30 w 190"/>
                  <a:gd name="T37" fmla="*/ 91 h 140"/>
                  <a:gd name="T38" fmla="*/ 30 w 190"/>
                  <a:gd name="T39" fmla="*/ 87 h 140"/>
                  <a:gd name="T40" fmla="*/ 28 w 190"/>
                  <a:gd name="T41" fmla="*/ 87 h 140"/>
                  <a:gd name="T42" fmla="*/ 28 w 190"/>
                  <a:gd name="T43" fmla="*/ 77 h 140"/>
                  <a:gd name="T44" fmla="*/ 26 w 190"/>
                  <a:gd name="T45" fmla="*/ 77 h 140"/>
                  <a:gd name="T46" fmla="*/ 26 w 190"/>
                  <a:gd name="T47" fmla="*/ 70 h 140"/>
                  <a:gd name="T48" fmla="*/ 26 w 190"/>
                  <a:gd name="T49" fmla="*/ 38 h 140"/>
                  <a:gd name="T50" fmla="*/ 24 w 190"/>
                  <a:gd name="T51" fmla="*/ 38 h 140"/>
                  <a:gd name="T52" fmla="*/ 24 w 190"/>
                  <a:gd name="T53" fmla="*/ 27 h 140"/>
                  <a:gd name="T54" fmla="*/ 23 w 190"/>
                  <a:gd name="T55" fmla="*/ 27 h 140"/>
                  <a:gd name="T56" fmla="*/ 23 w 190"/>
                  <a:gd name="T57" fmla="*/ 22 h 140"/>
                  <a:gd name="T58" fmla="*/ 20 w 190"/>
                  <a:gd name="T59" fmla="*/ 22 h 140"/>
                  <a:gd name="T60" fmla="*/ 20 w 190"/>
                  <a:gd name="T61" fmla="*/ 18 h 140"/>
                  <a:gd name="T62" fmla="*/ 18 w 190"/>
                  <a:gd name="T63" fmla="*/ 18 h 140"/>
                  <a:gd name="T64" fmla="*/ 18 w 190"/>
                  <a:gd name="T65" fmla="*/ 11 h 140"/>
                  <a:gd name="T66" fmla="*/ 16 w 190"/>
                  <a:gd name="T67" fmla="*/ 11 h 140"/>
                  <a:gd name="T68" fmla="*/ 16 w 190"/>
                  <a:gd name="T69" fmla="*/ 8 h 140"/>
                  <a:gd name="T70" fmla="*/ 14 w 190"/>
                  <a:gd name="T71" fmla="*/ 8 h 140"/>
                  <a:gd name="T72" fmla="*/ 14 w 190"/>
                  <a:gd name="T73" fmla="*/ 3 h 140"/>
                  <a:gd name="T74" fmla="*/ 7 w 190"/>
                  <a:gd name="T75" fmla="*/ 3 h 140"/>
                  <a:gd name="T76" fmla="*/ 7 w 190"/>
                  <a:gd name="T77" fmla="*/ 0 h 140"/>
                  <a:gd name="T78" fmla="*/ 0 w 190"/>
                  <a:gd name="T7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0" h="140">
                    <a:moveTo>
                      <a:pt x="190" y="140"/>
                    </a:moveTo>
                    <a:lnTo>
                      <a:pt x="190" y="135"/>
                    </a:lnTo>
                    <a:lnTo>
                      <a:pt x="127" y="135"/>
                    </a:lnTo>
                    <a:lnTo>
                      <a:pt x="127" y="132"/>
                    </a:lnTo>
                    <a:lnTo>
                      <a:pt x="105" y="132"/>
                    </a:lnTo>
                    <a:lnTo>
                      <a:pt x="105" y="127"/>
                    </a:lnTo>
                    <a:lnTo>
                      <a:pt x="75" y="127"/>
                    </a:lnTo>
                    <a:lnTo>
                      <a:pt x="75" y="119"/>
                    </a:lnTo>
                    <a:lnTo>
                      <a:pt x="53" y="119"/>
                    </a:lnTo>
                    <a:lnTo>
                      <a:pt x="53" y="116"/>
                    </a:lnTo>
                    <a:lnTo>
                      <a:pt x="51" y="116"/>
                    </a:lnTo>
                    <a:lnTo>
                      <a:pt x="51" y="110"/>
                    </a:lnTo>
                    <a:lnTo>
                      <a:pt x="49" y="110"/>
                    </a:lnTo>
                    <a:lnTo>
                      <a:pt x="49" y="97"/>
                    </a:lnTo>
                    <a:lnTo>
                      <a:pt x="48" y="97"/>
                    </a:lnTo>
                    <a:lnTo>
                      <a:pt x="48" y="94"/>
                    </a:lnTo>
                    <a:lnTo>
                      <a:pt x="39" y="94"/>
                    </a:lnTo>
                    <a:lnTo>
                      <a:pt x="39" y="91"/>
                    </a:lnTo>
                    <a:lnTo>
                      <a:pt x="30" y="91"/>
                    </a:lnTo>
                    <a:lnTo>
                      <a:pt x="30" y="87"/>
                    </a:lnTo>
                    <a:lnTo>
                      <a:pt x="28" y="87"/>
                    </a:lnTo>
                    <a:lnTo>
                      <a:pt x="28" y="77"/>
                    </a:lnTo>
                    <a:lnTo>
                      <a:pt x="26" y="77"/>
                    </a:lnTo>
                    <a:lnTo>
                      <a:pt x="26" y="70"/>
                    </a:lnTo>
                    <a:cubicBezTo>
                      <a:pt x="26" y="70"/>
                      <a:pt x="25" y="38"/>
                      <a:pt x="26" y="38"/>
                    </a:cubicBezTo>
                    <a:cubicBezTo>
                      <a:pt x="27" y="38"/>
                      <a:pt x="24" y="38"/>
                      <a:pt x="24" y="38"/>
                    </a:cubicBezTo>
                    <a:lnTo>
                      <a:pt x="24" y="27"/>
                    </a:lnTo>
                    <a:lnTo>
                      <a:pt x="23" y="27"/>
                    </a:lnTo>
                    <a:lnTo>
                      <a:pt x="23" y="22"/>
                    </a:lnTo>
                    <a:lnTo>
                      <a:pt x="20" y="22"/>
                    </a:lnTo>
                    <a:lnTo>
                      <a:pt x="20" y="18"/>
                    </a:lnTo>
                    <a:lnTo>
                      <a:pt x="18" y="18"/>
                    </a:lnTo>
                    <a:lnTo>
                      <a:pt x="18" y="11"/>
                    </a:lnTo>
                    <a:lnTo>
                      <a:pt x="16" y="11"/>
                    </a:lnTo>
                    <a:lnTo>
                      <a:pt x="16" y="8"/>
                    </a:lnTo>
                    <a:lnTo>
                      <a:pt x="14" y="8"/>
                    </a:lnTo>
                    <a:lnTo>
                      <a:pt x="14" y="3"/>
                    </a:lnTo>
                    <a:lnTo>
                      <a:pt x="7" y="3"/>
                    </a:lnTo>
                    <a:lnTo>
                      <a:pt x="7" y="0"/>
                    </a:lnTo>
                    <a:lnTo>
                      <a:pt x="0" y="0"/>
                    </a:lnTo>
                  </a:path>
                </a:pathLst>
              </a:custGeom>
              <a:ln w="15875">
                <a:solidFill>
                  <a:srgbClr val="2D3882"/>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cxnSp>
        <p:nvCxnSpPr>
          <p:cNvPr id="84" name="Straight Connector 83"/>
          <p:cNvCxnSpPr/>
          <p:nvPr/>
        </p:nvCxnSpPr>
        <p:spPr>
          <a:xfrm>
            <a:off x="1818111" y="1939516"/>
            <a:ext cx="2684013"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818111" y="2130016"/>
            <a:ext cx="2684013"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818111" y="2453866"/>
            <a:ext cx="2684013"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818111" y="2730091"/>
            <a:ext cx="2684013"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849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Oesophageal and </a:t>
            </a:r>
            <a:br>
              <a:rPr lang="de-DE" dirty="0" smtClean="0"/>
            </a:br>
            <a:r>
              <a:rPr lang="de-DE" dirty="0" smtClean="0"/>
              <a:t>gastric cancer</a:t>
            </a:r>
            <a:endParaRPr lang="en-US" dirty="0"/>
          </a:p>
        </p:txBody>
      </p:sp>
    </p:spTree>
    <p:extLst>
      <p:ext uri="{BB962C8B-B14F-4D97-AF65-F5344CB8AC3E}">
        <p14:creationId xmlns:p14="http://schemas.microsoft.com/office/powerpoint/2010/main" val="22228215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 Morbidity and mortality after laparoscopy-assisted and open distal </a:t>
            </a:r>
            <a:r>
              <a:rPr lang="en-GB" sz="1800" dirty="0" err="1"/>
              <a:t>gastrectomy</a:t>
            </a:r>
            <a:r>
              <a:rPr lang="en-GB" sz="1800" dirty="0"/>
              <a:t> for stage I gastric cancer: Results from a </a:t>
            </a:r>
            <a:r>
              <a:rPr lang="en-GB" sz="1800" dirty="0" err="1"/>
              <a:t>multicenter</a:t>
            </a:r>
            <a:r>
              <a:rPr lang="en-GB" sz="1800" dirty="0"/>
              <a:t> randomized controlled trial (KLASS-01) – </a:t>
            </a:r>
            <a:r>
              <a:rPr lang="en-GB" sz="1800" dirty="0" err="1"/>
              <a:t>Hyuk-Joon</a:t>
            </a:r>
            <a:r>
              <a:rPr lang="en-GB" sz="1800" dirty="0"/>
              <a:t> L, et al</a:t>
            </a:r>
          </a:p>
        </p:txBody>
      </p:sp>
      <p:sp>
        <p:nvSpPr>
          <p:cNvPr id="3" name="Text Placeholder 2"/>
          <p:cNvSpPr>
            <a:spLocks noGrp="1"/>
          </p:cNvSpPr>
          <p:nvPr>
            <p:ph type="body" sz="quarter" idx="10"/>
          </p:nvPr>
        </p:nvSpPr>
        <p:spPr/>
        <p:txBody>
          <a:bodyPr/>
          <a:lstStyle/>
          <a:p>
            <a:r>
              <a:rPr lang="en-US" dirty="0"/>
              <a:t>LADG, </a:t>
            </a:r>
            <a:r>
              <a:rPr lang="en-GB" dirty="0"/>
              <a:t>laparoscopy assisted distal </a:t>
            </a:r>
            <a:r>
              <a:rPr lang="en-GB" dirty="0" err="1"/>
              <a:t>gastrectomy</a:t>
            </a:r>
            <a:r>
              <a:rPr lang="en-GB" dirty="0"/>
              <a:t>; </a:t>
            </a:r>
            <a:r>
              <a:rPr lang="en-GB" dirty="0" smtClean="0"/>
              <a:t/>
            </a:r>
            <a:br>
              <a:rPr lang="en-GB" dirty="0" smtClean="0"/>
            </a:br>
            <a:r>
              <a:rPr lang="en-GB" dirty="0" smtClean="0"/>
              <a:t>ODG</a:t>
            </a:r>
            <a:r>
              <a:rPr lang="en-GB" dirty="0"/>
              <a:t>, open distal </a:t>
            </a:r>
            <a:r>
              <a:rPr lang="en-GB" dirty="0" err="1" smtClean="0"/>
              <a:t>gastrectomy</a:t>
            </a:r>
            <a:endParaRPr lang="en-US" dirty="0"/>
          </a:p>
        </p:txBody>
      </p:sp>
      <p:sp>
        <p:nvSpPr>
          <p:cNvPr id="4" name="Text Placeholder 3"/>
          <p:cNvSpPr>
            <a:spLocks noGrp="1"/>
          </p:cNvSpPr>
          <p:nvPr>
            <p:ph type="body" sz="quarter" idx="11"/>
          </p:nvPr>
        </p:nvSpPr>
        <p:spPr/>
        <p:txBody>
          <a:bodyPr/>
          <a:lstStyle/>
          <a:p>
            <a:r>
              <a:rPr lang="en-GB" dirty="0" err="1"/>
              <a:t>Hyuk-Joon</a:t>
            </a:r>
            <a:r>
              <a:rPr lang="en-GB" dirty="0"/>
              <a:t>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4)</a:t>
            </a:r>
            <a:endParaRPr lang="en-GB" dirty="0"/>
          </a:p>
        </p:txBody>
      </p:sp>
      <p:sp>
        <p:nvSpPr>
          <p:cNvPr id="5" name="Oval 14"/>
          <p:cNvSpPr>
            <a:spLocks noChangeArrowheads="1"/>
          </p:cNvSpPr>
          <p:nvPr/>
        </p:nvSpPr>
        <p:spPr bwMode="auto">
          <a:xfrm>
            <a:off x="3941537" y="327498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1" idx="1"/>
          </p:cNvCxnSpPr>
          <p:nvPr/>
        </p:nvCxnSpPr>
        <p:spPr bwMode="auto">
          <a:xfrm rot="5400000" flipH="1" flipV="1">
            <a:off x="4217370" y="2627047"/>
            <a:ext cx="663905" cy="631975"/>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34676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9" name="AutoShape 19"/>
          <p:cNvCxnSpPr>
            <a:cxnSpLocks noChangeShapeType="1"/>
          </p:cNvCxnSpPr>
          <p:nvPr/>
        </p:nvCxnSpPr>
        <p:spPr bwMode="auto">
          <a:xfrm>
            <a:off x="3684814" y="3567086"/>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43800" y="2611081"/>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865310" y="220071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LADG</a:t>
            </a:r>
          </a:p>
          <a:p>
            <a:pPr algn="ctr" defTabSz="892175" eaLnBrk="0" hangingPunct="0"/>
            <a:r>
              <a:rPr lang="en-GB" altLang="zh-CN" dirty="0">
                <a:solidFill>
                  <a:schemeClr val="tx2"/>
                </a:solidFill>
                <a:ea typeface="SimSun" pitchFamily="2" charset="-122"/>
              </a:rPr>
              <a:t>(n=686)</a:t>
            </a:r>
          </a:p>
        </p:txBody>
      </p:sp>
      <p:sp>
        <p:nvSpPr>
          <p:cNvPr id="12" name="TextBox 11"/>
          <p:cNvSpPr txBox="1"/>
          <p:nvPr/>
        </p:nvSpPr>
        <p:spPr>
          <a:xfrm>
            <a:off x="369888" y="1309048"/>
            <a:ext cx="8404225" cy="830997"/>
          </a:xfrm>
          <a:prstGeom prst="rect">
            <a:avLst/>
          </a:prstGeom>
          <a:noFill/>
        </p:spPr>
        <p:txBody>
          <a:bodyPr wrap="square" lIns="0" rtlCol="0">
            <a:spAutoFit/>
          </a:bodyPr>
          <a:lstStyle/>
          <a:p>
            <a:pPr lvl="0">
              <a:buClr>
                <a:srgbClr val="043882"/>
              </a:buClr>
            </a:pPr>
            <a:r>
              <a:rPr lang="en-GB" sz="1600" b="1" dirty="0"/>
              <a:t>Study objective</a:t>
            </a:r>
          </a:p>
          <a:p>
            <a:pPr marL="285750" lvl="1" indent="-285750">
              <a:buClr>
                <a:srgbClr val="043882"/>
              </a:buClr>
              <a:buFont typeface="Arial" panose="020B0604020202020204" pitchFamily="34" charset="0"/>
              <a:buChar char="•"/>
            </a:pPr>
            <a:r>
              <a:rPr lang="en-GB" sz="1600" dirty="0"/>
              <a:t>To compare the </a:t>
            </a:r>
            <a:r>
              <a:rPr lang="en-GB" sz="1600" dirty="0" smtClean="0"/>
              <a:t>safety </a:t>
            </a:r>
            <a:r>
              <a:rPr lang="en-GB" sz="1600" dirty="0"/>
              <a:t>of </a:t>
            </a:r>
            <a:r>
              <a:rPr lang="en-GB" sz="1600" dirty="0" smtClean="0"/>
              <a:t>laparoscopy-assisted versus open distal </a:t>
            </a:r>
            <a:r>
              <a:rPr lang="en-GB" sz="1600" dirty="0" err="1"/>
              <a:t>gastrectomy</a:t>
            </a:r>
            <a:r>
              <a:rPr lang="en-GB" sz="1600" dirty="0"/>
              <a:t> in patients with Stage I gastric </a:t>
            </a:r>
            <a:r>
              <a:rPr lang="en-GB" sz="1600" dirty="0" smtClean="0"/>
              <a:t>cancer</a:t>
            </a:r>
            <a:endParaRPr lang="en-GB" dirty="0"/>
          </a:p>
        </p:txBody>
      </p:sp>
      <p:sp>
        <p:nvSpPr>
          <p:cNvPr id="13" name="AutoShape 9"/>
          <p:cNvSpPr>
            <a:spLocks noChangeArrowheads="1"/>
          </p:cNvSpPr>
          <p:nvPr/>
        </p:nvSpPr>
        <p:spPr bwMode="auto">
          <a:xfrm>
            <a:off x="365124" y="2510628"/>
            <a:ext cx="3319690" cy="20841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chemeClr val="tx2"/>
                </a:solidFill>
                <a:ea typeface="SimSun" pitchFamily="2" charset="-122"/>
              </a:rPr>
              <a:t>20–80 years </a:t>
            </a:r>
          </a:p>
          <a:p>
            <a:pPr marL="228600" indent="-228600" defTabSz="892175" eaLnBrk="0" hangingPunct="0">
              <a:spcAft>
                <a:spcPct val="30000"/>
              </a:spcAft>
              <a:buFont typeface="Arial" pitchFamily="34" charset="0"/>
              <a:buChar char="•"/>
            </a:pPr>
            <a:r>
              <a:rPr lang="en-GB" altLang="zh-CN" dirty="0">
                <a:solidFill>
                  <a:schemeClr val="tx2"/>
                </a:solidFill>
                <a:ea typeface="SimSun" pitchFamily="2" charset="-122"/>
              </a:rPr>
              <a:t>Stage I gastric cancer</a:t>
            </a:r>
          </a:p>
          <a:p>
            <a:pPr marL="228600" indent="-228600" defTabSz="892175" eaLnBrk="0" hangingPunct="0">
              <a:spcAft>
                <a:spcPct val="30000"/>
              </a:spcAft>
              <a:buFont typeface="Arial" pitchFamily="34" charset="0"/>
              <a:buChar char="•"/>
            </a:pPr>
            <a:r>
              <a:rPr lang="en-GB" altLang="zh-CN" dirty="0" smtClean="0">
                <a:solidFill>
                  <a:schemeClr val="tx2"/>
                </a:solidFill>
                <a:ea typeface="SimSun" pitchFamily="2" charset="-122"/>
              </a:rPr>
              <a:t>cT1N0M0, cT1N1M0, cT2aN0M0</a:t>
            </a:r>
            <a:endParaRPr lang="en-GB" altLang="zh-CN" dirty="0">
              <a:solidFill>
                <a:schemeClr val="tx2"/>
              </a:solidFill>
              <a:ea typeface="SimSun" pitchFamily="2" charset="-122"/>
            </a:endParaRPr>
          </a:p>
          <a:p>
            <a:pPr marL="292100" indent="-292100" defTabSz="892175" eaLnBrk="0" hangingPunct="0">
              <a:spcAft>
                <a:spcPct val="30000"/>
              </a:spcAft>
            </a:pPr>
            <a:r>
              <a:rPr lang="en-GB" altLang="zh-CN" dirty="0">
                <a:solidFill>
                  <a:schemeClr val="tx2"/>
                </a:solidFill>
                <a:ea typeface="SimSun" pitchFamily="2" charset="-122"/>
              </a:rPr>
              <a:t>(n=1,416)</a:t>
            </a:r>
          </a:p>
        </p:txBody>
      </p:sp>
      <p:sp>
        <p:nvSpPr>
          <p:cNvPr id="14" name="Rectangle 9"/>
          <p:cNvSpPr txBox="1">
            <a:spLocks noChangeArrowheads="1"/>
          </p:cNvSpPr>
          <p:nvPr/>
        </p:nvSpPr>
        <p:spPr>
          <a:xfrm>
            <a:off x="365124" y="5175024"/>
            <a:ext cx="4130676" cy="1007413"/>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PRIMARY ENDPOINT</a:t>
            </a:r>
          </a:p>
          <a:p>
            <a:r>
              <a:rPr lang="en-GB" sz="1600" kern="0" dirty="0"/>
              <a:t>Non-inferior </a:t>
            </a:r>
            <a:r>
              <a:rPr lang="en-GB" sz="1600" kern="0" dirty="0" smtClean="0"/>
              <a:t>5-year OS</a:t>
            </a:r>
            <a:endParaRPr lang="en-GB" sz="1600" kern="0" dirty="0"/>
          </a:p>
        </p:txBody>
      </p:sp>
      <p:sp>
        <p:nvSpPr>
          <p:cNvPr id="15" name="Content Placeholder 26"/>
          <p:cNvSpPr txBox="1">
            <a:spLocks/>
          </p:cNvSpPr>
          <p:nvPr/>
        </p:nvSpPr>
        <p:spPr>
          <a:xfrm>
            <a:off x="4648200" y="5175024"/>
            <a:ext cx="4130675" cy="1007413"/>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SECONDARY ENDPOINTS</a:t>
            </a:r>
          </a:p>
          <a:p>
            <a:r>
              <a:rPr lang="en-GB" sz="1600" kern="0" dirty="0"/>
              <a:t>Morbidity and mortality, </a:t>
            </a:r>
            <a:r>
              <a:rPr lang="en-GB" sz="1600" kern="0" dirty="0" smtClean="0"/>
              <a:t>5-year DFS</a:t>
            </a:r>
            <a:endParaRPr lang="en-GB" sz="1600" kern="0" dirty="0"/>
          </a:p>
          <a:p>
            <a:r>
              <a:rPr lang="en-GB" sz="1600" kern="0" dirty="0" err="1" smtClean="0"/>
              <a:t>QoL</a:t>
            </a:r>
            <a:r>
              <a:rPr lang="en-GB" sz="1600" kern="0" dirty="0"/>
              <a:t>, </a:t>
            </a:r>
            <a:r>
              <a:rPr lang="en-GB" sz="1600" kern="0" dirty="0" smtClean="0"/>
              <a:t>cost-effectiveness</a:t>
            </a:r>
            <a:endParaRPr lang="en-GB" sz="1600" kern="0" dirty="0"/>
          </a:p>
        </p:txBody>
      </p:sp>
      <p:cxnSp>
        <p:nvCxnSpPr>
          <p:cNvPr id="16" name="AutoShape 16"/>
          <p:cNvCxnSpPr>
            <a:cxnSpLocks noChangeShapeType="1"/>
            <a:endCxn id="19" idx="1"/>
          </p:cNvCxnSpPr>
          <p:nvPr/>
        </p:nvCxnSpPr>
        <p:spPr bwMode="auto">
          <a:xfrm rot="16200000" flipH="1">
            <a:off x="4215319" y="3877201"/>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26287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52719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11682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ea typeface="SimSun" pitchFamily="2" charset="-122"/>
              </a:rPr>
              <a:t>ODG</a:t>
            </a:r>
          </a:p>
          <a:p>
            <a:pPr algn="ctr" defTabSz="892175" eaLnBrk="0" hangingPunct="0"/>
            <a:r>
              <a:rPr lang="en-GB" altLang="zh-CN" dirty="0">
                <a:ea typeface="SimSun" pitchFamily="2" charset="-122"/>
              </a:rPr>
              <a:t>(n=698)</a:t>
            </a:r>
          </a:p>
        </p:txBody>
      </p:sp>
    </p:spTree>
    <p:extLst>
      <p:ext uri="{BB962C8B-B14F-4D97-AF65-F5344CB8AC3E}">
        <p14:creationId xmlns:p14="http://schemas.microsoft.com/office/powerpoint/2010/main" val="2065100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 Morbidity and mortality after laparoscopy-assisted and open distal </a:t>
            </a:r>
            <a:r>
              <a:rPr lang="en-GB" sz="1800" dirty="0" err="1"/>
              <a:t>gastrectomy</a:t>
            </a:r>
            <a:r>
              <a:rPr lang="en-GB" sz="1800" dirty="0"/>
              <a:t> for stage I gastric cancer: Results from a </a:t>
            </a:r>
            <a:r>
              <a:rPr lang="en-GB" sz="1800" dirty="0" err="1"/>
              <a:t>multicenter</a:t>
            </a:r>
            <a:r>
              <a:rPr lang="en-GB" sz="1800" dirty="0"/>
              <a:t> randomized controlled trial (KLASS-01) – </a:t>
            </a:r>
            <a:r>
              <a:rPr lang="en-GB" sz="1800" dirty="0" err="1"/>
              <a:t>Hyuk-Joon</a:t>
            </a:r>
            <a:r>
              <a:rPr lang="en-GB" sz="1800" dirty="0"/>
              <a:t> L, et al</a:t>
            </a:r>
          </a:p>
        </p:txBody>
      </p:sp>
      <p:sp>
        <p:nvSpPr>
          <p:cNvPr id="3" name="Content Placeholder 2"/>
          <p:cNvSpPr>
            <a:spLocks noGrp="1"/>
          </p:cNvSpPr>
          <p:nvPr>
            <p:ph idx="1"/>
          </p:nvPr>
        </p:nvSpPr>
        <p:spPr/>
        <p:txBody>
          <a:bodyPr/>
          <a:lstStyle/>
          <a:p>
            <a:pPr marL="0" indent="0">
              <a:buNone/>
            </a:pPr>
            <a:r>
              <a:rPr lang="en-GB" sz="1600" b="1" dirty="0" smtClean="0">
                <a:solidFill>
                  <a:schemeClr val="tx1"/>
                </a:solidFill>
              </a:rPr>
              <a:t>Key results</a:t>
            </a:r>
            <a:endParaRPr lang="en-GB" b="1" dirty="0">
              <a:solidFill>
                <a:schemeClr val="tx1"/>
              </a:solidFill>
            </a:endParaRPr>
          </a:p>
        </p:txBody>
      </p:sp>
      <p:sp>
        <p:nvSpPr>
          <p:cNvPr id="4" name="Text Placeholder 3"/>
          <p:cNvSpPr>
            <a:spLocks noGrp="1"/>
          </p:cNvSpPr>
          <p:nvPr>
            <p:ph type="body" sz="quarter" idx="10"/>
          </p:nvPr>
        </p:nvSpPr>
        <p:spPr/>
        <p:txBody>
          <a:bodyPr/>
          <a:lstStyle/>
          <a:p>
            <a:r>
              <a:rPr lang="en-US" dirty="0" smtClean="0"/>
              <a:t>*Multivariate analysis</a:t>
            </a:r>
            <a:endParaRPr lang="en-US" dirty="0"/>
          </a:p>
        </p:txBody>
      </p:sp>
      <p:sp>
        <p:nvSpPr>
          <p:cNvPr id="5" name="Text Placeholder 4"/>
          <p:cNvSpPr>
            <a:spLocks noGrp="1"/>
          </p:cNvSpPr>
          <p:nvPr>
            <p:ph type="body" sz="quarter" idx="11"/>
          </p:nvPr>
        </p:nvSpPr>
        <p:spPr/>
        <p:txBody>
          <a:bodyPr/>
          <a:lstStyle/>
          <a:p>
            <a:r>
              <a:rPr lang="en-GB" dirty="0" err="1"/>
              <a:t>Hyuk-Joon</a:t>
            </a:r>
            <a:r>
              <a:rPr lang="en-GB" dirty="0"/>
              <a:t>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4</a:t>
            </a:r>
            <a:r>
              <a:rPr lang="fr-FR" dirty="0" smtClean="0"/>
              <a:t>)</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054467067"/>
              </p:ext>
            </p:extLst>
          </p:nvPr>
        </p:nvGraphicFramePr>
        <p:xfrm>
          <a:off x="369888" y="1589907"/>
          <a:ext cx="8408989" cy="2346960"/>
        </p:xfrm>
        <a:graphic>
          <a:graphicData uri="http://schemas.openxmlformats.org/drawingml/2006/table">
            <a:tbl>
              <a:tblPr firstRow="1" bandRow="1">
                <a:tableStyleId>{69012ECD-51FC-41F1-AA8D-1B2483CD663E}</a:tableStyleId>
              </a:tblPr>
              <a:tblGrid>
                <a:gridCol w="3178530"/>
                <a:gridCol w="2135875"/>
                <a:gridCol w="2135875"/>
                <a:gridCol w="958709"/>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Arial" charset="0"/>
                          <a:cs typeface="Arial" charset="0"/>
                        </a:rPr>
                        <a:t>Morbidity and mortality, n (%)</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LADG (N=644)</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ODG (N=612)</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u="none" strike="noStrike" cap="none" normalizeH="0" baseline="0" dirty="0" smtClean="0">
                          <a:ln>
                            <a:noFill/>
                          </a:ln>
                          <a:effectLst/>
                        </a:rPr>
                        <a:t>Postoperative morbidity</a:t>
                      </a:r>
                      <a:endParaRPr kumimoji="0" lang="en-GB" sz="16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84 (13.0)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122 (19.9)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effectLst/>
                        </a:rPr>
                        <a:t>Intra-abdominal complications</a:t>
                      </a:r>
                      <a:endParaRPr kumimoji="0" lang="en-GB" sz="16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49 (7.6)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63 (10.3)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0.095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Wound complications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20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47 (7.7)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&lt;0.001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Medical complications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19 (3.0)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18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0.992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Surgical mortality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4 (0.6)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 (0.3)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0.687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607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Re-operation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8 (1.2)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9 (1.5)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0.726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740652352"/>
              </p:ext>
            </p:extLst>
          </p:nvPr>
        </p:nvGraphicFramePr>
        <p:xfrm>
          <a:off x="369888" y="3994183"/>
          <a:ext cx="8405622" cy="2042160"/>
        </p:xfrm>
        <a:graphic>
          <a:graphicData uri="http://schemas.openxmlformats.org/drawingml/2006/table">
            <a:tbl>
              <a:tblPr firstRow="1" bandRow="1">
                <a:tableStyleId>{69012ECD-51FC-41F1-AA8D-1B2483CD663E}</a:tableStyleId>
              </a:tblPr>
              <a:tblGrid>
                <a:gridCol w="4297646"/>
                <a:gridCol w="3098042"/>
                <a:gridCol w="1009934"/>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US" sz="1600" b="1" i="0" u="none" strike="noStrike" cap="none" normalizeH="0" baseline="0" dirty="0" smtClean="0">
                          <a:ln>
                            <a:noFill/>
                          </a:ln>
                          <a:solidFill>
                            <a:schemeClr val="tx2"/>
                          </a:solidFill>
                          <a:effectLst/>
                          <a:latin typeface="Arial" charset="0"/>
                          <a:cs typeface="Arial" charset="0"/>
                        </a:rPr>
                        <a:t>Risk factors for postoperative mortality</a:t>
                      </a:r>
                      <a:r>
                        <a:rPr kumimoji="0" lang="en-US" sz="1600" b="1" i="0" u="none" strike="noStrike" cap="none" normalizeH="0" baseline="30000" dirty="0" smtClean="0">
                          <a:ln>
                            <a:noFill/>
                          </a:ln>
                          <a:solidFill>
                            <a:schemeClr val="tx2"/>
                          </a:solidFill>
                          <a:effectLst/>
                          <a:latin typeface="Arial" charset="0"/>
                          <a:cs typeface="Arial" charset="0"/>
                        </a:rPr>
                        <a:t>*</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OR (95% CI)</a:t>
                      </a:r>
                      <a:endParaRPr kumimoji="0" lang="en-GB" sz="16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2"/>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600" b="1" dirty="0" smtClean="0">
                          <a:solidFill>
                            <a:srgbClr val="363636"/>
                          </a:solidFill>
                        </a:rPr>
                        <a:t>LADG vs. ODG</a:t>
                      </a:r>
                      <a:endParaRPr kumimoji="0" lang="en-GB" sz="16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600" b="1" dirty="0" smtClean="0">
                          <a:solidFill>
                            <a:srgbClr val="363636"/>
                          </a:solidFill>
                        </a:rPr>
                        <a:t>0.599 (0.441, 0.813) </a:t>
                      </a:r>
                      <a:endParaRPr kumimoji="0" lang="en-GB" sz="16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600" b="1" dirty="0" smtClean="0">
                          <a:solidFill>
                            <a:srgbClr val="363636"/>
                          </a:solidFill>
                        </a:rPr>
                        <a:t>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020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No. of comorbidities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 vs.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1.307 (0.927, 1.843)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0.126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2 vs.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1.578 (0.970, 2.588)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0" i="0" u="none" strike="noStrike" cap="none" normalizeH="0" baseline="0" dirty="0" smtClean="0">
                          <a:ln>
                            <a:noFill/>
                          </a:ln>
                          <a:solidFill>
                            <a:schemeClr val="tx1"/>
                          </a:solidFill>
                          <a:effectLst/>
                          <a:latin typeface="Arial" charset="0"/>
                          <a:cs typeface="Arial" charset="0"/>
                        </a:rPr>
                        <a:t>0.066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3 vs. 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3.602 (1.508, 8.662)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b="1" i="0" u="none" strike="noStrike" cap="none" normalizeH="0" baseline="0" dirty="0" smtClean="0">
                          <a:ln>
                            <a:noFill/>
                          </a:ln>
                          <a:solidFill>
                            <a:schemeClr val="tx1"/>
                          </a:solidFill>
                          <a:effectLst/>
                          <a:latin typeface="Arial" charset="0"/>
                          <a:cs typeface="Arial" charset="0"/>
                        </a:rPr>
                        <a:t>0.004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3500494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ESDO Medical Oncology Slide Deck </a:t>
            </a:r>
            <a:br>
              <a:rPr lang="en-GB" dirty="0" smtClean="0"/>
            </a:br>
            <a:r>
              <a:rPr lang="en-GB" b="0" dirty="0" smtClean="0"/>
              <a:t>Editors 2015</a:t>
            </a:r>
            <a:endParaRPr lang="en-GB" b="0" dirty="0"/>
          </a:p>
        </p:txBody>
      </p:sp>
      <p:grpSp>
        <p:nvGrpSpPr>
          <p:cNvPr id="24" name="Group 23"/>
          <p:cNvGrpSpPr/>
          <p:nvPr/>
        </p:nvGrpSpPr>
        <p:grpSpPr>
          <a:xfrm>
            <a:off x="365124" y="4904299"/>
            <a:ext cx="8441919" cy="953293"/>
            <a:chOff x="365124" y="4904299"/>
            <a:chExt cx="8441919" cy="953293"/>
          </a:xfrm>
        </p:grpSpPr>
        <p:sp>
          <p:nvSpPr>
            <p:cNvPr id="6" name="Content Placeholder 9"/>
            <p:cNvSpPr txBox="1">
              <a:spLocks/>
            </p:cNvSpPr>
            <p:nvPr/>
          </p:nvSpPr>
          <p:spPr bwMode="auto">
            <a:xfrm>
              <a:off x="365124" y="4904299"/>
              <a:ext cx="8441919" cy="953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BIOMARKERS</a:t>
              </a:r>
              <a:endParaRPr lang="en-GB" sz="1200" b="1" dirty="0">
                <a:solidFill>
                  <a:srgbClr val="043882"/>
                </a:solidFill>
              </a:endParaRPr>
            </a:p>
            <a:p>
              <a:pPr>
                <a:spcAft>
                  <a:spcPts val="0"/>
                </a:spcAft>
                <a:tabLst>
                  <a:tab pos="2155825" algn="l"/>
                </a:tabLst>
              </a:pPr>
              <a:r>
                <a:rPr lang="en-GB" sz="1200" b="1" dirty="0">
                  <a:solidFill>
                    <a:srgbClr val="4D4D4D"/>
                  </a:solidFill>
                </a:rPr>
                <a:t>Prof Eric Van </a:t>
              </a:r>
              <a:r>
                <a:rPr lang="en-GB" sz="1200" b="1" dirty="0" err="1" smtClean="0">
                  <a:solidFill>
                    <a:srgbClr val="4D4D4D"/>
                  </a:solidFill>
                </a:rPr>
                <a:t>Cutsem</a:t>
              </a:r>
              <a:r>
                <a:rPr lang="en-GB" sz="1200" b="1" dirty="0" smtClean="0">
                  <a:solidFill>
                    <a:srgbClr val="4D4D4D"/>
                  </a:solidFill>
                </a:rPr>
                <a:t>	</a:t>
              </a:r>
              <a:r>
                <a:rPr lang="en-GB" sz="1200" dirty="0" smtClean="0">
                  <a:solidFill>
                    <a:srgbClr val="4D4D4D"/>
                  </a:solidFill>
                </a:rPr>
                <a:t>Digestive </a:t>
              </a:r>
              <a:r>
                <a:rPr lang="en-GB" sz="1200" dirty="0">
                  <a:solidFill>
                    <a:srgbClr val="4D4D4D"/>
                  </a:solidFill>
                </a:rPr>
                <a:t>Oncology Unit, University Hospital </a:t>
              </a:r>
              <a:r>
                <a:rPr lang="en-GB" sz="1200" dirty="0" err="1">
                  <a:solidFill>
                    <a:srgbClr val="4D4D4D"/>
                  </a:solidFill>
                </a:rPr>
                <a:t>Gasthuisberg</a:t>
              </a:r>
              <a:r>
                <a:rPr lang="en-GB" sz="1200" dirty="0">
                  <a:solidFill>
                    <a:srgbClr val="4D4D4D"/>
                  </a:solidFill>
                </a:rPr>
                <a:t>, </a:t>
              </a:r>
              <a:r>
                <a:rPr lang="en-GB" sz="1200" dirty="0" smtClean="0">
                  <a:solidFill>
                    <a:srgbClr val="4D4D4D"/>
                  </a:solidFill>
                </a:rPr>
                <a:t/>
              </a:r>
              <a:br>
                <a:rPr lang="en-GB" sz="1200" dirty="0" smtClean="0">
                  <a:solidFill>
                    <a:srgbClr val="4D4D4D"/>
                  </a:solidFill>
                </a:rPr>
              </a:br>
              <a:r>
                <a:rPr lang="en-GB" sz="1200" dirty="0" smtClean="0">
                  <a:solidFill>
                    <a:srgbClr val="4D4D4D"/>
                  </a:solidFill>
                </a:rPr>
                <a:t>	Leuven</a:t>
              </a:r>
              <a:r>
                <a:rPr lang="en-GB" sz="1200" dirty="0">
                  <a:solidFill>
                    <a:srgbClr val="4D4D4D"/>
                  </a:solidFill>
                </a:rPr>
                <a:t>, Belgium</a:t>
              </a:r>
            </a:p>
            <a:p>
              <a:pPr>
                <a:lnSpc>
                  <a:spcPct val="150000"/>
                </a:lnSpc>
                <a:spcAft>
                  <a:spcPts val="0"/>
                </a:spcAft>
                <a:tabLst>
                  <a:tab pos="2155825" algn="l"/>
                </a:tabLst>
              </a:pPr>
              <a:r>
                <a:rPr lang="en-GB" sz="1200" b="1" dirty="0" smtClean="0">
                  <a:solidFill>
                    <a:srgbClr val="4D4D4D"/>
                  </a:solidFill>
                </a:rPr>
                <a:t>Prof </a:t>
              </a:r>
              <a:r>
                <a:rPr lang="en-GB" sz="1200" b="1" dirty="0">
                  <a:solidFill>
                    <a:srgbClr val="4D4D4D"/>
                  </a:solidFill>
                </a:rPr>
                <a:t>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a:t>
              </a:r>
              <a:r>
                <a:rPr lang="en-GB" sz="1200" dirty="0">
                  <a:solidFill>
                    <a:srgbClr val="4D4D4D"/>
                  </a:solidFill>
                </a:rPr>
                <a:t>of Internal Medicine I, University of Ulm, Ulm, Germany</a:t>
              </a:r>
            </a:p>
          </p:txBody>
        </p:sp>
        <p:grpSp>
          <p:nvGrpSpPr>
            <p:cNvPr id="23" name="Group 22"/>
            <p:cNvGrpSpPr/>
            <p:nvPr/>
          </p:nvGrpSpPr>
          <p:grpSpPr>
            <a:xfrm>
              <a:off x="7548507" y="4911130"/>
              <a:ext cx="1247477" cy="728283"/>
              <a:chOff x="7007694" y="5540377"/>
              <a:chExt cx="1002417" cy="585216"/>
            </a:xfrm>
          </p:grpSpPr>
          <p:pic>
            <p:nvPicPr>
              <p:cNvPr id="9"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94"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5540377"/>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 name="Group 21"/>
          <p:cNvGrpSpPr/>
          <p:nvPr/>
        </p:nvGrpSpPr>
        <p:grpSpPr>
          <a:xfrm>
            <a:off x="365125" y="3774842"/>
            <a:ext cx="8430859" cy="996842"/>
            <a:chOff x="365125" y="3804050"/>
            <a:chExt cx="8430859" cy="996842"/>
          </a:xfrm>
        </p:grpSpPr>
        <p:sp>
          <p:nvSpPr>
            <p:cNvPr id="5" name="Content Placeholder 9"/>
            <p:cNvSpPr txBox="1">
              <a:spLocks/>
            </p:cNvSpPr>
            <p:nvPr/>
          </p:nvSpPr>
          <p:spPr bwMode="auto">
            <a:xfrm>
              <a:off x="365125" y="3819833"/>
              <a:ext cx="8428808" cy="98105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smtClean="0">
                  <a:solidFill>
                    <a:srgbClr val="043882"/>
                  </a:solidFill>
                </a:rPr>
                <a:t>GASTRO-OESOPHAGEAL AND NEUROENDOCRINE TUMOURS </a:t>
              </a:r>
            </a:p>
            <a:p>
              <a:pPr>
                <a:spcAft>
                  <a:spcPts val="0"/>
                </a:spcAft>
                <a:tabLst>
                  <a:tab pos="2155825" algn="l"/>
                </a:tabLst>
              </a:pPr>
              <a:r>
                <a:rPr lang="en-GB" sz="1200" b="1" dirty="0" smtClean="0">
                  <a:solidFill>
                    <a:srgbClr val="4D4D4D"/>
                  </a:solidFill>
                </a:rPr>
                <a:t>Prof Philippe </a:t>
              </a:r>
              <a:r>
                <a:rPr lang="en-GB" sz="1200" b="1" dirty="0" err="1" smtClean="0">
                  <a:solidFill>
                    <a:srgbClr val="4D4D4D"/>
                  </a:solidFill>
                </a:rPr>
                <a:t>Rougier</a:t>
              </a:r>
              <a:r>
                <a:rPr lang="en-GB" sz="1200" b="1" dirty="0" smtClean="0">
                  <a:solidFill>
                    <a:srgbClr val="4D4D4D"/>
                  </a:solidFill>
                </a:rPr>
                <a:t>	</a:t>
              </a:r>
              <a:r>
                <a:rPr lang="en-GB" sz="1200" dirty="0" smtClean="0">
                  <a:solidFill>
                    <a:srgbClr val="4D4D4D"/>
                  </a:solidFill>
                </a:rPr>
                <a:t>Digestive Oncology Department, European Hospital Georges Pompidou, </a:t>
              </a:r>
              <a:br>
                <a:rPr lang="en-GB" sz="1200" dirty="0" smtClean="0">
                  <a:solidFill>
                    <a:srgbClr val="4D4D4D"/>
                  </a:solidFill>
                </a:rPr>
              </a:br>
              <a:r>
                <a:rPr lang="en-GB" sz="1200" dirty="0" smtClean="0">
                  <a:solidFill>
                    <a:srgbClr val="4D4D4D"/>
                  </a:solidFill>
                </a:rPr>
                <a:t>	Paris, France</a:t>
              </a:r>
            </a:p>
            <a:p>
              <a:pPr>
                <a:lnSpc>
                  <a:spcPct val="150000"/>
                </a:lnSpc>
                <a:spcAft>
                  <a:spcPts val="0"/>
                </a:spcAft>
                <a:tabLst>
                  <a:tab pos="2155825" algn="l"/>
                </a:tabLst>
              </a:pPr>
              <a:r>
                <a:rPr lang="en-GB" sz="1200" b="1" dirty="0" smtClean="0">
                  <a:solidFill>
                    <a:srgbClr val="4D4D4D"/>
                  </a:solidFill>
                </a:rPr>
                <a:t>Prof Côme Lepage	</a:t>
              </a:r>
              <a:r>
                <a:rPr lang="en-GB" sz="1200" dirty="0" smtClean="0">
                  <a:solidFill>
                    <a:srgbClr val="4D4D4D"/>
                  </a:solidFill>
                </a:rPr>
                <a:t>University Hospital &amp; INSERM, Dijon, France</a:t>
              </a:r>
              <a:endParaRPr lang="en-GB" sz="1200" dirty="0">
                <a:solidFill>
                  <a:srgbClr val="4D4D4D"/>
                </a:solidFill>
              </a:endParaRPr>
            </a:p>
          </p:txBody>
        </p:sp>
        <p:grpSp>
          <p:nvGrpSpPr>
            <p:cNvPr id="21" name="Group 20"/>
            <p:cNvGrpSpPr/>
            <p:nvPr/>
          </p:nvGrpSpPr>
          <p:grpSpPr>
            <a:xfrm>
              <a:off x="7548507" y="3804050"/>
              <a:ext cx="1247477" cy="728283"/>
              <a:chOff x="7007694" y="4419649"/>
              <a:chExt cx="1002417" cy="585216"/>
            </a:xfrm>
          </p:grpSpPr>
          <p:pic>
            <p:nvPicPr>
              <p:cNvPr id="11"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694"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5479" y="4419649"/>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365124" y="2671098"/>
            <a:ext cx="8439811" cy="971130"/>
            <a:chOff x="365124" y="2745296"/>
            <a:chExt cx="8439811" cy="971130"/>
          </a:xfrm>
        </p:grpSpPr>
        <p:sp>
          <p:nvSpPr>
            <p:cNvPr id="3" name="Content Placeholder 9"/>
            <p:cNvSpPr txBox="1">
              <a:spLocks/>
            </p:cNvSpPr>
            <p:nvPr/>
          </p:nvSpPr>
          <p:spPr>
            <a:xfrm>
              <a:off x="365124" y="2745296"/>
              <a:ext cx="8439811" cy="971130"/>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lnSpc>
                  <a:spcPct val="150000"/>
                </a:lnSpc>
                <a:spcBef>
                  <a:spcPts val="0"/>
                </a:spcBef>
                <a:spcAft>
                  <a:spcPts val="600"/>
                </a:spcAft>
                <a:buClrTx/>
                <a:buSzTx/>
                <a:buFontTx/>
                <a:buNone/>
              </a:pPr>
              <a:r>
                <a:rPr lang="en-GB" sz="1400" b="1" dirty="0" smtClean="0">
                  <a:solidFill>
                    <a:srgbClr val="043882"/>
                  </a:solidFill>
                </a:rPr>
                <a:t>PANCREATIC CANCER AND HEPATOBILIARY TUMOURS</a:t>
              </a:r>
            </a:p>
            <a:p>
              <a:pPr marL="0" indent="0" fontAlgn="auto">
                <a:spcBef>
                  <a:spcPts val="0"/>
                </a:spcBef>
                <a:spcAft>
                  <a:spcPts val="0"/>
                </a:spcAft>
                <a:buClrTx/>
                <a:buSzTx/>
                <a:buFontTx/>
                <a:buNone/>
                <a:tabLst>
                  <a:tab pos="2155825" algn="l"/>
                </a:tabLst>
              </a:pPr>
              <a:r>
                <a:rPr lang="en-GB" sz="1200" b="1" dirty="0" smtClean="0">
                  <a:solidFill>
                    <a:srgbClr val="4D4D4D"/>
                  </a:solidFill>
                </a:rPr>
                <a:t>Prof Jean-Luc Van </a:t>
              </a:r>
              <a:r>
                <a:rPr lang="en-GB" sz="1200" b="1" dirty="0" err="1" smtClean="0">
                  <a:solidFill>
                    <a:srgbClr val="4D4D4D"/>
                  </a:solidFill>
                </a:rPr>
                <a:t>Laetham</a:t>
              </a:r>
              <a:r>
                <a:rPr lang="en-GB" sz="1200" b="1" dirty="0" smtClean="0">
                  <a:solidFill>
                    <a:srgbClr val="4D4D4D"/>
                  </a:solidFill>
                </a:rPr>
                <a:t>	</a:t>
              </a:r>
              <a:r>
                <a:rPr lang="en-GB" sz="1200" dirty="0" smtClean="0">
                  <a:solidFill>
                    <a:srgbClr val="4D4D4D"/>
                  </a:solidFill>
                </a:rPr>
                <a:t>Department of Gastroenterology-GI Cancer Unit, </a:t>
              </a:r>
              <a:endParaRPr lang="en-GB" sz="1200" dirty="0">
                <a:solidFill>
                  <a:srgbClr val="4D4D4D"/>
                </a:solidFill>
              </a:endParaRPr>
            </a:p>
            <a:p>
              <a:pPr marL="0" indent="0" fontAlgn="auto">
                <a:spcBef>
                  <a:spcPts val="0"/>
                </a:spcBef>
                <a:spcAft>
                  <a:spcPts val="200"/>
                </a:spcAft>
                <a:buClrTx/>
                <a:buSzTx/>
                <a:buFontTx/>
                <a:buNone/>
                <a:tabLst>
                  <a:tab pos="2155825" algn="l"/>
                </a:tabLst>
              </a:pPr>
              <a:r>
                <a:rPr lang="en-GB" sz="1200" dirty="0" smtClean="0">
                  <a:solidFill>
                    <a:srgbClr val="4D4D4D"/>
                  </a:solidFill>
                </a:rPr>
                <a:t>	</a:t>
              </a:r>
              <a:r>
                <a:rPr lang="en-GB" sz="1200" dirty="0" err="1" smtClean="0">
                  <a:solidFill>
                    <a:srgbClr val="4D4D4D"/>
                  </a:solidFill>
                </a:rPr>
                <a:t>Erasme</a:t>
              </a:r>
              <a:r>
                <a:rPr lang="en-GB" sz="1200" dirty="0" smtClean="0">
                  <a:solidFill>
                    <a:srgbClr val="4D4D4D"/>
                  </a:solidFill>
                </a:rPr>
                <a:t> University Hospital, Brussels, Belgium</a:t>
              </a:r>
            </a:p>
            <a:p>
              <a:pPr marL="0" indent="0" fontAlgn="auto">
                <a:lnSpc>
                  <a:spcPct val="150000"/>
                </a:lnSpc>
                <a:spcBef>
                  <a:spcPts val="0"/>
                </a:spcBef>
                <a:spcAft>
                  <a:spcPts val="0"/>
                </a:spcAft>
                <a:buClrTx/>
                <a:buSzTx/>
                <a:buFontTx/>
                <a:buNone/>
                <a:tabLst>
                  <a:tab pos="2155825" algn="l"/>
                </a:tabLst>
              </a:pPr>
              <a:r>
                <a:rPr lang="en-GB" sz="1200" b="1" dirty="0" smtClean="0">
                  <a:solidFill>
                    <a:srgbClr val="4D4D4D"/>
                  </a:solidFill>
                </a:rPr>
                <a:t>Prof Thomas </a:t>
              </a:r>
              <a:r>
                <a:rPr lang="en-GB" sz="1200" b="1" dirty="0" err="1" smtClean="0">
                  <a:solidFill>
                    <a:srgbClr val="4D4D4D"/>
                  </a:solidFill>
                </a:rPr>
                <a:t>Seufferlein</a:t>
              </a:r>
              <a:r>
                <a:rPr lang="en-GB" sz="1200" b="1" dirty="0" smtClean="0">
                  <a:solidFill>
                    <a:srgbClr val="4D4D4D"/>
                  </a:solidFill>
                </a:rPr>
                <a:t>	</a:t>
              </a:r>
              <a:r>
                <a:rPr lang="en-GB" sz="1200" dirty="0" smtClean="0">
                  <a:solidFill>
                    <a:srgbClr val="4D4D4D"/>
                  </a:solidFill>
                </a:rPr>
                <a:t>Clinic of Internal Medicine I, University of Ulm, Ulm, Germany</a:t>
              </a:r>
              <a:endParaRPr lang="en-GB" sz="1200" dirty="0">
                <a:solidFill>
                  <a:srgbClr val="4D4D4D"/>
                </a:solidFill>
              </a:endParaRPr>
            </a:p>
          </p:txBody>
        </p:sp>
        <p:grpSp>
          <p:nvGrpSpPr>
            <p:cNvPr id="20" name="Group 19"/>
            <p:cNvGrpSpPr/>
            <p:nvPr/>
          </p:nvGrpSpPr>
          <p:grpSpPr>
            <a:xfrm>
              <a:off x="7548507" y="2754401"/>
              <a:ext cx="1247477" cy="728283"/>
              <a:chOff x="7007694" y="3247168"/>
              <a:chExt cx="1002417" cy="585216"/>
            </a:xfrm>
          </p:grpSpPr>
          <p:pic>
            <p:nvPicPr>
              <p:cNvPr id="13" name="Picture 1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7694"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479" y="3247168"/>
                <a:ext cx="484632" cy="585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98844" y="5955817"/>
            <a:ext cx="495089" cy="740082"/>
          </a:xfrm>
          <a:prstGeom prst="rect">
            <a:avLst/>
          </a:prstGeom>
        </p:spPr>
      </p:pic>
      <p:grpSp>
        <p:nvGrpSpPr>
          <p:cNvPr id="15" name="Group 14"/>
          <p:cNvGrpSpPr/>
          <p:nvPr/>
        </p:nvGrpSpPr>
        <p:grpSpPr>
          <a:xfrm>
            <a:off x="365125" y="1307745"/>
            <a:ext cx="8430859" cy="1230739"/>
            <a:chOff x="365125" y="1307745"/>
            <a:chExt cx="8430859" cy="1230739"/>
          </a:xfrm>
        </p:grpSpPr>
        <p:sp>
          <p:nvSpPr>
            <p:cNvPr id="4" name="Content Placeholder 9"/>
            <p:cNvSpPr txBox="1">
              <a:spLocks/>
            </p:cNvSpPr>
            <p:nvPr/>
          </p:nvSpPr>
          <p:spPr bwMode="auto">
            <a:xfrm>
              <a:off x="365125" y="1307745"/>
              <a:ext cx="8428808" cy="1230739"/>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a:extLst/>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smtClean="0">
                  <a:solidFill>
                    <a:srgbClr val="043882"/>
                  </a:solidFill>
                </a:rPr>
                <a:t>COLORECTAL CANCERS</a:t>
              </a:r>
            </a:p>
            <a:p>
              <a:pPr>
                <a:spcAft>
                  <a:spcPts val="0"/>
                </a:spcAft>
                <a:tabLst>
                  <a:tab pos="2155825" algn="l"/>
                </a:tabLst>
              </a:pPr>
              <a:r>
                <a:rPr lang="en-GB" sz="1200" b="1" dirty="0" smtClean="0">
                  <a:solidFill>
                    <a:srgbClr val="4D4D4D"/>
                  </a:solidFill>
                </a:rPr>
                <a:t>Prof Eric Van </a:t>
              </a:r>
              <a:r>
                <a:rPr lang="en-GB" sz="1200" b="1" dirty="0" err="1" smtClean="0">
                  <a:solidFill>
                    <a:srgbClr val="4D4D4D"/>
                  </a:solidFill>
                </a:rPr>
                <a:t>Cutsem</a:t>
              </a:r>
              <a:r>
                <a:rPr lang="en-GB" sz="1200" b="1" dirty="0">
                  <a:solidFill>
                    <a:srgbClr val="4D4D4D"/>
                  </a:solidFill>
                </a:rPr>
                <a:t>	</a:t>
              </a:r>
              <a:r>
                <a:rPr lang="en-GB" sz="1200" dirty="0" smtClean="0">
                  <a:solidFill>
                    <a:srgbClr val="4D4D4D"/>
                  </a:solidFill>
                </a:rPr>
                <a:t>Digestive Oncology Unit, University Hospital </a:t>
              </a:r>
              <a:r>
                <a:rPr lang="en-GB" sz="1200" dirty="0" err="1" smtClean="0">
                  <a:solidFill>
                    <a:srgbClr val="4D4D4D"/>
                  </a:solidFill>
                </a:rPr>
                <a:t>Gasthuisberg</a:t>
              </a:r>
              <a:r>
                <a:rPr lang="en-GB" sz="1200" dirty="0" smtClean="0">
                  <a:solidFill>
                    <a:srgbClr val="4D4D4D"/>
                  </a:solidFill>
                </a:rPr>
                <a:t>, </a:t>
              </a:r>
              <a:br>
                <a:rPr lang="en-GB" sz="1200" dirty="0" smtClean="0">
                  <a:solidFill>
                    <a:srgbClr val="4D4D4D"/>
                  </a:solidFill>
                </a:rPr>
              </a:br>
              <a:r>
                <a:rPr lang="en-GB" sz="1200" dirty="0" smtClean="0">
                  <a:solidFill>
                    <a:srgbClr val="4D4D4D"/>
                  </a:solidFill>
                </a:rPr>
                <a:t>	Leuven, Belgium</a:t>
              </a:r>
            </a:p>
            <a:p>
              <a:pPr>
                <a:lnSpc>
                  <a:spcPct val="150000"/>
                </a:lnSpc>
                <a:spcAft>
                  <a:spcPts val="0"/>
                </a:spcAft>
                <a:tabLst>
                  <a:tab pos="2155825" algn="l"/>
                </a:tabLst>
              </a:pPr>
              <a:r>
                <a:rPr lang="en-GB" sz="1200" b="1" dirty="0" smtClean="0">
                  <a:solidFill>
                    <a:srgbClr val="4D4D4D"/>
                  </a:solidFill>
                </a:rPr>
                <a:t>Prof Wolff </a:t>
              </a:r>
              <a:r>
                <a:rPr lang="en-GB" sz="1200" b="1" dirty="0" err="1" smtClean="0">
                  <a:solidFill>
                    <a:srgbClr val="4D4D4D"/>
                  </a:solidFill>
                </a:rPr>
                <a:t>Schmiegel</a:t>
              </a:r>
              <a:r>
                <a:rPr lang="en-GB" sz="1200" dirty="0" smtClean="0">
                  <a:solidFill>
                    <a:srgbClr val="4D4D4D"/>
                  </a:solidFill>
                </a:rPr>
                <a:t> 	Department of Medicine, Ruhr University, Bochum, Germany</a:t>
              </a:r>
            </a:p>
            <a:p>
              <a:pPr>
                <a:lnSpc>
                  <a:spcPct val="150000"/>
                </a:lnSpc>
                <a:spcAft>
                  <a:spcPts val="0"/>
                </a:spcAft>
                <a:tabLst>
                  <a:tab pos="2155825" algn="l"/>
                </a:tabLst>
              </a:pPr>
              <a:r>
                <a:rPr lang="en-GB" sz="1200" b="1" dirty="0">
                  <a:solidFill>
                    <a:srgbClr val="4D4D4D"/>
                  </a:solidFill>
                </a:rPr>
                <a:t>Prof Thomas </a:t>
              </a:r>
              <a:r>
                <a:rPr lang="en-GB" sz="1200" b="1" dirty="0" err="1" smtClean="0">
                  <a:solidFill>
                    <a:srgbClr val="4D4D4D"/>
                  </a:solidFill>
                </a:rPr>
                <a:t>Gruenberger</a:t>
              </a:r>
              <a:r>
                <a:rPr lang="en-GB" sz="1200" b="1" dirty="0" smtClean="0">
                  <a:solidFill>
                    <a:srgbClr val="4D4D4D"/>
                  </a:solidFill>
                </a:rPr>
                <a:t>	</a:t>
              </a:r>
              <a:r>
                <a:rPr lang="en-GB" sz="1200" dirty="0" smtClean="0">
                  <a:solidFill>
                    <a:srgbClr val="4D4D4D"/>
                  </a:solidFill>
                </a:rPr>
                <a:t>Department of Surgery I, Rudolf Foundation Clinic, Vienna, Austria</a:t>
              </a:r>
              <a:endParaRPr lang="en-US" sz="1200" dirty="0">
                <a:solidFill>
                  <a:srgbClr val="4D4D4D"/>
                </a:solidFill>
              </a:endParaRPr>
            </a:p>
          </p:txBody>
        </p:sp>
        <p:grpSp>
          <p:nvGrpSpPr>
            <p:cNvPr id="19" name="Group 18"/>
            <p:cNvGrpSpPr/>
            <p:nvPr/>
          </p:nvGrpSpPr>
          <p:grpSpPr>
            <a:xfrm>
              <a:off x="6904141" y="1308645"/>
              <a:ext cx="1891843" cy="723731"/>
              <a:chOff x="6489910" y="1615023"/>
              <a:chExt cx="1520201" cy="581558"/>
            </a:xfrm>
          </p:grpSpPr>
          <p:pic>
            <p:nvPicPr>
              <p:cNvPr id="7" name="Picture 6"/>
              <p:cNvPicPr>
                <a:picLocks/>
              </p:cNvPicPr>
              <p:nvPr/>
            </p:nvPicPr>
            <p:blipFill rotWithShape="1">
              <a:blip r:embed="rId8" cstate="print">
                <a:extLst>
                  <a:ext uri="{28A0092B-C50C-407E-A947-70E740481C1C}">
                    <a14:useLocalDpi xmlns:a14="http://schemas.microsoft.com/office/drawing/2010/main" val="0"/>
                  </a:ext>
                </a:extLst>
              </a:blip>
              <a:srcRect t="2449" b="14763"/>
              <a:stretch/>
            </p:blipFill>
            <p:spPr>
              <a:xfrm>
                <a:off x="7007694" y="1615023"/>
                <a:ext cx="484632" cy="581558"/>
              </a:xfrm>
              <a:prstGeom prst="rect">
                <a:avLst/>
              </a:prstGeom>
            </p:spPr>
          </p:pic>
          <p:pic>
            <p:nvPicPr>
              <p:cNvPr id="8"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910"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5479" y="1615023"/>
                <a:ext cx="484632" cy="58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6756630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4: Morbidity and mortality after laparoscopy-assisted and open distal </a:t>
            </a:r>
            <a:r>
              <a:rPr lang="en-GB" sz="1800" dirty="0" err="1"/>
              <a:t>gastrectomy</a:t>
            </a:r>
            <a:r>
              <a:rPr lang="en-GB" sz="1800" dirty="0"/>
              <a:t> for stage I gastric cancer: Results from a </a:t>
            </a:r>
            <a:r>
              <a:rPr lang="en-GB" sz="1800" dirty="0" err="1"/>
              <a:t>multicenter</a:t>
            </a:r>
            <a:r>
              <a:rPr lang="en-GB" sz="1800" dirty="0"/>
              <a:t> randomized controlled trial (KLASS-01) – </a:t>
            </a:r>
            <a:r>
              <a:rPr lang="en-GB" sz="1800" dirty="0" err="1"/>
              <a:t>Hyuk-Joon</a:t>
            </a:r>
            <a:r>
              <a:rPr lang="en-GB" sz="1800" dirty="0"/>
              <a:t> L,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Conclusion</a:t>
            </a:r>
          </a:p>
          <a:p>
            <a:pPr>
              <a:buClr>
                <a:srgbClr val="043882"/>
              </a:buClr>
            </a:pPr>
            <a:r>
              <a:rPr lang="en-GB" sz="1600" b="1" dirty="0">
                <a:solidFill>
                  <a:schemeClr val="tx1"/>
                </a:solidFill>
              </a:rPr>
              <a:t>LADG for patients with clinical Stage I gastric cancer is safe and is associated with a lower occurrence of wound </a:t>
            </a:r>
            <a:r>
              <a:rPr lang="en-GB" sz="1600" b="1" dirty="0" smtClean="0">
                <a:solidFill>
                  <a:schemeClr val="tx1"/>
                </a:solidFill>
              </a:rPr>
              <a:t>complications </a:t>
            </a:r>
            <a:r>
              <a:rPr lang="en-GB" sz="1600" b="1" dirty="0">
                <a:solidFill>
                  <a:schemeClr val="tx1"/>
                </a:solidFill>
              </a:rPr>
              <a:t>than </a:t>
            </a:r>
            <a:r>
              <a:rPr lang="en-GB" sz="1600" b="1" dirty="0" smtClean="0">
                <a:solidFill>
                  <a:schemeClr val="tx1"/>
                </a:solidFill>
              </a:rPr>
              <a:t>standard ODG</a:t>
            </a:r>
            <a:endParaRPr lang="en-GB" sz="1600" b="1" dirty="0">
              <a:solidFill>
                <a:schemeClr val="tx1"/>
              </a:solidFill>
            </a:endParaRPr>
          </a:p>
        </p:txBody>
      </p:sp>
      <p:sp>
        <p:nvSpPr>
          <p:cNvPr id="5" name="Text Placeholder 4"/>
          <p:cNvSpPr>
            <a:spLocks noGrp="1"/>
          </p:cNvSpPr>
          <p:nvPr>
            <p:ph type="body" sz="quarter" idx="11"/>
          </p:nvPr>
        </p:nvSpPr>
        <p:spPr/>
        <p:txBody>
          <a:bodyPr/>
          <a:lstStyle/>
          <a:p>
            <a:r>
              <a:rPr lang="en-GB" dirty="0" err="1"/>
              <a:t>Hyuk-Joon</a:t>
            </a:r>
            <a:r>
              <a:rPr lang="en-GB" dirty="0"/>
              <a:t>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4</a:t>
            </a:r>
            <a:r>
              <a:rPr lang="fr-FR" dirty="0" smtClean="0"/>
              <a:t>)</a:t>
            </a:r>
            <a:endParaRPr lang="en-GB" dirty="0"/>
          </a:p>
        </p:txBody>
      </p:sp>
    </p:spTree>
    <p:extLst>
      <p:ext uri="{BB962C8B-B14F-4D97-AF65-F5344CB8AC3E}">
        <p14:creationId xmlns:p14="http://schemas.microsoft.com/office/powerpoint/2010/main" val="6359797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 Hybrid minimally invasive versus open </a:t>
            </a:r>
            <a:r>
              <a:rPr lang="en-GB" sz="1800" dirty="0" err="1"/>
              <a:t>oesophagectomy</a:t>
            </a:r>
            <a:r>
              <a:rPr lang="en-GB" sz="1800" dirty="0"/>
              <a:t> for patients with oesophageal cancer: A </a:t>
            </a:r>
            <a:r>
              <a:rPr lang="en-GB" sz="1800" dirty="0" err="1"/>
              <a:t>multicenter</a:t>
            </a:r>
            <a:r>
              <a:rPr lang="en-GB" sz="1800" dirty="0"/>
              <a:t>, open-label, randomized phase III controlled trial, the MIRO trial – Mariette C, et al</a:t>
            </a:r>
          </a:p>
        </p:txBody>
      </p:sp>
      <p:sp>
        <p:nvSpPr>
          <p:cNvPr id="3" name="Text Placeholder 2"/>
          <p:cNvSpPr>
            <a:spLocks noGrp="1"/>
          </p:cNvSpPr>
          <p:nvPr>
            <p:ph type="body" sz="quarter" idx="10"/>
          </p:nvPr>
        </p:nvSpPr>
        <p:spPr/>
        <p:txBody>
          <a:bodyPr/>
          <a:lstStyle/>
          <a:p>
            <a:r>
              <a:rPr lang="en-GB" dirty="0"/>
              <a:t>HMIO, hybrid minimally invasive </a:t>
            </a:r>
            <a:r>
              <a:rPr lang="en-GB" dirty="0" err="1"/>
              <a:t>oesophagectomy</a:t>
            </a:r>
            <a:r>
              <a:rPr lang="en-GB" dirty="0"/>
              <a:t> </a:t>
            </a:r>
            <a:endParaRPr lang="en-US" dirty="0"/>
          </a:p>
        </p:txBody>
      </p:sp>
      <p:sp>
        <p:nvSpPr>
          <p:cNvPr id="4" name="Text Placeholder 3"/>
          <p:cNvSpPr>
            <a:spLocks noGrp="1"/>
          </p:cNvSpPr>
          <p:nvPr>
            <p:ph type="body" sz="quarter" idx="11"/>
          </p:nvPr>
        </p:nvSpPr>
        <p:spPr/>
        <p:txBody>
          <a:bodyPr/>
          <a:lstStyle/>
          <a:p>
            <a:r>
              <a:rPr lang="en-GB" dirty="0"/>
              <a:t>Mariette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a:t>
            </a:r>
            <a:r>
              <a:rPr lang="fr-FR" dirty="0" smtClean="0"/>
              <a:t>5)</a:t>
            </a:r>
            <a:endParaRPr lang="en-GB" dirty="0"/>
          </a:p>
        </p:txBody>
      </p:sp>
      <p:sp>
        <p:nvSpPr>
          <p:cNvPr id="5" name="Oval 14"/>
          <p:cNvSpPr>
            <a:spLocks noChangeArrowheads="1"/>
          </p:cNvSpPr>
          <p:nvPr/>
        </p:nvSpPr>
        <p:spPr bwMode="auto">
          <a:xfrm>
            <a:off x="3941537" y="339781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1" idx="1"/>
          </p:cNvCxnSpPr>
          <p:nvPr/>
        </p:nvCxnSpPr>
        <p:spPr bwMode="auto">
          <a:xfrm rot="5400000" flipH="1" flipV="1">
            <a:off x="4217370" y="2749879"/>
            <a:ext cx="663905" cy="631975"/>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46959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9" name="AutoShape 19"/>
          <p:cNvCxnSpPr>
            <a:cxnSpLocks noChangeShapeType="1"/>
          </p:cNvCxnSpPr>
          <p:nvPr/>
        </p:nvCxnSpPr>
        <p:spPr bwMode="auto">
          <a:xfrm>
            <a:off x="3684814" y="3689918"/>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43800" y="2733913"/>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865310" y="2323544"/>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HMIO</a:t>
            </a:r>
          </a:p>
          <a:p>
            <a:pPr algn="ctr" defTabSz="892175" eaLnBrk="0" hangingPunct="0"/>
            <a:r>
              <a:rPr lang="en-GB" altLang="zh-CN" dirty="0">
                <a:solidFill>
                  <a:schemeClr val="tx2"/>
                </a:solidFill>
                <a:ea typeface="SimSun" pitchFamily="2" charset="-122"/>
              </a:rPr>
              <a:t>(n=103)</a:t>
            </a:r>
          </a:p>
        </p:txBody>
      </p:sp>
      <p:sp>
        <p:nvSpPr>
          <p:cNvPr id="12" name="TextBox 11"/>
          <p:cNvSpPr txBox="1"/>
          <p:nvPr/>
        </p:nvSpPr>
        <p:spPr>
          <a:xfrm>
            <a:off x="369888" y="1295400"/>
            <a:ext cx="8404225" cy="830997"/>
          </a:xfrm>
          <a:prstGeom prst="rect">
            <a:avLst/>
          </a:prstGeom>
          <a:noFill/>
        </p:spPr>
        <p:txBody>
          <a:bodyPr wrap="square" lIns="0" rtlCol="0">
            <a:spAutoFit/>
          </a:bodyPr>
          <a:lstStyle/>
          <a:p>
            <a:pPr lvl="0">
              <a:buClr>
                <a:srgbClr val="043882"/>
              </a:buClr>
            </a:pPr>
            <a:r>
              <a:rPr lang="en-GB" sz="1600" b="1" dirty="0"/>
              <a:t>Study objective</a:t>
            </a:r>
            <a:r>
              <a:rPr lang="en-GB" sz="1600" dirty="0"/>
              <a:t> </a:t>
            </a:r>
          </a:p>
          <a:p>
            <a:pPr marL="285750" lvl="1" indent="-285750">
              <a:spcAft>
                <a:spcPts val="1200"/>
              </a:spcAft>
              <a:buClr>
                <a:srgbClr val="043882"/>
              </a:buClr>
              <a:buFont typeface="Arial" panose="020B0604020202020204" pitchFamily="34" charset="0"/>
              <a:buChar char="•"/>
            </a:pPr>
            <a:r>
              <a:rPr lang="en-GB" sz="1600" dirty="0"/>
              <a:t>To assess the postoperative morbidity and mortality of HMIO versus open </a:t>
            </a:r>
            <a:r>
              <a:rPr lang="en-GB" sz="1600" dirty="0" smtClean="0"/>
              <a:t>transthoracic </a:t>
            </a:r>
            <a:r>
              <a:rPr lang="en-GB" sz="1600" dirty="0" err="1" smtClean="0"/>
              <a:t>oesophagectomy</a:t>
            </a:r>
            <a:r>
              <a:rPr lang="en-GB" sz="1600" dirty="0" smtClean="0"/>
              <a:t> </a:t>
            </a:r>
            <a:r>
              <a:rPr lang="en-GB" sz="1600" dirty="0"/>
              <a:t>in patients with oesophageal cancer</a:t>
            </a:r>
            <a:endParaRPr lang="en-GB" dirty="0"/>
          </a:p>
        </p:txBody>
      </p:sp>
      <p:sp>
        <p:nvSpPr>
          <p:cNvPr id="13" name="AutoShape 9"/>
          <p:cNvSpPr>
            <a:spLocks noChangeArrowheads="1"/>
          </p:cNvSpPr>
          <p:nvPr/>
        </p:nvSpPr>
        <p:spPr bwMode="auto">
          <a:xfrm>
            <a:off x="365124" y="2155780"/>
            <a:ext cx="3319690" cy="308135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US" altLang="zh-CN" dirty="0" err="1">
                <a:solidFill>
                  <a:schemeClr val="tx2"/>
                </a:solidFill>
                <a:ea typeface="SimSun" pitchFamily="2" charset="-122"/>
              </a:rPr>
              <a:t>Resectable</a:t>
            </a:r>
            <a:r>
              <a:rPr lang="en-US" altLang="zh-CN" dirty="0">
                <a:solidFill>
                  <a:schemeClr val="tx2"/>
                </a:solidFill>
                <a:ea typeface="SimSun" pitchFamily="2" charset="-122"/>
              </a:rPr>
              <a:t> </a:t>
            </a:r>
            <a:r>
              <a:rPr lang="en-GB" altLang="zh-CN" dirty="0">
                <a:solidFill>
                  <a:schemeClr val="tx2"/>
                </a:solidFill>
                <a:ea typeface="SimSun" pitchFamily="2" charset="-122"/>
              </a:rPr>
              <a:t>SCC or ADC</a:t>
            </a:r>
          </a:p>
          <a:p>
            <a:pPr marL="228600" indent="-228600" defTabSz="892175" eaLnBrk="0" hangingPunct="0">
              <a:spcAft>
                <a:spcPct val="30000"/>
              </a:spcAft>
              <a:buFont typeface="Arial" pitchFamily="34" charset="0"/>
              <a:buChar char="•"/>
            </a:pPr>
            <a:r>
              <a:rPr lang="en-GB" altLang="zh-CN" dirty="0" err="1">
                <a:solidFill>
                  <a:schemeClr val="tx2"/>
                </a:solidFill>
                <a:ea typeface="SimSun" pitchFamily="2" charset="-122"/>
              </a:rPr>
              <a:t>Infracarinal</a:t>
            </a:r>
            <a:r>
              <a:rPr lang="en-GB" altLang="zh-CN" dirty="0">
                <a:solidFill>
                  <a:schemeClr val="tx2"/>
                </a:solidFill>
                <a:ea typeface="SimSun" pitchFamily="2" charset="-122"/>
              </a:rPr>
              <a:t> OC with Ivor Lewis procedure scheduled</a:t>
            </a:r>
          </a:p>
          <a:p>
            <a:pPr marL="228600" indent="-228600" defTabSz="892175" eaLnBrk="0" hangingPunct="0">
              <a:spcAft>
                <a:spcPct val="30000"/>
              </a:spcAft>
              <a:buFont typeface="Arial" pitchFamily="34" charset="0"/>
              <a:buChar char="•"/>
            </a:pPr>
            <a:r>
              <a:rPr lang="en-GB" altLang="zh-CN" dirty="0">
                <a:solidFill>
                  <a:schemeClr val="tx2"/>
                </a:solidFill>
                <a:ea typeface="SimSun" pitchFamily="2" charset="-122"/>
              </a:rPr>
              <a:t>Primary surgery or </a:t>
            </a:r>
            <a:r>
              <a:rPr lang="en-GB" altLang="zh-CN" dirty="0" err="1">
                <a:solidFill>
                  <a:schemeClr val="tx2"/>
                </a:solidFill>
                <a:ea typeface="SimSun" pitchFamily="2" charset="-122"/>
              </a:rPr>
              <a:t>neoadjuvant</a:t>
            </a:r>
            <a:r>
              <a:rPr lang="en-GB" altLang="zh-CN" dirty="0">
                <a:solidFill>
                  <a:schemeClr val="tx2"/>
                </a:solidFill>
                <a:ea typeface="SimSun" pitchFamily="2" charset="-122"/>
              </a:rPr>
              <a:t> therapy</a:t>
            </a:r>
          </a:p>
          <a:p>
            <a:pPr marL="228600" indent="-228600" defTabSz="892175" eaLnBrk="0" hangingPunct="0">
              <a:spcAft>
                <a:spcPct val="30000"/>
              </a:spcAft>
              <a:buFont typeface="Arial" pitchFamily="34" charset="0"/>
              <a:buChar char="•"/>
            </a:pPr>
            <a:r>
              <a:rPr lang="en-GB" altLang="zh-CN" dirty="0">
                <a:solidFill>
                  <a:schemeClr val="tx2"/>
                </a:solidFill>
                <a:ea typeface="SimSun" pitchFamily="2" charset="-122"/>
              </a:rPr>
              <a:t>Age &gt;18–&lt;75 years</a:t>
            </a:r>
          </a:p>
          <a:p>
            <a:pPr marL="228600" indent="-228600" defTabSz="892175" eaLnBrk="0" hangingPunct="0">
              <a:spcAft>
                <a:spcPct val="30000"/>
              </a:spcAft>
              <a:buFont typeface="Arial" pitchFamily="34" charset="0"/>
              <a:buChar char="•"/>
            </a:pPr>
            <a:r>
              <a:rPr lang="en-GB" altLang="zh-CN" dirty="0">
                <a:solidFill>
                  <a:schemeClr val="tx2"/>
                </a:solidFill>
                <a:ea typeface="SimSun" pitchFamily="2" charset="-122"/>
              </a:rPr>
              <a:t>WHO PS 0–2</a:t>
            </a:r>
          </a:p>
          <a:p>
            <a:pPr marL="292100" indent="-292100" defTabSz="892175" eaLnBrk="0" hangingPunct="0">
              <a:spcAft>
                <a:spcPct val="30000"/>
              </a:spcAft>
            </a:pPr>
            <a:r>
              <a:rPr lang="en-GB" altLang="zh-CN" dirty="0">
                <a:solidFill>
                  <a:schemeClr val="tx2"/>
                </a:solidFill>
                <a:ea typeface="SimSun" pitchFamily="2" charset="-122"/>
              </a:rPr>
              <a:t>(</a:t>
            </a:r>
            <a:r>
              <a:rPr lang="en-GB" altLang="zh-CN" dirty="0" smtClean="0">
                <a:solidFill>
                  <a:schemeClr val="tx2"/>
                </a:solidFill>
                <a:ea typeface="SimSun" pitchFamily="2" charset="-122"/>
              </a:rPr>
              <a:t>n=212)</a:t>
            </a:r>
            <a:endParaRPr lang="en-GB" altLang="zh-CN" dirty="0">
              <a:solidFill>
                <a:schemeClr val="tx2"/>
              </a:solidFill>
              <a:ea typeface="SimSun" pitchFamily="2" charset="-122"/>
            </a:endParaRPr>
          </a:p>
        </p:txBody>
      </p:sp>
      <p:sp>
        <p:nvSpPr>
          <p:cNvPr id="14" name="Rectangle 9"/>
          <p:cNvSpPr txBox="1">
            <a:spLocks noChangeArrowheads="1"/>
          </p:cNvSpPr>
          <p:nvPr/>
        </p:nvSpPr>
        <p:spPr>
          <a:xfrm>
            <a:off x="365124" y="5297856"/>
            <a:ext cx="4130676" cy="1021072"/>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FontTx/>
              <a:buNone/>
            </a:pPr>
            <a:r>
              <a:rPr lang="en-GB" sz="1600" b="1" dirty="0" smtClean="0">
                <a:solidFill>
                  <a:schemeClr val="bg2"/>
                </a:solidFill>
              </a:rPr>
              <a:t>PRIMARY ENDPOINT</a:t>
            </a:r>
          </a:p>
          <a:p>
            <a:pPr>
              <a:spcAft>
                <a:spcPts val="0"/>
              </a:spcAft>
            </a:pPr>
            <a:r>
              <a:rPr lang="en-GB" sz="1600" kern="0" dirty="0"/>
              <a:t>Postoperative </a:t>
            </a:r>
            <a:r>
              <a:rPr lang="en-GB" sz="1600" kern="0" dirty="0" smtClean="0"/>
              <a:t>morbidity</a:t>
            </a:r>
            <a:endParaRPr lang="en-GB" sz="1600" kern="0" dirty="0"/>
          </a:p>
        </p:txBody>
      </p:sp>
      <p:sp>
        <p:nvSpPr>
          <p:cNvPr id="15" name="Content Placeholder 26"/>
          <p:cNvSpPr txBox="1">
            <a:spLocks/>
          </p:cNvSpPr>
          <p:nvPr/>
        </p:nvSpPr>
        <p:spPr>
          <a:xfrm>
            <a:off x="4648200" y="5297856"/>
            <a:ext cx="4130675" cy="1021072"/>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FontTx/>
              <a:buNone/>
            </a:pPr>
            <a:r>
              <a:rPr lang="en-GB" sz="1600" b="1" dirty="0" smtClean="0">
                <a:solidFill>
                  <a:schemeClr val="bg2"/>
                </a:solidFill>
              </a:rPr>
              <a:t>SECONDARY ENDPOINTS</a:t>
            </a:r>
          </a:p>
          <a:p>
            <a:pPr>
              <a:spcAft>
                <a:spcPts val="0"/>
              </a:spcAft>
            </a:pPr>
            <a:r>
              <a:rPr lang="en-GB" sz="1600" kern="0" dirty="0"/>
              <a:t>Postoperative mortality, DFS, OS</a:t>
            </a:r>
          </a:p>
          <a:p>
            <a:pPr>
              <a:spcAft>
                <a:spcPts val="0"/>
              </a:spcAft>
            </a:pPr>
            <a:r>
              <a:rPr lang="en-GB" sz="1600" kern="0" dirty="0"/>
              <a:t>Major pulmonary complication</a:t>
            </a:r>
          </a:p>
          <a:p>
            <a:pPr>
              <a:spcAft>
                <a:spcPts val="0"/>
              </a:spcAft>
            </a:pPr>
            <a:r>
              <a:rPr lang="en-GB" sz="1600" kern="0" dirty="0" err="1"/>
              <a:t>QoL</a:t>
            </a:r>
            <a:r>
              <a:rPr lang="en-GB" sz="1600" kern="0" dirty="0"/>
              <a:t>, medico-economic analysis</a:t>
            </a:r>
          </a:p>
        </p:txBody>
      </p:sp>
      <p:cxnSp>
        <p:nvCxnSpPr>
          <p:cNvPr id="16" name="AutoShape 16"/>
          <p:cNvCxnSpPr>
            <a:cxnSpLocks noChangeShapeType="1"/>
            <a:stCxn id="5" idx="4"/>
            <a:endCxn id="19" idx="1"/>
          </p:cNvCxnSpPr>
          <p:nvPr/>
        </p:nvCxnSpPr>
        <p:spPr bwMode="auto">
          <a:xfrm rot="16200000" flipH="1">
            <a:off x="4215319" y="4000033"/>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385705"/>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650024"/>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39656"/>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ea typeface="SimSun" pitchFamily="2" charset="-122"/>
              </a:rPr>
              <a:t>Open </a:t>
            </a:r>
            <a:r>
              <a:rPr lang="en-GB" altLang="zh-CN" dirty="0" err="1">
                <a:ea typeface="SimSun" pitchFamily="2" charset="-122"/>
              </a:rPr>
              <a:t>oesophagectomy</a:t>
            </a:r>
            <a:endParaRPr lang="en-GB" altLang="zh-CN" dirty="0">
              <a:ea typeface="SimSun" pitchFamily="2" charset="-122"/>
            </a:endParaRPr>
          </a:p>
          <a:p>
            <a:pPr algn="ctr" defTabSz="892175" eaLnBrk="0" hangingPunct="0"/>
            <a:r>
              <a:rPr lang="en-GB" altLang="zh-CN" dirty="0">
                <a:ea typeface="SimSun" pitchFamily="2" charset="-122"/>
              </a:rPr>
              <a:t>(n=104)</a:t>
            </a:r>
          </a:p>
        </p:txBody>
      </p:sp>
    </p:spTree>
    <p:extLst>
      <p:ext uri="{BB962C8B-B14F-4D97-AF65-F5344CB8AC3E}">
        <p14:creationId xmlns:p14="http://schemas.microsoft.com/office/powerpoint/2010/main" val="1424372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 Hybrid minimally invasive versus open </a:t>
            </a:r>
            <a:r>
              <a:rPr lang="en-GB" sz="1800" dirty="0" err="1"/>
              <a:t>oesophagectomy</a:t>
            </a:r>
            <a:r>
              <a:rPr lang="en-GB" sz="1800" dirty="0"/>
              <a:t> for patients with oesophageal cancer: A </a:t>
            </a:r>
            <a:r>
              <a:rPr lang="en-GB" sz="1800" dirty="0" err="1"/>
              <a:t>multicenter</a:t>
            </a:r>
            <a:r>
              <a:rPr lang="en-GB" sz="1800" dirty="0"/>
              <a:t>, open-label, randomized phase III controlled trial, the MIRO trial – Mariette C, et al</a:t>
            </a:r>
          </a:p>
        </p:txBody>
      </p:sp>
      <p:sp>
        <p:nvSpPr>
          <p:cNvPr id="3" name="Content Placeholder 2"/>
          <p:cNvSpPr>
            <a:spLocks noGrp="1"/>
          </p:cNvSpPr>
          <p:nvPr>
            <p:ph idx="1"/>
          </p:nvPr>
        </p:nvSpPr>
        <p:spPr/>
        <p:txBody>
          <a:bodyPr/>
          <a:lstStyle/>
          <a:p>
            <a:pPr marL="0" indent="0">
              <a:buNone/>
            </a:pPr>
            <a:r>
              <a:rPr lang="en-GB" sz="1600" b="1" dirty="0">
                <a:solidFill>
                  <a:schemeClr val="tx1"/>
                </a:solidFill>
              </a:rPr>
              <a:t>Key results</a:t>
            </a:r>
          </a:p>
          <a:p>
            <a:endParaRPr lang="en-GB" dirty="0"/>
          </a:p>
        </p:txBody>
      </p:sp>
      <p:sp>
        <p:nvSpPr>
          <p:cNvPr id="4" name="Text Placeholder 3"/>
          <p:cNvSpPr>
            <a:spLocks noGrp="1"/>
          </p:cNvSpPr>
          <p:nvPr>
            <p:ph type="body" sz="quarter" idx="10"/>
          </p:nvPr>
        </p:nvSpPr>
        <p:spPr/>
        <p:txBody>
          <a:bodyPr/>
          <a:lstStyle/>
          <a:p>
            <a:r>
              <a:rPr lang="en-GB" dirty="0"/>
              <a:t>OO, open </a:t>
            </a:r>
            <a:r>
              <a:rPr lang="en-GB" dirty="0" err="1"/>
              <a:t>oesophagectomy</a:t>
            </a:r>
            <a:endParaRPr lang="en-GB" dirty="0"/>
          </a:p>
        </p:txBody>
      </p:sp>
      <p:sp>
        <p:nvSpPr>
          <p:cNvPr id="5" name="Text Placeholder 4"/>
          <p:cNvSpPr>
            <a:spLocks noGrp="1"/>
          </p:cNvSpPr>
          <p:nvPr>
            <p:ph type="body" sz="quarter" idx="11"/>
          </p:nvPr>
        </p:nvSpPr>
        <p:spPr/>
        <p:txBody>
          <a:bodyPr/>
          <a:lstStyle/>
          <a:p>
            <a:r>
              <a:rPr lang="en-GB" dirty="0"/>
              <a:t>Mariette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5)</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480385583"/>
              </p:ext>
            </p:extLst>
          </p:nvPr>
        </p:nvGraphicFramePr>
        <p:xfrm>
          <a:off x="369888" y="1726387"/>
          <a:ext cx="8351032" cy="3608832"/>
        </p:xfrm>
        <a:graphic>
          <a:graphicData uri="http://schemas.openxmlformats.org/drawingml/2006/table">
            <a:tbl>
              <a:tblPr firstRow="1" bandRow="1">
                <a:tableStyleId>{69012ECD-51FC-41F1-AA8D-1B2483CD663E}</a:tableStyleId>
              </a:tblPr>
              <a:tblGrid>
                <a:gridCol w="3970100"/>
                <a:gridCol w="2190466"/>
                <a:gridCol w="2190466"/>
              </a:tblGrid>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8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HMIO</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(n=103)</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OO </a:t>
                      </a:r>
                      <a:br>
                        <a:rPr kumimoji="0" lang="en-GB" sz="1400" u="none" strike="noStrike" cap="none" normalizeH="0" baseline="0" dirty="0" smtClean="0">
                          <a:ln>
                            <a:noFill/>
                          </a:ln>
                          <a:solidFill>
                            <a:schemeClr val="tx2"/>
                          </a:solidFill>
                          <a:effectLst/>
                        </a:rPr>
                      </a:br>
                      <a:r>
                        <a:rPr kumimoji="0" lang="en-GB" sz="1400" u="none" strike="noStrike" cap="none" normalizeH="0" baseline="0" dirty="0" smtClean="0">
                          <a:ln>
                            <a:noFill/>
                          </a:ln>
                          <a:solidFill>
                            <a:schemeClr val="tx2"/>
                          </a:solidFill>
                          <a:effectLst/>
                        </a:rPr>
                        <a:t>(n=104)</a:t>
                      </a:r>
                      <a:endParaRPr kumimoji="0" lang="en-GB" sz="14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4608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effectLst/>
                        </a:rPr>
                        <a:t>Postoperative morbidity Grade II–IV, n (%)</a:t>
                      </a:r>
                      <a:endParaRPr kumimoji="0" lang="en-GB"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37 (35.9)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67 (64.4)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OR (95% CI); 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b="1" i="0" u="none" strike="noStrike" cap="none" normalizeH="0" baseline="0" dirty="0" smtClean="0">
                          <a:ln>
                            <a:noFill/>
                          </a:ln>
                          <a:solidFill>
                            <a:schemeClr val="tx1"/>
                          </a:solidFill>
                          <a:effectLst/>
                          <a:latin typeface="Arial" charset="0"/>
                          <a:cs typeface="Arial" charset="0"/>
                        </a:rPr>
                        <a:t>0.31 (0.18, 0.55); &lt;0.0001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Mortality, n (%)</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 (1.0)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(1.9)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Medical mortality, n (%)</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20 (19.6)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41 (39.8)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2570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effectLst/>
                        </a:rPr>
                        <a:t>Major pulmonary complication, n (%)</a:t>
                      </a:r>
                      <a:endParaRPr kumimoji="0" lang="en-GB" sz="1400" b="1"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18 (17.7)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31 (30.1)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1800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p-value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1"/>
                          </a:solidFill>
                          <a:effectLst/>
                          <a:latin typeface="Arial" charset="0"/>
                          <a:cs typeface="Arial" charset="0"/>
                        </a:rPr>
                        <a:t>0.037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effectLst/>
                        </a:rPr>
                        <a:t>Surgical mortality, n (%)</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15 (14.7)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21 (20.4)</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Anastomotic leakage</a:t>
                      </a:r>
                      <a:r>
                        <a:rPr kumimoji="0" lang="en-GB" sz="1400" u="none" strike="noStrike" cap="none" normalizeH="0" baseline="0" dirty="0" smtClean="0">
                          <a:ln>
                            <a:noFill/>
                          </a:ln>
                          <a:effectLst/>
                        </a:rPr>
                        <a:t>, n (%)</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8 (7.8)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5 (4.9)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Plastic necrosis</a:t>
                      </a:r>
                      <a:r>
                        <a:rPr kumimoji="0" lang="en-GB" sz="1400" u="none" strike="noStrike" cap="none" normalizeH="0" baseline="0" dirty="0" smtClean="0">
                          <a:ln>
                            <a:noFill/>
                          </a:ln>
                          <a:effectLst/>
                        </a:rPr>
                        <a:t>, n (%)</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2 (2.0)</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3 (2.9)</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Median LOS, days (range)</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 (7, 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14 (3, 218)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645191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 Hybrid minimally invasive versus open </a:t>
            </a:r>
            <a:r>
              <a:rPr lang="en-GB" sz="1800" dirty="0" err="1"/>
              <a:t>oesophagectomy</a:t>
            </a:r>
            <a:r>
              <a:rPr lang="en-GB" sz="1800" dirty="0"/>
              <a:t> for patients with oesophageal cancer: A </a:t>
            </a:r>
            <a:r>
              <a:rPr lang="en-GB" sz="1800" dirty="0" err="1"/>
              <a:t>multicenter</a:t>
            </a:r>
            <a:r>
              <a:rPr lang="en-GB" sz="1800" dirty="0"/>
              <a:t>, open-label, randomized phase III controlled trial, the MIRO trial – Mariette C, et al</a:t>
            </a:r>
          </a:p>
        </p:txBody>
      </p:sp>
      <p:sp>
        <p:nvSpPr>
          <p:cNvPr id="3" name="Content Placeholder 2"/>
          <p:cNvSpPr>
            <a:spLocks noGrp="1"/>
          </p:cNvSpPr>
          <p:nvPr>
            <p:ph idx="1"/>
          </p:nvPr>
        </p:nvSpPr>
        <p:spPr/>
        <p:txBody>
          <a:bodyPr/>
          <a:lstStyle/>
          <a:p>
            <a:pPr marL="0" indent="0">
              <a:spcAft>
                <a:spcPts val="1200"/>
              </a:spcAft>
              <a:buClr>
                <a:srgbClr val="043882"/>
              </a:buClr>
              <a:buNone/>
            </a:pPr>
            <a:r>
              <a:rPr lang="en-GB" sz="1600" b="1" dirty="0">
                <a:solidFill>
                  <a:schemeClr val="tx1"/>
                </a:solidFill>
              </a:rPr>
              <a:t>Key results (</a:t>
            </a:r>
            <a:r>
              <a:rPr lang="en-GB" sz="1600" b="1" dirty="0" smtClean="0">
                <a:solidFill>
                  <a:schemeClr val="tx1"/>
                </a:solidFill>
              </a:rPr>
              <a:t>cont.)</a:t>
            </a:r>
            <a:endParaRPr lang="en-GB" sz="1600" b="1" dirty="0">
              <a:solidFill>
                <a:schemeClr val="tx1"/>
              </a:solidFill>
            </a:endParaRPr>
          </a:p>
          <a:p>
            <a:pPr>
              <a:spcAft>
                <a:spcPts val="1200"/>
              </a:spcAft>
              <a:buClr>
                <a:srgbClr val="043882"/>
              </a:buClr>
            </a:pPr>
            <a:endParaRPr lang="en-GB" sz="1600" b="1" dirty="0">
              <a:solidFill>
                <a:schemeClr val="tx1"/>
              </a:solidFill>
            </a:endParaRPr>
          </a:p>
          <a:p>
            <a:pPr>
              <a:spcAft>
                <a:spcPts val="1200"/>
              </a:spcAft>
              <a:buClr>
                <a:srgbClr val="043882"/>
              </a:buClr>
            </a:pPr>
            <a:endParaRPr lang="en-GB" sz="1600" b="1" dirty="0">
              <a:solidFill>
                <a:schemeClr val="tx1"/>
              </a:solidFill>
            </a:endParaRPr>
          </a:p>
          <a:p>
            <a:pPr>
              <a:spcAft>
                <a:spcPts val="1200"/>
              </a:spcAft>
              <a:buClr>
                <a:srgbClr val="043882"/>
              </a:buClr>
            </a:pPr>
            <a:endParaRPr lang="en-GB" sz="1600" b="1" dirty="0">
              <a:solidFill>
                <a:schemeClr val="tx1"/>
              </a:solidFill>
            </a:endParaRPr>
          </a:p>
          <a:p>
            <a:pPr>
              <a:spcAft>
                <a:spcPts val="1200"/>
              </a:spcAft>
              <a:buClr>
                <a:srgbClr val="043882"/>
              </a:buClr>
            </a:pPr>
            <a:endParaRPr lang="en-GB" sz="1600" b="1" dirty="0">
              <a:solidFill>
                <a:schemeClr val="tx1"/>
              </a:solidFill>
            </a:endParaRPr>
          </a:p>
          <a:p>
            <a:pPr>
              <a:spcAft>
                <a:spcPts val="1200"/>
              </a:spcAft>
              <a:buClr>
                <a:srgbClr val="043882"/>
              </a:buClr>
            </a:pPr>
            <a:endParaRPr lang="en-GB" sz="1600" b="1" dirty="0">
              <a:solidFill>
                <a:schemeClr val="tx1"/>
              </a:solidFill>
            </a:endParaRPr>
          </a:p>
          <a:p>
            <a:pPr>
              <a:spcAft>
                <a:spcPts val="1200"/>
              </a:spcAft>
              <a:buClr>
                <a:srgbClr val="043882"/>
              </a:buClr>
            </a:pPr>
            <a:endParaRPr lang="en-GB" sz="1600" b="1" dirty="0">
              <a:solidFill>
                <a:schemeClr val="tx1"/>
              </a:solidFill>
            </a:endParaRPr>
          </a:p>
          <a:p>
            <a:pPr>
              <a:spcAft>
                <a:spcPts val="1200"/>
              </a:spcAft>
              <a:buClr>
                <a:srgbClr val="043882"/>
              </a:buClr>
            </a:pPr>
            <a:endParaRPr lang="en-GB" sz="1600" b="1" dirty="0">
              <a:solidFill>
                <a:schemeClr val="tx1"/>
              </a:solidFill>
            </a:endParaRPr>
          </a:p>
          <a:p>
            <a:pPr marL="0" indent="0">
              <a:spcBef>
                <a:spcPts val="1200"/>
              </a:spcBef>
              <a:buClr>
                <a:srgbClr val="043882"/>
              </a:buClr>
              <a:buNone/>
            </a:pPr>
            <a:r>
              <a:rPr lang="en-GB" sz="1600" b="1" dirty="0">
                <a:solidFill>
                  <a:schemeClr val="tx1"/>
                </a:solidFill>
              </a:rPr>
              <a:t>Conclusions</a:t>
            </a:r>
          </a:p>
          <a:p>
            <a:pPr>
              <a:buClr>
                <a:srgbClr val="043882"/>
              </a:buClr>
            </a:pPr>
            <a:r>
              <a:rPr lang="en-GB" sz="1600" b="1" dirty="0">
                <a:solidFill>
                  <a:schemeClr val="tx1"/>
                </a:solidFill>
              </a:rPr>
              <a:t>HMIO </a:t>
            </a:r>
            <a:r>
              <a:rPr lang="en-GB" sz="1600" b="1" dirty="0" smtClean="0">
                <a:solidFill>
                  <a:schemeClr val="tx1"/>
                </a:solidFill>
              </a:rPr>
              <a:t>provides reductions </a:t>
            </a:r>
            <a:r>
              <a:rPr lang="en-GB" sz="1600" b="1" dirty="0">
                <a:solidFill>
                  <a:schemeClr val="tx1"/>
                </a:solidFill>
              </a:rPr>
              <a:t>in severe and major pulmonary complications without negatively impacting on recurrence or survival</a:t>
            </a:r>
          </a:p>
          <a:p>
            <a:pPr>
              <a:buClr>
                <a:srgbClr val="043882"/>
              </a:buClr>
            </a:pPr>
            <a:r>
              <a:rPr lang="en-GB" sz="1600" b="1" dirty="0">
                <a:solidFill>
                  <a:schemeClr val="tx1"/>
                </a:solidFill>
              </a:rPr>
              <a:t>These findings support the use of HMIO </a:t>
            </a:r>
            <a:r>
              <a:rPr lang="en-GB" sz="1600" b="1" dirty="0" smtClean="0">
                <a:solidFill>
                  <a:schemeClr val="tx1"/>
                </a:solidFill>
              </a:rPr>
              <a:t>in patients </a:t>
            </a:r>
            <a:r>
              <a:rPr lang="en-GB" sz="1600" b="1" dirty="0">
                <a:solidFill>
                  <a:schemeClr val="tx1"/>
                </a:solidFill>
              </a:rPr>
              <a:t>with resectable oesophageal cancer</a:t>
            </a:r>
          </a:p>
          <a:p>
            <a:pPr>
              <a:buClr>
                <a:srgbClr val="043882"/>
              </a:buClr>
            </a:pPr>
            <a:r>
              <a:rPr lang="en-GB" sz="1600" b="1" dirty="0">
                <a:solidFill>
                  <a:schemeClr val="tx1"/>
                </a:solidFill>
              </a:rPr>
              <a:t>HMIO should be considered as a new standard of </a:t>
            </a:r>
            <a:r>
              <a:rPr lang="en-GB" sz="1600" b="1" dirty="0" smtClean="0">
                <a:solidFill>
                  <a:schemeClr val="tx1"/>
                </a:solidFill>
              </a:rPr>
              <a:t>care</a:t>
            </a:r>
            <a:endParaRPr lang="en-GB" dirty="0">
              <a:solidFill>
                <a:schemeClr val="tx1"/>
              </a:solidFill>
            </a:endParaRPr>
          </a:p>
        </p:txBody>
      </p:sp>
      <p:sp>
        <p:nvSpPr>
          <p:cNvPr id="5" name="Text Placeholder 4"/>
          <p:cNvSpPr>
            <a:spLocks noGrp="1"/>
          </p:cNvSpPr>
          <p:nvPr>
            <p:ph type="body" sz="quarter" idx="11"/>
          </p:nvPr>
        </p:nvSpPr>
        <p:spPr/>
        <p:txBody>
          <a:bodyPr/>
          <a:lstStyle/>
          <a:p>
            <a:r>
              <a:rPr lang="en-GB" dirty="0"/>
              <a:t>Mariette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5</a:t>
            </a:r>
            <a:r>
              <a:rPr lang="fr-FR" dirty="0" smtClean="0"/>
              <a:t>)</a:t>
            </a:r>
            <a:endParaRPr lang="en-GB" dirty="0"/>
          </a:p>
        </p:txBody>
      </p:sp>
      <p:sp>
        <p:nvSpPr>
          <p:cNvPr id="6" name="TextBox 5"/>
          <p:cNvSpPr txBox="1"/>
          <p:nvPr/>
        </p:nvSpPr>
        <p:spPr>
          <a:xfrm>
            <a:off x="2142078" y="1706022"/>
            <a:ext cx="1390124" cy="369332"/>
          </a:xfrm>
          <a:prstGeom prst="rect">
            <a:avLst/>
          </a:prstGeom>
          <a:noFill/>
        </p:spPr>
        <p:txBody>
          <a:bodyPr wrap="none" rtlCol="0">
            <a:spAutoFit/>
          </a:bodyPr>
          <a:lstStyle/>
          <a:p>
            <a:pPr fontAlgn="base">
              <a:spcBef>
                <a:spcPct val="0"/>
              </a:spcBef>
              <a:spcAft>
                <a:spcPct val="0"/>
              </a:spcAft>
            </a:pPr>
            <a:r>
              <a:rPr lang="en-GB" b="1" dirty="0" smtClean="0">
                <a:solidFill>
                  <a:srgbClr val="363636"/>
                </a:solidFill>
              </a:rPr>
              <a:t>2-year DFS</a:t>
            </a:r>
            <a:endParaRPr lang="en-GB" b="1" dirty="0">
              <a:solidFill>
                <a:srgbClr val="363636"/>
              </a:solidFill>
            </a:endParaRPr>
          </a:p>
        </p:txBody>
      </p:sp>
      <p:grpSp>
        <p:nvGrpSpPr>
          <p:cNvPr id="7" name="Group 6"/>
          <p:cNvGrpSpPr/>
          <p:nvPr/>
        </p:nvGrpSpPr>
        <p:grpSpPr>
          <a:xfrm>
            <a:off x="310914" y="1775072"/>
            <a:ext cx="4114687" cy="2692228"/>
            <a:chOff x="310914" y="1902077"/>
            <a:chExt cx="4114687" cy="2692228"/>
          </a:xfrm>
        </p:grpSpPr>
        <p:sp>
          <p:nvSpPr>
            <p:cNvPr id="8" name="TextBox 7"/>
            <p:cNvSpPr txBox="1"/>
            <p:nvPr/>
          </p:nvSpPr>
          <p:spPr>
            <a:xfrm>
              <a:off x="1136483" y="3016610"/>
              <a:ext cx="1955985" cy="461665"/>
            </a:xfrm>
            <a:prstGeom prst="rect">
              <a:avLst/>
            </a:prstGeom>
            <a:noFill/>
          </p:spPr>
          <p:txBody>
            <a:bodyPr wrap="none" rtlCol="0">
              <a:spAutoFit/>
            </a:bodyPr>
            <a:lstStyle/>
            <a:p>
              <a:pPr fontAlgn="base">
                <a:spcBef>
                  <a:spcPct val="0"/>
                </a:spcBef>
                <a:spcAft>
                  <a:spcPct val="0"/>
                </a:spcAft>
              </a:pPr>
              <a:r>
                <a:rPr lang="en-GB" sz="1200" dirty="0" smtClean="0">
                  <a:solidFill>
                    <a:srgbClr val="363636"/>
                  </a:solidFill>
                </a:rPr>
                <a:t>HMIO</a:t>
              </a:r>
              <a:r>
                <a:rPr lang="en-GB" sz="1200" dirty="0">
                  <a:solidFill>
                    <a:srgbClr val="363636"/>
                  </a:solidFill>
                </a:rPr>
                <a:t>: 63.1%; OO: 54.5%</a:t>
              </a:r>
            </a:p>
            <a:p>
              <a:pPr fontAlgn="base">
                <a:spcBef>
                  <a:spcPct val="0"/>
                </a:spcBef>
                <a:spcAft>
                  <a:spcPct val="0"/>
                </a:spcAft>
              </a:pPr>
              <a:r>
                <a:rPr lang="en-GB" sz="1200" dirty="0" smtClean="0">
                  <a:solidFill>
                    <a:srgbClr val="363636"/>
                  </a:solidFill>
                </a:rPr>
                <a:t>p=0.224</a:t>
              </a:r>
              <a:endParaRPr lang="en-GB" sz="1200" dirty="0">
                <a:solidFill>
                  <a:srgbClr val="363636"/>
                </a:solidFill>
              </a:endParaRPr>
            </a:p>
          </p:txBody>
        </p:sp>
        <p:sp>
          <p:nvSpPr>
            <p:cNvPr id="9" name="TextBox 8"/>
            <p:cNvSpPr txBox="1"/>
            <p:nvPr/>
          </p:nvSpPr>
          <p:spPr>
            <a:xfrm rot="16200000">
              <a:off x="80620" y="2828136"/>
              <a:ext cx="915636" cy="246221"/>
            </a:xfrm>
            <a:prstGeom prst="rect">
              <a:avLst/>
            </a:prstGeom>
            <a:noFill/>
          </p:spPr>
          <p:txBody>
            <a:bodyPr wrap="none" rtlCol="0">
              <a:spAutoFit/>
            </a:bodyPr>
            <a:lstStyle/>
            <a:p>
              <a:pPr algn="ctr" fontAlgn="base">
                <a:spcBef>
                  <a:spcPct val="0"/>
                </a:spcBef>
                <a:spcAft>
                  <a:spcPct val="0"/>
                </a:spcAft>
              </a:pPr>
              <a:r>
                <a:rPr lang="en-GB" sz="1000" b="1" dirty="0" smtClean="0">
                  <a:latin typeface="+mn-lt"/>
                </a:rPr>
                <a:t>Survival (%)</a:t>
              </a:r>
              <a:endParaRPr lang="en-GB" sz="1000" b="1" dirty="0">
                <a:latin typeface="+mn-lt"/>
              </a:endParaRPr>
            </a:p>
          </p:txBody>
        </p:sp>
        <p:sp>
          <p:nvSpPr>
            <p:cNvPr id="10" name="TextBox 9"/>
            <p:cNvSpPr txBox="1"/>
            <p:nvPr/>
          </p:nvSpPr>
          <p:spPr>
            <a:xfrm>
              <a:off x="581298" y="1902077"/>
              <a:ext cx="386644" cy="215444"/>
            </a:xfrm>
            <a:prstGeom prst="rect">
              <a:avLst/>
            </a:prstGeom>
            <a:noFill/>
          </p:spPr>
          <p:txBody>
            <a:bodyPr wrap="none" rtlCol="0">
              <a:spAutoFit/>
            </a:bodyPr>
            <a:lstStyle/>
            <a:p>
              <a:pPr algn="r" fontAlgn="base">
                <a:spcBef>
                  <a:spcPct val="0"/>
                </a:spcBef>
                <a:spcAft>
                  <a:spcPct val="0"/>
                </a:spcAft>
              </a:pPr>
              <a:r>
                <a:rPr lang="en-GB" sz="800" dirty="0" smtClean="0">
                  <a:latin typeface="+mn-lt"/>
                </a:rPr>
                <a:t>1.00</a:t>
              </a:r>
              <a:endParaRPr lang="en-GB" sz="800" dirty="0">
                <a:latin typeface="+mn-lt"/>
              </a:endParaRPr>
            </a:p>
          </p:txBody>
        </p:sp>
        <p:sp>
          <p:nvSpPr>
            <p:cNvPr id="11" name="TextBox 10"/>
            <p:cNvSpPr txBox="1"/>
            <p:nvPr/>
          </p:nvSpPr>
          <p:spPr>
            <a:xfrm>
              <a:off x="581298" y="2370646"/>
              <a:ext cx="386644" cy="215444"/>
            </a:xfrm>
            <a:prstGeom prst="rect">
              <a:avLst/>
            </a:prstGeom>
            <a:noFill/>
          </p:spPr>
          <p:txBody>
            <a:bodyPr wrap="none" rtlCol="0">
              <a:spAutoFit/>
            </a:bodyPr>
            <a:lstStyle/>
            <a:p>
              <a:pPr algn="r" fontAlgn="base">
                <a:spcBef>
                  <a:spcPct val="0"/>
                </a:spcBef>
                <a:spcAft>
                  <a:spcPct val="0"/>
                </a:spcAft>
              </a:pPr>
              <a:r>
                <a:rPr lang="en-GB" sz="800" dirty="0">
                  <a:latin typeface="+mn-lt"/>
                </a:rPr>
                <a:t>0.75</a:t>
              </a:r>
            </a:p>
          </p:txBody>
        </p:sp>
        <p:sp>
          <p:nvSpPr>
            <p:cNvPr id="12" name="TextBox 11"/>
            <p:cNvSpPr txBox="1"/>
            <p:nvPr/>
          </p:nvSpPr>
          <p:spPr>
            <a:xfrm>
              <a:off x="581298" y="2838048"/>
              <a:ext cx="386644" cy="215444"/>
            </a:xfrm>
            <a:prstGeom prst="rect">
              <a:avLst/>
            </a:prstGeom>
            <a:noFill/>
          </p:spPr>
          <p:txBody>
            <a:bodyPr wrap="none" rtlCol="0">
              <a:spAutoFit/>
            </a:bodyPr>
            <a:lstStyle/>
            <a:p>
              <a:pPr algn="r" fontAlgn="base">
                <a:spcBef>
                  <a:spcPct val="0"/>
                </a:spcBef>
                <a:spcAft>
                  <a:spcPct val="0"/>
                </a:spcAft>
              </a:pPr>
              <a:r>
                <a:rPr lang="en-GB" sz="800" dirty="0" smtClean="0">
                  <a:latin typeface="+mn-lt"/>
                </a:rPr>
                <a:t>0.50</a:t>
              </a:r>
              <a:endParaRPr lang="en-GB" sz="800" dirty="0">
                <a:latin typeface="+mn-lt"/>
              </a:endParaRPr>
            </a:p>
          </p:txBody>
        </p:sp>
        <p:sp>
          <p:nvSpPr>
            <p:cNvPr id="13" name="TextBox 12"/>
            <p:cNvSpPr txBox="1"/>
            <p:nvPr/>
          </p:nvSpPr>
          <p:spPr>
            <a:xfrm>
              <a:off x="581298" y="3300446"/>
              <a:ext cx="386644" cy="215444"/>
            </a:xfrm>
            <a:prstGeom prst="rect">
              <a:avLst/>
            </a:prstGeom>
            <a:noFill/>
          </p:spPr>
          <p:txBody>
            <a:bodyPr wrap="none" rtlCol="0">
              <a:spAutoFit/>
            </a:bodyPr>
            <a:lstStyle/>
            <a:p>
              <a:pPr algn="r" fontAlgn="base">
                <a:spcBef>
                  <a:spcPct val="0"/>
                </a:spcBef>
                <a:spcAft>
                  <a:spcPct val="0"/>
                </a:spcAft>
              </a:pPr>
              <a:r>
                <a:rPr lang="en-GB" sz="800" dirty="0">
                  <a:latin typeface="+mn-lt"/>
                </a:rPr>
                <a:t>0.25</a:t>
              </a:r>
            </a:p>
          </p:txBody>
        </p:sp>
        <p:sp>
          <p:nvSpPr>
            <p:cNvPr id="14" name="TextBox 13"/>
            <p:cNvSpPr txBox="1"/>
            <p:nvPr/>
          </p:nvSpPr>
          <p:spPr>
            <a:xfrm>
              <a:off x="581298" y="3815694"/>
              <a:ext cx="386644" cy="215444"/>
            </a:xfrm>
            <a:prstGeom prst="rect">
              <a:avLst/>
            </a:prstGeom>
            <a:noFill/>
          </p:spPr>
          <p:txBody>
            <a:bodyPr wrap="none" rtlCol="0">
              <a:spAutoFit/>
            </a:bodyPr>
            <a:lstStyle/>
            <a:p>
              <a:pPr algn="r" fontAlgn="base">
                <a:spcBef>
                  <a:spcPct val="0"/>
                </a:spcBef>
                <a:spcAft>
                  <a:spcPct val="0"/>
                </a:spcAft>
              </a:pPr>
              <a:r>
                <a:rPr lang="en-GB" sz="800" dirty="0" smtClean="0">
                  <a:solidFill>
                    <a:srgbClr val="363636"/>
                  </a:solidFill>
                </a:rPr>
                <a:t>0.00</a:t>
              </a:r>
              <a:endParaRPr lang="en-GB" sz="800" dirty="0">
                <a:solidFill>
                  <a:srgbClr val="363636"/>
                </a:solidFill>
              </a:endParaRPr>
            </a:p>
          </p:txBody>
        </p:sp>
        <p:sp>
          <p:nvSpPr>
            <p:cNvPr id="15" name="TextBox 14"/>
            <p:cNvSpPr txBox="1"/>
            <p:nvPr/>
          </p:nvSpPr>
          <p:spPr>
            <a:xfrm>
              <a:off x="310914" y="4132366"/>
              <a:ext cx="647998" cy="461665"/>
            </a:xfrm>
            <a:prstGeom prst="rect">
              <a:avLst/>
            </a:prstGeom>
            <a:noFill/>
          </p:spPr>
          <p:txBody>
            <a:bodyPr wrap="none" rtlCol="0">
              <a:spAutoFit/>
            </a:bodyPr>
            <a:lstStyle/>
            <a:p>
              <a:pPr algn="r" fontAlgn="base">
                <a:spcBef>
                  <a:spcPct val="0"/>
                </a:spcBef>
                <a:spcAft>
                  <a:spcPct val="0"/>
                </a:spcAft>
              </a:pPr>
              <a:r>
                <a:rPr lang="en-GB" sz="800" dirty="0" smtClean="0"/>
                <a:t>No. at risk</a:t>
              </a:r>
            </a:p>
            <a:p>
              <a:pPr algn="r" fontAlgn="base">
                <a:spcBef>
                  <a:spcPct val="0"/>
                </a:spcBef>
                <a:spcAft>
                  <a:spcPct val="0"/>
                </a:spcAft>
              </a:pPr>
              <a:r>
                <a:rPr lang="en-GB" sz="800" dirty="0" smtClean="0"/>
                <a:t>HMIO</a:t>
              </a:r>
            </a:p>
            <a:p>
              <a:pPr algn="r" fontAlgn="base">
                <a:spcBef>
                  <a:spcPct val="0"/>
                </a:spcBef>
                <a:spcAft>
                  <a:spcPct val="0"/>
                </a:spcAft>
              </a:pPr>
              <a:r>
                <a:rPr lang="en-GB" sz="800" dirty="0" smtClean="0"/>
                <a:t>OO</a:t>
              </a:r>
              <a:endParaRPr lang="en-GB" sz="800" dirty="0"/>
            </a:p>
          </p:txBody>
        </p:sp>
        <p:sp>
          <p:nvSpPr>
            <p:cNvPr id="16" name="TextBox 15"/>
            <p:cNvSpPr txBox="1"/>
            <p:nvPr/>
          </p:nvSpPr>
          <p:spPr>
            <a:xfrm>
              <a:off x="2241652" y="4131332"/>
              <a:ext cx="891591" cy="215444"/>
            </a:xfrm>
            <a:prstGeom prst="rect">
              <a:avLst/>
            </a:prstGeom>
            <a:noFill/>
          </p:spPr>
          <p:txBody>
            <a:bodyPr wrap="none" rtlCol="0">
              <a:spAutoFit/>
            </a:bodyPr>
            <a:lstStyle/>
            <a:p>
              <a:pPr algn="ctr" fontAlgn="base">
                <a:spcBef>
                  <a:spcPct val="0"/>
                </a:spcBef>
                <a:spcAft>
                  <a:spcPct val="0"/>
                </a:spcAft>
              </a:pPr>
              <a:r>
                <a:rPr lang="en-GB" sz="800" b="1" dirty="0">
                  <a:latin typeface="+mn-lt"/>
                </a:rPr>
                <a:t>Time (months)</a:t>
              </a:r>
            </a:p>
          </p:txBody>
        </p:sp>
        <p:sp>
          <p:nvSpPr>
            <p:cNvPr id="17" name="Line 3"/>
            <p:cNvSpPr>
              <a:spLocks noChangeShapeType="1"/>
            </p:cNvSpPr>
            <p:nvPr/>
          </p:nvSpPr>
          <p:spPr bwMode="auto">
            <a:xfrm>
              <a:off x="921541" y="2009799"/>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8" name="Line 4"/>
            <p:cNvSpPr>
              <a:spLocks noChangeShapeType="1"/>
            </p:cNvSpPr>
            <p:nvPr/>
          </p:nvSpPr>
          <p:spPr bwMode="auto">
            <a:xfrm>
              <a:off x="934432" y="2478368"/>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9" name="Line 5"/>
            <p:cNvSpPr>
              <a:spLocks noChangeShapeType="1"/>
            </p:cNvSpPr>
            <p:nvPr/>
          </p:nvSpPr>
          <p:spPr bwMode="auto">
            <a:xfrm>
              <a:off x="934432" y="2945770"/>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20" name="Line 6"/>
            <p:cNvSpPr>
              <a:spLocks noChangeShapeType="1"/>
            </p:cNvSpPr>
            <p:nvPr/>
          </p:nvSpPr>
          <p:spPr bwMode="auto">
            <a:xfrm>
              <a:off x="934432" y="3408168"/>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21" name="Line 7"/>
            <p:cNvSpPr>
              <a:spLocks noChangeShapeType="1"/>
            </p:cNvSpPr>
            <p:nvPr/>
          </p:nvSpPr>
          <p:spPr bwMode="auto">
            <a:xfrm>
              <a:off x="934432" y="3923416"/>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23" name="Freeform 17"/>
            <p:cNvSpPr>
              <a:spLocks/>
            </p:cNvSpPr>
            <p:nvPr/>
          </p:nvSpPr>
          <p:spPr bwMode="auto">
            <a:xfrm>
              <a:off x="1001307" y="2019259"/>
              <a:ext cx="3299778" cy="1940042"/>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24" name="Line 51"/>
            <p:cNvSpPr>
              <a:spLocks noChangeShapeType="1"/>
            </p:cNvSpPr>
            <p:nvPr/>
          </p:nvSpPr>
          <p:spPr bwMode="auto">
            <a:xfrm>
              <a:off x="1002921" y="1980497"/>
              <a:ext cx="0" cy="435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grpSp>
          <p:nvGrpSpPr>
            <p:cNvPr id="25" name="Group 24"/>
            <p:cNvGrpSpPr/>
            <p:nvPr/>
          </p:nvGrpSpPr>
          <p:grpSpPr>
            <a:xfrm>
              <a:off x="827524" y="3960319"/>
              <a:ext cx="3201973" cy="633986"/>
              <a:chOff x="-3297995" y="3420916"/>
              <a:chExt cx="3201973" cy="633986"/>
            </a:xfrm>
          </p:grpSpPr>
          <p:sp>
            <p:nvSpPr>
              <p:cNvPr id="50" name="TextBox 49"/>
              <p:cNvSpPr txBox="1"/>
              <p:nvPr/>
            </p:nvSpPr>
            <p:spPr>
              <a:xfrm>
                <a:off x="-3297995" y="3470127"/>
                <a:ext cx="357790" cy="584775"/>
              </a:xfrm>
              <a:prstGeom prst="rect">
                <a:avLst/>
              </a:prstGeom>
              <a:noFill/>
            </p:spPr>
            <p:txBody>
              <a:bodyPr wrap="none" rtlCol="0">
                <a:spAutoFit/>
              </a:bodyPr>
              <a:lstStyle/>
              <a:p>
                <a:pPr algn="ctr" fontAlgn="base">
                  <a:spcBef>
                    <a:spcPct val="0"/>
                  </a:spcBef>
                  <a:spcAft>
                    <a:spcPct val="0"/>
                  </a:spcAft>
                </a:pPr>
                <a:r>
                  <a:rPr lang="en-GB" sz="800" dirty="0">
                    <a:latin typeface="+mn-lt"/>
                  </a:rPr>
                  <a:t>0</a:t>
                </a:r>
                <a:br>
                  <a:rPr lang="en-GB" sz="800" dirty="0">
                    <a:latin typeface="+mn-lt"/>
                  </a:rPr>
                </a:br>
                <a:r>
                  <a:rPr lang="en-GB" sz="800" dirty="0">
                    <a:latin typeface="+mn-lt"/>
                  </a:rPr>
                  <a:t/>
                </a:r>
                <a:br>
                  <a:rPr lang="en-GB" sz="800" dirty="0">
                    <a:latin typeface="+mn-lt"/>
                  </a:rPr>
                </a:br>
                <a:r>
                  <a:rPr lang="en-GB" sz="800" dirty="0" smtClean="0">
                    <a:latin typeface="+mn-lt"/>
                  </a:rPr>
                  <a:t>103</a:t>
                </a:r>
              </a:p>
              <a:p>
                <a:pPr algn="ctr" fontAlgn="base">
                  <a:spcBef>
                    <a:spcPct val="0"/>
                  </a:spcBef>
                  <a:spcAft>
                    <a:spcPct val="0"/>
                  </a:spcAft>
                </a:pPr>
                <a:r>
                  <a:rPr lang="en-GB" sz="800" dirty="0" smtClean="0">
                    <a:latin typeface="+mn-lt"/>
                  </a:rPr>
                  <a:t>104</a:t>
                </a:r>
                <a:endParaRPr lang="en-GB" sz="800" dirty="0">
                  <a:latin typeface="+mn-lt"/>
                </a:endParaRPr>
              </a:p>
            </p:txBody>
          </p:sp>
          <p:sp>
            <p:nvSpPr>
              <p:cNvPr id="51" name="TextBox 50"/>
              <p:cNvSpPr txBox="1"/>
              <p:nvPr/>
            </p:nvSpPr>
            <p:spPr>
              <a:xfrm>
                <a:off x="-2817395"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6</a:t>
                </a:r>
                <a:br>
                  <a:rPr lang="en-GB" sz="800" dirty="0">
                    <a:latin typeface="+mn-lt"/>
                  </a:rPr>
                </a:br>
                <a:r>
                  <a:rPr lang="en-GB" sz="800" dirty="0">
                    <a:latin typeface="+mn-lt"/>
                  </a:rPr>
                  <a:t/>
                </a:r>
                <a:br>
                  <a:rPr lang="en-GB" sz="800" dirty="0">
                    <a:latin typeface="+mn-lt"/>
                  </a:rPr>
                </a:br>
                <a:r>
                  <a:rPr lang="en-GB" sz="800" dirty="0" smtClean="0">
                    <a:latin typeface="+mn-lt"/>
                  </a:rPr>
                  <a:t>86</a:t>
                </a:r>
              </a:p>
              <a:p>
                <a:pPr algn="ctr" fontAlgn="base">
                  <a:spcBef>
                    <a:spcPct val="0"/>
                  </a:spcBef>
                  <a:spcAft>
                    <a:spcPct val="0"/>
                  </a:spcAft>
                </a:pPr>
                <a:r>
                  <a:rPr lang="en-GB" sz="800" dirty="0" smtClean="0">
                    <a:latin typeface="+mn-lt"/>
                  </a:rPr>
                  <a:t>83</a:t>
                </a:r>
                <a:endParaRPr lang="en-GB" sz="800" dirty="0">
                  <a:latin typeface="+mn-lt"/>
                </a:endParaRPr>
              </a:p>
            </p:txBody>
          </p:sp>
          <p:sp>
            <p:nvSpPr>
              <p:cNvPr id="52" name="TextBox 51"/>
              <p:cNvSpPr txBox="1"/>
              <p:nvPr/>
            </p:nvSpPr>
            <p:spPr>
              <a:xfrm>
                <a:off x="-2416284"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12</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78</a:t>
                </a:r>
              </a:p>
              <a:p>
                <a:pPr algn="ctr" fontAlgn="base">
                  <a:spcBef>
                    <a:spcPct val="0"/>
                  </a:spcBef>
                  <a:spcAft>
                    <a:spcPct val="0"/>
                  </a:spcAft>
                </a:pPr>
                <a:r>
                  <a:rPr lang="en-GB" sz="800" dirty="0" smtClean="0">
                    <a:latin typeface="+mn-lt"/>
                  </a:rPr>
                  <a:t>67</a:t>
                </a:r>
                <a:endParaRPr lang="en-GB" sz="800" dirty="0">
                  <a:latin typeface="+mn-lt"/>
                </a:endParaRPr>
              </a:p>
            </p:txBody>
          </p:sp>
          <p:sp>
            <p:nvSpPr>
              <p:cNvPr id="53" name="TextBox 52"/>
              <p:cNvSpPr txBox="1"/>
              <p:nvPr/>
            </p:nvSpPr>
            <p:spPr>
              <a:xfrm>
                <a:off x="-2007859"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18</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73</a:t>
                </a:r>
              </a:p>
              <a:p>
                <a:pPr algn="ctr" fontAlgn="base">
                  <a:spcBef>
                    <a:spcPct val="0"/>
                  </a:spcBef>
                  <a:spcAft>
                    <a:spcPct val="0"/>
                  </a:spcAft>
                </a:pPr>
                <a:r>
                  <a:rPr lang="en-GB" sz="800" dirty="0" smtClean="0">
                    <a:latin typeface="+mn-lt"/>
                  </a:rPr>
                  <a:t>60</a:t>
                </a:r>
                <a:endParaRPr lang="en-GB" sz="800" dirty="0">
                  <a:latin typeface="+mn-lt"/>
                </a:endParaRPr>
              </a:p>
            </p:txBody>
          </p:sp>
          <p:sp>
            <p:nvSpPr>
              <p:cNvPr id="54" name="TextBox 53"/>
              <p:cNvSpPr txBox="1"/>
              <p:nvPr/>
            </p:nvSpPr>
            <p:spPr>
              <a:xfrm>
                <a:off x="-1599434"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24</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65</a:t>
                </a:r>
              </a:p>
              <a:p>
                <a:pPr algn="ctr" fontAlgn="base">
                  <a:spcBef>
                    <a:spcPct val="0"/>
                  </a:spcBef>
                  <a:spcAft>
                    <a:spcPct val="0"/>
                  </a:spcAft>
                </a:pPr>
                <a:r>
                  <a:rPr lang="en-GB" sz="800" dirty="0" smtClean="0">
                    <a:latin typeface="+mn-lt"/>
                  </a:rPr>
                  <a:t>56</a:t>
                </a:r>
                <a:endParaRPr lang="en-GB" sz="800" dirty="0">
                  <a:latin typeface="+mn-lt"/>
                </a:endParaRPr>
              </a:p>
            </p:txBody>
          </p:sp>
          <p:sp>
            <p:nvSpPr>
              <p:cNvPr id="55" name="TextBox 54"/>
              <p:cNvSpPr txBox="1"/>
              <p:nvPr/>
            </p:nvSpPr>
            <p:spPr>
              <a:xfrm>
                <a:off x="-1205639"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30</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53</a:t>
                </a:r>
              </a:p>
              <a:p>
                <a:pPr algn="ctr" fontAlgn="base">
                  <a:spcBef>
                    <a:spcPct val="0"/>
                  </a:spcBef>
                  <a:spcAft>
                    <a:spcPct val="0"/>
                  </a:spcAft>
                </a:pPr>
                <a:r>
                  <a:rPr lang="en-GB" sz="800" dirty="0" smtClean="0">
                    <a:latin typeface="+mn-lt"/>
                  </a:rPr>
                  <a:t>50</a:t>
                </a:r>
                <a:endParaRPr lang="en-GB" sz="800" dirty="0">
                  <a:latin typeface="+mn-lt"/>
                </a:endParaRPr>
              </a:p>
            </p:txBody>
          </p:sp>
          <p:sp>
            <p:nvSpPr>
              <p:cNvPr id="56" name="TextBox 55"/>
              <p:cNvSpPr txBox="1"/>
              <p:nvPr/>
            </p:nvSpPr>
            <p:spPr>
              <a:xfrm>
                <a:off x="-804529"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36</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42</a:t>
                </a:r>
              </a:p>
              <a:p>
                <a:pPr algn="ctr" fontAlgn="base">
                  <a:spcBef>
                    <a:spcPct val="0"/>
                  </a:spcBef>
                  <a:spcAft>
                    <a:spcPct val="0"/>
                  </a:spcAft>
                </a:pPr>
                <a:r>
                  <a:rPr lang="en-GB" sz="800" dirty="0" smtClean="0">
                    <a:latin typeface="+mn-lt"/>
                  </a:rPr>
                  <a:t>38</a:t>
                </a:r>
                <a:endParaRPr lang="en-GB" sz="800" dirty="0">
                  <a:latin typeface="+mn-lt"/>
                </a:endParaRPr>
              </a:p>
            </p:txBody>
          </p:sp>
          <p:sp>
            <p:nvSpPr>
              <p:cNvPr id="57" name="TextBox 56"/>
              <p:cNvSpPr txBox="1"/>
              <p:nvPr/>
            </p:nvSpPr>
            <p:spPr>
              <a:xfrm>
                <a:off x="-396104"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42</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30</a:t>
                </a:r>
              </a:p>
              <a:p>
                <a:pPr algn="ctr" fontAlgn="base">
                  <a:spcBef>
                    <a:spcPct val="0"/>
                  </a:spcBef>
                  <a:spcAft>
                    <a:spcPct val="0"/>
                  </a:spcAft>
                </a:pPr>
                <a:r>
                  <a:rPr lang="en-GB" sz="800" dirty="0" smtClean="0">
                    <a:latin typeface="+mn-lt"/>
                  </a:rPr>
                  <a:t>23</a:t>
                </a:r>
                <a:endParaRPr lang="en-GB" sz="800" dirty="0">
                  <a:latin typeface="+mn-lt"/>
                </a:endParaRPr>
              </a:p>
            </p:txBody>
          </p:sp>
          <p:sp>
            <p:nvSpPr>
              <p:cNvPr id="58" name="Line 9"/>
              <p:cNvSpPr>
                <a:spLocks noChangeShapeType="1"/>
              </p:cNvSpPr>
              <p:nvPr/>
            </p:nvSpPr>
            <p:spPr bwMode="auto">
              <a:xfrm flipV="1">
                <a:off x="-3127815"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59" name="Line 10"/>
              <p:cNvSpPr>
                <a:spLocks noChangeShapeType="1"/>
              </p:cNvSpPr>
              <p:nvPr/>
            </p:nvSpPr>
            <p:spPr bwMode="auto">
              <a:xfrm flipV="1">
                <a:off x="-1857818"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0" name="Line 11"/>
              <p:cNvSpPr>
                <a:spLocks noChangeShapeType="1"/>
              </p:cNvSpPr>
              <p:nvPr/>
            </p:nvSpPr>
            <p:spPr bwMode="auto">
              <a:xfrm flipV="1">
                <a:off x="-2667354"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1" name="Line 12"/>
              <p:cNvSpPr>
                <a:spLocks noChangeShapeType="1"/>
              </p:cNvSpPr>
              <p:nvPr/>
            </p:nvSpPr>
            <p:spPr bwMode="auto">
              <a:xfrm flipV="1">
                <a:off x="-1449393" y="3420916"/>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2" name="Line 13"/>
              <p:cNvSpPr>
                <a:spLocks noChangeShapeType="1"/>
              </p:cNvSpPr>
              <p:nvPr/>
            </p:nvSpPr>
            <p:spPr bwMode="auto">
              <a:xfrm flipV="1">
                <a:off x="-2266243" y="3420916"/>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3" name="Line 14"/>
              <p:cNvSpPr>
                <a:spLocks noChangeShapeType="1"/>
              </p:cNvSpPr>
              <p:nvPr/>
            </p:nvSpPr>
            <p:spPr bwMode="auto">
              <a:xfrm flipV="1">
                <a:off x="-1055598"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4" name="Line 15"/>
              <p:cNvSpPr>
                <a:spLocks noChangeShapeType="1"/>
              </p:cNvSpPr>
              <p:nvPr/>
            </p:nvSpPr>
            <p:spPr bwMode="auto">
              <a:xfrm flipV="1">
                <a:off x="-654488"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65" name="Line 16"/>
              <p:cNvSpPr>
                <a:spLocks noChangeShapeType="1"/>
              </p:cNvSpPr>
              <p:nvPr/>
            </p:nvSpPr>
            <p:spPr bwMode="auto">
              <a:xfrm flipV="1">
                <a:off x="-246063" y="3420916"/>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grpSp>
        <p:sp>
          <p:nvSpPr>
            <p:cNvPr id="26" name="Line 16"/>
            <p:cNvSpPr>
              <a:spLocks noChangeShapeType="1"/>
            </p:cNvSpPr>
            <p:nvPr/>
          </p:nvSpPr>
          <p:spPr bwMode="auto">
            <a:xfrm flipV="1">
              <a:off x="4275560" y="3960319"/>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27" name="TextBox 26"/>
            <p:cNvSpPr txBox="1"/>
            <p:nvPr/>
          </p:nvSpPr>
          <p:spPr>
            <a:xfrm>
              <a:off x="4125519" y="4009530"/>
              <a:ext cx="300082" cy="584775"/>
            </a:xfrm>
            <a:prstGeom prst="rect">
              <a:avLst/>
            </a:prstGeom>
            <a:noFill/>
          </p:spPr>
          <p:txBody>
            <a:bodyPr wrap="none" rtlCol="0">
              <a:spAutoFit/>
            </a:bodyPr>
            <a:lstStyle/>
            <a:p>
              <a:pPr algn="r" fontAlgn="base">
                <a:spcBef>
                  <a:spcPct val="0"/>
                </a:spcBef>
                <a:spcAft>
                  <a:spcPct val="0"/>
                </a:spcAft>
              </a:pPr>
              <a:r>
                <a:rPr lang="en-GB" sz="800" dirty="0" smtClean="0">
                  <a:latin typeface="+mn-lt"/>
                </a:rPr>
                <a:t>48</a:t>
              </a:r>
              <a:r>
                <a:rPr lang="en-GB" sz="800" dirty="0">
                  <a:latin typeface="+mn-lt"/>
                </a:rPr>
                <a:t/>
              </a:r>
              <a:br>
                <a:rPr lang="en-GB" sz="800" dirty="0">
                  <a:latin typeface="+mn-lt"/>
                </a:rPr>
              </a:br>
              <a:endParaRPr lang="en-GB" sz="800" dirty="0">
                <a:latin typeface="+mn-lt"/>
              </a:endParaRPr>
            </a:p>
            <a:p>
              <a:pPr algn="r" fontAlgn="base">
                <a:spcBef>
                  <a:spcPct val="0"/>
                </a:spcBef>
                <a:spcAft>
                  <a:spcPct val="0"/>
                </a:spcAft>
              </a:pPr>
              <a:r>
                <a:rPr lang="en-GB" sz="800" dirty="0" smtClean="0">
                  <a:latin typeface="+mn-lt"/>
                </a:rPr>
                <a:t>16</a:t>
              </a:r>
            </a:p>
            <a:p>
              <a:pPr algn="r" fontAlgn="base">
                <a:spcBef>
                  <a:spcPct val="0"/>
                </a:spcBef>
                <a:spcAft>
                  <a:spcPct val="0"/>
                </a:spcAft>
              </a:pPr>
              <a:r>
                <a:rPr lang="en-GB" sz="800" dirty="0">
                  <a:latin typeface="+mn-lt"/>
                </a:rPr>
                <a:t>8</a:t>
              </a:r>
            </a:p>
          </p:txBody>
        </p:sp>
        <p:grpSp>
          <p:nvGrpSpPr>
            <p:cNvPr id="28" name="Group 27"/>
            <p:cNvGrpSpPr/>
            <p:nvPr/>
          </p:nvGrpSpPr>
          <p:grpSpPr>
            <a:xfrm>
              <a:off x="1060949" y="3960319"/>
              <a:ext cx="3173119" cy="633986"/>
              <a:chOff x="-3269141" y="3420916"/>
              <a:chExt cx="3173119" cy="633986"/>
            </a:xfrm>
          </p:grpSpPr>
          <p:sp>
            <p:nvSpPr>
              <p:cNvPr id="34" name="TextBox 33"/>
              <p:cNvSpPr txBox="1"/>
              <p:nvPr/>
            </p:nvSpPr>
            <p:spPr>
              <a:xfrm>
                <a:off x="-3269141" y="3470127"/>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3</a:t>
                </a:r>
                <a:r>
                  <a:rPr lang="en-GB" sz="800" dirty="0">
                    <a:latin typeface="+mn-lt"/>
                  </a:rPr>
                  <a:t/>
                </a:r>
                <a:br>
                  <a:rPr lang="en-GB" sz="800" dirty="0">
                    <a:latin typeface="+mn-lt"/>
                  </a:rPr>
                </a:br>
                <a:r>
                  <a:rPr lang="en-GB" sz="800" dirty="0">
                    <a:latin typeface="+mn-lt"/>
                  </a:rPr>
                  <a:t/>
                </a:r>
                <a:br>
                  <a:rPr lang="en-GB" sz="800" dirty="0">
                    <a:latin typeface="+mn-lt"/>
                  </a:rPr>
                </a:br>
                <a:r>
                  <a:rPr lang="en-GB" sz="800" dirty="0" smtClean="0">
                    <a:latin typeface="+mn-lt"/>
                  </a:rPr>
                  <a:t>97</a:t>
                </a:r>
              </a:p>
              <a:p>
                <a:pPr algn="ctr" fontAlgn="base">
                  <a:spcBef>
                    <a:spcPct val="0"/>
                  </a:spcBef>
                  <a:spcAft>
                    <a:spcPct val="0"/>
                  </a:spcAft>
                </a:pPr>
                <a:r>
                  <a:rPr lang="en-GB" sz="800" dirty="0" smtClean="0">
                    <a:latin typeface="+mn-lt"/>
                  </a:rPr>
                  <a:t>97</a:t>
                </a:r>
                <a:endParaRPr lang="en-GB" sz="800" dirty="0">
                  <a:latin typeface="+mn-lt"/>
                </a:endParaRPr>
              </a:p>
            </p:txBody>
          </p:sp>
          <p:sp>
            <p:nvSpPr>
              <p:cNvPr id="35" name="TextBox 34"/>
              <p:cNvSpPr txBox="1"/>
              <p:nvPr/>
            </p:nvSpPr>
            <p:spPr>
              <a:xfrm>
                <a:off x="-2817395" y="3470127"/>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9</a:t>
                </a:r>
                <a:r>
                  <a:rPr lang="en-GB" sz="800" dirty="0">
                    <a:latin typeface="+mn-lt"/>
                  </a:rPr>
                  <a:t/>
                </a:r>
                <a:br>
                  <a:rPr lang="en-GB" sz="800" dirty="0">
                    <a:latin typeface="+mn-lt"/>
                  </a:rPr>
                </a:br>
                <a:r>
                  <a:rPr lang="en-GB" sz="800" dirty="0">
                    <a:latin typeface="+mn-lt"/>
                  </a:rPr>
                  <a:t/>
                </a:r>
                <a:br>
                  <a:rPr lang="en-GB" sz="800" dirty="0">
                    <a:latin typeface="+mn-lt"/>
                  </a:rPr>
                </a:br>
                <a:r>
                  <a:rPr lang="en-GB" sz="800" dirty="0" smtClean="0">
                    <a:latin typeface="+mn-lt"/>
                  </a:rPr>
                  <a:t>82</a:t>
                </a:r>
              </a:p>
              <a:p>
                <a:pPr algn="ctr" fontAlgn="base">
                  <a:spcBef>
                    <a:spcPct val="0"/>
                  </a:spcBef>
                  <a:spcAft>
                    <a:spcPct val="0"/>
                  </a:spcAft>
                </a:pPr>
                <a:r>
                  <a:rPr lang="en-GB" sz="800" dirty="0" smtClean="0">
                    <a:latin typeface="+mn-lt"/>
                  </a:rPr>
                  <a:t>74</a:t>
                </a:r>
                <a:endParaRPr lang="en-GB" sz="800" dirty="0">
                  <a:latin typeface="+mn-lt"/>
                </a:endParaRPr>
              </a:p>
            </p:txBody>
          </p:sp>
          <p:sp>
            <p:nvSpPr>
              <p:cNvPr id="36" name="TextBox 35"/>
              <p:cNvSpPr txBox="1"/>
              <p:nvPr/>
            </p:nvSpPr>
            <p:spPr>
              <a:xfrm>
                <a:off x="-2416284" y="3470127"/>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15</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76</a:t>
                </a:r>
              </a:p>
              <a:p>
                <a:pPr algn="ctr" fontAlgn="base">
                  <a:spcBef>
                    <a:spcPct val="0"/>
                  </a:spcBef>
                  <a:spcAft>
                    <a:spcPct val="0"/>
                  </a:spcAft>
                </a:pPr>
                <a:r>
                  <a:rPr lang="en-GB" sz="800" dirty="0" smtClean="0">
                    <a:latin typeface="+mn-lt"/>
                  </a:rPr>
                  <a:t>63</a:t>
                </a:r>
                <a:endParaRPr lang="en-GB" sz="800" dirty="0">
                  <a:latin typeface="+mn-lt"/>
                </a:endParaRPr>
              </a:p>
            </p:txBody>
          </p:sp>
          <p:sp>
            <p:nvSpPr>
              <p:cNvPr id="37" name="TextBox 36"/>
              <p:cNvSpPr txBox="1"/>
              <p:nvPr/>
            </p:nvSpPr>
            <p:spPr>
              <a:xfrm>
                <a:off x="-2007859" y="3470127"/>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21</a:t>
                </a:r>
              </a:p>
              <a:p>
                <a:pPr algn="ctr" fontAlgn="base">
                  <a:spcBef>
                    <a:spcPct val="0"/>
                  </a:spcBef>
                  <a:spcAft>
                    <a:spcPct val="0"/>
                  </a:spcAft>
                </a:pPr>
                <a:endParaRPr lang="en-GB" sz="800" dirty="0">
                  <a:latin typeface="+mn-lt"/>
                </a:endParaRPr>
              </a:p>
              <a:p>
                <a:pPr algn="ctr" fontAlgn="base">
                  <a:spcBef>
                    <a:spcPct val="0"/>
                  </a:spcBef>
                  <a:spcAft>
                    <a:spcPct val="0"/>
                  </a:spcAft>
                </a:pPr>
                <a:r>
                  <a:rPr lang="en-GB" sz="800" dirty="0" smtClean="0">
                    <a:latin typeface="+mn-lt"/>
                  </a:rPr>
                  <a:t>69</a:t>
                </a:r>
              </a:p>
              <a:p>
                <a:pPr algn="ctr" fontAlgn="base">
                  <a:spcBef>
                    <a:spcPct val="0"/>
                  </a:spcBef>
                  <a:spcAft>
                    <a:spcPct val="0"/>
                  </a:spcAft>
                </a:pPr>
                <a:r>
                  <a:rPr lang="en-GB" sz="800" dirty="0" smtClean="0">
                    <a:latin typeface="+mn-lt"/>
                  </a:rPr>
                  <a:t>58</a:t>
                </a:r>
                <a:endParaRPr lang="en-GB" sz="800" dirty="0">
                  <a:latin typeface="+mn-lt"/>
                </a:endParaRPr>
              </a:p>
            </p:txBody>
          </p:sp>
          <p:sp>
            <p:nvSpPr>
              <p:cNvPr id="38" name="TextBox 37"/>
              <p:cNvSpPr txBox="1"/>
              <p:nvPr/>
            </p:nvSpPr>
            <p:spPr>
              <a:xfrm>
                <a:off x="-1599434" y="3470127"/>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27</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62</a:t>
                </a:r>
              </a:p>
              <a:p>
                <a:pPr algn="ctr" fontAlgn="base">
                  <a:spcBef>
                    <a:spcPct val="0"/>
                  </a:spcBef>
                  <a:spcAft>
                    <a:spcPct val="0"/>
                  </a:spcAft>
                </a:pPr>
                <a:r>
                  <a:rPr lang="en-GB" sz="800" dirty="0" smtClean="0">
                    <a:latin typeface="+mn-lt"/>
                  </a:rPr>
                  <a:t>55</a:t>
                </a:r>
                <a:endParaRPr lang="en-GB" sz="800" dirty="0">
                  <a:latin typeface="+mn-lt"/>
                </a:endParaRPr>
              </a:p>
            </p:txBody>
          </p:sp>
          <p:sp>
            <p:nvSpPr>
              <p:cNvPr id="39" name="TextBox 38"/>
              <p:cNvSpPr txBox="1"/>
              <p:nvPr/>
            </p:nvSpPr>
            <p:spPr>
              <a:xfrm>
                <a:off x="-1205639" y="3470127"/>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33</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48</a:t>
                </a:r>
              </a:p>
              <a:p>
                <a:pPr algn="ctr" fontAlgn="base">
                  <a:spcBef>
                    <a:spcPct val="0"/>
                  </a:spcBef>
                  <a:spcAft>
                    <a:spcPct val="0"/>
                  </a:spcAft>
                </a:pPr>
                <a:r>
                  <a:rPr lang="en-GB" sz="800" dirty="0" smtClean="0">
                    <a:latin typeface="+mn-lt"/>
                  </a:rPr>
                  <a:t>42</a:t>
                </a:r>
                <a:endParaRPr lang="en-GB" sz="800" dirty="0">
                  <a:latin typeface="+mn-lt"/>
                </a:endParaRPr>
              </a:p>
            </p:txBody>
          </p:sp>
          <p:sp>
            <p:nvSpPr>
              <p:cNvPr id="40" name="TextBox 39"/>
              <p:cNvSpPr txBox="1"/>
              <p:nvPr/>
            </p:nvSpPr>
            <p:spPr>
              <a:xfrm>
                <a:off x="-804529" y="3470127"/>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39</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33</a:t>
                </a:r>
              </a:p>
              <a:p>
                <a:pPr algn="ctr" fontAlgn="base">
                  <a:spcBef>
                    <a:spcPct val="0"/>
                  </a:spcBef>
                  <a:spcAft>
                    <a:spcPct val="0"/>
                  </a:spcAft>
                </a:pPr>
                <a:r>
                  <a:rPr lang="en-GB" sz="800" dirty="0" smtClean="0">
                    <a:latin typeface="+mn-lt"/>
                  </a:rPr>
                  <a:t>29</a:t>
                </a:r>
                <a:endParaRPr lang="en-GB" sz="800" dirty="0">
                  <a:latin typeface="+mn-lt"/>
                </a:endParaRPr>
              </a:p>
            </p:txBody>
          </p:sp>
          <p:sp>
            <p:nvSpPr>
              <p:cNvPr id="41" name="TextBox 40"/>
              <p:cNvSpPr txBox="1"/>
              <p:nvPr/>
            </p:nvSpPr>
            <p:spPr>
              <a:xfrm>
                <a:off x="-396104" y="3470127"/>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45</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22</a:t>
                </a:r>
              </a:p>
              <a:p>
                <a:pPr algn="ctr" fontAlgn="base">
                  <a:spcBef>
                    <a:spcPct val="0"/>
                  </a:spcBef>
                  <a:spcAft>
                    <a:spcPct val="0"/>
                  </a:spcAft>
                </a:pPr>
                <a:r>
                  <a:rPr lang="en-GB" sz="800" dirty="0" smtClean="0">
                    <a:latin typeface="+mn-lt"/>
                  </a:rPr>
                  <a:t>17</a:t>
                </a:r>
                <a:endParaRPr lang="en-GB" sz="800" dirty="0">
                  <a:latin typeface="+mn-lt"/>
                </a:endParaRPr>
              </a:p>
            </p:txBody>
          </p:sp>
          <p:sp>
            <p:nvSpPr>
              <p:cNvPr id="42" name="Line 9"/>
              <p:cNvSpPr>
                <a:spLocks noChangeShapeType="1"/>
              </p:cNvSpPr>
              <p:nvPr/>
            </p:nvSpPr>
            <p:spPr bwMode="auto">
              <a:xfrm flipV="1">
                <a:off x="-3127815"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43" name="Line 10"/>
              <p:cNvSpPr>
                <a:spLocks noChangeShapeType="1"/>
              </p:cNvSpPr>
              <p:nvPr/>
            </p:nvSpPr>
            <p:spPr bwMode="auto">
              <a:xfrm flipV="1">
                <a:off x="-1857818"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44" name="Line 11"/>
              <p:cNvSpPr>
                <a:spLocks noChangeShapeType="1"/>
              </p:cNvSpPr>
              <p:nvPr/>
            </p:nvSpPr>
            <p:spPr bwMode="auto">
              <a:xfrm flipV="1">
                <a:off x="-2667354"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45" name="Line 12"/>
              <p:cNvSpPr>
                <a:spLocks noChangeShapeType="1"/>
              </p:cNvSpPr>
              <p:nvPr/>
            </p:nvSpPr>
            <p:spPr bwMode="auto">
              <a:xfrm flipV="1">
                <a:off x="-1449393" y="3420916"/>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46" name="Line 13"/>
              <p:cNvSpPr>
                <a:spLocks noChangeShapeType="1"/>
              </p:cNvSpPr>
              <p:nvPr/>
            </p:nvSpPr>
            <p:spPr bwMode="auto">
              <a:xfrm flipV="1">
                <a:off x="-2266243" y="3420916"/>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47" name="Line 14"/>
              <p:cNvSpPr>
                <a:spLocks noChangeShapeType="1"/>
              </p:cNvSpPr>
              <p:nvPr/>
            </p:nvSpPr>
            <p:spPr bwMode="auto">
              <a:xfrm flipV="1">
                <a:off x="-1055598"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48" name="Line 15"/>
              <p:cNvSpPr>
                <a:spLocks noChangeShapeType="1"/>
              </p:cNvSpPr>
              <p:nvPr/>
            </p:nvSpPr>
            <p:spPr bwMode="auto">
              <a:xfrm flipV="1">
                <a:off x="-654488"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49" name="Line 16"/>
              <p:cNvSpPr>
                <a:spLocks noChangeShapeType="1"/>
              </p:cNvSpPr>
              <p:nvPr/>
            </p:nvSpPr>
            <p:spPr bwMode="auto">
              <a:xfrm flipV="1">
                <a:off x="-246063" y="3420916"/>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grpSp>
        <p:sp>
          <p:nvSpPr>
            <p:cNvPr id="29" name="Freeform 2"/>
            <p:cNvSpPr>
              <a:spLocks/>
            </p:cNvSpPr>
            <p:nvPr/>
          </p:nvSpPr>
          <p:spPr bwMode="auto">
            <a:xfrm>
              <a:off x="1038789" y="2027403"/>
              <a:ext cx="3236771" cy="1094266"/>
            </a:xfrm>
            <a:custGeom>
              <a:avLst/>
              <a:gdLst>
                <a:gd name="T0" fmla="*/ 251 w 254"/>
                <a:gd name="T1" fmla="*/ 84 h 84"/>
                <a:gd name="T2" fmla="*/ 231 w 254"/>
                <a:gd name="T3" fmla="*/ 79 h 84"/>
                <a:gd name="T4" fmla="*/ 190 w 254"/>
                <a:gd name="T5" fmla="*/ 76 h 84"/>
                <a:gd name="T6" fmla="*/ 157 w 254"/>
                <a:gd name="T7" fmla="*/ 72 h 84"/>
                <a:gd name="T8" fmla="*/ 155 w 254"/>
                <a:gd name="T9" fmla="*/ 70 h 84"/>
                <a:gd name="T10" fmla="*/ 134 w 254"/>
                <a:gd name="T11" fmla="*/ 67 h 84"/>
                <a:gd name="T12" fmla="*/ 125 w 254"/>
                <a:gd name="T13" fmla="*/ 65 h 84"/>
                <a:gd name="T14" fmla="*/ 117 w 254"/>
                <a:gd name="T15" fmla="*/ 64 h 84"/>
                <a:gd name="T16" fmla="*/ 111 w 254"/>
                <a:gd name="T17" fmla="*/ 61 h 84"/>
                <a:gd name="T18" fmla="*/ 108 w 254"/>
                <a:gd name="T19" fmla="*/ 59 h 84"/>
                <a:gd name="T20" fmla="*/ 89 w 254"/>
                <a:gd name="T21" fmla="*/ 57 h 84"/>
                <a:gd name="T22" fmla="*/ 80 w 254"/>
                <a:gd name="T23" fmla="*/ 55 h 84"/>
                <a:gd name="T24" fmla="*/ 71 w 254"/>
                <a:gd name="T25" fmla="*/ 53 h 84"/>
                <a:gd name="T26" fmla="*/ 69 w 254"/>
                <a:gd name="T27" fmla="*/ 51 h 84"/>
                <a:gd name="T28" fmla="*/ 62 w 254"/>
                <a:gd name="T29" fmla="*/ 49 h 84"/>
                <a:gd name="T30" fmla="*/ 60 w 254"/>
                <a:gd name="T31" fmla="*/ 47 h 84"/>
                <a:gd name="T32" fmla="*/ 57 w 254"/>
                <a:gd name="T33" fmla="*/ 44 h 84"/>
                <a:gd name="T34" fmla="*/ 54 w 254"/>
                <a:gd name="T35" fmla="*/ 42 h 84"/>
                <a:gd name="T36" fmla="*/ 48 w 254"/>
                <a:gd name="T37" fmla="*/ 40 h 84"/>
                <a:gd name="T38" fmla="*/ 45 w 254"/>
                <a:gd name="T39" fmla="*/ 37 h 84"/>
                <a:gd name="T40" fmla="*/ 42 w 254"/>
                <a:gd name="T41" fmla="*/ 33 h 84"/>
                <a:gd name="T42" fmla="*/ 37 w 254"/>
                <a:gd name="T43" fmla="*/ 31 h 84"/>
                <a:gd name="T44" fmla="*/ 34 w 254"/>
                <a:gd name="T45" fmla="*/ 30 h 84"/>
                <a:gd name="T46" fmla="*/ 31 w 254"/>
                <a:gd name="T47" fmla="*/ 27 h 84"/>
                <a:gd name="T48" fmla="*/ 28 w 254"/>
                <a:gd name="T49" fmla="*/ 23 h 84"/>
                <a:gd name="T50" fmla="*/ 24 w 254"/>
                <a:gd name="T51" fmla="*/ 18 h 84"/>
                <a:gd name="T52" fmla="*/ 21 w 254"/>
                <a:gd name="T53" fmla="*/ 14 h 84"/>
                <a:gd name="T54" fmla="*/ 18 w 254"/>
                <a:gd name="T55" fmla="*/ 11 h 84"/>
                <a:gd name="T56" fmla="*/ 14 w 254"/>
                <a:gd name="T57" fmla="*/ 9 h 84"/>
                <a:gd name="T58" fmla="*/ 10 w 254"/>
                <a:gd name="T59" fmla="*/ 6 h 84"/>
                <a:gd name="T60" fmla="*/ 7 w 254"/>
                <a:gd name="T61" fmla="*/ 4 h 84"/>
                <a:gd name="T62" fmla="*/ 5 w 254"/>
                <a:gd name="T63" fmla="*/ 2 h 84"/>
                <a:gd name="T64" fmla="*/ 0 w 254"/>
                <a:gd name="T6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4" h="84">
                  <a:moveTo>
                    <a:pt x="254" y="84"/>
                  </a:moveTo>
                  <a:lnTo>
                    <a:pt x="251" y="84"/>
                  </a:lnTo>
                  <a:lnTo>
                    <a:pt x="251" y="79"/>
                  </a:lnTo>
                  <a:lnTo>
                    <a:pt x="231" y="79"/>
                  </a:lnTo>
                  <a:lnTo>
                    <a:pt x="231" y="76"/>
                  </a:lnTo>
                  <a:lnTo>
                    <a:pt x="190" y="76"/>
                  </a:lnTo>
                  <a:lnTo>
                    <a:pt x="190" y="72"/>
                  </a:lnTo>
                  <a:lnTo>
                    <a:pt x="157" y="72"/>
                  </a:lnTo>
                  <a:lnTo>
                    <a:pt x="157" y="70"/>
                  </a:lnTo>
                  <a:lnTo>
                    <a:pt x="155" y="70"/>
                  </a:lnTo>
                  <a:lnTo>
                    <a:pt x="155" y="67"/>
                  </a:lnTo>
                  <a:lnTo>
                    <a:pt x="134" y="67"/>
                  </a:lnTo>
                  <a:lnTo>
                    <a:pt x="134" y="65"/>
                  </a:lnTo>
                  <a:lnTo>
                    <a:pt x="125" y="65"/>
                  </a:lnTo>
                  <a:lnTo>
                    <a:pt x="117" y="65"/>
                  </a:lnTo>
                  <a:lnTo>
                    <a:pt x="117" y="64"/>
                  </a:lnTo>
                  <a:lnTo>
                    <a:pt x="111" y="64"/>
                  </a:lnTo>
                  <a:lnTo>
                    <a:pt x="111" y="61"/>
                  </a:lnTo>
                  <a:lnTo>
                    <a:pt x="108" y="61"/>
                  </a:lnTo>
                  <a:lnTo>
                    <a:pt x="108" y="59"/>
                  </a:lnTo>
                  <a:lnTo>
                    <a:pt x="89" y="59"/>
                  </a:lnTo>
                  <a:lnTo>
                    <a:pt x="89" y="57"/>
                  </a:lnTo>
                  <a:lnTo>
                    <a:pt x="80" y="57"/>
                  </a:lnTo>
                  <a:lnTo>
                    <a:pt x="80" y="55"/>
                  </a:lnTo>
                  <a:lnTo>
                    <a:pt x="71" y="55"/>
                  </a:lnTo>
                  <a:lnTo>
                    <a:pt x="71" y="53"/>
                  </a:lnTo>
                  <a:lnTo>
                    <a:pt x="69" y="53"/>
                  </a:lnTo>
                  <a:lnTo>
                    <a:pt x="69" y="51"/>
                  </a:lnTo>
                  <a:lnTo>
                    <a:pt x="62" y="51"/>
                  </a:lnTo>
                  <a:lnTo>
                    <a:pt x="62" y="49"/>
                  </a:lnTo>
                  <a:lnTo>
                    <a:pt x="60" y="49"/>
                  </a:lnTo>
                  <a:lnTo>
                    <a:pt x="60" y="47"/>
                  </a:lnTo>
                  <a:lnTo>
                    <a:pt x="57" y="47"/>
                  </a:lnTo>
                  <a:lnTo>
                    <a:pt x="57" y="44"/>
                  </a:lnTo>
                  <a:lnTo>
                    <a:pt x="54" y="44"/>
                  </a:lnTo>
                  <a:lnTo>
                    <a:pt x="54" y="42"/>
                  </a:lnTo>
                  <a:lnTo>
                    <a:pt x="48" y="42"/>
                  </a:lnTo>
                  <a:lnTo>
                    <a:pt x="48" y="40"/>
                  </a:lnTo>
                  <a:lnTo>
                    <a:pt x="45" y="40"/>
                  </a:lnTo>
                  <a:lnTo>
                    <a:pt x="45" y="37"/>
                  </a:lnTo>
                  <a:lnTo>
                    <a:pt x="42" y="37"/>
                  </a:lnTo>
                  <a:lnTo>
                    <a:pt x="42" y="33"/>
                  </a:lnTo>
                  <a:lnTo>
                    <a:pt x="37" y="33"/>
                  </a:lnTo>
                  <a:lnTo>
                    <a:pt x="37" y="31"/>
                  </a:lnTo>
                  <a:lnTo>
                    <a:pt x="34" y="31"/>
                  </a:lnTo>
                  <a:lnTo>
                    <a:pt x="34" y="30"/>
                  </a:lnTo>
                  <a:lnTo>
                    <a:pt x="31" y="30"/>
                  </a:lnTo>
                  <a:lnTo>
                    <a:pt x="31" y="27"/>
                  </a:lnTo>
                  <a:lnTo>
                    <a:pt x="31" y="23"/>
                  </a:lnTo>
                  <a:lnTo>
                    <a:pt x="28" y="23"/>
                  </a:lnTo>
                  <a:lnTo>
                    <a:pt x="28" y="18"/>
                  </a:lnTo>
                  <a:lnTo>
                    <a:pt x="24" y="18"/>
                  </a:lnTo>
                  <a:lnTo>
                    <a:pt x="24" y="14"/>
                  </a:lnTo>
                  <a:lnTo>
                    <a:pt x="21" y="14"/>
                  </a:lnTo>
                  <a:lnTo>
                    <a:pt x="21" y="11"/>
                  </a:lnTo>
                  <a:lnTo>
                    <a:pt x="18" y="11"/>
                  </a:lnTo>
                  <a:lnTo>
                    <a:pt x="18" y="9"/>
                  </a:lnTo>
                  <a:lnTo>
                    <a:pt x="14" y="9"/>
                  </a:lnTo>
                  <a:lnTo>
                    <a:pt x="14" y="6"/>
                  </a:lnTo>
                  <a:lnTo>
                    <a:pt x="10" y="6"/>
                  </a:lnTo>
                  <a:lnTo>
                    <a:pt x="10" y="4"/>
                  </a:lnTo>
                  <a:lnTo>
                    <a:pt x="7" y="4"/>
                  </a:lnTo>
                  <a:lnTo>
                    <a:pt x="7" y="2"/>
                  </a:lnTo>
                  <a:lnTo>
                    <a:pt x="5" y="2"/>
                  </a:lnTo>
                  <a:lnTo>
                    <a:pt x="5"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Freeform 3"/>
            <p:cNvSpPr>
              <a:spLocks/>
            </p:cNvSpPr>
            <p:nvPr/>
          </p:nvSpPr>
          <p:spPr bwMode="auto">
            <a:xfrm>
              <a:off x="1038789" y="2027403"/>
              <a:ext cx="3221914" cy="898861"/>
            </a:xfrm>
            <a:custGeom>
              <a:avLst/>
              <a:gdLst>
                <a:gd name="T0" fmla="*/ 203 w 253"/>
                <a:gd name="T1" fmla="*/ 69 h 69"/>
                <a:gd name="T2" fmla="*/ 192 w 253"/>
                <a:gd name="T3" fmla="*/ 66 h 69"/>
                <a:gd name="T4" fmla="*/ 191 w 253"/>
                <a:gd name="T5" fmla="*/ 64 h 69"/>
                <a:gd name="T6" fmla="*/ 167 w 253"/>
                <a:gd name="T7" fmla="*/ 62 h 69"/>
                <a:gd name="T8" fmla="*/ 158 w 253"/>
                <a:gd name="T9" fmla="*/ 61 h 69"/>
                <a:gd name="T10" fmla="*/ 155 w 253"/>
                <a:gd name="T11" fmla="*/ 59 h 69"/>
                <a:gd name="T12" fmla="*/ 153 w 253"/>
                <a:gd name="T13" fmla="*/ 57 h 69"/>
                <a:gd name="T14" fmla="*/ 141 w 253"/>
                <a:gd name="T15" fmla="*/ 56 h 69"/>
                <a:gd name="T16" fmla="*/ 131 w 253"/>
                <a:gd name="T17" fmla="*/ 54 h 69"/>
                <a:gd name="T18" fmla="*/ 125 w 253"/>
                <a:gd name="T19" fmla="*/ 53 h 69"/>
                <a:gd name="T20" fmla="*/ 121 w 253"/>
                <a:gd name="T21" fmla="*/ 51 h 69"/>
                <a:gd name="T22" fmla="*/ 116 w 253"/>
                <a:gd name="T23" fmla="*/ 49 h 69"/>
                <a:gd name="T24" fmla="*/ 100 w 253"/>
                <a:gd name="T25" fmla="*/ 47 h 69"/>
                <a:gd name="T26" fmla="*/ 98 w 253"/>
                <a:gd name="T27" fmla="*/ 45 h 69"/>
                <a:gd name="T28" fmla="*/ 96 w 253"/>
                <a:gd name="T29" fmla="*/ 44 h 69"/>
                <a:gd name="T30" fmla="*/ 93 w 253"/>
                <a:gd name="T31" fmla="*/ 42 h 69"/>
                <a:gd name="T32" fmla="*/ 91 w 253"/>
                <a:gd name="T33" fmla="*/ 40 h 69"/>
                <a:gd name="T34" fmla="*/ 88 w 253"/>
                <a:gd name="T35" fmla="*/ 39 h 69"/>
                <a:gd name="T36" fmla="*/ 69 w 253"/>
                <a:gd name="T37" fmla="*/ 37 h 69"/>
                <a:gd name="T38" fmla="*/ 64 w 253"/>
                <a:gd name="T39" fmla="*/ 35 h 69"/>
                <a:gd name="T40" fmla="*/ 57 w 253"/>
                <a:gd name="T41" fmla="*/ 33 h 69"/>
                <a:gd name="T42" fmla="*/ 55 w 253"/>
                <a:gd name="T43" fmla="*/ 32 h 69"/>
                <a:gd name="T44" fmla="*/ 48 w 253"/>
                <a:gd name="T45" fmla="*/ 30 h 69"/>
                <a:gd name="T46" fmla="*/ 43 w 253"/>
                <a:gd name="T47" fmla="*/ 28 h 69"/>
                <a:gd name="T48" fmla="*/ 38 w 253"/>
                <a:gd name="T49" fmla="*/ 27 h 69"/>
                <a:gd name="T50" fmla="*/ 33 w 253"/>
                <a:gd name="T51" fmla="*/ 25 h 69"/>
                <a:gd name="T52" fmla="*/ 31 w 253"/>
                <a:gd name="T53" fmla="*/ 23 h 69"/>
                <a:gd name="T54" fmla="*/ 26 w 253"/>
                <a:gd name="T55" fmla="*/ 21 h 69"/>
                <a:gd name="T56" fmla="*/ 24 w 253"/>
                <a:gd name="T57" fmla="*/ 15 h 69"/>
                <a:gd name="T58" fmla="*/ 21 w 253"/>
                <a:gd name="T59" fmla="*/ 14 h 69"/>
                <a:gd name="T60" fmla="*/ 19 w 253"/>
                <a:gd name="T61" fmla="*/ 11 h 69"/>
                <a:gd name="T62" fmla="*/ 18 w 253"/>
                <a:gd name="T63" fmla="*/ 9 h 69"/>
                <a:gd name="T64" fmla="*/ 14 w 253"/>
                <a:gd name="T65" fmla="*/ 6 h 69"/>
                <a:gd name="T66" fmla="*/ 12 w 253"/>
                <a:gd name="T67" fmla="*/ 4 h 69"/>
                <a:gd name="T68" fmla="*/ 7 w 253"/>
                <a:gd name="T69" fmla="*/ 2 h 69"/>
                <a:gd name="T70" fmla="*/ 5 w 253"/>
                <a:gd name="T71" fmla="*/ 2 h 69"/>
                <a:gd name="T72" fmla="*/ 2 w 253"/>
                <a:gd name="T7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3" h="69">
                  <a:moveTo>
                    <a:pt x="253" y="69"/>
                  </a:moveTo>
                  <a:lnTo>
                    <a:pt x="203" y="69"/>
                  </a:lnTo>
                  <a:lnTo>
                    <a:pt x="203" y="66"/>
                  </a:lnTo>
                  <a:lnTo>
                    <a:pt x="192" y="66"/>
                  </a:lnTo>
                  <a:lnTo>
                    <a:pt x="192" y="64"/>
                  </a:lnTo>
                  <a:lnTo>
                    <a:pt x="191" y="64"/>
                  </a:lnTo>
                  <a:lnTo>
                    <a:pt x="191" y="62"/>
                  </a:lnTo>
                  <a:lnTo>
                    <a:pt x="167" y="62"/>
                  </a:lnTo>
                  <a:lnTo>
                    <a:pt x="167" y="61"/>
                  </a:lnTo>
                  <a:lnTo>
                    <a:pt x="158" y="61"/>
                  </a:lnTo>
                  <a:lnTo>
                    <a:pt x="158" y="59"/>
                  </a:lnTo>
                  <a:lnTo>
                    <a:pt x="155" y="59"/>
                  </a:lnTo>
                  <a:lnTo>
                    <a:pt x="155" y="57"/>
                  </a:lnTo>
                  <a:lnTo>
                    <a:pt x="153" y="57"/>
                  </a:lnTo>
                  <a:lnTo>
                    <a:pt x="153" y="56"/>
                  </a:lnTo>
                  <a:lnTo>
                    <a:pt x="141" y="56"/>
                  </a:lnTo>
                  <a:lnTo>
                    <a:pt x="141" y="54"/>
                  </a:lnTo>
                  <a:lnTo>
                    <a:pt x="131" y="54"/>
                  </a:lnTo>
                  <a:lnTo>
                    <a:pt x="131" y="53"/>
                  </a:lnTo>
                  <a:lnTo>
                    <a:pt x="125" y="53"/>
                  </a:lnTo>
                  <a:lnTo>
                    <a:pt x="125" y="51"/>
                  </a:lnTo>
                  <a:lnTo>
                    <a:pt x="121" y="51"/>
                  </a:lnTo>
                  <a:lnTo>
                    <a:pt x="121" y="49"/>
                  </a:lnTo>
                  <a:lnTo>
                    <a:pt x="116" y="49"/>
                  </a:lnTo>
                  <a:lnTo>
                    <a:pt x="116" y="47"/>
                  </a:lnTo>
                  <a:lnTo>
                    <a:pt x="100" y="47"/>
                  </a:lnTo>
                  <a:lnTo>
                    <a:pt x="100" y="45"/>
                  </a:lnTo>
                  <a:lnTo>
                    <a:pt x="98" y="45"/>
                  </a:lnTo>
                  <a:lnTo>
                    <a:pt x="98" y="44"/>
                  </a:lnTo>
                  <a:lnTo>
                    <a:pt x="96" y="44"/>
                  </a:lnTo>
                  <a:lnTo>
                    <a:pt x="96" y="42"/>
                  </a:lnTo>
                  <a:lnTo>
                    <a:pt x="93" y="42"/>
                  </a:lnTo>
                  <a:lnTo>
                    <a:pt x="93" y="40"/>
                  </a:lnTo>
                  <a:lnTo>
                    <a:pt x="91" y="40"/>
                  </a:lnTo>
                  <a:lnTo>
                    <a:pt x="91" y="39"/>
                  </a:lnTo>
                  <a:lnTo>
                    <a:pt x="88" y="39"/>
                  </a:lnTo>
                  <a:lnTo>
                    <a:pt x="88" y="37"/>
                  </a:lnTo>
                  <a:lnTo>
                    <a:pt x="69" y="37"/>
                  </a:lnTo>
                  <a:lnTo>
                    <a:pt x="69" y="35"/>
                  </a:lnTo>
                  <a:lnTo>
                    <a:pt x="64" y="35"/>
                  </a:lnTo>
                  <a:lnTo>
                    <a:pt x="64" y="33"/>
                  </a:lnTo>
                  <a:lnTo>
                    <a:pt x="57" y="33"/>
                  </a:lnTo>
                  <a:lnTo>
                    <a:pt x="57" y="32"/>
                  </a:lnTo>
                  <a:lnTo>
                    <a:pt x="55" y="32"/>
                  </a:lnTo>
                  <a:lnTo>
                    <a:pt x="55" y="30"/>
                  </a:lnTo>
                  <a:lnTo>
                    <a:pt x="48" y="30"/>
                  </a:lnTo>
                  <a:lnTo>
                    <a:pt x="48" y="28"/>
                  </a:lnTo>
                  <a:lnTo>
                    <a:pt x="43" y="28"/>
                  </a:lnTo>
                  <a:lnTo>
                    <a:pt x="43" y="27"/>
                  </a:lnTo>
                  <a:lnTo>
                    <a:pt x="38" y="27"/>
                  </a:lnTo>
                  <a:lnTo>
                    <a:pt x="38" y="25"/>
                  </a:lnTo>
                  <a:lnTo>
                    <a:pt x="33" y="25"/>
                  </a:lnTo>
                  <a:lnTo>
                    <a:pt x="33" y="23"/>
                  </a:lnTo>
                  <a:lnTo>
                    <a:pt x="31" y="23"/>
                  </a:lnTo>
                  <a:lnTo>
                    <a:pt x="31" y="21"/>
                  </a:lnTo>
                  <a:lnTo>
                    <a:pt x="26" y="21"/>
                  </a:lnTo>
                  <a:lnTo>
                    <a:pt x="26" y="15"/>
                  </a:lnTo>
                  <a:lnTo>
                    <a:pt x="24" y="15"/>
                  </a:lnTo>
                  <a:lnTo>
                    <a:pt x="24" y="14"/>
                  </a:lnTo>
                  <a:lnTo>
                    <a:pt x="21" y="14"/>
                  </a:lnTo>
                  <a:lnTo>
                    <a:pt x="19" y="14"/>
                  </a:lnTo>
                  <a:lnTo>
                    <a:pt x="19" y="11"/>
                  </a:lnTo>
                  <a:lnTo>
                    <a:pt x="18" y="11"/>
                  </a:lnTo>
                  <a:lnTo>
                    <a:pt x="18" y="9"/>
                  </a:lnTo>
                  <a:lnTo>
                    <a:pt x="14" y="9"/>
                  </a:lnTo>
                  <a:lnTo>
                    <a:pt x="14" y="6"/>
                  </a:lnTo>
                  <a:lnTo>
                    <a:pt x="12" y="6"/>
                  </a:lnTo>
                  <a:lnTo>
                    <a:pt x="12" y="4"/>
                  </a:lnTo>
                  <a:lnTo>
                    <a:pt x="7" y="4"/>
                  </a:lnTo>
                  <a:lnTo>
                    <a:pt x="7" y="2"/>
                  </a:lnTo>
                  <a:lnTo>
                    <a:pt x="6" y="2"/>
                  </a:lnTo>
                  <a:lnTo>
                    <a:pt x="5" y="2"/>
                  </a:lnTo>
                  <a:lnTo>
                    <a:pt x="2" y="2"/>
                  </a:lnTo>
                  <a:lnTo>
                    <a:pt x="2" y="0"/>
                  </a:lnTo>
                  <a:lnTo>
                    <a:pt x="0" y="0"/>
                  </a:lnTo>
                </a:path>
              </a:pathLst>
            </a:cu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31" name="Straight Connector 30"/>
            <p:cNvCxnSpPr/>
            <p:nvPr/>
          </p:nvCxnSpPr>
          <p:spPr>
            <a:xfrm>
              <a:off x="1573842" y="3590307"/>
              <a:ext cx="455641" cy="0"/>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sp>
          <p:nvSpPr>
            <p:cNvPr id="32" name="TextBox 31"/>
            <p:cNvSpPr txBox="1"/>
            <p:nvPr/>
          </p:nvSpPr>
          <p:spPr>
            <a:xfrm>
              <a:off x="1980546" y="3520672"/>
              <a:ext cx="518091" cy="365421"/>
            </a:xfrm>
            <a:prstGeom prst="rect">
              <a:avLst/>
            </a:prstGeom>
            <a:noFill/>
          </p:spPr>
          <p:txBody>
            <a:bodyPr wrap="none" rtlCol="0">
              <a:spAutoFit/>
            </a:bodyPr>
            <a:lstStyle/>
            <a:p>
              <a:pPr>
                <a:lnSpc>
                  <a:spcPts val="700"/>
                </a:lnSpc>
              </a:pPr>
              <a:r>
                <a:rPr lang="en-GB" sz="900" dirty="0" smtClean="0">
                  <a:latin typeface="+mn-lt"/>
                </a:rPr>
                <a:t>HMIO </a:t>
              </a:r>
              <a:br>
                <a:rPr lang="en-GB" sz="900" dirty="0" smtClean="0">
                  <a:latin typeface="+mn-lt"/>
                </a:rPr>
              </a:br>
              <a:endParaRPr lang="en-GB" sz="900" dirty="0" smtClean="0">
                <a:latin typeface="+mn-lt"/>
              </a:endParaRPr>
            </a:p>
            <a:p>
              <a:pPr>
                <a:lnSpc>
                  <a:spcPts val="700"/>
                </a:lnSpc>
              </a:pPr>
              <a:r>
                <a:rPr lang="en-GB" sz="900" dirty="0" smtClean="0">
                  <a:latin typeface="+mn-lt"/>
                </a:rPr>
                <a:t>O</a:t>
              </a:r>
              <a:r>
                <a:rPr lang="en-GB" sz="900" dirty="0">
                  <a:latin typeface="+mn-lt"/>
                </a:rPr>
                <a:t>O</a:t>
              </a:r>
              <a:r>
                <a:rPr lang="en-GB" sz="900" dirty="0" smtClean="0">
                  <a:latin typeface="+mn-lt"/>
                </a:rPr>
                <a:t> </a:t>
              </a:r>
              <a:endParaRPr lang="en-GB" sz="900" dirty="0">
                <a:latin typeface="+mn-lt"/>
              </a:endParaRPr>
            </a:p>
          </p:txBody>
        </p:sp>
        <p:cxnSp>
          <p:nvCxnSpPr>
            <p:cNvPr id="33" name="Straight Connector 32"/>
            <p:cNvCxnSpPr/>
            <p:nvPr/>
          </p:nvCxnSpPr>
          <p:spPr>
            <a:xfrm>
              <a:off x="1573842" y="3765622"/>
              <a:ext cx="455641" cy="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grpSp>
      <p:grpSp>
        <p:nvGrpSpPr>
          <p:cNvPr id="66" name="Group 65"/>
          <p:cNvGrpSpPr/>
          <p:nvPr/>
        </p:nvGrpSpPr>
        <p:grpSpPr>
          <a:xfrm>
            <a:off x="4667847" y="1706022"/>
            <a:ext cx="4114687" cy="2761278"/>
            <a:chOff x="4667847" y="1833027"/>
            <a:chExt cx="4114687" cy="2761278"/>
          </a:xfrm>
        </p:grpSpPr>
        <p:sp>
          <p:nvSpPr>
            <p:cNvPr id="67" name="TextBox 66"/>
            <p:cNvSpPr txBox="1"/>
            <p:nvPr/>
          </p:nvSpPr>
          <p:spPr>
            <a:xfrm>
              <a:off x="6648109" y="1833027"/>
              <a:ext cx="1261884" cy="369332"/>
            </a:xfrm>
            <a:prstGeom prst="rect">
              <a:avLst/>
            </a:prstGeom>
            <a:noFill/>
          </p:spPr>
          <p:txBody>
            <a:bodyPr wrap="none" rtlCol="0">
              <a:spAutoFit/>
            </a:bodyPr>
            <a:lstStyle/>
            <a:p>
              <a:pPr fontAlgn="base">
                <a:spcBef>
                  <a:spcPct val="0"/>
                </a:spcBef>
                <a:spcAft>
                  <a:spcPct val="0"/>
                </a:spcAft>
              </a:pPr>
              <a:r>
                <a:rPr lang="en-GB" b="1" dirty="0" smtClean="0">
                  <a:solidFill>
                    <a:srgbClr val="363636"/>
                  </a:solidFill>
                </a:rPr>
                <a:t>2-year OS</a:t>
              </a:r>
              <a:endParaRPr lang="en-GB" b="1" dirty="0">
                <a:solidFill>
                  <a:srgbClr val="363636"/>
                </a:solidFill>
              </a:endParaRPr>
            </a:p>
          </p:txBody>
        </p:sp>
        <p:sp>
          <p:nvSpPr>
            <p:cNvPr id="68" name="TextBox 67"/>
            <p:cNvSpPr txBox="1"/>
            <p:nvPr/>
          </p:nvSpPr>
          <p:spPr>
            <a:xfrm>
              <a:off x="5566850" y="3000478"/>
              <a:ext cx="1955985" cy="461665"/>
            </a:xfrm>
            <a:prstGeom prst="rect">
              <a:avLst/>
            </a:prstGeom>
            <a:noFill/>
          </p:spPr>
          <p:txBody>
            <a:bodyPr wrap="none" rtlCol="0">
              <a:spAutoFit/>
            </a:bodyPr>
            <a:lstStyle/>
            <a:p>
              <a:pPr fontAlgn="base">
                <a:spcBef>
                  <a:spcPct val="0"/>
                </a:spcBef>
                <a:spcAft>
                  <a:spcPct val="0"/>
                </a:spcAft>
              </a:pPr>
              <a:r>
                <a:rPr lang="en-GB" sz="1200" dirty="0" smtClean="0">
                  <a:solidFill>
                    <a:srgbClr val="363636"/>
                  </a:solidFill>
                </a:rPr>
                <a:t>HMIO</a:t>
              </a:r>
              <a:r>
                <a:rPr lang="en-GB" sz="1200" dirty="0">
                  <a:solidFill>
                    <a:srgbClr val="363636"/>
                  </a:solidFill>
                </a:rPr>
                <a:t>: 76.7%; OO: 63.2%</a:t>
              </a:r>
            </a:p>
            <a:p>
              <a:pPr fontAlgn="base">
                <a:spcBef>
                  <a:spcPct val="0"/>
                </a:spcBef>
                <a:spcAft>
                  <a:spcPct val="0"/>
                </a:spcAft>
              </a:pPr>
              <a:r>
                <a:rPr lang="en-GB" sz="1200" dirty="0">
                  <a:solidFill>
                    <a:srgbClr val="363636"/>
                  </a:solidFill>
                </a:rPr>
                <a:t>p=0.127</a:t>
              </a:r>
            </a:p>
          </p:txBody>
        </p:sp>
        <p:sp>
          <p:nvSpPr>
            <p:cNvPr id="69" name="TextBox 68"/>
            <p:cNvSpPr txBox="1"/>
            <p:nvPr/>
          </p:nvSpPr>
          <p:spPr>
            <a:xfrm rot="16200000">
              <a:off x="4429933" y="2828136"/>
              <a:ext cx="915636" cy="246221"/>
            </a:xfrm>
            <a:prstGeom prst="rect">
              <a:avLst/>
            </a:prstGeom>
            <a:noFill/>
          </p:spPr>
          <p:txBody>
            <a:bodyPr wrap="none" rtlCol="0">
              <a:spAutoFit/>
            </a:bodyPr>
            <a:lstStyle/>
            <a:p>
              <a:pPr algn="ctr" fontAlgn="base">
                <a:spcBef>
                  <a:spcPct val="0"/>
                </a:spcBef>
                <a:spcAft>
                  <a:spcPct val="0"/>
                </a:spcAft>
              </a:pPr>
              <a:r>
                <a:rPr lang="en-GB" sz="1000" b="1" dirty="0" smtClean="0">
                  <a:latin typeface="+mn-lt"/>
                </a:rPr>
                <a:t>Survival (%)</a:t>
              </a:r>
              <a:endParaRPr lang="en-GB" sz="1000" b="1" dirty="0">
                <a:latin typeface="+mn-lt"/>
              </a:endParaRPr>
            </a:p>
          </p:txBody>
        </p:sp>
        <p:sp>
          <p:nvSpPr>
            <p:cNvPr id="70" name="TextBox 69"/>
            <p:cNvSpPr txBox="1"/>
            <p:nvPr/>
          </p:nvSpPr>
          <p:spPr>
            <a:xfrm>
              <a:off x="4938231" y="1902077"/>
              <a:ext cx="386644" cy="215444"/>
            </a:xfrm>
            <a:prstGeom prst="rect">
              <a:avLst/>
            </a:prstGeom>
            <a:noFill/>
          </p:spPr>
          <p:txBody>
            <a:bodyPr wrap="none" rtlCol="0">
              <a:spAutoFit/>
            </a:bodyPr>
            <a:lstStyle/>
            <a:p>
              <a:pPr algn="r" fontAlgn="base">
                <a:spcBef>
                  <a:spcPct val="0"/>
                </a:spcBef>
                <a:spcAft>
                  <a:spcPct val="0"/>
                </a:spcAft>
              </a:pPr>
              <a:r>
                <a:rPr lang="en-GB" sz="800" dirty="0" smtClean="0">
                  <a:latin typeface="+mn-lt"/>
                </a:rPr>
                <a:t>1.00</a:t>
              </a:r>
              <a:endParaRPr lang="en-GB" sz="800" dirty="0">
                <a:latin typeface="+mn-lt"/>
              </a:endParaRPr>
            </a:p>
          </p:txBody>
        </p:sp>
        <p:sp>
          <p:nvSpPr>
            <p:cNvPr id="71" name="TextBox 70"/>
            <p:cNvSpPr txBox="1"/>
            <p:nvPr/>
          </p:nvSpPr>
          <p:spPr>
            <a:xfrm>
              <a:off x="4938231" y="2370646"/>
              <a:ext cx="386644" cy="215444"/>
            </a:xfrm>
            <a:prstGeom prst="rect">
              <a:avLst/>
            </a:prstGeom>
            <a:noFill/>
          </p:spPr>
          <p:txBody>
            <a:bodyPr wrap="none" rtlCol="0">
              <a:spAutoFit/>
            </a:bodyPr>
            <a:lstStyle/>
            <a:p>
              <a:pPr algn="r" fontAlgn="base">
                <a:spcBef>
                  <a:spcPct val="0"/>
                </a:spcBef>
                <a:spcAft>
                  <a:spcPct val="0"/>
                </a:spcAft>
              </a:pPr>
              <a:r>
                <a:rPr lang="en-GB" sz="800" dirty="0">
                  <a:latin typeface="+mn-lt"/>
                </a:rPr>
                <a:t>0.75</a:t>
              </a:r>
            </a:p>
          </p:txBody>
        </p:sp>
        <p:sp>
          <p:nvSpPr>
            <p:cNvPr id="72" name="TextBox 71"/>
            <p:cNvSpPr txBox="1"/>
            <p:nvPr/>
          </p:nvSpPr>
          <p:spPr>
            <a:xfrm>
              <a:off x="4938231" y="2838048"/>
              <a:ext cx="386644" cy="215444"/>
            </a:xfrm>
            <a:prstGeom prst="rect">
              <a:avLst/>
            </a:prstGeom>
            <a:noFill/>
          </p:spPr>
          <p:txBody>
            <a:bodyPr wrap="none" rtlCol="0">
              <a:spAutoFit/>
            </a:bodyPr>
            <a:lstStyle/>
            <a:p>
              <a:pPr algn="r" fontAlgn="base">
                <a:spcBef>
                  <a:spcPct val="0"/>
                </a:spcBef>
                <a:spcAft>
                  <a:spcPct val="0"/>
                </a:spcAft>
              </a:pPr>
              <a:r>
                <a:rPr lang="en-GB" sz="800" dirty="0" smtClean="0">
                  <a:latin typeface="+mn-lt"/>
                </a:rPr>
                <a:t>0.50</a:t>
              </a:r>
              <a:endParaRPr lang="en-GB" sz="800" dirty="0">
                <a:latin typeface="+mn-lt"/>
              </a:endParaRPr>
            </a:p>
          </p:txBody>
        </p:sp>
        <p:sp>
          <p:nvSpPr>
            <p:cNvPr id="73" name="TextBox 72"/>
            <p:cNvSpPr txBox="1"/>
            <p:nvPr/>
          </p:nvSpPr>
          <p:spPr>
            <a:xfrm>
              <a:off x="4938231" y="3300446"/>
              <a:ext cx="386644" cy="215444"/>
            </a:xfrm>
            <a:prstGeom prst="rect">
              <a:avLst/>
            </a:prstGeom>
            <a:noFill/>
          </p:spPr>
          <p:txBody>
            <a:bodyPr wrap="none" rtlCol="0">
              <a:spAutoFit/>
            </a:bodyPr>
            <a:lstStyle/>
            <a:p>
              <a:pPr algn="r" fontAlgn="base">
                <a:spcBef>
                  <a:spcPct val="0"/>
                </a:spcBef>
                <a:spcAft>
                  <a:spcPct val="0"/>
                </a:spcAft>
              </a:pPr>
              <a:r>
                <a:rPr lang="en-GB" sz="800" dirty="0">
                  <a:latin typeface="+mn-lt"/>
                </a:rPr>
                <a:t>0.25</a:t>
              </a:r>
            </a:p>
          </p:txBody>
        </p:sp>
        <p:sp>
          <p:nvSpPr>
            <p:cNvPr id="74" name="TextBox 73"/>
            <p:cNvSpPr txBox="1"/>
            <p:nvPr/>
          </p:nvSpPr>
          <p:spPr>
            <a:xfrm>
              <a:off x="4938231" y="3815694"/>
              <a:ext cx="386644" cy="215444"/>
            </a:xfrm>
            <a:prstGeom prst="rect">
              <a:avLst/>
            </a:prstGeom>
            <a:noFill/>
          </p:spPr>
          <p:txBody>
            <a:bodyPr wrap="none" rtlCol="0">
              <a:spAutoFit/>
            </a:bodyPr>
            <a:lstStyle/>
            <a:p>
              <a:pPr algn="r" fontAlgn="base">
                <a:spcBef>
                  <a:spcPct val="0"/>
                </a:spcBef>
                <a:spcAft>
                  <a:spcPct val="0"/>
                </a:spcAft>
              </a:pPr>
              <a:r>
                <a:rPr lang="en-GB" sz="800" dirty="0" smtClean="0">
                  <a:solidFill>
                    <a:srgbClr val="363636"/>
                  </a:solidFill>
                </a:rPr>
                <a:t>0.00</a:t>
              </a:r>
              <a:endParaRPr lang="en-GB" sz="800" dirty="0">
                <a:solidFill>
                  <a:srgbClr val="363636"/>
                </a:solidFill>
              </a:endParaRPr>
            </a:p>
          </p:txBody>
        </p:sp>
        <p:sp>
          <p:nvSpPr>
            <p:cNvPr id="75" name="TextBox 74"/>
            <p:cNvSpPr txBox="1"/>
            <p:nvPr/>
          </p:nvSpPr>
          <p:spPr>
            <a:xfrm>
              <a:off x="4667847" y="4132366"/>
              <a:ext cx="647998" cy="461665"/>
            </a:xfrm>
            <a:prstGeom prst="rect">
              <a:avLst/>
            </a:prstGeom>
            <a:noFill/>
          </p:spPr>
          <p:txBody>
            <a:bodyPr wrap="none" rtlCol="0">
              <a:spAutoFit/>
            </a:bodyPr>
            <a:lstStyle/>
            <a:p>
              <a:pPr algn="r" fontAlgn="base">
                <a:spcBef>
                  <a:spcPct val="0"/>
                </a:spcBef>
                <a:spcAft>
                  <a:spcPct val="0"/>
                </a:spcAft>
              </a:pPr>
              <a:r>
                <a:rPr lang="en-GB" sz="800" dirty="0" smtClean="0"/>
                <a:t>No. at risk</a:t>
              </a:r>
            </a:p>
            <a:p>
              <a:pPr algn="r" fontAlgn="base">
                <a:spcBef>
                  <a:spcPct val="0"/>
                </a:spcBef>
                <a:spcAft>
                  <a:spcPct val="0"/>
                </a:spcAft>
              </a:pPr>
              <a:r>
                <a:rPr lang="en-GB" sz="800" dirty="0" smtClean="0"/>
                <a:t>HMIO</a:t>
              </a:r>
            </a:p>
            <a:p>
              <a:pPr algn="r" fontAlgn="base">
                <a:spcBef>
                  <a:spcPct val="0"/>
                </a:spcBef>
                <a:spcAft>
                  <a:spcPct val="0"/>
                </a:spcAft>
              </a:pPr>
              <a:r>
                <a:rPr lang="en-GB" sz="800" dirty="0" smtClean="0"/>
                <a:t>OO</a:t>
              </a:r>
              <a:endParaRPr lang="en-GB" sz="800" dirty="0"/>
            </a:p>
          </p:txBody>
        </p:sp>
        <p:sp>
          <p:nvSpPr>
            <p:cNvPr id="76" name="TextBox 75"/>
            <p:cNvSpPr txBox="1"/>
            <p:nvPr/>
          </p:nvSpPr>
          <p:spPr>
            <a:xfrm>
              <a:off x="6598585" y="4131332"/>
              <a:ext cx="891591" cy="215444"/>
            </a:xfrm>
            <a:prstGeom prst="rect">
              <a:avLst/>
            </a:prstGeom>
            <a:noFill/>
          </p:spPr>
          <p:txBody>
            <a:bodyPr wrap="none" rtlCol="0">
              <a:spAutoFit/>
            </a:bodyPr>
            <a:lstStyle/>
            <a:p>
              <a:pPr algn="ctr" fontAlgn="base">
                <a:spcBef>
                  <a:spcPct val="0"/>
                </a:spcBef>
                <a:spcAft>
                  <a:spcPct val="0"/>
                </a:spcAft>
              </a:pPr>
              <a:r>
                <a:rPr lang="en-GB" sz="800" b="1" dirty="0">
                  <a:latin typeface="+mn-lt"/>
                </a:rPr>
                <a:t>Time (months)</a:t>
              </a:r>
            </a:p>
          </p:txBody>
        </p:sp>
        <p:sp>
          <p:nvSpPr>
            <p:cNvPr id="77" name="Line 3"/>
            <p:cNvSpPr>
              <a:spLocks noChangeShapeType="1"/>
            </p:cNvSpPr>
            <p:nvPr/>
          </p:nvSpPr>
          <p:spPr bwMode="auto">
            <a:xfrm>
              <a:off x="5278474" y="2009799"/>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78" name="Line 4"/>
            <p:cNvSpPr>
              <a:spLocks noChangeShapeType="1"/>
            </p:cNvSpPr>
            <p:nvPr/>
          </p:nvSpPr>
          <p:spPr bwMode="auto">
            <a:xfrm>
              <a:off x="5291365" y="2478368"/>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79" name="Line 5"/>
            <p:cNvSpPr>
              <a:spLocks noChangeShapeType="1"/>
            </p:cNvSpPr>
            <p:nvPr/>
          </p:nvSpPr>
          <p:spPr bwMode="auto">
            <a:xfrm>
              <a:off x="5291365" y="2945770"/>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80" name="Line 6"/>
            <p:cNvSpPr>
              <a:spLocks noChangeShapeType="1"/>
            </p:cNvSpPr>
            <p:nvPr/>
          </p:nvSpPr>
          <p:spPr bwMode="auto">
            <a:xfrm>
              <a:off x="5291365" y="3408168"/>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81" name="Line 7"/>
            <p:cNvSpPr>
              <a:spLocks noChangeShapeType="1"/>
            </p:cNvSpPr>
            <p:nvPr/>
          </p:nvSpPr>
          <p:spPr bwMode="auto">
            <a:xfrm>
              <a:off x="5291365" y="3923416"/>
              <a:ext cx="6327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82" name="Freeform 17"/>
            <p:cNvSpPr>
              <a:spLocks/>
            </p:cNvSpPr>
            <p:nvPr/>
          </p:nvSpPr>
          <p:spPr bwMode="auto">
            <a:xfrm>
              <a:off x="5358240" y="2019259"/>
              <a:ext cx="3299778" cy="1940042"/>
            </a:xfrm>
            <a:custGeom>
              <a:avLst/>
              <a:gdLst>
                <a:gd name="T0" fmla="*/ 0 w 350"/>
                <a:gd name="T1" fmla="*/ 0 h 178"/>
                <a:gd name="T2" fmla="*/ 0 w 350"/>
                <a:gd name="T3" fmla="*/ 178 h 178"/>
                <a:gd name="T4" fmla="*/ 350 w 350"/>
                <a:gd name="T5" fmla="*/ 178 h 178"/>
              </a:gdLst>
              <a:ahLst/>
              <a:cxnLst>
                <a:cxn ang="0">
                  <a:pos x="T0" y="T1"/>
                </a:cxn>
                <a:cxn ang="0">
                  <a:pos x="T2" y="T3"/>
                </a:cxn>
                <a:cxn ang="0">
                  <a:pos x="T4" y="T5"/>
                </a:cxn>
              </a:cxnLst>
              <a:rect l="0" t="0" r="r" b="b"/>
              <a:pathLst>
                <a:path w="350" h="178">
                  <a:moveTo>
                    <a:pt x="0" y="0"/>
                  </a:moveTo>
                  <a:lnTo>
                    <a:pt x="0" y="178"/>
                  </a:lnTo>
                  <a:lnTo>
                    <a:pt x="350" y="178"/>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solidFill>
                  <a:srgbClr val="363636"/>
                </a:solidFill>
              </a:endParaRPr>
            </a:p>
          </p:txBody>
        </p:sp>
        <p:sp>
          <p:nvSpPr>
            <p:cNvPr id="83" name="Line 51"/>
            <p:cNvSpPr>
              <a:spLocks noChangeShapeType="1"/>
            </p:cNvSpPr>
            <p:nvPr/>
          </p:nvSpPr>
          <p:spPr bwMode="auto">
            <a:xfrm>
              <a:off x="5359854" y="1980497"/>
              <a:ext cx="0" cy="435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grpSp>
          <p:nvGrpSpPr>
            <p:cNvPr id="84" name="Group 83"/>
            <p:cNvGrpSpPr/>
            <p:nvPr/>
          </p:nvGrpSpPr>
          <p:grpSpPr>
            <a:xfrm>
              <a:off x="5184457" y="3960319"/>
              <a:ext cx="3201973" cy="633986"/>
              <a:chOff x="-3297995" y="3420916"/>
              <a:chExt cx="3201973" cy="633986"/>
            </a:xfrm>
          </p:grpSpPr>
          <p:sp>
            <p:nvSpPr>
              <p:cNvPr id="108" name="TextBox 107"/>
              <p:cNvSpPr txBox="1"/>
              <p:nvPr/>
            </p:nvSpPr>
            <p:spPr>
              <a:xfrm>
                <a:off x="-3297995" y="3470127"/>
                <a:ext cx="357790" cy="584775"/>
              </a:xfrm>
              <a:prstGeom prst="rect">
                <a:avLst/>
              </a:prstGeom>
              <a:noFill/>
            </p:spPr>
            <p:txBody>
              <a:bodyPr wrap="none" rtlCol="0">
                <a:spAutoFit/>
              </a:bodyPr>
              <a:lstStyle/>
              <a:p>
                <a:pPr algn="ctr" fontAlgn="base">
                  <a:spcBef>
                    <a:spcPct val="0"/>
                  </a:spcBef>
                  <a:spcAft>
                    <a:spcPct val="0"/>
                  </a:spcAft>
                </a:pPr>
                <a:r>
                  <a:rPr lang="en-GB" sz="800" dirty="0">
                    <a:latin typeface="+mn-lt"/>
                  </a:rPr>
                  <a:t>0</a:t>
                </a:r>
                <a:br>
                  <a:rPr lang="en-GB" sz="800" dirty="0">
                    <a:latin typeface="+mn-lt"/>
                  </a:rPr>
                </a:br>
                <a:r>
                  <a:rPr lang="en-GB" sz="800" dirty="0">
                    <a:latin typeface="+mn-lt"/>
                  </a:rPr>
                  <a:t/>
                </a:r>
                <a:br>
                  <a:rPr lang="en-GB" sz="800" dirty="0">
                    <a:latin typeface="+mn-lt"/>
                  </a:rPr>
                </a:br>
                <a:r>
                  <a:rPr lang="en-GB" sz="800" dirty="0" smtClean="0">
                    <a:latin typeface="+mn-lt"/>
                  </a:rPr>
                  <a:t>103</a:t>
                </a:r>
              </a:p>
              <a:p>
                <a:pPr algn="ctr" fontAlgn="base">
                  <a:spcBef>
                    <a:spcPct val="0"/>
                  </a:spcBef>
                  <a:spcAft>
                    <a:spcPct val="0"/>
                  </a:spcAft>
                </a:pPr>
                <a:r>
                  <a:rPr lang="en-GB" sz="800" dirty="0" smtClean="0">
                    <a:latin typeface="+mn-lt"/>
                  </a:rPr>
                  <a:t>104</a:t>
                </a:r>
                <a:endParaRPr lang="en-GB" sz="800" dirty="0">
                  <a:latin typeface="+mn-lt"/>
                </a:endParaRPr>
              </a:p>
            </p:txBody>
          </p:sp>
          <p:sp>
            <p:nvSpPr>
              <p:cNvPr id="109" name="TextBox 108"/>
              <p:cNvSpPr txBox="1"/>
              <p:nvPr/>
            </p:nvSpPr>
            <p:spPr>
              <a:xfrm>
                <a:off x="-2817395"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6</a:t>
                </a:r>
                <a:br>
                  <a:rPr lang="en-GB" sz="800" dirty="0">
                    <a:latin typeface="+mn-lt"/>
                  </a:rPr>
                </a:br>
                <a:r>
                  <a:rPr lang="en-GB" sz="800" dirty="0">
                    <a:latin typeface="+mn-lt"/>
                  </a:rPr>
                  <a:t/>
                </a:r>
                <a:br>
                  <a:rPr lang="en-GB" sz="800" dirty="0">
                    <a:latin typeface="+mn-lt"/>
                  </a:rPr>
                </a:br>
                <a:r>
                  <a:rPr lang="en-GB" sz="800" dirty="0" smtClean="0">
                    <a:latin typeface="+mn-lt"/>
                  </a:rPr>
                  <a:t>97</a:t>
                </a:r>
              </a:p>
              <a:p>
                <a:pPr algn="ctr" fontAlgn="base">
                  <a:spcBef>
                    <a:spcPct val="0"/>
                  </a:spcBef>
                  <a:spcAft>
                    <a:spcPct val="0"/>
                  </a:spcAft>
                </a:pPr>
                <a:r>
                  <a:rPr lang="en-GB" sz="800" dirty="0" smtClean="0">
                    <a:latin typeface="+mn-lt"/>
                  </a:rPr>
                  <a:t>93</a:t>
                </a:r>
                <a:endParaRPr lang="en-GB" sz="800" dirty="0">
                  <a:latin typeface="+mn-lt"/>
                </a:endParaRPr>
              </a:p>
            </p:txBody>
          </p:sp>
          <p:sp>
            <p:nvSpPr>
              <p:cNvPr id="110" name="TextBox 109"/>
              <p:cNvSpPr txBox="1"/>
              <p:nvPr/>
            </p:nvSpPr>
            <p:spPr>
              <a:xfrm>
                <a:off x="-2416284"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12</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92</a:t>
                </a:r>
              </a:p>
              <a:p>
                <a:pPr algn="ctr" fontAlgn="base">
                  <a:spcBef>
                    <a:spcPct val="0"/>
                  </a:spcBef>
                  <a:spcAft>
                    <a:spcPct val="0"/>
                  </a:spcAft>
                </a:pPr>
                <a:r>
                  <a:rPr lang="en-GB" sz="800" dirty="0" smtClean="0">
                    <a:latin typeface="+mn-lt"/>
                  </a:rPr>
                  <a:t>83</a:t>
                </a:r>
                <a:endParaRPr lang="en-GB" sz="800" dirty="0">
                  <a:latin typeface="+mn-lt"/>
                </a:endParaRPr>
              </a:p>
            </p:txBody>
          </p:sp>
          <p:sp>
            <p:nvSpPr>
              <p:cNvPr id="111" name="TextBox 110"/>
              <p:cNvSpPr txBox="1"/>
              <p:nvPr/>
            </p:nvSpPr>
            <p:spPr>
              <a:xfrm>
                <a:off x="-2007859"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18</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84</a:t>
                </a:r>
              </a:p>
              <a:p>
                <a:pPr algn="ctr" fontAlgn="base">
                  <a:spcBef>
                    <a:spcPct val="0"/>
                  </a:spcBef>
                  <a:spcAft>
                    <a:spcPct val="0"/>
                  </a:spcAft>
                </a:pPr>
                <a:r>
                  <a:rPr lang="en-GB" sz="800" dirty="0" smtClean="0">
                    <a:latin typeface="+mn-lt"/>
                  </a:rPr>
                  <a:t>72</a:t>
                </a:r>
                <a:endParaRPr lang="en-GB" sz="800" dirty="0">
                  <a:latin typeface="+mn-lt"/>
                </a:endParaRPr>
              </a:p>
            </p:txBody>
          </p:sp>
          <p:sp>
            <p:nvSpPr>
              <p:cNvPr id="112" name="TextBox 111"/>
              <p:cNvSpPr txBox="1"/>
              <p:nvPr/>
            </p:nvSpPr>
            <p:spPr>
              <a:xfrm>
                <a:off x="-1599434"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24</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79</a:t>
                </a:r>
              </a:p>
              <a:p>
                <a:pPr algn="ctr" fontAlgn="base">
                  <a:spcBef>
                    <a:spcPct val="0"/>
                  </a:spcBef>
                  <a:spcAft>
                    <a:spcPct val="0"/>
                  </a:spcAft>
                </a:pPr>
                <a:r>
                  <a:rPr lang="en-GB" sz="800" dirty="0" smtClean="0">
                    <a:latin typeface="+mn-lt"/>
                  </a:rPr>
                  <a:t>65</a:t>
                </a:r>
                <a:endParaRPr lang="en-GB" sz="800" dirty="0">
                  <a:latin typeface="+mn-lt"/>
                </a:endParaRPr>
              </a:p>
            </p:txBody>
          </p:sp>
          <p:sp>
            <p:nvSpPr>
              <p:cNvPr id="113" name="TextBox 112"/>
              <p:cNvSpPr txBox="1"/>
              <p:nvPr/>
            </p:nvSpPr>
            <p:spPr>
              <a:xfrm>
                <a:off x="-1205639"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30</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65</a:t>
                </a:r>
              </a:p>
              <a:p>
                <a:pPr algn="ctr" fontAlgn="base">
                  <a:spcBef>
                    <a:spcPct val="0"/>
                  </a:spcBef>
                  <a:spcAft>
                    <a:spcPct val="0"/>
                  </a:spcAft>
                </a:pPr>
                <a:r>
                  <a:rPr lang="en-GB" sz="800" dirty="0" smtClean="0">
                    <a:latin typeface="+mn-lt"/>
                  </a:rPr>
                  <a:t>58</a:t>
                </a:r>
                <a:endParaRPr lang="en-GB" sz="800" dirty="0">
                  <a:latin typeface="+mn-lt"/>
                </a:endParaRPr>
              </a:p>
            </p:txBody>
          </p:sp>
          <p:sp>
            <p:nvSpPr>
              <p:cNvPr id="114" name="TextBox 113"/>
              <p:cNvSpPr txBox="1"/>
              <p:nvPr/>
            </p:nvSpPr>
            <p:spPr>
              <a:xfrm>
                <a:off x="-804529"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36</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48</a:t>
                </a:r>
              </a:p>
              <a:p>
                <a:pPr algn="ctr" fontAlgn="base">
                  <a:spcBef>
                    <a:spcPct val="0"/>
                  </a:spcBef>
                  <a:spcAft>
                    <a:spcPct val="0"/>
                  </a:spcAft>
                </a:pPr>
                <a:r>
                  <a:rPr lang="en-GB" sz="800" dirty="0" smtClean="0">
                    <a:latin typeface="+mn-lt"/>
                  </a:rPr>
                  <a:t>44</a:t>
                </a:r>
                <a:endParaRPr lang="en-GB" sz="800" dirty="0">
                  <a:latin typeface="+mn-lt"/>
                </a:endParaRPr>
              </a:p>
            </p:txBody>
          </p:sp>
          <p:sp>
            <p:nvSpPr>
              <p:cNvPr id="115" name="TextBox 114"/>
              <p:cNvSpPr txBox="1"/>
              <p:nvPr/>
            </p:nvSpPr>
            <p:spPr>
              <a:xfrm>
                <a:off x="-396104" y="3470127"/>
                <a:ext cx="300082" cy="584775"/>
              </a:xfrm>
              <a:prstGeom prst="rect">
                <a:avLst/>
              </a:prstGeom>
              <a:noFill/>
            </p:spPr>
            <p:txBody>
              <a:bodyPr wrap="none" rtlCol="0">
                <a:spAutoFit/>
              </a:bodyPr>
              <a:lstStyle/>
              <a:p>
                <a:pPr algn="ctr" fontAlgn="base">
                  <a:spcBef>
                    <a:spcPct val="0"/>
                  </a:spcBef>
                  <a:spcAft>
                    <a:spcPct val="0"/>
                  </a:spcAft>
                </a:pPr>
                <a:r>
                  <a:rPr lang="en-GB" sz="800" dirty="0">
                    <a:latin typeface="+mn-lt"/>
                  </a:rPr>
                  <a:t>42</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34</a:t>
                </a:r>
              </a:p>
              <a:p>
                <a:pPr algn="ctr" fontAlgn="base">
                  <a:spcBef>
                    <a:spcPct val="0"/>
                  </a:spcBef>
                  <a:spcAft>
                    <a:spcPct val="0"/>
                  </a:spcAft>
                </a:pPr>
                <a:r>
                  <a:rPr lang="en-GB" sz="800" dirty="0" smtClean="0">
                    <a:latin typeface="+mn-lt"/>
                  </a:rPr>
                  <a:t>27</a:t>
                </a:r>
                <a:endParaRPr lang="en-GB" sz="800" dirty="0">
                  <a:latin typeface="+mn-lt"/>
                </a:endParaRPr>
              </a:p>
            </p:txBody>
          </p:sp>
          <p:sp>
            <p:nvSpPr>
              <p:cNvPr id="116" name="Line 9"/>
              <p:cNvSpPr>
                <a:spLocks noChangeShapeType="1"/>
              </p:cNvSpPr>
              <p:nvPr/>
            </p:nvSpPr>
            <p:spPr bwMode="auto">
              <a:xfrm flipV="1">
                <a:off x="-3127815"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17" name="Line 10"/>
              <p:cNvSpPr>
                <a:spLocks noChangeShapeType="1"/>
              </p:cNvSpPr>
              <p:nvPr/>
            </p:nvSpPr>
            <p:spPr bwMode="auto">
              <a:xfrm flipV="1">
                <a:off x="-1857818"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18" name="Line 11"/>
              <p:cNvSpPr>
                <a:spLocks noChangeShapeType="1"/>
              </p:cNvSpPr>
              <p:nvPr/>
            </p:nvSpPr>
            <p:spPr bwMode="auto">
              <a:xfrm flipV="1">
                <a:off x="-2667354"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19" name="Line 12"/>
              <p:cNvSpPr>
                <a:spLocks noChangeShapeType="1"/>
              </p:cNvSpPr>
              <p:nvPr/>
            </p:nvSpPr>
            <p:spPr bwMode="auto">
              <a:xfrm flipV="1">
                <a:off x="-1449393" y="3420916"/>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20" name="Line 13"/>
              <p:cNvSpPr>
                <a:spLocks noChangeShapeType="1"/>
              </p:cNvSpPr>
              <p:nvPr/>
            </p:nvSpPr>
            <p:spPr bwMode="auto">
              <a:xfrm flipV="1">
                <a:off x="-2266243" y="3420916"/>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21" name="Line 14"/>
              <p:cNvSpPr>
                <a:spLocks noChangeShapeType="1"/>
              </p:cNvSpPr>
              <p:nvPr/>
            </p:nvSpPr>
            <p:spPr bwMode="auto">
              <a:xfrm flipV="1">
                <a:off x="-1055598"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22" name="Line 15"/>
              <p:cNvSpPr>
                <a:spLocks noChangeShapeType="1"/>
              </p:cNvSpPr>
              <p:nvPr/>
            </p:nvSpPr>
            <p:spPr bwMode="auto">
              <a:xfrm flipV="1">
                <a:off x="-654488" y="3420916"/>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23" name="Line 16"/>
              <p:cNvSpPr>
                <a:spLocks noChangeShapeType="1"/>
              </p:cNvSpPr>
              <p:nvPr/>
            </p:nvSpPr>
            <p:spPr bwMode="auto">
              <a:xfrm flipV="1">
                <a:off x="-246063" y="3420916"/>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grpSp>
        <p:sp>
          <p:nvSpPr>
            <p:cNvPr id="85" name="Line 16"/>
            <p:cNvSpPr>
              <a:spLocks noChangeShapeType="1"/>
            </p:cNvSpPr>
            <p:nvPr/>
          </p:nvSpPr>
          <p:spPr bwMode="auto">
            <a:xfrm flipV="1">
              <a:off x="8632493" y="3960319"/>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86" name="TextBox 85"/>
            <p:cNvSpPr txBox="1"/>
            <p:nvPr/>
          </p:nvSpPr>
          <p:spPr>
            <a:xfrm>
              <a:off x="8482387" y="4009530"/>
              <a:ext cx="300147" cy="584775"/>
            </a:xfrm>
            <a:prstGeom prst="rect">
              <a:avLst/>
            </a:prstGeom>
            <a:noFill/>
          </p:spPr>
          <p:txBody>
            <a:bodyPr wrap="none" rtlCol="0">
              <a:spAutoFit/>
            </a:bodyPr>
            <a:lstStyle/>
            <a:p>
              <a:pPr algn="r" fontAlgn="base">
                <a:spcBef>
                  <a:spcPct val="0"/>
                </a:spcBef>
                <a:spcAft>
                  <a:spcPct val="0"/>
                </a:spcAft>
              </a:pPr>
              <a:r>
                <a:rPr lang="en-GB" sz="800" dirty="0" smtClean="0">
                  <a:latin typeface="+mn-lt"/>
                </a:rPr>
                <a:t>48</a:t>
              </a:r>
              <a:r>
                <a:rPr lang="en-GB" sz="800" dirty="0">
                  <a:latin typeface="+mn-lt"/>
                </a:rPr>
                <a:t/>
              </a:r>
              <a:br>
                <a:rPr lang="en-GB" sz="800" dirty="0">
                  <a:latin typeface="+mn-lt"/>
                </a:rPr>
              </a:br>
              <a:endParaRPr lang="en-GB" sz="800" dirty="0">
                <a:latin typeface="+mn-lt"/>
              </a:endParaRPr>
            </a:p>
            <a:p>
              <a:pPr algn="r" fontAlgn="base">
                <a:spcBef>
                  <a:spcPct val="0"/>
                </a:spcBef>
                <a:spcAft>
                  <a:spcPct val="0"/>
                </a:spcAft>
              </a:pPr>
              <a:r>
                <a:rPr lang="en-GB" sz="800" dirty="0" smtClean="0">
                  <a:latin typeface="+mn-lt"/>
                </a:rPr>
                <a:t>17</a:t>
              </a:r>
            </a:p>
            <a:p>
              <a:pPr algn="r" fontAlgn="base">
                <a:spcBef>
                  <a:spcPct val="0"/>
                </a:spcBef>
                <a:spcAft>
                  <a:spcPct val="0"/>
                </a:spcAft>
              </a:pPr>
              <a:r>
                <a:rPr lang="en-GB" sz="800" dirty="0" smtClean="0">
                  <a:latin typeface="+mn-lt"/>
                </a:rPr>
                <a:t>10</a:t>
              </a:r>
              <a:endParaRPr lang="en-GB" sz="800" dirty="0">
                <a:latin typeface="+mn-lt"/>
              </a:endParaRPr>
            </a:p>
          </p:txBody>
        </p:sp>
        <p:sp>
          <p:nvSpPr>
            <p:cNvPr id="87" name="TextBox 86"/>
            <p:cNvSpPr txBox="1"/>
            <p:nvPr/>
          </p:nvSpPr>
          <p:spPr>
            <a:xfrm>
              <a:off x="5417882" y="4009530"/>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3</a:t>
              </a:r>
              <a:r>
                <a:rPr lang="en-GB" sz="800" dirty="0">
                  <a:latin typeface="+mn-lt"/>
                </a:rPr>
                <a:t/>
              </a:r>
              <a:br>
                <a:rPr lang="en-GB" sz="800" dirty="0">
                  <a:latin typeface="+mn-lt"/>
                </a:rPr>
              </a:br>
              <a:r>
                <a:rPr lang="en-GB" sz="800" dirty="0">
                  <a:latin typeface="+mn-lt"/>
                </a:rPr>
                <a:t/>
              </a:r>
              <a:br>
                <a:rPr lang="en-GB" sz="800" dirty="0">
                  <a:latin typeface="+mn-lt"/>
                </a:rPr>
              </a:br>
              <a:r>
                <a:rPr lang="en-GB" sz="800" dirty="0" smtClean="0">
                  <a:latin typeface="+mn-lt"/>
                </a:rPr>
                <a:t>99</a:t>
              </a:r>
            </a:p>
            <a:p>
              <a:pPr algn="ctr" fontAlgn="base">
                <a:spcBef>
                  <a:spcPct val="0"/>
                </a:spcBef>
                <a:spcAft>
                  <a:spcPct val="0"/>
                </a:spcAft>
              </a:pPr>
              <a:r>
                <a:rPr lang="en-GB" sz="800" dirty="0" smtClean="0">
                  <a:latin typeface="+mn-lt"/>
                </a:rPr>
                <a:t>98</a:t>
              </a:r>
              <a:endParaRPr lang="en-GB" sz="800" dirty="0">
                <a:latin typeface="+mn-lt"/>
              </a:endParaRPr>
            </a:p>
          </p:txBody>
        </p:sp>
        <p:sp>
          <p:nvSpPr>
            <p:cNvPr id="88" name="TextBox 87"/>
            <p:cNvSpPr txBox="1"/>
            <p:nvPr/>
          </p:nvSpPr>
          <p:spPr>
            <a:xfrm>
              <a:off x="5869628" y="4009530"/>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9</a:t>
              </a:r>
              <a:r>
                <a:rPr lang="en-GB" sz="800" dirty="0">
                  <a:latin typeface="+mn-lt"/>
                </a:rPr>
                <a:t/>
              </a:r>
              <a:br>
                <a:rPr lang="en-GB" sz="800" dirty="0">
                  <a:latin typeface="+mn-lt"/>
                </a:rPr>
              </a:br>
              <a:r>
                <a:rPr lang="en-GB" sz="800" dirty="0">
                  <a:latin typeface="+mn-lt"/>
                </a:rPr>
                <a:t/>
              </a:r>
              <a:br>
                <a:rPr lang="en-GB" sz="800" dirty="0">
                  <a:latin typeface="+mn-lt"/>
                </a:rPr>
              </a:br>
              <a:r>
                <a:rPr lang="en-GB" sz="800" dirty="0" smtClean="0">
                  <a:latin typeface="+mn-lt"/>
                </a:rPr>
                <a:t>97</a:t>
              </a:r>
            </a:p>
            <a:p>
              <a:pPr algn="ctr" fontAlgn="base">
                <a:spcBef>
                  <a:spcPct val="0"/>
                </a:spcBef>
                <a:spcAft>
                  <a:spcPct val="0"/>
                </a:spcAft>
              </a:pPr>
              <a:r>
                <a:rPr lang="en-GB" sz="800" dirty="0" smtClean="0">
                  <a:latin typeface="+mn-lt"/>
                </a:rPr>
                <a:t>86</a:t>
              </a:r>
              <a:endParaRPr lang="en-GB" sz="800" dirty="0">
                <a:latin typeface="+mn-lt"/>
              </a:endParaRPr>
            </a:p>
          </p:txBody>
        </p:sp>
        <p:sp>
          <p:nvSpPr>
            <p:cNvPr id="89" name="TextBox 88"/>
            <p:cNvSpPr txBox="1"/>
            <p:nvPr/>
          </p:nvSpPr>
          <p:spPr>
            <a:xfrm>
              <a:off x="6270739" y="4009530"/>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15</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87</a:t>
              </a:r>
            </a:p>
            <a:p>
              <a:pPr algn="ctr" fontAlgn="base">
                <a:spcBef>
                  <a:spcPct val="0"/>
                </a:spcBef>
                <a:spcAft>
                  <a:spcPct val="0"/>
                </a:spcAft>
              </a:pPr>
              <a:r>
                <a:rPr lang="en-GB" sz="800" dirty="0" smtClean="0">
                  <a:latin typeface="+mn-lt"/>
                </a:rPr>
                <a:t>78</a:t>
              </a:r>
              <a:endParaRPr lang="en-GB" sz="800" dirty="0">
                <a:latin typeface="+mn-lt"/>
              </a:endParaRPr>
            </a:p>
          </p:txBody>
        </p:sp>
        <p:sp>
          <p:nvSpPr>
            <p:cNvPr id="90" name="TextBox 89"/>
            <p:cNvSpPr txBox="1"/>
            <p:nvPr/>
          </p:nvSpPr>
          <p:spPr>
            <a:xfrm>
              <a:off x="6679164" y="4009530"/>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21</a:t>
              </a:r>
            </a:p>
            <a:p>
              <a:pPr algn="ctr" fontAlgn="base">
                <a:spcBef>
                  <a:spcPct val="0"/>
                </a:spcBef>
                <a:spcAft>
                  <a:spcPct val="0"/>
                </a:spcAft>
              </a:pPr>
              <a:endParaRPr lang="en-GB" sz="800" dirty="0">
                <a:latin typeface="+mn-lt"/>
              </a:endParaRPr>
            </a:p>
            <a:p>
              <a:pPr algn="ctr" fontAlgn="base">
                <a:spcBef>
                  <a:spcPct val="0"/>
                </a:spcBef>
                <a:spcAft>
                  <a:spcPct val="0"/>
                </a:spcAft>
              </a:pPr>
              <a:r>
                <a:rPr lang="en-GB" sz="800" dirty="0" smtClean="0">
                  <a:latin typeface="+mn-lt"/>
                </a:rPr>
                <a:t>81</a:t>
              </a:r>
            </a:p>
            <a:p>
              <a:pPr algn="ctr" fontAlgn="base">
                <a:spcBef>
                  <a:spcPct val="0"/>
                </a:spcBef>
                <a:spcAft>
                  <a:spcPct val="0"/>
                </a:spcAft>
              </a:pPr>
              <a:r>
                <a:rPr lang="en-GB" sz="800" dirty="0" smtClean="0">
                  <a:latin typeface="+mn-lt"/>
                </a:rPr>
                <a:t>65</a:t>
              </a:r>
              <a:endParaRPr lang="en-GB" sz="800" dirty="0">
                <a:latin typeface="+mn-lt"/>
              </a:endParaRPr>
            </a:p>
          </p:txBody>
        </p:sp>
        <p:sp>
          <p:nvSpPr>
            <p:cNvPr id="91" name="TextBox 90"/>
            <p:cNvSpPr txBox="1"/>
            <p:nvPr/>
          </p:nvSpPr>
          <p:spPr>
            <a:xfrm>
              <a:off x="7087589" y="4009530"/>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27</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75</a:t>
              </a:r>
            </a:p>
            <a:p>
              <a:pPr algn="ctr" fontAlgn="base">
                <a:spcBef>
                  <a:spcPct val="0"/>
                </a:spcBef>
                <a:spcAft>
                  <a:spcPct val="0"/>
                </a:spcAft>
              </a:pPr>
              <a:r>
                <a:rPr lang="en-GB" sz="800" dirty="0" smtClean="0">
                  <a:latin typeface="+mn-lt"/>
                </a:rPr>
                <a:t>64</a:t>
              </a:r>
              <a:endParaRPr lang="en-GB" sz="800" dirty="0">
                <a:latin typeface="+mn-lt"/>
              </a:endParaRPr>
            </a:p>
          </p:txBody>
        </p:sp>
        <p:sp>
          <p:nvSpPr>
            <p:cNvPr id="92" name="TextBox 91"/>
            <p:cNvSpPr txBox="1"/>
            <p:nvPr/>
          </p:nvSpPr>
          <p:spPr>
            <a:xfrm>
              <a:off x="7481384" y="4009530"/>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33</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59</a:t>
              </a:r>
            </a:p>
            <a:p>
              <a:pPr algn="ctr" fontAlgn="base">
                <a:spcBef>
                  <a:spcPct val="0"/>
                </a:spcBef>
                <a:spcAft>
                  <a:spcPct val="0"/>
                </a:spcAft>
              </a:pPr>
              <a:r>
                <a:rPr lang="en-GB" sz="800" dirty="0" smtClean="0">
                  <a:latin typeface="+mn-lt"/>
                </a:rPr>
                <a:t>49</a:t>
              </a:r>
              <a:endParaRPr lang="en-GB" sz="800" dirty="0">
                <a:latin typeface="+mn-lt"/>
              </a:endParaRPr>
            </a:p>
          </p:txBody>
        </p:sp>
        <p:sp>
          <p:nvSpPr>
            <p:cNvPr id="93" name="TextBox 92"/>
            <p:cNvSpPr txBox="1"/>
            <p:nvPr/>
          </p:nvSpPr>
          <p:spPr>
            <a:xfrm>
              <a:off x="7882494" y="4009530"/>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39</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38</a:t>
              </a:r>
            </a:p>
            <a:p>
              <a:pPr algn="ctr" fontAlgn="base">
                <a:spcBef>
                  <a:spcPct val="0"/>
                </a:spcBef>
                <a:spcAft>
                  <a:spcPct val="0"/>
                </a:spcAft>
              </a:pPr>
              <a:r>
                <a:rPr lang="en-GB" sz="800" dirty="0" smtClean="0">
                  <a:latin typeface="+mn-lt"/>
                </a:rPr>
                <a:t>35</a:t>
              </a:r>
              <a:endParaRPr lang="en-GB" sz="800" dirty="0">
                <a:latin typeface="+mn-lt"/>
              </a:endParaRPr>
            </a:p>
          </p:txBody>
        </p:sp>
        <p:sp>
          <p:nvSpPr>
            <p:cNvPr id="94" name="TextBox 93"/>
            <p:cNvSpPr txBox="1"/>
            <p:nvPr/>
          </p:nvSpPr>
          <p:spPr>
            <a:xfrm>
              <a:off x="8290919" y="4009530"/>
              <a:ext cx="300082" cy="584775"/>
            </a:xfrm>
            <a:prstGeom prst="rect">
              <a:avLst/>
            </a:prstGeom>
            <a:noFill/>
          </p:spPr>
          <p:txBody>
            <a:bodyPr wrap="none" rtlCol="0">
              <a:spAutoFit/>
            </a:bodyPr>
            <a:lstStyle/>
            <a:p>
              <a:pPr algn="ctr" fontAlgn="base">
                <a:spcBef>
                  <a:spcPct val="0"/>
                </a:spcBef>
                <a:spcAft>
                  <a:spcPct val="0"/>
                </a:spcAft>
              </a:pPr>
              <a:r>
                <a:rPr lang="en-GB" sz="800" dirty="0" smtClean="0">
                  <a:latin typeface="+mn-lt"/>
                </a:rPr>
                <a:t>45</a:t>
              </a:r>
              <a:r>
                <a:rPr lang="en-GB" sz="800" dirty="0">
                  <a:latin typeface="+mn-lt"/>
                </a:rPr>
                <a:t/>
              </a:r>
              <a:br>
                <a:rPr lang="en-GB" sz="800" dirty="0">
                  <a:latin typeface="+mn-lt"/>
                </a:rPr>
              </a:br>
              <a:endParaRPr lang="en-GB" sz="800" dirty="0">
                <a:latin typeface="+mn-lt"/>
              </a:endParaRPr>
            </a:p>
            <a:p>
              <a:pPr algn="ctr" fontAlgn="base">
                <a:spcBef>
                  <a:spcPct val="0"/>
                </a:spcBef>
                <a:spcAft>
                  <a:spcPct val="0"/>
                </a:spcAft>
              </a:pPr>
              <a:r>
                <a:rPr lang="en-GB" sz="800" dirty="0" smtClean="0">
                  <a:latin typeface="+mn-lt"/>
                </a:rPr>
                <a:t>23</a:t>
              </a:r>
            </a:p>
            <a:p>
              <a:pPr algn="ctr" fontAlgn="base">
                <a:spcBef>
                  <a:spcPct val="0"/>
                </a:spcBef>
                <a:spcAft>
                  <a:spcPct val="0"/>
                </a:spcAft>
              </a:pPr>
              <a:r>
                <a:rPr lang="en-GB" sz="800" dirty="0" smtClean="0">
                  <a:latin typeface="+mn-lt"/>
                </a:rPr>
                <a:t>21</a:t>
              </a:r>
              <a:endParaRPr lang="en-GB" sz="800" dirty="0">
                <a:latin typeface="+mn-lt"/>
              </a:endParaRPr>
            </a:p>
          </p:txBody>
        </p:sp>
        <p:sp>
          <p:nvSpPr>
            <p:cNvPr id="95" name="Line 9"/>
            <p:cNvSpPr>
              <a:spLocks noChangeShapeType="1"/>
            </p:cNvSpPr>
            <p:nvPr/>
          </p:nvSpPr>
          <p:spPr bwMode="auto">
            <a:xfrm flipV="1">
              <a:off x="5559208" y="3960319"/>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96" name="Line 10"/>
            <p:cNvSpPr>
              <a:spLocks noChangeShapeType="1"/>
            </p:cNvSpPr>
            <p:nvPr/>
          </p:nvSpPr>
          <p:spPr bwMode="auto">
            <a:xfrm flipV="1">
              <a:off x="6829205" y="3960319"/>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97" name="Line 11"/>
            <p:cNvSpPr>
              <a:spLocks noChangeShapeType="1"/>
            </p:cNvSpPr>
            <p:nvPr/>
          </p:nvSpPr>
          <p:spPr bwMode="auto">
            <a:xfrm flipV="1">
              <a:off x="6019669" y="3960319"/>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98" name="Line 12"/>
            <p:cNvSpPr>
              <a:spLocks noChangeShapeType="1"/>
            </p:cNvSpPr>
            <p:nvPr/>
          </p:nvSpPr>
          <p:spPr bwMode="auto">
            <a:xfrm flipV="1">
              <a:off x="7237630" y="3960319"/>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99" name="Line 13"/>
            <p:cNvSpPr>
              <a:spLocks noChangeShapeType="1"/>
            </p:cNvSpPr>
            <p:nvPr/>
          </p:nvSpPr>
          <p:spPr bwMode="auto">
            <a:xfrm flipV="1">
              <a:off x="6420780" y="3960319"/>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0" name="Line 14"/>
            <p:cNvSpPr>
              <a:spLocks noChangeShapeType="1"/>
            </p:cNvSpPr>
            <p:nvPr/>
          </p:nvSpPr>
          <p:spPr bwMode="auto">
            <a:xfrm flipV="1">
              <a:off x="7631425" y="3960319"/>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1" name="Line 15"/>
            <p:cNvSpPr>
              <a:spLocks noChangeShapeType="1"/>
            </p:cNvSpPr>
            <p:nvPr/>
          </p:nvSpPr>
          <p:spPr bwMode="auto">
            <a:xfrm flipV="1">
              <a:off x="8032535" y="3960319"/>
              <a:ext cx="0" cy="6539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sp>
          <p:nvSpPr>
            <p:cNvPr id="102" name="Line 16"/>
            <p:cNvSpPr>
              <a:spLocks noChangeShapeType="1"/>
            </p:cNvSpPr>
            <p:nvPr/>
          </p:nvSpPr>
          <p:spPr bwMode="auto">
            <a:xfrm flipV="1">
              <a:off x="8440960" y="3960319"/>
              <a:ext cx="0" cy="54496"/>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800"/>
            </a:p>
          </p:txBody>
        </p:sp>
        <p:cxnSp>
          <p:nvCxnSpPr>
            <p:cNvPr id="103" name="Straight Connector 102"/>
            <p:cNvCxnSpPr/>
            <p:nvPr/>
          </p:nvCxnSpPr>
          <p:spPr>
            <a:xfrm>
              <a:off x="5930775" y="3582687"/>
              <a:ext cx="455641" cy="0"/>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sp>
          <p:nvSpPr>
            <p:cNvPr id="104" name="TextBox 103"/>
            <p:cNvSpPr txBox="1"/>
            <p:nvPr/>
          </p:nvSpPr>
          <p:spPr>
            <a:xfrm>
              <a:off x="6351127" y="3501309"/>
              <a:ext cx="486030" cy="365421"/>
            </a:xfrm>
            <a:prstGeom prst="rect">
              <a:avLst/>
            </a:prstGeom>
            <a:noFill/>
          </p:spPr>
          <p:txBody>
            <a:bodyPr wrap="none" rtlCol="0">
              <a:spAutoFit/>
            </a:bodyPr>
            <a:lstStyle/>
            <a:p>
              <a:pPr>
                <a:lnSpc>
                  <a:spcPts val="700"/>
                </a:lnSpc>
              </a:pPr>
              <a:r>
                <a:rPr lang="en-GB" sz="900" dirty="0" smtClean="0">
                  <a:latin typeface="+mn-lt"/>
                </a:rPr>
                <a:t>HMIO</a:t>
              </a:r>
              <a:br>
                <a:rPr lang="en-GB" sz="900" dirty="0" smtClean="0">
                  <a:latin typeface="+mn-lt"/>
                </a:rPr>
              </a:br>
              <a:endParaRPr lang="en-GB" sz="900" dirty="0" smtClean="0">
                <a:latin typeface="+mn-lt"/>
              </a:endParaRPr>
            </a:p>
            <a:p>
              <a:pPr>
                <a:lnSpc>
                  <a:spcPts val="700"/>
                </a:lnSpc>
              </a:pPr>
              <a:r>
                <a:rPr lang="en-GB" sz="900" dirty="0" smtClean="0">
                  <a:latin typeface="+mn-lt"/>
                </a:rPr>
                <a:t>OO</a:t>
              </a:r>
              <a:endParaRPr lang="en-GB" sz="900" dirty="0">
                <a:latin typeface="+mn-lt"/>
              </a:endParaRPr>
            </a:p>
          </p:txBody>
        </p:sp>
        <p:cxnSp>
          <p:nvCxnSpPr>
            <p:cNvPr id="105" name="Straight Connector 104"/>
            <p:cNvCxnSpPr/>
            <p:nvPr/>
          </p:nvCxnSpPr>
          <p:spPr>
            <a:xfrm>
              <a:off x="5930775" y="3762447"/>
              <a:ext cx="455641" cy="0"/>
            </a:xfrm>
            <a:prstGeom prst="line">
              <a:avLst/>
            </a:pr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sp>
          <p:nvSpPr>
            <p:cNvPr id="106" name="Freeform 4"/>
            <p:cNvSpPr>
              <a:spLocks/>
            </p:cNvSpPr>
            <p:nvPr/>
          </p:nvSpPr>
          <p:spPr bwMode="auto">
            <a:xfrm>
              <a:off x="5427664" y="2032110"/>
              <a:ext cx="3182387" cy="902144"/>
            </a:xfrm>
            <a:custGeom>
              <a:avLst/>
              <a:gdLst>
                <a:gd name="T0" fmla="*/ 227 w 253"/>
                <a:gd name="T1" fmla="*/ 73 h 73"/>
                <a:gd name="T2" fmla="*/ 212 w 253"/>
                <a:gd name="T3" fmla="*/ 69 h 73"/>
                <a:gd name="T4" fmla="*/ 194 w 253"/>
                <a:gd name="T5" fmla="*/ 67 h 73"/>
                <a:gd name="T6" fmla="*/ 187 w 253"/>
                <a:gd name="T7" fmla="*/ 65 h 73"/>
                <a:gd name="T8" fmla="*/ 178 w 253"/>
                <a:gd name="T9" fmla="*/ 63 h 73"/>
                <a:gd name="T10" fmla="*/ 167 w 253"/>
                <a:gd name="T11" fmla="*/ 61 h 73"/>
                <a:gd name="T12" fmla="*/ 157 w 253"/>
                <a:gd name="T13" fmla="*/ 59 h 73"/>
                <a:gd name="T14" fmla="*/ 148 w 253"/>
                <a:gd name="T15" fmla="*/ 56 h 73"/>
                <a:gd name="T16" fmla="*/ 140 w 253"/>
                <a:gd name="T17" fmla="*/ 55 h 73"/>
                <a:gd name="T18" fmla="*/ 106 w 253"/>
                <a:gd name="T19" fmla="*/ 53 h 73"/>
                <a:gd name="T20" fmla="*/ 104 w 253"/>
                <a:gd name="T21" fmla="*/ 50 h 73"/>
                <a:gd name="T22" fmla="*/ 99 w 253"/>
                <a:gd name="T23" fmla="*/ 48 h 73"/>
                <a:gd name="T24" fmla="*/ 93 w 253"/>
                <a:gd name="T25" fmla="*/ 45 h 73"/>
                <a:gd name="T26" fmla="*/ 90 w 253"/>
                <a:gd name="T27" fmla="*/ 43 h 73"/>
                <a:gd name="T28" fmla="*/ 87 w 253"/>
                <a:gd name="T29" fmla="*/ 40 h 73"/>
                <a:gd name="T30" fmla="*/ 84 w 253"/>
                <a:gd name="T31" fmla="*/ 38 h 73"/>
                <a:gd name="T32" fmla="*/ 80 w 253"/>
                <a:gd name="T33" fmla="*/ 36 h 73"/>
                <a:gd name="T34" fmla="*/ 76 w 253"/>
                <a:gd name="T35" fmla="*/ 35 h 73"/>
                <a:gd name="T36" fmla="*/ 68 w 253"/>
                <a:gd name="T37" fmla="*/ 33 h 73"/>
                <a:gd name="T38" fmla="*/ 66 w 253"/>
                <a:gd name="T39" fmla="*/ 30 h 73"/>
                <a:gd name="T40" fmla="*/ 58 w 253"/>
                <a:gd name="T41" fmla="*/ 28 h 73"/>
                <a:gd name="T42" fmla="*/ 55 w 253"/>
                <a:gd name="T43" fmla="*/ 26 h 73"/>
                <a:gd name="T44" fmla="*/ 49 w 253"/>
                <a:gd name="T45" fmla="*/ 24 h 73"/>
                <a:gd name="T46" fmla="*/ 45 w 253"/>
                <a:gd name="T47" fmla="*/ 22 h 73"/>
                <a:gd name="T48" fmla="*/ 39 w 253"/>
                <a:gd name="T49" fmla="*/ 21 h 73"/>
                <a:gd name="T50" fmla="*/ 35 w 253"/>
                <a:gd name="T51" fmla="*/ 19 h 73"/>
                <a:gd name="T52" fmla="*/ 32 w 253"/>
                <a:gd name="T53" fmla="*/ 17 h 73"/>
                <a:gd name="T54" fmla="*/ 29 w 253"/>
                <a:gd name="T55" fmla="*/ 15 h 73"/>
                <a:gd name="T56" fmla="*/ 27 w 253"/>
                <a:gd name="T57" fmla="*/ 13 h 73"/>
                <a:gd name="T58" fmla="*/ 28 w 253"/>
                <a:gd name="T59" fmla="*/ 11 h 73"/>
                <a:gd name="T60" fmla="*/ 25 w 253"/>
                <a:gd name="T61" fmla="*/ 9 h 73"/>
                <a:gd name="T62" fmla="*/ 16 w 253"/>
                <a:gd name="T63" fmla="*/ 7 h 73"/>
                <a:gd name="T64" fmla="*/ 11 w 253"/>
                <a:gd name="T65" fmla="*/ 7 h 73"/>
                <a:gd name="T66" fmla="*/ 7 w 253"/>
                <a:gd name="T67" fmla="*/ 4 h 73"/>
                <a:gd name="T68" fmla="*/ 2 w 253"/>
                <a:gd name="T69" fmla="*/ 2 h 73"/>
                <a:gd name="T70" fmla="*/ 0 w 253"/>
                <a:gd name="T7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3" h="73">
                  <a:moveTo>
                    <a:pt x="253" y="73"/>
                  </a:moveTo>
                  <a:lnTo>
                    <a:pt x="227" y="73"/>
                  </a:lnTo>
                  <a:lnTo>
                    <a:pt x="227" y="69"/>
                  </a:lnTo>
                  <a:lnTo>
                    <a:pt x="212" y="69"/>
                  </a:lnTo>
                  <a:lnTo>
                    <a:pt x="212" y="67"/>
                  </a:lnTo>
                  <a:lnTo>
                    <a:pt x="194" y="67"/>
                  </a:lnTo>
                  <a:lnTo>
                    <a:pt x="194" y="65"/>
                  </a:lnTo>
                  <a:lnTo>
                    <a:pt x="187" y="65"/>
                  </a:lnTo>
                  <a:lnTo>
                    <a:pt x="187" y="63"/>
                  </a:lnTo>
                  <a:lnTo>
                    <a:pt x="178" y="63"/>
                  </a:lnTo>
                  <a:lnTo>
                    <a:pt x="178" y="61"/>
                  </a:lnTo>
                  <a:lnTo>
                    <a:pt x="167" y="61"/>
                  </a:lnTo>
                  <a:lnTo>
                    <a:pt x="167" y="59"/>
                  </a:lnTo>
                  <a:lnTo>
                    <a:pt x="157" y="59"/>
                  </a:lnTo>
                  <a:lnTo>
                    <a:pt x="157" y="56"/>
                  </a:lnTo>
                  <a:lnTo>
                    <a:pt x="148" y="56"/>
                  </a:lnTo>
                  <a:lnTo>
                    <a:pt x="148" y="55"/>
                  </a:lnTo>
                  <a:lnTo>
                    <a:pt x="140" y="55"/>
                  </a:lnTo>
                  <a:lnTo>
                    <a:pt x="140" y="53"/>
                  </a:lnTo>
                  <a:lnTo>
                    <a:pt x="106" y="53"/>
                  </a:lnTo>
                  <a:lnTo>
                    <a:pt x="106" y="50"/>
                  </a:lnTo>
                  <a:lnTo>
                    <a:pt x="104" y="50"/>
                  </a:lnTo>
                  <a:lnTo>
                    <a:pt x="104" y="48"/>
                  </a:lnTo>
                  <a:lnTo>
                    <a:pt x="99" y="48"/>
                  </a:lnTo>
                  <a:lnTo>
                    <a:pt x="99" y="45"/>
                  </a:lnTo>
                  <a:lnTo>
                    <a:pt x="93" y="45"/>
                  </a:lnTo>
                  <a:lnTo>
                    <a:pt x="93" y="43"/>
                  </a:lnTo>
                  <a:lnTo>
                    <a:pt x="90" y="43"/>
                  </a:lnTo>
                  <a:lnTo>
                    <a:pt x="90" y="40"/>
                  </a:lnTo>
                  <a:lnTo>
                    <a:pt x="87" y="40"/>
                  </a:lnTo>
                  <a:lnTo>
                    <a:pt x="87" y="38"/>
                  </a:lnTo>
                  <a:lnTo>
                    <a:pt x="84" y="38"/>
                  </a:lnTo>
                  <a:lnTo>
                    <a:pt x="84" y="36"/>
                  </a:lnTo>
                  <a:lnTo>
                    <a:pt x="80" y="36"/>
                  </a:lnTo>
                  <a:lnTo>
                    <a:pt x="80" y="35"/>
                  </a:lnTo>
                  <a:lnTo>
                    <a:pt x="76" y="35"/>
                  </a:lnTo>
                  <a:lnTo>
                    <a:pt x="76" y="33"/>
                  </a:lnTo>
                  <a:lnTo>
                    <a:pt x="68" y="33"/>
                  </a:lnTo>
                  <a:lnTo>
                    <a:pt x="68" y="30"/>
                  </a:lnTo>
                  <a:lnTo>
                    <a:pt x="66" y="30"/>
                  </a:lnTo>
                  <a:lnTo>
                    <a:pt x="66" y="28"/>
                  </a:lnTo>
                  <a:lnTo>
                    <a:pt x="58" y="28"/>
                  </a:lnTo>
                  <a:lnTo>
                    <a:pt x="58" y="26"/>
                  </a:lnTo>
                  <a:lnTo>
                    <a:pt x="55" y="26"/>
                  </a:lnTo>
                  <a:lnTo>
                    <a:pt x="55" y="24"/>
                  </a:lnTo>
                  <a:lnTo>
                    <a:pt x="49" y="24"/>
                  </a:lnTo>
                  <a:lnTo>
                    <a:pt x="49" y="22"/>
                  </a:lnTo>
                  <a:lnTo>
                    <a:pt x="45" y="22"/>
                  </a:lnTo>
                  <a:lnTo>
                    <a:pt x="45" y="21"/>
                  </a:lnTo>
                  <a:lnTo>
                    <a:pt x="39" y="21"/>
                  </a:lnTo>
                  <a:lnTo>
                    <a:pt x="39" y="19"/>
                  </a:lnTo>
                  <a:lnTo>
                    <a:pt x="35" y="19"/>
                  </a:lnTo>
                  <a:lnTo>
                    <a:pt x="35" y="17"/>
                  </a:lnTo>
                  <a:lnTo>
                    <a:pt x="32" y="17"/>
                  </a:lnTo>
                  <a:lnTo>
                    <a:pt x="32" y="15"/>
                  </a:lnTo>
                  <a:lnTo>
                    <a:pt x="29" y="15"/>
                  </a:lnTo>
                  <a:lnTo>
                    <a:pt x="29" y="13"/>
                  </a:lnTo>
                  <a:lnTo>
                    <a:pt x="27" y="13"/>
                  </a:lnTo>
                  <a:lnTo>
                    <a:pt x="28" y="13"/>
                  </a:lnTo>
                  <a:lnTo>
                    <a:pt x="28" y="11"/>
                  </a:lnTo>
                  <a:lnTo>
                    <a:pt x="25" y="11"/>
                  </a:lnTo>
                  <a:lnTo>
                    <a:pt x="25" y="9"/>
                  </a:lnTo>
                  <a:lnTo>
                    <a:pt x="16" y="9"/>
                  </a:lnTo>
                  <a:lnTo>
                    <a:pt x="16" y="7"/>
                  </a:lnTo>
                  <a:lnTo>
                    <a:pt x="14" y="7"/>
                  </a:lnTo>
                  <a:lnTo>
                    <a:pt x="11" y="7"/>
                  </a:lnTo>
                  <a:lnTo>
                    <a:pt x="11" y="4"/>
                  </a:lnTo>
                  <a:lnTo>
                    <a:pt x="7" y="4"/>
                  </a:lnTo>
                  <a:lnTo>
                    <a:pt x="7" y="2"/>
                  </a:lnTo>
                  <a:lnTo>
                    <a:pt x="2" y="2"/>
                  </a:lnTo>
                  <a:lnTo>
                    <a:pt x="2"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Freeform 5"/>
            <p:cNvSpPr>
              <a:spLocks/>
            </p:cNvSpPr>
            <p:nvPr/>
          </p:nvSpPr>
          <p:spPr bwMode="auto">
            <a:xfrm>
              <a:off x="5427664" y="2032110"/>
              <a:ext cx="3194966" cy="766204"/>
            </a:xfrm>
            <a:custGeom>
              <a:avLst/>
              <a:gdLst>
                <a:gd name="T0" fmla="*/ 230 w 254"/>
                <a:gd name="T1" fmla="*/ 62 h 62"/>
                <a:gd name="T2" fmla="*/ 227 w 254"/>
                <a:gd name="T3" fmla="*/ 60 h 62"/>
                <a:gd name="T4" fmla="*/ 203 w 254"/>
                <a:gd name="T5" fmla="*/ 57 h 62"/>
                <a:gd name="T6" fmla="*/ 199 w 254"/>
                <a:gd name="T7" fmla="*/ 54 h 62"/>
                <a:gd name="T8" fmla="*/ 196 w 254"/>
                <a:gd name="T9" fmla="*/ 52 h 62"/>
                <a:gd name="T10" fmla="*/ 186 w 254"/>
                <a:gd name="T11" fmla="*/ 50 h 62"/>
                <a:gd name="T12" fmla="*/ 179 w 254"/>
                <a:gd name="T13" fmla="*/ 48 h 62"/>
                <a:gd name="T14" fmla="*/ 176 w 254"/>
                <a:gd name="T15" fmla="*/ 46 h 62"/>
                <a:gd name="T16" fmla="*/ 168 w 254"/>
                <a:gd name="T17" fmla="*/ 45 h 62"/>
                <a:gd name="T18" fmla="*/ 156 w 254"/>
                <a:gd name="T19" fmla="*/ 43 h 62"/>
                <a:gd name="T20" fmla="*/ 156 w 254"/>
                <a:gd name="T21" fmla="*/ 40 h 62"/>
                <a:gd name="T22" fmla="*/ 152 w 254"/>
                <a:gd name="T23" fmla="*/ 38 h 62"/>
                <a:gd name="T24" fmla="*/ 142 w 254"/>
                <a:gd name="T25" fmla="*/ 36 h 62"/>
                <a:gd name="T26" fmla="*/ 134 w 254"/>
                <a:gd name="T27" fmla="*/ 35 h 62"/>
                <a:gd name="T28" fmla="*/ 127 w 254"/>
                <a:gd name="T29" fmla="*/ 34 h 62"/>
                <a:gd name="T30" fmla="*/ 116 w 254"/>
                <a:gd name="T31" fmla="*/ 31 h 62"/>
                <a:gd name="T32" fmla="*/ 105 w 254"/>
                <a:gd name="T33" fmla="*/ 30 h 62"/>
                <a:gd name="T34" fmla="*/ 101 w 254"/>
                <a:gd name="T35" fmla="*/ 28 h 62"/>
                <a:gd name="T36" fmla="*/ 96 w 254"/>
                <a:gd name="T37" fmla="*/ 26 h 62"/>
                <a:gd name="T38" fmla="*/ 93 w 254"/>
                <a:gd name="T39" fmla="*/ 24 h 62"/>
                <a:gd name="T40" fmla="*/ 90 w 254"/>
                <a:gd name="T41" fmla="*/ 23 h 62"/>
                <a:gd name="T42" fmla="*/ 72 w 254"/>
                <a:gd name="T43" fmla="*/ 21 h 62"/>
                <a:gd name="T44" fmla="*/ 71 w 254"/>
                <a:gd name="T45" fmla="*/ 20 h 62"/>
                <a:gd name="T46" fmla="*/ 68 w 254"/>
                <a:gd name="T47" fmla="*/ 17 h 62"/>
                <a:gd name="T48" fmla="*/ 65 w 254"/>
                <a:gd name="T49" fmla="*/ 16 h 62"/>
                <a:gd name="T50" fmla="*/ 61 w 254"/>
                <a:gd name="T51" fmla="*/ 13 h 62"/>
                <a:gd name="T52" fmla="*/ 59 w 254"/>
                <a:gd name="T53" fmla="*/ 11 h 62"/>
                <a:gd name="T54" fmla="*/ 57 w 254"/>
                <a:gd name="T55" fmla="*/ 10 h 62"/>
                <a:gd name="T56" fmla="*/ 52 w 254"/>
                <a:gd name="T57" fmla="*/ 8 h 62"/>
                <a:gd name="T58" fmla="*/ 28 w 254"/>
                <a:gd name="T59" fmla="*/ 6 h 62"/>
                <a:gd name="T60" fmla="*/ 20 w 254"/>
                <a:gd name="T61" fmla="*/ 5 h 62"/>
                <a:gd name="T62" fmla="*/ 11 w 254"/>
                <a:gd name="T63" fmla="*/ 4 h 62"/>
                <a:gd name="T64" fmla="*/ 7 w 254"/>
                <a:gd name="T65" fmla="*/ 2 h 62"/>
                <a:gd name="T66" fmla="*/ 0 w 254"/>
                <a:gd name="T6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 h="62">
                  <a:moveTo>
                    <a:pt x="254" y="62"/>
                  </a:moveTo>
                  <a:lnTo>
                    <a:pt x="230" y="62"/>
                  </a:lnTo>
                  <a:lnTo>
                    <a:pt x="230" y="60"/>
                  </a:lnTo>
                  <a:lnTo>
                    <a:pt x="227" y="60"/>
                  </a:lnTo>
                  <a:lnTo>
                    <a:pt x="227" y="57"/>
                  </a:lnTo>
                  <a:lnTo>
                    <a:pt x="203" y="57"/>
                  </a:lnTo>
                  <a:lnTo>
                    <a:pt x="203" y="54"/>
                  </a:lnTo>
                  <a:lnTo>
                    <a:pt x="199" y="54"/>
                  </a:lnTo>
                  <a:lnTo>
                    <a:pt x="199" y="52"/>
                  </a:lnTo>
                  <a:lnTo>
                    <a:pt x="196" y="52"/>
                  </a:lnTo>
                  <a:lnTo>
                    <a:pt x="196" y="50"/>
                  </a:lnTo>
                  <a:lnTo>
                    <a:pt x="186" y="50"/>
                  </a:lnTo>
                  <a:lnTo>
                    <a:pt x="186" y="48"/>
                  </a:lnTo>
                  <a:lnTo>
                    <a:pt x="179" y="48"/>
                  </a:lnTo>
                  <a:lnTo>
                    <a:pt x="179" y="46"/>
                  </a:lnTo>
                  <a:lnTo>
                    <a:pt x="176" y="46"/>
                  </a:lnTo>
                  <a:lnTo>
                    <a:pt x="176" y="45"/>
                  </a:lnTo>
                  <a:lnTo>
                    <a:pt x="168" y="45"/>
                  </a:lnTo>
                  <a:lnTo>
                    <a:pt x="168" y="43"/>
                  </a:lnTo>
                  <a:lnTo>
                    <a:pt x="156" y="43"/>
                  </a:lnTo>
                  <a:lnTo>
                    <a:pt x="156" y="41"/>
                  </a:lnTo>
                  <a:lnTo>
                    <a:pt x="156" y="40"/>
                  </a:lnTo>
                  <a:lnTo>
                    <a:pt x="152" y="40"/>
                  </a:lnTo>
                  <a:lnTo>
                    <a:pt x="152" y="38"/>
                  </a:lnTo>
                  <a:lnTo>
                    <a:pt x="142" y="38"/>
                  </a:lnTo>
                  <a:cubicBezTo>
                    <a:pt x="142" y="38"/>
                    <a:pt x="142" y="36"/>
                    <a:pt x="142" y="36"/>
                  </a:cubicBezTo>
                  <a:cubicBezTo>
                    <a:pt x="143" y="36"/>
                    <a:pt x="134" y="36"/>
                    <a:pt x="134" y="36"/>
                  </a:cubicBezTo>
                  <a:lnTo>
                    <a:pt x="134" y="35"/>
                  </a:lnTo>
                  <a:lnTo>
                    <a:pt x="127" y="35"/>
                  </a:lnTo>
                  <a:lnTo>
                    <a:pt x="127" y="34"/>
                  </a:lnTo>
                  <a:lnTo>
                    <a:pt x="116" y="34"/>
                  </a:lnTo>
                  <a:lnTo>
                    <a:pt x="116" y="31"/>
                  </a:lnTo>
                  <a:lnTo>
                    <a:pt x="105" y="31"/>
                  </a:lnTo>
                  <a:lnTo>
                    <a:pt x="105" y="30"/>
                  </a:lnTo>
                  <a:lnTo>
                    <a:pt x="101" y="30"/>
                  </a:lnTo>
                  <a:lnTo>
                    <a:pt x="101" y="28"/>
                  </a:lnTo>
                  <a:lnTo>
                    <a:pt x="96" y="28"/>
                  </a:lnTo>
                  <a:lnTo>
                    <a:pt x="96" y="26"/>
                  </a:lnTo>
                  <a:lnTo>
                    <a:pt x="93" y="26"/>
                  </a:lnTo>
                  <a:lnTo>
                    <a:pt x="93" y="24"/>
                  </a:lnTo>
                  <a:lnTo>
                    <a:pt x="90" y="24"/>
                  </a:lnTo>
                  <a:lnTo>
                    <a:pt x="90" y="23"/>
                  </a:lnTo>
                  <a:lnTo>
                    <a:pt x="72" y="23"/>
                  </a:lnTo>
                  <a:lnTo>
                    <a:pt x="72" y="21"/>
                  </a:lnTo>
                  <a:lnTo>
                    <a:pt x="71" y="21"/>
                  </a:lnTo>
                  <a:lnTo>
                    <a:pt x="71" y="20"/>
                  </a:lnTo>
                  <a:lnTo>
                    <a:pt x="68" y="20"/>
                  </a:lnTo>
                  <a:lnTo>
                    <a:pt x="68" y="17"/>
                  </a:lnTo>
                  <a:lnTo>
                    <a:pt x="65" y="17"/>
                  </a:lnTo>
                  <a:lnTo>
                    <a:pt x="65" y="16"/>
                  </a:lnTo>
                  <a:lnTo>
                    <a:pt x="61" y="16"/>
                  </a:lnTo>
                  <a:lnTo>
                    <a:pt x="61" y="13"/>
                  </a:lnTo>
                  <a:lnTo>
                    <a:pt x="59" y="13"/>
                  </a:lnTo>
                  <a:lnTo>
                    <a:pt x="59" y="11"/>
                  </a:lnTo>
                  <a:lnTo>
                    <a:pt x="57" y="11"/>
                  </a:lnTo>
                  <a:lnTo>
                    <a:pt x="57" y="10"/>
                  </a:lnTo>
                  <a:lnTo>
                    <a:pt x="52" y="10"/>
                  </a:lnTo>
                  <a:lnTo>
                    <a:pt x="52" y="8"/>
                  </a:lnTo>
                  <a:lnTo>
                    <a:pt x="28" y="8"/>
                  </a:lnTo>
                  <a:lnTo>
                    <a:pt x="28" y="6"/>
                  </a:lnTo>
                  <a:lnTo>
                    <a:pt x="20" y="6"/>
                  </a:lnTo>
                  <a:lnTo>
                    <a:pt x="20" y="5"/>
                  </a:lnTo>
                  <a:lnTo>
                    <a:pt x="11" y="5"/>
                  </a:lnTo>
                  <a:lnTo>
                    <a:pt x="11" y="4"/>
                  </a:lnTo>
                  <a:lnTo>
                    <a:pt x="7" y="4"/>
                  </a:lnTo>
                  <a:lnTo>
                    <a:pt x="7" y="2"/>
                  </a:lnTo>
                  <a:lnTo>
                    <a:pt x="0" y="2"/>
                  </a:lnTo>
                  <a:lnTo>
                    <a:pt x="0" y="0"/>
                  </a:lnTo>
                </a:path>
              </a:pathLst>
            </a:cu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1743307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 Clinical activity of AMG 337, </a:t>
            </a:r>
            <a:r>
              <a:rPr lang="en-GB" sz="1800" dirty="0" smtClean="0"/>
              <a:t>an oral </a:t>
            </a:r>
            <a:r>
              <a:rPr lang="en-GB" sz="1800" dirty="0"/>
              <a:t>MET kinase inhibitor, in adult patients (</a:t>
            </a:r>
            <a:r>
              <a:rPr lang="en-GB" sz="1800" dirty="0" err="1"/>
              <a:t>pts</a:t>
            </a:r>
            <a:r>
              <a:rPr lang="en-GB" sz="1800" dirty="0"/>
              <a:t>) with MET-amplified </a:t>
            </a:r>
            <a:r>
              <a:rPr lang="en-GB" sz="1800" dirty="0" err="1"/>
              <a:t>gastroesophageal</a:t>
            </a:r>
            <a:r>
              <a:rPr lang="en-GB" sz="1800" dirty="0"/>
              <a:t> junction (GEJ), gastric (G), or </a:t>
            </a:r>
            <a:r>
              <a:rPr lang="en-GB" sz="1800" dirty="0" err="1"/>
              <a:t>esophageal</a:t>
            </a:r>
            <a:r>
              <a:rPr lang="en-GB" sz="1800" dirty="0"/>
              <a:t> (E) cancer – </a:t>
            </a:r>
            <a:r>
              <a:rPr lang="en-GB" sz="1800" dirty="0" err="1"/>
              <a:t>Kwak</a:t>
            </a:r>
            <a:r>
              <a:rPr lang="en-GB" sz="1800" dirty="0"/>
              <a:t> </a:t>
            </a:r>
            <a:r>
              <a:rPr lang="en-GB" sz="1800" dirty="0" smtClean="0"/>
              <a:t>EL, </a:t>
            </a:r>
            <a:r>
              <a:rPr lang="en-GB" sz="1800" dirty="0"/>
              <a:t>et al</a:t>
            </a:r>
          </a:p>
        </p:txBody>
      </p:sp>
      <p:sp>
        <p:nvSpPr>
          <p:cNvPr id="3" name="Text Placeholder 2"/>
          <p:cNvSpPr>
            <a:spLocks noGrp="1"/>
          </p:cNvSpPr>
          <p:nvPr>
            <p:ph type="body" sz="quarter" idx="10"/>
          </p:nvPr>
        </p:nvSpPr>
        <p:spPr>
          <a:xfrm>
            <a:off x="365124" y="6096000"/>
            <a:ext cx="4500185" cy="487363"/>
          </a:xfrm>
        </p:spPr>
        <p:txBody>
          <a:bodyPr/>
          <a:lstStyle/>
          <a:p>
            <a:r>
              <a:rPr lang="en-US" dirty="0"/>
              <a:t>*25, 50, 100, 150, 200, 300 or 400 mg</a:t>
            </a:r>
            <a:r>
              <a:rPr lang="en-US" dirty="0" smtClean="0"/>
              <a:t>; </a:t>
            </a:r>
            <a:r>
              <a:rPr lang="pl-PL" altLang="zh-CN" baseline="30000" dirty="0" smtClean="0">
                <a:ea typeface="SimSun" pitchFamily="2" charset="-122"/>
              </a:rPr>
              <a:t>†</a:t>
            </a:r>
            <a:r>
              <a:rPr lang="en-US" altLang="zh-CN" dirty="0"/>
              <a:t>100, 150, 200 or 250 mg</a:t>
            </a:r>
            <a:r>
              <a:rPr lang="en-US" altLang="zh-CN" dirty="0" smtClean="0"/>
              <a:t>; </a:t>
            </a:r>
            <a:r>
              <a:rPr lang="en-GB" altLang="zh-CN" baseline="30000" dirty="0" smtClean="0">
                <a:ea typeface="SimSun" pitchFamily="2" charset="-122"/>
              </a:rPr>
              <a:t>‡</a:t>
            </a:r>
            <a:r>
              <a:rPr lang="en-US" altLang="zh-CN" dirty="0"/>
              <a:t>Planned expansion </a:t>
            </a:r>
            <a:r>
              <a:rPr lang="en-US" altLang="zh-CN" dirty="0" smtClean="0"/>
              <a:t>cohort</a:t>
            </a:r>
            <a:endParaRPr lang="en-US" dirty="0"/>
          </a:p>
        </p:txBody>
      </p:sp>
      <p:sp>
        <p:nvSpPr>
          <p:cNvPr id="4" name="Text Placeholder 3"/>
          <p:cNvSpPr>
            <a:spLocks noGrp="1"/>
          </p:cNvSpPr>
          <p:nvPr>
            <p:ph type="body" sz="quarter" idx="11"/>
          </p:nvPr>
        </p:nvSpPr>
        <p:spPr/>
        <p:txBody>
          <a:bodyPr/>
          <a:lstStyle/>
          <a:p>
            <a:r>
              <a:rPr lang="fr-FR" dirty="0" err="1"/>
              <a:t>Kwak</a:t>
            </a:r>
            <a:r>
              <a:rPr lang="fr-FR" dirty="0"/>
              <a:t> et al. J Clin </a:t>
            </a:r>
            <a:r>
              <a:rPr lang="fr-FR" dirty="0" err="1"/>
              <a:t>Oncol</a:t>
            </a:r>
            <a:r>
              <a:rPr lang="fr-FR" dirty="0"/>
              <a:t> 2015; 33 (</a:t>
            </a:r>
            <a:r>
              <a:rPr lang="fr-FR" dirty="0" err="1"/>
              <a:t>suppl</a:t>
            </a:r>
            <a:r>
              <a:rPr lang="fr-FR" dirty="0"/>
              <a:t> 3; </a:t>
            </a:r>
            <a:r>
              <a:rPr lang="fr-FR" dirty="0" err="1"/>
              <a:t>abstr</a:t>
            </a:r>
            <a:r>
              <a:rPr lang="fr-FR" dirty="0"/>
              <a:t> </a:t>
            </a:r>
            <a:r>
              <a:rPr lang="fr-FR" dirty="0" smtClean="0"/>
              <a:t>1)</a:t>
            </a:r>
            <a:endParaRPr lang="en-GB" dirty="0"/>
          </a:p>
        </p:txBody>
      </p:sp>
      <p:sp>
        <p:nvSpPr>
          <p:cNvPr id="5" name="Oval 14"/>
          <p:cNvSpPr>
            <a:spLocks noChangeArrowheads="1"/>
          </p:cNvSpPr>
          <p:nvPr/>
        </p:nvSpPr>
        <p:spPr bwMode="auto">
          <a:xfrm>
            <a:off x="3941537" y="345241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6" idx="1"/>
          </p:cNvCxnSpPr>
          <p:nvPr/>
        </p:nvCxnSpPr>
        <p:spPr bwMode="auto">
          <a:xfrm rot="5400000" flipH="1" flipV="1">
            <a:off x="4217370" y="2804471"/>
            <a:ext cx="663905" cy="631975"/>
          </a:xfrm>
          <a:prstGeom prst="bentConnector2">
            <a:avLst/>
          </a:prstGeom>
          <a:noFill/>
          <a:ln w="57150">
            <a:solidFill>
              <a:schemeClr val="bg2">
                <a:lumMod val="60000"/>
                <a:lumOff val="40000"/>
              </a:schemeClr>
            </a:solidFill>
            <a:round/>
            <a:headEnd/>
            <a:tailEnd type="triangle" w="med" len="med"/>
          </a:ln>
        </p:spPr>
      </p:cxnSp>
      <p:cxnSp>
        <p:nvCxnSpPr>
          <p:cNvPr id="7" name="AutoShape 16"/>
          <p:cNvCxnSpPr>
            <a:cxnSpLocks noChangeShapeType="1"/>
            <a:stCxn id="5" idx="4"/>
            <a:endCxn id="14" idx="1"/>
          </p:cNvCxnSpPr>
          <p:nvPr/>
        </p:nvCxnSpPr>
        <p:spPr bwMode="auto">
          <a:xfrm rot="16200000" flipH="1">
            <a:off x="4215319" y="4054625"/>
            <a:ext cx="668006" cy="631975"/>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444029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9" name="AutoShape 12"/>
          <p:cNvSpPr>
            <a:spLocks noChangeArrowheads="1"/>
          </p:cNvSpPr>
          <p:nvPr/>
        </p:nvSpPr>
        <p:spPr bwMode="auto">
          <a:xfrm>
            <a:off x="8116435" y="252418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1" name="AutoShape 19"/>
          <p:cNvCxnSpPr>
            <a:cxnSpLocks noChangeShapeType="1"/>
          </p:cNvCxnSpPr>
          <p:nvPr/>
        </p:nvCxnSpPr>
        <p:spPr bwMode="auto">
          <a:xfrm>
            <a:off x="3684814" y="3744510"/>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0"/>
          <p:cNvCxnSpPr>
            <a:cxnSpLocks noChangeShapeType="1"/>
          </p:cNvCxnSpPr>
          <p:nvPr/>
        </p:nvCxnSpPr>
        <p:spPr bwMode="auto">
          <a:xfrm>
            <a:off x="7542220" y="4704616"/>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3" name="AutoShape 21"/>
          <p:cNvCxnSpPr>
            <a:cxnSpLocks noChangeShapeType="1"/>
          </p:cNvCxnSpPr>
          <p:nvPr/>
        </p:nvCxnSpPr>
        <p:spPr bwMode="auto">
          <a:xfrm>
            <a:off x="7543800" y="2788505"/>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4865310" y="4294248"/>
            <a:ext cx="281838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pl-PL" altLang="zh-CN" dirty="0">
                <a:ea typeface="SimSun" pitchFamily="2" charset="-122"/>
              </a:rPr>
              <a:t>AMG 337 PO</a:t>
            </a:r>
            <a:r>
              <a:rPr lang="en-GB" altLang="zh-CN" dirty="0">
                <a:ea typeface="SimSun" pitchFamily="2" charset="-122"/>
              </a:rPr>
              <a:t> QD </a:t>
            </a:r>
            <a:r>
              <a:rPr lang="en-GB" altLang="zh-CN" dirty="0" smtClean="0">
                <a:ea typeface="SimSun" pitchFamily="2" charset="-122"/>
              </a:rPr>
              <a:t/>
            </a:r>
            <a:br>
              <a:rPr lang="en-GB" altLang="zh-CN" dirty="0" smtClean="0">
                <a:ea typeface="SimSun" pitchFamily="2" charset="-122"/>
              </a:rPr>
            </a:br>
            <a:r>
              <a:rPr lang="en-GB" altLang="zh-CN" dirty="0" smtClean="0">
                <a:ea typeface="SimSun" pitchFamily="2" charset="-122"/>
              </a:rPr>
              <a:t>300 </a:t>
            </a:r>
            <a:r>
              <a:rPr lang="en-GB" altLang="zh-CN" dirty="0">
                <a:ea typeface="SimSun" pitchFamily="2" charset="-122"/>
              </a:rPr>
              <a:t>mg in MET+ patients</a:t>
            </a:r>
            <a:r>
              <a:rPr lang="en-GB" altLang="zh-CN" baseline="30000" dirty="0">
                <a:ea typeface="SimSun" pitchFamily="2" charset="-122"/>
              </a:rPr>
              <a:t>‡</a:t>
            </a:r>
          </a:p>
          <a:p>
            <a:pPr algn="ctr" defTabSz="892175" eaLnBrk="0" hangingPunct="0"/>
            <a:r>
              <a:rPr lang="en-GB" altLang="zh-CN" dirty="0">
                <a:ea typeface="SimSun" pitchFamily="2" charset="-122"/>
              </a:rPr>
              <a:t>(n=~50)</a:t>
            </a:r>
          </a:p>
        </p:txBody>
      </p:sp>
      <p:sp>
        <p:nvSpPr>
          <p:cNvPr id="15" name="TextBox 14"/>
          <p:cNvSpPr txBox="1"/>
          <p:nvPr/>
        </p:nvSpPr>
        <p:spPr>
          <a:xfrm>
            <a:off x="369888" y="1295400"/>
            <a:ext cx="8404225" cy="1077218"/>
          </a:xfrm>
          <a:prstGeom prst="rect">
            <a:avLst/>
          </a:prstGeom>
          <a:noFill/>
        </p:spPr>
        <p:txBody>
          <a:bodyPr wrap="square" lIns="0" rtlCol="0">
            <a:spAutoFit/>
          </a:bodyPr>
          <a:lstStyle/>
          <a:p>
            <a:pPr lvl="0">
              <a:buClr>
                <a:srgbClr val="043882"/>
              </a:buClr>
            </a:pPr>
            <a:r>
              <a:rPr lang="en-GB" sz="1600" b="1" dirty="0"/>
              <a:t>Study objective</a:t>
            </a:r>
          </a:p>
          <a:p>
            <a:pPr marL="285750" lvl="1" indent="-285750">
              <a:buClr>
                <a:srgbClr val="043882"/>
              </a:buClr>
              <a:buFont typeface="Arial" panose="020B0604020202020204" pitchFamily="34" charset="0"/>
              <a:buChar char="•"/>
            </a:pPr>
            <a:r>
              <a:rPr lang="en-GB" sz="1600" dirty="0"/>
              <a:t>Phase I </a:t>
            </a:r>
            <a:r>
              <a:rPr lang="en-GB" sz="1600" dirty="0" smtClean="0"/>
              <a:t>open-label </a:t>
            </a:r>
            <a:r>
              <a:rPr lang="en-GB" sz="1600" dirty="0"/>
              <a:t>study assessing the efficacy and safety of AMG 337, a highly selective small-molecule MET kinase inhibitor, in patients with GEJ, gastric or oesophageal cancer</a:t>
            </a:r>
          </a:p>
        </p:txBody>
      </p:sp>
      <p:sp>
        <p:nvSpPr>
          <p:cNvPr id="16" name="AutoShape 8"/>
          <p:cNvSpPr>
            <a:spLocks noChangeArrowheads="1"/>
          </p:cNvSpPr>
          <p:nvPr/>
        </p:nvSpPr>
        <p:spPr bwMode="auto">
          <a:xfrm>
            <a:off x="4865310" y="2378136"/>
            <a:ext cx="2820044"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AMG 337 PO QD</a:t>
            </a:r>
          </a:p>
          <a:p>
            <a:pPr algn="ctr" defTabSz="892175" eaLnBrk="0" hangingPunct="0"/>
            <a:r>
              <a:rPr lang="en-GB" altLang="zh-CN" dirty="0">
                <a:solidFill>
                  <a:schemeClr val="tx2"/>
                </a:solidFill>
                <a:ea typeface="SimSun" pitchFamily="2" charset="-122"/>
              </a:rPr>
              <a:t>Escalation cohort*</a:t>
            </a:r>
          </a:p>
          <a:p>
            <a:pPr algn="ctr" defTabSz="892175" eaLnBrk="0" hangingPunct="0"/>
            <a:r>
              <a:rPr lang="en-GB" altLang="zh-CN" dirty="0">
                <a:solidFill>
                  <a:schemeClr val="tx2"/>
                </a:solidFill>
                <a:ea typeface="SimSun" pitchFamily="2" charset="-122"/>
              </a:rPr>
              <a:t>(n=3–9/cohort)</a:t>
            </a:r>
          </a:p>
        </p:txBody>
      </p:sp>
      <p:sp>
        <p:nvSpPr>
          <p:cNvPr id="17" name="AutoShape 9"/>
          <p:cNvSpPr>
            <a:spLocks noChangeArrowheads="1"/>
          </p:cNvSpPr>
          <p:nvPr/>
        </p:nvSpPr>
        <p:spPr bwMode="auto">
          <a:xfrm>
            <a:off x="365124" y="2647108"/>
            <a:ext cx="3319690" cy="216726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chemeClr val="tx2"/>
                </a:solidFill>
                <a:ea typeface="SimSun" pitchFamily="2" charset="-122"/>
              </a:rPr>
              <a:t>Advanced solid tumours</a:t>
            </a:r>
            <a:endParaRPr lang="en-GB" altLang="zh-CN" i="1"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US" altLang="zh-CN" dirty="0">
                <a:solidFill>
                  <a:schemeClr val="tx2"/>
                </a:solidFill>
                <a:ea typeface="SimSun" pitchFamily="2" charset="-122"/>
              </a:rPr>
              <a:t>≥18 years</a:t>
            </a:r>
          </a:p>
          <a:p>
            <a:pPr marL="228600" indent="-228600" defTabSz="892175" eaLnBrk="0" hangingPunct="0">
              <a:spcAft>
                <a:spcPct val="30000"/>
              </a:spcAft>
              <a:buFont typeface="Arial" pitchFamily="34" charset="0"/>
              <a:buChar char="•"/>
            </a:pPr>
            <a:r>
              <a:rPr lang="en-US" altLang="zh-CN" dirty="0">
                <a:solidFill>
                  <a:schemeClr val="tx2"/>
                </a:solidFill>
                <a:ea typeface="SimSun" pitchFamily="2" charset="-122"/>
              </a:rPr>
              <a:t>ECOG PS ≤2</a:t>
            </a:r>
            <a:r>
              <a:rPr lang="en-GB" altLang="zh-CN" dirty="0">
                <a:solidFill>
                  <a:schemeClr val="tx2"/>
                </a:solidFill>
                <a:ea typeface="SimSun" pitchFamily="2" charset="-122"/>
              </a:rPr>
              <a:t> </a:t>
            </a:r>
          </a:p>
          <a:p>
            <a:pPr marL="228600" indent="-228600" defTabSz="892175" eaLnBrk="0" hangingPunct="0">
              <a:spcAft>
                <a:spcPct val="30000"/>
              </a:spcAft>
              <a:buFont typeface="Arial" pitchFamily="34" charset="0"/>
              <a:buChar char="•"/>
            </a:pPr>
            <a:r>
              <a:rPr lang="en-GB" altLang="zh-CN" dirty="0">
                <a:solidFill>
                  <a:schemeClr val="tx2"/>
                </a:solidFill>
                <a:ea typeface="SimSun" pitchFamily="2" charset="-122"/>
              </a:rPr>
              <a:t>Adequate organ function</a:t>
            </a:r>
          </a:p>
          <a:p>
            <a:pPr marL="292100" indent="-292100" defTabSz="892175" eaLnBrk="0" hangingPunct="0">
              <a:spcAft>
                <a:spcPct val="30000"/>
              </a:spcAft>
            </a:pPr>
            <a:r>
              <a:rPr lang="en-GB" altLang="zh-CN" dirty="0">
                <a:solidFill>
                  <a:schemeClr val="tx2"/>
                </a:solidFill>
                <a:ea typeface="SimSun" pitchFamily="2" charset="-122"/>
              </a:rPr>
              <a:t>(n=90)</a:t>
            </a:r>
          </a:p>
        </p:txBody>
      </p:sp>
      <p:sp>
        <p:nvSpPr>
          <p:cNvPr id="18" name="Rectangle 9"/>
          <p:cNvSpPr txBox="1">
            <a:spLocks noChangeArrowheads="1"/>
          </p:cNvSpPr>
          <p:nvPr/>
        </p:nvSpPr>
        <p:spPr>
          <a:xfrm>
            <a:off x="365124" y="5161744"/>
            <a:ext cx="4130676" cy="1226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800" b="1" dirty="0" smtClean="0">
                <a:solidFill>
                  <a:schemeClr val="bg2"/>
                </a:solidFill>
              </a:rPr>
              <a:t>PRIMARY ENDPOINTS</a:t>
            </a:r>
          </a:p>
          <a:p>
            <a:r>
              <a:rPr lang="en-GB" sz="1600" kern="0" dirty="0">
                <a:solidFill>
                  <a:schemeClr val="tx1"/>
                </a:solidFill>
              </a:rPr>
              <a:t>Safety/tolerability, PK, MTD</a:t>
            </a:r>
          </a:p>
        </p:txBody>
      </p:sp>
      <p:sp>
        <p:nvSpPr>
          <p:cNvPr id="19" name="Content Placeholder 26"/>
          <p:cNvSpPr txBox="1">
            <a:spLocks/>
          </p:cNvSpPr>
          <p:nvPr/>
        </p:nvSpPr>
        <p:spPr>
          <a:xfrm>
            <a:off x="4648200" y="5161744"/>
            <a:ext cx="4130675" cy="1226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800" b="1" dirty="0" smtClean="0">
                <a:solidFill>
                  <a:schemeClr val="bg2"/>
                </a:solidFill>
              </a:rPr>
              <a:t>SECONDARY ENDPOINTS</a:t>
            </a:r>
          </a:p>
          <a:p>
            <a:r>
              <a:rPr lang="en-GB" sz="1600" kern="0" dirty="0"/>
              <a:t>Response by RECIST 1.1</a:t>
            </a:r>
          </a:p>
          <a:p>
            <a:r>
              <a:rPr lang="en-GB" sz="1600" kern="0" dirty="0"/>
              <a:t>Correlation of </a:t>
            </a:r>
            <a:r>
              <a:rPr lang="en-GB" sz="1600" i="1" kern="0" dirty="0"/>
              <a:t>MET</a:t>
            </a:r>
            <a:r>
              <a:rPr lang="en-GB" sz="1600" kern="0" dirty="0"/>
              <a:t> status with response</a:t>
            </a:r>
          </a:p>
        </p:txBody>
      </p:sp>
      <p:sp>
        <p:nvSpPr>
          <p:cNvPr id="20" name="AutoShape 12"/>
          <p:cNvSpPr>
            <a:spLocks noChangeArrowheads="1"/>
          </p:cNvSpPr>
          <p:nvPr/>
        </p:nvSpPr>
        <p:spPr bwMode="auto">
          <a:xfrm>
            <a:off x="8116435" y="3439379"/>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21" name="AutoShape 21"/>
          <p:cNvCxnSpPr>
            <a:cxnSpLocks noChangeShapeType="1"/>
          </p:cNvCxnSpPr>
          <p:nvPr/>
        </p:nvCxnSpPr>
        <p:spPr bwMode="auto">
          <a:xfrm>
            <a:off x="7543800" y="3703697"/>
            <a:ext cx="572635" cy="0"/>
          </a:xfrm>
          <a:prstGeom prst="straightConnector1">
            <a:avLst/>
          </a:prstGeom>
          <a:noFill/>
          <a:ln w="57150">
            <a:solidFill>
              <a:schemeClr val="bg2">
                <a:lumMod val="60000"/>
                <a:lumOff val="40000"/>
              </a:schemeClr>
            </a:solidFill>
            <a:round/>
            <a:headEnd/>
            <a:tailEnd type="triangle" w="med" len="med"/>
          </a:ln>
        </p:spPr>
      </p:cxnSp>
      <p:sp>
        <p:nvSpPr>
          <p:cNvPr id="22" name="AutoShape 8"/>
          <p:cNvSpPr>
            <a:spLocks noChangeArrowheads="1"/>
          </p:cNvSpPr>
          <p:nvPr/>
        </p:nvSpPr>
        <p:spPr bwMode="auto">
          <a:xfrm>
            <a:off x="4865310" y="3336192"/>
            <a:ext cx="2820044"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pl-PL" altLang="zh-CN" dirty="0">
                <a:ea typeface="SimSun" pitchFamily="2" charset="-122"/>
              </a:rPr>
              <a:t>AMG 337 PO </a:t>
            </a:r>
            <a:r>
              <a:rPr lang="en-GB" altLang="zh-CN" dirty="0" smtClean="0">
                <a:ea typeface="SimSun" pitchFamily="2" charset="-122"/>
              </a:rPr>
              <a:t>BI</a:t>
            </a:r>
            <a:r>
              <a:rPr lang="pl-PL" altLang="zh-CN" dirty="0" smtClean="0">
                <a:ea typeface="SimSun" pitchFamily="2" charset="-122"/>
              </a:rPr>
              <a:t>D</a:t>
            </a:r>
            <a:endParaRPr lang="en-GB" altLang="zh-CN" baseline="30000" dirty="0">
              <a:ea typeface="SimSun" pitchFamily="2" charset="-122"/>
            </a:endParaRPr>
          </a:p>
          <a:p>
            <a:pPr algn="ctr" defTabSz="892175" eaLnBrk="0" hangingPunct="0"/>
            <a:r>
              <a:rPr lang="en-US" dirty="0">
                <a:solidFill>
                  <a:srgbClr val="363636"/>
                </a:solidFill>
              </a:rPr>
              <a:t>Escalation cohort</a:t>
            </a:r>
            <a:r>
              <a:rPr lang="pl-PL" altLang="zh-CN" baseline="30000" dirty="0">
                <a:ea typeface="SimSun" pitchFamily="2" charset="-122"/>
              </a:rPr>
              <a:t>†</a:t>
            </a:r>
            <a:endParaRPr lang="en-GB" altLang="zh-CN" dirty="0">
              <a:ea typeface="SimSun" pitchFamily="2" charset="-122"/>
            </a:endParaRPr>
          </a:p>
          <a:p>
            <a:pPr algn="ctr" defTabSz="892175" eaLnBrk="0" hangingPunct="0"/>
            <a:r>
              <a:rPr lang="en-GB" altLang="zh-CN" dirty="0">
                <a:ea typeface="SimSun" pitchFamily="2" charset="-122"/>
              </a:rPr>
              <a:t>(n=3–9/cohort)</a:t>
            </a:r>
          </a:p>
        </p:txBody>
      </p:sp>
      <p:cxnSp>
        <p:nvCxnSpPr>
          <p:cNvPr id="23" name="AutoShape 19"/>
          <p:cNvCxnSpPr>
            <a:cxnSpLocks noChangeShapeType="1"/>
          </p:cNvCxnSpPr>
          <p:nvPr/>
        </p:nvCxnSpPr>
        <p:spPr bwMode="auto">
          <a:xfrm>
            <a:off x="4525132" y="3744510"/>
            <a:ext cx="340178" cy="1"/>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40646130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 Clinical activity of AMG 337, an oral MET kinase inhibitor, in adult patients (</a:t>
            </a:r>
            <a:r>
              <a:rPr lang="en-GB" sz="1800" dirty="0" err="1"/>
              <a:t>pts</a:t>
            </a:r>
            <a:r>
              <a:rPr lang="en-GB" sz="1800" dirty="0"/>
              <a:t>) with MET-amplified </a:t>
            </a:r>
            <a:r>
              <a:rPr lang="en-GB" sz="1800" dirty="0" err="1"/>
              <a:t>gastroesophageal</a:t>
            </a:r>
            <a:r>
              <a:rPr lang="en-GB" sz="1800" dirty="0"/>
              <a:t> junction (GEJ), gastric (G), or </a:t>
            </a:r>
            <a:r>
              <a:rPr lang="en-GB" sz="1800" dirty="0" err="1"/>
              <a:t>esophageal</a:t>
            </a:r>
            <a:r>
              <a:rPr lang="en-GB" sz="1800" dirty="0"/>
              <a:t> (E) cancer – </a:t>
            </a:r>
            <a:r>
              <a:rPr lang="en-GB" sz="1800" dirty="0" err="1"/>
              <a:t>Kwak</a:t>
            </a:r>
            <a:r>
              <a:rPr lang="en-GB" sz="1800" dirty="0"/>
              <a:t> EL, et al</a:t>
            </a:r>
          </a:p>
        </p:txBody>
      </p:sp>
      <p:sp>
        <p:nvSpPr>
          <p:cNvPr id="5" name="Content Placeholder 4"/>
          <p:cNvSpPr>
            <a:spLocks noGrp="1"/>
          </p:cNvSpPr>
          <p:nvPr>
            <p:ph idx="1"/>
          </p:nvPr>
        </p:nvSpPr>
        <p:spPr/>
        <p:txBody>
          <a:bodyPr/>
          <a:lstStyle/>
          <a:p>
            <a:pPr marL="0" lvl="0" indent="0">
              <a:buClr>
                <a:srgbClr val="043882"/>
              </a:buClr>
              <a:buNone/>
            </a:pPr>
            <a:r>
              <a:rPr lang="en-GB" sz="1600" b="1" dirty="0">
                <a:solidFill>
                  <a:schemeClr val="tx1"/>
                </a:solidFill>
              </a:rPr>
              <a:t>Key results</a:t>
            </a:r>
          </a:p>
          <a:p>
            <a:pPr lvl="0">
              <a:buClr>
                <a:srgbClr val="043882"/>
              </a:buClr>
            </a:pPr>
            <a:r>
              <a:rPr lang="en-GB" sz="1600" i="1" dirty="0">
                <a:solidFill>
                  <a:schemeClr val="tx1"/>
                </a:solidFill>
              </a:rPr>
              <a:t>MET</a:t>
            </a:r>
            <a:r>
              <a:rPr lang="en-GB" sz="1600" dirty="0">
                <a:solidFill>
                  <a:schemeClr val="tx1"/>
                </a:solidFill>
              </a:rPr>
              <a:t> amplification was present in 21% of patients</a:t>
            </a:r>
          </a:p>
          <a:p>
            <a:pPr lvl="0">
              <a:buClr>
                <a:srgbClr val="043882"/>
              </a:buClr>
            </a:pPr>
            <a:r>
              <a:rPr lang="en-GB" sz="1600" dirty="0">
                <a:solidFill>
                  <a:schemeClr val="tx1"/>
                </a:solidFill>
              </a:rPr>
              <a:t>Primary diagnosis: GEJ/gastric/oesophageal (23%), CRC (20%), sarcoma (11%), NSCLC (6%), melanoma (4%), CUP (3%), ovarian (3%), other (30%)</a:t>
            </a:r>
          </a:p>
        </p:txBody>
      </p:sp>
      <p:sp>
        <p:nvSpPr>
          <p:cNvPr id="6" name="Text Placeholder 5"/>
          <p:cNvSpPr>
            <a:spLocks noGrp="1"/>
          </p:cNvSpPr>
          <p:nvPr>
            <p:ph type="body" sz="quarter" idx="11"/>
          </p:nvPr>
        </p:nvSpPr>
        <p:spPr/>
        <p:txBody>
          <a:bodyPr/>
          <a:lstStyle/>
          <a:p>
            <a:r>
              <a:rPr lang="fr-FR" dirty="0" err="1"/>
              <a:t>Kwak</a:t>
            </a:r>
            <a:r>
              <a:rPr lang="fr-FR" dirty="0"/>
              <a:t> et al. J Clin </a:t>
            </a:r>
            <a:r>
              <a:rPr lang="fr-FR" dirty="0" err="1"/>
              <a:t>Oncol</a:t>
            </a:r>
            <a:r>
              <a:rPr lang="fr-FR" dirty="0"/>
              <a:t> 2015; 33 (</a:t>
            </a:r>
            <a:r>
              <a:rPr lang="fr-FR" dirty="0" err="1"/>
              <a:t>suppl</a:t>
            </a:r>
            <a:r>
              <a:rPr lang="fr-FR" dirty="0"/>
              <a:t> 3; </a:t>
            </a:r>
            <a:r>
              <a:rPr lang="fr-FR" dirty="0" err="1"/>
              <a:t>abstr</a:t>
            </a:r>
            <a:r>
              <a:rPr lang="fr-FR" dirty="0"/>
              <a:t> 1</a:t>
            </a:r>
            <a:r>
              <a:rPr lang="fr-FR" dirty="0" smtClean="0"/>
              <a:t>)</a:t>
            </a:r>
            <a:endParaRPr lang="en-GB" dirty="0"/>
          </a:p>
        </p:txBody>
      </p:sp>
      <p:graphicFrame>
        <p:nvGraphicFramePr>
          <p:cNvPr id="7" name="Group 88"/>
          <p:cNvGraphicFramePr>
            <a:graphicFrameLocks noGrp="1"/>
          </p:cNvGraphicFramePr>
          <p:nvPr>
            <p:extLst>
              <p:ext uri="{D42A27DB-BD31-4B8C-83A1-F6EECF244321}">
                <p14:modId xmlns:p14="http://schemas.microsoft.com/office/powerpoint/2010/main" val="2066212933"/>
              </p:ext>
            </p:extLst>
          </p:nvPr>
        </p:nvGraphicFramePr>
        <p:xfrm>
          <a:off x="369888" y="2613507"/>
          <a:ext cx="8296441" cy="3017520"/>
        </p:xfrm>
        <a:graphic>
          <a:graphicData uri="http://schemas.openxmlformats.org/drawingml/2006/table">
            <a:tbl>
              <a:tblPr firstRow="1" bandRow="1">
                <a:tableStyleId>{69012ECD-51FC-41F1-AA8D-1B2483CD663E}</a:tableStyleId>
              </a:tblPr>
              <a:tblGrid>
                <a:gridCol w="2973813"/>
                <a:gridCol w="2661314"/>
                <a:gridCol w="2661314"/>
              </a:tblGrid>
              <a:tr h="293467">
                <a:tc>
                  <a:txBody>
                    <a:bodyPr/>
                    <a:lstStyle/>
                    <a:p>
                      <a:r>
                        <a:rPr lang="en-GB" sz="1600" dirty="0" smtClean="0">
                          <a:solidFill>
                            <a:schemeClr val="tx2"/>
                          </a:solidFill>
                        </a:rPr>
                        <a:t>AEs</a:t>
                      </a:r>
                      <a:r>
                        <a:rPr lang="en-GB" sz="1600" baseline="0" dirty="0" smtClean="0">
                          <a:solidFill>
                            <a:schemeClr val="tx2"/>
                          </a:solidFill>
                        </a:rPr>
                        <a:t> occurring in </a:t>
                      </a:r>
                      <a:r>
                        <a:rPr lang="en-GB" sz="1600" dirty="0" smtClean="0">
                          <a:solidFill>
                            <a:schemeClr val="tx2"/>
                          </a:solidFill>
                        </a:rPr>
                        <a:t>≥7%, n (%)</a:t>
                      </a: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600" dirty="0" smtClean="0">
                          <a:solidFill>
                            <a:schemeClr val="tx2"/>
                          </a:solidFill>
                        </a:rPr>
                        <a:t>Grade 1</a:t>
                      </a:r>
                      <a:r>
                        <a:rPr lang="en-GB" sz="1600" baseline="0" dirty="0" smtClean="0">
                          <a:solidFill>
                            <a:schemeClr val="tx2"/>
                          </a:solidFill>
                        </a:rPr>
                        <a:t> or </a:t>
                      </a:r>
                      <a:r>
                        <a:rPr lang="en-GB" sz="1600" dirty="0" smtClean="0">
                          <a:solidFill>
                            <a:schemeClr val="tx2"/>
                          </a:solidFill>
                        </a:rPr>
                        <a:t>2</a:t>
                      </a: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600" dirty="0" smtClean="0">
                          <a:solidFill>
                            <a:schemeClr val="tx2"/>
                          </a:solidFill>
                        </a:rPr>
                        <a:t>Grade</a:t>
                      </a:r>
                      <a:r>
                        <a:rPr lang="en-GB" sz="1600" baseline="0" dirty="0" smtClean="0">
                          <a:solidFill>
                            <a:schemeClr val="tx2"/>
                          </a:solidFill>
                        </a:rPr>
                        <a:t> ≥3</a:t>
                      </a: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31143">
                <a:tc>
                  <a:txBody>
                    <a:bodyPr/>
                    <a:lstStyle/>
                    <a:p>
                      <a:r>
                        <a:rPr lang="en-GB" sz="1600" dirty="0" smtClean="0"/>
                        <a:t>All AEs</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56 (62.2)</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19 (21.1)</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r>
                        <a:rPr lang="en-GB" sz="1600" dirty="0" smtClean="0"/>
                        <a:t>Headache</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47 (52.2)</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7</a:t>
                      </a:r>
                      <a:r>
                        <a:rPr lang="en-GB" sz="1600" baseline="0" dirty="0" smtClean="0"/>
                        <a:t> (7.8)</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r>
                        <a:rPr lang="en-GB" sz="1600" dirty="0" smtClean="0"/>
                        <a:t>Nausea</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30 (33.3)</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0</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12036">
                <a:tc>
                  <a:txBody>
                    <a:bodyPr/>
                    <a:lstStyle/>
                    <a:p>
                      <a:r>
                        <a:rPr lang="en-GB" sz="1600" dirty="0" smtClean="0"/>
                        <a:t>Vomiting</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16 (17.8)</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600" dirty="0" smtClean="0"/>
                        <a:t>0</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r>
                        <a:rPr lang="en-GB" sz="1600" dirty="0" smtClean="0"/>
                        <a:t>Dry skin</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11 (12.2)</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600" dirty="0" smtClean="0"/>
                        <a:t>3 (3.3)</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Peripheral oedema</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11 (12.2)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1 (1.1)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247520">
                <a:tc>
                  <a:txBody>
                    <a:bodyPr/>
                    <a:lstStyle/>
                    <a:p>
                      <a:r>
                        <a:rPr lang="en-GB" sz="1600" dirty="0" err="1" smtClean="0"/>
                        <a:t>Hypoalbuminaemia</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10 (11.1)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r>
                        <a:rPr lang="en-GB" sz="1600" dirty="0" smtClean="0"/>
                        <a:t>Myalgia</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8 (8.9)</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600" dirty="0" smtClean="0"/>
                        <a:t>0</a:t>
                      </a:r>
                      <a:endParaRPr lang="en-GB"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p14="http://schemas.microsoft.com/office/powerpoint/2010/main" val="17476796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1: Clinical activity of AMG 337, an oral MET kinase inhibitor, in adult patients (</a:t>
            </a:r>
            <a:r>
              <a:rPr lang="en-GB" sz="1800" dirty="0" err="1"/>
              <a:t>pts</a:t>
            </a:r>
            <a:r>
              <a:rPr lang="en-GB" sz="1800" dirty="0"/>
              <a:t>) with MET-amplified </a:t>
            </a:r>
            <a:r>
              <a:rPr lang="en-GB" sz="1800" dirty="0" err="1"/>
              <a:t>gastroesophageal</a:t>
            </a:r>
            <a:r>
              <a:rPr lang="en-GB" sz="1800" dirty="0"/>
              <a:t> junction (GEJ), gastric (G), or </a:t>
            </a:r>
            <a:r>
              <a:rPr lang="en-GB" sz="1800" dirty="0" err="1"/>
              <a:t>esophageal</a:t>
            </a:r>
            <a:r>
              <a:rPr lang="en-GB" sz="1800" dirty="0"/>
              <a:t> (E) cancer – </a:t>
            </a:r>
            <a:r>
              <a:rPr lang="en-GB" sz="1800" dirty="0" err="1"/>
              <a:t>Kwak</a:t>
            </a:r>
            <a:r>
              <a:rPr lang="en-GB" sz="1800" dirty="0"/>
              <a:t> EL, et al</a:t>
            </a:r>
          </a:p>
        </p:txBody>
      </p:sp>
      <p:sp>
        <p:nvSpPr>
          <p:cNvPr id="3" name="Content Placeholder 2"/>
          <p:cNvSpPr>
            <a:spLocks noGrp="1"/>
          </p:cNvSpPr>
          <p:nvPr>
            <p:ph idx="1"/>
          </p:nvPr>
        </p:nvSpPr>
        <p:spPr/>
        <p:txBody>
          <a:bodyPr/>
          <a:lstStyle/>
          <a:p>
            <a:pPr marL="0" indent="0">
              <a:buClr>
                <a:srgbClr val="043882"/>
              </a:buClr>
              <a:buNone/>
            </a:pPr>
            <a:r>
              <a:rPr lang="en-GB" sz="1600" b="1" dirty="0">
                <a:solidFill>
                  <a:schemeClr val="tx1"/>
                </a:solidFill>
              </a:rPr>
              <a:t>Key </a:t>
            </a:r>
            <a:r>
              <a:rPr lang="en-GB" sz="1600" b="1" dirty="0" smtClean="0">
                <a:solidFill>
                  <a:schemeClr val="tx1"/>
                </a:solidFill>
              </a:rPr>
              <a:t>results (cont.)</a:t>
            </a:r>
          </a:p>
          <a:p>
            <a:pPr marL="0" indent="0">
              <a:spcBef>
                <a:spcPts val="24600"/>
              </a:spcBef>
              <a:buClr>
                <a:srgbClr val="043882"/>
              </a:buClr>
              <a:buNone/>
            </a:pPr>
            <a:r>
              <a:rPr lang="en-GB" sz="1600" b="1" dirty="0" smtClean="0">
                <a:solidFill>
                  <a:schemeClr val="tx1"/>
                </a:solidFill>
              </a:rPr>
              <a:t>Conclusions</a:t>
            </a:r>
            <a:endParaRPr lang="en-GB" sz="1600" b="1" dirty="0">
              <a:solidFill>
                <a:schemeClr val="tx1"/>
              </a:solidFill>
            </a:endParaRPr>
          </a:p>
          <a:p>
            <a:pPr>
              <a:buClr>
                <a:srgbClr val="043882"/>
              </a:buClr>
            </a:pPr>
            <a:r>
              <a:rPr lang="en-GB" sz="1600" b="1" dirty="0">
                <a:solidFill>
                  <a:schemeClr val="tx1"/>
                </a:solidFill>
              </a:rPr>
              <a:t>AMG 337 demonstrated substantial response in patients with </a:t>
            </a:r>
            <a:r>
              <a:rPr lang="en-GB" sz="1600" b="1" dirty="0" smtClean="0">
                <a:solidFill>
                  <a:schemeClr val="tx1"/>
                </a:solidFill>
              </a:rPr>
              <a:t>MET-amplified GEJ</a:t>
            </a:r>
            <a:r>
              <a:rPr lang="en-GB" sz="1600" b="1" dirty="0">
                <a:solidFill>
                  <a:schemeClr val="tx1"/>
                </a:solidFill>
              </a:rPr>
              <a:t>, gastric or oesophageal cancer</a:t>
            </a:r>
          </a:p>
          <a:p>
            <a:pPr>
              <a:buClr>
                <a:srgbClr val="043882"/>
              </a:buClr>
            </a:pPr>
            <a:r>
              <a:rPr lang="en-GB" sz="1600" b="1" dirty="0">
                <a:solidFill>
                  <a:schemeClr val="tx1"/>
                </a:solidFill>
              </a:rPr>
              <a:t>The recommended Phase II dose of AMG 337 is 300 mg PO daily</a:t>
            </a:r>
          </a:p>
          <a:p>
            <a:pPr>
              <a:buClr>
                <a:srgbClr val="043882"/>
              </a:buClr>
            </a:pPr>
            <a:r>
              <a:rPr lang="en-GB" sz="1600" b="1" dirty="0">
                <a:solidFill>
                  <a:schemeClr val="tx1"/>
                </a:solidFill>
              </a:rPr>
              <a:t>A Phase II study of AMG 337 in patients with MET-amplified GEJ, gastric or oesophageal cancer is currently recruiting patients (NCT02016534)</a:t>
            </a:r>
          </a:p>
        </p:txBody>
      </p:sp>
      <p:sp>
        <p:nvSpPr>
          <p:cNvPr id="5" name="Text Placeholder 4"/>
          <p:cNvSpPr>
            <a:spLocks noGrp="1"/>
          </p:cNvSpPr>
          <p:nvPr>
            <p:ph type="body" sz="quarter" idx="11"/>
          </p:nvPr>
        </p:nvSpPr>
        <p:spPr/>
        <p:txBody>
          <a:bodyPr/>
          <a:lstStyle/>
          <a:p>
            <a:r>
              <a:rPr lang="fr-FR" dirty="0" err="1"/>
              <a:t>Kwak</a:t>
            </a:r>
            <a:r>
              <a:rPr lang="fr-FR" dirty="0"/>
              <a:t> et al. J Clin </a:t>
            </a:r>
            <a:r>
              <a:rPr lang="fr-FR" dirty="0" err="1"/>
              <a:t>Oncol</a:t>
            </a:r>
            <a:r>
              <a:rPr lang="fr-FR" dirty="0"/>
              <a:t> 2015; 33 (</a:t>
            </a:r>
            <a:r>
              <a:rPr lang="fr-FR" dirty="0" err="1"/>
              <a:t>suppl</a:t>
            </a:r>
            <a:r>
              <a:rPr lang="fr-FR" dirty="0"/>
              <a:t> 3; </a:t>
            </a:r>
            <a:r>
              <a:rPr lang="fr-FR" dirty="0" err="1"/>
              <a:t>abstr</a:t>
            </a:r>
            <a:r>
              <a:rPr lang="fr-FR" dirty="0"/>
              <a:t> 1</a:t>
            </a:r>
            <a:r>
              <a:rPr lang="fr-FR" dirty="0" smtClean="0"/>
              <a:t>)</a:t>
            </a:r>
            <a:endParaRPr lang="en-GB" dirty="0"/>
          </a:p>
        </p:txBody>
      </p:sp>
      <p:grpSp>
        <p:nvGrpSpPr>
          <p:cNvPr id="6" name="Group 5"/>
          <p:cNvGrpSpPr/>
          <p:nvPr/>
        </p:nvGrpSpPr>
        <p:grpSpPr>
          <a:xfrm>
            <a:off x="2236716" y="1665567"/>
            <a:ext cx="4585779" cy="3008759"/>
            <a:chOff x="2236716" y="1665567"/>
            <a:chExt cx="4585779" cy="3008759"/>
          </a:xfrm>
        </p:grpSpPr>
        <p:sp>
          <p:nvSpPr>
            <p:cNvPr id="7" name="TextBox 6"/>
            <p:cNvSpPr txBox="1"/>
            <p:nvPr/>
          </p:nvSpPr>
          <p:spPr>
            <a:xfrm>
              <a:off x="3285067" y="4148666"/>
              <a:ext cx="1954381" cy="369332"/>
            </a:xfrm>
            <a:prstGeom prst="rect">
              <a:avLst/>
            </a:prstGeom>
            <a:noFill/>
          </p:spPr>
          <p:txBody>
            <a:bodyPr wrap="none" rtlCol="0">
              <a:spAutoFit/>
            </a:bodyPr>
            <a:lstStyle/>
            <a:p>
              <a:r>
                <a:rPr lang="en-GB" b="1" dirty="0" smtClean="0">
                  <a:solidFill>
                    <a:schemeClr val="tx2"/>
                  </a:solidFill>
                </a:rPr>
                <a:t>ORR: 8/13 (62%)</a:t>
              </a:r>
              <a:endParaRPr lang="en-GB" b="1" dirty="0">
                <a:solidFill>
                  <a:schemeClr val="tx2"/>
                </a:solidFill>
              </a:endParaRPr>
            </a:p>
          </p:txBody>
        </p:sp>
        <p:sp>
          <p:nvSpPr>
            <p:cNvPr id="8" name="TextBox 7"/>
            <p:cNvSpPr txBox="1"/>
            <p:nvPr/>
          </p:nvSpPr>
          <p:spPr>
            <a:xfrm>
              <a:off x="2359825" y="1665567"/>
              <a:ext cx="4424353" cy="307777"/>
            </a:xfrm>
            <a:prstGeom prst="rect">
              <a:avLst/>
            </a:prstGeom>
            <a:noFill/>
          </p:spPr>
          <p:txBody>
            <a:bodyPr wrap="none" rtlCol="0">
              <a:spAutoFit/>
            </a:bodyPr>
            <a:lstStyle/>
            <a:p>
              <a:pPr algn="ctr" fontAlgn="base">
                <a:spcBef>
                  <a:spcPct val="0"/>
                </a:spcBef>
                <a:spcAft>
                  <a:spcPct val="0"/>
                </a:spcAft>
              </a:pPr>
              <a:r>
                <a:rPr lang="en-GB" sz="1400" b="1" dirty="0">
                  <a:solidFill>
                    <a:srgbClr val="363636"/>
                  </a:solidFill>
                </a:rPr>
                <a:t>RECIST response in MET-positive patients (N=13)</a:t>
              </a:r>
            </a:p>
          </p:txBody>
        </p:sp>
        <p:sp>
          <p:nvSpPr>
            <p:cNvPr id="9" name="TextBox 8"/>
            <p:cNvSpPr txBox="1"/>
            <p:nvPr/>
          </p:nvSpPr>
          <p:spPr>
            <a:xfrm>
              <a:off x="3285067" y="4123265"/>
              <a:ext cx="1568058" cy="307777"/>
            </a:xfrm>
            <a:prstGeom prst="rect">
              <a:avLst/>
            </a:prstGeom>
            <a:noFill/>
            <a:ln w="19050">
              <a:solidFill>
                <a:schemeClr val="tx1"/>
              </a:solidFill>
            </a:ln>
          </p:spPr>
          <p:txBody>
            <a:bodyPr wrap="none" rtlCol="0">
              <a:spAutoFit/>
            </a:bodyPr>
            <a:lstStyle/>
            <a:p>
              <a:pPr fontAlgn="base">
                <a:spcBef>
                  <a:spcPct val="0"/>
                </a:spcBef>
                <a:spcAft>
                  <a:spcPct val="0"/>
                </a:spcAft>
              </a:pPr>
              <a:r>
                <a:rPr lang="en-GB" sz="1400" b="1" dirty="0"/>
                <a:t>ORR: 8/13 (62%)</a:t>
              </a:r>
            </a:p>
          </p:txBody>
        </p:sp>
        <p:cxnSp>
          <p:nvCxnSpPr>
            <p:cNvPr id="10" name="Straight Connector 9"/>
            <p:cNvCxnSpPr/>
            <p:nvPr/>
          </p:nvCxnSpPr>
          <p:spPr>
            <a:xfrm>
              <a:off x="2918105" y="2059831"/>
              <a:ext cx="0" cy="2486768"/>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53225" y="2059831"/>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853225" y="2337726"/>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53225" y="2611645"/>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53225" y="2885564"/>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53225" y="3163459"/>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53225" y="3441354"/>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53225" y="3719249"/>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53225" y="3993168"/>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53225" y="4267087"/>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53225" y="4548958"/>
              <a:ext cx="6488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093720" y="2236360"/>
              <a:ext cx="126000" cy="9271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3404100" y="2738010"/>
              <a:ext cx="126000" cy="42545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708900" y="2885565"/>
              <a:ext cx="126000" cy="277895"/>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4019550" y="2919730"/>
              <a:ext cx="126000" cy="24373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322850" y="3163459"/>
              <a:ext cx="126000" cy="45730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639040" y="3163459"/>
              <a:ext cx="126000" cy="45730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5271460" y="3163459"/>
              <a:ext cx="126000" cy="63637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5576220" y="3163459"/>
              <a:ext cx="126000" cy="73162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4955193" y="3163459"/>
              <a:ext cx="126000" cy="63637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5884756" y="3163459"/>
              <a:ext cx="126000" cy="79258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6193289" y="3163459"/>
              <a:ext cx="126000" cy="984595"/>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6501822" y="3163459"/>
              <a:ext cx="126000" cy="1264231"/>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Connector 32"/>
            <p:cNvCxnSpPr/>
            <p:nvPr/>
          </p:nvCxnSpPr>
          <p:spPr>
            <a:xfrm>
              <a:off x="2927350" y="3162299"/>
              <a:ext cx="36957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27350" y="2919730"/>
              <a:ext cx="3740150"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27350" y="3590234"/>
              <a:ext cx="3740150" cy="0"/>
            </a:xfrm>
            <a:prstGeom prst="line">
              <a:avLst/>
            </a:prstGeom>
            <a:ln>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756263" y="2138666"/>
              <a:ext cx="82550" cy="8255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5230185" y="2138666"/>
              <a:ext cx="82550" cy="8255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3776571" y="2056831"/>
              <a:ext cx="1377300" cy="246221"/>
            </a:xfrm>
            <a:prstGeom prst="rect">
              <a:avLst/>
            </a:prstGeom>
            <a:noFill/>
          </p:spPr>
          <p:txBody>
            <a:bodyPr wrap="none" rtlCol="0">
              <a:spAutoFit/>
            </a:bodyPr>
            <a:lstStyle/>
            <a:p>
              <a:pPr fontAlgn="base">
                <a:spcBef>
                  <a:spcPct val="0"/>
                </a:spcBef>
                <a:spcAft>
                  <a:spcPct val="0"/>
                </a:spcAft>
              </a:pPr>
              <a:r>
                <a:rPr lang="en-GB" sz="1000" b="1" dirty="0" smtClean="0"/>
                <a:t>On active treatment</a:t>
              </a:r>
              <a:endParaRPr lang="en-GB" sz="1000" b="1" dirty="0"/>
            </a:p>
          </p:txBody>
        </p:sp>
        <p:sp>
          <p:nvSpPr>
            <p:cNvPr id="39" name="TextBox 38"/>
            <p:cNvSpPr txBox="1"/>
            <p:nvPr/>
          </p:nvSpPr>
          <p:spPr>
            <a:xfrm>
              <a:off x="5269542" y="2056831"/>
              <a:ext cx="989373" cy="246221"/>
            </a:xfrm>
            <a:prstGeom prst="rect">
              <a:avLst/>
            </a:prstGeom>
            <a:noFill/>
          </p:spPr>
          <p:txBody>
            <a:bodyPr wrap="none" rtlCol="0">
              <a:spAutoFit/>
            </a:bodyPr>
            <a:lstStyle/>
            <a:p>
              <a:pPr fontAlgn="base">
                <a:spcBef>
                  <a:spcPct val="0"/>
                </a:spcBef>
                <a:spcAft>
                  <a:spcPct val="0"/>
                </a:spcAft>
              </a:pPr>
              <a:r>
                <a:rPr lang="en-GB" sz="1000" b="1" dirty="0" smtClean="0"/>
                <a:t>Off treatment</a:t>
              </a:r>
              <a:endParaRPr lang="en-GB" sz="1000" b="1" dirty="0"/>
            </a:p>
          </p:txBody>
        </p:sp>
        <p:sp>
          <p:nvSpPr>
            <p:cNvPr id="40" name="TextBox 39"/>
            <p:cNvSpPr txBox="1"/>
            <p:nvPr/>
          </p:nvSpPr>
          <p:spPr>
            <a:xfrm>
              <a:off x="3345330" y="2357383"/>
              <a:ext cx="904415" cy="307777"/>
            </a:xfrm>
            <a:prstGeom prst="rect">
              <a:avLst/>
            </a:prstGeom>
            <a:noFill/>
          </p:spPr>
          <p:txBody>
            <a:bodyPr wrap="none" rtlCol="0">
              <a:spAutoFit/>
            </a:bodyPr>
            <a:lstStyle/>
            <a:p>
              <a:r>
                <a:rPr lang="en-GB" sz="700" dirty="0" smtClean="0"/>
                <a:t>Time to response:</a:t>
              </a:r>
            </a:p>
            <a:p>
              <a:r>
                <a:rPr lang="en-GB" sz="700" dirty="0" smtClean="0"/>
                <a:t>On treatment</a:t>
              </a:r>
              <a:endParaRPr lang="en-GB" sz="700" dirty="0"/>
            </a:p>
          </p:txBody>
        </p:sp>
        <p:sp>
          <p:nvSpPr>
            <p:cNvPr id="41" name="TextBox 40"/>
            <p:cNvSpPr txBox="1"/>
            <p:nvPr/>
          </p:nvSpPr>
          <p:spPr>
            <a:xfrm>
              <a:off x="4176498" y="2357383"/>
              <a:ext cx="418704" cy="307777"/>
            </a:xfrm>
            <a:prstGeom prst="rect">
              <a:avLst/>
            </a:prstGeom>
            <a:noFill/>
          </p:spPr>
          <p:txBody>
            <a:bodyPr wrap="none" rtlCol="0">
              <a:spAutoFit/>
            </a:bodyPr>
            <a:lstStyle/>
            <a:p>
              <a:pPr algn="r"/>
              <a:r>
                <a:rPr lang="en-GB" sz="700" dirty="0" smtClean="0"/>
                <a:t>4 </a:t>
              </a:r>
              <a:r>
                <a:rPr lang="en-GB" sz="700" dirty="0" err="1" smtClean="0"/>
                <a:t>wk</a:t>
              </a:r>
              <a:endParaRPr lang="en-GB" sz="700" dirty="0" smtClean="0"/>
            </a:p>
            <a:p>
              <a:pPr algn="r"/>
              <a:r>
                <a:rPr lang="en-GB" sz="700" dirty="0" smtClean="0"/>
                <a:t>17 </a:t>
              </a:r>
              <a:r>
                <a:rPr lang="en-GB" sz="700" dirty="0" err="1" smtClean="0"/>
                <a:t>wk</a:t>
              </a:r>
              <a:endParaRPr lang="en-GB" sz="700" dirty="0"/>
            </a:p>
          </p:txBody>
        </p:sp>
        <p:sp>
          <p:nvSpPr>
            <p:cNvPr id="42" name="TextBox 41"/>
            <p:cNvSpPr txBox="1"/>
            <p:nvPr/>
          </p:nvSpPr>
          <p:spPr>
            <a:xfrm>
              <a:off x="4497483" y="2357383"/>
              <a:ext cx="418704" cy="307777"/>
            </a:xfrm>
            <a:prstGeom prst="rect">
              <a:avLst/>
            </a:prstGeom>
            <a:noFill/>
          </p:spPr>
          <p:txBody>
            <a:bodyPr wrap="none" rtlCol="0">
              <a:spAutoFit/>
            </a:bodyPr>
            <a:lstStyle/>
            <a:p>
              <a:pPr algn="r"/>
              <a:r>
                <a:rPr lang="en-GB" sz="700" dirty="0" smtClean="0"/>
                <a:t>9 </a:t>
              </a:r>
              <a:r>
                <a:rPr lang="en-GB" sz="700" dirty="0" err="1" smtClean="0"/>
                <a:t>wk</a:t>
              </a:r>
              <a:endParaRPr lang="en-GB" sz="700" dirty="0" smtClean="0"/>
            </a:p>
            <a:p>
              <a:pPr algn="r"/>
              <a:r>
                <a:rPr lang="en-GB" sz="700" dirty="0" smtClean="0"/>
                <a:t>17 </a:t>
              </a:r>
              <a:r>
                <a:rPr lang="en-GB" sz="700" dirty="0" err="1" smtClean="0"/>
                <a:t>wk</a:t>
              </a:r>
              <a:endParaRPr lang="en-GB" sz="700" dirty="0"/>
            </a:p>
          </p:txBody>
        </p:sp>
        <p:sp>
          <p:nvSpPr>
            <p:cNvPr id="43" name="TextBox 42"/>
            <p:cNvSpPr txBox="1"/>
            <p:nvPr/>
          </p:nvSpPr>
          <p:spPr>
            <a:xfrm>
              <a:off x="4815262" y="2357383"/>
              <a:ext cx="421910" cy="307777"/>
            </a:xfrm>
            <a:prstGeom prst="rect">
              <a:avLst/>
            </a:prstGeom>
            <a:noFill/>
          </p:spPr>
          <p:txBody>
            <a:bodyPr wrap="none" rtlCol="0">
              <a:spAutoFit/>
            </a:bodyPr>
            <a:lstStyle/>
            <a:p>
              <a:pPr algn="r"/>
              <a:r>
                <a:rPr lang="en-GB" sz="700" dirty="0" smtClean="0"/>
                <a:t>4 </a:t>
              </a:r>
              <a:r>
                <a:rPr lang="en-GB" sz="700" dirty="0" err="1" smtClean="0"/>
                <a:t>wk</a:t>
              </a:r>
              <a:endParaRPr lang="en-GB" sz="700" dirty="0" smtClean="0"/>
            </a:p>
            <a:p>
              <a:pPr algn="r"/>
              <a:r>
                <a:rPr lang="en-GB" sz="700" dirty="0" smtClean="0"/>
                <a:t>+9 </a:t>
              </a:r>
              <a:r>
                <a:rPr lang="en-GB" sz="700" dirty="0" err="1" smtClean="0"/>
                <a:t>wk</a:t>
              </a:r>
              <a:endParaRPr lang="en-GB" sz="700" dirty="0"/>
            </a:p>
          </p:txBody>
        </p:sp>
        <p:sp>
          <p:nvSpPr>
            <p:cNvPr id="44" name="TextBox 43"/>
            <p:cNvSpPr txBox="1"/>
            <p:nvPr/>
          </p:nvSpPr>
          <p:spPr>
            <a:xfrm>
              <a:off x="5111403" y="2357383"/>
              <a:ext cx="418704" cy="307777"/>
            </a:xfrm>
            <a:prstGeom prst="rect">
              <a:avLst/>
            </a:prstGeom>
            <a:noFill/>
          </p:spPr>
          <p:txBody>
            <a:bodyPr wrap="none" rtlCol="0">
              <a:spAutoFit/>
            </a:bodyPr>
            <a:lstStyle/>
            <a:p>
              <a:pPr algn="r"/>
              <a:r>
                <a:rPr lang="en-GB" sz="700" dirty="0" smtClean="0"/>
                <a:t>4 </a:t>
              </a:r>
              <a:r>
                <a:rPr lang="en-GB" sz="700" dirty="0" err="1" smtClean="0"/>
                <a:t>wk</a:t>
              </a:r>
              <a:endParaRPr lang="en-GB" sz="700" dirty="0" smtClean="0"/>
            </a:p>
            <a:p>
              <a:pPr algn="r"/>
              <a:r>
                <a:rPr lang="en-GB" sz="700" dirty="0" smtClean="0"/>
                <a:t>29 </a:t>
              </a:r>
              <a:r>
                <a:rPr lang="en-GB" sz="700" dirty="0" err="1" smtClean="0"/>
                <a:t>wk</a:t>
              </a:r>
              <a:endParaRPr lang="en-GB" sz="700" dirty="0"/>
            </a:p>
          </p:txBody>
        </p:sp>
        <p:sp>
          <p:nvSpPr>
            <p:cNvPr id="45" name="TextBox 44"/>
            <p:cNvSpPr txBox="1"/>
            <p:nvPr/>
          </p:nvSpPr>
          <p:spPr>
            <a:xfrm>
              <a:off x="5409948" y="2357383"/>
              <a:ext cx="418704" cy="307777"/>
            </a:xfrm>
            <a:prstGeom prst="rect">
              <a:avLst/>
            </a:prstGeom>
            <a:noFill/>
          </p:spPr>
          <p:txBody>
            <a:bodyPr wrap="none" rtlCol="0">
              <a:spAutoFit/>
            </a:bodyPr>
            <a:lstStyle/>
            <a:p>
              <a:pPr algn="r"/>
              <a:r>
                <a:rPr lang="en-GB" sz="700" dirty="0" smtClean="0"/>
                <a:t>4 </a:t>
              </a:r>
              <a:r>
                <a:rPr lang="en-GB" sz="700" dirty="0" err="1" smtClean="0"/>
                <a:t>wk</a:t>
              </a:r>
              <a:endParaRPr lang="en-GB" sz="700" dirty="0" smtClean="0"/>
            </a:p>
            <a:p>
              <a:pPr algn="r"/>
              <a:r>
                <a:rPr lang="en-GB" sz="700" dirty="0" smtClean="0"/>
                <a:t>25 </a:t>
              </a:r>
              <a:r>
                <a:rPr lang="en-GB" sz="700" dirty="0" err="1" smtClean="0"/>
                <a:t>wk</a:t>
              </a:r>
              <a:endParaRPr lang="en-GB" sz="700" dirty="0"/>
            </a:p>
          </p:txBody>
        </p:sp>
        <p:sp>
          <p:nvSpPr>
            <p:cNvPr id="46" name="TextBox 45"/>
            <p:cNvSpPr txBox="1"/>
            <p:nvPr/>
          </p:nvSpPr>
          <p:spPr>
            <a:xfrm>
              <a:off x="5680849" y="2357383"/>
              <a:ext cx="471604" cy="307777"/>
            </a:xfrm>
            <a:prstGeom prst="rect">
              <a:avLst/>
            </a:prstGeom>
            <a:noFill/>
          </p:spPr>
          <p:txBody>
            <a:bodyPr wrap="none" rtlCol="0">
              <a:spAutoFit/>
            </a:bodyPr>
            <a:lstStyle/>
            <a:p>
              <a:pPr algn="r"/>
              <a:r>
                <a:rPr lang="en-GB" sz="700" dirty="0" smtClean="0"/>
                <a:t>4 </a:t>
              </a:r>
              <a:r>
                <a:rPr lang="en-GB" sz="700" dirty="0" err="1" smtClean="0"/>
                <a:t>wk</a:t>
              </a:r>
              <a:endParaRPr lang="en-GB" sz="700" dirty="0" smtClean="0"/>
            </a:p>
            <a:p>
              <a:pPr algn="r"/>
              <a:r>
                <a:rPr lang="en-GB" sz="700" dirty="0" smtClean="0"/>
                <a:t>+96 </a:t>
              </a:r>
              <a:r>
                <a:rPr lang="en-GB" sz="700" dirty="0" err="1" smtClean="0"/>
                <a:t>wk</a:t>
              </a:r>
              <a:endParaRPr lang="en-GB" sz="700" dirty="0"/>
            </a:p>
          </p:txBody>
        </p:sp>
        <p:sp>
          <p:nvSpPr>
            <p:cNvPr id="47" name="TextBox 46"/>
            <p:cNvSpPr txBox="1"/>
            <p:nvPr/>
          </p:nvSpPr>
          <p:spPr>
            <a:xfrm>
              <a:off x="6004650" y="2357383"/>
              <a:ext cx="471604" cy="307777"/>
            </a:xfrm>
            <a:prstGeom prst="rect">
              <a:avLst/>
            </a:prstGeom>
            <a:noFill/>
          </p:spPr>
          <p:txBody>
            <a:bodyPr wrap="none" rtlCol="0">
              <a:spAutoFit/>
            </a:bodyPr>
            <a:lstStyle/>
            <a:p>
              <a:pPr algn="r"/>
              <a:r>
                <a:rPr lang="en-GB" sz="700" dirty="0" smtClean="0"/>
                <a:t>4 </a:t>
              </a:r>
              <a:r>
                <a:rPr lang="en-GB" sz="700" dirty="0" err="1" smtClean="0"/>
                <a:t>wk</a:t>
              </a:r>
              <a:endParaRPr lang="en-GB" sz="700" dirty="0" smtClean="0"/>
            </a:p>
            <a:p>
              <a:pPr algn="r"/>
              <a:r>
                <a:rPr lang="en-GB" sz="700" dirty="0" smtClean="0"/>
                <a:t>+21 </a:t>
              </a:r>
              <a:r>
                <a:rPr lang="en-GB" sz="700" dirty="0" err="1" smtClean="0"/>
                <a:t>wk</a:t>
              </a:r>
              <a:endParaRPr lang="en-GB" sz="700" dirty="0"/>
            </a:p>
          </p:txBody>
        </p:sp>
        <p:sp>
          <p:nvSpPr>
            <p:cNvPr id="48" name="TextBox 47"/>
            <p:cNvSpPr txBox="1"/>
            <p:nvPr/>
          </p:nvSpPr>
          <p:spPr>
            <a:xfrm>
              <a:off x="6301198" y="2357383"/>
              <a:ext cx="521297" cy="307777"/>
            </a:xfrm>
            <a:prstGeom prst="rect">
              <a:avLst/>
            </a:prstGeom>
            <a:noFill/>
          </p:spPr>
          <p:txBody>
            <a:bodyPr wrap="none" rtlCol="0">
              <a:spAutoFit/>
            </a:bodyPr>
            <a:lstStyle/>
            <a:p>
              <a:pPr algn="r"/>
              <a:r>
                <a:rPr lang="en-GB" sz="700" dirty="0" smtClean="0"/>
                <a:t>4 </a:t>
              </a:r>
              <a:r>
                <a:rPr lang="en-GB" sz="700" dirty="0" err="1" smtClean="0"/>
                <a:t>wk</a:t>
              </a:r>
              <a:endParaRPr lang="en-GB" sz="700" dirty="0" smtClean="0"/>
            </a:p>
            <a:p>
              <a:pPr algn="r"/>
              <a:r>
                <a:rPr lang="en-GB" sz="700" dirty="0" smtClean="0"/>
                <a:t>+155 </a:t>
              </a:r>
              <a:r>
                <a:rPr lang="en-GB" sz="700" dirty="0" err="1" smtClean="0"/>
                <a:t>wk</a:t>
              </a:r>
              <a:endParaRPr lang="en-GB" sz="700" dirty="0"/>
            </a:p>
          </p:txBody>
        </p:sp>
        <p:sp>
          <p:nvSpPr>
            <p:cNvPr id="49" name="TextBox 48"/>
            <p:cNvSpPr txBox="1"/>
            <p:nvPr/>
          </p:nvSpPr>
          <p:spPr>
            <a:xfrm>
              <a:off x="2945471" y="3590234"/>
              <a:ext cx="1313180" cy="246221"/>
            </a:xfrm>
            <a:prstGeom prst="rect">
              <a:avLst/>
            </a:prstGeom>
            <a:noFill/>
          </p:spPr>
          <p:txBody>
            <a:bodyPr wrap="none" rtlCol="0">
              <a:spAutoFit/>
            </a:bodyPr>
            <a:lstStyle/>
            <a:p>
              <a:pPr fontAlgn="base">
                <a:spcBef>
                  <a:spcPct val="0"/>
                </a:spcBef>
                <a:spcAft>
                  <a:spcPct val="0"/>
                </a:spcAft>
              </a:pPr>
              <a:r>
                <a:rPr lang="en-GB" sz="1000" b="1" i="1" dirty="0" smtClean="0"/>
                <a:t>PR per RECIST 1.1</a:t>
              </a:r>
              <a:endParaRPr lang="en-GB" sz="1000" b="1" i="1" dirty="0"/>
            </a:p>
          </p:txBody>
        </p:sp>
        <p:sp>
          <p:nvSpPr>
            <p:cNvPr id="50" name="TextBox 49"/>
            <p:cNvSpPr txBox="1"/>
            <p:nvPr/>
          </p:nvSpPr>
          <p:spPr>
            <a:xfrm rot="16200000">
              <a:off x="1174246" y="3206858"/>
              <a:ext cx="2371162" cy="246221"/>
            </a:xfrm>
            <a:prstGeom prst="rect">
              <a:avLst/>
            </a:prstGeom>
            <a:noFill/>
          </p:spPr>
          <p:txBody>
            <a:bodyPr wrap="none" rtlCol="0">
              <a:spAutoFit/>
            </a:bodyPr>
            <a:lstStyle/>
            <a:p>
              <a:pPr algn="ctr"/>
              <a:r>
                <a:rPr lang="en-GB" sz="1000" b="1" dirty="0" smtClean="0"/>
                <a:t>% ∆ Sum </a:t>
              </a:r>
              <a:r>
                <a:rPr lang="en-GB" sz="1000" b="1" dirty="0"/>
                <a:t>of </a:t>
              </a:r>
              <a:r>
                <a:rPr lang="en-GB" sz="1000" b="1" dirty="0" smtClean="0"/>
                <a:t>diameter from baseline</a:t>
              </a:r>
              <a:endParaRPr lang="en-GB" sz="1000" b="1" dirty="0"/>
            </a:p>
          </p:txBody>
        </p:sp>
        <p:sp>
          <p:nvSpPr>
            <p:cNvPr id="51" name="TextBox 50"/>
            <p:cNvSpPr txBox="1"/>
            <p:nvPr/>
          </p:nvSpPr>
          <p:spPr>
            <a:xfrm>
              <a:off x="2589565" y="1932239"/>
              <a:ext cx="325730" cy="246221"/>
            </a:xfrm>
            <a:prstGeom prst="rect">
              <a:avLst/>
            </a:prstGeom>
            <a:noFill/>
          </p:spPr>
          <p:txBody>
            <a:bodyPr wrap="none" rtlCol="0">
              <a:spAutoFit/>
            </a:bodyPr>
            <a:lstStyle/>
            <a:p>
              <a:pPr algn="r" fontAlgn="base">
                <a:spcBef>
                  <a:spcPct val="0"/>
                </a:spcBef>
                <a:spcAft>
                  <a:spcPct val="0"/>
                </a:spcAft>
              </a:pPr>
              <a:r>
                <a:rPr lang="en-GB" sz="1000" b="1" dirty="0" smtClean="0"/>
                <a:t>80</a:t>
              </a:r>
              <a:endParaRPr lang="en-GB" sz="1000" b="1" dirty="0"/>
            </a:p>
          </p:txBody>
        </p:sp>
        <p:sp>
          <p:nvSpPr>
            <p:cNvPr id="52" name="TextBox 51"/>
            <p:cNvSpPr txBox="1"/>
            <p:nvPr/>
          </p:nvSpPr>
          <p:spPr>
            <a:xfrm>
              <a:off x="2589565" y="2210477"/>
              <a:ext cx="325730" cy="246221"/>
            </a:xfrm>
            <a:prstGeom prst="rect">
              <a:avLst/>
            </a:prstGeom>
            <a:noFill/>
          </p:spPr>
          <p:txBody>
            <a:bodyPr wrap="none" rtlCol="0">
              <a:spAutoFit/>
            </a:bodyPr>
            <a:lstStyle/>
            <a:p>
              <a:pPr algn="r" fontAlgn="base">
                <a:spcBef>
                  <a:spcPct val="0"/>
                </a:spcBef>
                <a:spcAft>
                  <a:spcPct val="0"/>
                </a:spcAft>
              </a:pPr>
              <a:r>
                <a:rPr lang="en-GB" sz="1000" b="1" dirty="0" smtClean="0"/>
                <a:t>60</a:t>
              </a:r>
              <a:endParaRPr lang="en-GB" sz="1000" b="1" dirty="0"/>
            </a:p>
          </p:txBody>
        </p:sp>
        <p:sp>
          <p:nvSpPr>
            <p:cNvPr id="53" name="TextBox 52"/>
            <p:cNvSpPr txBox="1"/>
            <p:nvPr/>
          </p:nvSpPr>
          <p:spPr>
            <a:xfrm>
              <a:off x="2589565" y="2488715"/>
              <a:ext cx="325730" cy="246221"/>
            </a:xfrm>
            <a:prstGeom prst="rect">
              <a:avLst/>
            </a:prstGeom>
            <a:noFill/>
          </p:spPr>
          <p:txBody>
            <a:bodyPr wrap="none" rtlCol="0">
              <a:spAutoFit/>
            </a:bodyPr>
            <a:lstStyle/>
            <a:p>
              <a:pPr algn="r" fontAlgn="base">
                <a:spcBef>
                  <a:spcPct val="0"/>
                </a:spcBef>
                <a:spcAft>
                  <a:spcPct val="0"/>
                </a:spcAft>
              </a:pPr>
              <a:r>
                <a:rPr lang="en-GB" sz="1000" b="1" dirty="0" smtClean="0"/>
                <a:t>40</a:t>
              </a:r>
              <a:endParaRPr lang="en-GB" sz="1000" b="1" dirty="0"/>
            </a:p>
          </p:txBody>
        </p:sp>
        <p:sp>
          <p:nvSpPr>
            <p:cNvPr id="54" name="TextBox 53"/>
            <p:cNvSpPr txBox="1"/>
            <p:nvPr/>
          </p:nvSpPr>
          <p:spPr>
            <a:xfrm>
              <a:off x="2589565" y="2766953"/>
              <a:ext cx="325730" cy="246221"/>
            </a:xfrm>
            <a:prstGeom prst="rect">
              <a:avLst/>
            </a:prstGeom>
            <a:noFill/>
          </p:spPr>
          <p:txBody>
            <a:bodyPr wrap="none" rtlCol="0">
              <a:spAutoFit/>
            </a:bodyPr>
            <a:lstStyle/>
            <a:p>
              <a:pPr algn="r" fontAlgn="base">
                <a:spcBef>
                  <a:spcPct val="0"/>
                </a:spcBef>
                <a:spcAft>
                  <a:spcPct val="0"/>
                </a:spcAft>
              </a:pPr>
              <a:r>
                <a:rPr lang="en-GB" sz="1000" b="1" dirty="0" smtClean="0"/>
                <a:t>20</a:t>
              </a:r>
              <a:endParaRPr lang="en-GB" sz="1000" b="1" dirty="0"/>
            </a:p>
          </p:txBody>
        </p:sp>
        <p:sp>
          <p:nvSpPr>
            <p:cNvPr id="55" name="TextBox 54"/>
            <p:cNvSpPr txBox="1"/>
            <p:nvPr/>
          </p:nvSpPr>
          <p:spPr>
            <a:xfrm>
              <a:off x="2660097" y="3045191"/>
              <a:ext cx="255198" cy="246221"/>
            </a:xfrm>
            <a:prstGeom prst="rect">
              <a:avLst/>
            </a:prstGeom>
            <a:noFill/>
          </p:spPr>
          <p:txBody>
            <a:bodyPr wrap="none" rtlCol="0">
              <a:spAutoFit/>
            </a:bodyPr>
            <a:lstStyle/>
            <a:p>
              <a:pPr algn="r" fontAlgn="base">
                <a:spcBef>
                  <a:spcPct val="0"/>
                </a:spcBef>
                <a:spcAft>
                  <a:spcPct val="0"/>
                </a:spcAft>
              </a:pPr>
              <a:r>
                <a:rPr lang="en-GB" sz="1000" b="1" dirty="0" smtClean="0"/>
                <a:t>0</a:t>
              </a:r>
              <a:endParaRPr lang="en-GB" sz="1000" b="1" dirty="0"/>
            </a:p>
          </p:txBody>
        </p:sp>
        <p:sp>
          <p:nvSpPr>
            <p:cNvPr id="56" name="TextBox 55"/>
            <p:cNvSpPr txBox="1"/>
            <p:nvPr/>
          </p:nvSpPr>
          <p:spPr>
            <a:xfrm>
              <a:off x="2519033" y="3323429"/>
              <a:ext cx="396262" cy="246221"/>
            </a:xfrm>
            <a:prstGeom prst="rect">
              <a:avLst/>
            </a:prstGeom>
            <a:noFill/>
          </p:spPr>
          <p:txBody>
            <a:bodyPr wrap="none" rtlCol="0">
              <a:spAutoFit/>
            </a:bodyPr>
            <a:lstStyle/>
            <a:p>
              <a:pPr algn="r"/>
              <a:r>
                <a:rPr lang="en-GB" sz="1000" b="1" dirty="0" smtClean="0"/>
                <a:t>–20</a:t>
              </a:r>
              <a:endParaRPr lang="en-GB" sz="1000" b="1" dirty="0"/>
            </a:p>
          </p:txBody>
        </p:sp>
        <p:sp>
          <p:nvSpPr>
            <p:cNvPr id="57" name="TextBox 56"/>
            <p:cNvSpPr txBox="1"/>
            <p:nvPr/>
          </p:nvSpPr>
          <p:spPr>
            <a:xfrm>
              <a:off x="2519033" y="3601667"/>
              <a:ext cx="396262" cy="246221"/>
            </a:xfrm>
            <a:prstGeom prst="rect">
              <a:avLst/>
            </a:prstGeom>
            <a:noFill/>
          </p:spPr>
          <p:txBody>
            <a:bodyPr wrap="none" rtlCol="0">
              <a:spAutoFit/>
            </a:bodyPr>
            <a:lstStyle/>
            <a:p>
              <a:pPr algn="r"/>
              <a:r>
                <a:rPr lang="en-GB" sz="1000" b="1" dirty="0" smtClean="0"/>
                <a:t>–40</a:t>
              </a:r>
              <a:endParaRPr lang="en-GB" sz="1000" b="1" dirty="0"/>
            </a:p>
          </p:txBody>
        </p:sp>
        <p:sp>
          <p:nvSpPr>
            <p:cNvPr id="58" name="TextBox 57"/>
            <p:cNvSpPr txBox="1"/>
            <p:nvPr/>
          </p:nvSpPr>
          <p:spPr>
            <a:xfrm>
              <a:off x="2519033" y="3879905"/>
              <a:ext cx="396262" cy="246221"/>
            </a:xfrm>
            <a:prstGeom prst="rect">
              <a:avLst/>
            </a:prstGeom>
            <a:noFill/>
          </p:spPr>
          <p:txBody>
            <a:bodyPr wrap="none" rtlCol="0">
              <a:spAutoFit/>
            </a:bodyPr>
            <a:lstStyle/>
            <a:p>
              <a:pPr algn="r"/>
              <a:r>
                <a:rPr lang="en-GB" sz="1000" b="1" dirty="0" smtClean="0"/>
                <a:t>–60</a:t>
              </a:r>
              <a:endParaRPr lang="en-GB" sz="1000" b="1" dirty="0"/>
            </a:p>
          </p:txBody>
        </p:sp>
        <p:sp>
          <p:nvSpPr>
            <p:cNvPr id="59" name="TextBox 58"/>
            <p:cNvSpPr txBox="1"/>
            <p:nvPr/>
          </p:nvSpPr>
          <p:spPr>
            <a:xfrm>
              <a:off x="2519033" y="4158143"/>
              <a:ext cx="396262" cy="246221"/>
            </a:xfrm>
            <a:prstGeom prst="rect">
              <a:avLst/>
            </a:prstGeom>
            <a:noFill/>
          </p:spPr>
          <p:txBody>
            <a:bodyPr wrap="none" rtlCol="0">
              <a:spAutoFit/>
            </a:bodyPr>
            <a:lstStyle/>
            <a:p>
              <a:pPr algn="r"/>
              <a:r>
                <a:rPr lang="en-GB" sz="1000" b="1" dirty="0" smtClean="0"/>
                <a:t>–80</a:t>
              </a:r>
              <a:endParaRPr lang="en-GB" sz="1000" b="1" dirty="0"/>
            </a:p>
          </p:txBody>
        </p:sp>
        <p:sp>
          <p:nvSpPr>
            <p:cNvPr id="60" name="TextBox 59"/>
            <p:cNvSpPr txBox="1"/>
            <p:nvPr/>
          </p:nvSpPr>
          <p:spPr>
            <a:xfrm>
              <a:off x="2448501" y="4428105"/>
              <a:ext cx="466794" cy="246221"/>
            </a:xfrm>
            <a:prstGeom prst="rect">
              <a:avLst/>
            </a:prstGeom>
            <a:noFill/>
          </p:spPr>
          <p:txBody>
            <a:bodyPr wrap="none" rtlCol="0">
              <a:spAutoFit/>
            </a:bodyPr>
            <a:lstStyle/>
            <a:p>
              <a:pPr algn="r" fontAlgn="base">
                <a:spcBef>
                  <a:spcPct val="0"/>
                </a:spcBef>
                <a:spcAft>
                  <a:spcPct val="0"/>
                </a:spcAft>
              </a:pPr>
              <a:r>
                <a:rPr lang="en-GB" sz="1000" b="1" dirty="0" smtClean="0"/>
                <a:t>–100</a:t>
              </a:r>
              <a:endParaRPr lang="en-GB" sz="1000" b="1" dirty="0"/>
            </a:p>
          </p:txBody>
        </p:sp>
      </p:grpSp>
    </p:spTree>
    <p:extLst>
      <p:ext uri="{BB962C8B-B14F-4D97-AF65-F5344CB8AC3E}">
        <p14:creationId xmlns:p14="http://schemas.microsoft.com/office/powerpoint/2010/main" val="1082241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AutoShape 21"/>
          <p:cNvCxnSpPr>
            <a:cxnSpLocks noChangeShapeType="1"/>
          </p:cNvCxnSpPr>
          <p:nvPr/>
        </p:nvCxnSpPr>
        <p:spPr bwMode="auto">
          <a:xfrm>
            <a:off x="5486383" y="2731578"/>
            <a:ext cx="993391" cy="0"/>
          </a:xfrm>
          <a:prstGeom prst="straightConnector1">
            <a:avLst/>
          </a:prstGeom>
          <a:noFill/>
          <a:ln w="57150">
            <a:solidFill>
              <a:schemeClr val="bg2">
                <a:lumMod val="60000"/>
                <a:lumOff val="40000"/>
              </a:schemeClr>
            </a:solidFill>
            <a:round/>
            <a:headEnd/>
            <a:tailEnd type="triangle" w="med" len="med"/>
          </a:ln>
        </p:spPr>
      </p:cxnSp>
      <p:cxnSp>
        <p:nvCxnSpPr>
          <p:cNvPr id="52" name="AutoShape 20"/>
          <p:cNvCxnSpPr>
            <a:cxnSpLocks noChangeShapeType="1"/>
          </p:cNvCxnSpPr>
          <p:nvPr/>
        </p:nvCxnSpPr>
        <p:spPr bwMode="auto">
          <a:xfrm>
            <a:off x="5735989" y="4784169"/>
            <a:ext cx="743785" cy="0"/>
          </a:xfrm>
          <a:prstGeom prst="straightConnector1">
            <a:avLst/>
          </a:prstGeom>
          <a:noFill/>
          <a:ln w="57150">
            <a:solidFill>
              <a:schemeClr val="bg2">
                <a:lumMod val="60000"/>
                <a:lumOff val="40000"/>
              </a:schemeClr>
            </a:solidFill>
            <a:prstDash val="sysDot"/>
            <a:round/>
            <a:headEnd/>
            <a:tailEnd type="triangle" w="med" len="med"/>
          </a:ln>
        </p:spPr>
      </p:cxnSp>
      <p:sp>
        <p:nvSpPr>
          <p:cNvPr id="2" name="Title 1"/>
          <p:cNvSpPr>
            <a:spLocks noGrp="1"/>
          </p:cNvSpPr>
          <p:nvPr>
            <p:ph type="title"/>
          </p:nvPr>
        </p:nvSpPr>
        <p:spPr/>
        <p:txBody>
          <a:bodyPr/>
          <a:lstStyle/>
          <a:p>
            <a:r>
              <a:rPr lang="en-GB" sz="1800" dirty="0"/>
              <a:t>2: Randomized phase II study of FOLFOX +/- MET inhibitor, </a:t>
            </a:r>
            <a:r>
              <a:rPr lang="en-GB" sz="1800" dirty="0" err="1"/>
              <a:t>onartuzumab</a:t>
            </a:r>
            <a:r>
              <a:rPr lang="en-GB" sz="1800" dirty="0"/>
              <a:t> (O), in advanced </a:t>
            </a:r>
            <a:r>
              <a:rPr lang="en-GB" sz="1800" dirty="0" err="1"/>
              <a:t>gastroesophageal</a:t>
            </a:r>
            <a:r>
              <a:rPr lang="en-GB" sz="1800" dirty="0"/>
              <a:t> adenocarcinoma (GEC) – Shah MA, et al</a:t>
            </a:r>
          </a:p>
        </p:txBody>
      </p:sp>
      <p:sp>
        <p:nvSpPr>
          <p:cNvPr id="3" name="Text Placeholder 2"/>
          <p:cNvSpPr>
            <a:spLocks noGrp="1"/>
          </p:cNvSpPr>
          <p:nvPr>
            <p:ph type="body" sz="quarter" idx="10"/>
          </p:nvPr>
        </p:nvSpPr>
        <p:spPr>
          <a:xfrm>
            <a:off x="365125" y="6096000"/>
            <a:ext cx="4507126" cy="487363"/>
          </a:xfrm>
        </p:spPr>
        <p:txBody>
          <a:bodyPr/>
          <a:lstStyle/>
          <a:p>
            <a:r>
              <a:rPr lang="en-US" dirty="0"/>
              <a:t>*</a:t>
            </a:r>
            <a:r>
              <a:rPr lang="en-US" dirty="0" err="1"/>
              <a:t>Oxaliplatin</a:t>
            </a:r>
            <a:r>
              <a:rPr lang="en-US" dirty="0"/>
              <a:t> 85 mg/m</a:t>
            </a:r>
            <a:r>
              <a:rPr lang="en-US" baseline="30000" dirty="0"/>
              <a:t>2</a:t>
            </a:r>
            <a:r>
              <a:rPr lang="en-US" dirty="0"/>
              <a:t> + </a:t>
            </a:r>
            <a:r>
              <a:rPr lang="en-US" dirty="0" err="1"/>
              <a:t>leucovorin</a:t>
            </a:r>
            <a:r>
              <a:rPr lang="en-US" dirty="0"/>
              <a:t> 200 mg/m</a:t>
            </a:r>
            <a:r>
              <a:rPr lang="en-US" baseline="30000" dirty="0"/>
              <a:t>2</a:t>
            </a:r>
            <a:r>
              <a:rPr lang="en-US" dirty="0"/>
              <a:t> + 5-fluorouracil </a:t>
            </a:r>
            <a:br>
              <a:rPr lang="en-US" dirty="0"/>
            </a:br>
            <a:r>
              <a:rPr lang="en-US" dirty="0"/>
              <a:t>400 mg/m</a:t>
            </a:r>
            <a:r>
              <a:rPr lang="en-US" baseline="30000" dirty="0"/>
              <a:t>2</a:t>
            </a:r>
            <a:r>
              <a:rPr lang="en-US" dirty="0"/>
              <a:t> bolus and 2400 mg/m</a:t>
            </a:r>
            <a:r>
              <a:rPr lang="en-US" baseline="30000" dirty="0"/>
              <a:t>2</a:t>
            </a:r>
            <a:r>
              <a:rPr lang="en-US" dirty="0"/>
              <a:t> iv; </a:t>
            </a:r>
            <a:r>
              <a:rPr lang="en-US" baseline="30000" dirty="0"/>
              <a:t>†</a:t>
            </a:r>
            <a:r>
              <a:rPr lang="en-GB" dirty="0"/>
              <a:t>≥50% high staining by </a:t>
            </a:r>
            <a:r>
              <a:rPr lang="en-GB" dirty="0" smtClean="0"/>
              <a:t>IHC</a:t>
            </a:r>
            <a:endParaRPr lang="en-US" dirty="0"/>
          </a:p>
        </p:txBody>
      </p:sp>
      <p:sp>
        <p:nvSpPr>
          <p:cNvPr id="4" name="Text Placeholder 3"/>
          <p:cNvSpPr>
            <a:spLocks noGrp="1"/>
          </p:cNvSpPr>
          <p:nvPr>
            <p:ph type="body" sz="quarter" idx="11"/>
          </p:nvPr>
        </p:nvSpPr>
        <p:spPr/>
        <p:txBody>
          <a:bodyPr/>
          <a:lstStyle/>
          <a:p>
            <a:r>
              <a:rPr lang="fr-FR" dirty="0"/>
              <a:t>Shah et al. J Clin </a:t>
            </a:r>
            <a:r>
              <a:rPr lang="fr-FR" dirty="0" err="1"/>
              <a:t>Oncol</a:t>
            </a:r>
            <a:r>
              <a:rPr lang="fr-FR" dirty="0"/>
              <a:t> 2015; 33 (</a:t>
            </a:r>
            <a:r>
              <a:rPr lang="fr-FR" dirty="0" err="1"/>
              <a:t>suppl</a:t>
            </a:r>
            <a:r>
              <a:rPr lang="fr-FR" dirty="0"/>
              <a:t> 3; </a:t>
            </a:r>
            <a:r>
              <a:rPr lang="fr-FR" dirty="0" err="1"/>
              <a:t>abstr</a:t>
            </a:r>
            <a:r>
              <a:rPr lang="fr-FR" dirty="0"/>
              <a:t> 2</a:t>
            </a:r>
            <a:r>
              <a:rPr lang="fr-FR" dirty="0" smtClean="0"/>
              <a:t>)</a:t>
            </a:r>
            <a:endParaRPr lang="en-GB" dirty="0"/>
          </a:p>
        </p:txBody>
      </p:sp>
      <p:sp>
        <p:nvSpPr>
          <p:cNvPr id="5" name="Oval 14"/>
          <p:cNvSpPr>
            <a:spLocks noChangeArrowheads="1"/>
          </p:cNvSpPr>
          <p:nvPr/>
        </p:nvSpPr>
        <p:spPr bwMode="auto">
          <a:xfrm>
            <a:off x="3504801" y="347970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chemeClr val="bg1"/>
                </a:solidFill>
                <a:ea typeface="SimSun" pitchFamily="2" charset="-122"/>
              </a:rPr>
              <a:t>R</a:t>
            </a:r>
            <a:br>
              <a:rPr lang="en-GB" altLang="zh-CN" b="1" dirty="0" smtClean="0">
                <a:solidFill>
                  <a:schemeClr val="bg1"/>
                </a:solidFill>
                <a:ea typeface="SimSun" pitchFamily="2" charset="-122"/>
              </a:rPr>
            </a:br>
            <a:r>
              <a:rPr lang="en-GB" altLang="zh-CN" b="1" dirty="0" smtClean="0">
                <a:solidFill>
                  <a:schemeClr val="bg1"/>
                </a:solidFill>
                <a:ea typeface="SimSun" pitchFamily="2" charset="-122"/>
              </a:rPr>
              <a:t>1:1</a:t>
            </a:r>
            <a:endParaRPr lang="en-GB" altLang="zh-CN" b="1" dirty="0">
              <a:solidFill>
                <a:schemeClr val="bg1"/>
              </a:solidFill>
              <a:ea typeface="SimSun" pitchFamily="2" charset="-122"/>
            </a:endParaRPr>
          </a:p>
        </p:txBody>
      </p:sp>
      <p:cxnSp>
        <p:nvCxnSpPr>
          <p:cNvPr id="6" name="AutoShape 15"/>
          <p:cNvCxnSpPr>
            <a:cxnSpLocks noChangeShapeType="1"/>
            <a:stCxn id="5" idx="0"/>
            <a:endCxn id="11" idx="1"/>
          </p:cNvCxnSpPr>
          <p:nvPr/>
        </p:nvCxnSpPr>
        <p:spPr bwMode="auto">
          <a:xfrm rot="5400000" flipH="1" flipV="1">
            <a:off x="3615691" y="2912486"/>
            <a:ext cx="748128" cy="386313"/>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307507" y="2469594"/>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8" name="Content Placeholder 26"/>
          <p:cNvSpPr txBox="1">
            <a:spLocks/>
          </p:cNvSpPr>
          <p:nvPr/>
        </p:nvSpPr>
        <p:spPr bwMode="auto">
          <a:xfrm>
            <a:off x="4173536" y="3336758"/>
            <a:ext cx="2819703" cy="753968"/>
          </a:xfrm>
          <a:prstGeom prst="rect">
            <a:avLst/>
          </a:prstGeom>
          <a:noFill/>
          <a:ln w="9525">
            <a:noFill/>
            <a:miter lim="800000"/>
            <a:headEnd/>
            <a:tailEnd/>
          </a:ln>
        </p:spPr>
        <p:txBody>
          <a:bodyPr/>
          <a:lstStyle/>
          <a:p>
            <a:pPr marL="190500" indent="-190500" algn="l">
              <a:spcBef>
                <a:spcPts val="0"/>
              </a:spcBef>
              <a:spcAft>
                <a:spcPts val="0"/>
              </a:spcAft>
              <a:defRPr/>
            </a:pPr>
            <a:r>
              <a:rPr lang="en-GB" sz="1600" b="1" dirty="0">
                <a:solidFill>
                  <a:schemeClr val="bg1"/>
                </a:solidFill>
                <a:latin typeface="+mn-lt"/>
              </a:rPr>
              <a:t>Stratification</a:t>
            </a:r>
          </a:p>
          <a:p>
            <a:pPr marL="203200" indent="-203200">
              <a:spcBef>
                <a:spcPts val="0"/>
              </a:spcBef>
              <a:spcAft>
                <a:spcPts val="0"/>
              </a:spcAft>
              <a:buFont typeface="Arial" pitchFamily="34" charset="0"/>
              <a:buChar char="•"/>
              <a:defRPr/>
            </a:pPr>
            <a:r>
              <a:rPr lang="en-GB" sz="1600" dirty="0"/>
              <a:t>Lauren histologic subtype </a:t>
            </a:r>
          </a:p>
          <a:p>
            <a:pPr marL="203200" indent="-203200">
              <a:spcBef>
                <a:spcPts val="0"/>
              </a:spcBef>
              <a:spcAft>
                <a:spcPts val="0"/>
              </a:spcAft>
              <a:buFont typeface="Arial" pitchFamily="34" charset="0"/>
              <a:buChar char="•"/>
              <a:defRPr/>
            </a:pPr>
            <a:r>
              <a:rPr lang="en-GB" sz="1600" dirty="0"/>
              <a:t>Prior </a:t>
            </a:r>
            <a:r>
              <a:rPr lang="en-GB" sz="1600" dirty="0" err="1"/>
              <a:t>gastrectomy</a:t>
            </a:r>
            <a:endParaRPr lang="en-GB" sz="1600" dirty="0"/>
          </a:p>
        </p:txBody>
      </p:sp>
      <p:cxnSp>
        <p:nvCxnSpPr>
          <p:cNvPr id="9" name="AutoShape 19"/>
          <p:cNvCxnSpPr>
            <a:cxnSpLocks noChangeShapeType="1"/>
          </p:cNvCxnSpPr>
          <p:nvPr/>
        </p:nvCxnSpPr>
        <p:spPr bwMode="auto">
          <a:xfrm>
            <a:off x="3248078" y="3771806"/>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734872" y="2733913"/>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182912" y="2126398"/>
            <a:ext cx="2067759" cy="121036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err="1">
                <a:solidFill>
                  <a:schemeClr val="tx2"/>
                </a:solidFill>
                <a:ea typeface="SimSun" pitchFamily="2" charset="-122"/>
              </a:rPr>
              <a:t>Onartuzumab</a:t>
            </a:r>
            <a:r>
              <a:rPr lang="en-GB" altLang="zh-CN" dirty="0">
                <a:solidFill>
                  <a:schemeClr val="tx2"/>
                </a:solidFill>
                <a:ea typeface="SimSun" pitchFamily="2" charset="-122"/>
              </a:rPr>
              <a:t> </a:t>
            </a:r>
            <a:r>
              <a:rPr lang="en-GB" altLang="zh-CN" dirty="0" smtClean="0">
                <a:solidFill>
                  <a:schemeClr val="tx2"/>
                </a:solidFill>
                <a:ea typeface="SimSun" pitchFamily="2" charset="-122"/>
              </a:rPr>
              <a:t/>
            </a:r>
            <a:br>
              <a:rPr lang="en-GB" altLang="zh-CN" dirty="0" smtClean="0">
                <a:solidFill>
                  <a:schemeClr val="tx2"/>
                </a:solidFill>
                <a:ea typeface="SimSun" pitchFamily="2" charset="-122"/>
              </a:rPr>
            </a:br>
            <a:r>
              <a:rPr lang="en-GB" altLang="zh-CN" dirty="0" smtClean="0">
                <a:solidFill>
                  <a:schemeClr val="tx2"/>
                </a:solidFill>
                <a:ea typeface="SimSun" pitchFamily="2" charset="-122"/>
              </a:rPr>
              <a:t>10 </a:t>
            </a:r>
            <a:r>
              <a:rPr lang="en-GB" altLang="zh-CN" dirty="0">
                <a:solidFill>
                  <a:schemeClr val="tx2"/>
                </a:solidFill>
                <a:ea typeface="SimSun" pitchFamily="2" charset="-122"/>
              </a:rPr>
              <a:t>mg/kg + mFOLFOX6* q2w </a:t>
            </a:r>
            <a:br>
              <a:rPr lang="en-GB" altLang="zh-CN" dirty="0">
                <a:solidFill>
                  <a:schemeClr val="tx2"/>
                </a:solidFill>
                <a:ea typeface="SimSun" pitchFamily="2" charset="-122"/>
              </a:rPr>
            </a:br>
            <a:r>
              <a:rPr lang="en-GB" altLang="zh-CN" dirty="0">
                <a:solidFill>
                  <a:schemeClr val="tx2"/>
                </a:solidFill>
                <a:ea typeface="SimSun" pitchFamily="2" charset="-122"/>
              </a:rPr>
              <a:t>(n=62)</a:t>
            </a:r>
          </a:p>
        </p:txBody>
      </p:sp>
      <p:sp>
        <p:nvSpPr>
          <p:cNvPr id="12" name="TextBox 11"/>
          <p:cNvSpPr txBox="1"/>
          <p:nvPr/>
        </p:nvSpPr>
        <p:spPr>
          <a:xfrm>
            <a:off x="369888" y="1295400"/>
            <a:ext cx="8404225" cy="830997"/>
          </a:xfrm>
          <a:prstGeom prst="rect">
            <a:avLst/>
          </a:prstGeom>
          <a:noFill/>
        </p:spPr>
        <p:txBody>
          <a:bodyPr wrap="square" lIns="0" rtlCol="0">
            <a:spAutoFit/>
          </a:bodyPr>
          <a:lstStyle/>
          <a:p>
            <a:pPr lvl="0">
              <a:buClr>
                <a:srgbClr val="043882"/>
              </a:buClr>
            </a:pPr>
            <a:r>
              <a:rPr lang="en-GB" sz="1600" b="1" dirty="0"/>
              <a:t>Study objective</a:t>
            </a:r>
          </a:p>
          <a:p>
            <a:pPr marL="285750" lvl="1" indent="-285750">
              <a:spcAft>
                <a:spcPts val="1200"/>
              </a:spcAft>
              <a:buClr>
                <a:srgbClr val="043882"/>
              </a:buClr>
              <a:buFont typeface="Arial" panose="020B0604020202020204" pitchFamily="34" charset="0"/>
              <a:buChar char="•"/>
            </a:pPr>
            <a:r>
              <a:rPr lang="en-GB" sz="1600" dirty="0"/>
              <a:t>To investigate the efficacy and safety of onartuzumab </a:t>
            </a:r>
            <a:r>
              <a:rPr lang="en-GB" sz="1600" dirty="0" smtClean="0"/>
              <a:t>(</a:t>
            </a:r>
            <a:r>
              <a:rPr lang="en-GB" sz="1600" dirty="0" err="1" smtClean="0"/>
              <a:t>MetMab</a:t>
            </a:r>
            <a:r>
              <a:rPr lang="en-GB" sz="1600" dirty="0" smtClean="0"/>
              <a:t>) plus </a:t>
            </a:r>
            <a:r>
              <a:rPr lang="en-GB" sz="1600" dirty="0"/>
              <a:t>mFOLFOX6 in the first-line treatment of metastatic, HER2-negative </a:t>
            </a:r>
            <a:r>
              <a:rPr lang="en-GB" sz="1600" dirty="0" err="1"/>
              <a:t>gastroesophageal</a:t>
            </a:r>
            <a:r>
              <a:rPr lang="en-GB" sz="1600" dirty="0"/>
              <a:t> adenocarcinoma </a:t>
            </a:r>
            <a:endParaRPr lang="en-GB" dirty="0"/>
          </a:p>
        </p:txBody>
      </p:sp>
      <p:sp>
        <p:nvSpPr>
          <p:cNvPr id="13" name="AutoShape 9"/>
          <p:cNvSpPr>
            <a:spLocks noChangeArrowheads="1"/>
          </p:cNvSpPr>
          <p:nvPr/>
        </p:nvSpPr>
        <p:spPr bwMode="auto">
          <a:xfrm>
            <a:off x="201348" y="2319556"/>
            <a:ext cx="3087760" cy="289053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ts val="400"/>
              </a:spcAft>
            </a:pPr>
            <a:r>
              <a:rPr lang="en-US" altLang="zh-CN" dirty="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defTabSz="892175" eaLnBrk="0" hangingPunct="0">
              <a:spcAft>
                <a:spcPts val="400"/>
              </a:spcAft>
              <a:buFont typeface="Arial" pitchFamily="34" charset="0"/>
              <a:buChar char="•"/>
            </a:pPr>
            <a:r>
              <a:rPr lang="en-GB" altLang="zh-CN" dirty="0" err="1">
                <a:solidFill>
                  <a:schemeClr val="tx2"/>
                </a:solidFill>
                <a:ea typeface="SimSun" pitchFamily="2" charset="-122"/>
              </a:rPr>
              <a:t>Gastroesophageal</a:t>
            </a:r>
            <a:r>
              <a:rPr lang="en-GB" altLang="zh-CN" dirty="0">
                <a:solidFill>
                  <a:schemeClr val="tx2"/>
                </a:solidFill>
                <a:ea typeface="SimSun" pitchFamily="2" charset="-122"/>
              </a:rPr>
              <a:t> adenocarcinoma </a:t>
            </a:r>
          </a:p>
          <a:p>
            <a:pPr marL="228600" indent="-228600" defTabSz="892175" eaLnBrk="0" hangingPunct="0">
              <a:spcAft>
                <a:spcPts val="400"/>
              </a:spcAft>
              <a:buFont typeface="Arial" pitchFamily="34" charset="0"/>
              <a:buChar char="•"/>
            </a:pPr>
            <a:r>
              <a:rPr lang="en-GB" altLang="zh-CN" dirty="0">
                <a:solidFill>
                  <a:schemeClr val="tx2"/>
                </a:solidFill>
                <a:ea typeface="SimSun" pitchFamily="2" charset="-122"/>
              </a:rPr>
              <a:t>No prior therapy for metastatic disease</a:t>
            </a:r>
          </a:p>
          <a:p>
            <a:pPr marL="228600" indent="-228600" defTabSz="892175" eaLnBrk="0" hangingPunct="0">
              <a:spcAft>
                <a:spcPts val="400"/>
              </a:spcAft>
              <a:buFont typeface="Arial" pitchFamily="34" charset="0"/>
              <a:buChar char="•"/>
            </a:pPr>
            <a:r>
              <a:rPr lang="en-GB" altLang="zh-CN" dirty="0">
                <a:solidFill>
                  <a:schemeClr val="tx2"/>
                </a:solidFill>
                <a:ea typeface="SimSun" pitchFamily="2" charset="-122"/>
              </a:rPr>
              <a:t>Age &gt;18 years</a:t>
            </a:r>
          </a:p>
          <a:p>
            <a:pPr marL="228600" indent="-228600" defTabSz="892175" eaLnBrk="0" hangingPunct="0">
              <a:spcAft>
                <a:spcPts val="400"/>
              </a:spcAft>
              <a:buFont typeface="Arial" pitchFamily="34" charset="0"/>
              <a:buChar char="•"/>
            </a:pPr>
            <a:r>
              <a:rPr lang="en-GB" altLang="zh-CN" dirty="0">
                <a:solidFill>
                  <a:schemeClr val="tx2"/>
                </a:solidFill>
                <a:ea typeface="SimSun" pitchFamily="2" charset="-122"/>
              </a:rPr>
              <a:t>ECOG PS 0–1</a:t>
            </a:r>
          </a:p>
          <a:p>
            <a:pPr marL="228600" indent="-228600" defTabSz="892175" eaLnBrk="0" hangingPunct="0">
              <a:spcAft>
                <a:spcPts val="400"/>
              </a:spcAft>
              <a:buFont typeface="Arial" pitchFamily="34" charset="0"/>
              <a:buChar char="•"/>
            </a:pPr>
            <a:r>
              <a:rPr lang="en-GB" altLang="zh-CN" dirty="0">
                <a:solidFill>
                  <a:schemeClr val="tx2"/>
                </a:solidFill>
                <a:ea typeface="SimSun" pitchFamily="2" charset="-122"/>
              </a:rPr>
              <a:t>HER2-negative</a:t>
            </a:r>
          </a:p>
          <a:p>
            <a:pPr defTabSz="892175" eaLnBrk="0" hangingPunct="0">
              <a:spcAft>
                <a:spcPts val="400"/>
              </a:spcAft>
            </a:pPr>
            <a:r>
              <a:rPr lang="en-GB" altLang="zh-CN" dirty="0">
                <a:solidFill>
                  <a:schemeClr val="tx2"/>
                </a:solidFill>
                <a:ea typeface="SimSun" pitchFamily="2" charset="-122"/>
              </a:rPr>
              <a:t>(n=123)</a:t>
            </a:r>
          </a:p>
        </p:txBody>
      </p:sp>
      <p:sp>
        <p:nvSpPr>
          <p:cNvPr id="14" name="Rectangle 9"/>
          <p:cNvSpPr txBox="1">
            <a:spLocks noChangeArrowheads="1"/>
          </p:cNvSpPr>
          <p:nvPr/>
        </p:nvSpPr>
        <p:spPr>
          <a:xfrm>
            <a:off x="365124" y="5420688"/>
            <a:ext cx="4130676" cy="93917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PRIMARY ENDPOINT</a:t>
            </a:r>
          </a:p>
          <a:p>
            <a:r>
              <a:rPr lang="en-GB" sz="1600" kern="0" dirty="0"/>
              <a:t>PFS (ITT and </a:t>
            </a:r>
            <a:r>
              <a:rPr lang="en-GB" sz="1600" kern="0" baseline="30000" dirty="0"/>
              <a:t>†</a:t>
            </a:r>
            <a:r>
              <a:rPr lang="en-GB" sz="1600" kern="0" dirty="0"/>
              <a:t>MET-positive population</a:t>
            </a:r>
            <a:r>
              <a:rPr lang="en-GB" sz="1600" kern="0" dirty="0" smtClean="0"/>
              <a:t>)</a:t>
            </a:r>
            <a:endParaRPr lang="en-GB" sz="1600" kern="0" dirty="0"/>
          </a:p>
        </p:txBody>
      </p:sp>
      <p:sp>
        <p:nvSpPr>
          <p:cNvPr id="15" name="Content Placeholder 26"/>
          <p:cNvSpPr txBox="1">
            <a:spLocks/>
          </p:cNvSpPr>
          <p:nvPr/>
        </p:nvSpPr>
        <p:spPr>
          <a:xfrm>
            <a:off x="4648200" y="5420688"/>
            <a:ext cx="4130675" cy="93917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SECONDARY ENDPOINTS</a:t>
            </a:r>
          </a:p>
          <a:p>
            <a:r>
              <a:rPr lang="en-GB" sz="1600" kern="0" dirty="0"/>
              <a:t>OS (ITT and </a:t>
            </a:r>
            <a:r>
              <a:rPr lang="en-GB" sz="1600" kern="0" baseline="30000" dirty="0"/>
              <a:t>†</a:t>
            </a:r>
            <a:r>
              <a:rPr lang="en-GB" sz="1600" kern="0" dirty="0"/>
              <a:t>MET-positive population), ORR, safety</a:t>
            </a:r>
          </a:p>
        </p:txBody>
      </p:sp>
      <p:cxnSp>
        <p:nvCxnSpPr>
          <p:cNvPr id="16" name="AutoShape 16"/>
          <p:cNvCxnSpPr>
            <a:cxnSpLocks noChangeShapeType="1"/>
            <a:stCxn id="5" idx="4"/>
            <a:endCxn id="19" idx="1"/>
          </p:cNvCxnSpPr>
          <p:nvPr/>
        </p:nvCxnSpPr>
        <p:spPr bwMode="auto">
          <a:xfrm rot="16200000" flipH="1">
            <a:off x="3629625" y="4230880"/>
            <a:ext cx="720263" cy="386314"/>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307507" y="450853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733292" y="477285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182913" y="4178989"/>
            <a:ext cx="2066541" cy="1210359"/>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ea typeface="SimSun" pitchFamily="2" charset="-122"/>
              </a:rPr>
              <a:t>Placebo + </a:t>
            </a:r>
            <a:r>
              <a:rPr lang="en-GB" altLang="zh-CN" dirty="0" smtClean="0">
                <a:ea typeface="SimSun" pitchFamily="2" charset="-122"/>
              </a:rPr>
              <a:t/>
            </a:r>
            <a:br>
              <a:rPr lang="en-GB" altLang="zh-CN" dirty="0" smtClean="0">
                <a:ea typeface="SimSun" pitchFamily="2" charset="-122"/>
              </a:rPr>
            </a:br>
            <a:r>
              <a:rPr lang="en-GB" altLang="zh-CN" dirty="0" smtClean="0">
                <a:ea typeface="SimSun" pitchFamily="2" charset="-122"/>
              </a:rPr>
              <a:t>mFOLFOX6</a:t>
            </a:r>
            <a:r>
              <a:rPr lang="en-GB" altLang="zh-CN" dirty="0">
                <a:ea typeface="SimSun" pitchFamily="2" charset="-122"/>
              </a:rPr>
              <a:t>* q2w</a:t>
            </a:r>
            <a:br>
              <a:rPr lang="en-GB" altLang="zh-CN" dirty="0">
                <a:ea typeface="SimSun" pitchFamily="2" charset="-122"/>
              </a:rPr>
            </a:br>
            <a:r>
              <a:rPr lang="en-GB" altLang="zh-CN" dirty="0">
                <a:ea typeface="SimSun" pitchFamily="2" charset="-122"/>
              </a:rPr>
              <a:t>(n=61)</a:t>
            </a:r>
          </a:p>
        </p:txBody>
      </p:sp>
      <p:sp>
        <p:nvSpPr>
          <p:cNvPr id="57" name="AutoShape 8"/>
          <p:cNvSpPr>
            <a:spLocks noChangeArrowheads="1"/>
          </p:cNvSpPr>
          <p:nvPr/>
        </p:nvSpPr>
        <p:spPr bwMode="auto">
          <a:xfrm>
            <a:off x="6479774" y="2490372"/>
            <a:ext cx="1587813" cy="482411"/>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err="1">
                <a:solidFill>
                  <a:schemeClr val="tx2"/>
                </a:solidFill>
                <a:ea typeface="SimSun" pitchFamily="2" charset="-122"/>
              </a:rPr>
              <a:t>Onartuzumab</a:t>
            </a:r>
            <a:r>
              <a:rPr lang="en-GB" altLang="zh-CN" dirty="0">
                <a:solidFill>
                  <a:schemeClr val="tx2"/>
                </a:solidFill>
                <a:ea typeface="SimSun" pitchFamily="2" charset="-122"/>
              </a:rPr>
              <a:t> </a:t>
            </a:r>
          </a:p>
        </p:txBody>
      </p:sp>
      <p:sp>
        <p:nvSpPr>
          <p:cNvPr id="58" name="AutoShape 12"/>
          <p:cNvSpPr>
            <a:spLocks noChangeArrowheads="1"/>
          </p:cNvSpPr>
          <p:nvPr/>
        </p:nvSpPr>
        <p:spPr bwMode="auto">
          <a:xfrm>
            <a:off x="6473542" y="4542963"/>
            <a:ext cx="1594046" cy="482411"/>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ea typeface="SimSun" pitchFamily="2" charset="-122"/>
              </a:rPr>
              <a:t>Placebo</a:t>
            </a:r>
            <a:endParaRPr lang="en-GB" altLang="zh-CN" dirty="0">
              <a:ea typeface="SimSun" pitchFamily="2" charset="-122"/>
            </a:endParaRPr>
          </a:p>
        </p:txBody>
      </p:sp>
    </p:spTree>
    <p:extLst>
      <p:ext uri="{BB962C8B-B14F-4D97-AF65-F5344CB8AC3E}">
        <p14:creationId xmlns:p14="http://schemas.microsoft.com/office/powerpoint/2010/main" val="11901790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 Randomized phase II study of FOLFOX +/- MET inhibitor, </a:t>
            </a:r>
            <a:r>
              <a:rPr lang="en-GB" sz="1800" dirty="0" err="1"/>
              <a:t>onartuzumab</a:t>
            </a:r>
            <a:r>
              <a:rPr lang="en-GB" sz="1800" dirty="0"/>
              <a:t> (O), in advanced </a:t>
            </a:r>
            <a:r>
              <a:rPr lang="en-GB" sz="1800" dirty="0" err="1"/>
              <a:t>gastroesophageal</a:t>
            </a:r>
            <a:r>
              <a:rPr lang="en-GB" sz="1800" dirty="0"/>
              <a:t> adenocarcinoma (GEC) – Shah MA, et al</a:t>
            </a:r>
          </a:p>
        </p:txBody>
      </p:sp>
      <p:sp>
        <p:nvSpPr>
          <p:cNvPr id="3" name="Content Placeholder 2"/>
          <p:cNvSpPr>
            <a:spLocks noGrp="1"/>
          </p:cNvSpPr>
          <p:nvPr>
            <p:ph idx="1"/>
          </p:nvPr>
        </p:nvSpPr>
        <p:spPr/>
        <p:txBody>
          <a:bodyPr/>
          <a:lstStyle/>
          <a:p>
            <a:pPr marL="0" lvl="0" indent="0">
              <a:spcAft>
                <a:spcPts val="26400"/>
              </a:spcAft>
              <a:buClr>
                <a:srgbClr val="043882"/>
              </a:buClr>
              <a:buNone/>
            </a:pPr>
            <a:r>
              <a:rPr lang="en-GB" sz="1600" b="1" dirty="0">
                <a:solidFill>
                  <a:schemeClr val="tx1"/>
                </a:solidFill>
              </a:rPr>
              <a:t>Key </a:t>
            </a:r>
            <a:r>
              <a:rPr lang="en-GB" sz="1600" b="1" dirty="0" smtClean="0">
                <a:solidFill>
                  <a:schemeClr val="tx1"/>
                </a:solidFill>
              </a:rPr>
              <a:t>results</a:t>
            </a:r>
            <a:endParaRPr lang="en-GB" sz="1600" dirty="0">
              <a:solidFill>
                <a:schemeClr val="tx1"/>
              </a:solidFill>
            </a:endParaRPr>
          </a:p>
          <a:p>
            <a:r>
              <a:rPr lang="en-GB" sz="1600" dirty="0">
                <a:solidFill>
                  <a:schemeClr val="tx1"/>
                </a:solidFill>
              </a:rPr>
              <a:t>Asian patients had longer PFS and OS than non-Asian patients in both groups</a:t>
            </a:r>
          </a:p>
          <a:p>
            <a:endParaRPr lang="en-GB" dirty="0"/>
          </a:p>
        </p:txBody>
      </p:sp>
      <p:sp>
        <p:nvSpPr>
          <p:cNvPr id="5" name="Text Placeholder 4"/>
          <p:cNvSpPr>
            <a:spLocks noGrp="1"/>
          </p:cNvSpPr>
          <p:nvPr>
            <p:ph type="body" sz="quarter" idx="11"/>
          </p:nvPr>
        </p:nvSpPr>
        <p:spPr/>
        <p:txBody>
          <a:bodyPr/>
          <a:lstStyle/>
          <a:p>
            <a:r>
              <a:rPr lang="fr-FR" dirty="0"/>
              <a:t>Shah et al. J Clin </a:t>
            </a:r>
            <a:r>
              <a:rPr lang="fr-FR" dirty="0" err="1"/>
              <a:t>Oncol</a:t>
            </a:r>
            <a:r>
              <a:rPr lang="fr-FR" dirty="0"/>
              <a:t> 2015; 33 (</a:t>
            </a:r>
            <a:r>
              <a:rPr lang="fr-FR" dirty="0" err="1"/>
              <a:t>suppl</a:t>
            </a:r>
            <a:r>
              <a:rPr lang="fr-FR" dirty="0"/>
              <a:t> 3; </a:t>
            </a:r>
            <a:r>
              <a:rPr lang="fr-FR" dirty="0" err="1"/>
              <a:t>abstr</a:t>
            </a:r>
            <a:r>
              <a:rPr lang="fr-FR" dirty="0"/>
              <a:t> 2</a:t>
            </a:r>
            <a:r>
              <a:rPr lang="fr-FR" dirty="0" smtClean="0"/>
              <a:t>)</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746757849"/>
              </p:ext>
            </p:extLst>
          </p:nvPr>
        </p:nvGraphicFramePr>
        <p:xfrm>
          <a:off x="369888" y="1712739"/>
          <a:ext cx="8408985" cy="3074841"/>
        </p:xfrm>
        <a:graphic>
          <a:graphicData uri="http://schemas.openxmlformats.org/drawingml/2006/table">
            <a:tbl>
              <a:tblPr firstRow="1" bandRow="1">
                <a:tableStyleId>{69012ECD-51FC-41F1-AA8D-1B2483CD663E}</a:tableStyleId>
              </a:tblPr>
              <a:tblGrid>
                <a:gridCol w="1467538"/>
                <a:gridCol w="1833822"/>
                <a:gridCol w="559558"/>
                <a:gridCol w="900752"/>
                <a:gridCol w="2060812"/>
                <a:gridCol w="1586503"/>
              </a:tblGrid>
              <a:tr h="334425">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8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latin typeface="+mn-lt"/>
                        </a:rPr>
                        <a:t>ITT population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latin typeface="+mn-lt"/>
                        </a:rPr>
                        <a:t>MET-positive subgroup</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8098">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800" b="1" i="0" u="none" strike="noStrike" cap="none" normalizeH="0" baseline="0" dirty="0" smtClean="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400" b="0" i="0" u="none" strike="noStrike" kern="1200" cap="none" spc="0" normalizeH="0" baseline="0" noProof="0" dirty="0" smtClean="0">
                          <a:ln>
                            <a:noFill/>
                          </a:ln>
                          <a:solidFill>
                            <a:schemeClr val="tx2"/>
                          </a:solidFill>
                          <a:effectLst/>
                          <a:uLnTx/>
                          <a:uFillTx/>
                          <a:latin typeface="+mn-lt"/>
                          <a:ea typeface="SimSun" pitchFamily="2" charset="-122"/>
                          <a:cs typeface="Arial" charset="0"/>
                        </a:rPr>
                        <a:t>Onartuzumab (N=62)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lang="en-GB" sz="1400" dirty="0" smtClean="0">
                          <a:solidFill>
                            <a:schemeClr val="tx2"/>
                          </a:solidFill>
                          <a:latin typeface="+mn-lt"/>
                        </a:rPr>
                        <a:t>Placebo (N=61)</a:t>
                      </a:r>
                      <a:endParaRPr lang="en-GB" sz="140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GB"/>
                    </a:p>
                  </a:txBody>
                  <a:tcPr/>
                </a:tc>
                <a:tc>
                  <a:txBody>
                    <a:bodyPr/>
                    <a:lstStyle/>
                    <a:p>
                      <a:pPr algn="ctr"/>
                      <a:r>
                        <a:rPr lang="en-GB" sz="1400" dirty="0" smtClean="0">
                          <a:solidFill>
                            <a:schemeClr val="tx2"/>
                          </a:solidFill>
                          <a:latin typeface="+mn-lt"/>
                        </a:rPr>
                        <a:t>Onartuzumab (N=16)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latin typeface="+mn-lt"/>
                        </a:rPr>
                        <a:t>Placebo (N=19)</a:t>
                      </a:r>
                      <a:endParaRPr lang="en-GB" sz="1400" dirty="0">
                        <a:solidFill>
                          <a:schemeClr val="tx2"/>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82820">
                <a:tc>
                  <a:txBody>
                    <a:bodyPr/>
                    <a:lstStyle/>
                    <a:p>
                      <a:r>
                        <a:rPr lang="en-GB" sz="1400" b="1" dirty="0" err="1" smtClean="0"/>
                        <a:t>mPFS</a:t>
                      </a:r>
                      <a:r>
                        <a:rPr lang="en-GB" sz="1400" b="1" dirty="0" smtClean="0"/>
                        <a:t>,</a:t>
                      </a:r>
                      <a:r>
                        <a:rPr lang="en-GB" sz="1400" b="1" baseline="0" dirty="0" smtClean="0"/>
                        <a:t> months</a:t>
                      </a:r>
                      <a:endParaRPr lang="en-GB"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t>6.77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t>6.97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t>5.95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t>6.8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44606">
                <a:tc>
                  <a:txBody>
                    <a:bodyPr/>
                    <a:lstStyle/>
                    <a:p>
                      <a:pPr marL="144000"/>
                      <a:r>
                        <a:rPr lang="en-GB" sz="1400" b="1" dirty="0" smtClean="0"/>
                        <a:t>HR (95% CI)</a:t>
                      </a:r>
                      <a:endParaRPr lang="en-GB"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3">
                  <a:txBody>
                    <a:bodyPr/>
                    <a:lstStyle/>
                    <a:p>
                      <a:pPr algn="ctr"/>
                      <a:r>
                        <a:rPr lang="en-GB" sz="1400" b="1" dirty="0" smtClean="0">
                          <a:latin typeface="+mn-lt"/>
                        </a:rPr>
                        <a:t>1.06 (0.71, 1.63)</a:t>
                      </a:r>
                      <a:endParaRPr lang="en-GB" sz="1400" b="1"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c gridSpan="2">
                  <a:txBody>
                    <a:bodyPr/>
                    <a:lstStyle/>
                    <a:p>
                      <a:pPr algn="ctr"/>
                      <a:r>
                        <a:rPr lang="en-GB" sz="1400" b="1" dirty="0" smtClean="0">
                          <a:latin typeface="+mn-lt"/>
                        </a:rPr>
                        <a:t>1.38 (0.60, 3.20)</a:t>
                      </a:r>
                      <a:endParaRPr lang="en-GB" sz="1400" b="1"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01926">
                <a:tc>
                  <a:txBody>
                    <a:bodyPr/>
                    <a:lstStyle/>
                    <a:p>
                      <a:pPr marL="144000"/>
                      <a:r>
                        <a:rPr lang="en-GB" sz="1400" dirty="0" smtClean="0"/>
                        <a:t>p-value</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3">
                  <a:txBody>
                    <a:bodyPr/>
                    <a:lstStyle/>
                    <a:p>
                      <a:pPr algn="ctr"/>
                      <a:r>
                        <a:rPr lang="en-GB" sz="1400" dirty="0" smtClean="0">
                          <a:latin typeface="+mn-lt"/>
                        </a:rPr>
                        <a:t>0.7149</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gridSpan="2">
                  <a:txBody>
                    <a:bodyPr/>
                    <a:lstStyle/>
                    <a:p>
                      <a:pPr algn="ctr"/>
                      <a:r>
                        <a:rPr lang="en-GB" sz="1400" dirty="0" smtClean="0">
                          <a:latin typeface="+mn-lt"/>
                        </a:rPr>
                        <a:t>0.4514</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332496">
                <a:tc>
                  <a:txBody>
                    <a:bodyPr/>
                    <a:lstStyle/>
                    <a:p>
                      <a:r>
                        <a:rPr lang="en-GB" sz="1400" dirty="0" smtClean="0"/>
                        <a:t>OS</a:t>
                      </a:r>
                      <a:r>
                        <a:rPr lang="en-GB" sz="1400" baseline="0" dirty="0" smtClean="0"/>
                        <a:t>, months</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10.61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11.27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8.51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8.48</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7260">
                <a:tc>
                  <a:txBody>
                    <a:bodyPr/>
                    <a:lstStyle/>
                    <a:p>
                      <a:pPr marL="144000"/>
                      <a:r>
                        <a:rPr lang="en-GB" sz="1400" dirty="0" smtClean="0"/>
                        <a:t>HR (95% CI)</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3">
                  <a:txBody>
                    <a:bodyPr/>
                    <a:lstStyle/>
                    <a:p>
                      <a:pPr algn="ctr"/>
                      <a:r>
                        <a:rPr lang="en-GB" sz="1400" dirty="0" smtClean="0">
                          <a:latin typeface="+mn-lt"/>
                        </a:rPr>
                        <a:t>1.06 (0.64, 1.75)</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tc>
                <a:tc gridSpan="2">
                  <a:txBody>
                    <a:bodyPr/>
                    <a:lstStyle/>
                    <a:p>
                      <a:pPr algn="ctr"/>
                      <a:r>
                        <a:rPr lang="en-GB" sz="1400" dirty="0" smtClean="0">
                          <a:latin typeface="+mn-lt"/>
                        </a:rPr>
                        <a:t>1.12 (0.45, 2.78)</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144000"/>
                      <a:r>
                        <a:rPr lang="en-GB" sz="1400" dirty="0" smtClean="0"/>
                        <a:t>p-value</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3">
                  <a:txBody>
                    <a:bodyPr/>
                    <a:lstStyle/>
                    <a:p>
                      <a:pPr algn="ctr"/>
                      <a:r>
                        <a:rPr lang="en-GB" sz="1400" dirty="0" smtClean="0">
                          <a:latin typeface="+mn-lt"/>
                        </a:rPr>
                        <a:t>0.8341</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dirty="0"/>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gridSpan="2">
                  <a:txBody>
                    <a:bodyPr/>
                    <a:lstStyle/>
                    <a:p>
                      <a:pPr algn="ctr"/>
                      <a:r>
                        <a:rPr lang="en-GB" sz="1400" dirty="0" smtClean="0">
                          <a:latin typeface="+mn-lt"/>
                        </a:rPr>
                        <a:t>0.8021</a:t>
                      </a:r>
                      <a:endParaRPr lang="en-GB" sz="1400" dirty="0">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326492">
                <a:tc>
                  <a:txBody>
                    <a:bodyPr/>
                    <a:lstStyle/>
                    <a:p>
                      <a:pPr marL="0" indent="0"/>
                      <a:r>
                        <a:rPr lang="en-GB" sz="1400" dirty="0" smtClean="0"/>
                        <a:t>ORR, %</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latin typeface="+mn-lt"/>
                        </a:rPr>
                        <a:t>60.5</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57.1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8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2457946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 Randomized phase II study of FOLFOX +/- MET inhibitor, </a:t>
            </a:r>
            <a:r>
              <a:rPr lang="en-GB" sz="1800" dirty="0" err="1"/>
              <a:t>onartuzumab</a:t>
            </a:r>
            <a:r>
              <a:rPr lang="en-GB" sz="1800" dirty="0"/>
              <a:t> (O), in advanced </a:t>
            </a:r>
            <a:r>
              <a:rPr lang="en-GB" sz="1800" dirty="0" err="1"/>
              <a:t>gastroesophageal</a:t>
            </a:r>
            <a:r>
              <a:rPr lang="en-GB" sz="1800" dirty="0"/>
              <a:t> adenocarcinoma (GEC) – Shah MA,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Key results (cont.)</a:t>
            </a:r>
            <a:endParaRPr lang="en-GB" sz="1600"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lvl="1">
              <a:spcAft>
                <a:spcPts val="1200"/>
              </a:spcAft>
              <a:buClr>
                <a:srgbClr val="043882"/>
              </a:buClr>
            </a:pPr>
            <a:endParaRPr lang="en-GB" sz="1600" dirty="0">
              <a:solidFill>
                <a:schemeClr val="tx1"/>
              </a:solidFill>
            </a:endParaRPr>
          </a:p>
          <a:p>
            <a:pPr marL="0" lvl="0" indent="0">
              <a:spcBef>
                <a:spcPts val="1800"/>
              </a:spcBef>
              <a:buClr>
                <a:srgbClr val="043882"/>
              </a:buClr>
              <a:buNone/>
            </a:pPr>
            <a:r>
              <a:rPr lang="en-GB" sz="1600" b="1" dirty="0">
                <a:solidFill>
                  <a:schemeClr val="tx1"/>
                </a:solidFill>
              </a:rPr>
              <a:t>Conclusions</a:t>
            </a:r>
            <a:endParaRPr lang="en-GB" sz="1600" dirty="0">
              <a:solidFill>
                <a:schemeClr val="tx1"/>
              </a:solidFill>
            </a:endParaRPr>
          </a:p>
          <a:p>
            <a:pPr>
              <a:buClr>
                <a:srgbClr val="043882"/>
              </a:buClr>
            </a:pPr>
            <a:r>
              <a:rPr lang="en-GB" sz="1600" b="1" dirty="0" err="1">
                <a:solidFill>
                  <a:schemeClr val="tx1"/>
                </a:solidFill>
              </a:rPr>
              <a:t>Onartuzumab</a:t>
            </a:r>
            <a:r>
              <a:rPr lang="en-GB" sz="1600" b="1" dirty="0">
                <a:solidFill>
                  <a:schemeClr val="tx1"/>
                </a:solidFill>
              </a:rPr>
              <a:t> added to mFOLFOX6 did not improve PFS in </a:t>
            </a:r>
            <a:r>
              <a:rPr lang="en-GB" sz="1600" b="1" spc="-10" dirty="0">
                <a:solidFill>
                  <a:schemeClr val="tx1"/>
                </a:solidFill>
              </a:rPr>
              <a:t>patients with HER2-negative </a:t>
            </a:r>
            <a:r>
              <a:rPr lang="en-GB" sz="1600" b="1" spc="-10" dirty="0" err="1">
                <a:solidFill>
                  <a:schemeClr val="tx1"/>
                </a:solidFill>
              </a:rPr>
              <a:t>gastroesophageal</a:t>
            </a:r>
            <a:r>
              <a:rPr lang="en-GB" sz="1600" b="1" spc="-10" dirty="0">
                <a:solidFill>
                  <a:schemeClr val="tx1"/>
                </a:solidFill>
              </a:rPr>
              <a:t> adenocarcinoma, regardless of MET status </a:t>
            </a:r>
          </a:p>
          <a:p>
            <a:pPr>
              <a:buClr>
                <a:srgbClr val="043882"/>
              </a:buClr>
            </a:pPr>
            <a:r>
              <a:rPr lang="en-GB" sz="1600" b="1" dirty="0">
                <a:solidFill>
                  <a:schemeClr val="tx1"/>
                </a:solidFill>
              </a:rPr>
              <a:t>The safety profile of </a:t>
            </a:r>
            <a:r>
              <a:rPr lang="en-GB" sz="1600" b="1" dirty="0" err="1">
                <a:solidFill>
                  <a:schemeClr val="tx1"/>
                </a:solidFill>
              </a:rPr>
              <a:t>onartuzumab</a:t>
            </a:r>
            <a:r>
              <a:rPr lang="en-GB" sz="1600" b="1" dirty="0">
                <a:solidFill>
                  <a:schemeClr val="tx1"/>
                </a:solidFill>
              </a:rPr>
              <a:t> was similar to previous studies</a:t>
            </a:r>
          </a:p>
          <a:p>
            <a:endParaRPr lang="en-GB" dirty="0"/>
          </a:p>
          <a:p>
            <a:endParaRPr lang="en-GB" dirty="0"/>
          </a:p>
        </p:txBody>
      </p:sp>
      <p:sp>
        <p:nvSpPr>
          <p:cNvPr id="5" name="Text Placeholder 4"/>
          <p:cNvSpPr>
            <a:spLocks noGrp="1"/>
          </p:cNvSpPr>
          <p:nvPr>
            <p:ph type="body" sz="quarter" idx="11"/>
          </p:nvPr>
        </p:nvSpPr>
        <p:spPr/>
        <p:txBody>
          <a:bodyPr/>
          <a:lstStyle/>
          <a:p>
            <a:r>
              <a:rPr lang="fr-FR" dirty="0"/>
              <a:t>Shah et al. J Clin </a:t>
            </a:r>
            <a:r>
              <a:rPr lang="fr-FR" dirty="0" err="1"/>
              <a:t>Oncol</a:t>
            </a:r>
            <a:r>
              <a:rPr lang="fr-FR" dirty="0"/>
              <a:t> 2015; 33 (</a:t>
            </a:r>
            <a:r>
              <a:rPr lang="fr-FR" dirty="0" err="1"/>
              <a:t>suppl</a:t>
            </a:r>
            <a:r>
              <a:rPr lang="fr-FR" dirty="0"/>
              <a:t> 3; </a:t>
            </a:r>
            <a:r>
              <a:rPr lang="fr-FR" dirty="0" err="1"/>
              <a:t>abstr</a:t>
            </a:r>
            <a:r>
              <a:rPr lang="fr-FR" dirty="0"/>
              <a:t> 2</a:t>
            </a:r>
            <a:r>
              <a:rPr lang="fr-FR" dirty="0" smtClean="0"/>
              <a:t>)</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2105695932"/>
              </p:ext>
            </p:extLst>
          </p:nvPr>
        </p:nvGraphicFramePr>
        <p:xfrm>
          <a:off x="369888" y="1658147"/>
          <a:ext cx="8323736" cy="3073400"/>
        </p:xfrm>
        <a:graphic>
          <a:graphicData uri="http://schemas.openxmlformats.org/drawingml/2006/table">
            <a:tbl>
              <a:tblPr firstRow="1" bandRow="1">
                <a:tableStyleId>{69012ECD-51FC-41F1-AA8D-1B2483CD663E}</a:tableStyleId>
              </a:tblPr>
              <a:tblGrid>
                <a:gridCol w="2509790"/>
                <a:gridCol w="2906973"/>
                <a:gridCol w="2906973"/>
              </a:tblGrid>
              <a:tr h="225244">
                <a:tc>
                  <a:txBody>
                    <a:bodyPr/>
                    <a:lstStyle/>
                    <a:p>
                      <a:pPr>
                        <a:lnSpc>
                          <a:spcPts val="1700"/>
                        </a:lnSpc>
                      </a:pPr>
                      <a:r>
                        <a:rPr lang="en-GB" sz="1400" dirty="0" smtClean="0">
                          <a:solidFill>
                            <a:schemeClr val="tx2"/>
                          </a:solidFill>
                        </a:rPr>
                        <a:t>AEs</a:t>
                      </a:r>
                      <a:r>
                        <a:rPr lang="en-GB" sz="1400" baseline="0" dirty="0" smtClean="0">
                          <a:solidFill>
                            <a:schemeClr val="tx2"/>
                          </a:solidFill>
                        </a:rPr>
                        <a:t> </a:t>
                      </a:r>
                      <a:r>
                        <a:rPr lang="en-GB" sz="1400" baseline="0" dirty="0" smtClean="0">
                          <a:solidFill>
                            <a:schemeClr val="tx2"/>
                          </a:solidFill>
                          <a:latin typeface="+mn-lt"/>
                        </a:rPr>
                        <a:t>(</a:t>
                      </a:r>
                      <a:r>
                        <a:rPr lang="en-GB" sz="1400" baseline="0" dirty="0" smtClean="0">
                          <a:solidFill>
                            <a:schemeClr val="tx2"/>
                          </a:solidFill>
                          <a:latin typeface="+mn-lt"/>
                          <a:cs typeface="Calibri"/>
                        </a:rPr>
                        <a:t>≥25%, any grade), %</a:t>
                      </a:r>
                      <a:endParaRPr lang="en-GB" sz="14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892175" rtl="0" eaLnBrk="0" fontAlgn="base" latinLnBrk="0" hangingPunct="0">
                        <a:lnSpc>
                          <a:spcPts val="1700"/>
                        </a:lnSpc>
                        <a:spcBef>
                          <a:spcPct val="0"/>
                        </a:spcBef>
                        <a:spcAft>
                          <a:spcPct val="0"/>
                        </a:spcAft>
                        <a:buClrTx/>
                        <a:buSzTx/>
                        <a:buFontTx/>
                        <a:buNone/>
                        <a:tabLst/>
                        <a:defRPr/>
                      </a:pPr>
                      <a:r>
                        <a:rPr kumimoji="0" lang="en-GB" altLang="zh-CN" sz="1400" b="1" i="0" u="none" strike="noStrike" kern="1200" cap="none" spc="0" normalizeH="0" baseline="0" noProof="0" dirty="0" smtClean="0">
                          <a:ln>
                            <a:noFill/>
                          </a:ln>
                          <a:solidFill>
                            <a:schemeClr val="tx2"/>
                          </a:solidFill>
                          <a:effectLst/>
                          <a:uLnTx/>
                          <a:uFillTx/>
                          <a:latin typeface="Arial" charset="0"/>
                          <a:ea typeface="SimSun" pitchFamily="2" charset="-122"/>
                          <a:cs typeface="Arial" charset="0"/>
                        </a:rPr>
                        <a:t>Onartuzumab (N=60)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700"/>
                        </a:lnSpc>
                      </a:pPr>
                      <a:r>
                        <a:rPr lang="en-GB" sz="1400" b="1" dirty="0" smtClean="0">
                          <a:solidFill>
                            <a:schemeClr val="tx2"/>
                          </a:solidFill>
                        </a:rPr>
                        <a:t>Placebo (N=60)</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46087">
                <a:tc>
                  <a:txBody>
                    <a:bodyPr/>
                    <a:lstStyle/>
                    <a:p>
                      <a:pPr marL="0">
                        <a:lnSpc>
                          <a:spcPts val="1700"/>
                        </a:lnSpc>
                      </a:pPr>
                      <a:r>
                        <a:rPr lang="en-GB" sz="1400" dirty="0" smtClean="0"/>
                        <a:t>Nausea</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68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63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a:lnSpc>
                          <a:spcPts val="1700"/>
                        </a:lnSpc>
                      </a:pPr>
                      <a:r>
                        <a:rPr lang="en-GB" sz="1400" dirty="0" smtClean="0"/>
                        <a:t>Vomiting</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700"/>
                        </a:lnSpc>
                      </a:pPr>
                      <a:r>
                        <a:rPr lang="en-GB" sz="1400" dirty="0" smtClean="0"/>
                        <a:t>47</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700"/>
                        </a:lnSpc>
                      </a:pPr>
                      <a:r>
                        <a:rPr lang="en-GB" sz="1400" dirty="0" smtClean="0"/>
                        <a:t>45</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a:lnSpc>
                          <a:spcPts val="1700"/>
                        </a:lnSpc>
                      </a:pPr>
                      <a:r>
                        <a:rPr lang="en-GB" sz="1400" b="0" i="0" u="none" strike="noStrike" kern="1200" baseline="0" dirty="0" smtClean="0">
                          <a:solidFill>
                            <a:schemeClr val="tx1"/>
                          </a:solidFill>
                          <a:latin typeface="+mn-lt"/>
                          <a:ea typeface="+mn-ea"/>
                          <a:cs typeface="+mn-cs"/>
                        </a:rPr>
                        <a:t>Diarrhoea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48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40</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en-GB" sz="1400" b="0" i="0" u="none" strike="noStrike" kern="1200" baseline="0" dirty="0" smtClean="0">
                          <a:solidFill>
                            <a:schemeClr val="tx1"/>
                          </a:solidFill>
                          <a:latin typeface="+mn-lt"/>
                          <a:ea typeface="+mn-ea"/>
                          <a:cs typeface="+mn-cs"/>
                        </a:rPr>
                        <a:t>Constipation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700"/>
                        </a:lnSpc>
                      </a:pPr>
                      <a:r>
                        <a:rPr lang="en-GB" sz="1400" dirty="0" smtClean="0"/>
                        <a:t>28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700"/>
                        </a:lnSpc>
                      </a:pPr>
                      <a:r>
                        <a:rPr lang="en-GB" sz="1400" dirty="0" smtClean="0"/>
                        <a:t>38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29710">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en-GB" sz="1400" b="0" i="0" u="none" strike="noStrike" kern="1200" baseline="0" dirty="0" smtClean="0">
                          <a:solidFill>
                            <a:schemeClr val="tx1"/>
                          </a:solidFill>
                          <a:latin typeface="+mn-lt"/>
                          <a:ea typeface="+mn-ea"/>
                          <a:cs typeface="+mn-cs"/>
                        </a:rPr>
                        <a:t>Abdominal pain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25</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23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en-GB" sz="1400" b="0" i="0" u="none" strike="noStrike" kern="1200" baseline="0" dirty="0" smtClean="0">
                          <a:solidFill>
                            <a:schemeClr val="tx1"/>
                          </a:solidFill>
                          <a:latin typeface="+mn-lt"/>
                          <a:ea typeface="+mn-ea"/>
                          <a:cs typeface="+mn-cs"/>
                        </a:rPr>
                        <a:t>Peripheral neuropathy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700"/>
                        </a:lnSpc>
                      </a:pPr>
                      <a:r>
                        <a:rPr lang="en-GB" sz="1400" dirty="0" smtClean="0"/>
                        <a:t>37</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700"/>
                        </a:lnSpc>
                      </a:pPr>
                      <a:r>
                        <a:rPr lang="en-GB" sz="1400" dirty="0" smtClean="0"/>
                        <a:t>42</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en-GB" sz="1400" b="0" i="0" u="none" strike="noStrike" kern="1200" baseline="0" dirty="0" smtClean="0">
                          <a:solidFill>
                            <a:schemeClr val="tx1"/>
                          </a:solidFill>
                          <a:latin typeface="+mn-lt"/>
                          <a:ea typeface="+mn-ea"/>
                          <a:cs typeface="+mn-cs"/>
                        </a:rPr>
                        <a:t>Neutropenia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63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50</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en-GB" sz="1400" b="0" i="0" u="none" strike="noStrike" kern="1200" baseline="0" dirty="0" smtClean="0">
                          <a:solidFill>
                            <a:schemeClr val="tx1"/>
                          </a:solidFill>
                          <a:latin typeface="+mn-lt"/>
                          <a:ea typeface="+mn-ea"/>
                          <a:cs typeface="+mn-cs"/>
                        </a:rPr>
                        <a:t>Fatigue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700"/>
                        </a:lnSpc>
                      </a:pPr>
                      <a:r>
                        <a:rPr lang="en-GB" sz="1400" dirty="0" smtClean="0"/>
                        <a:t>43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700"/>
                        </a:lnSpc>
                      </a:pPr>
                      <a:r>
                        <a:rPr lang="en-GB" sz="1400" dirty="0" smtClean="0"/>
                        <a:t>55</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en-GB" sz="1400" b="0" i="0" u="none" strike="noStrike" kern="1200" baseline="0" dirty="0" smtClean="0">
                          <a:solidFill>
                            <a:schemeClr val="tx1"/>
                          </a:solidFill>
                          <a:latin typeface="+mn-lt"/>
                          <a:ea typeface="+mn-ea"/>
                          <a:cs typeface="+mn-cs"/>
                        </a:rPr>
                        <a:t>Peripheral oedema</a:t>
                      </a:r>
                      <a:endParaRPr lang="en-GB" sz="11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55</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15</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891299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5123" name="Rectangle 3"/>
          <p:cNvSpPr>
            <a:spLocks noGrp="1" noChangeArrowheads="1"/>
          </p:cNvSpPr>
          <p:nvPr>
            <p:ph type="body" idx="1"/>
          </p:nvPr>
        </p:nvSpPr>
        <p:spPr>
          <a:xfrm>
            <a:off x="365124" y="1254035"/>
            <a:ext cx="8413751" cy="4491672"/>
          </a:xfrm>
        </p:spPr>
        <p:txBody>
          <a:bodyPr numCol="2"/>
          <a:lstStyle/>
          <a:p>
            <a:pPr marL="0" indent="0">
              <a:spcAft>
                <a:spcPts val="0"/>
              </a:spcAft>
              <a:buNone/>
              <a:tabLst>
                <a:tab pos="987425" algn="l"/>
              </a:tabLst>
            </a:pPr>
            <a:r>
              <a:rPr lang="en-GB" sz="1150" dirty="0" smtClean="0"/>
              <a:t>5-FU	5-fluorouracil</a:t>
            </a:r>
            <a:endParaRPr lang="en-GB" sz="1150" dirty="0"/>
          </a:p>
          <a:p>
            <a:pPr marL="0" indent="0">
              <a:spcAft>
                <a:spcPts val="0"/>
              </a:spcAft>
              <a:buNone/>
              <a:tabLst>
                <a:tab pos="987425" algn="l"/>
              </a:tabLst>
            </a:pPr>
            <a:r>
              <a:rPr lang="en-GB" sz="1150" dirty="0" smtClean="0"/>
              <a:t>ADC	adenocarcinoma</a:t>
            </a:r>
            <a:endParaRPr lang="en-GB" sz="1150" dirty="0"/>
          </a:p>
          <a:p>
            <a:pPr marL="0" indent="0">
              <a:spcAft>
                <a:spcPts val="0"/>
              </a:spcAft>
              <a:buNone/>
              <a:tabLst>
                <a:tab pos="987425" algn="l"/>
              </a:tabLst>
            </a:pPr>
            <a:r>
              <a:rPr lang="en-GB" sz="1150" dirty="0" smtClean="0"/>
              <a:t>AE	adverse </a:t>
            </a:r>
            <a:r>
              <a:rPr lang="en-GB" sz="1150" dirty="0"/>
              <a:t>event</a:t>
            </a:r>
          </a:p>
          <a:p>
            <a:pPr marL="0" indent="0">
              <a:spcAft>
                <a:spcPts val="0"/>
              </a:spcAft>
              <a:buNone/>
              <a:tabLst>
                <a:tab pos="987425" algn="l"/>
              </a:tabLst>
            </a:pPr>
            <a:r>
              <a:rPr lang="en-GB" sz="1150" dirty="0" smtClean="0"/>
              <a:t>ALT	alanine </a:t>
            </a:r>
            <a:r>
              <a:rPr lang="en-GB" sz="1150" dirty="0"/>
              <a:t>transaminase</a:t>
            </a:r>
          </a:p>
          <a:p>
            <a:pPr marL="0" indent="0">
              <a:spcAft>
                <a:spcPts val="0"/>
              </a:spcAft>
              <a:buNone/>
              <a:tabLst>
                <a:tab pos="987425" algn="l"/>
              </a:tabLst>
            </a:pPr>
            <a:r>
              <a:rPr lang="en-GB" sz="1150" dirty="0" smtClean="0"/>
              <a:t>AST	aspartate </a:t>
            </a:r>
            <a:r>
              <a:rPr lang="en-GB" sz="1150" dirty="0"/>
              <a:t>aminotransferase</a:t>
            </a:r>
          </a:p>
          <a:p>
            <a:pPr marL="0" indent="0">
              <a:spcAft>
                <a:spcPts val="0"/>
              </a:spcAft>
              <a:buNone/>
              <a:tabLst>
                <a:tab pos="987425" algn="l"/>
              </a:tabLst>
            </a:pPr>
            <a:r>
              <a:rPr lang="en-GB" sz="1150" dirty="0" smtClean="0"/>
              <a:t>bid	twice </a:t>
            </a:r>
            <a:r>
              <a:rPr lang="en-GB" sz="1150" dirty="0"/>
              <a:t>daily</a:t>
            </a:r>
          </a:p>
          <a:p>
            <a:pPr marL="0" indent="0">
              <a:spcAft>
                <a:spcPts val="0"/>
              </a:spcAft>
              <a:buNone/>
              <a:tabLst>
                <a:tab pos="987425" algn="l"/>
              </a:tabLst>
            </a:pPr>
            <a:r>
              <a:rPr lang="en-US" sz="1150" dirty="0" smtClean="0"/>
              <a:t>CCR2	</a:t>
            </a:r>
            <a:r>
              <a:rPr lang="en-GB" sz="1150" dirty="0" smtClean="0"/>
              <a:t>chemokine </a:t>
            </a:r>
            <a:r>
              <a:rPr lang="en-GB" sz="1150" dirty="0"/>
              <a:t>receptor 2</a:t>
            </a:r>
          </a:p>
          <a:p>
            <a:pPr marL="0" indent="0">
              <a:spcAft>
                <a:spcPts val="0"/>
              </a:spcAft>
              <a:buNone/>
              <a:tabLst>
                <a:tab pos="987425" algn="l"/>
              </a:tabLst>
            </a:pPr>
            <a:r>
              <a:rPr lang="en-GB" sz="1150" dirty="0" smtClean="0"/>
              <a:t>CI	confidence interval</a:t>
            </a:r>
            <a:endParaRPr lang="en-GB" sz="1150" dirty="0"/>
          </a:p>
          <a:p>
            <a:pPr marL="0" indent="0">
              <a:spcAft>
                <a:spcPts val="0"/>
              </a:spcAft>
              <a:buNone/>
              <a:tabLst>
                <a:tab pos="987425" algn="l"/>
              </a:tabLst>
            </a:pPr>
            <a:r>
              <a:rPr lang="en-GB" sz="1150" dirty="0" smtClean="0"/>
              <a:t>CT	chemotherapy</a:t>
            </a:r>
            <a:endParaRPr lang="en-GB" sz="1150" dirty="0"/>
          </a:p>
          <a:p>
            <a:pPr marL="0" indent="0">
              <a:spcAft>
                <a:spcPts val="0"/>
              </a:spcAft>
              <a:buNone/>
              <a:tabLst>
                <a:tab pos="987425" algn="l"/>
              </a:tabLst>
            </a:pPr>
            <a:r>
              <a:rPr lang="en-GB" sz="1150" dirty="0" smtClean="0"/>
              <a:t>CR	complete </a:t>
            </a:r>
            <a:r>
              <a:rPr lang="en-GB" sz="1150" dirty="0"/>
              <a:t>response</a:t>
            </a:r>
          </a:p>
          <a:p>
            <a:pPr marL="0" indent="0">
              <a:spcAft>
                <a:spcPts val="0"/>
              </a:spcAft>
              <a:buNone/>
              <a:tabLst>
                <a:tab pos="987425" algn="l"/>
              </a:tabLst>
            </a:pPr>
            <a:r>
              <a:rPr lang="en-GB" sz="1150" dirty="0" smtClean="0"/>
              <a:t>CRC	colorectal </a:t>
            </a:r>
            <a:r>
              <a:rPr lang="en-GB" sz="1150" dirty="0"/>
              <a:t>cancer</a:t>
            </a:r>
          </a:p>
          <a:p>
            <a:pPr marL="0" indent="0">
              <a:spcAft>
                <a:spcPts val="0"/>
              </a:spcAft>
              <a:buNone/>
              <a:tabLst>
                <a:tab pos="987425" algn="l"/>
              </a:tabLst>
            </a:pPr>
            <a:r>
              <a:rPr lang="en-GB" sz="1150" dirty="0" smtClean="0"/>
              <a:t>CRT	</a:t>
            </a:r>
            <a:r>
              <a:rPr lang="en-GB" sz="1150" dirty="0" err="1" smtClean="0"/>
              <a:t>chemoradiotherapy</a:t>
            </a:r>
            <a:endParaRPr lang="en-GB" sz="1150" dirty="0"/>
          </a:p>
          <a:p>
            <a:pPr marL="0" indent="0">
              <a:spcAft>
                <a:spcPts val="0"/>
              </a:spcAft>
              <a:buNone/>
              <a:tabLst>
                <a:tab pos="987425" algn="l"/>
              </a:tabLst>
            </a:pPr>
            <a:r>
              <a:rPr lang="en-GB" sz="1150" dirty="0" smtClean="0"/>
              <a:t>DCR	disease </a:t>
            </a:r>
            <a:r>
              <a:rPr lang="en-GB" sz="1150" dirty="0"/>
              <a:t>control rate</a:t>
            </a:r>
          </a:p>
          <a:p>
            <a:pPr marL="0" indent="0">
              <a:spcAft>
                <a:spcPts val="0"/>
              </a:spcAft>
              <a:buNone/>
              <a:tabLst>
                <a:tab pos="987425" algn="l"/>
              </a:tabLst>
            </a:pPr>
            <a:r>
              <a:rPr lang="en-GB" sz="1150" dirty="0" smtClean="0"/>
              <a:t>DSS	disease </a:t>
            </a:r>
            <a:r>
              <a:rPr lang="en-GB" sz="1150" dirty="0"/>
              <a:t>specific survival</a:t>
            </a:r>
          </a:p>
          <a:p>
            <a:pPr marL="0" indent="0">
              <a:spcAft>
                <a:spcPts val="0"/>
              </a:spcAft>
              <a:buNone/>
              <a:tabLst>
                <a:tab pos="987425" algn="l"/>
              </a:tabLst>
            </a:pPr>
            <a:r>
              <a:rPr lang="en-GB" sz="1150" dirty="0" smtClean="0"/>
              <a:t>EHCCA	</a:t>
            </a:r>
            <a:r>
              <a:rPr lang="en-GB" sz="1150" dirty="0" err="1" smtClean="0"/>
              <a:t>extrahepatic</a:t>
            </a:r>
            <a:r>
              <a:rPr lang="en-GB" sz="1150" dirty="0" smtClean="0"/>
              <a:t> </a:t>
            </a:r>
            <a:r>
              <a:rPr lang="en-GB" sz="1150" dirty="0"/>
              <a:t>cholangiocarcinoma</a:t>
            </a:r>
          </a:p>
          <a:p>
            <a:pPr marL="0" indent="0">
              <a:spcAft>
                <a:spcPts val="0"/>
              </a:spcAft>
              <a:buNone/>
              <a:tabLst>
                <a:tab pos="987425" algn="l"/>
              </a:tabLst>
            </a:pPr>
            <a:r>
              <a:rPr lang="en-GB" sz="1150" dirty="0" err="1" smtClean="0"/>
              <a:t>eNOS</a:t>
            </a:r>
            <a:r>
              <a:rPr lang="en-GB" sz="1150" dirty="0" smtClean="0"/>
              <a:t>	endothelial </a:t>
            </a:r>
            <a:r>
              <a:rPr lang="en-GB" sz="1150" dirty="0"/>
              <a:t>nitric oxide synthase</a:t>
            </a:r>
          </a:p>
          <a:p>
            <a:pPr marL="0" indent="0">
              <a:spcAft>
                <a:spcPts val="0"/>
              </a:spcAft>
              <a:buNone/>
              <a:tabLst>
                <a:tab pos="987425" algn="l"/>
              </a:tabLst>
            </a:pPr>
            <a:r>
              <a:rPr lang="en-GB" sz="1150" dirty="0" smtClean="0"/>
              <a:t>FGFR	fibroblast </a:t>
            </a:r>
            <a:r>
              <a:rPr lang="en-GB" sz="1150" dirty="0"/>
              <a:t>growth factor receptor</a:t>
            </a:r>
          </a:p>
          <a:p>
            <a:pPr marL="0" indent="0">
              <a:spcAft>
                <a:spcPts val="0"/>
              </a:spcAft>
              <a:buNone/>
              <a:tabLst>
                <a:tab pos="987425" algn="l"/>
              </a:tabLst>
            </a:pPr>
            <a:r>
              <a:rPr lang="en-GB" sz="1150" dirty="0" smtClean="0"/>
              <a:t>FOLFIRI	</a:t>
            </a:r>
            <a:r>
              <a:rPr lang="en-GB" sz="1150" dirty="0" err="1" smtClean="0"/>
              <a:t>leucovorin</a:t>
            </a:r>
            <a:r>
              <a:rPr lang="en-GB" sz="1150" dirty="0"/>
              <a:t>, fluorouracil, irinotecan</a:t>
            </a:r>
          </a:p>
          <a:p>
            <a:pPr marL="0" indent="0">
              <a:spcAft>
                <a:spcPts val="0"/>
              </a:spcAft>
              <a:buNone/>
              <a:tabLst>
                <a:tab pos="987425" algn="l"/>
              </a:tabLst>
            </a:pPr>
            <a:r>
              <a:rPr lang="en-GB" sz="1150" dirty="0" smtClean="0"/>
              <a:t>FOLFIRINOX	</a:t>
            </a:r>
            <a:r>
              <a:rPr lang="en-GB" sz="1150" dirty="0" err="1" smtClean="0"/>
              <a:t>leucovorin</a:t>
            </a:r>
            <a:r>
              <a:rPr lang="en-GB" sz="1150" dirty="0"/>
              <a:t>, fluorouracil, irinotecan, oxaliplatin</a:t>
            </a:r>
          </a:p>
          <a:p>
            <a:pPr marL="0" indent="0">
              <a:spcAft>
                <a:spcPts val="0"/>
              </a:spcAft>
              <a:buNone/>
              <a:tabLst>
                <a:tab pos="987425" algn="l"/>
              </a:tabLst>
            </a:pPr>
            <a:r>
              <a:rPr lang="en-GB" sz="1150" dirty="0" smtClean="0"/>
              <a:t>FOLFOX	</a:t>
            </a:r>
            <a:r>
              <a:rPr lang="en-GB" sz="1150" dirty="0" err="1" smtClean="0"/>
              <a:t>oxaliplatin</a:t>
            </a:r>
            <a:r>
              <a:rPr lang="en-GB" sz="1150" dirty="0"/>
              <a:t>, fluorouracil, and </a:t>
            </a:r>
            <a:r>
              <a:rPr lang="en-GB" sz="1150" dirty="0" err="1"/>
              <a:t>leucovorin</a:t>
            </a:r>
            <a:endParaRPr lang="en-GB" sz="1150" dirty="0"/>
          </a:p>
          <a:p>
            <a:pPr marL="0" indent="0">
              <a:spcAft>
                <a:spcPts val="0"/>
              </a:spcAft>
              <a:buNone/>
              <a:tabLst>
                <a:tab pos="987425" algn="l"/>
              </a:tabLst>
            </a:pPr>
            <a:r>
              <a:rPr lang="en-GB" sz="1150" dirty="0" smtClean="0"/>
              <a:t>GEC	</a:t>
            </a:r>
            <a:r>
              <a:rPr lang="en-GB" sz="1150" dirty="0" err="1" smtClean="0"/>
              <a:t>gastroesophageal</a:t>
            </a:r>
            <a:r>
              <a:rPr lang="en-GB" sz="1150" dirty="0" smtClean="0"/>
              <a:t> </a:t>
            </a:r>
            <a:r>
              <a:rPr lang="en-GB" sz="1150" dirty="0"/>
              <a:t>adenocarcinoma</a:t>
            </a:r>
          </a:p>
          <a:p>
            <a:pPr marL="0" indent="0">
              <a:spcAft>
                <a:spcPts val="0"/>
              </a:spcAft>
              <a:buNone/>
              <a:tabLst>
                <a:tab pos="987425" algn="l"/>
              </a:tabLst>
            </a:pPr>
            <a:r>
              <a:rPr lang="en-GB" sz="1150" dirty="0" smtClean="0"/>
              <a:t>GEJ	</a:t>
            </a:r>
            <a:r>
              <a:rPr lang="en-GB" sz="1150" dirty="0" err="1" smtClean="0"/>
              <a:t>gastroesophageal</a:t>
            </a:r>
            <a:r>
              <a:rPr lang="en-GB" sz="1150" dirty="0" smtClean="0"/>
              <a:t> </a:t>
            </a:r>
            <a:r>
              <a:rPr lang="en-GB" sz="1150" dirty="0"/>
              <a:t>junction</a:t>
            </a:r>
          </a:p>
          <a:p>
            <a:pPr marL="0" indent="0">
              <a:spcAft>
                <a:spcPts val="0"/>
              </a:spcAft>
              <a:buNone/>
              <a:tabLst>
                <a:tab pos="987425" algn="l"/>
              </a:tabLst>
            </a:pPr>
            <a:r>
              <a:rPr lang="en-GB" sz="1150" dirty="0" smtClean="0"/>
              <a:t>HCC	hepatocellular </a:t>
            </a:r>
            <a:r>
              <a:rPr lang="en-GB" sz="1150" dirty="0"/>
              <a:t>carcinoma</a:t>
            </a:r>
          </a:p>
          <a:p>
            <a:pPr marL="0" indent="0">
              <a:spcAft>
                <a:spcPts val="0"/>
              </a:spcAft>
              <a:buNone/>
              <a:tabLst>
                <a:tab pos="987425" algn="l"/>
              </a:tabLst>
            </a:pPr>
            <a:r>
              <a:rPr lang="en-GB" sz="1150" dirty="0" smtClean="0"/>
              <a:t>HMI	hybrid </a:t>
            </a:r>
            <a:r>
              <a:rPr lang="en-GB" sz="1150" dirty="0"/>
              <a:t>minimally invasive </a:t>
            </a:r>
            <a:r>
              <a:rPr lang="en-GB" sz="1150" dirty="0" err="1"/>
              <a:t>oesophagectomy</a:t>
            </a:r>
            <a:endParaRPr lang="en-GB" sz="1150" dirty="0"/>
          </a:p>
          <a:p>
            <a:pPr marL="0" indent="0">
              <a:spcAft>
                <a:spcPts val="0"/>
              </a:spcAft>
              <a:buNone/>
              <a:tabLst>
                <a:tab pos="987425" algn="l"/>
              </a:tabLst>
            </a:pPr>
            <a:r>
              <a:rPr lang="en-GB" sz="1150" dirty="0" smtClean="0"/>
              <a:t>HR	hazard </a:t>
            </a:r>
            <a:r>
              <a:rPr lang="en-GB" sz="1150" dirty="0"/>
              <a:t>ratio</a:t>
            </a:r>
          </a:p>
          <a:p>
            <a:pPr marL="0" indent="0">
              <a:spcAft>
                <a:spcPts val="0"/>
              </a:spcAft>
              <a:buNone/>
              <a:tabLst>
                <a:tab pos="987425" algn="l"/>
              </a:tabLst>
            </a:pPr>
            <a:r>
              <a:rPr lang="en-GB" sz="1150" dirty="0" smtClean="0"/>
              <a:t>IHC	immunohistochemistry</a:t>
            </a:r>
            <a:endParaRPr lang="en-GB" sz="1150" dirty="0"/>
          </a:p>
          <a:p>
            <a:pPr marL="0" indent="0">
              <a:spcAft>
                <a:spcPts val="0"/>
              </a:spcAft>
              <a:buNone/>
              <a:tabLst>
                <a:tab pos="987425" algn="l"/>
              </a:tabLst>
            </a:pPr>
            <a:r>
              <a:rPr lang="en-US" sz="1150" dirty="0" smtClean="0"/>
              <a:t>IHCCA	</a:t>
            </a:r>
            <a:r>
              <a:rPr lang="en-GB" sz="1150" dirty="0" smtClean="0"/>
              <a:t>intrahepatic </a:t>
            </a:r>
            <a:r>
              <a:rPr lang="en-GB" sz="1150" dirty="0"/>
              <a:t>cholangiocarcinoma</a:t>
            </a:r>
          </a:p>
          <a:p>
            <a:pPr marL="0" indent="0">
              <a:spcAft>
                <a:spcPts val="0"/>
              </a:spcAft>
              <a:buNone/>
              <a:tabLst>
                <a:tab pos="987425" algn="l"/>
              </a:tabLst>
            </a:pPr>
            <a:r>
              <a:rPr lang="en-GB" sz="1150" dirty="0" smtClean="0"/>
              <a:t>iv	intravenous</a:t>
            </a:r>
            <a:endParaRPr lang="en-GB" sz="1150" dirty="0"/>
          </a:p>
          <a:p>
            <a:pPr marL="0" indent="0">
              <a:spcAft>
                <a:spcPts val="0"/>
              </a:spcAft>
              <a:buNone/>
              <a:tabLst>
                <a:tab pos="987425" algn="l"/>
              </a:tabLst>
            </a:pPr>
            <a:r>
              <a:rPr lang="en-GB" sz="1150" dirty="0" smtClean="0"/>
              <a:t>KPS	</a:t>
            </a:r>
            <a:r>
              <a:rPr lang="en-GB" sz="1150" dirty="0" err="1" smtClean="0"/>
              <a:t>Karnofsky</a:t>
            </a:r>
            <a:r>
              <a:rPr lang="en-GB" sz="1150" dirty="0" smtClean="0"/>
              <a:t> </a:t>
            </a:r>
            <a:r>
              <a:rPr lang="en-GB" sz="1150" dirty="0"/>
              <a:t>Performance Status</a:t>
            </a:r>
          </a:p>
          <a:p>
            <a:pPr marL="0" indent="0">
              <a:spcAft>
                <a:spcPts val="0"/>
              </a:spcAft>
              <a:buNone/>
              <a:tabLst>
                <a:tab pos="987425" algn="l"/>
              </a:tabLst>
            </a:pPr>
            <a:r>
              <a:rPr lang="en-GB" sz="1150" dirty="0" smtClean="0"/>
              <a:t>LADG	laparoscopy </a:t>
            </a:r>
            <a:r>
              <a:rPr lang="en-GB" sz="1150" dirty="0"/>
              <a:t>assisted distal gastrectomy</a:t>
            </a:r>
          </a:p>
          <a:p>
            <a:pPr marL="0" indent="0">
              <a:spcAft>
                <a:spcPts val="0"/>
              </a:spcAft>
              <a:buNone/>
              <a:tabLst>
                <a:tab pos="987425" algn="l"/>
              </a:tabLst>
            </a:pPr>
            <a:r>
              <a:rPr lang="en-GB" sz="1150" dirty="0" smtClean="0"/>
              <a:t>LR	local </a:t>
            </a:r>
            <a:r>
              <a:rPr lang="en-GB" sz="1150" dirty="0"/>
              <a:t>recurrence</a:t>
            </a:r>
          </a:p>
          <a:p>
            <a:pPr marL="0" indent="0">
              <a:spcAft>
                <a:spcPts val="0"/>
              </a:spcAft>
              <a:buNone/>
              <a:tabLst>
                <a:tab pos="987425" algn="l"/>
              </a:tabLst>
            </a:pPr>
            <a:r>
              <a:rPr lang="en-GB" sz="1150" dirty="0" smtClean="0"/>
              <a:t>LV	</a:t>
            </a:r>
            <a:r>
              <a:rPr lang="en-GB" sz="1150" dirty="0" err="1" smtClean="0"/>
              <a:t>leucovorin</a:t>
            </a:r>
            <a:endParaRPr lang="en-GB" sz="1150" dirty="0"/>
          </a:p>
          <a:p>
            <a:pPr marL="0" indent="0">
              <a:spcAft>
                <a:spcPts val="0"/>
              </a:spcAft>
              <a:buNone/>
              <a:tabLst>
                <a:tab pos="987425" algn="l"/>
              </a:tabLst>
            </a:pPr>
            <a:r>
              <a:rPr lang="en-GB" sz="1150" dirty="0" err="1" smtClean="0"/>
              <a:t>mAb</a:t>
            </a:r>
            <a:r>
              <a:rPr lang="en-GB" sz="1150" dirty="0" smtClean="0"/>
              <a:t>	monoclonal </a:t>
            </a:r>
            <a:r>
              <a:rPr lang="en-GB" sz="1150" dirty="0"/>
              <a:t>antibody</a:t>
            </a:r>
          </a:p>
          <a:p>
            <a:pPr marL="0" indent="0">
              <a:spcAft>
                <a:spcPts val="0"/>
              </a:spcAft>
              <a:buNone/>
              <a:tabLst>
                <a:tab pos="987425" algn="l"/>
              </a:tabLst>
            </a:pPr>
            <a:r>
              <a:rPr lang="en-GB" sz="1150" dirty="0" err="1" smtClean="0"/>
              <a:t>mCRC</a:t>
            </a:r>
            <a:r>
              <a:rPr lang="en-GB" sz="1150" dirty="0" smtClean="0"/>
              <a:t>	metastatic </a:t>
            </a:r>
            <a:r>
              <a:rPr lang="en-GB" sz="1150" dirty="0"/>
              <a:t>colorectal cancer</a:t>
            </a:r>
          </a:p>
          <a:p>
            <a:pPr marL="0" indent="0">
              <a:spcAft>
                <a:spcPts val="0"/>
              </a:spcAft>
              <a:buNone/>
              <a:tabLst>
                <a:tab pos="987425" algn="l"/>
              </a:tabLst>
            </a:pPr>
            <a:r>
              <a:rPr lang="en-GB" sz="1150" dirty="0" smtClean="0"/>
              <a:t>MMC	</a:t>
            </a:r>
            <a:r>
              <a:rPr lang="en-GB" sz="1150" dirty="0" err="1" smtClean="0"/>
              <a:t>mitomycin</a:t>
            </a:r>
            <a:r>
              <a:rPr lang="en-GB" sz="1150" dirty="0" smtClean="0"/>
              <a:t> </a:t>
            </a:r>
            <a:r>
              <a:rPr lang="en-GB" sz="1150" dirty="0"/>
              <a:t>C</a:t>
            </a:r>
          </a:p>
          <a:p>
            <a:pPr marL="0" indent="0">
              <a:spcAft>
                <a:spcPts val="0"/>
              </a:spcAft>
              <a:buNone/>
              <a:tabLst>
                <a:tab pos="987425" algn="l"/>
              </a:tabLst>
            </a:pPr>
            <a:r>
              <a:rPr lang="en-GB" sz="1150" dirty="0" smtClean="0"/>
              <a:t>MTD	maximum </a:t>
            </a:r>
            <a:r>
              <a:rPr lang="en-GB" sz="1150" dirty="0"/>
              <a:t>tolerated dose</a:t>
            </a:r>
          </a:p>
          <a:p>
            <a:pPr marL="0" indent="0">
              <a:spcAft>
                <a:spcPts val="0"/>
              </a:spcAft>
              <a:buNone/>
              <a:tabLst>
                <a:tab pos="987425" algn="l"/>
              </a:tabLst>
            </a:pPr>
            <a:r>
              <a:rPr lang="en-GB" sz="1150" dirty="0" smtClean="0"/>
              <a:t>NOM	non-operative </a:t>
            </a:r>
            <a:r>
              <a:rPr lang="en-GB" sz="1150" dirty="0"/>
              <a:t>management</a:t>
            </a:r>
          </a:p>
          <a:p>
            <a:pPr marL="0" indent="0">
              <a:spcAft>
                <a:spcPts val="0"/>
              </a:spcAft>
              <a:buNone/>
              <a:tabLst>
                <a:tab pos="987425" algn="l"/>
              </a:tabLst>
            </a:pPr>
            <a:r>
              <a:rPr lang="en-GB" sz="1150" dirty="0" smtClean="0"/>
              <a:t>NSAID	</a:t>
            </a:r>
            <a:r>
              <a:rPr lang="en-GB" sz="1150" dirty="0" err="1" smtClean="0"/>
              <a:t>nonsteroidal</a:t>
            </a:r>
            <a:r>
              <a:rPr lang="en-GB" sz="1150" dirty="0" smtClean="0"/>
              <a:t> </a:t>
            </a:r>
            <a:r>
              <a:rPr lang="en-GB" sz="1150" dirty="0"/>
              <a:t>anti-inflammatory drugs</a:t>
            </a:r>
          </a:p>
          <a:p>
            <a:pPr marL="0" indent="0">
              <a:spcAft>
                <a:spcPts val="0"/>
              </a:spcAft>
              <a:buNone/>
              <a:tabLst>
                <a:tab pos="987425" algn="l"/>
              </a:tabLst>
            </a:pPr>
            <a:r>
              <a:rPr lang="en-GB" sz="1150" dirty="0" smtClean="0"/>
              <a:t>OC	oesophageal </a:t>
            </a:r>
            <a:r>
              <a:rPr lang="en-GB" sz="1150" dirty="0"/>
              <a:t>cancer</a:t>
            </a:r>
          </a:p>
          <a:p>
            <a:pPr marL="0" indent="0">
              <a:spcAft>
                <a:spcPts val="0"/>
              </a:spcAft>
              <a:buNone/>
              <a:tabLst>
                <a:tab pos="987425" algn="l"/>
              </a:tabLst>
            </a:pPr>
            <a:r>
              <a:rPr lang="en-GB" sz="1150" dirty="0" smtClean="0"/>
              <a:t>ODG	open </a:t>
            </a:r>
            <a:r>
              <a:rPr lang="en-GB" sz="1150" dirty="0"/>
              <a:t>distal gastrectomy</a:t>
            </a:r>
          </a:p>
          <a:p>
            <a:pPr marL="0" indent="0">
              <a:spcAft>
                <a:spcPts val="0"/>
              </a:spcAft>
              <a:buNone/>
              <a:tabLst>
                <a:tab pos="987425" algn="l"/>
              </a:tabLst>
            </a:pPr>
            <a:r>
              <a:rPr lang="en-GB" sz="1150" dirty="0" smtClean="0"/>
              <a:t>ORR	overall </a:t>
            </a:r>
            <a:r>
              <a:rPr lang="en-GB" sz="1150" dirty="0"/>
              <a:t>response rate</a:t>
            </a:r>
          </a:p>
          <a:p>
            <a:pPr marL="0" indent="0">
              <a:spcAft>
                <a:spcPts val="0"/>
              </a:spcAft>
              <a:buNone/>
              <a:tabLst>
                <a:tab pos="987425" algn="l"/>
              </a:tabLst>
            </a:pPr>
            <a:r>
              <a:rPr lang="en-GB" sz="1150" dirty="0" smtClean="0"/>
              <a:t>OS	overall </a:t>
            </a:r>
            <a:r>
              <a:rPr lang="en-GB" sz="1150" dirty="0"/>
              <a:t>survival</a:t>
            </a:r>
          </a:p>
          <a:p>
            <a:pPr marL="0" indent="0">
              <a:spcAft>
                <a:spcPts val="0"/>
              </a:spcAft>
              <a:buNone/>
              <a:tabLst>
                <a:tab pos="987425" algn="l"/>
              </a:tabLst>
            </a:pPr>
            <a:r>
              <a:rPr lang="en-GB" sz="1150" dirty="0" smtClean="0"/>
              <a:t>PCR	polymerase </a:t>
            </a:r>
            <a:r>
              <a:rPr lang="en-GB" sz="1150" dirty="0"/>
              <a:t>chain reaction</a:t>
            </a:r>
          </a:p>
          <a:p>
            <a:pPr marL="0" indent="0">
              <a:spcAft>
                <a:spcPts val="0"/>
              </a:spcAft>
              <a:buNone/>
              <a:tabLst>
                <a:tab pos="987425" algn="l"/>
              </a:tabLst>
            </a:pPr>
            <a:r>
              <a:rPr lang="en-GB" sz="1150" dirty="0" smtClean="0"/>
              <a:t>PD	progressive </a:t>
            </a:r>
            <a:r>
              <a:rPr lang="en-GB" sz="1150" dirty="0"/>
              <a:t>disease</a:t>
            </a:r>
          </a:p>
          <a:p>
            <a:pPr marL="0" indent="0">
              <a:spcAft>
                <a:spcPts val="0"/>
              </a:spcAft>
              <a:buNone/>
              <a:tabLst>
                <a:tab pos="987425" algn="l"/>
              </a:tabLst>
            </a:pPr>
            <a:r>
              <a:rPr lang="en-GB" sz="1150" dirty="0" smtClean="0"/>
              <a:t>PDGFR	platelet-derived </a:t>
            </a:r>
            <a:r>
              <a:rPr lang="en-GB" sz="1150" dirty="0"/>
              <a:t>growth factor receptor</a:t>
            </a:r>
          </a:p>
          <a:p>
            <a:pPr marL="0" indent="0">
              <a:spcAft>
                <a:spcPts val="0"/>
              </a:spcAft>
              <a:buNone/>
              <a:tabLst>
                <a:tab pos="987425" algn="l"/>
              </a:tabLst>
            </a:pPr>
            <a:r>
              <a:rPr lang="en-GB" sz="1150" dirty="0" smtClean="0"/>
              <a:t>PFS	progression </a:t>
            </a:r>
            <a:r>
              <a:rPr lang="en-GB" sz="1150" dirty="0"/>
              <a:t>free survival</a:t>
            </a:r>
          </a:p>
          <a:p>
            <a:pPr marL="0" indent="0">
              <a:spcAft>
                <a:spcPts val="0"/>
              </a:spcAft>
              <a:buNone/>
              <a:tabLst>
                <a:tab pos="987425" algn="l"/>
              </a:tabLst>
            </a:pPr>
            <a:r>
              <a:rPr lang="en-GB" sz="1150" dirty="0" smtClean="0"/>
              <a:t>PK	pharmacokinetic</a:t>
            </a:r>
            <a:endParaRPr lang="en-GB" sz="1150" dirty="0"/>
          </a:p>
          <a:p>
            <a:pPr marL="0" indent="0">
              <a:spcAft>
                <a:spcPts val="0"/>
              </a:spcAft>
              <a:buNone/>
              <a:tabLst>
                <a:tab pos="987425" algn="l"/>
              </a:tabLst>
            </a:pPr>
            <a:r>
              <a:rPr lang="en-GB" sz="1150" dirty="0" smtClean="0"/>
              <a:t>PR	partial </a:t>
            </a:r>
            <a:r>
              <a:rPr lang="en-GB" sz="1150" dirty="0"/>
              <a:t>response </a:t>
            </a:r>
          </a:p>
          <a:p>
            <a:pPr marL="0" indent="0">
              <a:spcAft>
                <a:spcPts val="0"/>
              </a:spcAft>
              <a:buNone/>
              <a:tabLst>
                <a:tab pos="987425" algn="l"/>
              </a:tabLst>
            </a:pPr>
            <a:r>
              <a:rPr lang="en-GB" sz="1150" dirty="0" smtClean="0"/>
              <a:t>RECIST	Response </a:t>
            </a:r>
            <a:r>
              <a:rPr lang="en-GB" sz="1150" dirty="0"/>
              <a:t>Evaluation Criteria In Solid </a:t>
            </a:r>
            <a:r>
              <a:rPr lang="en-GB" sz="1150" dirty="0" err="1"/>
              <a:t>Tumors</a:t>
            </a:r>
            <a:endParaRPr lang="en-GB" sz="1150" dirty="0"/>
          </a:p>
          <a:p>
            <a:pPr marL="0" indent="0">
              <a:spcAft>
                <a:spcPts val="0"/>
              </a:spcAft>
              <a:buNone/>
              <a:tabLst>
                <a:tab pos="987425" algn="l"/>
              </a:tabLst>
            </a:pPr>
            <a:r>
              <a:rPr lang="en-GB" sz="1150" dirty="0" smtClean="0"/>
              <a:t>RT	radiotherapy</a:t>
            </a:r>
            <a:endParaRPr lang="en-GB" sz="1150" dirty="0"/>
          </a:p>
          <a:p>
            <a:pPr marL="0" indent="0">
              <a:spcAft>
                <a:spcPts val="0"/>
              </a:spcAft>
              <a:buNone/>
              <a:tabLst>
                <a:tab pos="987425" algn="l"/>
              </a:tabLst>
            </a:pPr>
            <a:r>
              <a:rPr lang="en-GB" sz="1150" dirty="0" smtClean="0"/>
              <a:t>SMA	superior </a:t>
            </a:r>
            <a:r>
              <a:rPr lang="en-GB" sz="1150" dirty="0"/>
              <a:t>mesenteric artery</a:t>
            </a:r>
          </a:p>
          <a:p>
            <a:pPr marL="0" indent="0">
              <a:spcAft>
                <a:spcPts val="0"/>
              </a:spcAft>
              <a:buNone/>
              <a:tabLst>
                <a:tab pos="987425" algn="l"/>
              </a:tabLst>
            </a:pPr>
            <a:r>
              <a:rPr lang="en-GB" sz="1150" dirty="0" smtClean="0"/>
              <a:t>TEAE	treatment </a:t>
            </a:r>
            <a:r>
              <a:rPr lang="en-GB" sz="1150" dirty="0"/>
              <a:t>emergent adverse event</a:t>
            </a:r>
          </a:p>
          <a:p>
            <a:pPr marL="0" indent="0">
              <a:spcAft>
                <a:spcPts val="0"/>
              </a:spcAft>
              <a:buNone/>
              <a:tabLst>
                <a:tab pos="987425" algn="l"/>
              </a:tabLst>
            </a:pPr>
            <a:r>
              <a:rPr lang="en-GB" sz="1150" dirty="0" smtClean="0"/>
              <a:t>TTP	time </a:t>
            </a:r>
            <a:r>
              <a:rPr lang="en-GB" sz="1150" dirty="0"/>
              <a:t>to progression</a:t>
            </a:r>
          </a:p>
          <a:p>
            <a:pPr marL="0" indent="0">
              <a:spcAft>
                <a:spcPts val="0"/>
              </a:spcAft>
              <a:buNone/>
              <a:tabLst>
                <a:tab pos="987425" algn="l"/>
              </a:tabLst>
            </a:pPr>
            <a:r>
              <a:rPr lang="en-GB" sz="1150" dirty="0" smtClean="0"/>
              <a:t>ULN	upper </a:t>
            </a:r>
            <a:r>
              <a:rPr lang="en-GB" sz="1150" dirty="0"/>
              <a:t>limit of normal </a:t>
            </a:r>
          </a:p>
          <a:p>
            <a:pPr marL="0" indent="0">
              <a:spcAft>
                <a:spcPts val="0"/>
              </a:spcAft>
              <a:buNone/>
              <a:tabLst>
                <a:tab pos="987425" algn="l"/>
              </a:tabLst>
            </a:pPr>
            <a:r>
              <a:rPr lang="en-GB" sz="1150" dirty="0" smtClean="0"/>
              <a:t>VEGFR	vascular </a:t>
            </a:r>
            <a:r>
              <a:rPr lang="en-GB" sz="1150" dirty="0"/>
              <a:t>endothelial growth factor receptor</a:t>
            </a:r>
          </a:p>
          <a:p>
            <a:pPr marL="0" indent="0">
              <a:spcAft>
                <a:spcPts val="0"/>
              </a:spcAft>
              <a:buNone/>
              <a:tabLst>
                <a:tab pos="987425" algn="l"/>
              </a:tabLst>
            </a:pPr>
            <a:r>
              <a:rPr lang="en-GB" sz="1150" dirty="0" err="1" smtClean="0"/>
              <a:t>QoL</a:t>
            </a:r>
            <a:r>
              <a:rPr lang="en-GB" sz="1150" dirty="0" smtClean="0"/>
              <a:t>	quality </a:t>
            </a:r>
            <a:r>
              <a:rPr lang="en-GB" sz="1150" dirty="0"/>
              <a:t>of life</a:t>
            </a:r>
          </a:p>
          <a:p>
            <a:pPr marL="0" indent="0">
              <a:spcAft>
                <a:spcPts val="0"/>
              </a:spcAft>
              <a:buNone/>
              <a:tabLst>
                <a:tab pos="987425" algn="l"/>
              </a:tabLst>
            </a:pPr>
            <a:r>
              <a:rPr lang="en-GB" sz="1150" dirty="0" smtClean="0"/>
              <a:t>SCC	squamous cell </a:t>
            </a:r>
            <a:r>
              <a:rPr lang="en-GB" sz="1150" dirty="0"/>
              <a:t>carcinoma</a:t>
            </a:r>
          </a:p>
          <a:p>
            <a:pPr marL="0" indent="0">
              <a:spcAft>
                <a:spcPts val="0"/>
              </a:spcAft>
              <a:buNone/>
              <a:tabLst>
                <a:tab pos="987425" algn="l"/>
              </a:tabLst>
            </a:pPr>
            <a:r>
              <a:rPr lang="en-GB" sz="1150" dirty="0" smtClean="0"/>
              <a:t>SD	stable </a:t>
            </a:r>
            <a:r>
              <a:rPr lang="en-GB" sz="1150" dirty="0"/>
              <a:t>disease</a:t>
            </a:r>
          </a:p>
          <a:p>
            <a:pPr marL="0" indent="0">
              <a:spcAft>
                <a:spcPts val="0"/>
              </a:spcAft>
              <a:buNone/>
              <a:tabLst>
                <a:tab pos="987425" algn="l"/>
              </a:tabLst>
            </a:pPr>
            <a:r>
              <a:rPr lang="en-GB" sz="1150" dirty="0" err="1" smtClean="0"/>
              <a:t>SoC</a:t>
            </a:r>
            <a:r>
              <a:rPr lang="en-GB" sz="1150" dirty="0" smtClean="0"/>
              <a:t>	standard </a:t>
            </a:r>
            <a:r>
              <a:rPr lang="en-GB" sz="1150" dirty="0"/>
              <a:t>of care</a:t>
            </a:r>
          </a:p>
          <a:p>
            <a:pPr marL="0" indent="0">
              <a:spcAft>
                <a:spcPts val="0"/>
              </a:spcAft>
              <a:buNone/>
              <a:tabLst>
                <a:tab pos="8429625" algn="r"/>
              </a:tabLst>
            </a:pPr>
            <a:endParaRPr lang="en-GB" sz="1150" dirty="0"/>
          </a:p>
        </p:txBody>
      </p:sp>
    </p:spTree>
    <p:custDataLst>
      <p:tags r:id="rId1"/>
    </p:custDataLst>
    <p:extLst>
      <p:ext uri="{BB962C8B-B14F-4D97-AF65-F5344CB8AC3E}">
        <p14:creationId xmlns:p14="http://schemas.microsoft.com/office/powerpoint/2010/main" val="23987013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69888" y="1295400"/>
            <a:ext cx="8404225" cy="4811574"/>
          </a:xfrm>
          <a:prstGeom prst="rect">
            <a:avLst/>
          </a:prstGeom>
          <a:noFill/>
        </p:spPr>
        <p:txBody>
          <a:bodyPr wrap="square" lIns="0" rtlCol="0">
            <a:spAutoFit/>
          </a:bodyPr>
          <a:lstStyle/>
          <a:p>
            <a:pPr lvl="0">
              <a:buClr>
                <a:srgbClr val="043882"/>
              </a:buClr>
            </a:pPr>
            <a:r>
              <a:rPr lang="en-GB" sz="1600" b="1" dirty="0"/>
              <a:t>Study objective</a:t>
            </a:r>
          </a:p>
          <a:p>
            <a:pPr marL="285750" lvl="1" indent="-285750">
              <a:spcAft>
                <a:spcPts val="1200"/>
              </a:spcAft>
              <a:buClr>
                <a:srgbClr val="043882"/>
              </a:buClr>
              <a:buFont typeface="Arial" panose="020B0604020202020204" pitchFamily="34" charset="0"/>
              <a:buChar char="•"/>
            </a:pPr>
            <a:r>
              <a:rPr lang="en-GB" sz="1600" dirty="0"/>
              <a:t>To assess the safety and efficacy of the anti-PD-1 monoclonal antibody pembrolizumab in patients with PD-L1-positive advanced gastric cancer in the KEYNOTE-012 </a:t>
            </a:r>
            <a:r>
              <a:rPr lang="en-GB" sz="1600" dirty="0" smtClean="0"/>
              <a:t>trial</a:t>
            </a:r>
          </a:p>
          <a:p>
            <a:pPr marL="285750" lvl="1" indent="-285750">
              <a:spcBef>
                <a:spcPts val="26000"/>
              </a:spcBef>
              <a:spcAft>
                <a:spcPts val="1200"/>
              </a:spcAft>
              <a:buClr>
                <a:srgbClr val="043882"/>
              </a:buClr>
              <a:buFont typeface="Arial" panose="020B0604020202020204" pitchFamily="34" charset="0"/>
              <a:buChar char="•"/>
            </a:pPr>
            <a:r>
              <a:rPr lang="en-GB" sz="1600" dirty="0" smtClean="0"/>
              <a:t>Archived </a:t>
            </a:r>
            <a:r>
              <a:rPr lang="en-GB" sz="1600" dirty="0"/>
              <a:t>tumour samples were screened for PD-L1 expression using an IHC-based </a:t>
            </a:r>
            <a:r>
              <a:rPr lang="en-GB" sz="1600" dirty="0" smtClean="0"/>
              <a:t>assay</a:t>
            </a:r>
            <a:endParaRPr lang="en-GB" sz="1600" dirty="0"/>
          </a:p>
        </p:txBody>
      </p:sp>
      <p:sp>
        <p:nvSpPr>
          <p:cNvPr id="6" name="Title 5"/>
          <p:cNvSpPr>
            <a:spLocks noGrp="1"/>
          </p:cNvSpPr>
          <p:nvPr>
            <p:ph type="title"/>
          </p:nvPr>
        </p:nvSpPr>
        <p:spPr/>
        <p:txBody>
          <a:bodyPr/>
          <a:lstStyle/>
          <a:p>
            <a:r>
              <a:rPr lang="en-GB" sz="1800" dirty="0"/>
              <a:t>3: Relationship between PD-L1 expression and clinical outcomes in patients (</a:t>
            </a:r>
            <a:r>
              <a:rPr lang="en-GB" sz="1800" dirty="0" err="1"/>
              <a:t>pts</a:t>
            </a:r>
            <a:r>
              <a:rPr lang="en-GB" sz="1800" dirty="0"/>
              <a:t>) with advanced gastric cancer treated with the anti-PD-1 monoclonal antibody pembrolizumab (</a:t>
            </a:r>
            <a:r>
              <a:rPr lang="en-GB" sz="1800" dirty="0" err="1"/>
              <a:t>Pembro</a:t>
            </a:r>
            <a:r>
              <a:rPr lang="en-GB" sz="1800" dirty="0"/>
              <a:t>; MK-3475) in KEYNOTE-012 – </a:t>
            </a:r>
            <a:r>
              <a:rPr lang="en-GB" sz="1800" dirty="0" err="1"/>
              <a:t>Muro</a:t>
            </a:r>
            <a:r>
              <a:rPr lang="en-GB" sz="1800" dirty="0"/>
              <a:t> K, et al</a:t>
            </a:r>
          </a:p>
        </p:txBody>
      </p:sp>
      <p:sp>
        <p:nvSpPr>
          <p:cNvPr id="8" name="Text Placeholder 7"/>
          <p:cNvSpPr>
            <a:spLocks noGrp="1"/>
          </p:cNvSpPr>
          <p:nvPr>
            <p:ph type="body" sz="quarter" idx="11"/>
          </p:nvPr>
        </p:nvSpPr>
        <p:spPr/>
        <p:txBody>
          <a:bodyPr/>
          <a:lstStyle/>
          <a:p>
            <a:r>
              <a:rPr lang="fr-FR" dirty="0" err="1"/>
              <a:t>Muro</a:t>
            </a:r>
            <a:r>
              <a:rPr lang="fr-FR" dirty="0"/>
              <a:t> et al. J Clin </a:t>
            </a:r>
            <a:r>
              <a:rPr lang="fr-FR" dirty="0" err="1"/>
              <a:t>Oncol</a:t>
            </a:r>
            <a:r>
              <a:rPr lang="fr-FR" dirty="0"/>
              <a:t> 2015; 33 (</a:t>
            </a:r>
            <a:r>
              <a:rPr lang="fr-FR" dirty="0" err="1"/>
              <a:t>suppl</a:t>
            </a:r>
            <a:r>
              <a:rPr lang="fr-FR" dirty="0"/>
              <a:t> 3; </a:t>
            </a:r>
            <a:r>
              <a:rPr lang="fr-FR" dirty="0" err="1"/>
              <a:t>abstr</a:t>
            </a:r>
            <a:r>
              <a:rPr lang="fr-FR" dirty="0"/>
              <a:t> 3</a:t>
            </a:r>
            <a:r>
              <a:rPr lang="fr-FR" dirty="0" smtClean="0"/>
              <a:t>)</a:t>
            </a:r>
            <a:endParaRPr lang="en-GB" dirty="0"/>
          </a:p>
        </p:txBody>
      </p:sp>
      <p:sp>
        <p:nvSpPr>
          <p:cNvPr id="11" name="AutoShape 12"/>
          <p:cNvSpPr>
            <a:spLocks noChangeArrowheads="1"/>
          </p:cNvSpPr>
          <p:nvPr/>
        </p:nvSpPr>
        <p:spPr bwMode="auto">
          <a:xfrm>
            <a:off x="4623005" y="3283142"/>
            <a:ext cx="2561167" cy="1168400"/>
          </a:xfrm>
          <a:prstGeom prst="roundRect">
            <a:avLst>
              <a:gd name="adj" fmla="val 0"/>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Pembrolizumab </a:t>
            </a:r>
            <a:br>
              <a:rPr lang="en-GB" altLang="zh-CN" dirty="0">
                <a:solidFill>
                  <a:schemeClr val="tx2"/>
                </a:solidFill>
                <a:ea typeface="SimSun" pitchFamily="2" charset="-122"/>
              </a:rPr>
            </a:br>
            <a:r>
              <a:rPr lang="en-GB" altLang="zh-CN" dirty="0">
                <a:solidFill>
                  <a:schemeClr val="tx2"/>
                </a:solidFill>
                <a:ea typeface="SimSun" pitchFamily="2" charset="-122"/>
              </a:rPr>
              <a:t>10 mg/kg q2w</a:t>
            </a:r>
          </a:p>
          <a:p>
            <a:pPr algn="ctr" defTabSz="892175" eaLnBrk="0" hangingPunct="0"/>
            <a:r>
              <a:rPr lang="en-GB" altLang="zh-CN" dirty="0">
                <a:solidFill>
                  <a:schemeClr val="tx2"/>
                </a:solidFill>
                <a:ea typeface="SimSun" pitchFamily="2" charset="-122"/>
              </a:rPr>
              <a:t>(N=39)</a:t>
            </a:r>
          </a:p>
        </p:txBody>
      </p:sp>
      <p:cxnSp>
        <p:nvCxnSpPr>
          <p:cNvPr id="12" name="AutoShape 19"/>
          <p:cNvCxnSpPr>
            <a:cxnSpLocks noChangeShapeType="1"/>
          </p:cNvCxnSpPr>
          <p:nvPr/>
        </p:nvCxnSpPr>
        <p:spPr bwMode="auto">
          <a:xfrm>
            <a:off x="3689578" y="3867342"/>
            <a:ext cx="933427" cy="0"/>
          </a:xfrm>
          <a:prstGeom prst="straightConnector1">
            <a:avLst/>
          </a:prstGeom>
          <a:noFill/>
          <a:ln w="57150">
            <a:solidFill>
              <a:schemeClr val="bg2">
                <a:lumMod val="60000"/>
                <a:lumOff val="40000"/>
              </a:schemeClr>
            </a:solidFill>
            <a:round/>
            <a:headEnd/>
            <a:tailEnd type="triangle" w="med" len="med"/>
          </a:ln>
        </p:spPr>
      </p:cxnSp>
      <p:cxnSp>
        <p:nvCxnSpPr>
          <p:cNvPr id="13" name="AutoShape 21"/>
          <p:cNvCxnSpPr>
            <a:cxnSpLocks noChangeShapeType="1"/>
          </p:cNvCxnSpPr>
          <p:nvPr/>
        </p:nvCxnSpPr>
        <p:spPr bwMode="auto">
          <a:xfrm>
            <a:off x="7179408" y="3867342"/>
            <a:ext cx="933427" cy="1"/>
          </a:xfrm>
          <a:prstGeom prst="straightConnector1">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8112835" y="3603024"/>
            <a:ext cx="657678" cy="528637"/>
          </a:xfrm>
          <a:prstGeom prst="roundRect">
            <a:avLst>
              <a:gd name="adj" fmla="val 0"/>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16" name="AutoShape 9"/>
          <p:cNvSpPr>
            <a:spLocks noChangeArrowheads="1"/>
          </p:cNvSpPr>
          <p:nvPr/>
        </p:nvSpPr>
        <p:spPr bwMode="auto">
          <a:xfrm>
            <a:off x="369888" y="2374148"/>
            <a:ext cx="3920273" cy="29982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US" altLang="zh-CN" dirty="0">
                <a:solidFill>
                  <a:schemeClr val="tx2"/>
                </a:solidFill>
                <a:ea typeface="SimSun" pitchFamily="2" charset="-122"/>
              </a:rPr>
              <a:t>Recurrent or metastatic adenocarcinoma of the stomach or GEJ</a:t>
            </a:r>
          </a:p>
          <a:p>
            <a:pPr marL="228600" indent="-228600" defTabSz="892175" eaLnBrk="0" hangingPunct="0">
              <a:spcAft>
                <a:spcPct val="30000"/>
              </a:spcAft>
              <a:buFont typeface="Arial" pitchFamily="34" charset="0"/>
              <a:buChar char="•"/>
            </a:pPr>
            <a:r>
              <a:rPr lang="en-US" altLang="zh-CN" dirty="0">
                <a:solidFill>
                  <a:schemeClr val="tx2"/>
                </a:solidFill>
                <a:ea typeface="SimSun" pitchFamily="2" charset="-122"/>
              </a:rPr>
              <a:t>ECOG PS 0–1; PD-L1*-positive </a:t>
            </a:r>
          </a:p>
          <a:p>
            <a:pPr marL="228600" indent="-228600" defTabSz="892175" eaLnBrk="0" hangingPunct="0">
              <a:spcAft>
                <a:spcPct val="30000"/>
              </a:spcAft>
              <a:buFont typeface="Arial" pitchFamily="34" charset="0"/>
              <a:buChar char="•"/>
            </a:pPr>
            <a:r>
              <a:rPr lang="en-US" altLang="zh-CN" dirty="0">
                <a:solidFill>
                  <a:schemeClr val="tx2"/>
                </a:solidFill>
                <a:ea typeface="SimSun" pitchFamily="2" charset="-122"/>
              </a:rPr>
              <a:t>No systemic steroid therapy </a:t>
            </a:r>
          </a:p>
          <a:p>
            <a:pPr marL="228600" indent="-228600" defTabSz="892175" eaLnBrk="0" hangingPunct="0">
              <a:spcAft>
                <a:spcPct val="30000"/>
              </a:spcAft>
              <a:buFont typeface="Arial" pitchFamily="34" charset="0"/>
              <a:buChar char="•"/>
            </a:pPr>
            <a:r>
              <a:rPr lang="en-US" altLang="zh-CN" dirty="0">
                <a:solidFill>
                  <a:schemeClr val="tx2"/>
                </a:solidFill>
                <a:ea typeface="SimSun" pitchFamily="2" charset="-122"/>
              </a:rPr>
              <a:t>No autoimmune disease or active brain metastases</a:t>
            </a:r>
          </a:p>
          <a:p>
            <a:pPr marL="292100" indent="-292100" defTabSz="892175" eaLnBrk="0" hangingPunct="0">
              <a:spcAft>
                <a:spcPct val="30000"/>
              </a:spcAft>
            </a:pPr>
            <a:r>
              <a:rPr lang="en-GB" altLang="zh-CN" dirty="0">
                <a:solidFill>
                  <a:schemeClr val="tx2"/>
                </a:solidFill>
                <a:ea typeface="SimSun" pitchFamily="2" charset="-122"/>
              </a:rPr>
              <a:t>(n=65)</a:t>
            </a:r>
          </a:p>
        </p:txBody>
      </p:sp>
    </p:spTree>
    <p:extLst>
      <p:ext uri="{BB962C8B-B14F-4D97-AF65-F5344CB8AC3E}">
        <p14:creationId xmlns:p14="http://schemas.microsoft.com/office/powerpoint/2010/main" val="888917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3: Relationship between PD-L1 expression and clinical outcomes in patients (</a:t>
            </a:r>
            <a:r>
              <a:rPr lang="en-GB" sz="1800" dirty="0" err="1"/>
              <a:t>pts</a:t>
            </a:r>
            <a:r>
              <a:rPr lang="en-GB" sz="1800" dirty="0"/>
              <a:t>) with advanced gastric cancer treated with the anti-PD-1 monoclonal antibody pembrolizumab (</a:t>
            </a:r>
            <a:r>
              <a:rPr lang="en-GB" sz="1800" dirty="0" err="1"/>
              <a:t>Pembro</a:t>
            </a:r>
            <a:r>
              <a:rPr lang="en-GB" sz="1800" dirty="0"/>
              <a:t>; MK-3475) in KEYNOTE-012 – </a:t>
            </a:r>
            <a:r>
              <a:rPr lang="en-GB" sz="1800" dirty="0" err="1"/>
              <a:t>Muro</a:t>
            </a:r>
            <a:r>
              <a:rPr lang="en-GB" sz="1800" dirty="0"/>
              <a:t> K,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Key results</a:t>
            </a:r>
          </a:p>
          <a:p>
            <a:pPr>
              <a:buClr>
                <a:srgbClr val="043882"/>
              </a:buClr>
            </a:pPr>
            <a:r>
              <a:rPr lang="en-GB" sz="1600" dirty="0">
                <a:solidFill>
                  <a:schemeClr val="tx1"/>
                </a:solidFill>
              </a:rPr>
              <a:t>AEs occurred in 26/29 (66.7%) patients</a:t>
            </a:r>
          </a:p>
          <a:p>
            <a:pPr lvl="1">
              <a:buClr>
                <a:srgbClr val="043882"/>
              </a:buClr>
            </a:pPr>
            <a:r>
              <a:rPr lang="en-GB" sz="1600" dirty="0">
                <a:solidFill>
                  <a:schemeClr val="tx1"/>
                </a:solidFill>
              </a:rPr>
              <a:t>Most frequent (occurring in &gt;7%) were: fatigue (17.9%), decreased appetite (12.8%), hypothyroidism (12.8%), nausea (7.7%) and pruritus (7.7%)</a:t>
            </a:r>
          </a:p>
          <a:p>
            <a:pPr>
              <a:buClr>
                <a:srgbClr val="043882"/>
              </a:buClr>
            </a:pPr>
            <a:r>
              <a:rPr lang="en-GB" sz="1600" dirty="0">
                <a:solidFill>
                  <a:schemeClr val="tx1"/>
                </a:solidFill>
              </a:rPr>
              <a:t>Grade 3–5 treatment-related AEs occurred 4/39 (10.3%) patients</a:t>
            </a:r>
          </a:p>
          <a:p>
            <a:pPr lvl="1">
              <a:buClr>
                <a:srgbClr val="043882"/>
              </a:buClr>
            </a:pPr>
            <a:r>
              <a:rPr lang="en-GB" sz="1600" dirty="0">
                <a:solidFill>
                  <a:schemeClr val="tx1"/>
                </a:solidFill>
              </a:rPr>
              <a:t>Grade 3: decreased appetite, fatigue, periphery sensory neuropathy (each n=1)</a:t>
            </a:r>
          </a:p>
          <a:p>
            <a:pPr lvl="1">
              <a:buClr>
                <a:srgbClr val="043882"/>
              </a:buClr>
            </a:pPr>
            <a:r>
              <a:rPr lang="en-GB" sz="1600" dirty="0">
                <a:solidFill>
                  <a:schemeClr val="tx1"/>
                </a:solidFill>
              </a:rPr>
              <a:t>Grade 4: pneumonitis (n=1); Grade 5: hypoxia (n=1), resulting in death </a:t>
            </a:r>
          </a:p>
          <a:p>
            <a:pPr lvl="1">
              <a:buClr>
                <a:srgbClr val="043882"/>
              </a:buClr>
            </a:pPr>
            <a:endParaRPr lang="en-GB" sz="1600" dirty="0">
              <a:solidFill>
                <a:srgbClr val="363636"/>
              </a:solidFill>
            </a:endParaRPr>
          </a:p>
          <a:p>
            <a:pPr lvl="1">
              <a:buClr>
                <a:srgbClr val="043882"/>
              </a:buClr>
            </a:pPr>
            <a:endParaRPr lang="en-GB" sz="1600" dirty="0">
              <a:solidFill>
                <a:srgbClr val="363636"/>
              </a:solidFill>
            </a:endParaRPr>
          </a:p>
          <a:p>
            <a:pPr lvl="1">
              <a:buClr>
                <a:srgbClr val="043882"/>
              </a:buClr>
            </a:pPr>
            <a:endParaRPr lang="en-GB" sz="1600" dirty="0">
              <a:solidFill>
                <a:srgbClr val="363636"/>
              </a:solidFill>
            </a:endParaRPr>
          </a:p>
          <a:p>
            <a:pPr lvl="1">
              <a:buClr>
                <a:srgbClr val="043882"/>
              </a:buClr>
            </a:pPr>
            <a:endParaRPr lang="en-GB" sz="1600" dirty="0">
              <a:solidFill>
                <a:srgbClr val="363636"/>
              </a:solidFill>
            </a:endParaRPr>
          </a:p>
          <a:p>
            <a:pPr lvl="1">
              <a:buClr>
                <a:srgbClr val="043882"/>
              </a:buClr>
            </a:pPr>
            <a:endParaRPr lang="en-GB" sz="1600" dirty="0">
              <a:solidFill>
                <a:srgbClr val="363636"/>
              </a:solidFill>
            </a:endParaRPr>
          </a:p>
          <a:p>
            <a:pPr lvl="1">
              <a:buClr>
                <a:srgbClr val="043882"/>
              </a:buClr>
            </a:pPr>
            <a:endParaRPr lang="en-GB" sz="1600" dirty="0" smtClean="0">
              <a:solidFill>
                <a:srgbClr val="363636"/>
              </a:solidFill>
            </a:endParaRPr>
          </a:p>
          <a:p>
            <a:pPr lvl="1">
              <a:spcAft>
                <a:spcPts val="1200"/>
              </a:spcAft>
              <a:buClr>
                <a:srgbClr val="043882"/>
              </a:buClr>
            </a:pPr>
            <a:endParaRPr lang="en-GB" sz="1600" dirty="0">
              <a:solidFill>
                <a:srgbClr val="363636"/>
              </a:solidFill>
            </a:endParaRPr>
          </a:p>
          <a:p>
            <a:endParaRPr lang="en-GB" dirty="0"/>
          </a:p>
          <a:p>
            <a:endParaRPr lang="en-GB" dirty="0"/>
          </a:p>
        </p:txBody>
      </p:sp>
      <p:sp>
        <p:nvSpPr>
          <p:cNvPr id="5" name="Text Placeholder 4"/>
          <p:cNvSpPr>
            <a:spLocks noGrp="1"/>
          </p:cNvSpPr>
          <p:nvPr>
            <p:ph type="body" sz="quarter" idx="11"/>
          </p:nvPr>
        </p:nvSpPr>
        <p:spPr/>
        <p:txBody>
          <a:bodyPr/>
          <a:lstStyle/>
          <a:p>
            <a:r>
              <a:rPr lang="fr-FR" dirty="0" err="1"/>
              <a:t>Muro</a:t>
            </a:r>
            <a:r>
              <a:rPr lang="fr-FR" dirty="0"/>
              <a:t> et al. J Clin </a:t>
            </a:r>
            <a:r>
              <a:rPr lang="fr-FR" dirty="0" err="1"/>
              <a:t>Oncol</a:t>
            </a:r>
            <a:r>
              <a:rPr lang="fr-FR" dirty="0"/>
              <a:t> 2015; 33 (</a:t>
            </a:r>
            <a:r>
              <a:rPr lang="fr-FR" dirty="0" err="1"/>
              <a:t>suppl</a:t>
            </a:r>
            <a:r>
              <a:rPr lang="fr-FR" dirty="0"/>
              <a:t> 3; </a:t>
            </a:r>
            <a:r>
              <a:rPr lang="fr-FR" dirty="0" err="1"/>
              <a:t>abstr</a:t>
            </a:r>
            <a:r>
              <a:rPr lang="fr-FR" dirty="0"/>
              <a:t> 3</a:t>
            </a:r>
            <a:r>
              <a:rPr lang="fr-FR" dirty="0" smtClean="0"/>
              <a:t>)</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3084565844"/>
              </p:ext>
            </p:extLst>
          </p:nvPr>
        </p:nvGraphicFramePr>
        <p:xfrm>
          <a:off x="369888" y="3418739"/>
          <a:ext cx="8200908" cy="2346960"/>
        </p:xfrm>
        <a:graphic>
          <a:graphicData uri="http://schemas.openxmlformats.org/drawingml/2006/table">
            <a:tbl>
              <a:tblPr firstRow="1" bandRow="1">
                <a:tableStyleId>{69012ECD-51FC-41F1-AA8D-1B2483CD663E}</a:tableStyleId>
              </a:tblPr>
              <a:tblGrid>
                <a:gridCol w="2496142"/>
                <a:gridCol w="2852383"/>
                <a:gridCol w="2852383"/>
              </a:tblGrid>
              <a:tr h="170622">
                <a:tc>
                  <a:txBody>
                    <a:bodyPr/>
                    <a:lstStyle/>
                    <a:p>
                      <a:r>
                        <a:rPr lang="en-GB" sz="1400" dirty="0" smtClean="0">
                          <a:solidFill>
                            <a:schemeClr val="tx2"/>
                          </a:solidFill>
                        </a:rPr>
                        <a:t>Best overall response (RECIST v1.1)</a:t>
                      </a:r>
                      <a:endParaRPr lang="en-GB" sz="140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Central review </a:t>
                      </a:r>
                    </a:p>
                    <a:p>
                      <a:pPr algn="ctr"/>
                      <a:r>
                        <a:rPr lang="en-GB" sz="1400" dirty="0" smtClean="0">
                          <a:solidFill>
                            <a:schemeClr val="tx2"/>
                          </a:solidFill>
                        </a:rPr>
                        <a:t>(N=36)</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Investigator review </a:t>
                      </a:r>
                    </a:p>
                    <a:p>
                      <a:pPr algn="ctr"/>
                      <a:r>
                        <a:rPr lang="en-GB" sz="1400" dirty="0" smtClean="0">
                          <a:solidFill>
                            <a:schemeClr val="tx2"/>
                          </a:solidFill>
                        </a:rPr>
                        <a:t>(N=39)</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4295">
                <a:tc>
                  <a:txBody>
                    <a:bodyPr/>
                    <a:lstStyle/>
                    <a:p>
                      <a:r>
                        <a:rPr lang="en-GB" sz="1400" dirty="0" smtClean="0"/>
                        <a:t>ORR, % (95% CI)</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22.2 (10.1, 39.2)</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33.3 (19.1, 50.2)</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9729">
                <a:tc>
                  <a:txBody>
                    <a:bodyPr/>
                    <a:lstStyle/>
                    <a:p>
                      <a:r>
                        <a:rPr lang="en-GB" sz="1400" dirty="0" smtClean="0"/>
                        <a:t>Best overall</a:t>
                      </a:r>
                      <a:r>
                        <a:rPr lang="en-GB" sz="1400" baseline="0" dirty="0" smtClean="0"/>
                        <a:t> response, n (%)</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92459">
                <a:tc>
                  <a:txBody>
                    <a:bodyPr/>
                    <a:lstStyle/>
                    <a:p>
                      <a:pPr marL="180000">
                        <a:spcBef>
                          <a:spcPts val="0"/>
                        </a:spcBef>
                      </a:pPr>
                      <a:r>
                        <a:rPr lang="en-GB" sz="1400" dirty="0" smtClean="0"/>
                        <a:t>Complete response</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0</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0</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180000">
                        <a:spcBef>
                          <a:spcPts val="0"/>
                        </a:spcBef>
                      </a:pPr>
                      <a:r>
                        <a:rPr lang="en-GB" sz="1400" dirty="0" smtClean="0"/>
                        <a:t>Partial response</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8 (22.2)</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13 (33.3)</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180000">
                        <a:spcBef>
                          <a:spcPts val="0"/>
                        </a:spcBef>
                      </a:pPr>
                      <a:r>
                        <a:rPr lang="en-GB" sz="1400" dirty="0" smtClean="0"/>
                        <a:t>Stable disease</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5 (13.9)</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5 (12.8)</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6056">
                <a:tc>
                  <a:txBody>
                    <a:bodyPr/>
                    <a:lstStyle/>
                    <a:p>
                      <a:pPr marL="180000">
                        <a:spcBef>
                          <a:spcPts val="0"/>
                        </a:spcBef>
                      </a:pPr>
                      <a:r>
                        <a:rPr lang="en-GB" sz="1400" dirty="0" smtClean="0"/>
                        <a:t>Progressive disease</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t>19 (52.8)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r>
                        <a:rPr lang="en-GB" sz="1400" dirty="0" smtClean="0">
                          <a:solidFill>
                            <a:schemeClr val="tx1"/>
                          </a:solidFill>
                        </a:rPr>
                        <a:t>21 (53.8)</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bl>
          </a:graphicData>
        </a:graphic>
      </p:graphicFrame>
    </p:spTree>
    <p:extLst>
      <p:ext uri="{BB962C8B-B14F-4D97-AF65-F5344CB8AC3E}">
        <p14:creationId xmlns:p14="http://schemas.microsoft.com/office/powerpoint/2010/main" val="39208989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3: Relationship between PD-L1 expression and clinical outcomes in patients (</a:t>
            </a:r>
            <a:r>
              <a:rPr lang="en-GB" sz="1800" dirty="0" err="1"/>
              <a:t>pts</a:t>
            </a:r>
            <a:r>
              <a:rPr lang="en-GB" sz="1800" dirty="0"/>
              <a:t>) with advanced gastric cancer treated with the anti-PD-1 monoclonal antibody pembrolizumab (</a:t>
            </a:r>
            <a:r>
              <a:rPr lang="en-GB" sz="1800" dirty="0" err="1"/>
              <a:t>Pembro</a:t>
            </a:r>
            <a:r>
              <a:rPr lang="en-GB" sz="1800" dirty="0"/>
              <a:t>; MK-3475) in KEYNOTE-012 – </a:t>
            </a:r>
            <a:r>
              <a:rPr lang="en-GB" sz="1800" dirty="0" err="1"/>
              <a:t>Muro</a:t>
            </a:r>
            <a:r>
              <a:rPr lang="en-GB" sz="1800" dirty="0"/>
              <a:t> K,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Key results (cont.)</a:t>
            </a:r>
          </a:p>
          <a:p>
            <a:pPr>
              <a:buClr>
                <a:srgbClr val="043882"/>
              </a:buClr>
            </a:pPr>
            <a:r>
              <a:rPr lang="en-GB" sz="1600" dirty="0">
                <a:solidFill>
                  <a:schemeClr val="tx1"/>
                </a:solidFill>
              </a:rPr>
              <a:t>6-month PFS rate: 24%; 6-month OS rate: 69%</a:t>
            </a:r>
          </a:p>
          <a:p>
            <a:pPr>
              <a:buClr>
                <a:srgbClr val="043882"/>
              </a:buClr>
            </a:pPr>
            <a:r>
              <a:rPr lang="en-GB" sz="1600" dirty="0" err="1">
                <a:solidFill>
                  <a:schemeClr val="tx1"/>
                </a:solidFill>
              </a:rPr>
              <a:t>mPFS</a:t>
            </a:r>
            <a:r>
              <a:rPr lang="en-GB" sz="1600" dirty="0">
                <a:solidFill>
                  <a:schemeClr val="tx1"/>
                </a:solidFill>
              </a:rPr>
              <a:t>: 1.9 (95% CI 1.8, 3.5) months; </a:t>
            </a:r>
            <a:r>
              <a:rPr lang="en-GB" sz="1600" dirty="0" err="1">
                <a:solidFill>
                  <a:schemeClr val="tx1"/>
                </a:solidFill>
              </a:rPr>
              <a:t>mOS</a:t>
            </a:r>
            <a:r>
              <a:rPr lang="en-GB" sz="1600" dirty="0">
                <a:solidFill>
                  <a:schemeClr val="tx1"/>
                </a:solidFill>
              </a:rPr>
              <a:t>: not reached</a:t>
            </a:r>
          </a:p>
          <a:p>
            <a:pPr>
              <a:buClr>
                <a:srgbClr val="043882"/>
              </a:buClr>
            </a:pPr>
            <a:r>
              <a:rPr lang="en-GB" sz="1600" dirty="0">
                <a:solidFill>
                  <a:schemeClr val="tx1"/>
                </a:solidFill>
              </a:rPr>
              <a:t>A trend towards improved OS, ORR and PFS was observed with higher levels of </a:t>
            </a:r>
            <a:br>
              <a:rPr lang="en-GB" sz="1600" dirty="0">
                <a:solidFill>
                  <a:schemeClr val="tx1"/>
                </a:solidFill>
              </a:rPr>
            </a:br>
            <a:r>
              <a:rPr lang="en-GB" sz="1600" dirty="0">
                <a:solidFill>
                  <a:schemeClr val="tx1"/>
                </a:solidFill>
              </a:rPr>
              <a:t>PD-L1 expression, although this did not reach statistical significance</a:t>
            </a:r>
          </a:p>
          <a:p>
            <a:pPr lvl="1">
              <a:buClr>
                <a:srgbClr val="043882"/>
              </a:buClr>
            </a:pPr>
            <a:endParaRPr lang="en-GB" sz="1600" dirty="0">
              <a:solidFill>
                <a:schemeClr val="tx1"/>
              </a:solidFill>
            </a:endParaRPr>
          </a:p>
          <a:p>
            <a:pPr marL="0" indent="0">
              <a:buClr>
                <a:srgbClr val="043882"/>
              </a:buClr>
              <a:buNone/>
            </a:pPr>
            <a:r>
              <a:rPr lang="en-GB" sz="1600" b="1" dirty="0">
                <a:solidFill>
                  <a:schemeClr val="tx1"/>
                </a:solidFill>
              </a:rPr>
              <a:t>Conclusions</a:t>
            </a:r>
          </a:p>
          <a:p>
            <a:pPr>
              <a:buClr>
                <a:srgbClr val="043882"/>
              </a:buClr>
            </a:pPr>
            <a:r>
              <a:rPr lang="en-GB" sz="1600" b="1" dirty="0">
                <a:solidFill>
                  <a:schemeClr val="tx1"/>
                </a:solidFill>
              </a:rPr>
              <a:t>Pembrolizumab had an acceptable safety and tolerability profile in patients with </a:t>
            </a:r>
            <a:br>
              <a:rPr lang="en-GB" sz="1600" b="1" dirty="0">
                <a:solidFill>
                  <a:schemeClr val="tx1"/>
                </a:solidFill>
              </a:rPr>
            </a:br>
            <a:r>
              <a:rPr lang="en-GB" sz="1600" b="1" dirty="0">
                <a:solidFill>
                  <a:schemeClr val="tx1"/>
                </a:solidFill>
              </a:rPr>
              <a:t>PD-L1-positive advanced gastric cancer</a:t>
            </a:r>
          </a:p>
          <a:p>
            <a:pPr>
              <a:buClr>
                <a:srgbClr val="043882"/>
              </a:buClr>
            </a:pPr>
            <a:r>
              <a:rPr lang="en-GB" sz="1600" b="1" dirty="0">
                <a:solidFill>
                  <a:schemeClr val="tx1"/>
                </a:solidFill>
              </a:rPr>
              <a:t>Pembrolizumab demonstrated a durable </a:t>
            </a:r>
            <a:r>
              <a:rPr lang="en-GB" sz="1600" b="1" dirty="0" err="1">
                <a:solidFill>
                  <a:schemeClr val="tx1"/>
                </a:solidFill>
              </a:rPr>
              <a:t>antitumour</a:t>
            </a:r>
            <a:r>
              <a:rPr lang="en-GB" sz="1600" b="1" dirty="0">
                <a:solidFill>
                  <a:schemeClr val="tx1"/>
                </a:solidFill>
              </a:rPr>
              <a:t> response in 22% of patients assessed by RECIST v1.1 </a:t>
            </a:r>
          </a:p>
          <a:p>
            <a:pPr>
              <a:buClr>
                <a:srgbClr val="043882"/>
              </a:buClr>
            </a:pPr>
            <a:r>
              <a:rPr lang="en-GB" sz="1600" b="1" dirty="0">
                <a:solidFill>
                  <a:schemeClr val="tx1"/>
                </a:solidFill>
              </a:rPr>
              <a:t>There was a trend towards improved overall response with higher PD-L1 </a:t>
            </a:r>
            <a:r>
              <a:rPr lang="en-GB" sz="1600" b="1" dirty="0" smtClean="0">
                <a:solidFill>
                  <a:schemeClr val="tx1"/>
                </a:solidFill>
              </a:rPr>
              <a:t>expression</a:t>
            </a:r>
            <a:endParaRPr lang="en-GB" dirty="0">
              <a:solidFill>
                <a:schemeClr val="tx1"/>
              </a:solidFill>
            </a:endParaRPr>
          </a:p>
        </p:txBody>
      </p:sp>
      <p:sp>
        <p:nvSpPr>
          <p:cNvPr id="5" name="Text Placeholder 4"/>
          <p:cNvSpPr>
            <a:spLocks noGrp="1"/>
          </p:cNvSpPr>
          <p:nvPr>
            <p:ph type="body" sz="quarter" idx="11"/>
          </p:nvPr>
        </p:nvSpPr>
        <p:spPr/>
        <p:txBody>
          <a:bodyPr/>
          <a:lstStyle/>
          <a:p>
            <a:r>
              <a:rPr lang="fr-FR" dirty="0" err="1"/>
              <a:t>Muro</a:t>
            </a:r>
            <a:r>
              <a:rPr lang="fr-FR" dirty="0"/>
              <a:t> et al. J Clin </a:t>
            </a:r>
            <a:r>
              <a:rPr lang="fr-FR" dirty="0" err="1"/>
              <a:t>Oncol</a:t>
            </a:r>
            <a:r>
              <a:rPr lang="fr-FR" dirty="0"/>
              <a:t> 2015; 33 (</a:t>
            </a:r>
            <a:r>
              <a:rPr lang="fr-FR" dirty="0" err="1"/>
              <a:t>suppl</a:t>
            </a:r>
            <a:r>
              <a:rPr lang="fr-FR" dirty="0"/>
              <a:t> 3; </a:t>
            </a:r>
            <a:r>
              <a:rPr lang="fr-FR" dirty="0" err="1"/>
              <a:t>abstr</a:t>
            </a:r>
            <a:r>
              <a:rPr lang="fr-FR" dirty="0"/>
              <a:t> 3</a:t>
            </a:r>
            <a:r>
              <a:rPr lang="fr-FR" dirty="0" smtClean="0"/>
              <a:t>)</a:t>
            </a:r>
            <a:endParaRPr lang="en-GB" dirty="0"/>
          </a:p>
        </p:txBody>
      </p:sp>
    </p:spTree>
    <p:extLst>
      <p:ext uri="{BB962C8B-B14F-4D97-AF65-F5344CB8AC3E}">
        <p14:creationId xmlns:p14="http://schemas.microsoft.com/office/powerpoint/2010/main" val="31048272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6: Full report of the TROG 03.01, NCIC CTG ES2 multinational phase III study in advanced </a:t>
            </a:r>
            <a:r>
              <a:rPr lang="en-GB" sz="1800" dirty="0" err="1"/>
              <a:t>esophageal</a:t>
            </a:r>
            <a:r>
              <a:rPr lang="en-GB" sz="1800" dirty="0"/>
              <a:t> cancer comparing palliation of dysphagia and quality of life in patients treated with radiotherapy or </a:t>
            </a:r>
            <a:r>
              <a:rPr lang="en-GB" sz="1800" dirty="0" err="1"/>
              <a:t>chemoradiotherapy</a:t>
            </a:r>
            <a:r>
              <a:rPr lang="en-GB" sz="1800" dirty="0"/>
              <a:t> </a:t>
            </a:r>
            <a:r>
              <a:rPr lang="en-GB" sz="1800" dirty="0" smtClean="0"/>
              <a:t>– </a:t>
            </a:r>
            <a:r>
              <a:rPr lang="en-GB" sz="1800" dirty="0" err="1"/>
              <a:t>Penniment</a:t>
            </a:r>
            <a:r>
              <a:rPr lang="en-GB" sz="1800" dirty="0"/>
              <a:t> MG, et al</a:t>
            </a:r>
          </a:p>
        </p:txBody>
      </p:sp>
      <p:sp>
        <p:nvSpPr>
          <p:cNvPr id="3" name="Text Placeholder 2"/>
          <p:cNvSpPr>
            <a:spLocks noGrp="1"/>
          </p:cNvSpPr>
          <p:nvPr>
            <p:ph type="body" sz="quarter" idx="10"/>
          </p:nvPr>
        </p:nvSpPr>
        <p:spPr>
          <a:xfrm>
            <a:off x="365124" y="6096000"/>
            <a:ext cx="4534421" cy="487363"/>
          </a:xfrm>
        </p:spPr>
        <p:txBody>
          <a:bodyPr/>
          <a:lstStyle/>
          <a:p>
            <a:r>
              <a:rPr lang="en-US" dirty="0">
                <a:solidFill>
                  <a:srgbClr val="363636"/>
                </a:solidFill>
              </a:rPr>
              <a:t>*</a:t>
            </a:r>
            <a:r>
              <a:rPr lang="en-GB" dirty="0"/>
              <a:t>35 </a:t>
            </a:r>
            <a:r>
              <a:rPr lang="en-GB" dirty="0" err="1"/>
              <a:t>Gy</a:t>
            </a:r>
            <a:r>
              <a:rPr lang="en-GB" dirty="0"/>
              <a:t> in 15 fractions or 30 </a:t>
            </a:r>
            <a:r>
              <a:rPr lang="en-GB" dirty="0" err="1"/>
              <a:t>Gy</a:t>
            </a:r>
            <a:r>
              <a:rPr lang="en-GB" dirty="0"/>
              <a:t> in 10 fractions; </a:t>
            </a:r>
            <a:r>
              <a:rPr lang="en-AU" baseline="30000" dirty="0"/>
              <a:t>†</a:t>
            </a:r>
            <a:r>
              <a:rPr lang="en-AU" dirty="0"/>
              <a:t>80 mg/m</a:t>
            </a:r>
            <a:r>
              <a:rPr lang="en-AU" baseline="30000" dirty="0"/>
              <a:t>2</a:t>
            </a:r>
            <a:r>
              <a:rPr lang="en-AU" dirty="0"/>
              <a:t> IV day 1 </a:t>
            </a:r>
            <a:br>
              <a:rPr lang="en-AU" dirty="0"/>
            </a:br>
            <a:r>
              <a:rPr lang="en-AU" dirty="0"/>
              <a:t>(or 20 mg/m</a:t>
            </a:r>
            <a:r>
              <a:rPr lang="en-AU" baseline="30000" dirty="0"/>
              <a:t>2</a:t>
            </a:r>
            <a:r>
              <a:rPr lang="en-AU" dirty="0"/>
              <a:t> D1–4); </a:t>
            </a:r>
            <a:r>
              <a:rPr lang="en-GB" baseline="30000" dirty="0"/>
              <a:t>‡</a:t>
            </a:r>
            <a:r>
              <a:rPr lang="en-AU" dirty="0"/>
              <a:t>800 mg/m</a:t>
            </a:r>
            <a:r>
              <a:rPr lang="en-AU" baseline="30000" dirty="0"/>
              <a:t>2</a:t>
            </a:r>
            <a:r>
              <a:rPr lang="en-AU" dirty="0"/>
              <a:t>/day (D1–4</a:t>
            </a:r>
            <a:r>
              <a:rPr lang="en-AU" dirty="0" smtClean="0"/>
              <a:t>)</a:t>
            </a:r>
            <a:endParaRPr lang="en-US" dirty="0">
              <a:solidFill>
                <a:srgbClr val="363636"/>
              </a:solidFill>
            </a:endParaRPr>
          </a:p>
        </p:txBody>
      </p:sp>
      <p:sp>
        <p:nvSpPr>
          <p:cNvPr id="4" name="Text Placeholder 3"/>
          <p:cNvSpPr>
            <a:spLocks noGrp="1"/>
          </p:cNvSpPr>
          <p:nvPr>
            <p:ph type="body" sz="quarter" idx="11"/>
          </p:nvPr>
        </p:nvSpPr>
        <p:spPr/>
        <p:txBody>
          <a:bodyPr/>
          <a:lstStyle/>
          <a:p>
            <a:r>
              <a:rPr lang="en-GB" dirty="0" err="1"/>
              <a:t>Penniment</a:t>
            </a:r>
            <a:r>
              <a:rPr lang="fr-FR" dirty="0"/>
              <a:t> et al. J Clin </a:t>
            </a:r>
            <a:r>
              <a:rPr lang="fr-FR" dirty="0" err="1"/>
              <a:t>Oncol</a:t>
            </a:r>
            <a:r>
              <a:rPr lang="fr-FR" dirty="0"/>
              <a:t> 2015; 33 (</a:t>
            </a:r>
            <a:r>
              <a:rPr lang="fr-FR" dirty="0" err="1"/>
              <a:t>suppl</a:t>
            </a:r>
            <a:r>
              <a:rPr lang="fr-FR" dirty="0"/>
              <a:t> 3; </a:t>
            </a:r>
            <a:r>
              <a:rPr lang="fr-FR" dirty="0" err="1"/>
              <a:t>abstr</a:t>
            </a:r>
            <a:r>
              <a:rPr lang="fr-FR" dirty="0"/>
              <a:t> 6)</a:t>
            </a:r>
            <a:endParaRPr lang="en-GB" dirty="0"/>
          </a:p>
        </p:txBody>
      </p:sp>
      <p:sp>
        <p:nvSpPr>
          <p:cNvPr id="5" name="Oval 14"/>
          <p:cNvSpPr>
            <a:spLocks noChangeArrowheads="1"/>
          </p:cNvSpPr>
          <p:nvPr/>
        </p:nvSpPr>
        <p:spPr bwMode="auto">
          <a:xfrm>
            <a:off x="3941537" y="337052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1" idx="1"/>
          </p:cNvCxnSpPr>
          <p:nvPr/>
        </p:nvCxnSpPr>
        <p:spPr bwMode="auto">
          <a:xfrm rot="5400000" flipH="1" flipV="1">
            <a:off x="4217370" y="2722583"/>
            <a:ext cx="663905" cy="631975"/>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442298"/>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9" name="AutoShape 19"/>
          <p:cNvCxnSpPr>
            <a:cxnSpLocks noChangeShapeType="1"/>
          </p:cNvCxnSpPr>
          <p:nvPr/>
        </p:nvCxnSpPr>
        <p:spPr bwMode="auto">
          <a:xfrm>
            <a:off x="3684814" y="3662622"/>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43800" y="2706617"/>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865310" y="2296248"/>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CRT arm</a:t>
            </a:r>
            <a:r>
              <a:rPr lang="en-GB" altLang="zh-CN" dirty="0">
                <a:solidFill>
                  <a:schemeClr val="tx2"/>
                </a:solidFill>
                <a:ea typeface="SimSun" pitchFamily="2" charset="-122"/>
              </a:rPr>
              <a:t>: </a:t>
            </a:r>
            <a:r>
              <a:rPr lang="en-GB" altLang="zh-CN" dirty="0" err="1">
                <a:solidFill>
                  <a:schemeClr val="tx2"/>
                </a:solidFill>
                <a:ea typeface="SimSun" pitchFamily="2" charset="-122"/>
              </a:rPr>
              <a:t>Gy</a:t>
            </a:r>
            <a:r>
              <a:rPr lang="en-GB" altLang="zh-CN" dirty="0">
                <a:solidFill>
                  <a:schemeClr val="tx2"/>
                </a:solidFill>
                <a:ea typeface="SimSun" pitchFamily="2" charset="-122"/>
              </a:rPr>
              <a:t>* + </a:t>
            </a:r>
            <a:r>
              <a:rPr lang="en-GB" altLang="zh-CN" dirty="0" err="1">
                <a:solidFill>
                  <a:schemeClr val="tx2"/>
                </a:solidFill>
                <a:ea typeface="SimSun" pitchFamily="2" charset="-122"/>
              </a:rPr>
              <a:t>cisplatin</a:t>
            </a:r>
            <a:r>
              <a:rPr lang="en-GB" altLang="zh-CN" baseline="30000" dirty="0">
                <a:solidFill>
                  <a:schemeClr val="tx2"/>
                </a:solidFill>
                <a:ea typeface="SimSun" pitchFamily="2" charset="-122"/>
              </a:rPr>
              <a:t>†</a:t>
            </a:r>
            <a:r>
              <a:rPr lang="en-GB" altLang="zh-CN" dirty="0">
                <a:solidFill>
                  <a:schemeClr val="tx2"/>
                </a:solidFill>
                <a:ea typeface="SimSun" pitchFamily="2" charset="-122"/>
              </a:rPr>
              <a:t> + 5-FU</a:t>
            </a:r>
            <a:r>
              <a:rPr lang="en-GB" altLang="zh-CN" baseline="30000" dirty="0">
                <a:solidFill>
                  <a:schemeClr val="tx2"/>
                </a:solidFill>
                <a:ea typeface="SimSun" pitchFamily="2" charset="-122"/>
              </a:rPr>
              <a:t>‡</a:t>
            </a:r>
          </a:p>
          <a:p>
            <a:pPr algn="ctr" defTabSz="892175" eaLnBrk="0" hangingPunct="0"/>
            <a:r>
              <a:rPr lang="en-GB" altLang="zh-CN" dirty="0">
                <a:solidFill>
                  <a:schemeClr val="tx2"/>
                </a:solidFill>
                <a:ea typeface="SimSun" pitchFamily="2" charset="-122"/>
              </a:rPr>
              <a:t>(n=111)</a:t>
            </a:r>
          </a:p>
        </p:txBody>
      </p:sp>
      <p:sp>
        <p:nvSpPr>
          <p:cNvPr id="12" name="TextBox 11"/>
          <p:cNvSpPr txBox="1"/>
          <p:nvPr/>
        </p:nvSpPr>
        <p:spPr>
          <a:xfrm>
            <a:off x="369888" y="1295400"/>
            <a:ext cx="8404225" cy="830997"/>
          </a:xfrm>
          <a:prstGeom prst="rect">
            <a:avLst/>
          </a:prstGeom>
          <a:noFill/>
        </p:spPr>
        <p:txBody>
          <a:bodyPr wrap="square" lIns="0" rtlCol="0">
            <a:spAutoFit/>
          </a:bodyPr>
          <a:lstStyle/>
          <a:p>
            <a:pPr lvl="0">
              <a:buClr>
                <a:srgbClr val="043882"/>
              </a:buClr>
            </a:pPr>
            <a:r>
              <a:rPr lang="en-GB" sz="1600" b="1" dirty="0"/>
              <a:t>Study objective</a:t>
            </a:r>
          </a:p>
          <a:p>
            <a:pPr marL="285750" lvl="1" indent="-285750">
              <a:buClr>
                <a:srgbClr val="043882"/>
              </a:buClr>
              <a:buFont typeface="Arial" panose="020B0604020202020204" pitchFamily="34" charset="0"/>
              <a:buChar char="•"/>
            </a:pPr>
            <a:r>
              <a:rPr lang="en-GB" sz="1600" kern="0" dirty="0">
                <a:latin typeface="+mn-lt"/>
                <a:cs typeface="+mn-cs"/>
              </a:rPr>
              <a:t>To establish </a:t>
            </a:r>
            <a:r>
              <a:rPr lang="en-GB" sz="1600" dirty="0"/>
              <a:t>the optimal management (efficacy vs. toxicity) for symptom relief of advanced oesophageal cancer and to determine the effects of common cancer </a:t>
            </a:r>
            <a:endParaRPr lang="en-GB" dirty="0"/>
          </a:p>
        </p:txBody>
      </p:sp>
      <p:sp>
        <p:nvSpPr>
          <p:cNvPr id="13" name="AutoShape 9"/>
          <p:cNvSpPr>
            <a:spLocks noChangeArrowheads="1"/>
          </p:cNvSpPr>
          <p:nvPr/>
        </p:nvSpPr>
        <p:spPr bwMode="auto">
          <a:xfrm>
            <a:off x="365124" y="2988308"/>
            <a:ext cx="3319690"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chemeClr val="tx2"/>
                </a:solidFill>
                <a:ea typeface="SimSun" pitchFamily="2" charset="-122"/>
              </a:rPr>
              <a:t>Advanced oesophageal cancer </a:t>
            </a:r>
          </a:p>
          <a:p>
            <a:pPr defTabSz="892175" eaLnBrk="0" hangingPunct="0">
              <a:spcAft>
                <a:spcPct val="30000"/>
              </a:spcAft>
            </a:pPr>
            <a:r>
              <a:rPr lang="en-GB" altLang="zh-CN" dirty="0">
                <a:solidFill>
                  <a:schemeClr val="tx2"/>
                </a:solidFill>
                <a:ea typeface="SimSun" pitchFamily="2" charset="-122"/>
              </a:rPr>
              <a:t>(n=220)</a:t>
            </a:r>
          </a:p>
        </p:txBody>
      </p:sp>
      <p:sp>
        <p:nvSpPr>
          <p:cNvPr id="14" name="Rectangle 9"/>
          <p:cNvSpPr txBox="1">
            <a:spLocks noChangeArrowheads="1"/>
          </p:cNvSpPr>
          <p:nvPr/>
        </p:nvSpPr>
        <p:spPr>
          <a:xfrm>
            <a:off x="365124" y="5202320"/>
            <a:ext cx="4130676" cy="96648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PRIMARY ENDPOINT</a:t>
            </a:r>
          </a:p>
          <a:p>
            <a:r>
              <a:rPr lang="en-GB" sz="1600" kern="0" dirty="0"/>
              <a:t>Dysphagia relief (assessed using </a:t>
            </a:r>
            <a:br>
              <a:rPr lang="en-GB" sz="1600" kern="0" dirty="0"/>
            </a:br>
            <a:r>
              <a:rPr lang="en-GB" sz="1600" kern="0" dirty="0"/>
              <a:t>Mellow scale</a:t>
            </a:r>
            <a:r>
              <a:rPr lang="en-GB" sz="1600" kern="0" dirty="0" smtClean="0"/>
              <a:t>)</a:t>
            </a:r>
            <a:endParaRPr lang="en-GB" sz="1600" kern="0" dirty="0"/>
          </a:p>
        </p:txBody>
      </p:sp>
      <p:sp>
        <p:nvSpPr>
          <p:cNvPr id="15" name="Content Placeholder 26"/>
          <p:cNvSpPr txBox="1">
            <a:spLocks/>
          </p:cNvSpPr>
          <p:nvPr/>
        </p:nvSpPr>
        <p:spPr>
          <a:xfrm>
            <a:off x="4648200" y="5202320"/>
            <a:ext cx="4130675" cy="96648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SECONDARY ENDPOINT</a:t>
            </a:r>
          </a:p>
          <a:p>
            <a:r>
              <a:rPr lang="en-AU" sz="1600" dirty="0">
                <a:latin typeface="Arial" charset="0"/>
              </a:rPr>
              <a:t>Dysphagia PFS</a:t>
            </a:r>
            <a:endParaRPr lang="en-GB" sz="1600" kern="0" dirty="0"/>
          </a:p>
        </p:txBody>
      </p:sp>
      <p:cxnSp>
        <p:nvCxnSpPr>
          <p:cNvPr id="16" name="AutoShape 16"/>
          <p:cNvCxnSpPr>
            <a:cxnSpLocks noChangeShapeType="1"/>
            <a:endCxn id="19" idx="1"/>
          </p:cNvCxnSpPr>
          <p:nvPr/>
        </p:nvCxnSpPr>
        <p:spPr bwMode="auto">
          <a:xfrm rot="16200000" flipH="1">
            <a:off x="4215319" y="3972737"/>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358409"/>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622728"/>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12360"/>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a:ea typeface="SimSun" pitchFamily="2" charset="-122"/>
              </a:rPr>
              <a:t>RT arm</a:t>
            </a:r>
            <a:r>
              <a:rPr lang="en-GB" altLang="zh-CN" dirty="0">
                <a:ea typeface="SimSun" pitchFamily="2" charset="-122"/>
              </a:rPr>
              <a:t>: </a:t>
            </a:r>
            <a:r>
              <a:rPr lang="en-GB" altLang="zh-CN" dirty="0" err="1">
                <a:ea typeface="SimSun" pitchFamily="2" charset="-122"/>
              </a:rPr>
              <a:t>Gy</a:t>
            </a:r>
            <a:r>
              <a:rPr lang="en-GB" altLang="zh-CN" dirty="0">
                <a:ea typeface="SimSun" pitchFamily="2" charset="-122"/>
              </a:rPr>
              <a:t>* alone</a:t>
            </a:r>
          </a:p>
          <a:p>
            <a:pPr algn="ctr" defTabSz="892175" eaLnBrk="0" hangingPunct="0"/>
            <a:r>
              <a:rPr lang="en-GB" altLang="zh-CN" dirty="0">
                <a:ea typeface="SimSun" pitchFamily="2" charset="-122"/>
              </a:rPr>
              <a:t>(n=109)</a:t>
            </a:r>
          </a:p>
        </p:txBody>
      </p:sp>
    </p:spTree>
    <p:extLst>
      <p:ext uri="{BB962C8B-B14F-4D97-AF65-F5344CB8AC3E}">
        <p14:creationId xmlns:p14="http://schemas.microsoft.com/office/powerpoint/2010/main" val="14409780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6: Full report of the TROG 03.01, NCIC CTG ES2 multinational phase III study in advanced </a:t>
            </a:r>
            <a:r>
              <a:rPr lang="en-GB" sz="1800" dirty="0" err="1"/>
              <a:t>esophageal</a:t>
            </a:r>
            <a:r>
              <a:rPr lang="en-GB" sz="1800" dirty="0"/>
              <a:t> cancer comparing palliation of dysphagia and quality of life in patients treated with radiotherapy or </a:t>
            </a:r>
            <a:r>
              <a:rPr lang="en-GB" sz="1800" dirty="0" err="1"/>
              <a:t>chemoradiotherapy</a:t>
            </a:r>
            <a:r>
              <a:rPr lang="en-GB" sz="1800" dirty="0"/>
              <a:t> – </a:t>
            </a:r>
            <a:r>
              <a:rPr lang="en-GB" sz="1800" dirty="0" err="1"/>
              <a:t>Penniment</a:t>
            </a:r>
            <a:r>
              <a:rPr lang="en-GB" sz="1800" dirty="0"/>
              <a:t> MG, et al</a:t>
            </a:r>
          </a:p>
        </p:txBody>
      </p:sp>
      <p:sp>
        <p:nvSpPr>
          <p:cNvPr id="3" name="Content Placeholder 2"/>
          <p:cNvSpPr>
            <a:spLocks noGrp="1"/>
          </p:cNvSpPr>
          <p:nvPr>
            <p:ph idx="1"/>
          </p:nvPr>
        </p:nvSpPr>
        <p:spPr/>
        <p:txBody>
          <a:bodyPr/>
          <a:lstStyle/>
          <a:p>
            <a:pPr marL="0" indent="0">
              <a:spcAft>
                <a:spcPts val="1200"/>
              </a:spcAft>
              <a:buClr>
                <a:srgbClr val="043882"/>
              </a:buClr>
              <a:buNone/>
            </a:pPr>
            <a:r>
              <a:rPr lang="en-GB" sz="1600" b="1" dirty="0">
                <a:solidFill>
                  <a:schemeClr val="tx1"/>
                </a:solidFill>
              </a:rPr>
              <a:t>Key results</a:t>
            </a: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endParaRPr lang="en-GB" sz="1600" dirty="0">
              <a:solidFill>
                <a:schemeClr val="tx1"/>
              </a:solidFill>
            </a:endParaRPr>
          </a:p>
          <a:p>
            <a:pPr>
              <a:spcBef>
                <a:spcPts val="1800"/>
              </a:spcBef>
            </a:pPr>
            <a:r>
              <a:rPr lang="en-GB" sz="1600" dirty="0" smtClean="0">
                <a:solidFill>
                  <a:schemeClr val="tx1"/>
                </a:solidFill>
              </a:rPr>
              <a:t>Dysphagia </a:t>
            </a:r>
            <a:r>
              <a:rPr lang="en-GB" sz="1600" dirty="0">
                <a:solidFill>
                  <a:schemeClr val="tx1"/>
                </a:solidFill>
              </a:rPr>
              <a:t>PFS</a:t>
            </a:r>
            <a:r>
              <a:rPr lang="en-GB" sz="1600" baseline="30000" dirty="0">
                <a:solidFill>
                  <a:schemeClr val="tx1"/>
                </a:solidFill>
              </a:rPr>
              <a:t>†</a:t>
            </a:r>
            <a:r>
              <a:rPr lang="en-GB" sz="1600" dirty="0">
                <a:solidFill>
                  <a:schemeClr val="tx1"/>
                </a:solidFill>
              </a:rPr>
              <a:t> and OS were not significantly different between the CRT vs. RT arms (p=0.65 and p=0.89, respectively)</a:t>
            </a:r>
          </a:p>
          <a:p>
            <a:r>
              <a:rPr lang="en-GB" sz="1600" dirty="0">
                <a:solidFill>
                  <a:schemeClr val="tx1"/>
                </a:solidFill>
              </a:rPr>
              <a:t>Toxicity increased with CRT vs. RT (nausea, p&lt;0.01; vomiting, p&lt;0.01) </a:t>
            </a:r>
          </a:p>
          <a:p>
            <a:r>
              <a:rPr lang="en-GB" sz="1600" dirty="0">
                <a:solidFill>
                  <a:schemeClr val="tx1"/>
                </a:solidFill>
              </a:rPr>
              <a:t>There was no significant difference in </a:t>
            </a:r>
            <a:r>
              <a:rPr lang="en-GB" sz="1600" dirty="0" err="1">
                <a:solidFill>
                  <a:schemeClr val="tx1"/>
                </a:solidFill>
              </a:rPr>
              <a:t>QoL</a:t>
            </a:r>
            <a:r>
              <a:rPr lang="en-GB" sz="1600" dirty="0">
                <a:solidFill>
                  <a:schemeClr val="tx1"/>
                </a:solidFill>
              </a:rPr>
              <a:t> between the two treatment arms</a:t>
            </a:r>
          </a:p>
          <a:p>
            <a:pPr lvl="1"/>
            <a:r>
              <a:rPr lang="en-GB" sz="1600" dirty="0">
                <a:solidFill>
                  <a:schemeClr val="tx1"/>
                </a:solidFill>
              </a:rPr>
              <a:t>Improvement in </a:t>
            </a:r>
            <a:r>
              <a:rPr lang="en-GB" sz="1600" dirty="0" err="1">
                <a:solidFill>
                  <a:schemeClr val="tx1"/>
                </a:solidFill>
              </a:rPr>
              <a:t>QoL</a:t>
            </a:r>
            <a:r>
              <a:rPr lang="en-GB" sz="1600" dirty="0">
                <a:solidFill>
                  <a:schemeClr val="tx1"/>
                </a:solidFill>
              </a:rPr>
              <a:t> dysphagia domain: 50% with CRT arm vs. 64% with RT arm</a:t>
            </a:r>
          </a:p>
          <a:p>
            <a:pPr marL="0" indent="0">
              <a:spcBef>
                <a:spcPts val="1200"/>
              </a:spcBef>
              <a:buNone/>
            </a:pPr>
            <a:r>
              <a:rPr lang="en-GB" sz="1600" b="1" dirty="0">
                <a:solidFill>
                  <a:schemeClr val="tx1"/>
                </a:solidFill>
              </a:rPr>
              <a:t>Conclusions</a:t>
            </a:r>
          </a:p>
          <a:p>
            <a:r>
              <a:rPr lang="en-GB" sz="1600" b="1" dirty="0">
                <a:solidFill>
                  <a:schemeClr val="tx1"/>
                </a:solidFill>
              </a:rPr>
              <a:t>With this </a:t>
            </a:r>
            <a:r>
              <a:rPr lang="en-GB" sz="1600" b="1" dirty="0" smtClean="0">
                <a:solidFill>
                  <a:schemeClr val="tx1"/>
                </a:solidFill>
              </a:rPr>
              <a:t>schedule, </a:t>
            </a:r>
            <a:r>
              <a:rPr lang="en-GB" sz="1600" b="1" dirty="0">
                <a:solidFill>
                  <a:schemeClr val="tx1"/>
                </a:solidFill>
              </a:rPr>
              <a:t>CT added to RT did not significantly improve dysphagia</a:t>
            </a:r>
          </a:p>
          <a:p>
            <a:r>
              <a:rPr lang="en-GB" sz="1600" b="1" dirty="0">
                <a:solidFill>
                  <a:schemeClr val="tx1"/>
                </a:solidFill>
              </a:rPr>
              <a:t>CT increased toxicity and did not improve </a:t>
            </a:r>
            <a:r>
              <a:rPr lang="en-GB" sz="1600" b="1" dirty="0" err="1">
                <a:solidFill>
                  <a:schemeClr val="tx1"/>
                </a:solidFill>
              </a:rPr>
              <a:t>QoL</a:t>
            </a:r>
            <a:r>
              <a:rPr lang="en-GB" sz="1600" b="1" dirty="0">
                <a:solidFill>
                  <a:schemeClr val="tx1"/>
                </a:solidFill>
              </a:rPr>
              <a:t> vs. RT alone</a:t>
            </a:r>
          </a:p>
          <a:p>
            <a:r>
              <a:rPr lang="en-GB" sz="1600" b="1" dirty="0">
                <a:solidFill>
                  <a:schemeClr val="tx1"/>
                </a:solidFill>
              </a:rPr>
              <a:t>RT alone should remain </a:t>
            </a:r>
            <a:r>
              <a:rPr lang="en-GB" sz="1600" b="1" dirty="0" err="1">
                <a:solidFill>
                  <a:schemeClr val="tx1"/>
                </a:solidFill>
              </a:rPr>
              <a:t>SoC</a:t>
            </a:r>
            <a:r>
              <a:rPr lang="en-GB" sz="1600" b="1" dirty="0">
                <a:solidFill>
                  <a:schemeClr val="tx1"/>
                </a:solidFill>
              </a:rPr>
              <a:t> in patients with advanced oesophageal cancer</a:t>
            </a:r>
          </a:p>
          <a:p>
            <a:endParaRPr lang="en-GB" dirty="0"/>
          </a:p>
        </p:txBody>
      </p:sp>
      <p:sp>
        <p:nvSpPr>
          <p:cNvPr id="4" name="Text Placeholder 3"/>
          <p:cNvSpPr>
            <a:spLocks noGrp="1"/>
          </p:cNvSpPr>
          <p:nvPr>
            <p:ph type="body" sz="quarter" idx="10"/>
          </p:nvPr>
        </p:nvSpPr>
        <p:spPr/>
        <p:txBody>
          <a:bodyPr/>
          <a:lstStyle/>
          <a:p>
            <a:r>
              <a:rPr lang="en-US" dirty="0">
                <a:solidFill>
                  <a:srgbClr val="363636"/>
                </a:solidFill>
              </a:rPr>
              <a:t>*</a:t>
            </a:r>
            <a:r>
              <a:rPr lang="en-GB" dirty="0">
                <a:solidFill>
                  <a:srgbClr val="363636"/>
                </a:solidFill>
              </a:rPr>
              <a:t>≥1 point reduction on the Mellow scale; </a:t>
            </a:r>
            <a:r>
              <a:rPr lang="en-GB" baseline="30000" dirty="0">
                <a:solidFill>
                  <a:srgbClr val="363636"/>
                </a:solidFill>
              </a:rPr>
              <a:t>†</a:t>
            </a:r>
            <a:r>
              <a:rPr lang="en-GB" dirty="0">
                <a:solidFill>
                  <a:srgbClr val="363636"/>
                </a:solidFill>
              </a:rPr>
              <a:t>≥1 point reduction on the Mellow scale, stricture requiring intervention or </a:t>
            </a:r>
            <a:r>
              <a:rPr lang="en-GB" dirty="0" smtClean="0">
                <a:solidFill>
                  <a:srgbClr val="363636"/>
                </a:solidFill>
              </a:rPr>
              <a:t>death</a:t>
            </a:r>
            <a:endParaRPr lang="en-US" dirty="0">
              <a:solidFill>
                <a:srgbClr val="363636"/>
              </a:solidFill>
            </a:endParaRPr>
          </a:p>
        </p:txBody>
      </p:sp>
      <p:sp>
        <p:nvSpPr>
          <p:cNvPr id="5" name="Text Placeholder 4"/>
          <p:cNvSpPr>
            <a:spLocks noGrp="1"/>
          </p:cNvSpPr>
          <p:nvPr>
            <p:ph type="body" sz="quarter" idx="11"/>
          </p:nvPr>
        </p:nvSpPr>
        <p:spPr/>
        <p:txBody>
          <a:bodyPr/>
          <a:lstStyle/>
          <a:p>
            <a:r>
              <a:rPr lang="en-GB" dirty="0" err="1"/>
              <a:t>Penniment</a:t>
            </a:r>
            <a:r>
              <a:rPr lang="fr-FR" dirty="0"/>
              <a:t> et al. J Clin </a:t>
            </a:r>
            <a:r>
              <a:rPr lang="fr-FR" dirty="0" err="1"/>
              <a:t>Oncol</a:t>
            </a:r>
            <a:r>
              <a:rPr lang="fr-FR" dirty="0"/>
              <a:t> 2015; 33 (</a:t>
            </a:r>
            <a:r>
              <a:rPr lang="fr-FR" dirty="0" err="1"/>
              <a:t>suppl</a:t>
            </a:r>
            <a:r>
              <a:rPr lang="fr-FR" dirty="0"/>
              <a:t> 3; </a:t>
            </a:r>
            <a:r>
              <a:rPr lang="fr-FR" dirty="0" err="1"/>
              <a:t>abstr</a:t>
            </a:r>
            <a:r>
              <a:rPr lang="fr-FR" dirty="0"/>
              <a:t> 6</a:t>
            </a:r>
            <a:r>
              <a:rPr lang="fr-FR" dirty="0" smtClean="0"/>
              <a:t>)</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199893708"/>
              </p:ext>
            </p:extLst>
          </p:nvPr>
        </p:nvGraphicFramePr>
        <p:xfrm>
          <a:off x="369888" y="1671795"/>
          <a:ext cx="8364682" cy="1219200"/>
        </p:xfrm>
        <a:graphic>
          <a:graphicData uri="http://schemas.openxmlformats.org/drawingml/2006/table">
            <a:tbl>
              <a:tblPr firstRow="1" bandRow="1">
                <a:tableStyleId>{69012ECD-51FC-41F1-AA8D-1B2483CD663E}</a:tableStyleId>
              </a:tblPr>
              <a:tblGrid>
                <a:gridCol w="3164882"/>
                <a:gridCol w="1624157"/>
                <a:gridCol w="1624157"/>
                <a:gridCol w="1951486"/>
              </a:tblGrid>
              <a:tr h="0">
                <a:tc>
                  <a:txBody>
                    <a:bodyPr/>
                    <a:lstStyle/>
                    <a:p>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CRT arm</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dirty="0" smtClean="0">
                          <a:solidFill>
                            <a:schemeClr val="tx2"/>
                          </a:solidFill>
                        </a:rPr>
                        <a:t>RT arm</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aseline="0" dirty="0" smtClean="0">
                          <a:solidFill>
                            <a:schemeClr val="tx2"/>
                          </a:solidFill>
                        </a:rPr>
                        <a:t>p-</a:t>
                      </a:r>
                      <a:r>
                        <a:rPr lang="en-GB" sz="1400" dirty="0" smtClean="0">
                          <a:solidFill>
                            <a:schemeClr val="tx2"/>
                          </a:solidFill>
                        </a:rPr>
                        <a:t>value vs.</a:t>
                      </a:r>
                      <a:r>
                        <a:rPr lang="en-GB" sz="1400" baseline="0" dirty="0" smtClean="0">
                          <a:solidFill>
                            <a:schemeClr val="tx2"/>
                          </a:solidFill>
                        </a:rPr>
                        <a:t> RT arm</a:t>
                      </a:r>
                      <a:endParaRPr lang="en-GB" sz="1400" dirty="0" smtClean="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r>
                        <a:rPr lang="en-GB" sz="1400" dirty="0" smtClean="0"/>
                        <a:t>Dysphagia response* at Week 9, %</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74</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68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0.34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Dysphagia response* at Week 13,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47</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t>42</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0.43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r>
                        <a:rPr lang="en-GB" sz="1400" dirty="0" smtClean="0"/>
                        <a:t>Median survival, days</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t>203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bl>
          </a:graphicData>
        </a:graphic>
      </p:graphicFrame>
    </p:spTree>
    <p:extLst>
      <p:ext uri="{BB962C8B-B14F-4D97-AF65-F5344CB8AC3E}">
        <p14:creationId xmlns:p14="http://schemas.microsoft.com/office/powerpoint/2010/main" val="15683129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Biomarkers</a:t>
            </a:r>
            <a:br>
              <a:rPr lang="en-GB" dirty="0" smtClean="0"/>
            </a:br>
            <a:endParaRPr lang="en-GB" dirty="0"/>
          </a:p>
        </p:txBody>
      </p:sp>
      <p:sp>
        <p:nvSpPr>
          <p:cNvPr id="6" name="Subtitle 5"/>
          <p:cNvSpPr>
            <a:spLocks noGrp="1"/>
          </p:cNvSpPr>
          <p:nvPr>
            <p:ph type="body" idx="1"/>
          </p:nvPr>
        </p:nvSpPr>
        <p:spPr/>
        <p:txBody>
          <a:bodyPr/>
          <a:lstStyle/>
          <a:p>
            <a:r>
              <a:rPr lang="en-GB" dirty="0" smtClean="0"/>
              <a:t>OESOPHAGEAL AND GASTRIC CANCER</a:t>
            </a:r>
            <a:endParaRPr lang="en-GB" dirty="0"/>
          </a:p>
        </p:txBody>
      </p:sp>
    </p:spTree>
    <p:extLst>
      <p:ext uri="{BB962C8B-B14F-4D97-AF65-F5344CB8AC3E}">
        <p14:creationId xmlns:p14="http://schemas.microsoft.com/office/powerpoint/2010/main" val="22126984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7: Comprehensive genomic profiling (CGP) of advanced stage </a:t>
            </a:r>
            <a:r>
              <a:rPr lang="en-GB" sz="1800" dirty="0" err="1" smtClean="0"/>
              <a:t>esophageal</a:t>
            </a:r>
            <a:r>
              <a:rPr lang="en-GB" sz="1800" dirty="0" smtClean="0"/>
              <a:t> squamous cell carcinomas (ESCC) and </a:t>
            </a:r>
            <a:r>
              <a:rPr lang="en-GB" sz="1800" dirty="0" err="1" smtClean="0"/>
              <a:t>esophageal</a:t>
            </a:r>
            <a:r>
              <a:rPr lang="en-GB" sz="1800" dirty="0" smtClean="0"/>
              <a:t> adenocarcinomas (EAC) to reveal similarities and differences – Wang K, et al</a:t>
            </a:r>
            <a:endParaRPr lang="en-GB" sz="1800" dirty="0"/>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rgbClr val="363636"/>
                </a:solidFill>
              </a:rPr>
              <a:t>Study objective</a:t>
            </a:r>
            <a:r>
              <a:rPr lang="en-GB" sz="1600" dirty="0">
                <a:solidFill>
                  <a:srgbClr val="363636"/>
                </a:solidFill>
              </a:rPr>
              <a:t> </a:t>
            </a:r>
          </a:p>
          <a:p>
            <a:pPr>
              <a:spcAft>
                <a:spcPts val="1200"/>
              </a:spcAft>
              <a:buClr>
                <a:srgbClr val="043882"/>
              </a:buClr>
            </a:pPr>
            <a:r>
              <a:rPr lang="en-GB" sz="1600" dirty="0">
                <a:solidFill>
                  <a:srgbClr val="363636"/>
                </a:solidFill>
              </a:rPr>
              <a:t>To compare the genomic profiles of patients with advanced oesophageal SCC versus o</a:t>
            </a:r>
            <a:r>
              <a:rPr lang="en-GB" sz="1600" dirty="0"/>
              <a:t>esophageal ADC, in order to identify potential therapeutic targets</a:t>
            </a:r>
          </a:p>
          <a:p>
            <a:pPr marL="0" indent="0">
              <a:buClr>
                <a:srgbClr val="043882"/>
              </a:buClr>
              <a:buNone/>
            </a:pPr>
            <a:r>
              <a:rPr lang="en-GB" sz="1600" b="1" dirty="0">
                <a:solidFill>
                  <a:srgbClr val="363636"/>
                </a:solidFill>
              </a:rPr>
              <a:t>Study design</a:t>
            </a:r>
          </a:p>
          <a:p>
            <a:pPr>
              <a:spcAft>
                <a:spcPts val="1200"/>
              </a:spcAft>
              <a:buClr>
                <a:srgbClr val="043882"/>
              </a:buClr>
            </a:pPr>
            <a:r>
              <a:rPr lang="en-GB" sz="1600" dirty="0"/>
              <a:t>DNA was extracted from FFPE sections (~40 </a:t>
            </a:r>
            <a:r>
              <a:rPr lang="el-GR" sz="1600" dirty="0" smtClean="0"/>
              <a:t>μ</a:t>
            </a:r>
            <a:r>
              <a:rPr lang="en-GB" sz="1600" dirty="0" smtClean="0"/>
              <a:t>) </a:t>
            </a:r>
            <a:r>
              <a:rPr lang="en-GB" sz="1600" dirty="0"/>
              <a:t>from patients with advanced (Stage III/IV) </a:t>
            </a:r>
            <a:r>
              <a:rPr lang="en-GB" sz="1600" dirty="0">
                <a:solidFill>
                  <a:srgbClr val="363636"/>
                </a:solidFill>
              </a:rPr>
              <a:t>o</a:t>
            </a:r>
            <a:r>
              <a:rPr lang="en-GB" sz="1600" dirty="0"/>
              <a:t>esophageal SCC (N=71) and </a:t>
            </a:r>
            <a:r>
              <a:rPr lang="en-GB" sz="1600" dirty="0">
                <a:solidFill>
                  <a:srgbClr val="363636"/>
                </a:solidFill>
              </a:rPr>
              <a:t>o</a:t>
            </a:r>
            <a:r>
              <a:rPr lang="en-GB" sz="1600" dirty="0"/>
              <a:t>esophageal ADC (</a:t>
            </a:r>
            <a:r>
              <a:rPr lang="en-GB" sz="1600" dirty="0" smtClean="0"/>
              <a:t>N=231)</a:t>
            </a:r>
            <a:endParaRPr lang="en-GB" sz="1600" dirty="0"/>
          </a:p>
          <a:p>
            <a:pPr>
              <a:spcAft>
                <a:spcPts val="1200"/>
              </a:spcAft>
              <a:buClr>
                <a:srgbClr val="043882"/>
              </a:buClr>
            </a:pPr>
            <a:r>
              <a:rPr lang="en-GB" sz="1600" dirty="0"/>
              <a:t>Comprehensive genomic profiling was performed for all coding exons of 236 cancer-related genes and 19 genes that are frequently </a:t>
            </a:r>
            <a:r>
              <a:rPr lang="en-GB" sz="1600" dirty="0" smtClean="0"/>
              <a:t>rearranged in </a:t>
            </a:r>
            <a:r>
              <a:rPr lang="en-GB" sz="1600" dirty="0"/>
              <a:t>cancer, in order to identify genomic alterations </a:t>
            </a:r>
          </a:p>
          <a:p>
            <a:pPr>
              <a:spcAft>
                <a:spcPts val="1200"/>
              </a:spcAft>
              <a:buClr>
                <a:srgbClr val="043882"/>
              </a:buClr>
            </a:pPr>
            <a:r>
              <a:rPr lang="en-GB" sz="1600" dirty="0"/>
              <a:t>Clinically relevant genomic alterations (CRGA) were defined as genomic alterations (GA) linked to drugs currently on the market or under evaluation in clinical trials</a:t>
            </a:r>
            <a:endParaRPr lang="en-GB" sz="1600" dirty="0">
              <a:solidFill>
                <a:srgbClr val="363636"/>
              </a:solidFill>
            </a:endParaRPr>
          </a:p>
          <a:p>
            <a:endParaRPr lang="en-GB" dirty="0"/>
          </a:p>
          <a:p>
            <a:endParaRPr lang="en-GB" dirty="0"/>
          </a:p>
        </p:txBody>
      </p:sp>
      <p:sp>
        <p:nvSpPr>
          <p:cNvPr id="5" name="Text Placeholder 4"/>
          <p:cNvSpPr>
            <a:spLocks noGrp="1"/>
          </p:cNvSpPr>
          <p:nvPr>
            <p:ph type="body" sz="quarter" idx="11"/>
          </p:nvPr>
        </p:nvSpPr>
        <p:spPr/>
        <p:txBody>
          <a:bodyPr/>
          <a:lstStyle/>
          <a:p>
            <a:r>
              <a:rPr lang="fr-FR" dirty="0"/>
              <a:t>Wang et al. J Clin </a:t>
            </a:r>
            <a:r>
              <a:rPr lang="fr-FR" dirty="0" err="1"/>
              <a:t>Oncol</a:t>
            </a:r>
            <a:r>
              <a:rPr lang="fr-FR" dirty="0"/>
              <a:t> 2015; 33 (</a:t>
            </a:r>
            <a:r>
              <a:rPr lang="fr-FR" dirty="0" err="1"/>
              <a:t>suppl</a:t>
            </a:r>
            <a:r>
              <a:rPr lang="fr-FR" dirty="0"/>
              <a:t> 3; </a:t>
            </a:r>
            <a:r>
              <a:rPr lang="fr-FR" dirty="0" err="1"/>
              <a:t>abstr</a:t>
            </a:r>
            <a:r>
              <a:rPr lang="fr-FR" dirty="0"/>
              <a:t> </a:t>
            </a:r>
            <a:r>
              <a:rPr lang="fr-FR" dirty="0" smtClean="0"/>
              <a:t>7)</a:t>
            </a:r>
            <a:endParaRPr lang="en-GB" dirty="0"/>
          </a:p>
        </p:txBody>
      </p:sp>
    </p:spTree>
    <p:extLst>
      <p:ext uri="{BB962C8B-B14F-4D97-AF65-F5344CB8AC3E}">
        <p14:creationId xmlns:p14="http://schemas.microsoft.com/office/powerpoint/2010/main" val="4208721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7: Comprehensive genomic profiling (CGP) of advanced stage </a:t>
            </a:r>
            <a:r>
              <a:rPr lang="en-GB" sz="1800" dirty="0" err="1"/>
              <a:t>esophageal</a:t>
            </a:r>
            <a:r>
              <a:rPr lang="en-GB" sz="1800" dirty="0"/>
              <a:t> squamous cell carcinomas (ESCC) and </a:t>
            </a:r>
            <a:r>
              <a:rPr lang="en-GB" sz="1800" dirty="0" err="1"/>
              <a:t>esophageal</a:t>
            </a:r>
            <a:r>
              <a:rPr lang="en-GB" sz="1800" dirty="0"/>
              <a:t> adenocarcinomas (EAC) to reveal similarities and differences – Wang K,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Key results</a:t>
            </a:r>
          </a:p>
          <a:p>
            <a:pPr marL="252412" lvl="1" indent="0">
              <a:buClr>
                <a:srgbClr val="043882"/>
              </a:buClr>
              <a:buNone/>
            </a:pPr>
            <a:endParaRPr lang="en-GB" sz="1600" dirty="0">
              <a:solidFill>
                <a:schemeClr val="tx1"/>
              </a:solidFill>
            </a:endParaRPr>
          </a:p>
          <a:p>
            <a:pPr marL="252412" lvl="1" indent="0">
              <a:buClr>
                <a:srgbClr val="043882"/>
              </a:buClr>
              <a:buNone/>
            </a:pPr>
            <a:endParaRPr lang="en-GB" sz="1600" dirty="0">
              <a:solidFill>
                <a:schemeClr val="tx1"/>
              </a:solidFill>
            </a:endParaRPr>
          </a:p>
          <a:p>
            <a:pPr marL="252412" lvl="1" indent="0">
              <a:buClr>
                <a:srgbClr val="043882"/>
              </a:buClr>
              <a:buNone/>
            </a:pPr>
            <a:endParaRPr lang="en-GB" sz="1600" dirty="0">
              <a:solidFill>
                <a:schemeClr val="tx1"/>
              </a:solidFill>
            </a:endParaRPr>
          </a:p>
          <a:p>
            <a:pPr marL="252412" lvl="1" indent="0">
              <a:buClr>
                <a:srgbClr val="043882"/>
              </a:buClr>
              <a:buNone/>
            </a:pPr>
            <a:endParaRPr lang="en-GB" sz="1600" dirty="0">
              <a:solidFill>
                <a:schemeClr val="tx1"/>
              </a:solidFill>
            </a:endParaRPr>
          </a:p>
          <a:p>
            <a:pPr marL="252412" lvl="1" indent="0">
              <a:buClr>
                <a:srgbClr val="043882"/>
              </a:buClr>
              <a:buNone/>
            </a:pPr>
            <a:endParaRPr lang="en-GB" sz="1600" dirty="0">
              <a:solidFill>
                <a:schemeClr val="tx1"/>
              </a:solidFill>
            </a:endParaRPr>
          </a:p>
          <a:p>
            <a:pPr marL="252412" lvl="1" indent="0">
              <a:buClr>
                <a:srgbClr val="043882"/>
              </a:buClr>
              <a:buNone/>
            </a:pPr>
            <a:endParaRPr lang="en-GB" sz="1600" dirty="0">
              <a:solidFill>
                <a:schemeClr val="tx1"/>
              </a:solidFill>
            </a:endParaRPr>
          </a:p>
          <a:p>
            <a:pPr marL="252412" lvl="1" indent="0">
              <a:buClr>
                <a:srgbClr val="043882"/>
              </a:buClr>
              <a:buNone/>
            </a:pPr>
            <a:endParaRPr lang="en-GB" sz="1600" dirty="0">
              <a:solidFill>
                <a:schemeClr val="tx1"/>
              </a:solidFill>
            </a:endParaRPr>
          </a:p>
          <a:p>
            <a:pPr marL="252412" lvl="1" indent="0">
              <a:buClr>
                <a:srgbClr val="043882"/>
              </a:buClr>
              <a:buNone/>
            </a:pPr>
            <a:endParaRPr lang="en-GB" sz="1600" dirty="0">
              <a:solidFill>
                <a:schemeClr val="tx1"/>
              </a:solidFill>
            </a:endParaRPr>
          </a:p>
          <a:p>
            <a:pPr marL="252412" lvl="1" indent="0">
              <a:buClr>
                <a:srgbClr val="043882"/>
              </a:buClr>
              <a:buNone/>
            </a:pPr>
            <a:endParaRPr lang="en-GB" sz="1600" dirty="0">
              <a:solidFill>
                <a:schemeClr val="tx1"/>
              </a:solidFill>
            </a:endParaRPr>
          </a:p>
          <a:p>
            <a:pPr marL="0" lvl="0" indent="0">
              <a:spcAft>
                <a:spcPts val="300"/>
              </a:spcAft>
              <a:buClr>
                <a:srgbClr val="043882"/>
              </a:buClr>
              <a:buNone/>
            </a:pPr>
            <a:endParaRPr lang="en-GB" sz="1600" b="1" dirty="0" smtClean="0">
              <a:solidFill>
                <a:schemeClr val="tx1"/>
              </a:solidFill>
            </a:endParaRPr>
          </a:p>
          <a:p>
            <a:pPr marL="0" lvl="0" indent="0">
              <a:spcAft>
                <a:spcPts val="300"/>
              </a:spcAft>
              <a:buClr>
                <a:srgbClr val="043882"/>
              </a:buClr>
              <a:buNone/>
            </a:pPr>
            <a:r>
              <a:rPr lang="en-GB" sz="1600" b="1" dirty="0" smtClean="0">
                <a:solidFill>
                  <a:schemeClr val="tx1"/>
                </a:solidFill>
              </a:rPr>
              <a:t>Conclusions</a:t>
            </a:r>
            <a:endParaRPr lang="en-GB" sz="1600" b="1" dirty="0">
              <a:solidFill>
                <a:schemeClr val="tx1"/>
              </a:solidFill>
            </a:endParaRPr>
          </a:p>
          <a:p>
            <a:pPr>
              <a:spcAft>
                <a:spcPts val="300"/>
              </a:spcAft>
              <a:buClr>
                <a:srgbClr val="043882"/>
              </a:buClr>
            </a:pPr>
            <a:r>
              <a:rPr lang="en-GB" sz="1600" b="1" dirty="0">
                <a:solidFill>
                  <a:schemeClr val="tx1"/>
                </a:solidFill>
              </a:rPr>
              <a:t>Comprehensive genomic profiling can identify potential CRGA in oesophageal SCC and ADC and could potentially guide decisions for targeted therapies</a:t>
            </a:r>
          </a:p>
          <a:p>
            <a:pPr>
              <a:spcAft>
                <a:spcPts val="300"/>
              </a:spcAft>
              <a:buClr>
                <a:srgbClr val="043882"/>
              </a:buClr>
            </a:pPr>
            <a:r>
              <a:rPr lang="en-GB" sz="1600" b="1" dirty="0">
                <a:solidFill>
                  <a:schemeClr val="tx1"/>
                </a:solidFill>
              </a:rPr>
              <a:t>Oesophageal SCC and ADC share high frequencies of GA and CRGA</a:t>
            </a:r>
          </a:p>
          <a:p>
            <a:pPr lvl="1">
              <a:spcAft>
                <a:spcPts val="300"/>
              </a:spcAft>
              <a:buClr>
                <a:srgbClr val="043882"/>
              </a:buClr>
            </a:pPr>
            <a:r>
              <a:rPr lang="en-GB" sz="1600" b="1" dirty="0">
                <a:solidFill>
                  <a:schemeClr val="tx1"/>
                </a:solidFill>
              </a:rPr>
              <a:t>PI3K/</a:t>
            </a:r>
            <a:r>
              <a:rPr lang="en-GB" sz="1600" b="1" dirty="0" err="1">
                <a:solidFill>
                  <a:schemeClr val="tx1"/>
                </a:solidFill>
              </a:rPr>
              <a:t>mTOR</a:t>
            </a:r>
            <a:r>
              <a:rPr lang="en-GB" sz="1600" b="1" dirty="0">
                <a:solidFill>
                  <a:schemeClr val="tx1"/>
                </a:solidFill>
              </a:rPr>
              <a:t>/Notch </a:t>
            </a:r>
            <a:r>
              <a:rPr lang="en-GB" sz="1600" b="1" dirty="0" smtClean="0">
                <a:solidFill>
                  <a:schemeClr val="tx1"/>
                </a:solidFill>
              </a:rPr>
              <a:t>pathway genes </a:t>
            </a:r>
            <a:r>
              <a:rPr lang="en-GB" sz="1600" b="1" dirty="0">
                <a:solidFill>
                  <a:schemeClr val="tx1"/>
                </a:solidFill>
              </a:rPr>
              <a:t>are significantly enriched in SCC</a:t>
            </a:r>
          </a:p>
          <a:p>
            <a:pPr lvl="1">
              <a:spcAft>
                <a:spcPts val="300"/>
              </a:spcAft>
              <a:buClr>
                <a:srgbClr val="043882"/>
              </a:buClr>
            </a:pPr>
            <a:r>
              <a:rPr lang="en-GB" sz="1600" b="1" dirty="0">
                <a:solidFill>
                  <a:schemeClr val="tx1"/>
                </a:solidFill>
              </a:rPr>
              <a:t>RAS/MEK </a:t>
            </a:r>
            <a:r>
              <a:rPr lang="en-GB" sz="1600" b="1" dirty="0" smtClean="0">
                <a:solidFill>
                  <a:schemeClr val="tx1"/>
                </a:solidFill>
              </a:rPr>
              <a:t>pathway genes </a:t>
            </a:r>
            <a:r>
              <a:rPr lang="en-GB" sz="1600" b="1" dirty="0">
                <a:solidFill>
                  <a:schemeClr val="tx1"/>
                </a:solidFill>
              </a:rPr>
              <a:t>are significantly enriched in ADC</a:t>
            </a:r>
          </a:p>
          <a:p>
            <a:pPr lvl="1">
              <a:buClr>
                <a:srgbClr val="043882"/>
              </a:buClr>
            </a:pPr>
            <a:endParaRPr lang="en-GB" sz="1600" b="1" dirty="0">
              <a:solidFill>
                <a:srgbClr val="363636"/>
              </a:solidFill>
            </a:endParaRPr>
          </a:p>
          <a:p>
            <a:pPr lvl="1">
              <a:spcAft>
                <a:spcPts val="1200"/>
              </a:spcAft>
              <a:buClr>
                <a:srgbClr val="043882"/>
              </a:buClr>
            </a:pPr>
            <a:endParaRPr lang="en-GB" sz="1600" dirty="0">
              <a:solidFill>
                <a:srgbClr val="363636"/>
              </a:solidFill>
            </a:endParaRPr>
          </a:p>
          <a:p>
            <a:endParaRPr lang="en-GB" dirty="0"/>
          </a:p>
          <a:p>
            <a:endParaRPr lang="en-GB" dirty="0"/>
          </a:p>
        </p:txBody>
      </p:sp>
      <p:sp>
        <p:nvSpPr>
          <p:cNvPr id="4" name="Text Placeholder 3"/>
          <p:cNvSpPr>
            <a:spLocks noGrp="1"/>
          </p:cNvSpPr>
          <p:nvPr>
            <p:ph type="body" sz="quarter" idx="10"/>
          </p:nvPr>
        </p:nvSpPr>
        <p:spPr>
          <a:xfrm>
            <a:off x="365125" y="6096000"/>
            <a:ext cx="4384296" cy="487363"/>
          </a:xfrm>
        </p:spPr>
        <p:txBody>
          <a:bodyPr/>
          <a:lstStyle/>
          <a:p>
            <a:r>
              <a:rPr lang="en-GB" dirty="0">
                <a:solidFill>
                  <a:srgbClr val="363636"/>
                </a:solidFill>
              </a:rPr>
              <a:t>*p&lt;0.01 are listed. CRGA, clinically relevant genomic alteration; GA, genomic </a:t>
            </a:r>
            <a:r>
              <a:rPr lang="en-GB" dirty="0" smtClean="0">
                <a:solidFill>
                  <a:srgbClr val="363636"/>
                </a:solidFill>
              </a:rPr>
              <a:t>alteration </a:t>
            </a:r>
            <a:endParaRPr lang="en-US" dirty="0">
              <a:solidFill>
                <a:srgbClr val="363636"/>
              </a:solidFill>
            </a:endParaRPr>
          </a:p>
        </p:txBody>
      </p:sp>
      <p:sp>
        <p:nvSpPr>
          <p:cNvPr id="5" name="Text Placeholder 4"/>
          <p:cNvSpPr>
            <a:spLocks noGrp="1"/>
          </p:cNvSpPr>
          <p:nvPr>
            <p:ph type="body" sz="quarter" idx="11"/>
          </p:nvPr>
        </p:nvSpPr>
        <p:spPr/>
        <p:txBody>
          <a:bodyPr/>
          <a:lstStyle/>
          <a:p>
            <a:r>
              <a:rPr lang="fr-FR" dirty="0"/>
              <a:t>Wang et al. J Clin </a:t>
            </a:r>
            <a:r>
              <a:rPr lang="fr-FR" dirty="0" err="1"/>
              <a:t>Oncol</a:t>
            </a:r>
            <a:r>
              <a:rPr lang="fr-FR" dirty="0"/>
              <a:t> 2015; 33 (</a:t>
            </a:r>
            <a:r>
              <a:rPr lang="fr-FR" dirty="0" err="1"/>
              <a:t>suppl</a:t>
            </a:r>
            <a:r>
              <a:rPr lang="fr-FR" dirty="0"/>
              <a:t> 3; </a:t>
            </a:r>
            <a:r>
              <a:rPr lang="fr-FR" dirty="0" err="1"/>
              <a:t>abstr</a:t>
            </a:r>
            <a:r>
              <a:rPr lang="fr-FR" dirty="0"/>
              <a:t> 7)</a:t>
            </a:r>
            <a:endParaRPr lang="en-GB" dirty="0"/>
          </a:p>
        </p:txBody>
      </p:sp>
      <p:graphicFrame>
        <p:nvGraphicFramePr>
          <p:cNvPr id="6" name="Group 88"/>
          <p:cNvGraphicFramePr>
            <a:graphicFrameLocks noGrp="1"/>
          </p:cNvGraphicFramePr>
          <p:nvPr>
            <p:extLst>
              <p:ext uri="{D42A27DB-BD31-4B8C-83A1-F6EECF244321}">
                <p14:modId xmlns:p14="http://schemas.microsoft.com/office/powerpoint/2010/main" val="1382054526"/>
              </p:ext>
            </p:extLst>
          </p:nvPr>
        </p:nvGraphicFramePr>
        <p:xfrm>
          <a:off x="369888" y="1589907"/>
          <a:ext cx="3628906" cy="2537460"/>
        </p:xfrm>
        <a:graphic>
          <a:graphicData uri="http://schemas.openxmlformats.org/drawingml/2006/table">
            <a:tbl>
              <a:tblPr firstRow="1" bandRow="1">
                <a:tableStyleId>{69012ECD-51FC-41F1-AA8D-1B2483CD663E}</a:tableStyleId>
              </a:tblPr>
              <a:tblGrid>
                <a:gridCol w="981240"/>
                <a:gridCol w="832514"/>
                <a:gridCol w="873457"/>
                <a:gridCol w="941695"/>
              </a:tblGrid>
              <a:tr h="184302">
                <a:tc>
                  <a:txBody>
                    <a:bodyPr/>
                    <a:lstStyle/>
                    <a:p>
                      <a:pPr>
                        <a:lnSpc>
                          <a:spcPts val="1500"/>
                        </a:lnSpc>
                      </a:pPr>
                      <a:r>
                        <a:rPr lang="en-GB" sz="1400" dirty="0" smtClean="0">
                          <a:solidFill>
                            <a:schemeClr val="tx2"/>
                          </a:solidFill>
                        </a:rPr>
                        <a:t>CRGA*</a:t>
                      </a:r>
                      <a:endParaRPr lang="en-GB" sz="1400" b="1" i="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sz="1400" dirty="0" smtClean="0">
                          <a:solidFill>
                            <a:schemeClr val="tx2"/>
                          </a:solidFill>
                        </a:rPr>
                        <a:t>SCC, %</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sz="1400" dirty="0" smtClean="0">
                          <a:solidFill>
                            <a:schemeClr val="tx2"/>
                          </a:solidFill>
                        </a:rPr>
                        <a:t>ADC, %</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sz="1400" dirty="0" smtClean="0">
                          <a:solidFill>
                            <a:schemeClr val="tx2"/>
                          </a:solidFill>
                        </a:rPr>
                        <a:t>p-value</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32440">
                <a:tc>
                  <a:txBody>
                    <a:bodyPr/>
                    <a:lstStyle/>
                    <a:p>
                      <a:pPr>
                        <a:lnSpc>
                          <a:spcPts val="1500"/>
                        </a:lnSpc>
                      </a:pPr>
                      <a:r>
                        <a:rPr lang="en-GB" sz="1400" i="1" dirty="0" smtClean="0"/>
                        <a:t>ERBB2</a:t>
                      </a:r>
                      <a:endParaRPr lang="en-GB" sz="1400" b="1"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23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&lt;0.0001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35170">
                <a:tc>
                  <a:txBody>
                    <a:bodyPr/>
                    <a:lstStyle/>
                    <a:p>
                      <a:pPr>
                        <a:lnSpc>
                          <a:spcPts val="1500"/>
                        </a:lnSpc>
                      </a:pPr>
                      <a:r>
                        <a:rPr lang="en-GB" sz="1400" i="1" dirty="0" smtClean="0"/>
                        <a:t>KRAS</a:t>
                      </a:r>
                      <a:endParaRPr lang="en-GB" sz="1400" b="1"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6</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23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0.0008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a:lnSpc>
                          <a:spcPts val="1500"/>
                        </a:lnSpc>
                      </a:pPr>
                      <a:r>
                        <a:rPr lang="en-GB" sz="1400" i="1" dirty="0" smtClean="0"/>
                        <a:t>SMAD4</a:t>
                      </a:r>
                      <a:endParaRPr lang="en-GB" sz="1400" b="1"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14</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0.002</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GB" sz="1400" i="1" dirty="0" smtClean="0"/>
                        <a:t>PIK3CA</a:t>
                      </a:r>
                      <a:endParaRPr lang="en-GB" sz="1400" b="1" i="1"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24</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10</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0.004</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a:lnSpc>
                          <a:spcPts val="1500"/>
                        </a:lnSpc>
                      </a:pPr>
                      <a:r>
                        <a:rPr lang="en-GB" sz="1400" i="1" dirty="0" smtClean="0"/>
                        <a:t>CCND1</a:t>
                      </a:r>
                      <a:endParaRPr lang="en-GB" sz="1400" b="1"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42</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13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&lt;0.0001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a:lnSpc>
                          <a:spcPts val="1500"/>
                        </a:lnSpc>
                      </a:pPr>
                      <a:r>
                        <a:rPr lang="en-GB" sz="1400" i="1" dirty="0" smtClean="0"/>
                        <a:t>NFE2L2</a:t>
                      </a:r>
                      <a:endParaRPr lang="en-GB" sz="1400" b="1" i="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24</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algn="ctr">
                        <a:lnSpc>
                          <a:spcPts val="1500"/>
                        </a:lnSpc>
                      </a:pPr>
                      <a:r>
                        <a:rPr lang="en-GB" sz="1400" dirty="0" smtClean="0"/>
                        <a:t>&lt;0.0001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a:lnSpc>
                          <a:spcPts val="1500"/>
                        </a:lnSpc>
                      </a:pPr>
                      <a:r>
                        <a:rPr lang="en-GB" sz="1400" i="1" dirty="0" smtClean="0"/>
                        <a:t>NOTCH1</a:t>
                      </a:r>
                      <a:endParaRPr lang="en-GB" sz="1400" b="1" i="1"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17</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0.0001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a:lnSpc>
                          <a:spcPts val="1500"/>
                        </a:lnSpc>
                      </a:pPr>
                      <a:r>
                        <a:rPr lang="en-GB" sz="1400" i="1" dirty="0" smtClean="0"/>
                        <a:t>SOX2</a:t>
                      </a:r>
                      <a:endParaRPr lang="en-GB" sz="1400" b="1" i="1"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18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0.0001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
        <p:nvSpPr>
          <p:cNvPr id="35" name="TextBox 34"/>
          <p:cNvSpPr txBox="1"/>
          <p:nvPr/>
        </p:nvSpPr>
        <p:spPr>
          <a:xfrm rot="16200000">
            <a:off x="3958917" y="2529008"/>
            <a:ext cx="1653017" cy="253916"/>
          </a:xfrm>
          <a:prstGeom prst="rect">
            <a:avLst/>
          </a:prstGeom>
          <a:noFill/>
        </p:spPr>
        <p:txBody>
          <a:bodyPr wrap="none" rtlCol="0">
            <a:spAutoFit/>
          </a:bodyPr>
          <a:lstStyle/>
          <a:p>
            <a:pPr algn="ctr" fontAlgn="base">
              <a:spcBef>
                <a:spcPct val="0"/>
              </a:spcBef>
              <a:spcAft>
                <a:spcPct val="0"/>
              </a:spcAft>
            </a:pPr>
            <a:r>
              <a:rPr lang="en-GB" sz="1050" b="1" dirty="0">
                <a:solidFill>
                  <a:srgbClr val="363636"/>
                </a:solidFill>
              </a:rPr>
              <a:t>Percentage of </a:t>
            </a:r>
            <a:r>
              <a:rPr lang="en-GB" sz="1050" b="1" dirty="0" smtClean="0">
                <a:solidFill>
                  <a:srgbClr val="363636"/>
                </a:solidFill>
              </a:rPr>
              <a:t>samples</a:t>
            </a:r>
            <a:endParaRPr lang="en-GB" sz="1050" b="1" dirty="0">
              <a:solidFill>
                <a:srgbClr val="363636"/>
              </a:solidFill>
            </a:endParaRPr>
          </a:p>
        </p:txBody>
      </p:sp>
      <p:sp>
        <p:nvSpPr>
          <p:cNvPr id="36" name="TextBox 35"/>
          <p:cNvSpPr txBox="1"/>
          <p:nvPr/>
        </p:nvSpPr>
        <p:spPr>
          <a:xfrm>
            <a:off x="5217009" y="4521415"/>
            <a:ext cx="3430368" cy="261610"/>
          </a:xfrm>
          <a:prstGeom prst="rect">
            <a:avLst/>
          </a:prstGeom>
          <a:noFill/>
        </p:spPr>
        <p:txBody>
          <a:bodyPr wrap="square" rtlCol="0">
            <a:spAutoFit/>
          </a:bodyPr>
          <a:lstStyle/>
          <a:p>
            <a:pPr algn="ctr" fontAlgn="base">
              <a:spcBef>
                <a:spcPct val="0"/>
              </a:spcBef>
              <a:spcAft>
                <a:spcPct val="0"/>
              </a:spcAft>
            </a:pPr>
            <a:r>
              <a:rPr lang="en-GB" sz="1050" b="1" dirty="0">
                <a:solidFill>
                  <a:srgbClr val="363636"/>
                </a:solidFill>
              </a:rPr>
              <a:t>Pathway</a:t>
            </a:r>
          </a:p>
        </p:txBody>
      </p:sp>
      <p:graphicFrame>
        <p:nvGraphicFramePr>
          <p:cNvPr id="37" name="Chart 36"/>
          <p:cNvGraphicFramePr/>
          <p:nvPr>
            <p:extLst>
              <p:ext uri="{D42A27DB-BD31-4B8C-83A1-F6EECF244321}">
                <p14:modId xmlns:p14="http://schemas.microsoft.com/office/powerpoint/2010/main" val="835954961"/>
              </p:ext>
            </p:extLst>
          </p:nvPr>
        </p:nvGraphicFramePr>
        <p:xfrm>
          <a:off x="4815169" y="1261532"/>
          <a:ext cx="4079915" cy="2804829"/>
        </p:xfrm>
        <a:graphic>
          <a:graphicData uri="http://schemas.openxmlformats.org/drawingml/2006/chart">
            <c:chart xmlns:c="http://schemas.openxmlformats.org/drawingml/2006/chart" xmlns:r="http://schemas.openxmlformats.org/officeDocument/2006/relationships" r:id="rId2"/>
          </a:graphicData>
        </a:graphic>
      </p:graphicFrame>
      <p:sp>
        <p:nvSpPr>
          <p:cNvPr id="38" name="TextBox 37"/>
          <p:cNvSpPr txBox="1"/>
          <p:nvPr/>
        </p:nvSpPr>
        <p:spPr>
          <a:xfrm rot="18900000">
            <a:off x="4948492" y="4019020"/>
            <a:ext cx="623889" cy="215444"/>
          </a:xfrm>
          <a:prstGeom prst="rect">
            <a:avLst/>
          </a:prstGeom>
          <a:noFill/>
        </p:spPr>
        <p:txBody>
          <a:bodyPr wrap="none" rtlCol="0">
            <a:spAutoFit/>
          </a:bodyPr>
          <a:lstStyle/>
          <a:p>
            <a:pPr algn="r"/>
            <a:r>
              <a:rPr lang="en-GB" sz="800" dirty="0" smtClean="0"/>
              <a:t>Cell cycle</a:t>
            </a:r>
            <a:endParaRPr lang="en-GB" sz="800" dirty="0"/>
          </a:p>
        </p:txBody>
      </p:sp>
      <p:sp>
        <p:nvSpPr>
          <p:cNvPr id="39" name="TextBox 38"/>
          <p:cNvSpPr txBox="1"/>
          <p:nvPr/>
        </p:nvSpPr>
        <p:spPr>
          <a:xfrm rot="18900000">
            <a:off x="5155612" y="4086078"/>
            <a:ext cx="873957" cy="215444"/>
          </a:xfrm>
          <a:prstGeom prst="rect">
            <a:avLst/>
          </a:prstGeom>
          <a:noFill/>
        </p:spPr>
        <p:txBody>
          <a:bodyPr wrap="none" rtlCol="0">
            <a:spAutoFit/>
          </a:bodyPr>
          <a:lstStyle/>
          <a:p>
            <a:pPr algn="r"/>
            <a:r>
              <a:rPr lang="en-GB" sz="800" dirty="0" smtClean="0"/>
              <a:t>Epigenetic reg.</a:t>
            </a:r>
            <a:endParaRPr lang="en-GB" sz="800" dirty="0"/>
          </a:p>
        </p:txBody>
      </p:sp>
      <p:sp>
        <p:nvSpPr>
          <p:cNvPr id="40" name="TextBox 39"/>
          <p:cNvSpPr txBox="1"/>
          <p:nvPr/>
        </p:nvSpPr>
        <p:spPr>
          <a:xfrm rot="18900000">
            <a:off x="5618187" y="4125001"/>
            <a:ext cx="923651" cy="215444"/>
          </a:xfrm>
          <a:prstGeom prst="rect">
            <a:avLst/>
          </a:prstGeom>
          <a:noFill/>
        </p:spPr>
        <p:txBody>
          <a:bodyPr wrap="none" rtlCol="0">
            <a:spAutoFit/>
          </a:bodyPr>
          <a:lstStyle/>
          <a:p>
            <a:pPr algn="r"/>
            <a:r>
              <a:rPr lang="en-GB" sz="800" dirty="0" smtClean="0"/>
              <a:t>ERBB signalling</a:t>
            </a:r>
            <a:endParaRPr lang="en-GB" sz="800" dirty="0"/>
          </a:p>
        </p:txBody>
      </p:sp>
      <p:sp>
        <p:nvSpPr>
          <p:cNvPr id="41" name="TextBox 40"/>
          <p:cNvSpPr txBox="1"/>
          <p:nvPr/>
        </p:nvSpPr>
        <p:spPr>
          <a:xfrm rot="18900000">
            <a:off x="6031564" y="4110266"/>
            <a:ext cx="881973" cy="215444"/>
          </a:xfrm>
          <a:prstGeom prst="rect">
            <a:avLst/>
          </a:prstGeom>
          <a:noFill/>
        </p:spPr>
        <p:txBody>
          <a:bodyPr wrap="none" rtlCol="0">
            <a:spAutoFit/>
          </a:bodyPr>
          <a:lstStyle/>
          <a:p>
            <a:pPr algn="r"/>
            <a:r>
              <a:rPr lang="en-GB" sz="800" dirty="0" smtClean="0"/>
              <a:t>RAS/RAF/MEK</a:t>
            </a:r>
            <a:endParaRPr lang="en-GB" sz="800" dirty="0"/>
          </a:p>
        </p:txBody>
      </p:sp>
      <p:sp>
        <p:nvSpPr>
          <p:cNvPr id="42" name="TextBox 41"/>
          <p:cNvSpPr txBox="1"/>
          <p:nvPr/>
        </p:nvSpPr>
        <p:spPr>
          <a:xfrm rot="18900000">
            <a:off x="6392840" y="4132369"/>
            <a:ext cx="944489" cy="215444"/>
          </a:xfrm>
          <a:prstGeom prst="rect">
            <a:avLst/>
          </a:prstGeom>
          <a:noFill/>
        </p:spPr>
        <p:txBody>
          <a:bodyPr wrap="none" rtlCol="0">
            <a:spAutoFit/>
          </a:bodyPr>
          <a:lstStyle/>
          <a:p>
            <a:pPr algn="r"/>
            <a:r>
              <a:rPr lang="en-GB" sz="800" dirty="0" smtClean="0"/>
              <a:t>TGF-ß signalling</a:t>
            </a:r>
            <a:endParaRPr lang="en-GB" sz="800" dirty="0"/>
          </a:p>
        </p:txBody>
      </p:sp>
      <p:sp>
        <p:nvSpPr>
          <p:cNvPr id="43" name="TextBox 42"/>
          <p:cNvSpPr txBox="1"/>
          <p:nvPr/>
        </p:nvSpPr>
        <p:spPr>
          <a:xfrm rot="18900000">
            <a:off x="6773354" y="4151072"/>
            <a:ext cx="968535" cy="215444"/>
          </a:xfrm>
          <a:prstGeom prst="rect">
            <a:avLst/>
          </a:prstGeom>
          <a:noFill/>
        </p:spPr>
        <p:txBody>
          <a:bodyPr wrap="none" rtlCol="0">
            <a:spAutoFit/>
          </a:bodyPr>
          <a:lstStyle/>
          <a:p>
            <a:pPr algn="r"/>
            <a:r>
              <a:rPr lang="en-GB" sz="800" dirty="0" smtClean="0"/>
              <a:t>PI3K/AKT/MTOR</a:t>
            </a:r>
            <a:endParaRPr lang="en-GB" sz="800" dirty="0"/>
          </a:p>
        </p:txBody>
      </p:sp>
      <p:sp>
        <p:nvSpPr>
          <p:cNvPr id="44" name="TextBox 43"/>
          <p:cNvSpPr txBox="1"/>
          <p:nvPr/>
        </p:nvSpPr>
        <p:spPr>
          <a:xfrm rot="18900000">
            <a:off x="7226002" y="4098364"/>
            <a:ext cx="848309" cy="215444"/>
          </a:xfrm>
          <a:prstGeom prst="rect">
            <a:avLst/>
          </a:prstGeom>
          <a:noFill/>
        </p:spPr>
        <p:txBody>
          <a:bodyPr wrap="none" rtlCol="0">
            <a:spAutoFit/>
          </a:bodyPr>
          <a:lstStyle/>
          <a:p>
            <a:pPr algn="r"/>
            <a:r>
              <a:rPr lang="en-GB" sz="800" dirty="0" smtClean="0"/>
              <a:t>FGF signalling</a:t>
            </a:r>
            <a:endParaRPr lang="en-GB" sz="800" dirty="0"/>
          </a:p>
        </p:txBody>
      </p:sp>
      <p:sp>
        <p:nvSpPr>
          <p:cNvPr id="45" name="TextBox 44"/>
          <p:cNvSpPr txBox="1"/>
          <p:nvPr/>
        </p:nvSpPr>
        <p:spPr>
          <a:xfrm rot="18900000">
            <a:off x="7635370" y="4086463"/>
            <a:ext cx="814647" cy="215444"/>
          </a:xfrm>
          <a:prstGeom prst="rect">
            <a:avLst/>
          </a:prstGeom>
          <a:noFill/>
        </p:spPr>
        <p:txBody>
          <a:bodyPr wrap="none" rtlCol="0">
            <a:spAutoFit/>
          </a:bodyPr>
          <a:lstStyle/>
          <a:p>
            <a:pPr algn="r"/>
            <a:r>
              <a:rPr lang="en-GB" sz="800" dirty="0" smtClean="0"/>
              <a:t>KEAP1/NRF2</a:t>
            </a:r>
            <a:endParaRPr lang="en-GB" sz="800" dirty="0"/>
          </a:p>
        </p:txBody>
      </p:sp>
      <p:sp>
        <p:nvSpPr>
          <p:cNvPr id="46" name="TextBox 45"/>
          <p:cNvSpPr txBox="1"/>
          <p:nvPr/>
        </p:nvSpPr>
        <p:spPr>
          <a:xfrm rot="18900000">
            <a:off x="7979014" y="4121034"/>
            <a:ext cx="912429" cy="215444"/>
          </a:xfrm>
          <a:prstGeom prst="rect">
            <a:avLst/>
          </a:prstGeom>
          <a:noFill/>
        </p:spPr>
        <p:txBody>
          <a:bodyPr wrap="none" rtlCol="0">
            <a:spAutoFit/>
          </a:bodyPr>
          <a:lstStyle/>
          <a:p>
            <a:pPr algn="r"/>
            <a:r>
              <a:rPr lang="en-GB" sz="800" dirty="0" smtClean="0"/>
              <a:t>Notch signalling</a:t>
            </a:r>
            <a:endParaRPr lang="en-GB" sz="800" dirty="0"/>
          </a:p>
        </p:txBody>
      </p:sp>
    </p:spTree>
    <p:extLst>
      <p:ext uri="{BB962C8B-B14F-4D97-AF65-F5344CB8AC3E}">
        <p14:creationId xmlns:p14="http://schemas.microsoft.com/office/powerpoint/2010/main" val="12024070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8: Identification of the gastric </a:t>
            </a:r>
            <a:r>
              <a:rPr lang="en-GB" sz="1800" dirty="0" err="1"/>
              <a:t>microbiome</a:t>
            </a:r>
            <a:r>
              <a:rPr lang="en-GB" sz="1800" dirty="0"/>
              <a:t> from endoscopic biopsy samples using whole genome sequencing – Zhang C,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Study objective</a:t>
            </a:r>
          </a:p>
          <a:p>
            <a:pPr>
              <a:spcAft>
                <a:spcPts val="1200"/>
              </a:spcAft>
              <a:buClr>
                <a:srgbClr val="043882"/>
              </a:buClr>
            </a:pPr>
            <a:r>
              <a:rPr lang="en-GB" sz="1600" dirty="0">
                <a:solidFill>
                  <a:schemeClr val="tx1"/>
                </a:solidFill>
              </a:rPr>
              <a:t>To investigate the composition of the gastric </a:t>
            </a:r>
            <a:r>
              <a:rPr lang="en-GB" sz="1600" dirty="0" err="1">
                <a:solidFill>
                  <a:schemeClr val="tx1"/>
                </a:solidFill>
              </a:rPr>
              <a:t>microbiome</a:t>
            </a:r>
            <a:r>
              <a:rPr lang="en-GB" sz="1600" dirty="0">
                <a:solidFill>
                  <a:schemeClr val="tx1"/>
                </a:solidFill>
              </a:rPr>
              <a:t> in patients with gastric cancer and </a:t>
            </a:r>
            <a:r>
              <a:rPr lang="en-GB" sz="1600" i="1" dirty="0">
                <a:solidFill>
                  <a:schemeClr val="tx1"/>
                </a:solidFill>
              </a:rPr>
              <a:t>H. </a:t>
            </a:r>
            <a:r>
              <a:rPr lang="en-GB" sz="1600" i="1" dirty="0" smtClean="0">
                <a:solidFill>
                  <a:schemeClr val="tx1"/>
                </a:solidFill>
              </a:rPr>
              <a:t>pylori</a:t>
            </a:r>
            <a:r>
              <a:rPr lang="en-GB" sz="1600" dirty="0" smtClean="0">
                <a:solidFill>
                  <a:schemeClr val="tx1"/>
                </a:solidFill>
              </a:rPr>
              <a:t> </a:t>
            </a:r>
            <a:r>
              <a:rPr lang="en-GB" sz="1600" dirty="0">
                <a:solidFill>
                  <a:schemeClr val="tx1"/>
                </a:solidFill>
              </a:rPr>
              <a:t>infection using whole genome sequencing</a:t>
            </a:r>
          </a:p>
          <a:p>
            <a:pPr marL="0" lvl="0" indent="0">
              <a:buClr>
                <a:srgbClr val="043882"/>
              </a:buClr>
              <a:buNone/>
            </a:pPr>
            <a:r>
              <a:rPr lang="en-GB" sz="1600" b="1" dirty="0">
                <a:solidFill>
                  <a:schemeClr val="tx1"/>
                </a:solidFill>
              </a:rPr>
              <a:t>Study design</a:t>
            </a:r>
            <a:r>
              <a:rPr lang="en-GB" sz="1600" dirty="0">
                <a:solidFill>
                  <a:schemeClr val="tx1"/>
                </a:solidFill>
              </a:rPr>
              <a:t> </a:t>
            </a:r>
          </a:p>
          <a:p>
            <a:pPr>
              <a:spcAft>
                <a:spcPts val="1200"/>
              </a:spcAft>
              <a:buClr>
                <a:srgbClr val="043882"/>
              </a:buClr>
            </a:pPr>
            <a:r>
              <a:rPr lang="en-GB" sz="1600" dirty="0">
                <a:solidFill>
                  <a:schemeClr val="tx1"/>
                </a:solidFill>
              </a:rPr>
              <a:t>Patients undergoing upper endoscopy with gastric cancer and either active or prior </a:t>
            </a:r>
            <a:r>
              <a:rPr lang="en-GB" sz="1600" dirty="0" smtClean="0">
                <a:solidFill>
                  <a:schemeClr val="tx1"/>
                </a:solidFill>
              </a:rPr>
              <a:t/>
            </a:r>
            <a:br>
              <a:rPr lang="en-GB" sz="1600" dirty="0" smtClean="0">
                <a:solidFill>
                  <a:schemeClr val="tx1"/>
                </a:solidFill>
              </a:rPr>
            </a:br>
            <a:r>
              <a:rPr lang="en-GB" sz="1600" i="1" dirty="0" smtClean="0">
                <a:solidFill>
                  <a:schemeClr val="tx1"/>
                </a:solidFill>
              </a:rPr>
              <a:t>H</a:t>
            </a:r>
            <a:r>
              <a:rPr lang="en-GB" sz="1600" i="1" dirty="0">
                <a:solidFill>
                  <a:schemeClr val="tx1"/>
                </a:solidFill>
              </a:rPr>
              <a:t>. </a:t>
            </a:r>
            <a:r>
              <a:rPr lang="en-GB" sz="1600" i="1" dirty="0" smtClean="0">
                <a:solidFill>
                  <a:schemeClr val="tx1"/>
                </a:solidFill>
              </a:rPr>
              <a:t>pylori</a:t>
            </a:r>
            <a:r>
              <a:rPr lang="en-GB" sz="1600" dirty="0" smtClean="0">
                <a:solidFill>
                  <a:schemeClr val="tx1"/>
                </a:solidFill>
              </a:rPr>
              <a:t> </a:t>
            </a:r>
            <a:r>
              <a:rPr lang="en-GB" sz="1600" dirty="0">
                <a:solidFill>
                  <a:schemeClr val="tx1"/>
                </a:solidFill>
              </a:rPr>
              <a:t>infection were included</a:t>
            </a:r>
          </a:p>
          <a:p>
            <a:pPr>
              <a:spcAft>
                <a:spcPts val="1200"/>
              </a:spcAft>
              <a:buClr>
                <a:srgbClr val="043882"/>
              </a:buClr>
            </a:pPr>
            <a:r>
              <a:rPr lang="en-GB" sz="1600" dirty="0">
                <a:solidFill>
                  <a:schemeClr val="tx1"/>
                </a:solidFill>
              </a:rPr>
              <a:t>Endoscopic biopsy samples (N=15) from the </a:t>
            </a:r>
            <a:r>
              <a:rPr lang="en-GB" sz="1600" dirty="0" err="1">
                <a:solidFill>
                  <a:schemeClr val="tx1"/>
                </a:solidFill>
              </a:rPr>
              <a:t>antrum</a:t>
            </a:r>
            <a:r>
              <a:rPr lang="en-GB" sz="1600" dirty="0">
                <a:solidFill>
                  <a:schemeClr val="tx1"/>
                </a:solidFill>
              </a:rPr>
              <a:t>, proximal body and fundus were obtained from 10 patients</a:t>
            </a:r>
          </a:p>
          <a:p>
            <a:pPr>
              <a:spcAft>
                <a:spcPts val="1200"/>
              </a:spcAft>
              <a:buClr>
                <a:srgbClr val="043882"/>
              </a:buClr>
            </a:pPr>
            <a:r>
              <a:rPr lang="en-GB" sz="1600" dirty="0">
                <a:solidFill>
                  <a:schemeClr val="tx1"/>
                </a:solidFill>
              </a:rPr>
              <a:t>Whole genome sequencing was performed using </a:t>
            </a:r>
            <a:r>
              <a:rPr lang="en-GB" sz="1600" dirty="0" err="1">
                <a:solidFill>
                  <a:schemeClr val="tx1"/>
                </a:solidFill>
              </a:rPr>
              <a:t>Illumina</a:t>
            </a:r>
            <a:r>
              <a:rPr lang="en-GB" sz="1600" dirty="0">
                <a:solidFill>
                  <a:schemeClr val="tx1"/>
                </a:solidFill>
              </a:rPr>
              <a:t> </a:t>
            </a:r>
            <a:r>
              <a:rPr lang="en-GB" sz="1600" dirty="0" err="1">
                <a:solidFill>
                  <a:schemeClr val="tx1"/>
                </a:solidFill>
              </a:rPr>
              <a:t>TruSeq</a:t>
            </a:r>
            <a:r>
              <a:rPr lang="en-GB" sz="1600" dirty="0">
                <a:solidFill>
                  <a:schemeClr val="tx1"/>
                </a:solidFill>
              </a:rPr>
              <a:t> DNA sample preparation kit and </a:t>
            </a:r>
            <a:r>
              <a:rPr lang="en-GB" sz="1600" dirty="0" err="1">
                <a:solidFill>
                  <a:schemeClr val="tx1"/>
                </a:solidFill>
              </a:rPr>
              <a:t>Illumina</a:t>
            </a:r>
            <a:r>
              <a:rPr lang="en-GB" sz="1600" dirty="0">
                <a:solidFill>
                  <a:schemeClr val="tx1"/>
                </a:solidFill>
              </a:rPr>
              <a:t> Hi </a:t>
            </a:r>
            <a:r>
              <a:rPr lang="en-GB" sz="1600" dirty="0" err="1">
                <a:solidFill>
                  <a:schemeClr val="tx1"/>
                </a:solidFill>
              </a:rPr>
              <a:t>Seq</a:t>
            </a:r>
            <a:r>
              <a:rPr lang="en-GB" sz="1600" dirty="0">
                <a:solidFill>
                  <a:schemeClr val="tx1"/>
                </a:solidFill>
              </a:rPr>
              <a:t> 2500 platform</a:t>
            </a:r>
          </a:p>
          <a:p>
            <a:pPr>
              <a:spcAft>
                <a:spcPts val="1200"/>
              </a:spcAft>
              <a:buClr>
                <a:srgbClr val="043882"/>
              </a:buClr>
            </a:pPr>
            <a:r>
              <a:rPr lang="en-GB" sz="1600" dirty="0">
                <a:solidFill>
                  <a:schemeClr val="tx1"/>
                </a:solidFill>
              </a:rPr>
              <a:t>All positive </a:t>
            </a:r>
            <a:r>
              <a:rPr lang="en-GB" sz="1600" i="1" dirty="0">
                <a:solidFill>
                  <a:schemeClr val="tx1"/>
                </a:solidFill>
              </a:rPr>
              <a:t>H. pylori</a:t>
            </a:r>
            <a:r>
              <a:rPr lang="en-GB" sz="1600" dirty="0">
                <a:solidFill>
                  <a:schemeClr val="tx1"/>
                </a:solidFill>
              </a:rPr>
              <a:t> positive samples were validated by </a:t>
            </a:r>
            <a:r>
              <a:rPr lang="en-GB" sz="1600" dirty="0" err="1">
                <a:solidFill>
                  <a:schemeClr val="tx1"/>
                </a:solidFill>
              </a:rPr>
              <a:t>qPCR</a:t>
            </a:r>
            <a:r>
              <a:rPr lang="en-GB" sz="1600" dirty="0">
                <a:solidFill>
                  <a:schemeClr val="tx1"/>
                </a:solidFill>
              </a:rPr>
              <a:t> </a:t>
            </a:r>
            <a:endParaRPr lang="en-GB" dirty="0">
              <a:solidFill>
                <a:schemeClr val="tx1"/>
              </a:solidFill>
            </a:endParaRPr>
          </a:p>
        </p:txBody>
      </p:sp>
      <p:sp>
        <p:nvSpPr>
          <p:cNvPr id="4" name="Text Placeholder 3"/>
          <p:cNvSpPr>
            <a:spLocks noGrp="1"/>
          </p:cNvSpPr>
          <p:nvPr>
            <p:ph type="body" sz="quarter" idx="10"/>
          </p:nvPr>
        </p:nvSpPr>
        <p:spPr/>
        <p:txBody>
          <a:bodyPr/>
          <a:lstStyle/>
          <a:p>
            <a:r>
              <a:rPr lang="en-GB" dirty="0"/>
              <a:t>NSAID, </a:t>
            </a:r>
            <a:r>
              <a:rPr lang="en-GB" dirty="0" err="1"/>
              <a:t>nonsteroidal</a:t>
            </a:r>
            <a:r>
              <a:rPr lang="en-GB" dirty="0"/>
              <a:t> anti-inflammatory </a:t>
            </a:r>
            <a:r>
              <a:rPr lang="en-GB" dirty="0" smtClean="0"/>
              <a:t>drugs</a:t>
            </a:r>
            <a:endParaRPr lang="en-GB" dirty="0"/>
          </a:p>
        </p:txBody>
      </p:sp>
      <p:sp>
        <p:nvSpPr>
          <p:cNvPr id="5" name="Text Placeholder 4"/>
          <p:cNvSpPr>
            <a:spLocks noGrp="1"/>
          </p:cNvSpPr>
          <p:nvPr>
            <p:ph type="body" sz="quarter" idx="11"/>
          </p:nvPr>
        </p:nvSpPr>
        <p:spPr/>
        <p:txBody>
          <a:bodyPr/>
          <a:lstStyle/>
          <a:p>
            <a:r>
              <a:rPr lang="en-GB" dirty="0"/>
              <a:t>Zhang</a:t>
            </a:r>
            <a:r>
              <a:rPr lang="fr-FR" dirty="0"/>
              <a:t> et al. J Clin </a:t>
            </a:r>
            <a:r>
              <a:rPr lang="fr-FR" dirty="0" err="1"/>
              <a:t>Oncol</a:t>
            </a:r>
            <a:r>
              <a:rPr lang="fr-FR" dirty="0"/>
              <a:t> 2015; 33 (</a:t>
            </a:r>
            <a:r>
              <a:rPr lang="fr-FR" dirty="0" err="1"/>
              <a:t>suppl</a:t>
            </a:r>
            <a:r>
              <a:rPr lang="fr-FR" dirty="0"/>
              <a:t> 3; </a:t>
            </a:r>
            <a:r>
              <a:rPr lang="fr-FR" dirty="0" err="1"/>
              <a:t>abstr</a:t>
            </a:r>
            <a:r>
              <a:rPr lang="fr-FR" dirty="0"/>
              <a:t> </a:t>
            </a:r>
            <a:r>
              <a:rPr lang="fr-FR" dirty="0" smtClean="0"/>
              <a:t>8</a:t>
            </a:r>
            <a:r>
              <a:rPr lang="fr-FR" dirty="0"/>
              <a:t>)</a:t>
            </a:r>
            <a:endParaRPr lang="en-GB" dirty="0"/>
          </a:p>
        </p:txBody>
      </p:sp>
    </p:spTree>
    <p:extLst>
      <p:ext uri="{BB962C8B-B14F-4D97-AF65-F5344CB8AC3E}">
        <p14:creationId xmlns:p14="http://schemas.microsoft.com/office/powerpoint/2010/main" val="21280644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8: Identification of the gastric </a:t>
            </a:r>
            <a:r>
              <a:rPr lang="en-GB" sz="1800" dirty="0" err="1"/>
              <a:t>microbiome</a:t>
            </a:r>
            <a:r>
              <a:rPr lang="en-GB" sz="1800" dirty="0"/>
              <a:t> from endoscopic biopsy samples using whole genome sequencing – Zhang C,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Key results</a:t>
            </a:r>
          </a:p>
          <a:p>
            <a:pPr>
              <a:buClr>
                <a:srgbClr val="043882"/>
              </a:buClr>
            </a:pPr>
            <a:r>
              <a:rPr lang="en-GB" sz="1600" dirty="0" smtClean="0">
                <a:solidFill>
                  <a:schemeClr val="tx1"/>
                </a:solidFill>
              </a:rPr>
              <a:t>Eight patients had viable </a:t>
            </a:r>
            <a:r>
              <a:rPr lang="en-GB" sz="1600" i="1" dirty="0" smtClean="0">
                <a:solidFill>
                  <a:schemeClr val="tx1"/>
                </a:solidFill>
              </a:rPr>
              <a:t>H. pylori </a:t>
            </a:r>
            <a:r>
              <a:rPr lang="en-GB" sz="1600" dirty="0" smtClean="0">
                <a:solidFill>
                  <a:schemeClr val="tx1"/>
                </a:solidFill>
              </a:rPr>
              <a:t>and surprisingly, </a:t>
            </a:r>
            <a:r>
              <a:rPr lang="en-GB" sz="1600" i="1" dirty="0" smtClean="0">
                <a:solidFill>
                  <a:schemeClr val="tx1"/>
                </a:solidFill>
              </a:rPr>
              <a:t>H</a:t>
            </a:r>
            <a:r>
              <a:rPr lang="en-GB" sz="1600" i="1" dirty="0">
                <a:solidFill>
                  <a:schemeClr val="tx1"/>
                </a:solidFill>
              </a:rPr>
              <a:t>. pylori</a:t>
            </a:r>
            <a:r>
              <a:rPr lang="en-GB" sz="1600" dirty="0">
                <a:solidFill>
                  <a:schemeClr val="tx1"/>
                </a:solidFill>
              </a:rPr>
              <a:t> was identified in previously treated patients</a:t>
            </a:r>
          </a:p>
          <a:p>
            <a:pPr>
              <a:buClr>
                <a:srgbClr val="043882"/>
              </a:buClr>
            </a:pPr>
            <a:r>
              <a:rPr lang="en-GB" sz="1600" dirty="0">
                <a:solidFill>
                  <a:schemeClr val="tx1"/>
                </a:solidFill>
              </a:rPr>
              <a:t>Out of 37 gastric cancer tumour samples and matched normal samples from the TCGA study, </a:t>
            </a:r>
            <a:r>
              <a:rPr lang="en-GB" sz="1600" dirty="0" smtClean="0">
                <a:solidFill>
                  <a:schemeClr val="tx1"/>
                </a:solidFill>
              </a:rPr>
              <a:t>38% </a:t>
            </a:r>
            <a:r>
              <a:rPr lang="en-GB" sz="1600" dirty="0">
                <a:solidFill>
                  <a:schemeClr val="tx1"/>
                </a:solidFill>
              </a:rPr>
              <a:t>of them were </a:t>
            </a:r>
            <a:r>
              <a:rPr lang="en-GB" sz="1600" i="1" dirty="0">
                <a:solidFill>
                  <a:schemeClr val="tx1"/>
                </a:solidFill>
              </a:rPr>
              <a:t>H. pylori </a:t>
            </a:r>
            <a:r>
              <a:rPr lang="en-GB" sz="1600" dirty="0">
                <a:solidFill>
                  <a:schemeClr val="tx1"/>
                </a:solidFill>
              </a:rPr>
              <a:t>positive</a:t>
            </a:r>
          </a:p>
          <a:p>
            <a:pPr lvl="1">
              <a:spcAft>
                <a:spcPts val="1200"/>
              </a:spcAft>
              <a:buClr>
                <a:srgbClr val="043882"/>
              </a:buClr>
            </a:pPr>
            <a:r>
              <a:rPr lang="en-GB" sz="1600" dirty="0">
                <a:solidFill>
                  <a:schemeClr val="tx1"/>
                </a:solidFill>
              </a:rPr>
              <a:t>This result is a novel discovery that was not reported in the TCGA study*</a:t>
            </a:r>
          </a:p>
          <a:p>
            <a:pPr marL="0" indent="0">
              <a:buClr>
                <a:srgbClr val="043882"/>
              </a:buClr>
              <a:buNone/>
            </a:pPr>
            <a:r>
              <a:rPr lang="en-GB" sz="1600" b="1" dirty="0">
                <a:solidFill>
                  <a:schemeClr val="tx1"/>
                </a:solidFill>
              </a:rPr>
              <a:t>Conclusions</a:t>
            </a:r>
          </a:p>
          <a:p>
            <a:pPr>
              <a:buClr>
                <a:srgbClr val="043882"/>
              </a:buClr>
            </a:pPr>
            <a:r>
              <a:rPr lang="en-GB" sz="1600" b="1" dirty="0">
                <a:solidFill>
                  <a:schemeClr val="tx1"/>
                </a:solidFill>
              </a:rPr>
              <a:t>This is the first study to show detailed unbiased </a:t>
            </a:r>
            <a:r>
              <a:rPr lang="en-GB" sz="1600" b="1" dirty="0" err="1">
                <a:solidFill>
                  <a:schemeClr val="tx1"/>
                </a:solidFill>
              </a:rPr>
              <a:t>microbiome</a:t>
            </a:r>
            <a:r>
              <a:rPr lang="en-GB" sz="1600" b="1" dirty="0">
                <a:solidFill>
                  <a:schemeClr val="tx1"/>
                </a:solidFill>
              </a:rPr>
              <a:t> detection using whole genome sequencing in patients with gastric cancer</a:t>
            </a:r>
          </a:p>
          <a:p>
            <a:pPr>
              <a:buClr>
                <a:srgbClr val="043882"/>
              </a:buClr>
            </a:pPr>
            <a:r>
              <a:rPr lang="en-GB" sz="1600" b="1" dirty="0">
                <a:solidFill>
                  <a:schemeClr val="tx1"/>
                </a:solidFill>
              </a:rPr>
              <a:t>Results indicate that standard treatment does not always eradicate </a:t>
            </a:r>
            <a:r>
              <a:rPr lang="en-GB" sz="1600" b="1" i="1" dirty="0">
                <a:solidFill>
                  <a:schemeClr val="tx1"/>
                </a:solidFill>
              </a:rPr>
              <a:t>H. pylori</a:t>
            </a:r>
            <a:r>
              <a:rPr lang="en-GB" sz="1600" b="1" dirty="0">
                <a:solidFill>
                  <a:schemeClr val="tx1"/>
                </a:solidFill>
              </a:rPr>
              <a:t> </a:t>
            </a:r>
          </a:p>
          <a:p>
            <a:pPr lvl="1">
              <a:buClr>
                <a:srgbClr val="043882"/>
              </a:buClr>
            </a:pPr>
            <a:r>
              <a:rPr lang="en-GB" sz="1600" b="1" dirty="0">
                <a:solidFill>
                  <a:schemeClr val="tx1"/>
                </a:solidFill>
              </a:rPr>
              <a:t>This may explain why </a:t>
            </a:r>
            <a:r>
              <a:rPr lang="en-GB" sz="1600" b="1" i="1" dirty="0">
                <a:solidFill>
                  <a:schemeClr val="tx1"/>
                </a:solidFill>
              </a:rPr>
              <a:t>H. pylori</a:t>
            </a:r>
            <a:r>
              <a:rPr lang="en-GB" sz="1600" b="1" dirty="0">
                <a:solidFill>
                  <a:schemeClr val="tx1"/>
                </a:solidFill>
              </a:rPr>
              <a:t> treatment fails to reduce cancer risk</a:t>
            </a:r>
          </a:p>
          <a:p>
            <a:pPr>
              <a:buClr>
                <a:srgbClr val="043882"/>
              </a:buClr>
            </a:pPr>
            <a:r>
              <a:rPr lang="en-GB" sz="1600" b="1" dirty="0">
                <a:solidFill>
                  <a:schemeClr val="tx1"/>
                </a:solidFill>
              </a:rPr>
              <a:t>~40% of gastric cancers have evidence of persistent </a:t>
            </a:r>
            <a:r>
              <a:rPr lang="en-GB" sz="1600" b="1" i="1" dirty="0">
                <a:solidFill>
                  <a:schemeClr val="tx1"/>
                </a:solidFill>
              </a:rPr>
              <a:t>H. pylori</a:t>
            </a:r>
            <a:r>
              <a:rPr lang="en-GB" sz="1600" b="1" dirty="0">
                <a:solidFill>
                  <a:schemeClr val="tx1"/>
                </a:solidFill>
              </a:rPr>
              <a:t> bacterial content</a:t>
            </a:r>
            <a:endParaRPr lang="en-GB" b="1" dirty="0">
              <a:solidFill>
                <a:schemeClr val="tx1"/>
              </a:solidFill>
            </a:endParaRPr>
          </a:p>
        </p:txBody>
      </p:sp>
      <p:sp>
        <p:nvSpPr>
          <p:cNvPr id="4" name="Text Placeholder 3"/>
          <p:cNvSpPr>
            <a:spLocks noGrp="1"/>
          </p:cNvSpPr>
          <p:nvPr>
            <p:ph type="body" sz="quarter" idx="10"/>
          </p:nvPr>
        </p:nvSpPr>
        <p:spPr>
          <a:xfrm>
            <a:off x="365125" y="6096000"/>
            <a:ext cx="4452535" cy="487363"/>
          </a:xfrm>
        </p:spPr>
        <p:txBody>
          <a:bodyPr/>
          <a:lstStyle/>
          <a:p>
            <a:r>
              <a:rPr lang="en-GB" dirty="0"/>
              <a:t>*Cancer Genome Atlas Research </a:t>
            </a:r>
            <a:r>
              <a:rPr lang="en-GB" dirty="0" smtClean="0"/>
              <a:t>Network. </a:t>
            </a:r>
            <a:br>
              <a:rPr lang="en-GB" dirty="0" smtClean="0"/>
            </a:br>
            <a:r>
              <a:rPr lang="en-GB" dirty="0" smtClean="0"/>
              <a:t>Nature </a:t>
            </a:r>
            <a:r>
              <a:rPr lang="en-GB" dirty="0"/>
              <a:t>2014; 513: </a:t>
            </a:r>
            <a:r>
              <a:rPr lang="en-GB" dirty="0" smtClean="0"/>
              <a:t>202–9</a:t>
            </a:r>
            <a:endParaRPr lang="en-GB" dirty="0"/>
          </a:p>
        </p:txBody>
      </p:sp>
      <p:sp>
        <p:nvSpPr>
          <p:cNvPr id="5" name="Text Placeholder 4"/>
          <p:cNvSpPr>
            <a:spLocks noGrp="1"/>
          </p:cNvSpPr>
          <p:nvPr>
            <p:ph type="body" sz="quarter" idx="11"/>
          </p:nvPr>
        </p:nvSpPr>
        <p:spPr/>
        <p:txBody>
          <a:bodyPr/>
          <a:lstStyle/>
          <a:p>
            <a:r>
              <a:rPr lang="en-GB" dirty="0"/>
              <a:t>Zhang</a:t>
            </a:r>
            <a:r>
              <a:rPr lang="fr-FR" dirty="0"/>
              <a:t> et al. J Clin </a:t>
            </a:r>
            <a:r>
              <a:rPr lang="fr-FR" dirty="0" err="1"/>
              <a:t>Oncol</a:t>
            </a:r>
            <a:r>
              <a:rPr lang="fr-FR" dirty="0"/>
              <a:t> 2015; 33 (</a:t>
            </a:r>
            <a:r>
              <a:rPr lang="fr-FR" dirty="0" err="1"/>
              <a:t>suppl</a:t>
            </a:r>
            <a:r>
              <a:rPr lang="fr-FR" dirty="0"/>
              <a:t> 3; </a:t>
            </a:r>
            <a:r>
              <a:rPr lang="fr-FR" dirty="0" err="1"/>
              <a:t>abstr</a:t>
            </a:r>
            <a:r>
              <a:rPr lang="fr-FR" dirty="0"/>
              <a:t> </a:t>
            </a:r>
            <a:r>
              <a:rPr lang="fr-FR" dirty="0" smtClean="0"/>
              <a:t>8</a:t>
            </a:r>
            <a:r>
              <a:rPr lang="fr-FR" dirty="0"/>
              <a:t>)</a:t>
            </a:r>
            <a:endParaRPr lang="en-GB" dirty="0"/>
          </a:p>
        </p:txBody>
      </p:sp>
    </p:spTree>
    <p:extLst>
      <p:ext uri="{BB962C8B-B14F-4D97-AF65-F5344CB8AC3E}">
        <p14:creationId xmlns:p14="http://schemas.microsoft.com/office/powerpoint/2010/main" val="1525629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Contents</a:t>
            </a:r>
            <a:endParaRPr lang="en-GB" dirty="0"/>
          </a:p>
        </p:txBody>
      </p:sp>
      <p:sp>
        <p:nvSpPr>
          <p:cNvPr id="5123" name="Rectangle 3"/>
          <p:cNvSpPr>
            <a:spLocks noGrp="1" noChangeArrowheads="1"/>
          </p:cNvSpPr>
          <p:nvPr>
            <p:ph type="body" idx="1"/>
          </p:nvPr>
        </p:nvSpPr>
        <p:spPr>
          <a:noFill/>
          <a:ln>
            <a:noFill/>
          </a:ln>
        </p:spPr>
        <p:txBody>
          <a:bodyPr/>
          <a:lstStyle/>
          <a:p>
            <a:pPr>
              <a:spcAft>
                <a:spcPts val="0"/>
              </a:spcAft>
              <a:tabLst>
                <a:tab pos="8339138" algn="r"/>
                <a:tab pos="8429625" algn="r"/>
              </a:tabLst>
            </a:pPr>
            <a:r>
              <a:rPr lang="en-GB" sz="1800" dirty="0" smtClean="0"/>
              <a:t>Colorectal cancer</a:t>
            </a:r>
            <a:r>
              <a:rPr lang="en-GB" sz="1800" u="dotted" dirty="0" smtClean="0">
                <a:solidFill>
                  <a:schemeClr val="bg2"/>
                </a:solidFill>
              </a:rPr>
              <a:t>	</a:t>
            </a:r>
            <a:r>
              <a:rPr lang="en-GB" sz="1800" dirty="0" smtClean="0">
                <a:hlinkClick r:id="rId3" action="ppaction://hlinksldjump"/>
              </a:rPr>
              <a:t>6</a:t>
            </a:r>
            <a:r>
              <a:rPr lang="en-GB" sz="1800" dirty="0"/>
              <a:t>	</a:t>
            </a:r>
          </a:p>
          <a:p>
            <a:pPr lvl="1">
              <a:spcAft>
                <a:spcPts val="0"/>
              </a:spcAft>
              <a:tabLst>
                <a:tab pos="8339138" algn="r"/>
                <a:tab pos="8429625" algn="r"/>
              </a:tabLst>
            </a:pPr>
            <a:r>
              <a:rPr lang="en-GB" sz="1800" dirty="0" smtClean="0"/>
              <a:t>Colon cancer</a:t>
            </a:r>
            <a:r>
              <a:rPr lang="en-GB" sz="1800" u="dotted" dirty="0" smtClean="0">
                <a:solidFill>
                  <a:schemeClr val="bg2"/>
                </a:solidFill>
              </a:rPr>
              <a:t>	</a:t>
            </a:r>
            <a:r>
              <a:rPr lang="en-GB" sz="1800" dirty="0" smtClean="0">
                <a:hlinkClick r:id="rId4" action="ppaction://hlinksldjump"/>
              </a:rPr>
              <a:t>10</a:t>
            </a:r>
            <a:r>
              <a:rPr lang="en-GB" sz="1800" dirty="0"/>
              <a:t>	</a:t>
            </a:r>
            <a:endParaRPr lang="en-GB" sz="1800" dirty="0" smtClean="0"/>
          </a:p>
          <a:p>
            <a:pPr lvl="1">
              <a:spcAft>
                <a:spcPts val="0"/>
              </a:spcAft>
              <a:tabLst>
                <a:tab pos="8339138" algn="r"/>
                <a:tab pos="8429625" algn="r"/>
              </a:tabLst>
            </a:pPr>
            <a:r>
              <a:rPr lang="en-GB" sz="1800" dirty="0" smtClean="0"/>
              <a:t>Rectal cancer</a:t>
            </a:r>
            <a:r>
              <a:rPr lang="en-GB" sz="1800" u="dotted" dirty="0" smtClean="0">
                <a:solidFill>
                  <a:schemeClr val="bg2"/>
                </a:solidFill>
              </a:rPr>
              <a:t>	</a:t>
            </a:r>
            <a:r>
              <a:rPr lang="en-GB" sz="1800" dirty="0" smtClean="0">
                <a:hlinkClick r:id="rId5" action="ppaction://hlinksldjump"/>
              </a:rPr>
              <a:t>13</a:t>
            </a:r>
            <a:endParaRPr lang="en-GB" sz="1800" dirty="0" smtClean="0"/>
          </a:p>
          <a:p>
            <a:pPr lvl="1">
              <a:spcAft>
                <a:spcPts val="0"/>
              </a:spcAft>
              <a:tabLst>
                <a:tab pos="8339138" algn="r"/>
                <a:tab pos="8429625" algn="r"/>
              </a:tabLst>
            </a:pPr>
            <a:r>
              <a:rPr lang="en-GB" sz="1800" dirty="0" smtClean="0"/>
              <a:t>Liver metastases</a:t>
            </a:r>
            <a:r>
              <a:rPr lang="en-GB" sz="1800" u="dotted" dirty="0" smtClean="0">
                <a:solidFill>
                  <a:schemeClr val="bg2"/>
                </a:solidFill>
              </a:rPr>
              <a:t>	</a:t>
            </a:r>
            <a:r>
              <a:rPr lang="en-GB" sz="1800" dirty="0" smtClean="0">
                <a:hlinkClick r:id="rId6" action="ppaction://hlinksldjump"/>
              </a:rPr>
              <a:t>18</a:t>
            </a:r>
            <a:endParaRPr lang="en-GB" sz="1800" dirty="0" smtClean="0"/>
          </a:p>
          <a:p>
            <a:pPr lvl="1">
              <a:spcAft>
                <a:spcPts val="0"/>
              </a:spcAft>
              <a:tabLst>
                <a:tab pos="8339138" algn="r"/>
                <a:tab pos="8429625" algn="r"/>
              </a:tabLst>
            </a:pPr>
            <a:r>
              <a:rPr lang="en-GB" sz="1800" dirty="0"/>
              <a:t>Second and further </a:t>
            </a:r>
            <a:r>
              <a:rPr lang="en-GB" sz="1800" dirty="0" smtClean="0"/>
              <a:t>lines </a:t>
            </a:r>
            <a:r>
              <a:rPr lang="en-GB" sz="1800" dirty="0"/>
              <a:t>of </a:t>
            </a:r>
            <a:r>
              <a:rPr lang="en-GB" sz="1800" dirty="0" smtClean="0"/>
              <a:t>treatment</a:t>
            </a:r>
            <a:r>
              <a:rPr lang="en-GB" sz="1800" u="dotted" dirty="0" smtClean="0">
                <a:solidFill>
                  <a:schemeClr val="bg2"/>
                </a:solidFill>
              </a:rPr>
              <a:t>	</a:t>
            </a:r>
            <a:r>
              <a:rPr lang="en-GB" sz="1800" dirty="0" smtClean="0">
                <a:hlinkClick r:id="rId7" action="ppaction://hlinksldjump"/>
              </a:rPr>
              <a:t>21</a:t>
            </a:r>
            <a:endParaRPr lang="en-GB" sz="1800" dirty="0" smtClean="0"/>
          </a:p>
          <a:p>
            <a:pPr>
              <a:spcAft>
                <a:spcPts val="0"/>
              </a:spcAft>
              <a:tabLst>
                <a:tab pos="8339138" algn="r"/>
                <a:tab pos="8429625" algn="r"/>
              </a:tabLst>
            </a:pPr>
            <a:r>
              <a:rPr lang="en-GB" sz="1800" dirty="0" smtClean="0"/>
              <a:t>Oesophageal </a:t>
            </a:r>
            <a:r>
              <a:rPr lang="en-GB" sz="1800" dirty="0"/>
              <a:t>and gastric </a:t>
            </a:r>
            <a:r>
              <a:rPr lang="en-GB" sz="1800" dirty="0" smtClean="0"/>
              <a:t>cancer</a:t>
            </a:r>
            <a:r>
              <a:rPr lang="en-GB" sz="1800" u="dotted" dirty="0" smtClean="0">
                <a:solidFill>
                  <a:schemeClr val="bg2"/>
                </a:solidFill>
              </a:rPr>
              <a:t>	</a:t>
            </a:r>
            <a:r>
              <a:rPr lang="en-GB" sz="1800" dirty="0" smtClean="0">
                <a:hlinkClick r:id="rId8" action="ppaction://hlinksldjump"/>
              </a:rPr>
              <a:t>27</a:t>
            </a:r>
            <a:endParaRPr lang="en-GB" sz="1800" dirty="0" smtClean="0"/>
          </a:p>
          <a:p>
            <a:pPr lvl="1">
              <a:spcAft>
                <a:spcPts val="0"/>
              </a:spcAft>
              <a:tabLst>
                <a:tab pos="8339138" algn="r"/>
                <a:tab pos="8429625" algn="r"/>
              </a:tabLst>
            </a:pPr>
            <a:r>
              <a:rPr lang="en-GB" sz="1800" dirty="0" smtClean="0"/>
              <a:t>Biomarkers</a:t>
            </a:r>
            <a:r>
              <a:rPr lang="en-GB" sz="1800" u="dotted" dirty="0" smtClean="0">
                <a:solidFill>
                  <a:schemeClr val="bg2"/>
                </a:solidFill>
              </a:rPr>
              <a:t>	</a:t>
            </a:r>
            <a:r>
              <a:rPr lang="en-GB" sz="1800" dirty="0" smtClean="0">
                <a:hlinkClick r:id="rId9" action="ppaction://hlinksldjump"/>
              </a:rPr>
              <a:t>45</a:t>
            </a:r>
            <a:endParaRPr lang="en-GB" sz="1800" dirty="0" smtClean="0"/>
          </a:p>
          <a:p>
            <a:pPr>
              <a:spcAft>
                <a:spcPts val="0"/>
              </a:spcAft>
              <a:tabLst>
                <a:tab pos="8339138" algn="r"/>
                <a:tab pos="8429625" algn="r"/>
              </a:tabLst>
            </a:pPr>
            <a:r>
              <a:rPr lang="en-GB" sz="1800" dirty="0" smtClean="0"/>
              <a:t>Hepatocellular cancer</a:t>
            </a:r>
            <a:r>
              <a:rPr lang="en-GB" sz="1800" u="dotted" dirty="0" smtClean="0">
                <a:solidFill>
                  <a:schemeClr val="bg2"/>
                </a:solidFill>
              </a:rPr>
              <a:t>	</a:t>
            </a:r>
            <a:r>
              <a:rPr lang="en-GB" sz="1800" dirty="0" smtClean="0">
                <a:hlinkClick r:id="rId10" action="ppaction://hlinksldjump"/>
              </a:rPr>
              <a:t>50</a:t>
            </a:r>
            <a:endParaRPr lang="en-GB" sz="1800" dirty="0" smtClean="0"/>
          </a:p>
          <a:p>
            <a:pPr>
              <a:spcAft>
                <a:spcPts val="0"/>
              </a:spcAft>
              <a:tabLst>
                <a:tab pos="8339138" algn="r"/>
                <a:tab pos="8429625" algn="r"/>
              </a:tabLst>
            </a:pPr>
            <a:r>
              <a:rPr lang="en-GB" sz="1800" dirty="0" smtClean="0"/>
              <a:t>Pancreatic cancer</a:t>
            </a:r>
            <a:r>
              <a:rPr lang="en-GB" sz="1800" u="dotted" dirty="0" smtClean="0">
                <a:solidFill>
                  <a:schemeClr val="bg2"/>
                </a:solidFill>
              </a:rPr>
              <a:t>	</a:t>
            </a:r>
            <a:r>
              <a:rPr lang="en-GB" sz="1800" dirty="0" smtClean="0">
                <a:hlinkClick r:id="rId11" action="ppaction://hlinksldjump"/>
              </a:rPr>
              <a:t>63</a:t>
            </a:r>
            <a:endParaRPr lang="en-GB" sz="1800" dirty="0"/>
          </a:p>
          <a:p>
            <a:pPr>
              <a:spcAft>
                <a:spcPts val="0"/>
              </a:spcAft>
              <a:tabLst>
                <a:tab pos="8339138" algn="r"/>
                <a:tab pos="8429625" algn="r"/>
              </a:tabLst>
            </a:pPr>
            <a:r>
              <a:rPr lang="en-GB" sz="1800" dirty="0" smtClean="0"/>
              <a:t>Biliary </a:t>
            </a:r>
            <a:r>
              <a:rPr lang="en-GB" sz="1800" dirty="0"/>
              <a:t>tract </a:t>
            </a:r>
            <a:r>
              <a:rPr lang="en-GB" sz="1800" dirty="0" smtClean="0"/>
              <a:t>cancer</a:t>
            </a:r>
            <a:r>
              <a:rPr lang="en-GB" sz="1800" u="dotted" dirty="0" smtClean="0">
                <a:solidFill>
                  <a:schemeClr val="bg2"/>
                </a:solidFill>
              </a:rPr>
              <a:t>	</a:t>
            </a:r>
            <a:r>
              <a:rPr lang="en-GB" sz="1800" dirty="0" smtClean="0">
                <a:hlinkClick r:id="rId12" action="ppaction://hlinksldjump"/>
              </a:rPr>
              <a:t>72</a:t>
            </a:r>
            <a:endParaRPr lang="en-GB" sz="1800" dirty="0" smtClean="0"/>
          </a:p>
          <a:p>
            <a:pPr>
              <a:spcAft>
                <a:spcPts val="0"/>
              </a:spcAft>
              <a:tabLst>
                <a:tab pos="8339138" algn="r"/>
                <a:tab pos="8429625" algn="r"/>
              </a:tabLst>
            </a:pPr>
            <a:r>
              <a:rPr lang="en-GB" sz="1800" dirty="0" smtClean="0"/>
              <a:t>Neuroendocrine tumours</a:t>
            </a:r>
            <a:r>
              <a:rPr lang="en-GB" sz="1800" u="dotted" dirty="0" smtClean="0">
                <a:solidFill>
                  <a:schemeClr val="bg2"/>
                </a:solidFill>
              </a:rPr>
              <a:t>	</a:t>
            </a:r>
            <a:r>
              <a:rPr lang="en-GB" sz="1800" dirty="0" smtClean="0">
                <a:hlinkClick r:id="rId13" action="ppaction://hlinksldjump"/>
              </a:rPr>
              <a:t>76</a:t>
            </a:r>
            <a:endParaRPr lang="en-GB" sz="1800" dirty="0"/>
          </a:p>
          <a:p>
            <a:pPr marL="250825" lvl="2" indent="-250825">
              <a:spcAft>
                <a:spcPts val="0"/>
              </a:spcAft>
              <a:buSzPct val="110000"/>
              <a:tabLst>
                <a:tab pos="8429625" algn="r"/>
              </a:tabLst>
            </a:pPr>
            <a:endParaRPr lang="en-GB" dirty="0"/>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val="5528363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Hepatocellular carcinoma</a:t>
            </a:r>
            <a:endParaRPr lang="en-GB" dirty="0"/>
          </a:p>
        </p:txBody>
      </p:sp>
    </p:spTree>
    <p:extLst>
      <p:ext uri="{BB962C8B-B14F-4D97-AF65-F5344CB8AC3E}">
        <p14:creationId xmlns:p14="http://schemas.microsoft.com/office/powerpoint/2010/main" val="18889182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236: New prognostic staging system from the multivariate survival analysis (MVA) of the patients with </a:t>
            </a:r>
            <a:r>
              <a:rPr lang="en-GB" sz="1800" dirty="0" err="1"/>
              <a:t>unresectable</a:t>
            </a:r>
            <a:r>
              <a:rPr lang="en-GB" sz="1800" dirty="0"/>
              <a:t> hepatocellular carcinoma (HCC) treated with doxorubicin drug eluting beads </a:t>
            </a:r>
            <a:r>
              <a:rPr lang="en-GB" sz="1800" dirty="0" err="1"/>
              <a:t>transarterial</a:t>
            </a:r>
            <a:r>
              <a:rPr lang="en-GB" sz="1800" dirty="0"/>
              <a:t> chemoembolization (DEB TACE) – </a:t>
            </a:r>
            <a:r>
              <a:rPr lang="en-GB" sz="1800" dirty="0" err="1"/>
              <a:t>Prajapati</a:t>
            </a:r>
            <a:r>
              <a:rPr lang="en-GB" sz="1800" dirty="0"/>
              <a:t> HJ,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rgbClr val="363636"/>
                </a:solidFill>
              </a:rPr>
              <a:t>Study objective</a:t>
            </a:r>
          </a:p>
          <a:p>
            <a:pPr>
              <a:spcAft>
                <a:spcPts val="1200"/>
              </a:spcAft>
              <a:buClr>
                <a:srgbClr val="043882"/>
              </a:buClr>
            </a:pPr>
            <a:r>
              <a:rPr lang="en-GB" sz="1600" dirty="0">
                <a:solidFill>
                  <a:srgbClr val="363636"/>
                </a:solidFill>
              </a:rPr>
              <a:t>To </a:t>
            </a:r>
            <a:r>
              <a:rPr lang="en-GB" sz="1600" dirty="0" smtClean="0">
                <a:solidFill>
                  <a:srgbClr val="363636"/>
                </a:solidFill>
              </a:rPr>
              <a:t>evaluate OS and independent </a:t>
            </a:r>
            <a:r>
              <a:rPr lang="en-GB" sz="1600" dirty="0">
                <a:solidFill>
                  <a:srgbClr val="363636"/>
                </a:solidFill>
              </a:rPr>
              <a:t>prognostic factors of </a:t>
            </a:r>
            <a:r>
              <a:rPr lang="en-GB" sz="1600" dirty="0" smtClean="0">
                <a:solidFill>
                  <a:srgbClr val="363636"/>
                </a:solidFill>
              </a:rPr>
              <a:t>survival in </a:t>
            </a:r>
            <a:r>
              <a:rPr lang="en-GB" sz="1600" dirty="0">
                <a:solidFill>
                  <a:srgbClr val="363636"/>
                </a:solidFill>
              </a:rPr>
              <a:t>patients with </a:t>
            </a:r>
            <a:r>
              <a:rPr lang="en-GB" sz="1600" dirty="0" err="1">
                <a:solidFill>
                  <a:srgbClr val="363636"/>
                </a:solidFill>
              </a:rPr>
              <a:t>unresectable</a:t>
            </a:r>
            <a:r>
              <a:rPr lang="en-GB" sz="1600" dirty="0">
                <a:solidFill>
                  <a:srgbClr val="363636"/>
                </a:solidFill>
              </a:rPr>
              <a:t> HCC treated with DEB </a:t>
            </a:r>
            <a:r>
              <a:rPr lang="en-GB" sz="1600" dirty="0" smtClean="0">
                <a:solidFill>
                  <a:srgbClr val="363636"/>
                </a:solidFill>
              </a:rPr>
              <a:t>TACE, and to develop a staging </a:t>
            </a:r>
            <a:r>
              <a:rPr lang="en-GB" sz="1600" dirty="0">
                <a:solidFill>
                  <a:srgbClr val="363636"/>
                </a:solidFill>
              </a:rPr>
              <a:t>system from </a:t>
            </a:r>
            <a:r>
              <a:rPr lang="en-GB" sz="1600" dirty="0" smtClean="0">
                <a:solidFill>
                  <a:srgbClr val="363636"/>
                </a:solidFill>
              </a:rPr>
              <a:t>multivariate analysis (MVA) of survival and compare it with other staging systems</a:t>
            </a:r>
            <a:endParaRPr lang="en-GB" sz="1600" dirty="0">
              <a:solidFill>
                <a:srgbClr val="363636"/>
              </a:solidFill>
            </a:endParaRPr>
          </a:p>
          <a:p>
            <a:pPr marL="0" indent="0">
              <a:buClr>
                <a:srgbClr val="043882"/>
              </a:buClr>
              <a:buNone/>
            </a:pPr>
            <a:r>
              <a:rPr lang="en-GB" sz="1600" b="1" dirty="0">
                <a:solidFill>
                  <a:srgbClr val="363636"/>
                </a:solidFill>
              </a:rPr>
              <a:t>Study design</a:t>
            </a:r>
          </a:p>
          <a:p>
            <a:pPr>
              <a:spcAft>
                <a:spcPts val="600"/>
              </a:spcAft>
              <a:buClr>
                <a:srgbClr val="043882"/>
              </a:buClr>
            </a:pPr>
            <a:r>
              <a:rPr lang="en-GB" sz="1600" dirty="0">
                <a:solidFill>
                  <a:srgbClr val="363636"/>
                </a:solidFill>
              </a:rPr>
              <a:t>A total of 420 </a:t>
            </a:r>
            <a:r>
              <a:rPr lang="en-GB" sz="1600" dirty="0" err="1">
                <a:solidFill>
                  <a:srgbClr val="363636"/>
                </a:solidFill>
              </a:rPr>
              <a:t>unresectable</a:t>
            </a:r>
            <a:r>
              <a:rPr lang="en-GB" sz="1600" dirty="0">
                <a:solidFill>
                  <a:srgbClr val="363636"/>
                </a:solidFill>
              </a:rPr>
              <a:t> </a:t>
            </a:r>
            <a:r>
              <a:rPr lang="en-GB" sz="1600" dirty="0" smtClean="0">
                <a:solidFill>
                  <a:srgbClr val="363636"/>
                </a:solidFill>
              </a:rPr>
              <a:t>patients </a:t>
            </a:r>
            <a:r>
              <a:rPr lang="en-GB" sz="1600" dirty="0">
                <a:solidFill>
                  <a:srgbClr val="363636"/>
                </a:solidFill>
              </a:rPr>
              <a:t>with HCC, who received DEB TACE between December 2005 to March 2013, were </a:t>
            </a:r>
            <a:r>
              <a:rPr lang="en-GB" sz="1600" dirty="0" smtClean="0">
                <a:solidFill>
                  <a:srgbClr val="363636"/>
                </a:solidFill>
              </a:rPr>
              <a:t>evaluated</a:t>
            </a:r>
            <a:endParaRPr lang="en-GB" sz="1600" dirty="0">
              <a:solidFill>
                <a:srgbClr val="363636"/>
              </a:solidFill>
            </a:endParaRPr>
          </a:p>
          <a:p>
            <a:pPr>
              <a:spcAft>
                <a:spcPts val="600"/>
              </a:spcAft>
              <a:buClr>
                <a:srgbClr val="043882"/>
              </a:buClr>
            </a:pPr>
            <a:r>
              <a:rPr lang="en-GB" sz="1600" dirty="0" smtClean="0">
                <a:solidFill>
                  <a:srgbClr val="363636"/>
                </a:solidFill>
              </a:rPr>
              <a:t>Survival was analysed </a:t>
            </a:r>
            <a:r>
              <a:rPr lang="en-GB" sz="1600" dirty="0">
                <a:solidFill>
                  <a:srgbClr val="363636"/>
                </a:solidFill>
              </a:rPr>
              <a:t>according to different </a:t>
            </a:r>
            <a:r>
              <a:rPr lang="en-GB" sz="1600" dirty="0" smtClean="0">
                <a:solidFill>
                  <a:srgbClr val="363636"/>
                </a:solidFill>
              </a:rPr>
              <a:t>staging systems from </a:t>
            </a:r>
            <a:r>
              <a:rPr lang="en-GB" sz="1600" dirty="0">
                <a:solidFill>
                  <a:srgbClr val="363636"/>
                </a:solidFill>
              </a:rPr>
              <a:t>the time of the </a:t>
            </a:r>
            <a:r>
              <a:rPr lang="en-GB" sz="1600" dirty="0" smtClean="0">
                <a:solidFill>
                  <a:srgbClr val="363636"/>
                </a:solidFill>
              </a:rPr>
              <a:t>first </a:t>
            </a:r>
            <a:br>
              <a:rPr lang="en-GB" sz="1600" dirty="0" smtClean="0">
                <a:solidFill>
                  <a:srgbClr val="363636"/>
                </a:solidFill>
              </a:rPr>
            </a:br>
            <a:r>
              <a:rPr lang="en-GB" sz="1600" dirty="0" smtClean="0">
                <a:solidFill>
                  <a:srgbClr val="363636"/>
                </a:solidFill>
              </a:rPr>
              <a:t>DEB </a:t>
            </a:r>
            <a:r>
              <a:rPr lang="en-GB" sz="1600" dirty="0">
                <a:solidFill>
                  <a:srgbClr val="363636"/>
                </a:solidFill>
              </a:rPr>
              <a:t>TACE</a:t>
            </a:r>
          </a:p>
          <a:p>
            <a:pPr>
              <a:spcAft>
                <a:spcPts val="1200"/>
              </a:spcAft>
              <a:buClr>
                <a:srgbClr val="043882"/>
              </a:buClr>
            </a:pPr>
            <a:r>
              <a:rPr lang="en-GB" sz="1600" dirty="0">
                <a:solidFill>
                  <a:srgbClr val="363636"/>
                </a:solidFill>
              </a:rPr>
              <a:t>The staging system was constructed from the survival </a:t>
            </a:r>
            <a:r>
              <a:rPr lang="en-GB" sz="1600" dirty="0" smtClean="0">
                <a:solidFill>
                  <a:srgbClr val="363636"/>
                </a:solidFill>
              </a:rPr>
              <a:t>analyses</a:t>
            </a:r>
            <a:endParaRPr lang="en-GB" sz="1600" b="1" dirty="0">
              <a:solidFill>
                <a:srgbClr val="363636"/>
              </a:solidFill>
            </a:endParaRPr>
          </a:p>
        </p:txBody>
      </p:sp>
      <p:sp>
        <p:nvSpPr>
          <p:cNvPr id="4" name="Text Placeholder 3"/>
          <p:cNvSpPr>
            <a:spLocks noGrp="1"/>
          </p:cNvSpPr>
          <p:nvPr>
            <p:ph type="body" sz="quarter" idx="10"/>
          </p:nvPr>
        </p:nvSpPr>
        <p:spPr/>
        <p:txBody>
          <a:bodyPr/>
          <a:lstStyle/>
          <a:p>
            <a:r>
              <a:rPr lang="en-GB" dirty="0">
                <a:solidFill>
                  <a:srgbClr val="363636"/>
                </a:solidFill>
              </a:rPr>
              <a:t>DEB TACE, doxorubicin drug eluting beads </a:t>
            </a:r>
            <a:r>
              <a:rPr lang="en-GB" dirty="0" err="1">
                <a:solidFill>
                  <a:srgbClr val="363636"/>
                </a:solidFill>
              </a:rPr>
              <a:t>transarterial</a:t>
            </a:r>
            <a:r>
              <a:rPr lang="en-GB" dirty="0">
                <a:solidFill>
                  <a:srgbClr val="363636"/>
                </a:solidFill>
              </a:rPr>
              <a:t> </a:t>
            </a:r>
            <a:r>
              <a:rPr lang="en-GB" dirty="0" err="1" smtClean="0">
                <a:solidFill>
                  <a:srgbClr val="363636"/>
                </a:solidFill>
              </a:rPr>
              <a:t>chemoembolisation</a:t>
            </a:r>
            <a:r>
              <a:rPr lang="en-GB" dirty="0">
                <a:solidFill>
                  <a:srgbClr val="363636"/>
                </a:solidFill>
              </a:rPr>
              <a:t>; HCC, hepatocellular </a:t>
            </a:r>
            <a:r>
              <a:rPr lang="en-GB" dirty="0" smtClean="0">
                <a:solidFill>
                  <a:srgbClr val="363636"/>
                </a:solidFill>
              </a:rPr>
              <a:t>carcinoma</a:t>
            </a:r>
            <a:endParaRPr lang="en-US" dirty="0">
              <a:solidFill>
                <a:srgbClr val="363636"/>
              </a:solidFill>
            </a:endParaRPr>
          </a:p>
        </p:txBody>
      </p:sp>
      <p:sp>
        <p:nvSpPr>
          <p:cNvPr id="5" name="Text Placeholder 4"/>
          <p:cNvSpPr>
            <a:spLocks noGrp="1"/>
          </p:cNvSpPr>
          <p:nvPr>
            <p:ph type="body" sz="quarter" idx="11"/>
          </p:nvPr>
        </p:nvSpPr>
        <p:spPr/>
        <p:txBody>
          <a:bodyPr/>
          <a:lstStyle/>
          <a:p>
            <a:r>
              <a:rPr lang="fr-FR" dirty="0" err="1">
                <a:solidFill>
                  <a:srgbClr val="363636"/>
                </a:solidFill>
              </a:rPr>
              <a:t>Prajapati</a:t>
            </a:r>
            <a:r>
              <a:rPr lang="fr-FR" dirty="0">
                <a:solidFill>
                  <a:srgbClr val="363636"/>
                </a:solidFill>
              </a:rPr>
              <a:t> 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236</a:t>
            </a:r>
            <a:r>
              <a:rPr lang="fr-FR" dirty="0" smtClean="0">
                <a:solidFill>
                  <a:srgbClr val="363636"/>
                </a:solidFill>
              </a:rPr>
              <a:t>)</a:t>
            </a:r>
            <a:endParaRPr lang="en-GB" dirty="0">
              <a:solidFill>
                <a:srgbClr val="363636"/>
              </a:solidFill>
            </a:endParaRPr>
          </a:p>
        </p:txBody>
      </p:sp>
    </p:spTree>
    <p:extLst>
      <p:ext uri="{BB962C8B-B14F-4D97-AF65-F5344CB8AC3E}">
        <p14:creationId xmlns:p14="http://schemas.microsoft.com/office/powerpoint/2010/main" val="27373018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236: New prognostic staging system from the multivariate survival analysis (MVA) of the patients with </a:t>
            </a:r>
            <a:r>
              <a:rPr lang="en-GB" sz="1800" dirty="0" err="1"/>
              <a:t>unresectable</a:t>
            </a:r>
            <a:r>
              <a:rPr lang="en-GB" sz="1800" dirty="0"/>
              <a:t> hepatocellular carcinoma (HCC) treated with doxorubicin drug eluting beads </a:t>
            </a:r>
            <a:r>
              <a:rPr lang="en-GB" sz="1800" dirty="0" err="1"/>
              <a:t>transarterial</a:t>
            </a:r>
            <a:r>
              <a:rPr lang="en-GB" sz="1800" dirty="0"/>
              <a:t> chemoembolization (DEB TACE) – </a:t>
            </a:r>
            <a:r>
              <a:rPr lang="en-GB" sz="1800" dirty="0" err="1"/>
              <a:t>Prajapati</a:t>
            </a:r>
            <a:r>
              <a:rPr lang="en-GB" sz="1800" dirty="0"/>
              <a:t> HJ,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Key results</a:t>
            </a:r>
          </a:p>
          <a:p>
            <a:pPr>
              <a:buClr>
                <a:srgbClr val="043882"/>
              </a:buClr>
            </a:pPr>
            <a:r>
              <a:rPr lang="en-GB" sz="1600" dirty="0">
                <a:solidFill>
                  <a:schemeClr val="tx1"/>
                </a:solidFill>
              </a:rPr>
              <a:t>Based upon the prognostic factors, CIS staging system was constructed and established</a:t>
            </a:r>
          </a:p>
          <a:p>
            <a:pPr lvl="1">
              <a:spcAft>
                <a:spcPts val="22800"/>
              </a:spcAft>
              <a:buClr>
                <a:srgbClr val="043882"/>
              </a:buClr>
            </a:pPr>
            <a:r>
              <a:rPr lang="en-GB" sz="1600" dirty="0">
                <a:solidFill>
                  <a:schemeClr val="tx1"/>
                </a:solidFill>
              </a:rPr>
              <a:t>The </a:t>
            </a:r>
            <a:r>
              <a:rPr lang="en-GB" sz="1600" dirty="0" smtClean="0">
                <a:solidFill>
                  <a:schemeClr val="tx1"/>
                </a:solidFill>
              </a:rPr>
              <a:t>median OS according to CIS stage </a:t>
            </a:r>
            <a:r>
              <a:rPr lang="en-GB" sz="1600" dirty="0">
                <a:solidFill>
                  <a:schemeClr val="tx1"/>
                </a:solidFill>
              </a:rPr>
              <a:t>I (score 0 or </a:t>
            </a:r>
            <a:r>
              <a:rPr lang="en-GB" sz="1600" dirty="0" smtClean="0">
                <a:solidFill>
                  <a:schemeClr val="tx1"/>
                </a:solidFill>
              </a:rPr>
              <a:t>1; </a:t>
            </a:r>
            <a:r>
              <a:rPr lang="en-GB" sz="1600" dirty="0">
                <a:solidFill>
                  <a:schemeClr val="tx1"/>
                </a:solidFill>
              </a:rPr>
              <a:t>26.7</a:t>
            </a:r>
            <a:r>
              <a:rPr lang="en-GB" sz="1600" dirty="0" smtClean="0">
                <a:solidFill>
                  <a:schemeClr val="tx1"/>
                </a:solidFill>
              </a:rPr>
              <a:t>% of patients), stage </a:t>
            </a:r>
            <a:r>
              <a:rPr lang="en-GB" sz="1600" dirty="0">
                <a:solidFill>
                  <a:schemeClr val="tx1"/>
                </a:solidFill>
              </a:rPr>
              <a:t>II (score 2 or </a:t>
            </a:r>
            <a:r>
              <a:rPr lang="en-GB" sz="1600" dirty="0" smtClean="0">
                <a:solidFill>
                  <a:schemeClr val="tx1"/>
                </a:solidFill>
              </a:rPr>
              <a:t>3; </a:t>
            </a:r>
            <a:r>
              <a:rPr lang="en-GB" sz="1600" dirty="0">
                <a:solidFill>
                  <a:schemeClr val="tx1"/>
                </a:solidFill>
              </a:rPr>
              <a:t>40.2%), </a:t>
            </a:r>
            <a:r>
              <a:rPr lang="en-GB" sz="1600" dirty="0" smtClean="0">
                <a:solidFill>
                  <a:schemeClr val="tx1"/>
                </a:solidFill>
              </a:rPr>
              <a:t>stage III </a:t>
            </a:r>
            <a:r>
              <a:rPr lang="en-GB" sz="1600" dirty="0">
                <a:solidFill>
                  <a:schemeClr val="tx1"/>
                </a:solidFill>
              </a:rPr>
              <a:t>(score </a:t>
            </a:r>
            <a:r>
              <a:rPr lang="en-GB" sz="1600" dirty="0" smtClean="0">
                <a:solidFill>
                  <a:schemeClr val="tx1"/>
                </a:solidFill>
              </a:rPr>
              <a:t>4–6; </a:t>
            </a:r>
            <a:r>
              <a:rPr lang="en-GB" sz="1600" dirty="0">
                <a:solidFill>
                  <a:schemeClr val="tx1"/>
                </a:solidFill>
              </a:rPr>
              <a:t>25%) and </a:t>
            </a:r>
            <a:r>
              <a:rPr lang="en-GB" sz="1600" dirty="0" smtClean="0">
                <a:solidFill>
                  <a:schemeClr val="tx1"/>
                </a:solidFill>
              </a:rPr>
              <a:t>stage IV </a:t>
            </a:r>
            <a:r>
              <a:rPr lang="en-GB" sz="1600" dirty="0">
                <a:solidFill>
                  <a:schemeClr val="tx1"/>
                </a:solidFill>
              </a:rPr>
              <a:t>(score </a:t>
            </a:r>
            <a:r>
              <a:rPr lang="en-GB" sz="1600" dirty="0" smtClean="0">
                <a:solidFill>
                  <a:schemeClr val="tx1"/>
                </a:solidFill>
              </a:rPr>
              <a:t>≥7; </a:t>
            </a:r>
            <a:r>
              <a:rPr lang="en-GB" sz="1600" dirty="0">
                <a:solidFill>
                  <a:schemeClr val="tx1"/>
                </a:solidFill>
              </a:rPr>
              <a:t>8.1%) were </a:t>
            </a:r>
            <a:r>
              <a:rPr lang="en-GB" sz="1600" dirty="0" smtClean="0">
                <a:solidFill>
                  <a:schemeClr val="tx1"/>
                </a:solidFill>
              </a:rPr>
              <a:t>40.2, 24, 10.6 </a:t>
            </a:r>
            <a:r>
              <a:rPr lang="en-GB" sz="1600" dirty="0">
                <a:solidFill>
                  <a:schemeClr val="tx1"/>
                </a:solidFill>
              </a:rPr>
              <a:t>and 2.6 </a:t>
            </a:r>
            <a:r>
              <a:rPr lang="en-GB" sz="1600" dirty="0" smtClean="0">
                <a:solidFill>
                  <a:schemeClr val="tx1"/>
                </a:solidFill>
              </a:rPr>
              <a:t>months, </a:t>
            </a:r>
            <a:r>
              <a:rPr lang="en-GB" sz="1600" dirty="0">
                <a:solidFill>
                  <a:schemeClr val="tx1"/>
                </a:solidFill>
              </a:rPr>
              <a:t>respectively </a:t>
            </a:r>
            <a:r>
              <a:rPr lang="en-GB" sz="1600" dirty="0" smtClean="0">
                <a:solidFill>
                  <a:schemeClr val="tx1"/>
                </a:solidFill>
              </a:rPr>
              <a:t>(all p&lt;0.0001)</a:t>
            </a:r>
          </a:p>
          <a:p>
            <a:pPr marL="0" lvl="1" indent="0">
              <a:buClr>
                <a:srgbClr val="043882"/>
              </a:buClr>
              <a:buNone/>
            </a:pPr>
            <a:r>
              <a:rPr lang="en-GB" sz="1600" b="1" dirty="0" smtClean="0">
                <a:solidFill>
                  <a:schemeClr val="tx1"/>
                </a:solidFill>
              </a:rPr>
              <a:t>Conclusions</a:t>
            </a:r>
          </a:p>
          <a:p>
            <a:pPr marL="342900" lvl="1" indent="-342900">
              <a:spcAft>
                <a:spcPts val="25000"/>
              </a:spcAft>
              <a:buClr>
                <a:srgbClr val="043882"/>
              </a:buClr>
            </a:pPr>
            <a:r>
              <a:rPr lang="en-GB" sz="1600" b="1" dirty="0" smtClean="0">
                <a:solidFill>
                  <a:schemeClr val="tx1"/>
                </a:solidFill>
              </a:rPr>
              <a:t>CIS is a new prognostic staging system for patients with advanced </a:t>
            </a:r>
            <a:r>
              <a:rPr lang="en-GB" sz="1600" b="1" dirty="0" err="1" smtClean="0">
                <a:solidFill>
                  <a:schemeClr val="tx1"/>
                </a:solidFill>
              </a:rPr>
              <a:t>unresectable</a:t>
            </a:r>
            <a:r>
              <a:rPr lang="en-GB" sz="1600" b="1" dirty="0" smtClean="0">
                <a:solidFill>
                  <a:schemeClr val="tx1"/>
                </a:solidFill>
              </a:rPr>
              <a:t> HCC after DEB TACE that is based on MVA of survival</a:t>
            </a:r>
            <a:endParaRPr lang="en-GB" b="1" dirty="0">
              <a:solidFill>
                <a:schemeClr val="tx1"/>
              </a:solidFill>
            </a:endParaRPr>
          </a:p>
        </p:txBody>
      </p:sp>
      <p:sp>
        <p:nvSpPr>
          <p:cNvPr id="4" name="Text Placeholder 3"/>
          <p:cNvSpPr>
            <a:spLocks noGrp="1"/>
          </p:cNvSpPr>
          <p:nvPr>
            <p:ph type="body" sz="quarter" idx="10"/>
          </p:nvPr>
        </p:nvSpPr>
        <p:spPr/>
        <p:txBody>
          <a:bodyPr/>
          <a:lstStyle/>
          <a:p>
            <a:r>
              <a:rPr lang="en-GB" dirty="0">
                <a:solidFill>
                  <a:srgbClr val="363636"/>
                </a:solidFill>
              </a:rPr>
              <a:t>CIS, clinical, imaging and serum </a:t>
            </a:r>
            <a:r>
              <a:rPr lang="en-GB" dirty="0" smtClean="0">
                <a:solidFill>
                  <a:srgbClr val="363636"/>
                </a:solidFill>
              </a:rPr>
              <a:t>examination</a:t>
            </a:r>
            <a:endParaRPr lang="en-US" dirty="0">
              <a:solidFill>
                <a:srgbClr val="363636"/>
              </a:solidFill>
            </a:endParaRPr>
          </a:p>
        </p:txBody>
      </p:sp>
      <p:sp>
        <p:nvSpPr>
          <p:cNvPr id="5" name="Text Placeholder 4"/>
          <p:cNvSpPr>
            <a:spLocks noGrp="1"/>
          </p:cNvSpPr>
          <p:nvPr>
            <p:ph type="body" sz="quarter" idx="11"/>
          </p:nvPr>
        </p:nvSpPr>
        <p:spPr/>
        <p:txBody>
          <a:bodyPr/>
          <a:lstStyle/>
          <a:p>
            <a:r>
              <a:rPr lang="fr-FR" dirty="0" err="1">
                <a:solidFill>
                  <a:srgbClr val="363636"/>
                </a:solidFill>
              </a:rPr>
              <a:t>Prajapati</a:t>
            </a:r>
            <a:r>
              <a:rPr lang="fr-FR" dirty="0">
                <a:solidFill>
                  <a:srgbClr val="363636"/>
                </a:solidFill>
              </a:rPr>
              <a:t> 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236</a:t>
            </a:r>
            <a:r>
              <a:rPr lang="fr-FR" dirty="0" smtClean="0">
                <a:solidFill>
                  <a:srgbClr val="363636"/>
                </a:solidFill>
              </a:rPr>
              <a:t>)</a:t>
            </a:r>
            <a:endParaRPr lang="en-GB" dirty="0">
              <a:solidFill>
                <a:srgbClr val="363636"/>
              </a:solidFill>
            </a:endParaRPr>
          </a:p>
        </p:txBody>
      </p:sp>
      <p:graphicFrame>
        <p:nvGraphicFramePr>
          <p:cNvPr id="6" name="Group 88"/>
          <p:cNvGraphicFramePr>
            <a:graphicFrameLocks noGrp="1"/>
          </p:cNvGraphicFramePr>
          <p:nvPr>
            <p:extLst>
              <p:ext uri="{D42A27DB-BD31-4B8C-83A1-F6EECF244321}">
                <p14:modId xmlns:p14="http://schemas.microsoft.com/office/powerpoint/2010/main" val="2216081779"/>
              </p:ext>
            </p:extLst>
          </p:nvPr>
        </p:nvGraphicFramePr>
        <p:xfrm>
          <a:off x="369888" y="2681747"/>
          <a:ext cx="8408986" cy="2743200"/>
        </p:xfrm>
        <a:graphic>
          <a:graphicData uri="http://schemas.openxmlformats.org/drawingml/2006/table">
            <a:tbl>
              <a:tblPr firstRow="1" bandRow="1">
                <a:tableStyleId>{69012ECD-51FC-41F1-AA8D-1B2483CD663E}</a:tableStyleId>
              </a:tblPr>
              <a:tblGrid>
                <a:gridCol w="885706"/>
                <a:gridCol w="2402006"/>
                <a:gridCol w="1556174"/>
                <a:gridCol w="1782550"/>
                <a:gridCol w="1782550"/>
              </a:tblGrid>
              <a:tr h="0">
                <a:tc>
                  <a:txBody>
                    <a:bodyPr/>
                    <a:lstStyle/>
                    <a:p>
                      <a:r>
                        <a:rPr lang="en-GB" sz="1400" b="1" dirty="0" smtClean="0">
                          <a:solidFill>
                            <a:schemeClr val="tx2"/>
                          </a:solidFill>
                        </a:rPr>
                        <a:t>Number</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1" dirty="0" smtClean="0">
                          <a:solidFill>
                            <a:schemeClr val="tx2"/>
                          </a:solidFill>
                        </a:rPr>
                        <a:t>Variables/Scores</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1" dirty="0" smtClean="0">
                          <a:solidFill>
                            <a:schemeClr val="tx2"/>
                          </a:solidFill>
                        </a:rPr>
                        <a:t>0</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1" dirty="0" smtClean="0">
                          <a:solidFill>
                            <a:schemeClr val="tx2"/>
                          </a:solidFill>
                        </a:rPr>
                        <a:t>1</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1400" b="1" dirty="0" smtClean="0">
                          <a:solidFill>
                            <a:schemeClr val="tx2"/>
                          </a:solidFill>
                        </a:rPr>
                        <a:t>2</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r>
                        <a:rPr lang="en-GB" sz="1400" dirty="0" smtClean="0">
                          <a:solidFill>
                            <a:schemeClr val="tx1"/>
                          </a:solidFill>
                        </a:rPr>
                        <a:t>1</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Child</a:t>
                      </a:r>
                      <a:r>
                        <a:rPr lang="en-GB" sz="1400" baseline="0" dirty="0" smtClean="0">
                          <a:solidFill>
                            <a:schemeClr val="tx1"/>
                          </a:solidFill>
                        </a:rPr>
                        <a:t> Pugh Class</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A</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B</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C</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202478">
                <a:tc>
                  <a:txBody>
                    <a:bodyPr/>
                    <a:lstStyle/>
                    <a:p>
                      <a:r>
                        <a:rPr lang="en-GB" sz="1400" dirty="0" smtClean="0">
                          <a:solidFill>
                            <a:schemeClr val="tx1"/>
                          </a:solidFill>
                        </a:rPr>
                        <a:t>2</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ECOG PS</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0</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1</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&gt;1</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r>
                        <a:rPr lang="en-GB" sz="1400" dirty="0" smtClean="0">
                          <a:solidFill>
                            <a:schemeClr val="tx1"/>
                          </a:solidFill>
                        </a:rPr>
                        <a:t>3</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Size</a:t>
                      </a:r>
                      <a:r>
                        <a:rPr lang="en-GB" sz="1400" baseline="0" dirty="0" smtClean="0">
                          <a:solidFill>
                            <a:schemeClr val="tx1"/>
                          </a:solidFill>
                        </a:rPr>
                        <a:t> of the index tumour</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&lt;4 cm</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4–8 cm</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&gt;8 cm</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r>
                        <a:rPr lang="en-GB" sz="1400" dirty="0" smtClean="0">
                          <a:solidFill>
                            <a:schemeClr val="tx1"/>
                          </a:solidFill>
                        </a:rPr>
                        <a:t>4</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Number of tumours</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≤3</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&gt;3</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r>
                        <a:rPr lang="en-GB" sz="1400" dirty="0" smtClean="0">
                          <a:solidFill>
                            <a:schemeClr val="tx1"/>
                          </a:solidFill>
                        </a:rPr>
                        <a:t>5</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Portal vein invasion</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Absent</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Small vein invasion</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Large vein invasion</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51527">
                <a:tc>
                  <a:txBody>
                    <a:bodyPr/>
                    <a:lstStyle/>
                    <a:p>
                      <a:r>
                        <a:rPr lang="en-GB" sz="1400" dirty="0" smtClean="0">
                          <a:solidFill>
                            <a:schemeClr val="tx1"/>
                          </a:solidFill>
                        </a:rPr>
                        <a:t>6</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Extra-hepatic metastases</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Absent</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Present</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1527">
                <a:tc>
                  <a:txBody>
                    <a:bodyPr/>
                    <a:lstStyle/>
                    <a:p>
                      <a:r>
                        <a:rPr lang="en-GB" sz="1400" dirty="0" smtClean="0">
                          <a:solidFill>
                            <a:schemeClr val="tx1"/>
                          </a:solidFill>
                        </a:rPr>
                        <a:t>7</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Serum creatinine</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&lt;1.2 mg/</a:t>
                      </a:r>
                      <a:r>
                        <a:rPr lang="en-GB" sz="1400" dirty="0" err="1" smtClean="0">
                          <a:solidFill>
                            <a:schemeClr val="tx1"/>
                          </a:solidFill>
                        </a:rPr>
                        <a:t>dL</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r>
                        <a:rPr lang="en-GB" sz="1400" dirty="0" smtClean="0">
                          <a:solidFill>
                            <a:schemeClr val="tx1"/>
                          </a:solidFill>
                        </a:rPr>
                        <a:t>≥1.2</a:t>
                      </a:r>
                      <a:r>
                        <a:rPr lang="en-GB" sz="1400" baseline="0" dirty="0" smtClean="0">
                          <a:solidFill>
                            <a:schemeClr val="tx1"/>
                          </a:solidFill>
                        </a:rPr>
                        <a:t> mg/</a:t>
                      </a:r>
                      <a:r>
                        <a:rPr lang="en-GB" sz="1400" baseline="0" dirty="0" err="1" smtClean="0">
                          <a:solidFill>
                            <a:schemeClr val="tx1"/>
                          </a:solidFill>
                        </a:rPr>
                        <a:t>dL</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r>
                        <a:rPr lang="en-GB" sz="1400" dirty="0" smtClean="0">
                          <a:solidFill>
                            <a:schemeClr val="tx1"/>
                          </a:solidFill>
                        </a:rPr>
                        <a:t>8</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Serum alpha </a:t>
                      </a:r>
                      <a:r>
                        <a:rPr lang="en-GB" sz="1400" dirty="0" err="1" smtClean="0">
                          <a:solidFill>
                            <a:schemeClr val="tx1"/>
                          </a:solidFill>
                        </a:rPr>
                        <a:t>feto</a:t>
                      </a:r>
                      <a:r>
                        <a:rPr lang="en-GB" sz="1400" baseline="0" dirty="0" smtClean="0">
                          <a:solidFill>
                            <a:schemeClr val="tx1"/>
                          </a:solidFill>
                        </a:rPr>
                        <a:t> protein</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&lt;400 ng/</a:t>
                      </a:r>
                      <a:r>
                        <a:rPr lang="en-GB" sz="1400" dirty="0" err="1" smtClean="0">
                          <a:solidFill>
                            <a:schemeClr val="tx1"/>
                          </a:solidFill>
                        </a:rPr>
                        <a:t>dL</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r>
                        <a:rPr lang="en-GB" sz="1400" dirty="0" smtClean="0">
                          <a:solidFill>
                            <a:schemeClr val="tx1"/>
                          </a:solidFill>
                        </a:rPr>
                        <a:t>≥400 ng/</a:t>
                      </a:r>
                      <a:r>
                        <a:rPr lang="en-GB" sz="1400" dirty="0" err="1" smtClean="0">
                          <a:solidFill>
                            <a:schemeClr val="tx1"/>
                          </a:solidFill>
                        </a:rPr>
                        <a:t>dL</a:t>
                      </a: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endParaRPr lang="en-GB" sz="14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10451575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237: Phase II study of front-line </a:t>
            </a:r>
            <a:r>
              <a:rPr lang="en-GB" sz="1800" dirty="0" err="1"/>
              <a:t>dovitinib</a:t>
            </a:r>
            <a:r>
              <a:rPr lang="en-GB" sz="1800" dirty="0"/>
              <a:t> (TKI258) versus </a:t>
            </a:r>
            <a:r>
              <a:rPr lang="en-GB" sz="1800" dirty="0" err="1"/>
              <a:t>sorafenib</a:t>
            </a:r>
            <a:r>
              <a:rPr lang="en-GB" sz="1800" dirty="0"/>
              <a:t> in patients (</a:t>
            </a:r>
            <a:r>
              <a:rPr lang="en-GB" sz="1800" dirty="0" err="1"/>
              <a:t>pts</a:t>
            </a:r>
            <a:r>
              <a:rPr lang="en-GB" sz="1800" dirty="0"/>
              <a:t>) with advanced hepatocellular carcinoma (HCC) </a:t>
            </a:r>
            <a:r>
              <a:rPr lang="en-GB" sz="1800" dirty="0" smtClean="0"/>
              <a:t/>
            </a:r>
            <a:br>
              <a:rPr lang="en-GB" sz="1800" dirty="0" smtClean="0"/>
            </a:br>
            <a:r>
              <a:rPr lang="en-GB" sz="1800" dirty="0" smtClean="0"/>
              <a:t>– </a:t>
            </a:r>
            <a:r>
              <a:rPr lang="en-GB" sz="1800" dirty="0"/>
              <a:t>Cheng AL, et al</a:t>
            </a:r>
          </a:p>
        </p:txBody>
      </p:sp>
      <p:sp>
        <p:nvSpPr>
          <p:cNvPr id="4" name="Text Placeholder 3"/>
          <p:cNvSpPr>
            <a:spLocks noGrp="1"/>
          </p:cNvSpPr>
          <p:nvPr>
            <p:ph type="body" sz="quarter" idx="11"/>
          </p:nvPr>
        </p:nvSpPr>
        <p:spPr/>
        <p:txBody>
          <a:bodyPr/>
          <a:lstStyle/>
          <a:p>
            <a:r>
              <a:rPr lang="en-GB" dirty="0">
                <a:solidFill>
                  <a:srgbClr val="363636"/>
                </a:solidFill>
              </a:rPr>
              <a:t>Cheng </a:t>
            </a:r>
            <a:r>
              <a:rPr lang="fr-FR" dirty="0">
                <a:solidFill>
                  <a:srgbClr val="363636"/>
                </a:solidFill>
              </a:rPr>
              <a:t>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237</a:t>
            </a:r>
            <a:r>
              <a:rPr lang="fr-FR" dirty="0" smtClean="0">
                <a:solidFill>
                  <a:srgbClr val="363636"/>
                </a:solidFill>
              </a:rPr>
              <a:t>)</a:t>
            </a:r>
            <a:endParaRPr lang="en-GB" dirty="0">
              <a:solidFill>
                <a:srgbClr val="363636"/>
              </a:solidFill>
            </a:endParaRPr>
          </a:p>
        </p:txBody>
      </p:sp>
      <p:sp>
        <p:nvSpPr>
          <p:cNvPr id="5" name="Oval 14"/>
          <p:cNvSpPr>
            <a:spLocks noChangeArrowheads="1"/>
          </p:cNvSpPr>
          <p:nvPr/>
        </p:nvSpPr>
        <p:spPr bwMode="auto">
          <a:xfrm>
            <a:off x="4214497" y="350700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1" idx="1"/>
          </p:cNvCxnSpPr>
          <p:nvPr/>
        </p:nvCxnSpPr>
        <p:spPr bwMode="auto">
          <a:xfrm rot="5400000" flipH="1" flipV="1">
            <a:off x="4468591" y="2823676"/>
            <a:ext cx="721031" cy="645623"/>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521653"/>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8" name="Content Placeholder 26"/>
          <p:cNvSpPr txBox="1">
            <a:spLocks/>
          </p:cNvSpPr>
          <p:nvPr/>
        </p:nvSpPr>
        <p:spPr bwMode="auto">
          <a:xfrm>
            <a:off x="5124622" y="3538979"/>
            <a:ext cx="2819703" cy="620621"/>
          </a:xfrm>
          <a:prstGeom prst="rect">
            <a:avLst/>
          </a:prstGeom>
          <a:noFill/>
          <a:ln w="9525">
            <a:noFill/>
            <a:miter lim="800000"/>
            <a:headEnd/>
            <a:tailEnd/>
          </a:ln>
        </p:spPr>
        <p:txBody>
          <a:bodyPr/>
          <a:lstStyle/>
          <a:p>
            <a:pPr marL="190500" indent="-190500" algn="l">
              <a:spcBef>
                <a:spcPts val="0"/>
              </a:spcBef>
              <a:spcAft>
                <a:spcPts val="400"/>
              </a:spcAft>
              <a:defRPr/>
            </a:pPr>
            <a:r>
              <a:rPr lang="en-GB" sz="1600" b="1" dirty="0">
                <a:solidFill>
                  <a:schemeClr val="bg1"/>
                </a:solidFill>
                <a:latin typeface="+mn-lt"/>
              </a:rPr>
              <a:t>Stratification</a:t>
            </a:r>
          </a:p>
          <a:p>
            <a:pPr marL="203200" indent="-203200">
              <a:spcBef>
                <a:spcPts val="0"/>
              </a:spcBef>
              <a:spcAft>
                <a:spcPts val="400"/>
              </a:spcAft>
              <a:buFont typeface="Arial" pitchFamily="34" charset="0"/>
              <a:buChar char="•"/>
              <a:defRPr/>
            </a:pPr>
            <a:r>
              <a:rPr lang="en-GB" sz="1600" dirty="0">
                <a:solidFill>
                  <a:srgbClr val="363636"/>
                </a:solidFill>
                <a:latin typeface="Arial"/>
                <a:cs typeface="Arial"/>
              </a:rPr>
              <a:t>ECOG PS (0 vs. </a:t>
            </a:r>
            <a:r>
              <a:rPr lang="en-GB" sz="1600" dirty="0" smtClean="0">
                <a:solidFill>
                  <a:srgbClr val="363636"/>
                </a:solidFill>
                <a:latin typeface="Arial"/>
                <a:cs typeface="Arial"/>
              </a:rPr>
              <a:t>1)</a:t>
            </a:r>
            <a:endParaRPr lang="en-GB" sz="1600" dirty="0">
              <a:latin typeface="+mn-lt"/>
            </a:endParaRPr>
          </a:p>
        </p:txBody>
      </p:sp>
      <p:cxnSp>
        <p:nvCxnSpPr>
          <p:cNvPr id="9" name="AutoShape 19"/>
          <p:cNvCxnSpPr>
            <a:cxnSpLocks noChangeShapeType="1"/>
          </p:cNvCxnSpPr>
          <p:nvPr/>
        </p:nvCxnSpPr>
        <p:spPr bwMode="auto">
          <a:xfrm>
            <a:off x="3957774" y="3799102"/>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a:endCxn id="7" idx="1"/>
          </p:cNvCxnSpPr>
          <p:nvPr/>
        </p:nvCxnSpPr>
        <p:spPr bwMode="auto">
          <a:xfrm>
            <a:off x="7830408" y="2785971"/>
            <a:ext cx="286027" cy="1"/>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5151918" y="2248834"/>
            <a:ext cx="2678490" cy="1074274"/>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err="1">
                <a:solidFill>
                  <a:srgbClr val="FFFFFF"/>
                </a:solidFill>
                <a:latin typeface="Arial"/>
                <a:ea typeface="SimSun" pitchFamily="2" charset="-122"/>
                <a:cs typeface="Arial"/>
              </a:rPr>
              <a:t>Dovitinib</a:t>
            </a:r>
            <a:r>
              <a:rPr lang="en-GB" altLang="zh-CN" dirty="0">
                <a:solidFill>
                  <a:srgbClr val="FFFFFF"/>
                </a:solidFill>
                <a:latin typeface="Arial"/>
                <a:ea typeface="SimSun" pitchFamily="2" charset="-122"/>
                <a:cs typeface="Arial"/>
              </a:rPr>
              <a:t> </a:t>
            </a:r>
            <a:br>
              <a:rPr lang="en-GB" altLang="zh-CN" dirty="0">
                <a:solidFill>
                  <a:srgbClr val="FFFFFF"/>
                </a:solidFill>
                <a:latin typeface="Arial"/>
                <a:ea typeface="SimSun" pitchFamily="2" charset="-122"/>
                <a:cs typeface="Arial"/>
              </a:rPr>
            </a:br>
            <a:r>
              <a:rPr lang="en-GB" altLang="zh-CN" dirty="0">
                <a:solidFill>
                  <a:srgbClr val="FFFFFF"/>
                </a:solidFill>
                <a:latin typeface="Arial"/>
                <a:ea typeface="SimSun" pitchFamily="2" charset="-122"/>
                <a:cs typeface="Arial"/>
              </a:rPr>
              <a:t>500 mg od </a:t>
            </a:r>
            <a:br>
              <a:rPr lang="en-GB" altLang="zh-CN" dirty="0">
                <a:solidFill>
                  <a:srgbClr val="FFFFFF"/>
                </a:solidFill>
                <a:latin typeface="Arial"/>
                <a:ea typeface="SimSun" pitchFamily="2" charset="-122"/>
                <a:cs typeface="Arial"/>
              </a:rPr>
            </a:br>
            <a:r>
              <a:rPr lang="en-GB" altLang="zh-CN" dirty="0">
                <a:solidFill>
                  <a:srgbClr val="FFFFFF"/>
                </a:solidFill>
                <a:latin typeface="Arial"/>
                <a:ea typeface="SimSun" pitchFamily="2" charset="-122"/>
                <a:cs typeface="Arial"/>
              </a:rPr>
              <a:t>5 days on/2 days off</a:t>
            </a:r>
            <a:endParaRPr lang="en-GB" altLang="zh-CN" b="1" dirty="0">
              <a:solidFill>
                <a:srgbClr val="FFFFFF"/>
              </a:solidFill>
              <a:latin typeface="Arial"/>
              <a:ea typeface="SimSun" pitchFamily="2" charset="-122"/>
              <a:cs typeface="Arial"/>
            </a:endParaRPr>
          </a:p>
          <a:p>
            <a:pPr algn="ctr" defTabSz="892175" eaLnBrk="0" hangingPunct="0"/>
            <a:r>
              <a:rPr lang="en-GB" altLang="zh-CN" dirty="0">
                <a:solidFill>
                  <a:srgbClr val="FFFFFF"/>
                </a:solidFill>
                <a:latin typeface="Arial"/>
                <a:ea typeface="SimSun" pitchFamily="2" charset="-122"/>
                <a:cs typeface="Arial"/>
              </a:rPr>
              <a:t>(n=82)</a:t>
            </a:r>
          </a:p>
        </p:txBody>
      </p:sp>
      <p:sp>
        <p:nvSpPr>
          <p:cNvPr id="12" name="TextBox 11"/>
          <p:cNvSpPr txBox="1"/>
          <p:nvPr/>
        </p:nvSpPr>
        <p:spPr>
          <a:xfrm>
            <a:off x="369888" y="1295400"/>
            <a:ext cx="8404225" cy="830997"/>
          </a:xfrm>
          <a:prstGeom prst="rect">
            <a:avLst/>
          </a:prstGeom>
          <a:noFill/>
        </p:spPr>
        <p:txBody>
          <a:bodyPr wrap="square" lIns="0" rtlCol="0">
            <a:spAutoFit/>
          </a:bodyPr>
          <a:lstStyle/>
          <a:p>
            <a:r>
              <a:rPr lang="en-GB" sz="1600" b="1" dirty="0"/>
              <a:t>Study objective</a:t>
            </a:r>
          </a:p>
          <a:p>
            <a:pPr marL="285750" lvl="1" indent="-285750">
              <a:buFont typeface="Arial" panose="020B0604020202020204" pitchFamily="34" charset="0"/>
              <a:buChar char="•"/>
            </a:pPr>
            <a:r>
              <a:rPr lang="en-GB" sz="1600" dirty="0"/>
              <a:t>To evaluate the activity of </a:t>
            </a:r>
            <a:r>
              <a:rPr lang="en-GB" sz="1600" dirty="0" err="1"/>
              <a:t>dovitinib</a:t>
            </a:r>
            <a:r>
              <a:rPr lang="en-GB" sz="1600" dirty="0"/>
              <a:t> versus </a:t>
            </a:r>
            <a:r>
              <a:rPr lang="en-GB" sz="1600" dirty="0" err="1"/>
              <a:t>sorafenib</a:t>
            </a:r>
            <a:r>
              <a:rPr lang="en-GB" sz="1600" dirty="0"/>
              <a:t> as a first-line treatment in patients with advanced HCC</a:t>
            </a:r>
          </a:p>
        </p:txBody>
      </p:sp>
      <p:sp>
        <p:nvSpPr>
          <p:cNvPr id="13" name="AutoShape 9"/>
          <p:cNvSpPr>
            <a:spLocks noChangeArrowheads="1"/>
          </p:cNvSpPr>
          <p:nvPr/>
        </p:nvSpPr>
        <p:spPr bwMode="auto">
          <a:xfrm>
            <a:off x="365124" y="2114836"/>
            <a:ext cx="3592650" cy="335835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US" altLang="zh-CN" dirty="0">
                <a:solidFill>
                  <a:srgbClr val="FFFFFF"/>
                </a:solidFill>
                <a:latin typeface="Arial"/>
                <a:ea typeface="SimSun" pitchFamily="2" charset="-122"/>
                <a:cs typeface="Arial"/>
              </a:rPr>
              <a:t>Advanced HCC (stage B or C)</a:t>
            </a:r>
            <a:endParaRPr lang="en-GB" altLang="zh-CN" i="1"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US" altLang="zh-CN" dirty="0">
                <a:solidFill>
                  <a:srgbClr val="FFFFFF"/>
                </a:solidFill>
                <a:latin typeface="Arial"/>
                <a:ea typeface="SimSun" pitchFamily="2" charset="-122"/>
                <a:cs typeface="Arial"/>
              </a:rPr>
              <a:t>No prior systemic therapy </a:t>
            </a:r>
            <a:br>
              <a:rPr lang="en-US" altLang="zh-CN" dirty="0">
                <a:solidFill>
                  <a:srgbClr val="FFFFFF"/>
                </a:solidFill>
                <a:latin typeface="Arial"/>
                <a:ea typeface="SimSun" pitchFamily="2" charset="-122"/>
                <a:cs typeface="Arial"/>
              </a:rPr>
            </a:br>
            <a:r>
              <a:rPr lang="en-US" altLang="zh-CN" dirty="0">
                <a:solidFill>
                  <a:srgbClr val="FFFFFF"/>
                </a:solidFill>
                <a:latin typeface="Arial"/>
                <a:ea typeface="SimSun" pitchFamily="2" charset="-122"/>
                <a:cs typeface="Arial"/>
              </a:rPr>
              <a:t>for HCC</a:t>
            </a:r>
            <a:r>
              <a:rPr lang="en-GB" altLang="zh-CN" dirty="0">
                <a:solidFill>
                  <a:srgbClr val="FFFFFF"/>
                </a:solidFill>
                <a:latin typeface="Arial"/>
                <a:ea typeface="SimSun" pitchFamily="2" charset="-122"/>
                <a:cs typeface="Arial"/>
              </a:rPr>
              <a:t> </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ECOG PS 0–1</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≥1 measurable lesion per </a:t>
            </a:r>
            <a:br>
              <a:rPr lang="en-GB" altLang="zh-CN" dirty="0">
                <a:solidFill>
                  <a:srgbClr val="FFFFFF"/>
                </a:solidFill>
                <a:latin typeface="Arial"/>
                <a:ea typeface="SimSun" pitchFamily="2" charset="-122"/>
                <a:cs typeface="Arial"/>
              </a:rPr>
            </a:br>
            <a:r>
              <a:rPr lang="en-GB" altLang="zh-CN" dirty="0">
                <a:solidFill>
                  <a:srgbClr val="FFFFFF"/>
                </a:solidFill>
                <a:latin typeface="Arial"/>
                <a:ea typeface="SimSun" pitchFamily="2" charset="-122"/>
                <a:cs typeface="Arial"/>
              </a:rPr>
              <a:t>RECIST v1.1</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Child-Pugh Class A (5–6 points) with no encephalopathy</a:t>
            </a:r>
          </a:p>
          <a:p>
            <a:pPr marL="292100" indent="-292100" defTabSz="892175" eaLnBrk="0" hangingPunct="0">
              <a:spcAft>
                <a:spcPct val="30000"/>
              </a:spcAft>
              <a:buFont typeface="Wingdings" pitchFamily="2" charset="2"/>
              <a:buNone/>
            </a:pPr>
            <a:r>
              <a:rPr lang="en-GB" altLang="zh-CN" dirty="0">
                <a:solidFill>
                  <a:srgbClr val="FFFFFF"/>
                </a:solidFill>
                <a:latin typeface="Arial"/>
                <a:ea typeface="SimSun" pitchFamily="2" charset="-122"/>
                <a:cs typeface="Arial"/>
              </a:rPr>
              <a:t>(n=165)</a:t>
            </a:r>
          </a:p>
        </p:txBody>
      </p:sp>
      <p:sp>
        <p:nvSpPr>
          <p:cNvPr id="14" name="Rectangle 9"/>
          <p:cNvSpPr txBox="1">
            <a:spLocks noChangeArrowheads="1"/>
          </p:cNvSpPr>
          <p:nvPr/>
        </p:nvSpPr>
        <p:spPr>
          <a:xfrm>
            <a:off x="365124" y="5516210"/>
            <a:ext cx="4130676" cy="952833"/>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PRIMARY ENDPOINT</a:t>
            </a:r>
          </a:p>
          <a:p>
            <a:r>
              <a:rPr lang="en-GB" sz="1600" dirty="0">
                <a:solidFill>
                  <a:srgbClr val="363636"/>
                </a:solidFill>
              </a:rPr>
              <a:t>OS</a:t>
            </a:r>
            <a:endParaRPr lang="en-GB" sz="1600" dirty="0" smtClean="0"/>
          </a:p>
        </p:txBody>
      </p:sp>
      <p:sp>
        <p:nvSpPr>
          <p:cNvPr id="15" name="Content Placeholder 26"/>
          <p:cNvSpPr txBox="1">
            <a:spLocks/>
          </p:cNvSpPr>
          <p:nvPr/>
        </p:nvSpPr>
        <p:spPr>
          <a:xfrm>
            <a:off x="4648200" y="5516210"/>
            <a:ext cx="4263788" cy="952833"/>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SECONDARY ENDPOINTS</a:t>
            </a:r>
          </a:p>
          <a:p>
            <a:pPr>
              <a:buClr>
                <a:srgbClr val="043882"/>
              </a:buClr>
            </a:pPr>
            <a:r>
              <a:rPr lang="en-GB" sz="1600" dirty="0">
                <a:solidFill>
                  <a:srgbClr val="363636"/>
                </a:solidFill>
              </a:rPr>
              <a:t>TTP, disease control rate, time to definitive deterioration in ECOG PS, safety, PK</a:t>
            </a:r>
          </a:p>
        </p:txBody>
      </p:sp>
      <p:cxnSp>
        <p:nvCxnSpPr>
          <p:cNvPr id="16" name="AutoShape 16"/>
          <p:cNvCxnSpPr>
            <a:cxnSpLocks noChangeShapeType="1"/>
            <a:stCxn id="5" idx="4"/>
            <a:endCxn id="19" idx="1"/>
          </p:cNvCxnSpPr>
          <p:nvPr/>
        </p:nvCxnSpPr>
        <p:spPr bwMode="auto">
          <a:xfrm rot="16200000" flipH="1">
            <a:off x="4500749" y="4096747"/>
            <a:ext cx="658294" cy="647203"/>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85176"/>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749495"/>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5153498" y="4212359"/>
            <a:ext cx="2676910" cy="107427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err="1">
                <a:solidFill>
                  <a:srgbClr val="363636"/>
                </a:solidFill>
                <a:latin typeface="Arial"/>
                <a:ea typeface="SimSun" pitchFamily="2" charset="-122"/>
                <a:cs typeface="Arial"/>
              </a:rPr>
              <a:t>Sorafenib</a:t>
            </a:r>
            <a:r>
              <a:rPr lang="en-GB" altLang="zh-CN" dirty="0">
                <a:solidFill>
                  <a:srgbClr val="363636"/>
                </a:solidFill>
                <a:latin typeface="Arial"/>
                <a:ea typeface="SimSun" pitchFamily="2" charset="-122"/>
                <a:cs typeface="Arial"/>
              </a:rPr>
              <a:t> </a:t>
            </a:r>
            <a:br>
              <a:rPr lang="en-GB" altLang="zh-CN" dirty="0">
                <a:solidFill>
                  <a:srgbClr val="363636"/>
                </a:solidFill>
                <a:latin typeface="Arial"/>
                <a:ea typeface="SimSun" pitchFamily="2" charset="-122"/>
                <a:cs typeface="Arial"/>
              </a:rPr>
            </a:br>
            <a:r>
              <a:rPr lang="en-GB" altLang="zh-CN" dirty="0">
                <a:solidFill>
                  <a:srgbClr val="363636"/>
                </a:solidFill>
                <a:latin typeface="Arial"/>
                <a:ea typeface="SimSun" pitchFamily="2" charset="-122"/>
                <a:cs typeface="Arial"/>
              </a:rPr>
              <a:t>400 mg bid</a:t>
            </a:r>
          </a:p>
          <a:p>
            <a:pPr algn="ctr" defTabSz="892175" eaLnBrk="0" hangingPunct="0"/>
            <a:r>
              <a:rPr lang="en-GB" altLang="zh-CN" dirty="0">
                <a:solidFill>
                  <a:srgbClr val="363636"/>
                </a:solidFill>
                <a:latin typeface="Arial"/>
                <a:ea typeface="SimSun" pitchFamily="2" charset="-122"/>
                <a:cs typeface="Arial"/>
              </a:rPr>
              <a:t>(n=83)</a:t>
            </a:r>
          </a:p>
        </p:txBody>
      </p:sp>
    </p:spTree>
    <p:extLst>
      <p:ext uri="{BB962C8B-B14F-4D97-AF65-F5344CB8AC3E}">
        <p14:creationId xmlns:p14="http://schemas.microsoft.com/office/powerpoint/2010/main" val="8890992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237: Phase II study of front-line </a:t>
            </a:r>
            <a:r>
              <a:rPr lang="en-GB" sz="1800" dirty="0" err="1"/>
              <a:t>dovitinib</a:t>
            </a:r>
            <a:r>
              <a:rPr lang="en-GB" sz="1800" dirty="0"/>
              <a:t> (TKI258) versus </a:t>
            </a:r>
            <a:r>
              <a:rPr lang="en-GB" sz="1800" dirty="0" err="1"/>
              <a:t>sorafenib</a:t>
            </a:r>
            <a:r>
              <a:rPr lang="en-GB" sz="1800" dirty="0"/>
              <a:t> in patients (</a:t>
            </a:r>
            <a:r>
              <a:rPr lang="en-GB" sz="1800" dirty="0" err="1"/>
              <a:t>pts</a:t>
            </a:r>
            <a:r>
              <a:rPr lang="en-GB" sz="1800" dirty="0"/>
              <a:t>) with advanced hepatocellular carcinoma (HCC) </a:t>
            </a:r>
            <a:br>
              <a:rPr lang="en-GB" sz="1800" dirty="0"/>
            </a:br>
            <a:r>
              <a:rPr lang="en-GB" sz="1800" dirty="0"/>
              <a:t>– Cheng AL, et al</a:t>
            </a:r>
          </a:p>
        </p:txBody>
      </p:sp>
      <p:sp>
        <p:nvSpPr>
          <p:cNvPr id="3" name="Content Placeholder 2"/>
          <p:cNvSpPr>
            <a:spLocks noGrp="1"/>
          </p:cNvSpPr>
          <p:nvPr>
            <p:ph idx="1"/>
          </p:nvPr>
        </p:nvSpPr>
        <p:spPr/>
        <p:txBody>
          <a:bodyPr/>
          <a:lstStyle/>
          <a:p>
            <a:pPr marL="0" indent="0">
              <a:spcAft>
                <a:spcPts val="27000"/>
              </a:spcAft>
              <a:buNone/>
            </a:pPr>
            <a:r>
              <a:rPr lang="en-GB" sz="1600" b="1" dirty="0">
                <a:solidFill>
                  <a:schemeClr val="tx1"/>
                </a:solidFill>
              </a:rPr>
              <a:t>Key results</a:t>
            </a:r>
            <a:endParaRPr lang="en-GB" sz="1600" dirty="0">
              <a:solidFill>
                <a:schemeClr val="tx1"/>
              </a:solidFill>
            </a:endParaRPr>
          </a:p>
          <a:p>
            <a:r>
              <a:rPr lang="en-GB" sz="1600" dirty="0">
                <a:solidFill>
                  <a:schemeClr val="tx1"/>
                </a:solidFill>
              </a:rPr>
              <a:t>TTP and disease control rate were similar between the two treatment arms</a:t>
            </a:r>
          </a:p>
          <a:p>
            <a:r>
              <a:rPr lang="en-GB" sz="1600" dirty="0">
                <a:solidFill>
                  <a:schemeClr val="tx1"/>
                </a:solidFill>
              </a:rPr>
              <a:t>Median OS tended to be associated with sVEGFR1 and HGF baseline levels for both </a:t>
            </a:r>
            <a:r>
              <a:rPr lang="en-GB" sz="1600" dirty="0" err="1">
                <a:solidFill>
                  <a:schemeClr val="tx1"/>
                </a:solidFill>
              </a:rPr>
              <a:t>dovitinib</a:t>
            </a:r>
            <a:r>
              <a:rPr lang="en-GB" sz="1600" dirty="0">
                <a:solidFill>
                  <a:schemeClr val="tx1"/>
                </a:solidFill>
              </a:rPr>
              <a:t> and </a:t>
            </a:r>
            <a:r>
              <a:rPr lang="en-GB" sz="1600" dirty="0" err="1">
                <a:solidFill>
                  <a:schemeClr val="tx1"/>
                </a:solidFill>
              </a:rPr>
              <a:t>sorafenib</a:t>
            </a:r>
            <a:r>
              <a:rPr lang="en-GB" sz="1600" dirty="0">
                <a:solidFill>
                  <a:schemeClr val="tx1"/>
                </a:solidFill>
              </a:rPr>
              <a:t>, but only achieved significance for </a:t>
            </a:r>
            <a:r>
              <a:rPr lang="en-GB" sz="1600" dirty="0" err="1">
                <a:solidFill>
                  <a:schemeClr val="tx1"/>
                </a:solidFill>
              </a:rPr>
              <a:t>dovitinib</a:t>
            </a:r>
            <a:endParaRPr lang="en-GB" sz="1600" dirty="0">
              <a:solidFill>
                <a:schemeClr val="tx1"/>
              </a:solidFill>
            </a:endParaRPr>
          </a:p>
          <a:p>
            <a:r>
              <a:rPr lang="en-GB" sz="1600" dirty="0">
                <a:solidFill>
                  <a:schemeClr val="tx1"/>
                </a:solidFill>
              </a:rPr>
              <a:t>Hepatic function did not affect </a:t>
            </a:r>
            <a:r>
              <a:rPr lang="en-GB" sz="1600" dirty="0" err="1">
                <a:solidFill>
                  <a:schemeClr val="tx1"/>
                </a:solidFill>
              </a:rPr>
              <a:t>dovitinib</a:t>
            </a:r>
            <a:r>
              <a:rPr lang="en-GB" sz="1600" dirty="0">
                <a:solidFill>
                  <a:schemeClr val="tx1"/>
                </a:solidFill>
              </a:rPr>
              <a:t> exposure</a:t>
            </a:r>
          </a:p>
          <a:p>
            <a:endParaRPr lang="en-GB" dirty="0"/>
          </a:p>
          <a:p>
            <a:endParaRPr lang="en-GB" dirty="0"/>
          </a:p>
        </p:txBody>
      </p:sp>
      <p:sp>
        <p:nvSpPr>
          <p:cNvPr id="5" name="Text Placeholder 4"/>
          <p:cNvSpPr>
            <a:spLocks noGrp="1"/>
          </p:cNvSpPr>
          <p:nvPr>
            <p:ph type="body" sz="quarter" idx="11"/>
          </p:nvPr>
        </p:nvSpPr>
        <p:spPr/>
        <p:txBody>
          <a:bodyPr/>
          <a:lstStyle/>
          <a:p>
            <a:r>
              <a:rPr lang="en-GB" dirty="0">
                <a:solidFill>
                  <a:srgbClr val="363636"/>
                </a:solidFill>
              </a:rPr>
              <a:t>Cheng </a:t>
            </a:r>
            <a:r>
              <a:rPr lang="fr-FR" dirty="0">
                <a:solidFill>
                  <a:srgbClr val="363636"/>
                </a:solidFill>
              </a:rPr>
              <a:t>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237)</a:t>
            </a:r>
            <a:endParaRPr lang="en-GB" dirty="0">
              <a:solidFill>
                <a:srgbClr val="36363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32373031"/>
              </p:ext>
            </p:extLst>
          </p:nvPr>
        </p:nvGraphicFramePr>
        <p:xfrm>
          <a:off x="4368091" y="1902769"/>
          <a:ext cx="4257675" cy="1101902"/>
        </p:xfrm>
        <a:graphic>
          <a:graphicData uri="http://schemas.openxmlformats.org/drawingml/2006/table">
            <a:tbl>
              <a:tblPr firstRow="1" bandRow="1">
                <a:tableStyleId>{5C22544A-7EE6-4342-B048-85BDC9FD1C3A}</a:tableStyleId>
              </a:tblPr>
              <a:tblGrid>
                <a:gridCol w="885825"/>
                <a:gridCol w="609600"/>
                <a:gridCol w="1457325"/>
                <a:gridCol w="1304925"/>
              </a:tblGrid>
              <a:tr h="388461">
                <a:tc>
                  <a:txBody>
                    <a:bodyPr/>
                    <a:lstStyle/>
                    <a:p>
                      <a:endParaRPr lang="en-US" sz="11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t>n/N</a:t>
                      </a:r>
                      <a:endParaRPr lang="en-US" sz="11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t>Median (95% CI),</a:t>
                      </a:r>
                      <a:r>
                        <a:rPr lang="en-US" sz="1100" baseline="0" dirty="0" smtClean="0"/>
                        <a:t> Weeks</a:t>
                      </a:r>
                      <a:endParaRPr lang="en-US" sz="11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t>Hazard Ratio (95% CI)</a:t>
                      </a:r>
                      <a:endParaRPr lang="en-US" sz="1100" dirty="0"/>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7591">
                <a:tc>
                  <a:txBody>
                    <a:bodyPr/>
                    <a:lstStyle/>
                    <a:p>
                      <a:r>
                        <a:rPr lang="en-US" sz="1100" dirty="0" smtClean="0">
                          <a:solidFill>
                            <a:srgbClr val="B60D27"/>
                          </a:solidFill>
                        </a:rPr>
                        <a:t>Dovitinib</a:t>
                      </a:r>
                      <a:endParaRPr lang="en-US" sz="1100" dirty="0">
                        <a:solidFill>
                          <a:srgbClr val="B60D27"/>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solidFill>
                            <a:srgbClr val="B60D27"/>
                          </a:solidFill>
                        </a:rPr>
                        <a:t>69/82</a:t>
                      </a:r>
                      <a:endParaRPr lang="en-US" sz="1100" dirty="0">
                        <a:solidFill>
                          <a:srgbClr val="B60D27"/>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solidFill>
                            <a:srgbClr val="B60D27"/>
                          </a:solidFill>
                        </a:rPr>
                        <a:t>34.6 (28.6,</a:t>
                      </a:r>
                      <a:r>
                        <a:rPr lang="en-US" sz="1100" baseline="0" dirty="0" smtClean="0">
                          <a:solidFill>
                            <a:srgbClr val="B60D27"/>
                          </a:solidFill>
                        </a:rPr>
                        <a:t> </a:t>
                      </a:r>
                      <a:r>
                        <a:rPr lang="en-US" sz="1100" dirty="0" smtClean="0">
                          <a:solidFill>
                            <a:srgbClr val="B60D27"/>
                          </a:solidFill>
                        </a:rPr>
                        <a:t>39.4)</a:t>
                      </a:r>
                      <a:endParaRPr lang="en-US" sz="1100" dirty="0">
                        <a:solidFill>
                          <a:srgbClr val="B60D27"/>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1100" dirty="0" smtClean="0">
                          <a:solidFill>
                            <a:schemeClr val="tx1"/>
                          </a:solidFill>
                        </a:rPr>
                        <a:t>1.27 (0.90,</a:t>
                      </a:r>
                      <a:r>
                        <a:rPr lang="en-US" sz="1100" baseline="0" dirty="0" smtClean="0">
                          <a:solidFill>
                            <a:schemeClr val="tx1"/>
                          </a:solidFill>
                        </a:rPr>
                        <a:t> </a:t>
                      </a:r>
                      <a:r>
                        <a:rPr lang="en-US" sz="1100" dirty="0" smtClean="0">
                          <a:solidFill>
                            <a:schemeClr val="tx1"/>
                          </a:solidFill>
                        </a:rPr>
                        <a:t>1.79)</a:t>
                      </a:r>
                      <a:endParaRPr lang="en-US" sz="11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7591">
                <a:tc>
                  <a:txBody>
                    <a:bodyPr/>
                    <a:lstStyle/>
                    <a:p>
                      <a:r>
                        <a:rPr lang="en-US" sz="1100" dirty="0" smtClean="0">
                          <a:solidFill>
                            <a:srgbClr val="043882"/>
                          </a:solidFill>
                        </a:rPr>
                        <a:t>Sorafenib</a:t>
                      </a:r>
                      <a:endParaRPr lang="en-US" sz="1100" dirty="0">
                        <a:solidFill>
                          <a:srgbClr val="043882"/>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solidFill>
                            <a:srgbClr val="043882"/>
                          </a:solidFill>
                        </a:rPr>
                        <a:t>67/83</a:t>
                      </a:r>
                      <a:endParaRPr lang="en-US" sz="1100" dirty="0">
                        <a:solidFill>
                          <a:srgbClr val="043882"/>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smtClean="0">
                          <a:solidFill>
                            <a:srgbClr val="043882"/>
                          </a:solidFill>
                        </a:rPr>
                        <a:t>36.7 (23.3,</a:t>
                      </a:r>
                      <a:r>
                        <a:rPr lang="en-US" sz="1100" baseline="0" dirty="0" smtClean="0">
                          <a:solidFill>
                            <a:srgbClr val="043882"/>
                          </a:solidFill>
                        </a:rPr>
                        <a:t> </a:t>
                      </a:r>
                      <a:r>
                        <a:rPr lang="en-US" sz="1100" dirty="0" smtClean="0">
                          <a:solidFill>
                            <a:srgbClr val="043882"/>
                          </a:solidFill>
                        </a:rPr>
                        <a:t>49.3)</a:t>
                      </a:r>
                      <a:endParaRPr lang="en-US" sz="1100" dirty="0">
                        <a:solidFill>
                          <a:srgbClr val="043882"/>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dirty="0"/>
                    </a:p>
                  </a:txBody>
                  <a:tcPr>
                    <a:noFill/>
                  </a:tcPr>
                </a:tc>
              </a:tr>
            </a:tbl>
          </a:graphicData>
        </a:graphic>
      </p:graphicFrame>
      <p:grpSp>
        <p:nvGrpSpPr>
          <p:cNvPr id="7" name="Group 6"/>
          <p:cNvGrpSpPr/>
          <p:nvPr/>
        </p:nvGrpSpPr>
        <p:grpSpPr>
          <a:xfrm>
            <a:off x="1308009" y="1852528"/>
            <a:ext cx="5306055" cy="2912764"/>
            <a:chOff x="1601991" y="2081700"/>
            <a:chExt cx="5306055" cy="2912764"/>
          </a:xfrm>
        </p:grpSpPr>
        <p:sp>
          <p:nvSpPr>
            <p:cNvPr id="8" name="TextBox 7"/>
            <p:cNvSpPr txBox="1"/>
            <p:nvPr/>
          </p:nvSpPr>
          <p:spPr>
            <a:xfrm>
              <a:off x="1927171" y="2081700"/>
              <a:ext cx="224661" cy="253916"/>
            </a:xfrm>
            <a:prstGeom prst="rect">
              <a:avLst/>
            </a:prstGeom>
            <a:noFill/>
          </p:spPr>
          <p:txBody>
            <a:bodyPr wrap="none" lIns="0" rIns="0" rtlCol="0" anchor="ctr">
              <a:spAutoFit/>
            </a:bodyPr>
            <a:lstStyle/>
            <a:p>
              <a:pPr algn="r"/>
              <a:r>
                <a:rPr lang="en-US" sz="1050" b="1" dirty="0">
                  <a:solidFill>
                    <a:srgbClr val="363636"/>
                  </a:solidFill>
                </a:rPr>
                <a:t>100</a:t>
              </a:r>
            </a:p>
          </p:txBody>
        </p:sp>
        <p:sp>
          <p:nvSpPr>
            <p:cNvPr id="9" name="TextBox 8"/>
            <p:cNvSpPr txBox="1"/>
            <p:nvPr/>
          </p:nvSpPr>
          <p:spPr>
            <a:xfrm>
              <a:off x="2002058" y="2526061"/>
              <a:ext cx="149774" cy="253916"/>
            </a:xfrm>
            <a:prstGeom prst="rect">
              <a:avLst/>
            </a:prstGeom>
            <a:noFill/>
          </p:spPr>
          <p:txBody>
            <a:bodyPr wrap="none" lIns="0" rIns="0" rtlCol="0" anchor="ctr">
              <a:spAutoFit/>
            </a:bodyPr>
            <a:lstStyle/>
            <a:p>
              <a:pPr algn="r"/>
              <a:r>
                <a:rPr lang="en-US" sz="1050" b="1" dirty="0">
                  <a:solidFill>
                    <a:srgbClr val="363636"/>
                  </a:solidFill>
                </a:rPr>
                <a:t>80</a:t>
              </a:r>
            </a:p>
          </p:txBody>
        </p:sp>
        <p:sp>
          <p:nvSpPr>
            <p:cNvPr id="10" name="TextBox 9"/>
            <p:cNvSpPr txBox="1"/>
            <p:nvPr/>
          </p:nvSpPr>
          <p:spPr>
            <a:xfrm>
              <a:off x="2002058" y="3398444"/>
              <a:ext cx="149774" cy="253916"/>
            </a:xfrm>
            <a:prstGeom prst="rect">
              <a:avLst/>
            </a:prstGeom>
            <a:noFill/>
          </p:spPr>
          <p:txBody>
            <a:bodyPr wrap="none" lIns="0" rIns="0" rtlCol="0" anchor="ctr">
              <a:spAutoFit/>
            </a:bodyPr>
            <a:lstStyle/>
            <a:p>
              <a:pPr algn="r"/>
              <a:r>
                <a:rPr lang="en-US" sz="1050" b="1" dirty="0">
                  <a:solidFill>
                    <a:srgbClr val="363636"/>
                  </a:solidFill>
                </a:rPr>
                <a:t>40</a:t>
              </a:r>
            </a:p>
          </p:txBody>
        </p:sp>
        <p:sp>
          <p:nvSpPr>
            <p:cNvPr id="11" name="TextBox 10"/>
            <p:cNvSpPr txBox="1"/>
            <p:nvPr/>
          </p:nvSpPr>
          <p:spPr>
            <a:xfrm>
              <a:off x="2002058" y="3842803"/>
              <a:ext cx="149774" cy="253916"/>
            </a:xfrm>
            <a:prstGeom prst="rect">
              <a:avLst/>
            </a:prstGeom>
            <a:noFill/>
          </p:spPr>
          <p:txBody>
            <a:bodyPr wrap="none" lIns="0" rIns="0" rtlCol="0" anchor="ctr">
              <a:spAutoFit/>
            </a:bodyPr>
            <a:lstStyle/>
            <a:p>
              <a:pPr algn="r"/>
              <a:r>
                <a:rPr lang="en-US" sz="1050" b="1" dirty="0">
                  <a:solidFill>
                    <a:srgbClr val="363636"/>
                  </a:solidFill>
                </a:rPr>
                <a:t>20</a:t>
              </a:r>
            </a:p>
          </p:txBody>
        </p:sp>
        <p:sp>
          <p:nvSpPr>
            <p:cNvPr id="12" name="TextBox 11"/>
            <p:cNvSpPr txBox="1"/>
            <p:nvPr/>
          </p:nvSpPr>
          <p:spPr>
            <a:xfrm>
              <a:off x="2220423" y="4567916"/>
              <a:ext cx="259553" cy="161583"/>
            </a:xfrm>
            <a:prstGeom prst="rect">
              <a:avLst/>
            </a:prstGeom>
            <a:noFill/>
          </p:spPr>
          <p:txBody>
            <a:bodyPr wrap="none" tIns="0" bIns="0" rtlCol="0" anchor="t">
              <a:spAutoFit/>
            </a:bodyPr>
            <a:lstStyle/>
            <a:p>
              <a:pPr algn="ctr"/>
              <a:r>
                <a:rPr lang="en-US" sz="1050" b="1" dirty="0">
                  <a:solidFill>
                    <a:srgbClr val="363636"/>
                  </a:solidFill>
                </a:rPr>
                <a:t>0</a:t>
              </a:r>
            </a:p>
          </p:txBody>
        </p:sp>
        <p:sp>
          <p:nvSpPr>
            <p:cNvPr id="13" name="TextBox 12"/>
            <p:cNvSpPr txBox="1"/>
            <p:nvPr/>
          </p:nvSpPr>
          <p:spPr>
            <a:xfrm>
              <a:off x="2582509" y="4567916"/>
              <a:ext cx="334440" cy="161583"/>
            </a:xfrm>
            <a:prstGeom prst="rect">
              <a:avLst/>
            </a:prstGeom>
            <a:noFill/>
          </p:spPr>
          <p:txBody>
            <a:bodyPr wrap="none" tIns="0" bIns="0" rtlCol="0" anchor="t">
              <a:spAutoFit/>
            </a:bodyPr>
            <a:lstStyle/>
            <a:p>
              <a:pPr algn="ctr"/>
              <a:r>
                <a:rPr lang="en-US" sz="1050" b="1" dirty="0">
                  <a:solidFill>
                    <a:srgbClr val="363636"/>
                  </a:solidFill>
                </a:rPr>
                <a:t>12</a:t>
              </a:r>
            </a:p>
          </p:txBody>
        </p:sp>
        <p:sp>
          <p:nvSpPr>
            <p:cNvPr id="14" name="TextBox 13"/>
            <p:cNvSpPr txBox="1"/>
            <p:nvPr/>
          </p:nvSpPr>
          <p:spPr>
            <a:xfrm>
              <a:off x="2984065" y="4567916"/>
              <a:ext cx="338554" cy="161583"/>
            </a:xfrm>
            <a:prstGeom prst="rect">
              <a:avLst/>
            </a:prstGeom>
            <a:noFill/>
          </p:spPr>
          <p:txBody>
            <a:bodyPr wrap="none" tIns="0" bIns="0" rtlCol="0" anchor="t">
              <a:spAutoFit/>
            </a:bodyPr>
            <a:lstStyle/>
            <a:p>
              <a:pPr algn="ctr"/>
              <a:r>
                <a:rPr lang="en-US" sz="1050" b="1" dirty="0">
                  <a:solidFill>
                    <a:srgbClr val="363636"/>
                  </a:solidFill>
                </a:rPr>
                <a:t>24</a:t>
              </a:r>
            </a:p>
          </p:txBody>
        </p:sp>
        <p:sp>
          <p:nvSpPr>
            <p:cNvPr id="15" name="TextBox 14"/>
            <p:cNvSpPr txBox="1"/>
            <p:nvPr/>
          </p:nvSpPr>
          <p:spPr>
            <a:xfrm>
              <a:off x="3377485" y="4567916"/>
              <a:ext cx="334440" cy="161583"/>
            </a:xfrm>
            <a:prstGeom prst="rect">
              <a:avLst/>
            </a:prstGeom>
            <a:noFill/>
          </p:spPr>
          <p:txBody>
            <a:bodyPr wrap="none" tIns="0" bIns="0" rtlCol="0" anchor="t">
              <a:spAutoFit/>
            </a:bodyPr>
            <a:lstStyle/>
            <a:p>
              <a:pPr algn="ctr"/>
              <a:r>
                <a:rPr lang="en-US" sz="1050" b="1" dirty="0">
                  <a:solidFill>
                    <a:srgbClr val="363636"/>
                  </a:solidFill>
                </a:rPr>
                <a:t>36</a:t>
              </a:r>
            </a:p>
          </p:txBody>
        </p:sp>
        <p:sp>
          <p:nvSpPr>
            <p:cNvPr id="16" name="TextBox 15"/>
            <p:cNvSpPr txBox="1"/>
            <p:nvPr/>
          </p:nvSpPr>
          <p:spPr>
            <a:xfrm>
              <a:off x="3764764" y="4567916"/>
              <a:ext cx="334440" cy="161583"/>
            </a:xfrm>
            <a:prstGeom prst="rect">
              <a:avLst/>
            </a:prstGeom>
            <a:noFill/>
          </p:spPr>
          <p:txBody>
            <a:bodyPr wrap="none" tIns="0" bIns="0" rtlCol="0" anchor="t">
              <a:spAutoFit/>
            </a:bodyPr>
            <a:lstStyle/>
            <a:p>
              <a:pPr algn="ctr"/>
              <a:r>
                <a:rPr lang="en-US" sz="1050" b="1" dirty="0">
                  <a:solidFill>
                    <a:srgbClr val="363636"/>
                  </a:solidFill>
                </a:rPr>
                <a:t>48</a:t>
              </a:r>
            </a:p>
          </p:txBody>
        </p:sp>
        <p:sp>
          <p:nvSpPr>
            <p:cNvPr id="17" name="TextBox 16"/>
            <p:cNvSpPr txBox="1"/>
            <p:nvPr/>
          </p:nvSpPr>
          <p:spPr>
            <a:xfrm>
              <a:off x="4168384" y="4567916"/>
              <a:ext cx="334440" cy="161583"/>
            </a:xfrm>
            <a:prstGeom prst="rect">
              <a:avLst/>
            </a:prstGeom>
            <a:noFill/>
          </p:spPr>
          <p:txBody>
            <a:bodyPr wrap="none" tIns="0" bIns="0" rtlCol="0" anchor="t">
              <a:spAutoFit/>
            </a:bodyPr>
            <a:lstStyle/>
            <a:p>
              <a:pPr algn="ctr"/>
              <a:r>
                <a:rPr lang="en-US" sz="1050" b="1" dirty="0">
                  <a:solidFill>
                    <a:srgbClr val="363636"/>
                  </a:solidFill>
                </a:rPr>
                <a:t>60</a:t>
              </a:r>
            </a:p>
          </p:txBody>
        </p:sp>
        <p:sp>
          <p:nvSpPr>
            <p:cNvPr id="18" name="TextBox 17"/>
            <p:cNvSpPr txBox="1"/>
            <p:nvPr/>
          </p:nvSpPr>
          <p:spPr>
            <a:xfrm>
              <a:off x="3109719" y="4732854"/>
              <a:ext cx="2865469" cy="261610"/>
            </a:xfrm>
            <a:prstGeom prst="rect">
              <a:avLst/>
            </a:prstGeom>
            <a:noFill/>
          </p:spPr>
          <p:txBody>
            <a:bodyPr wrap="square" rtlCol="0" anchor="ctr">
              <a:spAutoFit/>
            </a:bodyPr>
            <a:lstStyle/>
            <a:p>
              <a:pPr algn="ctr"/>
              <a:r>
                <a:rPr lang="en-US" sz="1050" b="1" dirty="0">
                  <a:solidFill>
                    <a:srgbClr val="363636"/>
                  </a:solidFill>
                </a:rPr>
                <a:t>Weeks</a:t>
              </a:r>
            </a:p>
          </p:txBody>
        </p:sp>
        <p:sp>
          <p:nvSpPr>
            <p:cNvPr id="19" name="TextBox 18"/>
            <p:cNvSpPr txBox="1"/>
            <p:nvPr/>
          </p:nvSpPr>
          <p:spPr>
            <a:xfrm rot="16200000">
              <a:off x="851144" y="3176934"/>
              <a:ext cx="1755610" cy="253916"/>
            </a:xfrm>
            <a:prstGeom prst="rect">
              <a:avLst/>
            </a:prstGeom>
            <a:noFill/>
          </p:spPr>
          <p:txBody>
            <a:bodyPr wrap="none" rtlCol="0" anchor="ctr">
              <a:spAutoFit/>
            </a:bodyPr>
            <a:lstStyle/>
            <a:p>
              <a:pPr algn="ctr"/>
              <a:r>
                <a:rPr lang="en-US" sz="1050" b="1" dirty="0">
                  <a:solidFill>
                    <a:srgbClr val="363636"/>
                  </a:solidFill>
                </a:rPr>
                <a:t>Probability event-free, %</a:t>
              </a:r>
            </a:p>
          </p:txBody>
        </p:sp>
        <p:sp>
          <p:nvSpPr>
            <p:cNvPr id="20" name="TextBox 19"/>
            <p:cNvSpPr txBox="1"/>
            <p:nvPr/>
          </p:nvSpPr>
          <p:spPr>
            <a:xfrm>
              <a:off x="2076945" y="4258578"/>
              <a:ext cx="74887" cy="253916"/>
            </a:xfrm>
            <a:prstGeom prst="rect">
              <a:avLst/>
            </a:prstGeom>
            <a:noFill/>
          </p:spPr>
          <p:txBody>
            <a:bodyPr wrap="none" lIns="0" rIns="0" rtlCol="0" anchor="ctr">
              <a:spAutoFit/>
            </a:bodyPr>
            <a:lstStyle/>
            <a:p>
              <a:pPr algn="r"/>
              <a:r>
                <a:rPr lang="en-US" sz="1050" b="1" dirty="0">
                  <a:solidFill>
                    <a:srgbClr val="363636"/>
                  </a:solidFill>
                </a:rPr>
                <a:t>0</a:t>
              </a:r>
            </a:p>
          </p:txBody>
        </p:sp>
        <p:sp>
          <p:nvSpPr>
            <p:cNvPr id="21" name="TextBox 20"/>
            <p:cNvSpPr txBox="1"/>
            <p:nvPr/>
          </p:nvSpPr>
          <p:spPr>
            <a:xfrm>
              <a:off x="2002058" y="2962252"/>
              <a:ext cx="149774" cy="253916"/>
            </a:xfrm>
            <a:prstGeom prst="rect">
              <a:avLst/>
            </a:prstGeom>
            <a:noFill/>
          </p:spPr>
          <p:txBody>
            <a:bodyPr wrap="none" lIns="0" rIns="0" rtlCol="0" anchor="ctr">
              <a:spAutoFit/>
            </a:bodyPr>
            <a:lstStyle/>
            <a:p>
              <a:pPr algn="r"/>
              <a:r>
                <a:rPr lang="en-US" sz="1050" b="1" dirty="0">
                  <a:solidFill>
                    <a:srgbClr val="363636"/>
                  </a:solidFill>
                </a:rPr>
                <a:t>60</a:t>
              </a:r>
            </a:p>
          </p:txBody>
        </p:sp>
        <p:sp>
          <p:nvSpPr>
            <p:cNvPr id="22" name="TextBox 21"/>
            <p:cNvSpPr txBox="1"/>
            <p:nvPr/>
          </p:nvSpPr>
          <p:spPr>
            <a:xfrm>
              <a:off x="4555656" y="4567916"/>
              <a:ext cx="334440" cy="161583"/>
            </a:xfrm>
            <a:prstGeom prst="rect">
              <a:avLst/>
            </a:prstGeom>
            <a:noFill/>
          </p:spPr>
          <p:txBody>
            <a:bodyPr wrap="none" tIns="0" bIns="0" rtlCol="0" anchor="t">
              <a:spAutoFit/>
            </a:bodyPr>
            <a:lstStyle/>
            <a:p>
              <a:pPr algn="ctr"/>
              <a:r>
                <a:rPr lang="en-US" sz="1050" b="1" dirty="0">
                  <a:solidFill>
                    <a:srgbClr val="363636"/>
                  </a:solidFill>
                </a:rPr>
                <a:t>72</a:t>
              </a:r>
            </a:p>
          </p:txBody>
        </p:sp>
        <p:sp>
          <p:nvSpPr>
            <p:cNvPr id="23" name="TextBox 22"/>
            <p:cNvSpPr txBox="1"/>
            <p:nvPr/>
          </p:nvSpPr>
          <p:spPr>
            <a:xfrm>
              <a:off x="5356026" y="4567916"/>
              <a:ext cx="334440" cy="161583"/>
            </a:xfrm>
            <a:prstGeom prst="rect">
              <a:avLst/>
            </a:prstGeom>
            <a:noFill/>
          </p:spPr>
          <p:txBody>
            <a:bodyPr wrap="none" tIns="0" bIns="0" rtlCol="0" anchor="t">
              <a:spAutoFit/>
            </a:bodyPr>
            <a:lstStyle/>
            <a:p>
              <a:pPr algn="ctr"/>
              <a:r>
                <a:rPr lang="en-US" sz="1050" b="1" dirty="0">
                  <a:solidFill>
                    <a:srgbClr val="363636"/>
                  </a:solidFill>
                </a:rPr>
                <a:t>96</a:t>
              </a:r>
            </a:p>
          </p:txBody>
        </p:sp>
        <p:sp>
          <p:nvSpPr>
            <p:cNvPr id="24" name="TextBox 23"/>
            <p:cNvSpPr txBox="1"/>
            <p:nvPr/>
          </p:nvSpPr>
          <p:spPr>
            <a:xfrm>
              <a:off x="5698350" y="4567916"/>
              <a:ext cx="409327" cy="161583"/>
            </a:xfrm>
            <a:prstGeom prst="rect">
              <a:avLst/>
            </a:prstGeom>
            <a:noFill/>
          </p:spPr>
          <p:txBody>
            <a:bodyPr wrap="none" tIns="0" bIns="0" rtlCol="0" anchor="t">
              <a:spAutoFit/>
            </a:bodyPr>
            <a:lstStyle/>
            <a:p>
              <a:pPr algn="ctr"/>
              <a:r>
                <a:rPr lang="en-US" sz="1050" b="1" dirty="0">
                  <a:solidFill>
                    <a:srgbClr val="363636"/>
                  </a:solidFill>
                </a:rPr>
                <a:t>108</a:t>
              </a:r>
            </a:p>
          </p:txBody>
        </p:sp>
        <p:sp>
          <p:nvSpPr>
            <p:cNvPr id="25" name="TextBox 24"/>
            <p:cNvSpPr txBox="1"/>
            <p:nvPr/>
          </p:nvSpPr>
          <p:spPr>
            <a:xfrm>
              <a:off x="6094451" y="4567916"/>
              <a:ext cx="409327" cy="161583"/>
            </a:xfrm>
            <a:prstGeom prst="rect">
              <a:avLst/>
            </a:prstGeom>
            <a:noFill/>
          </p:spPr>
          <p:txBody>
            <a:bodyPr wrap="none" tIns="0" bIns="0" rtlCol="0" anchor="t">
              <a:spAutoFit/>
            </a:bodyPr>
            <a:lstStyle/>
            <a:p>
              <a:pPr algn="ctr"/>
              <a:r>
                <a:rPr lang="en-US" sz="1050" b="1" dirty="0">
                  <a:solidFill>
                    <a:srgbClr val="363636"/>
                  </a:solidFill>
                </a:rPr>
                <a:t>120</a:t>
              </a:r>
            </a:p>
          </p:txBody>
        </p:sp>
        <p:sp>
          <p:nvSpPr>
            <p:cNvPr id="26" name="TextBox 25"/>
            <p:cNvSpPr txBox="1"/>
            <p:nvPr/>
          </p:nvSpPr>
          <p:spPr>
            <a:xfrm>
              <a:off x="6498719" y="4567916"/>
              <a:ext cx="409327" cy="161583"/>
            </a:xfrm>
            <a:prstGeom prst="rect">
              <a:avLst/>
            </a:prstGeom>
            <a:noFill/>
          </p:spPr>
          <p:txBody>
            <a:bodyPr wrap="none" tIns="0" bIns="0" rtlCol="0" anchor="t">
              <a:spAutoFit/>
            </a:bodyPr>
            <a:lstStyle/>
            <a:p>
              <a:pPr algn="ctr"/>
              <a:r>
                <a:rPr lang="en-US" sz="1050" b="1" dirty="0">
                  <a:solidFill>
                    <a:srgbClr val="363636"/>
                  </a:solidFill>
                </a:rPr>
                <a:t>132</a:t>
              </a:r>
            </a:p>
          </p:txBody>
        </p:sp>
        <p:sp>
          <p:nvSpPr>
            <p:cNvPr id="27" name="TextBox 26"/>
            <p:cNvSpPr txBox="1"/>
            <p:nvPr/>
          </p:nvSpPr>
          <p:spPr>
            <a:xfrm>
              <a:off x="4945616" y="4567916"/>
              <a:ext cx="338554" cy="161583"/>
            </a:xfrm>
            <a:prstGeom prst="rect">
              <a:avLst/>
            </a:prstGeom>
            <a:noFill/>
          </p:spPr>
          <p:txBody>
            <a:bodyPr wrap="none" tIns="0" bIns="0" rtlCol="0" anchor="t">
              <a:spAutoFit/>
            </a:bodyPr>
            <a:lstStyle/>
            <a:p>
              <a:pPr algn="ctr"/>
              <a:r>
                <a:rPr lang="en-US" sz="1050" b="1" dirty="0">
                  <a:solidFill>
                    <a:srgbClr val="363636"/>
                  </a:solidFill>
                </a:rPr>
                <a:t>84</a:t>
              </a:r>
            </a:p>
          </p:txBody>
        </p:sp>
      </p:grpSp>
      <p:grpSp>
        <p:nvGrpSpPr>
          <p:cNvPr id="28" name="Group 27"/>
          <p:cNvGrpSpPr/>
          <p:nvPr/>
        </p:nvGrpSpPr>
        <p:grpSpPr>
          <a:xfrm>
            <a:off x="1879466" y="1884521"/>
            <a:ext cx="4643718" cy="2440599"/>
            <a:chOff x="2170748" y="2131528"/>
            <a:chExt cx="4643718" cy="2440599"/>
          </a:xfrm>
        </p:grpSpPr>
        <p:cxnSp>
          <p:nvCxnSpPr>
            <p:cNvPr id="29" name="Straight Connector 28"/>
            <p:cNvCxnSpPr/>
            <p:nvPr/>
          </p:nvCxnSpPr>
          <p:spPr>
            <a:xfrm>
              <a:off x="2239932" y="2131528"/>
              <a:ext cx="0" cy="236649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2170748" y="2217600"/>
              <a:ext cx="731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2170748" y="2653792"/>
              <a:ext cx="731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170748" y="3098151"/>
              <a:ext cx="731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170748" y="3534343"/>
              <a:ext cx="731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2170748" y="3970535"/>
              <a:ext cx="731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170748" y="4410810"/>
              <a:ext cx="731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237920" y="4498975"/>
              <a:ext cx="457654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334932"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931317"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539955"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351362"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2749063"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144509"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722866"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515066"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115535"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5907084"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6303184"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6703368" y="4498975"/>
              <a:ext cx="0" cy="7315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49" name="AutoShape 3"/>
          <p:cNvSpPr>
            <a:spLocks noChangeAspect="1" noChangeArrowheads="1" noTextEdit="1"/>
          </p:cNvSpPr>
          <p:nvPr/>
        </p:nvSpPr>
        <p:spPr bwMode="auto">
          <a:xfrm>
            <a:off x="2002950" y="1906215"/>
            <a:ext cx="42672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 name="Freeform 5"/>
          <p:cNvSpPr>
            <a:spLocks/>
          </p:cNvSpPr>
          <p:nvPr/>
        </p:nvSpPr>
        <p:spPr bwMode="auto">
          <a:xfrm>
            <a:off x="2053750" y="1969715"/>
            <a:ext cx="4187825" cy="1958975"/>
          </a:xfrm>
          <a:custGeom>
            <a:avLst/>
            <a:gdLst>
              <a:gd name="T0" fmla="*/ 60 w 2638"/>
              <a:gd name="T1" fmla="*/ 12 h 1234"/>
              <a:gd name="T2" fmla="*/ 74 w 2638"/>
              <a:gd name="T3" fmla="*/ 16 h 1234"/>
              <a:gd name="T4" fmla="*/ 80 w 2638"/>
              <a:gd name="T5" fmla="*/ 34 h 1234"/>
              <a:gd name="T6" fmla="*/ 126 w 2638"/>
              <a:gd name="T7" fmla="*/ 52 h 1234"/>
              <a:gd name="T8" fmla="*/ 146 w 2638"/>
              <a:gd name="T9" fmla="*/ 102 h 1234"/>
              <a:gd name="T10" fmla="*/ 180 w 2638"/>
              <a:gd name="T11" fmla="*/ 118 h 1234"/>
              <a:gd name="T12" fmla="*/ 194 w 2638"/>
              <a:gd name="T13" fmla="*/ 154 h 1234"/>
              <a:gd name="T14" fmla="*/ 228 w 2638"/>
              <a:gd name="T15" fmla="*/ 186 h 1234"/>
              <a:gd name="T16" fmla="*/ 234 w 2638"/>
              <a:gd name="T17" fmla="*/ 220 h 1234"/>
              <a:gd name="T18" fmla="*/ 266 w 2638"/>
              <a:gd name="T19" fmla="*/ 256 h 1234"/>
              <a:gd name="T20" fmla="*/ 282 w 2638"/>
              <a:gd name="T21" fmla="*/ 303 h 1234"/>
              <a:gd name="T22" fmla="*/ 322 w 2638"/>
              <a:gd name="T23" fmla="*/ 319 h 1234"/>
              <a:gd name="T24" fmla="*/ 344 w 2638"/>
              <a:gd name="T25" fmla="*/ 353 h 1234"/>
              <a:gd name="T26" fmla="*/ 376 w 2638"/>
              <a:gd name="T27" fmla="*/ 371 h 1234"/>
              <a:gd name="T28" fmla="*/ 384 w 2638"/>
              <a:gd name="T29" fmla="*/ 403 h 1234"/>
              <a:gd name="T30" fmla="*/ 412 w 2638"/>
              <a:gd name="T31" fmla="*/ 421 h 1234"/>
              <a:gd name="T32" fmla="*/ 440 w 2638"/>
              <a:gd name="T33" fmla="*/ 473 h 1234"/>
              <a:gd name="T34" fmla="*/ 470 w 2638"/>
              <a:gd name="T35" fmla="*/ 489 h 1234"/>
              <a:gd name="T36" fmla="*/ 476 w 2638"/>
              <a:gd name="T37" fmla="*/ 521 h 1234"/>
              <a:gd name="T38" fmla="*/ 512 w 2638"/>
              <a:gd name="T39" fmla="*/ 539 h 1234"/>
              <a:gd name="T40" fmla="*/ 522 w 2638"/>
              <a:gd name="T41" fmla="*/ 573 h 1234"/>
              <a:gd name="T42" fmla="*/ 570 w 2638"/>
              <a:gd name="T43" fmla="*/ 589 h 1234"/>
              <a:gd name="T44" fmla="*/ 572 w 2638"/>
              <a:gd name="T45" fmla="*/ 625 h 1234"/>
              <a:gd name="T46" fmla="*/ 644 w 2638"/>
              <a:gd name="T47" fmla="*/ 643 h 1234"/>
              <a:gd name="T48" fmla="*/ 664 w 2638"/>
              <a:gd name="T49" fmla="*/ 679 h 1234"/>
              <a:gd name="T50" fmla="*/ 772 w 2638"/>
              <a:gd name="T51" fmla="*/ 695 h 1234"/>
              <a:gd name="T52" fmla="*/ 812 w 2638"/>
              <a:gd name="T53" fmla="*/ 731 h 1234"/>
              <a:gd name="T54" fmla="*/ 840 w 2638"/>
              <a:gd name="T55" fmla="*/ 747 h 1234"/>
              <a:gd name="T56" fmla="*/ 912 w 2638"/>
              <a:gd name="T57" fmla="*/ 785 h 1234"/>
              <a:gd name="T58" fmla="*/ 1024 w 2638"/>
              <a:gd name="T59" fmla="*/ 801 h 1234"/>
              <a:gd name="T60" fmla="*/ 1166 w 2638"/>
              <a:gd name="T61" fmla="*/ 857 h 1234"/>
              <a:gd name="T62" fmla="*/ 1264 w 2638"/>
              <a:gd name="T63" fmla="*/ 875 h 1234"/>
              <a:gd name="T64" fmla="*/ 1270 w 2638"/>
              <a:gd name="T65" fmla="*/ 911 h 1234"/>
              <a:gd name="T66" fmla="*/ 1306 w 2638"/>
              <a:gd name="T67" fmla="*/ 925 h 1234"/>
              <a:gd name="T68" fmla="*/ 1380 w 2638"/>
              <a:gd name="T69" fmla="*/ 969 h 1234"/>
              <a:gd name="T70" fmla="*/ 1392 w 2638"/>
              <a:gd name="T71" fmla="*/ 988 h 1234"/>
              <a:gd name="T72" fmla="*/ 1440 w 2638"/>
              <a:gd name="T73" fmla="*/ 1028 h 1234"/>
              <a:gd name="T74" fmla="*/ 1672 w 2638"/>
              <a:gd name="T75" fmla="*/ 1048 h 1234"/>
              <a:gd name="T76" fmla="*/ 1780 w 2638"/>
              <a:gd name="T77" fmla="*/ 1088 h 1234"/>
              <a:gd name="T78" fmla="*/ 2012 w 2638"/>
              <a:gd name="T79" fmla="*/ 1110 h 1234"/>
              <a:gd name="T80" fmla="*/ 2020 w 2638"/>
              <a:gd name="T81" fmla="*/ 1160 h 1234"/>
              <a:gd name="T82" fmla="*/ 2232 w 2638"/>
              <a:gd name="T83" fmla="*/ 1182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38" h="1234">
                <a:moveTo>
                  <a:pt x="0" y="0"/>
                </a:moveTo>
                <a:lnTo>
                  <a:pt x="60" y="0"/>
                </a:lnTo>
                <a:lnTo>
                  <a:pt x="60" y="12"/>
                </a:lnTo>
                <a:lnTo>
                  <a:pt x="64" y="12"/>
                </a:lnTo>
                <a:lnTo>
                  <a:pt x="64" y="16"/>
                </a:lnTo>
                <a:lnTo>
                  <a:pt x="74" y="16"/>
                </a:lnTo>
                <a:lnTo>
                  <a:pt x="74" y="22"/>
                </a:lnTo>
                <a:lnTo>
                  <a:pt x="80" y="22"/>
                </a:lnTo>
                <a:lnTo>
                  <a:pt x="80" y="34"/>
                </a:lnTo>
                <a:lnTo>
                  <a:pt x="100" y="34"/>
                </a:lnTo>
                <a:lnTo>
                  <a:pt x="100" y="52"/>
                </a:lnTo>
                <a:lnTo>
                  <a:pt x="126" y="52"/>
                </a:lnTo>
                <a:lnTo>
                  <a:pt x="126" y="70"/>
                </a:lnTo>
                <a:lnTo>
                  <a:pt x="146" y="70"/>
                </a:lnTo>
                <a:lnTo>
                  <a:pt x="146" y="102"/>
                </a:lnTo>
                <a:lnTo>
                  <a:pt x="168" y="102"/>
                </a:lnTo>
                <a:lnTo>
                  <a:pt x="168" y="118"/>
                </a:lnTo>
                <a:lnTo>
                  <a:pt x="180" y="118"/>
                </a:lnTo>
                <a:lnTo>
                  <a:pt x="180" y="134"/>
                </a:lnTo>
                <a:lnTo>
                  <a:pt x="194" y="134"/>
                </a:lnTo>
                <a:lnTo>
                  <a:pt x="194" y="154"/>
                </a:lnTo>
                <a:lnTo>
                  <a:pt x="204" y="154"/>
                </a:lnTo>
                <a:lnTo>
                  <a:pt x="204" y="186"/>
                </a:lnTo>
                <a:lnTo>
                  <a:pt x="228" y="186"/>
                </a:lnTo>
                <a:lnTo>
                  <a:pt x="228" y="202"/>
                </a:lnTo>
                <a:lnTo>
                  <a:pt x="234" y="202"/>
                </a:lnTo>
                <a:lnTo>
                  <a:pt x="234" y="220"/>
                </a:lnTo>
                <a:lnTo>
                  <a:pt x="240" y="220"/>
                </a:lnTo>
                <a:lnTo>
                  <a:pt x="240" y="256"/>
                </a:lnTo>
                <a:lnTo>
                  <a:pt x="266" y="256"/>
                </a:lnTo>
                <a:lnTo>
                  <a:pt x="266" y="270"/>
                </a:lnTo>
                <a:lnTo>
                  <a:pt x="282" y="270"/>
                </a:lnTo>
                <a:lnTo>
                  <a:pt x="282" y="303"/>
                </a:lnTo>
                <a:lnTo>
                  <a:pt x="290" y="303"/>
                </a:lnTo>
                <a:lnTo>
                  <a:pt x="290" y="319"/>
                </a:lnTo>
                <a:lnTo>
                  <a:pt x="322" y="319"/>
                </a:lnTo>
                <a:lnTo>
                  <a:pt x="322" y="335"/>
                </a:lnTo>
                <a:lnTo>
                  <a:pt x="344" y="335"/>
                </a:lnTo>
                <a:lnTo>
                  <a:pt x="344" y="353"/>
                </a:lnTo>
                <a:lnTo>
                  <a:pt x="370" y="353"/>
                </a:lnTo>
                <a:lnTo>
                  <a:pt x="370" y="371"/>
                </a:lnTo>
                <a:lnTo>
                  <a:pt x="376" y="371"/>
                </a:lnTo>
                <a:lnTo>
                  <a:pt x="376" y="387"/>
                </a:lnTo>
                <a:lnTo>
                  <a:pt x="384" y="387"/>
                </a:lnTo>
                <a:lnTo>
                  <a:pt x="384" y="403"/>
                </a:lnTo>
                <a:lnTo>
                  <a:pt x="388" y="403"/>
                </a:lnTo>
                <a:lnTo>
                  <a:pt x="388" y="421"/>
                </a:lnTo>
                <a:lnTo>
                  <a:pt x="412" y="421"/>
                </a:lnTo>
                <a:lnTo>
                  <a:pt x="412" y="437"/>
                </a:lnTo>
                <a:lnTo>
                  <a:pt x="440" y="437"/>
                </a:lnTo>
                <a:lnTo>
                  <a:pt x="440" y="473"/>
                </a:lnTo>
                <a:lnTo>
                  <a:pt x="466" y="473"/>
                </a:lnTo>
                <a:lnTo>
                  <a:pt x="466" y="489"/>
                </a:lnTo>
                <a:lnTo>
                  <a:pt x="470" y="489"/>
                </a:lnTo>
                <a:lnTo>
                  <a:pt x="470" y="501"/>
                </a:lnTo>
                <a:lnTo>
                  <a:pt x="476" y="501"/>
                </a:lnTo>
                <a:lnTo>
                  <a:pt x="476" y="521"/>
                </a:lnTo>
                <a:lnTo>
                  <a:pt x="486" y="521"/>
                </a:lnTo>
                <a:lnTo>
                  <a:pt x="486" y="539"/>
                </a:lnTo>
                <a:lnTo>
                  <a:pt x="512" y="539"/>
                </a:lnTo>
                <a:lnTo>
                  <a:pt x="512" y="555"/>
                </a:lnTo>
                <a:lnTo>
                  <a:pt x="522" y="555"/>
                </a:lnTo>
                <a:lnTo>
                  <a:pt x="522" y="573"/>
                </a:lnTo>
                <a:lnTo>
                  <a:pt x="542" y="573"/>
                </a:lnTo>
                <a:lnTo>
                  <a:pt x="542" y="589"/>
                </a:lnTo>
                <a:lnTo>
                  <a:pt x="570" y="589"/>
                </a:lnTo>
                <a:lnTo>
                  <a:pt x="570" y="607"/>
                </a:lnTo>
                <a:lnTo>
                  <a:pt x="572" y="607"/>
                </a:lnTo>
                <a:lnTo>
                  <a:pt x="572" y="625"/>
                </a:lnTo>
                <a:lnTo>
                  <a:pt x="612" y="625"/>
                </a:lnTo>
                <a:lnTo>
                  <a:pt x="612" y="643"/>
                </a:lnTo>
                <a:lnTo>
                  <a:pt x="644" y="643"/>
                </a:lnTo>
                <a:lnTo>
                  <a:pt x="644" y="659"/>
                </a:lnTo>
                <a:lnTo>
                  <a:pt x="664" y="659"/>
                </a:lnTo>
                <a:lnTo>
                  <a:pt x="664" y="679"/>
                </a:lnTo>
                <a:lnTo>
                  <a:pt x="764" y="679"/>
                </a:lnTo>
                <a:lnTo>
                  <a:pt x="764" y="695"/>
                </a:lnTo>
                <a:lnTo>
                  <a:pt x="772" y="695"/>
                </a:lnTo>
                <a:lnTo>
                  <a:pt x="772" y="713"/>
                </a:lnTo>
                <a:lnTo>
                  <a:pt x="812" y="713"/>
                </a:lnTo>
                <a:lnTo>
                  <a:pt x="812" y="731"/>
                </a:lnTo>
                <a:lnTo>
                  <a:pt x="820" y="731"/>
                </a:lnTo>
                <a:lnTo>
                  <a:pt x="820" y="747"/>
                </a:lnTo>
                <a:lnTo>
                  <a:pt x="840" y="747"/>
                </a:lnTo>
                <a:lnTo>
                  <a:pt x="840" y="767"/>
                </a:lnTo>
                <a:lnTo>
                  <a:pt x="912" y="767"/>
                </a:lnTo>
                <a:lnTo>
                  <a:pt x="912" y="785"/>
                </a:lnTo>
                <a:lnTo>
                  <a:pt x="930" y="785"/>
                </a:lnTo>
                <a:lnTo>
                  <a:pt x="930" y="801"/>
                </a:lnTo>
                <a:lnTo>
                  <a:pt x="1024" y="801"/>
                </a:lnTo>
                <a:lnTo>
                  <a:pt x="1024" y="837"/>
                </a:lnTo>
                <a:lnTo>
                  <a:pt x="1166" y="837"/>
                </a:lnTo>
                <a:lnTo>
                  <a:pt x="1166" y="857"/>
                </a:lnTo>
                <a:lnTo>
                  <a:pt x="1212" y="857"/>
                </a:lnTo>
                <a:lnTo>
                  <a:pt x="1212" y="875"/>
                </a:lnTo>
                <a:lnTo>
                  <a:pt x="1264" y="875"/>
                </a:lnTo>
                <a:lnTo>
                  <a:pt x="1264" y="893"/>
                </a:lnTo>
                <a:lnTo>
                  <a:pt x="1270" y="893"/>
                </a:lnTo>
                <a:lnTo>
                  <a:pt x="1270" y="911"/>
                </a:lnTo>
                <a:lnTo>
                  <a:pt x="1290" y="911"/>
                </a:lnTo>
                <a:lnTo>
                  <a:pt x="1290" y="925"/>
                </a:lnTo>
                <a:lnTo>
                  <a:pt x="1306" y="925"/>
                </a:lnTo>
                <a:lnTo>
                  <a:pt x="1306" y="947"/>
                </a:lnTo>
                <a:lnTo>
                  <a:pt x="1380" y="947"/>
                </a:lnTo>
                <a:lnTo>
                  <a:pt x="1380" y="969"/>
                </a:lnTo>
                <a:lnTo>
                  <a:pt x="1386" y="969"/>
                </a:lnTo>
                <a:lnTo>
                  <a:pt x="1386" y="988"/>
                </a:lnTo>
                <a:lnTo>
                  <a:pt x="1392" y="988"/>
                </a:lnTo>
                <a:lnTo>
                  <a:pt x="1392" y="1008"/>
                </a:lnTo>
                <a:lnTo>
                  <a:pt x="1440" y="1008"/>
                </a:lnTo>
                <a:lnTo>
                  <a:pt x="1440" y="1028"/>
                </a:lnTo>
                <a:lnTo>
                  <a:pt x="1524" y="1028"/>
                </a:lnTo>
                <a:lnTo>
                  <a:pt x="1524" y="1048"/>
                </a:lnTo>
                <a:lnTo>
                  <a:pt x="1672" y="1048"/>
                </a:lnTo>
                <a:lnTo>
                  <a:pt x="1672" y="1068"/>
                </a:lnTo>
                <a:lnTo>
                  <a:pt x="1780" y="1068"/>
                </a:lnTo>
                <a:lnTo>
                  <a:pt x="1780" y="1088"/>
                </a:lnTo>
                <a:lnTo>
                  <a:pt x="1980" y="1088"/>
                </a:lnTo>
                <a:lnTo>
                  <a:pt x="1980" y="1110"/>
                </a:lnTo>
                <a:lnTo>
                  <a:pt x="2012" y="1110"/>
                </a:lnTo>
                <a:lnTo>
                  <a:pt x="2012" y="1136"/>
                </a:lnTo>
                <a:lnTo>
                  <a:pt x="2020" y="1136"/>
                </a:lnTo>
                <a:lnTo>
                  <a:pt x="2020" y="1160"/>
                </a:lnTo>
                <a:lnTo>
                  <a:pt x="2056" y="1160"/>
                </a:lnTo>
                <a:lnTo>
                  <a:pt x="2056" y="1182"/>
                </a:lnTo>
                <a:lnTo>
                  <a:pt x="2232" y="1182"/>
                </a:lnTo>
                <a:lnTo>
                  <a:pt x="2232" y="1234"/>
                </a:lnTo>
                <a:lnTo>
                  <a:pt x="2638" y="1234"/>
                </a:lnTo>
              </a:path>
            </a:pathLst>
          </a:cu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51" name="Group 50"/>
          <p:cNvGrpSpPr/>
          <p:nvPr/>
        </p:nvGrpSpPr>
        <p:grpSpPr>
          <a:xfrm>
            <a:off x="2879250" y="2850778"/>
            <a:ext cx="3340100" cy="1100137"/>
            <a:chOff x="-4565168" y="3739426"/>
            <a:chExt cx="3340100" cy="1100137"/>
          </a:xfrm>
        </p:grpSpPr>
        <p:sp>
          <p:nvSpPr>
            <p:cNvPr id="52" name="Line 6"/>
            <p:cNvSpPr>
              <a:spLocks noChangeShapeType="1"/>
            </p:cNvSpPr>
            <p:nvPr/>
          </p:nvSpPr>
          <p:spPr bwMode="auto">
            <a:xfrm>
              <a:off x="-1225068" y="4788763"/>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 name="Line 7"/>
            <p:cNvSpPr>
              <a:spLocks noChangeShapeType="1"/>
            </p:cNvSpPr>
            <p:nvPr/>
          </p:nvSpPr>
          <p:spPr bwMode="auto">
            <a:xfrm>
              <a:off x="-1272693" y="4788763"/>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 name="Line 8"/>
            <p:cNvSpPr>
              <a:spLocks noChangeShapeType="1"/>
            </p:cNvSpPr>
            <p:nvPr/>
          </p:nvSpPr>
          <p:spPr bwMode="auto">
            <a:xfrm>
              <a:off x="-1482243" y="4788763"/>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 name="Line 9"/>
            <p:cNvSpPr>
              <a:spLocks noChangeShapeType="1"/>
            </p:cNvSpPr>
            <p:nvPr/>
          </p:nvSpPr>
          <p:spPr bwMode="auto">
            <a:xfrm>
              <a:off x="-1860068" y="4706213"/>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 name="Line 10"/>
            <p:cNvSpPr>
              <a:spLocks noChangeShapeType="1"/>
            </p:cNvSpPr>
            <p:nvPr/>
          </p:nvSpPr>
          <p:spPr bwMode="auto">
            <a:xfrm flipH="1">
              <a:off x="-1885468" y="4731613"/>
              <a:ext cx="53975" cy="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7" name="Line 11"/>
            <p:cNvSpPr>
              <a:spLocks noChangeShapeType="1"/>
            </p:cNvSpPr>
            <p:nvPr/>
          </p:nvSpPr>
          <p:spPr bwMode="auto">
            <a:xfrm>
              <a:off x="-1894993" y="4706213"/>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8" name="Line 12"/>
            <p:cNvSpPr>
              <a:spLocks noChangeShapeType="1"/>
            </p:cNvSpPr>
            <p:nvPr/>
          </p:nvSpPr>
          <p:spPr bwMode="auto">
            <a:xfrm flipH="1">
              <a:off x="-1920393" y="4731613"/>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 name="Line 13"/>
            <p:cNvSpPr>
              <a:spLocks noChangeShapeType="1"/>
            </p:cNvSpPr>
            <p:nvPr/>
          </p:nvSpPr>
          <p:spPr bwMode="auto">
            <a:xfrm>
              <a:off x="-2002943" y="4706213"/>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 name="Line 14"/>
            <p:cNvSpPr>
              <a:spLocks noChangeShapeType="1"/>
            </p:cNvSpPr>
            <p:nvPr/>
          </p:nvSpPr>
          <p:spPr bwMode="auto">
            <a:xfrm flipH="1">
              <a:off x="-2028343" y="4731613"/>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Line 15"/>
            <p:cNvSpPr>
              <a:spLocks noChangeShapeType="1"/>
            </p:cNvSpPr>
            <p:nvPr/>
          </p:nvSpPr>
          <p:spPr bwMode="auto">
            <a:xfrm>
              <a:off x="-2095018" y="4706213"/>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Line 16"/>
            <p:cNvSpPr>
              <a:spLocks noChangeShapeType="1"/>
            </p:cNvSpPr>
            <p:nvPr/>
          </p:nvSpPr>
          <p:spPr bwMode="auto">
            <a:xfrm flipH="1">
              <a:off x="-2120418" y="4731613"/>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Line 17"/>
            <p:cNvSpPr>
              <a:spLocks noChangeShapeType="1"/>
            </p:cNvSpPr>
            <p:nvPr/>
          </p:nvSpPr>
          <p:spPr bwMode="auto">
            <a:xfrm>
              <a:off x="-2231543" y="4591913"/>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Line 18"/>
            <p:cNvSpPr>
              <a:spLocks noChangeShapeType="1"/>
            </p:cNvSpPr>
            <p:nvPr/>
          </p:nvSpPr>
          <p:spPr bwMode="auto">
            <a:xfrm flipH="1">
              <a:off x="-2256943" y="4617313"/>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 name="Line 19"/>
            <p:cNvSpPr>
              <a:spLocks noChangeShapeType="1"/>
            </p:cNvSpPr>
            <p:nvPr/>
          </p:nvSpPr>
          <p:spPr bwMode="auto">
            <a:xfrm>
              <a:off x="-2491893" y="4556988"/>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6" name="Line 20"/>
            <p:cNvSpPr>
              <a:spLocks noChangeShapeType="1"/>
            </p:cNvSpPr>
            <p:nvPr/>
          </p:nvSpPr>
          <p:spPr bwMode="auto">
            <a:xfrm flipH="1">
              <a:off x="-2517293" y="4582388"/>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Line 21"/>
            <p:cNvSpPr>
              <a:spLocks noChangeShapeType="1"/>
            </p:cNvSpPr>
            <p:nvPr/>
          </p:nvSpPr>
          <p:spPr bwMode="auto">
            <a:xfrm>
              <a:off x="-3063393" y="4461738"/>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8" name="Line 22"/>
            <p:cNvSpPr>
              <a:spLocks noChangeShapeType="1"/>
            </p:cNvSpPr>
            <p:nvPr/>
          </p:nvSpPr>
          <p:spPr bwMode="auto">
            <a:xfrm flipH="1">
              <a:off x="-3088793" y="4487138"/>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9" name="Line 23"/>
            <p:cNvSpPr>
              <a:spLocks noChangeShapeType="1"/>
            </p:cNvSpPr>
            <p:nvPr/>
          </p:nvSpPr>
          <p:spPr bwMode="auto">
            <a:xfrm>
              <a:off x="-3301518" y="4336326"/>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0" name="Line 24"/>
            <p:cNvSpPr>
              <a:spLocks noChangeShapeType="1"/>
            </p:cNvSpPr>
            <p:nvPr/>
          </p:nvSpPr>
          <p:spPr bwMode="auto">
            <a:xfrm flipH="1">
              <a:off x="-3326918" y="4361726"/>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1" name="Line 25"/>
            <p:cNvSpPr>
              <a:spLocks noChangeShapeType="1"/>
            </p:cNvSpPr>
            <p:nvPr/>
          </p:nvSpPr>
          <p:spPr bwMode="auto">
            <a:xfrm>
              <a:off x="-3384068" y="4247426"/>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 name="Line 26"/>
            <p:cNvSpPr>
              <a:spLocks noChangeShapeType="1"/>
            </p:cNvSpPr>
            <p:nvPr/>
          </p:nvSpPr>
          <p:spPr bwMode="auto">
            <a:xfrm flipH="1">
              <a:off x="-3409468" y="4272826"/>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 name="Line 27"/>
            <p:cNvSpPr>
              <a:spLocks noChangeShapeType="1"/>
            </p:cNvSpPr>
            <p:nvPr/>
          </p:nvSpPr>
          <p:spPr bwMode="auto">
            <a:xfrm>
              <a:off x="-4365143" y="3879126"/>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4" name="Line 28"/>
            <p:cNvSpPr>
              <a:spLocks noChangeShapeType="1"/>
            </p:cNvSpPr>
            <p:nvPr/>
          </p:nvSpPr>
          <p:spPr bwMode="auto">
            <a:xfrm flipH="1">
              <a:off x="-4390543" y="3904526"/>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5" name="Line 29"/>
            <p:cNvSpPr>
              <a:spLocks noChangeShapeType="1"/>
            </p:cNvSpPr>
            <p:nvPr/>
          </p:nvSpPr>
          <p:spPr bwMode="auto">
            <a:xfrm>
              <a:off x="-4403243" y="3850551"/>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6" name="Line 30"/>
            <p:cNvSpPr>
              <a:spLocks noChangeShapeType="1"/>
            </p:cNvSpPr>
            <p:nvPr/>
          </p:nvSpPr>
          <p:spPr bwMode="auto">
            <a:xfrm flipH="1">
              <a:off x="-4428643" y="3875951"/>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7" name="Line 31"/>
            <p:cNvSpPr>
              <a:spLocks noChangeShapeType="1"/>
            </p:cNvSpPr>
            <p:nvPr/>
          </p:nvSpPr>
          <p:spPr bwMode="auto">
            <a:xfrm>
              <a:off x="-4539768" y="3739426"/>
              <a:ext cx="0" cy="5080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8" name="Line 32"/>
            <p:cNvSpPr>
              <a:spLocks noChangeShapeType="1"/>
            </p:cNvSpPr>
            <p:nvPr/>
          </p:nvSpPr>
          <p:spPr bwMode="auto">
            <a:xfrm flipH="1">
              <a:off x="-4565168" y="3764826"/>
              <a:ext cx="50800" cy="0"/>
            </a:xfrm>
            <a:prstGeom prst="line">
              <a:avLst/>
            </a:prstGeom>
            <a:noFill/>
            <a:ln w="1905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79" name="Freeform 33"/>
          <p:cNvSpPr>
            <a:spLocks/>
          </p:cNvSpPr>
          <p:nvPr/>
        </p:nvSpPr>
        <p:spPr bwMode="auto">
          <a:xfrm>
            <a:off x="2053750" y="1972890"/>
            <a:ext cx="3594100" cy="2019300"/>
          </a:xfrm>
          <a:custGeom>
            <a:avLst/>
            <a:gdLst>
              <a:gd name="T0" fmla="*/ 118 w 2264"/>
              <a:gd name="T1" fmla="*/ 16 h 1272"/>
              <a:gd name="T2" fmla="*/ 126 w 2264"/>
              <a:gd name="T3" fmla="*/ 34 h 1272"/>
              <a:gd name="T4" fmla="*/ 130 w 2264"/>
              <a:gd name="T5" fmla="*/ 66 h 1272"/>
              <a:gd name="T6" fmla="*/ 138 w 2264"/>
              <a:gd name="T7" fmla="*/ 108 h 1272"/>
              <a:gd name="T8" fmla="*/ 152 w 2264"/>
              <a:gd name="T9" fmla="*/ 124 h 1272"/>
              <a:gd name="T10" fmla="*/ 242 w 2264"/>
              <a:gd name="T11" fmla="*/ 158 h 1272"/>
              <a:gd name="T12" fmla="*/ 298 w 2264"/>
              <a:gd name="T13" fmla="*/ 176 h 1272"/>
              <a:gd name="T14" fmla="*/ 316 w 2264"/>
              <a:gd name="T15" fmla="*/ 214 h 1272"/>
              <a:gd name="T16" fmla="*/ 372 w 2264"/>
              <a:gd name="T17" fmla="*/ 232 h 1272"/>
              <a:gd name="T18" fmla="*/ 386 w 2264"/>
              <a:gd name="T19" fmla="*/ 266 h 1272"/>
              <a:gd name="T20" fmla="*/ 394 w 2264"/>
              <a:gd name="T21" fmla="*/ 284 h 1272"/>
              <a:gd name="T22" fmla="*/ 442 w 2264"/>
              <a:gd name="T23" fmla="*/ 321 h 1272"/>
              <a:gd name="T24" fmla="*/ 448 w 2264"/>
              <a:gd name="T25" fmla="*/ 323 h 1272"/>
              <a:gd name="T26" fmla="*/ 460 w 2264"/>
              <a:gd name="T27" fmla="*/ 359 h 1272"/>
              <a:gd name="T28" fmla="*/ 484 w 2264"/>
              <a:gd name="T29" fmla="*/ 373 h 1272"/>
              <a:gd name="T30" fmla="*/ 494 w 2264"/>
              <a:gd name="T31" fmla="*/ 407 h 1272"/>
              <a:gd name="T32" fmla="*/ 522 w 2264"/>
              <a:gd name="T33" fmla="*/ 445 h 1272"/>
              <a:gd name="T34" fmla="*/ 524 w 2264"/>
              <a:gd name="T35" fmla="*/ 499 h 1272"/>
              <a:gd name="T36" fmla="*/ 594 w 2264"/>
              <a:gd name="T37" fmla="*/ 517 h 1272"/>
              <a:gd name="T38" fmla="*/ 606 w 2264"/>
              <a:gd name="T39" fmla="*/ 571 h 1272"/>
              <a:gd name="T40" fmla="*/ 668 w 2264"/>
              <a:gd name="T41" fmla="*/ 589 h 1272"/>
              <a:gd name="T42" fmla="*/ 680 w 2264"/>
              <a:gd name="T43" fmla="*/ 623 h 1272"/>
              <a:gd name="T44" fmla="*/ 688 w 2264"/>
              <a:gd name="T45" fmla="*/ 627 h 1272"/>
              <a:gd name="T46" fmla="*/ 708 w 2264"/>
              <a:gd name="T47" fmla="*/ 659 h 1272"/>
              <a:gd name="T48" fmla="*/ 718 w 2264"/>
              <a:gd name="T49" fmla="*/ 679 h 1272"/>
              <a:gd name="T50" fmla="*/ 762 w 2264"/>
              <a:gd name="T51" fmla="*/ 715 h 1272"/>
              <a:gd name="T52" fmla="*/ 792 w 2264"/>
              <a:gd name="T53" fmla="*/ 733 h 1272"/>
              <a:gd name="T54" fmla="*/ 806 w 2264"/>
              <a:gd name="T55" fmla="*/ 767 h 1272"/>
              <a:gd name="T56" fmla="*/ 810 w 2264"/>
              <a:gd name="T57" fmla="*/ 771 h 1272"/>
              <a:gd name="T58" fmla="*/ 814 w 2264"/>
              <a:gd name="T59" fmla="*/ 787 h 1272"/>
              <a:gd name="T60" fmla="*/ 818 w 2264"/>
              <a:gd name="T61" fmla="*/ 807 h 1272"/>
              <a:gd name="T62" fmla="*/ 842 w 2264"/>
              <a:gd name="T63" fmla="*/ 857 h 1272"/>
              <a:gd name="T64" fmla="*/ 898 w 2264"/>
              <a:gd name="T65" fmla="*/ 875 h 1272"/>
              <a:gd name="T66" fmla="*/ 900 w 2264"/>
              <a:gd name="T67" fmla="*/ 895 h 1272"/>
              <a:gd name="T68" fmla="*/ 1008 w 2264"/>
              <a:gd name="T69" fmla="*/ 909 h 1272"/>
              <a:gd name="T70" fmla="*/ 1010 w 2264"/>
              <a:gd name="T71" fmla="*/ 965 h 1272"/>
              <a:gd name="T72" fmla="*/ 1134 w 2264"/>
              <a:gd name="T73" fmla="*/ 982 h 1272"/>
              <a:gd name="T74" fmla="*/ 1150 w 2264"/>
              <a:gd name="T75" fmla="*/ 1016 h 1272"/>
              <a:gd name="T76" fmla="*/ 1174 w 2264"/>
              <a:gd name="T77" fmla="*/ 1034 h 1272"/>
              <a:gd name="T78" fmla="*/ 1182 w 2264"/>
              <a:gd name="T79" fmla="*/ 1072 h 1272"/>
              <a:gd name="T80" fmla="*/ 1246 w 2264"/>
              <a:gd name="T81" fmla="*/ 1090 h 1272"/>
              <a:gd name="T82" fmla="*/ 1300 w 2264"/>
              <a:gd name="T83" fmla="*/ 1142 h 1272"/>
              <a:gd name="T84" fmla="*/ 1500 w 2264"/>
              <a:gd name="T85" fmla="*/ 1162 h 1272"/>
              <a:gd name="T86" fmla="*/ 1522 w 2264"/>
              <a:gd name="T87" fmla="*/ 1202 h 1272"/>
              <a:gd name="T88" fmla="*/ 2176 w 2264"/>
              <a:gd name="T89" fmla="*/ 122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264" h="1272">
                <a:moveTo>
                  <a:pt x="0" y="0"/>
                </a:moveTo>
                <a:lnTo>
                  <a:pt x="118" y="0"/>
                </a:lnTo>
                <a:lnTo>
                  <a:pt x="118" y="16"/>
                </a:lnTo>
                <a:lnTo>
                  <a:pt x="124" y="16"/>
                </a:lnTo>
                <a:lnTo>
                  <a:pt x="124" y="34"/>
                </a:lnTo>
                <a:lnTo>
                  <a:pt x="126" y="34"/>
                </a:lnTo>
                <a:lnTo>
                  <a:pt x="126" y="48"/>
                </a:lnTo>
                <a:lnTo>
                  <a:pt x="126" y="66"/>
                </a:lnTo>
                <a:lnTo>
                  <a:pt x="130" y="66"/>
                </a:lnTo>
                <a:lnTo>
                  <a:pt x="130" y="88"/>
                </a:lnTo>
                <a:lnTo>
                  <a:pt x="138" y="88"/>
                </a:lnTo>
                <a:lnTo>
                  <a:pt x="138" y="108"/>
                </a:lnTo>
                <a:lnTo>
                  <a:pt x="148" y="108"/>
                </a:lnTo>
                <a:lnTo>
                  <a:pt x="148" y="124"/>
                </a:lnTo>
                <a:lnTo>
                  <a:pt x="152" y="124"/>
                </a:lnTo>
                <a:lnTo>
                  <a:pt x="152" y="142"/>
                </a:lnTo>
                <a:lnTo>
                  <a:pt x="242" y="142"/>
                </a:lnTo>
                <a:lnTo>
                  <a:pt x="242" y="158"/>
                </a:lnTo>
                <a:lnTo>
                  <a:pt x="252" y="158"/>
                </a:lnTo>
                <a:lnTo>
                  <a:pt x="252" y="176"/>
                </a:lnTo>
                <a:lnTo>
                  <a:pt x="298" y="176"/>
                </a:lnTo>
                <a:lnTo>
                  <a:pt x="298" y="196"/>
                </a:lnTo>
                <a:lnTo>
                  <a:pt x="316" y="196"/>
                </a:lnTo>
                <a:lnTo>
                  <a:pt x="316" y="214"/>
                </a:lnTo>
                <a:lnTo>
                  <a:pt x="324" y="214"/>
                </a:lnTo>
                <a:lnTo>
                  <a:pt x="324" y="232"/>
                </a:lnTo>
                <a:lnTo>
                  <a:pt x="372" y="232"/>
                </a:lnTo>
                <a:lnTo>
                  <a:pt x="372" y="250"/>
                </a:lnTo>
                <a:lnTo>
                  <a:pt x="386" y="250"/>
                </a:lnTo>
                <a:lnTo>
                  <a:pt x="386" y="266"/>
                </a:lnTo>
                <a:lnTo>
                  <a:pt x="388" y="266"/>
                </a:lnTo>
                <a:lnTo>
                  <a:pt x="388" y="284"/>
                </a:lnTo>
                <a:lnTo>
                  <a:pt x="394" y="284"/>
                </a:lnTo>
                <a:lnTo>
                  <a:pt x="394" y="299"/>
                </a:lnTo>
                <a:lnTo>
                  <a:pt x="442" y="299"/>
                </a:lnTo>
                <a:lnTo>
                  <a:pt x="442" y="321"/>
                </a:lnTo>
                <a:lnTo>
                  <a:pt x="446" y="321"/>
                </a:lnTo>
                <a:lnTo>
                  <a:pt x="446" y="323"/>
                </a:lnTo>
                <a:lnTo>
                  <a:pt x="448" y="323"/>
                </a:lnTo>
                <a:lnTo>
                  <a:pt x="448" y="339"/>
                </a:lnTo>
                <a:lnTo>
                  <a:pt x="460" y="339"/>
                </a:lnTo>
                <a:lnTo>
                  <a:pt x="460" y="359"/>
                </a:lnTo>
                <a:lnTo>
                  <a:pt x="462" y="359"/>
                </a:lnTo>
                <a:lnTo>
                  <a:pt x="462" y="373"/>
                </a:lnTo>
                <a:lnTo>
                  <a:pt x="484" y="373"/>
                </a:lnTo>
                <a:lnTo>
                  <a:pt x="484" y="391"/>
                </a:lnTo>
                <a:lnTo>
                  <a:pt x="494" y="391"/>
                </a:lnTo>
                <a:lnTo>
                  <a:pt x="494" y="407"/>
                </a:lnTo>
                <a:lnTo>
                  <a:pt x="512" y="407"/>
                </a:lnTo>
                <a:lnTo>
                  <a:pt x="512" y="445"/>
                </a:lnTo>
                <a:lnTo>
                  <a:pt x="522" y="445"/>
                </a:lnTo>
                <a:lnTo>
                  <a:pt x="522" y="465"/>
                </a:lnTo>
                <a:lnTo>
                  <a:pt x="524" y="465"/>
                </a:lnTo>
                <a:lnTo>
                  <a:pt x="524" y="499"/>
                </a:lnTo>
                <a:lnTo>
                  <a:pt x="536" y="499"/>
                </a:lnTo>
                <a:lnTo>
                  <a:pt x="536" y="517"/>
                </a:lnTo>
                <a:lnTo>
                  <a:pt x="594" y="517"/>
                </a:lnTo>
                <a:lnTo>
                  <a:pt x="594" y="535"/>
                </a:lnTo>
                <a:lnTo>
                  <a:pt x="606" y="535"/>
                </a:lnTo>
                <a:lnTo>
                  <a:pt x="606" y="571"/>
                </a:lnTo>
                <a:lnTo>
                  <a:pt x="630" y="571"/>
                </a:lnTo>
                <a:lnTo>
                  <a:pt x="630" y="589"/>
                </a:lnTo>
                <a:lnTo>
                  <a:pt x="668" y="589"/>
                </a:lnTo>
                <a:lnTo>
                  <a:pt x="668" y="607"/>
                </a:lnTo>
                <a:lnTo>
                  <a:pt x="680" y="607"/>
                </a:lnTo>
                <a:lnTo>
                  <a:pt x="680" y="623"/>
                </a:lnTo>
                <a:lnTo>
                  <a:pt x="684" y="623"/>
                </a:lnTo>
                <a:lnTo>
                  <a:pt x="684" y="627"/>
                </a:lnTo>
                <a:lnTo>
                  <a:pt x="688" y="627"/>
                </a:lnTo>
                <a:lnTo>
                  <a:pt x="688" y="641"/>
                </a:lnTo>
                <a:lnTo>
                  <a:pt x="708" y="641"/>
                </a:lnTo>
                <a:lnTo>
                  <a:pt x="708" y="659"/>
                </a:lnTo>
                <a:lnTo>
                  <a:pt x="710" y="659"/>
                </a:lnTo>
                <a:lnTo>
                  <a:pt x="710" y="679"/>
                </a:lnTo>
                <a:lnTo>
                  <a:pt x="718" y="679"/>
                </a:lnTo>
                <a:lnTo>
                  <a:pt x="718" y="697"/>
                </a:lnTo>
                <a:lnTo>
                  <a:pt x="762" y="697"/>
                </a:lnTo>
                <a:lnTo>
                  <a:pt x="762" y="715"/>
                </a:lnTo>
                <a:lnTo>
                  <a:pt x="770" y="715"/>
                </a:lnTo>
                <a:lnTo>
                  <a:pt x="770" y="733"/>
                </a:lnTo>
                <a:lnTo>
                  <a:pt x="792" y="733"/>
                </a:lnTo>
                <a:lnTo>
                  <a:pt x="792" y="749"/>
                </a:lnTo>
                <a:lnTo>
                  <a:pt x="806" y="749"/>
                </a:lnTo>
                <a:lnTo>
                  <a:pt x="806" y="767"/>
                </a:lnTo>
                <a:lnTo>
                  <a:pt x="808" y="767"/>
                </a:lnTo>
                <a:lnTo>
                  <a:pt x="808" y="771"/>
                </a:lnTo>
                <a:lnTo>
                  <a:pt x="810" y="771"/>
                </a:lnTo>
                <a:lnTo>
                  <a:pt x="810" y="785"/>
                </a:lnTo>
                <a:lnTo>
                  <a:pt x="814" y="785"/>
                </a:lnTo>
                <a:lnTo>
                  <a:pt x="814" y="787"/>
                </a:lnTo>
                <a:lnTo>
                  <a:pt x="816" y="787"/>
                </a:lnTo>
                <a:lnTo>
                  <a:pt x="816" y="807"/>
                </a:lnTo>
                <a:lnTo>
                  <a:pt x="818" y="807"/>
                </a:lnTo>
                <a:lnTo>
                  <a:pt x="818" y="839"/>
                </a:lnTo>
                <a:lnTo>
                  <a:pt x="842" y="839"/>
                </a:lnTo>
                <a:lnTo>
                  <a:pt x="842" y="857"/>
                </a:lnTo>
                <a:lnTo>
                  <a:pt x="886" y="857"/>
                </a:lnTo>
                <a:lnTo>
                  <a:pt x="886" y="875"/>
                </a:lnTo>
                <a:lnTo>
                  <a:pt x="898" y="875"/>
                </a:lnTo>
                <a:lnTo>
                  <a:pt x="898" y="891"/>
                </a:lnTo>
                <a:lnTo>
                  <a:pt x="900" y="891"/>
                </a:lnTo>
                <a:lnTo>
                  <a:pt x="900" y="895"/>
                </a:lnTo>
                <a:lnTo>
                  <a:pt x="902" y="895"/>
                </a:lnTo>
                <a:lnTo>
                  <a:pt x="902" y="909"/>
                </a:lnTo>
                <a:lnTo>
                  <a:pt x="1008" y="909"/>
                </a:lnTo>
                <a:lnTo>
                  <a:pt x="1008" y="947"/>
                </a:lnTo>
                <a:lnTo>
                  <a:pt x="1010" y="947"/>
                </a:lnTo>
                <a:lnTo>
                  <a:pt x="1010" y="965"/>
                </a:lnTo>
                <a:lnTo>
                  <a:pt x="1024" y="965"/>
                </a:lnTo>
                <a:lnTo>
                  <a:pt x="1024" y="982"/>
                </a:lnTo>
                <a:lnTo>
                  <a:pt x="1134" y="982"/>
                </a:lnTo>
                <a:lnTo>
                  <a:pt x="1134" y="1000"/>
                </a:lnTo>
                <a:lnTo>
                  <a:pt x="1150" y="1000"/>
                </a:lnTo>
                <a:lnTo>
                  <a:pt x="1150" y="1016"/>
                </a:lnTo>
                <a:lnTo>
                  <a:pt x="1172" y="1016"/>
                </a:lnTo>
                <a:lnTo>
                  <a:pt x="1172" y="1034"/>
                </a:lnTo>
                <a:lnTo>
                  <a:pt x="1174" y="1034"/>
                </a:lnTo>
                <a:lnTo>
                  <a:pt x="1174" y="1054"/>
                </a:lnTo>
                <a:lnTo>
                  <a:pt x="1182" y="1054"/>
                </a:lnTo>
                <a:lnTo>
                  <a:pt x="1182" y="1072"/>
                </a:lnTo>
                <a:lnTo>
                  <a:pt x="1196" y="1072"/>
                </a:lnTo>
                <a:lnTo>
                  <a:pt x="1196" y="1090"/>
                </a:lnTo>
                <a:lnTo>
                  <a:pt x="1246" y="1090"/>
                </a:lnTo>
                <a:lnTo>
                  <a:pt x="1246" y="1124"/>
                </a:lnTo>
                <a:lnTo>
                  <a:pt x="1300" y="1124"/>
                </a:lnTo>
                <a:lnTo>
                  <a:pt x="1300" y="1142"/>
                </a:lnTo>
                <a:lnTo>
                  <a:pt x="1370" y="1142"/>
                </a:lnTo>
                <a:lnTo>
                  <a:pt x="1370" y="1162"/>
                </a:lnTo>
                <a:lnTo>
                  <a:pt x="1500" y="1162"/>
                </a:lnTo>
                <a:lnTo>
                  <a:pt x="1500" y="1182"/>
                </a:lnTo>
                <a:lnTo>
                  <a:pt x="1522" y="1182"/>
                </a:lnTo>
                <a:lnTo>
                  <a:pt x="1522" y="1202"/>
                </a:lnTo>
                <a:lnTo>
                  <a:pt x="1536" y="1202"/>
                </a:lnTo>
                <a:lnTo>
                  <a:pt x="1536" y="1220"/>
                </a:lnTo>
                <a:lnTo>
                  <a:pt x="2176" y="1220"/>
                </a:lnTo>
                <a:lnTo>
                  <a:pt x="2176" y="1272"/>
                </a:lnTo>
                <a:lnTo>
                  <a:pt x="2264" y="1272"/>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0" name="Freeform 34"/>
          <p:cNvSpPr>
            <a:spLocks/>
          </p:cNvSpPr>
          <p:nvPr/>
        </p:nvSpPr>
        <p:spPr bwMode="auto">
          <a:xfrm>
            <a:off x="2037875" y="1947490"/>
            <a:ext cx="47625" cy="47625"/>
          </a:xfrm>
          <a:custGeom>
            <a:avLst/>
            <a:gdLst>
              <a:gd name="T0" fmla="*/ 30 w 30"/>
              <a:gd name="T1" fmla="*/ 16 h 30"/>
              <a:gd name="T2" fmla="*/ 30 w 30"/>
              <a:gd name="T3" fmla="*/ 16 h 30"/>
              <a:gd name="T4" fmla="*/ 30 w 30"/>
              <a:gd name="T5" fmla="*/ 20 h 30"/>
              <a:gd name="T6" fmla="*/ 26 w 30"/>
              <a:gd name="T7" fmla="*/ 26 h 30"/>
              <a:gd name="T8" fmla="*/ 22 w 30"/>
              <a:gd name="T9" fmla="*/ 28 h 30"/>
              <a:gd name="T10" fmla="*/ 16 w 30"/>
              <a:gd name="T11" fmla="*/ 30 h 30"/>
              <a:gd name="T12" fmla="*/ 16 w 30"/>
              <a:gd name="T13" fmla="*/ 30 h 30"/>
              <a:gd name="T14" fmla="*/ 10 w 30"/>
              <a:gd name="T15" fmla="*/ 28 h 30"/>
              <a:gd name="T16" fmla="*/ 6 w 30"/>
              <a:gd name="T17" fmla="*/ 26 h 30"/>
              <a:gd name="T18" fmla="*/ 2 w 30"/>
              <a:gd name="T19" fmla="*/ 20 h 30"/>
              <a:gd name="T20" fmla="*/ 0 w 30"/>
              <a:gd name="T21" fmla="*/ 16 h 30"/>
              <a:gd name="T22" fmla="*/ 0 w 30"/>
              <a:gd name="T23" fmla="*/ 16 h 30"/>
              <a:gd name="T24" fmla="*/ 2 w 30"/>
              <a:gd name="T25" fmla="*/ 10 h 30"/>
              <a:gd name="T26" fmla="*/ 6 w 30"/>
              <a:gd name="T27" fmla="*/ 4 h 30"/>
              <a:gd name="T28" fmla="*/ 10 w 30"/>
              <a:gd name="T29" fmla="*/ 2 h 30"/>
              <a:gd name="T30" fmla="*/ 16 w 30"/>
              <a:gd name="T31" fmla="*/ 0 h 30"/>
              <a:gd name="T32" fmla="*/ 16 w 30"/>
              <a:gd name="T33" fmla="*/ 0 h 30"/>
              <a:gd name="T34" fmla="*/ 22 w 30"/>
              <a:gd name="T35" fmla="*/ 2 h 30"/>
              <a:gd name="T36" fmla="*/ 26 w 30"/>
              <a:gd name="T37" fmla="*/ 4 h 30"/>
              <a:gd name="T38" fmla="*/ 30 w 30"/>
              <a:gd name="T39" fmla="*/ 10 h 30"/>
              <a:gd name="T40" fmla="*/ 30 w 30"/>
              <a:gd name="T41" fmla="*/ 16 h 30"/>
              <a:gd name="T42" fmla="*/ 30 w 30"/>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6"/>
                </a:moveTo>
                <a:lnTo>
                  <a:pt x="30" y="16"/>
                </a:lnTo>
                <a:lnTo>
                  <a:pt x="30" y="20"/>
                </a:lnTo>
                <a:lnTo>
                  <a:pt x="26" y="26"/>
                </a:lnTo>
                <a:lnTo>
                  <a:pt x="22" y="28"/>
                </a:lnTo>
                <a:lnTo>
                  <a:pt x="16" y="30"/>
                </a:lnTo>
                <a:lnTo>
                  <a:pt x="16" y="30"/>
                </a:lnTo>
                <a:lnTo>
                  <a:pt x="10" y="28"/>
                </a:lnTo>
                <a:lnTo>
                  <a:pt x="6" y="26"/>
                </a:lnTo>
                <a:lnTo>
                  <a:pt x="2" y="20"/>
                </a:lnTo>
                <a:lnTo>
                  <a:pt x="0" y="16"/>
                </a:lnTo>
                <a:lnTo>
                  <a:pt x="0" y="16"/>
                </a:lnTo>
                <a:lnTo>
                  <a:pt x="2" y="10"/>
                </a:lnTo>
                <a:lnTo>
                  <a:pt x="6" y="4"/>
                </a:lnTo>
                <a:lnTo>
                  <a:pt x="10" y="2"/>
                </a:lnTo>
                <a:lnTo>
                  <a:pt x="16" y="0"/>
                </a:lnTo>
                <a:lnTo>
                  <a:pt x="16" y="0"/>
                </a:lnTo>
                <a:lnTo>
                  <a:pt x="22" y="2"/>
                </a:lnTo>
                <a:lnTo>
                  <a:pt x="26" y="4"/>
                </a:lnTo>
                <a:lnTo>
                  <a:pt x="30" y="10"/>
                </a:lnTo>
                <a:lnTo>
                  <a:pt x="30" y="16"/>
                </a:lnTo>
                <a:lnTo>
                  <a:pt x="30" y="16"/>
                </a:lnTo>
                <a:close/>
              </a:path>
            </a:pathLst>
          </a:custGeom>
          <a:noFill/>
          <a:ln w="63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1" name="Freeform 35"/>
          <p:cNvSpPr>
            <a:spLocks/>
          </p:cNvSpPr>
          <p:nvPr/>
        </p:nvSpPr>
        <p:spPr bwMode="auto">
          <a:xfrm>
            <a:off x="2085500" y="1947490"/>
            <a:ext cx="47625" cy="47625"/>
          </a:xfrm>
          <a:custGeom>
            <a:avLst/>
            <a:gdLst>
              <a:gd name="T0" fmla="*/ 30 w 30"/>
              <a:gd name="T1" fmla="*/ 16 h 30"/>
              <a:gd name="T2" fmla="*/ 30 w 30"/>
              <a:gd name="T3" fmla="*/ 16 h 30"/>
              <a:gd name="T4" fmla="*/ 30 w 30"/>
              <a:gd name="T5" fmla="*/ 20 h 30"/>
              <a:gd name="T6" fmla="*/ 26 w 30"/>
              <a:gd name="T7" fmla="*/ 26 h 30"/>
              <a:gd name="T8" fmla="*/ 22 w 30"/>
              <a:gd name="T9" fmla="*/ 28 h 30"/>
              <a:gd name="T10" fmla="*/ 16 w 30"/>
              <a:gd name="T11" fmla="*/ 30 h 30"/>
              <a:gd name="T12" fmla="*/ 16 w 30"/>
              <a:gd name="T13" fmla="*/ 30 h 30"/>
              <a:gd name="T14" fmla="*/ 10 w 30"/>
              <a:gd name="T15" fmla="*/ 28 h 30"/>
              <a:gd name="T16" fmla="*/ 4 w 30"/>
              <a:gd name="T17" fmla="*/ 26 h 30"/>
              <a:gd name="T18" fmla="*/ 2 w 30"/>
              <a:gd name="T19" fmla="*/ 20 h 30"/>
              <a:gd name="T20" fmla="*/ 0 w 30"/>
              <a:gd name="T21" fmla="*/ 16 h 30"/>
              <a:gd name="T22" fmla="*/ 0 w 30"/>
              <a:gd name="T23" fmla="*/ 16 h 30"/>
              <a:gd name="T24" fmla="*/ 2 w 30"/>
              <a:gd name="T25" fmla="*/ 10 h 30"/>
              <a:gd name="T26" fmla="*/ 4 w 30"/>
              <a:gd name="T27" fmla="*/ 4 h 30"/>
              <a:gd name="T28" fmla="*/ 10 w 30"/>
              <a:gd name="T29" fmla="*/ 2 h 30"/>
              <a:gd name="T30" fmla="*/ 16 w 30"/>
              <a:gd name="T31" fmla="*/ 0 h 30"/>
              <a:gd name="T32" fmla="*/ 16 w 30"/>
              <a:gd name="T33" fmla="*/ 0 h 30"/>
              <a:gd name="T34" fmla="*/ 22 w 30"/>
              <a:gd name="T35" fmla="*/ 2 h 30"/>
              <a:gd name="T36" fmla="*/ 26 w 30"/>
              <a:gd name="T37" fmla="*/ 4 h 30"/>
              <a:gd name="T38" fmla="*/ 30 w 30"/>
              <a:gd name="T39" fmla="*/ 10 h 30"/>
              <a:gd name="T40" fmla="*/ 30 w 30"/>
              <a:gd name="T41" fmla="*/ 16 h 30"/>
              <a:gd name="T42" fmla="*/ 30 w 30"/>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6"/>
                </a:moveTo>
                <a:lnTo>
                  <a:pt x="30" y="16"/>
                </a:lnTo>
                <a:lnTo>
                  <a:pt x="30" y="20"/>
                </a:lnTo>
                <a:lnTo>
                  <a:pt x="26" y="26"/>
                </a:lnTo>
                <a:lnTo>
                  <a:pt x="22" y="28"/>
                </a:lnTo>
                <a:lnTo>
                  <a:pt x="16" y="30"/>
                </a:lnTo>
                <a:lnTo>
                  <a:pt x="16" y="30"/>
                </a:lnTo>
                <a:lnTo>
                  <a:pt x="10" y="28"/>
                </a:lnTo>
                <a:lnTo>
                  <a:pt x="4" y="26"/>
                </a:lnTo>
                <a:lnTo>
                  <a:pt x="2" y="20"/>
                </a:lnTo>
                <a:lnTo>
                  <a:pt x="0" y="16"/>
                </a:lnTo>
                <a:lnTo>
                  <a:pt x="0" y="16"/>
                </a:lnTo>
                <a:lnTo>
                  <a:pt x="2" y="10"/>
                </a:lnTo>
                <a:lnTo>
                  <a:pt x="4" y="4"/>
                </a:lnTo>
                <a:lnTo>
                  <a:pt x="10" y="2"/>
                </a:lnTo>
                <a:lnTo>
                  <a:pt x="16" y="0"/>
                </a:lnTo>
                <a:lnTo>
                  <a:pt x="16" y="0"/>
                </a:lnTo>
                <a:lnTo>
                  <a:pt x="22" y="2"/>
                </a:lnTo>
                <a:lnTo>
                  <a:pt x="26" y="4"/>
                </a:lnTo>
                <a:lnTo>
                  <a:pt x="30" y="10"/>
                </a:lnTo>
                <a:lnTo>
                  <a:pt x="30" y="16"/>
                </a:lnTo>
                <a:lnTo>
                  <a:pt x="30" y="16"/>
                </a:lnTo>
                <a:close/>
              </a:path>
            </a:pathLst>
          </a:custGeom>
          <a:noFill/>
          <a:ln w="63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2" name="Freeform 36"/>
          <p:cNvSpPr>
            <a:spLocks/>
          </p:cNvSpPr>
          <p:nvPr/>
        </p:nvSpPr>
        <p:spPr bwMode="auto">
          <a:xfrm>
            <a:off x="2104550" y="1947490"/>
            <a:ext cx="47625" cy="47625"/>
          </a:xfrm>
          <a:custGeom>
            <a:avLst/>
            <a:gdLst>
              <a:gd name="T0" fmla="*/ 30 w 30"/>
              <a:gd name="T1" fmla="*/ 16 h 30"/>
              <a:gd name="T2" fmla="*/ 30 w 30"/>
              <a:gd name="T3" fmla="*/ 16 h 30"/>
              <a:gd name="T4" fmla="*/ 30 w 30"/>
              <a:gd name="T5" fmla="*/ 20 h 30"/>
              <a:gd name="T6" fmla="*/ 26 w 30"/>
              <a:gd name="T7" fmla="*/ 26 h 30"/>
              <a:gd name="T8" fmla="*/ 22 w 30"/>
              <a:gd name="T9" fmla="*/ 28 h 30"/>
              <a:gd name="T10" fmla="*/ 16 w 30"/>
              <a:gd name="T11" fmla="*/ 30 h 30"/>
              <a:gd name="T12" fmla="*/ 16 w 30"/>
              <a:gd name="T13" fmla="*/ 30 h 30"/>
              <a:gd name="T14" fmla="*/ 10 w 30"/>
              <a:gd name="T15" fmla="*/ 28 h 30"/>
              <a:gd name="T16" fmla="*/ 4 w 30"/>
              <a:gd name="T17" fmla="*/ 26 h 30"/>
              <a:gd name="T18" fmla="*/ 2 w 30"/>
              <a:gd name="T19" fmla="*/ 20 h 30"/>
              <a:gd name="T20" fmla="*/ 0 w 30"/>
              <a:gd name="T21" fmla="*/ 16 h 30"/>
              <a:gd name="T22" fmla="*/ 0 w 30"/>
              <a:gd name="T23" fmla="*/ 16 h 30"/>
              <a:gd name="T24" fmla="*/ 2 w 30"/>
              <a:gd name="T25" fmla="*/ 10 h 30"/>
              <a:gd name="T26" fmla="*/ 4 w 30"/>
              <a:gd name="T27" fmla="*/ 4 h 30"/>
              <a:gd name="T28" fmla="*/ 10 w 30"/>
              <a:gd name="T29" fmla="*/ 2 h 30"/>
              <a:gd name="T30" fmla="*/ 16 w 30"/>
              <a:gd name="T31" fmla="*/ 0 h 30"/>
              <a:gd name="T32" fmla="*/ 16 w 30"/>
              <a:gd name="T33" fmla="*/ 0 h 30"/>
              <a:gd name="T34" fmla="*/ 22 w 30"/>
              <a:gd name="T35" fmla="*/ 2 h 30"/>
              <a:gd name="T36" fmla="*/ 26 w 30"/>
              <a:gd name="T37" fmla="*/ 4 h 30"/>
              <a:gd name="T38" fmla="*/ 30 w 30"/>
              <a:gd name="T39" fmla="*/ 10 h 30"/>
              <a:gd name="T40" fmla="*/ 30 w 30"/>
              <a:gd name="T41" fmla="*/ 16 h 30"/>
              <a:gd name="T42" fmla="*/ 30 w 30"/>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6"/>
                </a:moveTo>
                <a:lnTo>
                  <a:pt x="30" y="16"/>
                </a:lnTo>
                <a:lnTo>
                  <a:pt x="30" y="20"/>
                </a:lnTo>
                <a:lnTo>
                  <a:pt x="26" y="26"/>
                </a:lnTo>
                <a:lnTo>
                  <a:pt x="22" y="28"/>
                </a:lnTo>
                <a:lnTo>
                  <a:pt x="16" y="30"/>
                </a:lnTo>
                <a:lnTo>
                  <a:pt x="16" y="30"/>
                </a:lnTo>
                <a:lnTo>
                  <a:pt x="10" y="28"/>
                </a:lnTo>
                <a:lnTo>
                  <a:pt x="4" y="26"/>
                </a:lnTo>
                <a:lnTo>
                  <a:pt x="2" y="20"/>
                </a:lnTo>
                <a:lnTo>
                  <a:pt x="0" y="16"/>
                </a:lnTo>
                <a:lnTo>
                  <a:pt x="0" y="16"/>
                </a:lnTo>
                <a:lnTo>
                  <a:pt x="2" y="10"/>
                </a:lnTo>
                <a:lnTo>
                  <a:pt x="4" y="4"/>
                </a:lnTo>
                <a:lnTo>
                  <a:pt x="10" y="2"/>
                </a:lnTo>
                <a:lnTo>
                  <a:pt x="16" y="0"/>
                </a:lnTo>
                <a:lnTo>
                  <a:pt x="16" y="0"/>
                </a:lnTo>
                <a:lnTo>
                  <a:pt x="22" y="2"/>
                </a:lnTo>
                <a:lnTo>
                  <a:pt x="26" y="4"/>
                </a:lnTo>
                <a:lnTo>
                  <a:pt x="30" y="10"/>
                </a:lnTo>
                <a:lnTo>
                  <a:pt x="30" y="16"/>
                </a:lnTo>
                <a:lnTo>
                  <a:pt x="30" y="16"/>
                </a:lnTo>
                <a:close/>
              </a:path>
            </a:pathLst>
          </a:custGeom>
          <a:noFill/>
          <a:ln w="63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3" name="Freeform 37"/>
          <p:cNvSpPr>
            <a:spLocks/>
          </p:cNvSpPr>
          <p:nvPr/>
        </p:nvSpPr>
        <p:spPr bwMode="auto">
          <a:xfrm>
            <a:off x="2139475" y="1947490"/>
            <a:ext cx="47625" cy="47625"/>
          </a:xfrm>
          <a:custGeom>
            <a:avLst/>
            <a:gdLst>
              <a:gd name="T0" fmla="*/ 30 w 30"/>
              <a:gd name="T1" fmla="*/ 16 h 30"/>
              <a:gd name="T2" fmla="*/ 30 w 30"/>
              <a:gd name="T3" fmla="*/ 16 h 30"/>
              <a:gd name="T4" fmla="*/ 30 w 30"/>
              <a:gd name="T5" fmla="*/ 20 h 30"/>
              <a:gd name="T6" fmla="*/ 26 w 30"/>
              <a:gd name="T7" fmla="*/ 26 h 30"/>
              <a:gd name="T8" fmla="*/ 22 w 30"/>
              <a:gd name="T9" fmla="*/ 28 h 30"/>
              <a:gd name="T10" fmla="*/ 16 w 30"/>
              <a:gd name="T11" fmla="*/ 30 h 30"/>
              <a:gd name="T12" fmla="*/ 16 w 30"/>
              <a:gd name="T13" fmla="*/ 30 h 30"/>
              <a:gd name="T14" fmla="*/ 10 w 30"/>
              <a:gd name="T15" fmla="*/ 28 h 30"/>
              <a:gd name="T16" fmla="*/ 4 w 30"/>
              <a:gd name="T17" fmla="*/ 26 h 30"/>
              <a:gd name="T18" fmla="*/ 2 w 30"/>
              <a:gd name="T19" fmla="*/ 20 h 30"/>
              <a:gd name="T20" fmla="*/ 0 w 30"/>
              <a:gd name="T21" fmla="*/ 16 h 30"/>
              <a:gd name="T22" fmla="*/ 0 w 30"/>
              <a:gd name="T23" fmla="*/ 16 h 30"/>
              <a:gd name="T24" fmla="*/ 2 w 30"/>
              <a:gd name="T25" fmla="*/ 10 h 30"/>
              <a:gd name="T26" fmla="*/ 4 w 30"/>
              <a:gd name="T27" fmla="*/ 4 h 30"/>
              <a:gd name="T28" fmla="*/ 10 w 30"/>
              <a:gd name="T29" fmla="*/ 2 h 30"/>
              <a:gd name="T30" fmla="*/ 16 w 30"/>
              <a:gd name="T31" fmla="*/ 0 h 30"/>
              <a:gd name="T32" fmla="*/ 16 w 30"/>
              <a:gd name="T33" fmla="*/ 0 h 30"/>
              <a:gd name="T34" fmla="*/ 22 w 30"/>
              <a:gd name="T35" fmla="*/ 2 h 30"/>
              <a:gd name="T36" fmla="*/ 26 w 30"/>
              <a:gd name="T37" fmla="*/ 4 h 30"/>
              <a:gd name="T38" fmla="*/ 30 w 30"/>
              <a:gd name="T39" fmla="*/ 10 h 30"/>
              <a:gd name="T40" fmla="*/ 30 w 30"/>
              <a:gd name="T41" fmla="*/ 16 h 30"/>
              <a:gd name="T42" fmla="*/ 30 w 30"/>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6"/>
                </a:moveTo>
                <a:lnTo>
                  <a:pt x="30" y="16"/>
                </a:lnTo>
                <a:lnTo>
                  <a:pt x="30" y="20"/>
                </a:lnTo>
                <a:lnTo>
                  <a:pt x="26" y="26"/>
                </a:lnTo>
                <a:lnTo>
                  <a:pt x="22" y="28"/>
                </a:lnTo>
                <a:lnTo>
                  <a:pt x="16" y="30"/>
                </a:lnTo>
                <a:lnTo>
                  <a:pt x="16" y="30"/>
                </a:lnTo>
                <a:lnTo>
                  <a:pt x="10" y="28"/>
                </a:lnTo>
                <a:lnTo>
                  <a:pt x="4" y="26"/>
                </a:lnTo>
                <a:lnTo>
                  <a:pt x="2" y="20"/>
                </a:lnTo>
                <a:lnTo>
                  <a:pt x="0" y="16"/>
                </a:lnTo>
                <a:lnTo>
                  <a:pt x="0" y="16"/>
                </a:lnTo>
                <a:lnTo>
                  <a:pt x="2" y="10"/>
                </a:lnTo>
                <a:lnTo>
                  <a:pt x="4" y="4"/>
                </a:lnTo>
                <a:lnTo>
                  <a:pt x="10" y="2"/>
                </a:lnTo>
                <a:lnTo>
                  <a:pt x="16" y="0"/>
                </a:lnTo>
                <a:lnTo>
                  <a:pt x="16" y="0"/>
                </a:lnTo>
                <a:lnTo>
                  <a:pt x="22" y="2"/>
                </a:lnTo>
                <a:lnTo>
                  <a:pt x="26" y="4"/>
                </a:lnTo>
                <a:lnTo>
                  <a:pt x="30" y="10"/>
                </a:lnTo>
                <a:lnTo>
                  <a:pt x="30" y="16"/>
                </a:lnTo>
                <a:lnTo>
                  <a:pt x="30" y="16"/>
                </a:lnTo>
                <a:close/>
              </a:path>
            </a:pathLst>
          </a:custGeom>
          <a:noFill/>
          <a:ln w="63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4" name="Freeform 38"/>
          <p:cNvSpPr>
            <a:spLocks/>
          </p:cNvSpPr>
          <p:nvPr/>
        </p:nvSpPr>
        <p:spPr bwMode="auto">
          <a:xfrm>
            <a:off x="2177575" y="1947490"/>
            <a:ext cx="47625" cy="47625"/>
          </a:xfrm>
          <a:custGeom>
            <a:avLst/>
            <a:gdLst>
              <a:gd name="T0" fmla="*/ 30 w 30"/>
              <a:gd name="T1" fmla="*/ 16 h 30"/>
              <a:gd name="T2" fmla="*/ 30 w 30"/>
              <a:gd name="T3" fmla="*/ 16 h 30"/>
              <a:gd name="T4" fmla="*/ 28 w 30"/>
              <a:gd name="T5" fmla="*/ 20 h 30"/>
              <a:gd name="T6" fmla="*/ 24 w 30"/>
              <a:gd name="T7" fmla="*/ 26 h 30"/>
              <a:gd name="T8" fmla="*/ 20 w 30"/>
              <a:gd name="T9" fmla="*/ 28 h 30"/>
              <a:gd name="T10" fmla="*/ 14 w 30"/>
              <a:gd name="T11" fmla="*/ 30 h 30"/>
              <a:gd name="T12" fmla="*/ 14 w 30"/>
              <a:gd name="T13" fmla="*/ 30 h 30"/>
              <a:gd name="T14" fmla="*/ 8 w 30"/>
              <a:gd name="T15" fmla="*/ 28 h 30"/>
              <a:gd name="T16" fmla="*/ 4 w 30"/>
              <a:gd name="T17" fmla="*/ 26 h 30"/>
              <a:gd name="T18" fmla="*/ 0 w 30"/>
              <a:gd name="T19" fmla="*/ 20 h 30"/>
              <a:gd name="T20" fmla="*/ 0 w 30"/>
              <a:gd name="T21" fmla="*/ 16 h 30"/>
              <a:gd name="T22" fmla="*/ 0 w 30"/>
              <a:gd name="T23" fmla="*/ 16 h 30"/>
              <a:gd name="T24" fmla="*/ 0 w 30"/>
              <a:gd name="T25" fmla="*/ 10 h 30"/>
              <a:gd name="T26" fmla="*/ 4 w 30"/>
              <a:gd name="T27" fmla="*/ 4 h 30"/>
              <a:gd name="T28" fmla="*/ 8 w 30"/>
              <a:gd name="T29" fmla="*/ 2 h 30"/>
              <a:gd name="T30" fmla="*/ 14 w 30"/>
              <a:gd name="T31" fmla="*/ 0 h 30"/>
              <a:gd name="T32" fmla="*/ 14 w 30"/>
              <a:gd name="T33" fmla="*/ 0 h 30"/>
              <a:gd name="T34" fmla="*/ 20 w 30"/>
              <a:gd name="T35" fmla="*/ 2 h 30"/>
              <a:gd name="T36" fmla="*/ 24 w 30"/>
              <a:gd name="T37" fmla="*/ 4 h 30"/>
              <a:gd name="T38" fmla="*/ 28 w 30"/>
              <a:gd name="T39" fmla="*/ 10 h 30"/>
              <a:gd name="T40" fmla="*/ 30 w 30"/>
              <a:gd name="T41" fmla="*/ 16 h 30"/>
              <a:gd name="T42" fmla="*/ 30 w 30"/>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6"/>
                </a:moveTo>
                <a:lnTo>
                  <a:pt x="30" y="16"/>
                </a:lnTo>
                <a:lnTo>
                  <a:pt x="28" y="20"/>
                </a:lnTo>
                <a:lnTo>
                  <a:pt x="24" y="26"/>
                </a:lnTo>
                <a:lnTo>
                  <a:pt x="20" y="28"/>
                </a:lnTo>
                <a:lnTo>
                  <a:pt x="14" y="30"/>
                </a:lnTo>
                <a:lnTo>
                  <a:pt x="14" y="30"/>
                </a:lnTo>
                <a:lnTo>
                  <a:pt x="8" y="28"/>
                </a:lnTo>
                <a:lnTo>
                  <a:pt x="4" y="26"/>
                </a:lnTo>
                <a:lnTo>
                  <a:pt x="0" y="20"/>
                </a:lnTo>
                <a:lnTo>
                  <a:pt x="0" y="16"/>
                </a:lnTo>
                <a:lnTo>
                  <a:pt x="0" y="16"/>
                </a:lnTo>
                <a:lnTo>
                  <a:pt x="0" y="10"/>
                </a:lnTo>
                <a:lnTo>
                  <a:pt x="4" y="4"/>
                </a:lnTo>
                <a:lnTo>
                  <a:pt x="8" y="2"/>
                </a:lnTo>
                <a:lnTo>
                  <a:pt x="14" y="0"/>
                </a:lnTo>
                <a:lnTo>
                  <a:pt x="14" y="0"/>
                </a:lnTo>
                <a:lnTo>
                  <a:pt x="20" y="2"/>
                </a:lnTo>
                <a:lnTo>
                  <a:pt x="24" y="4"/>
                </a:lnTo>
                <a:lnTo>
                  <a:pt x="28" y="10"/>
                </a:lnTo>
                <a:lnTo>
                  <a:pt x="30" y="16"/>
                </a:lnTo>
                <a:lnTo>
                  <a:pt x="30" y="16"/>
                </a:lnTo>
                <a:close/>
              </a:path>
            </a:pathLst>
          </a:custGeom>
          <a:noFill/>
          <a:ln w="63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5" name="Freeform 39"/>
          <p:cNvSpPr>
            <a:spLocks/>
          </p:cNvSpPr>
          <p:nvPr/>
        </p:nvSpPr>
        <p:spPr bwMode="auto">
          <a:xfrm>
            <a:off x="4177825" y="3760415"/>
            <a:ext cx="47625" cy="47625"/>
          </a:xfrm>
          <a:custGeom>
            <a:avLst/>
            <a:gdLst>
              <a:gd name="T0" fmla="*/ 30 w 30"/>
              <a:gd name="T1" fmla="*/ 16 h 30"/>
              <a:gd name="T2" fmla="*/ 30 w 30"/>
              <a:gd name="T3" fmla="*/ 16 h 30"/>
              <a:gd name="T4" fmla="*/ 28 w 30"/>
              <a:gd name="T5" fmla="*/ 22 h 30"/>
              <a:gd name="T6" fmla="*/ 26 w 30"/>
              <a:gd name="T7" fmla="*/ 26 h 30"/>
              <a:gd name="T8" fmla="*/ 20 w 30"/>
              <a:gd name="T9" fmla="*/ 30 h 30"/>
              <a:gd name="T10" fmla="*/ 14 w 30"/>
              <a:gd name="T11" fmla="*/ 30 h 30"/>
              <a:gd name="T12" fmla="*/ 14 w 30"/>
              <a:gd name="T13" fmla="*/ 30 h 30"/>
              <a:gd name="T14" fmla="*/ 8 w 30"/>
              <a:gd name="T15" fmla="*/ 30 h 30"/>
              <a:gd name="T16" fmla="*/ 4 w 30"/>
              <a:gd name="T17" fmla="*/ 26 h 30"/>
              <a:gd name="T18" fmla="*/ 2 w 30"/>
              <a:gd name="T19" fmla="*/ 22 h 30"/>
              <a:gd name="T20" fmla="*/ 0 w 30"/>
              <a:gd name="T21" fmla="*/ 16 h 30"/>
              <a:gd name="T22" fmla="*/ 0 w 30"/>
              <a:gd name="T23" fmla="*/ 16 h 30"/>
              <a:gd name="T24" fmla="*/ 2 w 30"/>
              <a:gd name="T25" fmla="*/ 10 h 30"/>
              <a:gd name="T26" fmla="*/ 4 w 30"/>
              <a:gd name="T27" fmla="*/ 4 h 30"/>
              <a:gd name="T28" fmla="*/ 8 w 30"/>
              <a:gd name="T29" fmla="*/ 2 h 30"/>
              <a:gd name="T30" fmla="*/ 14 w 30"/>
              <a:gd name="T31" fmla="*/ 0 h 30"/>
              <a:gd name="T32" fmla="*/ 14 w 30"/>
              <a:gd name="T33" fmla="*/ 0 h 30"/>
              <a:gd name="T34" fmla="*/ 20 w 30"/>
              <a:gd name="T35" fmla="*/ 2 h 30"/>
              <a:gd name="T36" fmla="*/ 26 w 30"/>
              <a:gd name="T37" fmla="*/ 4 h 30"/>
              <a:gd name="T38" fmla="*/ 28 w 30"/>
              <a:gd name="T39" fmla="*/ 10 h 30"/>
              <a:gd name="T40" fmla="*/ 30 w 30"/>
              <a:gd name="T41" fmla="*/ 16 h 30"/>
              <a:gd name="T42" fmla="*/ 30 w 30"/>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6"/>
                </a:moveTo>
                <a:lnTo>
                  <a:pt x="30" y="16"/>
                </a:lnTo>
                <a:lnTo>
                  <a:pt x="28" y="22"/>
                </a:lnTo>
                <a:lnTo>
                  <a:pt x="26" y="26"/>
                </a:lnTo>
                <a:lnTo>
                  <a:pt x="20" y="30"/>
                </a:lnTo>
                <a:lnTo>
                  <a:pt x="14" y="30"/>
                </a:lnTo>
                <a:lnTo>
                  <a:pt x="14" y="30"/>
                </a:lnTo>
                <a:lnTo>
                  <a:pt x="8" y="30"/>
                </a:lnTo>
                <a:lnTo>
                  <a:pt x="4" y="26"/>
                </a:lnTo>
                <a:lnTo>
                  <a:pt x="2" y="22"/>
                </a:lnTo>
                <a:lnTo>
                  <a:pt x="0" y="16"/>
                </a:lnTo>
                <a:lnTo>
                  <a:pt x="0" y="16"/>
                </a:lnTo>
                <a:lnTo>
                  <a:pt x="2" y="10"/>
                </a:lnTo>
                <a:lnTo>
                  <a:pt x="4" y="4"/>
                </a:lnTo>
                <a:lnTo>
                  <a:pt x="8" y="2"/>
                </a:lnTo>
                <a:lnTo>
                  <a:pt x="14" y="0"/>
                </a:lnTo>
                <a:lnTo>
                  <a:pt x="14" y="0"/>
                </a:lnTo>
                <a:lnTo>
                  <a:pt x="20" y="2"/>
                </a:lnTo>
                <a:lnTo>
                  <a:pt x="26" y="4"/>
                </a:lnTo>
                <a:lnTo>
                  <a:pt x="28" y="10"/>
                </a:lnTo>
                <a:lnTo>
                  <a:pt x="30" y="16"/>
                </a:lnTo>
                <a:lnTo>
                  <a:pt x="30" y="16"/>
                </a:lnTo>
                <a:close/>
              </a:path>
            </a:pathLst>
          </a:custGeom>
          <a:noFill/>
          <a:ln w="63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6" name="Freeform 40"/>
          <p:cNvSpPr>
            <a:spLocks/>
          </p:cNvSpPr>
          <p:nvPr/>
        </p:nvSpPr>
        <p:spPr bwMode="auto">
          <a:xfrm>
            <a:off x="4635025" y="3887415"/>
            <a:ext cx="47625" cy="44450"/>
          </a:xfrm>
          <a:custGeom>
            <a:avLst/>
            <a:gdLst>
              <a:gd name="T0" fmla="*/ 30 w 30"/>
              <a:gd name="T1" fmla="*/ 14 h 28"/>
              <a:gd name="T2" fmla="*/ 30 w 30"/>
              <a:gd name="T3" fmla="*/ 14 h 28"/>
              <a:gd name="T4" fmla="*/ 30 w 30"/>
              <a:gd name="T5" fmla="*/ 20 h 28"/>
              <a:gd name="T6" fmla="*/ 26 w 30"/>
              <a:gd name="T7" fmla="*/ 24 h 28"/>
              <a:gd name="T8" fmla="*/ 22 w 30"/>
              <a:gd name="T9" fmla="*/ 28 h 28"/>
              <a:gd name="T10" fmla="*/ 16 w 30"/>
              <a:gd name="T11" fmla="*/ 28 h 28"/>
              <a:gd name="T12" fmla="*/ 16 w 30"/>
              <a:gd name="T13" fmla="*/ 28 h 28"/>
              <a:gd name="T14" fmla="*/ 10 w 30"/>
              <a:gd name="T15" fmla="*/ 28 h 28"/>
              <a:gd name="T16" fmla="*/ 4 w 30"/>
              <a:gd name="T17" fmla="*/ 24 h 28"/>
              <a:gd name="T18" fmla="*/ 2 w 30"/>
              <a:gd name="T19" fmla="*/ 20 h 28"/>
              <a:gd name="T20" fmla="*/ 0 w 30"/>
              <a:gd name="T21" fmla="*/ 14 h 28"/>
              <a:gd name="T22" fmla="*/ 0 w 30"/>
              <a:gd name="T23" fmla="*/ 14 h 28"/>
              <a:gd name="T24" fmla="*/ 2 w 30"/>
              <a:gd name="T25" fmla="*/ 8 h 28"/>
              <a:gd name="T26" fmla="*/ 4 w 30"/>
              <a:gd name="T27" fmla="*/ 4 h 28"/>
              <a:gd name="T28" fmla="*/ 10 w 30"/>
              <a:gd name="T29" fmla="*/ 0 h 28"/>
              <a:gd name="T30" fmla="*/ 16 w 30"/>
              <a:gd name="T31" fmla="*/ 0 h 28"/>
              <a:gd name="T32" fmla="*/ 16 w 30"/>
              <a:gd name="T33" fmla="*/ 0 h 28"/>
              <a:gd name="T34" fmla="*/ 22 w 30"/>
              <a:gd name="T35" fmla="*/ 0 h 28"/>
              <a:gd name="T36" fmla="*/ 26 w 30"/>
              <a:gd name="T37" fmla="*/ 4 h 28"/>
              <a:gd name="T38" fmla="*/ 30 w 30"/>
              <a:gd name="T39" fmla="*/ 8 h 28"/>
              <a:gd name="T40" fmla="*/ 30 w 30"/>
              <a:gd name="T41" fmla="*/ 14 h 28"/>
              <a:gd name="T42" fmla="*/ 30 w 30"/>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8">
                <a:moveTo>
                  <a:pt x="30" y="14"/>
                </a:moveTo>
                <a:lnTo>
                  <a:pt x="30" y="14"/>
                </a:lnTo>
                <a:lnTo>
                  <a:pt x="30" y="20"/>
                </a:lnTo>
                <a:lnTo>
                  <a:pt x="26" y="24"/>
                </a:lnTo>
                <a:lnTo>
                  <a:pt x="22" y="28"/>
                </a:lnTo>
                <a:lnTo>
                  <a:pt x="16" y="28"/>
                </a:lnTo>
                <a:lnTo>
                  <a:pt x="16" y="28"/>
                </a:lnTo>
                <a:lnTo>
                  <a:pt x="10" y="28"/>
                </a:lnTo>
                <a:lnTo>
                  <a:pt x="4" y="24"/>
                </a:lnTo>
                <a:lnTo>
                  <a:pt x="2" y="20"/>
                </a:lnTo>
                <a:lnTo>
                  <a:pt x="0" y="14"/>
                </a:lnTo>
                <a:lnTo>
                  <a:pt x="0" y="14"/>
                </a:lnTo>
                <a:lnTo>
                  <a:pt x="2" y="8"/>
                </a:lnTo>
                <a:lnTo>
                  <a:pt x="4" y="4"/>
                </a:lnTo>
                <a:lnTo>
                  <a:pt x="10" y="0"/>
                </a:lnTo>
                <a:lnTo>
                  <a:pt x="16" y="0"/>
                </a:lnTo>
                <a:lnTo>
                  <a:pt x="16" y="0"/>
                </a:lnTo>
                <a:lnTo>
                  <a:pt x="22" y="0"/>
                </a:lnTo>
                <a:lnTo>
                  <a:pt x="26" y="4"/>
                </a:lnTo>
                <a:lnTo>
                  <a:pt x="30" y="8"/>
                </a:lnTo>
                <a:lnTo>
                  <a:pt x="30" y="14"/>
                </a:lnTo>
                <a:lnTo>
                  <a:pt x="30" y="14"/>
                </a:lnTo>
                <a:close/>
              </a:path>
            </a:pathLst>
          </a:custGeom>
          <a:noFill/>
          <a:ln w="63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7" name="Freeform 41"/>
          <p:cNvSpPr>
            <a:spLocks/>
          </p:cNvSpPr>
          <p:nvPr/>
        </p:nvSpPr>
        <p:spPr bwMode="auto">
          <a:xfrm>
            <a:off x="4787425" y="3887415"/>
            <a:ext cx="47625" cy="44450"/>
          </a:xfrm>
          <a:custGeom>
            <a:avLst/>
            <a:gdLst>
              <a:gd name="T0" fmla="*/ 30 w 30"/>
              <a:gd name="T1" fmla="*/ 14 h 28"/>
              <a:gd name="T2" fmla="*/ 30 w 30"/>
              <a:gd name="T3" fmla="*/ 14 h 28"/>
              <a:gd name="T4" fmla="*/ 28 w 30"/>
              <a:gd name="T5" fmla="*/ 20 h 28"/>
              <a:gd name="T6" fmla="*/ 26 w 30"/>
              <a:gd name="T7" fmla="*/ 24 h 28"/>
              <a:gd name="T8" fmla="*/ 20 w 30"/>
              <a:gd name="T9" fmla="*/ 28 h 28"/>
              <a:gd name="T10" fmla="*/ 14 w 30"/>
              <a:gd name="T11" fmla="*/ 28 h 28"/>
              <a:gd name="T12" fmla="*/ 14 w 30"/>
              <a:gd name="T13" fmla="*/ 28 h 28"/>
              <a:gd name="T14" fmla="*/ 8 w 30"/>
              <a:gd name="T15" fmla="*/ 28 h 28"/>
              <a:gd name="T16" fmla="*/ 4 w 30"/>
              <a:gd name="T17" fmla="*/ 24 h 28"/>
              <a:gd name="T18" fmla="*/ 0 w 30"/>
              <a:gd name="T19" fmla="*/ 20 h 28"/>
              <a:gd name="T20" fmla="*/ 0 w 30"/>
              <a:gd name="T21" fmla="*/ 14 h 28"/>
              <a:gd name="T22" fmla="*/ 0 w 30"/>
              <a:gd name="T23" fmla="*/ 14 h 28"/>
              <a:gd name="T24" fmla="*/ 0 w 30"/>
              <a:gd name="T25" fmla="*/ 8 h 28"/>
              <a:gd name="T26" fmla="*/ 4 w 30"/>
              <a:gd name="T27" fmla="*/ 4 h 28"/>
              <a:gd name="T28" fmla="*/ 8 w 30"/>
              <a:gd name="T29" fmla="*/ 0 h 28"/>
              <a:gd name="T30" fmla="*/ 14 w 30"/>
              <a:gd name="T31" fmla="*/ 0 h 28"/>
              <a:gd name="T32" fmla="*/ 14 w 30"/>
              <a:gd name="T33" fmla="*/ 0 h 28"/>
              <a:gd name="T34" fmla="*/ 20 w 30"/>
              <a:gd name="T35" fmla="*/ 0 h 28"/>
              <a:gd name="T36" fmla="*/ 26 w 30"/>
              <a:gd name="T37" fmla="*/ 4 h 28"/>
              <a:gd name="T38" fmla="*/ 28 w 30"/>
              <a:gd name="T39" fmla="*/ 8 h 28"/>
              <a:gd name="T40" fmla="*/ 30 w 30"/>
              <a:gd name="T41" fmla="*/ 14 h 28"/>
              <a:gd name="T42" fmla="*/ 30 w 30"/>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8">
                <a:moveTo>
                  <a:pt x="30" y="14"/>
                </a:moveTo>
                <a:lnTo>
                  <a:pt x="30" y="14"/>
                </a:lnTo>
                <a:lnTo>
                  <a:pt x="28" y="20"/>
                </a:lnTo>
                <a:lnTo>
                  <a:pt x="26" y="24"/>
                </a:lnTo>
                <a:lnTo>
                  <a:pt x="20" y="28"/>
                </a:lnTo>
                <a:lnTo>
                  <a:pt x="14" y="28"/>
                </a:lnTo>
                <a:lnTo>
                  <a:pt x="14" y="28"/>
                </a:lnTo>
                <a:lnTo>
                  <a:pt x="8" y="28"/>
                </a:lnTo>
                <a:lnTo>
                  <a:pt x="4" y="24"/>
                </a:lnTo>
                <a:lnTo>
                  <a:pt x="0" y="20"/>
                </a:lnTo>
                <a:lnTo>
                  <a:pt x="0" y="14"/>
                </a:lnTo>
                <a:lnTo>
                  <a:pt x="0" y="14"/>
                </a:lnTo>
                <a:lnTo>
                  <a:pt x="0" y="8"/>
                </a:lnTo>
                <a:lnTo>
                  <a:pt x="4" y="4"/>
                </a:lnTo>
                <a:lnTo>
                  <a:pt x="8" y="0"/>
                </a:lnTo>
                <a:lnTo>
                  <a:pt x="14" y="0"/>
                </a:lnTo>
                <a:lnTo>
                  <a:pt x="14" y="0"/>
                </a:lnTo>
                <a:lnTo>
                  <a:pt x="20" y="0"/>
                </a:lnTo>
                <a:lnTo>
                  <a:pt x="26" y="4"/>
                </a:lnTo>
                <a:lnTo>
                  <a:pt x="28" y="8"/>
                </a:lnTo>
                <a:lnTo>
                  <a:pt x="30" y="14"/>
                </a:lnTo>
                <a:lnTo>
                  <a:pt x="30" y="14"/>
                </a:lnTo>
                <a:close/>
              </a:path>
            </a:pathLst>
          </a:custGeom>
          <a:noFill/>
          <a:ln w="63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8" name="Freeform 42"/>
          <p:cNvSpPr>
            <a:spLocks/>
          </p:cNvSpPr>
          <p:nvPr/>
        </p:nvSpPr>
        <p:spPr bwMode="auto">
          <a:xfrm>
            <a:off x="5079525" y="3887415"/>
            <a:ext cx="47625" cy="44450"/>
          </a:xfrm>
          <a:custGeom>
            <a:avLst/>
            <a:gdLst>
              <a:gd name="T0" fmla="*/ 30 w 30"/>
              <a:gd name="T1" fmla="*/ 14 h 28"/>
              <a:gd name="T2" fmla="*/ 30 w 30"/>
              <a:gd name="T3" fmla="*/ 14 h 28"/>
              <a:gd name="T4" fmla="*/ 28 w 30"/>
              <a:gd name="T5" fmla="*/ 20 h 28"/>
              <a:gd name="T6" fmla="*/ 26 w 30"/>
              <a:gd name="T7" fmla="*/ 24 h 28"/>
              <a:gd name="T8" fmla="*/ 20 w 30"/>
              <a:gd name="T9" fmla="*/ 28 h 28"/>
              <a:gd name="T10" fmla="*/ 14 w 30"/>
              <a:gd name="T11" fmla="*/ 28 h 28"/>
              <a:gd name="T12" fmla="*/ 14 w 30"/>
              <a:gd name="T13" fmla="*/ 28 h 28"/>
              <a:gd name="T14" fmla="*/ 10 w 30"/>
              <a:gd name="T15" fmla="*/ 28 h 28"/>
              <a:gd name="T16" fmla="*/ 4 w 30"/>
              <a:gd name="T17" fmla="*/ 24 h 28"/>
              <a:gd name="T18" fmla="*/ 2 w 30"/>
              <a:gd name="T19" fmla="*/ 20 h 28"/>
              <a:gd name="T20" fmla="*/ 0 w 30"/>
              <a:gd name="T21" fmla="*/ 14 h 28"/>
              <a:gd name="T22" fmla="*/ 0 w 30"/>
              <a:gd name="T23" fmla="*/ 14 h 28"/>
              <a:gd name="T24" fmla="*/ 2 w 30"/>
              <a:gd name="T25" fmla="*/ 8 h 28"/>
              <a:gd name="T26" fmla="*/ 4 w 30"/>
              <a:gd name="T27" fmla="*/ 4 h 28"/>
              <a:gd name="T28" fmla="*/ 10 w 30"/>
              <a:gd name="T29" fmla="*/ 0 h 28"/>
              <a:gd name="T30" fmla="*/ 14 w 30"/>
              <a:gd name="T31" fmla="*/ 0 h 28"/>
              <a:gd name="T32" fmla="*/ 14 w 30"/>
              <a:gd name="T33" fmla="*/ 0 h 28"/>
              <a:gd name="T34" fmla="*/ 20 w 30"/>
              <a:gd name="T35" fmla="*/ 0 h 28"/>
              <a:gd name="T36" fmla="*/ 26 w 30"/>
              <a:gd name="T37" fmla="*/ 4 h 28"/>
              <a:gd name="T38" fmla="*/ 28 w 30"/>
              <a:gd name="T39" fmla="*/ 8 h 28"/>
              <a:gd name="T40" fmla="*/ 30 w 30"/>
              <a:gd name="T41" fmla="*/ 14 h 28"/>
              <a:gd name="T42" fmla="*/ 30 w 30"/>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8">
                <a:moveTo>
                  <a:pt x="30" y="14"/>
                </a:moveTo>
                <a:lnTo>
                  <a:pt x="30" y="14"/>
                </a:lnTo>
                <a:lnTo>
                  <a:pt x="28" y="20"/>
                </a:lnTo>
                <a:lnTo>
                  <a:pt x="26" y="24"/>
                </a:lnTo>
                <a:lnTo>
                  <a:pt x="20" y="28"/>
                </a:lnTo>
                <a:lnTo>
                  <a:pt x="14" y="28"/>
                </a:lnTo>
                <a:lnTo>
                  <a:pt x="14" y="28"/>
                </a:lnTo>
                <a:lnTo>
                  <a:pt x="10" y="28"/>
                </a:lnTo>
                <a:lnTo>
                  <a:pt x="4" y="24"/>
                </a:lnTo>
                <a:lnTo>
                  <a:pt x="2" y="20"/>
                </a:lnTo>
                <a:lnTo>
                  <a:pt x="0" y="14"/>
                </a:lnTo>
                <a:lnTo>
                  <a:pt x="0" y="14"/>
                </a:lnTo>
                <a:lnTo>
                  <a:pt x="2" y="8"/>
                </a:lnTo>
                <a:lnTo>
                  <a:pt x="4" y="4"/>
                </a:lnTo>
                <a:lnTo>
                  <a:pt x="10" y="0"/>
                </a:lnTo>
                <a:lnTo>
                  <a:pt x="14" y="0"/>
                </a:lnTo>
                <a:lnTo>
                  <a:pt x="14" y="0"/>
                </a:lnTo>
                <a:lnTo>
                  <a:pt x="20" y="0"/>
                </a:lnTo>
                <a:lnTo>
                  <a:pt x="26" y="4"/>
                </a:lnTo>
                <a:lnTo>
                  <a:pt x="28" y="8"/>
                </a:lnTo>
                <a:lnTo>
                  <a:pt x="30" y="14"/>
                </a:lnTo>
                <a:lnTo>
                  <a:pt x="30" y="14"/>
                </a:lnTo>
                <a:close/>
              </a:path>
            </a:pathLst>
          </a:custGeom>
          <a:noFill/>
          <a:ln w="63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9" name="Freeform 43"/>
          <p:cNvSpPr>
            <a:spLocks/>
          </p:cNvSpPr>
          <p:nvPr/>
        </p:nvSpPr>
        <p:spPr bwMode="auto">
          <a:xfrm>
            <a:off x="5171600" y="3887415"/>
            <a:ext cx="47625" cy="44450"/>
          </a:xfrm>
          <a:custGeom>
            <a:avLst/>
            <a:gdLst>
              <a:gd name="T0" fmla="*/ 30 w 30"/>
              <a:gd name="T1" fmla="*/ 14 h 28"/>
              <a:gd name="T2" fmla="*/ 30 w 30"/>
              <a:gd name="T3" fmla="*/ 14 h 28"/>
              <a:gd name="T4" fmla="*/ 28 w 30"/>
              <a:gd name="T5" fmla="*/ 20 h 28"/>
              <a:gd name="T6" fmla="*/ 24 w 30"/>
              <a:gd name="T7" fmla="*/ 24 h 28"/>
              <a:gd name="T8" fmla="*/ 20 w 30"/>
              <a:gd name="T9" fmla="*/ 28 h 28"/>
              <a:gd name="T10" fmla="*/ 14 w 30"/>
              <a:gd name="T11" fmla="*/ 28 h 28"/>
              <a:gd name="T12" fmla="*/ 14 w 30"/>
              <a:gd name="T13" fmla="*/ 28 h 28"/>
              <a:gd name="T14" fmla="*/ 8 w 30"/>
              <a:gd name="T15" fmla="*/ 28 h 28"/>
              <a:gd name="T16" fmla="*/ 4 w 30"/>
              <a:gd name="T17" fmla="*/ 24 h 28"/>
              <a:gd name="T18" fmla="*/ 0 w 30"/>
              <a:gd name="T19" fmla="*/ 20 h 28"/>
              <a:gd name="T20" fmla="*/ 0 w 30"/>
              <a:gd name="T21" fmla="*/ 14 h 28"/>
              <a:gd name="T22" fmla="*/ 0 w 30"/>
              <a:gd name="T23" fmla="*/ 14 h 28"/>
              <a:gd name="T24" fmla="*/ 0 w 30"/>
              <a:gd name="T25" fmla="*/ 8 h 28"/>
              <a:gd name="T26" fmla="*/ 4 w 30"/>
              <a:gd name="T27" fmla="*/ 4 h 28"/>
              <a:gd name="T28" fmla="*/ 8 w 30"/>
              <a:gd name="T29" fmla="*/ 0 h 28"/>
              <a:gd name="T30" fmla="*/ 14 w 30"/>
              <a:gd name="T31" fmla="*/ 0 h 28"/>
              <a:gd name="T32" fmla="*/ 14 w 30"/>
              <a:gd name="T33" fmla="*/ 0 h 28"/>
              <a:gd name="T34" fmla="*/ 20 w 30"/>
              <a:gd name="T35" fmla="*/ 0 h 28"/>
              <a:gd name="T36" fmla="*/ 24 w 30"/>
              <a:gd name="T37" fmla="*/ 4 h 28"/>
              <a:gd name="T38" fmla="*/ 28 w 30"/>
              <a:gd name="T39" fmla="*/ 8 h 28"/>
              <a:gd name="T40" fmla="*/ 30 w 30"/>
              <a:gd name="T41" fmla="*/ 14 h 28"/>
              <a:gd name="T42" fmla="*/ 30 w 30"/>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8">
                <a:moveTo>
                  <a:pt x="30" y="14"/>
                </a:moveTo>
                <a:lnTo>
                  <a:pt x="30" y="14"/>
                </a:lnTo>
                <a:lnTo>
                  <a:pt x="28" y="20"/>
                </a:lnTo>
                <a:lnTo>
                  <a:pt x="24" y="24"/>
                </a:lnTo>
                <a:lnTo>
                  <a:pt x="20" y="28"/>
                </a:lnTo>
                <a:lnTo>
                  <a:pt x="14" y="28"/>
                </a:lnTo>
                <a:lnTo>
                  <a:pt x="14" y="28"/>
                </a:lnTo>
                <a:lnTo>
                  <a:pt x="8" y="28"/>
                </a:lnTo>
                <a:lnTo>
                  <a:pt x="4" y="24"/>
                </a:lnTo>
                <a:lnTo>
                  <a:pt x="0" y="20"/>
                </a:lnTo>
                <a:lnTo>
                  <a:pt x="0" y="14"/>
                </a:lnTo>
                <a:lnTo>
                  <a:pt x="0" y="14"/>
                </a:lnTo>
                <a:lnTo>
                  <a:pt x="0" y="8"/>
                </a:lnTo>
                <a:lnTo>
                  <a:pt x="4" y="4"/>
                </a:lnTo>
                <a:lnTo>
                  <a:pt x="8" y="0"/>
                </a:lnTo>
                <a:lnTo>
                  <a:pt x="14" y="0"/>
                </a:lnTo>
                <a:lnTo>
                  <a:pt x="14" y="0"/>
                </a:lnTo>
                <a:lnTo>
                  <a:pt x="20" y="0"/>
                </a:lnTo>
                <a:lnTo>
                  <a:pt x="24" y="4"/>
                </a:lnTo>
                <a:lnTo>
                  <a:pt x="28" y="8"/>
                </a:lnTo>
                <a:lnTo>
                  <a:pt x="30" y="14"/>
                </a:lnTo>
                <a:lnTo>
                  <a:pt x="30" y="14"/>
                </a:lnTo>
                <a:close/>
              </a:path>
            </a:pathLst>
          </a:custGeom>
          <a:noFill/>
          <a:ln w="63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0" name="Freeform 44"/>
          <p:cNvSpPr>
            <a:spLocks/>
          </p:cNvSpPr>
          <p:nvPr/>
        </p:nvSpPr>
        <p:spPr bwMode="auto">
          <a:xfrm>
            <a:off x="5222400" y="3887415"/>
            <a:ext cx="47625" cy="44450"/>
          </a:xfrm>
          <a:custGeom>
            <a:avLst/>
            <a:gdLst>
              <a:gd name="T0" fmla="*/ 30 w 30"/>
              <a:gd name="T1" fmla="*/ 14 h 28"/>
              <a:gd name="T2" fmla="*/ 30 w 30"/>
              <a:gd name="T3" fmla="*/ 14 h 28"/>
              <a:gd name="T4" fmla="*/ 28 w 30"/>
              <a:gd name="T5" fmla="*/ 20 h 28"/>
              <a:gd name="T6" fmla="*/ 24 w 30"/>
              <a:gd name="T7" fmla="*/ 24 h 28"/>
              <a:gd name="T8" fmla="*/ 20 w 30"/>
              <a:gd name="T9" fmla="*/ 28 h 28"/>
              <a:gd name="T10" fmla="*/ 14 w 30"/>
              <a:gd name="T11" fmla="*/ 28 h 28"/>
              <a:gd name="T12" fmla="*/ 14 w 30"/>
              <a:gd name="T13" fmla="*/ 28 h 28"/>
              <a:gd name="T14" fmla="*/ 8 w 30"/>
              <a:gd name="T15" fmla="*/ 28 h 28"/>
              <a:gd name="T16" fmla="*/ 4 w 30"/>
              <a:gd name="T17" fmla="*/ 24 h 28"/>
              <a:gd name="T18" fmla="*/ 0 w 30"/>
              <a:gd name="T19" fmla="*/ 20 h 28"/>
              <a:gd name="T20" fmla="*/ 0 w 30"/>
              <a:gd name="T21" fmla="*/ 14 h 28"/>
              <a:gd name="T22" fmla="*/ 0 w 30"/>
              <a:gd name="T23" fmla="*/ 14 h 28"/>
              <a:gd name="T24" fmla="*/ 0 w 30"/>
              <a:gd name="T25" fmla="*/ 8 h 28"/>
              <a:gd name="T26" fmla="*/ 4 w 30"/>
              <a:gd name="T27" fmla="*/ 4 h 28"/>
              <a:gd name="T28" fmla="*/ 8 w 30"/>
              <a:gd name="T29" fmla="*/ 0 h 28"/>
              <a:gd name="T30" fmla="*/ 14 w 30"/>
              <a:gd name="T31" fmla="*/ 0 h 28"/>
              <a:gd name="T32" fmla="*/ 14 w 30"/>
              <a:gd name="T33" fmla="*/ 0 h 28"/>
              <a:gd name="T34" fmla="*/ 20 w 30"/>
              <a:gd name="T35" fmla="*/ 0 h 28"/>
              <a:gd name="T36" fmla="*/ 24 w 30"/>
              <a:gd name="T37" fmla="*/ 4 h 28"/>
              <a:gd name="T38" fmla="*/ 28 w 30"/>
              <a:gd name="T39" fmla="*/ 8 h 28"/>
              <a:gd name="T40" fmla="*/ 30 w 30"/>
              <a:gd name="T41" fmla="*/ 14 h 28"/>
              <a:gd name="T42" fmla="*/ 30 w 30"/>
              <a:gd name="T43"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8">
                <a:moveTo>
                  <a:pt x="30" y="14"/>
                </a:moveTo>
                <a:lnTo>
                  <a:pt x="30" y="14"/>
                </a:lnTo>
                <a:lnTo>
                  <a:pt x="28" y="20"/>
                </a:lnTo>
                <a:lnTo>
                  <a:pt x="24" y="24"/>
                </a:lnTo>
                <a:lnTo>
                  <a:pt x="20" y="28"/>
                </a:lnTo>
                <a:lnTo>
                  <a:pt x="14" y="28"/>
                </a:lnTo>
                <a:lnTo>
                  <a:pt x="14" y="28"/>
                </a:lnTo>
                <a:lnTo>
                  <a:pt x="8" y="28"/>
                </a:lnTo>
                <a:lnTo>
                  <a:pt x="4" y="24"/>
                </a:lnTo>
                <a:lnTo>
                  <a:pt x="0" y="20"/>
                </a:lnTo>
                <a:lnTo>
                  <a:pt x="0" y="14"/>
                </a:lnTo>
                <a:lnTo>
                  <a:pt x="0" y="14"/>
                </a:lnTo>
                <a:lnTo>
                  <a:pt x="0" y="8"/>
                </a:lnTo>
                <a:lnTo>
                  <a:pt x="4" y="4"/>
                </a:lnTo>
                <a:lnTo>
                  <a:pt x="8" y="0"/>
                </a:lnTo>
                <a:lnTo>
                  <a:pt x="14" y="0"/>
                </a:lnTo>
                <a:lnTo>
                  <a:pt x="14" y="0"/>
                </a:lnTo>
                <a:lnTo>
                  <a:pt x="20" y="0"/>
                </a:lnTo>
                <a:lnTo>
                  <a:pt x="24" y="4"/>
                </a:lnTo>
                <a:lnTo>
                  <a:pt x="28" y="8"/>
                </a:lnTo>
                <a:lnTo>
                  <a:pt x="30" y="14"/>
                </a:lnTo>
                <a:lnTo>
                  <a:pt x="30" y="14"/>
                </a:lnTo>
                <a:close/>
              </a:path>
            </a:pathLst>
          </a:custGeom>
          <a:noFill/>
          <a:ln w="63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1" name="Freeform 45"/>
          <p:cNvSpPr>
            <a:spLocks/>
          </p:cNvSpPr>
          <p:nvPr/>
        </p:nvSpPr>
        <p:spPr bwMode="auto">
          <a:xfrm>
            <a:off x="5492275" y="3966790"/>
            <a:ext cx="44450" cy="47625"/>
          </a:xfrm>
          <a:custGeom>
            <a:avLst/>
            <a:gdLst>
              <a:gd name="T0" fmla="*/ 28 w 28"/>
              <a:gd name="T1" fmla="*/ 16 h 30"/>
              <a:gd name="T2" fmla="*/ 28 w 28"/>
              <a:gd name="T3" fmla="*/ 16 h 30"/>
              <a:gd name="T4" fmla="*/ 28 w 28"/>
              <a:gd name="T5" fmla="*/ 22 h 30"/>
              <a:gd name="T6" fmla="*/ 24 w 28"/>
              <a:gd name="T7" fmla="*/ 26 h 30"/>
              <a:gd name="T8" fmla="*/ 20 w 28"/>
              <a:gd name="T9" fmla="*/ 30 h 30"/>
              <a:gd name="T10" fmla="*/ 14 w 28"/>
              <a:gd name="T11" fmla="*/ 30 h 30"/>
              <a:gd name="T12" fmla="*/ 14 w 28"/>
              <a:gd name="T13" fmla="*/ 30 h 30"/>
              <a:gd name="T14" fmla="*/ 8 w 28"/>
              <a:gd name="T15" fmla="*/ 30 h 30"/>
              <a:gd name="T16" fmla="*/ 4 w 28"/>
              <a:gd name="T17" fmla="*/ 26 h 30"/>
              <a:gd name="T18" fmla="*/ 0 w 28"/>
              <a:gd name="T19" fmla="*/ 22 h 30"/>
              <a:gd name="T20" fmla="*/ 0 w 28"/>
              <a:gd name="T21" fmla="*/ 16 h 30"/>
              <a:gd name="T22" fmla="*/ 0 w 28"/>
              <a:gd name="T23" fmla="*/ 16 h 30"/>
              <a:gd name="T24" fmla="*/ 0 w 28"/>
              <a:gd name="T25" fmla="*/ 10 h 30"/>
              <a:gd name="T26" fmla="*/ 4 w 28"/>
              <a:gd name="T27" fmla="*/ 4 h 30"/>
              <a:gd name="T28" fmla="*/ 8 w 28"/>
              <a:gd name="T29" fmla="*/ 2 h 30"/>
              <a:gd name="T30" fmla="*/ 14 w 28"/>
              <a:gd name="T31" fmla="*/ 0 h 30"/>
              <a:gd name="T32" fmla="*/ 14 w 28"/>
              <a:gd name="T33" fmla="*/ 0 h 30"/>
              <a:gd name="T34" fmla="*/ 20 w 28"/>
              <a:gd name="T35" fmla="*/ 2 h 30"/>
              <a:gd name="T36" fmla="*/ 24 w 28"/>
              <a:gd name="T37" fmla="*/ 4 h 30"/>
              <a:gd name="T38" fmla="*/ 28 w 28"/>
              <a:gd name="T39" fmla="*/ 10 h 30"/>
              <a:gd name="T40" fmla="*/ 28 w 28"/>
              <a:gd name="T41" fmla="*/ 16 h 30"/>
              <a:gd name="T42" fmla="*/ 28 w 28"/>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0">
                <a:moveTo>
                  <a:pt x="28" y="16"/>
                </a:moveTo>
                <a:lnTo>
                  <a:pt x="28" y="16"/>
                </a:lnTo>
                <a:lnTo>
                  <a:pt x="28" y="22"/>
                </a:lnTo>
                <a:lnTo>
                  <a:pt x="24" y="26"/>
                </a:lnTo>
                <a:lnTo>
                  <a:pt x="20" y="30"/>
                </a:lnTo>
                <a:lnTo>
                  <a:pt x="14" y="30"/>
                </a:lnTo>
                <a:lnTo>
                  <a:pt x="14" y="30"/>
                </a:lnTo>
                <a:lnTo>
                  <a:pt x="8" y="30"/>
                </a:lnTo>
                <a:lnTo>
                  <a:pt x="4" y="26"/>
                </a:lnTo>
                <a:lnTo>
                  <a:pt x="0" y="22"/>
                </a:lnTo>
                <a:lnTo>
                  <a:pt x="0" y="16"/>
                </a:lnTo>
                <a:lnTo>
                  <a:pt x="0" y="16"/>
                </a:lnTo>
                <a:lnTo>
                  <a:pt x="0" y="10"/>
                </a:lnTo>
                <a:lnTo>
                  <a:pt x="4" y="4"/>
                </a:lnTo>
                <a:lnTo>
                  <a:pt x="8" y="2"/>
                </a:lnTo>
                <a:lnTo>
                  <a:pt x="14" y="0"/>
                </a:lnTo>
                <a:lnTo>
                  <a:pt x="14" y="0"/>
                </a:lnTo>
                <a:lnTo>
                  <a:pt x="20" y="2"/>
                </a:lnTo>
                <a:lnTo>
                  <a:pt x="24" y="4"/>
                </a:lnTo>
                <a:lnTo>
                  <a:pt x="28" y="10"/>
                </a:lnTo>
                <a:lnTo>
                  <a:pt x="28" y="16"/>
                </a:lnTo>
                <a:lnTo>
                  <a:pt x="28" y="16"/>
                </a:lnTo>
                <a:close/>
              </a:path>
            </a:pathLst>
          </a:custGeom>
          <a:noFill/>
          <a:ln w="63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2" name="Freeform 46"/>
          <p:cNvSpPr>
            <a:spLocks/>
          </p:cNvSpPr>
          <p:nvPr/>
        </p:nvSpPr>
        <p:spPr bwMode="auto">
          <a:xfrm>
            <a:off x="5625625" y="3966790"/>
            <a:ext cx="47625" cy="47625"/>
          </a:xfrm>
          <a:custGeom>
            <a:avLst/>
            <a:gdLst>
              <a:gd name="T0" fmla="*/ 30 w 30"/>
              <a:gd name="T1" fmla="*/ 16 h 30"/>
              <a:gd name="T2" fmla="*/ 30 w 30"/>
              <a:gd name="T3" fmla="*/ 16 h 30"/>
              <a:gd name="T4" fmla="*/ 28 w 30"/>
              <a:gd name="T5" fmla="*/ 22 h 30"/>
              <a:gd name="T6" fmla="*/ 26 w 30"/>
              <a:gd name="T7" fmla="*/ 26 h 30"/>
              <a:gd name="T8" fmla="*/ 20 w 30"/>
              <a:gd name="T9" fmla="*/ 30 h 30"/>
              <a:gd name="T10" fmla="*/ 14 w 30"/>
              <a:gd name="T11" fmla="*/ 30 h 30"/>
              <a:gd name="T12" fmla="*/ 14 w 30"/>
              <a:gd name="T13" fmla="*/ 30 h 30"/>
              <a:gd name="T14" fmla="*/ 8 w 30"/>
              <a:gd name="T15" fmla="*/ 30 h 30"/>
              <a:gd name="T16" fmla="*/ 4 w 30"/>
              <a:gd name="T17" fmla="*/ 26 h 30"/>
              <a:gd name="T18" fmla="*/ 0 w 30"/>
              <a:gd name="T19" fmla="*/ 22 h 30"/>
              <a:gd name="T20" fmla="*/ 0 w 30"/>
              <a:gd name="T21" fmla="*/ 16 h 30"/>
              <a:gd name="T22" fmla="*/ 0 w 30"/>
              <a:gd name="T23" fmla="*/ 16 h 30"/>
              <a:gd name="T24" fmla="*/ 0 w 30"/>
              <a:gd name="T25" fmla="*/ 10 h 30"/>
              <a:gd name="T26" fmla="*/ 4 w 30"/>
              <a:gd name="T27" fmla="*/ 4 h 30"/>
              <a:gd name="T28" fmla="*/ 8 w 30"/>
              <a:gd name="T29" fmla="*/ 2 h 30"/>
              <a:gd name="T30" fmla="*/ 14 w 30"/>
              <a:gd name="T31" fmla="*/ 0 h 30"/>
              <a:gd name="T32" fmla="*/ 14 w 30"/>
              <a:gd name="T33" fmla="*/ 0 h 30"/>
              <a:gd name="T34" fmla="*/ 20 w 30"/>
              <a:gd name="T35" fmla="*/ 2 h 30"/>
              <a:gd name="T36" fmla="*/ 26 w 30"/>
              <a:gd name="T37" fmla="*/ 4 h 30"/>
              <a:gd name="T38" fmla="*/ 28 w 30"/>
              <a:gd name="T39" fmla="*/ 10 h 30"/>
              <a:gd name="T40" fmla="*/ 30 w 30"/>
              <a:gd name="T41" fmla="*/ 16 h 30"/>
              <a:gd name="T42" fmla="*/ 30 w 30"/>
              <a:gd name="T43"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6"/>
                </a:moveTo>
                <a:lnTo>
                  <a:pt x="30" y="16"/>
                </a:lnTo>
                <a:lnTo>
                  <a:pt x="28" y="22"/>
                </a:lnTo>
                <a:lnTo>
                  <a:pt x="26" y="26"/>
                </a:lnTo>
                <a:lnTo>
                  <a:pt x="20" y="30"/>
                </a:lnTo>
                <a:lnTo>
                  <a:pt x="14" y="30"/>
                </a:lnTo>
                <a:lnTo>
                  <a:pt x="14" y="30"/>
                </a:lnTo>
                <a:lnTo>
                  <a:pt x="8" y="30"/>
                </a:lnTo>
                <a:lnTo>
                  <a:pt x="4" y="26"/>
                </a:lnTo>
                <a:lnTo>
                  <a:pt x="0" y="22"/>
                </a:lnTo>
                <a:lnTo>
                  <a:pt x="0" y="16"/>
                </a:lnTo>
                <a:lnTo>
                  <a:pt x="0" y="16"/>
                </a:lnTo>
                <a:lnTo>
                  <a:pt x="0" y="10"/>
                </a:lnTo>
                <a:lnTo>
                  <a:pt x="4" y="4"/>
                </a:lnTo>
                <a:lnTo>
                  <a:pt x="8" y="2"/>
                </a:lnTo>
                <a:lnTo>
                  <a:pt x="14" y="0"/>
                </a:lnTo>
                <a:lnTo>
                  <a:pt x="14" y="0"/>
                </a:lnTo>
                <a:lnTo>
                  <a:pt x="20" y="2"/>
                </a:lnTo>
                <a:lnTo>
                  <a:pt x="26" y="4"/>
                </a:lnTo>
                <a:lnTo>
                  <a:pt x="28" y="10"/>
                </a:lnTo>
                <a:lnTo>
                  <a:pt x="30" y="16"/>
                </a:lnTo>
                <a:lnTo>
                  <a:pt x="30" y="16"/>
                </a:lnTo>
                <a:close/>
              </a:path>
            </a:pathLst>
          </a:custGeom>
          <a:noFill/>
          <a:ln w="63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3" name="Rectangle 92"/>
          <p:cNvSpPr/>
          <p:nvPr/>
        </p:nvSpPr>
        <p:spPr>
          <a:xfrm>
            <a:off x="2739511" y="1661979"/>
            <a:ext cx="481222" cy="338554"/>
          </a:xfrm>
          <a:prstGeom prst="rect">
            <a:avLst/>
          </a:prstGeom>
        </p:spPr>
        <p:txBody>
          <a:bodyPr wrap="none" anchor="ctr">
            <a:spAutoFit/>
          </a:bodyPr>
          <a:lstStyle/>
          <a:p>
            <a:r>
              <a:rPr lang="en-GB" sz="1600" b="1" dirty="0">
                <a:solidFill>
                  <a:srgbClr val="363636"/>
                </a:solidFill>
              </a:rPr>
              <a:t>OS</a:t>
            </a:r>
          </a:p>
        </p:txBody>
      </p:sp>
    </p:spTree>
    <p:extLst>
      <p:ext uri="{BB962C8B-B14F-4D97-AF65-F5344CB8AC3E}">
        <p14:creationId xmlns:p14="http://schemas.microsoft.com/office/powerpoint/2010/main" val="42506467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237: Phase II study of front-line </a:t>
            </a:r>
            <a:r>
              <a:rPr lang="en-GB" sz="1800" dirty="0" err="1"/>
              <a:t>dovitinib</a:t>
            </a:r>
            <a:r>
              <a:rPr lang="en-GB" sz="1800" dirty="0"/>
              <a:t> (TKI258) versus </a:t>
            </a:r>
            <a:r>
              <a:rPr lang="en-GB" sz="1800" dirty="0" err="1"/>
              <a:t>sorafenib</a:t>
            </a:r>
            <a:r>
              <a:rPr lang="en-GB" sz="1800" dirty="0"/>
              <a:t> in patients (</a:t>
            </a:r>
            <a:r>
              <a:rPr lang="en-GB" sz="1800" dirty="0" err="1"/>
              <a:t>pts</a:t>
            </a:r>
            <a:r>
              <a:rPr lang="en-GB" sz="1800" dirty="0"/>
              <a:t>) with advanced hepatocellular carcinoma (HCC) </a:t>
            </a:r>
            <a:br>
              <a:rPr lang="en-GB" sz="1800" dirty="0"/>
            </a:br>
            <a:r>
              <a:rPr lang="en-GB" sz="1800" dirty="0"/>
              <a:t>– Cheng AL, et al</a:t>
            </a:r>
          </a:p>
        </p:txBody>
      </p:sp>
      <p:sp>
        <p:nvSpPr>
          <p:cNvPr id="3" name="Content Placeholder 2"/>
          <p:cNvSpPr>
            <a:spLocks noGrp="1"/>
          </p:cNvSpPr>
          <p:nvPr>
            <p:ph idx="1"/>
          </p:nvPr>
        </p:nvSpPr>
        <p:spPr/>
        <p:txBody>
          <a:bodyPr/>
          <a:lstStyle/>
          <a:p>
            <a:pPr marL="0" indent="0">
              <a:spcAft>
                <a:spcPts val="24600"/>
              </a:spcAft>
              <a:buClr>
                <a:srgbClr val="043882"/>
              </a:buClr>
              <a:buNone/>
            </a:pPr>
            <a:r>
              <a:rPr lang="en-GB" sz="1600" b="1" dirty="0">
                <a:solidFill>
                  <a:schemeClr val="tx1"/>
                </a:solidFill>
              </a:rPr>
              <a:t>Key </a:t>
            </a:r>
            <a:r>
              <a:rPr lang="en-GB" sz="1600" b="1" dirty="0" smtClean="0">
                <a:solidFill>
                  <a:schemeClr val="tx1"/>
                </a:solidFill>
              </a:rPr>
              <a:t>results</a:t>
            </a:r>
          </a:p>
          <a:p>
            <a:pPr marL="0" indent="0">
              <a:buClr>
                <a:srgbClr val="043882"/>
              </a:buClr>
              <a:buNone/>
            </a:pPr>
            <a:r>
              <a:rPr lang="en-GB" sz="1600" b="1" dirty="0" smtClean="0">
                <a:solidFill>
                  <a:schemeClr val="tx1"/>
                </a:solidFill>
              </a:rPr>
              <a:t>Conclusions</a:t>
            </a:r>
            <a:endParaRPr lang="en-GB" sz="1600" b="1" dirty="0">
              <a:solidFill>
                <a:schemeClr val="tx1"/>
              </a:solidFill>
            </a:endParaRPr>
          </a:p>
          <a:p>
            <a:pPr>
              <a:buClr>
                <a:srgbClr val="043882"/>
              </a:buClr>
            </a:pPr>
            <a:r>
              <a:rPr lang="en-US" sz="1600" b="1" dirty="0" err="1">
                <a:solidFill>
                  <a:schemeClr val="tx1"/>
                </a:solidFill>
              </a:rPr>
              <a:t>Dovitinib</a:t>
            </a:r>
            <a:r>
              <a:rPr lang="en-US" sz="1600" b="1" dirty="0">
                <a:solidFill>
                  <a:schemeClr val="tx1"/>
                </a:solidFill>
              </a:rPr>
              <a:t> showed no greater activity over </a:t>
            </a:r>
            <a:r>
              <a:rPr lang="en-US" sz="1600" b="1" dirty="0" err="1">
                <a:solidFill>
                  <a:schemeClr val="tx1"/>
                </a:solidFill>
              </a:rPr>
              <a:t>sorafenib</a:t>
            </a:r>
            <a:r>
              <a:rPr lang="en-US" sz="1600" b="1" dirty="0">
                <a:solidFill>
                  <a:schemeClr val="tx1"/>
                </a:solidFill>
              </a:rPr>
              <a:t> as a first-line therapy in patients with advanced HCC</a:t>
            </a:r>
          </a:p>
          <a:p>
            <a:pPr>
              <a:buClr>
                <a:srgbClr val="043882"/>
              </a:buClr>
            </a:pPr>
            <a:r>
              <a:rPr lang="en-US" sz="1600" b="1" dirty="0">
                <a:solidFill>
                  <a:schemeClr val="tx1"/>
                </a:solidFill>
              </a:rPr>
              <a:t>The </a:t>
            </a:r>
            <a:r>
              <a:rPr lang="en-US" sz="1600" b="1" dirty="0" err="1">
                <a:solidFill>
                  <a:schemeClr val="tx1"/>
                </a:solidFill>
              </a:rPr>
              <a:t>dovitinib</a:t>
            </a:r>
            <a:r>
              <a:rPr lang="en-US" sz="1600" b="1" dirty="0">
                <a:solidFill>
                  <a:schemeClr val="tx1"/>
                </a:solidFill>
              </a:rPr>
              <a:t> safety profile was similar to that observed in other trials</a:t>
            </a:r>
          </a:p>
          <a:p>
            <a:pPr>
              <a:buClr>
                <a:srgbClr val="043882"/>
              </a:buClr>
            </a:pPr>
            <a:r>
              <a:rPr lang="en-US" sz="1600" b="1" dirty="0">
                <a:solidFill>
                  <a:schemeClr val="tx1"/>
                </a:solidFill>
              </a:rPr>
              <a:t>Significant association of median OS with sVEGFR1 and HGF baseline plasma levels for </a:t>
            </a:r>
            <a:r>
              <a:rPr lang="en-US" sz="1600" b="1" dirty="0" err="1">
                <a:solidFill>
                  <a:schemeClr val="tx1"/>
                </a:solidFill>
              </a:rPr>
              <a:t>dovitinib</a:t>
            </a:r>
            <a:endParaRPr lang="en-US" sz="1600" b="1" dirty="0">
              <a:solidFill>
                <a:schemeClr val="tx1"/>
              </a:solidFill>
            </a:endParaRPr>
          </a:p>
          <a:p>
            <a:endParaRPr lang="en-GB" dirty="0"/>
          </a:p>
        </p:txBody>
      </p:sp>
      <p:sp>
        <p:nvSpPr>
          <p:cNvPr id="5" name="Text Placeholder 4"/>
          <p:cNvSpPr>
            <a:spLocks noGrp="1"/>
          </p:cNvSpPr>
          <p:nvPr>
            <p:ph type="body" sz="quarter" idx="11"/>
          </p:nvPr>
        </p:nvSpPr>
        <p:spPr/>
        <p:txBody>
          <a:bodyPr/>
          <a:lstStyle/>
          <a:p>
            <a:r>
              <a:rPr lang="en-GB" dirty="0">
                <a:solidFill>
                  <a:srgbClr val="363636"/>
                </a:solidFill>
              </a:rPr>
              <a:t>Cheng </a:t>
            </a:r>
            <a:r>
              <a:rPr lang="fr-FR" dirty="0">
                <a:solidFill>
                  <a:srgbClr val="363636"/>
                </a:solidFill>
              </a:rPr>
              <a:t>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237</a:t>
            </a:r>
            <a:r>
              <a:rPr lang="fr-FR" dirty="0" smtClean="0">
                <a:solidFill>
                  <a:srgbClr val="363636"/>
                </a:solidFill>
              </a:rPr>
              <a:t>)</a:t>
            </a:r>
            <a:endParaRPr lang="en-GB" dirty="0">
              <a:solidFill>
                <a:srgbClr val="36363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033956701"/>
              </p:ext>
            </p:extLst>
          </p:nvPr>
        </p:nvGraphicFramePr>
        <p:xfrm>
          <a:off x="551812" y="1742136"/>
          <a:ext cx="8060271" cy="2704086"/>
        </p:xfrm>
        <a:graphic>
          <a:graphicData uri="http://schemas.openxmlformats.org/drawingml/2006/table">
            <a:tbl>
              <a:tblPr firstRow="1" bandRow="1">
                <a:tableStyleId>{69012ECD-51FC-41F1-AA8D-1B2483CD663E}</a:tableStyleId>
              </a:tblPr>
              <a:tblGrid>
                <a:gridCol w="2432241"/>
                <a:gridCol w="938005"/>
                <a:gridCol w="938005"/>
                <a:gridCol w="938005"/>
                <a:gridCol w="938005"/>
                <a:gridCol w="938005"/>
                <a:gridCol w="938005"/>
              </a:tblGrid>
              <a:tr h="249654">
                <a:tc rowSpan="2">
                  <a:txBody>
                    <a:bodyPr/>
                    <a:lstStyle/>
                    <a:p>
                      <a:pPr marL="0">
                        <a:lnSpc>
                          <a:spcPct val="100000"/>
                        </a:lnSpc>
                      </a:pPr>
                      <a:r>
                        <a:rPr lang="en-GB" sz="1200" baseline="0" dirty="0" smtClean="0">
                          <a:solidFill>
                            <a:schemeClr val="tx2"/>
                          </a:solidFill>
                        </a:rPr>
                        <a:t>AEs of any grade occurring in ≥30% in either group , n (%)</a:t>
                      </a:r>
                    </a:p>
                  </a:txBody>
                  <a:tcPr anchor="ctr">
                    <a:lnL w="1270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2"/>
                    </a:solidFill>
                  </a:tcPr>
                </a:tc>
                <a:tc gridSpan="3">
                  <a:txBody>
                    <a:bodyPr/>
                    <a:lstStyle/>
                    <a:p>
                      <a:pPr algn="ctr">
                        <a:lnSpc>
                          <a:spcPts val="1200"/>
                        </a:lnSpc>
                      </a:pPr>
                      <a:r>
                        <a:rPr lang="en-GB" sz="1200" dirty="0" smtClean="0">
                          <a:solidFill>
                            <a:schemeClr val="tx2"/>
                          </a:solidFill>
                        </a:rPr>
                        <a:t>Dovitinib (n=79)</a:t>
                      </a:r>
                      <a:endParaRPr lang="en-GB" sz="1200" dirty="0">
                        <a:solidFill>
                          <a:schemeClr val="tx2"/>
                        </a:solidFill>
                      </a:endParaRPr>
                    </a:p>
                  </a:txBody>
                  <a:tcPr anchor="ctr">
                    <a:lnL>
                      <a:noFill/>
                    </a:lnL>
                    <a:lnR>
                      <a:noFill/>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pPr algn="ctr">
                        <a:lnSpc>
                          <a:spcPts val="1200"/>
                        </a:lnSpc>
                      </a:pPr>
                      <a:endParaRPr lang="en-GB" sz="1300" dirty="0">
                        <a:solidFill>
                          <a:schemeClr val="tx2"/>
                        </a:solidFill>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a:p>
                  </a:txBody>
                  <a:tcPr/>
                </a:tc>
                <a:tc gridSpan="3">
                  <a:txBody>
                    <a:bodyPr/>
                    <a:lstStyle/>
                    <a:p>
                      <a:pPr algn="ctr">
                        <a:lnSpc>
                          <a:spcPts val="1200"/>
                        </a:lnSpc>
                      </a:pPr>
                      <a:r>
                        <a:rPr lang="en-GB" sz="1200" dirty="0" smtClean="0">
                          <a:solidFill>
                            <a:schemeClr val="tx2"/>
                          </a:solidFill>
                        </a:rPr>
                        <a:t>Sorafenib</a:t>
                      </a:r>
                      <a:r>
                        <a:rPr lang="en-GB" sz="1200" baseline="0" dirty="0" smtClean="0">
                          <a:solidFill>
                            <a:schemeClr val="tx2"/>
                          </a:solidFill>
                        </a:rPr>
                        <a:t> (n=83)</a:t>
                      </a:r>
                      <a:endParaRPr lang="en-GB" sz="1200" dirty="0">
                        <a:solidFill>
                          <a:schemeClr val="tx2"/>
                        </a:solidFill>
                      </a:endParaRPr>
                    </a:p>
                  </a:txBody>
                  <a:tcPr anchor="ctr">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solidFill>
                      <a:schemeClr val="bg2"/>
                    </a:solidFill>
                  </a:tcPr>
                </a:tc>
                <a:tc hMerge="1">
                  <a:txBody>
                    <a:bodyPr/>
                    <a:lstStyle/>
                    <a:p>
                      <a:pPr algn="ctr">
                        <a:lnSpc>
                          <a:spcPts val="1200"/>
                        </a:lnSpc>
                      </a:pPr>
                      <a:endParaRPr lang="en-GB" sz="1300" dirty="0">
                        <a:solidFill>
                          <a:schemeClr val="tx2"/>
                        </a:solidFill>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endParaRPr lang="en-GB"/>
                    </a:p>
                  </a:txBody>
                  <a:tcPr/>
                </a:tc>
              </a:tr>
              <a:tr h="249654">
                <a:tc vMerge="1">
                  <a:txBody>
                    <a:bodyPr/>
                    <a:lstStyle/>
                    <a:p>
                      <a:pPr marL="0">
                        <a:lnSpc>
                          <a:spcPts val="1200"/>
                        </a:lnSpc>
                      </a:pPr>
                      <a:endParaRPr lang="en-GB" sz="1200" baseline="0" dirty="0" smtClean="0">
                        <a:solidFill>
                          <a:schemeClr val="tx2"/>
                        </a:solidFill>
                      </a:endParaRPr>
                    </a:p>
                  </a:txBody>
                  <a:tcPr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60D27"/>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b="1" dirty="0" smtClean="0">
                          <a:solidFill>
                            <a:schemeClr val="tx2"/>
                          </a:solidFill>
                        </a:rPr>
                        <a:t>Any grade</a:t>
                      </a: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b="1" dirty="0" smtClean="0">
                          <a:solidFill>
                            <a:schemeClr val="tx2"/>
                          </a:solidFill>
                        </a:rPr>
                        <a:t>Grade 3</a:t>
                      </a: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b="1" dirty="0" smtClean="0">
                          <a:solidFill>
                            <a:schemeClr val="tx2"/>
                          </a:solidFill>
                        </a:rPr>
                        <a:t>Grade</a:t>
                      </a:r>
                      <a:r>
                        <a:rPr lang="en-GB" sz="1200" b="1" baseline="0" dirty="0" smtClean="0">
                          <a:solidFill>
                            <a:schemeClr val="tx2"/>
                          </a:solidFill>
                        </a:rPr>
                        <a:t> 4</a:t>
                      </a:r>
                      <a:endParaRPr lang="en-GB" sz="1200" b="1" dirty="0" smtClean="0">
                        <a:solidFill>
                          <a:schemeClr val="tx2"/>
                        </a:solidFill>
                      </a:endParaRP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b="1" dirty="0" smtClean="0">
                          <a:solidFill>
                            <a:schemeClr val="tx2"/>
                          </a:solidFill>
                        </a:rPr>
                        <a:t>Any grade</a:t>
                      </a: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b="1" dirty="0" smtClean="0">
                          <a:solidFill>
                            <a:schemeClr val="tx2"/>
                          </a:solidFill>
                        </a:rPr>
                        <a:t>Grade 3</a:t>
                      </a: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b="1" dirty="0" smtClean="0">
                          <a:solidFill>
                            <a:schemeClr val="tx2"/>
                          </a:solidFill>
                        </a:rPr>
                        <a:t>Grade</a:t>
                      </a:r>
                      <a:r>
                        <a:rPr lang="en-GB" sz="1200" b="1" baseline="0" dirty="0" smtClean="0">
                          <a:solidFill>
                            <a:schemeClr val="tx2"/>
                          </a:solidFill>
                        </a:rPr>
                        <a:t> 4</a:t>
                      </a:r>
                      <a:endParaRPr lang="en-GB" sz="1200" b="1" dirty="0" smtClean="0">
                        <a:solidFill>
                          <a:schemeClr val="tx2"/>
                        </a:solidFill>
                      </a:endParaRPr>
                    </a:p>
                  </a:txBody>
                  <a:tcPr anchor="ctr">
                    <a:lnL>
                      <a:noFill/>
                    </a:lnL>
                    <a:lnR w="12700" cap="flat" cmpd="sng" algn="ctr">
                      <a:solidFill>
                        <a:schemeClr val="tx2"/>
                      </a:solidFill>
                      <a:prstDash val="solid"/>
                      <a:round/>
                      <a:headEnd type="none" w="med" len="med"/>
                      <a:tailEnd type="none" w="med" len="me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49654">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GB" sz="1200" baseline="0" dirty="0" smtClean="0"/>
                        <a:t>Diarrhoea</a:t>
                      </a:r>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49 (62)</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9 (11)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35 (42)</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baseline="0" dirty="0" smtClean="0"/>
                        <a:t>1 (1)</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0</a:t>
                      </a:r>
                      <a:endParaRPr lang="en-GB" sz="12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r>
              <a:tr h="249654">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GB" sz="1200" baseline="0" dirty="0" smtClean="0"/>
                        <a:t>Decreased appetite</a:t>
                      </a:r>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34 (43)</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6 (8)</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26</a:t>
                      </a:r>
                      <a:r>
                        <a:rPr lang="en-GB" sz="1200" baseline="0" dirty="0" smtClean="0"/>
                        <a:t> (31)</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4 (5)</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0</a:t>
                      </a:r>
                      <a:endParaRPr lang="en-GB" sz="12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r>
              <a:tr h="249654">
                <a:tc>
                  <a:txBody>
                    <a:bodyPr/>
                    <a:lstStyle/>
                    <a:p>
                      <a:pPr marL="0">
                        <a:lnSpc>
                          <a:spcPts val="1200"/>
                        </a:lnSpc>
                      </a:pPr>
                      <a:r>
                        <a:rPr lang="en-GB" sz="1200" baseline="0" dirty="0" smtClean="0"/>
                        <a:t>Nausea</a:t>
                      </a:r>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32 (41)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4 (5)</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16 (19)</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0</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0</a:t>
                      </a:r>
                      <a:endParaRPr lang="en-GB" sz="12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r>
              <a:tr h="249654">
                <a:tc>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GB" sz="1200" baseline="0" dirty="0" smtClean="0"/>
                        <a:t>Vomiting</a:t>
                      </a:r>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32 (41)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1 (1)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10 (12)</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1 (1)</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0</a:t>
                      </a:r>
                      <a:endParaRPr lang="en-GB" sz="12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r>
              <a:tr h="249654">
                <a:tc>
                  <a:txBody>
                    <a:bodyPr/>
                    <a:lstStyle/>
                    <a:p>
                      <a:pPr marL="0">
                        <a:lnSpc>
                          <a:spcPts val="1200"/>
                        </a:lnSpc>
                      </a:pPr>
                      <a:r>
                        <a:rPr lang="en-GB" sz="1200" baseline="0" dirty="0" smtClean="0"/>
                        <a:t>Fatigue</a:t>
                      </a:r>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28 (35)</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11 (14)</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13 (16)</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2 (2)</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0</a:t>
                      </a:r>
                      <a:endParaRPr lang="en-GB" sz="12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r>
              <a:tr h="249654">
                <a:tc>
                  <a:txBody>
                    <a:bodyPr/>
                    <a:lstStyle/>
                    <a:p>
                      <a:pPr marL="0">
                        <a:lnSpc>
                          <a:spcPts val="1200"/>
                        </a:lnSpc>
                      </a:pPr>
                      <a:r>
                        <a:rPr lang="en-GB" sz="1200" baseline="0" dirty="0" smtClean="0"/>
                        <a:t>Rash</a:t>
                      </a:r>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27</a:t>
                      </a:r>
                      <a:r>
                        <a:rPr lang="en-GB" sz="1200" baseline="0" dirty="0" smtClean="0"/>
                        <a:t> (34)</a:t>
                      </a:r>
                      <a:endParaRPr lang="en-GB" sz="1200" dirty="0" smtClean="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1 (1)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18 (22)</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2 (2)</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0</a:t>
                      </a:r>
                      <a:endParaRPr lang="en-GB" sz="12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10196"/>
                      </a:srgbClr>
                    </a:solidFill>
                  </a:tcPr>
                </a:tc>
              </a:tr>
              <a:tr h="249654">
                <a:tc>
                  <a:txBody>
                    <a:bodyPr/>
                    <a:lstStyle/>
                    <a:p>
                      <a:pPr marL="0">
                        <a:lnSpc>
                          <a:spcPts val="1200"/>
                        </a:lnSpc>
                      </a:pPr>
                      <a:r>
                        <a:rPr lang="en-GB" sz="1200" baseline="0" dirty="0" smtClean="0"/>
                        <a:t>Pyrexia</a:t>
                      </a:r>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24 (30)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1 (1)</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0</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23 (28)</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baseline="0" dirty="0" smtClean="0"/>
                        <a:t>1 (1)</a:t>
                      </a:r>
                      <a:endParaRPr lang="en-GB"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c>
                  <a:txBody>
                    <a:bodyPr/>
                    <a:lstStyle/>
                    <a:p>
                      <a:pPr algn="ctr">
                        <a:lnSpc>
                          <a:spcPts val="1200"/>
                        </a:lnSpc>
                      </a:pPr>
                      <a:r>
                        <a:rPr lang="en-GB" sz="1200" dirty="0" smtClean="0"/>
                        <a:t>0</a:t>
                      </a:r>
                      <a:endParaRPr lang="en-GB" sz="12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A0A0A0">
                        <a:alpha val="25098"/>
                      </a:srgbClr>
                    </a:solidFill>
                  </a:tcPr>
                </a:tc>
              </a:tr>
              <a:tr h="249654">
                <a:tc>
                  <a:txBody>
                    <a:bodyPr/>
                    <a:lstStyle/>
                    <a:p>
                      <a:pPr marL="0">
                        <a:lnSpc>
                          <a:spcPct val="100000"/>
                        </a:lnSpc>
                      </a:pPr>
                      <a:r>
                        <a:rPr lang="en-GB" sz="1200" baseline="0" dirty="0" smtClean="0"/>
                        <a:t>Palmar-plantar </a:t>
                      </a:r>
                      <a:r>
                        <a:rPr lang="en-GB" sz="1200" baseline="0" dirty="0" err="1" smtClean="0"/>
                        <a:t>erythodysesthesia</a:t>
                      </a:r>
                      <a:r>
                        <a:rPr lang="en-GB" sz="1200" baseline="0" dirty="0" smtClean="0"/>
                        <a:t> syndrome</a:t>
                      </a:r>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11 (4)</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1 (1)</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0 </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200"/>
                        </a:lnSpc>
                      </a:pPr>
                      <a:r>
                        <a:rPr lang="en-GB" sz="1200" baseline="0" dirty="0" smtClean="0"/>
                        <a:t>55 (66)</a:t>
                      </a:r>
                      <a:endParaRPr lang="en-GB" sz="1200"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200"/>
                        </a:lnSpc>
                      </a:pPr>
                      <a:r>
                        <a:rPr lang="en-GB" sz="1200" baseline="0" dirty="0" smtClean="0"/>
                        <a:t>13 (16)</a:t>
                      </a:r>
                      <a:endParaRPr lang="en-GB" sz="1200" dirty="0"/>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200"/>
                        </a:lnSpc>
                      </a:pPr>
                      <a:r>
                        <a:rPr lang="en-GB" sz="1200" dirty="0" smtClean="0"/>
                        <a:t>0</a:t>
                      </a:r>
                      <a:endParaRPr lang="en-GB" sz="1200" dirty="0"/>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bl>
          </a:graphicData>
        </a:graphic>
      </p:graphicFrame>
    </p:spTree>
    <p:extLst>
      <p:ext uri="{BB962C8B-B14F-4D97-AF65-F5344CB8AC3E}">
        <p14:creationId xmlns:p14="http://schemas.microsoft.com/office/powerpoint/2010/main" val="12472769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238: Randomized phase II trial comparing the efficacy and safety of </a:t>
            </a:r>
            <a:r>
              <a:rPr lang="en-GB" sz="1800" dirty="0" err="1"/>
              <a:t>nintedanib</a:t>
            </a:r>
            <a:r>
              <a:rPr lang="en-GB" sz="1800" dirty="0"/>
              <a:t> versus </a:t>
            </a:r>
            <a:r>
              <a:rPr lang="en-GB" sz="1800" dirty="0" err="1"/>
              <a:t>sorafenib</a:t>
            </a:r>
            <a:r>
              <a:rPr lang="en-GB" sz="1800" dirty="0"/>
              <a:t> in patients with advanced hepatocellular carcinoma (HCC) – Palmer DH, et al</a:t>
            </a:r>
          </a:p>
        </p:txBody>
      </p:sp>
      <p:sp>
        <p:nvSpPr>
          <p:cNvPr id="3" name="Text Placeholder 2"/>
          <p:cNvSpPr>
            <a:spLocks noGrp="1"/>
          </p:cNvSpPr>
          <p:nvPr>
            <p:ph type="body" sz="quarter" idx="10"/>
          </p:nvPr>
        </p:nvSpPr>
        <p:spPr/>
        <p:txBody>
          <a:bodyPr/>
          <a:lstStyle/>
          <a:p>
            <a:r>
              <a:rPr lang="en-US" dirty="0">
                <a:solidFill>
                  <a:srgbClr val="363636"/>
                </a:solidFill>
              </a:rPr>
              <a:t>*Also targets</a:t>
            </a:r>
            <a:r>
              <a:rPr lang="en-US" dirty="0"/>
              <a:t> RET, Flt3 and </a:t>
            </a:r>
            <a:r>
              <a:rPr lang="en-US" dirty="0" err="1"/>
              <a:t>Src</a:t>
            </a:r>
            <a:r>
              <a:rPr lang="en-US" dirty="0"/>
              <a:t>; </a:t>
            </a:r>
            <a:r>
              <a:rPr lang="en-US" baseline="30000" dirty="0"/>
              <a:t>†</a:t>
            </a:r>
            <a:r>
              <a:rPr lang="en-US" dirty="0"/>
              <a:t>28-day cycles</a:t>
            </a:r>
          </a:p>
        </p:txBody>
      </p:sp>
      <p:sp>
        <p:nvSpPr>
          <p:cNvPr id="4" name="Text Placeholder 3"/>
          <p:cNvSpPr>
            <a:spLocks noGrp="1"/>
          </p:cNvSpPr>
          <p:nvPr>
            <p:ph type="body" sz="quarter" idx="11"/>
          </p:nvPr>
        </p:nvSpPr>
        <p:spPr/>
        <p:txBody>
          <a:bodyPr/>
          <a:lstStyle/>
          <a:p>
            <a:r>
              <a:rPr lang="en-GB" dirty="0"/>
              <a:t>Palmer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238</a:t>
            </a:r>
            <a:r>
              <a:rPr lang="fr-FR" dirty="0" smtClean="0"/>
              <a:t>)</a:t>
            </a:r>
            <a:endParaRPr lang="en-GB" dirty="0"/>
          </a:p>
        </p:txBody>
      </p:sp>
      <p:sp>
        <p:nvSpPr>
          <p:cNvPr id="5" name="Oval 14"/>
          <p:cNvSpPr>
            <a:spLocks noChangeArrowheads="1"/>
          </p:cNvSpPr>
          <p:nvPr/>
        </p:nvSpPr>
        <p:spPr bwMode="auto">
          <a:xfrm>
            <a:off x="3941537" y="345241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b="1" dirty="0" smtClean="0">
                <a:solidFill>
                  <a:schemeClr val="bg1"/>
                </a:solidFill>
                <a:ea typeface="SimSun" pitchFamily="2" charset="-122"/>
              </a:rPr>
              <a:t>R</a:t>
            </a:r>
            <a:br>
              <a:rPr lang="en-GB" altLang="zh-CN" b="1" dirty="0" smtClean="0">
                <a:solidFill>
                  <a:schemeClr val="bg1"/>
                </a:solidFill>
                <a:ea typeface="SimSun" pitchFamily="2" charset="-122"/>
              </a:rPr>
            </a:br>
            <a:r>
              <a:rPr lang="en-GB" altLang="zh-CN" b="1" dirty="0" smtClean="0">
                <a:solidFill>
                  <a:schemeClr val="bg1"/>
                </a:solidFill>
                <a:ea typeface="SimSun" pitchFamily="2" charset="-122"/>
              </a:rPr>
              <a:t>2:1</a:t>
            </a:r>
            <a:endParaRPr lang="en-GB" altLang="zh-CN" b="1" dirty="0">
              <a:solidFill>
                <a:schemeClr val="bg1"/>
              </a:solidFill>
              <a:ea typeface="SimSun" pitchFamily="2" charset="-122"/>
            </a:endParaRPr>
          </a:p>
        </p:txBody>
      </p:sp>
      <p:cxnSp>
        <p:nvCxnSpPr>
          <p:cNvPr id="6" name="AutoShape 15"/>
          <p:cNvCxnSpPr>
            <a:cxnSpLocks noChangeShapeType="1"/>
            <a:stCxn id="5" idx="0"/>
            <a:endCxn id="11" idx="1"/>
          </p:cNvCxnSpPr>
          <p:nvPr/>
        </p:nvCxnSpPr>
        <p:spPr bwMode="auto">
          <a:xfrm rot="5400000" flipH="1" flipV="1">
            <a:off x="4217370" y="2804471"/>
            <a:ext cx="663905" cy="631975"/>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52418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8" name="Content Placeholder 26"/>
          <p:cNvSpPr txBox="1">
            <a:spLocks/>
          </p:cNvSpPr>
          <p:nvPr/>
        </p:nvSpPr>
        <p:spPr bwMode="auto">
          <a:xfrm>
            <a:off x="4855936" y="3282642"/>
            <a:ext cx="3918177" cy="892175"/>
          </a:xfrm>
          <a:prstGeom prst="rect">
            <a:avLst/>
          </a:prstGeom>
          <a:noFill/>
          <a:ln w="9525">
            <a:noFill/>
            <a:miter lim="800000"/>
            <a:headEnd/>
            <a:tailEnd/>
          </a:ln>
        </p:spPr>
        <p:txBody>
          <a:bodyPr/>
          <a:lstStyle/>
          <a:p>
            <a:pPr marL="190500" indent="-190500" algn="l">
              <a:spcBef>
                <a:spcPts val="0"/>
              </a:spcBef>
              <a:spcAft>
                <a:spcPts val="0"/>
              </a:spcAft>
              <a:defRPr/>
            </a:pPr>
            <a:r>
              <a:rPr lang="en-GB" sz="1400" b="1" dirty="0">
                <a:solidFill>
                  <a:schemeClr val="bg1"/>
                </a:solidFill>
                <a:latin typeface="+mn-lt"/>
              </a:rPr>
              <a:t>Stratification</a:t>
            </a:r>
          </a:p>
          <a:p>
            <a:pPr marL="203200" indent="-203200">
              <a:spcBef>
                <a:spcPts val="0"/>
              </a:spcBef>
              <a:spcAft>
                <a:spcPts val="0"/>
              </a:spcAft>
              <a:buFont typeface="Arial" pitchFamily="34" charset="0"/>
              <a:buChar char="•"/>
              <a:defRPr/>
            </a:pPr>
            <a:r>
              <a:rPr lang="en-GB" sz="1400" dirty="0" err="1"/>
              <a:t>Macrovascular</a:t>
            </a:r>
            <a:r>
              <a:rPr lang="en-GB" sz="1400" dirty="0"/>
              <a:t> invasion and/or </a:t>
            </a:r>
            <a:r>
              <a:rPr lang="en-GB" sz="1400" dirty="0" err="1"/>
              <a:t>extrahepatic</a:t>
            </a:r>
            <a:r>
              <a:rPr lang="en-GB" sz="1400" dirty="0"/>
              <a:t> spread vs. no invasion or </a:t>
            </a:r>
            <a:r>
              <a:rPr lang="en-GB" sz="1400" dirty="0" smtClean="0"/>
              <a:t>spread</a:t>
            </a:r>
            <a:endParaRPr lang="en-GB" sz="1400" dirty="0"/>
          </a:p>
        </p:txBody>
      </p:sp>
      <p:cxnSp>
        <p:nvCxnSpPr>
          <p:cNvPr id="9" name="AutoShape 19"/>
          <p:cNvCxnSpPr>
            <a:cxnSpLocks noChangeShapeType="1"/>
          </p:cNvCxnSpPr>
          <p:nvPr/>
        </p:nvCxnSpPr>
        <p:spPr bwMode="auto">
          <a:xfrm>
            <a:off x="3684814" y="3744510"/>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43800" y="2788505"/>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865310" y="237813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err="1">
                <a:solidFill>
                  <a:schemeClr val="tx2"/>
                </a:solidFill>
                <a:ea typeface="SimSun" pitchFamily="2" charset="-122"/>
              </a:rPr>
              <a:t>Nintedanib</a:t>
            </a:r>
            <a:r>
              <a:rPr lang="en-GB" altLang="zh-CN" dirty="0">
                <a:solidFill>
                  <a:schemeClr val="tx2"/>
                </a:solidFill>
                <a:ea typeface="SimSun" pitchFamily="2" charset="-122"/>
              </a:rPr>
              <a:t> 200 mg bid continuously</a:t>
            </a:r>
            <a:r>
              <a:rPr lang="en-US" baseline="30000" dirty="0">
                <a:solidFill>
                  <a:schemeClr val="tx2"/>
                </a:solidFill>
              </a:rPr>
              <a:t>†</a:t>
            </a:r>
            <a:endParaRPr lang="en-GB" altLang="zh-CN" dirty="0">
              <a:solidFill>
                <a:schemeClr val="tx2"/>
              </a:solidFill>
              <a:ea typeface="SimSun" pitchFamily="2" charset="-122"/>
            </a:endParaRPr>
          </a:p>
          <a:p>
            <a:pPr algn="ctr" defTabSz="892175" eaLnBrk="0" hangingPunct="0"/>
            <a:r>
              <a:rPr lang="en-GB" altLang="zh-CN" dirty="0">
                <a:solidFill>
                  <a:schemeClr val="tx2"/>
                </a:solidFill>
                <a:ea typeface="SimSun" pitchFamily="2" charset="-122"/>
              </a:rPr>
              <a:t>(n=62)</a:t>
            </a:r>
          </a:p>
        </p:txBody>
      </p:sp>
      <p:sp>
        <p:nvSpPr>
          <p:cNvPr id="12" name="TextBox 11"/>
          <p:cNvSpPr txBox="1"/>
          <p:nvPr/>
        </p:nvSpPr>
        <p:spPr>
          <a:xfrm>
            <a:off x="369888" y="1295400"/>
            <a:ext cx="8404225" cy="830997"/>
          </a:xfrm>
          <a:prstGeom prst="rect">
            <a:avLst/>
          </a:prstGeom>
          <a:noFill/>
        </p:spPr>
        <p:txBody>
          <a:bodyPr wrap="square" lIns="0" rtlCol="0">
            <a:spAutoFit/>
          </a:bodyPr>
          <a:lstStyle/>
          <a:p>
            <a:pPr lvl="0">
              <a:buClr>
                <a:srgbClr val="043882"/>
              </a:buClr>
            </a:pPr>
            <a:r>
              <a:rPr lang="en-GB" sz="1600" b="1" dirty="0"/>
              <a:t>Study objective</a:t>
            </a:r>
            <a:r>
              <a:rPr lang="en-GB" sz="1600" dirty="0"/>
              <a:t> </a:t>
            </a:r>
          </a:p>
          <a:p>
            <a:pPr marL="285750" lvl="1" indent="-285750">
              <a:spcAft>
                <a:spcPts val="1200"/>
              </a:spcAft>
              <a:buClr>
                <a:srgbClr val="043882"/>
              </a:buClr>
              <a:buFont typeface="Arial" panose="020B0604020202020204" pitchFamily="34" charset="0"/>
              <a:buChar char="•"/>
            </a:pPr>
            <a:r>
              <a:rPr lang="en-GB" sz="1600" dirty="0"/>
              <a:t>To investigate the efficacy and safety of </a:t>
            </a:r>
            <a:r>
              <a:rPr lang="en-GB" sz="1600" dirty="0" err="1"/>
              <a:t>nintedanib</a:t>
            </a:r>
            <a:r>
              <a:rPr lang="en-GB" sz="1600" dirty="0"/>
              <a:t>, a triple </a:t>
            </a:r>
            <a:r>
              <a:rPr lang="en-US" sz="1600" dirty="0" err="1"/>
              <a:t>angiokinase</a:t>
            </a:r>
            <a:r>
              <a:rPr lang="en-GB" sz="1600" dirty="0"/>
              <a:t> inhibitor of VEGFR, PDGFR and FGFR*, vs. </a:t>
            </a:r>
            <a:r>
              <a:rPr lang="en-GB" sz="1600" dirty="0" err="1"/>
              <a:t>sorafenib</a:t>
            </a:r>
            <a:r>
              <a:rPr lang="en-GB" sz="1600" dirty="0"/>
              <a:t> in patients with advanced </a:t>
            </a:r>
            <a:r>
              <a:rPr lang="en-GB" sz="1600" dirty="0" smtClean="0"/>
              <a:t>HCC</a:t>
            </a:r>
            <a:endParaRPr lang="en-GB" dirty="0"/>
          </a:p>
        </p:txBody>
      </p:sp>
      <p:sp>
        <p:nvSpPr>
          <p:cNvPr id="13" name="AutoShape 9"/>
          <p:cNvSpPr>
            <a:spLocks noChangeArrowheads="1"/>
          </p:cNvSpPr>
          <p:nvPr/>
        </p:nvSpPr>
        <p:spPr bwMode="auto">
          <a:xfrm>
            <a:off x="365124" y="2333204"/>
            <a:ext cx="3319690" cy="28135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ts val="300"/>
              </a:spcAft>
            </a:pPr>
            <a:r>
              <a:rPr lang="en-US" altLang="zh-CN" dirty="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defTabSz="892175" eaLnBrk="0" hangingPunct="0">
              <a:spcAft>
                <a:spcPts val="300"/>
              </a:spcAft>
              <a:buFont typeface="Arial" pitchFamily="34" charset="0"/>
              <a:buChar char="•"/>
            </a:pPr>
            <a:r>
              <a:rPr lang="en-GB" altLang="zh-CN" dirty="0" err="1">
                <a:solidFill>
                  <a:schemeClr val="tx2"/>
                </a:solidFill>
                <a:ea typeface="SimSun" pitchFamily="2" charset="-122"/>
              </a:rPr>
              <a:t>Unresectable</a:t>
            </a:r>
            <a:r>
              <a:rPr lang="en-GB" altLang="zh-CN" dirty="0">
                <a:solidFill>
                  <a:schemeClr val="tx2"/>
                </a:solidFill>
                <a:ea typeface="SimSun" pitchFamily="2" charset="-122"/>
              </a:rPr>
              <a:t>/metastatic HCC</a:t>
            </a:r>
          </a:p>
          <a:p>
            <a:pPr marL="228600" indent="-228600" defTabSz="892175" eaLnBrk="0" hangingPunct="0">
              <a:spcAft>
                <a:spcPts val="300"/>
              </a:spcAft>
              <a:buFont typeface="Arial" pitchFamily="34" charset="0"/>
              <a:buChar char="•"/>
            </a:pPr>
            <a:r>
              <a:rPr lang="en-GB" altLang="zh-CN" dirty="0">
                <a:solidFill>
                  <a:schemeClr val="tx2"/>
                </a:solidFill>
                <a:ea typeface="SimSun" pitchFamily="2" charset="-122"/>
              </a:rPr>
              <a:t>No previous systemic therapy for HCC</a:t>
            </a:r>
          </a:p>
          <a:p>
            <a:pPr marL="228600" indent="-228600" defTabSz="892175" eaLnBrk="0" hangingPunct="0">
              <a:spcAft>
                <a:spcPts val="300"/>
              </a:spcAft>
              <a:buFont typeface="Arial" pitchFamily="34" charset="0"/>
              <a:buChar char="•"/>
            </a:pPr>
            <a:r>
              <a:rPr lang="en-GB" altLang="zh-CN" dirty="0">
                <a:solidFill>
                  <a:schemeClr val="tx2"/>
                </a:solidFill>
                <a:ea typeface="SimSun" pitchFamily="2" charset="-122"/>
              </a:rPr>
              <a:t>ECOG PS </a:t>
            </a:r>
            <a:r>
              <a:rPr lang="en-GB" altLang="zh-CN" dirty="0">
                <a:solidFill>
                  <a:schemeClr val="tx2"/>
                </a:solidFill>
                <a:ea typeface="SimSun" pitchFamily="2" charset="-122"/>
                <a:cs typeface="Calibri"/>
              </a:rPr>
              <a:t>≤2</a:t>
            </a:r>
          </a:p>
          <a:p>
            <a:pPr marL="228600" indent="-228600" defTabSz="892175" eaLnBrk="0" hangingPunct="0">
              <a:spcAft>
                <a:spcPts val="300"/>
              </a:spcAft>
              <a:buFont typeface="Arial" pitchFamily="34" charset="0"/>
              <a:buChar char="•"/>
            </a:pPr>
            <a:r>
              <a:rPr lang="en-GB" altLang="zh-CN" dirty="0">
                <a:solidFill>
                  <a:schemeClr val="tx2"/>
                </a:solidFill>
                <a:ea typeface="SimSun" pitchFamily="2" charset="-122"/>
                <a:cs typeface="Calibri"/>
              </a:rPr>
              <a:t>Child-Pugh class A</a:t>
            </a:r>
          </a:p>
          <a:p>
            <a:pPr marL="228600" indent="-228600" defTabSz="892175" eaLnBrk="0" hangingPunct="0">
              <a:spcAft>
                <a:spcPts val="300"/>
              </a:spcAft>
              <a:buFont typeface="Arial" pitchFamily="34" charset="0"/>
              <a:buChar char="•"/>
            </a:pPr>
            <a:r>
              <a:rPr lang="en-GB" altLang="zh-CN" dirty="0">
                <a:solidFill>
                  <a:schemeClr val="tx2"/>
                </a:solidFill>
                <a:ea typeface="SimSun" pitchFamily="2" charset="-122"/>
                <a:cs typeface="Calibri"/>
              </a:rPr>
              <a:t>ALT or AST levels ≤2 x ULN</a:t>
            </a:r>
            <a:endParaRPr lang="en-GB" altLang="zh-CN" dirty="0">
              <a:solidFill>
                <a:schemeClr val="tx2"/>
              </a:solidFill>
              <a:ea typeface="SimSun" pitchFamily="2" charset="-122"/>
            </a:endParaRPr>
          </a:p>
          <a:p>
            <a:pPr marL="292100" indent="-292100" defTabSz="892175" eaLnBrk="0" hangingPunct="0">
              <a:spcAft>
                <a:spcPts val="300"/>
              </a:spcAft>
            </a:pPr>
            <a:r>
              <a:rPr lang="en-GB" altLang="zh-CN" dirty="0">
                <a:solidFill>
                  <a:schemeClr val="tx2"/>
                </a:solidFill>
                <a:ea typeface="SimSun" pitchFamily="2" charset="-122"/>
              </a:rPr>
              <a:t>(n=93)</a:t>
            </a:r>
          </a:p>
        </p:txBody>
      </p:sp>
      <p:sp>
        <p:nvSpPr>
          <p:cNvPr id="14" name="Rectangle 9"/>
          <p:cNvSpPr txBox="1">
            <a:spLocks noChangeArrowheads="1"/>
          </p:cNvSpPr>
          <p:nvPr/>
        </p:nvSpPr>
        <p:spPr>
          <a:xfrm>
            <a:off x="365124" y="5229599"/>
            <a:ext cx="4130676" cy="82438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PRIMARY ENDPOINT</a:t>
            </a:r>
          </a:p>
          <a:p>
            <a:r>
              <a:rPr lang="en-GB" sz="1600" kern="0" dirty="0"/>
              <a:t>TTP (central review as per RECIST 1.0</a:t>
            </a:r>
            <a:r>
              <a:rPr lang="en-GB" sz="1600" kern="0" dirty="0" smtClean="0"/>
              <a:t>)</a:t>
            </a:r>
            <a:endParaRPr lang="en-GB" sz="1600" kern="0" dirty="0"/>
          </a:p>
        </p:txBody>
      </p:sp>
      <p:sp>
        <p:nvSpPr>
          <p:cNvPr id="15" name="Content Placeholder 26"/>
          <p:cNvSpPr txBox="1">
            <a:spLocks/>
          </p:cNvSpPr>
          <p:nvPr/>
        </p:nvSpPr>
        <p:spPr>
          <a:xfrm>
            <a:off x="4648200" y="5229599"/>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SECONDARY ENDPOINTS</a:t>
            </a:r>
          </a:p>
          <a:p>
            <a:r>
              <a:rPr lang="en-GB" sz="1600" kern="0" dirty="0"/>
              <a:t>OS, PFS and ORR (central independent review as per RECIST 1.0), TTP (investigator assessment), safety</a:t>
            </a:r>
          </a:p>
        </p:txBody>
      </p:sp>
      <p:cxnSp>
        <p:nvCxnSpPr>
          <p:cNvPr id="16" name="AutoShape 16"/>
          <p:cNvCxnSpPr>
            <a:cxnSpLocks noChangeShapeType="1"/>
            <a:endCxn id="19" idx="1"/>
          </p:cNvCxnSpPr>
          <p:nvPr/>
        </p:nvCxnSpPr>
        <p:spPr bwMode="auto">
          <a:xfrm rot="16200000" flipH="1">
            <a:off x="4215319" y="4054625"/>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44029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70461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94248"/>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err="1">
                <a:ea typeface="SimSun" pitchFamily="2" charset="-122"/>
              </a:rPr>
              <a:t>Sorafenib</a:t>
            </a:r>
            <a:r>
              <a:rPr lang="en-GB" altLang="zh-CN" dirty="0">
                <a:ea typeface="SimSun" pitchFamily="2" charset="-122"/>
              </a:rPr>
              <a:t> 400 mg bid continuously</a:t>
            </a:r>
            <a:r>
              <a:rPr lang="en-US" baseline="30000" dirty="0"/>
              <a:t>†</a:t>
            </a:r>
            <a:endParaRPr lang="en-GB" altLang="zh-CN" dirty="0">
              <a:ea typeface="SimSun" pitchFamily="2" charset="-122"/>
            </a:endParaRPr>
          </a:p>
          <a:p>
            <a:pPr algn="ctr" defTabSz="892175" eaLnBrk="0" hangingPunct="0"/>
            <a:r>
              <a:rPr lang="en-GB" altLang="zh-CN" dirty="0">
                <a:ea typeface="SimSun" pitchFamily="2" charset="-122"/>
              </a:rPr>
              <a:t>(n=31)</a:t>
            </a:r>
          </a:p>
        </p:txBody>
      </p:sp>
    </p:spTree>
    <p:extLst>
      <p:ext uri="{BB962C8B-B14F-4D97-AF65-F5344CB8AC3E}">
        <p14:creationId xmlns:p14="http://schemas.microsoft.com/office/powerpoint/2010/main" val="35111670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238: Randomized phase II trial comparing the efficacy and safety of </a:t>
            </a:r>
            <a:r>
              <a:rPr lang="en-GB" sz="1800" dirty="0" err="1"/>
              <a:t>nintedanib</a:t>
            </a:r>
            <a:r>
              <a:rPr lang="en-GB" sz="1800" dirty="0"/>
              <a:t> versus </a:t>
            </a:r>
            <a:r>
              <a:rPr lang="en-GB" sz="1800" dirty="0" err="1"/>
              <a:t>sorafenib</a:t>
            </a:r>
            <a:r>
              <a:rPr lang="en-GB" sz="1800" dirty="0"/>
              <a:t> in patients with advanced hepatocellular carcinoma (HCC) – Palmer DH, et al</a:t>
            </a:r>
          </a:p>
        </p:txBody>
      </p:sp>
      <p:sp>
        <p:nvSpPr>
          <p:cNvPr id="3" name="Content Placeholder 2"/>
          <p:cNvSpPr>
            <a:spLocks noGrp="1"/>
          </p:cNvSpPr>
          <p:nvPr>
            <p:ph idx="1"/>
          </p:nvPr>
        </p:nvSpPr>
        <p:spPr/>
        <p:txBody>
          <a:bodyPr/>
          <a:lstStyle/>
          <a:p>
            <a:pPr marL="0" lvl="0" indent="0">
              <a:buNone/>
            </a:pPr>
            <a:r>
              <a:rPr lang="en-GB" sz="1600" b="1" dirty="0">
                <a:solidFill>
                  <a:schemeClr val="tx1"/>
                </a:solidFill>
              </a:rPr>
              <a:t>Key </a:t>
            </a:r>
            <a:r>
              <a:rPr lang="en-GB" sz="1600" b="1" dirty="0" smtClean="0">
                <a:solidFill>
                  <a:schemeClr val="tx1"/>
                </a:solidFill>
              </a:rPr>
              <a:t>results</a:t>
            </a:r>
            <a:endParaRPr lang="en-GB" sz="1600" dirty="0">
              <a:solidFill>
                <a:schemeClr val="tx1"/>
              </a:solidFill>
            </a:endParaRPr>
          </a:p>
        </p:txBody>
      </p:sp>
      <p:sp>
        <p:nvSpPr>
          <p:cNvPr id="5" name="Text Placeholder 4"/>
          <p:cNvSpPr>
            <a:spLocks noGrp="1"/>
          </p:cNvSpPr>
          <p:nvPr>
            <p:ph type="body" sz="quarter" idx="11"/>
          </p:nvPr>
        </p:nvSpPr>
        <p:spPr/>
        <p:txBody>
          <a:bodyPr/>
          <a:lstStyle/>
          <a:p>
            <a:r>
              <a:rPr lang="en-GB" dirty="0"/>
              <a:t>Palmer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238</a:t>
            </a:r>
            <a:r>
              <a:rPr lang="fr-FR" dirty="0" smtClean="0"/>
              <a:t>)</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492717878"/>
              </p:ext>
            </p:extLst>
          </p:nvPr>
        </p:nvGraphicFramePr>
        <p:xfrm>
          <a:off x="296332" y="1761063"/>
          <a:ext cx="8492067" cy="4487336"/>
        </p:xfrm>
        <a:graphic>
          <a:graphicData uri="http://schemas.openxmlformats.org/drawingml/2006/table">
            <a:tbl>
              <a:tblPr firstRow="1" bandRow="1">
                <a:tableStyleId>{69012ECD-51FC-41F1-AA8D-1B2483CD663E}</a:tableStyleId>
              </a:tblPr>
              <a:tblGrid>
                <a:gridCol w="2830689"/>
                <a:gridCol w="2830689"/>
                <a:gridCol w="2830689"/>
              </a:tblGrid>
              <a:tr h="320524">
                <a:tc>
                  <a:txBody>
                    <a:bodyPr/>
                    <a:lstStyle/>
                    <a:p>
                      <a:endParaRPr lang="en-GB" sz="1400"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c>
                  <a:txBody>
                    <a:bodyPr/>
                    <a:lstStyle/>
                    <a:p>
                      <a:pPr algn="ctr"/>
                      <a:r>
                        <a:rPr lang="en-GB" sz="1400" dirty="0" smtClean="0">
                          <a:solidFill>
                            <a:schemeClr val="tx2"/>
                          </a:solidFill>
                        </a:rPr>
                        <a:t>Nintedanib (N=62)</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c>
                  <a:txBody>
                    <a:bodyPr/>
                    <a:lstStyle/>
                    <a:p>
                      <a:pPr algn="ctr"/>
                      <a:r>
                        <a:rPr lang="en-GB" sz="1400" dirty="0" smtClean="0">
                          <a:solidFill>
                            <a:schemeClr val="tx2"/>
                          </a:solidFill>
                        </a:rPr>
                        <a:t>Sorafenib (N=31)</a:t>
                      </a:r>
                      <a:endParaRPr lang="en-GB" sz="1400" dirty="0">
                        <a:solidFill>
                          <a:schemeClr val="tx2"/>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r>
              <a:tr h="320524">
                <a:tc>
                  <a:txBody>
                    <a:bodyPr/>
                    <a:lstStyle/>
                    <a:p>
                      <a:r>
                        <a:rPr lang="en-GB" sz="1400" b="1" dirty="0" err="1" smtClean="0"/>
                        <a:t>mTTP</a:t>
                      </a:r>
                      <a:r>
                        <a:rPr lang="en-GB" sz="1400" b="1" dirty="0" smtClean="0"/>
                        <a:t>, months</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solidFill>
                            <a:schemeClr val="tx1"/>
                          </a:solidFill>
                        </a:rPr>
                        <a:t>5.5</a:t>
                      </a:r>
                      <a:endParaRPr lang="en-GB" sz="1400" dirty="0">
                        <a:solidFill>
                          <a:schemeClr val="tx1"/>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solidFill>
                            <a:schemeClr val="tx1"/>
                          </a:solidFill>
                        </a:rPr>
                        <a:t>4.6</a:t>
                      </a:r>
                      <a:endParaRPr lang="en-GB" sz="1400" dirty="0">
                        <a:solidFill>
                          <a:schemeClr val="tx1"/>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20524">
                <a:tc>
                  <a:txBody>
                    <a:bodyPr/>
                    <a:lstStyle/>
                    <a:p>
                      <a:pPr marL="180000"/>
                      <a:r>
                        <a:rPr lang="en-GB" sz="1400" b="1" dirty="0" smtClean="0"/>
                        <a:t>HR (95% CI)</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1.44 (0.81,</a:t>
                      </a:r>
                      <a:r>
                        <a:rPr lang="en-GB" sz="1400" baseline="0" dirty="0" smtClean="0">
                          <a:solidFill>
                            <a:schemeClr val="tx1"/>
                          </a:solidFill>
                        </a:rPr>
                        <a:t> 2.57)</a:t>
                      </a:r>
                      <a:endParaRPr lang="en-GB" sz="1400" dirty="0" smtClean="0">
                        <a:solidFill>
                          <a:schemeClr val="tx1"/>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400" dirty="0">
                        <a:solidFill>
                          <a:schemeClr val="tx1"/>
                        </a:solidFill>
                      </a:endParaRPr>
                    </a:p>
                  </a:txBody>
                  <a:tcPr anchor="ctr"/>
                </a:tc>
              </a:tr>
              <a:tr h="320524">
                <a:tc>
                  <a:txBody>
                    <a:bodyPr/>
                    <a:lstStyle/>
                    <a:p>
                      <a:r>
                        <a:rPr lang="en-GB" sz="1400" b="1" dirty="0" smtClean="0"/>
                        <a:t>OS, months</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solidFill>
                            <a:schemeClr val="tx1"/>
                          </a:solidFill>
                        </a:rPr>
                        <a:t>11.9</a:t>
                      </a:r>
                      <a:endParaRPr lang="en-GB" sz="1400" dirty="0">
                        <a:solidFill>
                          <a:schemeClr val="tx1"/>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solidFill>
                            <a:schemeClr val="tx1"/>
                          </a:solidFill>
                        </a:rPr>
                        <a:t>11.4</a:t>
                      </a:r>
                      <a:endParaRPr lang="en-GB" sz="1400" dirty="0">
                        <a:solidFill>
                          <a:schemeClr val="tx1"/>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20524">
                <a:tc>
                  <a:txBody>
                    <a:bodyPr/>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363636"/>
                          </a:solidFill>
                          <a:effectLst/>
                          <a:uLnTx/>
                          <a:uFillTx/>
                          <a:latin typeface="+mn-lt"/>
                          <a:cs typeface="+mn-cs"/>
                        </a:rPr>
                        <a:t>HR (95% CI)</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1"/>
                          </a:solidFill>
                        </a:rPr>
                        <a:t>0.88 (0.52, 1.47)</a:t>
                      </a: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400" dirty="0">
                        <a:solidFill>
                          <a:schemeClr val="tx1"/>
                        </a:solidFill>
                      </a:endParaRPr>
                    </a:p>
                  </a:txBody>
                  <a:tcPr anchor="ctr"/>
                </a:tc>
              </a:tr>
              <a:tr h="320524">
                <a:tc>
                  <a:txBody>
                    <a:bodyPr/>
                    <a:lstStyle/>
                    <a:p>
                      <a:r>
                        <a:rPr lang="en-GB" sz="1400" b="1" dirty="0" smtClean="0"/>
                        <a:t>PFS, months</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solidFill>
                            <a:schemeClr val="tx1"/>
                          </a:solidFill>
                        </a:rPr>
                        <a:t>5.3</a:t>
                      </a:r>
                      <a:endParaRPr lang="en-GB" sz="1400" dirty="0">
                        <a:solidFill>
                          <a:schemeClr val="tx1"/>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solidFill>
                            <a:schemeClr val="tx1"/>
                          </a:solidFill>
                        </a:rPr>
                        <a:t>3.9</a:t>
                      </a:r>
                      <a:endParaRPr lang="en-GB" sz="1400" dirty="0">
                        <a:solidFill>
                          <a:schemeClr val="tx1"/>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20524">
                <a:tc>
                  <a:txBody>
                    <a:bodyPr/>
                    <a:lstStyle/>
                    <a:p>
                      <a:pPr marL="18000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363636"/>
                          </a:solidFill>
                          <a:effectLst/>
                          <a:uLnTx/>
                          <a:uFillTx/>
                          <a:latin typeface="+mn-lt"/>
                          <a:cs typeface="+mn-cs"/>
                        </a:rPr>
                        <a:t>HR (95% CI)</a:t>
                      </a: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gridSpan="2">
                  <a:txBody>
                    <a:bodyPr/>
                    <a:lstStyle/>
                    <a:p>
                      <a:pPr algn="ctr"/>
                      <a:r>
                        <a:rPr lang="en-GB" sz="1400" dirty="0" smtClean="0">
                          <a:solidFill>
                            <a:schemeClr val="tx1"/>
                          </a:solidFill>
                        </a:rPr>
                        <a:t>1.35 (0.78, 2.34)</a:t>
                      </a:r>
                      <a:endParaRPr lang="en-GB" sz="1400" dirty="0">
                        <a:solidFill>
                          <a:schemeClr val="tx1"/>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endParaRPr lang="en-GB" sz="1400" dirty="0">
                        <a:solidFill>
                          <a:schemeClr val="tx1"/>
                        </a:solidFill>
                      </a:endParaRPr>
                    </a:p>
                  </a:txBody>
                  <a:tcPr anchor="ctr"/>
                </a:tc>
              </a:tr>
              <a:tr h="320524">
                <a:tc>
                  <a:txBody>
                    <a:bodyPr/>
                    <a:lstStyle/>
                    <a:p>
                      <a:r>
                        <a:rPr lang="en-GB" sz="1400" b="1" dirty="0" smtClean="0"/>
                        <a:t>Disease control rate, n (%)</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0" noProof="0" dirty="0" smtClean="0">
                          <a:solidFill>
                            <a:schemeClr val="tx1"/>
                          </a:solidFill>
                        </a:rPr>
                        <a:t>51 (82.3)</a:t>
                      </a:r>
                      <a:endParaRPr lang="en-GB" sz="1400" b="0" noProof="0" dirty="0">
                        <a:solidFill>
                          <a:schemeClr val="tx1"/>
                        </a:solidFill>
                      </a:endParaRPr>
                    </a:p>
                  </a:txBody>
                  <a:tcPr marL="91313" marR="91313">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0" noProof="0" dirty="0" smtClean="0">
                          <a:solidFill>
                            <a:schemeClr val="tx1"/>
                          </a:solidFill>
                        </a:rPr>
                        <a:t>28 (90.3)</a:t>
                      </a:r>
                      <a:endParaRPr lang="en-GB" sz="1400" b="0" noProof="0" dirty="0">
                        <a:solidFill>
                          <a:schemeClr val="tx1"/>
                        </a:solidFill>
                      </a:endParaRPr>
                    </a:p>
                  </a:txBody>
                  <a:tcPr marL="91313" marR="91313">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20524">
                <a:tc>
                  <a:txBody>
                    <a:bodyPr/>
                    <a:lstStyle/>
                    <a:p>
                      <a:pPr marL="180000"/>
                      <a:r>
                        <a:rPr lang="en-GB" sz="1400" b="1" dirty="0" smtClean="0"/>
                        <a:t>ORR</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b="0" noProof="0" dirty="0" smtClean="0"/>
                        <a:t>1 (1.6)</a:t>
                      </a:r>
                      <a:endParaRPr lang="en-GB" sz="1400" b="0" noProof="0" dirty="0"/>
                    </a:p>
                  </a:txBody>
                  <a:tcPr marL="91313" marR="91313">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b="0" noProof="0" dirty="0" smtClean="0"/>
                        <a:t>2 (6.5)</a:t>
                      </a:r>
                      <a:endParaRPr lang="en-GB" sz="1400" b="0" noProof="0" dirty="0"/>
                    </a:p>
                  </a:txBody>
                  <a:tcPr marL="91313" marR="91313">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20524">
                <a:tc>
                  <a:txBody>
                    <a:bodyPr/>
                    <a:lstStyle/>
                    <a:p>
                      <a:pPr marL="360000"/>
                      <a:r>
                        <a:rPr lang="en-GB" sz="1400" b="0" dirty="0" smtClean="0"/>
                        <a:t>CR</a:t>
                      </a:r>
                      <a:endParaRPr lang="en-GB" sz="1400" b="0"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0" noProof="0" dirty="0" smtClean="0"/>
                        <a:t>0</a:t>
                      </a:r>
                    </a:p>
                  </a:txBody>
                  <a:tcPr marL="91313" marR="91313">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0" noProof="0" dirty="0" smtClean="0"/>
                        <a:t>0</a:t>
                      </a:r>
                      <a:endParaRPr lang="en-GB" sz="1400" b="0" noProof="0" dirty="0"/>
                    </a:p>
                  </a:txBody>
                  <a:tcPr marL="91313" marR="91313">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20524">
                <a:tc>
                  <a:txBody>
                    <a:bodyPr/>
                    <a:lstStyle/>
                    <a:p>
                      <a:pPr marL="360000"/>
                      <a:r>
                        <a:rPr lang="en-GB" sz="1400" b="0" dirty="0" smtClean="0"/>
                        <a:t>PR</a:t>
                      </a:r>
                      <a:endParaRPr lang="en-GB" sz="1400" b="0"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b="0" noProof="0" dirty="0" smtClean="0"/>
                        <a:t>1 (1.6)</a:t>
                      </a:r>
                      <a:endParaRPr lang="en-GB" sz="1400" b="0" noProof="0" dirty="0"/>
                    </a:p>
                  </a:txBody>
                  <a:tcPr marL="91313" marR="91313">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noProof="0" dirty="0" smtClean="0"/>
                        <a:t>2 (6.5)</a:t>
                      </a:r>
                    </a:p>
                  </a:txBody>
                  <a:tcPr marL="91313" marR="91313">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20524">
                <a:tc>
                  <a:txBody>
                    <a:bodyPr/>
                    <a:lstStyle/>
                    <a:p>
                      <a:pPr marL="180000"/>
                      <a:r>
                        <a:rPr lang="en-GB" sz="1400" b="1" dirty="0" smtClean="0"/>
                        <a:t>SD</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0" noProof="0" dirty="0" smtClean="0"/>
                        <a:t>50 (80.6)</a:t>
                      </a:r>
                      <a:endParaRPr lang="en-GB" sz="1400" b="0" noProof="0" dirty="0"/>
                    </a:p>
                  </a:txBody>
                  <a:tcPr marL="91313" marR="91313">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0" noProof="0" dirty="0" smtClean="0"/>
                        <a:t>26 (83.9)</a:t>
                      </a:r>
                      <a:endParaRPr lang="en-GB" sz="1400" b="0" noProof="0" dirty="0"/>
                    </a:p>
                  </a:txBody>
                  <a:tcPr marL="91313" marR="91313">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20524">
                <a:tc>
                  <a:txBody>
                    <a:bodyPr/>
                    <a:lstStyle/>
                    <a:p>
                      <a:pPr marL="0"/>
                      <a:r>
                        <a:rPr lang="en-GB" sz="1400" b="1" dirty="0" smtClean="0"/>
                        <a:t>DP</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b="0" noProof="0" dirty="0" smtClean="0"/>
                        <a:t>8 (12.9)</a:t>
                      </a:r>
                      <a:endParaRPr lang="en-GB" sz="1400" b="0" noProof="0" dirty="0"/>
                    </a:p>
                  </a:txBody>
                  <a:tcPr marL="91313" marR="91313">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b="0" noProof="0" dirty="0" smtClean="0"/>
                        <a:t>1 (3.2)</a:t>
                      </a:r>
                      <a:endParaRPr lang="en-GB" sz="1400" b="0" noProof="0" dirty="0"/>
                    </a:p>
                  </a:txBody>
                  <a:tcPr marL="91313" marR="91313">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20524">
                <a:tc>
                  <a:txBody>
                    <a:bodyPr/>
                    <a:lstStyle/>
                    <a:p>
                      <a:r>
                        <a:rPr lang="en-GB" sz="1400" b="1" dirty="0" smtClean="0"/>
                        <a:t>Not evaluable/unknown</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0" strike="noStrike" noProof="0" dirty="0" smtClean="0">
                          <a:solidFill>
                            <a:schemeClr val="tx1"/>
                          </a:solidFill>
                        </a:rPr>
                        <a:t>3 (4.8)</a:t>
                      </a:r>
                      <a:endParaRPr lang="en-GB" sz="1400" b="0" strike="noStrike" noProof="0" dirty="0">
                        <a:solidFill>
                          <a:schemeClr val="tx1"/>
                        </a:solidFill>
                      </a:endParaRPr>
                    </a:p>
                  </a:txBody>
                  <a:tcPr marL="91313" marR="91313">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0" strike="noStrike" noProof="0" dirty="0" smtClean="0">
                          <a:solidFill>
                            <a:schemeClr val="tx1"/>
                          </a:solidFill>
                        </a:rPr>
                        <a:t>2</a:t>
                      </a:r>
                      <a:r>
                        <a:rPr lang="en-GB" sz="1400" b="0" strike="noStrike" baseline="0" noProof="0" dirty="0" smtClean="0">
                          <a:solidFill>
                            <a:schemeClr val="tx1"/>
                          </a:solidFill>
                        </a:rPr>
                        <a:t> (6.5)</a:t>
                      </a:r>
                      <a:endParaRPr lang="en-GB" sz="1400" b="0" strike="noStrike" noProof="0" dirty="0">
                        <a:solidFill>
                          <a:schemeClr val="tx1"/>
                        </a:solidFill>
                      </a:endParaRPr>
                    </a:p>
                  </a:txBody>
                  <a:tcPr marL="91313" marR="91313">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bl>
          </a:graphicData>
        </a:graphic>
      </p:graphicFrame>
    </p:spTree>
    <p:extLst>
      <p:ext uri="{BB962C8B-B14F-4D97-AF65-F5344CB8AC3E}">
        <p14:creationId xmlns:p14="http://schemas.microsoft.com/office/powerpoint/2010/main" val="26116064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238: Randomized phase II trial comparing the efficacy and safety of </a:t>
            </a:r>
            <a:r>
              <a:rPr lang="en-GB" sz="1800" dirty="0" err="1"/>
              <a:t>nintedanib</a:t>
            </a:r>
            <a:r>
              <a:rPr lang="en-GB" sz="1800" dirty="0"/>
              <a:t> versus </a:t>
            </a:r>
            <a:r>
              <a:rPr lang="en-GB" sz="1800" dirty="0" err="1"/>
              <a:t>sorafenib</a:t>
            </a:r>
            <a:r>
              <a:rPr lang="en-GB" sz="1800" dirty="0"/>
              <a:t> in patients with advanced hepatocellular carcinoma (HCC) – Palmer DH, et al</a:t>
            </a:r>
          </a:p>
        </p:txBody>
      </p:sp>
      <p:sp>
        <p:nvSpPr>
          <p:cNvPr id="3" name="Content Placeholder 2"/>
          <p:cNvSpPr>
            <a:spLocks noGrp="1"/>
          </p:cNvSpPr>
          <p:nvPr>
            <p:ph idx="1"/>
          </p:nvPr>
        </p:nvSpPr>
        <p:spPr/>
        <p:txBody>
          <a:bodyPr/>
          <a:lstStyle/>
          <a:p>
            <a:pPr marL="0" lvl="0" indent="0">
              <a:spcAft>
                <a:spcPts val="300"/>
              </a:spcAft>
              <a:buClr>
                <a:srgbClr val="043882"/>
              </a:buClr>
              <a:buNone/>
            </a:pPr>
            <a:r>
              <a:rPr lang="en-GB" sz="1600" b="1" dirty="0">
                <a:solidFill>
                  <a:schemeClr val="tx1"/>
                </a:solidFill>
              </a:rPr>
              <a:t>Key results (cont.)</a:t>
            </a:r>
          </a:p>
          <a:p>
            <a:pPr>
              <a:spcAft>
                <a:spcPts val="0"/>
              </a:spcAft>
              <a:buClr>
                <a:srgbClr val="043882"/>
              </a:buClr>
            </a:pPr>
            <a:r>
              <a:rPr lang="en-GB" sz="1600" dirty="0">
                <a:solidFill>
                  <a:schemeClr val="tx1"/>
                </a:solidFill>
              </a:rPr>
              <a:t>Serious AEs: 54.8% with </a:t>
            </a:r>
            <a:r>
              <a:rPr lang="en-GB" sz="1600" dirty="0" err="1">
                <a:solidFill>
                  <a:schemeClr val="tx1"/>
                </a:solidFill>
              </a:rPr>
              <a:t>nintedanib</a:t>
            </a:r>
            <a:r>
              <a:rPr lang="en-GB" sz="1600" dirty="0">
                <a:solidFill>
                  <a:schemeClr val="tx1"/>
                </a:solidFill>
              </a:rPr>
              <a:t> vs. 45.2% with </a:t>
            </a:r>
            <a:r>
              <a:rPr lang="en-GB" sz="1600" dirty="0" err="1">
                <a:solidFill>
                  <a:schemeClr val="tx1"/>
                </a:solidFill>
              </a:rPr>
              <a:t>sorafenib</a:t>
            </a:r>
            <a:endParaRPr lang="en-GB" sz="1600" dirty="0">
              <a:solidFill>
                <a:schemeClr val="tx1"/>
              </a:solidFill>
            </a:endParaRPr>
          </a:p>
          <a:p>
            <a:pPr>
              <a:spcAft>
                <a:spcPts val="0"/>
              </a:spcAft>
              <a:buClr>
                <a:srgbClr val="043882"/>
              </a:buClr>
            </a:pPr>
            <a:r>
              <a:rPr lang="en-GB" sz="1600" dirty="0">
                <a:solidFill>
                  <a:schemeClr val="tx1"/>
                </a:solidFill>
              </a:rPr>
              <a:t>AEs leading to discontinuation: 45.2% with </a:t>
            </a:r>
            <a:r>
              <a:rPr lang="en-GB" sz="1600" dirty="0" err="1">
                <a:solidFill>
                  <a:schemeClr val="tx1"/>
                </a:solidFill>
              </a:rPr>
              <a:t>nintedanib</a:t>
            </a:r>
            <a:r>
              <a:rPr lang="en-GB" sz="1600" dirty="0">
                <a:solidFill>
                  <a:schemeClr val="tx1"/>
                </a:solidFill>
              </a:rPr>
              <a:t> vs. 22.6% with </a:t>
            </a:r>
            <a:r>
              <a:rPr lang="en-GB" sz="1600" dirty="0" err="1">
                <a:solidFill>
                  <a:schemeClr val="tx1"/>
                </a:solidFill>
              </a:rPr>
              <a:t>sorafenib</a:t>
            </a: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lvl="1">
              <a:spcAft>
                <a:spcPts val="0"/>
              </a:spcAft>
              <a:buClr>
                <a:srgbClr val="043882"/>
              </a:buClr>
            </a:pPr>
            <a:endParaRPr lang="en-GB" sz="1600" dirty="0">
              <a:solidFill>
                <a:schemeClr val="tx1"/>
              </a:solidFill>
            </a:endParaRPr>
          </a:p>
          <a:p>
            <a:pPr marL="0" indent="0">
              <a:spcAft>
                <a:spcPts val="300"/>
              </a:spcAft>
              <a:buClr>
                <a:srgbClr val="043882"/>
              </a:buClr>
              <a:buNone/>
            </a:pPr>
            <a:r>
              <a:rPr lang="en-GB" sz="1600" b="1" dirty="0">
                <a:solidFill>
                  <a:schemeClr val="tx1"/>
                </a:solidFill>
              </a:rPr>
              <a:t>Conclusions</a:t>
            </a:r>
          </a:p>
          <a:p>
            <a:pPr>
              <a:spcAft>
                <a:spcPts val="300"/>
              </a:spcAft>
              <a:buClr>
                <a:srgbClr val="043882"/>
              </a:buClr>
            </a:pPr>
            <a:r>
              <a:rPr lang="en-GB" sz="1600" b="1" dirty="0" err="1">
                <a:solidFill>
                  <a:schemeClr val="tx1"/>
                </a:solidFill>
              </a:rPr>
              <a:t>Nintedanib</a:t>
            </a:r>
            <a:r>
              <a:rPr lang="en-GB" sz="1600" b="1" dirty="0">
                <a:solidFill>
                  <a:schemeClr val="tx1"/>
                </a:solidFill>
              </a:rPr>
              <a:t> showed similar efficacy to </a:t>
            </a:r>
            <a:r>
              <a:rPr lang="en-GB" sz="1600" b="1" dirty="0" err="1">
                <a:solidFill>
                  <a:schemeClr val="tx1"/>
                </a:solidFill>
              </a:rPr>
              <a:t>sorafenib</a:t>
            </a:r>
            <a:r>
              <a:rPr lang="en-GB" sz="1600" b="1" dirty="0">
                <a:solidFill>
                  <a:schemeClr val="tx1"/>
                </a:solidFill>
              </a:rPr>
              <a:t> in terms of TTP, OS, PFS and ORR</a:t>
            </a:r>
          </a:p>
          <a:p>
            <a:pPr>
              <a:spcAft>
                <a:spcPts val="300"/>
              </a:spcAft>
              <a:buClr>
                <a:srgbClr val="043882"/>
              </a:buClr>
            </a:pPr>
            <a:r>
              <a:rPr lang="en-GB" sz="1600" b="1" dirty="0" err="1">
                <a:solidFill>
                  <a:schemeClr val="tx1"/>
                </a:solidFill>
              </a:rPr>
              <a:t>Nintedanib</a:t>
            </a:r>
            <a:r>
              <a:rPr lang="en-GB" sz="1600" b="1" dirty="0">
                <a:solidFill>
                  <a:schemeClr val="tx1"/>
                </a:solidFill>
              </a:rPr>
              <a:t> had a manageable safety profile</a:t>
            </a:r>
          </a:p>
          <a:p>
            <a:pPr>
              <a:spcAft>
                <a:spcPts val="300"/>
              </a:spcAft>
              <a:buClr>
                <a:srgbClr val="043882"/>
              </a:buClr>
            </a:pPr>
            <a:r>
              <a:rPr lang="en-GB" sz="1600" b="1" dirty="0">
                <a:solidFill>
                  <a:schemeClr val="tx1"/>
                </a:solidFill>
              </a:rPr>
              <a:t>Further studies of </a:t>
            </a:r>
            <a:r>
              <a:rPr lang="en-GB" sz="1600" b="1" dirty="0" err="1">
                <a:solidFill>
                  <a:schemeClr val="tx1"/>
                </a:solidFill>
              </a:rPr>
              <a:t>nintedanib</a:t>
            </a:r>
            <a:r>
              <a:rPr lang="en-GB" sz="1600" b="1" dirty="0">
                <a:solidFill>
                  <a:schemeClr val="tx1"/>
                </a:solidFill>
              </a:rPr>
              <a:t> are warranted in patients with advanced </a:t>
            </a:r>
            <a:r>
              <a:rPr lang="en-GB" sz="1600" b="1" dirty="0" smtClean="0">
                <a:solidFill>
                  <a:schemeClr val="tx1"/>
                </a:solidFill>
              </a:rPr>
              <a:t>HCC</a:t>
            </a:r>
            <a:endParaRPr lang="en-GB" dirty="0">
              <a:solidFill>
                <a:schemeClr val="tx1"/>
              </a:solidFill>
            </a:endParaRPr>
          </a:p>
        </p:txBody>
      </p:sp>
      <p:sp>
        <p:nvSpPr>
          <p:cNvPr id="4" name="Text Placeholder 3"/>
          <p:cNvSpPr>
            <a:spLocks noGrp="1"/>
          </p:cNvSpPr>
          <p:nvPr>
            <p:ph type="body" sz="quarter" idx="10"/>
          </p:nvPr>
        </p:nvSpPr>
        <p:spPr/>
        <p:txBody>
          <a:bodyPr/>
          <a:lstStyle/>
          <a:p>
            <a:r>
              <a:rPr lang="en-GB" dirty="0">
                <a:solidFill>
                  <a:srgbClr val="363636"/>
                </a:solidFill>
              </a:rPr>
              <a:t>*Defined as fatigue, lethargy, asthenia and malaise</a:t>
            </a:r>
          </a:p>
        </p:txBody>
      </p:sp>
      <p:sp>
        <p:nvSpPr>
          <p:cNvPr id="5" name="Text Placeholder 4"/>
          <p:cNvSpPr>
            <a:spLocks noGrp="1"/>
          </p:cNvSpPr>
          <p:nvPr>
            <p:ph type="body" sz="quarter" idx="11"/>
          </p:nvPr>
        </p:nvSpPr>
        <p:spPr/>
        <p:txBody>
          <a:bodyPr/>
          <a:lstStyle/>
          <a:p>
            <a:r>
              <a:rPr lang="en-GB" dirty="0"/>
              <a:t>Palmer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238</a:t>
            </a:r>
            <a:r>
              <a:rPr lang="fr-FR" dirty="0" smtClean="0"/>
              <a:t>)</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94110994"/>
              </p:ext>
            </p:extLst>
          </p:nvPr>
        </p:nvGraphicFramePr>
        <p:xfrm>
          <a:off x="231775" y="2218265"/>
          <a:ext cx="8582026" cy="2929460"/>
        </p:xfrm>
        <a:graphic>
          <a:graphicData uri="http://schemas.openxmlformats.org/drawingml/2006/table">
            <a:tbl>
              <a:tblPr firstRow="1" bandRow="1">
                <a:tableStyleId>{69012ECD-51FC-41F1-AA8D-1B2483CD663E}</a:tableStyleId>
              </a:tblPr>
              <a:tblGrid>
                <a:gridCol w="3949700"/>
                <a:gridCol w="2286000"/>
                <a:gridCol w="2346326"/>
              </a:tblGrid>
              <a:tr h="262466">
                <a:tc>
                  <a:txBody>
                    <a:bodyPr/>
                    <a:lstStyle/>
                    <a:p>
                      <a:r>
                        <a:rPr lang="en-GB" sz="1400" dirty="0" smtClean="0">
                          <a:solidFill>
                            <a:schemeClr val="tx2"/>
                          </a:solidFill>
                          <a:latin typeface="+mn-lt"/>
                        </a:rPr>
                        <a:t>AEs of Grade ≥3 (≥5% in either group), N (%)</a:t>
                      </a:r>
                      <a:endParaRPr lang="en-GB" sz="1400" dirty="0">
                        <a:solidFill>
                          <a:schemeClr val="tx2"/>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latin typeface="+mn-lt"/>
                        </a:rPr>
                        <a:t>Nintedanib (N=62)</a:t>
                      </a:r>
                      <a:endParaRPr lang="en-GB" sz="1400" dirty="0">
                        <a:solidFill>
                          <a:schemeClr val="tx2"/>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latin typeface="+mn-lt"/>
                        </a:rPr>
                        <a:t>Sorafenib (N=31)</a:t>
                      </a:r>
                      <a:endParaRPr lang="en-GB" sz="1400" dirty="0">
                        <a:solidFill>
                          <a:schemeClr val="tx2"/>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262466">
                <a:tc>
                  <a:txBody>
                    <a:bodyPr/>
                    <a:lstStyle/>
                    <a:p>
                      <a:pPr>
                        <a:lnSpc>
                          <a:spcPct val="115000"/>
                        </a:lnSpc>
                      </a:pPr>
                      <a:r>
                        <a:rPr lang="en-US" sz="1400" b="0" dirty="0" smtClean="0">
                          <a:solidFill>
                            <a:schemeClr val="tx1"/>
                          </a:solidFill>
                          <a:effectLst/>
                          <a:latin typeface="+mn-lt"/>
                        </a:rPr>
                        <a:t>Diarrhoea</a:t>
                      </a: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4706"/>
                      </a:srgbClr>
                    </a:solidFill>
                  </a:tcPr>
                </a:tc>
                <a:tc>
                  <a:txBody>
                    <a:bodyPr/>
                    <a:lstStyle/>
                    <a:p>
                      <a:pPr algn="ctr">
                        <a:lnSpc>
                          <a:spcPct val="115000"/>
                        </a:lnSpc>
                      </a:pPr>
                      <a:r>
                        <a:rPr lang="en-US" sz="1400" b="0" dirty="0" smtClean="0">
                          <a:solidFill>
                            <a:schemeClr val="tx1"/>
                          </a:solidFill>
                          <a:effectLst/>
                          <a:latin typeface="+mn-lt"/>
                          <a:ea typeface="+mn-ea"/>
                          <a:cs typeface="+mn-cs"/>
                        </a:rPr>
                        <a:t>8</a:t>
                      </a:r>
                      <a:r>
                        <a:rPr lang="en-US" sz="1400" b="0" baseline="0" dirty="0" smtClean="0">
                          <a:solidFill>
                            <a:schemeClr val="tx1"/>
                          </a:solidFill>
                          <a:effectLst/>
                          <a:latin typeface="+mn-lt"/>
                          <a:ea typeface="+mn-ea"/>
                          <a:cs typeface="+mn-cs"/>
                        </a:rPr>
                        <a:t> (12.9)</a:t>
                      </a:r>
                      <a:endParaRPr lang="en-GB" sz="1400" b="0" dirty="0">
                        <a:solidFill>
                          <a:schemeClr val="tx1"/>
                        </a:solidFill>
                        <a:effectLst/>
                        <a:latin typeface="+mn-lt"/>
                        <a:ea typeface="Times New Roman"/>
                        <a:cs typeface="Times New Roman"/>
                      </a:endParaRP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ct val="115000"/>
                        </a:lnSpc>
                      </a:pPr>
                      <a:r>
                        <a:rPr lang="en-US" sz="1400" b="0" dirty="0" smtClean="0">
                          <a:solidFill>
                            <a:schemeClr val="tx1"/>
                          </a:solidFill>
                          <a:effectLst/>
                          <a:latin typeface="+mn-lt"/>
                          <a:ea typeface="+mn-ea"/>
                          <a:cs typeface="+mn-cs"/>
                        </a:rPr>
                        <a:t>1</a:t>
                      </a:r>
                      <a:r>
                        <a:rPr lang="en-US" sz="1400" b="0" baseline="0" dirty="0" smtClean="0">
                          <a:solidFill>
                            <a:schemeClr val="tx1"/>
                          </a:solidFill>
                          <a:effectLst/>
                          <a:latin typeface="+mn-lt"/>
                          <a:ea typeface="+mn-ea"/>
                          <a:cs typeface="+mn-cs"/>
                        </a:rPr>
                        <a:t> (3.2)</a:t>
                      </a:r>
                      <a:endParaRPr lang="en-GB" sz="1400" b="0" dirty="0">
                        <a:solidFill>
                          <a:schemeClr val="tx1"/>
                        </a:solidFill>
                        <a:effectLst/>
                        <a:latin typeface="+mn-lt"/>
                        <a:ea typeface="Times New Roman"/>
                        <a:cs typeface="Times New Roman"/>
                      </a:endParaRP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62466">
                <a:tc>
                  <a:txBody>
                    <a:bodyPr/>
                    <a:lstStyle/>
                    <a:p>
                      <a:pPr>
                        <a:lnSpc>
                          <a:spcPct val="115000"/>
                        </a:lnSpc>
                      </a:pPr>
                      <a:r>
                        <a:rPr lang="en-US" sz="1400" b="0" dirty="0" smtClean="0">
                          <a:solidFill>
                            <a:schemeClr val="tx1"/>
                          </a:solidFill>
                          <a:effectLst/>
                          <a:latin typeface="+mn-lt"/>
                        </a:rPr>
                        <a:t>Fatigue*</a:t>
                      </a:r>
                      <a:endParaRPr lang="en-GB" sz="1400" b="0" dirty="0">
                        <a:solidFill>
                          <a:schemeClr val="tx1"/>
                        </a:solidFill>
                        <a:effectLst/>
                        <a:latin typeface="+mn-lt"/>
                        <a:ea typeface="Times New Roman"/>
                        <a:cs typeface="Times New Roman"/>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lt"/>
                          <a:ea typeface="Times New Roman"/>
                          <a:cs typeface="Times New Roman"/>
                        </a:rPr>
                        <a:t>7 (11.3)</a:t>
                      </a:r>
                      <a:endParaRPr lang="en-GB" sz="1400" b="0" dirty="0">
                        <a:solidFill>
                          <a:schemeClr val="tx1"/>
                        </a:solidFill>
                        <a:effectLst/>
                        <a:latin typeface="+mn-lt"/>
                        <a:ea typeface="Times New Roman"/>
                        <a:cs typeface="Times New Roman"/>
                      </a:endParaRP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lt"/>
                          <a:ea typeface="Times New Roman"/>
                          <a:cs typeface="Times New Roman"/>
                        </a:rPr>
                        <a:t>2 (6.5)</a:t>
                      </a:r>
                      <a:endParaRPr lang="en-GB" sz="1400" b="0" dirty="0">
                        <a:solidFill>
                          <a:schemeClr val="tx1"/>
                        </a:solidFill>
                        <a:effectLst/>
                        <a:latin typeface="+mn-lt"/>
                        <a:ea typeface="Times New Roman"/>
                        <a:cs typeface="Times New Roman"/>
                      </a:endParaRP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62466">
                <a:tc>
                  <a:txBody>
                    <a:bodyPr/>
                    <a:lstStyle/>
                    <a:p>
                      <a:pPr>
                        <a:lnSpc>
                          <a:spcPct val="115000"/>
                        </a:lnSpc>
                      </a:pPr>
                      <a:r>
                        <a:rPr lang="en-GB" sz="1400" b="0" dirty="0" smtClean="0">
                          <a:solidFill>
                            <a:schemeClr val="tx1"/>
                          </a:solidFill>
                          <a:effectLst/>
                          <a:latin typeface="+mn-lt"/>
                          <a:ea typeface="Times New Roman"/>
                          <a:cs typeface="Times New Roman"/>
                        </a:rPr>
                        <a:t>Increased AST</a:t>
                      </a:r>
                      <a:endParaRPr lang="en-GB" sz="1400" b="0" dirty="0">
                        <a:solidFill>
                          <a:schemeClr val="tx1"/>
                        </a:solidFill>
                        <a:effectLst/>
                        <a:latin typeface="+mn-lt"/>
                        <a:ea typeface="Times New Roman"/>
                        <a:cs typeface="Times New Roman"/>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ct val="115000"/>
                        </a:lnSpc>
                      </a:pPr>
                      <a:r>
                        <a:rPr lang="en-GB" sz="1400" b="0" dirty="0" smtClean="0">
                          <a:solidFill>
                            <a:schemeClr val="tx1"/>
                          </a:solidFill>
                          <a:effectLst/>
                          <a:latin typeface="+mn-lt"/>
                          <a:ea typeface="Times New Roman"/>
                          <a:cs typeface="Times New Roman"/>
                        </a:rPr>
                        <a:t>7 (11.3)</a:t>
                      </a:r>
                      <a:endParaRPr lang="en-GB" sz="1400" b="0" dirty="0">
                        <a:solidFill>
                          <a:schemeClr val="tx1"/>
                        </a:solidFill>
                        <a:effectLst/>
                        <a:latin typeface="+mn-lt"/>
                        <a:ea typeface="Times New Roman"/>
                        <a:cs typeface="Times New Roman"/>
                      </a:endParaRP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ct val="115000"/>
                        </a:lnSpc>
                      </a:pPr>
                      <a:r>
                        <a:rPr lang="en-GB" sz="1400" b="0" dirty="0" smtClean="0">
                          <a:solidFill>
                            <a:schemeClr val="tx1"/>
                          </a:solidFill>
                          <a:effectLst/>
                          <a:latin typeface="+mn-lt"/>
                          <a:ea typeface="Times New Roman"/>
                          <a:cs typeface="Times New Roman"/>
                        </a:rPr>
                        <a:t>1 (3.2)</a:t>
                      </a:r>
                      <a:endParaRPr lang="en-GB" sz="1400" b="0" dirty="0">
                        <a:solidFill>
                          <a:schemeClr val="tx1"/>
                        </a:solidFill>
                        <a:effectLst/>
                        <a:latin typeface="+mn-lt"/>
                        <a:ea typeface="Times New Roman"/>
                        <a:cs typeface="Times New Roman"/>
                      </a:endParaRP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62466">
                <a:tc>
                  <a:txBody>
                    <a:bodyPr/>
                    <a:lstStyle/>
                    <a:p>
                      <a:pPr>
                        <a:lnSpc>
                          <a:spcPct val="115000"/>
                        </a:lnSpc>
                      </a:pPr>
                      <a:r>
                        <a:rPr lang="en-GB" sz="1400" b="0" dirty="0" smtClean="0">
                          <a:solidFill>
                            <a:schemeClr val="tx1"/>
                          </a:solidFill>
                          <a:effectLst/>
                          <a:latin typeface="+mn-lt"/>
                          <a:ea typeface="Times New Roman"/>
                          <a:cs typeface="Times New Roman"/>
                        </a:rPr>
                        <a:t>Increased</a:t>
                      </a:r>
                      <a:r>
                        <a:rPr lang="en-GB" sz="1400" b="0" baseline="0" dirty="0" smtClean="0">
                          <a:solidFill>
                            <a:schemeClr val="tx1"/>
                          </a:solidFill>
                          <a:effectLst/>
                          <a:latin typeface="+mn-lt"/>
                          <a:ea typeface="Times New Roman"/>
                          <a:cs typeface="Times New Roman"/>
                        </a:rPr>
                        <a:t> ALT</a:t>
                      </a:r>
                      <a:endParaRPr lang="en-GB" sz="1400" b="0" dirty="0">
                        <a:solidFill>
                          <a:schemeClr val="tx1"/>
                        </a:solidFill>
                        <a:effectLst/>
                        <a:latin typeface="+mn-lt"/>
                        <a:ea typeface="Times New Roman"/>
                        <a:cs typeface="Times New Roman"/>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lt"/>
                          <a:ea typeface="Times New Roman"/>
                          <a:cs typeface="Times New Roman"/>
                        </a:rPr>
                        <a:t>5 (8.1)</a:t>
                      </a:r>
                      <a:endParaRPr lang="en-GB" sz="1400" b="0" dirty="0">
                        <a:solidFill>
                          <a:schemeClr val="tx1"/>
                        </a:solidFill>
                        <a:effectLst/>
                        <a:latin typeface="+mn-lt"/>
                        <a:ea typeface="Times New Roman"/>
                        <a:cs typeface="Times New Roman"/>
                      </a:endParaRP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lt"/>
                          <a:ea typeface="Times New Roman"/>
                          <a:cs typeface="Times New Roman"/>
                        </a:rPr>
                        <a:t>2 (6.5)</a:t>
                      </a:r>
                      <a:endParaRPr lang="en-GB" sz="1400" b="0" dirty="0">
                        <a:solidFill>
                          <a:schemeClr val="tx1"/>
                        </a:solidFill>
                        <a:effectLst/>
                        <a:latin typeface="+mn-lt"/>
                        <a:ea typeface="Times New Roman"/>
                        <a:cs typeface="Times New Roman"/>
                      </a:endParaRP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62466">
                <a:tc>
                  <a:txBody>
                    <a:bodyPr/>
                    <a:lstStyle/>
                    <a:p>
                      <a:pPr>
                        <a:lnSpc>
                          <a:spcPct val="115000"/>
                        </a:lnSpc>
                      </a:pPr>
                      <a:r>
                        <a:rPr lang="en-GB" sz="1400" b="0" dirty="0" smtClean="0">
                          <a:solidFill>
                            <a:schemeClr val="tx1"/>
                          </a:solidFill>
                          <a:effectLst/>
                          <a:latin typeface="+mn-lt"/>
                          <a:ea typeface="Times New Roman"/>
                          <a:cs typeface="Times New Roman"/>
                        </a:rPr>
                        <a:t>Hepatic encephalopathy</a:t>
                      </a:r>
                      <a:endParaRPr lang="en-GB" sz="1400" b="0" dirty="0">
                        <a:solidFill>
                          <a:schemeClr val="tx1"/>
                        </a:solidFill>
                        <a:effectLst/>
                        <a:latin typeface="+mn-lt"/>
                        <a:ea typeface="Times New Roman"/>
                        <a:cs typeface="Times New Roman"/>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ct val="115000"/>
                        </a:lnSpc>
                      </a:pPr>
                      <a:r>
                        <a:rPr lang="en-GB" sz="1400" b="0" dirty="0" smtClean="0">
                          <a:solidFill>
                            <a:schemeClr val="tx1"/>
                          </a:solidFill>
                          <a:effectLst/>
                          <a:latin typeface="+mn-lt"/>
                          <a:ea typeface="Times New Roman"/>
                          <a:cs typeface="Times New Roman"/>
                        </a:rPr>
                        <a:t>5 (8.1)</a:t>
                      </a:r>
                      <a:endParaRPr lang="en-GB" sz="1400" b="0" dirty="0">
                        <a:solidFill>
                          <a:schemeClr val="tx1"/>
                        </a:solidFill>
                        <a:effectLst/>
                        <a:latin typeface="+mn-lt"/>
                        <a:ea typeface="Times New Roman"/>
                        <a:cs typeface="Times New Roman"/>
                      </a:endParaRP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ct val="115000"/>
                        </a:lnSpc>
                      </a:pPr>
                      <a:r>
                        <a:rPr lang="en-GB" sz="1400" b="0" dirty="0" smtClean="0">
                          <a:solidFill>
                            <a:schemeClr val="tx1"/>
                          </a:solidFill>
                          <a:effectLst/>
                          <a:latin typeface="+mn-lt"/>
                          <a:ea typeface="Times New Roman"/>
                          <a:cs typeface="Times New Roman"/>
                        </a:rPr>
                        <a:t>1 (3.2)</a:t>
                      </a:r>
                      <a:endParaRPr lang="en-GB" sz="1400" b="0" dirty="0">
                        <a:solidFill>
                          <a:schemeClr val="tx1"/>
                        </a:solidFill>
                        <a:effectLst/>
                        <a:latin typeface="+mn-lt"/>
                        <a:ea typeface="Times New Roman"/>
                        <a:cs typeface="Times New Roman"/>
                      </a:endParaRP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62466">
                <a:tc>
                  <a:txBody>
                    <a:bodyPr/>
                    <a:lstStyle/>
                    <a:p>
                      <a:pPr>
                        <a:lnSpc>
                          <a:spcPct val="115000"/>
                        </a:lnSpc>
                      </a:pPr>
                      <a:r>
                        <a:rPr lang="en-GB" sz="1400" b="0" dirty="0" smtClean="0">
                          <a:solidFill>
                            <a:schemeClr val="tx1"/>
                          </a:solidFill>
                          <a:effectLst/>
                          <a:latin typeface="+mn-lt"/>
                          <a:ea typeface="Times New Roman"/>
                          <a:cs typeface="Times New Roman"/>
                        </a:rPr>
                        <a:t>Anaemia</a:t>
                      </a:r>
                      <a:endParaRPr lang="en-GB" sz="1400" b="0" dirty="0">
                        <a:solidFill>
                          <a:schemeClr val="tx1"/>
                        </a:solidFill>
                        <a:effectLst/>
                        <a:latin typeface="+mn-lt"/>
                        <a:ea typeface="Times New Roman"/>
                        <a:cs typeface="Times New Roman"/>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lt"/>
                          <a:ea typeface="Times New Roman"/>
                          <a:cs typeface="Times New Roman"/>
                        </a:rPr>
                        <a:t>4 (6.5)</a:t>
                      </a:r>
                      <a:endParaRPr lang="en-GB" sz="1400" b="0" dirty="0">
                        <a:solidFill>
                          <a:schemeClr val="tx1"/>
                        </a:solidFill>
                        <a:effectLst/>
                        <a:latin typeface="+mn-lt"/>
                        <a:ea typeface="Times New Roman"/>
                        <a:cs typeface="Times New Roman"/>
                      </a:endParaRP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lt"/>
                          <a:ea typeface="Times New Roman"/>
                          <a:cs typeface="Times New Roman"/>
                        </a:rPr>
                        <a:t>1 (3.2)</a:t>
                      </a:r>
                      <a:endParaRPr lang="en-GB" sz="1400" b="0" dirty="0">
                        <a:solidFill>
                          <a:schemeClr val="tx1"/>
                        </a:solidFill>
                        <a:effectLst/>
                        <a:latin typeface="+mn-lt"/>
                        <a:ea typeface="Times New Roman"/>
                        <a:cs typeface="Times New Roman"/>
                      </a:endParaRP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62466">
                <a:tc>
                  <a:txBody>
                    <a:bodyPr/>
                    <a:lstStyle/>
                    <a:p>
                      <a:pPr>
                        <a:lnSpc>
                          <a:spcPct val="115000"/>
                        </a:lnSpc>
                      </a:pPr>
                      <a:r>
                        <a:rPr lang="en-GB" sz="1400" b="0" dirty="0" smtClean="0">
                          <a:solidFill>
                            <a:schemeClr val="tx1"/>
                          </a:solidFill>
                          <a:effectLst/>
                          <a:latin typeface="+mn-lt"/>
                          <a:ea typeface="Times New Roman"/>
                          <a:cs typeface="Times New Roman"/>
                        </a:rPr>
                        <a:t>Malignant neoplasm</a:t>
                      </a:r>
                      <a:r>
                        <a:rPr lang="en-GB" sz="1400" b="0" baseline="0" dirty="0" smtClean="0">
                          <a:solidFill>
                            <a:schemeClr val="tx1"/>
                          </a:solidFill>
                          <a:effectLst/>
                          <a:latin typeface="+mn-lt"/>
                          <a:ea typeface="Times New Roman"/>
                          <a:cs typeface="Times New Roman"/>
                        </a:rPr>
                        <a:t> progression</a:t>
                      </a:r>
                      <a:endParaRPr lang="en-GB" sz="1400" b="0" dirty="0">
                        <a:solidFill>
                          <a:schemeClr val="tx1"/>
                        </a:solidFill>
                        <a:effectLst/>
                        <a:latin typeface="+mn-lt"/>
                        <a:ea typeface="Times New Roman"/>
                        <a:cs typeface="Times New Roman"/>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ct val="115000"/>
                        </a:lnSpc>
                      </a:pPr>
                      <a:r>
                        <a:rPr lang="en-GB" sz="1400" b="0" dirty="0" smtClean="0">
                          <a:solidFill>
                            <a:schemeClr val="tx1"/>
                          </a:solidFill>
                          <a:effectLst/>
                          <a:latin typeface="+mn-lt"/>
                          <a:ea typeface="Times New Roman"/>
                          <a:cs typeface="Times New Roman"/>
                        </a:rPr>
                        <a:t>2 (3.2)</a:t>
                      </a:r>
                      <a:endParaRPr lang="en-GB" sz="1400" b="0" dirty="0">
                        <a:solidFill>
                          <a:schemeClr val="tx1"/>
                        </a:solidFill>
                        <a:effectLst/>
                        <a:latin typeface="+mn-lt"/>
                        <a:ea typeface="Times New Roman"/>
                        <a:cs typeface="Times New Roman"/>
                      </a:endParaRP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ct val="115000"/>
                        </a:lnSpc>
                      </a:pPr>
                      <a:r>
                        <a:rPr lang="en-GB" sz="1400" b="0" dirty="0" smtClean="0">
                          <a:solidFill>
                            <a:schemeClr val="tx1"/>
                          </a:solidFill>
                          <a:effectLst/>
                          <a:latin typeface="+mn-lt"/>
                          <a:ea typeface="Times New Roman"/>
                          <a:cs typeface="Times New Roman"/>
                        </a:rPr>
                        <a:t>3 (9.7)</a:t>
                      </a:r>
                      <a:endParaRPr lang="en-GB" sz="1400" b="0" dirty="0">
                        <a:solidFill>
                          <a:schemeClr val="tx1"/>
                        </a:solidFill>
                        <a:effectLst/>
                        <a:latin typeface="+mn-lt"/>
                        <a:ea typeface="Times New Roman"/>
                        <a:cs typeface="Times New Roman"/>
                      </a:endParaRP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62466">
                <a:tc>
                  <a:txBody>
                    <a:bodyPr/>
                    <a:lstStyle/>
                    <a:p>
                      <a:pPr>
                        <a:lnSpc>
                          <a:spcPct val="115000"/>
                        </a:lnSpc>
                      </a:pPr>
                      <a:r>
                        <a:rPr lang="en-GB" sz="1400" b="0" dirty="0" smtClean="0">
                          <a:solidFill>
                            <a:schemeClr val="tx1"/>
                          </a:solidFill>
                          <a:effectLst/>
                          <a:latin typeface="+mn-lt"/>
                          <a:ea typeface="Times New Roman"/>
                          <a:cs typeface="Times New Roman"/>
                        </a:rPr>
                        <a:t>Thrombocytopenia</a:t>
                      </a:r>
                      <a:endParaRPr lang="en-GB" sz="1400" b="0" dirty="0">
                        <a:solidFill>
                          <a:schemeClr val="tx1"/>
                        </a:solidFill>
                        <a:effectLst/>
                        <a:latin typeface="+mn-lt"/>
                        <a:ea typeface="Times New Roman"/>
                        <a:cs typeface="Times New Roman"/>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lt"/>
                          <a:ea typeface="Times New Roman"/>
                          <a:cs typeface="Times New Roman"/>
                        </a:rPr>
                        <a:t>1 (1.6)</a:t>
                      </a:r>
                      <a:endParaRPr lang="en-GB" sz="1400" b="0" dirty="0">
                        <a:solidFill>
                          <a:schemeClr val="tx1"/>
                        </a:solidFill>
                        <a:effectLst/>
                        <a:latin typeface="+mn-lt"/>
                        <a:ea typeface="Times New Roman"/>
                        <a:cs typeface="Times New Roman"/>
                      </a:endParaRP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lt"/>
                          <a:ea typeface="Times New Roman"/>
                          <a:cs typeface="Times New Roman"/>
                        </a:rPr>
                        <a:t>3 (9.7)</a:t>
                      </a:r>
                      <a:endParaRPr lang="en-GB" sz="1400" b="0" dirty="0">
                        <a:solidFill>
                          <a:schemeClr val="tx1"/>
                        </a:solidFill>
                        <a:effectLst/>
                        <a:latin typeface="+mn-lt"/>
                        <a:ea typeface="Times New Roman"/>
                        <a:cs typeface="Times New Roman"/>
                      </a:endParaRP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62466">
                <a:tc>
                  <a:txBody>
                    <a:bodyPr/>
                    <a:lstStyle/>
                    <a:p>
                      <a:pPr>
                        <a:lnSpc>
                          <a:spcPct val="115000"/>
                        </a:lnSpc>
                      </a:pPr>
                      <a:r>
                        <a:rPr lang="en-GB" sz="1400" b="0" dirty="0" smtClean="0">
                          <a:solidFill>
                            <a:schemeClr val="tx1"/>
                          </a:solidFill>
                          <a:effectLst/>
                          <a:latin typeface="+mn-lt"/>
                          <a:ea typeface="Times New Roman"/>
                          <a:cs typeface="Times New Roman"/>
                        </a:rPr>
                        <a:t>Skin reaction</a:t>
                      </a:r>
                      <a:endParaRPr lang="en-GB" sz="1400" b="0" dirty="0">
                        <a:solidFill>
                          <a:schemeClr val="tx1"/>
                        </a:solidFill>
                        <a:effectLst/>
                        <a:latin typeface="+mn-lt"/>
                        <a:ea typeface="Times New Roman"/>
                        <a:cs typeface="Times New Roman"/>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smtClean="0">
                          <a:solidFill>
                            <a:schemeClr val="tx1"/>
                          </a:solidFill>
                          <a:effectLst/>
                          <a:latin typeface="+mn-lt"/>
                          <a:ea typeface="Times New Roman"/>
                          <a:cs typeface="Times New Roman"/>
                        </a:rPr>
                        <a:t>1 (1.6)</a:t>
                      </a: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GB" sz="1400" b="0" dirty="0" smtClean="0">
                          <a:solidFill>
                            <a:schemeClr val="tx1"/>
                          </a:solidFill>
                          <a:effectLst/>
                          <a:latin typeface="+mn-lt"/>
                          <a:ea typeface="Times New Roman"/>
                          <a:cs typeface="Times New Roman"/>
                        </a:rPr>
                        <a:t>2 (6.5)</a:t>
                      </a: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62466">
                <a:tc>
                  <a:txBody>
                    <a:bodyPr/>
                    <a:lstStyle/>
                    <a:p>
                      <a:pPr>
                        <a:lnSpc>
                          <a:spcPct val="115000"/>
                        </a:lnSpc>
                      </a:pPr>
                      <a:r>
                        <a:rPr lang="en-US" sz="1400" b="0" dirty="0" smtClean="0">
                          <a:solidFill>
                            <a:schemeClr val="tx1"/>
                          </a:solidFill>
                          <a:effectLst/>
                          <a:latin typeface="+mn-lt"/>
                        </a:rPr>
                        <a:t>Hand-foot</a:t>
                      </a:r>
                      <a:r>
                        <a:rPr lang="en-US" sz="1400" b="0" baseline="0" dirty="0" smtClean="0">
                          <a:solidFill>
                            <a:schemeClr val="tx1"/>
                          </a:solidFill>
                          <a:effectLst/>
                          <a:latin typeface="+mn-lt"/>
                        </a:rPr>
                        <a:t> syndrome</a:t>
                      </a:r>
                      <a:endParaRPr lang="en-GB" sz="1400" b="0" dirty="0">
                        <a:solidFill>
                          <a:schemeClr val="tx1"/>
                        </a:solidFill>
                        <a:effectLst/>
                        <a:latin typeface="+mn-lt"/>
                        <a:ea typeface="Times New Roman"/>
                        <a:cs typeface="Times New Roman"/>
                      </a:endParaRPr>
                    </a:p>
                  </a:txBody>
                  <a:tcPr marL="49221" marR="49221" marT="0" marB="0"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lt"/>
                          <a:ea typeface="Times New Roman"/>
                          <a:cs typeface="Times New Roman"/>
                        </a:rPr>
                        <a:t>0</a:t>
                      </a:r>
                      <a:endParaRPr lang="en-GB" sz="1400" b="0" dirty="0">
                        <a:solidFill>
                          <a:schemeClr val="tx1"/>
                        </a:solidFill>
                        <a:effectLst/>
                        <a:latin typeface="+mn-lt"/>
                        <a:ea typeface="Times New Roman"/>
                        <a:cs typeface="Times New Roman"/>
                      </a:endParaRPr>
                    </a:p>
                  </a:txBody>
                  <a:tcPr marL="49221" marR="49221" marT="0" marB="0"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ct val="115000"/>
                        </a:lnSpc>
                      </a:pPr>
                      <a:r>
                        <a:rPr lang="en-GB" sz="1400" b="0" dirty="0" smtClean="0">
                          <a:solidFill>
                            <a:schemeClr val="tx1"/>
                          </a:solidFill>
                          <a:effectLst/>
                          <a:latin typeface="+mn-lt"/>
                          <a:ea typeface="Times New Roman"/>
                          <a:cs typeface="Times New Roman"/>
                        </a:rPr>
                        <a:t>7 (22.6)</a:t>
                      </a:r>
                      <a:endParaRPr lang="en-GB" sz="1400" b="0" dirty="0">
                        <a:solidFill>
                          <a:schemeClr val="tx1"/>
                        </a:solidFill>
                        <a:effectLst/>
                        <a:latin typeface="+mn-lt"/>
                        <a:ea typeface="Times New Roman"/>
                        <a:cs typeface="Times New Roman"/>
                      </a:endParaRPr>
                    </a:p>
                  </a:txBody>
                  <a:tcPr marL="49221" marR="49221" marT="0" marB="0"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bl>
          </a:graphicData>
        </a:graphic>
      </p:graphicFrame>
    </p:spTree>
    <p:extLst>
      <p:ext uri="{BB962C8B-B14F-4D97-AF65-F5344CB8AC3E}">
        <p14:creationId xmlns:p14="http://schemas.microsoft.com/office/powerpoint/2010/main" val="12914857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232: Ramucirumab (RAM) as second-line treatment in patients (</a:t>
            </a:r>
            <a:r>
              <a:rPr lang="en-GB" sz="1800" dirty="0" err="1"/>
              <a:t>pts</a:t>
            </a:r>
            <a:r>
              <a:rPr lang="en-GB" sz="1800" dirty="0"/>
              <a:t>) with advanced hepatocellular carcinoma (HCC): Analysis of patients with elevated </a:t>
            </a:r>
            <a:r>
              <a:rPr lang="el-GR" sz="1800" dirty="0"/>
              <a:t>α-</a:t>
            </a:r>
            <a:r>
              <a:rPr lang="en-GB" sz="1800" dirty="0"/>
              <a:t>fetoprotein (AFP) from the randomized phase III REACH study </a:t>
            </a:r>
            <a:r>
              <a:rPr lang="en-GB" sz="1800" dirty="0" smtClean="0"/>
              <a:t/>
            </a:r>
            <a:br>
              <a:rPr lang="en-GB" sz="1800" dirty="0" smtClean="0"/>
            </a:br>
            <a:r>
              <a:rPr lang="en-GB" sz="1800" dirty="0" smtClean="0"/>
              <a:t>– </a:t>
            </a:r>
            <a:r>
              <a:rPr lang="en-GB" sz="1800" dirty="0"/>
              <a:t>Zhu AX, et al</a:t>
            </a:r>
          </a:p>
        </p:txBody>
      </p:sp>
      <p:sp>
        <p:nvSpPr>
          <p:cNvPr id="3" name="Text Placeholder 2"/>
          <p:cNvSpPr>
            <a:spLocks noGrp="1"/>
          </p:cNvSpPr>
          <p:nvPr>
            <p:ph type="body" sz="quarter" idx="10"/>
          </p:nvPr>
        </p:nvSpPr>
        <p:spPr/>
        <p:txBody>
          <a:bodyPr/>
          <a:lstStyle/>
          <a:p>
            <a:r>
              <a:rPr lang="en-GB" dirty="0">
                <a:solidFill>
                  <a:srgbClr val="363636"/>
                </a:solidFill>
              </a:rPr>
              <a:t>*Or unacceptable </a:t>
            </a:r>
            <a:r>
              <a:rPr lang="en-GB" dirty="0" smtClean="0">
                <a:solidFill>
                  <a:srgbClr val="363636"/>
                </a:solidFill>
              </a:rPr>
              <a:t>toxicity</a:t>
            </a:r>
            <a:endParaRPr lang="en-US" dirty="0">
              <a:solidFill>
                <a:srgbClr val="363636"/>
              </a:solidFill>
            </a:endParaRPr>
          </a:p>
        </p:txBody>
      </p:sp>
      <p:sp>
        <p:nvSpPr>
          <p:cNvPr id="4" name="Text Placeholder 3"/>
          <p:cNvSpPr>
            <a:spLocks noGrp="1"/>
          </p:cNvSpPr>
          <p:nvPr>
            <p:ph type="body" sz="quarter" idx="11"/>
          </p:nvPr>
        </p:nvSpPr>
        <p:spPr/>
        <p:txBody>
          <a:bodyPr/>
          <a:lstStyle/>
          <a:p>
            <a:pPr>
              <a:buClr>
                <a:srgbClr val="043882"/>
              </a:buClr>
            </a:pPr>
            <a:r>
              <a:rPr lang="fr-FR" dirty="0">
                <a:solidFill>
                  <a:srgbClr val="363636"/>
                </a:solidFill>
              </a:rPr>
              <a:t>Zhu 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232)</a:t>
            </a:r>
            <a:endParaRPr lang="en-GB" dirty="0">
              <a:solidFill>
                <a:srgbClr val="363636"/>
              </a:solidFill>
            </a:endParaRPr>
          </a:p>
        </p:txBody>
      </p:sp>
      <p:sp>
        <p:nvSpPr>
          <p:cNvPr id="5" name="Oval 14"/>
          <p:cNvSpPr>
            <a:spLocks noChangeArrowheads="1"/>
          </p:cNvSpPr>
          <p:nvPr/>
        </p:nvSpPr>
        <p:spPr bwMode="auto">
          <a:xfrm>
            <a:off x="4173553" y="341146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1" idx="1"/>
          </p:cNvCxnSpPr>
          <p:nvPr/>
        </p:nvCxnSpPr>
        <p:spPr bwMode="auto">
          <a:xfrm rot="5400000" flipH="1" flipV="1">
            <a:off x="4451749" y="2752242"/>
            <a:ext cx="672826" cy="645623"/>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71027" y="247432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chemeClr val="tx2"/>
                </a:solidFill>
                <a:ea typeface="SimSun" pitchFamily="2" charset="-122"/>
              </a:rPr>
              <a:t>PD*</a:t>
            </a:r>
            <a:endParaRPr lang="en-GB" altLang="zh-CN" b="1" dirty="0">
              <a:solidFill>
                <a:schemeClr val="tx2"/>
              </a:solidFill>
              <a:ea typeface="SimSun" pitchFamily="2" charset="-122"/>
            </a:endParaRPr>
          </a:p>
        </p:txBody>
      </p:sp>
      <p:sp>
        <p:nvSpPr>
          <p:cNvPr id="8" name="Content Placeholder 26"/>
          <p:cNvSpPr txBox="1">
            <a:spLocks/>
          </p:cNvSpPr>
          <p:nvPr/>
        </p:nvSpPr>
        <p:spPr bwMode="auto">
          <a:xfrm>
            <a:off x="4855936" y="3296290"/>
            <a:ext cx="2819703" cy="892175"/>
          </a:xfrm>
          <a:prstGeom prst="rect">
            <a:avLst/>
          </a:prstGeom>
          <a:noFill/>
          <a:ln w="9525">
            <a:noFill/>
            <a:miter lim="800000"/>
            <a:headEnd/>
            <a:tailEnd/>
          </a:ln>
        </p:spPr>
        <p:txBody>
          <a:bodyPr/>
          <a:lstStyle/>
          <a:p>
            <a:pPr marL="190500" indent="-190500" algn="l">
              <a:spcBef>
                <a:spcPts val="0"/>
              </a:spcBef>
              <a:spcAft>
                <a:spcPts val="0"/>
              </a:spcAft>
              <a:defRPr/>
            </a:pPr>
            <a:r>
              <a:rPr lang="en-GB" sz="1600" b="1" dirty="0">
                <a:solidFill>
                  <a:schemeClr val="bg1"/>
                </a:solidFill>
                <a:latin typeface="+mn-lt"/>
              </a:rPr>
              <a:t>Stratification</a:t>
            </a:r>
          </a:p>
          <a:p>
            <a:pPr marL="203200" indent="-203200">
              <a:spcBef>
                <a:spcPts val="0"/>
              </a:spcBef>
              <a:spcAft>
                <a:spcPts val="0"/>
              </a:spcAft>
              <a:buFont typeface="Arial" pitchFamily="34" charset="0"/>
              <a:buChar char="•"/>
              <a:defRPr/>
            </a:pPr>
            <a:r>
              <a:rPr lang="en-GB" sz="1600" dirty="0">
                <a:solidFill>
                  <a:srgbClr val="363636"/>
                </a:solidFill>
                <a:latin typeface="Arial"/>
                <a:cs typeface="Arial"/>
              </a:rPr>
              <a:t>Geographic regions</a:t>
            </a:r>
          </a:p>
          <a:p>
            <a:pPr marL="203200" indent="-203200">
              <a:spcBef>
                <a:spcPts val="0"/>
              </a:spcBef>
              <a:spcAft>
                <a:spcPts val="0"/>
              </a:spcAft>
              <a:buFont typeface="Arial" pitchFamily="34" charset="0"/>
              <a:buChar char="•"/>
              <a:defRPr/>
            </a:pPr>
            <a:r>
              <a:rPr lang="en-GB" sz="1600" dirty="0" smtClean="0">
                <a:solidFill>
                  <a:srgbClr val="363636"/>
                </a:solidFill>
                <a:latin typeface="Arial"/>
                <a:cs typeface="Arial"/>
              </a:rPr>
              <a:t>Aetiology </a:t>
            </a:r>
            <a:r>
              <a:rPr lang="en-GB" sz="1600" dirty="0">
                <a:solidFill>
                  <a:srgbClr val="363636"/>
                </a:solidFill>
                <a:latin typeface="Arial"/>
                <a:cs typeface="Arial"/>
              </a:rPr>
              <a:t>of liver disease</a:t>
            </a:r>
          </a:p>
        </p:txBody>
      </p:sp>
      <p:cxnSp>
        <p:nvCxnSpPr>
          <p:cNvPr id="9" name="AutoShape 19"/>
          <p:cNvCxnSpPr>
            <a:cxnSpLocks noChangeShapeType="1"/>
          </p:cNvCxnSpPr>
          <p:nvPr/>
        </p:nvCxnSpPr>
        <p:spPr bwMode="auto">
          <a:xfrm>
            <a:off x="3916830" y="3703566"/>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98392" y="2738640"/>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5110974" y="2180990"/>
            <a:ext cx="2678490" cy="1115300"/>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smtClean="0">
                <a:solidFill>
                  <a:srgbClr val="FFFFFF"/>
                </a:solidFill>
                <a:latin typeface="Arial"/>
                <a:ea typeface="SimSun" pitchFamily="2" charset="-122"/>
                <a:cs typeface="Arial"/>
              </a:rPr>
              <a:t>Ramucirumab</a:t>
            </a:r>
            <a:endParaRPr lang="en-GB" altLang="zh-CN" dirty="0">
              <a:solidFill>
                <a:srgbClr val="FFFFFF"/>
              </a:solidFill>
              <a:latin typeface="Arial"/>
              <a:ea typeface="SimSun" pitchFamily="2" charset="-122"/>
              <a:cs typeface="Arial"/>
            </a:endParaRPr>
          </a:p>
          <a:p>
            <a:pPr algn="ctr" defTabSz="892175" eaLnBrk="0" hangingPunct="0"/>
            <a:r>
              <a:rPr lang="en-GB" altLang="zh-CN" dirty="0">
                <a:solidFill>
                  <a:srgbClr val="FFFFFF"/>
                </a:solidFill>
                <a:latin typeface="Arial"/>
                <a:ea typeface="SimSun" pitchFamily="2" charset="-122"/>
                <a:cs typeface="Arial"/>
              </a:rPr>
              <a:t>8 mg/kg mg </a:t>
            </a:r>
            <a:br>
              <a:rPr lang="en-GB" altLang="zh-CN" dirty="0">
                <a:solidFill>
                  <a:srgbClr val="FFFFFF"/>
                </a:solidFill>
                <a:latin typeface="Arial"/>
                <a:ea typeface="SimSun" pitchFamily="2" charset="-122"/>
                <a:cs typeface="Arial"/>
              </a:rPr>
            </a:br>
            <a:r>
              <a:rPr lang="en-GB" altLang="zh-CN" dirty="0" smtClean="0">
                <a:solidFill>
                  <a:srgbClr val="FFFFFF"/>
                </a:solidFill>
                <a:latin typeface="Arial"/>
                <a:ea typeface="SimSun" pitchFamily="2" charset="-122"/>
                <a:cs typeface="Arial"/>
              </a:rPr>
              <a:t>q2w </a:t>
            </a:r>
            <a:r>
              <a:rPr lang="en-GB" altLang="zh-CN" dirty="0">
                <a:solidFill>
                  <a:srgbClr val="FFFFFF"/>
                </a:solidFill>
                <a:latin typeface="Arial"/>
                <a:ea typeface="SimSun" pitchFamily="2" charset="-122"/>
                <a:cs typeface="Arial"/>
              </a:rPr>
              <a:t>per cycle + BSC</a:t>
            </a:r>
            <a:endParaRPr lang="en-GB" altLang="zh-CN" b="1" dirty="0">
              <a:solidFill>
                <a:srgbClr val="FFFFFF"/>
              </a:solidFill>
              <a:latin typeface="Arial"/>
              <a:ea typeface="SimSun" pitchFamily="2" charset="-122"/>
              <a:cs typeface="Arial"/>
            </a:endParaRPr>
          </a:p>
          <a:p>
            <a:pPr algn="ctr" defTabSz="892175" eaLnBrk="0" hangingPunct="0"/>
            <a:r>
              <a:rPr lang="en-GB" altLang="zh-CN" dirty="0">
                <a:solidFill>
                  <a:srgbClr val="FFFFFF"/>
                </a:solidFill>
                <a:latin typeface="Arial"/>
                <a:ea typeface="SimSun" pitchFamily="2" charset="-122"/>
                <a:cs typeface="Arial"/>
              </a:rPr>
              <a:t>(</a:t>
            </a:r>
            <a:r>
              <a:rPr lang="en-GB" altLang="zh-CN" dirty="0" smtClean="0">
                <a:solidFill>
                  <a:srgbClr val="FFFFFF"/>
                </a:solidFill>
                <a:latin typeface="Arial"/>
                <a:ea typeface="SimSun" pitchFamily="2" charset="-122"/>
                <a:cs typeface="Arial"/>
              </a:rPr>
              <a:t>n=272)</a:t>
            </a:r>
            <a:endParaRPr lang="en-GB" altLang="zh-CN" dirty="0">
              <a:solidFill>
                <a:srgbClr val="FFFFFF"/>
              </a:solidFill>
              <a:latin typeface="Arial"/>
              <a:ea typeface="SimSun" pitchFamily="2" charset="-122"/>
              <a:cs typeface="Arial"/>
            </a:endParaRPr>
          </a:p>
        </p:txBody>
      </p:sp>
      <p:sp>
        <p:nvSpPr>
          <p:cNvPr id="12" name="TextBox 11"/>
          <p:cNvSpPr txBox="1"/>
          <p:nvPr/>
        </p:nvSpPr>
        <p:spPr>
          <a:xfrm>
            <a:off x="369888" y="1295400"/>
            <a:ext cx="8404225" cy="830997"/>
          </a:xfrm>
          <a:prstGeom prst="rect">
            <a:avLst/>
          </a:prstGeom>
          <a:noFill/>
        </p:spPr>
        <p:txBody>
          <a:bodyPr wrap="square" lIns="0" rtlCol="0">
            <a:spAutoFit/>
          </a:bodyPr>
          <a:lstStyle/>
          <a:p>
            <a:pPr lvl="0">
              <a:buClr>
                <a:srgbClr val="043882"/>
              </a:buClr>
            </a:pPr>
            <a:r>
              <a:rPr lang="en-GB" sz="1600" b="1" dirty="0" smtClean="0">
                <a:solidFill>
                  <a:srgbClr val="363636"/>
                </a:solidFill>
              </a:rPr>
              <a:t>Study </a:t>
            </a:r>
            <a:r>
              <a:rPr lang="en-GB" sz="1600" b="1" dirty="0">
                <a:solidFill>
                  <a:srgbClr val="363636"/>
                </a:solidFill>
              </a:rPr>
              <a:t>objective</a:t>
            </a:r>
            <a:r>
              <a:rPr lang="en-GB" sz="1600" dirty="0">
                <a:solidFill>
                  <a:srgbClr val="363636"/>
                </a:solidFill>
              </a:rPr>
              <a:t> </a:t>
            </a:r>
          </a:p>
          <a:p>
            <a:pPr marL="285750" lvl="1" indent="-285750">
              <a:buClr>
                <a:srgbClr val="043882"/>
              </a:buClr>
              <a:buFont typeface="Arial" panose="020B0604020202020204" pitchFamily="34" charset="0"/>
              <a:buChar char="•"/>
            </a:pPr>
            <a:r>
              <a:rPr lang="en-GB" sz="1600" dirty="0"/>
              <a:t>To evaluate the efficacy and safety of single agent </a:t>
            </a:r>
            <a:r>
              <a:rPr lang="en-GB" sz="1600" dirty="0" smtClean="0"/>
              <a:t>ramucirumab in </a:t>
            </a:r>
            <a:r>
              <a:rPr lang="en-GB" sz="1600" dirty="0"/>
              <a:t>a subgroup of </a:t>
            </a:r>
            <a:r>
              <a:rPr lang="en-GB" sz="1600" dirty="0" smtClean="0"/>
              <a:t>patients </a:t>
            </a:r>
            <a:r>
              <a:rPr lang="en-GB" sz="1600" dirty="0"/>
              <a:t>with elevated AFP and advanced HCC after prior </a:t>
            </a:r>
            <a:r>
              <a:rPr lang="en-GB" sz="1600" dirty="0" err="1"/>
              <a:t>sorafenib</a:t>
            </a:r>
            <a:r>
              <a:rPr lang="en-GB" sz="1600" dirty="0"/>
              <a:t> </a:t>
            </a:r>
            <a:r>
              <a:rPr lang="en-GB" sz="1600" dirty="0" smtClean="0"/>
              <a:t>therapy</a:t>
            </a:r>
            <a:endParaRPr lang="en-US" b="1" dirty="0"/>
          </a:p>
        </p:txBody>
      </p:sp>
      <p:sp>
        <p:nvSpPr>
          <p:cNvPr id="13" name="AutoShape 9"/>
          <p:cNvSpPr>
            <a:spLocks noChangeArrowheads="1"/>
          </p:cNvSpPr>
          <p:nvPr/>
        </p:nvSpPr>
        <p:spPr bwMode="auto">
          <a:xfrm>
            <a:off x="365123" y="2469684"/>
            <a:ext cx="3576414" cy="244425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US" altLang="zh-CN" dirty="0">
                <a:solidFill>
                  <a:srgbClr val="FFFFFF"/>
                </a:solidFill>
                <a:latin typeface="Arial"/>
                <a:ea typeface="SimSun" pitchFamily="2" charset="-122"/>
                <a:cs typeface="Arial"/>
              </a:rPr>
              <a:t>Advanced HCC (stage B or C)</a:t>
            </a:r>
            <a:endParaRPr lang="en-GB" altLang="zh-CN" i="1"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US" altLang="zh-CN" dirty="0">
                <a:solidFill>
                  <a:srgbClr val="FFFFFF"/>
                </a:solidFill>
                <a:latin typeface="Arial"/>
                <a:ea typeface="SimSun" pitchFamily="2" charset="-122"/>
                <a:cs typeface="Arial"/>
              </a:rPr>
              <a:t>Prior </a:t>
            </a:r>
            <a:r>
              <a:rPr lang="en-US" altLang="zh-CN" dirty="0" err="1">
                <a:solidFill>
                  <a:srgbClr val="FFFFFF"/>
                </a:solidFill>
                <a:latin typeface="Arial"/>
                <a:ea typeface="SimSun" pitchFamily="2" charset="-122"/>
                <a:cs typeface="Arial"/>
              </a:rPr>
              <a:t>sorafenib</a:t>
            </a:r>
            <a:r>
              <a:rPr lang="en-GB" altLang="zh-CN" dirty="0">
                <a:solidFill>
                  <a:srgbClr val="FFFFFF"/>
                </a:solidFill>
                <a:latin typeface="Arial"/>
                <a:ea typeface="SimSun" pitchFamily="2" charset="-122"/>
                <a:cs typeface="Arial"/>
              </a:rPr>
              <a:t> </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ECOG PS 0–1</a:t>
            </a:r>
          </a:p>
          <a:p>
            <a:pPr marL="228600" indent="-228600" defTabSz="892175" eaLnBrk="0" hangingPunct="0">
              <a:spcAft>
                <a:spcPct val="30000"/>
              </a:spcAft>
              <a:buFont typeface="Arial" pitchFamily="34" charset="0"/>
              <a:buChar char="•"/>
            </a:pPr>
            <a:r>
              <a:rPr lang="en-GB" altLang="zh-CN" dirty="0">
                <a:solidFill>
                  <a:srgbClr val="FFFFFF"/>
                </a:solidFill>
                <a:latin typeface="Arial"/>
                <a:ea typeface="SimSun" pitchFamily="2" charset="-122"/>
                <a:cs typeface="Arial"/>
              </a:rPr>
              <a:t>Child-Pugh Class </a:t>
            </a:r>
            <a:r>
              <a:rPr lang="en-GB" altLang="zh-CN" dirty="0" smtClean="0">
                <a:solidFill>
                  <a:srgbClr val="FFFFFF"/>
                </a:solidFill>
                <a:latin typeface="Arial"/>
                <a:ea typeface="SimSun" pitchFamily="2" charset="-122"/>
                <a:cs typeface="Arial"/>
              </a:rPr>
              <a:t>A</a:t>
            </a:r>
          </a:p>
          <a:p>
            <a:pPr marL="228600" indent="-228600" defTabSz="892175" eaLnBrk="0" hangingPunct="0">
              <a:spcAft>
                <a:spcPct val="30000"/>
              </a:spcAft>
              <a:buFont typeface="Arial" pitchFamily="34" charset="0"/>
              <a:buChar char="•"/>
            </a:pPr>
            <a:r>
              <a:rPr lang="en-GB" altLang="zh-CN" dirty="0" smtClean="0">
                <a:solidFill>
                  <a:srgbClr val="FFFFFF"/>
                </a:solidFill>
                <a:latin typeface="Arial"/>
                <a:ea typeface="SimSun" pitchFamily="2" charset="-122"/>
                <a:cs typeface="Arial"/>
              </a:rPr>
              <a:t>AFP ≥400 </a:t>
            </a:r>
            <a:r>
              <a:rPr lang="en-GB" altLang="zh-CN" dirty="0" err="1" smtClean="0">
                <a:solidFill>
                  <a:srgbClr val="FFFFFF"/>
                </a:solidFill>
                <a:latin typeface="Arial"/>
                <a:ea typeface="SimSun" pitchFamily="2" charset="-122"/>
                <a:cs typeface="Arial"/>
              </a:rPr>
              <a:t>ng</a:t>
            </a:r>
            <a:r>
              <a:rPr lang="en-GB" altLang="zh-CN" dirty="0" smtClean="0">
                <a:solidFill>
                  <a:srgbClr val="FFFFFF"/>
                </a:solidFill>
                <a:latin typeface="Arial"/>
                <a:ea typeface="SimSun" pitchFamily="2" charset="-122"/>
                <a:cs typeface="Arial"/>
              </a:rPr>
              <a:t>/mL or </a:t>
            </a:r>
            <a:br>
              <a:rPr lang="en-GB" altLang="zh-CN" dirty="0" smtClean="0">
                <a:solidFill>
                  <a:srgbClr val="FFFFFF"/>
                </a:solidFill>
                <a:latin typeface="Arial"/>
                <a:ea typeface="SimSun" pitchFamily="2" charset="-122"/>
                <a:cs typeface="Arial"/>
              </a:rPr>
            </a:br>
            <a:r>
              <a:rPr lang="en-GB" altLang="zh-CN" dirty="0" smtClean="0">
                <a:solidFill>
                  <a:srgbClr val="FFFFFF"/>
                </a:solidFill>
                <a:latin typeface="Arial"/>
                <a:ea typeface="SimSun" pitchFamily="2" charset="-122"/>
                <a:cs typeface="Arial"/>
              </a:rPr>
              <a:t>≥1.5 </a:t>
            </a:r>
            <a:r>
              <a:rPr lang="en-GB" dirty="0">
                <a:solidFill>
                  <a:schemeClr val="tx2"/>
                </a:solidFill>
              </a:rPr>
              <a:t>×</a:t>
            </a:r>
            <a:r>
              <a:rPr lang="en-GB" altLang="zh-CN" dirty="0" smtClean="0">
                <a:solidFill>
                  <a:srgbClr val="FFFFFF"/>
                </a:solidFill>
                <a:latin typeface="Arial"/>
                <a:ea typeface="SimSun" pitchFamily="2" charset="-122"/>
                <a:cs typeface="Arial"/>
              </a:rPr>
              <a:t> ULN</a:t>
            </a:r>
            <a:endParaRPr lang="en-GB" altLang="zh-CN" dirty="0">
              <a:solidFill>
                <a:srgbClr val="FFFFFF"/>
              </a:solidFill>
              <a:latin typeface="Arial"/>
              <a:ea typeface="SimSun" pitchFamily="2" charset="-122"/>
              <a:cs typeface="Arial"/>
            </a:endParaRPr>
          </a:p>
        </p:txBody>
      </p:sp>
      <p:sp>
        <p:nvSpPr>
          <p:cNvPr id="14" name="Rectangle 9"/>
          <p:cNvSpPr txBox="1">
            <a:spLocks noChangeArrowheads="1"/>
          </p:cNvSpPr>
          <p:nvPr/>
        </p:nvSpPr>
        <p:spPr>
          <a:xfrm>
            <a:off x="365124" y="5420688"/>
            <a:ext cx="4130676" cy="82438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PRIMARY ENDPOINT</a:t>
            </a:r>
          </a:p>
          <a:p>
            <a:r>
              <a:rPr lang="en-GB" sz="1600" dirty="0">
                <a:solidFill>
                  <a:srgbClr val="363636"/>
                </a:solidFill>
              </a:rPr>
              <a:t>OS</a:t>
            </a:r>
            <a:endParaRPr lang="en-GB" sz="1600" dirty="0" smtClean="0"/>
          </a:p>
        </p:txBody>
      </p:sp>
      <p:sp>
        <p:nvSpPr>
          <p:cNvPr id="15" name="Content Placeholder 26"/>
          <p:cNvSpPr txBox="1">
            <a:spLocks/>
          </p:cNvSpPr>
          <p:nvPr/>
        </p:nvSpPr>
        <p:spPr>
          <a:xfrm>
            <a:off x="4648200" y="5420688"/>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SECONDARY ENDPOINTS</a:t>
            </a:r>
          </a:p>
          <a:p>
            <a:pPr>
              <a:buClr>
                <a:srgbClr val="043882"/>
              </a:buClr>
            </a:pPr>
            <a:r>
              <a:rPr lang="en-GB" sz="1600" dirty="0">
                <a:solidFill>
                  <a:srgbClr val="363636"/>
                </a:solidFill>
              </a:rPr>
              <a:t>PFS, TTP, ORR, safety, </a:t>
            </a:r>
            <a:r>
              <a:rPr lang="en-GB" sz="1600" dirty="0" smtClean="0">
                <a:solidFill>
                  <a:srgbClr val="363636"/>
                </a:solidFill>
              </a:rPr>
              <a:t>PROs</a:t>
            </a:r>
            <a:endParaRPr lang="en-GB" sz="1600" dirty="0">
              <a:solidFill>
                <a:srgbClr val="363636"/>
              </a:solidFill>
            </a:endParaRPr>
          </a:p>
        </p:txBody>
      </p:sp>
      <p:cxnSp>
        <p:nvCxnSpPr>
          <p:cNvPr id="16" name="AutoShape 16"/>
          <p:cNvCxnSpPr>
            <a:cxnSpLocks noChangeShapeType="1"/>
            <a:stCxn id="5" idx="4"/>
            <a:endCxn id="19" idx="1"/>
          </p:cNvCxnSpPr>
          <p:nvPr/>
        </p:nvCxnSpPr>
        <p:spPr bwMode="auto">
          <a:xfrm rot="16200000" flipH="1">
            <a:off x="4410852" y="4050164"/>
            <a:ext cx="754621" cy="645623"/>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71027" y="4485967"/>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smtClean="0">
                <a:solidFill>
                  <a:schemeClr val="tx2"/>
                </a:solidFill>
                <a:ea typeface="SimSun" pitchFamily="2" charset="-122"/>
              </a:rPr>
              <a:t>PD*</a:t>
            </a:r>
            <a:endParaRPr lang="en-GB" altLang="zh-CN" b="1" dirty="0">
              <a:solidFill>
                <a:schemeClr val="tx2"/>
              </a:solidFill>
              <a:ea typeface="SimSun" pitchFamily="2" charset="-122"/>
            </a:endParaRPr>
          </a:p>
        </p:txBody>
      </p:sp>
      <p:cxnSp>
        <p:nvCxnSpPr>
          <p:cNvPr id="18" name="AutoShape 20"/>
          <p:cNvCxnSpPr>
            <a:cxnSpLocks noChangeShapeType="1"/>
          </p:cNvCxnSpPr>
          <p:nvPr/>
        </p:nvCxnSpPr>
        <p:spPr bwMode="auto">
          <a:xfrm>
            <a:off x="7596812" y="4750286"/>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5110974" y="4192637"/>
            <a:ext cx="2676910" cy="1115299"/>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a:solidFill>
                  <a:srgbClr val="363636"/>
                </a:solidFill>
                <a:latin typeface="Arial"/>
                <a:ea typeface="SimSun" pitchFamily="2" charset="-122"/>
                <a:cs typeface="Arial"/>
              </a:rPr>
              <a:t>Placebo</a:t>
            </a:r>
            <a:r>
              <a:rPr lang="en-GB" altLang="zh-CN" dirty="0">
                <a:solidFill>
                  <a:srgbClr val="363636"/>
                </a:solidFill>
                <a:latin typeface="Arial"/>
                <a:ea typeface="SimSun" pitchFamily="2" charset="-122"/>
                <a:cs typeface="Arial"/>
              </a:rPr>
              <a:t> </a:t>
            </a:r>
            <a:br>
              <a:rPr lang="en-GB" altLang="zh-CN" dirty="0">
                <a:solidFill>
                  <a:srgbClr val="363636"/>
                </a:solidFill>
                <a:latin typeface="Arial"/>
                <a:ea typeface="SimSun" pitchFamily="2" charset="-122"/>
                <a:cs typeface="Arial"/>
              </a:rPr>
            </a:br>
            <a:r>
              <a:rPr lang="en-GB" altLang="zh-CN" dirty="0" smtClean="0">
                <a:solidFill>
                  <a:srgbClr val="363636"/>
                </a:solidFill>
                <a:latin typeface="Arial"/>
                <a:ea typeface="SimSun" pitchFamily="2" charset="-122"/>
                <a:cs typeface="Arial"/>
              </a:rPr>
              <a:t>q2w </a:t>
            </a:r>
            <a:r>
              <a:rPr lang="en-GB" altLang="zh-CN" dirty="0">
                <a:solidFill>
                  <a:srgbClr val="363636"/>
                </a:solidFill>
                <a:latin typeface="Arial"/>
                <a:ea typeface="SimSun" pitchFamily="2" charset="-122"/>
                <a:cs typeface="Arial"/>
              </a:rPr>
              <a:t>per cycle + BSC</a:t>
            </a:r>
          </a:p>
          <a:p>
            <a:pPr algn="ctr" defTabSz="892175" eaLnBrk="0" hangingPunct="0"/>
            <a:r>
              <a:rPr lang="en-GB" altLang="zh-CN" dirty="0">
                <a:solidFill>
                  <a:srgbClr val="363636"/>
                </a:solidFill>
                <a:latin typeface="Arial"/>
                <a:ea typeface="SimSun" pitchFamily="2" charset="-122"/>
                <a:cs typeface="Arial"/>
              </a:rPr>
              <a:t>(</a:t>
            </a:r>
            <a:r>
              <a:rPr lang="en-GB" altLang="zh-CN" dirty="0" smtClean="0">
                <a:solidFill>
                  <a:srgbClr val="363636"/>
                </a:solidFill>
                <a:latin typeface="Arial"/>
                <a:ea typeface="SimSun" pitchFamily="2" charset="-122"/>
                <a:cs typeface="Arial"/>
              </a:rPr>
              <a:t>n=272)</a:t>
            </a:r>
            <a:endParaRPr lang="en-GB" altLang="zh-CN" dirty="0">
              <a:solidFill>
                <a:srgbClr val="363636"/>
              </a:solidFill>
              <a:latin typeface="Arial"/>
              <a:ea typeface="SimSun" pitchFamily="2" charset="-122"/>
              <a:cs typeface="Arial"/>
            </a:endParaRPr>
          </a:p>
        </p:txBody>
      </p:sp>
    </p:spTree>
    <p:extLst>
      <p:ext uri="{BB962C8B-B14F-4D97-AF65-F5344CB8AC3E}">
        <p14:creationId xmlns:p14="http://schemas.microsoft.com/office/powerpoint/2010/main" val="1840246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Colorectal</a:t>
            </a:r>
            <a:r>
              <a:rPr lang="de-DE" dirty="0" smtClean="0"/>
              <a:t> </a:t>
            </a:r>
            <a:r>
              <a:rPr lang="de-DE" dirty="0" err="1" smtClean="0"/>
              <a:t>cancer</a:t>
            </a:r>
            <a:endParaRPr lang="en-US" dirty="0"/>
          </a:p>
        </p:txBody>
      </p:sp>
    </p:spTree>
    <p:extLst>
      <p:ext uri="{BB962C8B-B14F-4D97-AF65-F5344CB8AC3E}">
        <p14:creationId xmlns:p14="http://schemas.microsoft.com/office/powerpoint/2010/main" val="6954993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232: Ramucirumab (RAM) as second-line treatment in patients (</a:t>
            </a:r>
            <a:r>
              <a:rPr lang="en-GB" sz="1800" dirty="0" err="1"/>
              <a:t>pts</a:t>
            </a:r>
            <a:r>
              <a:rPr lang="en-GB" sz="1800" dirty="0"/>
              <a:t>) with advanced hepatocellular carcinoma (HCC): Analysis of patients with elevated </a:t>
            </a:r>
            <a:r>
              <a:rPr lang="el-GR" sz="1800" dirty="0"/>
              <a:t>α-</a:t>
            </a:r>
            <a:r>
              <a:rPr lang="en-GB" sz="1800" dirty="0"/>
              <a:t>fetoprotein (AFP) from the randomized phase III REACH study </a:t>
            </a:r>
            <a:br>
              <a:rPr lang="en-GB" sz="1800" dirty="0"/>
            </a:br>
            <a:r>
              <a:rPr lang="en-GB" sz="1800" dirty="0"/>
              <a:t>– Zhu AX,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Key results</a:t>
            </a:r>
          </a:p>
          <a:p>
            <a:pPr lvl="0">
              <a:buClr>
                <a:srgbClr val="043882"/>
              </a:buClr>
            </a:pPr>
            <a:endParaRPr lang="en-GB" sz="1600" dirty="0">
              <a:solidFill>
                <a:schemeClr val="tx1"/>
              </a:solidFill>
            </a:endParaRPr>
          </a:p>
          <a:p>
            <a:pPr lvl="1">
              <a:buClr>
                <a:srgbClr val="043882"/>
              </a:buClr>
            </a:pPr>
            <a:endParaRPr lang="en-GB" sz="1600" dirty="0">
              <a:solidFill>
                <a:schemeClr val="tx1"/>
              </a:solidFill>
            </a:endParaRPr>
          </a:p>
          <a:p>
            <a:pPr lvl="1">
              <a:buClr>
                <a:srgbClr val="043882"/>
              </a:buClr>
            </a:pPr>
            <a:endParaRPr lang="en-GB" sz="1600" dirty="0">
              <a:solidFill>
                <a:schemeClr val="tx1"/>
              </a:solidFill>
            </a:endParaRPr>
          </a:p>
          <a:p>
            <a:pPr lvl="1">
              <a:buClr>
                <a:srgbClr val="043882"/>
              </a:buClr>
            </a:pPr>
            <a:endParaRPr lang="en-GB" sz="1600" dirty="0">
              <a:solidFill>
                <a:schemeClr val="tx1"/>
              </a:solidFill>
            </a:endParaRPr>
          </a:p>
          <a:p>
            <a:pPr lvl="1">
              <a:buClr>
                <a:srgbClr val="043882"/>
              </a:buClr>
            </a:pPr>
            <a:endParaRPr lang="en-GB" sz="1600" dirty="0">
              <a:solidFill>
                <a:schemeClr val="tx1"/>
              </a:solidFill>
            </a:endParaRPr>
          </a:p>
          <a:p>
            <a:pPr marL="252412" lvl="1" indent="0">
              <a:buClr>
                <a:srgbClr val="043882"/>
              </a:buClr>
              <a:buNone/>
            </a:pPr>
            <a:endParaRPr lang="en-GB" sz="1800" dirty="0">
              <a:solidFill>
                <a:schemeClr val="tx1"/>
              </a:solidFill>
            </a:endParaRPr>
          </a:p>
          <a:p>
            <a:pPr>
              <a:buClr>
                <a:srgbClr val="043882"/>
              </a:buClr>
            </a:pPr>
            <a:r>
              <a:rPr lang="en-GB" sz="1600" dirty="0">
                <a:solidFill>
                  <a:schemeClr val="tx1"/>
                </a:solidFill>
              </a:rPr>
              <a:t>In </a:t>
            </a:r>
            <a:r>
              <a:rPr lang="en-GB" sz="1600" dirty="0" smtClean="0">
                <a:solidFill>
                  <a:schemeClr val="tx1"/>
                </a:solidFill>
              </a:rPr>
              <a:t>patients </a:t>
            </a:r>
            <a:r>
              <a:rPr lang="en-GB" sz="1600" dirty="0">
                <a:solidFill>
                  <a:schemeClr val="tx1"/>
                </a:solidFill>
              </a:rPr>
              <a:t>with baseline AFP ≥1.5 x ULN, median OS was </a:t>
            </a:r>
            <a:r>
              <a:rPr lang="en-GB" sz="1600" dirty="0" smtClean="0">
                <a:solidFill>
                  <a:schemeClr val="tx1"/>
                </a:solidFill>
              </a:rPr>
              <a:t>8.6 vs. 5.7 months for ramucirumab vs. placebo (HR 0.749; 95% CI 0.603</a:t>
            </a:r>
            <a:r>
              <a:rPr lang="en-GB" sz="1600" dirty="0">
                <a:solidFill>
                  <a:schemeClr val="tx1"/>
                </a:solidFill>
              </a:rPr>
              <a:t>, </a:t>
            </a:r>
            <a:r>
              <a:rPr lang="en-GB" sz="1600" dirty="0" smtClean="0">
                <a:solidFill>
                  <a:schemeClr val="tx1"/>
                </a:solidFill>
              </a:rPr>
              <a:t>0.930 [p=0.0088]) </a:t>
            </a:r>
            <a:endParaRPr lang="en-GB" sz="1600" dirty="0">
              <a:solidFill>
                <a:schemeClr val="tx1"/>
              </a:solidFill>
            </a:endParaRPr>
          </a:p>
          <a:p>
            <a:pPr>
              <a:spcAft>
                <a:spcPts val="1200"/>
              </a:spcAft>
              <a:buClr>
                <a:srgbClr val="043882"/>
              </a:buClr>
            </a:pPr>
            <a:r>
              <a:rPr lang="en-GB" sz="1600" dirty="0" smtClean="0">
                <a:solidFill>
                  <a:schemeClr val="tx1"/>
                </a:solidFill>
              </a:rPr>
              <a:t>Ramucirumab </a:t>
            </a:r>
            <a:r>
              <a:rPr lang="en-GB" sz="1600" dirty="0">
                <a:solidFill>
                  <a:schemeClr val="tx1"/>
                </a:solidFill>
              </a:rPr>
              <a:t>was well tolerated with an acceptable tolerability </a:t>
            </a:r>
            <a:r>
              <a:rPr lang="en-GB" sz="1600" dirty="0" smtClean="0">
                <a:solidFill>
                  <a:schemeClr val="tx1"/>
                </a:solidFill>
              </a:rPr>
              <a:t>profile</a:t>
            </a:r>
            <a:endParaRPr lang="en-GB" sz="800" b="1" dirty="0">
              <a:solidFill>
                <a:schemeClr val="tx1"/>
              </a:solidFill>
            </a:endParaRPr>
          </a:p>
          <a:p>
            <a:pPr marL="0" lvl="0" indent="0">
              <a:buClr>
                <a:srgbClr val="043882"/>
              </a:buClr>
              <a:buNone/>
            </a:pPr>
            <a:r>
              <a:rPr lang="en-GB" sz="1600" b="1" dirty="0">
                <a:solidFill>
                  <a:schemeClr val="tx1"/>
                </a:solidFill>
              </a:rPr>
              <a:t>Conclusions</a:t>
            </a:r>
          </a:p>
          <a:p>
            <a:pPr>
              <a:buClr>
                <a:srgbClr val="043882"/>
              </a:buClr>
            </a:pPr>
            <a:r>
              <a:rPr lang="en-GB" sz="1600" b="1" dirty="0">
                <a:solidFill>
                  <a:schemeClr val="tx1"/>
                </a:solidFill>
              </a:rPr>
              <a:t>C</a:t>
            </a:r>
            <a:r>
              <a:rPr lang="en-GB" sz="1600" b="1" dirty="0" smtClean="0">
                <a:solidFill>
                  <a:schemeClr val="tx1"/>
                </a:solidFill>
              </a:rPr>
              <a:t>linically </a:t>
            </a:r>
            <a:r>
              <a:rPr lang="en-GB" sz="1600" b="1" dirty="0">
                <a:solidFill>
                  <a:schemeClr val="tx1"/>
                </a:solidFill>
              </a:rPr>
              <a:t>meaningful </a:t>
            </a:r>
            <a:r>
              <a:rPr lang="en-GB" sz="1600" b="1" dirty="0" smtClean="0">
                <a:solidFill>
                  <a:schemeClr val="tx1"/>
                </a:solidFill>
              </a:rPr>
              <a:t>improvements </a:t>
            </a:r>
            <a:r>
              <a:rPr lang="en-GB" sz="1600" b="1" dirty="0">
                <a:solidFill>
                  <a:schemeClr val="tx1"/>
                </a:solidFill>
              </a:rPr>
              <a:t>in OS </a:t>
            </a:r>
            <a:r>
              <a:rPr lang="en-GB" sz="1600" b="1" dirty="0" smtClean="0">
                <a:solidFill>
                  <a:schemeClr val="tx1"/>
                </a:solidFill>
              </a:rPr>
              <a:t>were </a:t>
            </a:r>
            <a:r>
              <a:rPr lang="en-GB" sz="1600" b="1" dirty="0">
                <a:solidFill>
                  <a:schemeClr val="tx1"/>
                </a:solidFill>
              </a:rPr>
              <a:t>observed in </a:t>
            </a:r>
            <a:r>
              <a:rPr lang="en-GB" sz="1600" b="1" dirty="0" smtClean="0">
                <a:solidFill>
                  <a:schemeClr val="tx1"/>
                </a:solidFill>
              </a:rPr>
              <a:t>patients </a:t>
            </a:r>
            <a:r>
              <a:rPr lang="en-GB" sz="1600" b="1" dirty="0">
                <a:solidFill>
                  <a:schemeClr val="tx1"/>
                </a:solidFill>
              </a:rPr>
              <a:t>with a baseline AFP ≥400 </a:t>
            </a:r>
            <a:r>
              <a:rPr lang="en-GB" sz="1600" b="1" dirty="0" err="1">
                <a:solidFill>
                  <a:schemeClr val="tx1"/>
                </a:solidFill>
              </a:rPr>
              <a:t>ng</a:t>
            </a:r>
            <a:r>
              <a:rPr lang="en-GB" sz="1600" b="1" dirty="0">
                <a:solidFill>
                  <a:schemeClr val="tx1"/>
                </a:solidFill>
              </a:rPr>
              <a:t>/mL or ≥1.5 × ULN</a:t>
            </a:r>
          </a:p>
          <a:p>
            <a:pPr>
              <a:buClr>
                <a:srgbClr val="043882"/>
              </a:buClr>
            </a:pPr>
            <a:r>
              <a:rPr lang="en-GB" sz="1600" b="1" dirty="0">
                <a:solidFill>
                  <a:schemeClr val="tx1"/>
                </a:solidFill>
              </a:rPr>
              <a:t>Additional analyses </a:t>
            </a:r>
            <a:r>
              <a:rPr lang="en-GB" sz="1600" b="1" dirty="0" smtClean="0">
                <a:solidFill>
                  <a:schemeClr val="tx1"/>
                </a:solidFill>
              </a:rPr>
              <a:t>showed that ramucirumab provided a </a:t>
            </a:r>
            <a:r>
              <a:rPr lang="en-GB" sz="1600" b="1" dirty="0">
                <a:solidFill>
                  <a:schemeClr val="tx1"/>
                </a:solidFill>
              </a:rPr>
              <a:t>consistent </a:t>
            </a:r>
            <a:r>
              <a:rPr lang="en-GB" sz="1600" b="1" dirty="0" smtClean="0">
                <a:solidFill>
                  <a:schemeClr val="tx1"/>
                </a:solidFill>
              </a:rPr>
              <a:t>OS </a:t>
            </a:r>
            <a:r>
              <a:rPr lang="en-GB" sz="1600" b="1" dirty="0">
                <a:solidFill>
                  <a:schemeClr val="tx1"/>
                </a:solidFill>
              </a:rPr>
              <a:t>benefit for </a:t>
            </a:r>
            <a:r>
              <a:rPr lang="en-GB" sz="1600" b="1" dirty="0" smtClean="0">
                <a:solidFill>
                  <a:schemeClr val="tx1"/>
                </a:solidFill>
              </a:rPr>
              <a:t>patients </a:t>
            </a:r>
            <a:r>
              <a:rPr lang="en-GB" sz="1600" b="1" dirty="0">
                <a:solidFill>
                  <a:schemeClr val="tx1"/>
                </a:solidFill>
              </a:rPr>
              <a:t>with baseline AFP over a wide range of values above the normal range</a:t>
            </a:r>
          </a:p>
          <a:p>
            <a:pPr>
              <a:buClr>
                <a:srgbClr val="043882"/>
              </a:buClr>
            </a:pPr>
            <a:r>
              <a:rPr lang="en-GB" sz="1600" b="1" dirty="0">
                <a:solidFill>
                  <a:schemeClr val="tx1"/>
                </a:solidFill>
              </a:rPr>
              <a:t>Baseline AFP </a:t>
            </a:r>
            <a:r>
              <a:rPr lang="en-GB" sz="1600" b="1" dirty="0" smtClean="0">
                <a:solidFill>
                  <a:schemeClr val="tx1"/>
                </a:solidFill>
              </a:rPr>
              <a:t>may be a predictive </a:t>
            </a:r>
            <a:r>
              <a:rPr lang="en-GB" sz="1600" b="1" dirty="0">
                <a:solidFill>
                  <a:schemeClr val="tx1"/>
                </a:solidFill>
              </a:rPr>
              <a:t>marker </a:t>
            </a:r>
            <a:r>
              <a:rPr lang="en-GB" sz="1600" b="1" dirty="0" smtClean="0">
                <a:solidFill>
                  <a:schemeClr val="tx1"/>
                </a:solidFill>
              </a:rPr>
              <a:t>of OS benefit for ramucirumab </a:t>
            </a:r>
            <a:endParaRPr lang="en-GB" sz="1600" b="1" dirty="0">
              <a:solidFill>
                <a:schemeClr val="tx1"/>
              </a:solidFill>
            </a:endParaRPr>
          </a:p>
          <a:p>
            <a:endParaRPr lang="en-GB" dirty="0"/>
          </a:p>
          <a:p>
            <a:endParaRPr lang="en-GB" dirty="0"/>
          </a:p>
        </p:txBody>
      </p:sp>
      <p:sp>
        <p:nvSpPr>
          <p:cNvPr id="5" name="Text Placeholder 4"/>
          <p:cNvSpPr>
            <a:spLocks noGrp="1"/>
          </p:cNvSpPr>
          <p:nvPr>
            <p:ph type="body" sz="quarter" idx="11"/>
          </p:nvPr>
        </p:nvSpPr>
        <p:spPr/>
        <p:txBody>
          <a:bodyPr/>
          <a:lstStyle/>
          <a:p>
            <a:r>
              <a:rPr lang="fr-FR" dirty="0">
                <a:solidFill>
                  <a:srgbClr val="363636"/>
                </a:solidFill>
              </a:rPr>
              <a:t>Zhu 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232</a:t>
            </a:r>
            <a:r>
              <a:rPr lang="fr-FR" dirty="0" smtClean="0">
                <a:solidFill>
                  <a:srgbClr val="363636"/>
                </a:solidFill>
              </a:rPr>
              <a:t>)</a:t>
            </a:r>
            <a:endParaRPr lang="en-GB" dirty="0">
              <a:solidFill>
                <a:srgbClr val="363636"/>
              </a:solidFill>
            </a:endParaRPr>
          </a:p>
        </p:txBody>
      </p:sp>
      <p:graphicFrame>
        <p:nvGraphicFramePr>
          <p:cNvPr id="6" name="Group 88"/>
          <p:cNvGraphicFramePr>
            <a:graphicFrameLocks noGrp="1"/>
          </p:cNvGraphicFramePr>
          <p:nvPr>
            <p:extLst>
              <p:ext uri="{D42A27DB-BD31-4B8C-83A1-F6EECF244321}">
                <p14:modId xmlns:p14="http://schemas.microsoft.com/office/powerpoint/2010/main" val="2120579980"/>
              </p:ext>
            </p:extLst>
          </p:nvPr>
        </p:nvGraphicFramePr>
        <p:xfrm>
          <a:off x="356240" y="1671804"/>
          <a:ext cx="4243056" cy="1600200"/>
        </p:xfrm>
        <a:graphic>
          <a:graphicData uri="http://schemas.openxmlformats.org/drawingml/2006/table">
            <a:tbl>
              <a:tblPr firstRow="1" bandRow="1">
                <a:tableStyleId>{69012ECD-51FC-41F1-AA8D-1B2483CD663E}</a:tableStyleId>
              </a:tblPr>
              <a:tblGrid>
                <a:gridCol w="1704572"/>
                <a:gridCol w="1460310"/>
                <a:gridCol w="1078174"/>
              </a:tblGrid>
              <a:tr h="184292">
                <a:tc>
                  <a:txBody>
                    <a:bodyPr/>
                    <a:lstStyle/>
                    <a:p>
                      <a:pPr>
                        <a:lnSpc>
                          <a:spcPts val="1500"/>
                        </a:lnSpc>
                      </a:pPr>
                      <a:r>
                        <a:rPr lang="en-GB" sz="1400" b="1" i="0" dirty="0" smtClean="0">
                          <a:solidFill>
                            <a:schemeClr val="tx2"/>
                          </a:solidFill>
                        </a:rPr>
                        <a:t>AFP ≥400 ng/mL</a:t>
                      </a:r>
                      <a:endParaRPr lang="en-GB" sz="1400" b="1" i="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sz="1400" b="1" dirty="0" smtClean="0">
                          <a:solidFill>
                            <a:schemeClr val="tx2"/>
                          </a:solidFill>
                        </a:rPr>
                        <a:t>Ramucirumab (n=119)</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sz="1400" b="1" dirty="0" smtClean="0">
                          <a:solidFill>
                            <a:schemeClr val="tx2"/>
                          </a:solidFill>
                        </a:rPr>
                        <a:t>Placebo (n=131)</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a:lnSpc>
                          <a:spcPts val="1500"/>
                        </a:lnSpc>
                      </a:pPr>
                      <a:r>
                        <a:rPr lang="en-GB" sz="1400" b="1" i="0" dirty="0" smtClean="0"/>
                        <a:t>Months, median</a:t>
                      </a:r>
                      <a:endParaRPr lang="en-GB" sz="14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7.8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4.2</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8807">
                <a:tc>
                  <a:txBody>
                    <a:bodyPr/>
                    <a:lstStyle/>
                    <a:p>
                      <a:pPr>
                        <a:lnSpc>
                          <a:spcPts val="1500"/>
                        </a:lnSpc>
                      </a:pPr>
                      <a:r>
                        <a:rPr lang="en-GB" sz="1400" b="1" i="0" dirty="0" smtClean="0"/>
                        <a:t>95%</a:t>
                      </a:r>
                      <a:r>
                        <a:rPr lang="en-GB" sz="1400" b="1" i="0" baseline="0" dirty="0" smtClean="0"/>
                        <a:t> CI</a:t>
                      </a:r>
                      <a:endParaRPr lang="en-GB" sz="14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5.8, 9.3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3.7, 4.8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a:lnSpc>
                          <a:spcPts val="1500"/>
                        </a:lnSpc>
                      </a:pPr>
                      <a:r>
                        <a:rPr lang="en-GB" sz="1400" b="1" i="0" dirty="0" smtClean="0"/>
                        <a:t>HR</a:t>
                      </a:r>
                      <a:r>
                        <a:rPr lang="en-GB" sz="1400" b="1" i="0" baseline="0" dirty="0" smtClean="0"/>
                        <a:t> (95% CI)</a:t>
                      </a:r>
                      <a:endParaRPr lang="en-GB" sz="14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algn="ctr">
                        <a:lnSpc>
                          <a:spcPts val="1500"/>
                        </a:lnSpc>
                      </a:pPr>
                      <a:r>
                        <a:rPr lang="en-GB" sz="1400" dirty="0" smtClean="0"/>
                        <a:t>0.674</a:t>
                      </a:r>
                      <a:r>
                        <a:rPr lang="en-GB" sz="1400" baseline="0" dirty="0" smtClean="0"/>
                        <a:t> (0.508, 0.895)</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algn="ctr">
                        <a:lnSpc>
                          <a:spcPts val="1500"/>
                        </a:lnSpc>
                      </a:pP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GB" sz="1400" b="1" i="0" dirty="0" smtClean="0"/>
                        <a:t>p-value</a:t>
                      </a:r>
                      <a:r>
                        <a:rPr lang="en-GB" sz="1400" b="1" i="0" baseline="0" dirty="0" smtClean="0"/>
                        <a:t> (log-rank)</a:t>
                      </a:r>
                      <a:endParaRPr lang="en-GB" sz="1400" b="1" i="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lnSpc>
                          <a:spcPts val="1500"/>
                        </a:lnSpc>
                      </a:pPr>
                      <a:r>
                        <a:rPr lang="en-GB" sz="1400" dirty="0" smtClean="0"/>
                        <a:t>0.0059</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lnSpc>
                          <a:spcPts val="1500"/>
                        </a:lnSpc>
                      </a:pP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val="2490855299"/>
              </p:ext>
            </p:extLst>
          </p:nvPr>
        </p:nvGraphicFramePr>
        <p:xfrm>
          <a:off x="4739451" y="1671804"/>
          <a:ext cx="4243056" cy="1600200"/>
        </p:xfrm>
        <a:graphic>
          <a:graphicData uri="http://schemas.openxmlformats.org/drawingml/2006/table">
            <a:tbl>
              <a:tblPr firstRow="1" bandRow="1">
                <a:tableStyleId>{69012ECD-51FC-41F1-AA8D-1B2483CD663E}</a:tableStyleId>
              </a:tblPr>
              <a:tblGrid>
                <a:gridCol w="1704572"/>
                <a:gridCol w="1460310"/>
                <a:gridCol w="1078174"/>
              </a:tblGrid>
              <a:tr h="184292">
                <a:tc>
                  <a:txBody>
                    <a:bodyPr/>
                    <a:lstStyle/>
                    <a:p>
                      <a:pPr>
                        <a:lnSpc>
                          <a:spcPts val="1500"/>
                        </a:lnSpc>
                      </a:pPr>
                      <a:r>
                        <a:rPr lang="en-GB" sz="1400" b="1" i="0" dirty="0" smtClean="0">
                          <a:solidFill>
                            <a:schemeClr val="tx2"/>
                          </a:solidFill>
                        </a:rPr>
                        <a:t>AFP &lt;400 </a:t>
                      </a:r>
                      <a:r>
                        <a:rPr lang="en-GB" sz="1400" b="1" i="0" dirty="0" err="1" smtClean="0">
                          <a:solidFill>
                            <a:schemeClr val="tx2"/>
                          </a:solidFill>
                        </a:rPr>
                        <a:t>ng</a:t>
                      </a:r>
                      <a:r>
                        <a:rPr lang="en-GB" sz="1400" b="1" i="0" dirty="0" smtClean="0">
                          <a:solidFill>
                            <a:schemeClr val="tx2"/>
                          </a:solidFill>
                        </a:rPr>
                        <a:t>/mL</a:t>
                      </a:r>
                      <a:endParaRPr lang="en-GB" sz="1400" b="1" i="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sz="1400" b="1" dirty="0" smtClean="0">
                          <a:solidFill>
                            <a:schemeClr val="tx2"/>
                          </a:solidFill>
                        </a:rPr>
                        <a:t>Ramucirumab</a:t>
                      </a:r>
                    </a:p>
                    <a:p>
                      <a:pPr algn="ctr">
                        <a:lnSpc>
                          <a:spcPts val="1500"/>
                        </a:lnSpc>
                      </a:pPr>
                      <a:r>
                        <a:rPr lang="en-GB" sz="1400" b="1" dirty="0" smtClean="0">
                          <a:solidFill>
                            <a:schemeClr val="tx2"/>
                          </a:solidFill>
                        </a:rPr>
                        <a:t> (n=160)</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500"/>
                        </a:lnSpc>
                      </a:pPr>
                      <a:r>
                        <a:rPr lang="en-GB" sz="1400" b="1" dirty="0" smtClean="0">
                          <a:solidFill>
                            <a:schemeClr val="tx2"/>
                          </a:solidFill>
                        </a:rPr>
                        <a:t>Placebo (n=150)</a:t>
                      </a:r>
                      <a:endParaRPr lang="en-GB" sz="1400" b="1"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0">
                <a:tc>
                  <a:txBody>
                    <a:bodyPr/>
                    <a:lstStyle/>
                    <a:p>
                      <a:pPr>
                        <a:lnSpc>
                          <a:spcPts val="1500"/>
                        </a:lnSpc>
                      </a:pPr>
                      <a:r>
                        <a:rPr lang="en-GB" sz="1400" b="1" i="0" dirty="0" smtClean="0"/>
                        <a:t>Months, median</a:t>
                      </a:r>
                      <a:endParaRPr lang="en-GB" sz="14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10.1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500"/>
                        </a:lnSpc>
                      </a:pPr>
                      <a:r>
                        <a:rPr lang="en-GB" sz="1400" dirty="0" smtClean="0"/>
                        <a:t>11.8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48807">
                <a:tc>
                  <a:txBody>
                    <a:bodyPr/>
                    <a:lstStyle/>
                    <a:p>
                      <a:pPr>
                        <a:lnSpc>
                          <a:spcPts val="1500"/>
                        </a:lnSpc>
                      </a:pPr>
                      <a:r>
                        <a:rPr lang="en-GB" sz="1400" b="1" i="0" dirty="0" smtClean="0"/>
                        <a:t>95%</a:t>
                      </a:r>
                      <a:r>
                        <a:rPr lang="en-GB" sz="1400" b="1" i="0" baseline="0" dirty="0" smtClean="0"/>
                        <a:t> CI</a:t>
                      </a:r>
                      <a:endParaRPr lang="en-GB" sz="14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8.7, 12.3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500"/>
                        </a:lnSpc>
                      </a:pPr>
                      <a:r>
                        <a:rPr lang="en-GB" sz="1400" dirty="0" smtClean="0"/>
                        <a:t>9.9, 13.1</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a:lnSpc>
                          <a:spcPts val="1500"/>
                        </a:lnSpc>
                      </a:pPr>
                      <a:r>
                        <a:rPr lang="en-GB" sz="1400" b="1" i="0" dirty="0" smtClean="0"/>
                        <a:t>HR</a:t>
                      </a:r>
                      <a:r>
                        <a:rPr lang="en-GB" sz="1400" b="1" i="0" baseline="0" dirty="0" smtClean="0"/>
                        <a:t> (95% CI)</a:t>
                      </a:r>
                      <a:endParaRPr lang="en-GB" sz="14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gridSpan="2">
                  <a:txBody>
                    <a:bodyPr/>
                    <a:lstStyle/>
                    <a:p>
                      <a:pPr algn="ctr">
                        <a:lnSpc>
                          <a:spcPts val="1500"/>
                        </a:lnSpc>
                      </a:pPr>
                      <a:r>
                        <a:rPr lang="en-GB" sz="1400" dirty="0" smtClean="0"/>
                        <a:t>1.093</a:t>
                      </a:r>
                      <a:r>
                        <a:rPr lang="en-GB" sz="1400" baseline="0" dirty="0" smtClean="0"/>
                        <a:t> (0.836, 1.428)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pPr algn="ctr">
                        <a:lnSpc>
                          <a:spcPts val="1500"/>
                        </a:lnSpc>
                      </a:pP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0" algn="l" defTabSz="914400" rtl="0" eaLnBrk="1" fontAlgn="auto" latinLnBrk="0" hangingPunct="1">
                        <a:lnSpc>
                          <a:spcPts val="1500"/>
                        </a:lnSpc>
                        <a:spcBef>
                          <a:spcPts val="0"/>
                        </a:spcBef>
                        <a:spcAft>
                          <a:spcPts val="0"/>
                        </a:spcAft>
                        <a:buClrTx/>
                        <a:buSzTx/>
                        <a:buFontTx/>
                        <a:buNone/>
                        <a:tabLst/>
                        <a:defRPr/>
                      </a:pPr>
                      <a:r>
                        <a:rPr lang="en-GB" sz="1400" b="1" i="0" dirty="0" smtClean="0"/>
                        <a:t>p-value</a:t>
                      </a:r>
                      <a:r>
                        <a:rPr lang="en-GB" sz="1400" b="1" i="0" baseline="0" dirty="0" smtClean="0"/>
                        <a:t> (log-rank)</a:t>
                      </a:r>
                      <a:endParaRPr lang="en-GB" sz="1400" b="1" i="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gridSpan="2">
                  <a:txBody>
                    <a:bodyPr/>
                    <a:lstStyle/>
                    <a:p>
                      <a:pPr algn="ctr">
                        <a:lnSpc>
                          <a:spcPts val="1500"/>
                        </a:lnSpc>
                      </a:pPr>
                      <a:r>
                        <a:rPr lang="en-GB" sz="1400" dirty="0" smtClean="0"/>
                        <a:t>0.5059</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hMerge="1">
                  <a:txBody>
                    <a:bodyPr/>
                    <a:lstStyle/>
                    <a:p>
                      <a:pPr algn="ctr">
                        <a:lnSpc>
                          <a:spcPts val="1500"/>
                        </a:lnSpc>
                      </a:pP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bl>
          </a:graphicData>
        </a:graphic>
      </p:graphicFrame>
    </p:spTree>
    <p:extLst>
      <p:ext uri="{BB962C8B-B14F-4D97-AF65-F5344CB8AC3E}">
        <p14:creationId xmlns:p14="http://schemas.microsoft.com/office/powerpoint/2010/main" val="32288382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230: </a:t>
            </a:r>
            <a:r>
              <a:rPr lang="en-GB" sz="1800" i="1" dirty="0" err="1"/>
              <a:t>eNOS</a:t>
            </a:r>
            <a:r>
              <a:rPr lang="en-GB" sz="1800" dirty="0"/>
              <a:t> polymorphisms in relation to outcome in advanced HCC patients receiving </a:t>
            </a:r>
            <a:r>
              <a:rPr lang="en-GB" sz="1800" dirty="0" err="1"/>
              <a:t>sorafenib</a:t>
            </a:r>
            <a:r>
              <a:rPr lang="en-GB" sz="1800" dirty="0"/>
              <a:t> – </a:t>
            </a:r>
            <a:r>
              <a:rPr lang="en-GB" sz="1800" dirty="0" err="1"/>
              <a:t>Casadei</a:t>
            </a:r>
            <a:r>
              <a:rPr lang="en-GB" sz="1800" dirty="0"/>
              <a:t> </a:t>
            </a:r>
            <a:r>
              <a:rPr lang="en-GB" sz="1800" dirty="0" err="1"/>
              <a:t>Gardini</a:t>
            </a:r>
            <a:r>
              <a:rPr lang="en-GB" sz="1800" dirty="0"/>
              <a:t> A,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rgbClr val="363636"/>
                </a:solidFill>
              </a:rPr>
              <a:t>Study objective</a:t>
            </a:r>
            <a:endParaRPr lang="en-GB" sz="1600" dirty="0">
              <a:solidFill>
                <a:srgbClr val="363636"/>
              </a:solidFill>
            </a:endParaRPr>
          </a:p>
          <a:p>
            <a:pPr>
              <a:spcAft>
                <a:spcPts val="1200"/>
              </a:spcAft>
              <a:buClr>
                <a:srgbClr val="043882"/>
              </a:buClr>
            </a:pPr>
            <a:r>
              <a:rPr lang="en-GB" sz="1600" dirty="0">
                <a:solidFill>
                  <a:srgbClr val="363636"/>
                </a:solidFill>
              </a:rPr>
              <a:t>To determine the prognostic and predictive role of </a:t>
            </a:r>
            <a:r>
              <a:rPr lang="en-US" sz="1600" dirty="0">
                <a:solidFill>
                  <a:srgbClr val="363636"/>
                </a:solidFill>
              </a:rPr>
              <a:t>endothelial nitric oxide synthase</a:t>
            </a:r>
            <a:r>
              <a:rPr lang="en-GB" sz="1600" dirty="0">
                <a:solidFill>
                  <a:srgbClr val="363636"/>
                </a:solidFill>
              </a:rPr>
              <a:t> (</a:t>
            </a:r>
            <a:r>
              <a:rPr lang="en-GB" sz="1600" i="1" dirty="0" err="1">
                <a:solidFill>
                  <a:srgbClr val="363636"/>
                </a:solidFill>
              </a:rPr>
              <a:t>eNOS</a:t>
            </a:r>
            <a:r>
              <a:rPr lang="en-GB" sz="1600" dirty="0">
                <a:solidFill>
                  <a:srgbClr val="363636"/>
                </a:solidFill>
              </a:rPr>
              <a:t>) polymorphisms in response to </a:t>
            </a:r>
            <a:r>
              <a:rPr lang="en-GB" sz="1600" dirty="0" err="1">
                <a:solidFill>
                  <a:srgbClr val="363636"/>
                </a:solidFill>
              </a:rPr>
              <a:t>sorafenib</a:t>
            </a:r>
            <a:r>
              <a:rPr lang="en-GB" sz="1600" dirty="0">
                <a:solidFill>
                  <a:srgbClr val="363636"/>
                </a:solidFill>
              </a:rPr>
              <a:t> treatment in patients with advanced HCC</a:t>
            </a:r>
          </a:p>
          <a:p>
            <a:pPr marL="0" indent="0">
              <a:buClr>
                <a:srgbClr val="043882"/>
              </a:buClr>
              <a:buNone/>
            </a:pPr>
            <a:r>
              <a:rPr lang="en-GB" sz="1600" b="1" dirty="0" smtClean="0">
                <a:solidFill>
                  <a:srgbClr val="363636"/>
                </a:solidFill>
              </a:rPr>
              <a:t>Study </a:t>
            </a:r>
            <a:r>
              <a:rPr lang="en-GB" sz="1600" b="1" dirty="0">
                <a:solidFill>
                  <a:srgbClr val="363636"/>
                </a:solidFill>
              </a:rPr>
              <a:t>design</a:t>
            </a:r>
          </a:p>
          <a:p>
            <a:pPr>
              <a:spcAft>
                <a:spcPts val="1200"/>
              </a:spcAft>
              <a:buClr>
                <a:srgbClr val="043882"/>
              </a:buClr>
            </a:pPr>
            <a:r>
              <a:rPr lang="en-GB" sz="1600" dirty="0">
                <a:solidFill>
                  <a:srgbClr val="363636"/>
                </a:solidFill>
              </a:rPr>
              <a:t>From a database of 257 patients (cancer registry AVR), 54 patients were selected who received </a:t>
            </a:r>
            <a:r>
              <a:rPr lang="en-GB" sz="1600" dirty="0" err="1">
                <a:solidFill>
                  <a:srgbClr val="363636"/>
                </a:solidFill>
              </a:rPr>
              <a:t>sorafenib</a:t>
            </a:r>
            <a:endParaRPr lang="en-GB" sz="1600" dirty="0">
              <a:solidFill>
                <a:srgbClr val="363636"/>
              </a:solidFill>
            </a:endParaRPr>
          </a:p>
          <a:p>
            <a:pPr>
              <a:spcAft>
                <a:spcPts val="600"/>
              </a:spcAft>
              <a:buClr>
                <a:srgbClr val="043882"/>
              </a:buClr>
            </a:pPr>
            <a:r>
              <a:rPr lang="en-GB" sz="1600" dirty="0"/>
              <a:t>Peripheral blood samples were analysed by PCR to identify the following </a:t>
            </a:r>
            <a:r>
              <a:rPr lang="en-GB" sz="1600" i="1" dirty="0" err="1"/>
              <a:t>eNOS</a:t>
            </a:r>
            <a:r>
              <a:rPr lang="en-GB" sz="1600" dirty="0"/>
              <a:t> polymorphisms:</a:t>
            </a:r>
          </a:p>
          <a:p>
            <a:pPr lvl="1"/>
            <a:r>
              <a:rPr lang="en-GB" sz="1600" dirty="0"/>
              <a:t>eNOS-786 (N=29)</a:t>
            </a:r>
          </a:p>
          <a:p>
            <a:pPr lvl="1"/>
            <a:r>
              <a:rPr lang="en-GB" sz="1600" dirty="0" err="1">
                <a:solidFill>
                  <a:srgbClr val="363636"/>
                </a:solidFill>
              </a:rPr>
              <a:t>eNOS</a:t>
            </a:r>
            <a:r>
              <a:rPr lang="en-GB" sz="1600" dirty="0">
                <a:solidFill>
                  <a:srgbClr val="363636"/>
                </a:solidFill>
              </a:rPr>
              <a:t> VNTR (N=21)</a:t>
            </a:r>
          </a:p>
          <a:p>
            <a:pPr lvl="1"/>
            <a:r>
              <a:rPr lang="en-GB" sz="1600" dirty="0">
                <a:solidFill>
                  <a:srgbClr val="363636"/>
                </a:solidFill>
              </a:rPr>
              <a:t>eNOS-786 (N=32</a:t>
            </a:r>
            <a:r>
              <a:rPr lang="en-GB" sz="1600" dirty="0" smtClean="0">
                <a:solidFill>
                  <a:srgbClr val="363636"/>
                </a:solidFill>
              </a:rPr>
              <a:t>)</a:t>
            </a:r>
            <a:endParaRPr lang="en-GB" sz="1600" dirty="0">
              <a:solidFill>
                <a:srgbClr val="363636"/>
              </a:solidFill>
            </a:endParaRPr>
          </a:p>
        </p:txBody>
      </p:sp>
      <p:sp>
        <p:nvSpPr>
          <p:cNvPr id="4" name="Text Placeholder 3"/>
          <p:cNvSpPr>
            <a:spLocks noGrp="1"/>
          </p:cNvSpPr>
          <p:nvPr>
            <p:ph type="body" sz="quarter" idx="10"/>
          </p:nvPr>
        </p:nvSpPr>
        <p:spPr/>
        <p:txBody>
          <a:bodyPr/>
          <a:lstStyle/>
          <a:p>
            <a:r>
              <a:rPr lang="en-US" dirty="0" err="1">
                <a:solidFill>
                  <a:srgbClr val="363636"/>
                </a:solidFill>
              </a:rPr>
              <a:t>eNOS</a:t>
            </a:r>
            <a:r>
              <a:rPr lang="en-US" dirty="0">
                <a:solidFill>
                  <a:srgbClr val="363636"/>
                </a:solidFill>
              </a:rPr>
              <a:t>, endothelial nitric oxide </a:t>
            </a:r>
            <a:r>
              <a:rPr lang="en-US" dirty="0" smtClean="0">
                <a:solidFill>
                  <a:srgbClr val="363636"/>
                </a:solidFill>
              </a:rPr>
              <a:t>synthase</a:t>
            </a:r>
            <a:endParaRPr lang="en-US" dirty="0">
              <a:solidFill>
                <a:srgbClr val="363636"/>
              </a:solidFill>
            </a:endParaRPr>
          </a:p>
        </p:txBody>
      </p:sp>
      <p:sp>
        <p:nvSpPr>
          <p:cNvPr id="5" name="Text Placeholder 4"/>
          <p:cNvSpPr>
            <a:spLocks noGrp="1"/>
          </p:cNvSpPr>
          <p:nvPr>
            <p:ph type="body" sz="quarter" idx="11"/>
          </p:nvPr>
        </p:nvSpPr>
        <p:spPr>
          <a:xfrm>
            <a:off x="4326340" y="6096000"/>
            <a:ext cx="4452535" cy="487363"/>
          </a:xfrm>
        </p:spPr>
        <p:txBody>
          <a:bodyPr/>
          <a:lstStyle/>
          <a:p>
            <a:r>
              <a:rPr lang="en-GB" dirty="0" err="1"/>
              <a:t>Casadei</a:t>
            </a:r>
            <a:r>
              <a:rPr lang="en-GB" dirty="0"/>
              <a:t> </a:t>
            </a:r>
            <a:r>
              <a:rPr lang="en-GB" dirty="0" err="1"/>
              <a:t>Gardini</a:t>
            </a:r>
            <a:r>
              <a:rPr lang="en-GB" dirty="0"/>
              <a:t>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230</a:t>
            </a:r>
            <a:r>
              <a:rPr lang="fr-FR" dirty="0" smtClean="0"/>
              <a:t>)</a:t>
            </a:r>
            <a:endParaRPr lang="en-GB" dirty="0"/>
          </a:p>
        </p:txBody>
      </p:sp>
    </p:spTree>
    <p:extLst>
      <p:ext uri="{BB962C8B-B14F-4D97-AF65-F5344CB8AC3E}">
        <p14:creationId xmlns:p14="http://schemas.microsoft.com/office/powerpoint/2010/main" val="12214827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230: </a:t>
            </a:r>
            <a:r>
              <a:rPr lang="en-GB" sz="1800" i="1" dirty="0" err="1"/>
              <a:t>eNOS</a:t>
            </a:r>
            <a:r>
              <a:rPr lang="en-GB" sz="1800" dirty="0"/>
              <a:t> polymorphisms in relation to outcome in advanced HCC patients receiving </a:t>
            </a:r>
            <a:r>
              <a:rPr lang="en-GB" sz="1800" dirty="0" err="1"/>
              <a:t>sorafenib</a:t>
            </a:r>
            <a:r>
              <a:rPr lang="en-GB" sz="1800" dirty="0"/>
              <a:t> – </a:t>
            </a:r>
            <a:r>
              <a:rPr lang="en-GB" sz="1800" dirty="0" err="1"/>
              <a:t>Casadei</a:t>
            </a:r>
            <a:r>
              <a:rPr lang="en-GB" sz="1800" dirty="0"/>
              <a:t> </a:t>
            </a:r>
            <a:r>
              <a:rPr lang="en-GB" sz="1800" dirty="0" err="1"/>
              <a:t>Gardini</a:t>
            </a:r>
            <a:r>
              <a:rPr lang="en-GB" sz="1800" dirty="0"/>
              <a:t> A,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Key results</a:t>
            </a:r>
          </a:p>
          <a:p>
            <a:pPr lvl="1">
              <a:buClr>
                <a:srgbClr val="043882"/>
              </a:buClr>
            </a:pPr>
            <a:endParaRPr lang="en-US" altLang="it-IT" sz="1600" dirty="0">
              <a:solidFill>
                <a:schemeClr val="tx1"/>
              </a:solidFill>
            </a:endParaRPr>
          </a:p>
          <a:p>
            <a:pPr lvl="1">
              <a:buClr>
                <a:srgbClr val="043882"/>
              </a:buClr>
            </a:pPr>
            <a:endParaRPr lang="en-US" altLang="it-IT" sz="1600" dirty="0">
              <a:solidFill>
                <a:schemeClr val="tx1"/>
              </a:solidFill>
            </a:endParaRPr>
          </a:p>
          <a:p>
            <a:pPr lvl="1">
              <a:buClr>
                <a:srgbClr val="043882"/>
              </a:buClr>
            </a:pPr>
            <a:endParaRPr lang="en-US" altLang="it-IT" sz="1600" dirty="0">
              <a:solidFill>
                <a:schemeClr val="tx1"/>
              </a:solidFill>
            </a:endParaRPr>
          </a:p>
          <a:p>
            <a:pPr lvl="1">
              <a:buClr>
                <a:srgbClr val="043882"/>
              </a:buClr>
            </a:pPr>
            <a:endParaRPr lang="en-US" altLang="it-IT" sz="1600" dirty="0">
              <a:solidFill>
                <a:schemeClr val="tx1"/>
              </a:solidFill>
            </a:endParaRPr>
          </a:p>
          <a:p>
            <a:pPr lvl="1">
              <a:buClr>
                <a:srgbClr val="043882"/>
              </a:buClr>
            </a:pPr>
            <a:endParaRPr lang="en-US" altLang="it-IT" sz="1600" dirty="0">
              <a:solidFill>
                <a:schemeClr val="tx1"/>
              </a:solidFill>
            </a:endParaRPr>
          </a:p>
          <a:p>
            <a:pPr lvl="1">
              <a:buClr>
                <a:srgbClr val="043882"/>
              </a:buClr>
            </a:pPr>
            <a:endParaRPr lang="en-US" altLang="it-IT" sz="1600" dirty="0">
              <a:solidFill>
                <a:schemeClr val="tx1"/>
              </a:solidFill>
            </a:endParaRPr>
          </a:p>
          <a:p>
            <a:pPr lvl="1">
              <a:spcAft>
                <a:spcPts val="200"/>
              </a:spcAft>
              <a:buClr>
                <a:srgbClr val="043882"/>
              </a:buClr>
            </a:pPr>
            <a:endParaRPr lang="en-US" altLang="it-IT" sz="1600" dirty="0">
              <a:solidFill>
                <a:schemeClr val="tx1"/>
              </a:solidFill>
            </a:endParaRPr>
          </a:p>
          <a:p>
            <a:pPr lvl="1">
              <a:lnSpc>
                <a:spcPts val="1700"/>
              </a:lnSpc>
              <a:spcBef>
                <a:spcPts val="600"/>
              </a:spcBef>
              <a:spcAft>
                <a:spcPts val="100"/>
              </a:spcAft>
              <a:buClr>
                <a:srgbClr val="043882"/>
              </a:buClr>
            </a:pPr>
            <a:endParaRPr lang="en-US" altLang="it-IT" sz="1600" dirty="0">
              <a:solidFill>
                <a:schemeClr val="tx1"/>
              </a:solidFill>
            </a:endParaRPr>
          </a:p>
          <a:p>
            <a:pPr>
              <a:lnSpc>
                <a:spcPts val="1700"/>
              </a:lnSpc>
              <a:spcBef>
                <a:spcPts val="600"/>
              </a:spcBef>
              <a:spcAft>
                <a:spcPts val="100"/>
              </a:spcAft>
              <a:buClr>
                <a:srgbClr val="043882"/>
              </a:buClr>
            </a:pPr>
            <a:r>
              <a:rPr lang="en-US" altLang="it-IT" sz="1600" dirty="0">
                <a:solidFill>
                  <a:schemeClr val="tx1"/>
                </a:solidFill>
              </a:rPr>
              <a:t>The T allele of eNOS-786 was associated with better OS than the CC allele (</a:t>
            </a:r>
            <a:r>
              <a:rPr lang="en-US" altLang="it-IT" sz="1600" b="1" dirty="0">
                <a:solidFill>
                  <a:schemeClr val="tx1"/>
                </a:solidFill>
              </a:rPr>
              <a:t>Left Fig.</a:t>
            </a:r>
            <a:r>
              <a:rPr lang="en-US" altLang="it-IT" sz="1600" dirty="0">
                <a:solidFill>
                  <a:schemeClr val="tx1"/>
                </a:solidFill>
              </a:rPr>
              <a:t>)</a:t>
            </a:r>
          </a:p>
          <a:p>
            <a:pPr lvl="1">
              <a:lnSpc>
                <a:spcPts val="1700"/>
              </a:lnSpc>
              <a:spcAft>
                <a:spcPts val="100"/>
              </a:spcAft>
              <a:buClr>
                <a:srgbClr val="043882"/>
              </a:buClr>
            </a:pPr>
            <a:r>
              <a:rPr lang="en-GB" sz="1600" dirty="0">
                <a:solidFill>
                  <a:schemeClr val="tx1"/>
                </a:solidFill>
              </a:rPr>
              <a:t>There was no significant difference in PFS (5.2 vs. 5.7 months, respectively; p=0.494)</a:t>
            </a:r>
            <a:endParaRPr lang="en-US" altLang="it-IT" sz="1600" dirty="0">
              <a:solidFill>
                <a:schemeClr val="tx1"/>
              </a:solidFill>
            </a:endParaRPr>
          </a:p>
          <a:p>
            <a:pPr>
              <a:lnSpc>
                <a:spcPts val="1700"/>
              </a:lnSpc>
              <a:spcAft>
                <a:spcPts val="100"/>
              </a:spcAft>
              <a:buClr>
                <a:srgbClr val="043882"/>
              </a:buClr>
            </a:pPr>
            <a:r>
              <a:rPr lang="en-US" altLang="it-IT" sz="1600" dirty="0">
                <a:solidFill>
                  <a:schemeClr val="tx1"/>
                </a:solidFill>
              </a:rPr>
              <a:t>The 4bb allele of </a:t>
            </a:r>
            <a:r>
              <a:rPr lang="en-US" altLang="it-IT" sz="1600" dirty="0" err="1">
                <a:solidFill>
                  <a:schemeClr val="tx1"/>
                </a:solidFill>
              </a:rPr>
              <a:t>eNOS</a:t>
            </a:r>
            <a:r>
              <a:rPr lang="en-US" altLang="it-IT" sz="1600" dirty="0">
                <a:solidFill>
                  <a:schemeClr val="tx1"/>
                </a:solidFill>
              </a:rPr>
              <a:t> VNTR was associated with better OS than the 4ab/4aa allele (</a:t>
            </a:r>
            <a:r>
              <a:rPr lang="en-US" altLang="it-IT" sz="1600" b="1" dirty="0">
                <a:solidFill>
                  <a:schemeClr val="tx1"/>
                </a:solidFill>
              </a:rPr>
              <a:t>Right Fig.</a:t>
            </a:r>
            <a:r>
              <a:rPr lang="en-US" altLang="it-IT" sz="1600" dirty="0">
                <a:solidFill>
                  <a:schemeClr val="tx1"/>
                </a:solidFill>
              </a:rPr>
              <a:t>)</a:t>
            </a:r>
          </a:p>
          <a:p>
            <a:pPr lvl="1">
              <a:lnSpc>
                <a:spcPts val="1700"/>
              </a:lnSpc>
              <a:spcAft>
                <a:spcPts val="100"/>
              </a:spcAft>
              <a:buClr>
                <a:srgbClr val="043882"/>
              </a:buClr>
            </a:pPr>
            <a:r>
              <a:rPr lang="en-GB" sz="1600" dirty="0">
                <a:solidFill>
                  <a:schemeClr val="tx1"/>
                </a:solidFill>
              </a:rPr>
              <a:t>There was no significant difference in PFS (4.6 vs. 5.8 months, respectively; p=0.982)</a:t>
            </a:r>
          </a:p>
          <a:p>
            <a:pPr>
              <a:lnSpc>
                <a:spcPts val="1700"/>
              </a:lnSpc>
              <a:spcAft>
                <a:spcPts val="100"/>
              </a:spcAft>
              <a:buClr>
                <a:srgbClr val="043882"/>
              </a:buClr>
            </a:pPr>
            <a:r>
              <a:rPr lang="en-GB" altLang="it-IT" sz="1600" dirty="0">
                <a:solidFill>
                  <a:schemeClr val="tx1"/>
                </a:solidFill>
              </a:rPr>
              <a:t>There were no significant differences in OS or PFS for the GG vs. GT/TT alleles of </a:t>
            </a:r>
            <a:br>
              <a:rPr lang="en-GB" altLang="it-IT" sz="1600" dirty="0">
                <a:solidFill>
                  <a:schemeClr val="tx1"/>
                </a:solidFill>
              </a:rPr>
            </a:br>
            <a:r>
              <a:rPr lang="en-GB" altLang="it-IT" sz="1600" dirty="0">
                <a:solidFill>
                  <a:schemeClr val="tx1"/>
                </a:solidFill>
              </a:rPr>
              <a:t>eNOS-894 (OS, p=0.759; PFS, p=0.118)</a:t>
            </a:r>
            <a:endParaRPr lang="en-US" altLang="it-IT" sz="1600" dirty="0">
              <a:solidFill>
                <a:schemeClr val="tx1"/>
              </a:solidFill>
            </a:endParaRPr>
          </a:p>
          <a:p>
            <a:pPr marL="0" lvl="0" indent="0">
              <a:spcBef>
                <a:spcPts val="600"/>
              </a:spcBef>
              <a:spcAft>
                <a:spcPts val="200"/>
              </a:spcAft>
              <a:buClr>
                <a:srgbClr val="043882"/>
              </a:buClr>
              <a:buNone/>
            </a:pPr>
            <a:r>
              <a:rPr lang="en-GB" sz="1600" b="1" dirty="0">
                <a:solidFill>
                  <a:schemeClr val="tx1"/>
                </a:solidFill>
              </a:rPr>
              <a:t>Conclusion</a:t>
            </a:r>
          </a:p>
          <a:p>
            <a:pPr>
              <a:spcAft>
                <a:spcPts val="0"/>
              </a:spcAft>
              <a:buClr>
                <a:srgbClr val="043882"/>
              </a:buClr>
            </a:pPr>
            <a:r>
              <a:rPr lang="en-US" altLang="it-IT" sz="1600" b="1" dirty="0" err="1">
                <a:solidFill>
                  <a:schemeClr val="tx1"/>
                </a:solidFill>
                <a:ea typeface="ＭＳ Ｐゴシック" pitchFamily="34" charset="-128"/>
              </a:rPr>
              <a:t>eNOS</a:t>
            </a:r>
            <a:r>
              <a:rPr lang="en-US" altLang="it-IT" sz="1600" b="1" dirty="0">
                <a:solidFill>
                  <a:schemeClr val="tx1"/>
                </a:solidFill>
                <a:ea typeface="ＭＳ Ｐゴシック" pitchFamily="34" charset="-128"/>
              </a:rPr>
              <a:t> VNTR and eNOS-786 may be prognostic markers in patients with advanced HCC treated with </a:t>
            </a:r>
            <a:r>
              <a:rPr lang="en-US" altLang="it-IT" sz="1600" b="1" dirty="0" err="1">
                <a:solidFill>
                  <a:schemeClr val="tx1"/>
                </a:solidFill>
                <a:ea typeface="ＭＳ Ｐゴシック" pitchFamily="34" charset="-128"/>
              </a:rPr>
              <a:t>sorafenib</a:t>
            </a:r>
            <a:endParaRPr lang="en-GB" sz="1600" b="1" dirty="0">
              <a:solidFill>
                <a:schemeClr val="tx1"/>
              </a:solidFill>
            </a:endParaRPr>
          </a:p>
          <a:p>
            <a:pPr lvl="1">
              <a:buClr>
                <a:srgbClr val="043882"/>
              </a:buClr>
            </a:pPr>
            <a:endParaRPr lang="en-GB" sz="1600" dirty="0">
              <a:solidFill>
                <a:srgbClr val="363636"/>
              </a:solidFill>
            </a:endParaRPr>
          </a:p>
          <a:p>
            <a:pPr lvl="1">
              <a:spcAft>
                <a:spcPts val="1200"/>
              </a:spcAft>
              <a:buClr>
                <a:srgbClr val="043882"/>
              </a:buClr>
            </a:pPr>
            <a:endParaRPr lang="en-GB" sz="1600" dirty="0">
              <a:solidFill>
                <a:srgbClr val="363636"/>
              </a:solidFill>
            </a:endParaRPr>
          </a:p>
          <a:p>
            <a:endParaRPr lang="en-GB" dirty="0"/>
          </a:p>
          <a:p>
            <a:endParaRPr lang="en-GB" dirty="0"/>
          </a:p>
        </p:txBody>
      </p:sp>
      <p:sp>
        <p:nvSpPr>
          <p:cNvPr id="5" name="Text Placeholder 4"/>
          <p:cNvSpPr>
            <a:spLocks noGrp="1"/>
          </p:cNvSpPr>
          <p:nvPr>
            <p:ph type="body" sz="quarter" idx="11"/>
          </p:nvPr>
        </p:nvSpPr>
        <p:spPr>
          <a:xfrm>
            <a:off x="4408228" y="6096000"/>
            <a:ext cx="4370648" cy="487363"/>
          </a:xfrm>
        </p:spPr>
        <p:txBody>
          <a:bodyPr/>
          <a:lstStyle/>
          <a:p>
            <a:r>
              <a:rPr lang="en-GB" dirty="0" err="1"/>
              <a:t>Casadei</a:t>
            </a:r>
            <a:r>
              <a:rPr lang="en-GB" dirty="0"/>
              <a:t> </a:t>
            </a:r>
            <a:r>
              <a:rPr lang="en-GB" dirty="0" err="1"/>
              <a:t>Gardini</a:t>
            </a:r>
            <a:r>
              <a:rPr lang="en-GB" dirty="0"/>
              <a:t>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230</a:t>
            </a:r>
            <a:r>
              <a:rPr lang="fr-FR" dirty="0" smtClean="0"/>
              <a:t>)</a:t>
            </a:r>
            <a:endParaRPr lang="en-GB" dirty="0"/>
          </a:p>
        </p:txBody>
      </p:sp>
      <p:grpSp>
        <p:nvGrpSpPr>
          <p:cNvPr id="6" name="Group 5"/>
          <p:cNvGrpSpPr>
            <a:grpSpLocks noChangeAspect="1"/>
          </p:cNvGrpSpPr>
          <p:nvPr/>
        </p:nvGrpSpPr>
        <p:grpSpPr>
          <a:xfrm>
            <a:off x="153089" y="1467162"/>
            <a:ext cx="8936575" cy="2520639"/>
            <a:chOff x="67028" y="1505323"/>
            <a:chExt cx="9200508" cy="2595082"/>
          </a:xfrm>
        </p:grpSpPr>
        <p:sp>
          <p:nvSpPr>
            <p:cNvPr id="7" name="TextBox 6"/>
            <p:cNvSpPr txBox="1"/>
            <p:nvPr/>
          </p:nvSpPr>
          <p:spPr>
            <a:xfrm>
              <a:off x="6173513" y="1505323"/>
              <a:ext cx="1967205" cy="369332"/>
            </a:xfrm>
            <a:prstGeom prst="rect">
              <a:avLst/>
            </a:prstGeom>
            <a:noFill/>
          </p:spPr>
          <p:txBody>
            <a:bodyPr wrap="none" rtlCol="0">
              <a:spAutoFit/>
            </a:bodyPr>
            <a:lstStyle/>
            <a:p>
              <a:pPr fontAlgn="base">
                <a:spcBef>
                  <a:spcPct val="0"/>
                </a:spcBef>
                <a:spcAft>
                  <a:spcPct val="0"/>
                </a:spcAft>
              </a:pPr>
              <a:r>
                <a:rPr lang="en-GB" b="1" dirty="0" smtClean="0">
                  <a:solidFill>
                    <a:srgbClr val="363636"/>
                  </a:solidFill>
                </a:rPr>
                <a:t>OS: </a:t>
              </a:r>
              <a:r>
                <a:rPr lang="en-GB" b="1" dirty="0" err="1">
                  <a:solidFill>
                    <a:srgbClr val="363636"/>
                  </a:solidFill>
                </a:rPr>
                <a:t>eNOS</a:t>
              </a:r>
              <a:r>
                <a:rPr lang="en-GB" b="1" dirty="0">
                  <a:solidFill>
                    <a:srgbClr val="363636"/>
                  </a:solidFill>
                </a:rPr>
                <a:t> VNTR</a:t>
              </a:r>
            </a:p>
          </p:txBody>
        </p:sp>
        <p:grpSp>
          <p:nvGrpSpPr>
            <p:cNvPr id="8" name="Group 7"/>
            <p:cNvGrpSpPr/>
            <p:nvPr/>
          </p:nvGrpSpPr>
          <p:grpSpPr>
            <a:xfrm>
              <a:off x="67028" y="1505323"/>
              <a:ext cx="4679991" cy="2595082"/>
              <a:chOff x="67028" y="1505323"/>
              <a:chExt cx="4786398" cy="2595082"/>
            </a:xfrm>
          </p:grpSpPr>
          <p:sp>
            <p:nvSpPr>
              <p:cNvPr id="43" name="TextBox 42"/>
              <p:cNvSpPr txBox="1"/>
              <p:nvPr/>
            </p:nvSpPr>
            <p:spPr>
              <a:xfrm>
                <a:off x="1646856" y="1505323"/>
                <a:ext cx="1775849" cy="369332"/>
              </a:xfrm>
              <a:prstGeom prst="rect">
                <a:avLst/>
              </a:prstGeom>
              <a:noFill/>
            </p:spPr>
            <p:txBody>
              <a:bodyPr wrap="none" rtlCol="0">
                <a:spAutoFit/>
              </a:bodyPr>
              <a:lstStyle/>
              <a:p>
                <a:pPr fontAlgn="base">
                  <a:spcBef>
                    <a:spcPct val="0"/>
                  </a:spcBef>
                  <a:spcAft>
                    <a:spcPct val="0"/>
                  </a:spcAft>
                </a:pPr>
                <a:r>
                  <a:rPr lang="en-GB" b="1" dirty="0" smtClean="0">
                    <a:solidFill>
                      <a:srgbClr val="363636"/>
                    </a:solidFill>
                  </a:rPr>
                  <a:t>OS: </a:t>
                </a:r>
                <a:r>
                  <a:rPr lang="en-GB" b="1" dirty="0">
                    <a:solidFill>
                      <a:srgbClr val="363636"/>
                    </a:solidFill>
                  </a:rPr>
                  <a:t>eNOS-786</a:t>
                </a:r>
              </a:p>
            </p:txBody>
          </p:sp>
          <p:grpSp>
            <p:nvGrpSpPr>
              <p:cNvPr id="44" name="Group 43"/>
              <p:cNvGrpSpPr/>
              <p:nvPr/>
            </p:nvGrpSpPr>
            <p:grpSpPr>
              <a:xfrm>
                <a:off x="67028" y="1638345"/>
                <a:ext cx="4786398" cy="2462060"/>
                <a:chOff x="-3997556" y="1613792"/>
                <a:chExt cx="4786398" cy="2462060"/>
              </a:xfrm>
            </p:grpSpPr>
            <p:sp>
              <p:nvSpPr>
                <p:cNvPr id="45" name="TextBox 44"/>
                <p:cNvSpPr txBox="1"/>
                <p:nvPr/>
              </p:nvSpPr>
              <p:spPr>
                <a:xfrm rot="16200000">
                  <a:off x="-4062798" y="2489383"/>
                  <a:ext cx="407484" cy="276999"/>
                </a:xfrm>
                <a:prstGeom prst="rect">
                  <a:avLst/>
                </a:prstGeom>
                <a:noFill/>
              </p:spPr>
              <p:txBody>
                <a:bodyPr wrap="none" rtlCol="0">
                  <a:spAutoFit/>
                </a:bodyPr>
                <a:lstStyle/>
                <a:p>
                  <a:pPr algn="ctr" fontAlgn="base">
                    <a:spcBef>
                      <a:spcPct val="0"/>
                    </a:spcBef>
                    <a:spcAft>
                      <a:spcPct val="0"/>
                    </a:spcAft>
                  </a:pPr>
                  <a:r>
                    <a:rPr lang="en-GB" sz="1200" dirty="0" smtClean="0"/>
                    <a:t>OS</a:t>
                  </a:r>
                  <a:endParaRPr lang="en-GB" sz="1200" dirty="0"/>
                </a:p>
              </p:txBody>
            </p:sp>
            <p:grpSp>
              <p:nvGrpSpPr>
                <p:cNvPr id="46" name="Group 45"/>
                <p:cNvGrpSpPr/>
                <p:nvPr/>
              </p:nvGrpSpPr>
              <p:grpSpPr>
                <a:xfrm>
                  <a:off x="-3829666" y="1613792"/>
                  <a:ext cx="4618508" cy="2462060"/>
                  <a:chOff x="-3829666" y="1613792"/>
                  <a:chExt cx="4618508" cy="2462060"/>
                </a:xfrm>
              </p:grpSpPr>
              <p:sp>
                <p:nvSpPr>
                  <p:cNvPr id="55" name="Freeform 54"/>
                  <p:cNvSpPr>
                    <a:spLocks/>
                  </p:cNvSpPr>
                  <p:nvPr/>
                </p:nvSpPr>
                <p:spPr bwMode="auto">
                  <a:xfrm>
                    <a:off x="-3308039" y="1753055"/>
                    <a:ext cx="3923935" cy="17917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56" name="Line 6"/>
                  <p:cNvSpPr>
                    <a:spLocks noChangeShapeType="1"/>
                  </p:cNvSpPr>
                  <p:nvPr/>
                </p:nvSpPr>
                <p:spPr bwMode="auto">
                  <a:xfrm>
                    <a:off x="-3399532" y="17530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57" name="Line 7"/>
                  <p:cNvSpPr>
                    <a:spLocks noChangeShapeType="1"/>
                  </p:cNvSpPr>
                  <p:nvPr/>
                </p:nvSpPr>
                <p:spPr bwMode="auto">
                  <a:xfrm>
                    <a:off x="-3399532" y="21114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58" name="Line 8"/>
                  <p:cNvSpPr>
                    <a:spLocks noChangeShapeType="1"/>
                  </p:cNvSpPr>
                  <p:nvPr/>
                </p:nvSpPr>
                <p:spPr bwMode="auto">
                  <a:xfrm>
                    <a:off x="-3399532" y="24698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59" name="Line 9"/>
                  <p:cNvSpPr>
                    <a:spLocks noChangeShapeType="1"/>
                  </p:cNvSpPr>
                  <p:nvPr/>
                </p:nvSpPr>
                <p:spPr bwMode="auto">
                  <a:xfrm>
                    <a:off x="-3399532" y="28282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60" name="Line 10"/>
                  <p:cNvSpPr>
                    <a:spLocks noChangeShapeType="1"/>
                  </p:cNvSpPr>
                  <p:nvPr/>
                </p:nvSpPr>
                <p:spPr bwMode="auto">
                  <a:xfrm>
                    <a:off x="-3399532" y="31866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61" name="Line 11"/>
                  <p:cNvSpPr>
                    <a:spLocks noChangeShapeType="1"/>
                  </p:cNvSpPr>
                  <p:nvPr/>
                </p:nvSpPr>
                <p:spPr bwMode="auto">
                  <a:xfrm>
                    <a:off x="-3399532" y="3501925"/>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62" name="Line 13"/>
                  <p:cNvSpPr>
                    <a:spLocks noChangeShapeType="1"/>
                  </p:cNvSpPr>
                  <p:nvPr/>
                </p:nvSpPr>
                <p:spPr bwMode="auto">
                  <a:xfrm>
                    <a:off x="-1296203"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63" name="Line 15"/>
                  <p:cNvSpPr>
                    <a:spLocks noChangeShapeType="1"/>
                  </p:cNvSpPr>
                  <p:nvPr/>
                </p:nvSpPr>
                <p:spPr bwMode="auto">
                  <a:xfrm>
                    <a:off x="-338545"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64" name="Line 17"/>
                  <p:cNvSpPr>
                    <a:spLocks noChangeShapeType="1"/>
                  </p:cNvSpPr>
                  <p:nvPr/>
                </p:nvSpPr>
                <p:spPr bwMode="auto">
                  <a:xfrm>
                    <a:off x="612475"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65" name="Line 19"/>
                  <p:cNvSpPr>
                    <a:spLocks noChangeShapeType="1"/>
                  </p:cNvSpPr>
                  <p:nvPr/>
                </p:nvSpPr>
                <p:spPr bwMode="auto">
                  <a:xfrm>
                    <a:off x="-2260854"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66" name="Line 21"/>
                  <p:cNvSpPr>
                    <a:spLocks noChangeShapeType="1"/>
                  </p:cNvSpPr>
                  <p:nvPr/>
                </p:nvSpPr>
                <p:spPr bwMode="auto">
                  <a:xfrm>
                    <a:off x="-3221780"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67" name="TextBox 66"/>
                  <p:cNvSpPr txBox="1"/>
                  <p:nvPr/>
                </p:nvSpPr>
                <p:spPr>
                  <a:xfrm>
                    <a:off x="-1871666" y="3798853"/>
                    <a:ext cx="1169616"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Time (months)</a:t>
                    </a:r>
                    <a:endParaRPr lang="en-GB" sz="1200" dirty="0">
                      <a:solidFill>
                        <a:srgbClr val="363636"/>
                      </a:solidFill>
                    </a:endParaRPr>
                  </a:p>
                </p:txBody>
              </p:sp>
              <p:sp>
                <p:nvSpPr>
                  <p:cNvPr id="68" name="TextBox 67"/>
                  <p:cNvSpPr txBox="1"/>
                  <p:nvPr/>
                </p:nvSpPr>
                <p:spPr>
                  <a:xfrm>
                    <a:off x="-3829665" y="1613792"/>
                    <a:ext cx="482824" cy="276999"/>
                  </a:xfrm>
                  <a:prstGeom prst="rect">
                    <a:avLst/>
                  </a:prstGeom>
                  <a:noFill/>
                </p:spPr>
                <p:txBody>
                  <a:bodyPr wrap="none" rtlCol="0">
                    <a:spAutoFit/>
                  </a:bodyPr>
                  <a:lstStyle/>
                  <a:p>
                    <a:pPr algn="r"/>
                    <a:r>
                      <a:rPr lang="en-GB" sz="1200" dirty="0" smtClean="0"/>
                      <a:t>1.00</a:t>
                    </a:r>
                    <a:endParaRPr lang="en-GB" sz="1200" dirty="0"/>
                  </a:p>
                </p:txBody>
              </p:sp>
              <p:sp>
                <p:nvSpPr>
                  <p:cNvPr id="69" name="TextBox 68"/>
                  <p:cNvSpPr txBox="1"/>
                  <p:nvPr/>
                </p:nvSpPr>
                <p:spPr>
                  <a:xfrm>
                    <a:off x="-3829666" y="1981842"/>
                    <a:ext cx="482825" cy="276999"/>
                  </a:xfrm>
                  <a:prstGeom prst="rect">
                    <a:avLst/>
                  </a:prstGeom>
                  <a:noFill/>
                </p:spPr>
                <p:txBody>
                  <a:bodyPr wrap="none" rtlCol="0">
                    <a:spAutoFit/>
                  </a:bodyPr>
                  <a:lstStyle/>
                  <a:p>
                    <a:pPr algn="r"/>
                    <a:r>
                      <a:rPr lang="en-GB" sz="1200" dirty="0" smtClean="0"/>
                      <a:t>0.80</a:t>
                    </a:r>
                    <a:endParaRPr lang="en-GB" sz="1200" dirty="0"/>
                  </a:p>
                </p:txBody>
              </p:sp>
              <p:sp>
                <p:nvSpPr>
                  <p:cNvPr id="70" name="TextBox 69"/>
                  <p:cNvSpPr txBox="1"/>
                  <p:nvPr/>
                </p:nvSpPr>
                <p:spPr>
                  <a:xfrm>
                    <a:off x="-3829666" y="2349892"/>
                    <a:ext cx="482825" cy="276999"/>
                  </a:xfrm>
                  <a:prstGeom prst="rect">
                    <a:avLst/>
                  </a:prstGeom>
                  <a:noFill/>
                </p:spPr>
                <p:txBody>
                  <a:bodyPr wrap="none" rtlCol="0">
                    <a:spAutoFit/>
                  </a:bodyPr>
                  <a:lstStyle/>
                  <a:p>
                    <a:pPr algn="r"/>
                    <a:r>
                      <a:rPr lang="en-GB" sz="1200" dirty="0" smtClean="0"/>
                      <a:t>0.60</a:t>
                    </a:r>
                    <a:endParaRPr lang="en-GB" sz="1200" dirty="0"/>
                  </a:p>
                </p:txBody>
              </p:sp>
              <p:sp>
                <p:nvSpPr>
                  <p:cNvPr id="71" name="TextBox 70"/>
                  <p:cNvSpPr txBox="1"/>
                  <p:nvPr/>
                </p:nvSpPr>
                <p:spPr>
                  <a:xfrm>
                    <a:off x="-3829666" y="2692064"/>
                    <a:ext cx="482825" cy="276999"/>
                  </a:xfrm>
                  <a:prstGeom prst="rect">
                    <a:avLst/>
                  </a:prstGeom>
                  <a:noFill/>
                </p:spPr>
                <p:txBody>
                  <a:bodyPr wrap="none" rtlCol="0">
                    <a:spAutoFit/>
                  </a:bodyPr>
                  <a:lstStyle/>
                  <a:p>
                    <a:pPr algn="r"/>
                    <a:r>
                      <a:rPr lang="en-GB" sz="1200" dirty="0" smtClean="0"/>
                      <a:t>0.40</a:t>
                    </a:r>
                    <a:endParaRPr lang="en-GB" sz="1200" dirty="0"/>
                  </a:p>
                </p:txBody>
              </p:sp>
              <p:sp>
                <p:nvSpPr>
                  <p:cNvPr id="72" name="TextBox 71"/>
                  <p:cNvSpPr txBox="1"/>
                  <p:nvPr/>
                </p:nvSpPr>
                <p:spPr>
                  <a:xfrm>
                    <a:off x="-3829666" y="3034236"/>
                    <a:ext cx="482825" cy="276999"/>
                  </a:xfrm>
                  <a:prstGeom prst="rect">
                    <a:avLst/>
                  </a:prstGeom>
                  <a:noFill/>
                </p:spPr>
                <p:txBody>
                  <a:bodyPr wrap="none" rtlCol="0">
                    <a:spAutoFit/>
                  </a:bodyPr>
                  <a:lstStyle/>
                  <a:p>
                    <a:pPr algn="r"/>
                    <a:r>
                      <a:rPr lang="en-GB" sz="1200" dirty="0" smtClean="0"/>
                      <a:t>0.20</a:t>
                    </a:r>
                    <a:endParaRPr lang="en-GB" sz="1200" dirty="0"/>
                  </a:p>
                </p:txBody>
              </p:sp>
              <p:sp>
                <p:nvSpPr>
                  <p:cNvPr id="73" name="TextBox 72"/>
                  <p:cNvSpPr txBox="1"/>
                  <p:nvPr/>
                </p:nvSpPr>
                <p:spPr>
                  <a:xfrm>
                    <a:off x="-3829666" y="3359156"/>
                    <a:ext cx="482825" cy="276999"/>
                  </a:xfrm>
                  <a:prstGeom prst="rect">
                    <a:avLst/>
                  </a:prstGeom>
                  <a:noFill/>
                </p:spPr>
                <p:txBody>
                  <a:bodyPr wrap="none" rtlCol="0">
                    <a:spAutoFit/>
                  </a:bodyPr>
                  <a:lstStyle/>
                  <a:p>
                    <a:pPr algn="r"/>
                    <a:r>
                      <a:rPr lang="en-GB" sz="1200" dirty="0" smtClean="0"/>
                      <a:t>0.00</a:t>
                    </a:r>
                    <a:endParaRPr lang="en-GB" sz="1200" dirty="0"/>
                  </a:p>
                </p:txBody>
              </p:sp>
              <p:sp>
                <p:nvSpPr>
                  <p:cNvPr id="74" name="TextBox 73"/>
                  <p:cNvSpPr txBox="1"/>
                  <p:nvPr/>
                </p:nvSpPr>
                <p:spPr>
                  <a:xfrm>
                    <a:off x="-3359255" y="3629617"/>
                    <a:ext cx="269625" cy="276999"/>
                  </a:xfrm>
                  <a:prstGeom prst="rect">
                    <a:avLst/>
                  </a:prstGeom>
                  <a:noFill/>
                </p:spPr>
                <p:txBody>
                  <a:bodyPr wrap="none" rtlCol="0">
                    <a:spAutoFit/>
                  </a:bodyPr>
                  <a:lstStyle/>
                  <a:p>
                    <a:pPr algn="ctr"/>
                    <a:r>
                      <a:rPr lang="en-GB" sz="1200" dirty="0" smtClean="0"/>
                      <a:t>0</a:t>
                    </a:r>
                    <a:endParaRPr lang="en-GB" sz="1200" dirty="0"/>
                  </a:p>
                </p:txBody>
              </p:sp>
              <p:sp>
                <p:nvSpPr>
                  <p:cNvPr id="75" name="TextBox 74"/>
                  <p:cNvSpPr txBox="1"/>
                  <p:nvPr/>
                </p:nvSpPr>
                <p:spPr>
                  <a:xfrm>
                    <a:off x="-2395667" y="3629617"/>
                    <a:ext cx="269625" cy="276999"/>
                  </a:xfrm>
                  <a:prstGeom prst="rect">
                    <a:avLst/>
                  </a:prstGeom>
                  <a:noFill/>
                </p:spPr>
                <p:txBody>
                  <a:bodyPr wrap="none" rtlCol="0">
                    <a:spAutoFit/>
                  </a:bodyPr>
                  <a:lstStyle/>
                  <a:p>
                    <a:pPr algn="ctr"/>
                    <a:r>
                      <a:rPr lang="en-GB" sz="1200" dirty="0" smtClean="0"/>
                      <a:t>6</a:t>
                    </a:r>
                    <a:endParaRPr lang="en-GB" sz="1200" dirty="0"/>
                  </a:p>
                </p:txBody>
              </p:sp>
              <p:sp>
                <p:nvSpPr>
                  <p:cNvPr id="76" name="TextBox 75"/>
                  <p:cNvSpPr txBox="1"/>
                  <p:nvPr/>
                </p:nvSpPr>
                <p:spPr>
                  <a:xfrm>
                    <a:off x="-1474558" y="3629617"/>
                    <a:ext cx="354584" cy="276999"/>
                  </a:xfrm>
                  <a:prstGeom prst="rect">
                    <a:avLst/>
                  </a:prstGeom>
                  <a:noFill/>
                </p:spPr>
                <p:txBody>
                  <a:bodyPr wrap="none" rtlCol="0">
                    <a:spAutoFit/>
                  </a:bodyPr>
                  <a:lstStyle/>
                  <a:p>
                    <a:pPr algn="ctr"/>
                    <a:r>
                      <a:rPr lang="en-GB" sz="1200" dirty="0" smtClean="0"/>
                      <a:t>12</a:t>
                    </a:r>
                    <a:endParaRPr lang="en-GB" sz="1200" dirty="0"/>
                  </a:p>
                </p:txBody>
              </p:sp>
              <p:sp>
                <p:nvSpPr>
                  <p:cNvPr id="77" name="TextBox 76"/>
                  <p:cNvSpPr txBox="1"/>
                  <p:nvPr/>
                </p:nvSpPr>
                <p:spPr>
                  <a:xfrm>
                    <a:off x="-515837" y="3629617"/>
                    <a:ext cx="354584" cy="276999"/>
                  </a:xfrm>
                  <a:prstGeom prst="rect">
                    <a:avLst/>
                  </a:prstGeom>
                  <a:noFill/>
                </p:spPr>
                <p:txBody>
                  <a:bodyPr wrap="none" rtlCol="0">
                    <a:spAutoFit/>
                  </a:bodyPr>
                  <a:lstStyle/>
                  <a:p>
                    <a:pPr algn="ctr"/>
                    <a:r>
                      <a:rPr lang="en-GB" sz="1200" dirty="0" smtClean="0"/>
                      <a:t>18</a:t>
                    </a:r>
                    <a:endParaRPr lang="en-GB" sz="1200" dirty="0"/>
                  </a:p>
                </p:txBody>
              </p:sp>
              <p:sp>
                <p:nvSpPr>
                  <p:cNvPr id="78" name="TextBox 77"/>
                  <p:cNvSpPr txBox="1"/>
                  <p:nvPr/>
                </p:nvSpPr>
                <p:spPr>
                  <a:xfrm>
                    <a:off x="434258" y="3629617"/>
                    <a:ext cx="354584" cy="276999"/>
                  </a:xfrm>
                  <a:prstGeom prst="rect">
                    <a:avLst/>
                  </a:prstGeom>
                  <a:noFill/>
                </p:spPr>
                <p:txBody>
                  <a:bodyPr wrap="none" rtlCol="0">
                    <a:spAutoFit/>
                  </a:bodyPr>
                  <a:lstStyle/>
                  <a:p>
                    <a:pPr algn="ctr"/>
                    <a:r>
                      <a:rPr lang="en-GB" sz="1200" dirty="0" smtClean="0"/>
                      <a:t>24</a:t>
                    </a:r>
                    <a:endParaRPr lang="en-GB" sz="1200" dirty="0"/>
                  </a:p>
                </p:txBody>
              </p:sp>
            </p:grpSp>
            <p:grpSp>
              <p:nvGrpSpPr>
                <p:cNvPr id="47" name="Group 46"/>
                <p:cNvGrpSpPr/>
                <p:nvPr/>
              </p:nvGrpSpPr>
              <p:grpSpPr>
                <a:xfrm>
                  <a:off x="-3211499" y="1773020"/>
                  <a:ext cx="3746338" cy="1716190"/>
                  <a:chOff x="-3211499" y="1773020"/>
                  <a:chExt cx="3746338" cy="1716190"/>
                </a:xfrm>
              </p:grpSpPr>
              <p:sp>
                <p:nvSpPr>
                  <p:cNvPr id="53" name="Freeform 3"/>
                  <p:cNvSpPr>
                    <a:spLocks/>
                  </p:cNvSpPr>
                  <p:nvPr/>
                </p:nvSpPr>
                <p:spPr bwMode="auto">
                  <a:xfrm>
                    <a:off x="-3211499" y="1773020"/>
                    <a:ext cx="3746338" cy="1538215"/>
                  </a:xfrm>
                  <a:custGeom>
                    <a:avLst/>
                    <a:gdLst>
                      <a:gd name="T0" fmla="*/ 298 w 298"/>
                      <a:gd name="T1" fmla="*/ 121 h 121"/>
                      <a:gd name="T2" fmla="*/ 298 w 298"/>
                      <a:gd name="T3" fmla="*/ 108 h 121"/>
                      <a:gd name="T4" fmla="*/ 240 w 298"/>
                      <a:gd name="T5" fmla="*/ 108 h 121"/>
                      <a:gd name="T6" fmla="*/ 240 w 298"/>
                      <a:gd name="T7" fmla="*/ 95 h 121"/>
                      <a:gd name="T8" fmla="*/ 211 w 298"/>
                      <a:gd name="T9" fmla="*/ 95 h 121"/>
                      <a:gd name="T10" fmla="*/ 211 w 298"/>
                      <a:gd name="T11" fmla="*/ 81 h 121"/>
                      <a:gd name="T12" fmla="*/ 200 w 298"/>
                      <a:gd name="T13" fmla="*/ 81 h 121"/>
                      <a:gd name="T14" fmla="*/ 200 w 298"/>
                      <a:gd name="T15" fmla="*/ 68 h 121"/>
                      <a:gd name="T16" fmla="*/ 198 w 298"/>
                      <a:gd name="T17" fmla="*/ 68 h 121"/>
                      <a:gd name="T18" fmla="*/ 198 w 298"/>
                      <a:gd name="T19" fmla="*/ 56 h 121"/>
                      <a:gd name="T20" fmla="*/ 184 w 298"/>
                      <a:gd name="T21" fmla="*/ 56 h 121"/>
                      <a:gd name="T22" fmla="*/ 184 w 298"/>
                      <a:gd name="T23" fmla="*/ 44 h 121"/>
                      <a:gd name="T24" fmla="*/ 142 w 298"/>
                      <a:gd name="T25" fmla="*/ 44 h 121"/>
                      <a:gd name="T26" fmla="*/ 142 w 298"/>
                      <a:gd name="T27" fmla="*/ 33 h 121"/>
                      <a:gd name="T28" fmla="*/ 95 w 298"/>
                      <a:gd name="T29" fmla="*/ 33 h 121"/>
                      <a:gd name="T30" fmla="*/ 95 w 298"/>
                      <a:gd name="T31" fmla="*/ 24 h 121"/>
                      <a:gd name="T32" fmla="*/ 86 w 298"/>
                      <a:gd name="T33" fmla="*/ 24 h 121"/>
                      <a:gd name="T34" fmla="*/ 86 w 298"/>
                      <a:gd name="T35" fmla="*/ 14 h 121"/>
                      <a:gd name="T36" fmla="*/ 83 w 298"/>
                      <a:gd name="T37" fmla="*/ 14 h 121"/>
                      <a:gd name="T38" fmla="*/ 83 w 298"/>
                      <a:gd name="T39" fmla="*/ 6 h 121"/>
                      <a:gd name="T40" fmla="*/ 26 w 298"/>
                      <a:gd name="T41" fmla="*/ 6 h 121"/>
                      <a:gd name="T42" fmla="*/ 26 w 298"/>
                      <a:gd name="T43" fmla="*/ 0 h 121"/>
                      <a:gd name="T44" fmla="*/ 0 w 298"/>
                      <a:gd name="T4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121">
                        <a:moveTo>
                          <a:pt x="298" y="121"/>
                        </a:moveTo>
                        <a:lnTo>
                          <a:pt x="298" y="108"/>
                        </a:lnTo>
                        <a:lnTo>
                          <a:pt x="240" y="108"/>
                        </a:lnTo>
                        <a:lnTo>
                          <a:pt x="240" y="95"/>
                        </a:lnTo>
                        <a:lnTo>
                          <a:pt x="211" y="95"/>
                        </a:lnTo>
                        <a:lnTo>
                          <a:pt x="211" y="81"/>
                        </a:lnTo>
                        <a:lnTo>
                          <a:pt x="200" y="81"/>
                        </a:lnTo>
                        <a:lnTo>
                          <a:pt x="200" y="68"/>
                        </a:lnTo>
                        <a:lnTo>
                          <a:pt x="198" y="68"/>
                        </a:lnTo>
                        <a:lnTo>
                          <a:pt x="198" y="56"/>
                        </a:lnTo>
                        <a:lnTo>
                          <a:pt x="184" y="56"/>
                        </a:lnTo>
                        <a:lnTo>
                          <a:pt x="184" y="44"/>
                        </a:lnTo>
                        <a:lnTo>
                          <a:pt x="142" y="44"/>
                        </a:lnTo>
                        <a:lnTo>
                          <a:pt x="142" y="33"/>
                        </a:lnTo>
                        <a:lnTo>
                          <a:pt x="95" y="33"/>
                        </a:lnTo>
                        <a:lnTo>
                          <a:pt x="95" y="24"/>
                        </a:lnTo>
                        <a:lnTo>
                          <a:pt x="86" y="24"/>
                        </a:lnTo>
                        <a:lnTo>
                          <a:pt x="86" y="14"/>
                        </a:lnTo>
                        <a:lnTo>
                          <a:pt x="83" y="14"/>
                        </a:lnTo>
                        <a:lnTo>
                          <a:pt x="83" y="6"/>
                        </a:lnTo>
                        <a:lnTo>
                          <a:pt x="26" y="6"/>
                        </a:lnTo>
                        <a:lnTo>
                          <a:pt x="26"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Freeform 2"/>
                  <p:cNvSpPr>
                    <a:spLocks/>
                  </p:cNvSpPr>
                  <p:nvPr/>
                </p:nvSpPr>
                <p:spPr bwMode="auto">
                  <a:xfrm>
                    <a:off x="-3211498" y="1773020"/>
                    <a:ext cx="2401176" cy="1716190"/>
                  </a:xfrm>
                  <a:custGeom>
                    <a:avLst/>
                    <a:gdLst>
                      <a:gd name="T0" fmla="*/ 191 w 191"/>
                      <a:gd name="T1" fmla="*/ 135 h 135"/>
                      <a:gd name="T2" fmla="*/ 191 w 191"/>
                      <a:gd name="T3" fmla="*/ 112 h 135"/>
                      <a:gd name="T4" fmla="*/ 188 w 191"/>
                      <a:gd name="T5" fmla="*/ 112 h 135"/>
                      <a:gd name="T6" fmla="*/ 188 w 191"/>
                      <a:gd name="T7" fmla="*/ 89 h 135"/>
                      <a:gd name="T8" fmla="*/ 175 w 191"/>
                      <a:gd name="T9" fmla="*/ 89 h 135"/>
                      <a:gd name="T10" fmla="*/ 175 w 191"/>
                      <a:gd name="T11" fmla="*/ 65 h 135"/>
                      <a:gd name="T12" fmla="*/ 131 w 191"/>
                      <a:gd name="T13" fmla="*/ 65 h 135"/>
                      <a:gd name="T14" fmla="*/ 131 w 191"/>
                      <a:gd name="T15" fmla="*/ 42 h 135"/>
                      <a:gd name="T16" fmla="*/ 72 w 191"/>
                      <a:gd name="T17" fmla="*/ 42 h 135"/>
                      <a:gd name="T18" fmla="*/ 72 w 191"/>
                      <a:gd name="T19" fmla="*/ 20 h 135"/>
                      <a:gd name="T20" fmla="*/ 39 w 191"/>
                      <a:gd name="T21" fmla="*/ 20 h 135"/>
                      <a:gd name="T22" fmla="*/ 39 w 191"/>
                      <a:gd name="T23" fmla="*/ 0 h 135"/>
                      <a:gd name="T24" fmla="*/ 0 w 191"/>
                      <a:gd name="T2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35">
                        <a:moveTo>
                          <a:pt x="191" y="135"/>
                        </a:moveTo>
                        <a:lnTo>
                          <a:pt x="191" y="112"/>
                        </a:lnTo>
                        <a:lnTo>
                          <a:pt x="188" y="112"/>
                        </a:lnTo>
                        <a:lnTo>
                          <a:pt x="188" y="89"/>
                        </a:lnTo>
                        <a:lnTo>
                          <a:pt x="175" y="89"/>
                        </a:lnTo>
                        <a:lnTo>
                          <a:pt x="175" y="65"/>
                        </a:lnTo>
                        <a:lnTo>
                          <a:pt x="131" y="65"/>
                        </a:lnTo>
                        <a:lnTo>
                          <a:pt x="131" y="42"/>
                        </a:lnTo>
                        <a:lnTo>
                          <a:pt x="72" y="42"/>
                        </a:lnTo>
                        <a:lnTo>
                          <a:pt x="72" y="20"/>
                        </a:lnTo>
                        <a:lnTo>
                          <a:pt x="39" y="20"/>
                        </a:lnTo>
                        <a:lnTo>
                          <a:pt x="39" y="0"/>
                        </a:lnTo>
                        <a:lnTo>
                          <a:pt x="0" y="0"/>
                        </a:lnTo>
                      </a:path>
                    </a:pathLst>
                  </a:cu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48" name="TextBox 47"/>
                <p:cNvSpPr txBox="1"/>
                <p:nvPr/>
              </p:nvSpPr>
              <p:spPr>
                <a:xfrm>
                  <a:off x="-1994597" y="1887764"/>
                  <a:ext cx="2488252" cy="285180"/>
                </a:xfrm>
                <a:prstGeom prst="rect">
                  <a:avLst/>
                </a:prstGeom>
                <a:noFill/>
              </p:spPr>
              <p:txBody>
                <a:bodyPr wrap="none" rtlCol="0">
                  <a:spAutoFit/>
                </a:bodyPr>
                <a:lstStyle/>
                <a:p>
                  <a:r>
                    <a:rPr lang="en-GB" sz="1200" dirty="0" smtClean="0"/>
                    <a:t>15.6 months (95% CI: 7.5, 19.0)</a:t>
                  </a:r>
                  <a:endParaRPr lang="en-GB" sz="1200" dirty="0"/>
                </a:p>
              </p:txBody>
            </p:sp>
            <p:sp>
              <p:nvSpPr>
                <p:cNvPr id="49" name="TextBox 48"/>
                <p:cNvSpPr txBox="1"/>
                <p:nvPr/>
              </p:nvSpPr>
              <p:spPr>
                <a:xfrm>
                  <a:off x="-3283042" y="3204196"/>
                  <a:ext cx="2488257" cy="285180"/>
                </a:xfrm>
                <a:prstGeom prst="rect">
                  <a:avLst/>
                </a:prstGeom>
                <a:noFill/>
              </p:spPr>
              <p:txBody>
                <a:bodyPr wrap="none" rtlCol="0">
                  <a:spAutoFit/>
                </a:bodyPr>
                <a:lstStyle/>
                <a:p>
                  <a:r>
                    <a:rPr lang="en-GB" sz="1200" dirty="0" smtClean="0"/>
                    <a:t>13.9 months </a:t>
                  </a:r>
                  <a:r>
                    <a:rPr lang="en-GB" sz="1200" dirty="0"/>
                    <a:t>(95% CI: 3.1</a:t>
                  </a:r>
                  <a:r>
                    <a:rPr lang="en-GB" sz="1200" dirty="0" smtClean="0"/>
                    <a:t>, 15.1)</a:t>
                  </a:r>
                  <a:endParaRPr lang="en-GB" sz="1200" dirty="0"/>
                </a:p>
              </p:txBody>
            </p:sp>
            <p:sp>
              <p:nvSpPr>
                <p:cNvPr id="50" name="TextBox 49"/>
                <p:cNvSpPr txBox="1"/>
                <p:nvPr/>
              </p:nvSpPr>
              <p:spPr>
                <a:xfrm>
                  <a:off x="-890277" y="2194351"/>
                  <a:ext cx="655231" cy="285180"/>
                </a:xfrm>
                <a:prstGeom prst="rect">
                  <a:avLst/>
                </a:prstGeom>
                <a:noFill/>
              </p:spPr>
              <p:txBody>
                <a:bodyPr wrap="none" rtlCol="0">
                  <a:spAutoFit/>
                </a:bodyPr>
                <a:lstStyle/>
                <a:p>
                  <a:r>
                    <a:rPr lang="en-GB" sz="1200" dirty="0" smtClean="0">
                      <a:solidFill>
                        <a:srgbClr val="B60D27"/>
                      </a:solidFill>
                    </a:rPr>
                    <a:t>TC/TT</a:t>
                  </a:r>
                  <a:endParaRPr lang="en-GB" sz="1200" dirty="0">
                    <a:solidFill>
                      <a:srgbClr val="B60D27"/>
                    </a:solidFill>
                  </a:endParaRPr>
                </a:p>
              </p:txBody>
            </p:sp>
            <p:sp>
              <p:nvSpPr>
                <p:cNvPr id="51" name="TextBox 50"/>
                <p:cNvSpPr txBox="1"/>
                <p:nvPr/>
              </p:nvSpPr>
              <p:spPr>
                <a:xfrm>
                  <a:off x="-1261434" y="2922861"/>
                  <a:ext cx="427368" cy="285180"/>
                </a:xfrm>
                <a:prstGeom prst="rect">
                  <a:avLst/>
                </a:prstGeom>
                <a:noFill/>
              </p:spPr>
              <p:txBody>
                <a:bodyPr wrap="none" rtlCol="0">
                  <a:spAutoFit/>
                </a:bodyPr>
                <a:lstStyle/>
                <a:p>
                  <a:r>
                    <a:rPr lang="en-GB" sz="1200" dirty="0" smtClean="0">
                      <a:solidFill>
                        <a:srgbClr val="043882"/>
                      </a:solidFill>
                    </a:rPr>
                    <a:t>CC</a:t>
                  </a:r>
                  <a:endParaRPr lang="en-GB" sz="1200" dirty="0">
                    <a:solidFill>
                      <a:srgbClr val="043882"/>
                    </a:solidFill>
                  </a:endParaRPr>
                </a:p>
              </p:txBody>
            </p:sp>
            <p:sp>
              <p:nvSpPr>
                <p:cNvPr id="52" name="TextBox 51"/>
                <p:cNvSpPr txBox="1"/>
                <p:nvPr/>
              </p:nvSpPr>
              <p:spPr>
                <a:xfrm>
                  <a:off x="-684363" y="3212211"/>
                  <a:ext cx="781821" cy="285180"/>
                </a:xfrm>
                <a:prstGeom prst="rect">
                  <a:avLst/>
                </a:prstGeom>
                <a:noFill/>
              </p:spPr>
              <p:txBody>
                <a:bodyPr wrap="none" rtlCol="0">
                  <a:spAutoFit/>
                </a:bodyPr>
                <a:lstStyle/>
                <a:p>
                  <a:r>
                    <a:rPr lang="en-GB" sz="1200" dirty="0" smtClean="0">
                      <a:solidFill>
                        <a:srgbClr val="B60D27"/>
                      </a:solidFill>
                    </a:rPr>
                    <a:t>p=0.031</a:t>
                  </a:r>
                  <a:endParaRPr lang="en-GB" sz="1200" dirty="0">
                    <a:solidFill>
                      <a:srgbClr val="B60D27"/>
                    </a:solidFill>
                  </a:endParaRPr>
                </a:p>
              </p:txBody>
            </p:sp>
          </p:grpSp>
        </p:grpSp>
        <p:grpSp>
          <p:nvGrpSpPr>
            <p:cNvPr id="9" name="Group 8"/>
            <p:cNvGrpSpPr/>
            <p:nvPr/>
          </p:nvGrpSpPr>
          <p:grpSpPr>
            <a:xfrm>
              <a:off x="4467519" y="1638345"/>
              <a:ext cx="4800017" cy="2462060"/>
              <a:chOff x="-3997556" y="1613792"/>
              <a:chExt cx="4909144" cy="2462060"/>
            </a:xfrm>
          </p:grpSpPr>
          <p:sp>
            <p:nvSpPr>
              <p:cNvPr id="12" name="TextBox 11"/>
              <p:cNvSpPr txBox="1"/>
              <p:nvPr/>
            </p:nvSpPr>
            <p:spPr>
              <a:xfrm rot="16200000">
                <a:off x="-4062798" y="2489383"/>
                <a:ext cx="407484" cy="276999"/>
              </a:xfrm>
              <a:prstGeom prst="rect">
                <a:avLst/>
              </a:prstGeom>
              <a:noFill/>
            </p:spPr>
            <p:txBody>
              <a:bodyPr wrap="none" rtlCol="0">
                <a:spAutoFit/>
              </a:bodyPr>
              <a:lstStyle/>
              <a:p>
                <a:pPr algn="ctr" fontAlgn="base">
                  <a:spcBef>
                    <a:spcPct val="0"/>
                  </a:spcBef>
                  <a:spcAft>
                    <a:spcPct val="0"/>
                  </a:spcAft>
                </a:pPr>
                <a:r>
                  <a:rPr lang="en-GB" sz="1200" dirty="0" smtClean="0"/>
                  <a:t>OS</a:t>
                </a:r>
                <a:endParaRPr lang="en-GB" sz="1200" dirty="0"/>
              </a:p>
            </p:txBody>
          </p:sp>
          <p:grpSp>
            <p:nvGrpSpPr>
              <p:cNvPr id="13" name="Group 12"/>
              <p:cNvGrpSpPr/>
              <p:nvPr/>
            </p:nvGrpSpPr>
            <p:grpSpPr>
              <a:xfrm>
                <a:off x="-3829666" y="1613792"/>
                <a:ext cx="4618508" cy="2462060"/>
                <a:chOff x="-3829666" y="1613792"/>
                <a:chExt cx="4618508" cy="2462060"/>
              </a:xfrm>
            </p:grpSpPr>
            <p:sp>
              <p:nvSpPr>
                <p:cNvPr id="19" name="Freeform 18"/>
                <p:cNvSpPr>
                  <a:spLocks/>
                </p:cNvSpPr>
                <p:nvPr/>
              </p:nvSpPr>
              <p:spPr bwMode="auto">
                <a:xfrm>
                  <a:off x="-3308039" y="1753055"/>
                  <a:ext cx="3923935" cy="17917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0" name="Line 6"/>
                <p:cNvSpPr>
                  <a:spLocks noChangeShapeType="1"/>
                </p:cNvSpPr>
                <p:nvPr/>
              </p:nvSpPr>
              <p:spPr bwMode="auto">
                <a:xfrm>
                  <a:off x="-3399532" y="17530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1" name="Line 7"/>
                <p:cNvSpPr>
                  <a:spLocks noChangeShapeType="1"/>
                </p:cNvSpPr>
                <p:nvPr/>
              </p:nvSpPr>
              <p:spPr bwMode="auto">
                <a:xfrm>
                  <a:off x="-3399532" y="21114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2" name="Line 8"/>
                <p:cNvSpPr>
                  <a:spLocks noChangeShapeType="1"/>
                </p:cNvSpPr>
                <p:nvPr/>
              </p:nvSpPr>
              <p:spPr bwMode="auto">
                <a:xfrm>
                  <a:off x="-3399532" y="24698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3" name="Line 9"/>
                <p:cNvSpPr>
                  <a:spLocks noChangeShapeType="1"/>
                </p:cNvSpPr>
                <p:nvPr/>
              </p:nvSpPr>
              <p:spPr bwMode="auto">
                <a:xfrm>
                  <a:off x="-3399532" y="28282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4" name="Line 10"/>
                <p:cNvSpPr>
                  <a:spLocks noChangeShapeType="1"/>
                </p:cNvSpPr>
                <p:nvPr/>
              </p:nvSpPr>
              <p:spPr bwMode="auto">
                <a:xfrm>
                  <a:off x="-3399532" y="3186654"/>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5" name="Line 11"/>
                <p:cNvSpPr>
                  <a:spLocks noChangeShapeType="1"/>
                </p:cNvSpPr>
                <p:nvPr/>
              </p:nvSpPr>
              <p:spPr bwMode="auto">
                <a:xfrm>
                  <a:off x="-3399532" y="3501925"/>
                  <a:ext cx="91492"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6" name="Line 13"/>
                <p:cNvSpPr>
                  <a:spLocks noChangeShapeType="1"/>
                </p:cNvSpPr>
                <p:nvPr/>
              </p:nvSpPr>
              <p:spPr bwMode="auto">
                <a:xfrm>
                  <a:off x="-1296203"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7" name="Line 15"/>
                <p:cNvSpPr>
                  <a:spLocks noChangeShapeType="1"/>
                </p:cNvSpPr>
                <p:nvPr/>
              </p:nvSpPr>
              <p:spPr bwMode="auto">
                <a:xfrm>
                  <a:off x="-338545"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8" name="Line 17"/>
                <p:cNvSpPr>
                  <a:spLocks noChangeShapeType="1"/>
                </p:cNvSpPr>
                <p:nvPr/>
              </p:nvSpPr>
              <p:spPr bwMode="auto">
                <a:xfrm>
                  <a:off x="612475"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29" name="Line 19"/>
                <p:cNvSpPr>
                  <a:spLocks noChangeShapeType="1"/>
                </p:cNvSpPr>
                <p:nvPr/>
              </p:nvSpPr>
              <p:spPr bwMode="auto">
                <a:xfrm>
                  <a:off x="-2260854"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30" name="Line 21"/>
                <p:cNvSpPr>
                  <a:spLocks noChangeShapeType="1"/>
                </p:cNvSpPr>
                <p:nvPr/>
              </p:nvSpPr>
              <p:spPr bwMode="auto">
                <a:xfrm>
                  <a:off x="-3221780" y="3545055"/>
                  <a:ext cx="0" cy="7934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solidFill>
                      <a:srgbClr val="363636"/>
                    </a:solidFill>
                    <a:latin typeface="+mn-lt"/>
                    <a:cs typeface="+mn-cs"/>
                  </a:endParaRPr>
                </a:p>
              </p:txBody>
            </p:sp>
            <p:sp>
              <p:nvSpPr>
                <p:cNvPr id="31" name="TextBox 30"/>
                <p:cNvSpPr txBox="1"/>
                <p:nvPr/>
              </p:nvSpPr>
              <p:spPr>
                <a:xfrm>
                  <a:off x="-1871666" y="3798853"/>
                  <a:ext cx="1169616"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363636"/>
                      </a:solidFill>
                    </a:rPr>
                    <a:t>Time (months)</a:t>
                  </a:r>
                  <a:endParaRPr lang="en-GB" sz="1200" dirty="0">
                    <a:solidFill>
                      <a:srgbClr val="363636"/>
                    </a:solidFill>
                  </a:endParaRPr>
                </a:p>
              </p:txBody>
            </p:sp>
            <p:sp>
              <p:nvSpPr>
                <p:cNvPr id="32" name="TextBox 31"/>
                <p:cNvSpPr txBox="1"/>
                <p:nvPr/>
              </p:nvSpPr>
              <p:spPr>
                <a:xfrm>
                  <a:off x="-3829665" y="1613792"/>
                  <a:ext cx="482824" cy="276999"/>
                </a:xfrm>
                <a:prstGeom prst="rect">
                  <a:avLst/>
                </a:prstGeom>
                <a:noFill/>
              </p:spPr>
              <p:txBody>
                <a:bodyPr wrap="none" rtlCol="0">
                  <a:spAutoFit/>
                </a:bodyPr>
                <a:lstStyle/>
                <a:p>
                  <a:pPr algn="r"/>
                  <a:r>
                    <a:rPr lang="en-GB" sz="1200" dirty="0" smtClean="0"/>
                    <a:t>1.00</a:t>
                  </a:r>
                  <a:endParaRPr lang="en-GB" sz="1200" dirty="0"/>
                </a:p>
              </p:txBody>
            </p:sp>
            <p:sp>
              <p:nvSpPr>
                <p:cNvPr id="33" name="TextBox 32"/>
                <p:cNvSpPr txBox="1"/>
                <p:nvPr/>
              </p:nvSpPr>
              <p:spPr>
                <a:xfrm>
                  <a:off x="-3829666" y="1981842"/>
                  <a:ext cx="482825" cy="276999"/>
                </a:xfrm>
                <a:prstGeom prst="rect">
                  <a:avLst/>
                </a:prstGeom>
                <a:noFill/>
              </p:spPr>
              <p:txBody>
                <a:bodyPr wrap="none" rtlCol="0">
                  <a:spAutoFit/>
                </a:bodyPr>
                <a:lstStyle/>
                <a:p>
                  <a:pPr algn="r"/>
                  <a:r>
                    <a:rPr lang="en-GB" sz="1200" dirty="0" smtClean="0"/>
                    <a:t>0.80</a:t>
                  </a:r>
                  <a:endParaRPr lang="en-GB" sz="1200" dirty="0"/>
                </a:p>
              </p:txBody>
            </p:sp>
            <p:sp>
              <p:nvSpPr>
                <p:cNvPr id="34" name="TextBox 33"/>
                <p:cNvSpPr txBox="1"/>
                <p:nvPr/>
              </p:nvSpPr>
              <p:spPr>
                <a:xfrm>
                  <a:off x="-3829666" y="2349892"/>
                  <a:ext cx="482825" cy="276999"/>
                </a:xfrm>
                <a:prstGeom prst="rect">
                  <a:avLst/>
                </a:prstGeom>
                <a:noFill/>
              </p:spPr>
              <p:txBody>
                <a:bodyPr wrap="none" rtlCol="0">
                  <a:spAutoFit/>
                </a:bodyPr>
                <a:lstStyle/>
                <a:p>
                  <a:pPr algn="r"/>
                  <a:r>
                    <a:rPr lang="en-GB" sz="1200" dirty="0" smtClean="0"/>
                    <a:t>0.60</a:t>
                  </a:r>
                  <a:endParaRPr lang="en-GB" sz="1200" dirty="0"/>
                </a:p>
              </p:txBody>
            </p:sp>
            <p:sp>
              <p:nvSpPr>
                <p:cNvPr id="35" name="TextBox 34"/>
                <p:cNvSpPr txBox="1"/>
                <p:nvPr/>
              </p:nvSpPr>
              <p:spPr>
                <a:xfrm>
                  <a:off x="-3829666" y="2692064"/>
                  <a:ext cx="482825" cy="276999"/>
                </a:xfrm>
                <a:prstGeom prst="rect">
                  <a:avLst/>
                </a:prstGeom>
                <a:noFill/>
              </p:spPr>
              <p:txBody>
                <a:bodyPr wrap="none" rtlCol="0">
                  <a:spAutoFit/>
                </a:bodyPr>
                <a:lstStyle/>
                <a:p>
                  <a:pPr algn="r"/>
                  <a:r>
                    <a:rPr lang="en-GB" sz="1200" dirty="0" smtClean="0"/>
                    <a:t>0.40</a:t>
                  </a:r>
                  <a:endParaRPr lang="en-GB" sz="1200" dirty="0"/>
                </a:p>
              </p:txBody>
            </p:sp>
            <p:sp>
              <p:nvSpPr>
                <p:cNvPr id="36" name="TextBox 35"/>
                <p:cNvSpPr txBox="1"/>
                <p:nvPr/>
              </p:nvSpPr>
              <p:spPr>
                <a:xfrm>
                  <a:off x="-3829666" y="3034236"/>
                  <a:ext cx="482825" cy="276999"/>
                </a:xfrm>
                <a:prstGeom prst="rect">
                  <a:avLst/>
                </a:prstGeom>
                <a:noFill/>
              </p:spPr>
              <p:txBody>
                <a:bodyPr wrap="none" rtlCol="0">
                  <a:spAutoFit/>
                </a:bodyPr>
                <a:lstStyle/>
                <a:p>
                  <a:pPr algn="r"/>
                  <a:r>
                    <a:rPr lang="en-GB" sz="1200" dirty="0" smtClean="0"/>
                    <a:t>0.20</a:t>
                  </a:r>
                  <a:endParaRPr lang="en-GB" sz="1200" dirty="0"/>
                </a:p>
              </p:txBody>
            </p:sp>
            <p:sp>
              <p:nvSpPr>
                <p:cNvPr id="37" name="TextBox 36"/>
                <p:cNvSpPr txBox="1"/>
                <p:nvPr/>
              </p:nvSpPr>
              <p:spPr>
                <a:xfrm>
                  <a:off x="-3829666" y="3359156"/>
                  <a:ext cx="482825" cy="276999"/>
                </a:xfrm>
                <a:prstGeom prst="rect">
                  <a:avLst/>
                </a:prstGeom>
                <a:noFill/>
              </p:spPr>
              <p:txBody>
                <a:bodyPr wrap="none" rtlCol="0">
                  <a:spAutoFit/>
                </a:bodyPr>
                <a:lstStyle/>
                <a:p>
                  <a:pPr algn="r"/>
                  <a:r>
                    <a:rPr lang="en-GB" sz="1200" dirty="0" smtClean="0"/>
                    <a:t>0.00</a:t>
                  </a:r>
                  <a:endParaRPr lang="en-GB" sz="1200" dirty="0"/>
                </a:p>
              </p:txBody>
            </p:sp>
            <p:sp>
              <p:nvSpPr>
                <p:cNvPr id="38" name="TextBox 37"/>
                <p:cNvSpPr txBox="1"/>
                <p:nvPr/>
              </p:nvSpPr>
              <p:spPr>
                <a:xfrm>
                  <a:off x="-3359255" y="3629617"/>
                  <a:ext cx="269625" cy="276999"/>
                </a:xfrm>
                <a:prstGeom prst="rect">
                  <a:avLst/>
                </a:prstGeom>
                <a:noFill/>
              </p:spPr>
              <p:txBody>
                <a:bodyPr wrap="none" rtlCol="0">
                  <a:spAutoFit/>
                </a:bodyPr>
                <a:lstStyle/>
                <a:p>
                  <a:pPr algn="ctr"/>
                  <a:r>
                    <a:rPr lang="en-GB" sz="1200" dirty="0" smtClean="0"/>
                    <a:t>0</a:t>
                  </a:r>
                  <a:endParaRPr lang="en-GB" sz="1200" dirty="0"/>
                </a:p>
              </p:txBody>
            </p:sp>
            <p:sp>
              <p:nvSpPr>
                <p:cNvPr id="39" name="TextBox 38"/>
                <p:cNvSpPr txBox="1"/>
                <p:nvPr/>
              </p:nvSpPr>
              <p:spPr>
                <a:xfrm>
                  <a:off x="-2395667" y="3629617"/>
                  <a:ext cx="269625" cy="276999"/>
                </a:xfrm>
                <a:prstGeom prst="rect">
                  <a:avLst/>
                </a:prstGeom>
                <a:noFill/>
              </p:spPr>
              <p:txBody>
                <a:bodyPr wrap="none" rtlCol="0">
                  <a:spAutoFit/>
                </a:bodyPr>
                <a:lstStyle/>
                <a:p>
                  <a:pPr algn="ctr"/>
                  <a:r>
                    <a:rPr lang="en-GB" sz="1200" dirty="0" smtClean="0"/>
                    <a:t>6</a:t>
                  </a:r>
                  <a:endParaRPr lang="en-GB" sz="1200" dirty="0"/>
                </a:p>
              </p:txBody>
            </p:sp>
            <p:sp>
              <p:nvSpPr>
                <p:cNvPr id="40" name="TextBox 39"/>
                <p:cNvSpPr txBox="1"/>
                <p:nvPr/>
              </p:nvSpPr>
              <p:spPr>
                <a:xfrm>
                  <a:off x="-1474558" y="3629617"/>
                  <a:ext cx="354584" cy="276999"/>
                </a:xfrm>
                <a:prstGeom prst="rect">
                  <a:avLst/>
                </a:prstGeom>
                <a:noFill/>
              </p:spPr>
              <p:txBody>
                <a:bodyPr wrap="none" rtlCol="0">
                  <a:spAutoFit/>
                </a:bodyPr>
                <a:lstStyle/>
                <a:p>
                  <a:pPr algn="ctr"/>
                  <a:r>
                    <a:rPr lang="en-GB" sz="1200" dirty="0" smtClean="0"/>
                    <a:t>12</a:t>
                  </a:r>
                  <a:endParaRPr lang="en-GB" sz="1200" dirty="0"/>
                </a:p>
              </p:txBody>
            </p:sp>
            <p:sp>
              <p:nvSpPr>
                <p:cNvPr id="41" name="TextBox 40"/>
                <p:cNvSpPr txBox="1"/>
                <p:nvPr/>
              </p:nvSpPr>
              <p:spPr>
                <a:xfrm>
                  <a:off x="-515837" y="3629617"/>
                  <a:ext cx="354584" cy="276999"/>
                </a:xfrm>
                <a:prstGeom prst="rect">
                  <a:avLst/>
                </a:prstGeom>
                <a:noFill/>
              </p:spPr>
              <p:txBody>
                <a:bodyPr wrap="none" rtlCol="0">
                  <a:spAutoFit/>
                </a:bodyPr>
                <a:lstStyle/>
                <a:p>
                  <a:pPr algn="ctr"/>
                  <a:r>
                    <a:rPr lang="en-GB" sz="1200" dirty="0" smtClean="0"/>
                    <a:t>18</a:t>
                  </a:r>
                  <a:endParaRPr lang="en-GB" sz="1200" dirty="0"/>
                </a:p>
              </p:txBody>
            </p:sp>
            <p:sp>
              <p:nvSpPr>
                <p:cNvPr id="42" name="TextBox 41"/>
                <p:cNvSpPr txBox="1"/>
                <p:nvPr/>
              </p:nvSpPr>
              <p:spPr>
                <a:xfrm>
                  <a:off x="434258" y="3629617"/>
                  <a:ext cx="354584" cy="276999"/>
                </a:xfrm>
                <a:prstGeom prst="rect">
                  <a:avLst/>
                </a:prstGeom>
                <a:noFill/>
              </p:spPr>
              <p:txBody>
                <a:bodyPr wrap="none" rtlCol="0">
                  <a:spAutoFit/>
                </a:bodyPr>
                <a:lstStyle/>
                <a:p>
                  <a:pPr algn="ctr"/>
                  <a:r>
                    <a:rPr lang="en-GB" sz="1200" dirty="0" smtClean="0"/>
                    <a:t>24</a:t>
                  </a:r>
                  <a:endParaRPr lang="en-GB" sz="1200" dirty="0"/>
                </a:p>
              </p:txBody>
            </p:sp>
          </p:grpSp>
          <p:sp>
            <p:nvSpPr>
              <p:cNvPr id="14" name="TextBox 13"/>
              <p:cNvSpPr txBox="1"/>
              <p:nvPr/>
            </p:nvSpPr>
            <p:spPr>
              <a:xfrm>
                <a:off x="-1406190" y="1887764"/>
                <a:ext cx="2317778" cy="285180"/>
              </a:xfrm>
              <a:prstGeom prst="rect">
                <a:avLst/>
              </a:prstGeom>
              <a:noFill/>
            </p:spPr>
            <p:txBody>
              <a:bodyPr wrap="none" rtlCol="0">
                <a:spAutoFit/>
              </a:bodyPr>
              <a:lstStyle/>
              <a:p>
                <a:r>
                  <a:rPr lang="en-GB" sz="1200" dirty="0" smtClean="0"/>
                  <a:t>23.6 months (95% CI: 6.6, nr)</a:t>
                </a:r>
                <a:endParaRPr lang="en-GB" sz="1200" dirty="0"/>
              </a:p>
            </p:txBody>
          </p:sp>
          <p:sp>
            <p:nvSpPr>
              <p:cNvPr id="15" name="TextBox 14"/>
              <p:cNvSpPr txBox="1"/>
              <p:nvPr/>
            </p:nvSpPr>
            <p:spPr>
              <a:xfrm>
                <a:off x="-3283041" y="3204196"/>
                <a:ext cx="2488253" cy="285180"/>
              </a:xfrm>
              <a:prstGeom prst="rect">
                <a:avLst/>
              </a:prstGeom>
              <a:noFill/>
            </p:spPr>
            <p:txBody>
              <a:bodyPr wrap="none" rtlCol="0">
                <a:spAutoFit/>
              </a:bodyPr>
              <a:lstStyle/>
              <a:p>
                <a:r>
                  <a:rPr lang="en-GB" sz="1200" dirty="0" smtClean="0"/>
                  <a:t>10.4 </a:t>
                </a:r>
                <a:r>
                  <a:rPr lang="en-GB" sz="1200" dirty="0"/>
                  <a:t>months (95% CI: 3.1</a:t>
                </a:r>
                <a:r>
                  <a:rPr lang="en-GB" sz="1200" dirty="0" smtClean="0"/>
                  <a:t>, 16.7)</a:t>
                </a:r>
                <a:endParaRPr lang="en-GB" sz="1200" dirty="0"/>
              </a:p>
            </p:txBody>
          </p:sp>
          <p:sp>
            <p:nvSpPr>
              <p:cNvPr id="16" name="TextBox 15"/>
              <p:cNvSpPr txBox="1"/>
              <p:nvPr/>
            </p:nvSpPr>
            <p:spPr>
              <a:xfrm>
                <a:off x="-291069" y="2148898"/>
                <a:ext cx="449537" cy="276999"/>
              </a:xfrm>
              <a:prstGeom prst="rect">
                <a:avLst/>
              </a:prstGeom>
              <a:noFill/>
            </p:spPr>
            <p:txBody>
              <a:bodyPr wrap="none" rtlCol="0">
                <a:spAutoFit/>
              </a:bodyPr>
              <a:lstStyle/>
              <a:p>
                <a:r>
                  <a:rPr lang="en-GB" sz="1200" dirty="0" smtClean="0">
                    <a:solidFill>
                      <a:srgbClr val="E23A06"/>
                    </a:solidFill>
                  </a:rPr>
                  <a:t>4bb</a:t>
                </a:r>
                <a:endParaRPr lang="en-GB" sz="1200" dirty="0">
                  <a:solidFill>
                    <a:srgbClr val="E23A06"/>
                  </a:solidFill>
                </a:endParaRPr>
              </a:p>
            </p:txBody>
          </p:sp>
          <p:sp>
            <p:nvSpPr>
              <p:cNvPr id="17" name="TextBox 16"/>
              <p:cNvSpPr txBox="1"/>
              <p:nvPr/>
            </p:nvSpPr>
            <p:spPr>
              <a:xfrm>
                <a:off x="-1875696" y="2757236"/>
                <a:ext cx="776756" cy="285180"/>
              </a:xfrm>
              <a:prstGeom prst="rect">
                <a:avLst/>
              </a:prstGeom>
              <a:noFill/>
            </p:spPr>
            <p:txBody>
              <a:bodyPr wrap="none" rtlCol="0">
                <a:spAutoFit/>
              </a:bodyPr>
              <a:lstStyle/>
              <a:p>
                <a:r>
                  <a:rPr lang="en-GB" sz="1200" dirty="0" smtClean="0">
                    <a:solidFill>
                      <a:srgbClr val="043882"/>
                    </a:solidFill>
                  </a:rPr>
                  <a:t>4ab/4aa</a:t>
                </a:r>
                <a:endParaRPr lang="en-GB" sz="1200" dirty="0">
                  <a:solidFill>
                    <a:srgbClr val="043882"/>
                  </a:solidFill>
                </a:endParaRPr>
              </a:p>
            </p:txBody>
          </p:sp>
          <p:sp>
            <p:nvSpPr>
              <p:cNvPr id="18" name="TextBox 17"/>
              <p:cNvSpPr txBox="1"/>
              <p:nvPr/>
            </p:nvSpPr>
            <p:spPr>
              <a:xfrm>
                <a:off x="-684363" y="3212211"/>
                <a:ext cx="781820" cy="285180"/>
              </a:xfrm>
              <a:prstGeom prst="rect">
                <a:avLst/>
              </a:prstGeom>
              <a:noFill/>
            </p:spPr>
            <p:txBody>
              <a:bodyPr wrap="none" rtlCol="0">
                <a:spAutoFit/>
              </a:bodyPr>
              <a:lstStyle/>
              <a:p>
                <a:r>
                  <a:rPr lang="en-GB" sz="1200" dirty="0">
                    <a:solidFill>
                      <a:srgbClr val="B60D27"/>
                    </a:solidFill>
                  </a:rPr>
                  <a:t>p</a:t>
                </a:r>
                <a:r>
                  <a:rPr lang="en-GB" sz="1200" dirty="0" smtClean="0">
                    <a:solidFill>
                      <a:srgbClr val="B60D27"/>
                    </a:solidFill>
                  </a:rPr>
                  <a:t>=0.016</a:t>
                </a:r>
                <a:endParaRPr lang="en-GB" sz="1200" dirty="0">
                  <a:solidFill>
                    <a:srgbClr val="B60D27"/>
                  </a:solidFill>
                </a:endParaRPr>
              </a:p>
            </p:txBody>
          </p:sp>
        </p:grpSp>
        <p:sp>
          <p:nvSpPr>
            <p:cNvPr id="10" name="Freeform 4"/>
            <p:cNvSpPr>
              <a:spLocks/>
            </p:cNvSpPr>
            <p:nvPr/>
          </p:nvSpPr>
          <p:spPr bwMode="auto">
            <a:xfrm>
              <a:off x="5226050" y="1788048"/>
              <a:ext cx="2495183" cy="1761913"/>
            </a:xfrm>
            <a:custGeom>
              <a:avLst/>
              <a:gdLst>
                <a:gd name="T0" fmla="*/ 173 w 173"/>
                <a:gd name="T1" fmla="*/ 137 h 137"/>
                <a:gd name="T2" fmla="*/ 173 w 173"/>
                <a:gd name="T3" fmla="*/ 116 h 137"/>
                <a:gd name="T4" fmla="*/ 158 w 173"/>
                <a:gd name="T5" fmla="*/ 116 h 137"/>
                <a:gd name="T6" fmla="*/ 158 w 173"/>
                <a:gd name="T7" fmla="*/ 95 h 137"/>
                <a:gd name="T8" fmla="*/ 145 w 173"/>
                <a:gd name="T9" fmla="*/ 95 h 137"/>
                <a:gd name="T10" fmla="*/ 145 w 173"/>
                <a:gd name="T11" fmla="*/ 73 h 137"/>
                <a:gd name="T12" fmla="*/ 108 w 173"/>
                <a:gd name="T13" fmla="*/ 73 h 137"/>
                <a:gd name="T14" fmla="*/ 108 w 173"/>
                <a:gd name="T15" fmla="*/ 53 h 137"/>
                <a:gd name="T16" fmla="*/ 78 w 173"/>
                <a:gd name="T17" fmla="*/ 53 h 137"/>
                <a:gd name="T18" fmla="*/ 78 w 173"/>
                <a:gd name="T19" fmla="*/ 32 h 137"/>
                <a:gd name="T20" fmla="*/ 60 w 173"/>
                <a:gd name="T21" fmla="*/ 32 h 137"/>
                <a:gd name="T22" fmla="*/ 60 w 173"/>
                <a:gd name="T23" fmla="*/ 14 h 137"/>
                <a:gd name="T24" fmla="*/ 32 w 173"/>
                <a:gd name="T25" fmla="*/ 14 h 137"/>
                <a:gd name="T26" fmla="*/ 32 w 173"/>
                <a:gd name="T27" fmla="*/ 0 h 137"/>
                <a:gd name="T28" fmla="*/ 0 w 173"/>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 h="137">
                  <a:moveTo>
                    <a:pt x="173" y="137"/>
                  </a:moveTo>
                  <a:lnTo>
                    <a:pt x="173" y="116"/>
                  </a:lnTo>
                  <a:lnTo>
                    <a:pt x="158" y="116"/>
                  </a:lnTo>
                  <a:lnTo>
                    <a:pt x="158" y="95"/>
                  </a:lnTo>
                  <a:lnTo>
                    <a:pt x="145" y="95"/>
                  </a:lnTo>
                  <a:lnTo>
                    <a:pt x="145" y="73"/>
                  </a:lnTo>
                  <a:lnTo>
                    <a:pt x="108" y="73"/>
                  </a:lnTo>
                  <a:lnTo>
                    <a:pt x="108" y="53"/>
                  </a:lnTo>
                  <a:lnTo>
                    <a:pt x="78" y="53"/>
                  </a:lnTo>
                  <a:lnTo>
                    <a:pt x="78" y="32"/>
                  </a:lnTo>
                  <a:lnTo>
                    <a:pt x="60" y="32"/>
                  </a:lnTo>
                  <a:lnTo>
                    <a:pt x="60" y="14"/>
                  </a:lnTo>
                  <a:lnTo>
                    <a:pt x="32" y="14"/>
                  </a:lnTo>
                  <a:lnTo>
                    <a:pt x="32" y="0"/>
                  </a:lnTo>
                  <a:lnTo>
                    <a:pt x="0" y="0"/>
                  </a:lnTo>
                </a:path>
              </a:pathLst>
            </a:cu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Freeform 5"/>
            <p:cNvSpPr>
              <a:spLocks/>
            </p:cNvSpPr>
            <p:nvPr/>
          </p:nvSpPr>
          <p:spPr bwMode="auto">
            <a:xfrm>
              <a:off x="5226049" y="1797573"/>
              <a:ext cx="3548063" cy="1196043"/>
            </a:xfrm>
            <a:custGeom>
              <a:avLst/>
              <a:gdLst>
                <a:gd name="T0" fmla="*/ 246 w 246"/>
                <a:gd name="T1" fmla="*/ 93 h 93"/>
                <a:gd name="T2" fmla="*/ 246 w 246"/>
                <a:gd name="T3" fmla="*/ 50 h 93"/>
                <a:gd name="T4" fmla="*/ 117 w 246"/>
                <a:gd name="T5" fmla="*/ 50 h 93"/>
                <a:gd name="T6" fmla="*/ 117 w 246"/>
                <a:gd name="T7" fmla="*/ 22 h 93"/>
                <a:gd name="T8" fmla="*/ 69 w 246"/>
                <a:gd name="T9" fmla="*/ 22 h 93"/>
                <a:gd name="T10" fmla="*/ 69 w 246"/>
                <a:gd name="T11" fmla="*/ 0 h 93"/>
                <a:gd name="T12" fmla="*/ 0 w 246"/>
                <a:gd name="T13" fmla="*/ 0 h 93"/>
              </a:gdLst>
              <a:ahLst/>
              <a:cxnLst>
                <a:cxn ang="0">
                  <a:pos x="T0" y="T1"/>
                </a:cxn>
                <a:cxn ang="0">
                  <a:pos x="T2" y="T3"/>
                </a:cxn>
                <a:cxn ang="0">
                  <a:pos x="T4" y="T5"/>
                </a:cxn>
                <a:cxn ang="0">
                  <a:pos x="T6" y="T7"/>
                </a:cxn>
                <a:cxn ang="0">
                  <a:pos x="T8" y="T9"/>
                </a:cxn>
                <a:cxn ang="0">
                  <a:pos x="T10" y="T11"/>
                </a:cxn>
                <a:cxn ang="0">
                  <a:pos x="T12" y="T13"/>
                </a:cxn>
              </a:cxnLst>
              <a:rect l="0" t="0" r="r" b="b"/>
              <a:pathLst>
                <a:path w="246" h="93">
                  <a:moveTo>
                    <a:pt x="246" y="93"/>
                  </a:moveTo>
                  <a:lnTo>
                    <a:pt x="246" y="50"/>
                  </a:lnTo>
                  <a:lnTo>
                    <a:pt x="117" y="50"/>
                  </a:lnTo>
                  <a:cubicBezTo>
                    <a:pt x="117" y="50"/>
                    <a:pt x="118" y="22"/>
                    <a:pt x="117" y="22"/>
                  </a:cubicBezTo>
                  <a:cubicBezTo>
                    <a:pt x="116" y="22"/>
                    <a:pt x="69" y="22"/>
                    <a:pt x="69" y="22"/>
                  </a:cubicBezTo>
                  <a:lnTo>
                    <a:pt x="69"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1901902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Pancreatic cancer</a:t>
            </a:r>
            <a:endParaRPr lang="en-GB" dirty="0"/>
          </a:p>
        </p:txBody>
      </p:sp>
    </p:spTree>
    <p:extLst>
      <p:ext uri="{BB962C8B-B14F-4D97-AF65-F5344CB8AC3E}">
        <p14:creationId xmlns:p14="http://schemas.microsoft.com/office/powerpoint/2010/main" val="10542688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235: Prognosis model for overall survival in locally advanced </a:t>
            </a:r>
            <a:r>
              <a:rPr lang="en-GB" sz="1800" dirty="0" err="1" smtClean="0"/>
              <a:t>unresectable</a:t>
            </a:r>
            <a:r>
              <a:rPr lang="en-GB" sz="1800" dirty="0" smtClean="0"/>
              <a:t> </a:t>
            </a:r>
            <a:r>
              <a:rPr lang="en-GB" sz="1800" dirty="0"/>
              <a:t>pancreatic carcinoma: An ancillary study of the LAP 07 trial </a:t>
            </a:r>
            <a:r>
              <a:rPr lang="en-GB" sz="1800" dirty="0" smtClean="0"/>
              <a:t/>
            </a:r>
            <a:br>
              <a:rPr lang="en-GB" sz="1800" dirty="0" smtClean="0"/>
            </a:br>
            <a:r>
              <a:rPr lang="en-GB" sz="1800" dirty="0" smtClean="0"/>
              <a:t>– </a:t>
            </a:r>
            <a:r>
              <a:rPr lang="en-GB" sz="1800" dirty="0" err="1"/>
              <a:t>Vernerey</a:t>
            </a:r>
            <a:r>
              <a:rPr lang="en-GB" sz="1800" dirty="0"/>
              <a:t> D,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Study objective</a:t>
            </a:r>
            <a:r>
              <a:rPr lang="en-GB" sz="1600" dirty="0">
                <a:solidFill>
                  <a:schemeClr val="tx1"/>
                </a:solidFill>
              </a:rPr>
              <a:t> </a:t>
            </a:r>
          </a:p>
          <a:p>
            <a:pPr>
              <a:spcAft>
                <a:spcPts val="1200"/>
              </a:spcAft>
              <a:buClr>
                <a:srgbClr val="043882"/>
              </a:buClr>
            </a:pPr>
            <a:r>
              <a:rPr lang="en-GB" sz="1600" dirty="0">
                <a:solidFill>
                  <a:schemeClr val="tx1"/>
                </a:solidFill>
              </a:rPr>
              <a:t>To establish the first </a:t>
            </a:r>
            <a:r>
              <a:rPr lang="en-GB" sz="1600" dirty="0" smtClean="0">
                <a:solidFill>
                  <a:schemeClr val="tx1"/>
                </a:solidFill>
              </a:rPr>
              <a:t>prognostic </a:t>
            </a:r>
            <a:r>
              <a:rPr lang="en-GB" sz="1600" dirty="0">
                <a:solidFill>
                  <a:schemeClr val="tx1"/>
                </a:solidFill>
              </a:rPr>
              <a:t>model for OS in locally advanced pancreatic cancer (LAPC) using the full spectrum of parameters currently available at diagnosis</a:t>
            </a:r>
            <a:endParaRPr lang="en-GB" sz="800" dirty="0">
              <a:solidFill>
                <a:schemeClr val="tx1"/>
              </a:solidFill>
            </a:endParaRPr>
          </a:p>
          <a:p>
            <a:pPr marL="0" indent="0">
              <a:buClr>
                <a:srgbClr val="043882"/>
              </a:buClr>
              <a:buNone/>
            </a:pPr>
            <a:r>
              <a:rPr lang="en-GB" sz="1600" b="1" dirty="0">
                <a:solidFill>
                  <a:schemeClr val="tx1"/>
                </a:solidFill>
              </a:rPr>
              <a:t>Study design</a:t>
            </a:r>
            <a:r>
              <a:rPr lang="en-GB" sz="1600" dirty="0">
                <a:solidFill>
                  <a:schemeClr val="tx1"/>
                </a:solidFill>
              </a:rPr>
              <a:t>  </a:t>
            </a:r>
          </a:p>
          <a:p>
            <a:pPr>
              <a:spcAft>
                <a:spcPts val="600"/>
              </a:spcAft>
              <a:buClr>
                <a:srgbClr val="043882"/>
              </a:buClr>
            </a:pPr>
            <a:r>
              <a:rPr lang="en-GB" sz="1600" dirty="0">
                <a:solidFill>
                  <a:schemeClr val="tx1"/>
                </a:solidFill>
              </a:rPr>
              <a:t>442 LAPC patients </a:t>
            </a:r>
            <a:r>
              <a:rPr lang="en-GB" sz="1600" dirty="0" smtClean="0">
                <a:solidFill>
                  <a:schemeClr val="tx1"/>
                </a:solidFill>
              </a:rPr>
              <a:t>were recruited </a:t>
            </a:r>
            <a:r>
              <a:rPr lang="en-GB" sz="1600" dirty="0">
                <a:solidFill>
                  <a:schemeClr val="tx1"/>
                </a:solidFill>
              </a:rPr>
              <a:t>from </a:t>
            </a:r>
            <a:r>
              <a:rPr lang="en-GB" sz="1600" dirty="0" smtClean="0">
                <a:solidFill>
                  <a:schemeClr val="tx1"/>
                </a:solidFill>
              </a:rPr>
              <a:t>LAP 07</a:t>
            </a:r>
            <a:r>
              <a:rPr lang="en-GB" sz="1600" dirty="0">
                <a:solidFill>
                  <a:schemeClr val="tx1"/>
                </a:solidFill>
              </a:rPr>
              <a:t>, an international </a:t>
            </a:r>
            <a:r>
              <a:rPr lang="en-GB" sz="1600" dirty="0" smtClean="0">
                <a:solidFill>
                  <a:schemeClr val="tx1"/>
                </a:solidFill>
              </a:rPr>
              <a:t>multicentre randomised </a:t>
            </a:r>
            <a:r>
              <a:rPr lang="en-GB" sz="1600" dirty="0">
                <a:solidFill>
                  <a:schemeClr val="tx1"/>
                </a:solidFill>
              </a:rPr>
              <a:t>phase III trial (NCT00634725); OS was estimated using the Kaplan Meier method</a:t>
            </a:r>
          </a:p>
          <a:p>
            <a:pPr>
              <a:spcAft>
                <a:spcPts val="600"/>
              </a:spcAft>
              <a:buClr>
                <a:srgbClr val="043882"/>
              </a:buClr>
            </a:pPr>
            <a:r>
              <a:rPr lang="en-GB" sz="1600" dirty="0">
                <a:solidFill>
                  <a:schemeClr val="tx1"/>
                </a:solidFill>
              </a:rPr>
              <a:t>30 baseline variables were evaluated in </a:t>
            </a:r>
            <a:r>
              <a:rPr lang="en-GB" sz="1600" dirty="0" err="1">
                <a:solidFill>
                  <a:schemeClr val="tx1"/>
                </a:solidFill>
              </a:rPr>
              <a:t>univariate</a:t>
            </a:r>
            <a:r>
              <a:rPr lang="en-GB" sz="1600" dirty="0">
                <a:solidFill>
                  <a:schemeClr val="tx1"/>
                </a:solidFill>
              </a:rPr>
              <a:t> and multivariate analyses as prognostic factors for OS, including </a:t>
            </a:r>
          </a:p>
          <a:p>
            <a:pPr lvl="1">
              <a:spcAft>
                <a:spcPts val="0"/>
              </a:spcAft>
              <a:buClr>
                <a:srgbClr val="043882"/>
              </a:buClr>
            </a:pPr>
            <a:r>
              <a:rPr lang="en-GB" sz="1600" dirty="0">
                <a:solidFill>
                  <a:schemeClr val="tx1"/>
                </a:solidFill>
              </a:rPr>
              <a:t>demographic: age, sex </a:t>
            </a:r>
          </a:p>
          <a:p>
            <a:pPr lvl="1">
              <a:spcAft>
                <a:spcPts val="0"/>
              </a:spcAft>
              <a:buClr>
                <a:srgbClr val="043882"/>
              </a:buClr>
            </a:pPr>
            <a:r>
              <a:rPr lang="en-GB" sz="1600" dirty="0">
                <a:solidFill>
                  <a:schemeClr val="tx1"/>
                </a:solidFill>
              </a:rPr>
              <a:t>cancer history: site of primary </a:t>
            </a:r>
            <a:r>
              <a:rPr lang="en-GB" sz="1600" dirty="0" smtClean="0">
                <a:solidFill>
                  <a:schemeClr val="tx1"/>
                </a:solidFill>
              </a:rPr>
              <a:t>tumour</a:t>
            </a:r>
            <a:r>
              <a:rPr lang="en-GB" sz="1600" dirty="0">
                <a:solidFill>
                  <a:schemeClr val="tx1"/>
                </a:solidFill>
              </a:rPr>
              <a:t>, histologic grade, regional lymph </a:t>
            </a:r>
            <a:r>
              <a:rPr lang="en-GB" sz="1600" dirty="0" smtClean="0">
                <a:solidFill>
                  <a:schemeClr val="tx1"/>
                </a:solidFill>
              </a:rPr>
              <a:t>node, vascular </a:t>
            </a:r>
            <a:r>
              <a:rPr lang="en-GB" sz="1600" dirty="0">
                <a:solidFill>
                  <a:schemeClr val="tx1"/>
                </a:solidFill>
              </a:rPr>
              <a:t>invasion</a:t>
            </a:r>
          </a:p>
          <a:p>
            <a:pPr lvl="1">
              <a:spcAft>
                <a:spcPts val="0"/>
              </a:spcAft>
              <a:buClr>
                <a:srgbClr val="043882"/>
              </a:buClr>
            </a:pPr>
            <a:r>
              <a:rPr lang="en-GB" sz="1600" dirty="0">
                <a:solidFill>
                  <a:schemeClr val="tx1"/>
                </a:solidFill>
              </a:rPr>
              <a:t>clinical: WHO status, blood pressure, </a:t>
            </a:r>
            <a:r>
              <a:rPr lang="en-GB" sz="1600" dirty="0" smtClean="0">
                <a:solidFill>
                  <a:schemeClr val="tx1"/>
                </a:solidFill>
              </a:rPr>
              <a:t>diarrhoea</a:t>
            </a:r>
            <a:r>
              <a:rPr lang="en-GB" sz="1600" dirty="0">
                <a:solidFill>
                  <a:schemeClr val="tx1"/>
                </a:solidFill>
              </a:rPr>
              <a:t>, pain, jaundice, BMI, weight loss</a:t>
            </a:r>
          </a:p>
          <a:p>
            <a:pPr lvl="1">
              <a:spcAft>
                <a:spcPts val="0"/>
              </a:spcAft>
              <a:buClr>
                <a:srgbClr val="043882"/>
              </a:buClr>
            </a:pPr>
            <a:r>
              <a:rPr lang="en-GB" sz="1600" dirty="0">
                <a:solidFill>
                  <a:schemeClr val="tx1"/>
                </a:solidFill>
              </a:rPr>
              <a:t>biological: neutrophils, </a:t>
            </a:r>
            <a:r>
              <a:rPr lang="en-GB" sz="1600" dirty="0" smtClean="0">
                <a:solidFill>
                  <a:schemeClr val="tx1"/>
                </a:solidFill>
              </a:rPr>
              <a:t>haemoglobin</a:t>
            </a:r>
            <a:r>
              <a:rPr lang="en-GB" sz="1600" dirty="0">
                <a:solidFill>
                  <a:schemeClr val="tx1"/>
                </a:solidFill>
              </a:rPr>
              <a:t>, platelets, </a:t>
            </a:r>
            <a:r>
              <a:rPr lang="en-GB" sz="1600" dirty="0" err="1">
                <a:solidFill>
                  <a:schemeClr val="tx1"/>
                </a:solidFill>
              </a:rPr>
              <a:t>creatinine</a:t>
            </a:r>
            <a:r>
              <a:rPr lang="en-GB" sz="1600" dirty="0">
                <a:solidFill>
                  <a:schemeClr val="tx1"/>
                </a:solidFill>
              </a:rPr>
              <a:t> clearance, albumin, CA 19-9</a:t>
            </a:r>
          </a:p>
          <a:p>
            <a:pPr lvl="1">
              <a:spcAft>
                <a:spcPts val="600"/>
              </a:spcAft>
              <a:buClr>
                <a:srgbClr val="043882"/>
              </a:buClr>
            </a:pPr>
            <a:r>
              <a:rPr lang="en-GB" sz="1600" dirty="0">
                <a:solidFill>
                  <a:schemeClr val="tx1"/>
                </a:solidFill>
              </a:rPr>
              <a:t>r</a:t>
            </a:r>
            <a:r>
              <a:rPr lang="en-GB" sz="1600" dirty="0" smtClean="0">
                <a:solidFill>
                  <a:schemeClr val="tx1"/>
                </a:solidFill>
              </a:rPr>
              <a:t>adiological: tumour size </a:t>
            </a:r>
            <a:endParaRPr lang="en-GB" sz="1600" dirty="0">
              <a:solidFill>
                <a:schemeClr val="tx1"/>
              </a:solidFill>
            </a:endParaRPr>
          </a:p>
          <a:p>
            <a:pPr>
              <a:spcAft>
                <a:spcPts val="1200"/>
              </a:spcAft>
              <a:buClr>
                <a:srgbClr val="043882"/>
              </a:buClr>
            </a:pPr>
            <a:r>
              <a:rPr lang="en-GB" sz="1600" dirty="0">
                <a:solidFill>
                  <a:schemeClr val="tx1"/>
                </a:solidFill>
              </a:rPr>
              <a:t>A prognostic score and </a:t>
            </a:r>
            <a:r>
              <a:rPr lang="en-GB" sz="1600" dirty="0" err="1" smtClean="0">
                <a:solidFill>
                  <a:schemeClr val="tx1"/>
                </a:solidFill>
              </a:rPr>
              <a:t>nomogram</a:t>
            </a:r>
            <a:r>
              <a:rPr lang="en-GB" sz="1600" dirty="0" smtClean="0">
                <a:solidFill>
                  <a:schemeClr val="tx1"/>
                </a:solidFill>
              </a:rPr>
              <a:t> </a:t>
            </a:r>
            <a:r>
              <a:rPr lang="en-GB" sz="1600" dirty="0">
                <a:solidFill>
                  <a:schemeClr val="tx1"/>
                </a:solidFill>
              </a:rPr>
              <a:t>were developed based on the identified prognostic factors in the final </a:t>
            </a:r>
            <a:r>
              <a:rPr lang="en-GB" sz="1600" dirty="0" smtClean="0">
                <a:solidFill>
                  <a:schemeClr val="tx1"/>
                </a:solidFill>
              </a:rPr>
              <a:t>model</a:t>
            </a:r>
            <a:endParaRPr lang="en-GB" sz="1600" dirty="0">
              <a:solidFill>
                <a:schemeClr val="tx1"/>
              </a:solidFill>
            </a:endParaRPr>
          </a:p>
        </p:txBody>
      </p:sp>
      <p:sp>
        <p:nvSpPr>
          <p:cNvPr id="5" name="Text Placeholder 4"/>
          <p:cNvSpPr>
            <a:spLocks noGrp="1"/>
          </p:cNvSpPr>
          <p:nvPr>
            <p:ph type="body" sz="quarter" idx="11"/>
          </p:nvPr>
        </p:nvSpPr>
        <p:spPr/>
        <p:txBody>
          <a:bodyPr/>
          <a:lstStyle/>
          <a:p>
            <a:r>
              <a:rPr lang="en-GB" dirty="0" err="1"/>
              <a:t>Vernerey</a:t>
            </a:r>
            <a:r>
              <a:rPr lang="en-GB" dirty="0"/>
              <a:t>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235</a:t>
            </a:r>
            <a:r>
              <a:rPr lang="fr-FR" dirty="0" smtClean="0"/>
              <a:t>)</a:t>
            </a:r>
            <a:br>
              <a:rPr lang="fr-FR" dirty="0" smtClean="0"/>
            </a:br>
            <a:r>
              <a:rPr lang="fr-FR" dirty="0" err="1" smtClean="0"/>
              <a:t>Presented</a:t>
            </a:r>
            <a:r>
              <a:rPr lang="fr-FR" dirty="0" smtClean="0"/>
              <a:t> by Franck </a:t>
            </a:r>
            <a:r>
              <a:rPr lang="fr-FR" dirty="0" err="1" smtClean="0"/>
              <a:t>Bonnetain</a:t>
            </a:r>
            <a:endParaRPr lang="en-GB" dirty="0"/>
          </a:p>
        </p:txBody>
      </p:sp>
    </p:spTree>
    <p:extLst>
      <p:ext uri="{BB962C8B-B14F-4D97-AF65-F5344CB8AC3E}">
        <p14:creationId xmlns:p14="http://schemas.microsoft.com/office/powerpoint/2010/main" val="10332777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235: Prognosis model for overall survival in locally advanced </a:t>
            </a:r>
            <a:r>
              <a:rPr lang="en-GB" sz="1800" dirty="0" err="1"/>
              <a:t>unresectable</a:t>
            </a:r>
            <a:r>
              <a:rPr lang="en-GB" sz="1800" dirty="0"/>
              <a:t> pancreatic carcinoma: An ancillary study of the LAP 07 trial </a:t>
            </a:r>
            <a:br>
              <a:rPr lang="en-GB" sz="1800" dirty="0"/>
            </a:br>
            <a:r>
              <a:rPr lang="en-GB" sz="1800" dirty="0"/>
              <a:t>– </a:t>
            </a:r>
            <a:r>
              <a:rPr lang="en-GB" sz="1800" dirty="0" err="1"/>
              <a:t>Vernerey</a:t>
            </a:r>
            <a:r>
              <a:rPr lang="en-GB" sz="1800" dirty="0"/>
              <a:t> D, et al</a:t>
            </a:r>
          </a:p>
        </p:txBody>
      </p:sp>
      <p:sp>
        <p:nvSpPr>
          <p:cNvPr id="3" name="Content Placeholder 2"/>
          <p:cNvSpPr>
            <a:spLocks noGrp="1"/>
          </p:cNvSpPr>
          <p:nvPr>
            <p:ph idx="1"/>
          </p:nvPr>
        </p:nvSpPr>
        <p:spPr>
          <a:xfrm>
            <a:off x="365124" y="1254035"/>
            <a:ext cx="8523154" cy="4746172"/>
          </a:xfrm>
        </p:spPr>
        <p:txBody>
          <a:bodyPr/>
          <a:lstStyle/>
          <a:p>
            <a:pPr marL="0" lvl="0" indent="0">
              <a:buClr>
                <a:srgbClr val="043882"/>
              </a:buClr>
              <a:buNone/>
            </a:pPr>
            <a:r>
              <a:rPr lang="en-GB" sz="1600" b="1" dirty="0">
                <a:solidFill>
                  <a:schemeClr val="tx1"/>
                </a:solidFill>
              </a:rPr>
              <a:t>Key results</a:t>
            </a:r>
          </a:p>
          <a:p>
            <a:pPr>
              <a:buClr>
                <a:srgbClr val="043882"/>
              </a:buClr>
            </a:pPr>
            <a:r>
              <a:rPr lang="en-GB" sz="1600" u="sng" dirty="0" smtClean="0">
                <a:solidFill>
                  <a:schemeClr val="tx1"/>
                </a:solidFill>
              </a:rPr>
              <a:t>Five independent </a:t>
            </a:r>
            <a:r>
              <a:rPr lang="en-GB" sz="1600" u="sng" dirty="0">
                <a:solidFill>
                  <a:schemeClr val="tx1"/>
                </a:solidFill>
              </a:rPr>
              <a:t>prognostic factors</a:t>
            </a:r>
            <a:r>
              <a:rPr lang="en-GB" sz="1600" dirty="0">
                <a:solidFill>
                  <a:schemeClr val="tx1"/>
                </a:solidFill>
              </a:rPr>
              <a:t> identified in multivariate analysis (n=358) for OS were: </a:t>
            </a:r>
            <a:r>
              <a:rPr lang="en-GB" sz="1600" b="1" dirty="0">
                <a:solidFill>
                  <a:schemeClr val="tx1"/>
                </a:solidFill>
              </a:rPr>
              <a:t>age</a:t>
            </a:r>
            <a:r>
              <a:rPr lang="en-GB" sz="1600" dirty="0">
                <a:solidFill>
                  <a:schemeClr val="tx1"/>
                </a:solidFill>
              </a:rPr>
              <a:t> </a:t>
            </a:r>
            <a:r>
              <a:rPr lang="en-GB" sz="1600" b="1" dirty="0">
                <a:solidFill>
                  <a:schemeClr val="tx1"/>
                </a:solidFill>
              </a:rPr>
              <a:t>at diagnosis </a:t>
            </a:r>
            <a:r>
              <a:rPr lang="en-GB" sz="1600" dirty="0">
                <a:solidFill>
                  <a:schemeClr val="tx1"/>
                </a:solidFill>
              </a:rPr>
              <a:t>(HR 1.01; </a:t>
            </a:r>
            <a:r>
              <a:rPr lang="en-GB" sz="1400" dirty="0">
                <a:solidFill>
                  <a:schemeClr val="tx1"/>
                </a:solidFill>
              </a:rPr>
              <a:t>95% CI 1.00, 1.03</a:t>
            </a:r>
            <a:r>
              <a:rPr lang="en-GB" sz="1600" dirty="0">
                <a:solidFill>
                  <a:schemeClr val="tx1"/>
                </a:solidFill>
              </a:rPr>
              <a:t>; </a:t>
            </a:r>
            <a:r>
              <a:rPr lang="en-GB" sz="1600" dirty="0" smtClean="0">
                <a:solidFill>
                  <a:schemeClr val="tx1"/>
                </a:solidFill>
              </a:rPr>
              <a:t>p=0.0478</a:t>
            </a:r>
            <a:r>
              <a:rPr lang="en-GB" sz="1600" dirty="0">
                <a:solidFill>
                  <a:schemeClr val="tx1"/>
                </a:solidFill>
              </a:rPr>
              <a:t>); </a:t>
            </a:r>
            <a:r>
              <a:rPr lang="en-GB" sz="1600" b="1" dirty="0">
                <a:solidFill>
                  <a:schemeClr val="tx1"/>
                </a:solidFill>
              </a:rPr>
              <a:t>pain</a:t>
            </a:r>
            <a:r>
              <a:rPr lang="en-GB" sz="1600" dirty="0">
                <a:solidFill>
                  <a:schemeClr val="tx1"/>
                </a:solidFill>
              </a:rPr>
              <a:t> (HR 1.29; </a:t>
            </a:r>
            <a:r>
              <a:rPr lang="en-GB" sz="1400" dirty="0">
                <a:solidFill>
                  <a:schemeClr val="tx1"/>
                </a:solidFill>
              </a:rPr>
              <a:t>95% CI 1.02, 1.63</a:t>
            </a:r>
            <a:r>
              <a:rPr lang="en-GB" sz="1600" dirty="0">
                <a:solidFill>
                  <a:schemeClr val="tx1"/>
                </a:solidFill>
              </a:rPr>
              <a:t>; p=0.0317), </a:t>
            </a:r>
            <a:r>
              <a:rPr lang="en-GB" sz="1600" b="1" dirty="0">
                <a:solidFill>
                  <a:schemeClr val="tx1"/>
                </a:solidFill>
              </a:rPr>
              <a:t>albumin</a:t>
            </a:r>
            <a:r>
              <a:rPr lang="en-GB" sz="1600" dirty="0">
                <a:solidFill>
                  <a:schemeClr val="tx1"/>
                </a:solidFill>
              </a:rPr>
              <a:t> (HR 0.96; </a:t>
            </a:r>
            <a:r>
              <a:rPr lang="en-GB" sz="1400" dirty="0">
                <a:solidFill>
                  <a:schemeClr val="tx1"/>
                </a:solidFill>
              </a:rPr>
              <a:t>95% CI 0.94, 0.98</a:t>
            </a:r>
            <a:r>
              <a:rPr lang="en-GB" sz="1600" dirty="0">
                <a:solidFill>
                  <a:schemeClr val="tx1"/>
                </a:solidFill>
              </a:rPr>
              <a:t>; p=0.0006), </a:t>
            </a:r>
            <a:r>
              <a:rPr lang="en-GB" sz="1600" b="1" dirty="0">
                <a:solidFill>
                  <a:schemeClr val="tx1"/>
                </a:solidFill>
              </a:rPr>
              <a:t>RECIST </a:t>
            </a:r>
            <a:r>
              <a:rPr lang="en-GB" sz="1600" b="1" dirty="0" smtClean="0">
                <a:solidFill>
                  <a:schemeClr val="tx1"/>
                </a:solidFill>
              </a:rPr>
              <a:t>tumour </a:t>
            </a:r>
            <a:r>
              <a:rPr lang="en-GB" sz="1600" b="1" dirty="0">
                <a:solidFill>
                  <a:schemeClr val="tx1"/>
                </a:solidFill>
              </a:rPr>
              <a:t>size</a:t>
            </a:r>
            <a:r>
              <a:rPr lang="en-GB" sz="1600" dirty="0">
                <a:solidFill>
                  <a:schemeClr val="tx1"/>
                </a:solidFill>
              </a:rPr>
              <a:t> </a:t>
            </a:r>
            <a:r>
              <a:rPr lang="en-GB" sz="1600" dirty="0" smtClean="0">
                <a:solidFill>
                  <a:schemeClr val="tx1"/>
                </a:solidFill>
              </a:rPr>
              <a:t>(</a:t>
            </a:r>
            <a:r>
              <a:rPr lang="en-GB" sz="1600" dirty="0">
                <a:solidFill>
                  <a:schemeClr val="tx1"/>
                </a:solidFill>
              </a:rPr>
              <a:t>HR 1.01; </a:t>
            </a:r>
            <a:r>
              <a:rPr lang="en-GB" sz="1400" dirty="0">
                <a:solidFill>
                  <a:schemeClr val="tx1"/>
                </a:solidFill>
              </a:rPr>
              <a:t>95% CI 1.00, 1.02</a:t>
            </a:r>
            <a:r>
              <a:rPr lang="en-GB" sz="1600" dirty="0">
                <a:solidFill>
                  <a:schemeClr val="tx1"/>
                </a:solidFill>
              </a:rPr>
              <a:t>; p=0.0214</a:t>
            </a:r>
            <a:r>
              <a:rPr lang="en-GB" sz="1600" dirty="0" smtClean="0">
                <a:solidFill>
                  <a:schemeClr val="tx1"/>
                </a:solidFill>
              </a:rPr>
              <a:t>) </a:t>
            </a:r>
            <a:r>
              <a:rPr lang="en-GB" sz="1600" dirty="0">
                <a:solidFill>
                  <a:schemeClr val="tx1"/>
                </a:solidFill>
              </a:rPr>
              <a:t>and </a:t>
            </a:r>
            <a:r>
              <a:rPr lang="en-GB" sz="1600" b="1" dirty="0">
                <a:solidFill>
                  <a:schemeClr val="tx1"/>
                </a:solidFill>
              </a:rPr>
              <a:t>CA 19-9 </a:t>
            </a:r>
            <a:r>
              <a:rPr lang="en-GB" sz="1600" dirty="0">
                <a:solidFill>
                  <a:schemeClr val="tx1"/>
                </a:solidFill>
              </a:rPr>
              <a:t>(HR 1.17; </a:t>
            </a:r>
            <a:r>
              <a:rPr lang="en-GB" sz="1400" dirty="0">
                <a:solidFill>
                  <a:schemeClr val="tx1"/>
                </a:solidFill>
              </a:rPr>
              <a:t>95% CI 1.05, 1.31</a:t>
            </a:r>
            <a:r>
              <a:rPr lang="en-GB" sz="1600" dirty="0">
                <a:solidFill>
                  <a:schemeClr val="tx1"/>
                </a:solidFill>
              </a:rPr>
              <a:t>; p=0.0056)</a:t>
            </a:r>
          </a:p>
          <a:p>
            <a:pPr>
              <a:buClr>
                <a:srgbClr val="043882"/>
              </a:buClr>
            </a:pPr>
            <a:r>
              <a:rPr lang="en-GB" sz="1600" dirty="0">
                <a:solidFill>
                  <a:schemeClr val="tx1"/>
                </a:solidFill>
              </a:rPr>
              <a:t>Harrell’s C-statistic for the final model was 0.60 (95% bootstrap CI 0.57, 0.64)</a:t>
            </a:r>
          </a:p>
          <a:p>
            <a:pPr>
              <a:buClr>
                <a:srgbClr val="043882"/>
              </a:buClr>
            </a:pPr>
            <a:r>
              <a:rPr lang="en-GB" sz="1600" dirty="0" smtClean="0">
                <a:solidFill>
                  <a:schemeClr val="tx1"/>
                </a:solidFill>
              </a:rPr>
              <a:t>A prognostic score between 0 and 5 was then calculated for each patient</a:t>
            </a:r>
          </a:p>
          <a:p>
            <a:pPr>
              <a:buClr>
                <a:srgbClr val="043882"/>
              </a:buClr>
            </a:pPr>
            <a:r>
              <a:rPr lang="en-GB" sz="1600" u="sng" dirty="0" smtClean="0">
                <a:solidFill>
                  <a:schemeClr val="tx1"/>
                </a:solidFill>
              </a:rPr>
              <a:t>Three </a:t>
            </a:r>
            <a:r>
              <a:rPr lang="en-GB" sz="1600" u="sng" dirty="0">
                <a:solidFill>
                  <a:schemeClr val="tx1"/>
                </a:solidFill>
              </a:rPr>
              <a:t>risk-groups for death</a:t>
            </a:r>
            <a:r>
              <a:rPr lang="en-GB" sz="1600" dirty="0">
                <a:solidFill>
                  <a:schemeClr val="tx1"/>
                </a:solidFill>
              </a:rPr>
              <a:t> were identified (p&lt;0.0001 using log rank global test)</a:t>
            </a:r>
          </a:p>
          <a:p>
            <a:pPr lvl="1">
              <a:buClr>
                <a:srgbClr val="043882"/>
              </a:buClr>
            </a:pPr>
            <a:r>
              <a:rPr lang="en-GB" sz="1600" b="1" dirty="0" smtClean="0">
                <a:solidFill>
                  <a:schemeClr val="tx1"/>
                </a:solidFill>
              </a:rPr>
              <a:t>low </a:t>
            </a:r>
            <a:r>
              <a:rPr lang="en-GB" sz="1600" b="1" dirty="0">
                <a:solidFill>
                  <a:schemeClr val="tx1"/>
                </a:solidFill>
              </a:rPr>
              <a:t>risk </a:t>
            </a:r>
            <a:r>
              <a:rPr lang="en-GB" sz="1600" dirty="0" smtClean="0">
                <a:solidFill>
                  <a:schemeClr val="tx1"/>
                </a:solidFill>
              </a:rPr>
              <a:t>(n=84</a:t>
            </a:r>
            <a:r>
              <a:rPr lang="en-GB" sz="1600" dirty="0">
                <a:solidFill>
                  <a:schemeClr val="tx1"/>
                </a:solidFill>
              </a:rPr>
              <a:t>; median OS time = </a:t>
            </a:r>
            <a:r>
              <a:rPr lang="en-GB" sz="1600" b="1" dirty="0">
                <a:solidFill>
                  <a:schemeClr val="tx1"/>
                </a:solidFill>
              </a:rPr>
              <a:t>15.4 </a:t>
            </a:r>
            <a:r>
              <a:rPr lang="en-GB" sz="1600" b="1" dirty="0" err="1">
                <a:solidFill>
                  <a:schemeClr val="tx1"/>
                </a:solidFill>
              </a:rPr>
              <a:t>mo</a:t>
            </a:r>
            <a:r>
              <a:rPr lang="en-GB" sz="1600" b="1" dirty="0">
                <a:solidFill>
                  <a:schemeClr val="tx1"/>
                </a:solidFill>
              </a:rPr>
              <a:t> </a:t>
            </a:r>
            <a:r>
              <a:rPr lang="en-GB" sz="1600" dirty="0">
                <a:solidFill>
                  <a:schemeClr val="tx1"/>
                </a:solidFill>
              </a:rPr>
              <a:t>[95% CI 12.4, 18.5]; </a:t>
            </a:r>
            <a:r>
              <a:rPr lang="en-GB" sz="1600" dirty="0" smtClean="0">
                <a:solidFill>
                  <a:schemeClr val="tx1"/>
                </a:solidFill>
              </a:rPr>
              <a:t>reference group)</a:t>
            </a:r>
            <a:endParaRPr lang="en-GB" sz="1600" dirty="0">
              <a:solidFill>
                <a:schemeClr val="tx1"/>
              </a:solidFill>
            </a:endParaRPr>
          </a:p>
          <a:p>
            <a:pPr lvl="1">
              <a:buClr>
                <a:srgbClr val="043882"/>
              </a:buClr>
            </a:pPr>
            <a:r>
              <a:rPr lang="en-GB" sz="1600" b="1" dirty="0">
                <a:solidFill>
                  <a:schemeClr val="tx1"/>
                </a:solidFill>
              </a:rPr>
              <a:t>intermediate risk </a:t>
            </a:r>
            <a:r>
              <a:rPr lang="en-GB" sz="1600" dirty="0" smtClean="0">
                <a:solidFill>
                  <a:schemeClr val="tx1"/>
                </a:solidFill>
              </a:rPr>
              <a:t>(n=263</a:t>
            </a:r>
            <a:r>
              <a:rPr lang="en-GB" sz="1600" dirty="0">
                <a:solidFill>
                  <a:schemeClr val="tx1"/>
                </a:solidFill>
              </a:rPr>
              <a:t>; median OS time = </a:t>
            </a:r>
            <a:r>
              <a:rPr lang="en-GB" sz="1600" b="1" dirty="0">
                <a:solidFill>
                  <a:schemeClr val="tx1"/>
                </a:solidFill>
              </a:rPr>
              <a:t>12.8 </a:t>
            </a:r>
            <a:r>
              <a:rPr lang="en-GB" sz="1600" b="1" dirty="0" err="1">
                <a:solidFill>
                  <a:schemeClr val="tx1"/>
                </a:solidFill>
              </a:rPr>
              <a:t>mo</a:t>
            </a:r>
            <a:r>
              <a:rPr lang="en-GB" sz="1600" b="1" dirty="0">
                <a:solidFill>
                  <a:schemeClr val="tx1"/>
                </a:solidFill>
              </a:rPr>
              <a:t> </a:t>
            </a:r>
            <a:r>
              <a:rPr lang="en-GB" sz="1600" dirty="0">
                <a:solidFill>
                  <a:schemeClr val="tx1"/>
                </a:solidFill>
              </a:rPr>
              <a:t>[95% CI 11.5, 14.3])</a:t>
            </a:r>
          </a:p>
          <a:p>
            <a:pPr lvl="1">
              <a:spcAft>
                <a:spcPts val="1200"/>
              </a:spcAft>
              <a:buClr>
                <a:srgbClr val="043882"/>
              </a:buClr>
            </a:pPr>
            <a:r>
              <a:rPr lang="en-GB" sz="1600" b="1" dirty="0" smtClean="0">
                <a:solidFill>
                  <a:schemeClr val="tx1"/>
                </a:solidFill>
              </a:rPr>
              <a:t>high </a:t>
            </a:r>
            <a:r>
              <a:rPr lang="en-GB" sz="1600" b="1" dirty="0">
                <a:solidFill>
                  <a:schemeClr val="tx1"/>
                </a:solidFill>
              </a:rPr>
              <a:t>risk </a:t>
            </a:r>
            <a:r>
              <a:rPr lang="en-GB" sz="1600" dirty="0" smtClean="0">
                <a:solidFill>
                  <a:schemeClr val="tx1"/>
                </a:solidFill>
              </a:rPr>
              <a:t>(n=11</a:t>
            </a:r>
            <a:r>
              <a:rPr lang="en-GB" sz="1600" dirty="0">
                <a:solidFill>
                  <a:schemeClr val="tx1"/>
                </a:solidFill>
              </a:rPr>
              <a:t>; median OS time = </a:t>
            </a:r>
            <a:r>
              <a:rPr lang="en-GB" sz="1600" b="1" dirty="0">
                <a:solidFill>
                  <a:schemeClr val="tx1"/>
                </a:solidFill>
              </a:rPr>
              <a:t>4.5 </a:t>
            </a:r>
            <a:r>
              <a:rPr lang="en-GB" sz="1600" b="1" dirty="0" err="1">
                <a:solidFill>
                  <a:schemeClr val="tx1"/>
                </a:solidFill>
              </a:rPr>
              <a:t>mo</a:t>
            </a:r>
            <a:r>
              <a:rPr lang="en-GB" sz="1600" b="1" dirty="0">
                <a:solidFill>
                  <a:schemeClr val="tx1"/>
                </a:solidFill>
              </a:rPr>
              <a:t> </a:t>
            </a:r>
            <a:r>
              <a:rPr lang="en-GB" sz="1600" dirty="0">
                <a:solidFill>
                  <a:schemeClr val="tx1"/>
                </a:solidFill>
              </a:rPr>
              <a:t>[95% CI 2.3, 9.9])</a:t>
            </a:r>
          </a:p>
          <a:p>
            <a:pPr marL="0" indent="0">
              <a:buClr>
                <a:srgbClr val="043882"/>
              </a:buClr>
              <a:buNone/>
            </a:pPr>
            <a:r>
              <a:rPr lang="en-GB" sz="1600" b="1" dirty="0">
                <a:solidFill>
                  <a:schemeClr val="tx1"/>
                </a:solidFill>
              </a:rPr>
              <a:t>Conclusions</a:t>
            </a:r>
          </a:p>
          <a:p>
            <a:pPr>
              <a:buClr>
                <a:srgbClr val="043882"/>
              </a:buClr>
            </a:pPr>
            <a:r>
              <a:rPr lang="en-GB" sz="1600" b="1" dirty="0">
                <a:solidFill>
                  <a:schemeClr val="tx1"/>
                </a:solidFill>
              </a:rPr>
              <a:t>Five independent prognostic factors and three patient profiles were identified with clear-cut differences in OS</a:t>
            </a:r>
          </a:p>
          <a:p>
            <a:pPr>
              <a:buClr>
                <a:srgbClr val="043882"/>
              </a:buClr>
            </a:pPr>
            <a:r>
              <a:rPr lang="en-GB" sz="1600" b="1" dirty="0" smtClean="0">
                <a:solidFill>
                  <a:schemeClr val="tx1"/>
                </a:solidFill>
              </a:rPr>
              <a:t>This prognostic </a:t>
            </a:r>
            <a:r>
              <a:rPr lang="en-GB" sz="1600" b="1" dirty="0">
                <a:solidFill>
                  <a:schemeClr val="tx1"/>
                </a:solidFill>
              </a:rPr>
              <a:t>score </a:t>
            </a:r>
            <a:r>
              <a:rPr lang="en-GB" sz="1600" b="1" dirty="0" smtClean="0">
                <a:solidFill>
                  <a:schemeClr val="tx1"/>
                </a:solidFill>
              </a:rPr>
              <a:t>and </a:t>
            </a:r>
            <a:r>
              <a:rPr lang="en-GB" sz="1600" b="1" dirty="0" err="1">
                <a:solidFill>
                  <a:schemeClr val="tx1"/>
                </a:solidFill>
              </a:rPr>
              <a:t>nomogram</a:t>
            </a:r>
            <a:r>
              <a:rPr lang="en-GB" sz="1600" b="1" dirty="0">
                <a:solidFill>
                  <a:schemeClr val="tx1"/>
                </a:solidFill>
              </a:rPr>
              <a:t> </a:t>
            </a:r>
            <a:r>
              <a:rPr lang="en-GB" sz="1600" b="1" dirty="0" smtClean="0">
                <a:solidFill>
                  <a:schemeClr val="tx1"/>
                </a:solidFill>
              </a:rPr>
              <a:t>of risk </a:t>
            </a:r>
            <a:r>
              <a:rPr lang="en-GB" sz="1600" b="1" dirty="0">
                <a:solidFill>
                  <a:schemeClr val="tx1"/>
                </a:solidFill>
              </a:rPr>
              <a:t>stratification </a:t>
            </a:r>
            <a:r>
              <a:rPr lang="en-GB" sz="1600" b="1" dirty="0" smtClean="0">
                <a:solidFill>
                  <a:schemeClr val="tx1"/>
                </a:solidFill>
              </a:rPr>
              <a:t>may </a:t>
            </a:r>
            <a:r>
              <a:rPr lang="en-GB" sz="1600" b="1" dirty="0">
                <a:solidFill>
                  <a:schemeClr val="tx1"/>
                </a:solidFill>
              </a:rPr>
              <a:t>help </a:t>
            </a:r>
            <a:r>
              <a:rPr lang="en-GB" sz="1600" b="1" dirty="0" smtClean="0">
                <a:solidFill>
                  <a:schemeClr val="tx1"/>
                </a:solidFill>
              </a:rPr>
              <a:t>guide </a:t>
            </a:r>
            <a:r>
              <a:rPr lang="en-GB" sz="1600" b="1" dirty="0">
                <a:solidFill>
                  <a:schemeClr val="tx1"/>
                </a:solidFill>
              </a:rPr>
              <a:t>clinical management of patients and the design of future clinical </a:t>
            </a:r>
            <a:r>
              <a:rPr lang="en-GB" sz="1600" b="1" dirty="0" smtClean="0">
                <a:solidFill>
                  <a:schemeClr val="tx1"/>
                </a:solidFill>
              </a:rPr>
              <a:t>trials</a:t>
            </a:r>
            <a:endParaRPr lang="en-GB" sz="1600" b="1" dirty="0">
              <a:solidFill>
                <a:schemeClr val="tx1"/>
              </a:solidFill>
            </a:endParaRPr>
          </a:p>
        </p:txBody>
      </p:sp>
      <p:sp>
        <p:nvSpPr>
          <p:cNvPr id="5" name="Text Placeholder 4"/>
          <p:cNvSpPr>
            <a:spLocks noGrp="1"/>
          </p:cNvSpPr>
          <p:nvPr>
            <p:ph type="body" sz="quarter" idx="11"/>
          </p:nvPr>
        </p:nvSpPr>
        <p:spPr/>
        <p:txBody>
          <a:bodyPr/>
          <a:lstStyle/>
          <a:p>
            <a:r>
              <a:rPr lang="en-GB" dirty="0" err="1"/>
              <a:t>Vernerey</a:t>
            </a:r>
            <a:r>
              <a:rPr lang="en-GB" dirty="0"/>
              <a:t>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235)</a:t>
            </a:r>
            <a:br>
              <a:rPr lang="fr-FR" dirty="0"/>
            </a:br>
            <a:r>
              <a:rPr lang="fr-FR" dirty="0" err="1"/>
              <a:t>Presented</a:t>
            </a:r>
            <a:r>
              <a:rPr lang="fr-FR" dirty="0"/>
              <a:t> by Franck </a:t>
            </a:r>
            <a:r>
              <a:rPr lang="fr-FR" dirty="0" err="1" smtClean="0"/>
              <a:t>Bonnetain</a:t>
            </a:r>
            <a:endParaRPr lang="en-GB" dirty="0"/>
          </a:p>
        </p:txBody>
      </p:sp>
    </p:spTree>
    <p:extLst>
      <p:ext uri="{BB962C8B-B14F-4D97-AF65-F5344CB8AC3E}">
        <p14:creationId xmlns:p14="http://schemas.microsoft.com/office/powerpoint/2010/main" val="39765772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338: Phase IB study of FOLFIRINOX plus PF-04136309 in patients with borderline resectable and locally advanced pancreatic adenocarcinoma (PC</a:t>
            </a:r>
            <a:r>
              <a:rPr lang="en-GB" sz="1800" dirty="0" smtClean="0"/>
              <a:t>) </a:t>
            </a:r>
            <a:r>
              <a:rPr lang="en-GB" sz="1800" dirty="0"/>
              <a:t>– Wang-</a:t>
            </a:r>
            <a:r>
              <a:rPr lang="en-GB" sz="1800" dirty="0" err="1"/>
              <a:t>Gillam</a:t>
            </a:r>
            <a:r>
              <a:rPr lang="en-GB" sz="1800" dirty="0"/>
              <a:t> A, et al</a:t>
            </a:r>
          </a:p>
        </p:txBody>
      </p:sp>
      <p:sp>
        <p:nvSpPr>
          <p:cNvPr id="3" name="Text Placeholder 2"/>
          <p:cNvSpPr>
            <a:spLocks noGrp="1"/>
          </p:cNvSpPr>
          <p:nvPr>
            <p:ph type="body" sz="quarter" idx="10"/>
          </p:nvPr>
        </p:nvSpPr>
        <p:spPr>
          <a:xfrm>
            <a:off x="365125" y="6096000"/>
            <a:ext cx="5517060" cy="487363"/>
          </a:xfrm>
        </p:spPr>
        <p:txBody>
          <a:bodyPr/>
          <a:lstStyle/>
          <a:p>
            <a:r>
              <a:rPr lang="en-US" dirty="0">
                <a:solidFill>
                  <a:srgbClr val="363636"/>
                </a:solidFill>
              </a:rPr>
              <a:t>*500 mg bid; </a:t>
            </a:r>
            <a:r>
              <a:rPr lang="en-GB" altLang="zh-CN" baseline="30000" dirty="0">
                <a:solidFill>
                  <a:srgbClr val="363636"/>
                </a:solidFill>
                <a:ea typeface="SimSun" pitchFamily="2" charset="-122"/>
              </a:rPr>
              <a:t>†</a:t>
            </a:r>
            <a:r>
              <a:rPr lang="en-US" dirty="0" err="1">
                <a:solidFill>
                  <a:srgbClr val="363636"/>
                </a:solidFill>
              </a:rPr>
              <a:t>Oxaliplatin</a:t>
            </a:r>
            <a:r>
              <a:rPr lang="en-US" dirty="0">
                <a:solidFill>
                  <a:srgbClr val="363636"/>
                </a:solidFill>
              </a:rPr>
              <a:t> 85 mg/m</a:t>
            </a:r>
            <a:r>
              <a:rPr lang="en-US" baseline="30000" dirty="0">
                <a:solidFill>
                  <a:srgbClr val="363636"/>
                </a:solidFill>
              </a:rPr>
              <a:t>2</a:t>
            </a:r>
            <a:r>
              <a:rPr lang="en-US" dirty="0">
                <a:solidFill>
                  <a:srgbClr val="363636"/>
                </a:solidFill>
              </a:rPr>
              <a:t>; </a:t>
            </a:r>
            <a:r>
              <a:rPr lang="en-US" dirty="0" err="1">
                <a:solidFill>
                  <a:srgbClr val="363636"/>
                </a:solidFill>
              </a:rPr>
              <a:t>irinotecan</a:t>
            </a:r>
            <a:r>
              <a:rPr lang="en-US" dirty="0">
                <a:solidFill>
                  <a:srgbClr val="363636"/>
                </a:solidFill>
              </a:rPr>
              <a:t> 180 mg/m</a:t>
            </a:r>
            <a:r>
              <a:rPr lang="en-US" baseline="30000" dirty="0">
                <a:solidFill>
                  <a:srgbClr val="363636"/>
                </a:solidFill>
              </a:rPr>
              <a:t>2</a:t>
            </a:r>
            <a:r>
              <a:rPr lang="en-US" dirty="0" smtClean="0">
                <a:solidFill>
                  <a:srgbClr val="363636"/>
                </a:solidFill>
              </a:rPr>
              <a:t>, 5-FU </a:t>
            </a:r>
            <a:r>
              <a:rPr lang="en-US" dirty="0">
                <a:solidFill>
                  <a:srgbClr val="363636"/>
                </a:solidFill>
              </a:rPr>
              <a:t>400 mg/m</a:t>
            </a:r>
            <a:r>
              <a:rPr lang="en-US" baseline="30000" dirty="0">
                <a:solidFill>
                  <a:srgbClr val="363636"/>
                </a:solidFill>
              </a:rPr>
              <a:t>2</a:t>
            </a:r>
            <a:r>
              <a:rPr lang="en-US" dirty="0">
                <a:solidFill>
                  <a:srgbClr val="363636"/>
                </a:solidFill>
              </a:rPr>
              <a:t> </a:t>
            </a:r>
            <a:r>
              <a:rPr lang="en-US" dirty="0" smtClean="0">
                <a:solidFill>
                  <a:srgbClr val="363636"/>
                </a:solidFill>
              </a:rPr>
              <a:t/>
            </a:r>
            <a:br>
              <a:rPr lang="en-US" dirty="0" smtClean="0">
                <a:solidFill>
                  <a:srgbClr val="363636"/>
                </a:solidFill>
              </a:rPr>
            </a:br>
            <a:r>
              <a:rPr lang="en-US" dirty="0" smtClean="0">
                <a:solidFill>
                  <a:srgbClr val="363636"/>
                </a:solidFill>
              </a:rPr>
              <a:t>bolus </a:t>
            </a:r>
            <a:r>
              <a:rPr lang="en-US" dirty="0">
                <a:solidFill>
                  <a:srgbClr val="363636"/>
                </a:solidFill>
              </a:rPr>
              <a:t>then 2,400 mg/m</a:t>
            </a:r>
            <a:r>
              <a:rPr lang="en-US" baseline="30000" dirty="0">
                <a:solidFill>
                  <a:srgbClr val="363636"/>
                </a:solidFill>
              </a:rPr>
              <a:t>2</a:t>
            </a:r>
            <a:r>
              <a:rPr lang="en-US" dirty="0">
                <a:solidFill>
                  <a:srgbClr val="363636"/>
                </a:solidFill>
              </a:rPr>
              <a:t> over 46 hours, </a:t>
            </a:r>
            <a:r>
              <a:rPr lang="en-US" dirty="0" err="1">
                <a:solidFill>
                  <a:srgbClr val="363636"/>
                </a:solidFill>
              </a:rPr>
              <a:t>leucovorin</a:t>
            </a:r>
            <a:r>
              <a:rPr lang="en-US" dirty="0">
                <a:solidFill>
                  <a:srgbClr val="363636"/>
                </a:solidFill>
              </a:rPr>
              <a:t> 400 mg/m</a:t>
            </a:r>
            <a:r>
              <a:rPr lang="en-US" baseline="30000" dirty="0">
                <a:solidFill>
                  <a:srgbClr val="363636"/>
                </a:solidFill>
              </a:rPr>
              <a:t>2</a:t>
            </a:r>
            <a:r>
              <a:rPr lang="en-US" dirty="0">
                <a:solidFill>
                  <a:srgbClr val="363636"/>
                </a:solidFill>
              </a:rPr>
              <a:t>; </a:t>
            </a:r>
            <a:r>
              <a:rPr lang="en-US" dirty="0" smtClean="0">
                <a:solidFill>
                  <a:srgbClr val="363636"/>
                </a:solidFill>
              </a:rPr>
              <a:t/>
            </a:r>
            <a:br>
              <a:rPr lang="en-US" dirty="0" smtClean="0">
                <a:solidFill>
                  <a:srgbClr val="363636"/>
                </a:solidFill>
              </a:rPr>
            </a:br>
            <a:r>
              <a:rPr lang="en-US" baseline="30000" dirty="0" smtClean="0">
                <a:solidFill>
                  <a:srgbClr val="363636"/>
                </a:solidFill>
              </a:rPr>
              <a:t>‡</a:t>
            </a:r>
            <a:r>
              <a:rPr lang="en-US" dirty="0">
                <a:solidFill>
                  <a:srgbClr val="363636"/>
                </a:solidFill>
              </a:rPr>
              <a:t>Expansion arm. </a:t>
            </a:r>
            <a:r>
              <a:rPr lang="en-US" dirty="0" smtClean="0">
                <a:solidFill>
                  <a:srgbClr val="363636"/>
                </a:solidFill>
              </a:rPr>
              <a:t>CCR2</a:t>
            </a:r>
            <a:r>
              <a:rPr lang="en-US" dirty="0">
                <a:solidFill>
                  <a:srgbClr val="363636"/>
                </a:solidFill>
              </a:rPr>
              <a:t>, </a:t>
            </a:r>
            <a:r>
              <a:rPr lang="en-GB" dirty="0">
                <a:solidFill>
                  <a:srgbClr val="363636"/>
                </a:solidFill>
              </a:rPr>
              <a:t>chemokine receptor 2 </a:t>
            </a:r>
            <a:endParaRPr lang="en-US" dirty="0">
              <a:solidFill>
                <a:srgbClr val="363636"/>
              </a:solidFill>
            </a:endParaRPr>
          </a:p>
        </p:txBody>
      </p:sp>
      <p:sp>
        <p:nvSpPr>
          <p:cNvPr id="4" name="Text Placeholder 3"/>
          <p:cNvSpPr>
            <a:spLocks noGrp="1"/>
          </p:cNvSpPr>
          <p:nvPr>
            <p:ph type="body" sz="quarter" idx="11"/>
          </p:nvPr>
        </p:nvSpPr>
        <p:spPr/>
        <p:txBody>
          <a:bodyPr/>
          <a:lstStyle/>
          <a:p>
            <a:pPr>
              <a:buClr>
                <a:srgbClr val="043882"/>
              </a:buClr>
            </a:pPr>
            <a:r>
              <a:rPr lang="en-GB" dirty="0">
                <a:solidFill>
                  <a:srgbClr val="363636"/>
                </a:solidFill>
              </a:rPr>
              <a:t>Wang-</a:t>
            </a:r>
            <a:r>
              <a:rPr lang="en-GB" dirty="0" err="1">
                <a:solidFill>
                  <a:srgbClr val="363636"/>
                </a:solidFill>
              </a:rPr>
              <a:t>Gillam</a:t>
            </a:r>
            <a:r>
              <a:rPr lang="en-GB" dirty="0">
                <a:solidFill>
                  <a:srgbClr val="363636"/>
                </a:solidFill>
              </a:rPr>
              <a:t> </a:t>
            </a:r>
            <a:r>
              <a:rPr lang="fr-FR" dirty="0">
                <a:solidFill>
                  <a:srgbClr val="363636"/>
                </a:solidFill>
              </a:rPr>
              <a:t>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338)</a:t>
            </a:r>
            <a:endParaRPr lang="en-GB" dirty="0">
              <a:solidFill>
                <a:srgbClr val="363636"/>
              </a:solidFill>
            </a:endParaRPr>
          </a:p>
        </p:txBody>
      </p:sp>
      <p:sp>
        <p:nvSpPr>
          <p:cNvPr id="5" name="Oval 14"/>
          <p:cNvSpPr>
            <a:spLocks noChangeArrowheads="1"/>
          </p:cNvSpPr>
          <p:nvPr/>
        </p:nvSpPr>
        <p:spPr bwMode="auto">
          <a:xfrm>
            <a:off x="3641281" y="3397818"/>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6" idx="1"/>
          </p:cNvCxnSpPr>
          <p:nvPr/>
        </p:nvCxnSpPr>
        <p:spPr bwMode="auto">
          <a:xfrm rot="5400000" flipH="1" flipV="1">
            <a:off x="3860533" y="2802480"/>
            <a:ext cx="667885" cy="522792"/>
          </a:xfrm>
          <a:prstGeom prst="bentConnector2">
            <a:avLst/>
          </a:prstGeom>
          <a:noFill/>
          <a:ln w="57150">
            <a:solidFill>
              <a:schemeClr val="bg2">
                <a:lumMod val="60000"/>
                <a:lumOff val="40000"/>
              </a:schemeClr>
            </a:solidFill>
            <a:round/>
            <a:headEnd/>
            <a:tailEnd type="triangle" w="med" len="med"/>
          </a:ln>
        </p:spPr>
      </p:cxnSp>
      <p:cxnSp>
        <p:nvCxnSpPr>
          <p:cNvPr id="7" name="AutoShape 16"/>
          <p:cNvCxnSpPr>
            <a:cxnSpLocks noChangeShapeType="1"/>
            <a:stCxn id="5" idx="4"/>
            <a:endCxn id="14" idx="1"/>
          </p:cNvCxnSpPr>
          <p:nvPr/>
        </p:nvCxnSpPr>
        <p:spPr bwMode="auto">
          <a:xfrm rot="16200000" flipH="1">
            <a:off x="3862462" y="4052634"/>
            <a:ext cx="664025" cy="522791"/>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p:cNvCxnSpPr>
          <p:nvPr/>
        </p:nvCxnSpPr>
        <p:spPr bwMode="auto">
          <a:xfrm>
            <a:off x="3384558" y="3689918"/>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0"/>
          <p:cNvCxnSpPr>
            <a:cxnSpLocks noChangeShapeType="1"/>
          </p:cNvCxnSpPr>
          <p:nvPr/>
        </p:nvCxnSpPr>
        <p:spPr bwMode="auto">
          <a:xfrm>
            <a:off x="6300252" y="4646043"/>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3" name="AutoShape 21"/>
          <p:cNvCxnSpPr>
            <a:cxnSpLocks noChangeShapeType="1"/>
          </p:cNvCxnSpPr>
          <p:nvPr/>
        </p:nvCxnSpPr>
        <p:spPr bwMode="auto">
          <a:xfrm>
            <a:off x="6301832" y="2729932"/>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4455870" y="4235675"/>
            <a:ext cx="2080173"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a:solidFill>
                  <a:srgbClr val="363636"/>
                </a:solidFill>
                <a:ea typeface="SimSun" pitchFamily="2" charset="-122"/>
              </a:rPr>
              <a:t>Arm C</a:t>
            </a:r>
            <a:r>
              <a:rPr lang="en-GB" altLang="zh-CN" b="1" baseline="30000" dirty="0">
                <a:solidFill>
                  <a:srgbClr val="363636"/>
                </a:solidFill>
                <a:ea typeface="SimSun" pitchFamily="2" charset="-122"/>
              </a:rPr>
              <a:t>‡</a:t>
            </a:r>
            <a:r>
              <a:rPr lang="en-GB" altLang="zh-CN" dirty="0">
                <a:solidFill>
                  <a:srgbClr val="363636"/>
                </a:solidFill>
                <a:ea typeface="SimSun" pitchFamily="2" charset="-122"/>
              </a:rPr>
              <a:t>: PF-041* + FOLFIRINOX</a:t>
            </a:r>
            <a:r>
              <a:rPr lang="en-GB" altLang="zh-CN" baseline="30000" dirty="0">
                <a:solidFill>
                  <a:srgbClr val="363636"/>
                </a:solidFill>
                <a:ea typeface="SimSun" pitchFamily="2" charset="-122"/>
              </a:rPr>
              <a:t>†</a:t>
            </a:r>
          </a:p>
          <a:p>
            <a:pPr algn="ctr" defTabSz="892175" eaLnBrk="0" hangingPunct="0"/>
            <a:r>
              <a:rPr lang="en-GB" altLang="zh-CN" dirty="0">
                <a:solidFill>
                  <a:srgbClr val="363636"/>
                </a:solidFill>
                <a:ea typeface="SimSun" pitchFamily="2" charset="-122"/>
              </a:rPr>
              <a:t>(n=31)</a:t>
            </a:r>
          </a:p>
        </p:txBody>
      </p:sp>
      <p:sp>
        <p:nvSpPr>
          <p:cNvPr id="15" name="TextBox 14"/>
          <p:cNvSpPr txBox="1"/>
          <p:nvPr/>
        </p:nvSpPr>
        <p:spPr>
          <a:xfrm>
            <a:off x="369888" y="1295400"/>
            <a:ext cx="8404225" cy="830997"/>
          </a:xfrm>
          <a:prstGeom prst="rect">
            <a:avLst/>
          </a:prstGeom>
          <a:noFill/>
        </p:spPr>
        <p:txBody>
          <a:bodyPr wrap="square" lIns="0" rtlCol="0">
            <a:spAutoFit/>
          </a:bodyPr>
          <a:lstStyle/>
          <a:p>
            <a:pPr lvl="0">
              <a:buClr>
                <a:srgbClr val="043882"/>
              </a:buClr>
            </a:pPr>
            <a:r>
              <a:rPr lang="en-GB" sz="1600" b="1" dirty="0"/>
              <a:t>Study objective</a:t>
            </a:r>
            <a:r>
              <a:rPr lang="en-GB" sz="1600" dirty="0"/>
              <a:t> </a:t>
            </a:r>
          </a:p>
          <a:p>
            <a:pPr marL="0" lvl="1">
              <a:spcAft>
                <a:spcPts val="1200"/>
              </a:spcAft>
              <a:buClr>
                <a:srgbClr val="043882"/>
              </a:buClr>
            </a:pPr>
            <a:r>
              <a:rPr lang="en-GB" sz="1600" dirty="0"/>
              <a:t>To investigate the safety and efficacy of the CCR2 antagonist PF-04136309 (PF-041) in </a:t>
            </a:r>
            <a:r>
              <a:rPr lang="en-GB" sz="1600" dirty="0" smtClean="0"/>
              <a:t>combination </a:t>
            </a:r>
            <a:r>
              <a:rPr lang="en-GB" sz="1600" dirty="0"/>
              <a:t>with FOLFIRINOX in patients with advanced pancreatic </a:t>
            </a:r>
            <a:r>
              <a:rPr lang="en-GB" sz="1600" dirty="0" smtClean="0"/>
              <a:t>cancer</a:t>
            </a:r>
            <a:endParaRPr lang="en-GB" dirty="0"/>
          </a:p>
        </p:txBody>
      </p:sp>
      <p:sp>
        <p:nvSpPr>
          <p:cNvPr id="16" name="AutoShape 8"/>
          <p:cNvSpPr>
            <a:spLocks noChangeArrowheads="1"/>
          </p:cNvSpPr>
          <p:nvPr/>
        </p:nvSpPr>
        <p:spPr bwMode="auto">
          <a:xfrm>
            <a:off x="4455871" y="2319564"/>
            <a:ext cx="20814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Arm A</a:t>
            </a:r>
            <a:r>
              <a:rPr lang="en-GB" altLang="zh-CN" dirty="0">
                <a:solidFill>
                  <a:srgbClr val="FFFFFF"/>
                </a:solidFill>
                <a:ea typeface="SimSun" pitchFamily="2" charset="-122"/>
              </a:rPr>
              <a:t>: PF-041* + FOLFIRINOX</a:t>
            </a:r>
            <a:r>
              <a:rPr lang="en-GB" altLang="zh-CN" baseline="30000" dirty="0">
                <a:solidFill>
                  <a:srgbClr val="FFFFFF"/>
                </a:solidFill>
                <a:ea typeface="SimSun" pitchFamily="2" charset="-122"/>
              </a:rPr>
              <a:t>†</a:t>
            </a:r>
          </a:p>
          <a:p>
            <a:pPr algn="ctr" defTabSz="892175" eaLnBrk="0" hangingPunct="0"/>
            <a:r>
              <a:rPr lang="en-GB" altLang="zh-CN" dirty="0">
                <a:solidFill>
                  <a:srgbClr val="FFFFFF"/>
                </a:solidFill>
                <a:ea typeface="SimSun" pitchFamily="2" charset="-122"/>
              </a:rPr>
              <a:t>(n=8)</a:t>
            </a:r>
          </a:p>
        </p:txBody>
      </p:sp>
      <p:sp>
        <p:nvSpPr>
          <p:cNvPr id="17" name="AutoShape 9"/>
          <p:cNvSpPr>
            <a:spLocks noChangeArrowheads="1"/>
          </p:cNvSpPr>
          <p:nvPr/>
        </p:nvSpPr>
        <p:spPr bwMode="auto">
          <a:xfrm>
            <a:off x="365123" y="2865476"/>
            <a:ext cx="3060466" cy="16409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Borderline resectable + locally advanced pancreatic cancer</a:t>
            </a:r>
          </a:p>
          <a:p>
            <a:pPr marL="292100" indent="-292100" defTabSz="892175" eaLnBrk="0" hangingPunct="0">
              <a:spcAft>
                <a:spcPct val="30000"/>
              </a:spcAft>
              <a:buFont typeface="Wingdings" pitchFamily="2" charset="2"/>
              <a:buNone/>
            </a:pPr>
            <a:r>
              <a:rPr lang="en-GB" altLang="zh-CN" dirty="0">
                <a:solidFill>
                  <a:srgbClr val="FFFFFF"/>
                </a:solidFill>
                <a:ea typeface="SimSun" pitchFamily="2" charset="-122"/>
              </a:rPr>
              <a:t>(n=45)</a:t>
            </a:r>
          </a:p>
        </p:txBody>
      </p:sp>
      <p:sp>
        <p:nvSpPr>
          <p:cNvPr id="18" name="Rectangle 9"/>
          <p:cNvSpPr txBox="1">
            <a:spLocks noChangeArrowheads="1"/>
          </p:cNvSpPr>
          <p:nvPr/>
        </p:nvSpPr>
        <p:spPr>
          <a:xfrm>
            <a:off x="365124" y="5352816"/>
            <a:ext cx="4130676" cy="72044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FontTx/>
              <a:buNone/>
            </a:pPr>
            <a:r>
              <a:rPr lang="en-GB" sz="1600" b="1" dirty="0" smtClean="0">
                <a:solidFill>
                  <a:schemeClr val="bg2"/>
                </a:solidFill>
              </a:rPr>
              <a:t>PRIMARY ENDPOINT</a:t>
            </a:r>
          </a:p>
          <a:p>
            <a:pPr>
              <a:spcAft>
                <a:spcPts val="0"/>
              </a:spcAft>
              <a:buClr>
                <a:srgbClr val="043882"/>
              </a:buClr>
            </a:pPr>
            <a:r>
              <a:rPr lang="en-GB" sz="1600" kern="0" dirty="0">
                <a:solidFill>
                  <a:srgbClr val="363636"/>
                </a:solidFill>
              </a:rPr>
              <a:t>Maximum tolerated dose</a:t>
            </a:r>
          </a:p>
        </p:txBody>
      </p:sp>
      <p:sp>
        <p:nvSpPr>
          <p:cNvPr id="19" name="Content Placeholder 26"/>
          <p:cNvSpPr txBox="1">
            <a:spLocks/>
          </p:cNvSpPr>
          <p:nvPr/>
        </p:nvSpPr>
        <p:spPr>
          <a:xfrm>
            <a:off x="4648200" y="5352816"/>
            <a:ext cx="4130675" cy="72044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FontTx/>
              <a:buNone/>
            </a:pPr>
            <a:r>
              <a:rPr lang="en-GB" sz="1600" b="1" dirty="0" smtClean="0">
                <a:solidFill>
                  <a:schemeClr val="bg2"/>
                </a:solidFill>
              </a:rPr>
              <a:t>SECONDARY ENDPOINTS</a:t>
            </a:r>
          </a:p>
          <a:p>
            <a:pPr>
              <a:spcAft>
                <a:spcPts val="0"/>
              </a:spcAft>
              <a:buClr>
                <a:srgbClr val="043882"/>
              </a:buClr>
            </a:pPr>
            <a:r>
              <a:rPr lang="en-GB" sz="1600" kern="0" dirty="0">
                <a:solidFill>
                  <a:srgbClr val="363636"/>
                </a:solidFill>
              </a:rPr>
              <a:t>Safety, toxicity, efficacy</a:t>
            </a:r>
          </a:p>
        </p:txBody>
      </p:sp>
      <p:cxnSp>
        <p:nvCxnSpPr>
          <p:cNvPr id="21" name="AutoShape 21"/>
          <p:cNvCxnSpPr>
            <a:cxnSpLocks noChangeShapeType="1"/>
          </p:cNvCxnSpPr>
          <p:nvPr/>
        </p:nvCxnSpPr>
        <p:spPr bwMode="auto">
          <a:xfrm>
            <a:off x="6301832" y="3687988"/>
            <a:ext cx="572635" cy="0"/>
          </a:xfrm>
          <a:prstGeom prst="straightConnector1">
            <a:avLst/>
          </a:prstGeom>
          <a:noFill/>
          <a:ln w="57150">
            <a:solidFill>
              <a:schemeClr val="bg2">
                <a:lumMod val="60000"/>
                <a:lumOff val="40000"/>
              </a:schemeClr>
            </a:solidFill>
            <a:round/>
            <a:headEnd/>
            <a:tailEnd type="triangle" w="med" len="med"/>
          </a:ln>
        </p:spPr>
      </p:cxnSp>
      <p:sp>
        <p:nvSpPr>
          <p:cNvPr id="22" name="AutoShape 8"/>
          <p:cNvSpPr>
            <a:spLocks noChangeArrowheads="1"/>
          </p:cNvSpPr>
          <p:nvPr/>
        </p:nvSpPr>
        <p:spPr bwMode="auto">
          <a:xfrm>
            <a:off x="4455871" y="3277620"/>
            <a:ext cx="208140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b="1" dirty="0">
                <a:solidFill>
                  <a:srgbClr val="363636"/>
                </a:solidFill>
                <a:ea typeface="SimSun" pitchFamily="2" charset="-122"/>
              </a:rPr>
              <a:t>Arm B</a:t>
            </a:r>
            <a:r>
              <a:rPr lang="en-GB" altLang="zh-CN" dirty="0">
                <a:solidFill>
                  <a:srgbClr val="363636"/>
                </a:solidFill>
                <a:ea typeface="SimSun" pitchFamily="2" charset="-122"/>
              </a:rPr>
              <a:t>: </a:t>
            </a:r>
          </a:p>
          <a:p>
            <a:pPr algn="ctr" defTabSz="892175" eaLnBrk="0" hangingPunct="0"/>
            <a:r>
              <a:rPr lang="en-GB" altLang="zh-CN" dirty="0">
                <a:solidFill>
                  <a:srgbClr val="363636"/>
                </a:solidFill>
                <a:ea typeface="SimSun" pitchFamily="2" charset="-122"/>
              </a:rPr>
              <a:t>FOLFIRINOX</a:t>
            </a:r>
            <a:r>
              <a:rPr lang="en-GB" altLang="zh-CN" baseline="30000" dirty="0">
                <a:solidFill>
                  <a:srgbClr val="363636"/>
                </a:solidFill>
                <a:ea typeface="SimSun" pitchFamily="2" charset="-122"/>
              </a:rPr>
              <a:t>†</a:t>
            </a:r>
            <a:endParaRPr lang="en-GB" altLang="zh-CN" dirty="0">
              <a:solidFill>
                <a:srgbClr val="363636"/>
              </a:solidFill>
              <a:ea typeface="SimSun" pitchFamily="2" charset="-122"/>
            </a:endParaRPr>
          </a:p>
          <a:p>
            <a:pPr algn="ctr" defTabSz="892175" eaLnBrk="0" hangingPunct="0"/>
            <a:r>
              <a:rPr lang="en-GB" altLang="zh-CN" dirty="0">
                <a:solidFill>
                  <a:srgbClr val="363636"/>
                </a:solidFill>
                <a:ea typeface="SimSun" pitchFamily="2" charset="-122"/>
              </a:rPr>
              <a:t>(n=6)</a:t>
            </a:r>
          </a:p>
        </p:txBody>
      </p:sp>
      <p:cxnSp>
        <p:nvCxnSpPr>
          <p:cNvPr id="23" name="AutoShape 19"/>
          <p:cNvCxnSpPr>
            <a:cxnSpLocks noChangeShapeType="1"/>
            <a:endCxn id="22" idx="1"/>
          </p:cNvCxnSpPr>
          <p:nvPr/>
        </p:nvCxnSpPr>
        <p:spPr bwMode="auto">
          <a:xfrm flipV="1">
            <a:off x="4238524" y="3687989"/>
            <a:ext cx="217347" cy="1929"/>
          </a:xfrm>
          <a:prstGeom prst="straightConnector1">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6874466" y="4235675"/>
            <a:ext cx="2080173"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a:solidFill>
                  <a:srgbClr val="363636"/>
                </a:solidFill>
                <a:ea typeface="SimSun" pitchFamily="2" charset="-122"/>
              </a:rPr>
              <a:t>Arm C</a:t>
            </a:r>
            <a:r>
              <a:rPr lang="en-GB" altLang="zh-CN" b="1" baseline="30000" dirty="0">
                <a:solidFill>
                  <a:srgbClr val="363636"/>
                </a:solidFill>
                <a:ea typeface="SimSun" pitchFamily="2" charset="-122"/>
              </a:rPr>
              <a:t>‡</a:t>
            </a:r>
            <a:r>
              <a:rPr lang="en-GB" altLang="zh-CN" dirty="0">
                <a:solidFill>
                  <a:srgbClr val="363636"/>
                </a:solidFill>
                <a:ea typeface="SimSun" pitchFamily="2" charset="-122"/>
              </a:rPr>
              <a:t>: PF-041* + FOLFIRINOX</a:t>
            </a:r>
            <a:r>
              <a:rPr lang="en-GB" altLang="zh-CN" baseline="30000" dirty="0">
                <a:solidFill>
                  <a:srgbClr val="363636"/>
                </a:solidFill>
                <a:ea typeface="SimSun" pitchFamily="2" charset="-122"/>
              </a:rPr>
              <a:t>†</a:t>
            </a:r>
          </a:p>
          <a:p>
            <a:pPr algn="ctr" defTabSz="892175" eaLnBrk="0" hangingPunct="0"/>
            <a:r>
              <a:rPr lang="en-GB" altLang="zh-CN" dirty="0">
                <a:solidFill>
                  <a:srgbClr val="363636"/>
                </a:solidFill>
                <a:ea typeface="SimSun" pitchFamily="2" charset="-122"/>
              </a:rPr>
              <a:t>(n=31)</a:t>
            </a:r>
          </a:p>
        </p:txBody>
      </p:sp>
      <p:sp>
        <p:nvSpPr>
          <p:cNvPr id="30" name="AutoShape 8"/>
          <p:cNvSpPr>
            <a:spLocks noChangeArrowheads="1"/>
          </p:cNvSpPr>
          <p:nvPr/>
        </p:nvSpPr>
        <p:spPr bwMode="auto">
          <a:xfrm>
            <a:off x="6874467" y="2319564"/>
            <a:ext cx="208140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Arm A</a:t>
            </a:r>
            <a:r>
              <a:rPr lang="en-GB" altLang="zh-CN" dirty="0">
                <a:solidFill>
                  <a:srgbClr val="FFFFFF"/>
                </a:solidFill>
                <a:ea typeface="SimSun" pitchFamily="2" charset="-122"/>
              </a:rPr>
              <a:t>: PF-041* + FOLFIRINOX</a:t>
            </a:r>
            <a:r>
              <a:rPr lang="en-GB" altLang="zh-CN" baseline="30000" dirty="0">
                <a:solidFill>
                  <a:srgbClr val="FFFFFF"/>
                </a:solidFill>
                <a:ea typeface="SimSun" pitchFamily="2" charset="-122"/>
              </a:rPr>
              <a:t>†</a:t>
            </a:r>
          </a:p>
          <a:p>
            <a:pPr algn="ctr" defTabSz="892175" eaLnBrk="0" hangingPunct="0"/>
            <a:r>
              <a:rPr lang="en-GB" altLang="zh-CN" dirty="0">
                <a:solidFill>
                  <a:srgbClr val="FFFFFF"/>
                </a:solidFill>
                <a:ea typeface="SimSun" pitchFamily="2" charset="-122"/>
              </a:rPr>
              <a:t>(n=8)</a:t>
            </a:r>
          </a:p>
        </p:txBody>
      </p:sp>
      <p:sp>
        <p:nvSpPr>
          <p:cNvPr id="31" name="AutoShape 8"/>
          <p:cNvSpPr>
            <a:spLocks noChangeArrowheads="1"/>
          </p:cNvSpPr>
          <p:nvPr/>
        </p:nvSpPr>
        <p:spPr bwMode="auto">
          <a:xfrm>
            <a:off x="6874467" y="3277620"/>
            <a:ext cx="208140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b="1" dirty="0">
                <a:solidFill>
                  <a:srgbClr val="363636"/>
                </a:solidFill>
                <a:ea typeface="SimSun" pitchFamily="2" charset="-122"/>
              </a:rPr>
              <a:t>Arm B</a:t>
            </a:r>
            <a:r>
              <a:rPr lang="en-GB" altLang="zh-CN" dirty="0">
                <a:solidFill>
                  <a:srgbClr val="363636"/>
                </a:solidFill>
                <a:ea typeface="SimSun" pitchFamily="2" charset="-122"/>
              </a:rPr>
              <a:t>: </a:t>
            </a:r>
          </a:p>
          <a:p>
            <a:pPr algn="ctr" defTabSz="892175" eaLnBrk="0" hangingPunct="0"/>
            <a:r>
              <a:rPr lang="en-GB" altLang="zh-CN" dirty="0">
                <a:solidFill>
                  <a:srgbClr val="363636"/>
                </a:solidFill>
                <a:ea typeface="SimSun" pitchFamily="2" charset="-122"/>
              </a:rPr>
              <a:t>FOLFIRINOX</a:t>
            </a:r>
            <a:r>
              <a:rPr lang="en-GB" altLang="zh-CN" baseline="30000" dirty="0">
                <a:solidFill>
                  <a:srgbClr val="363636"/>
                </a:solidFill>
                <a:ea typeface="SimSun" pitchFamily="2" charset="-122"/>
              </a:rPr>
              <a:t>†</a:t>
            </a:r>
            <a:endParaRPr lang="en-GB" altLang="zh-CN" dirty="0">
              <a:solidFill>
                <a:srgbClr val="363636"/>
              </a:solidFill>
              <a:ea typeface="SimSun" pitchFamily="2" charset="-122"/>
            </a:endParaRPr>
          </a:p>
          <a:p>
            <a:pPr algn="ctr" defTabSz="892175" eaLnBrk="0" hangingPunct="0"/>
            <a:r>
              <a:rPr lang="en-GB" altLang="zh-CN" dirty="0">
                <a:solidFill>
                  <a:srgbClr val="363636"/>
                </a:solidFill>
                <a:ea typeface="SimSun" pitchFamily="2" charset="-122"/>
              </a:rPr>
              <a:t>(n=6)</a:t>
            </a:r>
          </a:p>
        </p:txBody>
      </p:sp>
      <p:sp>
        <p:nvSpPr>
          <p:cNvPr id="32" name="TextBox 31"/>
          <p:cNvSpPr txBox="1"/>
          <p:nvPr/>
        </p:nvSpPr>
        <p:spPr>
          <a:xfrm>
            <a:off x="4955397" y="1981019"/>
            <a:ext cx="1082348" cy="369332"/>
          </a:xfrm>
          <a:prstGeom prst="rect">
            <a:avLst/>
          </a:prstGeom>
          <a:noFill/>
        </p:spPr>
        <p:txBody>
          <a:bodyPr wrap="none" rtlCol="0">
            <a:spAutoFit/>
          </a:bodyPr>
          <a:lstStyle/>
          <a:p>
            <a:r>
              <a:rPr lang="en-GB" b="1" dirty="0" smtClean="0">
                <a:solidFill>
                  <a:srgbClr val="363636"/>
                </a:solidFill>
              </a:rPr>
              <a:t>2 cycles</a:t>
            </a:r>
            <a:endParaRPr lang="en-GB" b="1" dirty="0">
              <a:solidFill>
                <a:srgbClr val="363636"/>
              </a:solidFill>
            </a:endParaRPr>
          </a:p>
        </p:txBody>
      </p:sp>
      <p:sp>
        <p:nvSpPr>
          <p:cNvPr id="33" name="TextBox 32"/>
          <p:cNvSpPr txBox="1"/>
          <p:nvPr/>
        </p:nvSpPr>
        <p:spPr>
          <a:xfrm>
            <a:off x="7373993" y="1981019"/>
            <a:ext cx="1082348" cy="369332"/>
          </a:xfrm>
          <a:prstGeom prst="rect">
            <a:avLst/>
          </a:prstGeom>
          <a:noFill/>
        </p:spPr>
        <p:txBody>
          <a:bodyPr wrap="none" rtlCol="0">
            <a:spAutoFit/>
          </a:bodyPr>
          <a:lstStyle/>
          <a:p>
            <a:r>
              <a:rPr lang="en-GB" b="1" dirty="0" smtClean="0">
                <a:solidFill>
                  <a:srgbClr val="363636"/>
                </a:solidFill>
              </a:rPr>
              <a:t>4 cycles</a:t>
            </a:r>
            <a:endParaRPr lang="en-GB" b="1" dirty="0">
              <a:solidFill>
                <a:srgbClr val="363636"/>
              </a:solidFill>
            </a:endParaRPr>
          </a:p>
        </p:txBody>
      </p:sp>
      <p:grpSp>
        <p:nvGrpSpPr>
          <p:cNvPr id="34" name="Group 33"/>
          <p:cNvGrpSpPr/>
          <p:nvPr/>
        </p:nvGrpSpPr>
        <p:grpSpPr>
          <a:xfrm>
            <a:off x="3994768" y="4726404"/>
            <a:ext cx="2852313" cy="594694"/>
            <a:chOff x="3611408" y="4893813"/>
            <a:chExt cx="2975079" cy="594694"/>
          </a:xfrm>
        </p:grpSpPr>
        <p:sp>
          <p:nvSpPr>
            <p:cNvPr id="35" name="Right Arrow 34"/>
            <p:cNvSpPr/>
            <p:nvPr/>
          </p:nvSpPr>
          <p:spPr>
            <a:xfrm rot="16200000">
              <a:off x="3436828" y="5068393"/>
              <a:ext cx="594694" cy="245533"/>
            </a:xfrm>
            <a:prstGeom prst="rightArrow">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36" name="Right Arrow 35"/>
            <p:cNvSpPr/>
            <p:nvPr/>
          </p:nvSpPr>
          <p:spPr>
            <a:xfrm rot="16200000">
              <a:off x="6166374" y="5068393"/>
              <a:ext cx="594694" cy="245533"/>
            </a:xfrm>
            <a:prstGeom prst="rightArrow">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37" name="Flowchart: Process 36"/>
            <p:cNvSpPr/>
            <p:nvPr/>
          </p:nvSpPr>
          <p:spPr>
            <a:xfrm>
              <a:off x="3680969" y="5301827"/>
              <a:ext cx="2844000" cy="186680"/>
            </a:xfrm>
            <a:prstGeom prst="flowChartProcess">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rgbClr val="363636"/>
                  </a:solidFill>
                </a:rPr>
                <a:t>Biopsy</a:t>
              </a:r>
              <a:endParaRPr lang="en-GB" sz="1200" b="1" dirty="0">
                <a:solidFill>
                  <a:srgbClr val="363636"/>
                </a:solidFill>
              </a:endParaRPr>
            </a:p>
          </p:txBody>
        </p:sp>
      </p:grpSp>
    </p:spTree>
    <p:extLst>
      <p:ext uri="{BB962C8B-B14F-4D97-AF65-F5344CB8AC3E}">
        <p14:creationId xmlns:p14="http://schemas.microsoft.com/office/powerpoint/2010/main" val="33999797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338: Phase IB study of FOLFIRINOX plus PF-04136309 in patients with borderline resectable and locally advanced pancreatic adenocarcinoma (PC) – Wang-</a:t>
            </a:r>
            <a:r>
              <a:rPr lang="en-GB" sz="1800" dirty="0" err="1"/>
              <a:t>Gillam</a:t>
            </a:r>
            <a:r>
              <a:rPr lang="en-GB" sz="1800" dirty="0"/>
              <a:t> A, et al</a:t>
            </a:r>
          </a:p>
        </p:txBody>
      </p:sp>
      <p:sp>
        <p:nvSpPr>
          <p:cNvPr id="3" name="Content Placeholder 2"/>
          <p:cNvSpPr>
            <a:spLocks noGrp="1"/>
          </p:cNvSpPr>
          <p:nvPr>
            <p:ph idx="1"/>
          </p:nvPr>
        </p:nvSpPr>
        <p:spPr/>
        <p:txBody>
          <a:bodyPr/>
          <a:lstStyle/>
          <a:p>
            <a:pPr marL="0" lvl="0" indent="0">
              <a:buNone/>
            </a:pPr>
            <a:r>
              <a:rPr lang="en-GB" sz="1600" b="1" dirty="0">
                <a:solidFill>
                  <a:schemeClr val="tx1"/>
                </a:solidFill>
              </a:rPr>
              <a:t>Key results</a:t>
            </a:r>
            <a:endParaRPr lang="en-GB" sz="1600" dirty="0">
              <a:solidFill>
                <a:schemeClr val="tx1"/>
              </a:solidFill>
            </a:endParaRPr>
          </a:p>
          <a:p>
            <a:endParaRPr lang="en-GB" dirty="0"/>
          </a:p>
        </p:txBody>
      </p:sp>
      <p:sp>
        <p:nvSpPr>
          <p:cNvPr id="4" name="Text Placeholder 3"/>
          <p:cNvSpPr>
            <a:spLocks noGrp="1"/>
          </p:cNvSpPr>
          <p:nvPr>
            <p:ph type="body" sz="quarter" idx="10"/>
          </p:nvPr>
        </p:nvSpPr>
        <p:spPr>
          <a:xfrm>
            <a:off x="365125" y="6096000"/>
            <a:ext cx="4629956" cy="487363"/>
          </a:xfrm>
        </p:spPr>
        <p:txBody>
          <a:bodyPr/>
          <a:lstStyle/>
          <a:p>
            <a:r>
              <a:rPr lang="en-GB" dirty="0">
                <a:solidFill>
                  <a:srgbClr val="363636"/>
                </a:solidFill>
              </a:rPr>
              <a:t>*Expansion arm; </a:t>
            </a:r>
            <a:r>
              <a:rPr lang="en-GB" baseline="30000" dirty="0">
                <a:solidFill>
                  <a:srgbClr val="363636"/>
                </a:solidFill>
              </a:rPr>
              <a:t>†</a:t>
            </a:r>
            <a:r>
              <a:rPr lang="en-GB" dirty="0">
                <a:solidFill>
                  <a:srgbClr val="363636"/>
                </a:solidFill>
              </a:rPr>
              <a:t>GCSF use was only allowed after completion </a:t>
            </a:r>
            <a:r>
              <a:rPr lang="en-GB" dirty="0" smtClean="0">
                <a:solidFill>
                  <a:srgbClr val="363636"/>
                </a:solidFill>
              </a:rPr>
              <a:t/>
            </a:r>
            <a:br>
              <a:rPr lang="en-GB" dirty="0" smtClean="0">
                <a:solidFill>
                  <a:srgbClr val="363636"/>
                </a:solidFill>
              </a:rPr>
            </a:br>
            <a:r>
              <a:rPr lang="en-GB" dirty="0" smtClean="0">
                <a:solidFill>
                  <a:srgbClr val="363636"/>
                </a:solidFill>
              </a:rPr>
              <a:t>of two </a:t>
            </a:r>
            <a:r>
              <a:rPr lang="en-GB" dirty="0">
                <a:solidFill>
                  <a:srgbClr val="363636"/>
                </a:solidFill>
              </a:rPr>
              <a:t>therapy </a:t>
            </a:r>
            <a:r>
              <a:rPr lang="en-GB" dirty="0" smtClean="0">
                <a:solidFill>
                  <a:srgbClr val="363636"/>
                </a:solidFill>
              </a:rPr>
              <a:t>cycles</a:t>
            </a:r>
            <a:endParaRPr lang="en-GB" dirty="0">
              <a:solidFill>
                <a:srgbClr val="363636"/>
              </a:solidFill>
            </a:endParaRPr>
          </a:p>
        </p:txBody>
      </p:sp>
      <p:sp>
        <p:nvSpPr>
          <p:cNvPr id="5" name="Text Placeholder 4"/>
          <p:cNvSpPr>
            <a:spLocks noGrp="1"/>
          </p:cNvSpPr>
          <p:nvPr>
            <p:ph type="body" sz="quarter" idx="11"/>
          </p:nvPr>
        </p:nvSpPr>
        <p:spPr/>
        <p:txBody>
          <a:bodyPr/>
          <a:lstStyle/>
          <a:p>
            <a:r>
              <a:rPr lang="en-GB" dirty="0">
                <a:solidFill>
                  <a:srgbClr val="363636"/>
                </a:solidFill>
              </a:rPr>
              <a:t>Wang-</a:t>
            </a:r>
            <a:r>
              <a:rPr lang="en-GB" dirty="0" err="1">
                <a:solidFill>
                  <a:srgbClr val="363636"/>
                </a:solidFill>
              </a:rPr>
              <a:t>Gillam</a:t>
            </a:r>
            <a:r>
              <a:rPr lang="en-GB" dirty="0">
                <a:solidFill>
                  <a:srgbClr val="363636"/>
                </a:solidFill>
              </a:rPr>
              <a:t> et al. J </a:t>
            </a:r>
            <a:r>
              <a:rPr lang="en-GB" dirty="0" err="1">
                <a:solidFill>
                  <a:srgbClr val="363636"/>
                </a:solidFill>
              </a:rPr>
              <a:t>Clin</a:t>
            </a:r>
            <a:r>
              <a:rPr lang="en-GB" dirty="0">
                <a:solidFill>
                  <a:srgbClr val="363636"/>
                </a:solidFill>
              </a:rPr>
              <a:t> </a:t>
            </a:r>
            <a:r>
              <a:rPr lang="en-GB" dirty="0" err="1">
                <a:solidFill>
                  <a:srgbClr val="363636"/>
                </a:solidFill>
              </a:rPr>
              <a:t>Oncol</a:t>
            </a:r>
            <a:r>
              <a:rPr lang="en-GB" dirty="0">
                <a:solidFill>
                  <a:srgbClr val="363636"/>
                </a:solidFill>
              </a:rPr>
              <a:t> 2015; 33 (</a:t>
            </a:r>
            <a:r>
              <a:rPr lang="en-GB" dirty="0" err="1">
                <a:solidFill>
                  <a:srgbClr val="363636"/>
                </a:solidFill>
              </a:rPr>
              <a:t>suppl</a:t>
            </a:r>
            <a:r>
              <a:rPr lang="en-GB" dirty="0">
                <a:solidFill>
                  <a:srgbClr val="363636"/>
                </a:solidFill>
              </a:rPr>
              <a:t> 3; </a:t>
            </a:r>
            <a:r>
              <a:rPr lang="en-GB" dirty="0" err="1">
                <a:solidFill>
                  <a:srgbClr val="363636"/>
                </a:solidFill>
              </a:rPr>
              <a:t>abstr</a:t>
            </a:r>
            <a:r>
              <a:rPr lang="en-GB" dirty="0">
                <a:solidFill>
                  <a:srgbClr val="363636"/>
                </a:solidFill>
              </a:rPr>
              <a:t> 338</a:t>
            </a:r>
            <a:r>
              <a:rPr lang="en-GB" dirty="0" smtClean="0">
                <a:solidFill>
                  <a:srgbClr val="363636"/>
                </a:solidFill>
              </a:rPr>
              <a:t>)</a:t>
            </a:r>
            <a:endParaRPr lang="en-GB" dirty="0">
              <a:solidFill>
                <a:srgbClr val="36363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982890157"/>
              </p:ext>
            </p:extLst>
          </p:nvPr>
        </p:nvGraphicFramePr>
        <p:xfrm>
          <a:off x="171450" y="1654175"/>
          <a:ext cx="8845550" cy="4451985"/>
        </p:xfrm>
        <a:graphic>
          <a:graphicData uri="http://schemas.openxmlformats.org/drawingml/2006/table">
            <a:tbl>
              <a:tblPr firstRow="1" bandRow="1">
                <a:tableStyleId>{69012ECD-51FC-41F1-AA8D-1B2483CD663E}</a:tableStyleId>
              </a:tblPr>
              <a:tblGrid>
                <a:gridCol w="2040838"/>
                <a:gridCol w="1889356"/>
                <a:gridCol w="1968116"/>
                <a:gridCol w="1308788"/>
                <a:gridCol w="1638452"/>
              </a:tblGrid>
              <a:tr h="284132">
                <a:tc rowSpan="2">
                  <a:txBody>
                    <a:bodyPr/>
                    <a:lstStyle/>
                    <a:p>
                      <a:pPr>
                        <a:lnSpc>
                          <a:spcPts val="1600"/>
                        </a:lnSpc>
                      </a:pPr>
                      <a:r>
                        <a:rPr lang="en-GB" sz="1400" baseline="0" noProof="0" dirty="0" smtClean="0">
                          <a:solidFill>
                            <a:schemeClr val="tx2"/>
                          </a:solidFill>
                          <a:latin typeface="+mn-lt"/>
                        </a:rPr>
                        <a:t>Treatment-related AEs, n (%)</a:t>
                      </a:r>
                      <a:endParaRPr lang="en-GB" sz="1400" noProof="0" dirty="0">
                        <a:solidFill>
                          <a:schemeClr val="tx2"/>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c gridSpan="2">
                  <a:txBody>
                    <a:bodyPr/>
                    <a:lstStyle/>
                    <a:p>
                      <a:pPr algn="ctr">
                        <a:lnSpc>
                          <a:spcPts val="1600"/>
                        </a:lnSpc>
                      </a:pPr>
                      <a:r>
                        <a:rPr lang="en-GB" sz="1400" noProof="0" dirty="0" smtClean="0">
                          <a:solidFill>
                            <a:schemeClr val="tx2"/>
                          </a:solidFill>
                          <a:latin typeface="+mn-lt"/>
                        </a:rPr>
                        <a:t>PF-041</a:t>
                      </a:r>
                      <a:r>
                        <a:rPr lang="en-GB" sz="1400" baseline="0" noProof="0" dirty="0" smtClean="0">
                          <a:solidFill>
                            <a:schemeClr val="tx2"/>
                          </a:solidFill>
                          <a:latin typeface="+mn-lt"/>
                        </a:rPr>
                        <a:t> + FOLFIRINOX (</a:t>
                      </a:r>
                      <a:r>
                        <a:rPr lang="en-GB" sz="1400" noProof="0" dirty="0" smtClean="0">
                          <a:solidFill>
                            <a:schemeClr val="tx2"/>
                          </a:solidFill>
                          <a:latin typeface="+mn-lt"/>
                        </a:rPr>
                        <a:t>Arms A + C*</a:t>
                      </a:r>
                      <a:r>
                        <a:rPr lang="en-GB" sz="1400" baseline="0" noProof="0" dirty="0" smtClean="0">
                          <a:solidFill>
                            <a:schemeClr val="tx2"/>
                          </a:solidFill>
                          <a:latin typeface="+mn-lt"/>
                        </a:rPr>
                        <a:t>) (n=39)</a:t>
                      </a:r>
                      <a:endParaRPr lang="en-GB" sz="1400" noProof="0" dirty="0">
                        <a:solidFill>
                          <a:schemeClr val="tx2"/>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c hMerge="1">
                  <a:txBody>
                    <a:bodyPr/>
                    <a:lstStyle/>
                    <a:p>
                      <a:pPr algn="ctr"/>
                      <a:endParaRPr lang="en-GB" sz="1400" dirty="0">
                        <a:solidFill>
                          <a:schemeClr val="tx2"/>
                        </a:solidFill>
                      </a:endParaRPr>
                    </a:p>
                  </a:txBody>
                  <a:tcPr anchor="ctr"/>
                </a:tc>
                <a:tc gridSpan="2">
                  <a:txBody>
                    <a:bodyPr/>
                    <a:lstStyle/>
                    <a:p>
                      <a:pPr algn="ctr">
                        <a:lnSpc>
                          <a:spcPts val="1600"/>
                        </a:lnSpc>
                      </a:pPr>
                      <a:r>
                        <a:rPr lang="en-GB" sz="1400" noProof="0" dirty="0" smtClean="0">
                          <a:solidFill>
                            <a:schemeClr val="tx2"/>
                          </a:solidFill>
                          <a:latin typeface="+mn-lt"/>
                        </a:rPr>
                        <a:t>FOLFIRINOX alone (Arm B) (n=6)</a:t>
                      </a:r>
                      <a:endParaRPr lang="en-GB" sz="1400" noProof="0" dirty="0">
                        <a:solidFill>
                          <a:schemeClr val="tx2"/>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c hMerge="1">
                  <a:txBody>
                    <a:bodyPr/>
                    <a:lstStyle/>
                    <a:p>
                      <a:pPr algn="ctr"/>
                      <a:endParaRPr lang="en-GB" sz="1400" dirty="0">
                        <a:solidFill>
                          <a:schemeClr val="tx2"/>
                        </a:solidFill>
                      </a:endParaRPr>
                    </a:p>
                  </a:txBody>
                  <a:tcPr anchor="ctr"/>
                </a:tc>
              </a:tr>
              <a:tr h="284132">
                <a:tc vMerge="1">
                  <a:txBody>
                    <a:bodyPr/>
                    <a:lstStyle/>
                    <a:p>
                      <a:endParaRPr lang="en-GB" sz="1400" dirty="0"/>
                    </a:p>
                  </a:txBody>
                  <a:tcPr>
                    <a:solidFill>
                      <a:schemeClr val="accent1"/>
                    </a:solidFill>
                  </a:tcPr>
                </a:tc>
                <a:tc>
                  <a:txBody>
                    <a:bodyPr/>
                    <a:lstStyle/>
                    <a:p>
                      <a:pPr algn="ctr">
                        <a:lnSpc>
                          <a:spcPts val="1600"/>
                        </a:lnSpc>
                      </a:pPr>
                      <a:r>
                        <a:rPr lang="en-GB" sz="1400" b="1" noProof="0" dirty="0" smtClean="0">
                          <a:solidFill>
                            <a:schemeClr val="tx2"/>
                          </a:solidFill>
                          <a:latin typeface="+mn-lt"/>
                        </a:rPr>
                        <a:t>All grades</a:t>
                      </a:r>
                      <a:endParaRPr lang="en-GB" sz="1400" b="1" noProof="0" dirty="0">
                        <a:solidFill>
                          <a:schemeClr val="tx2"/>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c>
                  <a:txBody>
                    <a:bodyPr/>
                    <a:lstStyle/>
                    <a:p>
                      <a:pPr algn="ctr">
                        <a:lnSpc>
                          <a:spcPts val="1600"/>
                        </a:lnSpc>
                      </a:pPr>
                      <a:r>
                        <a:rPr lang="en-GB" sz="1400" b="1" noProof="0" dirty="0" smtClean="0">
                          <a:solidFill>
                            <a:schemeClr val="tx2"/>
                          </a:solidFill>
                          <a:latin typeface="+mn-lt"/>
                          <a:cs typeface="Calibri"/>
                        </a:rPr>
                        <a:t>Grade</a:t>
                      </a:r>
                      <a:r>
                        <a:rPr lang="en-GB" sz="1400" b="1" baseline="0" noProof="0" dirty="0" smtClean="0">
                          <a:solidFill>
                            <a:schemeClr val="tx2"/>
                          </a:solidFill>
                          <a:latin typeface="+mn-lt"/>
                          <a:cs typeface="Calibri"/>
                        </a:rPr>
                        <a:t> </a:t>
                      </a:r>
                      <a:r>
                        <a:rPr lang="en-GB" sz="1400" b="1" noProof="0" dirty="0" smtClean="0">
                          <a:solidFill>
                            <a:schemeClr val="tx2"/>
                          </a:solidFill>
                          <a:latin typeface="+mn-lt"/>
                          <a:cs typeface="Calibri"/>
                        </a:rPr>
                        <a:t>≥</a:t>
                      </a:r>
                      <a:r>
                        <a:rPr lang="en-GB" sz="1400" b="1" baseline="0" noProof="0" dirty="0" smtClean="0">
                          <a:solidFill>
                            <a:schemeClr val="tx2"/>
                          </a:solidFill>
                          <a:latin typeface="+mn-lt"/>
                          <a:cs typeface="Calibri"/>
                        </a:rPr>
                        <a:t>3</a:t>
                      </a:r>
                      <a:endParaRPr lang="en-GB" sz="1400" b="1" noProof="0" dirty="0">
                        <a:solidFill>
                          <a:schemeClr val="tx2"/>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c>
                  <a:txBody>
                    <a:bodyPr/>
                    <a:lstStyle/>
                    <a:p>
                      <a:pPr algn="ctr">
                        <a:lnSpc>
                          <a:spcPts val="1600"/>
                        </a:lnSpc>
                      </a:pPr>
                      <a:r>
                        <a:rPr lang="en-GB" sz="1400" b="1" noProof="0" dirty="0" smtClean="0">
                          <a:solidFill>
                            <a:schemeClr val="tx2"/>
                          </a:solidFill>
                          <a:latin typeface="+mn-lt"/>
                        </a:rPr>
                        <a:t>All grades</a:t>
                      </a:r>
                      <a:endParaRPr lang="en-GB" sz="1400" b="1" noProof="0" dirty="0">
                        <a:solidFill>
                          <a:schemeClr val="tx2"/>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c>
                  <a:txBody>
                    <a:bodyPr/>
                    <a:lstStyle/>
                    <a:p>
                      <a:pPr algn="ctr">
                        <a:lnSpc>
                          <a:spcPts val="1600"/>
                        </a:lnSpc>
                      </a:pPr>
                      <a:r>
                        <a:rPr lang="en-GB" sz="1400" b="1" noProof="0" dirty="0" smtClean="0">
                          <a:solidFill>
                            <a:schemeClr val="tx2"/>
                          </a:solidFill>
                          <a:latin typeface="+mn-lt"/>
                          <a:cs typeface="Calibri"/>
                        </a:rPr>
                        <a:t>Grade</a:t>
                      </a:r>
                      <a:r>
                        <a:rPr lang="en-GB" sz="1400" b="1" baseline="0" noProof="0" dirty="0" smtClean="0">
                          <a:solidFill>
                            <a:schemeClr val="tx2"/>
                          </a:solidFill>
                          <a:latin typeface="+mn-lt"/>
                          <a:cs typeface="Calibri"/>
                        </a:rPr>
                        <a:t> </a:t>
                      </a:r>
                      <a:r>
                        <a:rPr lang="en-GB" sz="1400" b="1" noProof="0" dirty="0" smtClean="0">
                          <a:solidFill>
                            <a:schemeClr val="tx2"/>
                          </a:solidFill>
                          <a:latin typeface="+mn-lt"/>
                          <a:cs typeface="Calibri"/>
                        </a:rPr>
                        <a:t>≥</a:t>
                      </a:r>
                      <a:r>
                        <a:rPr lang="en-GB" sz="1400" b="1" baseline="0" noProof="0" dirty="0" smtClean="0">
                          <a:solidFill>
                            <a:schemeClr val="tx2"/>
                          </a:solidFill>
                          <a:latin typeface="+mn-lt"/>
                          <a:cs typeface="Calibri"/>
                        </a:rPr>
                        <a:t>3</a:t>
                      </a:r>
                      <a:endParaRPr lang="en-GB" sz="1400" b="1" noProof="0" dirty="0">
                        <a:solidFill>
                          <a:schemeClr val="tx2"/>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solidFill>
                  </a:tcPr>
                </a:tc>
              </a:tr>
              <a:tr h="284132">
                <a:tc gridSpan="5">
                  <a:txBody>
                    <a:bodyPr/>
                    <a:lstStyle/>
                    <a:p>
                      <a:pPr>
                        <a:lnSpc>
                          <a:spcPts val="1600"/>
                        </a:lnSpc>
                      </a:pPr>
                      <a:r>
                        <a:rPr lang="en-GB" sz="1400" b="1" noProof="0" dirty="0" smtClean="0">
                          <a:solidFill>
                            <a:schemeClr val="tx1"/>
                          </a:solidFill>
                          <a:latin typeface="+mn-lt"/>
                        </a:rPr>
                        <a:t>Haematological</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pPr algn="ctr">
                        <a:lnSpc>
                          <a:spcPts val="1600"/>
                        </a:lnSpc>
                      </a:pPr>
                      <a:endParaRPr lang="en-GB" sz="1400" b="1" noProof="0" dirty="0">
                        <a:solidFill>
                          <a:schemeClr val="tx1"/>
                        </a:solidFill>
                        <a:latin typeface="+mn-lt"/>
                      </a:endParaRPr>
                    </a:p>
                  </a:txBody>
                  <a:tcPr/>
                </a:tc>
                <a:tc hMerge="1">
                  <a:txBody>
                    <a:bodyPr/>
                    <a:lstStyle/>
                    <a:p>
                      <a:pPr algn="ctr">
                        <a:lnSpc>
                          <a:spcPts val="1600"/>
                        </a:lnSpc>
                      </a:pPr>
                      <a:endParaRPr lang="en-GB" sz="1400" b="1" noProof="0" dirty="0">
                        <a:solidFill>
                          <a:schemeClr val="tx1"/>
                        </a:solidFill>
                        <a:latin typeface="+mn-lt"/>
                      </a:endParaRPr>
                    </a:p>
                  </a:txBody>
                  <a:tcPr/>
                </a:tc>
                <a:tc hMerge="1">
                  <a:txBody>
                    <a:bodyPr/>
                    <a:lstStyle/>
                    <a:p>
                      <a:pPr algn="ctr">
                        <a:lnSpc>
                          <a:spcPts val="1600"/>
                        </a:lnSpc>
                      </a:pPr>
                      <a:endParaRPr lang="en-GB" sz="1400" b="1" noProof="0" dirty="0">
                        <a:solidFill>
                          <a:schemeClr val="tx1"/>
                        </a:solidFill>
                        <a:latin typeface="+mn-lt"/>
                      </a:endParaRPr>
                    </a:p>
                  </a:txBody>
                  <a:tcPr/>
                </a:tc>
                <a:tc hMerge="1">
                  <a:txBody>
                    <a:bodyPr/>
                    <a:lstStyle/>
                    <a:p>
                      <a:pPr algn="ctr">
                        <a:lnSpc>
                          <a:spcPts val="1600"/>
                        </a:lnSpc>
                      </a:pPr>
                      <a:endParaRPr lang="en-GB" sz="1400" b="1" noProof="0" dirty="0">
                        <a:solidFill>
                          <a:schemeClr val="tx1"/>
                        </a:solidFill>
                        <a:latin typeface="+mn-lt"/>
                      </a:endParaRPr>
                    </a:p>
                  </a:txBody>
                  <a:tcPr/>
                </a:tc>
              </a:tr>
              <a:tr h="284132">
                <a:tc>
                  <a:txBody>
                    <a:bodyPr/>
                    <a:lstStyle/>
                    <a:p>
                      <a:pPr marL="180000">
                        <a:lnSpc>
                          <a:spcPts val="1600"/>
                        </a:lnSpc>
                      </a:pPr>
                      <a:r>
                        <a:rPr lang="en-GB" sz="1400" b="0" noProof="0" dirty="0" smtClean="0">
                          <a:solidFill>
                            <a:schemeClr val="tx1"/>
                          </a:solidFill>
                          <a:latin typeface="+mn-lt"/>
                        </a:rPr>
                        <a:t>Neutropenia</a:t>
                      </a:r>
                      <a:r>
                        <a:rPr lang="en-GB" sz="1400" b="0" baseline="0" noProof="0" dirty="0" smtClean="0">
                          <a:solidFill>
                            <a:schemeClr val="tx1"/>
                          </a:solidFill>
                          <a:latin typeface="+mn-lt"/>
                        </a:rPr>
                        <a:t> </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28 (71.8)</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26</a:t>
                      </a:r>
                      <a:r>
                        <a:rPr lang="en-GB" sz="1400" b="0" baseline="0" noProof="0" dirty="0" smtClean="0">
                          <a:solidFill>
                            <a:schemeClr val="tx1"/>
                          </a:solidFill>
                          <a:latin typeface="+mn-lt"/>
                        </a:rPr>
                        <a:t> </a:t>
                      </a:r>
                      <a:r>
                        <a:rPr lang="en-GB" sz="1400" b="0" noProof="0" dirty="0" smtClean="0">
                          <a:solidFill>
                            <a:schemeClr val="tx1"/>
                          </a:solidFill>
                          <a:latin typeface="+mn-lt"/>
                        </a:rPr>
                        <a:t>(66.7)</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6 (100.0)</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6 (100.0)</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84132">
                <a:tc>
                  <a:txBody>
                    <a:bodyPr/>
                    <a:lstStyle/>
                    <a:p>
                      <a:pPr marL="180000">
                        <a:lnSpc>
                          <a:spcPts val="1600"/>
                        </a:lnSpc>
                      </a:pPr>
                      <a:r>
                        <a:rPr lang="en-GB" sz="1400" b="0" noProof="0" dirty="0" smtClean="0">
                          <a:solidFill>
                            <a:schemeClr val="tx1"/>
                          </a:solidFill>
                          <a:latin typeface="+mn-lt"/>
                        </a:rPr>
                        <a:t>Anaemia </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38 (97.4)</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1 (2.6)</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5 (83.3)</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2 (33.3)</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84132">
                <a:tc>
                  <a:txBody>
                    <a:bodyPr/>
                    <a:lstStyle/>
                    <a:p>
                      <a:pPr marL="180000">
                        <a:lnSpc>
                          <a:spcPts val="1600"/>
                        </a:lnSpc>
                      </a:pPr>
                      <a:r>
                        <a:rPr lang="en-GB" sz="1400" b="0" noProof="0" dirty="0" smtClean="0">
                          <a:solidFill>
                            <a:schemeClr val="tx1"/>
                          </a:solidFill>
                          <a:latin typeface="+mn-lt"/>
                        </a:rPr>
                        <a:t>Thrombocytopenia</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18</a:t>
                      </a:r>
                      <a:r>
                        <a:rPr lang="en-GB" sz="1400" b="0" baseline="0" noProof="0" dirty="0" smtClean="0">
                          <a:solidFill>
                            <a:schemeClr val="tx1"/>
                          </a:solidFill>
                          <a:latin typeface="+mn-lt"/>
                        </a:rPr>
                        <a:t> (46.2)</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1 (2.6)</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4 (66.7)</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0 (0)</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84132">
                <a:tc>
                  <a:txBody>
                    <a:bodyPr/>
                    <a:lstStyle/>
                    <a:p>
                      <a:pPr marL="180000">
                        <a:lnSpc>
                          <a:spcPts val="1600"/>
                        </a:lnSpc>
                      </a:pPr>
                      <a:r>
                        <a:rPr lang="en-GB" sz="1400" b="0" noProof="0" dirty="0" err="1" smtClean="0">
                          <a:solidFill>
                            <a:schemeClr val="tx1"/>
                          </a:solidFill>
                          <a:latin typeface="+mn-lt"/>
                        </a:rPr>
                        <a:t>Lymphopenia</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22</a:t>
                      </a:r>
                      <a:r>
                        <a:rPr lang="en-GB" sz="1400" b="0" baseline="0" noProof="0" dirty="0" smtClean="0">
                          <a:solidFill>
                            <a:schemeClr val="tx1"/>
                          </a:solidFill>
                          <a:latin typeface="+mn-lt"/>
                        </a:rPr>
                        <a:t> (56.4)</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2 (5.1)</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3 (50.0)</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1</a:t>
                      </a:r>
                      <a:r>
                        <a:rPr lang="en-GB" sz="1400" b="0" baseline="0" noProof="0" dirty="0" smtClean="0">
                          <a:solidFill>
                            <a:schemeClr val="tx1"/>
                          </a:solidFill>
                          <a:latin typeface="+mn-lt"/>
                        </a:rPr>
                        <a:t> (16.7)</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84132">
                <a:tc>
                  <a:txBody>
                    <a:bodyPr/>
                    <a:lstStyle/>
                    <a:p>
                      <a:pPr marL="180000">
                        <a:lnSpc>
                          <a:spcPts val="1600"/>
                        </a:lnSpc>
                      </a:pPr>
                      <a:r>
                        <a:rPr lang="en-GB" sz="1400" b="0" noProof="0" dirty="0" smtClean="0">
                          <a:solidFill>
                            <a:schemeClr val="tx1"/>
                          </a:solidFill>
                          <a:latin typeface="+mn-lt"/>
                        </a:rPr>
                        <a:t>Febrile neutropenia</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5 (12.8)</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1 (16.7)</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84132">
                <a:tc>
                  <a:txBody>
                    <a:bodyPr/>
                    <a:lstStyle/>
                    <a:p>
                      <a:pPr marL="180000" marR="0" indent="0" algn="l" defTabSz="914400" rtl="0" eaLnBrk="1" fontAlgn="auto" latinLnBrk="0" hangingPunct="1">
                        <a:lnSpc>
                          <a:spcPts val="1600"/>
                        </a:lnSpc>
                        <a:spcBef>
                          <a:spcPts val="0"/>
                        </a:spcBef>
                        <a:spcAft>
                          <a:spcPts val="0"/>
                        </a:spcAft>
                        <a:buClrTx/>
                        <a:buSzTx/>
                        <a:buFontTx/>
                        <a:buNone/>
                        <a:tabLst/>
                        <a:defRPr/>
                      </a:pPr>
                      <a:r>
                        <a:rPr lang="en-GB" sz="1400" b="0" noProof="0" dirty="0" smtClean="0">
                          <a:solidFill>
                            <a:schemeClr val="tx1"/>
                          </a:solidFill>
                          <a:latin typeface="+mn-lt"/>
                        </a:rPr>
                        <a:t>GCSF</a:t>
                      </a:r>
                      <a:r>
                        <a:rPr lang="en-GB" sz="1400" b="0" baseline="0" noProof="0" dirty="0" smtClean="0">
                          <a:solidFill>
                            <a:schemeClr val="tx1"/>
                          </a:solidFill>
                          <a:latin typeface="+mn-lt"/>
                        </a:rPr>
                        <a:t> received</a:t>
                      </a:r>
                      <a:r>
                        <a:rPr lang="en-GB" sz="1400" baseline="30000" noProof="0" dirty="0" smtClean="0">
                          <a:solidFill>
                            <a:srgbClr val="363636"/>
                          </a:solidFill>
                        </a:rPr>
                        <a:t>†</a:t>
                      </a:r>
                      <a:r>
                        <a:rPr lang="en-GB" sz="1400" b="0" baseline="0" noProof="0" dirty="0" smtClean="0">
                          <a:solidFill>
                            <a:schemeClr val="tx1"/>
                          </a:solidFill>
                          <a:latin typeface="+mn-lt"/>
                        </a:rPr>
                        <a:t> </a:t>
                      </a:r>
                      <a:endParaRPr lang="en-GB" sz="1400" b="0" noProof="0" dirty="0" smtClean="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gridSpan="2">
                  <a:txBody>
                    <a:bodyPr/>
                    <a:lstStyle/>
                    <a:p>
                      <a:pPr algn="ctr">
                        <a:lnSpc>
                          <a:spcPts val="1600"/>
                        </a:lnSpc>
                      </a:pPr>
                      <a:r>
                        <a:rPr lang="en-GB" sz="1400" b="0" noProof="0" dirty="0" smtClean="0">
                          <a:solidFill>
                            <a:schemeClr val="tx1"/>
                          </a:solidFill>
                          <a:latin typeface="+mn-lt"/>
                        </a:rPr>
                        <a:t>19 (48.7)</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endParaRPr lang="en-US" sz="1400" b="0" dirty="0">
                        <a:solidFill>
                          <a:schemeClr val="bg1"/>
                        </a:solidFill>
                      </a:endParaRPr>
                    </a:p>
                  </a:txBody>
                  <a:tcPr/>
                </a:tc>
                <a:tc gridSpan="2">
                  <a:txBody>
                    <a:bodyPr/>
                    <a:lstStyle/>
                    <a:p>
                      <a:pPr algn="ctr">
                        <a:lnSpc>
                          <a:spcPts val="1600"/>
                        </a:lnSpc>
                      </a:pPr>
                      <a:r>
                        <a:rPr lang="en-GB" sz="1400" b="0" noProof="0" dirty="0" smtClean="0">
                          <a:solidFill>
                            <a:schemeClr val="tx1"/>
                          </a:solidFill>
                          <a:latin typeface="+mn-lt"/>
                        </a:rPr>
                        <a:t>3 (50)</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hMerge="1">
                  <a:txBody>
                    <a:bodyPr/>
                    <a:lstStyle/>
                    <a:p>
                      <a:endParaRPr lang="en-US" sz="1400" b="0" dirty="0">
                        <a:solidFill>
                          <a:schemeClr val="bg1"/>
                        </a:solidFill>
                      </a:endParaRPr>
                    </a:p>
                  </a:txBody>
                  <a:tcPr/>
                </a:tc>
              </a:tr>
              <a:tr h="327025">
                <a:tc gridSpan="5">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lang="en-GB" sz="1400" b="1" noProof="0" dirty="0" smtClean="0">
                          <a:solidFill>
                            <a:schemeClr val="tx1"/>
                          </a:solidFill>
                          <a:latin typeface="+mn-lt"/>
                        </a:rPr>
                        <a:t>Non-haematological (</a:t>
                      </a:r>
                      <a:r>
                        <a:rPr lang="en-GB" sz="1400" b="1" noProof="0" dirty="0" smtClean="0">
                          <a:solidFill>
                            <a:schemeClr val="tx1"/>
                          </a:solidFill>
                          <a:latin typeface="+mn-lt"/>
                          <a:cs typeface="Calibri"/>
                        </a:rPr>
                        <a:t>≥60% all grades)</a:t>
                      </a:r>
                      <a:endParaRPr lang="en-GB" sz="1400" b="1" noProof="0" dirty="0" smtClean="0">
                        <a:solidFill>
                          <a:schemeClr val="tx1"/>
                        </a:solidFill>
                        <a:latin typeface="+mn-l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hMerge="1">
                  <a:txBody>
                    <a:bodyPr/>
                    <a:lstStyle/>
                    <a:p>
                      <a:pPr algn="ctr">
                        <a:lnSpc>
                          <a:spcPts val="1600"/>
                        </a:lnSpc>
                      </a:pPr>
                      <a:endParaRPr lang="en-GB" sz="1400" b="0" noProof="0" dirty="0">
                        <a:solidFill>
                          <a:schemeClr val="tx1"/>
                        </a:solidFill>
                        <a:latin typeface="+mn-lt"/>
                      </a:endParaRPr>
                    </a:p>
                  </a:txBody>
                  <a:tcPr anchor="ctr"/>
                </a:tc>
                <a:tc hMerge="1">
                  <a:txBody>
                    <a:bodyPr/>
                    <a:lstStyle/>
                    <a:p>
                      <a:endParaRPr lang="en-GB"/>
                    </a:p>
                  </a:txBody>
                  <a:tcPr/>
                </a:tc>
                <a:tc hMerge="1">
                  <a:txBody>
                    <a:bodyPr/>
                    <a:lstStyle/>
                    <a:p>
                      <a:pPr algn="ctr">
                        <a:lnSpc>
                          <a:spcPts val="1600"/>
                        </a:lnSpc>
                      </a:pPr>
                      <a:endParaRPr lang="en-GB" sz="1400" b="0" noProof="0" dirty="0">
                        <a:solidFill>
                          <a:schemeClr val="tx1"/>
                        </a:solidFill>
                        <a:latin typeface="+mn-lt"/>
                      </a:endParaRPr>
                    </a:p>
                  </a:txBody>
                  <a:tcPr anchor="ctr"/>
                </a:tc>
                <a:tc hMerge="1">
                  <a:txBody>
                    <a:bodyPr/>
                    <a:lstStyle/>
                    <a:p>
                      <a:endParaRPr lang="en-GB"/>
                    </a:p>
                  </a:txBody>
                  <a:tcPr/>
                </a:tc>
              </a:tr>
              <a:tr h="284132">
                <a:tc>
                  <a:txBody>
                    <a:bodyPr/>
                    <a:lstStyle/>
                    <a:p>
                      <a:pPr marL="180000">
                        <a:lnSpc>
                          <a:spcPts val="1600"/>
                        </a:lnSpc>
                      </a:pPr>
                      <a:r>
                        <a:rPr lang="en-GB" sz="1400" b="0" noProof="0" dirty="0" smtClean="0">
                          <a:solidFill>
                            <a:schemeClr val="tx1"/>
                          </a:solidFill>
                          <a:latin typeface="+mn-lt"/>
                        </a:rPr>
                        <a:t>Diarrhoea</a:t>
                      </a:r>
                      <a:r>
                        <a:rPr lang="en-GB" sz="1400" b="0" baseline="0" noProof="0" dirty="0" smtClean="0">
                          <a:solidFill>
                            <a:schemeClr val="tx1"/>
                          </a:solidFill>
                          <a:latin typeface="+mn-lt"/>
                        </a:rPr>
                        <a:t> </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22 (56.4)</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5 (12.8)</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6 (100.0)</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2 (33.3)</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72197">
                <a:tc>
                  <a:txBody>
                    <a:bodyPr/>
                    <a:lstStyle/>
                    <a:p>
                      <a:pPr marL="180000">
                        <a:lnSpc>
                          <a:spcPts val="1600"/>
                        </a:lnSpc>
                      </a:pPr>
                      <a:r>
                        <a:rPr lang="en-GB" sz="1400" b="0" noProof="0" dirty="0" smtClean="0">
                          <a:solidFill>
                            <a:schemeClr val="tx1"/>
                          </a:solidFill>
                          <a:latin typeface="+mn-lt"/>
                        </a:rPr>
                        <a:t>Fatigue</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26</a:t>
                      </a:r>
                      <a:r>
                        <a:rPr lang="en-GB" sz="1400" b="0" baseline="0" noProof="0" dirty="0" smtClean="0">
                          <a:solidFill>
                            <a:schemeClr val="tx1"/>
                          </a:solidFill>
                          <a:latin typeface="+mn-lt"/>
                        </a:rPr>
                        <a:t> (66.7)</a:t>
                      </a:r>
                      <a:r>
                        <a:rPr lang="en-GB" sz="1400" b="0" noProof="0" dirty="0" smtClean="0">
                          <a:solidFill>
                            <a:schemeClr val="tx1"/>
                          </a:solidFill>
                          <a:latin typeface="+mn-lt"/>
                        </a:rPr>
                        <a:t> </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1</a:t>
                      </a:r>
                      <a:r>
                        <a:rPr lang="en-GB" sz="1400" b="0" baseline="0" noProof="0" dirty="0" smtClean="0">
                          <a:solidFill>
                            <a:schemeClr val="tx1"/>
                          </a:solidFill>
                          <a:latin typeface="+mn-lt"/>
                        </a:rPr>
                        <a:t> (2.6)</a:t>
                      </a:r>
                      <a:endParaRPr lang="en-GB" sz="1400" b="0" noProof="0" dirty="0" smtClean="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1 (16.7)</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0</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84132">
                <a:tc>
                  <a:txBody>
                    <a:bodyPr/>
                    <a:lstStyle/>
                    <a:p>
                      <a:pPr marL="180000">
                        <a:lnSpc>
                          <a:spcPts val="1600"/>
                        </a:lnSpc>
                      </a:pPr>
                      <a:r>
                        <a:rPr lang="en-GB" sz="1400" b="0" noProof="0" dirty="0" err="1" smtClean="0">
                          <a:solidFill>
                            <a:schemeClr val="tx1"/>
                          </a:solidFill>
                          <a:latin typeface="+mn-lt"/>
                        </a:rPr>
                        <a:t>Hypoalbuminaemia</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26 (66.7)</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1 (2.6)</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4 (66.7)</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1(16.7)</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284132">
                <a:tc>
                  <a:txBody>
                    <a:bodyPr/>
                    <a:lstStyle/>
                    <a:p>
                      <a:pPr marL="180000">
                        <a:lnSpc>
                          <a:spcPts val="1600"/>
                        </a:lnSpc>
                      </a:pPr>
                      <a:r>
                        <a:rPr lang="en-GB" sz="1400" b="0" noProof="0" dirty="0" smtClean="0">
                          <a:solidFill>
                            <a:schemeClr val="tx1"/>
                          </a:solidFill>
                          <a:latin typeface="+mn-lt"/>
                        </a:rPr>
                        <a:t>Hypokalaemia</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25 (64.1)</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8 (20.5)</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4 (66.7)</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lnSpc>
                          <a:spcPts val="1600"/>
                        </a:lnSpc>
                      </a:pPr>
                      <a:r>
                        <a:rPr lang="en-GB" sz="1400" b="0" noProof="0" dirty="0" smtClean="0">
                          <a:solidFill>
                            <a:schemeClr val="tx1"/>
                          </a:solidFill>
                          <a:latin typeface="+mn-lt"/>
                        </a:rPr>
                        <a:t>3 (50.0)</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284132">
                <a:tc>
                  <a:txBody>
                    <a:bodyPr/>
                    <a:lstStyle/>
                    <a:p>
                      <a:pPr marL="180000">
                        <a:lnSpc>
                          <a:spcPts val="1600"/>
                        </a:lnSpc>
                      </a:pPr>
                      <a:r>
                        <a:rPr lang="en-GB" sz="1400" b="0" noProof="0" dirty="0" smtClean="0">
                          <a:solidFill>
                            <a:schemeClr val="tx1"/>
                          </a:solidFill>
                          <a:latin typeface="+mn-lt"/>
                        </a:rPr>
                        <a:t>Alopecia</a:t>
                      </a:r>
                      <a:endParaRPr lang="en-GB" sz="1400" b="0" noProof="0" dirty="0">
                        <a:solidFill>
                          <a:schemeClr val="tx1"/>
                        </a:solidFill>
                        <a:latin typeface="+mn-lt"/>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24 (61.5)</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0</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4 (66.7)</a:t>
                      </a:r>
                      <a:endParaRPr lang="en-GB" sz="1400" b="0" noProof="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lnSpc>
                          <a:spcPts val="1600"/>
                        </a:lnSpc>
                      </a:pPr>
                      <a:r>
                        <a:rPr lang="en-GB" sz="1400" b="0" noProof="0" dirty="0" smtClean="0">
                          <a:solidFill>
                            <a:schemeClr val="tx1"/>
                          </a:solidFill>
                          <a:latin typeface="+mn-lt"/>
                        </a:rPr>
                        <a:t>0</a:t>
                      </a:r>
                      <a:endParaRPr lang="en-GB" sz="1400" b="0" noProof="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bl>
          </a:graphicData>
        </a:graphic>
      </p:graphicFrame>
    </p:spTree>
    <p:extLst>
      <p:ext uri="{BB962C8B-B14F-4D97-AF65-F5344CB8AC3E}">
        <p14:creationId xmlns:p14="http://schemas.microsoft.com/office/powerpoint/2010/main" val="33254368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338: Phase IB study of FOLFIRINOX plus PF-04136309 in patients with borderline resectable and locally advanced pancreatic adenocarcinoma (PC) – Wang-</a:t>
            </a:r>
            <a:r>
              <a:rPr lang="en-GB" sz="1800" dirty="0" err="1"/>
              <a:t>Gillam</a:t>
            </a:r>
            <a:r>
              <a:rPr lang="en-GB" sz="1800" dirty="0"/>
              <a:t> A,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Key results (cont.)</a:t>
            </a:r>
            <a:endParaRPr lang="en-GB" sz="1600" dirty="0">
              <a:solidFill>
                <a:schemeClr val="tx1"/>
              </a:solidFill>
            </a:endParaRPr>
          </a:p>
          <a:p>
            <a:pPr>
              <a:spcAft>
                <a:spcPts val="1200"/>
              </a:spcAft>
              <a:buClr>
                <a:srgbClr val="043882"/>
              </a:buClr>
            </a:pPr>
            <a:r>
              <a:rPr lang="en-US" sz="1600" dirty="0">
                <a:solidFill>
                  <a:schemeClr val="tx1"/>
                </a:solidFill>
                <a:latin typeface="Arial" charset="0"/>
              </a:rPr>
              <a:t>The proportion of patients completing 6 cycles of therapy was 75% for arm A, 33% for arm B and 78% for arm </a:t>
            </a:r>
            <a:r>
              <a:rPr lang="en-US" sz="1600" dirty="0" smtClean="0">
                <a:solidFill>
                  <a:schemeClr val="tx1"/>
                </a:solidFill>
                <a:latin typeface="Arial" charset="0"/>
              </a:rPr>
              <a:t>C*</a:t>
            </a:r>
          </a:p>
          <a:p>
            <a:pPr>
              <a:spcBef>
                <a:spcPts val="17400"/>
              </a:spcBef>
              <a:spcAft>
                <a:spcPts val="1200"/>
              </a:spcAft>
              <a:buClr>
                <a:srgbClr val="043882"/>
              </a:buClr>
            </a:pPr>
            <a:r>
              <a:rPr lang="en-GB" sz="1600" spc="-10" dirty="0" smtClean="0">
                <a:solidFill>
                  <a:schemeClr val="tx1"/>
                </a:solidFill>
              </a:rPr>
              <a:t>48.3</a:t>
            </a:r>
            <a:r>
              <a:rPr lang="en-GB" sz="1600" spc="-10" dirty="0">
                <a:solidFill>
                  <a:schemeClr val="tx1"/>
                </a:solidFill>
              </a:rPr>
              <a:t>% of patients treated with PF-041 + FOLFIRINOX had a decrease from baseline in best primary tumour response of </a:t>
            </a:r>
            <a:r>
              <a:rPr lang="en-GB" sz="1600" spc="-10" dirty="0">
                <a:solidFill>
                  <a:schemeClr val="tx1"/>
                </a:solidFill>
                <a:cs typeface="Calibri"/>
              </a:rPr>
              <a:t>≥30%</a:t>
            </a:r>
          </a:p>
          <a:p>
            <a:pPr marL="0" indent="0">
              <a:spcBef>
                <a:spcPts val="200"/>
              </a:spcBef>
              <a:buNone/>
            </a:pPr>
            <a:r>
              <a:rPr lang="en-GB" sz="1600" b="1" dirty="0">
                <a:solidFill>
                  <a:schemeClr val="tx1"/>
                </a:solidFill>
              </a:rPr>
              <a:t>Conclusions</a:t>
            </a:r>
          </a:p>
          <a:p>
            <a:pPr>
              <a:spcAft>
                <a:spcPts val="200"/>
              </a:spcAft>
            </a:pPr>
            <a:r>
              <a:rPr lang="en-GB" sz="1600" b="1" dirty="0">
                <a:solidFill>
                  <a:schemeClr val="tx1"/>
                </a:solidFill>
              </a:rPr>
              <a:t>PF-041 500 mg bid added to FOLFIRINOX is the recommended Phase II dose</a:t>
            </a:r>
          </a:p>
          <a:p>
            <a:pPr>
              <a:spcAft>
                <a:spcPts val="200"/>
              </a:spcAft>
            </a:pPr>
            <a:r>
              <a:rPr lang="en-GB" sz="1600" b="1" dirty="0">
                <a:solidFill>
                  <a:schemeClr val="tx1"/>
                </a:solidFill>
              </a:rPr>
              <a:t>Toxicities were manageable with the most frequent AEs attributed to FOLFIRINOX</a:t>
            </a:r>
          </a:p>
          <a:p>
            <a:pPr>
              <a:spcAft>
                <a:spcPts val="200"/>
              </a:spcAft>
            </a:pPr>
            <a:r>
              <a:rPr lang="en-GB" sz="1600" b="1" dirty="0">
                <a:solidFill>
                  <a:schemeClr val="tx1"/>
                </a:solidFill>
              </a:rPr>
              <a:t>PF-041 added to FOLFIRINOX should be explored in a large clinical study  </a:t>
            </a:r>
          </a:p>
          <a:p>
            <a:pPr lvl="1"/>
            <a:endParaRPr lang="en-GB" sz="1600" b="1" dirty="0">
              <a:solidFill>
                <a:schemeClr val="tx1"/>
              </a:solidFill>
            </a:endParaRPr>
          </a:p>
          <a:p>
            <a:endParaRPr lang="en-GB" dirty="0">
              <a:solidFill>
                <a:schemeClr val="tx1"/>
              </a:solidFill>
            </a:endParaRPr>
          </a:p>
        </p:txBody>
      </p:sp>
      <p:sp>
        <p:nvSpPr>
          <p:cNvPr id="4" name="Text Placeholder 3"/>
          <p:cNvSpPr>
            <a:spLocks noGrp="1"/>
          </p:cNvSpPr>
          <p:nvPr>
            <p:ph type="body" sz="quarter" idx="10"/>
          </p:nvPr>
        </p:nvSpPr>
        <p:spPr/>
        <p:txBody>
          <a:bodyPr/>
          <a:lstStyle/>
          <a:p>
            <a:r>
              <a:rPr lang="en-US" dirty="0">
                <a:solidFill>
                  <a:srgbClr val="363636"/>
                </a:solidFill>
              </a:rPr>
              <a:t>*Expansion arm; </a:t>
            </a:r>
            <a:r>
              <a:rPr lang="en-US" baseline="30000" dirty="0">
                <a:solidFill>
                  <a:srgbClr val="363636"/>
                </a:solidFill>
              </a:rPr>
              <a:t>†</a:t>
            </a:r>
            <a:r>
              <a:rPr lang="en-GB" dirty="0">
                <a:solidFill>
                  <a:srgbClr val="363636"/>
                </a:solidFill>
              </a:rPr>
              <a:t>Multi-institutional review on patients with borderline resectable + locally advanced pancreatic </a:t>
            </a:r>
            <a:r>
              <a:rPr lang="en-GB" dirty="0" smtClean="0">
                <a:solidFill>
                  <a:srgbClr val="363636"/>
                </a:solidFill>
              </a:rPr>
              <a:t>cancer</a:t>
            </a:r>
            <a:endParaRPr lang="en-US" dirty="0">
              <a:solidFill>
                <a:srgbClr val="363636"/>
              </a:solidFill>
            </a:endParaRPr>
          </a:p>
        </p:txBody>
      </p:sp>
      <p:sp>
        <p:nvSpPr>
          <p:cNvPr id="5" name="Text Placeholder 4"/>
          <p:cNvSpPr>
            <a:spLocks noGrp="1"/>
          </p:cNvSpPr>
          <p:nvPr>
            <p:ph type="body" sz="quarter" idx="11"/>
          </p:nvPr>
        </p:nvSpPr>
        <p:spPr/>
        <p:txBody>
          <a:bodyPr/>
          <a:lstStyle/>
          <a:p>
            <a:r>
              <a:rPr lang="en-GB" dirty="0">
                <a:solidFill>
                  <a:srgbClr val="363636"/>
                </a:solidFill>
              </a:rPr>
              <a:t>Wang-</a:t>
            </a:r>
            <a:r>
              <a:rPr lang="en-GB" dirty="0" err="1">
                <a:solidFill>
                  <a:srgbClr val="363636"/>
                </a:solidFill>
              </a:rPr>
              <a:t>Gillam</a:t>
            </a:r>
            <a:r>
              <a:rPr lang="en-GB" dirty="0">
                <a:solidFill>
                  <a:srgbClr val="363636"/>
                </a:solidFill>
              </a:rPr>
              <a:t> et al. J </a:t>
            </a:r>
            <a:r>
              <a:rPr lang="en-GB" dirty="0" err="1">
                <a:solidFill>
                  <a:srgbClr val="363636"/>
                </a:solidFill>
              </a:rPr>
              <a:t>Clin</a:t>
            </a:r>
            <a:r>
              <a:rPr lang="en-GB" dirty="0">
                <a:solidFill>
                  <a:srgbClr val="363636"/>
                </a:solidFill>
              </a:rPr>
              <a:t> </a:t>
            </a:r>
            <a:r>
              <a:rPr lang="en-GB" dirty="0" err="1">
                <a:solidFill>
                  <a:srgbClr val="363636"/>
                </a:solidFill>
              </a:rPr>
              <a:t>Oncol</a:t>
            </a:r>
            <a:r>
              <a:rPr lang="en-GB" dirty="0">
                <a:solidFill>
                  <a:srgbClr val="363636"/>
                </a:solidFill>
              </a:rPr>
              <a:t> 2015; 33 (</a:t>
            </a:r>
            <a:r>
              <a:rPr lang="en-GB" dirty="0" err="1">
                <a:solidFill>
                  <a:srgbClr val="363636"/>
                </a:solidFill>
              </a:rPr>
              <a:t>suppl</a:t>
            </a:r>
            <a:r>
              <a:rPr lang="en-GB" dirty="0">
                <a:solidFill>
                  <a:srgbClr val="363636"/>
                </a:solidFill>
              </a:rPr>
              <a:t> 3; </a:t>
            </a:r>
            <a:r>
              <a:rPr lang="en-GB" dirty="0" err="1">
                <a:solidFill>
                  <a:srgbClr val="363636"/>
                </a:solidFill>
              </a:rPr>
              <a:t>abstr</a:t>
            </a:r>
            <a:r>
              <a:rPr lang="en-GB" dirty="0">
                <a:solidFill>
                  <a:srgbClr val="363636"/>
                </a:solidFill>
              </a:rPr>
              <a:t> 338)</a:t>
            </a:r>
          </a:p>
        </p:txBody>
      </p:sp>
      <p:graphicFrame>
        <p:nvGraphicFramePr>
          <p:cNvPr id="6" name="Table 5"/>
          <p:cNvGraphicFramePr>
            <a:graphicFrameLocks noGrp="1"/>
          </p:cNvGraphicFramePr>
          <p:nvPr>
            <p:extLst>
              <p:ext uri="{D42A27DB-BD31-4B8C-83A1-F6EECF244321}">
                <p14:modId xmlns:p14="http://schemas.microsoft.com/office/powerpoint/2010/main" val="2569336622"/>
              </p:ext>
            </p:extLst>
          </p:nvPr>
        </p:nvGraphicFramePr>
        <p:xfrm>
          <a:off x="426720" y="2143283"/>
          <a:ext cx="8343900" cy="2214880"/>
        </p:xfrm>
        <a:graphic>
          <a:graphicData uri="http://schemas.openxmlformats.org/drawingml/2006/table">
            <a:tbl>
              <a:tblPr firstRow="1" bandRow="1">
                <a:tableStyleId>{69012ECD-51FC-41F1-AA8D-1B2483CD663E}</a:tableStyleId>
              </a:tblPr>
              <a:tblGrid>
                <a:gridCol w="2179320"/>
                <a:gridCol w="2171700"/>
                <a:gridCol w="1906905"/>
                <a:gridCol w="2085975"/>
              </a:tblGrid>
              <a:tr h="370840">
                <a:tc>
                  <a:txBody>
                    <a:bodyPr/>
                    <a:lstStyle/>
                    <a:p>
                      <a:r>
                        <a:rPr lang="en-GB" sz="1400" dirty="0" smtClean="0">
                          <a:solidFill>
                            <a:schemeClr val="tx2"/>
                          </a:solidFill>
                        </a:rPr>
                        <a:t>Overall response, n (%)</a:t>
                      </a:r>
                      <a:endParaRPr lang="en-GB" sz="1400" dirty="0">
                        <a:solidFill>
                          <a:schemeClr val="tx2"/>
                        </a:solidFill>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PF-041 + FOLFIRINOX (Arms</a:t>
                      </a:r>
                      <a:r>
                        <a:rPr lang="en-GB" sz="1400" baseline="0" dirty="0" smtClean="0">
                          <a:solidFill>
                            <a:schemeClr val="tx2"/>
                          </a:solidFill>
                        </a:rPr>
                        <a:t> A + C*)</a:t>
                      </a:r>
                    </a:p>
                    <a:p>
                      <a:pPr algn="ctr"/>
                      <a:r>
                        <a:rPr lang="en-GB" sz="1400" baseline="0" dirty="0" smtClean="0">
                          <a:solidFill>
                            <a:schemeClr val="tx2"/>
                          </a:solidFill>
                        </a:rPr>
                        <a:t>(n=29)</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FOLFIRINOX alone</a:t>
                      </a:r>
                    </a:p>
                    <a:p>
                      <a:pPr algn="ctr"/>
                      <a:r>
                        <a:rPr lang="en-GB" sz="1400" dirty="0" smtClean="0">
                          <a:solidFill>
                            <a:schemeClr val="tx2"/>
                          </a:solidFill>
                        </a:rPr>
                        <a:t>(Arm B)</a:t>
                      </a:r>
                    </a:p>
                    <a:p>
                      <a:pPr algn="ctr"/>
                      <a:r>
                        <a:rPr lang="en-GB" sz="1400" dirty="0" smtClean="0">
                          <a:solidFill>
                            <a:schemeClr val="tx2"/>
                          </a:solidFill>
                        </a:rPr>
                        <a:t>(n=4)</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Historical control</a:t>
                      </a:r>
                      <a:r>
                        <a:rPr lang="en-US" sz="1400" baseline="30000" dirty="0" smtClean="0">
                          <a:solidFill>
                            <a:schemeClr val="tx2"/>
                          </a:solidFill>
                        </a:rPr>
                        <a:t>†</a:t>
                      </a:r>
                      <a:r>
                        <a:rPr lang="en-GB" sz="1400" dirty="0" smtClean="0">
                          <a:solidFill>
                            <a:schemeClr val="tx2"/>
                          </a:solidFill>
                        </a:rPr>
                        <a:t> FOLFIRINOX</a:t>
                      </a:r>
                    </a:p>
                    <a:p>
                      <a:pPr algn="ctr"/>
                      <a:r>
                        <a:rPr lang="en-GB" sz="1400" dirty="0" smtClean="0">
                          <a:solidFill>
                            <a:schemeClr val="tx2"/>
                          </a:solidFill>
                        </a:rPr>
                        <a:t>(n=18)</a:t>
                      </a:r>
                      <a:endParaRPr lang="en-GB" sz="1400" dirty="0">
                        <a:solidFill>
                          <a:schemeClr val="tx2"/>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370840">
                <a:tc>
                  <a:txBody>
                    <a:bodyPr/>
                    <a:lstStyle/>
                    <a:p>
                      <a:r>
                        <a:rPr lang="en-GB" sz="1400" b="1" dirty="0" smtClean="0"/>
                        <a:t>CR</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1" dirty="0" smtClean="0"/>
                        <a:t>0</a:t>
                      </a:r>
                      <a:endParaRPr lang="en-GB" sz="1400" b="1"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1" dirty="0" smtClean="0"/>
                        <a:t>0</a:t>
                      </a:r>
                      <a:endParaRPr lang="en-GB" sz="1400" b="1"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b="1" dirty="0" smtClean="0"/>
                        <a:t>1 (6)</a:t>
                      </a:r>
                      <a:endParaRPr lang="en-GB" sz="1400" b="1"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r>
                        <a:rPr lang="en-GB" sz="1400" b="1" dirty="0" smtClean="0"/>
                        <a:t>PR</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b="1" dirty="0" smtClean="0"/>
                        <a:t>14 (48)</a:t>
                      </a:r>
                      <a:endParaRPr lang="en-GB" sz="1400" b="1"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b="1" dirty="0" smtClean="0"/>
                        <a:t>0 </a:t>
                      </a:r>
                      <a:endParaRPr lang="en-GB" sz="1400" b="1"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b="1" dirty="0" smtClean="0"/>
                        <a:t>5 (28)</a:t>
                      </a:r>
                      <a:endParaRPr lang="en-GB" sz="1400" b="1"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r h="370840">
                <a:tc>
                  <a:txBody>
                    <a:bodyPr/>
                    <a:lstStyle/>
                    <a:p>
                      <a:r>
                        <a:rPr lang="en-GB" sz="1400" b="1" dirty="0" smtClean="0"/>
                        <a:t>SD</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t>14 (48)</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t>3 (75)</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t>9 (50)</a:t>
                      </a:r>
                      <a:endParaRPr lang="en-GB" sz="140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r h="370840">
                <a:tc>
                  <a:txBody>
                    <a:bodyPr/>
                    <a:lstStyle/>
                    <a:p>
                      <a:r>
                        <a:rPr lang="en-GB" sz="1400" b="1" dirty="0" smtClean="0"/>
                        <a:t>PD</a:t>
                      </a:r>
                      <a:endParaRPr lang="en-GB" sz="1400" b="1" dirty="0"/>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dirty="0" smtClean="0"/>
                        <a:t>1 (4)</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dirty="0" smtClean="0"/>
                        <a:t>1 (25)</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c>
                  <a:txBody>
                    <a:bodyPr/>
                    <a:lstStyle/>
                    <a:p>
                      <a:pPr algn="ctr"/>
                      <a:r>
                        <a:rPr lang="en-GB" sz="1400" dirty="0" smtClean="0"/>
                        <a:t>3 (17)</a:t>
                      </a:r>
                      <a:endParaRPr lang="en-GB" sz="140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10196"/>
                      </a:srgbClr>
                    </a:solidFill>
                  </a:tcPr>
                </a:tc>
              </a:tr>
            </a:tbl>
          </a:graphicData>
        </a:graphic>
      </p:graphicFrame>
    </p:spTree>
    <p:extLst>
      <p:ext uri="{BB962C8B-B14F-4D97-AF65-F5344CB8AC3E}">
        <p14:creationId xmlns:p14="http://schemas.microsoft.com/office/powerpoint/2010/main" val="36140496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234: Expanded analyses of NAPOLI-1: Phase 3 study of MM-398 (</a:t>
            </a:r>
            <a:r>
              <a:rPr lang="en-GB" sz="1800" dirty="0" err="1"/>
              <a:t>nal</a:t>
            </a:r>
            <a:r>
              <a:rPr lang="en-GB" sz="1800" dirty="0"/>
              <a:t>-IRI), with or without fluorouracil and </a:t>
            </a:r>
            <a:r>
              <a:rPr lang="en-GB" sz="1800" dirty="0" err="1"/>
              <a:t>leucovorin</a:t>
            </a:r>
            <a:r>
              <a:rPr lang="en-GB" sz="1800" dirty="0"/>
              <a:t>, versus 5-fluorouracil and </a:t>
            </a:r>
            <a:r>
              <a:rPr lang="en-GB" sz="1800" dirty="0" err="1"/>
              <a:t>leucovorin</a:t>
            </a:r>
            <a:r>
              <a:rPr lang="en-GB" sz="1800" dirty="0"/>
              <a:t>, in metastatic pancreatic cancer (</a:t>
            </a:r>
            <a:r>
              <a:rPr lang="en-GB" sz="1800" dirty="0" err="1"/>
              <a:t>mPAC</a:t>
            </a:r>
            <a:r>
              <a:rPr lang="en-GB" sz="1800" dirty="0"/>
              <a:t>) previously treated with gemcitabine-based therapy – Chen LT, et al</a:t>
            </a:r>
          </a:p>
        </p:txBody>
      </p:sp>
      <p:sp>
        <p:nvSpPr>
          <p:cNvPr id="4" name="Text Placeholder 3"/>
          <p:cNvSpPr>
            <a:spLocks noGrp="1"/>
          </p:cNvSpPr>
          <p:nvPr>
            <p:ph type="body" sz="quarter" idx="11"/>
          </p:nvPr>
        </p:nvSpPr>
        <p:spPr/>
        <p:txBody>
          <a:bodyPr/>
          <a:lstStyle/>
          <a:p>
            <a:r>
              <a:rPr lang="fr-FR" dirty="0">
                <a:solidFill>
                  <a:srgbClr val="363636"/>
                </a:solidFill>
              </a:rPr>
              <a:t>Chen 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234</a:t>
            </a:r>
            <a:r>
              <a:rPr lang="fr-FR" dirty="0" smtClean="0">
                <a:solidFill>
                  <a:srgbClr val="363636"/>
                </a:solidFill>
              </a:rPr>
              <a:t>)</a:t>
            </a:r>
            <a:endParaRPr lang="en-GB" dirty="0">
              <a:solidFill>
                <a:srgbClr val="363636"/>
              </a:solidFill>
            </a:endParaRPr>
          </a:p>
        </p:txBody>
      </p:sp>
      <p:sp>
        <p:nvSpPr>
          <p:cNvPr id="5" name="Oval 14"/>
          <p:cNvSpPr>
            <a:spLocks noChangeArrowheads="1"/>
          </p:cNvSpPr>
          <p:nvPr/>
        </p:nvSpPr>
        <p:spPr bwMode="auto">
          <a:xfrm>
            <a:off x="3873297" y="354459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6" idx="1"/>
          </p:cNvCxnSpPr>
          <p:nvPr/>
        </p:nvCxnSpPr>
        <p:spPr bwMode="auto">
          <a:xfrm rot="5400000" flipH="1" flipV="1">
            <a:off x="3952656" y="2815674"/>
            <a:ext cx="941357" cy="516478"/>
          </a:xfrm>
          <a:prstGeom prst="bentConnector2">
            <a:avLst/>
          </a:prstGeom>
          <a:noFill/>
          <a:ln w="57150">
            <a:solidFill>
              <a:schemeClr val="bg2">
                <a:lumMod val="60000"/>
                <a:lumOff val="40000"/>
              </a:schemeClr>
            </a:solidFill>
            <a:round/>
            <a:headEnd/>
            <a:tailEnd type="triangle" w="med" len="med"/>
          </a:ln>
        </p:spPr>
      </p:cxnSp>
      <p:cxnSp>
        <p:nvCxnSpPr>
          <p:cNvPr id="7" name="AutoShape 16"/>
          <p:cNvCxnSpPr>
            <a:cxnSpLocks noChangeShapeType="1"/>
            <a:stCxn id="5" idx="4"/>
            <a:endCxn id="14" idx="1"/>
          </p:cNvCxnSpPr>
          <p:nvPr/>
        </p:nvCxnSpPr>
        <p:spPr bwMode="auto">
          <a:xfrm rot="16200000" flipH="1">
            <a:off x="3948323" y="4345563"/>
            <a:ext cx="950122" cy="516578"/>
          </a:xfrm>
          <a:prstGeom prst="bentConnector2">
            <a:avLst/>
          </a:prstGeom>
          <a:noFill/>
          <a:ln w="57150">
            <a:solidFill>
              <a:schemeClr val="bg2">
                <a:lumMod val="60000"/>
                <a:lumOff val="40000"/>
              </a:schemeClr>
            </a:solidFill>
            <a:round/>
            <a:headEnd/>
            <a:tailEnd type="triangle" w="med" len="med"/>
          </a:ln>
        </p:spPr>
      </p:cxnSp>
      <p:sp>
        <p:nvSpPr>
          <p:cNvPr id="8" name="AutoShape 12"/>
          <p:cNvSpPr>
            <a:spLocks noChangeArrowheads="1"/>
          </p:cNvSpPr>
          <p:nvPr/>
        </p:nvSpPr>
        <p:spPr bwMode="auto">
          <a:xfrm>
            <a:off x="8116435" y="4814594"/>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9" name="AutoShape 12"/>
          <p:cNvSpPr>
            <a:spLocks noChangeArrowheads="1"/>
          </p:cNvSpPr>
          <p:nvPr/>
        </p:nvSpPr>
        <p:spPr bwMode="auto">
          <a:xfrm>
            <a:off x="8116435" y="233891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10" name="Content Placeholder 26"/>
          <p:cNvSpPr txBox="1">
            <a:spLocks/>
          </p:cNvSpPr>
          <p:nvPr/>
        </p:nvSpPr>
        <p:spPr bwMode="auto">
          <a:xfrm>
            <a:off x="3393577" y="5139129"/>
            <a:ext cx="1409852" cy="892175"/>
          </a:xfrm>
          <a:prstGeom prst="rect">
            <a:avLst/>
          </a:prstGeom>
          <a:noFill/>
          <a:ln w="9525">
            <a:noFill/>
            <a:miter lim="800000"/>
            <a:headEnd/>
            <a:tailEnd/>
          </a:ln>
        </p:spPr>
        <p:txBody>
          <a:bodyPr/>
          <a:lstStyle/>
          <a:p>
            <a:pPr marL="190500" indent="-190500" algn="l">
              <a:spcBef>
                <a:spcPts val="0"/>
              </a:spcBef>
              <a:spcAft>
                <a:spcPts val="0"/>
              </a:spcAft>
              <a:defRPr/>
            </a:pPr>
            <a:r>
              <a:rPr lang="en-GB" sz="1400" b="1" dirty="0">
                <a:solidFill>
                  <a:schemeClr val="bg1"/>
                </a:solidFill>
                <a:latin typeface="+mn-lt"/>
              </a:rPr>
              <a:t>Stratification</a:t>
            </a:r>
          </a:p>
          <a:p>
            <a:pPr marL="203200" indent="-203200">
              <a:spcBef>
                <a:spcPts val="0"/>
              </a:spcBef>
              <a:spcAft>
                <a:spcPts val="0"/>
              </a:spcAft>
              <a:buFont typeface="Arial" pitchFamily="34" charset="0"/>
              <a:buChar char="•"/>
              <a:defRPr/>
            </a:pPr>
            <a:r>
              <a:rPr lang="en-GB" sz="1400" dirty="0">
                <a:solidFill>
                  <a:srgbClr val="363636"/>
                </a:solidFill>
                <a:latin typeface="+mn-lt"/>
                <a:cs typeface="Arial"/>
              </a:rPr>
              <a:t>Albumin</a:t>
            </a:r>
          </a:p>
          <a:p>
            <a:pPr marL="203200" indent="-203200">
              <a:spcBef>
                <a:spcPts val="0"/>
              </a:spcBef>
              <a:spcAft>
                <a:spcPts val="0"/>
              </a:spcAft>
              <a:buFont typeface="Arial" pitchFamily="34" charset="0"/>
              <a:buChar char="•"/>
              <a:defRPr/>
            </a:pPr>
            <a:r>
              <a:rPr lang="en-GB" sz="1400" dirty="0">
                <a:solidFill>
                  <a:srgbClr val="363636"/>
                </a:solidFill>
                <a:latin typeface="+mn-lt"/>
                <a:cs typeface="Arial"/>
              </a:rPr>
              <a:t>KPS</a:t>
            </a:r>
          </a:p>
          <a:p>
            <a:pPr marL="203200" indent="-203200">
              <a:spcBef>
                <a:spcPts val="0"/>
              </a:spcBef>
              <a:spcAft>
                <a:spcPts val="0"/>
              </a:spcAft>
              <a:buFont typeface="Arial" pitchFamily="34" charset="0"/>
              <a:buChar char="•"/>
              <a:defRPr/>
            </a:pPr>
            <a:r>
              <a:rPr lang="en-GB" sz="1400" dirty="0">
                <a:solidFill>
                  <a:srgbClr val="363636"/>
                </a:solidFill>
                <a:latin typeface="+mn-lt"/>
                <a:cs typeface="Arial"/>
              </a:rPr>
              <a:t>Ethnicity</a:t>
            </a:r>
          </a:p>
        </p:txBody>
      </p:sp>
      <p:cxnSp>
        <p:nvCxnSpPr>
          <p:cNvPr id="11" name="AutoShape 19"/>
          <p:cNvCxnSpPr>
            <a:cxnSpLocks noChangeShapeType="1"/>
          </p:cNvCxnSpPr>
          <p:nvPr/>
        </p:nvCxnSpPr>
        <p:spPr bwMode="auto">
          <a:xfrm>
            <a:off x="3643870" y="3836691"/>
            <a:ext cx="256723" cy="0"/>
          </a:xfrm>
          <a:prstGeom prst="straightConnector1">
            <a:avLst/>
          </a:prstGeom>
          <a:noFill/>
          <a:ln w="57150">
            <a:solidFill>
              <a:schemeClr val="bg2">
                <a:lumMod val="60000"/>
                <a:lumOff val="40000"/>
              </a:schemeClr>
            </a:solidFill>
            <a:round/>
            <a:headEnd/>
            <a:tailEnd type="triangle" w="med" len="med"/>
          </a:ln>
        </p:spPr>
      </p:cxnSp>
      <p:cxnSp>
        <p:nvCxnSpPr>
          <p:cNvPr id="12" name="AutoShape 20"/>
          <p:cNvCxnSpPr>
            <a:cxnSpLocks noChangeShapeType="1"/>
          </p:cNvCxnSpPr>
          <p:nvPr/>
        </p:nvCxnSpPr>
        <p:spPr bwMode="auto">
          <a:xfrm>
            <a:off x="7542220" y="5078913"/>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13" name="AutoShape 21"/>
          <p:cNvCxnSpPr>
            <a:cxnSpLocks noChangeShapeType="1"/>
          </p:cNvCxnSpPr>
          <p:nvPr/>
        </p:nvCxnSpPr>
        <p:spPr bwMode="auto">
          <a:xfrm>
            <a:off x="7543800" y="2603233"/>
            <a:ext cx="572635" cy="0"/>
          </a:xfrm>
          <a:prstGeom prst="straightConnector1">
            <a:avLst/>
          </a:prstGeom>
          <a:noFill/>
          <a:ln w="57150">
            <a:solidFill>
              <a:schemeClr val="bg2">
                <a:lumMod val="60000"/>
                <a:lumOff val="40000"/>
              </a:schemeClr>
            </a:solidFill>
            <a:round/>
            <a:headEnd/>
            <a:tailEnd type="triangle" w="med" len="med"/>
          </a:ln>
        </p:spPr>
      </p:cxnSp>
      <p:sp>
        <p:nvSpPr>
          <p:cNvPr id="14" name="AutoShape 12"/>
          <p:cNvSpPr>
            <a:spLocks noChangeArrowheads="1"/>
          </p:cNvSpPr>
          <p:nvPr/>
        </p:nvSpPr>
        <p:spPr bwMode="auto">
          <a:xfrm>
            <a:off x="4681673" y="4507650"/>
            <a:ext cx="3133048" cy="114252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a:solidFill>
                  <a:srgbClr val="363636"/>
                </a:solidFill>
                <a:latin typeface="Arial"/>
                <a:ea typeface="SimSun" pitchFamily="2" charset="-122"/>
                <a:cs typeface="Arial"/>
              </a:rPr>
              <a:t>5-FU/LV</a:t>
            </a:r>
            <a:r>
              <a:rPr lang="en-GB" altLang="zh-CN" dirty="0">
                <a:solidFill>
                  <a:srgbClr val="363636"/>
                </a:solidFill>
                <a:latin typeface="Arial"/>
                <a:ea typeface="SimSun" pitchFamily="2" charset="-122"/>
                <a:cs typeface="Arial"/>
              </a:rPr>
              <a:t> </a:t>
            </a:r>
            <a:br>
              <a:rPr lang="en-GB" altLang="zh-CN" dirty="0">
                <a:solidFill>
                  <a:srgbClr val="363636"/>
                </a:solidFill>
                <a:latin typeface="Arial"/>
                <a:ea typeface="SimSun" pitchFamily="2" charset="-122"/>
                <a:cs typeface="Arial"/>
              </a:rPr>
            </a:br>
            <a:r>
              <a:rPr lang="en-GB" altLang="zh-CN" dirty="0">
                <a:solidFill>
                  <a:srgbClr val="363636"/>
                </a:solidFill>
                <a:latin typeface="Arial"/>
                <a:ea typeface="SimSun" pitchFamily="2" charset="-122"/>
                <a:cs typeface="Arial"/>
              </a:rPr>
              <a:t>2000/200 mg/m</a:t>
            </a:r>
            <a:r>
              <a:rPr lang="en-GB" altLang="zh-CN" baseline="30000" dirty="0">
                <a:solidFill>
                  <a:srgbClr val="363636"/>
                </a:solidFill>
                <a:latin typeface="Arial"/>
                <a:ea typeface="SimSun" pitchFamily="2" charset="-122"/>
                <a:cs typeface="Arial"/>
              </a:rPr>
              <a:t>2</a:t>
            </a:r>
            <a:r>
              <a:rPr lang="en-GB" altLang="zh-CN" dirty="0">
                <a:solidFill>
                  <a:srgbClr val="363636"/>
                </a:solidFill>
                <a:latin typeface="Arial"/>
                <a:ea typeface="SimSun" pitchFamily="2" charset="-122"/>
                <a:cs typeface="Arial"/>
              </a:rPr>
              <a:t> weekly x 4, </a:t>
            </a:r>
            <a:br>
              <a:rPr lang="en-GB" altLang="zh-CN" dirty="0">
                <a:solidFill>
                  <a:srgbClr val="363636"/>
                </a:solidFill>
                <a:latin typeface="Arial"/>
                <a:ea typeface="SimSun" pitchFamily="2" charset="-122"/>
                <a:cs typeface="Arial"/>
              </a:rPr>
            </a:br>
            <a:r>
              <a:rPr lang="en-GB" altLang="zh-CN" dirty="0">
                <a:solidFill>
                  <a:srgbClr val="363636"/>
                </a:solidFill>
                <a:latin typeface="Arial"/>
                <a:ea typeface="SimSun" pitchFamily="2" charset="-122"/>
                <a:cs typeface="Arial"/>
              </a:rPr>
              <a:t>q6w</a:t>
            </a:r>
          </a:p>
          <a:p>
            <a:pPr algn="ctr" defTabSz="892175" eaLnBrk="0" hangingPunct="0"/>
            <a:r>
              <a:rPr lang="en-GB" altLang="zh-CN" dirty="0">
                <a:solidFill>
                  <a:srgbClr val="363636"/>
                </a:solidFill>
                <a:latin typeface="Arial"/>
                <a:ea typeface="SimSun" pitchFamily="2" charset="-122"/>
                <a:cs typeface="Arial"/>
              </a:rPr>
              <a:t>(n=149)</a:t>
            </a:r>
          </a:p>
        </p:txBody>
      </p:sp>
      <p:sp>
        <p:nvSpPr>
          <p:cNvPr id="15" name="TextBox 14"/>
          <p:cNvSpPr txBox="1"/>
          <p:nvPr/>
        </p:nvSpPr>
        <p:spPr>
          <a:xfrm>
            <a:off x="369888" y="1295400"/>
            <a:ext cx="8404225" cy="830997"/>
          </a:xfrm>
          <a:prstGeom prst="rect">
            <a:avLst/>
          </a:prstGeom>
          <a:noFill/>
        </p:spPr>
        <p:txBody>
          <a:bodyPr wrap="square" lIns="0" rtlCol="0">
            <a:spAutoFit/>
          </a:bodyPr>
          <a:lstStyle/>
          <a:p>
            <a:r>
              <a:rPr lang="en-GB" sz="1600" b="1" dirty="0"/>
              <a:t>Study objective</a:t>
            </a:r>
          </a:p>
          <a:p>
            <a:pPr marL="285750" lvl="1" indent="-285750">
              <a:buFont typeface="Arial" panose="020B0604020202020204" pitchFamily="34" charset="0"/>
              <a:buChar char="•"/>
            </a:pPr>
            <a:r>
              <a:rPr lang="en-GB" sz="1600" dirty="0"/>
              <a:t>To investigate the efficacy and safety of adding MM-398 to 5-FU and LV in patients with metastatic pancreatic </a:t>
            </a:r>
            <a:r>
              <a:rPr lang="en-GB" sz="1600" dirty="0" smtClean="0"/>
              <a:t>cancer</a:t>
            </a:r>
            <a:endParaRPr lang="en-GB" sz="1600" dirty="0"/>
          </a:p>
        </p:txBody>
      </p:sp>
      <p:sp>
        <p:nvSpPr>
          <p:cNvPr id="16" name="AutoShape 8"/>
          <p:cNvSpPr>
            <a:spLocks noChangeArrowheads="1"/>
          </p:cNvSpPr>
          <p:nvPr/>
        </p:nvSpPr>
        <p:spPr bwMode="auto">
          <a:xfrm>
            <a:off x="4681573" y="2031970"/>
            <a:ext cx="3134896" cy="114252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b="1" dirty="0">
                <a:solidFill>
                  <a:srgbClr val="FFFFFF"/>
                </a:solidFill>
                <a:latin typeface="Arial"/>
                <a:ea typeface="SimSun" pitchFamily="2" charset="-122"/>
                <a:cs typeface="Arial"/>
              </a:rPr>
              <a:t>MM-398 + 5-FU/LV</a:t>
            </a:r>
            <a:r>
              <a:rPr lang="en-GB" altLang="zh-CN" dirty="0">
                <a:solidFill>
                  <a:srgbClr val="FFFFFF"/>
                </a:solidFill>
                <a:latin typeface="Arial"/>
                <a:ea typeface="SimSun" pitchFamily="2" charset="-122"/>
                <a:cs typeface="Arial"/>
              </a:rPr>
              <a:t> </a:t>
            </a:r>
            <a:br>
              <a:rPr lang="en-GB" altLang="zh-CN" dirty="0">
                <a:solidFill>
                  <a:srgbClr val="FFFFFF"/>
                </a:solidFill>
                <a:latin typeface="Arial"/>
                <a:ea typeface="SimSun" pitchFamily="2" charset="-122"/>
                <a:cs typeface="Arial"/>
              </a:rPr>
            </a:br>
            <a:r>
              <a:rPr lang="en-GB" altLang="zh-CN" dirty="0">
                <a:solidFill>
                  <a:srgbClr val="FFFFFF"/>
                </a:solidFill>
                <a:latin typeface="Arial"/>
                <a:ea typeface="SimSun" pitchFamily="2" charset="-122"/>
                <a:cs typeface="Arial"/>
              </a:rPr>
              <a:t>80 + 2400/400 mg/m</a:t>
            </a:r>
            <a:r>
              <a:rPr lang="en-GB" altLang="zh-CN" baseline="30000" dirty="0">
                <a:solidFill>
                  <a:srgbClr val="FFFFFF"/>
                </a:solidFill>
                <a:latin typeface="Arial"/>
                <a:ea typeface="SimSun" pitchFamily="2" charset="-122"/>
                <a:cs typeface="Arial"/>
              </a:rPr>
              <a:t>2</a:t>
            </a:r>
            <a:r>
              <a:rPr lang="en-GB" altLang="zh-CN" dirty="0">
                <a:solidFill>
                  <a:srgbClr val="FFFFFF"/>
                </a:solidFill>
                <a:latin typeface="Arial"/>
                <a:ea typeface="SimSun" pitchFamily="2" charset="-122"/>
                <a:cs typeface="Arial"/>
              </a:rPr>
              <a:t>, q2w</a:t>
            </a:r>
          </a:p>
          <a:p>
            <a:pPr algn="ctr" defTabSz="892175" eaLnBrk="0" hangingPunct="0"/>
            <a:r>
              <a:rPr lang="en-GB" altLang="zh-CN" dirty="0">
                <a:solidFill>
                  <a:srgbClr val="FFFFFF"/>
                </a:solidFill>
                <a:latin typeface="Arial"/>
                <a:ea typeface="SimSun" pitchFamily="2" charset="-122"/>
                <a:cs typeface="Arial"/>
              </a:rPr>
              <a:t>(n=117)</a:t>
            </a:r>
          </a:p>
        </p:txBody>
      </p:sp>
      <p:sp>
        <p:nvSpPr>
          <p:cNvPr id="17" name="AutoShape 9"/>
          <p:cNvSpPr>
            <a:spLocks noChangeArrowheads="1"/>
          </p:cNvSpPr>
          <p:nvPr/>
        </p:nvSpPr>
        <p:spPr bwMode="auto">
          <a:xfrm>
            <a:off x="365124" y="2974660"/>
            <a:ext cx="3319690" cy="172406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rgbClr val="FFFFFF"/>
                </a:solidFill>
                <a:latin typeface="Arial"/>
                <a:ea typeface="SimSun" pitchFamily="2" charset="-122"/>
                <a:cs typeface="Arial"/>
              </a:rPr>
              <a:t>Key patient inclusion criteria</a:t>
            </a:r>
            <a:endParaRPr lang="en-GB" altLang="zh-CN"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US" altLang="zh-CN" dirty="0">
                <a:solidFill>
                  <a:srgbClr val="FFFFFF"/>
                </a:solidFill>
                <a:latin typeface="Arial"/>
                <a:ea typeface="SimSun" pitchFamily="2" charset="-122"/>
                <a:cs typeface="Arial"/>
              </a:rPr>
              <a:t>Metastatic pancreatic cancer</a:t>
            </a:r>
            <a:endParaRPr lang="en-GB" altLang="zh-CN" i="1"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pPr>
            <a:r>
              <a:rPr lang="en-US" altLang="zh-CN" dirty="0">
                <a:solidFill>
                  <a:srgbClr val="FFFFFF"/>
                </a:solidFill>
                <a:latin typeface="Arial"/>
                <a:ea typeface="SimSun" pitchFamily="2" charset="-122"/>
                <a:cs typeface="Arial"/>
              </a:rPr>
              <a:t>Received prior gemcitabine-based therapy</a:t>
            </a:r>
            <a:endParaRPr lang="en-GB" altLang="zh-CN" dirty="0">
              <a:solidFill>
                <a:srgbClr val="FFFFFF"/>
              </a:solidFill>
              <a:latin typeface="Arial"/>
              <a:ea typeface="SimSun" pitchFamily="2" charset="-122"/>
              <a:cs typeface="Arial"/>
            </a:endParaRPr>
          </a:p>
          <a:p>
            <a:pPr marL="292100" indent="-292100" defTabSz="892175" eaLnBrk="0" hangingPunct="0">
              <a:spcAft>
                <a:spcPct val="30000"/>
              </a:spcAft>
              <a:buFont typeface="Wingdings" pitchFamily="2" charset="2"/>
              <a:buNone/>
            </a:pPr>
            <a:r>
              <a:rPr lang="en-GB" altLang="zh-CN" dirty="0">
                <a:solidFill>
                  <a:srgbClr val="FFFFFF"/>
                </a:solidFill>
                <a:latin typeface="Arial"/>
                <a:ea typeface="SimSun" pitchFamily="2" charset="-122"/>
                <a:cs typeface="Arial"/>
              </a:rPr>
              <a:t>(n=417)</a:t>
            </a:r>
          </a:p>
        </p:txBody>
      </p:sp>
      <p:sp>
        <p:nvSpPr>
          <p:cNvPr id="18" name="Rectangle 9"/>
          <p:cNvSpPr txBox="1">
            <a:spLocks noChangeArrowheads="1"/>
          </p:cNvSpPr>
          <p:nvPr/>
        </p:nvSpPr>
        <p:spPr>
          <a:xfrm>
            <a:off x="365124" y="5762256"/>
            <a:ext cx="4130676" cy="775035"/>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PRIMARY ENDPOINT</a:t>
            </a:r>
          </a:p>
          <a:p>
            <a:r>
              <a:rPr lang="en-GB" sz="1600" dirty="0">
                <a:solidFill>
                  <a:srgbClr val="363636"/>
                </a:solidFill>
              </a:rPr>
              <a:t>OS</a:t>
            </a:r>
            <a:endParaRPr lang="en-GB" sz="1600" dirty="0" smtClean="0"/>
          </a:p>
        </p:txBody>
      </p:sp>
      <p:sp>
        <p:nvSpPr>
          <p:cNvPr id="19" name="Content Placeholder 26"/>
          <p:cNvSpPr txBox="1">
            <a:spLocks/>
          </p:cNvSpPr>
          <p:nvPr/>
        </p:nvSpPr>
        <p:spPr>
          <a:xfrm>
            <a:off x="4648200" y="5762256"/>
            <a:ext cx="4130675" cy="775035"/>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SECONDARY ENDPOINTS</a:t>
            </a:r>
          </a:p>
          <a:p>
            <a:r>
              <a:rPr lang="en-GB" sz="1600" dirty="0">
                <a:solidFill>
                  <a:srgbClr val="363636"/>
                </a:solidFill>
              </a:rPr>
              <a:t>PFS, ORR, CA19-9 response, </a:t>
            </a:r>
            <a:r>
              <a:rPr lang="en-GB" sz="1600" dirty="0" smtClean="0">
                <a:solidFill>
                  <a:srgbClr val="363636"/>
                </a:solidFill>
              </a:rPr>
              <a:t>safety</a:t>
            </a:r>
            <a:endParaRPr lang="en-GB" sz="1600" dirty="0">
              <a:solidFill>
                <a:srgbClr val="363636"/>
              </a:solidFill>
            </a:endParaRPr>
          </a:p>
        </p:txBody>
      </p:sp>
      <p:sp>
        <p:nvSpPr>
          <p:cNvPr id="20" name="AutoShape 12"/>
          <p:cNvSpPr>
            <a:spLocks noChangeArrowheads="1"/>
          </p:cNvSpPr>
          <p:nvPr/>
        </p:nvSpPr>
        <p:spPr bwMode="auto">
          <a:xfrm>
            <a:off x="8116435" y="3576755"/>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21" name="AutoShape 21"/>
          <p:cNvCxnSpPr>
            <a:cxnSpLocks noChangeShapeType="1"/>
          </p:cNvCxnSpPr>
          <p:nvPr/>
        </p:nvCxnSpPr>
        <p:spPr bwMode="auto">
          <a:xfrm>
            <a:off x="7543800" y="3841073"/>
            <a:ext cx="572635" cy="0"/>
          </a:xfrm>
          <a:prstGeom prst="straightConnector1">
            <a:avLst/>
          </a:prstGeom>
          <a:noFill/>
          <a:ln w="57150">
            <a:solidFill>
              <a:schemeClr val="bg2">
                <a:lumMod val="60000"/>
                <a:lumOff val="40000"/>
              </a:schemeClr>
            </a:solidFill>
            <a:round/>
            <a:headEnd/>
            <a:tailEnd type="triangle" w="med" len="med"/>
          </a:ln>
        </p:spPr>
      </p:cxnSp>
      <p:sp>
        <p:nvSpPr>
          <p:cNvPr id="22" name="AutoShape 8"/>
          <p:cNvSpPr>
            <a:spLocks noChangeArrowheads="1"/>
          </p:cNvSpPr>
          <p:nvPr/>
        </p:nvSpPr>
        <p:spPr bwMode="auto">
          <a:xfrm>
            <a:off x="4681573" y="3269810"/>
            <a:ext cx="3134896" cy="114252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b="1" dirty="0">
                <a:solidFill>
                  <a:srgbClr val="363636"/>
                </a:solidFill>
                <a:latin typeface="Arial"/>
                <a:ea typeface="SimSun" pitchFamily="2" charset="-122"/>
                <a:cs typeface="Arial"/>
              </a:rPr>
              <a:t>MM-398</a:t>
            </a:r>
            <a:br>
              <a:rPr lang="en-GB" altLang="zh-CN" b="1" dirty="0">
                <a:solidFill>
                  <a:srgbClr val="363636"/>
                </a:solidFill>
                <a:latin typeface="Arial"/>
                <a:ea typeface="SimSun" pitchFamily="2" charset="-122"/>
                <a:cs typeface="Arial"/>
              </a:rPr>
            </a:br>
            <a:r>
              <a:rPr lang="en-GB" altLang="zh-CN" dirty="0">
                <a:solidFill>
                  <a:srgbClr val="363636"/>
                </a:solidFill>
                <a:latin typeface="Arial"/>
                <a:ea typeface="SimSun" pitchFamily="2" charset="-122"/>
                <a:cs typeface="Arial"/>
              </a:rPr>
              <a:t>120 mg/m</a:t>
            </a:r>
            <a:r>
              <a:rPr lang="en-GB" altLang="zh-CN" baseline="30000" dirty="0">
                <a:solidFill>
                  <a:srgbClr val="363636"/>
                </a:solidFill>
                <a:latin typeface="Arial"/>
                <a:ea typeface="SimSun" pitchFamily="2" charset="-122"/>
                <a:cs typeface="Arial"/>
              </a:rPr>
              <a:t>2</a:t>
            </a:r>
            <a:r>
              <a:rPr lang="en-GB" altLang="zh-CN" dirty="0">
                <a:solidFill>
                  <a:srgbClr val="363636"/>
                </a:solidFill>
                <a:latin typeface="Arial"/>
                <a:ea typeface="SimSun" pitchFamily="2" charset="-122"/>
                <a:cs typeface="Arial"/>
              </a:rPr>
              <a:t>, q3w</a:t>
            </a:r>
          </a:p>
          <a:p>
            <a:pPr algn="ctr" defTabSz="892175" eaLnBrk="0" hangingPunct="0"/>
            <a:r>
              <a:rPr lang="en-GB" altLang="zh-CN" dirty="0">
                <a:solidFill>
                  <a:srgbClr val="363636"/>
                </a:solidFill>
                <a:latin typeface="Arial"/>
                <a:ea typeface="SimSun" pitchFamily="2" charset="-122"/>
                <a:cs typeface="Arial"/>
              </a:rPr>
              <a:t>(n=151)</a:t>
            </a:r>
          </a:p>
        </p:txBody>
      </p:sp>
      <p:cxnSp>
        <p:nvCxnSpPr>
          <p:cNvPr id="23" name="AutoShape 19"/>
          <p:cNvCxnSpPr>
            <a:cxnSpLocks noChangeShapeType="1"/>
            <a:stCxn id="5" idx="6"/>
            <a:endCxn id="22" idx="1"/>
          </p:cNvCxnSpPr>
          <p:nvPr/>
        </p:nvCxnSpPr>
        <p:spPr bwMode="auto">
          <a:xfrm>
            <a:off x="4456892" y="3836691"/>
            <a:ext cx="224681" cy="4383"/>
          </a:xfrm>
          <a:prstGeom prst="straightConnector1">
            <a:avLst/>
          </a:prstGeom>
          <a:noFill/>
          <a:ln w="57150">
            <a:solidFill>
              <a:schemeClr val="bg2">
                <a:lumMod val="60000"/>
                <a:lumOff val="40000"/>
              </a:schemeClr>
            </a:solidFill>
            <a:round/>
            <a:headEnd/>
            <a:tailEnd type="triangle" w="med" len="med"/>
          </a:ln>
        </p:spPr>
      </p:cxnSp>
    </p:spTree>
    <p:extLst>
      <p:ext uri="{BB962C8B-B14F-4D97-AF65-F5344CB8AC3E}">
        <p14:creationId xmlns:p14="http://schemas.microsoft.com/office/powerpoint/2010/main" val="3442274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69888" y="1295400"/>
            <a:ext cx="8404225" cy="4924425"/>
          </a:xfrm>
          <a:prstGeom prst="rect">
            <a:avLst/>
          </a:prstGeom>
          <a:noFill/>
        </p:spPr>
        <p:txBody>
          <a:bodyPr wrap="square" lIns="0" rtlCol="0">
            <a:spAutoFit/>
          </a:bodyPr>
          <a:lstStyle/>
          <a:p>
            <a:pPr>
              <a:buClr>
                <a:srgbClr val="043882"/>
              </a:buClr>
            </a:pPr>
            <a:r>
              <a:rPr lang="en-GB" sz="1600" b="1" dirty="0">
                <a:solidFill>
                  <a:srgbClr val="4D4D4D"/>
                </a:solidFill>
              </a:rPr>
              <a:t>Study objective</a:t>
            </a:r>
            <a:r>
              <a:rPr lang="en-GB" sz="1600" dirty="0">
                <a:solidFill>
                  <a:srgbClr val="4D4D4D"/>
                </a:solidFill>
              </a:rPr>
              <a:t> </a:t>
            </a:r>
          </a:p>
          <a:p>
            <a:pPr marL="285750" lvl="1" indent="-285750">
              <a:spcAft>
                <a:spcPts val="1200"/>
              </a:spcAft>
              <a:buClr>
                <a:srgbClr val="043882"/>
              </a:buClr>
              <a:buFont typeface="Arial" panose="020B0604020202020204" pitchFamily="34" charset="0"/>
              <a:buChar char="•"/>
            </a:pPr>
            <a:r>
              <a:rPr lang="en-GB" sz="1600" dirty="0">
                <a:solidFill>
                  <a:srgbClr val="4D4D4D"/>
                </a:solidFill>
              </a:rPr>
              <a:t>To determine if higher vitamin D levels are associated with improved survival in patients with </a:t>
            </a:r>
            <a:r>
              <a:rPr lang="en-GB" sz="1600" dirty="0" err="1" smtClean="0">
                <a:solidFill>
                  <a:srgbClr val="4D4D4D"/>
                </a:solidFill>
              </a:rPr>
              <a:t>mCRC</a:t>
            </a: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smtClean="0">
              <a:solidFill>
                <a:srgbClr val="4D4D4D"/>
              </a:solidFill>
            </a:endParaRPr>
          </a:p>
          <a:p>
            <a:pPr marL="285750" lvl="1" indent="-285750">
              <a:spcBef>
                <a:spcPts val="0"/>
              </a:spcBef>
              <a:spcAft>
                <a:spcPts val="0"/>
              </a:spcAft>
              <a:buClr>
                <a:srgbClr val="043882"/>
              </a:buClr>
              <a:buFont typeface="Arial" panose="020B0604020202020204" pitchFamily="34" charset="0"/>
              <a:buChar char="•"/>
            </a:pPr>
            <a:endParaRPr lang="en-GB" sz="1600" dirty="0">
              <a:solidFill>
                <a:srgbClr val="4D4D4D"/>
              </a:solidFill>
            </a:endParaRPr>
          </a:p>
          <a:p>
            <a:pPr marL="285750" lvl="1" indent="-285750">
              <a:spcBef>
                <a:spcPts val="0"/>
              </a:spcBef>
              <a:spcAft>
                <a:spcPts val="0"/>
              </a:spcAft>
              <a:buClr>
                <a:srgbClr val="043882"/>
              </a:buClr>
              <a:buFont typeface="Arial" panose="020B0604020202020204" pitchFamily="34" charset="0"/>
              <a:buChar char="•"/>
            </a:pPr>
            <a:r>
              <a:rPr lang="en-GB" sz="1600" dirty="0" smtClean="0">
                <a:solidFill>
                  <a:srgbClr val="4D4D4D"/>
                </a:solidFill>
              </a:rPr>
              <a:t>Plasma </a:t>
            </a:r>
            <a:r>
              <a:rPr lang="en-GB" sz="1600" dirty="0">
                <a:solidFill>
                  <a:srgbClr val="4D4D4D"/>
                </a:solidFill>
              </a:rPr>
              <a:t>25(OH)D levels were measured at baseline by </a:t>
            </a:r>
            <a:r>
              <a:rPr lang="en-GB" sz="1600" dirty="0" smtClean="0">
                <a:solidFill>
                  <a:srgbClr val="4D4D4D"/>
                </a:solidFill>
              </a:rPr>
              <a:t>radioimmunoassay</a:t>
            </a:r>
          </a:p>
          <a:p>
            <a:pPr marL="561975" lvl="1" indent="-309563">
              <a:spcBef>
                <a:spcPts val="0"/>
              </a:spcBef>
              <a:spcAft>
                <a:spcPts val="22800"/>
              </a:spcAft>
              <a:buClr>
                <a:srgbClr val="043882"/>
              </a:buClr>
              <a:buFont typeface="Arial" panose="020B0604020202020204" pitchFamily="34" charset="0"/>
              <a:buChar char="–"/>
            </a:pPr>
            <a:r>
              <a:rPr lang="en-GB" sz="1600" dirty="0">
                <a:solidFill>
                  <a:srgbClr val="4D4D4D"/>
                </a:solidFill>
                <a:latin typeface="Arial"/>
                <a:cs typeface="Arial"/>
              </a:rPr>
              <a:t>Vitamin D cohort: n=1,043; final trial cohort: </a:t>
            </a:r>
            <a:r>
              <a:rPr lang="en-GB" sz="1600" dirty="0" smtClean="0">
                <a:solidFill>
                  <a:srgbClr val="4D4D4D"/>
                </a:solidFill>
                <a:latin typeface="Arial"/>
                <a:cs typeface="Arial"/>
              </a:rPr>
              <a:t>n=1,137</a:t>
            </a:r>
            <a:endParaRPr lang="en-GB" dirty="0">
              <a:solidFill>
                <a:srgbClr val="4D4D4D"/>
              </a:solidFill>
            </a:endParaRPr>
          </a:p>
        </p:txBody>
      </p:sp>
      <p:sp>
        <p:nvSpPr>
          <p:cNvPr id="6" name="Title 5"/>
          <p:cNvSpPr>
            <a:spLocks noGrp="1"/>
          </p:cNvSpPr>
          <p:nvPr>
            <p:ph type="title"/>
          </p:nvPr>
        </p:nvSpPr>
        <p:spPr/>
        <p:txBody>
          <a:bodyPr/>
          <a:lstStyle/>
          <a:p>
            <a:r>
              <a:rPr lang="en-GB" sz="1800" dirty="0"/>
              <a:t>507: Vitamin D status and survival of metastatic colorectal cancer patients: Results from CALGB/SWOG 80405 (Alliance) – Ng K, et al</a:t>
            </a:r>
          </a:p>
        </p:txBody>
      </p:sp>
      <p:sp>
        <p:nvSpPr>
          <p:cNvPr id="7" name="Text Placeholder 6"/>
          <p:cNvSpPr>
            <a:spLocks noGrp="1"/>
          </p:cNvSpPr>
          <p:nvPr>
            <p:ph type="body" sz="quarter" idx="10"/>
          </p:nvPr>
        </p:nvSpPr>
        <p:spPr/>
        <p:txBody>
          <a:bodyPr/>
          <a:lstStyle/>
          <a:p>
            <a:r>
              <a:rPr lang="en-US" dirty="0">
                <a:solidFill>
                  <a:srgbClr val="363636"/>
                </a:solidFill>
              </a:rPr>
              <a:t>*Original study design included unselected </a:t>
            </a:r>
            <a:r>
              <a:rPr lang="en-GB" dirty="0"/>
              <a:t>patients; </a:t>
            </a:r>
            <a:br>
              <a:rPr lang="en-GB" dirty="0"/>
            </a:br>
            <a:r>
              <a:rPr lang="en-GB" baseline="30000" dirty="0"/>
              <a:t>†</a:t>
            </a:r>
            <a:r>
              <a:rPr lang="en-GB" dirty="0"/>
              <a:t>FOLFIRI or FOLFOX (investigator choice</a:t>
            </a:r>
            <a:r>
              <a:rPr lang="en-GB" dirty="0" smtClean="0"/>
              <a:t>)</a:t>
            </a:r>
            <a:endParaRPr lang="en-US" dirty="0">
              <a:solidFill>
                <a:srgbClr val="363636"/>
              </a:solidFill>
            </a:endParaRPr>
          </a:p>
        </p:txBody>
      </p:sp>
      <p:sp>
        <p:nvSpPr>
          <p:cNvPr id="8" name="Text Placeholder 7"/>
          <p:cNvSpPr>
            <a:spLocks noGrp="1"/>
          </p:cNvSpPr>
          <p:nvPr>
            <p:ph type="body" sz="quarter" idx="11"/>
          </p:nvPr>
        </p:nvSpPr>
        <p:spPr/>
        <p:txBody>
          <a:bodyPr/>
          <a:lstStyle/>
          <a:p>
            <a:r>
              <a:rPr lang="en-GB" dirty="0"/>
              <a:t>Ng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507)</a:t>
            </a:r>
            <a:endParaRPr lang="en-GB" dirty="0"/>
          </a:p>
        </p:txBody>
      </p:sp>
      <p:sp>
        <p:nvSpPr>
          <p:cNvPr id="25" name="Oval 14"/>
          <p:cNvSpPr>
            <a:spLocks noChangeArrowheads="1"/>
          </p:cNvSpPr>
          <p:nvPr/>
        </p:nvSpPr>
        <p:spPr bwMode="auto">
          <a:xfrm>
            <a:off x="3941537" y="3029809"/>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27" name="AutoShape 15"/>
          <p:cNvCxnSpPr>
            <a:cxnSpLocks noChangeShapeType="1"/>
            <a:stCxn id="25" idx="0"/>
            <a:endCxn id="37" idx="1"/>
          </p:cNvCxnSpPr>
          <p:nvPr/>
        </p:nvCxnSpPr>
        <p:spPr bwMode="auto">
          <a:xfrm rot="5400000" flipH="1" flipV="1">
            <a:off x="4246275" y="2410775"/>
            <a:ext cx="606094" cy="631975"/>
          </a:xfrm>
          <a:prstGeom prst="bentConnector2">
            <a:avLst/>
          </a:prstGeom>
          <a:noFill/>
          <a:ln w="57150">
            <a:solidFill>
              <a:schemeClr val="bg2">
                <a:lumMod val="60000"/>
                <a:lumOff val="40000"/>
              </a:schemeClr>
            </a:solidFill>
            <a:round/>
            <a:headEnd/>
            <a:tailEnd type="triangle" w="med" len="med"/>
          </a:ln>
        </p:spPr>
      </p:cxnSp>
      <p:cxnSp>
        <p:nvCxnSpPr>
          <p:cNvPr id="28" name="AutoShape 16"/>
          <p:cNvCxnSpPr>
            <a:cxnSpLocks noChangeShapeType="1"/>
            <a:stCxn id="25" idx="4"/>
            <a:endCxn id="35" idx="1"/>
          </p:cNvCxnSpPr>
          <p:nvPr/>
        </p:nvCxnSpPr>
        <p:spPr bwMode="auto">
          <a:xfrm rot="16200000" flipH="1">
            <a:off x="4240062" y="3607281"/>
            <a:ext cx="618521" cy="631975"/>
          </a:xfrm>
          <a:prstGeom prst="bentConnector2">
            <a:avLst/>
          </a:prstGeom>
          <a:noFill/>
          <a:ln w="57150">
            <a:solidFill>
              <a:schemeClr val="bg2">
                <a:lumMod val="60000"/>
                <a:lumOff val="40000"/>
              </a:schemeClr>
            </a:solidFill>
            <a:round/>
            <a:headEnd/>
            <a:tailEnd type="triangle" w="med" len="med"/>
          </a:ln>
        </p:spPr>
      </p:cxnSp>
      <p:sp>
        <p:nvSpPr>
          <p:cNvPr id="29" name="AutoShape 12"/>
          <p:cNvSpPr>
            <a:spLocks noChangeArrowheads="1"/>
          </p:cNvSpPr>
          <p:nvPr/>
        </p:nvSpPr>
        <p:spPr bwMode="auto">
          <a:xfrm>
            <a:off x="8116435" y="3968211"/>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30" name="AutoShape 12"/>
          <p:cNvSpPr>
            <a:spLocks noChangeArrowheads="1"/>
          </p:cNvSpPr>
          <p:nvPr/>
        </p:nvSpPr>
        <p:spPr bwMode="auto">
          <a:xfrm>
            <a:off x="8116435" y="2159396"/>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sp>
        <p:nvSpPr>
          <p:cNvPr id="31" name="Content Placeholder 26"/>
          <p:cNvSpPr txBox="1">
            <a:spLocks/>
          </p:cNvSpPr>
          <p:nvPr/>
        </p:nvSpPr>
        <p:spPr bwMode="auto">
          <a:xfrm>
            <a:off x="2783897" y="4133146"/>
            <a:ext cx="3314926" cy="905977"/>
          </a:xfrm>
          <a:prstGeom prst="rect">
            <a:avLst/>
          </a:prstGeom>
          <a:noFill/>
          <a:ln w="9525">
            <a:noFill/>
            <a:miter lim="800000"/>
            <a:headEnd/>
            <a:tailEnd/>
          </a:ln>
        </p:spPr>
        <p:txBody>
          <a:bodyPr/>
          <a:lstStyle/>
          <a:p>
            <a:pPr marL="190500" indent="-190500" algn="l">
              <a:lnSpc>
                <a:spcPts val="1800"/>
              </a:lnSpc>
              <a:spcBef>
                <a:spcPts val="0"/>
              </a:spcBef>
              <a:spcAft>
                <a:spcPts val="0"/>
              </a:spcAft>
              <a:defRPr/>
            </a:pPr>
            <a:r>
              <a:rPr lang="en-GB" sz="1600" b="1" dirty="0">
                <a:solidFill>
                  <a:schemeClr val="bg1"/>
                </a:solidFill>
                <a:latin typeface="+mn-lt"/>
              </a:rPr>
              <a:t>Stratification</a:t>
            </a:r>
          </a:p>
          <a:p>
            <a:pPr marL="203200" indent="-203200">
              <a:lnSpc>
                <a:spcPts val="1800"/>
              </a:lnSpc>
              <a:spcBef>
                <a:spcPts val="0"/>
              </a:spcBef>
              <a:spcAft>
                <a:spcPts val="0"/>
              </a:spcAft>
              <a:buFont typeface="Arial" pitchFamily="34" charset="0"/>
              <a:buChar char="•"/>
              <a:defRPr/>
            </a:pPr>
            <a:r>
              <a:rPr lang="pt-BR" sz="1600" dirty="0" smtClean="0"/>
              <a:t>FOLFOX/FOLFIRI</a:t>
            </a:r>
          </a:p>
          <a:p>
            <a:pPr marL="203200" indent="-203200">
              <a:lnSpc>
                <a:spcPts val="1800"/>
              </a:lnSpc>
              <a:spcBef>
                <a:spcPts val="0"/>
              </a:spcBef>
              <a:spcAft>
                <a:spcPts val="0"/>
              </a:spcAft>
              <a:buFont typeface="Arial" pitchFamily="34" charset="0"/>
              <a:buChar char="•"/>
              <a:defRPr/>
            </a:pPr>
            <a:r>
              <a:rPr lang="pt-BR" sz="1600" dirty="0" smtClean="0"/>
              <a:t>Prior </a:t>
            </a:r>
            <a:r>
              <a:rPr lang="pt-BR" sz="1600" dirty="0" err="1"/>
              <a:t>adjuvant</a:t>
            </a:r>
            <a:r>
              <a:rPr lang="pt-BR" sz="1600" dirty="0"/>
              <a:t> </a:t>
            </a:r>
            <a:r>
              <a:rPr lang="pt-BR" sz="1600" dirty="0" smtClean="0"/>
              <a:t>CT</a:t>
            </a:r>
          </a:p>
          <a:p>
            <a:pPr marL="203200" indent="-203200">
              <a:lnSpc>
                <a:spcPts val="1800"/>
              </a:lnSpc>
              <a:spcBef>
                <a:spcPts val="0"/>
              </a:spcBef>
              <a:spcAft>
                <a:spcPts val="0"/>
              </a:spcAft>
              <a:buFont typeface="Arial" pitchFamily="34" charset="0"/>
              <a:buChar char="•"/>
              <a:defRPr/>
            </a:pPr>
            <a:r>
              <a:rPr lang="pt-BR" sz="1600" dirty="0"/>
              <a:t>P</a:t>
            </a:r>
            <a:r>
              <a:rPr lang="pt-BR" sz="1600" dirty="0" smtClean="0"/>
              <a:t>rior </a:t>
            </a:r>
            <a:r>
              <a:rPr lang="pt-BR" sz="1600" dirty="0"/>
              <a:t>CRT</a:t>
            </a:r>
          </a:p>
        </p:txBody>
      </p:sp>
      <p:cxnSp>
        <p:nvCxnSpPr>
          <p:cNvPr id="32" name="AutoShape 19"/>
          <p:cNvCxnSpPr>
            <a:cxnSpLocks noChangeShapeType="1"/>
          </p:cNvCxnSpPr>
          <p:nvPr/>
        </p:nvCxnSpPr>
        <p:spPr bwMode="auto">
          <a:xfrm>
            <a:off x="3684814" y="3321909"/>
            <a:ext cx="256723" cy="0"/>
          </a:xfrm>
          <a:prstGeom prst="straightConnector1">
            <a:avLst/>
          </a:prstGeom>
          <a:noFill/>
          <a:ln w="57150">
            <a:solidFill>
              <a:schemeClr val="bg2">
                <a:lumMod val="60000"/>
                <a:lumOff val="40000"/>
              </a:schemeClr>
            </a:solidFill>
            <a:round/>
            <a:headEnd/>
            <a:tailEnd type="triangle" w="med" len="med"/>
          </a:ln>
        </p:spPr>
      </p:cxnSp>
      <p:cxnSp>
        <p:nvCxnSpPr>
          <p:cNvPr id="33" name="AutoShape 20"/>
          <p:cNvCxnSpPr>
            <a:cxnSpLocks noChangeShapeType="1"/>
          </p:cNvCxnSpPr>
          <p:nvPr/>
        </p:nvCxnSpPr>
        <p:spPr bwMode="auto">
          <a:xfrm>
            <a:off x="7542220" y="4232530"/>
            <a:ext cx="574215" cy="0"/>
          </a:xfrm>
          <a:prstGeom prst="straightConnector1">
            <a:avLst/>
          </a:prstGeom>
          <a:noFill/>
          <a:ln w="57150">
            <a:solidFill>
              <a:schemeClr val="bg2">
                <a:lumMod val="60000"/>
                <a:lumOff val="40000"/>
              </a:schemeClr>
            </a:solidFill>
            <a:prstDash val="sysDot"/>
            <a:round/>
            <a:headEnd/>
            <a:tailEnd type="triangle" w="med" len="med"/>
          </a:ln>
        </p:spPr>
      </p:cxnSp>
      <p:cxnSp>
        <p:nvCxnSpPr>
          <p:cNvPr id="34" name="AutoShape 21"/>
          <p:cNvCxnSpPr>
            <a:cxnSpLocks noChangeShapeType="1"/>
          </p:cNvCxnSpPr>
          <p:nvPr/>
        </p:nvCxnSpPr>
        <p:spPr bwMode="auto">
          <a:xfrm>
            <a:off x="7543800" y="2423715"/>
            <a:ext cx="572635" cy="0"/>
          </a:xfrm>
          <a:prstGeom prst="straightConnector1">
            <a:avLst/>
          </a:prstGeom>
          <a:noFill/>
          <a:ln w="57150">
            <a:solidFill>
              <a:schemeClr val="bg2">
                <a:lumMod val="60000"/>
                <a:lumOff val="40000"/>
              </a:schemeClr>
            </a:solidFill>
            <a:round/>
            <a:headEnd/>
            <a:tailEnd type="triangle" w="med" len="med"/>
          </a:ln>
        </p:spPr>
      </p:cxnSp>
      <p:sp>
        <p:nvSpPr>
          <p:cNvPr id="35" name="AutoShape 12"/>
          <p:cNvSpPr>
            <a:spLocks noChangeArrowheads="1"/>
          </p:cNvSpPr>
          <p:nvPr/>
        </p:nvSpPr>
        <p:spPr bwMode="auto">
          <a:xfrm>
            <a:off x="4865310" y="3822162"/>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ea typeface="SimSun" pitchFamily="2" charset="-122"/>
              </a:rPr>
              <a:t>Cetuximab + Bevacizumab + CT</a:t>
            </a:r>
            <a:r>
              <a:rPr lang="en-GB" baseline="30000" dirty="0"/>
              <a:t>†</a:t>
            </a:r>
            <a:endParaRPr lang="en-GB" altLang="zh-CN" dirty="0">
              <a:ea typeface="SimSun" pitchFamily="2" charset="-122"/>
            </a:endParaRPr>
          </a:p>
          <a:p>
            <a:pPr algn="ctr" defTabSz="892175" eaLnBrk="0" hangingPunct="0"/>
            <a:r>
              <a:rPr lang="en-GB" altLang="zh-CN" dirty="0">
                <a:ea typeface="SimSun" pitchFamily="2" charset="-122"/>
              </a:rPr>
              <a:t>(</a:t>
            </a:r>
            <a:r>
              <a:rPr lang="en-GB" altLang="zh-CN" dirty="0" smtClean="0">
                <a:ea typeface="SimSun" pitchFamily="2" charset="-122"/>
              </a:rPr>
              <a:t>n=533</a:t>
            </a:r>
            <a:r>
              <a:rPr lang="en-GB" altLang="zh-CN" dirty="0">
                <a:ea typeface="SimSun" pitchFamily="2" charset="-122"/>
              </a:rPr>
              <a:t>)</a:t>
            </a:r>
          </a:p>
        </p:txBody>
      </p:sp>
      <p:sp>
        <p:nvSpPr>
          <p:cNvPr id="37" name="AutoShape 8"/>
          <p:cNvSpPr>
            <a:spLocks noChangeArrowheads="1"/>
          </p:cNvSpPr>
          <p:nvPr/>
        </p:nvSpPr>
        <p:spPr bwMode="auto">
          <a:xfrm>
            <a:off x="4865310" y="201334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a:solidFill>
                  <a:schemeClr val="tx2"/>
                </a:solidFill>
                <a:ea typeface="SimSun" pitchFamily="2" charset="-122"/>
              </a:rPr>
              <a:t>Cetuximab + CT</a:t>
            </a:r>
            <a:r>
              <a:rPr lang="en-GB" baseline="30000" dirty="0">
                <a:solidFill>
                  <a:schemeClr val="tx2"/>
                </a:solidFill>
              </a:rPr>
              <a:t>†</a:t>
            </a:r>
            <a:r>
              <a:rPr lang="en-GB" altLang="zh-CN" dirty="0">
                <a:solidFill>
                  <a:schemeClr val="tx2"/>
                </a:solidFill>
                <a:ea typeface="SimSun" pitchFamily="2" charset="-122"/>
              </a:rPr>
              <a:t> </a:t>
            </a:r>
          </a:p>
          <a:p>
            <a:pPr algn="ctr" defTabSz="892175" eaLnBrk="0" hangingPunct="0"/>
            <a:r>
              <a:rPr lang="en-GB" altLang="zh-CN" dirty="0">
                <a:solidFill>
                  <a:schemeClr val="tx2"/>
                </a:solidFill>
                <a:ea typeface="SimSun" pitchFamily="2" charset="-122"/>
              </a:rPr>
              <a:t>(</a:t>
            </a:r>
            <a:r>
              <a:rPr lang="en-GB" altLang="zh-CN" dirty="0" smtClean="0">
                <a:solidFill>
                  <a:schemeClr val="tx2"/>
                </a:solidFill>
                <a:ea typeface="SimSun" pitchFamily="2" charset="-122"/>
              </a:rPr>
              <a:t>n=902)</a:t>
            </a:r>
            <a:endParaRPr lang="en-GB" altLang="zh-CN" dirty="0">
              <a:solidFill>
                <a:schemeClr val="tx2"/>
              </a:solidFill>
              <a:ea typeface="SimSun" pitchFamily="2" charset="-122"/>
            </a:endParaRPr>
          </a:p>
        </p:txBody>
      </p:sp>
      <p:sp>
        <p:nvSpPr>
          <p:cNvPr id="39" name="AutoShape 12"/>
          <p:cNvSpPr>
            <a:spLocks noChangeArrowheads="1"/>
          </p:cNvSpPr>
          <p:nvPr/>
        </p:nvSpPr>
        <p:spPr bwMode="auto">
          <a:xfrm>
            <a:off x="8116435" y="3057591"/>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40" name="AutoShape 21"/>
          <p:cNvCxnSpPr>
            <a:cxnSpLocks noChangeShapeType="1"/>
          </p:cNvCxnSpPr>
          <p:nvPr/>
        </p:nvCxnSpPr>
        <p:spPr bwMode="auto">
          <a:xfrm>
            <a:off x="7543800" y="3321909"/>
            <a:ext cx="572635" cy="0"/>
          </a:xfrm>
          <a:prstGeom prst="straightConnector1">
            <a:avLst/>
          </a:prstGeom>
          <a:noFill/>
          <a:ln w="57150">
            <a:solidFill>
              <a:schemeClr val="bg2">
                <a:lumMod val="60000"/>
                <a:lumOff val="40000"/>
              </a:schemeClr>
            </a:solidFill>
            <a:round/>
            <a:headEnd/>
            <a:tailEnd type="triangle" w="med" len="med"/>
          </a:ln>
        </p:spPr>
      </p:cxnSp>
      <p:sp>
        <p:nvSpPr>
          <p:cNvPr id="41" name="AutoShape 8"/>
          <p:cNvSpPr>
            <a:spLocks noChangeArrowheads="1"/>
          </p:cNvSpPr>
          <p:nvPr/>
        </p:nvSpPr>
        <p:spPr bwMode="auto">
          <a:xfrm>
            <a:off x="4865310" y="2911541"/>
            <a:ext cx="2678490" cy="820737"/>
          </a:xfrm>
          <a:prstGeom prst="rect">
            <a:avLst/>
          </a:prstGeom>
          <a:solidFill>
            <a:schemeClr val="accent4"/>
          </a:solidFill>
          <a:ln w="9525" algn="ctr">
            <a:noFill/>
            <a:round/>
            <a:headEnd/>
            <a:tailEnd/>
          </a:ln>
        </p:spPr>
        <p:txBody>
          <a:bodyPr lIns="90488" tIns="0" rIns="90488" bIns="0" anchor="ctr"/>
          <a:lstStyle/>
          <a:p>
            <a:pPr algn="ctr" defTabSz="892175" eaLnBrk="0" hangingPunct="0"/>
            <a:r>
              <a:rPr lang="en-GB" altLang="zh-CN" dirty="0">
                <a:ea typeface="SimSun" pitchFamily="2" charset="-122"/>
              </a:rPr>
              <a:t>Bevacizumab + CT</a:t>
            </a:r>
            <a:r>
              <a:rPr lang="en-GB" baseline="30000" dirty="0" smtClean="0"/>
              <a:t>†</a:t>
            </a:r>
          </a:p>
          <a:p>
            <a:pPr algn="ctr" defTabSz="892175" eaLnBrk="0" hangingPunct="0"/>
            <a:r>
              <a:rPr lang="en-GB" altLang="zh-CN" dirty="0" smtClean="0">
                <a:ea typeface="SimSun" pitchFamily="2" charset="-122"/>
              </a:rPr>
              <a:t>(n=899)</a:t>
            </a:r>
            <a:endParaRPr lang="en-GB" altLang="zh-CN" dirty="0">
              <a:ea typeface="SimSun" pitchFamily="2" charset="-122"/>
            </a:endParaRPr>
          </a:p>
        </p:txBody>
      </p:sp>
      <p:cxnSp>
        <p:nvCxnSpPr>
          <p:cNvPr id="42" name="AutoShape 19"/>
          <p:cNvCxnSpPr>
            <a:cxnSpLocks noChangeShapeType="1"/>
          </p:cNvCxnSpPr>
          <p:nvPr/>
        </p:nvCxnSpPr>
        <p:spPr bwMode="auto">
          <a:xfrm flipV="1">
            <a:off x="4525132" y="3321359"/>
            <a:ext cx="340178" cy="1101"/>
          </a:xfrm>
          <a:prstGeom prst="straightConnector1">
            <a:avLst/>
          </a:prstGeom>
          <a:noFill/>
          <a:ln w="57150">
            <a:solidFill>
              <a:schemeClr val="bg2">
                <a:lumMod val="60000"/>
                <a:lumOff val="40000"/>
              </a:schemeClr>
            </a:solidFill>
            <a:round/>
            <a:headEnd/>
            <a:tailEnd type="triangle" w="med" len="med"/>
          </a:ln>
        </p:spPr>
      </p:cxnSp>
      <p:sp>
        <p:nvSpPr>
          <p:cNvPr id="43" name="Rectangle 9"/>
          <p:cNvSpPr txBox="1">
            <a:spLocks noChangeArrowheads="1"/>
          </p:cNvSpPr>
          <p:nvPr/>
        </p:nvSpPr>
        <p:spPr>
          <a:xfrm>
            <a:off x="373833" y="5039123"/>
            <a:ext cx="4130676" cy="1226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smtClean="0">
                <a:solidFill>
                  <a:schemeClr val="bg2"/>
                </a:solidFill>
              </a:rPr>
              <a:t>PRIMARY ENDPOINT</a:t>
            </a:r>
          </a:p>
          <a:p>
            <a:r>
              <a:rPr lang="en-GB" sz="1600" kern="0" dirty="0" smtClean="0"/>
              <a:t>OS</a:t>
            </a:r>
          </a:p>
        </p:txBody>
      </p:sp>
      <p:sp>
        <p:nvSpPr>
          <p:cNvPr id="44" name="Content Placeholder 26"/>
          <p:cNvSpPr txBox="1">
            <a:spLocks/>
          </p:cNvSpPr>
          <p:nvPr/>
        </p:nvSpPr>
        <p:spPr>
          <a:xfrm>
            <a:off x="4743999" y="5039123"/>
            <a:ext cx="4130675" cy="1226484"/>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smtClean="0">
                <a:solidFill>
                  <a:schemeClr val="bg2"/>
                </a:solidFill>
              </a:rPr>
              <a:t>SECONDARY ENDPOINT</a:t>
            </a:r>
          </a:p>
          <a:p>
            <a:r>
              <a:rPr lang="en-GB" sz="1600" kern="0" dirty="0" smtClean="0"/>
              <a:t>PFS</a:t>
            </a:r>
          </a:p>
        </p:txBody>
      </p:sp>
      <p:cxnSp>
        <p:nvCxnSpPr>
          <p:cNvPr id="45" name="AutoShape 19"/>
          <p:cNvCxnSpPr>
            <a:cxnSpLocks noChangeShapeType="1"/>
          </p:cNvCxnSpPr>
          <p:nvPr/>
        </p:nvCxnSpPr>
        <p:spPr bwMode="auto">
          <a:xfrm>
            <a:off x="2801141" y="3321909"/>
            <a:ext cx="256723" cy="0"/>
          </a:xfrm>
          <a:prstGeom prst="straightConnector1">
            <a:avLst/>
          </a:prstGeom>
          <a:noFill/>
          <a:ln w="57150">
            <a:solidFill>
              <a:schemeClr val="bg2">
                <a:lumMod val="60000"/>
                <a:lumOff val="40000"/>
              </a:schemeClr>
            </a:solidFill>
            <a:round/>
            <a:headEnd/>
            <a:tailEnd type="triangle" w="med" len="med"/>
          </a:ln>
        </p:spPr>
      </p:cxnSp>
      <p:sp>
        <p:nvSpPr>
          <p:cNvPr id="48" name="AutoShape 9"/>
          <p:cNvSpPr>
            <a:spLocks noChangeArrowheads="1"/>
          </p:cNvSpPr>
          <p:nvPr/>
        </p:nvSpPr>
        <p:spPr bwMode="auto">
          <a:xfrm>
            <a:off x="174171" y="2639928"/>
            <a:ext cx="2667914" cy="136396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a:solidFill>
                  <a:schemeClr val="tx2"/>
                </a:solidFill>
                <a:ea typeface="SimSun" pitchFamily="2" charset="-122"/>
              </a:rPr>
              <a:t>Key patient inclusion criteria</a:t>
            </a:r>
            <a:endParaRPr lang="en-GB" altLang="zh-CN" dirty="0">
              <a:solidFill>
                <a:schemeClr val="tx2"/>
              </a:solidFill>
              <a:ea typeface="SimSun" pitchFamily="2" charset="-122"/>
            </a:endParaRPr>
          </a:p>
          <a:p>
            <a:pPr marL="228600" indent="-228600" defTabSz="892175" eaLnBrk="0" hangingPunct="0">
              <a:spcAft>
                <a:spcPct val="30000"/>
              </a:spcAft>
              <a:buFont typeface="Arial" pitchFamily="34" charset="0"/>
              <a:buChar char="•"/>
            </a:pPr>
            <a:r>
              <a:rPr lang="en-GB" altLang="zh-CN" dirty="0" err="1">
                <a:solidFill>
                  <a:schemeClr val="tx2"/>
                </a:solidFill>
                <a:ea typeface="SimSun" pitchFamily="2" charset="-122"/>
              </a:rPr>
              <a:t>mCRC</a:t>
            </a:r>
            <a:r>
              <a:rPr lang="en-GB" altLang="zh-CN" dirty="0">
                <a:solidFill>
                  <a:schemeClr val="tx2"/>
                </a:solidFill>
                <a:ea typeface="SimSun" pitchFamily="2" charset="-122"/>
              </a:rPr>
              <a:t> with </a:t>
            </a:r>
            <a:r>
              <a:rPr lang="en-GB" altLang="zh-CN" dirty="0" err="1">
                <a:solidFill>
                  <a:schemeClr val="tx2"/>
                </a:solidFill>
                <a:ea typeface="SimSun" pitchFamily="2" charset="-122"/>
              </a:rPr>
              <a:t>wt</a:t>
            </a:r>
            <a:r>
              <a:rPr lang="en-GB" altLang="zh-CN" dirty="0">
                <a:solidFill>
                  <a:schemeClr val="tx2"/>
                </a:solidFill>
                <a:ea typeface="SimSun" pitchFamily="2" charset="-122"/>
              </a:rPr>
              <a:t> </a:t>
            </a:r>
            <a:r>
              <a:rPr lang="en-GB" altLang="zh-CN" i="1" dirty="0">
                <a:solidFill>
                  <a:schemeClr val="tx2"/>
                </a:solidFill>
                <a:ea typeface="SimSun" pitchFamily="2" charset="-122"/>
              </a:rPr>
              <a:t>KRAS</a:t>
            </a:r>
            <a:r>
              <a:rPr lang="en-GB" altLang="zh-CN" dirty="0">
                <a:solidFill>
                  <a:schemeClr val="tx2"/>
                </a:solidFill>
                <a:ea typeface="SimSun" pitchFamily="2" charset="-122"/>
              </a:rPr>
              <a:t>*</a:t>
            </a:r>
          </a:p>
          <a:p>
            <a:pPr marL="292100" indent="-292100" defTabSz="892175" eaLnBrk="0" hangingPunct="0">
              <a:spcAft>
                <a:spcPct val="30000"/>
              </a:spcAft>
            </a:pPr>
            <a:r>
              <a:rPr lang="en-GB" altLang="zh-CN" dirty="0">
                <a:solidFill>
                  <a:schemeClr val="tx2"/>
                </a:solidFill>
                <a:ea typeface="SimSun" pitchFamily="2" charset="-122"/>
              </a:rPr>
              <a:t>(n=2,334)</a:t>
            </a:r>
          </a:p>
        </p:txBody>
      </p:sp>
      <p:sp>
        <p:nvSpPr>
          <p:cNvPr id="50" name="AutoShape 8"/>
          <p:cNvSpPr>
            <a:spLocks noChangeArrowheads="1"/>
          </p:cNvSpPr>
          <p:nvPr/>
        </p:nvSpPr>
        <p:spPr bwMode="auto">
          <a:xfrm>
            <a:off x="3030496" y="3050664"/>
            <a:ext cx="663129" cy="542490"/>
          </a:xfrm>
          <a:prstGeom prst="rect">
            <a:avLst/>
          </a:prstGeom>
          <a:solidFill>
            <a:srgbClr val="A0A0A0"/>
          </a:solidFill>
          <a:ln w="9525" algn="ctr">
            <a:noFill/>
            <a:round/>
            <a:headEnd/>
            <a:tailEnd/>
          </a:ln>
        </p:spPr>
        <p:txBody>
          <a:bodyPr lIns="90488" tIns="0" rIns="90488" bIns="0" anchor="ctr"/>
          <a:lstStyle/>
          <a:p>
            <a:pPr algn="ctr" defTabSz="892175" eaLnBrk="0" hangingPunct="0"/>
            <a:r>
              <a:rPr lang="en-GB" altLang="zh-CN" dirty="0">
                <a:ea typeface="SimSun" pitchFamily="2" charset="-122"/>
              </a:rPr>
              <a:t>CT</a:t>
            </a:r>
            <a:r>
              <a:rPr lang="en-GB" baseline="30000" dirty="0"/>
              <a:t>†</a:t>
            </a:r>
            <a:endParaRPr lang="en-GB" altLang="zh-CN" dirty="0">
              <a:ea typeface="SimSun" pitchFamily="2" charset="-122"/>
            </a:endParaRPr>
          </a:p>
        </p:txBody>
      </p:sp>
    </p:spTree>
    <p:extLst>
      <p:ext uri="{BB962C8B-B14F-4D97-AF65-F5344CB8AC3E}">
        <p14:creationId xmlns:p14="http://schemas.microsoft.com/office/powerpoint/2010/main" val="26749455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234: Expanded analyses of NAPOLI-1: Phase 3 study of MM-398 (</a:t>
            </a:r>
            <a:r>
              <a:rPr lang="en-GB" sz="1800" dirty="0" err="1"/>
              <a:t>nal</a:t>
            </a:r>
            <a:r>
              <a:rPr lang="en-GB" sz="1800" dirty="0"/>
              <a:t>-IRI), with or without fluorouracil and </a:t>
            </a:r>
            <a:r>
              <a:rPr lang="en-GB" sz="1800" dirty="0" err="1"/>
              <a:t>leucovorin</a:t>
            </a:r>
            <a:r>
              <a:rPr lang="en-GB" sz="1800" dirty="0"/>
              <a:t>, versus 5-fluorouracil and </a:t>
            </a:r>
            <a:r>
              <a:rPr lang="en-GB" sz="1800" dirty="0" err="1"/>
              <a:t>leucovorin</a:t>
            </a:r>
            <a:r>
              <a:rPr lang="en-GB" sz="1800" dirty="0"/>
              <a:t>, in metastatic pancreatic cancer (</a:t>
            </a:r>
            <a:r>
              <a:rPr lang="en-GB" sz="1800" dirty="0" err="1"/>
              <a:t>mPAC</a:t>
            </a:r>
            <a:r>
              <a:rPr lang="en-GB" sz="1800" dirty="0"/>
              <a:t>) previously treated with gemcitabine-based therapy – Chen LT, et al</a:t>
            </a:r>
          </a:p>
        </p:txBody>
      </p:sp>
      <p:sp>
        <p:nvSpPr>
          <p:cNvPr id="3" name="Content Placeholder 2"/>
          <p:cNvSpPr>
            <a:spLocks noGrp="1"/>
          </p:cNvSpPr>
          <p:nvPr>
            <p:ph idx="1"/>
          </p:nvPr>
        </p:nvSpPr>
        <p:spPr/>
        <p:txBody>
          <a:bodyPr/>
          <a:lstStyle/>
          <a:p>
            <a:pPr marL="0" indent="0">
              <a:spcAft>
                <a:spcPts val="26400"/>
              </a:spcAft>
              <a:buClr>
                <a:srgbClr val="043882"/>
              </a:buClr>
              <a:buNone/>
            </a:pPr>
            <a:r>
              <a:rPr lang="en-GB" sz="1600" b="1" dirty="0">
                <a:solidFill>
                  <a:schemeClr val="tx1"/>
                </a:solidFill>
              </a:rPr>
              <a:t>Key results</a:t>
            </a:r>
            <a:endParaRPr lang="en-GB" sz="1600" dirty="0">
              <a:solidFill>
                <a:schemeClr val="tx1"/>
              </a:solidFill>
            </a:endParaRPr>
          </a:p>
          <a:p>
            <a:pPr>
              <a:spcBef>
                <a:spcPts val="1200"/>
              </a:spcBef>
              <a:buClr>
                <a:srgbClr val="043882"/>
              </a:buClr>
            </a:pPr>
            <a:r>
              <a:rPr lang="en-GB" sz="1600" dirty="0">
                <a:solidFill>
                  <a:schemeClr val="tx1"/>
                </a:solidFill>
              </a:rPr>
              <a:t>MM-398 + 5-FU/LV significantly increased PFS and ORR and provided a greater reduction in CA19-9 compared with 5-FU/LV</a:t>
            </a:r>
          </a:p>
          <a:p>
            <a:pPr>
              <a:buClr>
                <a:srgbClr val="043882"/>
              </a:buClr>
            </a:pPr>
            <a:r>
              <a:rPr lang="en-GB" sz="1600" dirty="0">
                <a:solidFill>
                  <a:schemeClr val="tx1"/>
                </a:solidFill>
              </a:rPr>
              <a:t>MM-398 + 5-FU/LV demonstrated favourable outcomes for OS in prognostic subgroups, tumour characteristics and previous treatment vs. 5-FU/LV</a:t>
            </a:r>
          </a:p>
          <a:p>
            <a:endParaRPr lang="en-GB" dirty="0"/>
          </a:p>
        </p:txBody>
      </p:sp>
      <p:sp>
        <p:nvSpPr>
          <p:cNvPr id="4" name="Text Placeholder 3"/>
          <p:cNvSpPr>
            <a:spLocks noGrp="1"/>
          </p:cNvSpPr>
          <p:nvPr>
            <p:ph type="body" sz="quarter" idx="10"/>
          </p:nvPr>
        </p:nvSpPr>
        <p:spPr/>
        <p:txBody>
          <a:bodyPr/>
          <a:lstStyle/>
          <a:p>
            <a:r>
              <a:rPr lang="en-GB" dirty="0">
                <a:solidFill>
                  <a:srgbClr val="363636"/>
                </a:solidFill>
              </a:rPr>
              <a:t>*</a:t>
            </a:r>
            <a:r>
              <a:rPr lang="en-GB" dirty="0" err="1">
                <a:solidFill>
                  <a:srgbClr val="363636"/>
                </a:solidFill>
              </a:rPr>
              <a:t>Unstratified</a:t>
            </a:r>
            <a:r>
              <a:rPr lang="en-GB" dirty="0">
                <a:solidFill>
                  <a:srgbClr val="363636"/>
                </a:solidFill>
              </a:rPr>
              <a:t> HR 0.67 (95% CI 0.49, 0.92), p=0.0122;</a:t>
            </a:r>
            <a:br>
              <a:rPr lang="en-GB" dirty="0">
                <a:solidFill>
                  <a:srgbClr val="363636"/>
                </a:solidFill>
              </a:rPr>
            </a:br>
            <a:r>
              <a:rPr lang="en-GB" dirty="0">
                <a:solidFill>
                  <a:srgbClr val="363636"/>
                </a:solidFill>
              </a:rPr>
              <a:t>**</a:t>
            </a:r>
            <a:r>
              <a:rPr lang="en-GB" dirty="0" err="1">
                <a:solidFill>
                  <a:srgbClr val="363636"/>
                </a:solidFill>
              </a:rPr>
              <a:t>unstratified</a:t>
            </a:r>
            <a:r>
              <a:rPr lang="en-GB" dirty="0">
                <a:solidFill>
                  <a:srgbClr val="363636"/>
                </a:solidFill>
              </a:rPr>
              <a:t> HR 0.99 (95% CI 0.77, 1.28), </a:t>
            </a:r>
            <a:r>
              <a:rPr lang="en-GB" dirty="0" smtClean="0">
                <a:solidFill>
                  <a:srgbClr val="363636"/>
                </a:solidFill>
              </a:rPr>
              <a:t>p=0.9416</a:t>
            </a:r>
            <a:endParaRPr lang="en-GB" dirty="0">
              <a:solidFill>
                <a:srgbClr val="363636"/>
              </a:solidFill>
            </a:endParaRPr>
          </a:p>
        </p:txBody>
      </p:sp>
      <p:sp>
        <p:nvSpPr>
          <p:cNvPr id="5" name="Text Placeholder 4"/>
          <p:cNvSpPr>
            <a:spLocks noGrp="1"/>
          </p:cNvSpPr>
          <p:nvPr>
            <p:ph type="body" sz="quarter" idx="11"/>
          </p:nvPr>
        </p:nvSpPr>
        <p:spPr/>
        <p:txBody>
          <a:bodyPr/>
          <a:lstStyle/>
          <a:p>
            <a:r>
              <a:rPr lang="fr-FR" dirty="0">
                <a:solidFill>
                  <a:srgbClr val="363636"/>
                </a:solidFill>
              </a:rPr>
              <a:t>Chen 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234</a:t>
            </a:r>
            <a:r>
              <a:rPr lang="fr-FR" dirty="0" smtClean="0">
                <a:solidFill>
                  <a:srgbClr val="363636"/>
                </a:solidFill>
              </a:rPr>
              <a:t>)</a:t>
            </a:r>
            <a:endParaRPr lang="en-GB" dirty="0">
              <a:solidFill>
                <a:srgbClr val="363636"/>
              </a:solidFill>
            </a:endParaRPr>
          </a:p>
        </p:txBody>
      </p:sp>
      <p:grpSp>
        <p:nvGrpSpPr>
          <p:cNvPr id="6" name="Group 5"/>
          <p:cNvGrpSpPr/>
          <p:nvPr/>
        </p:nvGrpSpPr>
        <p:grpSpPr>
          <a:xfrm>
            <a:off x="530442" y="1547366"/>
            <a:ext cx="8142067" cy="3299492"/>
            <a:chOff x="530442" y="1738438"/>
            <a:chExt cx="8142067" cy="3299492"/>
          </a:xfrm>
        </p:grpSpPr>
        <p:sp>
          <p:nvSpPr>
            <p:cNvPr id="7" name="Rectangle 6"/>
            <p:cNvSpPr/>
            <p:nvPr/>
          </p:nvSpPr>
          <p:spPr>
            <a:xfrm>
              <a:off x="2752273" y="2688582"/>
              <a:ext cx="214302" cy="24476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a:solidFill>
                  <a:schemeClr val="tx1"/>
                </a:solidFill>
              </a:endParaRPr>
            </a:p>
          </p:txBody>
        </p:sp>
        <p:sp>
          <p:nvSpPr>
            <p:cNvPr id="8" name="Rectangle 7"/>
            <p:cNvSpPr/>
            <p:nvPr/>
          </p:nvSpPr>
          <p:spPr>
            <a:xfrm>
              <a:off x="697082" y="1769872"/>
              <a:ext cx="765813" cy="400110"/>
            </a:xfrm>
            <a:prstGeom prst="rect">
              <a:avLst/>
            </a:prstGeom>
          </p:spPr>
          <p:txBody>
            <a:bodyPr wrap="square" anchor="ctr">
              <a:spAutoFit/>
            </a:bodyPr>
            <a:lstStyle/>
            <a:p>
              <a:r>
                <a:rPr lang="en-GB" sz="2000" b="1" dirty="0">
                  <a:solidFill>
                    <a:srgbClr val="363636"/>
                  </a:solidFill>
                  <a:latin typeface="+mn-lt"/>
                </a:rPr>
                <a:t>OS</a:t>
              </a:r>
            </a:p>
          </p:txBody>
        </p:sp>
        <p:sp>
          <p:nvSpPr>
            <p:cNvPr id="9" name="Text Box 62"/>
            <p:cNvSpPr txBox="1">
              <a:spLocks noChangeArrowheads="1"/>
            </p:cNvSpPr>
            <p:nvPr/>
          </p:nvSpPr>
          <p:spPr bwMode="auto">
            <a:xfrm rot="16200000">
              <a:off x="110616" y="3432685"/>
              <a:ext cx="109356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latin typeface="+mn-lt"/>
                  <a:cs typeface="Arial" panose="020B0604020202020204" pitchFamily="34" charset="0"/>
                </a:rPr>
                <a:t>OS proportion</a:t>
              </a:r>
              <a:endParaRPr lang="en-GB" altLang="en-US" sz="1000" b="1" dirty="0">
                <a:latin typeface="+mn-lt"/>
                <a:cs typeface="Arial" panose="020B0604020202020204" pitchFamily="34" charset="0"/>
              </a:endParaRPr>
            </a:p>
          </p:txBody>
        </p:sp>
        <p:sp>
          <p:nvSpPr>
            <p:cNvPr id="10" name="Text Box 103"/>
            <p:cNvSpPr txBox="1">
              <a:spLocks noChangeArrowheads="1"/>
            </p:cNvSpPr>
            <p:nvPr/>
          </p:nvSpPr>
          <p:spPr bwMode="auto">
            <a:xfrm>
              <a:off x="1575999" y="4791709"/>
              <a:ext cx="22349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latin typeface="+mn-lt"/>
                  <a:cs typeface="Arial" panose="020B0604020202020204" pitchFamily="34" charset="0"/>
                </a:rPr>
                <a:t>Time from randomisation (month)</a:t>
              </a:r>
              <a:endParaRPr lang="en-GB" altLang="en-US" sz="1000" b="1" dirty="0">
                <a:latin typeface="+mn-lt"/>
                <a:cs typeface="Arial" panose="020B0604020202020204" pitchFamily="34" charset="0"/>
              </a:endParaRPr>
            </a:p>
          </p:txBody>
        </p:sp>
        <p:sp>
          <p:nvSpPr>
            <p:cNvPr id="11" name="Text Box 105"/>
            <p:cNvSpPr txBox="1">
              <a:spLocks noChangeArrowheads="1"/>
            </p:cNvSpPr>
            <p:nvPr/>
          </p:nvSpPr>
          <p:spPr bwMode="auto">
            <a:xfrm>
              <a:off x="735065" y="3862240"/>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0.3</a:t>
              </a:r>
              <a:endParaRPr lang="en-GB" altLang="en-US" sz="800" b="1" dirty="0">
                <a:latin typeface="+mn-lt"/>
                <a:cs typeface="Arial" panose="020B0604020202020204" pitchFamily="34" charset="0"/>
              </a:endParaRPr>
            </a:p>
          </p:txBody>
        </p:sp>
        <p:sp>
          <p:nvSpPr>
            <p:cNvPr id="12" name="Text Box 106"/>
            <p:cNvSpPr txBox="1">
              <a:spLocks noChangeArrowheads="1"/>
            </p:cNvSpPr>
            <p:nvPr/>
          </p:nvSpPr>
          <p:spPr bwMode="auto">
            <a:xfrm>
              <a:off x="735065" y="3676489"/>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0.4</a:t>
              </a:r>
              <a:endParaRPr lang="en-GB" altLang="en-US" sz="800" b="1" dirty="0">
                <a:latin typeface="+mn-lt"/>
                <a:cs typeface="Arial" panose="020B0604020202020204" pitchFamily="34" charset="0"/>
              </a:endParaRPr>
            </a:p>
          </p:txBody>
        </p:sp>
        <p:sp>
          <p:nvSpPr>
            <p:cNvPr id="13" name="Text Box 107"/>
            <p:cNvSpPr txBox="1">
              <a:spLocks noChangeArrowheads="1"/>
            </p:cNvSpPr>
            <p:nvPr/>
          </p:nvSpPr>
          <p:spPr bwMode="auto">
            <a:xfrm>
              <a:off x="735065" y="3470289"/>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0.5</a:t>
              </a:r>
              <a:endParaRPr lang="en-GB" altLang="en-US" sz="800" b="1" dirty="0">
                <a:latin typeface="+mn-lt"/>
                <a:cs typeface="Arial" panose="020B0604020202020204" pitchFamily="34" charset="0"/>
              </a:endParaRPr>
            </a:p>
          </p:txBody>
        </p:sp>
        <p:sp>
          <p:nvSpPr>
            <p:cNvPr id="14" name="Text Box 108"/>
            <p:cNvSpPr txBox="1">
              <a:spLocks noChangeArrowheads="1"/>
            </p:cNvSpPr>
            <p:nvPr/>
          </p:nvSpPr>
          <p:spPr bwMode="auto">
            <a:xfrm>
              <a:off x="735065" y="3280186"/>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0.6</a:t>
              </a:r>
              <a:endParaRPr lang="en-GB" altLang="en-US" sz="800" b="1" dirty="0">
                <a:latin typeface="+mn-lt"/>
                <a:cs typeface="Arial" panose="020B0604020202020204" pitchFamily="34" charset="0"/>
              </a:endParaRPr>
            </a:p>
          </p:txBody>
        </p:sp>
        <p:sp>
          <p:nvSpPr>
            <p:cNvPr id="15" name="Text Box 109"/>
            <p:cNvSpPr txBox="1">
              <a:spLocks noChangeArrowheads="1"/>
            </p:cNvSpPr>
            <p:nvPr/>
          </p:nvSpPr>
          <p:spPr bwMode="auto">
            <a:xfrm>
              <a:off x="735065" y="3056044"/>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0.7</a:t>
              </a:r>
              <a:endParaRPr lang="en-GB" altLang="en-US" sz="800" b="1" dirty="0">
                <a:latin typeface="+mn-lt"/>
                <a:cs typeface="Arial" panose="020B0604020202020204" pitchFamily="34" charset="0"/>
              </a:endParaRPr>
            </a:p>
          </p:txBody>
        </p:sp>
        <p:sp>
          <p:nvSpPr>
            <p:cNvPr id="16" name="Text Box 110"/>
            <p:cNvSpPr txBox="1">
              <a:spLocks noChangeArrowheads="1"/>
            </p:cNvSpPr>
            <p:nvPr/>
          </p:nvSpPr>
          <p:spPr bwMode="auto">
            <a:xfrm>
              <a:off x="735065" y="2858289"/>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0.8</a:t>
              </a:r>
              <a:endParaRPr lang="en-GB" altLang="en-US" sz="800" b="1" dirty="0">
                <a:latin typeface="+mn-lt"/>
                <a:cs typeface="Arial" panose="020B0604020202020204" pitchFamily="34" charset="0"/>
              </a:endParaRPr>
            </a:p>
          </p:txBody>
        </p:sp>
        <p:sp>
          <p:nvSpPr>
            <p:cNvPr id="17" name="Text Box 111"/>
            <p:cNvSpPr txBox="1">
              <a:spLocks noChangeArrowheads="1"/>
            </p:cNvSpPr>
            <p:nvPr/>
          </p:nvSpPr>
          <p:spPr bwMode="auto">
            <a:xfrm>
              <a:off x="735065" y="2667128"/>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0.9</a:t>
              </a:r>
              <a:endParaRPr lang="en-GB" altLang="en-US" sz="800" b="1" dirty="0">
                <a:latin typeface="+mn-lt"/>
                <a:cs typeface="Arial" panose="020B0604020202020204" pitchFamily="34" charset="0"/>
              </a:endParaRPr>
            </a:p>
          </p:txBody>
        </p:sp>
        <p:sp>
          <p:nvSpPr>
            <p:cNvPr id="18" name="Text Box 112"/>
            <p:cNvSpPr txBox="1">
              <a:spLocks noChangeArrowheads="1"/>
            </p:cNvSpPr>
            <p:nvPr/>
          </p:nvSpPr>
          <p:spPr bwMode="auto">
            <a:xfrm>
              <a:off x="735065" y="2477024"/>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1.0</a:t>
              </a:r>
              <a:endParaRPr lang="en-GB" altLang="en-US" sz="800" b="1" dirty="0">
                <a:latin typeface="+mn-lt"/>
                <a:cs typeface="Arial" panose="020B0604020202020204" pitchFamily="34" charset="0"/>
              </a:endParaRPr>
            </a:p>
          </p:txBody>
        </p:sp>
        <p:sp>
          <p:nvSpPr>
            <p:cNvPr id="19" name="Text Box 113"/>
            <p:cNvSpPr txBox="1">
              <a:spLocks noChangeArrowheads="1"/>
            </p:cNvSpPr>
            <p:nvPr/>
          </p:nvSpPr>
          <p:spPr bwMode="auto">
            <a:xfrm>
              <a:off x="735065" y="4071210"/>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0.2</a:t>
              </a:r>
              <a:endParaRPr lang="en-GB" altLang="en-US" sz="800" b="1" dirty="0">
                <a:latin typeface="+mn-lt"/>
                <a:cs typeface="Arial" panose="020B0604020202020204" pitchFamily="34" charset="0"/>
              </a:endParaRPr>
            </a:p>
          </p:txBody>
        </p:sp>
        <p:sp>
          <p:nvSpPr>
            <p:cNvPr id="20" name="Text Box 114"/>
            <p:cNvSpPr txBox="1">
              <a:spLocks noChangeArrowheads="1"/>
            </p:cNvSpPr>
            <p:nvPr/>
          </p:nvSpPr>
          <p:spPr bwMode="auto">
            <a:xfrm>
              <a:off x="735065" y="4286907"/>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0.1</a:t>
              </a:r>
              <a:endParaRPr lang="en-GB" altLang="en-US" sz="800" b="1" dirty="0">
                <a:latin typeface="+mn-lt"/>
                <a:cs typeface="Arial" panose="020B0604020202020204" pitchFamily="34" charset="0"/>
              </a:endParaRPr>
            </a:p>
          </p:txBody>
        </p:sp>
        <p:sp>
          <p:nvSpPr>
            <p:cNvPr id="21" name="Text Box 115"/>
            <p:cNvSpPr txBox="1">
              <a:spLocks noChangeArrowheads="1"/>
            </p:cNvSpPr>
            <p:nvPr/>
          </p:nvSpPr>
          <p:spPr bwMode="auto">
            <a:xfrm>
              <a:off x="735065" y="4484796"/>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0.0</a:t>
              </a:r>
              <a:endParaRPr lang="en-GB" altLang="en-US" sz="800" b="1" dirty="0">
                <a:latin typeface="+mn-lt"/>
                <a:cs typeface="Arial" panose="020B0604020202020204" pitchFamily="34" charset="0"/>
              </a:endParaRPr>
            </a:p>
          </p:txBody>
        </p:sp>
        <p:grpSp>
          <p:nvGrpSpPr>
            <p:cNvPr id="22" name="Group 21"/>
            <p:cNvGrpSpPr/>
            <p:nvPr/>
          </p:nvGrpSpPr>
          <p:grpSpPr>
            <a:xfrm>
              <a:off x="1065488" y="2550053"/>
              <a:ext cx="3215080" cy="2070542"/>
              <a:chOff x="1167092" y="2550053"/>
              <a:chExt cx="3215080" cy="2070542"/>
            </a:xfrm>
          </p:grpSpPr>
          <p:sp>
            <p:nvSpPr>
              <p:cNvPr id="157" name="Freeform 144"/>
              <p:cNvSpPr>
                <a:spLocks/>
              </p:cNvSpPr>
              <p:nvPr/>
            </p:nvSpPr>
            <p:spPr bwMode="auto">
              <a:xfrm>
                <a:off x="1197829" y="2550053"/>
                <a:ext cx="3184343" cy="2016460"/>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58" name="Line 145"/>
              <p:cNvSpPr>
                <a:spLocks noChangeShapeType="1"/>
              </p:cNvSpPr>
              <p:nvPr/>
            </p:nvSpPr>
            <p:spPr bwMode="auto">
              <a:xfrm>
                <a:off x="1167092" y="2557779"/>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59" name="Line 146"/>
              <p:cNvSpPr>
                <a:spLocks noChangeShapeType="1"/>
              </p:cNvSpPr>
              <p:nvPr/>
            </p:nvSpPr>
            <p:spPr bwMode="auto">
              <a:xfrm>
                <a:off x="1167092" y="2750927"/>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0" name="Line 147"/>
              <p:cNvSpPr>
                <a:spLocks noChangeShapeType="1"/>
              </p:cNvSpPr>
              <p:nvPr/>
            </p:nvSpPr>
            <p:spPr bwMode="auto">
              <a:xfrm>
                <a:off x="1167092" y="2944074"/>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1" name="Line 148"/>
              <p:cNvSpPr>
                <a:spLocks noChangeShapeType="1"/>
              </p:cNvSpPr>
              <p:nvPr/>
            </p:nvSpPr>
            <p:spPr bwMode="auto">
              <a:xfrm>
                <a:off x="1167092" y="3144948"/>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2" name="Line 149"/>
              <p:cNvSpPr>
                <a:spLocks noChangeShapeType="1"/>
              </p:cNvSpPr>
              <p:nvPr/>
            </p:nvSpPr>
            <p:spPr bwMode="auto">
              <a:xfrm>
                <a:off x="1167092" y="4574240"/>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3" name="Line 150"/>
              <p:cNvSpPr>
                <a:spLocks noChangeShapeType="1"/>
              </p:cNvSpPr>
              <p:nvPr/>
            </p:nvSpPr>
            <p:spPr bwMode="auto">
              <a:xfrm>
                <a:off x="1167092" y="4373366"/>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4" name="Line 151"/>
              <p:cNvSpPr>
                <a:spLocks noChangeShapeType="1"/>
              </p:cNvSpPr>
              <p:nvPr/>
            </p:nvSpPr>
            <p:spPr bwMode="auto">
              <a:xfrm>
                <a:off x="1167092" y="4157040"/>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5" name="Line 152"/>
              <p:cNvSpPr>
                <a:spLocks noChangeShapeType="1"/>
              </p:cNvSpPr>
              <p:nvPr/>
            </p:nvSpPr>
            <p:spPr bwMode="auto">
              <a:xfrm>
                <a:off x="1167092" y="3956167"/>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6" name="Line 153"/>
              <p:cNvSpPr>
                <a:spLocks noChangeShapeType="1"/>
              </p:cNvSpPr>
              <p:nvPr/>
            </p:nvSpPr>
            <p:spPr bwMode="auto">
              <a:xfrm>
                <a:off x="1167092" y="3763019"/>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7" name="Line 154"/>
              <p:cNvSpPr>
                <a:spLocks noChangeShapeType="1"/>
              </p:cNvSpPr>
              <p:nvPr/>
            </p:nvSpPr>
            <p:spPr bwMode="auto">
              <a:xfrm>
                <a:off x="1167092" y="3554420"/>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8" name="Line 155"/>
              <p:cNvSpPr>
                <a:spLocks noChangeShapeType="1"/>
              </p:cNvSpPr>
              <p:nvPr/>
            </p:nvSpPr>
            <p:spPr bwMode="auto">
              <a:xfrm>
                <a:off x="1167092" y="3368999"/>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69" name="Line 163"/>
              <p:cNvSpPr>
                <a:spLocks noChangeShapeType="1"/>
              </p:cNvSpPr>
              <p:nvPr/>
            </p:nvSpPr>
            <p:spPr bwMode="auto">
              <a:xfrm flipV="1">
                <a:off x="1204732"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70" name="Line 164"/>
              <p:cNvSpPr>
                <a:spLocks noChangeShapeType="1"/>
              </p:cNvSpPr>
              <p:nvPr/>
            </p:nvSpPr>
            <p:spPr bwMode="auto">
              <a:xfrm flipV="1">
                <a:off x="1728596"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71" name="Line 165"/>
              <p:cNvSpPr>
                <a:spLocks noChangeShapeType="1"/>
              </p:cNvSpPr>
              <p:nvPr/>
            </p:nvSpPr>
            <p:spPr bwMode="auto">
              <a:xfrm>
                <a:off x="2259786"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72" name="Line 166"/>
              <p:cNvSpPr>
                <a:spLocks noChangeShapeType="1"/>
              </p:cNvSpPr>
              <p:nvPr/>
            </p:nvSpPr>
            <p:spPr bwMode="auto">
              <a:xfrm>
                <a:off x="2783025"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73" name="Line 167"/>
              <p:cNvSpPr>
                <a:spLocks noChangeShapeType="1"/>
              </p:cNvSpPr>
              <p:nvPr/>
            </p:nvSpPr>
            <p:spPr bwMode="auto">
              <a:xfrm>
                <a:off x="3298735"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74" name="Line 168"/>
              <p:cNvSpPr>
                <a:spLocks noChangeShapeType="1"/>
              </p:cNvSpPr>
              <p:nvPr/>
            </p:nvSpPr>
            <p:spPr bwMode="auto">
              <a:xfrm>
                <a:off x="3829502"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75" name="Line 169"/>
              <p:cNvSpPr>
                <a:spLocks noChangeShapeType="1"/>
              </p:cNvSpPr>
              <p:nvPr/>
            </p:nvSpPr>
            <p:spPr bwMode="auto">
              <a:xfrm>
                <a:off x="4335993"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grpSp>
        <p:sp>
          <p:nvSpPr>
            <p:cNvPr id="23" name="Text Box 88"/>
            <p:cNvSpPr txBox="1">
              <a:spLocks noChangeArrowheads="1"/>
            </p:cNvSpPr>
            <p:nvPr/>
          </p:nvSpPr>
          <p:spPr bwMode="auto">
            <a:xfrm>
              <a:off x="977032" y="4618286"/>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a:latin typeface="+mn-lt"/>
                  <a:cs typeface="Arial" panose="020B0604020202020204" pitchFamily="34" charset="0"/>
                </a:rPr>
                <a:t>0</a:t>
              </a:r>
            </a:p>
          </p:txBody>
        </p:sp>
        <p:sp>
          <p:nvSpPr>
            <p:cNvPr id="24" name="Text Box 88"/>
            <p:cNvSpPr txBox="1">
              <a:spLocks noChangeArrowheads="1"/>
            </p:cNvSpPr>
            <p:nvPr/>
          </p:nvSpPr>
          <p:spPr bwMode="auto">
            <a:xfrm>
              <a:off x="1508615" y="4618286"/>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a:t>
              </a:r>
              <a:endParaRPr lang="en-GB" altLang="en-US" sz="800" b="1" dirty="0">
                <a:latin typeface="+mn-lt"/>
                <a:cs typeface="Arial" panose="020B0604020202020204" pitchFamily="34" charset="0"/>
              </a:endParaRPr>
            </a:p>
          </p:txBody>
        </p:sp>
        <p:sp>
          <p:nvSpPr>
            <p:cNvPr id="25" name="Text Box 88"/>
            <p:cNvSpPr txBox="1">
              <a:spLocks noChangeArrowheads="1"/>
            </p:cNvSpPr>
            <p:nvPr/>
          </p:nvSpPr>
          <p:spPr bwMode="auto">
            <a:xfrm>
              <a:off x="2037670" y="4618286"/>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6</a:t>
              </a:r>
              <a:endParaRPr lang="en-GB" altLang="en-US" sz="800" b="1" dirty="0">
                <a:latin typeface="+mn-lt"/>
                <a:cs typeface="Arial" panose="020B0604020202020204" pitchFamily="34" charset="0"/>
              </a:endParaRPr>
            </a:p>
          </p:txBody>
        </p:sp>
        <p:sp>
          <p:nvSpPr>
            <p:cNvPr id="26" name="Text Box 88"/>
            <p:cNvSpPr txBox="1">
              <a:spLocks noChangeArrowheads="1"/>
            </p:cNvSpPr>
            <p:nvPr/>
          </p:nvSpPr>
          <p:spPr bwMode="auto">
            <a:xfrm>
              <a:off x="2561205" y="4618286"/>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9</a:t>
              </a:r>
              <a:endParaRPr lang="en-GB" altLang="en-US" sz="800" b="1" dirty="0">
                <a:latin typeface="+mn-lt"/>
                <a:cs typeface="Arial" panose="020B0604020202020204" pitchFamily="34" charset="0"/>
              </a:endParaRPr>
            </a:p>
          </p:txBody>
        </p:sp>
        <p:sp>
          <p:nvSpPr>
            <p:cNvPr id="27" name="Text Box 88"/>
            <p:cNvSpPr txBox="1">
              <a:spLocks noChangeArrowheads="1"/>
            </p:cNvSpPr>
            <p:nvPr/>
          </p:nvSpPr>
          <p:spPr bwMode="auto">
            <a:xfrm>
              <a:off x="3046644" y="4618286"/>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12</a:t>
              </a:r>
              <a:endParaRPr lang="en-GB" altLang="en-US" sz="800" b="1" dirty="0">
                <a:latin typeface="+mn-lt"/>
                <a:cs typeface="Arial" panose="020B0604020202020204" pitchFamily="34" charset="0"/>
              </a:endParaRPr>
            </a:p>
          </p:txBody>
        </p:sp>
        <p:sp>
          <p:nvSpPr>
            <p:cNvPr id="28" name="Text Box 88"/>
            <p:cNvSpPr txBox="1">
              <a:spLocks noChangeArrowheads="1"/>
            </p:cNvSpPr>
            <p:nvPr/>
          </p:nvSpPr>
          <p:spPr bwMode="auto">
            <a:xfrm>
              <a:off x="3579192" y="4618286"/>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15</a:t>
              </a:r>
              <a:endParaRPr lang="en-GB" altLang="en-US" sz="800" b="1" dirty="0">
                <a:latin typeface="+mn-lt"/>
                <a:cs typeface="Arial" panose="020B0604020202020204" pitchFamily="34" charset="0"/>
              </a:endParaRPr>
            </a:p>
          </p:txBody>
        </p:sp>
        <p:sp>
          <p:nvSpPr>
            <p:cNvPr id="29" name="Text Box 88"/>
            <p:cNvSpPr txBox="1">
              <a:spLocks noChangeArrowheads="1"/>
            </p:cNvSpPr>
            <p:nvPr/>
          </p:nvSpPr>
          <p:spPr bwMode="auto">
            <a:xfrm>
              <a:off x="4088043" y="4618286"/>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18</a:t>
              </a:r>
              <a:endParaRPr lang="en-GB" altLang="en-US" sz="800" b="1" dirty="0">
                <a:latin typeface="+mn-lt"/>
                <a:cs typeface="Arial" panose="020B0604020202020204" pitchFamily="34" charset="0"/>
              </a:endParaRPr>
            </a:p>
          </p:txBody>
        </p:sp>
        <p:grpSp>
          <p:nvGrpSpPr>
            <p:cNvPr id="30" name="Group 29"/>
            <p:cNvGrpSpPr/>
            <p:nvPr/>
          </p:nvGrpSpPr>
          <p:grpSpPr>
            <a:xfrm>
              <a:off x="1114004" y="2539167"/>
              <a:ext cx="2592000" cy="1872000"/>
              <a:chOff x="3603625" y="2716213"/>
              <a:chExt cx="1933575" cy="1419225"/>
            </a:xfrm>
          </p:grpSpPr>
          <p:sp>
            <p:nvSpPr>
              <p:cNvPr id="132" name="Freeform 2"/>
              <p:cNvSpPr>
                <a:spLocks/>
              </p:cNvSpPr>
              <p:nvPr/>
            </p:nvSpPr>
            <p:spPr bwMode="auto">
              <a:xfrm>
                <a:off x="3603625" y="2716213"/>
                <a:ext cx="1933575" cy="1419225"/>
              </a:xfrm>
              <a:custGeom>
                <a:avLst/>
                <a:gdLst>
                  <a:gd name="T0" fmla="*/ 203 w 203"/>
                  <a:gd name="T1" fmla="*/ 149 h 149"/>
                  <a:gd name="T2" fmla="*/ 200 w 203"/>
                  <a:gd name="T3" fmla="*/ 138 h 149"/>
                  <a:gd name="T4" fmla="*/ 188 w 203"/>
                  <a:gd name="T5" fmla="*/ 132 h 149"/>
                  <a:gd name="T6" fmla="*/ 183 w 203"/>
                  <a:gd name="T7" fmla="*/ 126 h 149"/>
                  <a:gd name="T8" fmla="*/ 174 w 203"/>
                  <a:gd name="T9" fmla="*/ 122 h 149"/>
                  <a:gd name="T10" fmla="*/ 143 w 203"/>
                  <a:gd name="T11" fmla="*/ 117 h 149"/>
                  <a:gd name="T12" fmla="*/ 139 w 203"/>
                  <a:gd name="T13" fmla="*/ 114 h 149"/>
                  <a:gd name="T14" fmla="*/ 128 w 203"/>
                  <a:gd name="T15" fmla="*/ 110 h 149"/>
                  <a:gd name="T16" fmla="*/ 127 w 203"/>
                  <a:gd name="T17" fmla="*/ 107 h 149"/>
                  <a:gd name="T18" fmla="*/ 123 w 203"/>
                  <a:gd name="T19" fmla="*/ 104 h 149"/>
                  <a:gd name="T20" fmla="*/ 121 w 203"/>
                  <a:gd name="T21" fmla="*/ 98 h 149"/>
                  <a:gd name="T22" fmla="*/ 116 w 203"/>
                  <a:gd name="T23" fmla="*/ 96 h 149"/>
                  <a:gd name="T24" fmla="*/ 115 w 203"/>
                  <a:gd name="T25" fmla="*/ 93 h 149"/>
                  <a:gd name="T26" fmla="*/ 105 w 203"/>
                  <a:gd name="T27" fmla="*/ 91 h 149"/>
                  <a:gd name="T28" fmla="*/ 97 w 203"/>
                  <a:gd name="T29" fmla="*/ 89 h 149"/>
                  <a:gd name="T30" fmla="*/ 91 w 203"/>
                  <a:gd name="T31" fmla="*/ 86 h 149"/>
                  <a:gd name="T32" fmla="*/ 89 w 203"/>
                  <a:gd name="T33" fmla="*/ 84 h 149"/>
                  <a:gd name="T34" fmla="*/ 85 w 203"/>
                  <a:gd name="T35" fmla="*/ 82 h 149"/>
                  <a:gd name="T36" fmla="*/ 85 w 203"/>
                  <a:gd name="T37" fmla="*/ 76 h 149"/>
                  <a:gd name="T38" fmla="*/ 78 w 203"/>
                  <a:gd name="T39" fmla="*/ 74 h 149"/>
                  <a:gd name="T40" fmla="*/ 74 w 203"/>
                  <a:gd name="T41" fmla="*/ 72 h 149"/>
                  <a:gd name="T42" fmla="*/ 72 w 203"/>
                  <a:gd name="T43" fmla="*/ 71 h 149"/>
                  <a:gd name="T44" fmla="*/ 70 w 203"/>
                  <a:gd name="T45" fmla="*/ 69 h 149"/>
                  <a:gd name="T46" fmla="*/ 66 w 203"/>
                  <a:gd name="T47" fmla="*/ 67 h 149"/>
                  <a:gd name="T48" fmla="*/ 64 w 203"/>
                  <a:gd name="T49" fmla="*/ 64 h 149"/>
                  <a:gd name="T50" fmla="*/ 62 w 203"/>
                  <a:gd name="T51" fmla="*/ 60 h 149"/>
                  <a:gd name="T52" fmla="*/ 60 w 203"/>
                  <a:gd name="T53" fmla="*/ 56 h 149"/>
                  <a:gd name="T54" fmla="*/ 59 w 203"/>
                  <a:gd name="T55" fmla="*/ 50 h 149"/>
                  <a:gd name="T56" fmla="*/ 57 w 203"/>
                  <a:gd name="T57" fmla="*/ 45 h 149"/>
                  <a:gd name="T58" fmla="*/ 54 w 203"/>
                  <a:gd name="T59" fmla="*/ 42 h 149"/>
                  <a:gd name="T60" fmla="*/ 50 w 203"/>
                  <a:gd name="T61" fmla="*/ 41 h 149"/>
                  <a:gd name="T62" fmla="*/ 48 w 203"/>
                  <a:gd name="T63" fmla="*/ 37 h 149"/>
                  <a:gd name="T64" fmla="*/ 46 w 203"/>
                  <a:gd name="T65" fmla="*/ 35 h 149"/>
                  <a:gd name="T66" fmla="*/ 44 w 203"/>
                  <a:gd name="T67" fmla="*/ 32 h 149"/>
                  <a:gd name="T68" fmla="*/ 42 w 203"/>
                  <a:gd name="T69" fmla="*/ 29 h 149"/>
                  <a:gd name="T70" fmla="*/ 41 w 203"/>
                  <a:gd name="T71" fmla="*/ 25 h 149"/>
                  <a:gd name="T72" fmla="*/ 39 w 203"/>
                  <a:gd name="T73" fmla="*/ 23 h 149"/>
                  <a:gd name="T74" fmla="*/ 37 w 203"/>
                  <a:gd name="T75" fmla="*/ 20 h 149"/>
                  <a:gd name="T76" fmla="*/ 35 w 203"/>
                  <a:gd name="T77" fmla="*/ 18 h 149"/>
                  <a:gd name="T78" fmla="*/ 32 w 203"/>
                  <a:gd name="T79" fmla="*/ 17 h 149"/>
                  <a:gd name="T80" fmla="*/ 28 w 203"/>
                  <a:gd name="T81" fmla="*/ 15 h 149"/>
                  <a:gd name="T82" fmla="*/ 27 w 203"/>
                  <a:gd name="T83" fmla="*/ 12 h 149"/>
                  <a:gd name="T84" fmla="*/ 23 w 203"/>
                  <a:gd name="T85" fmla="*/ 10 h 149"/>
                  <a:gd name="T86" fmla="*/ 19 w 203"/>
                  <a:gd name="T87" fmla="*/ 9 h 149"/>
                  <a:gd name="T88" fmla="*/ 14 w 203"/>
                  <a:gd name="T89" fmla="*/ 7 h 149"/>
                  <a:gd name="T90" fmla="*/ 9 w 203"/>
                  <a:gd name="T91" fmla="*/ 3 h 149"/>
                  <a:gd name="T92" fmla="*/ 6 w 203"/>
                  <a:gd name="T93" fmla="*/ 2 h 149"/>
                  <a:gd name="T94" fmla="*/ 0 w 203"/>
                  <a:gd name="T9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3" h="149">
                    <a:moveTo>
                      <a:pt x="203" y="146"/>
                    </a:moveTo>
                    <a:lnTo>
                      <a:pt x="203" y="149"/>
                    </a:lnTo>
                    <a:lnTo>
                      <a:pt x="200" y="149"/>
                    </a:lnTo>
                    <a:lnTo>
                      <a:pt x="200" y="138"/>
                    </a:lnTo>
                    <a:lnTo>
                      <a:pt x="188" y="138"/>
                    </a:lnTo>
                    <a:lnTo>
                      <a:pt x="188" y="132"/>
                    </a:lnTo>
                    <a:lnTo>
                      <a:pt x="183" y="132"/>
                    </a:lnTo>
                    <a:lnTo>
                      <a:pt x="183" y="126"/>
                    </a:lnTo>
                    <a:lnTo>
                      <a:pt x="174" y="126"/>
                    </a:lnTo>
                    <a:lnTo>
                      <a:pt x="174" y="122"/>
                    </a:lnTo>
                    <a:lnTo>
                      <a:pt x="143" y="122"/>
                    </a:lnTo>
                    <a:lnTo>
                      <a:pt x="143" y="117"/>
                    </a:lnTo>
                    <a:lnTo>
                      <a:pt x="143" y="114"/>
                    </a:lnTo>
                    <a:lnTo>
                      <a:pt x="139" y="114"/>
                    </a:lnTo>
                    <a:lnTo>
                      <a:pt x="139" y="110"/>
                    </a:lnTo>
                    <a:lnTo>
                      <a:pt x="128" y="110"/>
                    </a:lnTo>
                    <a:lnTo>
                      <a:pt x="128" y="107"/>
                    </a:lnTo>
                    <a:lnTo>
                      <a:pt x="127" y="107"/>
                    </a:lnTo>
                    <a:lnTo>
                      <a:pt x="127" y="104"/>
                    </a:lnTo>
                    <a:lnTo>
                      <a:pt x="123" y="104"/>
                    </a:lnTo>
                    <a:lnTo>
                      <a:pt x="123" y="98"/>
                    </a:lnTo>
                    <a:lnTo>
                      <a:pt x="121" y="98"/>
                    </a:lnTo>
                    <a:lnTo>
                      <a:pt x="121" y="96"/>
                    </a:lnTo>
                    <a:lnTo>
                      <a:pt x="116" y="96"/>
                    </a:lnTo>
                    <a:lnTo>
                      <a:pt x="116" y="93"/>
                    </a:lnTo>
                    <a:lnTo>
                      <a:pt x="115" y="93"/>
                    </a:lnTo>
                    <a:lnTo>
                      <a:pt x="115" y="91"/>
                    </a:lnTo>
                    <a:lnTo>
                      <a:pt x="105" y="91"/>
                    </a:lnTo>
                    <a:lnTo>
                      <a:pt x="105" y="89"/>
                    </a:lnTo>
                    <a:lnTo>
                      <a:pt x="97" y="89"/>
                    </a:lnTo>
                    <a:lnTo>
                      <a:pt x="97" y="86"/>
                    </a:lnTo>
                    <a:lnTo>
                      <a:pt x="91" y="86"/>
                    </a:lnTo>
                    <a:lnTo>
                      <a:pt x="91" y="84"/>
                    </a:lnTo>
                    <a:lnTo>
                      <a:pt x="89" y="84"/>
                    </a:lnTo>
                    <a:lnTo>
                      <a:pt x="89" y="82"/>
                    </a:lnTo>
                    <a:lnTo>
                      <a:pt x="85" y="82"/>
                    </a:lnTo>
                    <a:lnTo>
                      <a:pt x="85" y="80"/>
                    </a:lnTo>
                    <a:lnTo>
                      <a:pt x="85" y="76"/>
                    </a:lnTo>
                    <a:lnTo>
                      <a:pt x="78" y="76"/>
                    </a:lnTo>
                    <a:lnTo>
                      <a:pt x="78" y="74"/>
                    </a:lnTo>
                    <a:lnTo>
                      <a:pt x="78" y="72"/>
                    </a:lnTo>
                    <a:lnTo>
                      <a:pt x="74" y="72"/>
                    </a:lnTo>
                    <a:lnTo>
                      <a:pt x="74" y="71"/>
                    </a:lnTo>
                    <a:lnTo>
                      <a:pt x="72" y="71"/>
                    </a:lnTo>
                    <a:lnTo>
                      <a:pt x="72" y="69"/>
                    </a:lnTo>
                    <a:lnTo>
                      <a:pt x="70" y="69"/>
                    </a:lnTo>
                    <a:lnTo>
                      <a:pt x="70" y="67"/>
                    </a:lnTo>
                    <a:lnTo>
                      <a:pt x="66" y="67"/>
                    </a:lnTo>
                    <a:lnTo>
                      <a:pt x="66" y="64"/>
                    </a:lnTo>
                    <a:lnTo>
                      <a:pt x="64" y="64"/>
                    </a:lnTo>
                    <a:lnTo>
                      <a:pt x="64" y="60"/>
                    </a:lnTo>
                    <a:lnTo>
                      <a:pt x="62" y="60"/>
                    </a:lnTo>
                    <a:lnTo>
                      <a:pt x="62" y="56"/>
                    </a:lnTo>
                    <a:lnTo>
                      <a:pt x="60" y="56"/>
                    </a:lnTo>
                    <a:lnTo>
                      <a:pt x="60" y="50"/>
                    </a:lnTo>
                    <a:lnTo>
                      <a:pt x="59" y="50"/>
                    </a:lnTo>
                    <a:lnTo>
                      <a:pt x="59" y="45"/>
                    </a:lnTo>
                    <a:lnTo>
                      <a:pt x="57" y="45"/>
                    </a:lnTo>
                    <a:lnTo>
                      <a:pt x="57" y="42"/>
                    </a:lnTo>
                    <a:lnTo>
                      <a:pt x="54" y="42"/>
                    </a:lnTo>
                    <a:lnTo>
                      <a:pt x="54" y="41"/>
                    </a:lnTo>
                    <a:lnTo>
                      <a:pt x="50" y="41"/>
                    </a:lnTo>
                    <a:lnTo>
                      <a:pt x="50" y="37"/>
                    </a:lnTo>
                    <a:lnTo>
                      <a:pt x="48" y="37"/>
                    </a:lnTo>
                    <a:lnTo>
                      <a:pt x="48" y="35"/>
                    </a:lnTo>
                    <a:lnTo>
                      <a:pt x="46" y="35"/>
                    </a:lnTo>
                    <a:lnTo>
                      <a:pt x="46" y="32"/>
                    </a:lnTo>
                    <a:lnTo>
                      <a:pt x="44" y="32"/>
                    </a:lnTo>
                    <a:lnTo>
                      <a:pt x="44" y="29"/>
                    </a:lnTo>
                    <a:lnTo>
                      <a:pt x="42" y="29"/>
                    </a:lnTo>
                    <a:lnTo>
                      <a:pt x="42" y="25"/>
                    </a:lnTo>
                    <a:lnTo>
                      <a:pt x="41" y="25"/>
                    </a:lnTo>
                    <a:lnTo>
                      <a:pt x="41" y="23"/>
                    </a:lnTo>
                    <a:lnTo>
                      <a:pt x="39" y="23"/>
                    </a:lnTo>
                    <a:lnTo>
                      <a:pt x="39" y="20"/>
                    </a:lnTo>
                    <a:lnTo>
                      <a:pt x="37" y="20"/>
                    </a:lnTo>
                    <a:lnTo>
                      <a:pt x="37" y="18"/>
                    </a:lnTo>
                    <a:lnTo>
                      <a:pt x="35" y="18"/>
                    </a:lnTo>
                    <a:lnTo>
                      <a:pt x="35" y="17"/>
                    </a:lnTo>
                    <a:lnTo>
                      <a:pt x="32" y="17"/>
                    </a:lnTo>
                    <a:lnTo>
                      <a:pt x="32" y="15"/>
                    </a:lnTo>
                    <a:lnTo>
                      <a:pt x="28" y="15"/>
                    </a:lnTo>
                    <a:lnTo>
                      <a:pt x="28" y="12"/>
                    </a:lnTo>
                    <a:lnTo>
                      <a:pt x="27" y="12"/>
                    </a:lnTo>
                    <a:lnTo>
                      <a:pt x="27" y="10"/>
                    </a:lnTo>
                    <a:lnTo>
                      <a:pt x="23" y="10"/>
                    </a:lnTo>
                    <a:lnTo>
                      <a:pt x="23" y="9"/>
                    </a:lnTo>
                    <a:lnTo>
                      <a:pt x="19" y="9"/>
                    </a:lnTo>
                    <a:lnTo>
                      <a:pt x="19" y="7"/>
                    </a:lnTo>
                    <a:lnTo>
                      <a:pt x="14" y="7"/>
                    </a:lnTo>
                    <a:lnTo>
                      <a:pt x="14" y="3"/>
                    </a:lnTo>
                    <a:lnTo>
                      <a:pt x="9" y="3"/>
                    </a:lnTo>
                    <a:lnTo>
                      <a:pt x="9" y="2"/>
                    </a:lnTo>
                    <a:lnTo>
                      <a:pt x="6" y="2"/>
                    </a:lnTo>
                    <a:lnTo>
                      <a:pt x="6"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3"/>
              <p:cNvSpPr>
                <a:spLocks noChangeShapeType="1"/>
              </p:cNvSpPr>
              <p:nvPr/>
            </p:nvSpPr>
            <p:spPr bwMode="auto">
              <a:xfrm>
                <a:off x="3860800" y="27828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4"/>
              <p:cNvSpPr>
                <a:spLocks noChangeShapeType="1"/>
              </p:cNvSpPr>
              <p:nvPr/>
            </p:nvSpPr>
            <p:spPr bwMode="auto">
              <a:xfrm>
                <a:off x="3994150" y="2906713"/>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5"/>
              <p:cNvSpPr>
                <a:spLocks noChangeShapeType="1"/>
              </p:cNvSpPr>
              <p:nvPr/>
            </p:nvSpPr>
            <p:spPr bwMode="auto">
              <a:xfrm>
                <a:off x="4232275" y="329723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6"/>
              <p:cNvSpPr>
                <a:spLocks noChangeShapeType="1"/>
              </p:cNvSpPr>
              <p:nvPr/>
            </p:nvSpPr>
            <p:spPr bwMode="auto">
              <a:xfrm>
                <a:off x="4251325" y="3325813"/>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7"/>
              <p:cNvSpPr>
                <a:spLocks noChangeShapeType="1"/>
              </p:cNvSpPr>
              <p:nvPr/>
            </p:nvSpPr>
            <p:spPr bwMode="auto">
              <a:xfrm>
                <a:off x="4289425" y="33543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8"/>
              <p:cNvSpPr>
                <a:spLocks noChangeShapeType="1"/>
              </p:cNvSpPr>
              <p:nvPr/>
            </p:nvSpPr>
            <p:spPr bwMode="auto">
              <a:xfrm>
                <a:off x="4375150" y="3411538"/>
                <a:ext cx="0" cy="38100"/>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9"/>
              <p:cNvSpPr>
                <a:spLocks noChangeShapeType="1"/>
              </p:cNvSpPr>
              <p:nvPr/>
            </p:nvSpPr>
            <p:spPr bwMode="auto">
              <a:xfrm>
                <a:off x="4384675" y="3411538"/>
                <a:ext cx="0" cy="38100"/>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10"/>
              <p:cNvSpPr>
                <a:spLocks noChangeShapeType="1"/>
              </p:cNvSpPr>
              <p:nvPr/>
            </p:nvSpPr>
            <p:spPr bwMode="auto">
              <a:xfrm>
                <a:off x="4432300" y="34686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11"/>
              <p:cNvSpPr>
                <a:spLocks noChangeShapeType="1"/>
              </p:cNvSpPr>
              <p:nvPr/>
            </p:nvSpPr>
            <p:spPr bwMode="auto">
              <a:xfrm>
                <a:off x="4451350" y="3478213"/>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12"/>
              <p:cNvSpPr>
                <a:spLocks noChangeShapeType="1"/>
              </p:cNvSpPr>
              <p:nvPr/>
            </p:nvSpPr>
            <p:spPr bwMode="auto">
              <a:xfrm>
                <a:off x="4479925" y="35067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3"/>
              <p:cNvSpPr>
                <a:spLocks noChangeShapeType="1"/>
              </p:cNvSpPr>
              <p:nvPr/>
            </p:nvSpPr>
            <p:spPr bwMode="auto">
              <a:xfrm>
                <a:off x="4489450" y="3497263"/>
                <a:ext cx="0" cy="38100"/>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4"/>
              <p:cNvSpPr>
                <a:spLocks noChangeShapeType="1"/>
              </p:cNvSpPr>
              <p:nvPr/>
            </p:nvSpPr>
            <p:spPr bwMode="auto">
              <a:xfrm>
                <a:off x="4508500" y="3497263"/>
                <a:ext cx="0" cy="38100"/>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15"/>
              <p:cNvSpPr>
                <a:spLocks noChangeShapeType="1"/>
              </p:cNvSpPr>
              <p:nvPr/>
            </p:nvSpPr>
            <p:spPr bwMode="auto">
              <a:xfrm>
                <a:off x="4575175" y="352583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16"/>
              <p:cNvSpPr>
                <a:spLocks noChangeShapeType="1"/>
              </p:cNvSpPr>
              <p:nvPr/>
            </p:nvSpPr>
            <p:spPr bwMode="auto">
              <a:xfrm>
                <a:off x="4632325" y="3544888"/>
                <a:ext cx="0" cy="38100"/>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17"/>
              <p:cNvSpPr>
                <a:spLocks noChangeShapeType="1"/>
              </p:cNvSpPr>
              <p:nvPr/>
            </p:nvSpPr>
            <p:spPr bwMode="auto">
              <a:xfrm>
                <a:off x="4660900" y="35448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8"/>
              <p:cNvSpPr>
                <a:spLocks noChangeShapeType="1"/>
              </p:cNvSpPr>
              <p:nvPr/>
            </p:nvSpPr>
            <p:spPr bwMode="auto">
              <a:xfrm>
                <a:off x="4737100" y="3592513"/>
                <a:ext cx="0" cy="38100"/>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19"/>
              <p:cNvSpPr>
                <a:spLocks noChangeShapeType="1"/>
              </p:cNvSpPr>
              <p:nvPr/>
            </p:nvSpPr>
            <p:spPr bwMode="auto">
              <a:xfrm>
                <a:off x="4841875" y="37353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20"/>
              <p:cNvSpPr>
                <a:spLocks noChangeShapeType="1"/>
              </p:cNvSpPr>
              <p:nvPr/>
            </p:nvSpPr>
            <p:spPr bwMode="auto">
              <a:xfrm>
                <a:off x="4918075" y="37353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21"/>
              <p:cNvSpPr>
                <a:spLocks noChangeShapeType="1"/>
              </p:cNvSpPr>
              <p:nvPr/>
            </p:nvSpPr>
            <p:spPr bwMode="auto">
              <a:xfrm>
                <a:off x="5013325" y="3840163"/>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22"/>
              <p:cNvSpPr>
                <a:spLocks noChangeShapeType="1"/>
              </p:cNvSpPr>
              <p:nvPr/>
            </p:nvSpPr>
            <p:spPr bwMode="auto">
              <a:xfrm>
                <a:off x="5022850" y="3840163"/>
                <a:ext cx="0" cy="38100"/>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23"/>
              <p:cNvSpPr>
                <a:spLocks noChangeShapeType="1"/>
              </p:cNvSpPr>
              <p:nvPr/>
            </p:nvSpPr>
            <p:spPr bwMode="auto">
              <a:xfrm>
                <a:off x="5289550" y="38877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24"/>
              <p:cNvSpPr>
                <a:spLocks noChangeShapeType="1"/>
              </p:cNvSpPr>
              <p:nvPr/>
            </p:nvSpPr>
            <p:spPr bwMode="auto">
              <a:xfrm>
                <a:off x="5403850" y="3992563"/>
                <a:ext cx="0" cy="38100"/>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25"/>
              <p:cNvSpPr>
                <a:spLocks noChangeShapeType="1"/>
              </p:cNvSpPr>
              <p:nvPr/>
            </p:nvSpPr>
            <p:spPr bwMode="auto">
              <a:xfrm>
                <a:off x="5499100" y="40020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26"/>
              <p:cNvSpPr>
                <a:spLocks noChangeShapeType="1"/>
              </p:cNvSpPr>
              <p:nvPr/>
            </p:nvSpPr>
            <p:spPr bwMode="auto">
              <a:xfrm>
                <a:off x="4232275" y="3287713"/>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31" name="Group 30"/>
            <p:cNvGrpSpPr/>
            <p:nvPr/>
          </p:nvGrpSpPr>
          <p:grpSpPr>
            <a:xfrm>
              <a:off x="1114003" y="2539167"/>
              <a:ext cx="2694383" cy="1683544"/>
              <a:chOff x="1215608" y="2539167"/>
              <a:chExt cx="2019300" cy="1266825"/>
            </a:xfrm>
          </p:grpSpPr>
          <p:sp>
            <p:nvSpPr>
              <p:cNvPr id="117" name="Line 27"/>
              <p:cNvSpPr>
                <a:spLocks noChangeShapeType="1"/>
              </p:cNvSpPr>
              <p:nvPr/>
            </p:nvSpPr>
            <p:spPr bwMode="auto">
              <a:xfrm>
                <a:off x="3101558" y="3767892"/>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28"/>
              <p:cNvSpPr>
                <a:spLocks noChangeShapeType="1"/>
              </p:cNvSpPr>
              <p:nvPr/>
            </p:nvSpPr>
            <p:spPr bwMode="auto">
              <a:xfrm>
                <a:off x="2930108" y="3767892"/>
                <a:ext cx="0" cy="38100"/>
              </a:xfrm>
              <a:prstGeom prst="line">
                <a:avLst/>
              </a:prstGeom>
              <a:noFill/>
              <a:ln w="12700">
                <a:solidFill>
                  <a:srgbClr val="0089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29"/>
              <p:cNvSpPr>
                <a:spLocks noChangeShapeType="1"/>
              </p:cNvSpPr>
              <p:nvPr/>
            </p:nvSpPr>
            <p:spPr bwMode="auto">
              <a:xfrm>
                <a:off x="2892008" y="3767892"/>
                <a:ext cx="0" cy="38100"/>
              </a:xfrm>
              <a:prstGeom prst="line">
                <a:avLst/>
              </a:prstGeom>
              <a:noFill/>
              <a:ln w="12700">
                <a:solidFill>
                  <a:srgbClr val="0089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30"/>
              <p:cNvSpPr>
                <a:spLocks noChangeShapeType="1"/>
              </p:cNvSpPr>
              <p:nvPr/>
            </p:nvSpPr>
            <p:spPr bwMode="auto">
              <a:xfrm>
                <a:off x="2825333" y="3767892"/>
                <a:ext cx="0" cy="38100"/>
              </a:xfrm>
              <a:prstGeom prst="line">
                <a:avLst/>
              </a:prstGeom>
              <a:noFill/>
              <a:ln w="12700">
                <a:solidFill>
                  <a:srgbClr val="0089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31"/>
              <p:cNvSpPr>
                <a:spLocks noChangeShapeType="1"/>
              </p:cNvSpPr>
              <p:nvPr/>
            </p:nvSpPr>
            <p:spPr bwMode="auto">
              <a:xfrm>
                <a:off x="2425283" y="3663117"/>
                <a:ext cx="0" cy="38100"/>
              </a:xfrm>
              <a:prstGeom prst="line">
                <a:avLst/>
              </a:prstGeom>
              <a:noFill/>
              <a:ln w="12700">
                <a:solidFill>
                  <a:srgbClr val="0089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32"/>
              <p:cNvSpPr>
                <a:spLocks noChangeShapeType="1"/>
              </p:cNvSpPr>
              <p:nvPr/>
            </p:nvSpPr>
            <p:spPr bwMode="auto">
              <a:xfrm>
                <a:off x="2368133" y="3663117"/>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33"/>
              <p:cNvSpPr>
                <a:spLocks noChangeShapeType="1"/>
              </p:cNvSpPr>
              <p:nvPr/>
            </p:nvSpPr>
            <p:spPr bwMode="auto">
              <a:xfrm>
                <a:off x="2339558" y="3663117"/>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34"/>
              <p:cNvSpPr>
                <a:spLocks noChangeShapeType="1"/>
              </p:cNvSpPr>
              <p:nvPr/>
            </p:nvSpPr>
            <p:spPr bwMode="auto">
              <a:xfrm>
                <a:off x="2291933" y="3634542"/>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35"/>
              <p:cNvSpPr>
                <a:spLocks noChangeShapeType="1"/>
              </p:cNvSpPr>
              <p:nvPr/>
            </p:nvSpPr>
            <p:spPr bwMode="auto">
              <a:xfrm>
                <a:off x="2291933" y="3634542"/>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36"/>
              <p:cNvSpPr>
                <a:spLocks noChangeShapeType="1"/>
              </p:cNvSpPr>
              <p:nvPr/>
            </p:nvSpPr>
            <p:spPr bwMode="auto">
              <a:xfrm>
                <a:off x="2187158" y="3634542"/>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37"/>
              <p:cNvSpPr>
                <a:spLocks noChangeShapeType="1"/>
              </p:cNvSpPr>
              <p:nvPr/>
            </p:nvSpPr>
            <p:spPr bwMode="auto">
              <a:xfrm>
                <a:off x="2101433" y="3520242"/>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38"/>
              <p:cNvSpPr>
                <a:spLocks noChangeShapeType="1"/>
              </p:cNvSpPr>
              <p:nvPr/>
            </p:nvSpPr>
            <p:spPr bwMode="auto">
              <a:xfrm>
                <a:off x="2072858" y="3510717"/>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39"/>
              <p:cNvSpPr>
                <a:spLocks noChangeShapeType="1"/>
              </p:cNvSpPr>
              <p:nvPr/>
            </p:nvSpPr>
            <p:spPr bwMode="auto">
              <a:xfrm>
                <a:off x="1939508" y="3415467"/>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40"/>
              <p:cNvSpPr>
                <a:spLocks noChangeShapeType="1"/>
              </p:cNvSpPr>
              <p:nvPr/>
            </p:nvSpPr>
            <p:spPr bwMode="auto">
              <a:xfrm>
                <a:off x="1834733" y="3358317"/>
                <a:ext cx="0" cy="28575"/>
              </a:xfrm>
              <a:prstGeom prst="line">
                <a:avLst/>
              </a:prstGeom>
              <a:noFill/>
              <a:ln w="12700">
                <a:solidFill>
                  <a:srgbClr val="0089E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Freeform 41"/>
              <p:cNvSpPr>
                <a:spLocks/>
              </p:cNvSpPr>
              <p:nvPr/>
            </p:nvSpPr>
            <p:spPr bwMode="auto">
              <a:xfrm>
                <a:off x="1215608" y="2539167"/>
                <a:ext cx="2019300" cy="1266825"/>
              </a:xfrm>
              <a:custGeom>
                <a:avLst/>
                <a:gdLst>
                  <a:gd name="T0" fmla="*/ 212 w 212"/>
                  <a:gd name="T1" fmla="*/ 133 h 133"/>
                  <a:gd name="T2" fmla="*/ 155 w 212"/>
                  <a:gd name="T3" fmla="*/ 129 h 133"/>
                  <a:gd name="T4" fmla="*/ 138 w 212"/>
                  <a:gd name="T5" fmla="*/ 125 h 133"/>
                  <a:gd name="T6" fmla="*/ 128 w 212"/>
                  <a:gd name="T7" fmla="*/ 122 h 133"/>
                  <a:gd name="T8" fmla="*/ 114 w 212"/>
                  <a:gd name="T9" fmla="*/ 118 h 133"/>
                  <a:gd name="T10" fmla="*/ 102 w 212"/>
                  <a:gd name="T11" fmla="*/ 117 h 133"/>
                  <a:gd name="T12" fmla="*/ 100 w 212"/>
                  <a:gd name="T13" fmla="*/ 112 h 133"/>
                  <a:gd name="T14" fmla="*/ 97 w 212"/>
                  <a:gd name="T15" fmla="*/ 108 h 133"/>
                  <a:gd name="T16" fmla="*/ 95 w 212"/>
                  <a:gd name="T17" fmla="*/ 106 h 133"/>
                  <a:gd name="T18" fmla="*/ 87 w 212"/>
                  <a:gd name="T19" fmla="*/ 104 h 133"/>
                  <a:gd name="T20" fmla="*/ 84 w 212"/>
                  <a:gd name="T21" fmla="*/ 100 h 133"/>
                  <a:gd name="T22" fmla="*/ 82 w 212"/>
                  <a:gd name="T23" fmla="*/ 98 h 133"/>
                  <a:gd name="T24" fmla="*/ 80 w 212"/>
                  <a:gd name="T25" fmla="*/ 95 h 133"/>
                  <a:gd name="T26" fmla="*/ 72 w 212"/>
                  <a:gd name="T27" fmla="*/ 92 h 133"/>
                  <a:gd name="T28" fmla="*/ 70 w 212"/>
                  <a:gd name="T29" fmla="*/ 89 h 133"/>
                  <a:gd name="T30" fmla="*/ 65 w 212"/>
                  <a:gd name="T31" fmla="*/ 86 h 133"/>
                  <a:gd name="T32" fmla="*/ 63 w 212"/>
                  <a:gd name="T33" fmla="*/ 84 h 133"/>
                  <a:gd name="T34" fmla="*/ 59 w 212"/>
                  <a:gd name="T35" fmla="*/ 81 h 133"/>
                  <a:gd name="T36" fmla="*/ 56 w 212"/>
                  <a:gd name="T37" fmla="*/ 78 h 133"/>
                  <a:gd name="T38" fmla="*/ 54 w 212"/>
                  <a:gd name="T39" fmla="*/ 75 h 133"/>
                  <a:gd name="T40" fmla="*/ 50 w 212"/>
                  <a:gd name="T41" fmla="*/ 71 h 133"/>
                  <a:gd name="T42" fmla="*/ 48 w 212"/>
                  <a:gd name="T43" fmla="*/ 69 h 133"/>
                  <a:gd name="T44" fmla="*/ 46 w 212"/>
                  <a:gd name="T45" fmla="*/ 65 h 133"/>
                  <a:gd name="T46" fmla="*/ 44 w 212"/>
                  <a:gd name="T47" fmla="*/ 61 h 133"/>
                  <a:gd name="T48" fmla="*/ 42 w 212"/>
                  <a:gd name="T49" fmla="*/ 58 h 133"/>
                  <a:gd name="T50" fmla="*/ 40 w 212"/>
                  <a:gd name="T51" fmla="*/ 56 h 133"/>
                  <a:gd name="T52" fmla="*/ 38 w 212"/>
                  <a:gd name="T53" fmla="*/ 52 h 133"/>
                  <a:gd name="T54" fmla="*/ 36 w 212"/>
                  <a:gd name="T55" fmla="*/ 48 h 133"/>
                  <a:gd name="T56" fmla="*/ 33 w 212"/>
                  <a:gd name="T57" fmla="*/ 46 h 133"/>
                  <a:gd name="T58" fmla="*/ 30 w 212"/>
                  <a:gd name="T59" fmla="*/ 41 h 133"/>
                  <a:gd name="T60" fmla="*/ 28 w 212"/>
                  <a:gd name="T61" fmla="*/ 36 h 133"/>
                  <a:gd name="T62" fmla="*/ 26 w 212"/>
                  <a:gd name="T63" fmla="*/ 32 h 133"/>
                  <a:gd name="T64" fmla="*/ 24 w 212"/>
                  <a:gd name="T65" fmla="*/ 28 h 133"/>
                  <a:gd name="T66" fmla="*/ 22 w 212"/>
                  <a:gd name="T67" fmla="*/ 26 h 133"/>
                  <a:gd name="T68" fmla="*/ 20 w 212"/>
                  <a:gd name="T69" fmla="*/ 19 h 133"/>
                  <a:gd name="T70" fmla="*/ 17 w 212"/>
                  <a:gd name="T71" fmla="*/ 13 h 133"/>
                  <a:gd name="T72" fmla="*/ 15 w 212"/>
                  <a:gd name="T73" fmla="*/ 9 h 133"/>
                  <a:gd name="T74" fmla="*/ 12 w 212"/>
                  <a:gd name="T75" fmla="*/ 4 h 133"/>
                  <a:gd name="T76" fmla="*/ 8 w 212"/>
                  <a:gd name="T77" fmla="*/ 2 h 133"/>
                  <a:gd name="T78" fmla="*/ 0 w 212"/>
                  <a:gd name="T7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2" h="133">
                    <a:moveTo>
                      <a:pt x="212" y="130"/>
                    </a:moveTo>
                    <a:lnTo>
                      <a:pt x="212" y="133"/>
                    </a:lnTo>
                    <a:lnTo>
                      <a:pt x="155" y="133"/>
                    </a:lnTo>
                    <a:lnTo>
                      <a:pt x="155" y="129"/>
                    </a:lnTo>
                    <a:lnTo>
                      <a:pt x="138" y="129"/>
                    </a:lnTo>
                    <a:lnTo>
                      <a:pt x="138" y="125"/>
                    </a:lnTo>
                    <a:lnTo>
                      <a:pt x="128" y="125"/>
                    </a:lnTo>
                    <a:lnTo>
                      <a:pt x="128" y="122"/>
                    </a:lnTo>
                    <a:lnTo>
                      <a:pt x="114" y="122"/>
                    </a:lnTo>
                    <a:lnTo>
                      <a:pt x="114" y="118"/>
                    </a:lnTo>
                    <a:lnTo>
                      <a:pt x="102" y="118"/>
                    </a:lnTo>
                    <a:lnTo>
                      <a:pt x="102" y="117"/>
                    </a:lnTo>
                    <a:lnTo>
                      <a:pt x="100" y="117"/>
                    </a:lnTo>
                    <a:lnTo>
                      <a:pt x="100" y="112"/>
                    </a:lnTo>
                    <a:lnTo>
                      <a:pt x="97" y="112"/>
                    </a:lnTo>
                    <a:lnTo>
                      <a:pt x="97" y="108"/>
                    </a:lnTo>
                    <a:lnTo>
                      <a:pt x="95" y="108"/>
                    </a:lnTo>
                    <a:lnTo>
                      <a:pt x="95" y="106"/>
                    </a:lnTo>
                    <a:lnTo>
                      <a:pt x="87" y="106"/>
                    </a:lnTo>
                    <a:lnTo>
                      <a:pt x="87" y="104"/>
                    </a:lnTo>
                    <a:lnTo>
                      <a:pt x="84" y="104"/>
                    </a:lnTo>
                    <a:lnTo>
                      <a:pt x="84" y="100"/>
                    </a:lnTo>
                    <a:lnTo>
                      <a:pt x="82" y="100"/>
                    </a:lnTo>
                    <a:lnTo>
                      <a:pt x="82" y="98"/>
                    </a:lnTo>
                    <a:lnTo>
                      <a:pt x="80" y="98"/>
                    </a:lnTo>
                    <a:lnTo>
                      <a:pt x="80" y="95"/>
                    </a:lnTo>
                    <a:lnTo>
                      <a:pt x="72" y="95"/>
                    </a:lnTo>
                    <a:lnTo>
                      <a:pt x="72" y="92"/>
                    </a:lnTo>
                    <a:lnTo>
                      <a:pt x="70" y="92"/>
                    </a:lnTo>
                    <a:lnTo>
                      <a:pt x="70" y="89"/>
                    </a:lnTo>
                    <a:lnTo>
                      <a:pt x="65" y="89"/>
                    </a:lnTo>
                    <a:lnTo>
                      <a:pt x="65" y="86"/>
                    </a:lnTo>
                    <a:lnTo>
                      <a:pt x="63" y="86"/>
                    </a:lnTo>
                    <a:lnTo>
                      <a:pt x="63" y="84"/>
                    </a:lnTo>
                    <a:lnTo>
                      <a:pt x="59" y="84"/>
                    </a:lnTo>
                    <a:lnTo>
                      <a:pt x="59" y="81"/>
                    </a:lnTo>
                    <a:lnTo>
                      <a:pt x="56" y="81"/>
                    </a:lnTo>
                    <a:lnTo>
                      <a:pt x="56" y="78"/>
                    </a:lnTo>
                    <a:lnTo>
                      <a:pt x="54" y="78"/>
                    </a:lnTo>
                    <a:lnTo>
                      <a:pt x="54" y="75"/>
                    </a:lnTo>
                    <a:lnTo>
                      <a:pt x="50" y="75"/>
                    </a:lnTo>
                    <a:lnTo>
                      <a:pt x="50" y="71"/>
                    </a:lnTo>
                    <a:lnTo>
                      <a:pt x="48" y="71"/>
                    </a:lnTo>
                    <a:lnTo>
                      <a:pt x="48" y="69"/>
                    </a:lnTo>
                    <a:lnTo>
                      <a:pt x="46" y="69"/>
                    </a:lnTo>
                    <a:lnTo>
                      <a:pt x="46" y="65"/>
                    </a:lnTo>
                    <a:lnTo>
                      <a:pt x="44" y="65"/>
                    </a:lnTo>
                    <a:lnTo>
                      <a:pt x="44" y="61"/>
                    </a:lnTo>
                    <a:lnTo>
                      <a:pt x="42" y="61"/>
                    </a:lnTo>
                    <a:lnTo>
                      <a:pt x="42" y="58"/>
                    </a:lnTo>
                    <a:lnTo>
                      <a:pt x="40" y="58"/>
                    </a:lnTo>
                    <a:lnTo>
                      <a:pt x="40" y="56"/>
                    </a:lnTo>
                    <a:lnTo>
                      <a:pt x="38" y="56"/>
                    </a:lnTo>
                    <a:lnTo>
                      <a:pt x="38" y="52"/>
                    </a:lnTo>
                    <a:lnTo>
                      <a:pt x="36" y="52"/>
                    </a:lnTo>
                    <a:lnTo>
                      <a:pt x="36" y="48"/>
                    </a:lnTo>
                    <a:lnTo>
                      <a:pt x="33" y="48"/>
                    </a:lnTo>
                    <a:lnTo>
                      <a:pt x="33" y="46"/>
                    </a:lnTo>
                    <a:lnTo>
                      <a:pt x="30" y="46"/>
                    </a:lnTo>
                    <a:lnTo>
                      <a:pt x="30" y="41"/>
                    </a:lnTo>
                    <a:lnTo>
                      <a:pt x="28" y="41"/>
                    </a:lnTo>
                    <a:lnTo>
                      <a:pt x="28" y="36"/>
                    </a:lnTo>
                    <a:lnTo>
                      <a:pt x="26" y="36"/>
                    </a:lnTo>
                    <a:lnTo>
                      <a:pt x="26" y="32"/>
                    </a:lnTo>
                    <a:lnTo>
                      <a:pt x="26" y="28"/>
                    </a:lnTo>
                    <a:lnTo>
                      <a:pt x="24" y="28"/>
                    </a:lnTo>
                    <a:lnTo>
                      <a:pt x="24" y="26"/>
                    </a:lnTo>
                    <a:lnTo>
                      <a:pt x="22" y="26"/>
                    </a:lnTo>
                    <a:lnTo>
                      <a:pt x="22" y="19"/>
                    </a:lnTo>
                    <a:lnTo>
                      <a:pt x="20" y="19"/>
                    </a:lnTo>
                    <a:lnTo>
                      <a:pt x="20" y="13"/>
                    </a:lnTo>
                    <a:lnTo>
                      <a:pt x="17" y="13"/>
                    </a:lnTo>
                    <a:lnTo>
                      <a:pt x="17" y="9"/>
                    </a:lnTo>
                    <a:lnTo>
                      <a:pt x="15" y="9"/>
                    </a:lnTo>
                    <a:lnTo>
                      <a:pt x="15" y="4"/>
                    </a:lnTo>
                    <a:lnTo>
                      <a:pt x="12" y="4"/>
                    </a:lnTo>
                    <a:lnTo>
                      <a:pt x="12" y="2"/>
                    </a:lnTo>
                    <a:lnTo>
                      <a:pt x="8" y="2"/>
                    </a:lnTo>
                    <a:lnTo>
                      <a:pt x="8" y="0"/>
                    </a:lnTo>
                    <a:lnTo>
                      <a:pt x="0" y="0"/>
                    </a:lnTo>
                  </a:path>
                </a:pathLst>
              </a:cu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2" name="TextBox 31"/>
            <p:cNvSpPr txBox="1"/>
            <p:nvPr/>
          </p:nvSpPr>
          <p:spPr>
            <a:xfrm>
              <a:off x="1774326" y="2193241"/>
              <a:ext cx="1407565" cy="830997"/>
            </a:xfrm>
            <a:prstGeom prst="rect">
              <a:avLst/>
            </a:prstGeom>
            <a:noFill/>
          </p:spPr>
          <p:txBody>
            <a:bodyPr wrap="none" rtlCol="0">
              <a:spAutoFit/>
            </a:bodyPr>
            <a:lstStyle/>
            <a:p>
              <a:pPr>
                <a:lnSpc>
                  <a:spcPct val="80000"/>
                </a:lnSpc>
              </a:pPr>
              <a:r>
                <a:rPr lang="en-GB" sz="1200" b="1" dirty="0" smtClean="0">
                  <a:solidFill>
                    <a:srgbClr val="B60D27"/>
                  </a:solidFill>
                </a:rPr>
                <a:t>MM-398+5-FU/LV</a:t>
              </a:r>
            </a:p>
            <a:p>
              <a:pPr>
                <a:lnSpc>
                  <a:spcPct val="80000"/>
                </a:lnSpc>
              </a:pPr>
              <a:endParaRPr lang="en-GB" sz="1200" b="1" dirty="0"/>
            </a:p>
            <a:p>
              <a:pPr>
                <a:lnSpc>
                  <a:spcPct val="80000"/>
                </a:lnSpc>
              </a:pPr>
              <a:r>
                <a:rPr lang="en-GB" sz="1200" b="1" dirty="0" smtClean="0">
                  <a:solidFill>
                    <a:srgbClr val="043882"/>
                  </a:solidFill>
                </a:rPr>
                <a:t>5-FU/LV</a:t>
              </a:r>
            </a:p>
            <a:p>
              <a:pPr>
                <a:lnSpc>
                  <a:spcPct val="80000"/>
                </a:lnSpc>
              </a:pPr>
              <a:endParaRPr lang="en-GB" sz="1200" b="1" dirty="0">
                <a:solidFill>
                  <a:srgbClr val="043882"/>
                </a:solidFill>
              </a:endParaRPr>
            </a:p>
            <a:p>
              <a:pPr>
                <a:lnSpc>
                  <a:spcPct val="80000"/>
                </a:lnSpc>
              </a:pPr>
              <a:r>
                <a:rPr lang="en-GB" sz="1200" b="1" dirty="0" smtClean="0">
                  <a:solidFill>
                    <a:srgbClr val="B60D27"/>
                  </a:solidFill>
                </a:rPr>
                <a:t>Stratified HR*</a:t>
              </a:r>
              <a:endParaRPr lang="en-GB" sz="1200" b="1" dirty="0">
                <a:solidFill>
                  <a:srgbClr val="B60D27"/>
                </a:solidFill>
              </a:endParaRPr>
            </a:p>
          </p:txBody>
        </p:sp>
        <p:sp>
          <p:nvSpPr>
            <p:cNvPr id="33" name="TextBox 32"/>
            <p:cNvSpPr txBox="1"/>
            <p:nvPr/>
          </p:nvSpPr>
          <p:spPr>
            <a:xfrm>
              <a:off x="3090336" y="2193241"/>
              <a:ext cx="1354858" cy="978729"/>
            </a:xfrm>
            <a:prstGeom prst="rect">
              <a:avLst/>
            </a:prstGeom>
            <a:noFill/>
          </p:spPr>
          <p:txBody>
            <a:bodyPr wrap="none" rtlCol="0">
              <a:spAutoFit/>
            </a:bodyPr>
            <a:lstStyle/>
            <a:p>
              <a:pPr>
                <a:lnSpc>
                  <a:spcPct val="80000"/>
                </a:lnSpc>
              </a:pPr>
              <a:r>
                <a:rPr lang="en-GB" sz="1200" b="1" dirty="0" smtClean="0">
                  <a:solidFill>
                    <a:srgbClr val="B60D27"/>
                  </a:solidFill>
                </a:rPr>
                <a:t>6.1 (4.8, 8.9)</a:t>
              </a:r>
            </a:p>
            <a:p>
              <a:pPr>
                <a:lnSpc>
                  <a:spcPct val="80000"/>
                </a:lnSpc>
              </a:pPr>
              <a:endParaRPr lang="en-GB" sz="1200" b="1" dirty="0">
                <a:solidFill>
                  <a:srgbClr val="B60D27"/>
                </a:solidFill>
              </a:endParaRPr>
            </a:p>
            <a:p>
              <a:pPr>
                <a:lnSpc>
                  <a:spcPct val="80000"/>
                </a:lnSpc>
              </a:pPr>
              <a:r>
                <a:rPr lang="en-GB" sz="1200" b="1" dirty="0" smtClean="0">
                  <a:solidFill>
                    <a:srgbClr val="043882"/>
                  </a:solidFill>
                </a:rPr>
                <a:t>4.2 (3.3, 5.3)</a:t>
              </a:r>
            </a:p>
            <a:p>
              <a:pPr>
                <a:lnSpc>
                  <a:spcPct val="80000"/>
                </a:lnSpc>
              </a:pPr>
              <a:endParaRPr lang="en-GB" sz="1200" b="1" dirty="0">
                <a:solidFill>
                  <a:srgbClr val="043882"/>
                </a:solidFill>
              </a:endParaRPr>
            </a:p>
            <a:p>
              <a:pPr>
                <a:lnSpc>
                  <a:spcPct val="80000"/>
                </a:lnSpc>
              </a:pPr>
              <a:r>
                <a:rPr lang="en-GB" sz="1200" b="1" dirty="0" smtClean="0">
                  <a:solidFill>
                    <a:srgbClr val="B60D27"/>
                  </a:solidFill>
                </a:rPr>
                <a:t>0.57 (0.41, 0.80),</a:t>
              </a:r>
              <a:br>
                <a:rPr lang="en-GB" sz="1200" b="1" dirty="0" smtClean="0">
                  <a:solidFill>
                    <a:srgbClr val="B60D27"/>
                  </a:solidFill>
                </a:rPr>
              </a:br>
              <a:r>
                <a:rPr lang="en-GB" sz="1200" b="1" dirty="0">
                  <a:solidFill>
                    <a:srgbClr val="B60D27"/>
                  </a:solidFill>
                </a:rPr>
                <a:t>p</a:t>
              </a:r>
              <a:r>
                <a:rPr lang="en-GB" sz="1200" b="1" dirty="0" smtClean="0">
                  <a:solidFill>
                    <a:srgbClr val="B60D27"/>
                  </a:solidFill>
                </a:rPr>
                <a:t>=0.0009</a:t>
              </a:r>
              <a:endParaRPr lang="en-GB" sz="1200" b="1" dirty="0">
                <a:solidFill>
                  <a:srgbClr val="B60D27"/>
                </a:solidFill>
              </a:endParaRPr>
            </a:p>
          </p:txBody>
        </p:sp>
        <p:cxnSp>
          <p:nvCxnSpPr>
            <p:cNvPr id="34" name="Straight Connector 33"/>
            <p:cNvCxnSpPr/>
            <p:nvPr/>
          </p:nvCxnSpPr>
          <p:spPr>
            <a:xfrm>
              <a:off x="1438158" y="2302212"/>
              <a:ext cx="309282" cy="0"/>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5" name="Straight Connector 34"/>
            <p:cNvCxnSpPr/>
            <p:nvPr/>
          </p:nvCxnSpPr>
          <p:spPr>
            <a:xfrm>
              <a:off x="1438158" y="2581845"/>
              <a:ext cx="309282" cy="0"/>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sp>
          <p:nvSpPr>
            <p:cNvPr id="36" name="TextBox 35"/>
            <p:cNvSpPr txBox="1"/>
            <p:nvPr/>
          </p:nvSpPr>
          <p:spPr>
            <a:xfrm>
              <a:off x="3031620" y="1738438"/>
              <a:ext cx="1382110" cy="387798"/>
            </a:xfrm>
            <a:prstGeom prst="rect">
              <a:avLst/>
            </a:prstGeom>
            <a:noFill/>
          </p:spPr>
          <p:txBody>
            <a:bodyPr wrap="none" rtlCol="0">
              <a:spAutoFit/>
            </a:bodyPr>
            <a:lstStyle/>
            <a:p>
              <a:pPr algn="ctr">
                <a:lnSpc>
                  <a:spcPct val="80000"/>
                </a:lnSpc>
              </a:pPr>
              <a:r>
                <a:rPr lang="en-GB" sz="1200" b="1" dirty="0" smtClean="0"/>
                <a:t>Median OS,</a:t>
              </a:r>
              <a:br>
                <a:rPr lang="en-GB" sz="1200" b="1" dirty="0" smtClean="0"/>
              </a:br>
              <a:r>
                <a:rPr lang="en-GB" sz="1200" b="1" dirty="0" smtClean="0"/>
                <a:t>Months (95% CI)</a:t>
              </a:r>
              <a:endParaRPr lang="en-GB" sz="1200" b="1" dirty="0"/>
            </a:p>
          </p:txBody>
        </p:sp>
        <p:cxnSp>
          <p:nvCxnSpPr>
            <p:cNvPr id="37" name="Straight Connector 36"/>
            <p:cNvCxnSpPr/>
            <p:nvPr/>
          </p:nvCxnSpPr>
          <p:spPr>
            <a:xfrm>
              <a:off x="3127448" y="2126236"/>
              <a:ext cx="11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 Box 62"/>
            <p:cNvSpPr txBox="1">
              <a:spLocks noChangeArrowheads="1"/>
            </p:cNvSpPr>
            <p:nvPr/>
          </p:nvSpPr>
          <p:spPr bwMode="auto">
            <a:xfrm rot="16200000">
              <a:off x="4413433" y="3414252"/>
              <a:ext cx="105670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latin typeface="+mn-lt"/>
                  <a:cs typeface="Arial" panose="020B0604020202020204" pitchFamily="34" charset="0"/>
                </a:rPr>
                <a:t>OS proportion</a:t>
              </a:r>
              <a:endParaRPr lang="en-GB" altLang="en-US" sz="1000" b="1" dirty="0">
                <a:latin typeface="+mn-lt"/>
                <a:cs typeface="Arial" panose="020B0604020202020204" pitchFamily="34" charset="0"/>
              </a:endParaRPr>
            </a:p>
          </p:txBody>
        </p:sp>
        <p:sp>
          <p:nvSpPr>
            <p:cNvPr id="39" name="Text Box 103"/>
            <p:cNvSpPr txBox="1">
              <a:spLocks noChangeArrowheads="1"/>
            </p:cNvSpPr>
            <p:nvPr/>
          </p:nvSpPr>
          <p:spPr bwMode="auto">
            <a:xfrm>
              <a:off x="5860382" y="4791709"/>
              <a:ext cx="22349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1000" b="1" dirty="0" smtClean="0">
                  <a:latin typeface="+mn-lt"/>
                  <a:cs typeface="Arial" panose="020B0604020202020204" pitchFamily="34" charset="0"/>
                </a:rPr>
                <a:t>Time from randomisation (month)</a:t>
              </a:r>
              <a:endParaRPr lang="en-GB" altLang="en-US" sz="1000" b="1" dirty="0">
                <a:latin typeface="+mn-lt"/>
                <a:cs typeface="Arial" panose="020B0604020202020204" pitchFamily="34" charset="0"/>
              </a:endParaRPr>
            </a:p>
          </p:txBody>
        </p:sp>
        <p:sp>
          <p:nvSpPr>
            <p:cNvPr id="40" name="Text Box 105"/>
            <p:cNvSpPr txBox="1">
              <a:spLocks noChangeArrowheads="1"/>
            </p:cNvSpPr>
            <p:nvPr/>
          </p:nvSpPr>
          <p:spPr bwMode="auto">
            <a:xfrm>
              <a:off x="5019448" y="3862240"/>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0.3</a:t>
              </a:r>
              <a:endParaRPr lang="en-GB" altLang="en-US" sz="800" b="1" dirty="0">
                <a:latin typeface="+mn-lt"/>
                <a:cs typeface="Arial" panose="020B0604020202020204" pitchFamily="34" charset="0"/>
              </a:endParaRPr>
            </a:p>
          </p:txBody>
        </p:sp>
        <p:sp>
          <p:nvSpPr>
            <p:cNvPr id="41" name="Text Box 106"/>
            <p:cNvSpPr txBox="1">
              <a:spLocks noChangeArrowheads="1"/>
            </p:cNvSpPr>
            <p:nvPr/>
          </p:nvSpPr>
          <p:spPr bwMode="auto">
            <a:xfrm>
              <a:off x="5019448" y="3676489"/>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0.4</a:t>
              </a:r>
              <a:endParaRPr lang="en-GB" altLang="en-US" sz="800" b="1" dirty="0">
                <a:latin typeface="+mn-lt"/>
                <a:cs typeface="Arial" panose="020B0604020202020204" pitchFamily="34" charset="0"/>
              </a:endParaRPr>
            </a:p>
          </p:txBody>
        </p:sp>
        <p:sp>
          <p:nvSpPr>
            <p:cNvPr id="42" name="Text Box 107"/>
            <p:cNvSpPr txBox="1">
              <a:spLocks noChangeArrowheads="1"/>
            </p:cNvSpPr>
            <p:nvPr/>
          </p:nvSpPr>
          <p:spPr bwMode="auto">
            <a:xfrm>
              <a:off x="5019448" y="3470289"/>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0.5</a:t>
              </a:r>
              <a:endParaRPr lang="en-GB" altLang="en-US" sz="800" b="1" dirty="0">
                <a:latin typeface="+mn-lt"/>
                <a:cs typeface="Arial" panose="020B0604020202020204" pitchFamily="34" charset="0"/>
              </a:endParaRPr>
            </a:p>
          </p:txBody>
        </p:sp>
        <p:sp>
          <p:nvSpPr>
            <p:cNvPr id="43" name="Text Box 108"/>
            <p:cNvSpPr txBox="1">
              <a:spLocks noChangeArrowheads="1"/>
            </p:cNvSpPr>
            <p:nvPr/>
          </p:nvSpPr>
          <p:spPr bwMode="auto">
            <a:xfrm>
              <a:off x="5019448" y="3280186"/>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0.6</a:t>
              </a:r>
              <a:endParaRPr lang="en-GB" altLang="en-US" sz="800" b="1" dirty="0">
                <a:latin typeface="+mn-lt"/>
                <a:cs typeface="Arial" panose="020B0604020202020204" pitchFamily="34" charset="0"/>
              </a:endParaRPr>
            </a:p>
          </p:txBody>
        </p:sp>
        <p:sp>
          <p:nvSpPr>
            <p:cNvPr id="44" name="Text Box 109"/>
            <p:cNvSpPr txBox="1">
              <a:spLocks noChangeArrowheads="1"/>
            </p:cNvSpPr>
            <p:nvPr/>
          </p:nvSpPr>
          <p:spPr bwMode="auto">
            <a:xfrm>
              <a:off x="5019448" y="3056044"/>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0.7</a:t>
              </a:r>
              <a:endParaRPr lang="en-GB" altLang="en-US" sz="800" b="1" dirty="0">
                <a:latin typeface="+mn-lt"/>
                <a:cs typeface="Arial" panose="020B0604020202020204" pitchFamily="34" charset="0"/>
              </a:endParaRPr>
            </a:p>
          </p:txBody>
        </p:sp>
        <p:sp>
          <p:nvSpPr>
            <p:cNvPr id="45" name="Text Box 110"/>
            <p:cNvSpPr txBox="1">
              <a:spLocks noChangeArrowheads="1"/>
            </p:cNvSpPr>
            <p:nvPr/>
          </p:nvSpPr>
          <p:spPr bwMode="auto">
            <a:xfrm>
              <a:off x="5019448" y="2858289"/>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0.8</a:t>
              </a:r>
              <a:endParaRPr lang="en-GB" altLang="en-US" sz="800" b="1" dirty="0">
                <a:latin typeface="+mn-lt"/>
                <a:cs typeface="Arial" panose="020B0604020202020204" pitchFamily="34" charset="0"/>
              </a:endParaRPr>
            </a:p>
          </p:txBody>
        </p:sp>
        <p:sp>
          <p:nvSpPr>
            <p:cNvPr id="46" name="Text Box 111"/>
            <p:cNvSpPr txBox="1">
              <a:spLocks noChangeArrowheads="1"/>
            </p:cNvSpPr>
            <p:nvPr/>
          </p:nvSpPr>
          <p:spPr bwMode="auto">
            <a:xfrm>
              <a:off x="5019448" y="2667128"/>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0.9</a:t>
              </a:r>
              <a:endParaRPr lang="en-GB" altLang="en-US" sz="800" b="1" dirty="0">
                <a:latin typeface="+mn-lt"/>
                <a:cs typeface="Arial" panose="020B0604020202020204" pitchFamily="34" charset="0"/>
              </a:endParaRPr>
            </a:p>
          </p:txBody>
        </p:sp>
        <p:sp>
          <p:nvSpPr>
            <p:cNvPr id="47" name="Text Box 112"/>
            <p:cNvSpPr txBox="1">
              <a:spLocks noChangeArrowheads="1"/>
            </p:cNvSpPr>
            <p:nvPr/>
          </p:nvSpPr>
          <p:spPr bwMode="auto">
            <a:xfrm>
              <a:off x="5019448" y="2477024"/>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1.0</a:t>
              </a:r>
              <a:endParaRPr lang="en-GB" altLang="en-US" sz="800" b="1" dirty="0">
                <a:latin typeface="+mn-lt"/>
                <a:cs typeface="Arial" panose="020B0604020202020204" pitchFamily="34" charset="0"/>
              </a:endParaRPr>
            </a:p>
          </p:txBody>
        </p:sp>
        <p:sp>
          <p:nvSpPr>
            <p:cNvPr id="48" name="Text Box 113"/>
            <p:cNvSpPr txBox="1">
              <a:spLocks noChangeArrowheads="1"/>
            </p:cNvSpPr>
            <p:nvPr/>
          </p:nvSpPr>
          <p:spPr bwMode="auto">
            <a:xfrm>
              <a:off x="5019448" y="4071210"/>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0.2</a:t>
              </a:r>
              <a:endParaRPr lang="en-GB" altLang="en-US" sz="800" b="1" dirty="0">
                <a:latin typeface="+mn-lt"/>
                <a:cs typeface="Arial" panose="020B0604020202020204" pitchFamily="34" charset="0"/>
              </a:endParaRPr>
            </a:p>
          </p:txBody>
        </p:sp>
        <p:sp>
          <p:nvSpPr>
            <p:cNvPr id="49" name="Text Box 114"/>
            <p:cNvSpPr txBox="1">
              <a:spLocks noChangeArrowheads="1"/>
            </p:cNvSpPr>
            <p:nvPr/>
          </p:nvSpPr>
          <p:spPr bwMode="auto">
            <a:xfrm>
              <a:off x="5019448" y="4286907"/>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0.1</a:t>
              </a:r>
              <a:endParaRPr lang="en-GB" altLang="en-US" sz="800" b="1" dirty="0">
                <a:latin typeface="+mn-lt"/>
                <a:cs typeface="Arial" panose="020B0604020202020204" pitchFamily="34" charset="0"/>
              </a:endParaRPr>
            </a:p>
          </p:txBody>
        </p:sp>
        <p:sp>
          <p:nvSpPr>
            <p:cNvPr id="50" name="Text Box 115"/>
            <p:cNvSpPr txBox="1">
              <a:spLocks noChangeArrowheads="1"/>
            </p:cNvSpPr>
            <p:nvPr/>
          </p:nvSpPr>
          <p:spPr bwMode="auto">
            <a:xfrm>
              <a:off x="5019448" y="4484796"/>
              <a:ext cx="3289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GB" altLang="en-US" sz="800" b="1" dirty="0" smtClean="0">
                  <a:latin typeface="+mn-lt"/>
                  <a:cs typeface="Arial" panose="020B0604020202020204" pitchFamily="34" charset="0"/>
                </a:rPr>
                <a:t>0.0</a:t>
              </a:r>
              <a:endParaRPr lang="en-GB" altLang="en-US" sz="800" b="1" dirty="0">
                <a:latin typeface="+mn-lt"/>
                <a:cs typeface="Arial" panose="020B0604020202020204" pitchFamily="34" charset="0"/>
              </a:endParaRPr>
            </a:p>
          </p:txBody>
        </p:sp>
        <p:grpSp>
          <p:nvGrpSpPr>
            <p:cNvPr id="51" name="Group 50"/>
            <p:cNvGrpSpPr/>
            <p:nvPr/>
          </p:nvGrpSpPr>
          <p:grpSpPr>
            <a:xfrm>
              <a:off x="5349871" y="2550053"/>
              <a:ext cx="3215080" cy="2070542"/>
              <a:chOff x="1167092" y="2550053"/>
              <a:chExt cx="3215080" cy="2070542"/>
            </a:xfrm>
          </p:grpSpPr>
          <p:sp>
            <p:nvSpPr>
              <p:cNvPr id="98" name="Freeform 144"/>
              <p:cNvSpPr>
                <a:spLocks/>
              </p:cNvSpPr>
              <p:nvPr/>
            </p:nvSpPr>
            <p:spPr bwMode="auto">
              <a:xfrm>
                <a:off x="1197829" y="2550053"/>
                <a:ext cx="3184343" cy="2016460"/>
              </a:xfrm>
              <a:custGeom>
                <a:avLst/>
                <a:gdLst>
                  <a:gd name="T0" fmla="*/ 0 w 423"/>
                  <a:gd name="T1" fmla="*/ 0 h 261"/>
                  <a:gd name="T2" fmla="*/ 0 w 423"/>
                  <a:gd name="T3" fmla="*/ 261 h 261"/>
                  <a:gd name="T4" fmla="*/ 423 w 423"/>
                  <a:gd name="T5" fmla="*/ 261 h 261"/>
                </a:gdLst>
                <a:ahLst/>
                <a:cxnLst>
                  <a:cxn ang="0">
                    <a:pos x="T0" y="T1"/>
                  </a:cxn>
                  <a:cxn ang="0">
                    <a:pos x="T2" y="T3"/>
                  </a:cxn>
                  <a:cxn ang="0">
                    <a:pos x="T4" y="T5"/>
                  </a:cxn>
                </a:cxnLst>
                <a:rect l="0" t="0" r="r" b="b"/>
                <a:pathLst>
                  <a:path w="423" h="261">
                    <a:moveTo>
                      <a:pt x="0" y="0"/>
                    </a:moveTo>
                    <a:lnTo>
                      <a:pt x="0" y="261"/>
                    </a:lnTo>
                    <a:lnTo>
                      <a:pt x="423" y="261"/>
                    </a:lnTo>
                  </a:path>
                </a:pathLst>
              </a:cu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99" name="Line 145"/>
              <p:cNvSpPr>
                <a:spLocks noChangeShapeType="1"/>
              </p:cNvSpPr>
              <p:nvPr/>
            </p:nvSpPr>
            <p:spPr bwMode="auto">
              <a:xfrm>
                <a:off x="1167092" y="2557779"/>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0" name="Line 146"/>
              <p:cNvSpPr>
                <a:spLocks noChangeShapeType="1"/>
              </p:cNvSpPr>
              <p:nvPr/>
            </p:nvSpPr>
            <p:spPr bwMode="auto">
              <a:xfrm>
                <a:off x="1167092" y="2750927"/>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1" name="Line 147"/>
              <p:cNvSpPr>
                <a:spLocks noChangeShapeType="1"/>
              </p:cNvSpPr>
              <p:nvPr/>
            </p:nvSpPr>
            <p:spPr bwMode="auto">
              <a:xfrm>
                <a:off x="1167092" y="2944074"/>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2" name="Line 148"/>
              <p:cNvSpPr>
                <a:spLocks noChangeShapeType="1"/>
              </p:cNvSpPr>
              <p:nvPr/>
            </p:nvSpPr>
            <p:spPr bwMode="auto">
              <a:xfrm>
                <a:off x="1167092" y="3144948"/>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3" name="Line 149"/>
              <p:cNvSpPr>
                <a:spLocks noChangeShapeType="1"/>
              </p:cNvSpPr>
              <p:nvPr/>
            </p:nvSpPr>
            <p:spPr bwMode="auto">
              <a:xfrm>
                <a:off x="1167092" y="4574240"/>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4" name="Line 150"/>
              <p:cNvSpPr>
                <a:spLocks noChangeShapeType="1"/>
              </p:cNvSpPr>
              <p:nvPr/>
            </p:nvSpPr>
            <p:spPr bwMode="auto">
              <a:xfrm>
                <a:off x="1167092" y="4373366"/>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5" name="Line 151"/>
              <p:cNvSpPr>
                <a:spLocks noChangeShapeType="1"/>
              </p:cNvSpPr>
              <p:nvPr/>
            </p:nvSpPr>
            <p:spPr bwMode="auto">
              <a:xfrm>
                <a:off x="1167092" y="4157040"/>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6" name="Line 152"/>
              <p:cNvSpPr>
                <a:spLocks noChangeShapeType="1"/>
              </p:cNvSpPr>
              <p:nvPr/>
            </p:nvSpPr>
            <p:spPr bwMode="auto">
              <a:xfrm>
                <a:off x="1167092" y="3956167"/>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7" name="Line 153"/>
              <p:cNvSpPr>
                <a:spLocks noChangeShapeType="1"/>
              </p:cNvSpPr>
              <p:nvPr/>
            </p:nvSpPr>
            <p:spPr bwMode="auto">
              <a:xfrm>
                <a:off x="1167092" y="3763019"/>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8" name="Line 154"/>
              <p:cNvSpPr>
                <a:spLocks noChangeShapeType="1"/>
              </p:cNvSpPr>
              <p:nvPr/>
            </p:nvSpPr>
            <p:spPr bwMode="auto">
              <a:xfrm>
                <a:off x="1167092" y="3554420"/>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09" name="Line 155"/>
              <p:cNvSpPr>
                <a:spLocks noChangeShapeType="1"/>
              </p:cNvSpPr>
              <p:nvPr/>
            </p:nvSpPr>
            <p:spPr bwMode="auto">
              <a:xfrm>
                <a:off x="1167092" y="3368999"/>
                <a:ext cx="22584" cy="0"/>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10" name="Line 163"/>
              <p:cNvSpPr>
                <a:spLocks noChangeShapeType="1"/>
              </p:cNvSpPr>
              <p:nvPr/>
            </p:nvSpPr>
            <p:spPr bwMode="auto">
              <a:xfrm flipV="1">
                <a:off x="1204732"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11" name="Line 164"/>
              <p:cNvSpPr>
                <a:spLocks noChangeShapeType="1"/>
              </p:cNvSpPr>
              <p:nvPr/>
            </p:nvSpPr>
            <p:spPr bwMode="auto">
              <a:xfrm flipV="1">
                <a:off x="1728596"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12" name="Line 165"/>
              <p:cNvSpPr>
                <a:spLocks noChangeShapeType="1"/>
              </p:cNvSpPr>
              <p:nvPr/>
            </p:nvSpPr>
            <p:spPr bwMode="auto">
              <a:xfrm>
                <a:off x="2259786"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13" name="Line 166"/>
              <p:cNvSpPr>
                <a:spLocks noChangeShapeType="1"/>
              </p:cNvSpPr>
              <p:nvPr/>
            </p:nvSpPr>
            <p:spPr bwMode="auto">
              <a:xfrm>
                <a:off x="2783025"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14" name="Line 167"/>
              <p:cNvSpPr>
                <a:spLocks noChangeShapeType="1"/>
              </p:cNvSpPr>
              <p:nvPr/>
            </p:nvSpPr>
            <p:spPr bwMode="auto">
              <a:xfrm>
                <a:off x="3298735"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15" name="Line 168"/>
              <p:cNvSpPr>
                <a:spLocks noChangeShapeType="1"/>
              </p:cNvSpPr>
              <p:nvPr/>
            </p:nvSpPr>
            <p:spPr bwMode="auto">
              <a:xfrm>
                <a:off x="3829502"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sp>
            <p:nvSpPr>
              <p:cNvPr id="116" name="Line 169"/>
              <p:cNvSpPr>
                <a:spLocks noChangeShapeType="1"/>
              </p:cNvSpPr>
              <p:nvPr/>
            </p:nvSpPr>
            <p:spPr bwMode="auto">
              <a:xfrm>
                <a:off x="4335993" y="4574240"/>
                <a:ext cx="0" cy="46355"/>
              </a:xfrm>
              <a:prstGeom prst="line">
                <a:avLst/>
              </a:prstGeom>
              <a:ln w="15875">
                <a:solidFill>
                  <a:schemeClr val="accent2"/>
                </a:solidFill>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sz="800">
                  <a:latin typeface="+mn-lt"/>
                  <a:cs typeface="+mn-cs"/>
                </a:endParaRPr>
              </a:p>
            </p:txBody>
          </p:sp>
        </p:grpSp>
        <p:sp>
          <p:nvSpPr>
            <p:cNvPr id="52" name="Text Box 88"/>
            <p:cNvSpPr txBox="1">
              <a:spLocks noChangeArrowheads="1"/>
            </p:cNvSpPr>
            <p:nvPr/>
          </p:nvSpPr>
          <p:spPr bwMode="auto">
            <a:xfrm>
              <a:off x="5261415" y="4618286"/>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a:latin typeface="+mn-lt"/>
                  <a:cs typeface="Arial" panose="020B0604020202020204" pitchFamily="34" charset="0"/>
                </a:rPr>
                <a:t>0</a:t>
              </a:r>
            </a:p>
          </p:txBody>
        </p:sp>
        <p:sp>
          <p:nvSpPr>
            <p:cNvPr id="53" name="Text Box 88"/>
            <p:cNvSpPr txBox="1">
              <a:spLocks noChangeArrowheads="1"/>
            </p:cNvSpPr>
            <p:nvPr/>
          </p:nvSpPr>
          <p:spPr bwMode="auto">
            <a:xfrm>
              <a:off x="5792998" y="4618286"/>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3</a:t>
              </a:r>
              <a:endParaRPr lang="en-GB" altLang="en-US" sz="800" b="1" dirty="0">
                <a:latin typeface="+mn-lt"/>
                <a:cs typeface="Arial" panose="020B0604020202020204" pitchFamily="34" charset="0"/>
              </a:endParaRPr>
            </a:p>
          </p:txBody>
        </p:sp>
        <p:sp>
          <p:nvSpPr>
            <p:cNvPr id="54" name="Text Box 88"/>
            <p:cNvSpPr txBox="1">
              <a:spLocks noChangeArrowheads="1"/>
            </p:cNvSpPr>
            <p:nvPr/>
          </p:nvSpPr>
          <p:spPr bwMode="auto">
            <a:xfrm>
              <a:off x="6322053" y="4618286"/>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6</a:t>
              </a:r>
              <a:endParaRPr lang="en-GB" altLang="en-US" sz="800" b="1" dirty="0">
                <a:latin typeface="+mn-lt"/>
                <a:cs typeface="Arial" panose="020B0604020202020204" pitchFamily="34" charset="0"/>
              </a:endParaRPr>
            </a:p>
          </p:txBody>
        </p:sp>
        <p:sp>
          <p:nvSpPr>
            <p:cNvPr id="55" name="Text Box 88"/>
            <p:cNvSpPr txBox="1">
              <a:spLocks noChangeArrowheads="1"/>
            </p:cNvSpPr>
            <p:nvPr/>
          </p:nvSpPr>
          <p:spPr bwMode="auto">
            <a:xfrm>
              <a:off x="6845588" y="4618286"/>
              <a:ext cx="24237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9</a:t>
              </a:r>
              <a:endParaRPr lang="en-GB" altLang="en-US" sz="800" b="1" dirty="0">
                <a:latin typeface="+mn-lt"/>
                <a:cs typeface="Arial" panose="020B0604020202020204" pitchFamily="34" charset="0"/>
              </a:endParaRPr>
            </a:p>
          </p:txBody>
        </p:sp>
        <p:sp>
          <p:nvSpPr>
            <p:cNvPr id="56" name="Text Box 88"/>
            <p:cNvSpPr txBox="1">
              <a:spLocks noChangeArrowheads="1"/>
            </p:cNvSpPr>
            <p:nvPr/>
          </p:nvSpPr>
          <p:spPr bwMode="auto">
            <a:xfrm>
              <a:off x="7331027" y="4618286"/>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12</a:t>
              </a:r>
              <a:endParaRPr lang="en-GB" altLang="en-US" sz="800" b="1" dirty="0">
                <a:latin typeface="+mn-lt"/>
                <a:cs typeface="Arial" panose="020B0604020202020204" pitchFamily="34" charset="0"/>
              </a:endParaRPr>
            </a:p>
          </p:txBody>
        </p:sp>
        <p:sp>
          <p:nvSpPr>
            <p:cNvPr id="57" name="Text Box 88"/>
            <p:cNvSpPr txBox="1">
              <a:spLocks noChangeArrowheads="1"/>
            </p:cNvSpPr>
            <p:nvPr/>
          </p:nvSpPr>
          <p:spPr bwMode="auto">
            <a:xfrm>
              <a:off x="7863575" y="4618286"/>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15</a:t>
              </a:r>
              <a:endParaRPr lang="en-GB" altLang="en-US" sz="800" b="1" dirty="0">
                <a:latin typeface="+mn-lt"/>
                <a:cs typeface="Arial" panose="020B0604020202020204" pitchFamily="34" charset="0"/>
              </a:endParaRPr>
            </a:p>
          </p:txBody>
        </p:sp>
        <p:sp>
          <p:nvSpPr>
            <p:cNvPr id="58" name="Text Box 88"/>
            <p:cNvSpPr txBox="1">
              <a:spLocks noChangeArrowheads="1"/>
            </p:cNvSpPr>
            <p:nvPr/>
          </p:nvSpPr>
          <p:spPr bwMode="auto">
            <a:xfrm>
              <a:off x="8372426" y="4618286"/>
              <a:ext cx="3000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altLang="en-US" sz="800" b="1" dirty="0" smtClean="0">
                  <a:latin typeface="+mn-lt"/>
                  <a:cs typeface="Arial" panose="020B0604020202020204" pitchFamily="34" charset="0"/>
                </a:rPr>
                <a:t>18</a:t>
              </a:r>
              <a:endParaRPr lang="en-GB" altLang="en-US" sz="800" b="1" dirty="0">
                <a:latin typeface="+mn-lt"/>
                <a:cs typeface="Arial" panose="020B0604020202020204" pitchFamily="34" charset="0"/>
              </a:endParaRPr>
            </a:p>
          </p:txBody>
        </p:sp>
        <p:sp>
          <p:nvSpPr>
            <p:cNvPr id="59" name="TextBox 58"/>
            <p:cNvSpPr txBox="1"/>
            <p:nvPr/>
          </p:nvSpPr>
          <p:spPr>
            <a:xfrm>
              <a:off x="6043469" y="2193241"/>
              <a:ext cx="1173719" cy="830997"/>
            </a:xfrm>
            <a:prstGeom prst="rect">
              <a:avLst/>
            </a:prstGeom>
            <a:noFill/>
          </p:spPr>
          <p:txBody>
            <a:bodyPr wrap="none" rtlCol="0">
              <a:spAutoFit/>
            </a:bodyPr>
            <a:lstStyle/>
            <a:p>
              <a:pPr>
                <a:lnSpc>
                  <a:spcPct val="80000"/>
                </a:lnSpc>
              </a:pPr>
              <a:r>
                <a:rPr lang="en-GB" sz="1200" b="1" dirty="0" smtClean="0">
                  <a:solidFill>
                    <a:srgbClr val="B60D27"/>
                  </a:solidFill>
                </a:rPr>
                <a:t>MM-398</a:t>
              </a:r>
            </a:p>
            <a:p>
              <a:pPr>
                <a:lnSpc>
                  <a:spcPct val="80000"/>
                </a:lnSpc>
              </a:pPr>
              <a:endParaRPr lang="en-GB" sz="1200" b="1" dirty="0"/>
            </a:p>
            <a:p>
              <a:pPr>
                <a:lnSpc>
                  <a:spcPct val="80000"/>
                </a:lnSpc>
              </a:pPr>
              <a:r>
                <a:rPr lang="en-GB" sz="1200" b="1" dirty="0" smtClean="0">
                  <a:solidFill>
                    <a:srgbClr val="043882"/>
                  </a:solidFill>
                </a:rPr>
                <a:t>5-FU/LV</a:t>
              </a:r>
            </a:p>
            <a:p>
              <a:pPr>
                <a:lnSpc>
                  <a:spcPct val="80000"/>
                </a:lnSpc>
              </a:pPr>
              <a:endParaRPr lang="en-GB" sz="1200" b="1" dirty="0">
                <a:solidFill>
                  <a:srgbClr val="043882"/>
                </a:solidFill>
              </a:endParaRPr>
            </a:p>
            <a:p>
              <a:pPr>
                <a:lnSpc>
                  <a:spcPct val="80000"/>
                </a:lnSpc>
              </a:pPr>
              <a:r>
                <a:rPr lang="en-GB" sz="1200" b="1" dirty="0" smtClean="0">
                  <a:solidFill>
                    <a:srgbClr val="B60D27"/>
                  </a:solidFill>
                </a:rPr>
                <a:t>Stratified HR</a:t>
              </a:r>
              <a:r>
                <a:rPr lang="en-GB" sz="1200" b="1" baseline="30000" dirty="0" smtClean="0">
                  <a:solidFill>
                    <a:srgbClr val="B60D27"/>
                  </a:solidFill>
                </a:rPr>
                <a:t>†</a:t>
              </a:r>
              <a:endParaRPr lang="en-GB" sz="1200" b="1" baseline="30000" dirty="0">
                <a:solidFill>
                  <a:srgbClr val="B60D27"/>
                </a:solidFill>
              </a:endParaRPr>
            </a:p>
          </p:txBody>
        </p:sp>
        <p:sp>
          <p:nvSpPr>
            <p:cNvPr id="60" name="TextBox 59"/>
            <p:cNvSpPr txBox="1"/>
            <p:nvPr/>
          </p:nvSpPr>
          <p:spPr>
            <a:xfrm>
              <a:off x="7313759" y="2193241"/>
              <a:ext cx="1354858" cy="978729"/>
            </a:xfrm>
            <a:prstGeom prst="rect">
              <a:avLst/>
            </a:prstGeom>
            <a:noFill/>
          </p:spPr>
          <p:txBody>
            <a:bodyPr wrap="none" rtlCol="0">
              <a:spAutoFit/>
            </a:bodyPr>
            <a:lstStyle/>
            <a:p>
              <a:pPr>
                <a:lnSpc>
                  <a:spcPct val="80000"/>
                </a:lnSpc>
              </a:pPr>
              <a:r>
                <a:rPr lang="en-GB" sz="1200" b="1" dirty="0" smtClean="0">
                  <a:solidFill>
                    <a:srgbClr val="B60D27"/>
                  </a:solidFill>
                </a:rPr>
                <a:t>4.9 (4.2, 5.6)</a:t>
              </a:r>
            </a:p>
            <a:p>
              <a:pPr>
                <a:lnSpc>
                  <a:spcPct val="80000"/>
                </a:lnSpc>
              </a:pPr>
              <a:endParaRPr lang="en-GB" sz="1200" b="1" dirty="0">
                <a:solidFill>
                  <a:srgbClr val="B60D27"/>
                </a:solidFill>
              </a:endParaRPr>
            </a:p>
            <a:p>
              <a:pPr>
                <a:lnSpc>
                  <a:spcPct val="80000"/>
                </a:lnSpc>
              </a:pPr>
              <a:r>
                <a:rPr lang="en-GB" sz="1200" b="1" dirty="0" smtClean="0">
                  <a:solidFill>
                    <a:srgbClr val="043882"/>
                  </a:solidFill>
                </a:rPr>
                <a:t>4.2 (3.6, 4.9)</a:t>
              </a:r>
            </a:p>
            <a:p>
              <a:pPr>
                <a:lnSpc>
                  <a:spcPct val="80000"/>
                </a:lnSpc>
              </a:pPr>
              <a:endParaRPr lang="en-GB" sz="1200" b="1" dirty="0">
                <a:solidFill>
                  <a:srgbClr val="043882"/>
                </a:solidFill>
              </a:endParaRPr>
            </a:p>
            <a:p>
              <a:pPr>
                <a:lnSpc>
                  <a:spcPct val="80000"/>
                </a:lnSpc>
              </a:pPr>
              <a:r>
                <a:rPr lang="en-GB" sz="1200" b="1" dirty="0" smtClean="0">
                  <a:solidFill>
                    <a:srgbClr val="B60D27"/>
                  </a:solidFill>
                </a:rPr>
                <a:t>0.93 (0.71, 1.21),</a:t>
              </a:r>
              <a:br>
                <a:rPr lang="en-GB" sz="1200" b="1" dirty="0" smtClean="0">
                  <a:solidFill>
                    <a:srgbClr val="B60D27"/>
                  </a:solidFill>
                </a:rPr>
              </a:br>
              <a:r>
                <a:rPr lang="en-GB" sz="1200" b="1" dirty="0" smtClean="0">
                  <a:solidFill>
                    <a:srgbClr val="B60D27"/>
                  </a:solidFill>
                </a:rPr>
                <a:t>p=0.5545</a:t>
              </a:r>
              <a:endParaRPr lang="en-GB" sz="1200" b="1" dirty="0">
                <a:solidFill>
                  <a:srgbClr val="B60D27"/>
                </a:solidFill>
              </a:endParaRPr>
            </a:p>
          </p:txBody>
        </p:sp>
        <p:cxnSp>
          <p:nvCxnSpPr>
            <p:cNvPr id="61" name="Straight Connector 60"/>
            <p:cNvCxnSpPr/>
            <p:nvPr/>
          </p:nvCxnSpPr>
          <p:spPr>
            <a:xfrm>
              <a:off x="5699681" y="2302212"/>
              <a:ext cx="309282" cy="0"/>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62" name="Straight Connector 61"/>
            <p:cNvCxnSpPr/>
            <p:nvPr/>
          </p:nvCxnSpPr>
          <p:spPr>
            <a:xfrm>
              <a:off x="5699681" y="2581845"/>
              <a:ext cx="309282" cy="0"/>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cxnSp>
        <p:sp>
          <p:nvSpPr>
            <p:cNvPr id="63" name="TextBox 62"/>
            <p:cNvSpPr txBox="1"/>
            <p:nvPr/>
          </p:nvSpPr>
          <p:spPr>
            <a:xfrm>
              <a:off x="7255043" y="1738438"/>
              <a:ext cx="1382110" cy="387798"/>
            </a:xfrm>
            <a:prstGeom prst="rect">
              <a:avLst/>
            </a:prstGeom>
            <a:noFill/>
          </p:spPr>
          <p:txBody>
            <a:bodyPr wrap="none" rtlCol="0">
              <a:spAutoFit/>
            </a:bodyPr>
            <a:lstStyle/>
            <a:p>
              <a:pPr algn="ctr">
                <a:lnSpc>
                  <a:spcPct val="80000"/>
                </a:lnSpc>
              </a:pPr>
              <a:r>
                <a:rPr lang="en-GB" sz="1200" b="1" dirty="0" smtClean="0"/>
                <a:t>Median OS,</a:t>
              </a:r>
              <a:br>
                <a:rPr lang="en-GB" sz="1200" b="1" dirty="0" smtClean="0"/>
              </a:br>
              <a:r>
                <a:rPr lang="en-GB" sz="1200" b="1" dirty="0" smtClean="0"/>
                <a:t>Months (95% CI)</a:t>
              </a:r>
              <a:endParaRPr lang="en-GB" sz="1200" b="1" dirty="0"/>
            </a:p>
          </p:txBody>
        </p:sp>
        <p:cxnSp>
          <p:nvCxnSpPr>
            <p:cNvPr id="64" name="Straight Connector 63"/>
            <p:cNvCxnSpPr/>
            <p:nvPr/>
          </p:nvCxnSpPr>
          <p:spPr>
            <a:xfrm>
              <a:off x="7352562" y="2126236"/>
              <a:ext cx="1188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a:off x="5394128" y="2561764"/>
              <a:ext cx="3111830" cy="2091650"/>
              <a:chOff x="3382963" y="2628900"/>
              <a:chExt cx="2371725" cy="1590675"/>
            </a:xfrm>
          </p:grpSpPr>
          <p:sp>
            <p:nvSpPr>
              <p:cNvPr id="78" name="Line 42"/>
              <p:cNvSpPr>
                <a:spLocks noChangeShapeType="1"/>
              </p:cNvSpPr>
              <p:nvPr/>
            </p:nvSpPr>
            <p:spPr bwMode="auto">
              <a:xfrm>
                <a:off x="5354638" y="3924300"/>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43"/>
              <p:cNvSpPr>
                <a:spLocks noChangeShapeType="1"/>
              </p:cNvSpPr>
              <p:nvPr/>
            </p:nvSpPr>
            <p:spPr bwMode="auto">
              <a:xfrm>
                <a:off x="5754688" y="4191000"/>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44"/>
              <p:cNvSpPr>
                <a:spLocks noChangeShapeType="1"/>
              </p:cNvSpPr>
              <p:nvPr/>
            </p:nvSpPr>
            <p:spPr bwMode="auto">
              <a:xfrm>
                <a:off x="5230813" y="3924300"/>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45"/>
              <p:cNvSpPr>
                <a:spLocks noChangeShapeType="1"/>
              </p:cNvSpPr>
              <p:nvPr/>
            </p:nvSpPr>
            <p:spPr bwMode="auto">
              <a:xfrm>
                <a:off x="5059363" y="3924300"/>
                <a:ext cx="0" cy="38100"/>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46"/>
              <p:cNvSpPr>
                <a:spLocks noChangeShapeType="1"/>
              </p:cNvSpPr>
              <p:nvPr/>
            </p:nvSpPr>
            <p:spPr bwMode="auto">
              <a:xfrm>
                <a:off x="4954588" y="3895725"/>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47"/>
              <p:cNvSpPr>
                <a:spLocks noChangeShapeType="1"/>
              </p:cNvSpPr>
              <p:nvPr/>
            </p:nvSpPr>
            <p:spPr bwMode="auto">
              <a:xfrm>
                <a:off x="4564063" y="3800475"/>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48"/>
              <p:cNvSpPr>
                <a:spLocks noChangeShapeType="1"/>
              </p:cNvSpPr>
              <p:nvPr/>
            </p:nvSpPr>
            <p:spPr bwMode="auto">
              <a:xfrm>
                <a:off x="4506913" y="3781425"/>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49"/>
              <p:cNvSpPr>
                <a:spLocks noChangeShapeType="1"/>
              </p:cNvSpPr>
              <p:nvPr/>
            </p:nvSpPr>
            <p:spPr bwMode="auto">
              <a:xfrm>
                <a:off x="4487863" y="3781425"/>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50"/>
              <p:cNvSpPr>
                <a:spLocks noChangeShapeType="1"/>
              </p:cNvSpPr>
              <p:nvPr/>
            </p:nvSpPr>
            <p:spPr bwMode="auto">
              <a:xfrm>
                <a:off x="4440238" y="3762375"/>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51"/>
              <p:cNvSpPr>
                <a:spLocks noChangeShapeType="1"/>
              </p:cNvSpPr>
              <p:nvPr/>
            </p:nvSpPr>
            <p:spPr bwMode="auto">
              <a:xfrm>
                <a:off x="4373563" y="3762375"/>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52"/>
              <p:cNvSpPr>
                <a:spLocks noChangeShapeType="1"/>
              </p:cNvSpPr>
              <p:nvPr/>
            </p:nvSpPr>
            <p:spPr bwMode="auto">
              <a:xfrm>
                <a:off x="4249738" y="3676650"/>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53"/>
              <p:cNvSpPr>
                <a:spLocks noChangeShapeType="1"/>
              </p:cNvSpPr>
              <p:nvPr/>
            </p:nvSpPr>
            <p:spPr bwMode="auto">
              <a:xfrm>
                <a:off x="4221163" y="3676650"/>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54"/>
              <p:cNvSpPr>
                <a:spLocks noChangeShapeType="1"/>
              </p:cNvSpPr>
              <p:nvPr/>
            </p:nvSpPr>
            <p:spPr bwMode="auto">
              <a:xfrm>
                <a:off x="4421188" y="3762375"/>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55"/>
              <p:cNvSpPr>
                <a:spLocks noChangeShapeType="1"/>
              </p:cNvSpPr>
              <p:nvPr/>
            </p:nvSpPr>
            <p:spPr bwMode="auto">
              <a:xfrm>
                <a:off x="4354513" y="3762375"/>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56"/>
              <p:cNvSpPr>
                <a:spLocks noChangeShapeType="1"/>
              </p:cNvSpPr>
              <p:nvPr/>
            </p:nvSpPr>
            <p:spPr bwMode="auto">
              <a:xfrm>
                <a:off x="4240213" y="3676650"/>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57"/>
              <p:cNvSpPr>
                <a:spLocks noChangeShapeType="1"/>
              </p:cNvSpPr>
              <p:nvPr/>
            </p:nvSpPr>
            <p:spPr bwMode="auto">
              <a:xfrm>
                <a:off x="4097338" y="3571875"/>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58"/>
              <p:cNvSpPr>
                <a:spLocks noChangeShapeType="1"/>
              </p:cNvSpPr>
              <p:nvPr/>
            </p:nvSpPr>
            <p:spPr bwMode="auto">
              <a:xfrm>
                <a:off x="4068763" y="3543300"/>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59"/>
              <p:cNvSpPr>
                <a:spLocks noChangeShapeType="1"/>
              </p:cNvSpPr>
              <p:nvPr/>
            </p:nvSpPr>
            <p:spPr bwMode="auto">
              <a:xfrm>
                <a:off x="3963988" y="3409950"/>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60"/>
              <p:cNvSpPr>
                <a:spLocks noChangeShapeType="1"/>
              </p:cNvSpPr>
              <p:nvPr/>
            </p:nvSpPr>
            <p:spPr bwMode="auto">
              <a:xfrm>
                <a:off x="5021263" y="3924300"/>
                <a:ext cx="0" cy="28575"/>
              </a:xfrm>
              <a:prstGeom prst="line">
                <a:avLst/>
              </a:pr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Freeform 61"/>
              <p:cNvSpPr>
                <a:spLocks/>
              </p:cNvSpPr>
              <p:nvPr/>
            </p:nvSpPr>
            <p:spPr bwMode="auto">
              <a:xfrm>
                <a:off x="3382963" y="2628900"/>
                <a:ext cx="2286000" cy="1428750"/>
              </a:xfrm>
              <a:custGeom>
                <a:avLst/>
                <a:gdLst>
                  <a:gd name="T0" fmla="*/ 214 w 240"/>
                  <a:gd name="T1" fmla="*/ 150 h 150"/>
                  <a:gd name="T2" fmla="*/ 166 w 240"/>
                  <a:gd name="T3" fmla="*/ 139 h 150"/>
                  <a:gd name="T4" fmla="*/ 153 w 240"/>
                  <a:gd name="T5" fmla="*/ 136 h 150"/>
                  <a:gd name="T6" fmla="*/ 134 w 240"/>
                  <a:gd name="T7" fmla="*/ 131 h 150"/>
                  <a:gd name="T8" fmla="*/ 125 w 240"/>
                  <a:gd name="T9" fmla="*/ 130 h 150"/>
                  <a:gd name="T10" fmla="*/ 124 w 240"/>
                  <a:gd name="T11" fmla="*/ 126 h 150"/>
                  <a:gd name="T12" fmla="*/ 111 w 240"/>
                  <a:gd name="T13" fmla="*/ 125 h 150"/>
                  <a:gd name="T14" fmla="*/ 102 w 240"/>
                  <a:gd name="T15" fmla="*/ 122 h 150"/>
                  <a:gd name="T16" fmla="*/ 99 w 240"/>
                  <a:gd name="T17" fmla="*/ 121 h 150"/>
                  <a:gd name="T18" fmla="*/ 95 w 240"/>
                  <a:gd name="T19" fmla="*/ 117 h 150"/>
                  <a:gd name="T20" fmla="*/ 93 w 240"/>
                  <a:gd name="T21" fmla="*/ 115 h 150"/>
                  <a:gd name="T22" fmla="*/ 88 w 240"/>
                  <a:gd name="T23" fmla="*/ 113 h 150"/>
                  <a:gd name="T24" fmla="*/ 83 w 240"/>
                  <a:gd name="T25" fmla="*/ 110 h 150"/>
                  <a:gd name="T26" fmla="*/ 80 w 240"/>
                  <a:gd name="T27" fmla="*/ 106 h 150"/>
                  <a:gd name="T28" fmla="*/ 77 w 240"/>
                  <a:gd name="T29" fmla="*/ 104 h 150"/>
                  <a:gd name="T30" fmla="*/ 75 w 240"/>
                  <a:gd name="T31" fmla="*/ 102 h 150"/>
                  <a:gd name="T32" fmla="*/ 72 w 240"/>
                  <a:gd name="T33" fmla="*/ 99 h 150"/>
                  <a:gd name="T34" fmla="*/ 70 w 240"/>
                  <a:gd name="T35" fmla="*/ 95 h 150"/>
                  <a:gd name="T36" fmla="*/ 68 w 240"/>
                  <a:gd name="T37" fmla="*/ 93 h 150"/>
                  <a:gd name="T38" fmla="*/ 64 w 240"/>
                  <a:gd name="T39" fmla="*/ 88 h 150"/>
                  <a:gd name="T40" fmla="*/ 63 w 240"/>
                  <a:gd name="T41" fmla="*/ 85 h 150"/>
                  <a:gd name="T42" fmla="*/ 59 w 240"/>
                  <a:gd name="T43" fmla="*/ 83 h 150"/>
                  <a:gd name="T44" fmla="*/ 57 w 240"/>
                  <a:gd name="T45" fmla="*/ 80 h 150"/>
                  <a:gd name="T46" fmla="*/ 54 w 240"/>
                  <a:gd name="T47" fmla="*/ 77 h 150"/>
                  <a:gd name="T48" fmla="*/ 52 w 240"/>
                  <a:gd name="T49" fmla="*/ 75 h 150"/>
                  <a:gd name="T50" fmla="*/ 50 w 240"/>
                  <a:gd name="T51" fmla="*/ 70 h 150"/>
                  <a:gd name="T52" fmla="*/ 48 w 240"/>
                  <a:gd name="T53" fmla="*/ 65 h 150"/>
                  <a:gd name="T54" fmla="*/ 44 w 240"/>
                  <a:gd name="T55" fmla="*/ 62 h 150"/>
                  <a:gd name="T56" fmla="*/ 42 w 240"/>
                  <a:gd name="T57" fmla="*/ 59 h 150"/>
                  <a:gd name="T58" fmla="*/ 39 w 240"/>
                  <a:gd name="T59" fmla="*/ 57 h 150"/>
                  <a:gd name="T60" fmla="*/ 37 w 240"/>
                  <a:gd name="T61" fmla="*/ 54 h 150"/>
                  <a:gd name="T62" fmla="*/ 35 w 240"/>
                  <a:gd name="T63" fmla="*/ 51 h 150"/>
                  <a:gd name="T64" fmla="*/ 33 w 240"/>
                  <a:gd name="T65" fmla="*/ 47 h 150"/>
                  <a:gd name="T66" fmla="*/ 30 w 240"/>
                  <a:gd name="T67" fmla="*/ 43 h 150"/>
                  <a:gd name="T68" fmla="*/ 28 w 240"/>
                  <a:gd name="T69" fmla="*/ 38 h 150"/>
                  <a:gd name="T70" fmla="*/ 26 w 240"/>
                  <a:gd name="T71" fmla="*/ 34 h 150"/>
                  <a:gd name="T72" fmla="*/ 24 w 240"/>
                  <a:gd name="T73" fmla="*/ 29 h 150"/>
                  <a:gd name="T74" fmla="*/ 22 w 240"/>
                  <a:gd name="T75" fmla="*/ 25 h 150"/>
                  <a:gd name="T76" fmla="*/ 20 w 240"/>
                  <a:gd name="T77" fmla="*/ 19 h 150"/>
                  <a:gd name="T78" fmla="*/ 16 w 240"/>
                  <a:gd name="T79" fmla="*/ 12 h 150"/>
                  <a:gd name="T80" fmla="*/ 14 w 240"/>
                  <a:gd name="T81" fmla="*/ 8 h 150"/>
                  <a:gd name="T82" fmla="*/ 9 w 240"/>
                  <a:gd name="T83" fmla="*/ 5 h 150"/>
                  <a:gd name="T84" fmla="*/ 5 w 240"/>
                  <a:gd name="T85" fmla="*/ 2 h 150"/>
                  <a:gd name="T86" fmla="*/ 0 w 240"/>
                  <a:gd name="T8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0" h="150">
                    <a:moveTo>
                      <a:pt x="240" y="150"/>
                    </a:moveTo>
                    <a:lnTo>
                      <a:pt x="214" y="150"/>
                    </a:lnTo>
                    <a:lnTo>
                      <a:pt x="214" y="139"/>
                    </a:lnTo>
                    <a:lnTo>
                      <a:pt x="166" y="139"/>
                    </a:lnTo>
                    <a:lnTo>
                      <a:pt x="166" y="136"/>
                    </a:lnTo>
                    <a:lnTo>
                      <a:pt x="153" y="136"/>
                    </a:lnTo>
                    <a:lnTo>
                      <a:pt x="153" y="131"/>
                    </a:lnTo>
                    <a:lnTo>
                      <a:pt x="134" y="131"/>
                    </a:lnTo>
                    <a:lnTo>
                      <a:pt x="134" y="130"/>
                    </a:lnTo>
                    <a:lnTo>
                      <a:pt x="125" y="130"/>
                    </a:lnTo>
                    <a:lnTo>
                      <a:pt x="125" y="126"/>
                    </a:lnTo>
                    <a:lnTo>
                      <a:pt x="124" y="126"/>
                    </a:lnTo>
                    <a:lnTo>
                      <a:pt x="124" y="125"/>
                    </a:lnTo>
                    <a:lnTo>
                      <a:pt x="111" y="125"/>
                    </a:lnTo>
                    <a:lnTo>
                      <a:pt x="111" y="122"/>
                    </a:lnTo>
                    <a:lnTo>
                      <a:pt x="102" y="122"/>
                    </a:lnTo>
                    <a:lnTo>
                      <a:pt x="102" y="121"/>
                    </a:lnTo>
                    <a:lnTo>
                      <a:pt x="99" y="121"/>
                    </a:lnTo>
                    <a:lnTo>
                      <a:pt x="99" y="117"/>
                    </a:lnTo>
                    <a:lnTo>
                      <a:pt x="95" y="117"/>
                    </a:lnTo>
                    <a:lnTo>
                      <a:pt x="95" y="115"/>
                    </a:lnTo>
                    <a:lnTo>
                      <a:pt x="93" y="115"/>
                    </a:lnTo>
                    <a:lnTo>
                      <a:pt x="93" y="113"/>
                    </a:lnTo>
                    <a:lnTo>
                      <a:pt x="88" y="113"/>
                    </a:lnTo>
                    <a:lnTo>
                      <a:pt x="88" y="110"/>
                    </a:lnTo>
                    <a:lnTo>
                      <a:pt x="83" y="110"/>
                    </a:lnTo>
                    <a:lnTo>
                      <a:pt x="83" y="106"/>
                    </a:lnTo>
                    <a:lnTo>
                      <a:pt x="80" y="106"/>
                    </a:lnTo>
                    <a:lnTo>
                      <a:pt x="80" y="104"/>
                    </a:lnTo>
                    <a:lnTo>
                      <a:pt x="77" y="104"/>
                    </a:lnTo>
                    <a:lnTo>
                      <a:pt x="77" y="102"/>
                    </a:lnTo>
                    <a:lnTo>
                      <a:pt x="75" y="102"/>
                    </a:lnTo>
                    <a:lnTo>
                      <a:pt x="75" y="99"/>
                    </a:lnTo>
                    <a:lnTo>
                      <a:pt x="72" y="99"/>
                    </a:lnTo>
                    <a:lnTo>
                      <a:pt x="70" y="99"/>
                    </a:lnTo>
                    <a:lnTo>
                      <a:pt x="70" y="95"/>
                    </a:lnTo>
                    <a:lnTo>
                      <a:pt x="68" y="95"/>
                    </a:lnTo>
                    <a:lnTo>
                      <a:pt x="68" y="93"/>
                    </a:lnTo>
                    <a:lnTo>
                      <a:pt x="64" y="93"/>
                    </a:lnTo>
                    <a:lnTo>
                      <a:pt x="64" y="88"/>
                    </a:lnTo>
                    <a:lnTo>
                      <a:pt x="63" y="88"/>
                    </a:lnTo>
                    <a:lnTo>
                      <a:pt x="63" y="85"/>
                    </a:lnTo>
                    <a:lnTo>
                      <a:pt x="59" y="85"/>
                    </a:lnTo>
                    <a:lnTo>
                      <a:pt x="59" y="83"/>
                    </a:lnTo>
                    <a:lnTo>
                      <a:pt x="57" y="83"/>
                    </a:lnTo>
                    <a:lnTo>
                      <a:pt x="57" y="80"/>
                    </a:lnTo>
                    <a:lnTo>
                      <a:pt x="54" y="80"/>
                    </a:lnTo>
                    <a:lnTo>
                      <a:pt x="54" y="77"/>
                    </a:lnTo>
                    <a:lnTo>
                      <a:pt x="52" y="77"/>
                    </a:lnTo>
                    <a:lnTo>
                      <a:pt x="52" y="75"/>
                    </a:lnTo>
                    <a:lnTo>
                      <a:pt x="50" y="75"/>
                    </a:lnTo>
                    <a:lnTo>
                      <a:pt x="50" y="70"/>
                    </a:lnTo>
                    <a:lnTo>
                      <a:pt x="48" y="70"/>
                    </a:lnTo>
                    <a:lnTo>
                      <a:pt x="48" y="65"/>
                    </a:lnTo>
                    <a:lnTo>
                      <a:pt x="44" y="65"/>
                    </a:lnTo>
                    <a:lnTo>
                      <a:pt x="44" y="62"/>
                    </a:lnTo>
                    <a:lnTo>
                      <a:pt x="44" y="59"/>
                    </a:lnTo>
                    <a:lnTo>
                      <a:pt x="42" y="59"/>
                    </a:lnTo>
                    <a:lnTo>
                      <a:pt x="42" y="57"/>
                    </a:lnTo>
                    <a:lnTo>
                      <a:pt x="39" y="57"/>
                    </a:lnTo>
                    <a:lnTo>
                      <a:pt x="39" y="54"/>
                    </a:lnTo>
                    <a:lnTo>
                      <a:pt x="37" y="54"/>
                    </a:lnTo>
                    <a:lnTo>
                      <a:pt x="37" y="51"/>
                    </a:lnTo>
                    <a:lnTo>
                      <a:pt x="35" y="51"/>
                    </a:lnTo>
                    <a:lnTo>
                      <a:pt x="35" y="47"/>
                    </a:lnTo>
                    <a:lnTo>
                      <a:pt x="33" y="47"/>
                    </a:lnTo>
                    <a:lnTo>
                      <a:pt x="33" y="43"/>
                    </a:lnTo>
                    <a:lnTo>
                      <a:pt x="30" y="43"/>
                    </a:lnTo>
                    <a:lnTo>
                      <a:pt x="30" y="38"/>
                    </a:lnTo>
                    <a:lnTo>
                      <a:pt x="28" y="38"/>
                    </a:lnTo>
                    <a:lnTo>
                      <a:pt x="28" y="34"/>
                    </a:lnTo>
                    <a:lnTo>
                      <a:pt x="26" y="34"/>
                    </a:lnTo>
                    <a:lnTo>
                      <a:pt x="26" y="29"/>
                    </a:lnTo>
                    <a:lnTo>
                      <a:pt x="24" y="29"/>
                    </a:lnTo>
                    <a:lnTo>
                      <a:pt x="24" y="25"/>
                    </a:lnTo>
                    <a:lnTo>
                      <a:pt x="22" y="25"/>
                    </a:lnTo>
                    <a:lnTo>
                      <a:pt x="22" y="19"/>
                    </a:lnTo>
                    <a:lnTo>
                      <a:pt x="20" y="19"/>
                    </a:lnTo>
                    <a:lnTo>
                      <a:pt x="20" y="12"/>
                    </a:lnTo>
                    <a:lnTo>
                      <a:pt x="16" y="12"/>
                    </a:lnTo>
                    <a:lnTo>
                      <a:pt x="16" y="8"/>
                    </a:lnTo>
                    <a:lnTo>
                      <a:pt x="14" y="8"/>
                    </a:lnTo>
                    <a:lnTo>
                      <a:pt x="14" y="5"/>
                    </a:lnTo>
                    <a:lnTo>
                      <a:pt x="9" y="5"/>
                    </a:lnTo>
                    <a:lnTo>
                      <a:pt x="9" y="2"/>
                    </a:lnTo>
                    <a:lnTo>
                      <a:pt x="5" y="2"/>
                    </a:lnTo>
                    <a:lnTo>
                      <a:pt x="5" y="0"/>
                    </a:lnTo>
                    <a:lnTo>
                      <a:pt x="0" y="0"/>
                    </a:lnTo>
                  </a:path>
                </a:pathLst>
              </a:custGeom>
              <a:noFill/>
              <a:ln w="12700">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66" name="Group 65"/>
            <p:cNvGrpSpPr/>
            <p:nvPr/>
          </p:nvGrpSpPr>
          <p:grpSpPr>
            <a:xfrm>
              <a:off x="5387511" y="2561091"/>
              <a:ext cx="3022614" cy="1918095"/>
              <a:chOff x="3427413" y="2687638"/>
              <a:chExt cx="2286000" cy="1476375"/>
            </a:xfrm>
          </p:grpSpPr>
          <p:sp>
            <p:nvSpPr>
              <p:cNvPr id="67" name="Line 62"/>
              <p:cNvSpPr>
                <a:spLocks noChangeShapeType="1"/>
              </p:cNvSpPr>
              <p:nvPr/>
            </p:nvSpPr>
            <p:spPr bwMode="auto">
              <a:xfrm>
                <a:off x="4656138" y="39258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63"/>
              <p:cNvSpPr>
                <a:spLocks noChangeShapeType="1"/>
              </p:cNvSpPr>
              <p:nvPr/>
            </p:nvSpPr>
            <p:spPr bwMode="auto">
              <a:xfrm>
                <a:off x="4751388" y="3954463"/>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64"/>
              <p:cNvSpPr>
                <a:spLocks noChangeShapeType="1"/>
              </p:cNvSpPr>
              <p:nvPr/>
            </p:nvSpPr>
            <p:spPr bwMode="auto">
              <a:xfrm>
                <a:off x="4618038" y="386873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65"/>
              <p:cNvSpPr>
                <a:spLocks noChangeShapeType="1"/>
              </p:cNvSpPr>
              <p:nvPr/>
            </p:nvSpPr>
            <p:spPr bwMode="auto">
              <a:xfrm>
                <a:off x="4494213" y="3868738"/>
                <a:ext cx="0" cy="38100"/>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66"/>
              <p:cNvSpPr>
                <a:spLocks noChangeShapeType="1"/>
              </p:cNvSpPr>
              <p:nvPr/>
            </p:nvSpPr>
            <p:spPr bwMode="auto">
              <a:xfrm>
                <a:off x="4389438" y="383063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67"/>
              <p:cNvSpPr>
                <a:spLocks noChangeShapeType="1"/>
              </p:cNvSpPr>
              <p:nvPr/>
            </p:nvSpPr>
            <p:spPr bwMode="auto">
              <a:xfrm>
                <a:off x="4351338" y="37734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68"/>
              <p:cNvSpPr>
                <a:spLocks noChangeShapeType="1"/>
              </p:cNvSpPr>
              <p:nvPr/>
            </p:nvSpPr>
            <p:spPr bwMode="auto">
              <a:xfrm>
                <a:off x="4151313" y="35448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69"/>
              <p:cNvSpPr>
                <a:spLocks noChangeShapeType="1"/>
              </p:cNvSpPr>
              <p:nvPr/>
            </p:nvSpPr>
            <p:spPr bwMode="auto">
              <a:xfrm>
                <a:off x="5094288" y="4068763"/>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70"/>
              <p:cNvSpPr>
                <a:spLocks noChangeShapeType="1"/>
              </p:cNvSpPr>
              <p:nvPr/>
            </p:nvSpPr>
            <p:spPr bwMode="auto">
              <a:xfrm>
                <a:off x="4960938" y="40020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71"/>
              <p:cNvSpPr>
                <a:spLocks noChangeShapeType="1"/>
              </p:cNvSpPr>
              <p:nvPr/>
            </p:nvSpPr>
            <p:spPr bwMode="auto">
              <a:xfrm>
                <a:off x="5065713" y="4078288"/>
                <a:ext cx="0" cy="28575"/>
              </a:xfrm>
              <a:prstGeom prst="line">
                <a:avLst/>
              </a:prstGeom>
              <a:noFill/>
              <a:ln w="12700">
                <a:solidFill>
                  <a:srgbClr val="EF2F7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Freeform 72"/>
              <p:cNvSpPr>
                <a:spLocks/>
              </p:cNvSpPr>
              <p:nvPr/>
            </p:nvSpPr>
            <p:spPr bwMode="auto">
              <a:xfrm>
                <a:off x="3427413" y="2687638"/>
                <a:ext cx="2286000" cy="1476375"/>
              </a:xfrm>
              <a:custGeom>
                <a:avLst/>
                <a:gdLst>
                  <a:gd name="T0" fmla="*/ 188 w 240"/>
                  <a:gd name="T1" fmla="*/ 155 h 155"/>
                  <a:gd name="T2" fmla="*/ 178 w 240"/>
                  <a:gd name="T3" fmla="*/ 152 h 155"/>
                  <a:gd name="T4" fmla="*/ 172 w 240"/>
                  <a:gd name="T5" fmla="*/ 149 h 155"/>
                  <a:gd name="T6" fmla="*/ 165 w 240"/>
                  <a:gd name="T7" fmla="*/ 146 h 155"/>
                  <a:gd name="T8" fmla="*/ 163 w 240"/>
                  <a:gd name="T9" fmla="*/ 144 h 155"/>
                  <a:gd name="T10" fmla="*/ 161 w 240"/>
                  <a:gd name="T11" fmla="*/ 141 h 155"/>
                  <a:gd name="T12" fmla="*/ 155 w 240"/>
                  <a:gd name="T13" fmla="*/ 140 h 155"/>
                  <a:gd name="T14" fmla="*/ 141 w 240"/>
                  <a:gd name="T15" fmla="*/ 138 h 155"/>
                  <a:gd name="T16" fmla="*/ 139 w 240"/>
                  <a:gd name="T17" fmla="*/ 136 h 155"/>
                  <a:gd name="T18" fmla="*/ 133 w 240"/>
                  <a:gd name="T19" fmla="*/ 133 h 155"/>
                  <a:gd name="T20" fmla="*/ 127 w 240"/>
                  <a:gd name="T21" fmla="*/ 133 h 155"/>
                  <a:gd name="T22" fmla="*/ 125 w 240"/>
                  <a:gd name="T23" fmla="*/ 131 h 155"/>
                  <a:gd name="T24" fmla="*/ 108 w 240"/>
                  <a:gd name="T25" fmla="*/ 127 h 155"/>
                  <a:gd name="T26" fmla="*/ 104 w 240"/>
                  <a:gd name="T27" fmla="*/ 125 h 155"/>
                  <a:gd name="T28" fmla="*/ 101 w 240"/>
                  <a:gd name="T29" fmla="*/ 123 h 155"/>
                  <a:gd name="T30" fmla="*/ 98 w 240"/>
                  <a:gd name="T31" fmla="*/ 117 h 155"/>
                  <a:gd name="T32" fmla="*/ 95 w 240"/>
                  <a:gd name="T33" fmla="*/ 117 h 155"/>
                  <a:gd name="T34" fmla="*/ 95 w 240"/>
                  <a:gd name="T35" fmla="*/ 117 h 155"/>
                  <a:gd name="T36" fmla="*/ 93 w 240"/>
                  <a:gd name="T37" fmla="*/ 115 h 155"/>
                  <a:gd name="T38" fmla="*/ 91 w 240"/>
                  <a:gd name="T39" fmla="*/ 111 h 155"/>
                  <a:gd name="T40" fmla="*/ 88 w 240"/>
                  <a:gd name="T41" fmla="*/ 107 h 155"/>
                  <a:gd name="T42" fmla="*/ 84 w 240"/>
                  <a:gd name="T43" fmla="*/ 105 h 155"/>
                  <a:gd name="T44" fmla="*/ 81 w 240"/>
                  <a:gd name="T45" fmla="*/ 101 h 155"/>
                  <a:gd name="T46" fmla="*/ 79 w 240"/>
                  <a:gd name="T47" fmla="*/ 98 h 155"/>
                  <a:gd name="T48" fmla="*/ 77 w 240"/>
                  <a:gd name="T49" fmla="*/ 96 h 155"/>
                  <a:gd name="T50" fmla="*/ 74 w 240"/>
                  <a:gd name="T51" fmla="*/ 93 h 155"/>
                  <a:gd name="T52" fmla="*/ 74 w 240"/>
                  <a:gd name="T53" fmla="*/ 88 h 155"/>
                  <a:gd name="T54" fmla="*/ 71 w 240"/>
                  <a:gd name="T55" fmla="*/ 86 h 155"/>
                  <a:gd name="T56" fmla="*/ 67 w 240"/>
                  <a:gd name="T57" fmla="*/ 82 h 155"/>
                  <a:gd name="T58" fmla="*/ 65 w 240"/>
                  <a:gd name="T59" fmla="*/ 80 h 155"/>
                  <a:gd name="T60" fmla="*/ 63 w 240"/>
                  <a:gd name="T61" fmla="*/ 75 h 155"/>
                  <a:gd name="T62" fmla="*/ 60 w 240"/>
                  <a:gd name="T63" fmla="*/ 71 h 155"/>
                  <a:gd name="T64" fmla="*/ 58 w 240"/>
                  <a:gd name="T65" fmla="*/ 67 h 155"/>
                  <a:gd name="T66" fmla="*/ 56 w 240"/>
                  <a:gd name="T67" fmla="*/ 64 h 155"/>
                  <a:gd name="T68" fmla="*/ 54 w 240"/>
                  <a:gd name="T69" fmla="*/ 61 h 155"/>
                  <a:gd name="T70" fmla="*/ 52 w 240"/>
                  <a:gd name="T71" fmla="*/ 58 h 155"/>
                  <a:gd name="T72" fmla="*/ 50 w 240"/>
                  <a:gd name="T73" fmla="*/ 56 h 155"/>
                  <a:gd name="T74" fmla="*/ 47 w 240"/>
                  <a:gd name="T75" fmla="*/ 54 h 155"/>
                  <a:gd name="T76" fmla="*/ 44 w 240"/>
                  <a:gd name="T77" fmla="*/ 52 h 155"/>
                  <a:gd name="T78" fmla="*/ 42 w 240"/>
                  <a:gd name="T79" fmla="*/ 50 h 155"/>
                  <a:gd name="T80" fmla="*/ 41 w 240"/>
                  <a:gd name="T81" fmla="*/ 47 h 155"/>
                  <a:gd name="T82" fmla="*/ 39 w 240"/>
                  <a:gd name="T83" fmla="*/ 45 h 155"/>
                  <a:gd name="T84" fmla="*/ 36 w 240"/>
                  <a:gd name="T85" fmla="*/ 42 h 155"/>
                  <a:gd name="T86" fmla="*/ 34 w 240"/>
                  <a:gd name="T87" fmla="*/ 40 h 155"/>
                  <a:gd name="T88" fmla="*/ 32 w 240"/>
                  <a:gd name="T89" fmla="*/ 37 h 155"/>
                  <a:gd name="T90" fmla="*/ 30 w 240"/>
                  <a:gd name="T91" fmla="*/ 34 h 155"/>
                  <a:gd name="T92" fmla="*/ 28 w 240"/>
                  <a:gd name="T93" fmla="*/ 30 h 155"/>
                  <a:gd name="T94" fmla="*/ 26 w 240"/>
                  <a:gd name="T95" fmla="*/ 27 h 155"/>
                  <a:gd name="T96" fmla="*/ 26 w 240"/>
                  <a:gd name="T97" fmla="*/ 20 h 155"/>
                  <a:gd name="T98" fmla="*/ 23 w 240"/>
                  <a:gd name="T99" fmla="*/ 17 h 155"/>
                  <a:gd name="T100" fmla="*/ 19 w 240"/>
                  <a:gd name="T101" fmla="*/ 13 h 155"/>
                  <a:gd name="T102" fmla="*/ 17 w 240"/>
                  <a:gd name="T103" fmla="*/ 9 h 155"/>
                  <a:gd name="T104" fmla="*/ 14 w 240"/>
                  <a:gd name="T105" fmla="*/ 6 h 155"/>
                  <a:gd name="T106" fmla="*/ 7 w 240"/>
                  <a:gd name="T107" fmla="*/ 6 h 155"/>
                  <a:gd name="T108" fmla="*/ 5 w 240"/>
                  <a:gd name="T109" fmla="*/ 3 h 155"/>
                  <a:gd name="T110" fmla="*/ 0 w 240"/>
                  <a:gd name="T111"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155">
                    <a:moveTo>
                      <a:pt x="240" y="155"/>
                    </a:moveTo>
                    <a:lnTo>
                      <a:pt x="188" y="155"/>
                    </a:lnTo>
                    <a:lnTo>
                      <a:pt x="188" y="152"/>
                    </a:lnTo>
                    <a:lnTo>
                      <a:pt x="178" y="152"/>
                    </a:lnTo>
                    <a:lnTo>
                      <a:pt x="178" y="149"/>
                    </a:lnTo>
                    <a:lnTo>
                      <a:pt x="172" y="149"/>
                    </a:lnTo>
                    <a:lnTo>
                      <a:pt x="172" y="146"/>
                    </a:lnTo>
                    <a:lnTo>
                      <a:pt x="165" y="146"/>
                    </a:lnTo>
                    <a:lnTo>
                      <a:pt x="165" y="144"/>
                    </a:lnTo>
                    <a:lnTo>
                      <a:pt x="163" y="144"/>
                    </a:lnTo>
                    <a:lnTo>
                      <a:pt x="163" y="141"/>
                    </a:lnTo>
                    <a:lnTo>
                      <a:pt x="161" y="141"/>
                    </a:lnTo>
                    <a:lnTo>
                      <a:pt x="161" y="140"/>
                    </a:lnTo>
                    <a:lnTo>
                      <a:pt x="155" y="140"/>
                    </a:lnTo>
                    <a:lnTo>
                      <a:pt x="155" y="138"/>
                    </a:lnTo>
                    <a:lnTo>
                      <a:pt x="141" y="138"/>
                    </a:lnTo>
                    <a:lnTo>
                      <a:pt x="139" y="138"/>
                    </a:lnTo>
                    <a:lnTo>
                      <a:pt x="139" y="136"/>
                    </a:lnTo>
                    <a:lnTo>
                      <a:pt x="133" y="136"/>
                    </a:lnTo>
                    <a:lnTo>
                      <a:pt x="133" y="133"/>
                    </a:lnTo>
                    <a:lnTo>
                      <a:pt x="129" y="133"/>
                    </a:lnTo>
                    <a:lnTo>
                      <a:pt x="127" y="133"/>
                    </a:lnTo>
                    <a:lnTo>
                      <a:pt x="127" y="131"/>
                    </a:lnTo>
                    <a:lnTo>
                      <a:pt x="125" y="131"/>
                    </a:lnTo>
                    <a:lnTo>
                      <a:pt x="125" y="127"/>
                    </a:lnTo>
                    <a:lnTo>
                      <a:pt x="108" y="127"/>
                    </a:lnTo>
                    <a:lnTo>
                      <a:pt x="108" y="125"/>
                    </a:lnTo>
                    <a:lnTo>
                      <a:pt x="104" y="125"/>
                    </a:lnTo>
                    <a:lnTo>
                      <a:pt x="101" y="125"/>
                    </a:lnTo>
                    <a:lnTo>
                      <a:pt x="101" y="123"/>
                    </a:lnTo>
                    <a:lnTo>
                      <a:pt x="98" y="123"/>
                    </a:lnTo>
                    <a:lnTo>
                      <a:pt x="98" y="117"/>
                    </a:lnTo>
                    <a:lnTo>
                      <a:pt x="97" y="117"/>
                    </a:lnTo>
                    <a:lnTo>
                      <a:pt x="95" y="117"/>
                    </a:lnTo>
                    <a:lnTo>
                      <a:pt x="97" y="117"/>
                    </a:lnTo>
                    <a:lnTo>
                      <a:pt x="95" y="117"/>
                    </a:lnTo>
                    <a:lnTo>
                      <a:pt x="95" y="115"/>
                    </a:lnTo>
                    <a:lnTo>
                      <a:pt x="93" y="115"/>
                    </a:lnTo>
                    <a:lnTo>
                      <a:pt x="93" y="111"/>
                    </a:lnTo>
                    <a:lnTo>
                      <a:pt x="91" y="111"/>
                    </a:lnTo>
                    <a:lnTo>
                      <a:pt x="91" y="107"/>
                    </a:lnTo>
                    <a:lnTo>
                      <a:pt x="88" y="107"/>
                    </a:lnTo>
                    <a:lnTo>
                      <a:pt x="88" y="105"/>
                    </a:lnTo>
                    <a:lnTo>
                      <a:pt x="84" y="105"/>
                    </a:lnTo>
                    <a:lnTo>
                      <a:pt x="84" y="101"/>
                    </a:lnTo>
                    <a:lnTo>
                      <a:pt x="81" y="101"/>
                    </a:lnTo>
                    <a:lnTo>
                      <a:pt x="81" y="98"/>
                    </a:lnTo>
                    <a:lnTo>
                      <a:pt x="79" y="98"/>
                    </a:lnTo>
                    <a:lnTo>
                      <a:pt x="79" y="96"/>
                    </a:lnTo>
                    <a:lnTo>
                      <a:pt x="77" y="96"/>
                    </a:lnTo>
                    <a:lnTo>
                      <a:pt x="77" y="93"/>
                    </a:lnTo>
                    <a:lnTo>
                      <a:pt x="74" y="93"/>
                    </a:lnTo>
                    <a:lnTo>
                      <a:pt x="74" y="90"/>
                    </a:lnTo>
                    <a:lnTo>
                      <a:pt x="74" y="88"/>
                    </a:lnTo>
                    <a:lnTo>
                      <a:pt x="71" y="88"/>
                    </a:lnTo>
                    <a:lnTo>
                      <a:pt x="71" y="86"/>
                    </a:lnTo>
                    <a:lnTo>
                      <a:pt x="67" y="86"/>
                    </a:lnTo>
                    <a:lnTo>
                      <a:pt x="67" y="82"/>
                    </a:lnTo>
                    <a:lnTo>
                      <a:pt x="65" y="82"/>
                    </a:lnTo>
                    <a:lnTo>
                      <a:pt x="65" y="80"/>
                    </a:lnTo>
                    <a:lnTo>
                      <a:pt x="63" y="80"/>
                    </a:lnTo>
                    <a:lnTo>
                      <a:pt x="63" y="75"/>
                    </a:lnTo>
                    <a:lnTo>
                      <a:pt x="60" y="75"/>
                    </a:lnTo>
                    <a:lnTo>
                      <a:pt x="60" y="71"/>
                    </a:lnTo>
                    <a:cubicBezTo>
                      <a:pt x="60" y="71"/>
                      <a:pt x="58" y="70"/>
                      <a:pt x="58" y="71"/>
                    </a:cubicBezTo>
                    <a:cubicBezTo>
                      <a:pt x="58" y="72"/>
                      <a:pt x="58" y="67"/>
                      <a:pt x="58" y="67"/>
                    </a:cubicBezTo>
                    <a:lnTo>
                      <a:pt x="56" y="67"/>
                    </a:lnTo>
                    <a:lnTo>
                      <a:pt x="56" y="64"/>
                    </a:lnTo>
                    <a:lnTo>
                      <a:pt x="54" y="64"/>
                    </a:lnTo>
                    <a:lnTo>
                      <a:pt x="54" y="61"/>
                    </a:lnTo>
                    <a:lnTo>
                      <a:pt x="54" y="58"/>
                    </a:lnTo>
                    <a:cubicBezTo>
                      <a:pt x="52" y="58"/>
                      <a:pt x="52" y="58"/>
                      <a:pt x="52" y="58"/>
                    </a:cubicBezTo>
                    <a:lnTo>
                      <a:pt x="52" y="56"/>
                    </a:lnTo>
                    <a:lnTo>
                      <a:pt x="50" y="56"/>
                    </a:lnTo>
                    <a:lnTo>
                      <a:pt x="50" y="54"/>
                    </a:lnTo>
                    <a:lnTo>
                      <a:pt x="47" y="54"/>
                    </a:lnTo>
                    <a:lnTo>
                      <a:pt x="47" y="52"/>
                    </a:lnTo>
                    <a:lnTo>
                      <a:pt x="44" y="52"/>
                    </a:lnTo>
                    <a:lnTo>
                      <a:pt x="44" y="50"/>
                    </a:lnTo>
                    <a:lnTo>
                      <a:pt x="42" y="50"/>
                    </a:lnTo>
                    <a:lnTo>
                      <a:pt x="42" y="47"/>
                    </a:lnTo>
                    <a:lnTo>
                      <a:pt x="41" y="47"/>
                    </a:lnTo>
                    <a:lnTo>
                      <a:pt x="41" y="45"/>
                    </a:lnTo>
                    <a:lnTo>
                      <a:pt x="39" y="45"/>
                    </a:lnTo>
                    <a:lnTo>
                      <a:pt x="39" y="42"/>
                    </a:lnTo>
                    <a:lnTo>
                      <a:pt x="36" y="42"/>
                    </a:lnTo>
                    <a:lnTo>
                      <a:pt x="36" y="40"/>
                    </a:lnTo>
                    <a:lnTo>
                      <a:pt x="34" y="40"/>
                    </a:lnTo>
                    <a:lnTo>
                      <a:pt x="34" y="37"/>
                    </a:lnTo>
                    <a:lnTo>
                      <a:pt x="32" y="37"/>
                    </a:lnTo>
                    <a:lnTo>
                      <a:pt x="32" y="34"/>
                    </a:lnTo>
                    <a:lnTo>
                      <a:pt x="30" y="34"/>
                    </a:lnTo>
                    <a:lnTo>
                      <a:pt x="30" y="30"/>
                    </a:lnTo>
                    <a:lnTo>
                      <a:pt x="28" y="30"/>
                    </a:lnTo>
                    <a:lnTo>
                      <a:pt x="28" y="27"/>
                    </a:lnTo>
                    <a:lnTo>
                      <a:pt x="26" y="27"/>
                    </a:lnTo>
                    <a:lnTo>
                      <a:pt x="26" y="23"/>
                    </a:lnTo>
                    <a:lnTo>
                      <a:pt x="26" y="20"/>
                    </a:lnTo>
                    <a:lnTo>
                      <a:pt x="23" y="20"/>
                    </a:lnTo>
                    <a:lnTo>
                      <a:pt x="23" y="17"/>
                    </a:lnTo>
                    <a:lnTo>
                      <a:pt x="19" y="17"/>
                    </a:lnTo>
                    <a:lnTo>
                      <a:pt x="19" y="13"/>
                    </a:lnTo>
                    <a:lnTo>
                      <a:pt x="17" y="13"/>
                    </a:lnTo>
                    <a:lnTo>
                      <a:pt x="17" y="9"/>
                    </a:lnTo>
                    <a:lnTo>
                      <a:pt x="14" y="9"/>
                    </a:lnTo>
                    <a:lnTo>
                      <a:pt x="14" y="6"/>
                    </a:lnTo>
                    <a:lnTo>
                      <a:pt x="12" y="6"/>
                    </a:lnTo>
                    <a:lnTo>
                      <a:pt x="7" y="6"/>
                    </a:lnTo>
                    <a:lnTo>
                      <a:pt x="7" y="3"/>
                    </a:lnTo>
                    <a:lnTo>
                      <a:pt x="5" y="3"/>
                    </a:lnTo>
                    <a:lnTo>
                      <a:pt x="5"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352632671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234: Expanded analyses of NAPOLI-1: Phase 3 study of MM-398 (</a:t>
            </a:r>
            <a:r>
              <a:rPr lang="en-GB" sz="1800" dirty="0" err="1"/>
              <a:t>nal</a:t>
            </a:r>
            <a:r>
              <a:rPr lang="en-GB" sz="1800" dirty="0"/>
              <a:t>-IRI), with or without fluorouracil and </a:t>
            </a:r>
            <a:r>
              <a:rPr lang="en-GB" sz="1800" dirty="0" err="1"/>
              <a:t>leucovorin</a:t>
            </a:r>
            <a:r>
              <a:rPr lang="en-GB" sz="1800" dirty="0"/>
              <a:t>, versus 5-fluorouracil and </a:t>
            </a:r>
            <a:r>
              <a:rPr lang="en-GB" sz="1800" dirty="0" err="1"/>
              <a:t>leucovorin</a:t>
            </a:r>
            <a:r>
              <a:rPr lang="en-GB" sz="1800" dirty="0"/>
              <a:t>, in metastatic pancreatic cancer (</a:t>
            </a:r>
            <a:r>
              <a:rPr lang="en-GB" sz="1800" dirty="0" err="1"/>
              <a:t>mPAC</a:t>
            </a:r>
            <a:r>
              <a:rPr lang="en-GB" sz="1800" dirty="0"/>
              <a:t>) previously treated with gemcitabine-based therapy – Chen LT, et al</a:t>
            </a:r>
          </a:p>
        </p:txBody>
      </p:sp>
      <p:sp>
        <p:nvSpPr>
          <p:cNvPr id="3" name="Content Placeholder 2"/>
          <p:cNvSpPr>
            <a:spLocks noGrp="1"/>
          </p:cNvSpPr>
          <p:nvPr>
            <p:ph idx="1"/>
          </p:nvPr>
        </p:nvSpPr>
        <p:spPr/>
        <p:txBody>
          <a:bodyPr/>
          <a:lstStyle/>
          <a:p>
            <a:pPr marL="0" indent="0">
              <a:spcBef>
                <a:spcPts val="1200"/>
              </a:spcBef>
              <a:spcAft>
                <a:spcPts val="25000"/>
              </a:spcAft>
              <a:buClr>
                <a:srgbClr val="043882"/>
              </a:buClr>
              <a:buNone/>
            </a:pPr>
            <a:r>
              <a:rPr lang="en-GB" sz="1600" b="1" dirty="0">
                <a:solidFill>
                  <a:schemeClr val="tx1"/>
                </a:solidFill>
              </a:rPr>
              <a:t>Key </a:t>
            </a:r>
            <a:r>
              <a:rPr lang="en-GB" sz="1600" b="1" dirty="0" smtClean="0">
                <a:solidFill>
                  <a:schemeClr val="tx1"/>
                </a:solidFill>
              </a:rPr>
              <a:t>results</a:t>
            </a:r>
          </a:p>
          <a:p>
            <a:pPr marL="0" indent="0">
              <a:spcBef>
                <a:spcPts val="1200"/>
              </a:spcBef>
              <a:buClr>
                <a:srgbClr val="043882"/>
              </a:buClr>
              <a:buNone/>
            </a:pPr>
            <a:r>
              <a:rPr lang="en-GB" sz="1600" b="1" dirty="0" smtClean="0">
                <a:solidFill>
                  <a:schemeClr val="tx1"/>
                </a:solidFill>
              </a:rPr>
              <a:t>Conclusions</a:t>
            </a:r>
            <a:endParaRPr lang="en-GB" sz="1600" b="1" dirty="0">
              <a:solidFill>
                <a:schemeClr val="tx1"/>
              </a:solidFill>
            </a:endParaRPr>
          </a:p>
          <a:p>
            <a:pPr>
              <a:buClr>
                <a:srgbClr val="043882"/>
              </a:buClr>
            </a:pPr>
            <a:r>
              <a:rPr lang="en-US" sz="1600" b="1" dirty="0">
                <a:solidFill>
                  <a:schemeClr val="tx1"/>
                </a:solidFill>
              </a:rPr>
              <a:t>The addition of MM-398 to 5-FU/LV significantly improved OS, PFS, ORR and CA19-9 response compared with 5-FU/LV alone</a:t>
            </a:r>
          </a:p>
          <a:p>
            <a:pPr>
              <a:buClr>
                <a:srgbClr val="043882"/>
              </a:buClr>
            </a:pPr>
            <a:r>
              <a:rPr lang="en-US" sz="1600" b="1" dirty="0">
                <a:solidFill>
                  <a:schemeClr val="tx1"/>
                </a:solidFill>
              </a:rPr>
              <a:t>MM-398 alone showed no significant survival benefit over 5-FU/LV alone</a:t>
            </a:r>
          </a:p>
          <a:p>
            <a:pPr>
              <a:buClr>
                <a:srgbClr val="043882"/>
              </a:buClr>
            </a:pPr>
            <a:r>
              <a:rPr lang="en-US" sz="1600" b="1" dirty="0">
                <a:solidFill>
                  <a:schemeClr val="tx1"/>
                </a:solidFill>
              </a:rPr>
              <a:t>MM-398 + 5-FU/LV has a manageable safety profile</a:t>
            </a:r>
          </a:p>
          <a:p>
            <a:endParaRPr lang="en-GB" dirty="0"/>
          </a:p>
        </p:txBody>
      </p:sp>
      <p:sp>
        <p:nvSpPr>
          <p:cNvPr id="5" name="Text Placeholder 4"/>
          <p:cNvSpPr>
            <a:spLocks noGrp="1"/>
          </p:cNvSpPr>
          <p:nvPr>
            <p:ph type="body" sz="quarter" idx="11"/>
          </p:nvPr>
        </p:nvSpPr>
        <p:spPr/>
        <p:txBody>
          <a:bodyPr/>
          <a:lstStyle/>
          <a:p>
            <a:r>
              <a:rPr lang="fr-FR" dirty="0">
                <a:solidFill>
                  <a:srgbClr val="363636"/>
                </a:solidFill>
              </a:rPr>
              <a:t>Chen 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234</a:t>
            </a:r>
            <a:r>
              <a:rPr lang="fr-FR" dirty="0" smtClean="0">
                <a:solidFill>
                  <a:srgbClr val="363636"/>
                </a:solidFill>
              </a:rPr>
              <a:t>)</a:t>
            </a:r>
            <a:endParaRPr lang="en-GB" dirty="0">
              <a:solidFill>
                <a:srgbClr val="363636"/>
              </a:solidFill>
            </a:endParaRPr>
          </a:p>
        </p:txBody>
      </p:sp>
      <p:graphicFrame>
        <p:nvGraphicFramePr>
          <p:cNvPr id="6" name="Group 88"/>
          <p:cNvGraphicFramePr>
            <a:graphicFrameLocks noGrp="1"/>
          </p:cNvGraphicFramePr>
          <p:nvPr>
            <p:extLst>
              <p:ext uri="{D42A27DB-BD31-4B8C-83A1-F6EECF244321}">
                <p14:modId xmlns:p14="http://schemas.microsoft.com/office/powerpoint/2010/main" val="3480716990"/>
              </p:ext>
            </p:extLst>
          </p:nvPr>
        </p:nvGraphicFramePr>
        <p:xfrm>
          <a:off x="369888" y="1617203"/>
          <a:ext cx="8310087" cy="3078480"/>
        </p:xfrm>
        <a:graphic>
          <a:graphicData uri="http://schemas.openxmlformats.org/drawingml/2006/table">
            <a:tbl>
              <a:tblPr firstRow="1" bandRow="1">
                <a:tableStyleId>{69012ECD-51FC-41F1-AA8D-1B2483CD663E}</a:tableStyleId>
              </a:tblPr>
              <a:tblGrid>
                <a:gridCol w="2193863"/>
                <a:gridCol w="3058112"/>
                <a:gridCol w="3058112"/>
              </a:tblGrid>
              <a:tr h="197949">
                <a:tc>
                  <a:txBody>
                    <a:bodyPr/>
                    <a:lstStyle/>
                    <a:p>
                      <a:pPr marL="0">
                        <a:lnSpc>
                          <a:spcPts val="1200"/>
                        </a:lnSpc>
                      </a:pPr>
                      <a:endParaRPr lang="en-GB" sz="1200" baseline="0" dirty="0" smtClean="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b="1" dirty="0" smtClean="0">
                          <a:solidFill>
                            <a:schemeClr val="tx2"/>
                          </a:solidFill>
                        </a:rPr>
                        <a:t>MM-398 + 5-FU/LV</a:t>
                      </a:r>
                    </a:p>
                    <a:p>
                      <a:pPr marL="0" marR="0" indent="0" algn="ctr" defTabSz="914400" rtl="0" eaLnBrk="1" fontAlgn="auto" latinLnBrk="0" hangingPunct="1">
                        <a:lnSpc>
                          <a:spcPts val="1200"/>
                        </a:lnSpc>
                        <a:spcBef>
                          <a:spcPts val="0"/>
                        </a:spcBef>
                        <a:spcAft>
                          <a:spcPts val="0"/>
                        </a:spcAft>
                        <a:buClrTx/>
                        <a:buSzTx/>
                        <a:buFontTx/>
                        <a:buNone/>
                        <a:tabLst/>
                        <a:defRPr/>
                      </a:pPr>
                      <a:r>
                        <a:rPr lang="en-GB" sz="1200" b="1" dirty="0" smtClean="0">
                          <a:solidFill>
                            <a:schemeClr val="tx2"/>
                          </a:solidFill>
                        </a:rPr>
                        <a:t>(n=117)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b="1" dirty="0" smtClean="0">
                          <a:solidFill>
                            <a:schemeClr val="tx2"/>
                          </a:solidFill>
                        </a:rPr>
                        <a:t>5-FU/LV</a:t>
                      </a:r>
                    </a:p>
                    <a:p>
                      <a:pPr marL="0" marR="0" indent="0" algn="ctr" defTabSz="914400" rtl="0" eaLnBrk="1" fontAlgn="auto" latinLnBrk="0" hangingPunct="1">
                        <a:lnSpc>
                          <a:spcPts val="1200"/>
                        </a:lnSpc>
                        <a:spcBef>
                          <a:spcPts val="0"/>
                        </a:spcBef>
                        <a:spcAft>
                          <a:spcPts val="0"/>
                        </a:spcAft>
                        <a:buClrTx/>
                        <a:buSzTx/>
                        <a:buFontTx/>
                        <a:buNone/>
                        <a:tabLst/>
                        <a:defRPr/>
                      </a:pPr>
                      <a:r>
                        <a:rPr lang="en-GB" sz="1200" b="1" dirty="0" smtClean="0">
                          <a:solidFill>
                            <a:schemeClr val="tx2"/>
                          </a:solidFill>
                        </a:rPr>
                        <a:t>(n=134)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11142">
                <a:tc gridSpan="3">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GB" sz="1200" b="1" baseline="0" dirty="0" smtClean="0"/>
                        <a:t>Grade ≥3 non-haematological AEs occurring in &gt;5% of patients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92075" algn="l" defTabSz="914400" rtl="0" eaLnBrk="1" fontAlgn="auto" latinLnBrk="0" hangingPunct="1">
                        <a:lnSpc>
                          <a:spcPts val="1200"/>
                        </a:lnSpc>
                        <a:spcBef>
                          <a:spcPts val="0"/>
                        </a:spcBef>
                        <a:spcAft>
                          <a:spcPts val="0"/>
                        </a:spcAft>
                        <a:buClrTx/>
                        <a:buSzTx/>
                        <a:buFontTx/>
                        <a:buNone/>
                        <a:tabLst/>
                        <a:defRPr/>
                      </a:pPr>
                      <a:r>
                        <a:rPr lang="en-GB" sz="1200" baseline="0" dirty="0" smtClean="0"/>
                        <a:t>Fatigue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14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0" marR="0" indent="92075" algn="l" defTabSz="914400" rtl="0" eaLnBrk="1" fontAlgn="auto" latinLnBrk="0" hangingPunct="1">
                        <a:lnSpc>
                          <a:spcPts val="1200"/>
                        </a:lnSpc>
                        <a:spcBef>
                          <a:spcPts val="0"/>
                        </a:spcBef>
                        <a:spcAft>
                          <a:spcPts val="0"/>
                        </a:spcAft>
                        <a:buClrTx/>
                        <a:buSzTx/>
                        <a:buFontTx/>
                        <a:buNone/>
                        <a:tabLst/>
                        <a:defRPr/>
                      </a:pPr>
                      <a:r>
                        <a:rPr lang="en-GB" sz="1200" baseline="0" dirty="0" smtClean="0"/>
                        <a:t>Diarrhoea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marR="0" indent="92075" algn="l" defTabSz="914400" rtl="0" eaLnBrk="1" fontAlgn="auto" latinLnBrk="0" hangingPunct="1">
                        <a:lnSpc>
                          <a:spcPts val="1200"/>
                        </a:lnSpc>
                        <a:spcBef>
                          <a:spcPts val="0"/>
                        </a:spcBef>
                        <a:spcAft>
                          <a:spcPts val="0"/>
                        </a:spcAft>
                        <a:buClrTx/>
                        <a:buSzTx/>
                        <a:buFontTx/>
                        <a:buNone/>
                        <a:tabLst/>
                        <a:defRPr/>
                      </a:pPr>
                      <a:r>
                        <a:rPr lang="en-GB" sz="1200" baseline="0" dirty="0" smtClean="0"/>
                        <a:t>Vomiting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11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marL="0" indent="92075">
                        <a:lnSpc>
                          <a:spcPts val="1200"/>
                        </a:lnSpc>
                      </a:pPr>
                      <a:r>
                        <a:rPr lang="en-GB" sz="1200" baseline="0" dirty="0" smtClean="0"/>
                        <a:t>Nausea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indent="92075">
                        <a:lnSpc>
                          <a:spcPts val="1200"/>
                        </a:lnSpc>
                      </a:pPr>
                      <a:r>
                        <a:rPr lang="en-GB" sz="1200" baseline="0" dirty="0" smtClean="0"/>
                        <a:t>Asthenia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marL="0" indent="92075">
                        <a:lnSpc>
                          <a:spcPts val="1200"/>
                        </a:lnSpc>
                      </a:pPr>
                      <a:r>
                        <a:rPr lang="en-GB" sz="1200" baseline="0" dirty="0" smtClean="0"/>
                        <a:t>Abdominal pain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gridSpan="3">
                  <a:txBody>
                    <a:bodyPr/>
                    <a:lstStyle/>
                    <a:p>
                      <a:pPr marL="0" marR="0" indent="0" algn="l" defTabSz="914400" rtl="0" eaLnBrk="1" fontAlgn="auto" latinLnBrk="0" hangingPunct="1">
                        <a:lnSpc>
                          <a:spcPts val="1200"/>
                        </a:lnSpc>
                        <a:spcBef>
                          <a:spcPts val="0"/>
                        </a:spcBef>
                        <a:spcAft>
                          <a:spcPts val="0"/>
                        </a:spcAft>
                        <a:buClrTx/>
                        <a:buSzTx/>
                        <a:buFontTx/>
                        <a:buNone/>
                        <a:tabLst/>
                        <a:defRPr/>
                      </a:pPr>
                      <a:r>
                        <a:rPr lang="en-GB" sz="1200" b="1" baseline="0" dirty="0" smtClean="0"/>
                        <a:t>Grade ≥3 haematological AEs based on laboratory values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hMerge="1">
                  <a:txBody>
                    <a:bodyPr/>
                    <a:lstStyle/>
                    <a:p>
                      <a:endParaRPr lang="en-GB"/>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0" indent="92075">
                        <a:lnSpc>
                          <a:spcPts val="1200"/>
                        </a:lnSpc>
                      </a:pPr>
                      <a:r>
                        <a:rPr lang="en-GB" sz="1200" baseline="0" dirty="0" smtClean="0"/>
                        <a:t>Neutrophil count decreased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20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59281">
                <a:tc>
                  <a:txBody>
                    <a:bodyPr/>
                    <a:lstStyle/>
                    <a:p>
                      <a:pPr marL="0" indent="92075">
                        <a:lnSpc>
                          <a:spcPts val="1200"/>
                        </a:lnSpc>
                      </a:pPr>
                      <a:r>
                        <a:rPr lang="en-GB" sz="1200" baseline="0" dirty="0" smtClean="0"/>
                        <a:t>Haemoglobin decreased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marL="0" indent="92075">
                        <a:lnSpc>
                          <a:spcPts val="1200"/>
                        </a:lnSpc>
                      </a:pPr>
                      <a:r>
                        <a:rPr lang="en-GB" sz="1200" baseline="0" dirty="0" smtClean="0"/>
                        <a:t>Platelet count decreased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Tree>
    <p:extLst>
      <p:ext uri="{BB962C8B-B14F-4D97-AF65-F5344CB8AC3E}">
        <p14:creationId xmlns:p14="http://schemas.microsoft.com/office/powerpoint/2010/main" val="11199599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Biliary tract cancer</a:t>
            </a:r>
            <a:endParaRPr lang="en-GB" dirty="0"/>
          </a:p>
        </p:txBody>
      </p:sp>
    </p:spTree>
    <p:extLst>
      <p:ext uri="{BB962C8B-B14F-4D97-AF65-F5344CB8AC3E}">
        <p14:creationId xmlns:p14="http://schemas.microsoft.com/office/powerpoint/2010/main" val="28910612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231: Comprehensive genomic profiling of biliary tract cancers reveals </a:t>
            </a:r>
            <a:r>
              <a:rPr lang="en-GB" sz="1800" dirty="0" err="1"/>
              <a:t>tumor</a:t>
            </a:r>
            <a:r>
              <a:rPr lang="en-GB" sz="1800" dirty="0"/>
              <a:t>-specific differences and a high frequency of clinically relevant genomic alterations – Ross JS, et al</a:t>
            </a:r>
          </a:p>
        </p:txBody>
      </p:sp>
      <p:sp>
        <p:nvSpPr>
          <p:cNvPr id="3" name="Content Placeholder 2"/>
          <p:cNvSpPr>
            <a:spLocks noGrp="1"/>
          </p:cNvSpPr>
          <p:nvPr>
            <p:ph idx="1"/>
          </p:nvPr>
        </p:nvSpPr>
        <p:spPr>
          <a:xfrm>
            <a:off x="365124" y="1627321"/>
            <a:ext cx="8413751" cy="4372885"/>
          </a:xfrm>
        </p:spPr>
        <p:txBody>
          <a:bodyPr/>
          <a:lstStyle/>
          <a:p>
            <a:pPr marL="0" lvl="0" indent="0">
              <a:buClr>
                <a:srgbClr val="043882"/>
              </a:buClr>
              <a:buNone/>
            </a:pPr>
            <a:r>
              <a:rPr lang="en-GB" sz="1600" b="1" dirty="0">
                <a:solidFill>
                  <a:srgbClr val="363636"/>
                </a:solidFill>
              </a:rPr>
              <a:t>Study objective</a:t>
            </a:r>
            <a:r>
              <a:rPr lang="en-GB" sz="1600" dirty="0">
                <a:solidFill>
                  <a:srgbClr val="363636"/>
                </a:solidFill>
              </a:rPr>
              <a:t> </a:t>
            </a:r>
          </a:p>
          <a:p>
            <a:pPr>
              <a:spcAft>
                <a:spcPts val="1200"/>
              </a:spcAft>
              <a:buClr>
                <a:srgbClr val="043882"/>
              </a:buClr>
            </a:pPr>
            <a:r>
              <a:rPr lang="en-GB" sz="1600" dirty="0">
                <a:solidFill>
                  <a:srgbClr val="363636"/>
                </a:solidFill>
              </a:rPr>
              <a:t>To identify clinically relevant genomic alterations in biliary tract cancers including IHCCA, EHCCA and gallbladder cancer that could guide selection or development of targeted </a:t>
            </a:r>
            <a:r>
              <a:rPr lang="en-GB" sz="1600" dirty="0" smtClean="0">
                <a:solidFill>
                  <a:srgbClr val="363636"/>
                </a:solidFill>
              </a:rPr>
              <a:t>therapies</a:t>
            </a:r>
          </a:p>
          <a:p>
            <a:pPr>
              <a:spcAft>
                <a:spcPts val="1200"/>
              </a:spcAft>
              <a:buClr>
                <a:srgbClr val="043882"/>
              </a:buClr>
            </a:pPr>
            <a:endParaRPr lang="en-GB" sz="1600" dirty="0">
              <a:solidFill>
                <a:srgbClr val="363636"/>
              </a:solidFill>
            </a:endParaRPr>
          </a:p>
          <a:p>
            <a:pPr marL="0" lvl="0" indent="0">
              <a:buClr>
                <a:srgbClr val="043882"/>
              </a:buClr>
              <a:buNone/>
            </a:pPr>
            <a:r>
              <a:rPr lang="en-GB" sz="1600" b="1" dirty="0">
                <a:solidFill>
                  <a:srgbClr val="363636"/>
                </a:solidFill>
              </a:rPr>
              <a:t>Study design</a:t>
            </a:r>
          </a:p>
          <a:p>
            <a:pPr>
              <a:buClr>
                <a:srgbClr val="043882"/>
              </a:buClr>
            </a:pPr>
            <a:r>
              <a:rPr lang="en-GB" sz="1600" dirty="0">
                <a:solidFill>
                  <a:srgbClr val="363636"/>
                </a:solidFill>
              </a:rPr>
              <a:t>DNA was extracted from 554 FFPE biliary tract cancer samples including IHCCA (n=412), EHCCA (n=57) and gallbladder carcinoma (n=85)</a:t>
            </a:r>
          </a:p>
          <a:p>
            <a:pPr>
              <a:buClr>
                <a:srgbClr val="043882"/>
              </a:buClr>
            </a:pPr>
            <a:r>
              <a:rPr lang="en-GB" sz="1600" dirty="0">
                <a:solidFill>
                  <a:srgbClr val="363636"/>
                </a:solidFill>
              </a:rPr>
              <a:t>Comprehensive genomic profiling was performed to identify genomic alterations for </a:t>
            </a:r>
            <a:br>
              <a:rPr lang="en-GB" sz="1600" dirty="0">
                <a:solidFill>
                  <a:srgbClr val="363636"/>
                </a:solidFill>
              </a:rPr>
            </a:br>
            <a:r>
              <a:rPr lang="en-GB" sz="1600" dirty="0">
                <a:solidFill>
                  <a:srgbClr val="363636"/>
                </a:solidFill>
              </a:rPr>
              <a:t>315 cancer-related genes and 47 introns of 19 genes frequently rearranged in cancer</a:t>
            </a:r>
          </a:p>
          <a:p>
            <a:pPr>
              <a:buClr>
                <a:srgbClr val="043882"/>
              </a:buClr>
            </a:pPr>
            <a:r>
              <a:rPr lang="en-GB" sz="1600" dirty="0"/>
              <a:t>Clinically relevant genomic alterations were defined as genomic alterations that were linked to anti-cancer drugs currently on the market or in clinical trials</a:t>
            </a:r>
          </a:p>
          <a:p>
            <a:endParaRPr lang="en-GB" dirty="0"/>
          </a:p>
        </p:txBody>
      </p:sp>
      <p:sp>
        <p:nvSpPr>
          <p:cNvPr id="4" name="Text Placeholder 3"/>
          <p:cNvSpPr>
            <a:spLocks noGrp="1"/>
          </p:cNvSpPr>
          <p:nvPr>
            <p:ph type="body" sz="quarter" idx="10"/>
          </p:nvPr>
        </p:nvSpPr>
        <p:spPr>
          <a:xfrm>
            <a:off x="365125" y="6096000"/>
            <a:ext cx="4357000" cy="487363"/>
          </a:xfrm>
        </p:spPr>
        <p:txBody>
          <a:bodyPr/>
          <a:lstStyle/>
          <a:p>
            <a:r>
              <a:rPr lang="en-US" dirty="0">
                <a:solidFill>
                  <a:srgbClr val="363636"/>
                </a:solidFill>
              </a:rPr>
              <a:t>IHCCA, </a:t>
            </a:r>
            <a:r>
              <a:rPr lang="en-GB" dirty="0">
                <a:solidFill>
                  <a:srgbClr val="363636"/>
                </a:solidFill>
              </a:rPr>
              <a:t>intrahepatic </a:t>
            </a:r>
            <a:r>
              <a:rPr lang="en-GB" dirty="0" err="1">
                <a:solidFill>
                  <a:srgbClr val="363636"/>
                </a:solidFill>
              </a:rPr>
              <a:t>cholangiocarcinoma</a:t>
            </a:r>
            <a:r>
              <a:rPr lang="en-GB" dirty="0">
                <a:solidFill>
                  <a:srgbClr val="363636"/>
                </a:solidFill>
              </a:rPr>
              <a:t>; EHCCA, </a:t>
            </a:r>
            <a:r>
              <a:rPr lang="en-GB" dirty="0" err="1">
                <a:solidFill>
                  <a:srgbClr val="363636"/>
                </a:solidFill>
              </a:rPr>
              <a:t>extrahepatic</a:t>
            </a:r>
            <a:r>
              <a:rPr lang="en-GB" dirty="0">
                <a:solidFill>
                  <a:srgbClr val="363636"/>
                </a:solidFill>
              </a:rPr>
              <a:t> </a:t>
            </a:r>
            <a:r>
              <a:rPr lang="en-GB" dirty="0" err="1">
                <a:solidFill>
                  <a:srgbClr val="363636"/>
                </a:solidFill>
              </a:rPr>
              <a:t>cholangiocarcinoma</a:t>
            </a:r>
            <a:r>
              <a:rPr lang="en-GB" dirty="0">
                <a:solidFill>
                  <a:srgbClr val="363636"/>
                </a:solidFill>
              </a:rPr>
              <a:t>; FFPE, formalin-fixed paraffin </a:t>
            </a:r>
            <a:r>
              <a:rPr lang="en-GB" dirty="0" smtClean="0">
                <a:solidFill>
                  <a:srgbClr val="363636"/>
                </a:solidFill>
              </a:rPr>
              <a:t>embedded</a:t>
            </a:r>
            <a:endParaRPr lang="en-US" dirty="0">
              <a:solidFill>
                <a:srgbClr val="363636"/>
              </a:solidFill>
            </a:endParaRPr>
          </a:p>
        </p:txBody>
      </p:sp>
      <p:sp>
        <p:nvSpPr>
          <p:cNvPr id="5" name="Text Placeholder 4"/>
          <p:cNvSpPr>
            <a:spLocks noGrp="1"/>
          </p:cNvSpPr>
          <p:nvPr>
            <p:ph type="body" sz="quarter" idx="11"/>
          </p:nvPr>
        </p:nvSpPr>
        <p:spPr/>
        <p:txBody>
          <a:bodyPr/>
          <a:lstStyle/>
          <a:p>
            <a:r>
              <a:rPr lang="fr-FR" dirty="0">
                <a:solidFill>
                  <a:srgbClr val="363636"/>
                </a:solidFill>
              </a:rPr>
              <a:t>Ross 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231</a:t>
            </a:r>
            <a:r>
              <a:rPr lang="fr-FR" dirty="0" smtClean="0">
                <a:solidFill>
                  <a:srgbClr val="363636"/>
                </a:solidFill>
              </a:rPr>
              <a:t>)</a:t>
            </a:r>
            <a:endParaRPr lang="en-GB" dirty="0">
              <a:solidFill>
                <a:srgbClr val="363636"/>
              </a:solidFill>
            </a:endParaRPr>
          </a:p>
        </p:txBody>
      </p:sp>
    </p:spTree>
    <p:extLst>
      <p:ext uri="{BB962C8B-B14F-4D97-AF65-F5344CB8AC3E}">
        <p14:creationId xmlns:p14="http://schemas.microsoft.com/office/powerpoint/2010/main" val="25494661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231: Comprehensive genomic profiling of biliary tract cancers reveals </a:t>
            </a:r>
            <a:r>
              <a:rPr lang="en-GB" sz="1800" dirty="0" err="1"/>
              <a:t>tumor</a:t>
            </a:r>
            <a:r>
              <a:rPr lang="en-GB" sz="1800" dirty="0"/>
              <a:t>-specific differences and a high frequency of clinically relevant genomic alterations – Ross JS, et al</a:t>
            </a:r>
          </a:p>
        </p:txBody>
      </p:sp>
      <p:sp>
        <p:nvSpPr>
          <p:cNvPr id="3" name="Content Placeholder 2"/>
          <p:cNvSpPr>
            <a:spLocks noGrp="1"/>
          </p:cNvSpPr>
          <p:nvPr>
            <p:ph idx="1"/>
          </p:nvPr>
        </p:nvSpPr>
        <p:spPr/>
        <p:txBody>
          <a:bodyPr/>
          <a:lstStyle/>
          <a:p>
            <a:pPr marL="0" lvl="0" indent="0">
              <a:buNone/>
            </a:pPr>
            <a:r>
              <a:rPr lang="en-GB" sz="1600" b="1" dirty="0">
                <a:solidFill>
                  <a:srgbClr val="043882"/>
                </a:solidFill>
              </a:rPr>
              <a:t>Key results</a:t>
            </a:r>
          </a:p>
          <a:p>
            <a:endParaRPr lang="en-GB" dirty="0"/>
          </a:p>
        </p:txBody>
      </p:sp>
      <p:sp>
        <p:nvSpPr>
          <p:cNvPr id="5" name="Text Placeholder 4"/>
          <p:cNvSpPr>
            <a:spLocks noGrp="1"/>
          </p:cNvSpPr>
          <p:nvPr>
            <p:ph type="body" sz="quarter" idx="11"/>
          </p:nvPr>
        </p:nvSpPr>
        <p:spPr/>
        <p:txBody>
          <a:bodyPr/>
          <a:lstStyle/>
          <a:p>
            <a:r>
              <a:rPr lang="fr-FR" dirty="0">
                <a:solidFill>
                  <a:srgbClr val="363636"/>
                </a:solidFill>
              </a:rPr>
              <a:t>Ross 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231</a:t>
            </a:r>
            <a:r>
              <a:rPr lang="fr-FR" dirty="0" smtClean="0">
                <a:solidFill>
                  <a:srgbClr val="363636"/>
                </a:solidFill>
              </a:rPr>
              <a:t>)</a:t>
            </a:r>
            <a:endParaRPr lang="en-GB" dirty="0">
              <a:solidFill>
                <a:srgbClr val="363636"/>
              </a:solidFill>
            </a:endParaRPr>
          </a:p>
        </p:txBody>
      </p:sp>
      <p:graphicFrame>
        <p:nvGraphicFramePr>
          <p:cNvPr id="6" name="Group 88"/>
          <p:cNvGraphicFramePr>
            <a:graphicFrameLocks noGrp="1"/>
          </p:cNvGraphicFramePr>
          <p:nvPr>
            <p:extLst>
              <p:ext uri="{D42A27DB-BD31-4B8C-83A1-F6EECF244321}">
                <p14:modId xmlns:p14="http://schemas.microsoft.com/office/powerpoint/2010/main" val="3227459586"/>
              </p:ext>
            </p:extLst>
          </p:nvPr>
        </p:nvGraphicFramePr>
        <p:xfrm>
          <a:off x="369888" y="1740035"/>
          <a:ext cx="8408989" cy="4497479"/>
        </p:xfrm>
        <a:graphic>
          <a:graphicData uri="http://schemas.openxmlformats.org/drawingml/2006/table">
            <a:tbl>
              <a:tblPr firstRow="1" bandRow="1">
                <a:tableStyleId>{69012ECD-51FC-41F1-AA8D-1B2483CD663E}</a:tableStyleId>
              </a:tblPr>
              <a:tblGrid>
                <a:gridCol w="4597897"/>
                <a:gridCol w="941696"/>
                <a:gridCol w="928048"/>
                <a:gridCol w="1941348"/>
              </a:tblGrid>
              <a:tr h="157004">
                <a:tc>
                  <a:txBody>
                    <a:bodyPr/>
                    <a:lstStyle/>
                    <a:p>
                      <a:pPr algn="l">
                        <a:lnSpc>
                          <a:spcPct val="114000"/>
                        </a:lnSpc>
                      </a:pPr>
                      <a:r>
                        <a:rPr lang="en-GB" sz="1600" dirty="0" smtClean="0">
                          <a:solidFill>
                            <a:schemeClr val="tx2"/>
                          </a:solidFill>
                        </a:rPr>
                        <a:t>Genomic alterations</a:t>
                      </a: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4000"/>
                        </a:lnSpc>
                      </a:pPr>
                      <a:r>
                        <a:rPr lang="en-GB" sz="1600" dirty="0" smtClean="0">
                          <a:solidFill>
                            <a:schemeClr val="tx2"/>
                          </a:solidFill>
                        </a:rPr>
                        <a:t>IHCCA</a:t>
                      </a: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4000"/>
                        </a:lnSpc>
                      </a:pPr>
                      <a:r>
                        <a:rPr lang="en-GB" sz="1600" dirty="0" smtClean="0">
                          <a:solidFill>
                            <a:schemeClr val="tx2"/>
                          </a:solidFill>
                        </a:rPr>
                        <a:t>EHCCA</a:t>
                      </a: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ct val="114000"/>
                        </a:lnSpc>
                      </a:pPr>
                      <a:r>
                        <a:rPr lang="en-GB" sz="1600" dirty="0" smtClean="0">
                          <a:solidFill>
                            <a:schemeClr val="tx2"/>
                          </a:solidFill>
                        </a:rPr>
                        <a:t>Gall bladder</a:t>
                      </a:r>
                      <a:r>
                        <a:rPr lang="en-GB" sz="1600" baseline="0" dirty="0" smtClean="0">
                          <a:solidFill>
                            <a:schemeClr val="tx2"/>
                          </a:solidFill>
                        </a:rPr>
                        <a:t> cancer</a:t>
                      </a:r>
                      <a:endParaRPr lang="en-GB" sz="16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67221">
                <a:tc>
                  <a:txBody>
                    <a:bodyPr/>
                    <a:lstStyle/>
                    <a:p>
                      <a:pPr marL="76200" marR="76200" algn="l">
                        <a:lnSpc>
                          <a:spcPct val="114000"/>
                        </a:lnSpc>
                        <a:spcBef>
                          <a:spcPts val="0"/>
                        </a:spcBef>
                        <a:spcAft>
                          <a:spcPts val="0"/>
                        </a:spcAft>
                      </a:pPr>
                      <a:r>
                        <a:rPr lang="en-US" sz="1600" b="0" dirty="0">
                          <a:solidFill>
                            <a:schemeClr val="tx1"/>
                          </a:solidFill>
                          <a:effectLst/>
                          <a:latin typeface="+mn-lt"/>
                          <a:cs typeface="Tahoma"/>
                        </a:rPr>
                        <a:t>Total </a:t>
                      </a:r>
                      <a:r>
                        <a:rPr lang="en-US" sz="1600" b="0" dirty="0" smtClean="0">
                          <a:solidFill>
                            <a:schemeClr val="tx1"/>
                          </a:solidFill>
                          <a:effectLst/>
                          <a:latin typeface="+mn-lt"/>
                          <a:cs typeface="Tahoma"/>
                        </a:rPr>
                        <a:t>genomic alterations/patient, n</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76200" marR="76200" algn="ctr">
                        <a:lnSpc>
                          <a:spcPct val="114000"/>
                        </a:lnSpc>
                        <a:spcBef>
                          <a:spcPts val="0"/>
                        </a:spcBef>
                        <a:spcAft>
                          <a:spcPts val="0"/>
                        </a:spcAft>
                      </a:pPr>
                      <a:r>
                        <a:rPr lang="en-US" sz="1600" b="0" dirty="0" smtClean="0">
                          <a:solidFill>
                            <a:schemeClr val="tx1"/>
                          </a:solidFill>
                          <a:effectLst/>
                          <a:latin typeface="+mn-lt"/>
                          <a:cs typeface="Tahoma"/>
                        </a:rPr>
                        <a:t>3.6</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76200" marR="76200" algn="ctr">
                        <a:lnSpc>
                          <a:spcPct val="114000"/>
                        </a:lnSpc>
                        <a:spcBef>
                          <a:spcPts val="0"/>
                        </a:spcBef>
                        <a:spcAft>
                          <a:spcPts val="0"/>
                        </a:spcAft>
                      </a:pPr>
                      <a:r>
                        <a:rPr lang="en-US" sz="1600" b="0" dirty="0">
                          <a:solidFill>
                            <a:schemeClr val="tx1"/>
                          </a:solidFill>
                          <a:effectLst/>
                          <a:latin typeface="+mn-lt"/>
                          <a:cs typeface="Tahoma"/>
                        </a:rPr>
                        <a:t>4.4</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76200" marR="76200" algn="ctr">
                        <a:lnSpc>
                          <a:spcPct val="114000"/>
                        </a:lnSpc>
                        <a:spcBef>
                          <a:spcPts val="0"/>
                        </a:spcBef>
                        <a:spcAft>
                          <a:spcPts val="0"/>
                        </a:spcAft>
                      </a:pPr>
                      <a:r>
                        <a:rPr lang="en-US" sz="1600" b="0" dirty="0">
                          <a:solidFill>
                            <a:schemeClr val="tx1"/>
                          </a:solidFill>
                          <a:effectLst/>
                          <a:latin typeface="+mn-lt"/>
                          <a:cs typeface="Tahoma"/>
                        </a:rPr>
                        <a:t>4.0</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0">
                <a:tc>
                  <a:txBody>
                    <a:bodyPr/>
                    <a:lstStyle/>
                    <a:p>
                      <a:pPr marL="76200" marR="76200" algn="l">
                        <a:lnSpc>
                          <a:spcPct val="114000"/>
                        </a:lnSpc>
                        <a:spcBef>
                          <a:spcPts val="0"/>
                        </a:spcBef>
                        <a:spcAft>
                          <a:spcPts val="0"/>
                        </a:spcAft>
                      </a:pPr>
                      <a:r>
                        <a:rPr lang="en-US" sz="1600" b="0" i="0" dirty="0" smtClean="0">
                          <a:solidFill>
                            <a:schemeClr val="tx1"/>
                          </a:solidFill>
                          <a:effectLst/>
                          <a:latin typeface="+mn-lt"/>
                          <a:cs typeface="Tahoma"/>
                        </a:rPr>
                        <a:t>Clinically relevant genomic alterations/patient, n</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dirty="0" smtClean="0">
                          <a:solidFill>
                            <a:schemeClr val="tx1"/>
                          </a:solidFill>
                          <a:effectLst/>
                          <a:latin typeface="+mn-lt"/>
                          <a:cs typeface="Tahoma"/>
                        </a:rPr>
                        <a:t>2.0</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dirty="0">
                          <a:solidFill>
                            <a:schemeClr val="tx1"/>
                          </a:solidFill>
                          <a:effectLst/>
                          <a:latin typeface="+mn-lt"/>
                          <a:cs typeface="Tahoma"/>
                        </a:rPr>
                        <a:t>2.1</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dirty="0">
                          <a:solidFill>
                            <a:schemeClr val="tx1"/>
                          </a:solidFill>
                          <a:effectLst/>
                          <a:latin typeface="+mn-lt"/>
                          <a:cs typeface="Tahoma"/>
                        </a:rPr>
                        <a:t>2.0</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76200" marR="76200" algn="l">
                        <a:lnSpc>
                          <a:spcPct val="114000"/>
                        </a:lnSpc>
                        <a:spcBef>
                          <a:spcPts val="0"/>
                        </a:spcBef>
                        <a:spcAft>
                          <a:spcPts val="0"/>
                        </a:spcAft>
                      </a:pPr>
                      <a:r>
                        <a:rPr lang="en-US" sz="1600" b="0" i="1" dirty="0" smtClean="0">
                          <a:solidFill>
                            <a:schemeClr val="tx1"/>
                          </a:solidFill>
                          <a:effectLst/>
                          <a:latin typeface="+mn-lt"/>
                          <a:cs typeface="Tahoma"/>
                        </a:rPr>
                        <a:t>ERBB2</a:t>
                      </a:r>
                      <a:r>
                        <a:rPr lang="en-US" sz="1600" b="0" i="0" dirty="0" smtClean="0">
                          <a:solidFill>
                            <a:schemeClr val="tx1"/>
                          </a:solidFill>
                          <a:effectLst/>
                          <a:latin typeface="+mn-lt"/>
                          <a:cs typeface="Tahoma"/>
                        </a:rPr>
                        <a:t> amplification, %</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4</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11</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76200" algn="ctr">
                        <a:lnSpc>
                          <a:spcPct val="114000"/>
                        </a:lnSpc>
                        <a:spcBef>
                          <a:spcPts val="0"/>
                        </a:spcBef>
                        <a:spcAft>
                          <a:spcPts val="0"/>
                        </a:spcAft>
                      </a:pPr>
                      <a:r>
                        <a:rPr lang="en-US" sz="1600" b="0" i="0" dirty="0" smtClean="0">
                          <a:solidFill>
                            <a:schemeClr val="tx1"/>
                          </a:solidFill>
                          <a:effectLst/>
                          <a:latin typeface="+mn-lt"/>
                          <a:cs typeface="Tahoma"/>
                        </a:rPr>
                        <a:t>16</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0">
                <a:tc>
                  <a:txBody>
                    <a:bodyPr/>
                    <a:lstStyle/>
                    <a:p>
                      <a:pPr marL="76200" marR="76200" algn="l">
                        <a:lnSpc>
                          <a:spcPct val="114000"/>
                        </a:lnSpc>
                        <a:spcBef>
                          <a:spcPts val="0"/>
                        </a:spcBef>
                        <a:spcAft>
                          <a:spcPts val="0"/>
                        </a:spcAft>
                      </a:pPr>
                      <a:r>
                        <a:rPr lang="en-US" sz="1600" b="0" i="1" dirty="0">
                          <a:solidFill>
                            <a:schemeClr val="tx1"/>
                          </a:solidFill>
                          <a:effectLst/>
                          <a:latin typeface="+mn-lt"/>
                          <a:cs typeface="Tahoma"/>
                        </a:rPr>
                        <a:t>BRAF</a:t>
                      </a:r>
                      <a:r>
                        <a:rPr lang="en-US" sz="1600" b="0" i="0" dirty="0">
                          <a:solidFill>
                            <a:schemeClr val="tx1"/>
                          </a:solidFill>
                          <a:effectLst/>
                          <a:latin typeface="+mn-lt"/>
                          <a:cs typeface="Tahoma"/>
                        </a:rPr>
                        <a:t> </a:t>
                      </a:r>
                      <a:r>
                        <a:rPr lang="en-US" sz="1600" b="0" i="0" dirty="0" smtClean="0">
                          <a:solidFill>
                            <a:schemeClr val="tx1"/>
                          </a:solidFill>
                          <a:effectLst/>
                          <a:latin typeface="+mn-lt"/>
                          <a:cs typeface="Tahoma"/>
                        </a:rPr>
                        <a:t>substitutions, %</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5</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3</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1</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76200" marR="76200" algn="l">
                        <a:lnSpc>
                          <a:spcPct val="114000"/>
                        </a:lnSpc>
                        <a:spcBef>
                          <a:spcPts val="0"/>
                        </a:spcBef>
                        <a:spcAft>
                          <a:spcPts val="0"/>
                        </a:spcAft>
                      </a:pPr>
                      <a:r>
                        <a:rPr lang="en-US" sz="1600" b="0" i="1" dirty="0">
                          <a:solidFill>
                            <a:schemeClr val="tx1"/>
                          </a:solidFill>
                          <a:effectLst/>
                          <a:latin typeface="+mn-lt"/>
                          <a:cs typeface="Tahoma"/>
                        </a:rPr>
                        <a:t>KRAS</a:t>
                      </a:r>
                      <a:r>
                        <a:rPr lang="en-US" sz="1600" b="0" i="0" dirty="0">
                          <a:solidFill>
                            <a:schemeClr val="tx1"/>
                          </a:solidFill>
                          <a:effectLst/>
                          <a:latin typeface="+mn-lt"/>
                          <a:cs typeface="Tahoma"/>
                        </a:rPr>
                        <a:t> </a:t>
                      </a:r>
                      <a:r>
                        <a:rPr lang="en-US" sz="1600" b="0" i="0" dirty="0" smtClean="0">
                          <a:solidFill>
                            <a:schemeClr val="tx1"/>
                          </a:solidFill>
                          <a:effectLst/>
                          <a:latin typeface="+mn-lt"/>
                          <a:cs typeface="Tahoma"/>
                        </a:rPr>
                        <a:t>substitutions, %</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22</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42</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11</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38087">
                <a:tc>
                  <a:txBody>
                    <a:bodyPr/>
                    <a:lstStyle/>
                    <a:p>
                      <a:pPr marL="76200" marR="76200" algn="l">
                        <a:lnSpc>
                          <a:spcPct val="114000"/>
                        </a:lnSpc>
                        <a:spcBef>
                          <a:spcPts val="0"/>
                        </a:spcBef>
                        <a:spcAft>
                          <a:spcPts val="0"/>
                        </a:spcAft>
                      </a:pPr>
                      <a:r>
                        <a:rPr lang="en-US" sz="1600" b="0" i="1" dirty="0" smtClean="0">
                          <a:solidFill>
                            <a:schemeClr val="tx1"/>
                          </a:solidFill>
                          <a:effectLst/>
                          <a:latin typeface="+mn-lt"/>
                          <a:cs typeface="Tahoma"/>
                        </a:rPr>
                        <a:t>PI3KCA</a:t>
                      </a:r>
                      <a:r>
                        <a:rPr lang="en-US" sz="1600" b="0" i="0" dirty="0" smtClean="0">
                          <a:solidFill>
                            <a:schemeClr val="tx1"/>
                          </a:solidFill>
                          <a:effectLst/>
                          <a:latin typeface="+mn-lt"/>
                          <a:cs typeface="Tahoma"/>
                        </a:rPr>
                        <a:t> substitution, %</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5</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7</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14</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1392">
                <a:tc>
                  <a:txBody>
                    <a:bodyPr/>
                    <a:lstStyle/>
                    <a:p>
                      <a:pPr marL="76200" marR="76200" algn="l">
                        <a:lnSpc>
                          <a:spcPct val="114000"/>
                        </a:lnSpc>
                        <a:spcBef>
                          <a:spcPts val="0"/>
                        </a:spcBef>
                        <a:spcAft>
                          <a:spcPts val="0"/>
                        </a:spcAft>
                      </a:pPr>
                      <a:r>
                        <a:rPr lang="en-US" sz="1600" b="0" i="1" dirty="0" smtClean="0">
                          <a:solidFill>
                            <a:schemeClr val="tx1"/>
                          </a:solidFill>
                          <a:effectLst/>
                          <a:latin typeface="+mn-lt"/>
                          <a:cs typeface="Tahoma"/>
                        </a:rPr>
                        <a:t>FGFR1–3</a:t>
                      </a:r>
                      <a:r>
                        <a:rPr lang="en-US" sz="1600" b="0" i="0" dirty="0" smtClean="0">
                          <a:solidFill>
                            <a:schemeClr val="tx1"/>
                          </a:solidFill>
                          <a:effectLst/>
                          <a:latin typeface="+mn-lt"/>
                          <a:cs typeface="Tahoma"/>
                        </a:rPr>
                        <a:t> fusions +</a:t>
                      </a:r>
                      <a:r>
                        <a:rPr lang="en-US" sz="1600" b="0" i="0" baseline="0" dirty="0" smtClean="0">
                          <a:solidFill>
                            <a:schemeClr val="tx1"/>
                          </a:solidFill>
                          <a:effectLst/>
                          <a:latin typeface="+mn-lt"/>
                          <a:cs typeface="Tahoma"/>
                        </a:rPr>
                        <a:t> a</a:t>
                      </a:r>
                      <a:r>
                        <a:rPr lang="en-US" sz="1600" b="0" i="0" dirty="0" smtClean="0">
                          <a:solidFill>
                            <a:schemeClr val="tx1"/>
                          </a:solidFill>
                          <a:effectLst/>
                          <a:latin typeface="+mn-lt"/>
                          <a:cs typeface="Tahoma"/>
                        </a:rPr>
                        <a:t>mplifications, %</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11</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a:solidFill>
                            <a:schemeClr val="tx1"/>
                          </a:solidFill>
                          <a:effectLst/>
                          <a:latin typeface="+mn-lt"/>
                          <a:cs typeface="Tahoma"/>
                        </a:rPr>
                        <a:t>0</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3</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0">
                <a:tc>
                  <a:txBody>
                    <a:bodyPr/>
                    <a:lstStyle/>
                    <a:p>
                      <a:pPr marL="76200" marR="76200" algn="l">
                        <a:lnSpc>
                          <a:spcPct val="114000"/>
                        </a:lnSpc>
                        <a:spcBef>
                          <a:spcPts val="0"/>
                        </a:spcBef>
                        <a:spcAft>
                          <a:spcPts val="0"/>
                        </a:spcAft>
                      </a:pPr>
                      <a:r>
                        <a:rPr lang="en-US" sz="1600" b="0" i="1" dirty="0">
                          <a:solidFill>
                            <a:schemeClr val="tx1"/>
                          </a:solidFill>
                          <a:effectLst/>
                          <a:latin typeface="+mn-lt"/>
                          <a:cs typeface="Tahoma"/>
                        </a:rPr>
                        <a:t>CDKN2A/B</a:t>
                      </a:r>
                      <a:r>
                        <a:rPr lang="en-US" sz="1600" b="0" i="0" dirty="0">
                          <a:solidFill>
                            <a:schemeClr val="tx1"/>
                          </a:solidFill>
                          <a:effectLst/>
                          <a:latin typeface="+mn-lt"/>
                          <a:cs typeface="Tahoma"/>
                        </a:rPr>
                        <a:t> </a:t>
                      </a:r>
                      <a:r>
                        <a:rPr lang="en-US" sz="1600" b="0" i="0" dirty="0" smtClean="0">
                          <a:solidFill>
                            <a:schemeClr val="tx1"/>
                          </a:solidFill>
                          <a:effectLst/>
                          <a:latin typeface="+mn-lt"/>
                          <a:cs typeface="Tahoma"/>
                        </a:rPr>
                        <a:t>loss, %</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27</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17</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19</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0">
                <a:tc>
                  <a:txBody>
                    <a:bodyPr/>
                    <a:lstStyle/>
                    <a:p>
                      <a:pPr marL="76200" marR="76200" algn="l">
                        <a:lnSpc>
                          <a:spcPct val="114000"/>
                        </a:lnSpc>
                        <a:spcBef>
                          <a:spcPts val="0"/>
                        </a:spcBef>
                        <a:spcAft>
                          <a:spcPts val="0"/>
                        </a:spcAft>
                      </a:pPr>
                      <a:r>
                        <a:rPr lang="en-US" sz="1600" b="0" i="1" dirty="0">
                          <a:solidFill>
                            <a:schemeClr val="tx1"/>
                          </a:solidFill>
                          <a:effectLst/>
                          <a:latin typeface="+mn-lt"/>
                          <a:cs typeface="Tahoma"/>
                        </a:rPr>
                        <a:t>IDH1/2</a:t>
                      </a:r>
                      <a:r>
                        <a:rPr lang="en-US" sz="1600" b="0" i="0" dirty="0">
                          <a:solidFill>
                            <a:schemeClr val="tx1"/>
                          </a:solidFill>
                          <a:effectLst/>
                          <a:latin typeface="+mn-lt"/>
                          <a:cs typeface="Tahoma"/>
                        </a:rPr>
                        <a:t> </a:t>
                      </a:r>
                      <a:r>
                        <a:rPr lang="en-US" sz="1600" b="0" i="0" dirty="0" smtClean="0">
                          <a:solidFill>
                            <a:schemeClr val="tx1"/>
                          </a:solidFill>
                          <a:effectLst/>
                          <a:latin typeface="+mn-lt"/>
                          <a:cs typeface="Tahoma"/>
                        </a:rPr>
                        <a:t>substitutions, %</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smtClean="0">
                          <a:solidFill>
                            <a:schemeClr val="tx1"/>
                          </a:solidFill>
                          <a:effectLst/>
                          <a:latin typeface="+mn-lt"/>
                          <a:cs typeface="Tahoma"/>
                        </a:rPr>
                        <a:t>20</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a:solidFill>
                            <a:schemeClr val="tx1"/>
                          </a:solidFill>
                          <a:effectLst/>
                          <a:latin typeface="+mn-lt"/>
                          <a:cs typeface="Tahoma"/>
                        </a:rPr>
                        <a:t>0</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i="0" dirty="0">
                          <a:solidFill>
                            <a:schemeClr val="tx1"/>
                          </a:solidFill>
                          <a:effectLst/>
                          <a:latin typeface="+mn-lt"/>
                          <a:cs typeface="Tahoma"/>
                        </a:rPr>
                        <a:t>0</a:t>
                      </a:r>
                      <a:endParaRPr lang="en-US" sz="1400" b="0" i="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0">
                <a:tc>
                  <a:txBody>
                    <a:bodyPr/>
                    <a:lstStyle/>
                    <a:p>
                      <a:pPr marL="76200" marR="76200" algn="l">
                        <a:lnSpc>
                          <a:spcPct val="114000"/>
                        </a:lnSpc>
                        <a:spcBef>
                          <a:spcPts val="0"/>
                        </a:spcBef>
                        <a:spcAft>
                          <a:spcPts val="0"/>
                        </a:spcAft>
                      </a:pPr>
                      <a:r>
                        <a:rPr lang="en-US" sz="1600" b="0" i="1" dirty="0">
                          <a:solidFill>
                            <a:schemeClr val="tx1"/>
                          </a:solidFill>
                          <a:effectLst/>
                          <a:latin typeface="+mn-lt"/>
                          <a:cs typeface="Tahoma"/>
                        </a:rPr>
                        <a:t>ARID1A</a:t>
                      </a:r>
                      <a:r>
                        <a:rPr lang="en-US" sz="1600" b="0" dirty="0">
                          <a:solidFill>
                            <a:schemeClr val="tx1"/>
                          </a:solidFill>
                          <a:effectLst/>
                          <a:latin typeface="+mn-lt"/>
                          <a:cs typeface="Tahoma"/>
                        </a:rPr>
                        <a:t> </a:t>
                      </a:r>
                      <a:r>
                        <a:rPr lang="en-US" sz="1600" b="0" dirty="0" smtClean="0">
                          <a:solidFill>
                            <a:schemeClr val="tx1"/>
                          </a:solidFill>
                          <a:effectLst/>
                          <a:latin typeface="+mn-lt"/>
                          <a:cs typeface="Tahoma"/>
                        </a:rPr>
                        <a:t>alterations, %</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76200" marR="76200" algn="ctr">
                        <a:lnSpc>
                          <a:spcPct val="114000"/>
                        </a:lnSpc>
                        <a:spcBef>
                          <a:spcPts val="0"/>
                        </a:spcBef>
                        <a:spcAft>
                          <a:spcPts val="0"/>
                        </a:spcAft>
                      </a:pPr>
                      <a:r>
                        <a:rPr lang="en-US" sz="1600" b="0" dirty="0" smtClean="0">
                          <a:solidFill>
                            <a:schemeClr val="tx1"/>
                          </a:solidFill>
                          <a:effectLst/>
                          <a:latin typeface="+mn-lt"/>
                          <a:cs typeface="Tahoma"/>
                        </a:rPr>
                        <a:t>18</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76200" marR="76200" algn="ctr">
                        <a:lnSpc>
                          <a:spcPct val="114000"/>
                        </a:lnSpc>
                        <a:spcBef>
                          <a:spcPts val="0"/>
                        </a:spcBef>
                        <a:spcAft>
                          <a:spcPts val="0"/>
                        </a:spcAft>
                      </a:pPr>
                      <a:r>
                        <a:rPr lang="en-US" sz="1600" b="0" dirty="0" smtClean="0">
                          <a:solidFill>
                            <a:schemeClr val="tx1"/>
                          </a:solidFill>
                          <a:effectLst/>
                          <a:latin typeface="+mn-lt"/>
                          <a:cs typeface="Tahoma"/>
                        </a:rPr>
                        <a:t>12</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c>
                  <a:txBody>
                    <a:bodyPr/>
                    <a:lstStyle/>
                    <a:p>
                      <a:pPr marL="76200" marR="76200" algn="ctr">
                        <a:lnSpc>
                          <a:spcPct val="114000"/>
                        </a:lnSpc>
                        <a:spcBef>
                          <a:spcPts val="0"/>
                        </a:spcBef>
                        <a:spcAft>
                          <a:spcPts val="0"/>
                        </a:spcAft>
                      </a:pPr>
                      <a:r>
                        <a:rPr lang="en-US" sz="1600" b="0" dirty="0" smtClean="0">
                          <a:solidFill>
                            <a:schemeClr val="tx1"/>
                          </a:solidFill>
                          <a:effectLst/>
                          <a:latin typeface="+mn-lt"/>
                          <a:cs typeface="Tahoma"/>
                        </a:rPr>
                        <a:t>13</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10196"/>
                      </a:srgbClr>
                    </a:solidFill>
                  </a:tcPr>
                </a:tc>
              </a:tr>
              <a:tr h="0">
                <a:tc>
                  <a:txBody>
                    <a:bodyPr/>
                    <a:lstStyle/>
                    <a:p>
                      <a:pPr marL="76200" marR="76200" algn="l">
                        <a:lnSpc>
                          <a:spcPct val="114000"/>
                        </a:lnSpc>
                        <a:spcBef>
                          <a:spcPts val="0"/>
                        </a:spcBef>
                        <a:spcAft>
                          <a:spcPts val="0"/>
                        </a:spcAft>
                      </a:pPr>
                      <a:r>
                        <a:rPr lang="en-US" sz="1600" b="0" i="1" dirty="0">
                          <a:solidFill>
                            <a:schemeClr val="tx1"/>
                          </a:solidFill>
                          <a:effectLst/>
                          <a:latin typeface="+mn-lt"/>
                          <a:cs typeface="Tahoma"/>
                        </a:rPr>
                        <a:t>MET</a:t>
                      </a:r>
                      <a:r>
                        <a:rPr lang="en-US" sz="1600" b="0" dirty="0">
                          <a:solidFill>
                            <a:schemeClr val="tx1"/>
                          </a:solidFill>
                          <a:effectLst/>
                          <a:latin typeface="+mn-lt"/>
                          <a:cs typeface="Tahoma"/>
                        </a:rPr>
                        <a:t> </a:t>
                      </a:r>
                      <a:r>
                        <a:rPr lang="en-US" sz="1600" b="0" dirty="0" smtClean="0">
                          <a:solidFill>
                            <a:schemeClr val="tx1"/>
                          </a:solidFill>
                          <a:effectLst/>
                          <a:latin typeface="+mn-lt"/>
                          <a:cs typeface="Tahoma"/>
                        </a:rPr>
                        <a:t>amplification, %</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dirty="0" smtClean="0">
                          <a:solidFill>
                            <a:schemeClr val="tx1"/>
                          </a:solidFill>
                          <a:effectLst/>
                          <a:latin typeface="+mn-lt"/>
                          <a:cs typeface="Tahoma"/>
                        </a:rPr>
                        <a:t>2</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dirty="0">
                          <a:solidFill>
                            <a:schemeClr val="tx1"/>
                          </a:solidFill>
                          <a:effectLst/>
                          <a:latin typeface="+mn-lt"/>
                          <a:cs typeface="Tahoma"/>
                        </a:rPr>
                        <a:t>0</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76200" marR="76200" algn="ctr">
                        <a:lnSpc>
                          <a:spcPct val="114000"/>
                        </a:lnSpc>
                        <a:spcBef>
                          <a:spcPts val="0"/>
                        </a:spcBef>
                        <a:spcAft>
                          <a:spcPts val="0"/>
                        </a:spcAft>
                      </a:pPr>
                      <a:r>
                        <a:rPr lang="en-US" sz="1600" b="0" dirty="0" smtClean="0">
                          <a:solidFill>
                            <a:schemeClr val="tx1"/>
                          </a:solidFill>
                          <a:effectLst/>
                          <a:latin typeface="+mn-lt"/>
                          <a:cs typeface="Tahoma"/>
                        </a:rPr>
                        <a:t>1</a:t>
                      </a:r>
                      <a:endParaRPr lang="en-US" sz="1400" b="0" dirty="0">
                        <a:solidFill>
                          <a:schemeClr val="tx1"/>
                        </a:solidFill>
                        <a:effectLst/>
                        <a:latin typeface="+mn-lt"/>
                        <a:ea typeface="Calibri"/>
                        <a:cs typeface="Tahoma"/>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Tree>
    <p:extLst>
      <p:ext uri="{BB962C8B-B14F-4D97-AF65-F5344CB8AC3E}">
        <p14:creationId xmlns:p14="http://schemas.microsoft.com/office/powerpoint/2010/main" val="364729707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231: Comprehensive genomic profiling of biliary tract cancers reveals </a:t>
            </a:r>
            <a:r>
              <a:rPr lang="en-GB" sz="1800" dirty="0" err="1"/>
              <a:t>tumor</a:t>
            </a:r>
            <a:r>
              <a:rPr lang="en-GB" sz="1800" dirty="0"/>
              <a:t>-specific differences and a high frequency of clinically relevant genomic alterations – Ross JS, et al</a:t>
            </a:r>
          </a:p>
        </p:txBody>
      </p:sp>
      <p:sp>
        <p:nvSpPr>
          <p:cNvPr id="3" name="Content Placeholder 2"/>
          <p:cNvSpPr>
            <a:spLocks noGrp="1"/>
          </p:cNvSpPr>
          <p:nvPr>
            <p:ph idx="1"/>
          </p:nvPr>
        </p:nvSpPr>
        <p:spPr/>
        <p:txBody>
          <a:bodyPr/>
          <a:lstStyle/>
          <a:p>
            <a:pPr marL="0" indent="0">
              <a:buClr>
                <a:srgbClr val="043882"/>
              </a:buClr>
              <a:buNone/>
            </a:pPr>
            <a:r>
              <a:rPr lang="en-GB" sz="1600" b="1" dirty="0">
                <a:solidFill>
                  <a:schemeClr val="tx1"/>
                </a:solidFill>
              </a:rPr>
              <a:t>Conclusions</a:t>
            </a:r>
          </a:p>
          <a:p>
            <a:pPr>
              <a:buClr>
                <a:srgbClr val="043882"/>
              </a:buClr>
            </a:pPr>
            <a:r>
              <a:rPr lang="en-GB" sz="1600" b="1" dirty="0">
                <a:solidFill>
                  <a:schemeClr val="tx1"/>
                </a:solidFill>
              </a:rPr>
              <a:t>Genomic alterations were identified in two thirds of patients with biliary tract cancers, which could potentially influence treatment and guide the selection of targeted therapies</a:t>
            </a:r>
          </a:p>
          <a:p>
            <a:pPr>
              <a:buClr>
                <a:srgbClr val="043882"/>
              </a:buClr>
            </a:pPr>
            <a:r>
              <a:rPr lang="en-GB" sz="1600" b="1" dirty="0">
                <a:solidFill>
                  <a:schemeClr val="tx1"/>
                </a:solidFill>
              </a:rPr>
              <a:t>Comprehensive genomic profiling appears to have significant potential to maximise the identification of new treatment paradigms in patients with biliary tract </a:t>
            </a:r>
            <a:r>
              <a:rPr lang="en-GB" sz="1600" b="1" dirty="0" smtClean="0">
                <a:solidFill>
                  <a:schemeClr val="tx1"/>
                </a:solidFill>
              </a:rPr>
              <a:t>cancers</a:t>
            </a:r>
            <a:endParaRPr lang="en-GB" dirty="0">
              <a:solidFill>
                <a:schemeClr val="tx1"/>
              </a:solidFill>
            </a:endParaRPr>
          </a:p>
        </p:txBody>
      </p:sp>
      <p:sp>
        <p:nvSpPr>
          <p:cNvPr id="5" name="Text Placeholder 4"/>
          <p:cNvSpPr>
            <a:spLocks noGrp="1"/>
          </p:cNvSpPr>
          <p:nvPr>
            <p:ph type="body" sz="quarter" idx="11"/>
          </p:nvPr>
        </p:nvSpPr>
        <p:spPr/>
        <p:txBody>
          <a:bodyPr/>
          <a:lstStyle/>
          <a:p>
            <a:r>
              <a:rPr lang="fr-FR" dirty="0">
                <a:solidFill>
                  <a:srgbClr val="363636"/>
                </a:solidFill>
              </a:rPr>
              <a:t>Ross 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231</a:t>
            </a:r>
            <a:r>
              <a:rPr lang="fr-FR" dirty="0" smtClean="0">
                <a:solidFill>
                  <a:srgbClr val="363636"/>
                </a:solidFill>
              </a:rPr>
              <a:t>)</a:t>
            </a:r>
            <a:endParaRPr lang="en-GB" dirty="0">
              <a:solidFill>
                <a:srgbClr val="363636"/>
              </a:solidFill>
            </a:endParaRPr>
          </a:p>
        </p:txBody>
      </p:sp>
    </p:spTree>
    <p:extLst>
      <p:ext uri="{BB962C8B-B14F-4D97-AF65-F5344CB8AC3E}">
        <p14:creationId xmlns:p14="http://schemas.microsoft.com/office/powerpoint/2010/main" val="40981879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PANCREATIC NEUROENDOCRINE </a:t>
            </a:r>
            <a:r>
              <a:rPr lang="en-GB" dirty="0"/>
              <a:t>TUMOURS </a:t>
            </a:r>
            <a:endParaRPr lang="en-US" dirty="0"/>
          </a:p>
        </p:txBody>
      </p:sp>
    </p:spTree>
    <p:extLst>
      <p:ext uri="{BB962C8B-B14F-4D97-AF65-F5344CB8AC3E}">
        <p14:creationId xmlns:p14="http://schemas.microsoft.com/office/powerpoint/2010/main" val="27161380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233: Effects of </a:t>
            </a:r>
            <a:r>
              <a:rPr lang="en-GB" sz="1800" dirty="0" err="1"/>
              <a:t>lanreotide</a:t>
            </a:r>
            <a:r>
              <a:rPr lang="en-GB" sz="1800" dirty="0"/>
              <a:t> </a:t>
            </a:r>
            <a:r>
              <a:rPr lang="en-GB" sz="1800" dirty="0" err="1"/>
              <a:t>autogel</a:t>
            </a:r>
            <a:r>
              <a:rPr lang="en-GB" sz="1800" dirty="0"/>
              <a:t>/depot (LAN) in pancreatic neuroendocrine </a:t>
            </a:r>
            <a:r>
              <a:rPr lang="en-GB" sz="1800" dirty="0" err="1"/>
              <a:t>tumors</a:t>
            </a:r>
            <a:r>
              <a:rPr lang="en-GB" sz="1800" dirty="0"/>
              <a:t> (</a:t>
            </a:r>
            <a:r>
              <a:rPr lang="en-GB" sz="1800" dirty="0" err="1"/>
              <a:t>pNETs</a:t>
            </a:r>
            <a:r>
              <a:rPr lang="en-GB" sz="1800" dirty="0"/>
              <a:t>): A subgroup analysis from the CLARINET study </a:t>
            </a:r>
            <a:r>
              <a:rPr lang="en-GB" sz="1800" dirty="0" smtClean="0"/>
              <a:t/>
            </a:r>
            <a:br>
              <a:rPr lang="en-GB" sz="1800" dirty="0" smtClean="0"/>
            </a:br>
            <a:r>
              <a:rPr lang="en-GB" sz="1800" dirty="0" smtClean="0"/>
              <a:t>– </a:t>
            </a:r>
            <a:r>
              <a:rPr lang="en-GB" sz="1800" dirty="0" err="1"/>
              <a:t>Phan</a:t>
            </a:r>
            <a:r>
              <a:rPr lang="en-GB" sz="1800" dirty="0"/>
              <a:t> AT, et al</a:t>
            </a:r>
          </a:p>
        </p:txBody>
      </p:sp>
      <p:sp>
        <p:nvSpPr>
          <p:cNvPr id="4" name="Text Placeholder 3"/>
          <p:cNvSpPr>
            <a:spLocks noGrp="1"/>
          </p:cNvSpPr>
          <p:nvPr>
            <p:ph type="body" sz="quarter" idx="11"/>
          </p:nvPr>
        </p:nvSpPr>
        <p:spPr/>
        <p:txBody>
          <a:bodyPr/>
          <a:lstStyle/>
          <a:p>
            <a:r>
              <a:rPr lang="fr-FR" dirty="0">
                <a:solidFill>
                  <a:srgbClr val="363636"/>
                </a:solidFill>
              </a:rPr>
              <a:t>Phan 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233</a:t>
            </a:r>
            <a:r>
              <a:rPr lang="fr-FR" dirty="0" smtClean="0">
                <a:solidFill>
                  <a:srgbClr val="363636"/>
                </a:solidFill>
              </a:rPr>
              <a:t>)</a:t>
            </a:r>
            <a:endParaRPr lang="en-GB" dirty="0">
              <a:solidFill>
                <a:srgbClr val="363636"/>
              </a:solidFill>
            </a:endParaRPr>
          </a:p>
        </p:txBody>
      </p:sp>
      <p:sp>
        <p:nvSpPr>
          <p:cNvPr id="5" name="Oval 14"/>
          <p:cNvSpPr>
            <a:spLocks noChangeArrowheads="1"/>
          </p:cNvSpPr>
          <p:nvPr/>
        </p:nvSpPr>
        <p:spPr bwMode="auto">
          <a:xfrm>
            <a:off x="3941537" y="341146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2400" b="1" dirty="0">
                <a:solidFill>
                  <a:schemeClr val="bg1"/>
                </a:solidFill>
                <a:ea typeface="SimSun" pitchFamily="2" charset="-122"/>
              </a:rPr>
              <a:t>R</a:t>
            </a:r>
          </a:p>
        </p:txBody>
      </p:sp>
      <p:cxnSp>
        <p:nvCxnSpPr>
          <p:cNvPr id="6" name="AutoShape 15"/>
          <p:cNvCxnSpPr>
            <a:cxnSpLocks noChangeShapeType="1"/>
            <a:stCxn id="5" idx="0"/>
            <a:endCxn id="11" idx="1"/>
          </p:cNvCxnSpPr>
          <p:nvPr/>
        </p:nvCxnSpPr>
        <p:spPr bwMode="auto">
          <a:xfrm rot="5400000" flipH="1" flipV="1">
            <a:off x="4217370" y="2763527"/>
            <a:ext cx="663905" cy="631975"/>
          </a:xfrm>
          <a:prstGeom prst="bentConnector2">
            <a:avLst/>
          </a:prstGeom>
          <a:noFill/>
          <a:ln w="57150">
            <a:solidFill>
              <a:schemeClr val="bg2">
                <a:lumMod val="60000"/>
                <a:lumOff val="40000"/>
              </a:schemeClr>
            </a:solidFill>
            <a:round/>
            <a:headEnd/>
            <a:tailEnd type="triangle" w="med" len="med"/>
          </a:ln>
        </p:spPr>
      </p:cxnSp>
      <p:sp>
        <p:nvSpPr>
          <p:cNvPr id="7" name="AutoShape 12"/>
          <p:cNvSpPr>
            <a:spLocks noChangeArrowheads="1"/>
          </p:cNvSpPr>
          <p:nvPr/>
        </p:nvSpPr>
        <p:spPr bwMode="auto">
          <a:xfrm>
            <a:off x="8116435" y="2483242"/>
            <a:ext cx="657678" cy="52863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9" name="AutoShape 19"/>
          <p:cNvCxnSpPr>
            <a:cxnSpLocks noChangeShapeType="1"/>
          </p:cNvCxnSpPr>
          <p:nvPr/>
        </p:nvCxnSpPr>
        <p:spPr bwMode="auto">
          <a:xfrm>
            <a:off x="3684814" y="3703566"/>
            <a:ext cx="256723" cy="0"/>
          </a:xfrm>
          <a:prstGeom prst="straightConnector1">
            <a:avLst/>
          </a:prstGeom>
          <a:noFill/>
          <a:ln w="57150">
            <a:solidFill>
              <a:schemeClr val="bg2">
                <a:lumMod val="60000"/>
                <a:lumOff val="40000"/>
              </a:schemeClr>
            </a:solidFill>
            <a:round/>
            <a:headEnd/>
            <a:tailEnd type="triangle" w="med" len="med"/>
          </a:ln>
        </p:spPr>
      </p:cxnSp>
      <p:cxnSp>
        <p:nvCxnSpPr>
          <p:cNvPr id="10" name="AutoShape 21"/>
          <p:cNvCxnSpPr>
            <a:cxnSpLocks noChangeShapeType="1"/>
          </p:cNvCxnSpPr>
          <p:nvPr/>
        </p:nvCxnSpPr>
        <p:spPr bwMode="auto">
          <a:xfrm>
            <a:off x="7543800" y="2747561"/>
            <a:ext cx="572635" cy="0"/>
          </a:xfrm>
          <a:prstGeom prst="straightConnector1">
            <a:avLst/>
          </a:prstGeom>
          <a:noFill/>
          <a:ln w="57150">
            <a:solidFill>
              <a:schemeClr val="bg2">
                <a:lumMod val="60000"/>
                <a:lumOff val="40000"/>
              </a:schemeClr>
            </a:solidFill>
            <a:round/>
            <a:headEnd/>
            <a:tailEnd type="triangle" w="med" len="med"/>
          </a:ln>
        </p:spPr>
      </p:cxnSp>
      <p:sp>
        <p:nvSpPr>
          <p:cNvPr id="11" name="AutoShape 8"/>
          <p:cNvSpPr>
            <a:spLocks noChangeArrowheads="1"/>
          </p:cNvSpPr>
          <p:nvPr/>
        </p:nvSpPr>
        <p:spPr bwMode="auto">
          <a:xfrm>
            <a:off x="4865310" y="2337192"/>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dirty="0" err="1">
                <a:solidFill>
                  <a:srgbClr val="FFFFFF"/>
                </a:solidFill>
                <a:ea typeface="SimSun" pitchFamily="2" charset="-122"/>
              </a:rPr>
              <a:t>Lanreotide</a:t>
            </a:r>
            <a:r>
              <a:rPr lang="en-GB" altLang="zh-CN" dirty="0">
                <a:solidFill>
                  <a:srgbClr val="FFFFFF"/>
                </a:solidFill>
                <a:ea typeface="SimSun" pitchFamily="2" charset="-122"/>
              </a:rPr>
              <a:t> depot </a:t>
            </a:r>
            <a:r>
              <a:rPr lang="en-GB" altLang="zh-CN" dirty="0" smtClean="0">
                <a:solidFill>
                  <a:srgbClr val="FFFFFF"/>
                </a:solidFill>
                <a:ea typeface="SimSun" pitchFamily="2" charset="-122"/>
              </a:rPr>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120 mg q4w</a:t>
            </a:r>
            <a:r>
              <a:rPr lang="en-GB" altLang="zh-CN" dirty="0">
                <a:solidFill>
                  <a:srgbClr val="FFFFFF"/>
                </a:solidFill>
                <a:ea typeface="SimSun" pitchFamily="2" charset="-122"/>
              </a:rPr>
              <a:t/>
            </a:r>
            <a:br>
              <a:rPr lang="en-GB" altLang="zh-CN" dirty="0">
                <a:solidFill>
                  <a:srgbClr val="FFFFFF"/>
                </a:solidFill>
                <a:ea typeface="SimSun" pitchFamily="2" charset="-122"/>
              </a:rPr>
            </a:br>
            <a:r>
              <a:rPr lang="en-GB" altLang="zh-CN" dirty="0">
                <a:solidFill>
                  <a:srgbClr val="FFFFFF"/>
                </a:solidFill>
                <a:ea typeface="SimSun" pitchFamily="2" charset="-122"/>
              </a:rPr>
              <a:t>(N=42)</a:t>
            </a:r>
          </a:p>
        </p:txBody>
      </p:sp>
      <p:sp>
        <p:nvSpPr>
          <p:cNvPr id="12" name="TextBox 11"/>
          <p:cNvSpPr txBox="1"/>
          <p:nvPr/>
        </p:nvSpPr>
        <p:spPr>
          <a:xfrm>
            <a:off x="369888" y="1295400"/>
            <a:ext cx="8404225" cy="830997"/>
          </a:xfrm>
          <a:prstGeom prst="rect">
            <a:avLst/>
          </a:prstGeom>
          <a:noFill/>
        </p:spPr>
        <p:txBody>
          <a:bodyPr wrap="square" lIns="0" rtlCol="0">
            <a:spAutoFit/>
          </a:bodyPr>
          <a:lstStyle/>
          <a:p>
            <a:pPr lvl="0">
              <a:buClr>
                <a:srgbClr val="043882"/>
              </a:buClr>
            </a:pPr>
            <a:r>
              <a:rPr lang="en-GB" sz="1600" b="1" dirty="0"/>
              <a:t>Study objective</a:t>
            </a:r>
          </a:p>
          <a:p>
            <a:pPr marL="285750" lvl="1" indent="-285750">
              <a:spcAft>
                <a:spcPts val="1200"/>
              </a:spcAft>
              <a:buClr>
                <a:srgbClr val="043882"/>
              </a:buClr>
              <a:buFont typeface="Arial" panose="020B0604020202020204" pitchFamily="34" charset="0"/>
              <a:buChar char="•"/>
            </a:pPr>
            <a:r>
              <a:rPr lang="en-GB" sz="1600" dirty="0"/>
              <a:t>To </a:t>
            </a:r>
            <a:r>
              <a:rPr lang="en-GB" sz="1600" dirty="0" smtClean="0"/>
              <a:t>evaluate the risk-benefit </a:t>
            </a:r>
            <a:r>
              <a:rPr lang="en-GB" sz="1600" dirty="0"/>
              <a:t>profile for </a:t>
            </a:r>
            <a:r>
              <a:rPr lang="en-GB" sz="1600" dirty="0" err="1"/>
              <a:t>lanreotide</a:t>
            </a:r>
            <a:r>
              <a:rPr lang="en-GB" sz="1600" dirty="0"/>
              <a:t> depot in the </a:t>
            </a:r>
            <a:r>
              <a:rPr lang="en-GB" sz="1600" dirty="0" err="1"/>
              <a:t>pNET</a:t>
            </a:r>
            <a:r>
              <a:rPr lang="en-GB" sz="1600" dirty="0"/>
              <a:t> subpopulation, using a planned subgroup analysis of prospective </a:t>
            </a:r>
            <a:r>
              <a:rPr lang="en-GB" sz="1600" dirty="0" smtClean="0"/>
              <a:t>data, of the CLARINET study</a:t>
            </a:r>
            <a:endParaRPr lang="en-GB" dirty="0"/>
          </a:p>
        </p:txBody>
      </p:sp>
      <p:sp>
        <p:nvSpPr>
          <p:cNvPr id="13" name="AutoShape 9"/>
          <p:cNvSpPr>
            <a:spLocks noChangeArrowheads="1"/>
          </p:cNvSpPr>
          <p:nvPr/>
        </p:nvSpPr>
        <p:spPr bwMode="auto">
          <a:xfrm>
            <a:off x="365124" y="3193028"/>
            <a:ext cx="3319690" cy="1023357"/>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ts val="400"/>
              </a:spcAft>
            </a:pPr>
            <a:r>
              <a:rPr lang="en-US" altLang="zh-CN" dirty="0">
                <a:solidFill>
                  <a:srgbClr val="FFFFFF"/>
                </a:solidFill>
                <a:ea typeface="SimSun" pitchFamily="2" charset="-122"/>
              </a:rPr>
              <a:t>Key patient inclusion criteria</a:t>
            </a:r>
            <a:endParaRPr lang="en-GB" altLang="zh-CN" dirty="0">
              <a:solidFill>
                <a:srgbClr val="FFFFFF"/>
              </a:solidFill>
              <a:ea typeface="SimSun" pitchFamily="2" charset="-122"/>
            </a:endParaRPr>
          </a:p>
          <a:p>
            <a:pPr marL="228600" indent="-228600" defTabSz="892175" eaLnBrk="0" hangingPunct="0">
              <a:spcAft>
                <a:spcPts val="400"/>
              </a:spcAft>
              <a:buFont typeface="Arial" pitchFamily="34" charset="0"/>
              <a:buChar char="•"/>
            </a:pPr>
            <a:r>
              <a:rPr lang="en-GB" altLang="zh-CN" dirty="0" err="1">
                <a:solidFill>
                  <a:srgbClr val="FFFFFF"/>
                </a:solidFill>
                <a:ea typeface="SimSun" pitchFamily="2" charset="-122"/>
              </a:rPr>
              <a:t>nNET</a:t>
            </a:r>
            <a:r>
              <a:rPr lang="en-GB" altLang="zh-CN" dirty="0">
                <a:solidFill>
                  <a:srgbClr val="FFFFFF"/>
                </a:solidFill>
                <a:ea typeface="SimSun" pitchFamily="2" charset="-122"/>
              </a:rPr>
              <a:t> subgroup</a:t>
            </a:r>
          </a:p>
          <a:p>
            <a:pPr defTabSz="892175" eaLnBrk="0" hangingPunct="0">
              <a:spcAft>
                <a:spcPts val="400"/>
              </a:spcAft>
            </a:pPr>
            <a:r>
              <a:rPr lang="en-GB" altLang="zh-CN" dirty="0">
                <a:solidFill>
                  <a:srgbClr val="FFFFFF"/>
                </a:solidFill>
                <a:ea typeface="SimSun" pitchFamily="2" charset="-122"/>
              </a:rPr>
              <a:t>(N=91)</a:t>
            </a:r>
          </a:p>
        </p:txBody>
      </p:sp>
      <p:sp>
        <p:nvSpPr>
          <p:cNvPr id="14" name="Rectangle 9"/>
          <p:cNvSpPr txBox="1">
            <a:spLocks noChangeArrowheads="1"/>
          </p:cNvSpPr>
          <p:nvPr/>
        </p:nvSpPr>
        <p:spPr>
          <a:xfrm>
            <a:off x="365124" y="5434319"/>
            <a:ext cx="4130676" cy="720821"/>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PRIMARY ENDPOINT</a:t>
            </a:r>
          </a:p>
          <a:p>
            <a:r>
              <a:rPr lang="en-GB" sz="1600" dirty="0" smtClean="0"/>
              <a:t>PFS</a:t>
            </a:r>
          </a:p>
          <a:p>
            <a:endParaRPr lang="en-GB" sz="1600" dirty="0" smtClean="0"/>
          </a:p>
        </p:txBody>
      </p:sp>
      <p:sp>
        <p:nvSpPr>
          <p:cNvPr id="15" name="Content Placeholder 26"/>
          <p:cNvSpPr txBox="1">
            <a:spLocks/>
          </p:cNvSpPr>
          <p:nvPr/>
        </p:nvSpPr>
        <p:spPr>
          <a:xfrm>
            <a:off x="4648200" y="5434319"/>
            <a:ext cx="4130675" cy="720821"/>
          </a:xfrm>
          <a:prstGeom prst="rect">
            <a:avLst/>
          </a:prstGeom>
        </p:spPr>
        <p:txBody>
          <a:bodyPr/>
          <a:lstStyle>
            <a:lvl1pPr marL="250825" indent="-250825" algn="l" rtl="0" fontAlgn="base">
              <a:spcBef>
                <a:spcPts val="0"/>
              </a:spcBef>
              <a:spcAft>
                <a:spcPts val="400"/>
              </a:spcAft>
              <a:buClr>
                <a:schemeClr val="bg1"/>
              </a:buClr>
              <a:buSzPct val="110000"/>
              <a:buChar char="•"/>
              <a:defRPr sz="20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2000">
                <a:solidFill>
                  <a:srgbClr val="4D4D4D"/>
                </a:solidFill>
                <a:latin typeface="+mn-lt"/>
                <a:cs typeface="+mn-cs"/>
              </a:defRPr>
            </a:lvl2pPr>
            <a:lvl3pPr marL="812800" indent="-249238" algn="l" rtl="0" fontAlgn="base">
              <a:spcBef>
                <a:spcPts val="0"/>
              </a:spcBef>
              <a:spcAft>
                <a:spcPts val="400"/>
              </a:spcAft>
              <a:buClr>
                <a:schemeClr val="bg1"/>
              </a:buClr>
              <a:buChar char="•"/>
              <a:defRPr sz="2000">
                <a:solidFill>
                  <a:srgbClr val="4D4D4D"/>
                </a:solidFill>
                <a:latin typeface="+mn-lt"/>
                <a:cs typeface="+mn-cs"/>
              </a:defRPr>
            </a:lvl3pPr>
            <a:lvl4pPr marL="1101725" indent="-287338" algn="l" rtl="0" fontAlgn="base">
              <a:spcBef>
                <a:spcPts val="0"/>
              </a:spcBef>
              <a:spcAft>
                <a:spcPts val="400"/>
              </a:spcAft>
              <a:buClr>
                <a:schemeClr val="bg1"/>
              </a:buClr>
              <a:buChar char="–"/>
              <a:defRPr sz="2000">
                <a:solidFill>
                  <a:srgbClr val="4D4D4D"/>
                </a:solidFill>
                <a:latin typeface="+mn-lt"/>
                <a:cs typeface="+mn-cs"/>
              </a:defRPr>
            </a:lvl4pPr>
            <a:lvl5pPr marL="1390650" indent="-287338" algn="l" rtl="0" fontAlgn="base">
              <a:spcBef>
                <a:spcPts val="0"/>
              </a:spcBef>
              <a:spcAft>
                <a:spcPts val="400"/>
              </a:spcAft>
              <a:buClr>
                <a:schemeClr val="bg1"/>
              </a:buClr>
              <a:buChar char="»"/>
              <a:defRPr sz="20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dirty="0" smtClean="0">
                <a:solidFill>
                  <a:schemeClr val="bg2"/>
                </a:solidFill>
              </a:rPr>
              <a:t>SECONDARY ENDPOINTS</a:t>
            </a:r>
          </a:p>
          <a:p>
            <a:r>
              <a:rPr lang="en-GB" sz="1600" dirty="0" smtClean="0"/>
              <a:t>Response, safety</a:t>
            </a:r>
          </a:p>
        </p:txBody>
      </p:sp>
      <p:cxnSp>
        <p:nvCxnSpPr>
          <p:cNvPr id="16" name="AutoShape 16"/>
          <p:cNvCxnSpPr>
            <a:cxnSpLocks noChangeShapeType="1"/>
            <a:endCxn id="19" idx="1"/>
          </p:cNvCxnSpPr>
          <p:nvPr/>
        </p:nvCxnSpPr>
        <p:spPr bwMode="auto">
          <a:xfrm rot="16200000" flipH="1">
            <a:off x="4215319" y="4013681"/>
            <a:ext cx="668006" cy="631975"/>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8116435" y="4399353"/>
            <a:ext cx="657678" cy="528638"/>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b="1" dirty="0">
                <a:solidFill>
                  <a:schemeClr val="tx2"/>
                </a:solidFill>
                <a:ea typeface="SimSun" pitchFamily="2" charset="-122"/>
              </a:rPr>
              <a:t>PD</a:t>
            </a:r>
          </a:p>
        </p:txBody>
      </p:sp>
      <p:cxnSp>
        <p:nvCxnSpPr>
          <p:cNvPr id="18" name="AutoShape 20"/>
          <p:cNvCxnSpPr>
            <a:cxnSpLocks noChangeShapeType="1"/>
          </p:cNvCxnSpPr>
          <p:nvPr/>
        </p:nvCxnSpPr>
        <p:spPr bwMode="auto">
          <a:xfrm>
            <a:off x="7542220" y="4663672"/>
            <a:ext cx="574215"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865310" y="425330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Placebo</a:t>
            </a:r>
            <a:br>
              <a:rPr lang="en-GB" altLang="zh-CN" dirty="0" smtClean="0">
                <a:solidFill>
                  <a:srgbClr val="363636"/>
                </a:solidFill>
                <a:ea typeface="SimSun" pitchFamily="2" charset="-122"/>
              </a:rPr>
            </a:br>
            <a:r>
              <a:rPr lang="en-GB" altLang="zh-CN" dirty="0" smtClean="0">
                <a:solidFill>
                  <a:srgbClr val="363636"/>
                </a:solidFill>
                <a:ea typeface="SimSun" pitchFamily="2" charset="-122"/>
              </a:rPr>
              <a:t>q4w</a:t>
            </a:r>
            <a:r>
              <a:rPr lang="en-GB" altLang="zh-CN" dirty="0">
                <a:solidFill>
                  <a:srgbClr val="363636"/>
                </a:solidFill>
                <a:ea typeface="SimSun" pitchFamily="2" charset="-122"/>
              </a:rPr>
              <a:t/>
            </a:r>
            <a:br>
              <a:rPr lang="en-GB" altLang="zh-CN" dirty="0">
                <a:solidFill>
                  <a:srgbClr val="363636"/>
                </a:solidFill>
                <a:ea typeface="SimSun" pitchFamily="2" charset="-122"/>
              </a:rPr>
            </a:br>
            <a:r>
              <a:rPr lang="en-GB" altLang="zh-CN" dirty="0">
                <a:solidFill>
                  <a:srgbClr val="363636"/>
                </a:solidFill>
                <a:ea typeface="SimSun" pitchFamily="2" charset="-122"/>
              </a:rPr>
              <a:t>(N=49</a:t>
            </a:r>
            <a:r>
              <a:rPr lang="en-GB" altLang="zh-CN" dirty="0" smtClean="0">
                <a:solidFill>
                  <a:srgbClr val="363636"/>
                </a:solidFill>
                <a:ea typeface="SimSun" pitchFamily="2" charset="-122"/>
              </a:rPr>
              <a:t>)</a:t>
            </a:r>
            <a:endParaRPr lang="en-GB" altLang="zh-CN" dirty="0">
              <a:solidFill>
                <a:srgbClr val="363636"/>
              </a:solidFill>
              <a:ea typeface="SimSun" pitchFamily="2" charset="-122"/>
            </a:endParaRPr>
          </a:p>
        </p:txBody>
      </p:sp>
    </p:spTree>
    <p:extLst>
      <p:ext uri="{BB962C8B-B14F-4D97-AF65-F5344CB8AC3E}">
        <p14:creationId xmlns:p14="http://schemas.microsoft.com/office/powerpoint/2010/main" val="32601236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233: Effects of </a:t>
            </a:r>
            <a:r>
              <a:rPr lang="en-GB" sz="1800" dirty="0" err="1"/>
              <a:t>lanreotide</a:t>
            </a:r>
            <a:r>
              <a:rPr lang="en-GB" sz="1800" dirty="0"/>
              <a:t> </a:t>
            </a:r>
            <a:r>
              <a:rPr lang="en-GB" sz="1800" dirty="0" err="1"/>
              <a:t>autogel</a:t>
            </a:r>
            <a:r>
              <a:rPr lang="en-GB" sz="1800" dirty="0"/>
              <a:t>/depot (LAN) in pancreatic neuroendocrine </a:t>
            </a:r>
            <a:r>
              <a:rPr lang="en-GB" sz="1800" dirty="0" err="1"/>
              <a:t>tumors</a:t>
            </a:r>
            <a:r>
              <a:rPr lang="en-GB" sz="1800" dirty="0"/>
              <a:t> (</a:t>
            </a:r>
            <a:r>
              <a:rPr lang="en-GB" sz="1800" dirty="0" err="1"/>
              <a:t>pNETs</a:t>
            </a:r>
            <a:r>
              <a:rPr lang="en-GB" sz="1800" dirty="0"/>
              <a:t>): A subgroup analysis from the CLARINET study </a:t>
            </a:r>
            <a:br>
              <a:rPr lang="en-GB" sz="1800" dirty="0"/>
            </a:br>
            <a:r>
              <a:rPr lang="en-GB" sz="1800" dirty="0"/>
              <a:t>– </a:t>
            </a:r>
            <a:r>
              <a:rPr lang="en-GB" sz="1800" dirty="0" err="1"/>
              <a:t>Phan</a:t>
            </a:r>
            <a:r>
              <a:rPr lang="en-GB" sz="1800" dirty="0"/>
              <a:t> AT,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Key results</a:t>
            </a:r>
          </a:p>
          <a:p>
            <a:pPr>
              <a:spcAft>
                <a:spcPts val="25800"/>
              </a:spcAft>
              <a:buClr>
                <a:srgbClr val="043882"/>
              </a:buClr>
            </a:pPr>
            <a:r>
              <a:rPr lang="en-GB" sz="1600" b="1" dirty="0">
                <a:solidFill>
                  <a:schemeClr val="tx1"/>
                </a:solidFill>
              </a:rPr>
              <a:t>Median PFS in the </a:t>
            </a:r>
            <a:r>
              <a:rPr lang="en-GB" sz="1600" b="1" dirty="0" err="1">
                <a:solidFill>
                  <a:schemeClr val="tx1"/>
                </a:solidFill>
              </a:rPr>
              <a:t>pNET</a:t>
            </a:r>
            <a:r>
              <a:rPr lang="en-GB" sz="1600" b="1" dirty="0">
                <a:solidFill>
                  <a:schemeClr val="tx1"/>
                </a:solidFill>
              </a:rPr>
              <a:t> subgroup was not reached at study end with </a:t>
            </a:r>
            <a:r>
              <a:rPr lang="en-GB" sz="1600" b="1" dirty="0" err="1" smtClean="0">
                <a:solidFill>
                  <a:schemeClr val="tx1"/>
                </a:solidFill>
              </a:rPr>
              <a:t>lanreotide</a:t>
            </a:r>
            <a:r>
              <a:rPr lang="en-GB" sz="1600" b="1" dirty="0" smtClean="0">
                <a:solidFill>
                  <a:schemeClr val="tx1"/>
                </a:solidFill>
              </a:rPr>
              <a:t> depot </a:t>
            </a:r>
            <a:r>
              <a:rPr lang="en-GB" sz="1600" b="1" dirty="0">
                <a:solidFill>
                  <a:schemeClr val="tx1"/>
                </a:solidFill>
              </a:rPr>
              <a:t>vs. 12.1 months </a:t>
            </a:r>
            <a:r>
              <a:rPr lang="en-GB" sz="1600" dirty="0" smtClean="0">
                <a:solidFill>
                  <a:schemeClr val="tx1"/>
                </a:solidFill>
              </a:rPr>
              <a:t>(</a:t>
            </a:r>
            <a:r>
              <a:rPr lang="en-GB" sz="1400" dirty="0" smtClean="0">
                <a:solidFill>
                  <a:schemeClr val="tx1"/>
                </a:solidFill>
              </a:rPr>
              <a:t>95</a:t>
            </a:r>
            <a:r>
              <a:rPr lang="en-GB" sz="1400" dirty="0">
                <a:solidFill>
                  <a:schemeClr val="tx1"/>
                </a:solidFill>
              </a:rPr>
              <a:t>% </a:t>
            </a:r>
            <a:r>
              <a:rPr lang="en-GB" sz="1400" dirty="0" smtClean="0">
                <a:solidFill>
                  <a:schemeClr val="tx1"/>
                </a:solidFill>
              </a:rPr>
              <a:t>CI </a:t>
            </a:r>
            <a:r>
              <a:rPr lang="en-GB" sz="1400" dirty="0">
                <a:solidFill>
                  <a:schemeClr val="tx1"/>
                </a:solidFill>
              </a:rPr>
              <a:t>9.4, </a:t>
            </a:r>
            <a:r>
              <a:rPr lang="en-GB" sz="1400" dirty="0" smtClean="0">
                <a:solidFill>
                  <a:schemeClr val="tx1"/>
                </a:solidFill>
              </a:rPr>
              <a:t>18.3</a:t>
            </a:r>
            <a:r>
              <a:rPr lang="en-GB" sz="1600" dirty="0" smtClean="0">
                <a:solidFill>
                  <a:schemeClr val="tx1"/>
                </a:solidFill>
              </a:rPr>
              <a:t>) </a:t>
            </a:r>
            <a:r>
              <a:rPr lang="en-GB" sz="1600" b="1" dirty="0">
                <a:solidFill>
                  <a:schemeClr val="tx1"/>
                </a:solidFill>
              </a:rPr>
              <a:t>with placebo </a:t>
            </a:r>
            <a:r>
              <a:rPr lang="en-GB" sz="1600" dirty="0">
                <a:solidFill>
                  <a:schemeClr val="tx1"/>
                </a:solidFill>
              </a:rPr>
              <a:t>(</a:t>
            </a:r>
            <a:r>
              <a:rPr lang="en-GB" sz="1600" b="1" dirty="0" smtClean="0">
                <a:solidFill>
                  <a:schemeClr val="tx1"/>
                </a:solidFill>
              </a:rPr>
              <a:t>HR 0.58</a:t>
            </a:r>
            <a:r>
              <a:rPr lang="en-GB" sz="1600" dirty="0" smtClean="0">
                <a:solidFill>
                  <a:schemeClr val="tx1"/>
                </a:solidFill>
              </a:rPr>
              <a:t>; </a:t>
            </a:r>
            <a:r>
              <a:rPr lang="en-GB" sz="1400" dirty="0" smtClean="0">
                <a:solidFill>
                  <a:schemeClr val="tx1"/>
                </a:solidFill>
              </a:rPr>
              <a:t>95% CI 0.32</a:t>
            </a:r>
            <a:r>
              <a:rPr lang="en-GB" sz="1400" dirty="0">
                <a:solidFill>
                  <a:schemeClr val="tx1"/>
                </a:solidFill>
              </a:rPr>
              <a:t>, </a:t>
            </a:r>
            <a:r>
              <a:rPr lang="en-GB" sz="1400" dirty="0" smtClean="0">
                <a:solidFill>
                  <a:schemeClr val="tx1"/>
                </a:solidFill>
              </a:rPr>
              <a:t>1.04</a:t>
            </a:r>
            <a:r>
              <a:rPr lang="en-GB" sz="1600" dirty="0" smtClean="0">
                <a:solidFill>
                  <a:schemeClr val="tx1"/>
                </a:solidFill>
              </a:rPr>
              <a:t>): NS</a:t>
            </a:r>
            <a:endParaRPr lang="en-GB" sz="1600" dirty="0">
              <a:solidFill>
                <a:schemeClr val="tx1"/>
              </a:solidFill>
            </a:endParaRPr>
          </a:p>
          <a:p>
            <a:pPr marL="0" lvl="0" indent="0">
              <a:buClr>
                <a:srgbClr val="043882"/>
              </a:buClr>
              <a:buNone/>
            </a:pPr>
            <a:r>
              <a:rPr lang="en-GB" sz="1600" b="1" dirty="0" smtClean="0">
                <a:solidFill>
                  <a:schemeClr val="tx1"/>
                </a:solidFill>
              </a:rPr>
              <a:t>Conclusion</a:t>
            </a:r>
            <a:endParaRPr lang="en-GB" sz="1600" b="1" dirty="0">
              <a:solidFill>
                <a:schemeClr val="tx1"/>
              </a:solidFill>
            </a:endParaRPr>
          </a:p>
          <a:p>
            <a:pPr>
              <a:buClr>
                <a:srgbClr val="043882"/>
              </a:buClr>
            </a:pPr>
            <a:r>
              <a:rPr lang="en-GB" sz="1600" b="1" dirty="0">
                <a:solidFill>
                  <a:schemeClr val="tx1"/>
                </a:solidFill>
              </a:rPr>
              <a:t>These findings </a:t>
            </a:r>
            <a:r>
              <a:rPr lang="en-GB" sz="1600" b="1" dirty="0" smtClean="0">
                <a:solidFill>
                  <a:schemeClr val="tx1"/>
                </a:solidFill>
              </a:rPr>
              <a:t>suggest </a:t>
            </a:r>
            <a:r>
              <a:rPr lang="en-GB" sz="1600" b="1" dirty="0">
                <a:solidFill>
                  <a:schemeClr val="tx1"/>
                </a:solidFill>
              </a:rPr>
              <a:t>a positive </a:t>
            </a:r>
            <a:r>
              <a:rPr lang="en-GB" sz="1600" b="1" dirty="0" smtClean="0">
                <a:solidFill>
                  <a:schemeClr val="tx1"/>
                </a:solidFill>
              </a:rPr>
              <a:t>risk-benefit </a:t>
            </a:r>
            <a:r>
              <a:rPr lang="en-GB" sz="1600" b="1" dirty="0">
                <a:solidFill>
                  <a:schemeClr val="tx1"/>
                </a:solidFill>
              </a:rPr>
              <a:t>profile for </a:t>
            </a:r>
            <a:r>
              <a:rPr lang="en-GB" sz="1600" b="1" dirty="0" err="1">
                <a:solidFill>
                  <a:schemeClr val="tx1"/>
                </a:solidFill>
              </a:rPr>
              <a:t>lanreotide</a:t>
            </a:r>
            <a:r>
              <a:rPr lang="en-GB" sz="1600" b="1" dirty="0">
                <a:solidFill>
                  <a:schemeClr val="tx1"/>
                </a:solidFill>
              </a:rPr>
              <a:t> </a:t>
            </a:r>
            <a:r>
              <a:rPr lang="en-GB" sz="1600" b="1" dirty="0" smtClean="0">
                <a:solidFill>
                  <a:schemeClr val="tx1"/>
                </a:solidFill>
              </a:rPr>
              <a:t>depot as </a:t>
            </a:r>
            <a:r>
              <a:rPr lang="en-GB" sz="1600" b="1" dirty="0">
                <a:solidFill>
                  <a:schemeClr val="tx1"/>
                </a:solidFill>
              </a:rPr>
              <a:t>a first-line treatment for </a:t>
            </a:r>
            <a:r>
              <a:rPr lang="en-GB" sz="1600" b="1" dirty="0" smtClean="0">
                <a:solidFill>
                  <a:schemeClr val="tx1"/>
                </a:solidFill>
              </a:rPr>
              <a:t>patients with metastatic </a:t>
            </a:r>
            <a:r>
              <a:rPr lang="en-GB" sz="1600" b="1" dirty="0" err="1" smtClean="0">
                <a:solidFill>
                  <a:schemeClr val="tx1"/>
                </a:solidFill>
              </a:rPr>
              <a:t>pNETs</a:t>
            </a:r>
            <a:r>
              <a:rPr lang="en-GB" sz="1600" b="1" dirty="0" smtClean="0">
                <a:solidFill>
                  <a:schemeClr val="tx1"/>
                </a:solidFill>
              </a:rPr>
              <a:t> with stable or progressive disease</a:t>
            </a:r>
            <a:endParaRPr lang="en-GB" sz="1600" b="1" dirty="0">
              <a:solidFill>
                <a:schemeClr val="tx1"/>
              </a:solidFill>
            </a:endParaRPr>
          </a:p>
          <a:p>
            <a:endParaRPr lang="en-GB" dirty="0"/>
          </a:p>
        </p:txBody>
      </p:sp>
      <p:sp>
        <p:nvSpPr>
          <p:cNvPr id="5" name="Text Placeholder 4"/>
          <p:cNvSpPr>
            <a:spLocks noGrp="1"/>
          </p:cNvSpPr>
          <p:nvPr>
            <p:ph type="body" sz="quarter" idx="11"/>
          </p:nvPr>
        </p:nvSpPr>
        <p:spPr/>
        <p:txBody>
          <a:bodyPr/>
          <a:lstStyle/>
          <a:p>
            <a:r>
              <a:rPr lang="fr-FR" dirty="0">
                <a:solidFill>
                  <a:srgbClr val="363636"/>
                </a:solidFill>
              </a:rPr>
              <a:t>Phan et al. J Clin </a:t>
            </a:r>
            <a:r>
              <a:rPr lang="fr-FR" dirty="0" err="1">
                <a:solidFill>
                  <a:srgbClr val="363636"/>
                </a:solidFill>
              </a:rPr>
              <a:t>Oncol</a:t>
            </a:r>
            <a:r>
              <a:rPr lang="fr-FR" dirty="0">
                <a:solidFill>
                  <a:srgbClr val="363636"/>
                </a:solidFill>
              </a:rPr>
              <a:t> 2015; 33 (</a:t>
            </a:r>
            <a:r>
              <a:rPr lang="fr-FR" dirty="0" err="1">
                <a:solidFill>
                  <a:srgbClr val="363636"/>
                </a:solidFill>
              </a:rPr>
              <a:t>suppl</a:t>
            </a:r>
            <a:r>
              <a:rPr lang="fr-FR" dirty="0">
                <a:solidFill>
                  <a:srgbClr val="363636"/>
                </a:solidFill>
              </a:rPr>
              <a:t> 3; </a:t>
            </a:r>
            <a:r>
              <a:rPr lang="fr-FR" dirty="0" err="1">
                <a:solidFill>
                  <a:srgbClr val="363636"/>
                </a:solidFill>
              </a:rPr>
              <a:t>abstr</a:t>
            </a:r>
            <a:r>
              <a:rPr lang="fr-FR" dirty="0">
                <a:solidFill>
                  <a:srgbClr val="363636"/>
                </a:solidFill>
              </a:rPr>
              <a:t> 233</a:t>
            </a:r>
            <a:r>
              <a:rPr lang="fr-FR" dirty="0" smtClean="0">
                <a:solidFill>
                  <a:srgbClr val="363636"/>
                </a:solidFill>
              </a:rPr>
              <a:t>)</a:t>
            </a:r>
            <a:endParaRPr lang="en-GB" dirty="0">
              <a:solidFill>
                <a:srgbClr val="363636"/>
              </a:solidFill>
            </a:endParaRPr>
          </a:p>
        </p:txBody>
      </p:sp>
      <p:graphicFrame>
        <p:nvGraphicFramePr>
          <p:cNvPr id="6" name="Group 88"/>
          <p:cNvGraphicFramePr>
            <a:graphicFrameLocks noGrp="1"/>
          </p:cNvGraphicFramePr>
          <p:nvPr>
            <p:extLst>
              <p:ext uri="{D42A27DB-BD31-4B8C-83A1-F6EECF244321}">
                <p14:modId xmlns:p14="http://schemas.microsoft.com/office/powerpoint/2010/main" val="599664013"/>
              </p:ext>
            </p:extLst>
          </p:nvPr>
        </p:nvGraphicFramePr>
        <p:xfrm>
          <a:off x="369888" y="2176771"/>
          <a:ext cx="8282793" cy="3073751"/>
        </p:xfrm>
        <a:graphic>
          <a:graphicData uri="http://schemas.openxmlformats.org/drawingml/2006/table">
            <a:tbl>
              <a:tblPr firstRow="1" bandRow="1">
                <a:tableStyleId>{69012ECD-51FC-41F1-AA8D-1B2483CD663E}</a:tableStyleId>
              </a:tblPr>
              <a:tblGrid>
                <a:gridCol w="2550733"/>
                <a:gridCol w="3152633"/>
                <a:gridCol w="2579427"/>
              </a:tblGrid>
              <a:tr h="238883">
                <a:tc>
                  <a:txBody>
                    <a:bodyPr/>
                    <a:lstStyle/>
                    <a:p>
                      <a:pPr>
                        <a:lnSpc>
                          <a:spcPts val="1700"/>
                        </a:lnSpc>
                      </a:pPr>
                      <a:r>
                        <a:rPr lang="en-GB" sz="1400" dirty="0" smtClean="0">
                          <a:solidFill>
                            <a:schemeClr val="tx2"/>
                          </a:solidFill>
                        </a:rPr>
                        <a:t>Any</a:t>
                      </a:r>
                      <a:r>
                        <a:rPr lang="en-GB" sz="1400" baseline="0" dirty="0" smtClean="0">
                          <a:solidFill>
                            <a:schemeClr val="tx2"/>
                          </a:solidFill>
                        </a:rPr>
                        <a:t> AE, n (</a:t>
                      </a:r>
                      <a:r>
                        <a:rPr lang="en-GB" sz="1400" baseline="0" dirty="0" smtClean="0">
                          <a:solidFill>
                            <a:schemeClr val="tx2"/>
                          </a:solidFill>
                          <a:latin typeface="+mn-lt"/>
                          <a:cs typeface="Calibri"/>
                        </a:rPr>
                        <a:t>%)</a:t>
                      </a:r>
                      <a:endParaRPr lang="en-GB" sz="1400" dirty="0">
                        <a:solidFill>
                          <a:schemeClr val="tx2"/>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892175" rtl="0" eaLnBrk="0" fontAlgn="base" latinLnBrk="0" hangingPunct="0">
                        <a:lnSpc>
                          <a:spcPts val="1700"/>
                        </a:lnSpc>
                        <a:spcBef>
                          <a:spcPct val="0"/>
                        </a:spcBef>
                        <a:spcAft>
                          <a:spcPct val="0"/>
                        </a:spcAft>
                        <a:buClrTx/>
                        <a:buSzTx/>
                        <a:buFontTx/>
                        <a:buNone/>
                        <a:tabLst/>
                        <a:defRPr/>
                      </a:pPr>
                      <a:r>
                        <a:rPr kumimoji="0" lang="en-GB" altLang="zh-CN" sz="1400" b="1" i="0" u="none" strike="noStrike" kern="1200" cap="none" spc="0" normalizeH="0" baseline="0" noProof="0" dirty="0" err="1" smtClean="0">
                          <a:ln>
                            <a:noFill/>
                          </a:ln>
                          <a:solidFill>
                            <a:schemeClr val="tx2"/>
                          </a:solidFill>
                          <a:effectLst/>
                          <a:uLnTx/>
                          <a:uFillTx/>
                          <a:latin typeface="Arial" charset="0"/>
                          <a:ea typeface="SimSun" pitchFamily="2" charset="-122"/>
                          <a:cs typeface="Arial" charset="0"/>
                        </a:rPr>
                        <a:t>Lanreotide</a:t>
                      </a:r>
                      <a:r>
                        <a:rPr kumimoji="0" lang="en-GB" altLang="zh-CN" sz="1400" b="1" i="0" u="none" strike="noStrike" kern="1200" cap="none" spc="0" normalizeH="0" baseline="0" noProof="0" dirty="0" smtClean="0">
                          <a:ln>
                            <a:noFill/>
                          </a:ln>
                          <a:solidFill>
                            <a:schemeClr val="tx2"/>
                          </a:solidFill>
                          <a:effectLst/>
                          <a:uLnTx/>
                          <a:uFillTx/>
                          <a:latin typeface="Arial" charset="0"/>
                          <a:ea typeface="SimSun" pitchFamily="2" charset="-122"/>
                          <a:cs typeface="Arial" charset="0"/>
                        </a:rPr>
                        <a:t> depot 120 mg (N=42)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lnSpc>
                          <a:spcPts val="1700"/>
                        </a:lnSpc>
                      </a:pPr>
                      <a:r>
                        <a:rPr lang="en-GB" sz="1400" dirty="0" smtClean="0">
                          <a:solidFill>
                            <a:schemeClr val="tx2"/>
                          </a:solidFill>
                        </a:rPr>
                        <a:t>Placebo (N=49)</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200669">
                <a:tc>
                  <a:txBody>
                    <a:bodyPr/>
                    <a:lstStyle/>
                    <a:p>
                      <a:pPr marL="0">
                        <a:lnSpc>
                          <a:spcPts val="1700"/>
                        </a:lnSpc>
                      </a:pPr>
                      <a:r>
                        <a:rPr lang="en-GB" sz="1400" dirty="0" smtClean="0"/>
                        <a:t>Any AE</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37 (88)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43 (88)</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230695">
                <a:tc>
                  <a:txBody>
                    <a:bodyPr/>
                    <a:lstStyle/>
                    <a:p>
                      <a:pPr marL="0">
                        <a:lnSpc>
                          <a:spcPts val="1700"/>
                        </a:lnSpc>
                      </a:pPr>
                      <a:r>
                        <a:rPr lang="en-GB" sz="1400" dirty="0" smtClean="0"/>
                        <a:t>    Severe / moderate / mild</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700"/>
                        </a:lnSpc>
                      </a:pPr>
                      <a:r>
                        <a:rPr lang="en-GB" sz="1400" dirty="0" smtClean="0"/>
                        <a:t>15 (36) / 19 (45) / 3 (7)</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700"/>
                        </a:lnSpc>
                      </a:pPr>
                      <a:r>
                        <a:rPr lang="en-GB" sz="1400" dirty="0" smtClean="0"/>
                        <a:t>18 (37) / 20 (41)</a:t>
                      </a:r>
                      <a:r>
                        <a:rPr lang="en-GB" sz="1400" baseline="0" dirty="0" smtClean="0"/>
                        <a:t> / 5 (10)</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315311">
                <a:tc>
                  <a:txBody>
                    <a:bodyPr/>
                    <a:lstStyle/>
                    <a:p>
                      <a:pPr marL="0">
                        <a:lnSpc>
                          <a:spcPts val="1700"/>
                        </a:lnSpc>
                      </a:pPr>
                      <a:r>
                        <a:rPr lang="en-GB" sz="1400" dirty="0" smtClean="0"/>
                        <a:t>Any serious</a:t>
                      </a:r>
                      <a:r>
                        <a:rPr lang="en-GB" sz="1400" baseline="0" dirty="0" smtClean="0"/>
                        <a:t> AE</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12 (29)</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algn="ctr">
                        <a:lnSpc>
                          <a:spcPts val="1700"/>
                        </a:lnSpc>
                      </a:pPr>
                      <a:r>
                        <a:rPr lang="en-GB" sz="1400" dirty="0" smtClean="0"/>
                        <a:t>21 (43)</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r>
              <a:tr h="181563">
                <a:tc>
                  <a:txBody>
                    <a:bodyPr/>
                    <a:lstStyle/>
                    <a:p>
                      <a:pPr marL="0">
                        <a:lnSpc>
                          <a:spcPts val="1700"/>
                        </a:lnSpc>
                      </a:pPr>
                      <a:r>
                        <a:rPr lang="en-GB" sz="1400" dirty="0" smtClean="0"/>
                        <a:t>Withdrawals due to AEs</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700"/>
                        </a:lnSpc>
                      </a:pPr>
                      <a:r>
                        <a:rPr lang="en-GB" sz="1400" dirty="0" smtClean="0"/>
                        <a:t>2 (5)</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algn="ctr">
                        <a:lnSpc>
                          <a:spcPts val="1700"/>
                        </a:lnSpc>
                      </a:pPr>
                      <a:r>
                        <a:rPr lang="en-GB" sz="1400" dirty="0" smtClean="0"/>
                        <a:t>2 (4)</a:t>
                      </a:r>
                      <a:endParaRPr lang="en-GB"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156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lang="en-GB" sz="1400" b="0" i="0" u="none" strike="noStrike" kern="1200" baseline="0" dirty="0" smtClean="0">
                          <a:solidFill>
                            <a:schemeClr val="tx1"/>
                          </a:solidFill>
                          <a:latin typeface="+mn-lt"/>
                          <a:ea typeface="+mn-ea"/>
                          <a:cs typeface="+mn-cs"/>
                        </a:rPr>
                        <a:t>Most common AEs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81563">
                <a:tc>
                  <a:txBody>
                    <a:bodyPr/>
                    <a:lstStyle/>
                    <a:p>
                      <a:pPr marL="177800" indent="0">
                        <a:lnSpc>
                          <a:spcPts val="1700"/>
                        </a:lnSpc>
                      </a:pPr>
                      <a:r>
                        <a:rPr lang="en-GB" sz="1400" b="0" i="0" u="none" strike="noStrike" kern="1200" baseline="0" dirty="0" smtClean="0">
                          <a:solidFill>
                            <a:schemeClr val="tx1"/>
                          </a:solidFill>
                          <a:latin typeface="+mn-lt"/>
                          <a:ea typeface="+mn-ea"/>
                          <a:cs typeface="+mn-cs"/>
                        </a:rPr>
                        <a:t>Diarrhoea</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latin typeface="+mn-lt"/>
                        </a:rPr>
                        <a:t>18 (43)</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latin typeface="+mn-lt"/>
                        </a:rPr>
                        <a:t>18 (37)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1563">
                <a:tc>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Vomiting</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latin typeface="+mn-lt"/>
                        </a:rPr>
                        <a:t>13 (31)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lang="en-GB" sz="1400" dirty="0" smtClean="0">
                          <a:latin typeface="+mn-lt"/>
                        </a:rPr>
                        <a:t>3 (6)</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r h="181563">
                <a:tc>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Abdominal pain</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latin typeface="+mn-lt"/>
                        </a:rPr>
                        <a:t>9 (21)</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dirty="0" smtClean="0">
                          <a:latin typeface="+mn-lt"/>
                        </a:rPr>
                        <a:t> 8</a:t>
                      </a:r>
                      <a:r>
                        <a:rPr lang="en-GB" sz="1400" baseline="0" dirty="0" smtClean="0">
                          <a:latin typeface="+mn-lt"/>
                        </a:rPr>
                        <a:t> (16)</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r>
              <a:tr h="181563">
                <a:tc>
                  <a:txBody>
                    <a:bodyPr/>
                    <a:lstStyle/>
                    <a:p>
                      <a:pPr marL="177800" marR="0" lvl="0" indent="0" algn="l" defTabSz="914400" rtl="0" eaLnBrk="1" fontAlgn="base" latinLnBrk="0" hangingPunct="1">
                        <a:lnSpc>
                          <a:spcPct val="100000"/>
                        </a:lnSpc>
                        <a:spcBef>
                          <a:spcPct val="20000"/>
                        </a:spcBef>
                        <a:spcAft>
                          <a:spcPct val="0"/>
                        </a:spcAft>
                        <a:buClr>
                          <a:schemeClr val="tx2"/>
                        </a:buClr>
                        <a:buSzPct val="110000"/>
                        <a:buFontTx/>
                        <a:buNone/>
                        <a:tabLst/>
                      </a:pPr>
                      <a:r>
                        <a:rPr lang="en-GB" sz="1400" b="0" i="0" u="none" strike="noStrike" kern="1200" baseline="0" dirty="0" smtClean="0">
                          <a:solidFill>
                            <a:schemeClr val="tx1"/>
                          </a:solidFill>
                          <a:latin typeface="+mn-lt"/>
                          <a:ea typeface="+mn-ea"/>
                          <a:cs typeface="+mn-cs"/>
                        </a:rPr>
                        <a:t>Back pain</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algn="ctr">
                        <a:lnSpc>
                          <a:spcPts val="1700"/>
                        </a:lnSpc>
                      </a:pPr>
                      <a:r>
                        <a:rPr lang="en-GB" sz="1400" dirty="0" smtClean="0">
                          <a:latin typeface="+mn-lt"/>
                        </a:rPr>
                        <a:t> 9 (21)</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lang="en-GB" sz="1400" baseline="0" dirty="0" smtClean="0">
                          <a:latin typeface="+mn-lt"/>
                        </a:rPr>
                        <a:t> 6 (12)</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A0A0A0">
                        <a:alpha val="25098"/>
                      </a:srgbClr>
                    </a:solidFill>
                  </a:tcPr>
                </a:tc>
              </a:tr>
            </a:tbl>
          </a:graphicData>
        </a:graphic>
      </p:graphicFrame>
    </p:spTree>
    <p:extLst>
      <p:ext uri="{BB962C8B-B14F-4D97-AF65-F5344CB8AC3E}">
        <p14:creationId xmlns:p14="http://schemas.microsoft.com/office/powerpoint/2010/main" val="1494511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507: Vitamin D status and survival of metastatic colorectal cancer patients: Results from CALGB/SWOG 80405 (Alliance) – Ng K,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Key results</a:t>
            </a:r>
          </a:p>
          <a:p>
            <a:pPr>
              <a:buClr>
                <a:srgbClr val="043882"/>
              </a:buClr>
            </a:pPr>
            <a:r>
              <a:rPr lang="en-GB" sz="1600" dirty="0">
                <a:solidFill>
                  <a:schemeClr val="tx1"/>
                </a:solidFill>
              </a:rPr>
              <a:t>Significantly lower baseline vitamin D levels were seen in patients living in the North/ Northeast (p&lt;0.0001); obese patients (p=0.0006); less physically active patients (p=0.004</a:t>
            </a:r>
            <a:r>
              <a:rPr lang="en-GB" sz="1600" dirty="0" smtClean="0">
                <a:solidFill>
                  <a:schemeClr val="tx1"/>
                </a:solidFill>
              </a:rPr>
              <a:t>)</a:t>
            </a:r>
            <a:endParaRPr lang="en-GB" dirty="0">
              <a:solidFill>
                <a:schemeClr val="tx1"/>
              </a:solidFill>
            </a:endParaRPr>
          </a:p>
        </p:txBody>
      </p:sp>
      <p:sp>
        <p:nvSpPr>
          <p:cNvPr id="4" name="Text Placeholder 3"/>
          <p:cNvSpPr>
            <a:spLocks noGrp="1"/>
          </p:cNvSpPr>
          <p:nvPr>
            <p:ph type="body" sz="quarter" idx="10"/>
          </p:nvPr>
        </p:nvSpPr>
        <p:spPr/>
        <p:txBody>
          <a:bodyPr/>
          <a:lstStyle/>
          <a:p>
            <a:r>
              <a:rPr lang="en-US" dirty="0">
                <a:solidFill>
                  <a:srgbClr val="363636"/>
                </a:solidFill>
              </a:rPr>
              <a:t>*Quintile number was proportional to baseline vitamin D </a:t>
            </a:r>
            <a:r>
              <a:rPr lang="en-US" dirty="0" smtClean="0">
                <a:solidFill>
                  <a:srgbClr val="363636"/>
                </a:solidFill>
              </a:rPr>
              <a:t>level</a:t>
            </a:r>
            <a:endParaRPr lang="en-US" dirty="0">
              <a:solidFill>
                <a:srgbClr val="363636"/>
              </a:solidFill>
            </a:endParaRPr>
          </a:p>
        </p:txBody>
      </p:sp>
      <p:sp>
        <p:nvSpPr>
          <p:cNvPr id="5" name="Text Placeholder 4"/>
          <p:cNvSpPr>
            <a:spLocks noGrp="1"/>
          </p:cNvSpPr>
          <p:nvPr>
            <p:ph type="body" sz="quarter" idx="11"/>
          </p:nvPr>
        </p:nvSpPr>
        <p:spPr/>
        <p:txBody>
          <a:bodyPr/>
          <a:lstStyle/>
          <a:p>
            <a:r>
              <a:rPr lang="en-GB" dirty="0"/>
              <a:t>Ng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507</a:t>
            </a:r>
            <a:r>
              <a:rPr lang="fr-FR" dirty="0" smtClean="0"/>
              <a:t>)</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887635470"/>
              </p:ext>
            </p:extLst>
          </p:nvPr>
        </p:nvGraphicFramePr>
        <p:xfrm>
          <a:off x="312153" y="2208897"/>
          <a:ext cx="8517522" cy="889000"/>
        </p:xfrm>
        <a:graphic>
          <a:graphicData uri="http://schemas.openxmlformats.org/drawingml/2006/table">
            <a:tbl>
              <a:tblPr firstRow="1" bandRow="1">
                <a:tableStyleId>{F2DE63D5-997A-4646-A377-4702673A728D}</a:tableStyleId>
              </a:tblPr>
              <a:tblGrid>
                <a:gridCol w="2154822"/>
                <a:gridCol w="1272540"/>
                <a:gridCol w="1272540"/>
                <a:gridCol w="1272540"/>
                <a:gridCol w="1272540"/>
                <a:gridCol w="1272540"/>
              </a:tblGrid>
              <a:tr h="370840">
                <a:tc>
                  <a:txBody>
                    <a:bodyPr/>
                    <a:lstStyle/>
                    <a:p>
                      <a:endParaRPr lang="en-GB" sz="1400" dirty="0">
                        <a:solidFill>
                          <a:schemeClr val="tx2"/>
                        </a:solidFill>
                      </a:endParaRP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Quintile</a:t>
                      </a:r>
                      <a:r>
                        <a:rPr lang="en-GB" sz="1400" baseline="0" dirty="0" smtClean="0">
                          <a:solidFill>
                            <a:schemeClr val="tx2"/>
                          </a:solidFill>
                        </a:rPr>
                        <a:t> </a:t>
                      </a:r>
                      <a:r>
                        <a:rPr lang="en-GB" sz="1400" dirty="0" smtClean="0">
                          <a:solidFill>
                            <a:schemeClr val="tx2"/>
                          </a:solidFill>
                        </a:rPr>
                        <a:t>1 (n=208)</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Quintile 2</a:t>
                      </a:r>
                    </a:p>
                    <a:p>
                      <a:pPr algn="ctr"/>
                      <a:r>
                        <a:rPr lang="en-GB" sz="1400" dirty="0" smtClean="0">
                          <a:solidFill>
                            <a:schemeClr val="tx2"/>
                          </a:solidFill>
                        </a:rPr>
                        <a:t>(n=209)</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Quintile 3</a:t>
                      </a:r>
                    </a:p>
                    <a:p>
                      <a:pPr algn="ctr"/>
                      <a:r>
                        <a:rPr lang="en-GB" sz="1400" dirty="0" smtClean="0">
                          <a:solidFill>
                            <a:schemeClr val="tx2"/>
                          </a:solidFill>
                        </a:rPr>
                        <a:t>(n=208)</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Quintile 4</a:t>
                      </a:r>
                    </a:p>
                    <a:p>
                      <a:pPr algn="ctr"/>
                      <a:r>
                        <a:rPr lang="en-GB" sz="1400" dirty="0" smtClean="0">
                          <a:solidFill>
                            <a:schemeClr val="tx2"/>
                          </a:solidFill>
                        </a:rPr>
                        <a:t>(n=210)</a:t>
                      </a:r>
                      <a:endParaRPr lang="en-GB" sz="1400"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pPr algn="ctr"/>
                      <a:r>
                        <a:rPr lang="en-GB" sz="1400" dirty="0" smtClean="0">
                          <a:solidFill>
                            <a:schemeClr val="tx2"/>
                          </a:solidFill>
                        </a:rPr>
                        <a:t>Quintile 5</a:t>
                      </a:r>
                    </a:p>
                    <a:p>
                      <a:pPr algn="ctr"/>
                      <a:r>
                        <a:rPr lang="en-GB" sz="1400" dirty="0" smtClean="0">
                          <a:solidFill>
                            <a:schemeClr val="tx2"/>
                          </a:solidFill>
                        </a:rPr>
                        <a:t>(n=208)</a:t>
                      </a:r>
                      <a:endParaRPr lang="en-GB" sz="1400" dirty="0">
                        <a:solidFill>
                          <a:schemeClr val="tx2"/>
                        </a:solidFill>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r>
              <a:tr h="370840">
                <a:tc>
                  <a:txBody>
                    <a:bodyPr/>
                    <a:lstStyle/>
                    <a:p>
                      <a:r>
                        <a:rPr lang="en-GB" sz="1400" dirty="0" smtClean="0"/>
                        <a:t>Median 25(OH)D, ng/mL</a:t>
                      </a:r>
                      <a:endParaRPr lang="en-GB" sz="1400"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t>8.0</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t>13.6</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t>17.2</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t>21.4</a:t>
                      </a:r>
                      <a:endParaRPr lang="en-GB" sz="1400" dirty="0"/>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c>
                  <a:txBody>
                    <a:bodyPr/>
                    <a:lstStyle/>
                    <a:p>
                      <a:pPr algn="ctr"/>
                      <a:r>
                        <a:rPr lang="en-GB" sz="1400" dirty="0" smtClean="0"/>
                        <a:t>27.5</a:t>
                      </a:r>
                      <a:endParaRPr lang="en-GB" sz="1400" dirty="0"/>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A0A0A0">
                        <a:alpha val="25098"/>
                      </a:srgbClr>
                    </a:solidFill>
                  </a:tcPr>
                </a:tc>
              </a:tr>
            </a:tbl>
          </a:graphicData>
        </a:graphic>
      </p:graphicFrame>
      <p:sp>
        <p:nvSpPr>
          <p:cNvPr id="7" name="TextBox 6"/>
          <p:cNvSpPr txBox="1"/>
          <p:nvPr/>
        </p:nvSpPr>
        <p:spPr>
          <a:xfrm>
            <a:off x="312156" y="3331119"/>
            <a:ext cx="4225837" cy="338554"/>
          </a:xfrm>
          <a:prstGeom prst="rect">
            <a:avLst/>
          </a:prstGeom>
          <a:noFill/>
        </p:spPr>
        <p:txBody>
          <a:bodyPr wrap="none" rtlCol="0">
            <a:spAutoFit/>
          </a:bodyPr>
          <a:lstStyle/>
          <a:p>
            <a:pPr fontAlgn="base">
              <a:spcBef>
                <a:spcPct val="0"/>
              </a:spcBef>
              <a:spcAft>
                <a:spcPct val="0"/>
              </a:spcAft>
            </a:pPr>
            <a:r>
              <a:rPr lang="en-GB" sz="1600" b="1" dirty="0">
                <a:solidFill>
                  <a:srgbClr val="363636"/>
                </a:solidFill>
              </a:rPr>
              <a:t>OS according to baseline vitamin D level*</a:t>
            </a:r>
          </a:p>
        </p:txBody>
      </p:sp>
      <p:sp>
        <p:nvSpPr>
          <p:cNvPr id="8" name="TextBox 7"/>
          <p:cNvSpPr txBox="1"/>
          <p:nvPr/>
        </p:nvSpPr>
        <p:spPr>
          <a:xfrm>
            <a:off x="4710960" y="3331119"/>
            <a:ext cx="4326826" cy="338554"/>
          </a:xfrm>
          <a:prstGeom prst="rect">
            <a:avLst/>
          </a:prstGeom>
          <a:noFill/>
        </p:spPr>
        <p:txBody>
          <a:bodyPr wrap="none" rtlCol="0">
            <a:spAutoFit/>
          </a:bodyPr>
          <a:lstStyle/>
          <a:p>
            <a:pPr fontAlgn="base">
              <a:spcBef>
                <a:spcPct val="0"/>
              </a:spcBef>
              <a:spcAft>
                <a:spcPct val="0"/>
              </a:spcAft>
            </a:pPr>
            <a:r>
              <a:rPr lang="en-GB" sz="1600" b="1" dirty="0">
                <a:solidFill>
                  <a:srgbClr val="363636"/>
                </a:solidFill>
              </a:rPr>
              <a:t>PFS according to baseline vitamin D level*</a:t>
            </a:r>
          </a:p>
        </p:txBody>
      </p:sp>
      <p:graphicFrame>
        <p:nvGraphicFramePr>
          <p:cNvPr id="9" name="Table 8"/>
          <p:cNvGraphicFramePr>
            <a:graphicFrameLocks noGrp="1"/>
          </p:cNvGraphicFramePr>
          <p:nvPr>
            <p:extLst>
              <p:ext uri="{D42A27DB-BD31-4B8C-83A1-F6EECF244321}">
                <p14:modId xmlns:p14="http://schemas.microsoft.com/office/powerpoint/2010/main" val="2428158269"/>
              </p:ext>
            </p:extLst>
          </p:nvPr>
        </p:nvGraphicFramePr>
        <p:xfrm>
          <a:off x="2044999" y="3667443"/>
          <a:ext cx="2333034" cy="1280160"/>
        </p:xfrm>
        <a:graphic>
          <a:graphicData uri="http://schemas.openxmlformats.org/drawingml/2006/table">
            <a:tbl>
              <a:tblPr firstRow="1" bandRow="1">
                <a:tableStyleId>{69012ECD-51FC-41F1-AA8D-1B2483CD663E}</a:tableStyleId>
              </a:tblPr>
              <a:tblGrid>
                <a:gridCol w="591020"/>
                <a:gridCol w="993869"/>
                <a:gridCol w="748145"/>
              </a:tblGrid>
              <a:tr h="0">
                <a:tc>
                  <a:txBody>
                    <a:bodyPr/>
                    <a:lstStyle/>
                    <a:p>
                      <a:pPr algn="ctr"/>
                      <a:r>
                        <a:rPr lang="en-GB" sz="800" dirty="0" smtClean="0">
                          <a:solidFill>
                            <a:schemeClr val="tx1"/>
                          </a:solidFill>
                        </a:rPr>
                        <a:t>Quintile</a:t>
                      </a:r>
                      <a:endParaRPr lang="en-GB" sz="800" dirty="0">
                        <a:solidFill>
                          <a:schemeClr val="tx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00" dirty="0" err="1" smtClean="0">
                          <a:solidFill>
                            <a:schemeClr val="tx1"/>
                          </a:solidFill>
                        </a:rPr>
                        <a:t>mOS</a:t>
                      </a:r>
                      <a:r>
                        <a:rPr lang="en-GB" sz="800" dirty="0" smtClean="0">
                          <a:solidFill>
                            <a:schemeClr val="tx1"/>
                          </a:solidFill>
                        </a:rPr>
                        <a:t> (months)</a:t>
                      </a:r>
                      <a:endParaRPr lang="en-GB" sz="800" dirty="0">
                        <a:solidFill>
                          <a:schemeClr val="tx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00" dirty="0" smtClean="0">
                          <a:solidFill>
                            <a:schemeClr val="tx1"/>
                          </a:solidFill>
                        </a:rPr>
                        <a:t>95% CI</a:t>
                      </a:r>
                      <a:endParaRPr lang="en-GB" sz="800"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0">
                <a:tc>
                  <a:txBody>
                    <a:bodyPr/>
                    <a:lstStyle/>
                    <a:p>
                      <a:pPr algn="ctr"/>
                      <a:r>
                        <a:rPr lang="en-GB" sz="800" dirty="0" smtClean="0">
                          <a:solidFill>
                            <a:srgbClr val="043882"/>
                          </a:solidFill>
                        </a:rPr>
                        <a:t>1</a:t>
                      </a:r>
                      <a:endParaRPr lang="en-GB" sz="800" dirty="0">
                        <a:solidFill>
                          <a:srgbClr val="04388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043882"/>
                          </a:solidFill>
                        </a:rPr>
                        <a:t>24.5</a:t>
                      </a:r>
                      <a:endParaRPr lang="en-GB" sz="800" dirty="0">
                        <a:solidFill>
                          <a:srgbClr val="04388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043882"/>
                          </a:solidFill>
                        </a:rPr>
                        <a:t>21.7, 28.6</a:t>
                      </a:r>
                      <a:endParaRPr lang="en-GB" sz="800" dirty="0">
                        <a:solidFill>
                          <a:srgbClr val="04388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algn="ctr"/>
                      <a:r>
                        <a:rPr lang="en-GB" sz="800" dirty="0" smtClean="0">
                          <a:solidFill>
                            <a:srgbClr val="043882"/>
                          </a:solidFill>
                        </a:rPr>
                        <a:t>2</a:t>
                      </a:r>
                      <a:endParaRPr lang="en-GB" sz="800" dirty="0">
                        <a:solidFill>
                          <a:srgbClr val="04388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043882"/>
                          </a:solidFill>
                        </a:rPr>
                        <a:t>30.0</a:t>
                      </a:r>
                      <a:endParaRPr lang="en-GB" sz="800" dirty="0">
                        <a:solidFill>
                          <a:srgbClr val="04388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043882"/>
                          </a:solidFill>
                        </a:rPr>
                        <a:t>25.8,</a:t>
                      </a:r>
                      <a:r>
                        <a:rPr lang="en-GB" sz="800" baseline="0" dirty="0" smtClean="0">
                          <a:solidFill>
                            <a:srgbClr val="043882"/>
                          </a:solidFill>
                        </a:rPr>
                        <a:t> </a:t>
                      </a:r>
                      <a:r>
                        <a:rPr lang="en-GB" sz="800" dirty="0" smtClean="0">
                          <a:solidFill>
                            <a:srgbClr val="043882"/>
                          </a:solidFill>
                        </a:rPr>
                        <a:t>32.2</a:t>
                      </a:r>
                      <a:endParaRPr lang="en-GB" sz="800" dirty="0">
                        <a:solidFill>
                          <a:srgbClr val="04388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algn="ctr"/>
                      <a:r>
                        <a:rPr lang="en-GB" sz="800" dirty="0" smtClean="0">
                          <a:solidFill>
                            <a:srgbClr val="B60D27"/>
                          </a:solidFill>
                        </a:rPr>
                        <a:t>3</a:t>
                      </a:r>
                      <a:endParaRPr lang="en-GB" sz="800" dirty="0">
                        <a:solidFill>
                          <a:srgbClr val="B60D27"/>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28.4</a:t>
                      </a:r>
                      <a:endParaRPr lang="en-GB" sz="800" dirty="0">
                        <a:solidFill>
                          <a:srgbClr val="B60D27"/>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B60D27"/>
                          </a:solidFill>
                        </a:rPr>
                        <a:t>24.2,</a:t>
                      </a:r>
                      <a:r>
                        <a:rPr lang="en-GB" sz="800" baseline="0" dirty="0" smtClean="0">
                          <a:solidFill>
                            <a:srgbClr val="B60D27"/>
                          </a:solidFill>
                        </a:rPr>
                        <a:t> </a:t>
                      </a:r>
                      <a:r>
                        <a:rPr lang="en-GB" sz="800" dirty="0" smtClean="0">
                          <a:solidFill>
                            <a:srgbClr val="B60D27"/>
                          </a:solidFill>
                        </a:rPr>
                        <a:t>31.0</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algn="ctr"/>
                      <a:r>
                        <a:rPr lang="en-GB" sz="800" dirty="0" smtClean="0">
                          <a:solidFill>
                            <a:srgbClr val="B60D27"/>
                          </a:solidFill>
                        </a:rPr>
                        <a:t>4</a:t>
                      </a:r>
                      <a:endParaRPr lang="en-GB" sz="800" dirty="0">
                        <a:solidFill>
                          <a:srgbClr val="B60D27"/>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27.2</a:t>
                      </a:r>
                      <a:endParaRPr lang="en-GB" sz="800" dirty="0">
                        <a:solidFill>
                          <a:srgbClr val="B60D27"/>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B60D27"/>
                          </a:solidFill>
                        </a:rPr>
                        <a:t>25.0,</a:t>
                      </a:r>
                      <a:r>
                        <a:rPr lang="en-GB" sz="800" baseline="0" dirty="0" smtClean="0">
                          <a:solidFill>
                            <a:srgbClr val="B60D27"/>
                          </a:solidFill>
                        </a:rPr>
                        <a:t> </a:t>
                      </a:r>
                      <a:r>
                        <a:rPr lang="en-GB" sz="800" dirty="0" smtClean="0">
                          <a:solidFill>
                            <a:srgbClr val="B60D27"/>
                          </a:solidFill>
                        </a:rPr>
                        <a:t>31.5</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algn="ctr"/>
                      <a:r>
                        <a:rPr lang="en-GB" sz="800" dirty="0" smtClean="0">
                          <a:solidFill>
                            <a:srgbClr val="F7899A"/>
                          </a:solidFill>
                        </a:rPr>
                        <a:t>5</a:t>
                      </a:r>
                      <a:endParaRPr lang="en-GB" sz="800" dirty="0">
                        <a:solidFill>
                          <a:srgbClr val="F7899A"/>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F7899A"/>
                          </a:solidFill>
                        </a:rPr>
                        <a:t>32.6</a:t>
                      </a:r>
                      <a:endParaRPr lang="en-GB" sz="800" dirty="0">
                        <a:solidFill>
                          <a:srgbClr val="F7899A"/>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F7899A"/>
                          </a:solidFill>
                        </a:rPr>
                        <a:t>27.7,</a:t>
                      </a:r>
                      <a:r>
                        <a:rPr lang="en-GB" sz="800" baseline="0" dirty="0" smtClean="0">
                          <a:solidFill>
                            <a:srgbClr val="F7899A"/>
                          </a:solidFill>
                        </a:rPr>
                        <a:t> </a:t>
                      </a:r>
                      <a:r>
                        <a:rPr lang="en-GB" sz="800" dirty="0" smtClean="0">
                          <a:solidFill>
                            <a:srgbClr val="F7899A"/>
                          </a:solidFill>
                        </a:rPr>
                        <a:t>36.9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grpSp>
        <p:nvGrpSpPr>
          <p:cNvPr id="10" name="Group 9"/>
          <p:cNvGrpSpPr/>
          <p:nvPr/>
        </p:nvGrpSpPr>
        <p:grpSpPr>
          <a:xfrm>
            <a:off x="270939" y="3786784"/>
            <a:ext cx="4072661" cy="2454243"/>
            <a:chOff x="270939" y="3936912"/>
            <a:chExt cx="4072661" cy="2454243"/>
          </a:xfrm>
        </p:grpSpPr>
        <p:sp>
          <p:nvSpPr>
            <p:cNvPr id="11" name="TextBox 10"/>
            <p:cNvSpPr txBox="1"/>
            <p:nvPr/>
          </p:nvSpPr>
          <p:spPr>
            <a:xfrm>
              <a:off x="3174690" y="5052756"/>
              <a:ext cx="1168910" cy="246221"/>
            </a:xfrm>
            <a:prstGeom prst="rect">
              <a:avLst/>
            </a:prstGeom>
            <a:noFill/>
          </p:spPr>
          <p:txBody>
            <a:bodyPr wrap="none" rtlCol="0">
              <a:spAutoFit/>
            </a:bodyPr>
            <a:lstStyle/>
            <a:p>
              <a:r>
                <a:rPr lang="en-GB" sz="1000" b="1" dirty="0" smtClean="0"/>
                <a:t>Log-rank p=0.01</a:t>
              </a:r>
              <a:endParaRPr lang="en-GB" sz="1000" b="1" dirty="0"/>
            </a:p>
          </p:txBody>
        </p:sp>
        <p:grpSp>
          <p:nvGrpSpPr>
            <p:cNvPr id="12" name="Group 11"/>
            <p:cNvGrpSpPr/>
            <p:nvPr/>
          </p:nvGrpSpPr>
          <p:grpSpPr>
            <a:xfrm>
              <a:off x="721153" y="4000686"/>
              <a:ext cx="3555387" cy="1999293"/>
              <a:chOff x="471763" y="3862136"/>
              <a:chExt cx="3555387" cy="1999293"/>
            </a:xfrm>
          </p:grpSpPr>
          <p:cxnSp>
            <p:nvCxnSpPr>
              <p:cNvPr id="34" name="Straight Connector 33"/>
              <p:cNvCxnSpPr/>
              <p:nvPr/>
            </p:nvCxnSpPr>
            <p:spPr>
              <a:xfrm>
                <a:off x="524733" y="3862136"/>
                <a:ext cx="0" cy="193859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471763" y="3932645"/>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71763" y="4289965"/>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71763" y="4653975"/>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471763" y="5011296"/>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71763" y="5368616"/>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471763" y="5729281"/>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23192" y="5801504"/>
                <a:ext cx="350395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1943605"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520074"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15657"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071620"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2397701"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841546"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3287548"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725455"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70939" y="3936912"/>
              <a:ext cx="3830794" cy="2454243"/>
              <a:chOff x="21549" y="3798362"/>
              <a:chExt cx="3830794" cy="2454243"/>
            </a:xfrm>
          </p:grpSpPr>
          <p:sp>
            <p:nvSpPr>
              <p:cNvPr id="18" name="TextBox 17"/>
              <p:cNvSpPr txBox="1"/>
              <p:nvPr/>
            </p:nvSpPr>
            <p:spPr>
              <a:xfrm>
                <a:off x="269729" y="3798362"/>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1.0</a:t>
                </a:r>
                <a:endParaRPr lang="en-US" sz="1050" b="1" dirty="0">
                  <a:solidFill>
                    <a:srgbClr val="363636"/>
                  </a:solidFill>
                  <a:latin typeface="Arial"/>
                  <a:cs typeface="Arial"/>
                </a:endParaRPr>
              </a:p>
            </p:txBody>
          </p:sp>
          <p:sp>
            <p:nvSpPr>
              <p:cNvPr id="19" name="TextBox 18"/>
              <p:cNvSpPr txBox="1"/>
              <p:nvPr/>
            </p:nvSpPr>
            <p:spPr>
              <a:xfrm>
                <a:off x="269729" y="4162374"/>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0.8</a:t>
                </a:r>
                <a:endParaRPr lang="en-US" sz="1050" b="1" dirty="0">
                  <a:solidFill>
                    <a:srgbClr val="363636"/>
                  </a:solidFill>
                  <a:latin typeface="Arial"/>
                  <a:cs typeface="Arial"/>
                </a:endParaRPr>
              </a:p>
            </p:txBody>
          </p:sp>
          <p:sp>
            <p:nvSpPr>
              <p:cNvPr id="20" name="TextBox 19"/>
              <p:cNvSpPr txBox="1"/>
              <p:nvPr/>
            </p:nvSpPr>
            <p:spPr>
              <a:xfrm>
                <a:off x="269729" y="4877014"/>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0.4</a:t>
                </a:r>
                <a:endParaRPr lang="en-US" sz="1050" b="1" dirty="0">
                  <a:solidFill>
                    <a:srgbClr val="363636"/>
                  </a:solidFill>
                  <a:latin typeface="Arial"/>
                  <a:cs typeface="Arial"/>
                </a:endParaRPr>
              </a:p>
            </p:txBody>
          </p:sp>
          <p:sp>
            <p:nvSpPr>
              <p:cNvPr id="21" name="TextBox 20"/>
              <p:cNvSpPr txBox="1"/>
              <p:nvPr/>
            </p:nvSpPr>
            <p:spPr>
              <a:xfrm>
                <a:off x="269729" y="5241024"/>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0.2</a:t>
                </a:r>
                <a:endParaRPr lang="en-US" sz="1050" b="1" dirty="0">
                  <a:solidFill>
                    <a:srgbClr val="363636"/>
                  </a:solidFill>
                  <a:latin typeface="Arial"/>
                  <a:cs typeface="Arial"/>
                </a:endParaRPr>
              </a:p>
            </p:txBody>
          </p:sp>
          <p:sp>
            <p:nvSpPr>
              <p:cNvPr id="22" name="TextBox 21"/>
              <p:cNvSpPr txBox="1"/>
              <p:nvPr/>
            </p:nvSpPr>
            <p:spPr>
              <a:xfrm>
                <a:off x="515406" y="5857979"/>
                <a:ext cx="198723" cy="132366"/>
              </a:xfrm>
              <a:prstGeom prst="rect">
                <a:avLst/>
              </a:prstGeom>
              <a:noFill/>
            </p:spPr>
            <p:txBody>
              <a:bodyPr wrap="none" tIns="0" bIns="0" rtlCol="0" anchor="t">
                <a:spAutoFit/>
              </a:bodyPr>
              <a:lstStyle/>
              <a:p>
                <a:pPr algn="ctr" fontAlgn="auto">
                  <a:spcBef>
                    <a:spcPts val="0"/>
                  </a:spcBef>
                  <a:spcAft>
                    <a:spcPts val="0"/>
                  </a:spcAft>
                </a:pPr>
                <a:r>
                  <a:rPr lang="en-US" sz="1050" b="1" dirty="0">
                    <a:solidFill>
                      <a:srgbClr val="363636"/>
                    </a:solidFill>
                    <a:latin typeface="Arial"/>
                    <a:cs typeface="Arial"/>
                  </a:rPr>
                  <a:t>0</a:t>
                </a:r>
              </a:p>
            </p:txBody>
          </p:sp>
          <p:sp>
            <p:nvSpPr>
              <p:cNvPr id="23" name="TextBox 22"/>
              <p:cNvSpPr txBox="1"/>
              <p:nvPr/>
            </p:nvSpPr>
            <p:spPr>
              <a:xfrm>
                <a:off x="942127"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1</a:t>
                </a:r>
                <a:endParaRPr lang="en-US" sz="1050" b="1" dirty="0">
                  <a:solidFill>
                    <a:srgbClr val="363636"/>
                  </a:solidFill>
                  <a:latin typeface="Arial"/>
                  <a:cs typeface="Arial"/>
                </a:endParaRPr>
              </a:p>
            </p:txBody>
          </p:sp>
          <p:sp>
            <p:nvSpPr>
              <p:cNvPr id="24" name="TextBox 23"/>
              <p:cNvSpPr txBox="1"/>
              <p:nvPr/>
            </p:nvSpPr>
            <p:spPr>
              <a:xfrm>
                <a:off x="1393708"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2</a:t>
                </a:r>
                <a:endParaRPr lang="en-US" sz="1050" b="1" dirty="0">
                  <a:solidFill>
                    <a:srgbClr val="363636"/>
                  </a:solidFill>
                  <a:latin typeface="Arial"/>
                  <a:cs typeface="Arial"/>
                </a:endParaRPr>
              </a:p>
            </p:txBody>
          </p:sp>
          <p:sp>
            <p:nvSpPr>
              <p:cNvPr id="25" name="TextBox 24"/>
              <p:cNvSpPr txBox="1"/>
              <p:nvPr/>
            </p:nvSpPr>
            <p:spPr>
              <a:xfrm>
                <a:off x="1814117"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3</a:t>
                </a:r>
                <a:endParaRPr lang="en-US" sz="1050" b="1" dirty="0">
                  <a:solidFill>
                    <a:srgbClr val="363636"/>
                  </a:solidFill>
                  <a:latin typeface="Arial"/>
                  <a:cs typeface="Arial"/>
                </a:endParaRPr>
              </a:p>
            </p:txBody>
          </p:sp>
          <p:sp>
            <p:nvSpPr>
              <p:cNvPr id="26" name="TextBox 25"/>
              <p:cNvSpPr txBox="1"/>
              <p:nvPr/>
            </p:nvSpPr>
            <p:spPr>
              <a:xfrm>
                <a:off x="1190671" y="5998689"/>
                <a:ext cx="2193899" cy="253916"/>
              </a:xfrm>
              <a:prstGeom prst="rect">
                <a:avLst/>
              </a:prstGeom>
              <a:noFill/>
            </p:spPr>
            <p:txBody>
              <a:bodyPr wrap="square" rtlCol="0" anchor="ctr">
                <a:spAutoFit/>
              </a:bodyPr>
              <a:lstStyle/>
              <a:p>
                <a:pPr algn="ctr" fontAlgn="auto">
                  <a:spcBef>
                    <a:spcPts val="0"/>
                  </a:spcBef>
                  <a:spcAft>
                    <a:spcPts val="0"/>
                  </a:spcAft>
                </a:pPr>
                <a:r>
                  <a:rPr lang="en-US" sz="1050" b="1" dirty="0" smtClean="0">
                    <a:solidFill>
                      <a:srgbClr val="363636"/>
                    </a:solidFill>
                    <a:latin typeface="Arial"/>
                    <a:cs typeface="Arial"/>
                  </a:rPr>
                  <a:t>Time (years)</a:t>
                </a:r>
                <a:endParaRPr lang="en-US" sz="1050" b="1" dirty="0">
                  <a:solidFill>
                    <a:srgbClr val="363636"/>
                  </a:solidFill>
                  <a:latin typeface="Arial"/>
                  <a:cs typeface="Arial"/>
                </a:endParaRPr>
              </a:p>
            </p:txBody>
          </p:sp>
          <p:sp>
            <p:nvSpPr>
              <p:cNvPr id="27" name="TextBox 26"/>
              <p:cNvSpPr txBox="1"/>
              <p:nvPr/>
            </p:nvSpPr>
            <p:spPr>
              <a:xfrm rot="16200000">
                <a:off x="-807044" y="4729098"/>
                <a:ext cx="1911101" cy="253916"/>
              </a:xfrm>
              <a:prstGeom prst="rect">
                <a:avLst/>
              </a:prstGeom>
              <a:noFill/>
            </p:spPr>
            <p:txBody>
              <a:bodyPr wrap="none" rtlCol="0" anchor="ctr">
                <a:spAutoFit/>
              </a:bodyPr>
              <a:lstStyle/>
              <a:p>
                <a:pPr algn="ctr" fontAlgn="auto">
                  <a:spcBef>
                    <a:spcPts val="0"/>
                  </a:spcBef>
                  <a:spcAft>
                    <a:spcPts val="0"/>
                  </a:spcAft>
                </a:pPr>
                <a:r>
                  <a:rPr lang="en-US" sz="1050" b="1" dirty="0" smtClean="0">
                    <a:solidFill>
                      <a:srgbClr val="363636"/>
                    </a:solidFill>
                    <a:latin typeface="Arial"/>
                    <a:cs typeface="Arial"/>
                  </a:rPr>
                  <a:t>Overall survival probability</a:t>
                </a:r>
                <a:endParaRPr lang="en-US" sz="1050" b="1" dirty="0">
                  <a:solidFill>
                    <a:srgbClr val="363636"/>
                  </a:solidFill>
                  <a:latin typeface="Arial"/>
                  <a:cs typeface="Arial"/>
                </a:endParaRPr>
              </a:p>
            </p:txBody>
          </p:sp>
          <p:sp>
            <p:nvSpPr>
              <p:cNvPr id="28" name="TextBox 27"/>
              <p:cNvSpPr txBox="1"/>
              <p:nvPr/>
            </p:nvSpPr>
            <p:spPr>
              <a:xfrm>
                <a:off x="269729" y="5581620"/>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0.0</a:t>
                </a:r>
                <a:endParaRPr lang="en-US" sz="1050" b="1" dirty="0">
                  <a:solidFill>
                    <a:srgbClr val="363636"/>
                  </a:solidFill>
                  <a:latin typeface="Arial"/>
                  <a:cs typeface="Arial"/>
                </a:endParaRPr>
              </a:p>
            </p:txBody>
          </p:sp>
          <p:sp>
            <p:nvSpPr>
              <p:cNvPr id="29" name="TextBox 28"/>
              <p:cNvSpPr txBox="1"/>
              <p:nvPr/>
            </p:nvSpPr>
            <p:spPr>
              <a:xfrm>
                <a:off x="269729" y="4519694"/>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0.6</a:t>
                </a:r>
                <a:endParaRPr lang="en-US" sz="1050" b="1" dirty="0">
                  <a:solidFill>
                    <a:srgbClr val="363636"/>
                  </a:solidFill>
                  <a:latin typeface="Arial"/>
                  <a:cs typeface="Arial"/>
                </a:endParaRPr>
              </a:p>
            </p:txBody>
          </p:sp>
          <p:sp>
            <p:nvSpPr>
              <p:cNvPr id="30" name="TextBox 29"/>
              <p:cNvSpPr txBox="1"/>
              <p:nvPr/>
            </p:nvSpPr>
            <p:spPr>
              <a:xfrm>
                <a:off x="2267705"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4</a:t>
                </a:r>
                <a:endParaRPr lang="en-US" sz="1050" b="1" dirty="0">
                  <a:solidFill>
                    <a:srgbClr val="363636"/>
                  </a:solidFill>
                  <a:latin typeface="Arial"/>
                  <a:cs typeface="Arial"/>
                </a:endParaRPr>
              </a:p>
            </p:txBody>
          </p:sp>
          <p:sp>
            <p:nvSpPr>
              <p:cNvPr id="31" name="TextBox 30"/>
              <p:cNvSpPr txBox="1"/>
              <p:nvPr/>
            </p:nvSpPr>
            <p:spPr>
              <a:xfrm>
                <a:off x="2717805"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5</a:t>
                </a:r>
                <a:endParaRPr lang="en-US" sz="1050" b="1" dirty="0">
                  <a:solidFill>
                    <a:srgbClr val="363636"/>
                  </a:solidFill>
                  <a:latin typeface="Arial"/>
                  <a:cs typeface="Arial"/>
                </a:endParaRPr>
              </a:p>
            </p:txBody>
          </p:sp>
          <p:sp>
            <p:nvSpPr>
              <p:cNvPr id="32" name="TextBox 31"/>
              <p:cNvSpPr txBox="1"/>
              <p:nvPr/>
            </p:nvSpPr>
            <p:spPr>
              <a:xfrm>
                <a:off x="3154428" y="5857979"/>
                <a:ext cx="260007"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6</a:t>
                </a:r>
                <a:endParaRPr lang="en-US" sz="1050" b="1" dirty="0">
                  <a:solidFill>
                    <a:srgbClr val="363636"/>
                  </a:solidFill>
                  <a:latin typeface="Arial"/>
                  <a:cs typeface="Arial"/>
                </a:endParaRPr>
              </a:p>
            </p:txBody>
          </p:sp>
          <p:sp>
            <p:nvSpPr>
              <p:cNvPr id="33" name="TextBox 32"/>
              <p:cNvSpPr txBox="1"/>
              <p:nvPr/>
            </p:nvSpPr>
            <p:spPr>
              <a:xfrm>
                <a:off x="3592336" y="5857979"/>
                <a:ext cx="260007"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7</a:t>
                </a:r>
                <a:endParaRPr lang="en-US" sz="1050" b="1" dirty="0">
                  <a:solidFill>
                    <a:srgbClr val="363636"/>
                  </a:solidFill>
                  <a:latin typeface="Arial"/>
                  <a:cs typeface="Arial"/>
                </a:endParaRPr>
              </a:p>
            </p:txBody>
          </p:sp>
        </p:grpSp>
        <p:grpSp>
          <p:nvGrpSpPr>
            <p:cNvPr id="14" name="Group 13"/>
            <p:cNvGrpSpPr/>
            <p:nvPr/>
          </p:nvGrpSpPr>
          <p:grpSpPr>
            <a:xfrm>
              <a:off x="855478" y="4071529"/>
              <a:ext cx="3246255" cy="1685452"/>
              <a:chOff x="606088" y="3919124"/>
              <a:chExt cx="3246255" cy="1685452"/>
            </a:xfrm>
          </p:grpSpPr>
          <p:sp>
            <p:nvSpPr>
              <p:cNvPr id="15" name="Freeform 2"/>
              <p:cNvSpPr>
                <a:spLocks/>
              </p:cNvSpPr>
              <p:nvPr/>
            </p:nvSpPr>
            <p:spPr bwMode="auto">
              <a:xfrm>
                <a:off x="606088" y="3923408"/>
                <a:ext cx="3246255" cy="1681168"/>
              </a:xfrm>
              <a:custGeom>
                <a:avLst/>
                <a:gdLst>
                  <a:gd name="T0" fmla="*/ 201 w 249"/>
                  <a:gd name="T1" fmla="*/ 132 h 134"/>
                  <a:gd name="T2" fmla="*/ 194 w 249"/>
                  <a:gd name="T3" fmla="*/ 130 h 134"/>
                  <a:gd name="T4" fmla="*/ 180 w 249"/>
                  <a:gd name="T5" fmla="*/ 129 h 134"/>
                  <a:gd name="T6" fmla="*/ 175 w 249"/>
                  <a:gd name="T7" fmla="*/ 125 h 134"/>
                  <a:gd name="T8" fmla="*/ 165 w 249"/>
                  <a:gd name="T9" fmla="*/ 123 h 134"/>
                  <a:gd name="T10" fmla="*/ 157 w 249"/>
                  <a:gd name="T11" fmla="*/ 122 h 134"/>
                  <a:gd name="T12" fmla="*/ 148 w 249"/>
                  <a:gd name="T13" fmla="*/ 117 h 134"/>
                  <a:gd name="T14" fmla="*/ 138 w 249"/>
                  <a:gd name="T15" fmla="*/ 116 h 134"/>
                  <a:gd name="T16" fmla="*/ 134 w 249"/>
                  <a:gd name="T17" fmla="*/ 112 h 134"/>
                  <a:gd name="T18" fmla="*/ 128 w 249"/>
                  <a:gd name="T19" fmla="*/ 111 h 134"/>
                  <a:gd name="T20" fmla="*/ 124 w 249"/>
                  <a:gd name="T21" fmla="*/ 108 h 134"/>
                  <a:gd name="T22" fmla="*/ 119 w 249"/>
                  <a:gd name="T23" fmla="*/ 106 h 134"/>
                  <a:gd name="T24" fmla="*/ 116 w 249"/>
                  <a:gd name="T25" fmla="*/ 102 h 134"/>
                  <a:gd name="T26" fmla="*/ 111 w 249"/>
                  <a:gd name="T27" fmla="*/ 101 h 134"/>
                  <a:gd name="T28" fmla="*/ 107 w 249"/>
                  <a:gd name="T29" fmla="*/ 96 h 134"/>
                  <a:gd name="T30" fmla="*/ 100 w 249"/>
                  <a:gd name="T31" fmla="*/ 93 h 134"/>
                  <a:gd name="T32" fmla="*/ 97 w 249"/>
                  <a:gd name="T33" fmla="*/ 89 h 134"/>
                  <a:gd name="T34" fmla="*/ 91 w 249"/>
                  <a:gd name="T35" fmla="*/ 86 h 134"/>
                  <a:gd name="T36" fmla="*/ 89 w 249"/>
                  <a:gd name="T37" fmla="*/ 82 h 134"/>
                  <a:gd name="T38" fmla="*/ 87 w 249"/>
                  <a:gd name="T39" fmla="*/ 78 h 134"/>
                  <a:gd name="T40" fmla="*/ 82 w 249"/>
                  <a:gd name="T41" fmla="*/ 76 h 134"/>
                  <a:gd name="T42" fmla="*/ 80 w 249"/>
                  <a:gd name="T43" fmla="*/ 73 h 134"/>
                  <a:gd name="T44" fmla="*/ 76 w 249"/>
                  <a:gd name="T45" fmla="*/ 71 h 134"/>
                  <a:gd name="T46" fmla="*/ 72 w 249"/>
                  <a:gd name="T47" fmla="*/ 68 h 134"/>
                  <a:gd name="T48" fmla="*/ 69 w 249"/>
                  <a:gd name="T49" fmla="*/ 63 h 134"/>
                  <a:gd name="T50" fmla="*/ 65 w 249"/>
                  <a:gd name="T51" fmla="*/ 60 h 134"/>
                  <a:gd name="T52" fmla="*/ 62 w 249"/>
                  <a:gd name="T53" fmla="*/ 55 h 134"/>
                  <a:gd name="T54" fmla="*/ 58 w 249"/>
                  <a:gd name="T55" fmla="*/ 53 h 134"/>
                  <a:gd name="T56" fmla="*/ 56 w 249"/>
                  <a:gd name="T57" fmla="*/ 49 h 134"/>
                  <a:gd name="T58" fmla="*/ 52 w 249"/>
                  <a:gd name="T59" fmla="*/ 47 h 134"/>
                  <a:gd name="T60" fmla="*/ 50 w 249"/>
                  <a:gd name="T61" fmla="*/ 43 h 134"/>
                  <a:gd name="T62" fmla="*/ 46 w 249"/>
                  <a:gd name="T63" fmla="*/ 40 h 134"/>
                  <a:gd name="T64" fmla="*/ 44 w 249"/>
                  <a:gd name="T65" fmla="*/ 37 h 134"/>
                  <a:gd name="T66" fmla="*/ 40 w 249"/>
                  <a:gd name="T67" fmla="*/ 35 h 134"/>
                  <a:gd name="T68" fmla="*/ 37 w 249"/>
                  <a:gd name="T69" fmla="*/ 31 h 134"/>
                  <a:gd name="T70" fmla="*/ 33 w 249"/>
                  <a:gd name="T71" fmla="*/ 28 h 134"/>
                  <a:gd name="T72" fmla="*/ 31 w 249"/>
                  <a:gd name="T73" fmla="*/ 24 h 134"/>
                  <a:gd name="T74" fmla="*/ 27 w 249"/>
                  <a:gd name="T75" fmla="*/ 22 h 134"/>
                  <a:gd name="T76" fmla="*/ 25 w 249"/>
                  <a:gd name="T77" fmla="*/ 17 h 134"/>
                  <a:gd name="T78" fmla="*/ 21 w 249"/>
                  <a:gd name="T79" fmla="*/ 15 h 134"/>
                  <a:gd name="T80" fmla="*/ 17 w 249"/>
                  <a:gd name="T81" fmla="*/ 13 h 134"/>
                  <a:gd name="T82" fmla="*/ 15 w 249"/>
                  <a:gd name="T83" fmla="*/ 9 h 134"/>
                  <a:gd name="T84" fmla="*/ 11 w 249"/>
                  <a:gd name="T85" fmla="*/ 7 h 134"/>
                  <a:gd name="T86" fmla="*/ 7 w 249"/>
                  <a:gd name="T87" fmla="*/ 5 h 134"/>
                  <a:gd name="T88" fmla="*/ 5 w 249"/>
                  <a:gd name="T8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 h="134">
                    <a:moveTo>
                      <a:pt x="249" y="134"/>
                    </a:moveTo>
                    <a:lnTo>
                      <a:pt x="201" y="134"/>
                    </a:lnTo>
                    <a:lnTo>
                      <a:pt x="201" y="132"/>
                    </a:lnTo>
                    <a:lnTo>
                      <a:pt x="199" y="132"/>
                    </a:lnTo>
                    <a:lnTo>
                      <a:pt x="199" y="130"/>
                    </a:lnTo>
                    <a:lnTo>
                      <a:pt x="194" y="130"/>
                    </a:lnTo>
                    <a:lnTo>
                      <a:pt x="194" y="129"/>
                    </a:lnTo>
                    <a:lnTo>
                      <a:pt x="182" y="129"/>
                    </a:lnTo>
                    <a:lnTo>
                      <a:pt x="180" y="129"/>
                    </a:lnTo>
                    <a:lnTo>
                      <a:pt x="180" y="127"/>
                    </a:lnTo>
                    <a:lnTo>
                      <a:pt x="175" y="127"/>
                    </a:lnTo>
                    <a:lnTo>
                      <a:pt x="175" y="125"/>
                    </a:lnTo>
                    <a:lnTo>
                      <a:pt x="172" y="125"/>
                    </a:lnTo>
                    <a:lnTo>
                      <a:pt x="172" y="123"/>
                    </a:lnTo>
                    <a:lnTo>
                      <a:pt x="165" y="123"/>
                    </a:lnTo>
                    <a:lnTo>
                      <a:pt x="165" y="122"/>
                    </a:lnTo>
                    <a:lnTo>
                      <a:pt x="162" y="122"/>
                    </a:lnTo>
                    <a:lnTo>
                      <a:pt x="157" y="122"/>
                    </a:lnTo>
                    <a:lnTo>
                      <a:pt x="157" y="120"/>
                    </a:lnTo>
                    <a:lnTo>
                      <a:pt x="148" y="120"/>
                    </a:lnTo>
                    <a:lnTo>
                      <a:pt x="148" y="117"/>
                    </a:lnTo>
                    <a:lnTo>
                      <a:pt x="143" y="117"/>
                    </a:lnTo>
                    <a:lnTo>
                      <a:pt x="143" y="116"/>
                    </a:lnTo>
                    <a:lnTo>
                      <a:pt x="138" y="116"/>
                    </a:lnTo>
                    <a:lnTo>
                      <a:pt x="138" y="114"/>
                    </a:lnTo>
                    <a:lnTo>
                      <a:pt x="134" y="114"/>
                    </a:lnTo>
                    <a:lnTo>
                      <a:pt x="134" y="112"/>
                    </a:lnTo>
                    <a:lnTo>
                      <a:pt x="131" y="112"/>
                    </a:lnTo>
                    <a:lnTo>
                      <a:pt x="131" y="111"/>
                    </a:lnTo>
                    <a:lnTo>
                      <a:pt x="128" y="111"/>
                    </a:lnTo>
                    <a:lnTo>
                      <a:pt x="128" y="109"/>
                    </a:lnTo>
                    <a:lnTo>
                      <a:pt x="124" y="109"/>
                    </a:lnTo>
                    <a:lnTo>
                      <a:pt x="124" y="108"/>
                    </a:lnTo>
                    <a:lnTo>
                      <a:pt x="121" y="108"/>
                    </a:lnTo>
                    <a:lnTo>
                      <a:pt x="121" y="106"/>
                    </a:lnTo>
                    <a:lnTo>
                      <a:pt x="119" y="106"/>
                    </a:lnTo>
                    <a:lnTo>
                      <a:pt x="119" y="104"/>
                    </a:lnTo>
                    <a:lnTo>
                      <a:pt x="116" y="104"/>
                    </a:lnTo>
                    <a:lnTo>
                      <a:pt x="116" y="102"/>
                    </a:lnTo>
                    <a:lnTo>
                      <a:pt x="114" y="102"/>
                    </a:lnTo>
                    <a:lnTo>
                      <a:pt x="114" y="101"/>
                    </a:lnTo>
                    <a:lnTo>
                      <a:pt x="111" y="101"/>
                    </a:lnTo>
                    <a:lnTo>
                      <a:pt x="111" y="98"/>
                    </a:lnTo>
                    <a:lnTo>
                      <a:pt x="107" y="98"/>
                    </a:lnTo>
                    <a:lnTo>
                      <a:pt x="107" y="96"/>
                    </a:lnTo>
                    <a:lnTo>
                      <a:pt x="103" y="96"/>
                    </a:lnTo>
                    <a:lnTo>
                      <a:pt x="103" y="93"/>
                    </a:lnTo>
                    <a:lnTo>
                      <a:pt x="100" y="93"/>
                    </a:lnTo>
                    <a:lnTo>
                      <a:pt x="100" y="90"/>
                    </a:lnTo>
                    <a:lnTo>
                      <a:pt x="97" y="90"/>
                    </a:lnTo>
                    <a:lnTo>
                      <a:pt x="97" y="89"/>
                    </a:lnTo>
                    <a:lnTo>
                      <a:pt x="93" y="89"/>
                    </a:lnTo>
                    <a:lnTo>
                      <a:pt x="93" y="86"/>
                    </a:lnTo>
                    <a:lnTo>
                      <a:pt x="91" y="86"/>
                    </a:lnTo>
                    <a:lnTo>
                      <a:pt x="91" y="84"/>
                    </a:lnTo>
                    <a:lnTo>
                      <a:pt x="89" y="84"/>
                    </a:lnTo>
                    <a:lnTo>
                      <a:pt x="89" y="82"/>
                    </a:lnTo>
                    <a:lnTo>
                      <a:pt x="87" y="82"/>
                    </a:lnTo>
                    <a:lnTo>
                      <a:pt x="87" y="80"/>
                    </a:lnTo>
                    <a:lnTo>
                      <a:pt x="87" y="78"/>
                    </a:lnTo>
                    <a:lnTo>
                      <a:pt x="85" y="78"/>
                    </a:lnTo>
                    <a:lnTo>
                      <a:pt x="85" y="76"/>
                    </a:lnTo>
                    <a:lnTo>
                      <a:pt x="82" y="76"/>
                    </a:lnTo>
                    <a:lnTo>
                      <a:pt x="82" y="75"/>
                    </a:lnTo>
                    <a:lnTo>
                      <a:pt x="80" y="75"/>
                    </a:lnTo>
                    <a:lnTo>
                      <a:pt x="80" y="73"/>
                    </a:lnTo>
                    <a:lnTo>
                      <a:pt x="78" y="73"/>
                    </a:lnTo>
                    <a:lnTo>
                      <a:pt x="78" y="71"/>
                    </a:lnTo>
                    <a:lnTo>
                      <a:pt x="76" y="71"/>
                    </a:lnTo>
                    <a:lnTo>
                      <a:pt x="74" y="71"/>
                    </a:lnTo>
                    <a:lnTo>
                      <a:pt x="74" y="68"/>
                    </a:lnTo>
                    <a:lnTo>
                      <a:pt x="72" y="68"/>
                    </a:lnTo>
                    <a:lnTo>
                      <a:pt x="72" y="65"/>
                    </a:lnTo>
                    <a:lnTo>
                      <a:pt x="69" y="65"/>
                    </a:lnTo>
                    <a:lnTo>
                      <a:pt x="69" y="63"/>
                    </a:lnTo>
                    <a:lnTo>
                      <a:pt x="67" y="63"/>
                    </a:lnTo>
                    <a:lnTo>
                      <a:pt x="67" y="60"/>
                    </a:lnTo>
                    <a:lnTo>
                      <a:pt x="65" y="60"/>
                    </a:lnTo>
                    <a:lnTo>
                      <a:pt x="65" y="58"/>
                    </a:lnTo>
                    <a:lnTo>
                      <a:pt x="62" y="58"/>
                    </a:lnTo>
                    <a:lnTo>
                      <a:pt x="62" y="55"/>
                    </a:lnTo>
                    <a:lnTo>
                      <a:pt x="60" y="55"/>
                    </a:lnTo>
                    <a:lnTo>
                      <a:pt x="60" y="53"/>
                    </a:lnTo>
                    <a:lnTo>
                      <a:pt x="58" y="53"/>
                    </a:lnTo>
                    <a:lnTo>
                      <a:pt x="58" y="51"/>
                    </a:lnTo>
                    <a:lnTo>
                      <a:pt x="56" y="51"/>
                    </a:lnTo>
                    <a:lnTo>
                      <a:pt x="56" y="49"/>
                    </a:lnTo>
                    <a:lnTo>
                      <a:pt x="54" y="49"/>
                    </a:lnTo>
                    <a:lnTo>
                      <a:pt x="54" y="47"/>
                    </a:lnTo>
                    <a:lnTo>
                      <a:pt x="52" y="47"/>
                    </a:lnTo>
                    <a:lnTo>
                      <a:pt x="52" y="45"/>
                    </a:lnTo>
                    <a:lnTo>
                      <a:pt x="50" y="45"/>
                    </a:lnTo>
                    <a:lnTo>
                      <a:pt x="50" y="43"/>
                    </a:lnTo>
                    <a:lnTo>
                      <a:pt x="48" y="43"/>
                    </a:lnTo>
                    <a:cubicBezTo>
                      <a:pt x="48" y="43"/>
                      <a:pt x="48" y="40"/>
                      <a:pt x="48" y="40"/>
                    </a:cubicBezTo>
                    <a:cubicBezTo>
                      <a:pt x="47" y="40"/>
                      <a:pt x="46" y="40"/>
                      <a:pt x="46" y="40"/>
                    </a:cubicBezTo>
                    <a:lnTo>
                      <a:pt x="46" y="39"/>
                    </a:lnTo>
                    <a:lnTo>
                      <a:pt x="44" y="39"/>
                    </a:lnTo>
                    <a:lnTo>
                      <a:pt x="44" y="37"/>
                    </a:lnTo>
                    <a:lnTo>
                      <a:pt x="42" y="37"/>
                    </a:lnTo>
                    <a:lnTo>
                      <a:pt x="42" y="35"/>
                    </a:lnTo>
                    <a:lnTo>
                      <a:pt x="40" y="35"/>
                    </a:lnTo>
                    <a:lnTo>
                      <a:pt x="40" y="33"/>
                    </a:lnTo>
                    <a:lnTo>
                      <a:pt x="37" y="33"/>
                    </a:lnTo>
                    <a:lnTo>
                      <a:pt x="37" y="31"/>
                    </a:lnTo>
                    <a:lnTo>
                      <a:pt x="35" y="31"/>
                    </a:lnTo>
                    <a:lnTo>
                      <a:pt x="35" y="28"/>
                    </a:lnTo>
                    <a:lnTo>
                      <a:pt x="33" y="28"/>
                    </a:lnTo>
                    <a:lnTo>
                      <a:pt x="33" y="26"/>
                    </a:lnTo>
                    <a:lnTo>
                      <a:pt x="31" y="26"/>
                    </a:lnTo>
                    <a:cubicBezTo>
                      <a:pt x="31" y="26"/>
                      <a:pt x="32" y="24"/>
                      <a:pt x="31" y="24"/>
                    </a:cubicBezTo>
                    <a:cubicBezTo>
                      <a:pt x="31" y="24"/>
                      <a:pt x="29" y="25"/>
                      <a:pt x="29" y="24"/>
                    </a:cubicBezTo>
                    <a:cubicBezTo>
                      <a:pt x="29" y="22"/>
                      <a:pt x="29" y="22"/>
                      <a:pt x="29" y="22"/>
                    </a:cubicBezTo>
                    <a:lnTo>
                      <a:pt x="27" y="22"/>
                    </a:lnTo>
                    <a:lnTo>
                      <a:pt x="27" y="20"/>
                    </a:lnTo>
                    <a:lnTo>
                      <a:pt x="25" y="20"/>
                    </a:lnTo>
                    <a:lnTo>
                      <a:pt x="25" y="17"/>
                    </a:lnTo>
                    <a:lnTo>
                      <a:pt x="23" y="17"/>
                    </a:lnTo>
                    <a:lnTo>
                      <a:pt x="23" y="15"/>
                    </a:lnTo>
                    <a:lnTo>
                      <a:pt x="21" y="15"/>
                    </a:lnTo>
                    <a:lnTo>
                      <a:pt x="21" y="13"/>
                    </a:lnTo>
                    <a:lnTo>
                      <a:pt x="19" y="13"/>
                    </a:lnTo>
                    <a:lnTo>
                      <a:pt x="17" y="13"/>
                    </a:lnTo>
                    <a:lnTo>
                      <a:pt x="17" y="11"/>
                    </a:lnTo>
                    <a:lnTo>
                      <a:pt x="15" y="11"/>
                    </a:lnTo>
                    <a:lnTo>
                      <a:pt x="15" y="9"/>
                    </a:lnTo>
                    <a:lnTo>
                      <a:pt x="12" y="9"/>
                    </a:lnTo>
                    <a:lnTo>
                      <a:pt x="12" y="7"/>
                    </a:lnTo>
                    <a:lnTo>
                      <a:pt x="11" y="7"/>
                    </a:lnTo>
                    <a:lnTo>
                      <a:pt x="11" y="5"/>
                    </a:lnTo>
                    <a:lnTo>
                      <a:pt x="9" y="5"/>
                    </a:lnTo>
                    <a:lnTo>
                      <a:pt x="7" y="5"/>
                    </a:lnTo>
                    <a:lnTo>
                      <a:pt x="7" y="2"/>
                    </a:lnTo>
                    <a:lnTo>
                      <a:pt x="5" y="2"/>
                    </a:lnTo>
                    <a:lnTo>
                      <a:pt x="5" y="0"/>
                    </a:lnTo>
                    <a:lnTo>
                      <a:pt x="0" y="0"/>
                    </a:lnTo>
                  </a:path>
                </a:pathLst>
              </a:cu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3"/>
              <p:cNvSpPr>
                <a:spLocks/>
              </p:cNvSpPr>
              <p:nvPr/>
            </p:nvSpPr>
            <p:spPr bwMode="auto">
              <a:xfrm>
                <a:off x="606088" y="3923408"/>
                <a:ext cx="3246255" cy="1618437"/>
              </a:xfrm>
              <a:custGeom>
                <a:avLst/>
                <a:gdLst>
                  <a:gd name="T0" fmla="*/ 213 w 253"/>
                  <a:gd name="T1" fmla="*/ 127 h 129"/>
                  <a:gd name="T2" fmla="*/ 187 w 253"/>
                  <a:gd name="T3" fmla="*/ 126 h 129"/>
                  <a:gd name="T4" fmla="*/ 185 w 253"/>
                  <a:gd name="T5" fmla="*/ 122 h 129"/>
                  <a:gd name="T6" fmla="*/ 165 w 253"/>
                  <a:gd name="T7" fmla="*/ 120 h 129"/>
                  <a:gd name="T8" fmla="*/ 160 w 253"/>
                  <a:gd name="T9" fmla="*/ 117 h 129"/>
                  <a:gd name="T10" fmla="*/ 151 w 253"/>
                  <a:gd name="T11" fmla="*/ 115 h 129"/>
                  <a:gd name="T12" fmla="*/ 145 w 253"/>
                  <a:gd name="T13" fmla="*/ 114 h 129"/>
                  <a:gd name="T14" fmla="*/ 140 w 253"/>
                  <a:gd name="T15" fmla="*/ 110 h 129"/>
                  <a:gd name="T16" fmla="*/ 133 w 253"/>
                  <a:gd name="T17" fmla="*/ 109 h 129"/>
                  <a:gd name="T18" fmla="*/ 130 w 253"/>
                  <a:gd name="T19" fmla="*/ 105 h 129"/>
                  <a:gd name="T20" fmla="*/ 125 w 253"/>
                  <a:gd name="T21" fmla="*/ 103 h 129"/>
                  <a:gd name="T22" fmla="*/ 120 w 253"/>
                  <a:gd name="T23" fmla="*/ 101 h 129"/>
                  <a:gd name="T24" fmla="*/ 117 w 253"/>
                  <a:gd name="T25" fmla="*/ 98 h 129"/>
                  <a:gd name="T26" fmla="*/ 113 w 253"/>
                  <a:gd name="T27" fmla="*/ 96 h 129"/>
                  <a:gd name="T28" fmla="*/ 111 w 253"/>
                  <a:gd name="T29" fmla="*/ 92 h 129"/>
                  <a:gd name="T30" fmla="*/ 103 w 253"/>
                  <a:gd name="T31" fmla="*/ 91 h 129"/>
                  <a:gd name="T32" fmla="*/ 99 w 253"/>
                  <a:gd name="T33" fmla="*/ 87 h 129"/>
                  <a:gd name="T34" fmla="*/ 95 w 253"/>
                  <a:gd name="T35" fmla="*/ 85 h 129"/>
                  <a:gd name="T36" fmla="*/ 91 w 253"/>
                  <a:gd name="T37" fmla="*/ 82 h 129"/>
                  <a:gd name="T38" fmla="*/ 87 w 253"/>
                  <a:gd name="T39" fmla="*/ 80 h 129"/>
                  <a:gd name="T40" fmla="*/ 85 w 253"/>
                  <a:gd name="T41" fmla="*/ 77 h 129"/>
                  <a:gd name="T42" fmla="*/ 82 w 253"/>
                  <a:gd name="T43" fmla="*/ 73 h 129"/>
                  <a:gd name="T44" fmla="*/ 78 w 253"/>
                  <a:gd name="T45" fmla="*/ 71 h 129"/>
                  <a:gd name="T46" fmla="*/ 76 w 253"/>
                  <a:gd name="T47" fmla="*/ 65 h 129"/>
                  <a:gd name="T48" fmla="*/ 69 w 253"/>
                  <a:gd name="T49" fmla="*/ 63 h 129"/>
                  <a:gd name="T50" fmla="*/ 67 w 253"/>
                  <a:gd name="T51" fmla="*/ 55 h 129"/>
                  <a:gd name="T52" fmla="*/ 60 w 253"/>
                  <a:gd name="T53" fmla="*/ 53 h 129"/>
                  <a:gd name="T54" fmla="*/ 58 w 253"/>
                  <a:gd name="T55" fmla="*/ 49 h 129"/>
                  <a:gd name="T56" fmla="*/ 54 w 253"/>
                  <a:gd name="T57" fmla="*/ 47 h 129"/>
                  <a:gd name="T58" fmla="*/ 51 w 253"/>
                  <a:gd name="T59" fmla="*/ 43 h 129"/>
                  <a:gd name="T60" fmla="*/ 48 w 253"/>
                  <a:gd name="T61" fmla="*/ 41 h 129"/>
                  <a:gd name="T62" fmla="*/ 42 w 253"/>
                  <a:gd name="T63" fmla="*/ 37 h 129"/>
                  <a:gd name="T64" fmla="*/ 38 w 253"/>
                  <a:gd name="T65" fmla="*/ 35 h 129"/>
                  <a:gd name="T66" fmla="*/ 36 w 253"/>
                  <a:gd name="T67" fmla="*/ 28 h 129"/>
                  <a:gd name="T68" fmla="*/ 33 w 253"/>
                  <a:gd name="T69" fmla="*/ 24 h 129"/>
                  <a:gd name="T70" fmla="*/ 28 w 253"/>
                  <a:gd name="T71" fmla="*/ 20 h 129"/>
                  <a:gd name="T72" fmla="*/ 27 w 253"/>
                  <a:gd name="T73" fmla="*/ 16 h 129"/>
                  <a:gd name="T74" fmla="*/ 21 w 253"/>
                  <a:gd name="T75" fmla="*/ 13 h 129"/>
                  <a:gd name="T76" fmla="*/ 19 w 253"/>
                  <a:gd name="T77" fmla="*/ 8 h 129"/>
                  <a:gd name="T78" fmla="*/ 12 w 253"/>
                  <a:gd name="T79" fmla="*/ 6 h 129"/>
                  <a:gd name="T80" fmla="*/ 9 w 253"/>
                  <a:gd name="T81" fmla="*/ 3 h 129"/>
                  <a:gd name="T82" fmla="*/ 1 w 253"/>
                  <a:gd name="T83" fmla="*/ 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3" h="129">
                    <a:moveTo>
                      <a:pt x="253" y="129"/>
                    </a:moveTo>
                    <a:lnTo>
                      <a:pt x="213" y="129"/>
                    </a:lnTo>
                    <a:lnTo>
                      <a:pt x="213" y="127"/>
                    </a:lnTo>
                    <a:lnTo>
                      <a:pt x="191" y="127"/>
                    </a:lnTo>
                    <a:lnTo>
                      <a:pt x="191" y="126"/>
                    </a:lnTo>
                    <a:lnTo>
                      <a:pt x="187" y="126"/>
                    </a:lnTo>
                    <a:lnTo>
                      <a:pt x="187" y="124"/>
                    </a:lnTo>
                    <a:lnTo>
                      <a:pt x="185" y="124"/>
                    </a:lnTo>
                    <a:lnTo>
                      <a:pt x="185" y="122"/>
                    </a:lnTo>
                    <a:lnTo>
                      <a:pt x="167" y="122"/>
                    </a:lnTo>
                    <a:lnTo>
                      <a:pt x="167" y="120"/>
                    </a:lnTo>
                    <a:lnTo>
                      <a:pt x="165" y="120"/>
                    </a:lnTo>
                    <a:lnTo>
                      <a:pt x="165" y="119"/>
                    </a:lnTo>
                    <a:lnTo>
                      <a:pt x="160" y="119"/>
                    </a:lnTo>
                    <a:lnTo>
                      <a:pt x="160" y="117"/>
                    </a:lnTo>
                    <a:lnTo>
                      <a:pt x="153" y="117"/>
                    </a:lnTo>
                    <a:lnTo>
                      <a:pt x="151" y="117"/>
                    </a:lnTo>
                    <a:lnTo>
                      <a:pt x="151" y="115"/>
                    </a:lnTo>
                    <a:lnTo>
                      <a:pt x="148" y="115"/>
                    </a:lnTo>
                    <a:lnTo>
                      <a:pt x="148" y="114"/>
                    </a:lnTo>
                    <a:lnTo>
                      <a:pt x="145" y="114"/>
                    </a:lnTo>
                    <a:lnTo>
                      <a:pt x="145" y="112"/>
                    </a:lnTo>
                    <a:lnTo>
                      <a:pt x="140" y="112"/>
                    </a:lnTo>
                    <a:lnTo>
                      <a:pt x="140" y="110"/>
                    </a:lnTo>
                    <a:lnTo>
                      <a:pt x="137" y="110"/>
                    </a:lnTo>
                    <a:lnTo>
                      <a:pt x="137" y="109"/>
                    </a:lnTo>
                    <a:lnTo>
                      <a:pt x="133" y="109"/>
                    </a:lnTo>
                    <a:lnTo>
                      <a:pt x="133" y="107"/>
                    </a:lnTo>
                    <a:lnTo>
                      <a:pt x="130" y="107"/>
                    </a:lnTo>
                    <a:lnTo>
                      <a:pt x="130" y="105"/>
                    </a:lnTo>
                    <a:lnTo>
                      <a:pt x="127" y="105"/>
                    </a:lnTo>
                    <a:lnTo>
                      <a:pt x="125" y="105"/>
                    </a:lnTo>
                    <a:lnTo>
                      <a:pt x="125" y="103"/>
                    </a:lnTo>
                    <a:lnTo>
                      <a:pt x="122" y="103"/>
                    </a:lnTo>
                    <a:lnTo>
                      <a:pt x="122" y="101"/>
                    </a:lnTo>
                    <a:lnTo>
                      <a:pt x="120" y="101"/>
                    </a:lnTo>
                    <a:lnTo>
                      <a:pt x="120" y="100"/>
                    </a:lnTo>
                    <a:lnTo>
                      <a:pt x="117" y="100"/>
                    </a:lnTo>
                    <a:lnTo>
                      <a:pt x="117" y="98"/>
                    </a:lnTo>
                    <a:lnTo>
                      <a:pt x="115" y="98"/>
                    </a:lnTo>
                    <a:lnTo>
                      <a:pt x="115" y="96"/>
                    </a:lnTo>
                    <a:lnTo>
                      <a:pt x="113" y="96"/>
                    </a:lnTo>
                    <a:lnTo>
                      <a:pt x="113" y="94"/>
                    </a:lnTo>
                    <a:lnTo>
                      <a:pt x="111" y="94"/>
                    </a:lnTo>
                    <a:lnTo>
                      <a:pt x="111" y="92"/>
                    </a:lnTo>
                    <a:lnTo>
                      <a:pt x="105" y="92"/>
                    </a:lnTo>
                    <a:lnTo>
                      <a:pt x="105" y="91"/>
                    </a:lnTo>
                    <a:lnTo>
                      <a:pt x="103" y="91"/>
                    </a:lnTo>
                    <a:lnTo>
                      <a:pt x="103" y="89"/>
                    </a:lnTo>
                    <a:lnTo>
                      <a:pt x="99" y="89"/>
                    </a:lnTo>
                    <a:lnTo>
                      <a:pt x="99" y="87"/>
                    </a:lnTo>
                    <a:lnTo>
                      <a:pt x="97" y="87"/>
                    </a:lnTo>
                    <a:lnTo>
                      <a:pt x="97" y="85"/>
                    </a:lnTo>
                    <a:lnTo>
                      <a:pt x="95" y="85"/>
                    </a:lnTo>
                    <a:lnTo>
                      <a:pt x="95" y="84"/>
                    </a:lnTo>
                    <a:lnTo>
                      <a:pt x="91" y="84"/>
                    </a:lnTo>
                    <a:lnTo>
                      <a:pt x="91" y="82"/>
                    </a:lnTo>
                    <a:lnTo>
                      <a:pt x="89" y="82"/>
                    </a:lnTo>
                    <a:lnTo>
                      <a:pt x="89" y="80"/>
                    </a:lnTo>
                    <a:lnTo>
                      <a:pt x="87" y="80"/>
                    </a:lnTo>
                    <a:lnTo>
                      <a:pt x="87" y="78"/>
                    </a:lnTo>
                    <a:lnTo>
                      <a:pt x="87" y="77"/>
                    </a:lnTo>
                    <a:lnTo>
                      <a:pt x="85" y="77"/>
                    </a:lnTo>
                    <a:lnTo>
                      <a:pt x="85" y="75"/>
                    </a:lnTo>
                    <a:lnTo>
                      <a:pt x="82" y="75"/>
                    </a:lnTo>
                    <a:lnTo>
                      <a:pt x="82" y="73"/>
                    </a:lnTo>
                    <a:lnTo>
                      <a:pt x="80" y="73"/>
                    </a:lnTo>
                    <a:lnTo>
                      <a:pt x="80" y="71"/>
                    </a:lnTo>
                    <a:lnTo>
                      <a:pt x="78" y="71"/>
                    </a:lnTo>
                    <a:lnTo>
                      <a:pt x="78" y="68"/>
                    </a:lnTo>
                    <a:lnTo>
                      <a:pt x="76" y="68"/>
                    </a:lnTo>
                    <a:lnTo>
                      <a:pt x="76" y="65"/>
                    </a:lnTo>
                    <a:lnTo>
                      <a:pt x="73" y="65"/>
                    </a:lnTo>
                    <a:lnTo>
                      <a:pt x="73" y="63"/>
                    </a:lnTo>
                    <a:lnTo>
                      <a:pt x="69" y="63"/>
                    </a:lnTo>
                    <a:lnTo>
                      <a:pt x="69" y="57"/>
                    </a:lnTo>
                    <a:lnTo>
                      <a:pt x="67" y="57"/>
                    </a:lnTo>
                    <a:lnTo>
                      <a:pt x="67" y="55"/>
                    </a:lnTo>
                    <a:lnTo>
                      <a:pt x="65" y="55"/>
                    </a:lnTo>
                    <a:lnTo>
                      <a:pt x="65" y="53"/>
                    </a:lnTo>
                    <a:lnTo>
                      <a:pt x="60" y="53"/>
                    </a:lnTo>
                    <a:lnTo>
                      <a:pt x="60" y="51"/>
                    </a:lnTo>
                    <a:lnTo>
                      <a:pt x="58" y="51"/>
                    </a:lnTo>
                    <a:lnTo>
                      <a:pt x="58" y="49"/>
                    </a:lnTo>
                    <a:lnTo>
                      <a:pt x="56" y="49"/>
                    </a:lnTo>
                    <a:lnTo>
                      <a:pt x="56" y="47"/>
                    </a:lnTo>
                    <a:lnTo>
                      <a:pt x="54" y="47"/>
                    </a:lnTo>
                    <a:lnTo>
                      <a:pt x="54" y="45"/>
                    </a:lnTo>
                    <a:lnTo>
                      <a:pt x="51" y="45"/>
                    </a:lnTo>
                    <a:lnTo>
                      <a:pt x="51" y="43"/>
                    </a:lnTo>
                    <a:lnTo>
                      <a:pt x="49" y="43"/>
                    </a:lnTo>
                    <a:lnTo>
                      <a:pt x="49" y="41"/>
                    </a:lnTo>
                    <a:lnTo>
                      <a:pt x="48" y="41"/>
                    </a:lnTo>
                    <a:lnTo>
                      <a:pt x="46" y="41"/>
                    </a:lnTo>
                    <a:lnTo>
                      <a:pt x="46" y="37"/>
                    </a:lnTo>
                    <a:lnTo>
                      <a:pt x="42" y="37"/>
                    </a:lnTo>
                    <a:lnTo>
                      <a:pt x="41" y="37"/>
                    </a:lnTo>
                    <a:lnTo>
                      <a:pt x="41" y="35"/>
                    </a:lnTo>
                    <a:lnTo>
                      <a:pt x="38" y="35"/>
                    </a:lnTo>
                    <a:lnTo>
                      <a:pt x="38" y="31"/>
                    </a:lnTo>
                    <a:lnTo>
                      <a:pt x="36" y="31"/>
                    </a:lnTo>
                    <a:lnTo>
                      <a:pt x="36" y="28"/>
                    </a:lnTo>
                    <a:lnTo>
                      <a:pt x="33" y="28"/>
                    </a:lnTo>
                    <a:lnTo>
                      <a:pt x="33" y="26"/>
                    </a:lnTo>
                    <a:lnTo>
                      <a:pt x="33" y="24"/>
                    </a:lnTo>
                    <a:lnTo>
                      <a:pt x="30" y="24"/>
                    </a:lnTo>
                    <a:lnTo>
                      <a:pt x="30" y="20"/>
                    </a:lnTo>
                    <a:lnTo>
                      <a:pt x="28" y="20"/>
                    </a:lnTo>
                    <a:lnTo>
                      <a:pt x="28" y="18"/>
                    </a:lnTo>
                    <a:lnTo>
                      <a:pt x="27" y="18"/>
                    </a:lnTo>
                    <a:lnTo>
                      <a:pt x="27" y="16"/>
                    </a:lnTo>
                    <a:lnTo>
                      <a:pt x="25" y="16"/>
                    </a:lnTo>
                    <a:lnTo>
                      <a:pt x="25" y="13"/>
                    </a:lnTo>
                    <a:lnTo>
                      <a:pt x="21" y="13"/>
                    </a:lnTo>
                    <a:lnTo>
                      <a:pt x="21" y="11"/>
                    </a:lnTo>
                    <a:lnTo>
                      <a:pt x="19" y="11"/>
                    </a:lnTo>
                    <a:lnTo>
                      <a:pt x="19" y="8"/>
                    </a:lnTo>
                    <a:lnTo>
                      <a:pt x="15" y="8"/>
                    </a:lnTo>
                    <a:lnTo>
                      <a:pt x="15" y="6"/>
                    </a:lnTo>
                    <a:lnTo>
                      <a:pt x="12" y="6"/>
                    </a:lnTo>
                    <a:lnTo>
                      <a:pt x="12" y="5"/>
                    </a:lnTo>
                    <a:lnTo>
                      <a:pt x="9" y="5"/>
                    </a:lnTo>
                    <a:lnTo>
                      <a:pt x="9" y="3"/>
                    </a:lnTo>
                    <a:lnTo>
                      <a:pt x="5" y="3"/>
                    </a:lnTo>
                    <a:lnTo>
                      <a:pt x="5" y="2"/>
                    </a:lnTo>
                    <a:lnTo>
                      <a:pt x="1" y="2"/>
                    </a:lnTo>
                    <a:lnTo>
                      <a:pt x="1" y="0"/>
                    </a:lnTo>
                    <a:lnTo>
                      <a:pt x="0" y="0"/>
                    </a:lnTo>
                  </a:path>
                </a:pathLst>
              </a:custGeom>
              <a:noFill/>
              <a:ln w="1587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4"/>
              <p:cNvSpPr>
                <a:spLocks/>
              </p:cNvSpPr>
              <p:nvPr/>
            </p:nvSpPr>
            <p:spPr bwMode="auto">
              <a:xfrm>
                <a:off x="618418" y="3919124"/>
                <a:ext cx="2844000" cy="1552859"/>
              </a:xfrm>
              <a:custGeom>
                <a:avLst/>
                <a:gdLst>
                  <a:gd name="T0" fmla="*/ 192 w 220"/>
                  <a:gd name="T1" fmla="*/ 122 h 122"/>
                  <a:gd name="T2" fmla="*/ 187 w 220"/>
                  <a:gd name="T3" fmla="*/ 120 h 122"/>
                  <a:gd name="T4" fmla="*/ 183 w 220"/>
                  <a:gd name="T5" fmla="*/ 117 h 122"/>
                  <a:gd name="T6" fmla="*/ 182 w 220"/>
                  <a:gd name="T7" fmla="*/ 115 h 122"/>
                  <a:gd name="T8" fmla="*/ 179 w 220"/>
                  <a:gd name="T9" fmla="*/ 113 h 122"/>
                  <a:gd name="T10" fmla="*/ 161 w 220"/>
                  <a:gd name="T11" fmla="*/ 108 h 122"/>
                  <a:gd name="T12" fmla="*/ 158 w 220"/>
                  <a:gd name="T13" fmla="*/ 106 h 122"/>
                  <a:gd name="T14" fmla="*/ 146 w 220"/>
                  <a:gd name="T15" fmla="*/ 105 h 122"/>
                  <a:gd name="T16" fmla="*/ 144 w 220"/>
                  <a:gd name="T17" fmla="*/ 103 h 122"/>
                  <a:gd name="T18" fmla="*/ 142 w 220"/>
                  <a:gd name="T19" fmla="*/ 101 h 122"/>
                  <a:gd name="T20" fmla="*/ 137 w 220"/>
                  <a:gd name="T21" fmla="*/ 99 h 122"/>
                  <a:gd name="T22" fmla="*/ 131 w 220"/>
                  <a:gd name="T23" fmla="*/ 97 h 122"/>
                  <a:gd name="T24" fmla="*/ 125 w 220"/>
                  <a:gd name="T25" fmla="*/ 96 h 122"/>
                  <a:gd name="T26" fmla="*/ 122 w 220"/>
                  <a:gd name="T27" fmla="*/ 93 h 122"/>
                  <a:gd name="T28" fmla="*/ 119 w 220"/>
                  <a:gd name="T29" fmla="*/ 92 h 122"/>
                  <a:gd name="T30" fmla="*/ 117 w 220"/>
                  <a:gd name="T31" fmla="*/ 90 h 122"/>
                  <a:gd name="T32" fmla="*/ 113 w 220"/>
                  <a:gd name="T33" fmla="*/ 87 h 122"/>
                  <a:gd name="T34" fmla="*/ 110 w 220"/>
                  <a:gd name="T35" fmla="*/ 85 h 122"/>
                  <a:gd name="T36" fmla="*/ 107 w 220"/>
                  <a:gd name="T37" fmla="*/ 83 h 122"/>
                  <a:gd name="T38" fmla="*/ 105 w 220"/>
                  <a:gd name="T39" fmla="*/ 82 h 122"/>
                  <a:gd name="T40" fmla="*/ 100 w 220"/>
                  <a:gd name="T41" fmla="*/ 79 h 122"/>
                  <a:gd name="T42" fmla="*/ 99 w 220"/>
                  <a:gd name="T43" fmla="*/ 76 h 122"/>
                  <a:gd name="T44" fmla="*/ 95 w 220"/>
                  <a:gd name="T45" fmla="*/ 74 h 122"/>
                  <a:gd name="T46" fmla="*/ 94 w 220"/>
                  <a:gd name="T47" fmla="*/ 72 h 122"/>
                  <a:gd name="T48" fmla="*/ 92 w 220"/>
                  <a:gd name="T49" fmla="*/ 70 h 122"/>
                  <a:gd name="T50" fmla="*/ 91 w 220"/>
                  <a:gd name="T51" fmla="*/ 68 h 122"/>
                  <a:gd name="T52" fmla="*/ 88 w 220"/>
                  <a:gd name="T53" fmla="*/ 65 h 122"/>
                  <a:gd name="T54" fmla="*/ 83 w 220"/>
                  <a:gd name="T55" fmla="*/ 64 h 122"/>
                  <a:gd name="T56" fmla="*/ 80 w 220"/>
                  <a:gd name="T57" fmla="*/ 62 h 122"/>
                  <a:gd name="T58" fmla="*/ 78 w 220"/>
                  <a:gd name="T59" fmla="*/ 60 h 122"/>
                  <a:gd name="T60" fmla="*/ 76 w 220"/>
                  <a:gd name="T61" fmla="*/ 57 h 122"/>
                  <a:gd name="T62" fmla="*/ 74 w 220"/>
                  <a:gd name="T63" fmla="*/ 55 h 122"/>
                  <a:gd name="T64" fmla="*/ 73 w 220"/>
                  <a:gd name="T65" fmla="*/ 54 h 122"/>
                  <a:gd name="T66" fmla="*/ 71 w 220"/>
                  <a:gd name="T67" fmla="*/ 52 h 122"/>
                  <a:gd name="T68" fmla="*/ 69 w 220"/>
                  <a:gd name="T69" fmla="*/ 50 h 122"/>
                  <a:gd name="T70" fmla="*/ 67 w 220"/>
                  <a:gd name="T71" fmla="*/ 47 h 122"/>
                  <a:gd name="T72" fmla="*/ 62 w 220"/>
                  <a:gd name="T73" fmla="*/ 45 h 122"/>
                  <a:gd name="T74" fmla="*/ 57 w 220"/>
                  <a:gd name="T75" fmla="*/ 44 h 122"/>
                  <a:gd name="T76" fmla="*/ 54 w 220"/>
                  <a:gd name="T77" fmla="*/ 42 h 122"/>
                  <a:gd name="T78" fmla="*/ 52 w 220"/>
                  <a:gd name="T79" fmla="*/ 40 h 122"/>
                  <a:gd name="T80" fmla="*/ 49 w 220"/>
                  <a:gd name="T81" fmla="*/ 38 h 122"/>
                  <a:gd name="T82" fmla="*/ 47 w 220"/>
                  <a:gd name="T83" fmla="*/ 35 h 122"/>
                  <a:gd name="T84" fmla="*/ 45 w 220"/>
                  <a:gd name="T85" fmla="*/ 34 h 122"/>
                  <a:gd name="T86" fmla="*/ 43 w 220"/>
                  <a:gd name="T87" fmla="*/ 32 h 122"/>
                  <a:gd name="T88" fmla="*/ 40 w 220"/>
                  <a:gd name="T89" fmla="*/ 30 h 122"/>
                  <a:gd name="T90" fmla="*/ 37 w 220"/>
                  <a:gd name="T91" fmla="*/ 28 h 122"/>
                  <a:gd name="T92" fmla="*/ 34 w 220"/>
                  <a:gd name="T93" fmla="*/ 26 h 122"/>
                  <a:gd name="T94" fmla="*/ 32 w 220"/>
                  <a:gd name="T95" fmla="*/ 23 h 122"/>
                  <a:gd name="T96" fmla="*/ 29 w 220"/>
                  <a:gd name="T97" fmla="*/ 21 h 122"/>
                  <a:gd name="T98" fmla="*/ 24 w 220"/>
                  <a:gd name="T99" fmla="*/ 15 h 122"/>
                  <a:gd name="T100" fmla="*/ 21 w 220"/>
                  <a:gd name="T101" fmla="*/ 12 h 122"/>
                  <a:gd name="T102" fmla="*/ 17 w 220"/>
                  <a:gd name="T103" fmla="*/ 10 h 122"/>
                  <a:gd name="T104" fmla="*/ 15 w 220"/>
                  <a:gd name="T105" fmla="*/ 10 h 122"/>
                  <a:gd name="T106" fmla="*/ 13 w 220"/>
                  <a:gd name="T107" fmla="*/ 7 h 122"/>
                  <a:gd name="T108" fmla="*/ 11 w 220"/>
                  <a:gd name="T109" fmla="*/ 5 h 122"/>
                  <a:gd name="T110" fmla="*/ 11 w 220"/>
                  <a:gd name="T111" fmla="*/ 2 h 122"/>
                  <a:gd name="T112" fmla="*/ 6 w 220"/>
                  <a:gd name="T113" fmla="*/ 2 h 122"/>
                  <a:gd name="T114" fmla="*/ 0 w 220"/>
                  <a:gd name="T11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0" h="122">
                    <a:moveTo>
                      <a:pt x="220" y="122"/>
                    </a:moveTo>
                    <a:lnTo>
                      <a:pt x="192" y="122"/>
                    </a:lnTo>
                    <a:lnTo>
                      <a:pt x="192" y="120"/>
                    </a:lnTo>
                    <a:lnTo>
                      <a:pt x="187" y="120"/>
                    </a:lnTo>
                    <a:lnTo>
                      <a:pt x="187" y="117"/>
                    </a:lnTo>
                    <a:lnTo>
                      <a:pt x="183" y="117"/>
                    </a:lnTo>
                    <a:lnTo>
                      <a:pt x="183" y="115"/>
                    </a:lnTo>
                    <a:lnTo>
                      <a:pt x="182" y="115"/>
                    </a:lnTo>
                    <a:lnTo>
                      <a:pt x="182" y="113"/>
                    </a:lnTo>
                    <a:lnTo>
                      <a:pt x="179" y="113"/>
                    </a:lnTo>
                    <a:lnTo>
                      <a:pt x="179" y="108"/>
                    </a:lnTo>
                    <a:lnTo>
                      <a:pt x="161" y="108"/>
                    </a:lnTo>
                    <a:lnTo>
                      <a:pt x="161" y="106"/>
                    </a:lnTo>
                    <a:lnTo>
                      <a:pt x="158" y="106"/>
                    </a:lnTo>
                    <a:lnTo>
                      <a:pt x="158" y="105"/>
                    </a:lnTo>
                    <a:lnTo>
                      <a:pt x="146" y="105"/>
                    </a:lnTo>
                    <a:lnTo>
                      <a:pt x="146" y="103"/>
                    </a:lnTo>
                    <a:lnTo>
                      <a:pt x="144" y="103"/>
                    </a:lnTo>
                    <a:lnTo>
                      <a:pt x="144" y="101"/>
                    </a:lnTo>
                    <a:lnTo>
                      <a:pt x="142" y="101"/>
                    </a:lnTo>
                    <a:lnTo>
                      <a:pt x="142" y="99"/>
                    </a:lnTo>
                    <a:lnTo>
                      <a:pt x="137" y="99"/>
                    </a:lnTo>
                    <a:lnTo>
                      <a:pt x="137" y="97"/>
                    </a:lnTo>
                    <a:lnTo>
                      <a:pt x="131" y="97"/>
                    </a:lnTo>
                    <a:lnTo>
                      <a:pt x="131" y="96"/>
                    </a:lnTo>
                    <a:lnTo>
                      <a:pt x="125" y="96"/>
                    </a:lnTo>
                    <a:lnTo>
                      <a:pt x="125" y="93"/>
                    </a:lnTo>
                    <a:lnTo>
                      <a:pt x="122" y="93"/>
                    </a:lnTo>
                    <a:lnTo>
                      <a:pt x="122" y="92"/>
                    </a:lnTo>
                    <a:lnTo>
                      <a:pt x="119" y="92"/>
                    </a:lnTo>
                    <a:lnTo>
                      <a:pt x="119" y="90"/>
                    </a:lnTo>
                    <a:lnTo>
                      <a:pt x="117" y="90"/>
                    </a:lnTo>
                    <a:lnTo>
                      <a:pt x="117" y="87"/>
                    </a:lnTo>
                    <a:lnTo>
                      <a:pt x="113" y="87"/>
                    </a:lnTo>
                    <a:lnTo>
                      <a:pt x="113" y="85"/>
                    </a:lnTo>
                    <a:lnTo>
                      <a:pt x="110" y="85"/>
                    </a:lnTo>
                    <a:lnTo>
                      <a:pt x="110" y="83"/>
                    </a:lnTo>
                    <a:lnTo>
                      <a:pt x="107" y="83"/>
                    </a:lnTo>
                    <a:lnTo>
                      <a:pt x="107" y="82"/>
                    </a:lnTo>
                    <a:lnTo>
                      <a:pt x="105" y="82"/>
                    </a:lnTo>
                    <a:lnTo>
                      <a:pt x="105" y="79"/>
                    </a:lnTo>
                    <a:lnTo>
                      <a:pt x="100" y="79"/>
                    </a:lnTo>
                    <a:lnTo>
                      <a:pt x="100" y="76"/>
                    </a:lnTo>
                    <a:lnTo>
                      <a:pt x="99" y="76"/>
                    </a:lnTo>
                    <a:lnTo>
                      <a:pt x="99" y="74"/>
                    </a:lnTo>
                    <a:lnTo>
                      <a:pt x="95" y="74"/>
                    </a:lnTo>
                    <a:lnTo>
                      <a:pt x="95" y="72"/>
                    </a:lnTo>
                    <a:lnTo>
                      <a:pt x="94" y="72"/>
                    </a:lnTo>
                    <a:lnTo>
                      <a:pt x="94" y="70"/>
                    </a:lnTo>
                    <a:lnTo>
                      <a:pt x="92" y="70"/>
                    </a:lnTo>
                    <a:lnTo>
                      <a:pt x="92" y="68"/>
                    </a:lnTo>
                    <a:lnTo>
                      <a:pt x="91" y="68"/>
                    </a:lnTo>
                    <a:lnTo>
                      <a:pt x="91" y="65"/>
                    </a:lnTo>
                    <a:lnTo>
                      <a:pt x="88" y="65"/>
                    </a:lnTo>
                    <a:lnTo>
                      <a:pt x="88" y="64"/>
                    </a:lnTo>
                    <a:lnTo>
                      <a:pt x="83" y="64"/>
                    </a:lnTo>
                    <a:lnTo>
                      <a:pt x="83" y="62"/>
                    </a:lnTo>
                    <a:lnTo>
                      <a:pt x="80" y="62"/>
                    </a:lnTo>
                    <a:lnTo>
                      <a:pt x="80" y="60"/>
                    </a:lnTo>
                    <a:lnTo>
                      <a:pt x="78" y="60"/>
                    </a:lnTo>
                    <a:lnTo>
                      <a:pt x="78" y="57"/>
                    </a:lnTo>
                    <a:lnTo>
                      <a:pt x="76" y="57"/>
                    </a:lnTo>
                    <a:lnTo>
                      <a:pt x="76" y="55"/>
                    </a:lnTo>
                    <a:lnTo>
                      <a:pt x="74" y="55"/>
                    </a:lnTo>
                    <a:lnTo>
                      <a:pt x="74" y="54"/>
                    </a:lnTo>
                    <a:lnTo>
                      <a:pt x="73" y="54"/>
                    </a:lnTo>
                    <a:lnTo>
                      <a:pt x="73" y="52"/>
                    </a:lnTo>
                    <a:lnTo>
                      <a:pt x="71" y="52"/>
                    </a:lnTo>
                    <a:lnTo>
                      <a:pt x="71" y="50"/>
                    </a:lnTo>
                    <a:lnTo>
                      <a:pt x="69" y="50"/>
                    </a:lnTo>
                    <a:lnTo>
                      <a:pt x="69" y="47"/>
                    </a:lnTo>
                    <a:lnTo>
                      <a:pt x="67" y="47"/>
                    </a:lnTo>
                    <a:lnTo>
                      <a:pt x="67" y="45"/>
                    </a:lnTo>
                    <a:lnTo>
                      <a:pt x="62" y="45"/>
                    </a:lnTo>
                    <a:lnTo>
                      <a:pt x="62" y="44"/>
                    </a:lnTo>
                    <a:lnTo>
                      <a:pt x="57" y="44"/>
                    </a:lnTo>
                    <a:lnTo>
                      <a:pt x="57" y="42"/>
                    </a:lnTo>
                    <a:lnTo>
                      <a:pt x="54" y="42"/>
                    </a:lnTo>
                    <a:lnTo>
                      <a:pt x="54" y="40"/>
                    </a:lnTo>
                    <a:lnTo>
                      <a:pt x="52" y="40"/>
                    </a:lnTo>
                    <a:lnTo>
                      <a:pt x="52" y="38"/>
                    </a:lnTo>
                    <a:lnTo>
                      <a:pt x="49" y="38"/>
                    </a:lnTo>
                    <a:lnTo>
                      <a:pt x="49" y="35"/>
                    </a:lnTo>
                    <a:lnTo>
                      <a:pt x="47" y="35"/>
                    </a:lnTo>
                    <a:lnTo>
                      <a:pt x="47" y="34"/>
                    </a:lnTo>
                    <a:lnTo>
                      <a:pt x="45" y="34"/>
                    </a:lnTo>
                    <a:lnTo>
                      <a:pt x="45" y="32"/>
                    </a:lnTo>
                    <a:lnTo>
                      <a:pt x="43" y="32"/>
                    </a:lnTo>
                    <a:lnTo>
                      <a:pt x="43" y="30"/>
                    </a:lnTo>
                    <a:lnTo>
                      <a:pt x="40" y="30"/>
                    </a:lnTo>
                    <a:lnTo>
                      <a:pt x="40" y="28"/>
                    </a:lnTo>
                    <a:lnTo>
                      <a:pt x="37" y="28"/>
                    </a:lnTo>
                    <a:lnTo>
                      <a:pt x="37" y="26"/>
                    </a:lnTo>
                    <a:lnTo>
                      <a:pt x="34" y="26"/>
                    </a:lnTo>
                    <a:lnTo>
                      <a:pt x="34" y="23"/>
                    </a:lnTo>
                    <a:lnTo>
                      <a:pt x="32" y="23"/>
                    </a:lnTo>
                    <a:lnTo>
                      <a:pt x="32" y="21"/>
                    </a:lnTo>
                    <a:lnTo>
                      <a:pt x="29" y="21"/>
                    </a:lnTo>
                    <a:lnTo>
                      <a:pt x="29" y="15"/>
                    </a:lnTo>
                    <a:lnTo>
                      <a:pt x="24" y="15"/>
                    </a:lnTo>
                    <a:lnTo>
                      <a:pt x="21" y="15"/>
                    </a:lnTo>
                    <a:lnTo>
                      <a:pt x="21" y="12"/>
                    </a:lnTo>
                    <a:lnTo>
                      <a:pt x="17" y="12"/>
                    </a:lnTo>
                    <a:lnTo>
                      <a:pt x="17" y="10"/>
                    </a:lnTo>
                    <a:lnTo>
                      <a:pt x="16" y="10"/>
                    </a:lnTo>
                    <a:lnTo>
                      <a:pt x="15" y="10"/>
                    </a:lnTo>
                    <a:lnTo>
                      <a:pt x="15" y="7"/>
                    </a:lnTo>
                    <a:lnTo>
                      <a:pt x="13" y="7"/>
                    </a:lnTo>
                    <a:lnTo>
                      <a:pt x="13" y="5"/>
                    </a:lnTo>
                    <a:lnTo>
                      <a:pt x="11" y="5"/>
                    </a:lnTo>
                    <a:lnTo>
                      <a:pt x="11" y="4"/>
                    </a:lnTo>
                    <a:lnTo>
                      <a:pt x="11" y="2"/>
                    </a:lnTo>
                    <a:lnTo>
                      <a:pt x="8" y="2"/>
                    </a:lnTo>
                    <a:lnTo>
                      <a:pt x="6" y="2"/>
                    </a:lnTo>
                    <a:lnTo>
                      <a:pt x="6" y="0"/>
                    </a:lnTo>
                    <a:lnTo>
                      <a:pt x="0" y="0"/>
                    </a:lnTo>
                  </a:path>
                </a:pathLst>
              </a:custGeom>
              <a:noFill/>
              <a:ln w="15875">
                <a:solidFill>
                  <a:schemeClr val="accent3">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50" name="Group 49"/>
          <p:cNvGrpSpPr/>
          <p:nvPr/>
        </p:nvGrpSpPr>
        <p:grpSpPr>
          <a:xfrm>
            <a:off x="4386411" y="3786784"/>
            <a:ext cx="4250437" cy="2454243"/>
            <a:chOff x="93163" y="3936912"/>
            <a:chExt cx="4250437" cy="2454243"/>
          </a:xfrm>
        </p:grpSpPr>
        <p:sp>
          <p:nvSpPr>
            <p:cNvPr id="51" name="TextBox 50"/>
            <p:cNvSpPr txBox="1"/>
            <p:nvPr/>
          </p:nvSpPr>
          <p:spPr>
            <a:xfrm>
              <a:off x="3174690" y="5052756"/>
              <a:ext cx="1168910" cy="246221"/>
            </a:xfrm>
            <a:prstGeom prst="rect">
              <a:avLst/>
            </a:prstGeom>
            <a:noFill/>
          </p:spPr>
          <p:txBody>
            <a:bodyPr wrap="none" rtlCol="0">
              <a:spAutoFit/>
            </a:bodyPr>
            <a:lstStyle/>
            <a:p>
              <a:r>
                <a:rPr lang="en-GB" sz="1000" b="1" dirty="0" smtClean="0"/>
                <a:t>Log-rank </a:t>
              </a:r>
              <a:r>
                <a:rPr lang="en-GB" sz="1000" b="1" dirty="0"/>
                <a:t>p</a:t>
              </a:r>
              <a:r>
                <a:rPr lang="en-GB" sz="1000" b="1" dirty="0" smtClean="0"/>
                <a:t>=0.02</a:t>
              </a:r>
              <a:endParaRPr lang="en-GB" sz="1000" b="1" dirty="0"/>
            </a:p>
          </p:txBody>
        </p:sp>
        <p:grpSp>
          <p:nvGrpSpPr>
            <p:cNvPr id="52" name="Group 51"/>
            <p:cNvGrpSpPr/>
            <p:nvPr/>
          </p:nvGrpSpPr>
          <p:grpSpPr>
            <a:xfrm>
              <a:off x="721153" y="4000686"/>
              <a:ext cx="3555387" cy="1999293"/>
              <a:chOff x="471763" y="3862136"/>
              <a:chExt cx="3555387" cy="1999293"/>
            </a:xfrm>
          </p:grpSpPr>
          <p:cxnSp>
            <p:nvCxnSpPr>
              <p:cNvPr id="70" name="Straight Connector 69"/>
              <p:cNvCxnSpPr/>
              <p:nvPr/>
            </p:nvCxnSpPr>
            <p:spPr>
              <a:xfrm>
                <a:off x="524733" y="3862136"/>
                <a:ext cx="0" cy="1938592"/>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471763" y="3932645"/>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471763" y="4289965"/>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471763" y="4653975"/>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471763" y="5011296"/>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471763" y="5368616"/>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471763" y="5729281"/>
                <a:ext cx="5600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523192" y="5801504"/>
                <a:ext cx="350395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943605"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520074"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15657"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1071620"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2397701"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2841546"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3287548"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3725455" y="5801504"/>
                <a:ext cx="0" cy="5992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3163" y="3936912"/>
              <a:ext cx="4008570" cy="2454243"/>
              <a:chOff x="-156227" y="3798362"/>
              <a:chExt cx="4008570" cy="2454243"/>
            </a:xfrm>
          </p:grpSpPr>
          <p:sp>
            <p:nvSpPr>
              <p:cNvPr id="54" name="TextBox 53"/>
              <p:cNvSpPr txBox="1"/>
              <p:nvPr/>
            </p:nvSpPr>
            <p:spPr>
              <a:xfrm>
                <a:off x="269729" y="3798362"/>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1.0</a:t>
                </a:r>
                <a:endParaRPr lang="en-US" sz="1050" b="1" dirty="0">
                  <a:solidFill>
                    <a:srgbClr val="363636"/>
                  </a:solidFill>
                  <a:latin typeface="Arial"/>
                  <a:cs typeface="Arial"/>
                </a:endParaRPr>
              </a:p>
            </p:txBody>
          </p:sp>
          <p:sp>
            <p:nvSpPr>
              <p:cNvPr id="55" name="TextBox 54"/>
              <p:cNvSpPr txBox="1"/>
              <p:nvPr/>
            </p:nvSpPr>
            <p:spPr>
              <a:xfrm>
                <a:off x="269729" y="4162374"/>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0.8</a:t>
                </a:r>
                <a:endParaRPr lang="en-US" sz="1050" b="1" dirty="0">
                  <a:solidFill>
                    <a:srgbClr val="363636"/>
                  </a:solidFill>
                  <a:latin typeface="Arial"/>
                  <a:cs typeface="Arial"/>
                </a:endParaRPr>
              </a:p>
            </p:txBody>
          </p:sp>
          <p:sp>
            <p:nvSpPr>
              <p:cNvPr id="56" name="TextBox 55"/>
              <p:cNvSpPr txBox="1"/>
              <p:nvPr/>
            </p:nvSpPr>
            <p:spPr>
              <a:xfrm>
                <a:off x="269729" y="4877014"/>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0.4</a:t>
                </a:r>
                <a:endParaRPr lang="en-US" sz="1050" b="1" dirty="0">
                  <a:solidFill>
                    <a:srgbClr val="363636"/>
                  </a:solidFill>
                  <a:latin typeface="Arial"/>
                  <a:cs typeface="Arial"/>
                </a:endParaRPr>
              </a:p>
            </p:txBody>
          </p:sp>
          <p:sp>
            <p:nvSpPr>
              <p:cNvPr id="57" name="TextBox 56"/>
              <p:cNvSpPr txBox="1"/>
              <p:nvPr/>
            </p:nvSpPr>
            <p:spPr>
              <a:xfrm>
                <a:off x="269729" y="5241024"/>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0.2</a:t>
                </a:r>
                <a:endParaRPr lang="en-US" sz="1050" b="1" dirty="0">
                  <a:solidFill>
                    <a:srgbClr val="363636"/>
                  </a:solidFill>
                  <a:latin typeface="Arial"/>
                  <a:cs typeface="Arial"/>
                </a:endParaRPr>
              </a:p>
            </p:txBody>
          </p:sp>
          <p:sp>
            <p:nvSpPr>
              <p:cNvPr id="58" name="TextBox 57"/>
              <p:cNvSpPr txBox="1"/>
              <p:nvPr/>
            </p:nvSpPr>
            <p:spPr>
              <a:xfrm>
                <a:off x="515406" y="5857979"/>
                <a:ext cx="198723" cy="132366"/>
              </a:xfrm>
              <a:prstGeom prst="rect">
                <a:avLst/>
              </a:prstGeom>
              <a:noFill/>
            </p:spPr>
            <p:txBody>
              <a:bodyPr wrap="none" tIns="0" bIns="0" rtlCol="0" anchor="t">
                <a:spAutoFit/>
              </a:bodyPr>
              <a:lstStyle/>
              <a:p>
                <a:pPr algn="ctr" fontAlgn="auto">
                  <a:spcBef>
                    <a:spcPts val="0"/>
                  </a:spcBef>
                  <a:spcAft>
                    <a:spcPts val="0"/>
                  </a:spcAft>
                </a:pPr>
                <a:r>
                  <a:rPr lang="en-US" sz="1050" b="1" dirty="0">
                    <a:solidFill>
                      <a:srgbClr val="363636"/>
                    </a:solidFill>
                    <a:latin typeface="Arial"/>
                    <a:cs typeface="Arial"/>
                  </a:rPr>
                  <a:t>0</a:t>
                </a:r>
              </a:p>
            </p:txBody>
          </p:sp>
          <p:sp>
            <p:nvSpPr>
              <p:cNvPr id="59" name="TextBox 58"/>
              <p:cNvSpPr txBox="1"/>
              <p:nvPr/>
            </p:nvSpPr>
            <p:spPr>
              <a:xfrm>
                <a:off x="942127"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1</a:t>
                </a:r>
                <a:endParaRPr lang="en-US" sz="1050" b="1" dirty="0">
                  <a:solidFill>
                    <a:srgbClr val="363636"/>
                  </a:solidFill>
                  <a:latin typeface="Arial"/>
                  <a:cs typeface="Arial"/>
                </a:endParaRPr>
              </a:p>
            </p:txBody>
          </p:sp>
          <p:sp>
            <p:nvSpPr>
              <p:cNvPr id="60" name="TextBox 59"/>
              <p:cNvSpPr txBox="1"/>
              <p:nvPr/>
            </p:nvSpPr>
            <p:spPr>
              <a:xfrm>
                <a:off x="1393708"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2</a:t>
                </a:r>
                <a:endParaRPr lang="en-US" sz="1050" b="1" dirty="0">
                  <a:solidFill>
                    <a:srgbClr val="363636"/>
                  </a:solidFill>
                  <a:latin typeface="Arial"/>
                  <a:cs typeface="Arial"/>
                </a:endParaRPr>
              </a:p>
            </p:txBody>
          </p:sp>
          <p:sp>
            <p:nvSpPr>
              <p:cNvPr id="61" name="TextBox 60"/>
              <p:cNvSpPr txBox="1"/>
              <p:nvPr/>
            </p:nvSpPr>
            <p:spPr>
              <a:xfrm>
                <a:off x="1814117"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3</a:t>
                </a:r>
                <a:endParaRPr lang="en-US" sz="1050" b="1" dirty="0">
                  <a:solidFill>
                    <a:srgbClr val="363636"/>
                  </a:solidFill>
                  <a:latin typeface="Arial"/>
                  <a:cs typeface="Arial"/>
                </a:endParaRPr>
              </a:p>
            </p:txBody>
          </p:sp>
          <p:sp>
            <p:nvSpPr>
              <p:cNvPr id="62" name="TextBox 61"/>
              <p:cNvSpPr txBox="1"/>
              <p:nvPr/>
            </p:nvSpPr>
            <p:spPr>
              <a:xfrm>
                <a:off x="1190671" y="5998689"/>
                <a:ext cx="2193899" cy="253916"/>
              </a:xfrm>
              <a:prstGeom prst="rect">
                <a:avLst/>
              </a:prstGeom>
              <a:noFill/>
            </p:spPr>
            <p:txBody>
              <a:bodyPr wrap="square" rtlCol="0" anchor="ctr">
                <a:spAutoFit/>
              </a:bodyPr>
              <a:lstStyle/>
              <a:p>
                <a:pPr algn="ctr" fontAlgn="auto">
                  <a:spcBef>
                    <a:spcPts val="0"/>
                  </a:spcBef>
                  <a:spcAft>
                    <a:spcPts val="0"/>
                  </a:spcAft>
                </a:pPr>
                <a:r>
                  <a:rPr lang="en-US" sz="1050" b="1" dirty="0" smtClean="0">
                    <a:solidFill>
                      <a:srgbClr val="363636"/>
                    </a:solidFill>
                    <a:latin typeface="Arial"/>
                    <a:cs typeface="Arial"/>
                  </a:rPr>
                  <a:t>Time (years)</a:t>
                </a:r>
                <a:endParaRPr lang="en-US" sz="1050" b="1" dirty="0">
                  <a:solidFill>
                    <a:srgbClr val="363636"/>
                  </a:solidFill>
                  <a:latin typeface="Arial"/>
                  <a:cs typeface="Arial"/>
                </a:endParaRPr>
              </a:p>
            </p:txBody>
          </p:sp>
          <p:sp>
            <p:nvSpPr>
              <p:cNvPr id="63" name="TextBox 62"/>
              <p:cNvSpPr txBox="1"/>
              <p:nvPr/>
            </p:nvSpPr>
            <p:spPr>
              <a:xfrm rot="16200000">
                <a:off x="-675600" y="4648307"/>
                <a:ext cx="1454244" cy="415498"/>
              </a:xfrm>
              <a:prstGeom prst="rect">
                <a:avLst/>
              </a:prstGeom>
              <a:noFill/>
            </p:spPr>
            <p:txBody>
              <a:bodyPr wrap="none" rtlCol="0" anchor="ctr">
                <a:spAutoFit/>
              </a:bodyPr>
              <a:lstStyle/>
              <a:p>
                <a:pPr algn="ctr" fontAlgn="auto">
                  <a:spcBef>
                    <a:spcPts val="0"/>
                  </a:spcBef>
                  <a:spcAft>
                    <a:spcPts val="0"/>
                  </a:spcAft>
                </a:pPr>
                <a:r>
                  <a:rPr lang="en-US" sz="1050" b="1" dirty="0" smtClean="0">
                    <a:solidFill>
                      <a:srgbClr val="363636"/>
                    </a:solidFill>
                    <a:latin typeface="Arial"/>
                    <a:cs typeface="Arial"/>
                  </a:rPr>
                  <a:t>Progression-free</a:t>
                </a:r>
                <a:br>
                  <a:rPr lang="en-US" sz="1050" b="1" dirty="0" smtClean="0">
                    <a:solidFill>
                      <a:srgbClr val="363636"/>
                    </a:solidFill>
                    <a:latin typeface="Arial"/>
                    <a:cs typeface="Arial"/>
                  </a:rPr>
                </a:br>
                <a:r>
                  <a:rPr lang="en-US" sz="1050" b="1" dirty="0" smtClean="0">
                    <a:solidFill>
                      <a:srgbClr val="363636"/>
                    </a:solidFill>
                    <a:latin typeface="Arial"/>
                    <a:cs typeface="Arial"/>
                  </a:rPr>
                  <a:t> survival probability</a:t>
                </a:r>
                <a:endParaRPr lang="en-US" sz="1050" b="1" dirty="0">
                  <a:solidFill>
                    <a:srgbClr val="363636"/>
                  </a:solidFill>
                  <a:latin typeface="Arial"/>
                  <a:cs typeface="Arial"/>
                </a:endParaRPr>
              </a:p>
            </p:txBody>
          </p:sp>
          <p:sp>
            <p:nvSpPr>
              <p:cNvPr id="64" name="TextBox 63"/>
              <p:cNvSpPr txBox="1"/>
              <p:nvPr/>
            </p:nvSpPr>
            <p:spPr>
              <a:xfrm>
                <a:off x="269729" y="5581620"/>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0.0</a:t>
                </a:r>
                <a:endParaRPr lang="en-US" sz="1050" b="1" dirty="0">
                  <a:solidFill>
                    <a:srgbClr val="363636"/>
                  </a:solidFill>
                  <a:latin typeface="Arial"/>
                  <a:cs typeface="Arial"/>
                </a:endParaRPr>
              </a:p>
            </p:txBody>
          </p:sp>
          <p:sp>
            <p:nvSpPr>
              <p:cNvPr id="65" name="TextBox 64"/>
              <p:cNvSpPr txBox="1"/>
              <p:nvPr/>
            </p:nvSpPr>
            <p:spPr>
              <a:xfrm>
                <a:off x="269729" y="4519694"/>
                <a:ext cx="187552" cy="253916"/>
              </a:xfrm>
              <a:prstGeom prst="rect">
                <a:avLst/>
              </a:prstGeom>
              <a:noFill/>
            </p:spPr>
            <p:txBody>
              <a:bodyPr wrap="none" lIns="0" rIns="0" rtlCol="0" anchor="ctr">
                <a:spAutoFit/>
              </a:bodyPr>
              <a:lstStyle/>
              <a:p>
                <a:pPr algn="r" fontAlgn="auto">
                  <a:spcBef>
                    <a:spcPts val="0"/>
                  </a:spcBef>
                  <a:spcAft>
                    <a:spcPts val="0"/>
                  </a:spcAft>
                </a:pPr>
                <a:r>
                  <a:rPr lang="en-US" sz="1050" b="1" dirty="0" smtClean="0">
                    <a:solidFill>
                      <a:srgbClr val="363636"/>
                    </a:solidFill>
                    <a:latin typeface="Arial"/>
                    <a:cs typeface="Arial"/>
                  </a:rPr>
                  <a:t>0.6</a:t>
                </a:r>
                <a:endParaRPr lang="en-US" sz="1050" b="1" dirty="0">
                  <a:solidFill>
                    <a:srgbClr val="363636"/>
                  </a:solidFill>
                  <a:latin typeface="Arial"/>
                  <a:cs typeface="Arial"/>
                </a:endParaRPr>
              </a:p>
            </p:txBody>
          </p:sp>
          <p:sp>
            <p:nvSpPr>
              <p:cNvPr id="66" name="TextBox 65"/>
              <p:cNvSpPr txBox="1"/>
              <p:nvPr/>
            </p:nvSpPr>
            <p:spPr>
              <a:xfrm>
                <a:off x="2267705"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4</a:t>
                </a:r>
                <a:endParaRPr lang="en-US" sz="1050" b="1" dirty="0">
                  <a:solidFill>
                    <a:srgbClr val="363636"/>
                  </a:solidFill>
                  <a:latin typeface="Arial"/>
                  <a:cs typeface="Arial"/>
                </a:endParaRPr>
              </a:p>
            </p:txBody>
          </p:sp>
          <p:sp>
            <p:nvSpPr>
              <p:cNvPr id="67" name="TextBox 66"/>
              <p:cNvSpPr txBox="1"/>
              <p:nvPr/>
            </p:nvSpPr>
            <p:spPr>
              <a:xfrm>
                <a:off x="2717805" y="5857979"/>
                <a:ext cx="260008"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5</a:t>
                </a:r>
                <a:endParaRPr lang="en-US" sz="1050" b="1" dirty="0">
                  <a:solidFill>
                    <a:srgbClr val="363636"/>
                  </a:solidFill>
                  <a:latin typeface="Arial"/>
                  <a:cs typeface="Arial"/>
                </a:endParaRPr>
              </a:p>
            </p:txBody>
          </p:sp>
          <p:sp>
            <p:nvSpPr>
              <p:cNvPr id="68" name="TextBox 67"/>
              <p:cNvSpPr txBox="1"/>
              <p:nvPr/>
            </p:nvSpPr>
            <p:spPr>
              <a:xfrm>
                <a:off x="3154428" y="5857979"/>
                <a:ext cx="260007"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6</a:t>
                </a:r>
                <a:endParaRPr lang="en-US" sz="1050" b="1" dirty="0">
                  <a:solidFill>
                    <a:srgbClr val="363636"/>
                  </a:solidFill>
                  <a:latin typeface="Arial"/>
                  <a:cs typeface="Arial"/>
                </a:endParaRPr>
              </a:p>
            </p:txBody>
          </p:sp>
          <p:sp>
            <p:nvSpPr>
              <p:cNvPr id="69" name="TextBox 68"/>
              <p:cNvSpPr txBox="1"/>
              <p:nvPr/>
            </p:nvSpPr>
            <p:spPr>
              <a:xfrm>
                <a:off x="3592336" y="5857979"/>
                <a:ext cx="260007" cy="161583"/>
              </a:xfrm>
              <a:prstGeom prst="rect">
                <a:avLst/>
              </a:prstGeom>
              <a:noFill/>
            </p:spPr>
            <p:txBody>
              <a:bodyPr wrap="none" tIns="0" bIns="0" rtlCol="0" anchor="t">
                <a:spAutoFit/>
              </a:bodyPr>
              <a:lstStyle/>
              <a:p>
                <a:pPr algn="ctr" fontAlgn="auto">
                  <a:spcBef>
                    <a:spcPts val="0"/>
                  </a:spcBef>
                  <a:spcAft>
                    <a:spcPts val="0"/>
                  </a:spcAft>
                </a:pPr>
                <a:r>
                  <a:rPr lang="en-US" sz="1050" b="1" dirty="0" smtClean="0">
                    <a:solidFill>
                      <a:srgbClr val="363636"/>
                    </a:solidFill>
                    <a:latin typeface="Arial"/>
                    <a:cs typeface="Arial"/>
                  </a:rPr>
                  <a:t>7</a:t>
                </a:r>
                <a:endParaRPr lang="en-US" sz="1050" b="1" dirty="0">
                  <a:solidFill>
                    <a:srgbClr val="363636"/>
                  </a:solidFill>
                  <a:latin typeface="Arial"/>
                  <a:cs typeface="Arial"/>
                </a:endParaRPr>
              </a:p>
            </p:txBody>
          </p:sp>
        </p:grpSp>
      </p:grpSp>
      <p:graphicFrame>
        <p:nvGraphicFramePr>
          <p:cNvPr id="86" name="Table 85"/>
          <p:cNvGraphicFramePr>
            <a:graphicFrameLocks noGrp="1"/>
          </p:cNvGraphicFramePr>
          <p:nvPr>
            <p:extLst>
              <p:ext uri="{D42A27DB-BD31-4B8C-83A1-F6EECF244321}">
                <p14:modId xmlns:p14="http://schemas.microsoft.com/office/powerpoint/2010/main" val="1361448043"/>
              </p:ext>
            </p:extLst>
          </p:nvPr>
        </p:nvGraphicFramePr>
        <p:xfrm>
          <a:off x="6616763" y="3667443"/>
          <a:ext cx="2333034" cy="1280160"/>
        </p:xfrm>
        <a:graphic>
          <a:graphicData uri="http://schemas.openxmlformats.org/drawingml/2006/table">
            <a:tbl>
              <a:tblPr firstRow="1" bandRow="1">
                <a:tableStyleId>{69012ECD-51FC-41F1-AA8D-1B2483CD663E}</a:tableStyleId>
              </a:tblPr>
              <a:tblGrid>
                <a:gridCol w="591020"/>
                <a:gridCol w="993869"/>
                <a:gridCol w="748145"/>
              </a:tblGrid>
              <a:tr h="0">
                <a:tc>
                  <a:txBody>
                    <a:bodyPr/>
                    <a:lstStyle/>
                    <a:p>
                      <a:pPr algn="ctr"/>
                      <a:r>
                        <a:rPr lang="en-GB" sz="800" dirty="0" smtClean="0">
                          <a:solidFill>
                            <a:schemeClr val="tx1"/>
                          </a:solidFill>
                        </a:rPr>
                        <a:t>Quintile</a:t>
                      </a:r>
                      <a:endParaRPr lang="en-GB" sz="800" dirty="0">
                        <a:solidFill>
                          <a:schemeClr val="tx1"/>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00" dirty="0" err="1" smtClean="0">
                          <a:solidFill>
                            <a:schemeClr val="tx1"/>
                          </a:solidFill>
                        </a:rPr>
                        <a:t>mPFS</a:t>
                      </a:r>
                      <a:r>
                        <a:rPr lang="en-GB" sz="800" dirty="0" smtClean="0">
                          <a:solidFill>
                            <a:schemeClr val="tx1"/>
                          </a:solidFill>
                        </a:rPr>
                        <a:t> (months)</a:t>
                      </a:r>
                      <a:endParaRPr lang="en-GB" sz="800" dirty="0">
                        <a:solidFill>
                          <a:schemeClr val="tx1"/>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800" dirty="0" smtClean="0">
                          <a:solidFill>
                            <a:schemeClr val="tx1"/>
                          </a:solidFill>
                        </a:rPr>
                        <a:t>95% CI</a:t>
                      </a:r>
                      <a:endParaRPr lang="en-GB" sz="800" dirty="0">
                        <a:solidFill>
                          <a:schemeClr val="tx1"/>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0">
                <a:tc>
                  <a:txBody>
                    <a:bodyPr/>
                    <a:lstStyle/>
                    <a:p>
                      <a:pPr algn="ctr"/>
                      <a:r>
                        <a:rPr lang="en-GB" sz="800" dirty="0" smtClean="0">
                          <a:solidFill>
                            <a:srgbClr val="043882"/>
                          </a:solidFill>
                        </a:rPr>
                        <a:t>1</a:t>
                      </a:r>
                      <a:endParaRPr lang="en-GB" sz="800" dirty="0">
                        <a:solidFill>
                          <a:srgbClr val="04388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043882"/>
                          </a:solidFill>
                        </a:rPr>
                        <a:t>10.1</a:t>
                      </a:r>
                      <a:endParaRPr lang="en-GB" sz="800" dirty="0">
                        <a:solidFill>
                          <a:srgbClr val="04388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043882"/>
                          </a:solidFill>
                        </a:rPr>
                        <a:t>9.2, 11.3</a:t>
                      </a:r>
                      <a:endParaRPr lang="en-GB" sz="800" dirty="0">
                        <a:solidFill>
                          <a:srgbClr val="04388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algn="ctr"/>
                      <a:r>
                        <a:rPr lang="en-GB" sz="800" dirty="0" smtClean="0">
                          <a:solidFill>
                            <a:srgbClr val="043882"/>
                          </a:solidFill>
                        </a:rPr>
                        <a:t>2</a:t>
                      </a:r>
                      <a:endParaRPr lang="en-GB" sz="800" dirty="0">
                        <a:solidFill>
                          <a:srgbClr val="043882"/>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043882"/>
                          </a:solidFill>
                        </a:rPr>
                        <a:t>10.9</a:t>
                      </a:r>
                      <a:endParaRPr lang="en-GB" sz="800" dirty="0">
                        <a:solidFill>
                          <a:srgbClr val="043882"/>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043882"/>
                          </a:solidFill>
                        </a:rPr>
                        <a:t>9.6,</a:t>
                      </a:r>
                      <a:r>
                        <a:rPr lang="en-GB" sz="800" baseline="0" dirty="0" smtClean="0">
                          <a:solidFill>
                            <a:srgbClr val="043882"/>
                          </a:solidFill>
                        </a:rPr>
                        <a:t> </a:t>
                      </a:r>
                      <a:r>
                        <a:rPr lang="en-GB" sz="800" dirty="0" smtClean="0">
                          <a:solidFill>
                            <a:srgbClr val="043882"/>
                          </a:solidFill>
                        </a:rPr>
                        <a:t>11.6</a:t>
                      </a:r>
                      <a:endParaRPr lang="en-GB" sz="800" dirty="0">
                        <a:solidFill>
                          <a:srgbClr val="043882"/>
                        </a:solidFill>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algn="ctr"/>
                      <a:r>
                        <a:rPr lang="en-GB" sz="800" dirty="0" smtClean="0">
                          <a:solidFill>
                            <a:srgbClr val="B60D27"/>
                          </a:solidFill>
                        </a:rPr>
                        <a:t>3</a:t>
                      </a:r>
                      <a:endParaRPr lang="en-GB" sz="800" dirty="0">
                        <a:solidFill>
                          <a:srgbClr val="B60D27"/>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11.4</a:t>
                      </a:r>
                      <a:endParaRPr lang="en-GB" sz="800" dirty="0">
                        <a:solidFill>
                          <a:srgbClr val="B60D27"/>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B60D27"/>
                          </a:solidFill>
                        </a:rPr>
                        <a:t>9.7,</a:t>
                      </a:r>
                      <a:r>
                        <a:rPr lang="en-GB" sz="800" baseline="0" dirty="0" smtClean="0">
                          <a:solidFill>
                            <a:srgbClr val="B60D27"/>
                          </a:solidFill>
                        </a:rPr>
                        <a:t> </a:t>
                      </a:r>
                      <a:r>
                        <a:rPr lang="en-GB" sz="800" dirty="0" smtClean="0">
                          <a:solidFill>
                            <a:srgbClr val="B60D27"/>
                          </a:solidFill>
                        </a:rPr>
                        <a:t>12.9</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algn="ctr"/>
                      <a:r>
                        <a:rPr lang="en-GB" sz="800" dirty="0" smtClean="0">
                          <a:solidFill>
                            <a:srgbClr val="B60D27"/>
                          </a:solidFill>
                        </a:rPr>
                        <a:t>4</a:t>
                      </a:r>
                      <a:endParaRPr lang="en-GB" sz="800" dirty="0">
                        <a:solidFill>
                          <a:srgbClr val="B60D27"/>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B60D27"/>
                          </a:solidFill>
                        </a:rPr>
                        <a:t>12.7</a:t>
                      </a:r>
                      <a:endParaRPr lang="en-GB" sz="800" dirty="0">
                        <a:solidFill>
                          <a:srgbClr val="B60D27"/>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B60D27"/>
                          </a:solidFill>
                        </a:rPr>
                        <a:t>11.1,</a:t>
                      </a:r>
                      <a:r>
                        <a:rPr lang="en-GB" sz="800" baseline="0" dirty="0" smtClean="0">
                          <a:solidFill>
                            <a:srgbClr val="B60D27"/>
                          </a:solidFill>
                        </a:rPr>
                        <a:t> </a:t>
                      </a:r>
                      <a:r>
                        <a:rPr lang="en-GB" sz="800" dirty="0" smtClean="0">
                          <a:solidFill>
                            <a:srgbClr val="B60D27"/>
                          </a:solidFill>
                        </a:rPr>
                        <a:t>13.6</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0">
                <a:tc>
                  <a:txBody>
                    <a:bodyPr/>
                    <a:lstStyle/>
                    <a:p>
                      <a:pPr algn="ctr"/>
                      <a:r>
                        <a:rPr lang="en-GB" sz="800" dirty="0" smtClean="0">
                          <a:solidFill>
                            <a:srgbClr val="F7899A"/>
                          </a:solidFill>
                        </a:rPr>
                        <a:t>5</a:t>
                      </a:r>
                      <a:endParaRPr lang="en-GB" sz="800" dirty="0">
                        <a:solidFill>
                          <a:srgbClr val="F7899A"/>
                        </a:solidFill>
                      </a:endParaRPr>
                    </a:p>
                  </a:txBody>
                  <a:tcP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800" dirty="0" smtClean="0">
                          <a:solidFill>
                            <a:srgbClr val="F7899A"/>
                          </a:solidFill>
                        </a:rPr>
                        <a:t>12.2</a:t>
                      </a:r>
                      <a:endParaRPr lang="en-GB" sz="800" dirty="0">
                        <a:solidFill>
                          <a:srgbClr val="F7899A"/>
                        </a:solidFill>
                      </a:endParaRPr>
                    </a:p>
                  </a:txBody>
                  <a:tcP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rgbClr val="F7899A"/>
                          </a:solidFill>
                        </a:rPr>
                        <a:t>10.8,</a:t>
                      </a:r>
                      <a:r>
                        <a:rPr lang="en-GB" sz="800" baseline="0" dirty="0" smtClean="0">
                          <a:solidFill>
                            <a:srgbClr val="F7899A"/>
                          </a:solidFill>
                        </a:rPr>
                        <a:t> </a:t>
                      </a:r>
                      <a:r>
                        <a:rPr lang="en-GB" sz="800" dirty="0" smtClean="0">
                          <a:solidFill>
                            <a:srgbClr val="F7899A"/>
                          </a:solidFill>
                        </a:rPr>
                        <a:t>14.2</a:t>
                      </a: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bl>
          </a:graphicData>
        </a:graphic>
      </p:graphicFrame>
      <p:sp>
        <p:nvSpPr>
          <p:cNvPr id="87" name="Freeform 5"/>
          <p:cNvSpPr>
            <a:spLocks/>
          </p:cNvSpPr>
          <p:nvPr/>
        </p:nvSpPr>
        <p:spPr bwMode="auto">
          <a:xfrm>
            <a:off x="5247153" y="3921401"/>
            <a:ext cx="3063410" cy="1685452"/>
          </a:xfrm>
          <a:custGeom>
            <a:avLst/>
            <a:gdLst>
              <a:gd name="T0" fmla="*/ 122 w 245"/>
              <a:gd name="T1" fmla="*/ 134 h 134"/>
              <a:gd name="T2" fmla="*/ 113 w 245"/>
              <a:gd name="T3" fmla="*/ 132 h 134"/>
              <a:gd name="T4" fmla="*/ 102 w 245"/>
              <a:gd name="T5" fmla="*/ 130 h 134"/>
              <a:gd name="T6" fmla="*/ 94 w 245"/>
              <a:gd name="T7" fmla="*/ 128 h 134"/>
              <a:gd name="T8" fmla="*/ 83 w 245"/>
              <a:gd name="T9" fmla="*/ 126 h 134"/>
              <a:gd name="T10" fmla="*/ 79 w 245"/>
              <a:gd name="T11" fmla="*/ 124 h 134"/>
              <a:gd name="T12" fmla="*/ 74 w 245"/>
              <a:gd name="T13" fmla="*/ 123 h 134"/>
              <a:gd name="T14" fmla="*/ 69 w 245"/>
              <a:gd name="T15" fmla="*/ 121 h 134"/>
              <a:gd name="T16" fmla="*/ 64 w 245"/>
              <a:gd name="T17" fmla="*/ 120 h 134"/>
              <a:gd name="T18" fmla="*/ 61 w 245"/>
              <a:gd name="T19" fmla="*/ 118 h 134"/>
              <a:gd name="T20" fmla="*/ 59 w 245"/>
              <a:gd name="T21" fmla="*/ 116 h 134"/>
              <a:gd name="T22" fmla="*/ 58 w 245"/>
              <a:gd name="T23" fmla="*/ 114 h 134"/>
              <a:gd name="T24" fmla="*/ 54 w 245"/>
              <a:gd name="T25" fmla="*/ 112 h 134"/>
              <a:gd name="T26" fmla="*/ 52 w 245"/>
              <a:gd name="T27" fmla="*/ 109 h 134"/>
              <a:gd name="T28" fmla="*/ 50 w 245"/>
              <a:gd name="T29" fmla="*/ 107 h 134"/>
              <a:gd name="T30" fmla="*/ 48 w 245"/>
              <a:gd name="T31" fmla="*/ 104 h 134"/>
              <a:gd name="T32" fmla="*/ 46 w 245"/>
              <a:gd name="T33" fmla="*/ 103 h 134"/>
              <a:gd name="T34" fmla="*/ 44 w 245"/>
              <a:gd name="T35" fmla="*/ 100 h 134"/>
              <a:gd name="T36" fmla="*/ 42 w 245"/>
              <a:gd name="T37" fmla="*/ 98 h 134"/>
              <a:gd name="T38" fmla="*/ 40 w 245"/>
              <a:gd name="T39" fmla="*/ 95 h 134"/>
              <a:gd name="T40" fmla="*/ 39 w 245"/>
              <a:gd name="T41" fmla="*/ 93 h 134"/>
              <a:gd name="T42" fmla="*/ 37 w 245"/>
              <a:gd name="T43" fmla="*/ 91 h 134"/>
              <a:gd name="T44" fmla="*/ 37 w 245"/>
              <a:gd name="T45" fmla="*/ 86 h 134"/>
              <a:gd name="T46" fmla="*/ 35 w 245"/>
              <a:gd name="T47" fmla="*/ 83 h 134"/>
              <a:gd name="T48" fmla="*/ 34 w 245"/>
              <a:gd name="T49" fmla="*/ 81 h 134"/>
              <a:gd name="T50" fmla="*/ 32 w 245"/>
              <a:gd name="T51" fmla="*/ 76 h 134"/>
              <a:gd name="T52" fmla="*/ 31 w 245"/>
              <a:gd name="T53" fmla="*/ 70 h 134"/>
              <a:gd name="T54" fmla="*/ 29 w 245"/>
              <a:gd name="T55" fmla="*/ 67 h 134"/>
              <a:gd name="T56" fmla="*/ 27 w 245"/>
              <a:gd name="T57" fmla="*/ 61 h 134"/>
              <a:gd name="T58" fmla="*/ 25 w 245"/>
              <a:gd name="T59" fmla="*/ 57 h 134"/>
              <a:gd name="T60" fmla="*/ 25 w 245"/>
              <a:gd name="T61" fmla="*/ 51 h 134"/>
              <a:gd name="T62" fmla="*/ 23 w 245"/>
              <a:gd name="T63" fmla="*/ 45 h 134"/>
              <a:gd name="T64" fmla="*/ 22 w 245"/>
              <a:gd name="T65" fmla="*/ 39 h 134"/>
              <a:gd name="T66" fmla="*/ 19 w 245"/>
              <a:gd name="T67" fmla="*/ 35 h 134"/>
              <a:gd name="T68" fmla="*/ 17 w 245"/>
              <a:gd name="T69" fmla="*/ 33 h 134"/>
              <a:gd name="T70" fmla="*/ 17 w 245"/>
              <a:gd name="T71" fmla="*/ 27 h 134"/>
              <a:gd name="T72" fmla="*/ 16 w 245"/>
              <a:gd name="T73" fmla="*/ 23 h 134"/>
              <a:gd name="T74" fmla="*/ 14 w 245"/>
              <a:gd name="T75" fmla="*/ 20 h 134"/>
              <a:gd name="T76" fmla="*/ 12 w 245"/>
              <a:gd name="T77" fmla="*/ 18 h 134"/>
              <a:gd name="T78" fmla="*/ 10 w 245"/>
              <a:gd name="T79" fmla="*/ 13 h 134"/>
              <a:gd name="T80" fmla="*/ 8 w 245"/>
              <a:gd name="T81" fmla="*/ 11 h 134"/>
              <a:gd name="T82" fmla="*/ 6 w 245"/>
              <a:gd name="T83" fmla="*/ 9 h 134"/>
              <a:gd name="T84" fmla="*/ 5 w 245"/>
              <a:gd name="T85" fmla="*/ 5 h 134"/>
              <a:gd name="T86" fmla="*/ 2 w 245"/>
              <a:gd name="T87" fmla="*/ 2 h 134"/>
              <a:gd name="T88" fmla="*/ 0 w 245"/>
              <a:gd name="T8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5" h="134">
                <a:moveTo>
                  <a:pt x="245" y="134"/>
                </a:moveTo>
                <a:lnTo>
                  <a:pt x="122" y="134"/>
                </a:lnTo>
                <a:lnTo>
                  <a:pt x="122" y="132"/>
                </a:lnTo>
                <a:lnTo>
                  <a:pt x="113" y="132"/>
                </a:lnTo>
                <a:lnTo>
                  <a:pt x="113" y="130"/>
                </a:lnTo>
                <a:lnTo>
                  <a:pt x="102" y="130"/>
                </a:lnTo>
                <a:lnTo>
                  <a:pt x="102" y="128"/>
                </a:lnTo>
                <a:lnTo>
                  <a:pt x="94" y="128"/>
                </a:lnTo>
                <a:lnTo>
                  <a:pt x="94" y="126"/>
                </a:lnTo>
                <a:lnTo>
                  <a:pt x="83" y="126"/>
                </a:lnTo>
                <a:lnTo>
                  <a:pt x="83" y="124"/>
                </a:lnTo>
                <a:lnTo>
                  <a:pt x="79" y="124"/>
                </a:lnTo>
                <a:lnTo>
                  <a:pt x="79" y="123"/>
                </a:lnTo>
                <a:lnTo>
                  <a:pt x="74" y="123"/>
                </a:lnTo>
                <a:lnTo>
                  <a:pt x="74" y="121"/>
                </a:lnTo>
                <a:lnTo>
                  <a:pt x="69" y="121"/>
                </a:lnTo>
                <a:lnTo>
                  <a:pt x="69" y="120"/>
                </a:lnTo>
                <a:lnTo>
                  <a:pt x="64" y="120"/>
                </a:lnTo>
                <a:lnTo>
                  <a:pt x="64" y="118"/>
                </a:lnTo>
                <a:lnTo>
                  <a:pt x="61" y="118"/>
                </a:lnTo>
                <a:lnTo>
                  <a:pt x="61" y="116"/>
                </a:lnTo>
                <a:lnTo>
                  <a:pt x="59" y="116"/>
                </a:lnTo>
                <a:lnTo>
                  <a:pt x="59" y="114"/>
                </a:lnTo>
                <a:lnTo>
                  <a:pt x="58" y="114"/>
                </a:lnTo>
                <a:lnTo>
                  <a:pt x="58" y="112"/>
                </a:lnTo>
                <a:lnTo>
                  <a:pt x="54" y="112"/>
                </a:lnTo>
                <a:lnTo>
                  <a:pt x="54" y="109"/>
                </a:lnTo>
                <a:lnTo>
                  <a:pt x="52" y="109"/>
                </a:lnTo>
                <a:lnTo>
                  <a:pt x="52" y="107"/>
                </a:lnTo>
                <a:lnTo>
                  <a:pt x="50" y="107"/>
                </a:lnTo>
                <a:lnTo>
                  <a:pt x="50" y="104"/>
                </a:lnTo>
                <a:lnTo>
                  <a:pt x="48" y="104"/>
                </a:lnTo>
                <a:lnTo>
                  <a:pt x="48" y="103"/>
                </a:lnTo>
                <a:lnTo>
                  <a:pt x="46" y="103"/>
                </a:lnTo>
                <a:lnTo>
                  <a:pt x="46" y="100"/>
                </a:lnTo>
                <a:lnTo>
                  <a:pt x="44" y="100"/>
                </a:lnTo>
                <a:lnTo>
                  <a:pt x="44" y="98"/>
                </a:lnTo>
                <a:lnTo>
                  <a:pt x="42" y="98"/>
                </a:lnTo>
                <a:lnTo>
                  <a:pt x="42" y="95"/>
                </a:lnTo>
                <a:lnTo>
                  <a:pt x="40" y="95"/>
                </a:lnTo>
                <a:lnTo>
                  <a:pt x="40" y="93"/>
                </a:lnTo>
                <a:lnTo>
                  <a:pt x="39" y="93"/>
                </a:lnTo>
                <a:lnTo>
                  <a:pt x="39" y="91"/>
                </a:lnTo>
                <a:lnTo>
                  <a:pt x="37" y="91"/>
                </a:lnTo>
                <a:lnTo>
                  <a:pt x="37" y="88"/>
                </a:lnTo>
                <a:lnTo>
                  <a:pt x="37" y="86"/>
                </a:lnTo>
                <a:lnTo>
                  <a:pt x="35" y="86"/>
                </a:lnTo>
                <a:lnTo>
                  <a:pt x="35" y="83"/>
                </a:lnTo>
                <a:lnTo>
                  <a:pt x="34" y="83"/>
                </a:lnTo>
                <a:lnTo>
                  <a:pt x="34" y="81"/>
                </a:lnTo>
                <a:lnTo>
                  <a:pt x="32" y="81"/>
                </a:lnTo>
                <a:lnTo>
                  <a:pt x="32" y="76"/>
                </a:lnTo>
                <a:lnTo>
                  <a:pt x="31" y="76"/>
                </a:lnTo>
                <a:lnTo>
                  <a:pt x="31" y="70"/>
                </a:lnTo>
                <a:lnTo>
                  <a:pt x="29" y="70"/>
                </a:lnTo>
                <a:lnTo>
                  <a:pt x="29" y="67"/>
                </a:lnTo>
                <a:lnTo>
                  <a:pt x="27" y="67"/>
                </a:lnTo>
                <a:lnTo>
                  <a:pt x="27" y="61"/>
                </a:lnTo>
                <a:lnTo>
                  <a:pt x="27" y="57"/>
                </a:lnTo>
                <a:lnTo>
                  <a:pt x="25" y="57"/>
                </a:lnTo>
                <a:lnTo>
                  <a:pt x="25" y="52"/>
                </a:lnTo>
                <a:lnTo>
                  <a:pt x="25" y="51"/>
                </a:lnTo>
                <a:lnTo>
                  <a:pt x="23" y="51"/>
                </a:lnTo>
                <a:lnTo>
                  <a:pt x="23" y="45"/>
                </a:lnTo>
                <a:lnTo>
                  <a:pt x="22" y="45"/>
                </a:lnTo>
                <a:lnTo>
                  <a:pt x="22" y="39"/>
                </a:lnTo>
                <a:lnTo>
                  <a:pt x="22" y="35"/>
                </a:lnTo>
                <a:lnTo>
                  <a:pt x="19" y="35"/>
                </a:lnTo>
                <a:lnTo>
                  <a:pt x="19" y="33"/>
                </a:lnTo>
                <a:lnTo>
                  <a:pt x="17" y="33"/>
                </a:lnTo>
                <a:lnTo>
                  <a:pt x="17" y="30"/>
                </a:lnTo>
                <a:lnTo>
                  <a:pt x="17" y="27"/>
                </a:lnTo>
                <a:lnTo>
                  <a:pt x="16" y="27"/>
                </a:lnTo>
                <a:lnTo>
                  <a:pt x="16" y="23"/>
                </a:lnTo>
                <a:lnTo>
                  <a:pt x="14" y="23"/>
                </a:lnTo>
                <a:lnTo>
                  <a:pt x="14" y="20"/>
                </a:lnTo>
                <a:lnTo>
                  <a:pt x="12" y="20"/>
                </a:lnTo>
                <a:lnTo>
                  <a:pt x="12" y="18"/>
                </a:lnTo>
                <a:lnTo>
                  <a:pt x="10" y="18"/>
                </a:lnTo>
                <a:lnTo>
                  <a:pt x="10" y="13"/>
                </a:lnTo>
                <a:lnTo>
                  <a:pt x="10" y="11"/>
                </a:lnTo>
                <a:lnTo>
                  <a:pt x="8" y="11"/>
                </a:lnTo>
                <a:lnTo>
                  <a:pt x="8" y="9"/>
                </a:lnTo>
                <a:lnTo>
                  <a:pt x="6" y="9"/>
                </a:lnTo>
                <a:lnTo>
                  <a:pt x="6" y="5"/>
                </a:lnTo>
                <a:lnTo>
                  <a:pt x="5" y="5"/>
                </a:lnTo>
                <a:lnTo>
                  <a:pt x="5" y="2"/>
                </a:lnTo>
                <a:lnTo>
                  <a:pt x="2" y="2"/>
                </a:lnTo>
                <a:lnTo>
                  <a:pt x="2" y="0"/>
                </a:lnTo>
                <a:lnTo>
                  <a:pt x="0" y="0"/>
                </a:lnTo>
              </a:path>
            </a:pathLst>
          </a:custGeom>
          <a:noFill/>
          <a:ln w="15875">
            <a:solidFill>
              <a:srgbClr val="04388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Freeform 6"/>
          <p:cNvSpPr>
            <a:spLocks/>
          </p:cNvSpPr>
          <p:nvPr/>
        </p:nvSpPr>
        <p:spPr bwMode="auto">
          <a:xfrm>
            <a:off x="5247153" y="3921401"/>
            <a:ext cx="2538254" cy="1622562"/>
          </a:xfrm>
          <a:custGeom>
            <a:avLst/>
            <a:gdLst>
              <a:gd name="T0" fmla="*/ 125 w 203"/>
              <a:gd name="T1" fmla="*/ 129 h 129"/>
              <a:gd name="T2" fmla="*/ 123 w 203"/>
              <a:gd name="T3" fmla="*/ 127 h 129"/>
              <a:gd name="T4" fmla="*/ 111 w 203"/>
              <a:gd name="T5" fmla="*/ 126 h 129"/>
              <a:gd name="T6" fmla="*/ 103 w 203"/>
              <a:gd name="T7" fmla="*/ 124 h 129"/>
              <a:gd name="T8" fmla="*/ 95 w 203"/>
              <a:gd name="T9" fmla="*/ 121 h 129"/>
              <a:gd name="T10" fmla="*/ 95 w 203"/>
              <a:gd name="T11" fmla="*/ 119 h 129"/>
              <a:gd name="T12" fmla="*/ 79 w 203"/>
              <a:gd name="T13" fmla="*/ 117 h 129"/>
              <a:gd name="T14" fmla="*/ 75 w 203"/>
              <a:gd name="T15" fmla="*/ 114 h 129"/>
              <a:gd name="T16" fmla="*/ 72 w 203"/>
              <a:gd name="T17" fmla="*/ 112 h 129"/>
              <a:gd name="T18" fmla="*/ 67 w 203"/>
              <a:gd name="T19" fmla="*/ 111 h 129"/>
              <a:gd name="T20" fmla="*/ 63 w 203"/>
              <a:gd name="T21" fmla="*/ 108 h 129"/>
              <a:gd name="T22" fmla="*/ 61 w 203"/>
              <a:gd name="T23" fmla="*/ 105 h 129"/>
              <a:gd name="T24" fmla="*/ 60 w 203"/>
              <a:gd name="T25" fmla="*/ 101 h 129"/>
              <a:gd name="T26" fmla="*/ 58 w 203"/>
              <a:gd name="T27" fmla="*/ 99 h 129"/>
              <a:gd name="T28" fmla="*/ 56 w 203"/>
              <a:gd name="T29" fmla="*/ 98 h 129"/>
              <a:gd name="T30" fmla="*/ 54 w 203"/>
              <a:gd name="T31" fmla="*/ 94 h 129"/>
              <a:gd name="T32" fmla="*/ 51 w 203"/>
              <a:gd name="T33" fmla="*/ 93 h 129"/>
              <a:gd name="T34" fmla="*/ 49 w 203"/>
              <a:gd name="T35" fmla="*/ 91 h 129"/>
              <a:gd name="T36" fmla="*/ 47 w 203"/>
              <a:gd name="T37" fmla="*/ 89 h 129"/>
              <a:gd name="T38" fmla="*/ 44 w 203"/>
              <a:gd name="T39" fmla="*/ 87 h 129"/>
              <a:gd name="T40" fmla="*/ 42 w 203"/>
              <a:gd name="T41" fmla="*/ 84 h 129"/>
              <a:gd name="T42" fmla="*/ 41 w 203"/>
              <a:gd name="T43" fmla="*/ 79 h 129"/>
              <a:gd name="T44" fmla="*/ 39 w 203"/>
              <a:gd name="T45" fmla="*/ 76 h 129"/>
              <a:gd name="T46" fmla="*/ 37 w 203"/>
              <a:gd name="T47" fmla="*/ 73 h 129"/>
              <a:gd name="T48" fmla="*/ 35 w 203"/>
              <a:gd name="T49" fmla="*/ 70 h 129"/>
              <a:gd name="T50" fmla="*/ 34 w 203"/>
              <a:gd name="T51" fmla="*/ 67 h 129"/>
              <a:gd name="T52" fmla="*/ 32 w 203"/>
              <a:gd name="T53" fmla="*/ 59 h 129"/>
              <a:gd name="T54" fmla="*/ 30 w 203"/>
              <a:gd name="T55" fmla="*/ 57 h 129"/>
              <a:gd name="T56" fmla="*/ 29 w 203"/>
              <a:gd name="T57" fmla="*/ 49 h 129"/>
              <a:gd name="T58" fmla="*/ 27 w 203"/>
              <a:gd name="T59" fmla="*/ 42 h 129"/>
              <a:gd name="T60" fmla="*/ 25 w 203"/>
              <a:gd name="T61" fmla="*/ 38 h 129"/>
              <a:gd name="T62" fmla="*/ 23 w 203"/>
              <a:gd name="T63" fmla="*/ 32 h 129"/>
              <a:gd name="T64" fmla="*/ 21 w 203"/>
              <a:gd name="T65" fmla="*/ 28 h 129"/>
              <a:gd name="T66" fmla="*/ 20 w 203"/>
              <a:gd name="T67" fmla="*/ 24 h 129"/>
              <a:gd name="T68" fmla="*/ 18 w 203"/>
              <a:gd name="T69" fmla="*/ 22 h 129"/>
              <a:gd name="T70" fmla="*/ 17 w 203"/>
              <a:gd name="T71" fmla="*/ 18 h 129"/>
              <a:gd name="T72" fmla="*/ 15 w 203"/>
              <a:gd name="T73" fmla="*/ 15 h 129"/>
              <a:gd name="T74" fmla="*/ 10 w 203"/>
              <a:gd name="T75" fmla="*/ 9 h 129"/>
              <a:gd name="T76" fmla="*/ 8 w 203"/>
              <a:gd name="T77" fmla="*/ 7 h 129"/>
              <a:gd name="T78" fmla="*/ 6 w 203"/>
              <a:gd name="T79" fmla="*/ 2 h 129"/>
              <a:gd name="T80" fmla="*/ 5 w 203"/>
              <a:gd name="T81"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3" h="129">
                <a:moveTo>
                  <a:pt x="203" y="129"/>
                </a:moveTo>
                <a:lnTo>
                  <a:pt x="125" y="129"/>
                </a:lnTo>
                <a:lnTo>
                  <a:pt x="125" y="127"/>
                </a:lnTo>
                <a:lnTo>
                  <a:pt x="123" y="127"/>
                </a:lnTo>
                <a:lnTo>
                  <a:pt x="123" y="126"/>
                </a:lnTo>
                <a:lnTo>
                  <a:pt x="111" y="126"/>
                </a:lnTo>
                <a:lnTo>
                  <a:pt x="111" y="124"/>
                </a:lnTo>
                <a:lnTo>
                  <a:pt x="103" y="124"/>
                </a:lnTo>
                <a:lnTo>
                  <a:pt x="103" y="121"/>
                </a:lnTo>
                <a:lnTo>
                  <a:pt x="95" y="121"/>
                </a:lnTo>
                <a:lnTo>
                  <a:pt x="95" y="120"/>
                </a:lnTo>
                <a:lnTo>
                  <a:pt x="95" y="119"/>
                </a:lnTo>
                <a:lnTo>
                  <a:pt x="79" y="119"/>
                </a:lnTo>
                <a:lnTo>
                  <a:pt x="79" y="117"/>
                </a:lnTo>
                <a:lnTo>
                  <a:pt x="75" y="117"/>
                </a:lnTo>
                <a:lnTo>
                  <a:pt x="75" y="114"/>
                </a:lnTo>
                <a:lnTo>
                  <a:pt x="72" y="114"/>
                </a:lnTo>
                <a:lnTo>
                  <a:pt x="72" y="112"/>
                </a:lnTo>
                <a:lnTo>
                  <a:pt x="67" y="112"/>
                </a:lnTo>
                <a:lnTo>
                  <a:pt x="67" y="111"/>
                </a:lnTo>
                <a:lnTo>
                  <a:pt x="63" y="111"/>
                </a:lnTo>
                <a:lnTo>
                  <a:pt x="63" y="108"/>
                </a:lnTo>
                <a:lnTo>
                  <a:pt x="61" y="108"/>
                </a:lnTo>
                <a:lnTo>
                  <a:pt x="61" y="105"/>
                </a:lnTo>
                <a:lnTo>
                  <a:pt x="60" y="105"/>
                </a:lnTo>
                <a:lnTo>
                  <a:pt x="60" y="101"/>
                </a:lnTo>
                <a:lnTo>
                  <a:pt x="58" y="101"/>
                </a:lnTo>
                <a:lnTo>
                  <a:pt x="58" y="99"/>
                </a:lnTo>
                <a:lnTo>
                  <a:pt x="56" y="99"/>
                </a:lnTo>
                <a:lnTo>
                  <a:pt x="56" y="98"/>
                </a:lnTo>
                <a:lnTo>
                  <a:pt x="54" y="98"/>
                </a:lnTo>
                <a:lnTo>
                  <a:pt x="54" y="94"/>
                </a:lnTo>
                <a:lnTo>
                  <a:pt x="51" y="94"/>
                </a:lnTo>
                <a:lnTo>
                  <a:pt x="51" y="93"/>
                </a:lnTo>
                <a:lnTo>
                  <a:pt x="49" y="93"/>
                </a:lnTo>
                <a:lnTo>
                  <a:pt x="49" y="91"/>
                </a:lnTo>
                <a:lnTo>
                  <a:pt x="47" y="91"/>
                </a:lnTo>
                <a:lnTo>
                  <a:pt x="47" y="89"/>
                </a:lnTo>
                <a:lnTo>
                  <a:pt x="44" y="89"/>
                </a:lnTo>
                <a:lnTo>
                  <a:pt x="44" y="87"/>
                </a:lnTo>
                <a:lnTo>
                  <a:pt x="42" y="87"/>
                </a:lnTo>
                <a:lnTo>
                  <a:pt x="42" y="84"/>
                </a:lnTo>
                <a:lnTo>
                  <a:pt x="41" y="84"/>
                </a:lnTo>
                <a:lnTo>
                  <a:pt x="41" y="79"/>
                </a:lnTo>
                <a:lnTo>
                  <a:pt x="39" y="79"/>
                </a:lnTo>
                <a:lnTo>
                  <a:pt x="39" y="76"/>
                </a:lnTo>
                <a:lnTo>
                  <a:pt x="37" y="76"/>
                </a:lnTo>
                <a:lnTo>
                  <a:pt x="37" y="73"/>
                </a:lnTo>
                <a:lnTo>
                  <a:pt x="35" y="73"/>
                </a:lnTo>
                <a:lnTo>
                  <a:pt x="35" y="70"/>
                </a:lnTo>
                <a:lnTo>
                  <a:pt x="34" y="70"/>
                </a:lnTo>
                <a:lnTo>
                  <a:pt x="34" y="67"/>
                </a:lnTo>
                <a:lnTo>
                  <a:pt x="32" y="67"/>
                </a:lnTo>
                <a:lnTo>
                  <a:pt x="32" y="59"/>
                </a:lnTo>
                <a:lnTo>
                  <a:pt x="30" y="59"/>
                </a:lnTo>
                <a:lnTo>
                  <a:pt x="30" y="57"/>
                </a:lnTo>
                <a:lnTo>
                  <a:pt x="29" y="57"/>
                </a:lnTo>
                <a:lnTo>
                  <a:pt x="29" y="49"/>
                </a:lnTo>
                <a:lnTo>
                  <a:pt x="27" y="49"/>
                </a:lnTo>
                <a:lnTo>
                  <a:pt x="27" y="42"/>
                </a:lnTo>
                <a:lnTo>
                  <a:pt x="25" y="42"/>
                </a:lnTo>
                <a:lnTo>
                  <a:pt x="25" y="38"/>
                </a:lnTo>
                <a:lnTo>
                  <a:pt x="23" y="38"/>
                </a:lnTo>
                <a:lnTo>
                  <a:pt x="23" y="32"/>
                </a:lnTo>
                <a:lnTo>
                  <a:pt x="21" y="32"/>
                </a:lnTo>
                <a:lnTo>
                  <a:pt x="21" y="28"/>
                </a:lnTo>
                <a:lnTo>
                  <a:pt x="20" y="28"/>
                </a:lnTo>
                <a:lnTo>
                  <a:pt x="20" y="24"/>
                </a:lnTo>
                <a:lnTo>
                  <a:pt x="18" y="24"/>
                </a:lnTo>
                <a:lnTo>
                  <a:pt x="18" y="22"/>
                </a:lnTo>
                <a:lnTo>
                  <a:pt x="17" y="22"/>
                </a:lnTo>
                <a:lnTo>
                  <a:pt x="17" y="18"/>
                </a:lnTo>
                <a:lnTo>
                  <a:pt x="15" y="18"/>
                </a:lnTo>
                <a:lnTo>
                  <a:pt x="15" y="15"/>
                </a:lnTo>
                <a:lnTo>
                  <a:pt x="10" y="15"/>
                </a:lnTo>
                <a:lnTo>
                  <a:pt x="10" y="9"/>
                </a:lnTo>
                <a:lnTo>
                  <a:pt x="8" y="9"/>
                </a:lnTo>
                <a:lnTo>
                  <a:pt x="8" y="7"/>
                </a:lnTo>
                <a:lnTo>
                  <a:pt x="6" y="7"/>
                </a:lnTo>
                <a:lnTo>
                  <a:pt x="6" y="2"/>
                </a:lnTo>
                <a:lnTo>
                  <a:pt x="5" y="2"/>
                </a:lnTo>
                <a:lnTo>
                  <a:pt x="5" y="0"/>
                </a:lnTo>
                <a:lnTo>
                  <a:pt x="0" y="0"/>
                </a:lnTo>
              </a:path>
            </a:pathLst>
          </a:custGeom>
          <a:noFill/>
          <a:ln w="15875">
            <a:solidFill>
              <a:schemeClr val="accent3">
                <a:lumMod val="40000"/>
                <a:lumOff val="6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Freeform 7"/>
          <p:cNvSpPr>
            <a:spLocks/>
          </p:cNvSpPr>
          <p:nvPr/>
        </p:nvSpPr>
        <p:spPr bwMode="auto">
          <a:xfrm>
            <a:off x="5247152" y="3921401"/>
            <a:ext cx="2875855" cy="1660296"/>
          </a:xfrm>
          <a:custGeom>
            <a:avLst/>
            <a:gdLst>
              <a:gd name="T0" fmla="*/ 166 w 230"/>
              <a:gd name="T1" fmla="*/ 132 h 132"/>
              <a:gd name="T2" fmla="*/ 145 w 230"/>
              <a:gd name="T3" fmla="*/ 129 h 132"/>
              <a:gd name="T4" fmla="*/ 127 w 230"/>
              <a:gd name="T5" fmla="*/ 127 h 132"/>
              <a:gd name="T6" fmla="*/ 121 w 230"/>
              <a:gd name="T7" fmla="*/ 126 h 132"/>
              <a:gd name="T8" fmla="*/ 100 w 230"/>
              <a:gd name="T9" fmla="*/ 124 h 132"/>
              <a:gd name="T10" fmla="*/ 97 w 230"/>
              <a:gd name="T11" fmla="*/ 121 h 132"/>
              <a:gd name="T12" fmla="*/ 90 w 230"/>
              <a:gd name="T13" fmla="*/ 119 h 132"/>
              <a:gd name="T14" fmla="*/ 76 w 230"/>
              <a:gd name="T15" fmla="*/ 117 h 132"/>
              <a:gd name="T16" fmla="*/ 73 w 230"/>
              <a:gd name="T17" fmla="*/ 116 h 132"/>
              <a:gd name="T18" fmla="*/ 69 w 230"/>
              <a:gd name="T19" fmla="*/ 112 h 132"/>
              <a:gd name="T20" fmla="*/ 63 w 230"/>
              <a:gd name="T21" fmla="*/ 112 h 132"/>
              <a:gd name="T22" fmla="*/ 60 w 230"/>
              <a:gd name="T23" fmla="*/ 110 h 132"/>
              <a:gd name="T24" fmla="*/ 57 w 230"/>
              <a:gd name="T25" fmla="*/ 110 h 132"/>
              <a:gd name="T26" fmla="*/ 55 w 230"/>
              <a:gd name="T27" fmla="*/ 106 h 132"/>
              <a:gd name="T28" fmla="*/ 53 w 230"/>
              <a:gd name="T29" fmla="*/ 103 h 132"/>
              <a:gd name="T30" fmla="*/ 50 w 230"/>
              <a:gd name="T31" fmla="*/ 100 h 132"/>
              <a:gd name="T32" fmla="*/ 47 w 230"/>
              <a:gd name="T33" fmla="*/ 97 h 132"/>
              <a:gd name="T34" fmla="*/ 45 w 230"/>
              <a:gd name="T35" fmla="*/ 94 h 132"/>
              <a:gd name="T36" fmla="*/ 43 w 230"/>
              <a:gd name="T37" fmla="*/ 92 h 132"/>
              <a:gd name="T38" fmla="*/ 41 w 230"/>
              <a:gd name="T39" fmla="*/ 87 h 132"/>
              <a:gd name="T40" fmla="*/ 39 w 230"/>
              <a:gd name="T41" fmla="*/ 84 h 132"/>
              <a:gd name="T42" fmla="*/ 36 w 230"/>
              <a:gd name="T43" fmla="*/ 80 h 132"/>
              <a:gd name="T44" fmla="*/ 36 w 230"/>
              <a:gd name="T45" fmla="*/ 71 h 132"/>
              <a:gd name="T46" fmla="*/ 34 w 230"/>
              <a:gd name="T47" fmla="*/ 69 h 132"/>
              <a:gd name="T48" fmla="*/ 32 w 230"/>
              <a:gd name="T49" fmla="*/ 64 h 132"/>
              <a:gd name="T50" fmla="*/ 30 w 230"/>
              <a:gd name="T51" fmla="*/ 59 h 132"/>
              <a:gd name="T52" fmla="*/ 27 w 230"/>
              <a:gd name="T53" fmla="*/ 53 h 132"/>
              <a:gd name="T54" fmla="*/ 25 w 230"/>
              <a:gd name="T55" fmla="*/ 51 h 132"/>
              <a:gd name="T56" fmla="*/ 23 w 230"/>
              <a:gd name="T57" fmla="*/ 47 h 132"/>
              <a:gd name="T58" fmla="*/ 23 w 230"/>
              <a:gd name="T59" fmla="*/ 40 h 132"/>
              <a:gd name="T60" fmla="*/ 22 w 230"/>
              <a:gd name="T61" fmla="*/ 32 h 132"/>
              <a:gd name="T62" fmla="*/ 19 w 230"/>
              <a:gd name="T63" fmla="*/ 30 h 132"/>
              <a:gd name="T64" fmla="*/ 17 w 230"/>
              <a:gd name="T65" fmla="*/ 24 h 132"/>
              <a:gd name="T66" fmla="*/ 16 w 230"/>
              <a:gd name="T67" fmla="*/ 22 h 132"/>
              <a:gd name="T68" fmla="*/ 14 w 230"/>
              <a:gd name="T69" fmla="*/ 18 h 132"/>
              <a:gd name="T70" fmla="*/ 12 w 230"/>
              <a:gd name="T71" fmla="*/ 15 h 132"/>
              <a:gd name="T72" fmla="*/ 10 w 230"/>
              <a:gd name="T73" fmla="*/ 11 h 132"/>
              <a:gd name="T74" fmla="*/ 8 w 230"/>
              <a:gd name="T75" fmla="*/ 9 h 132"/>
              <a:gd name="T76" fmla="*/ 6 w 230"/>
              <a:gd name="T77" fmla="*/ 5 h 132"/>
              <a:gd name="T78" fmla="*/ 5 w 230"/>
              <a:gd name="T7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0" h="132">
                <a:moveTo>
                  <a:pt x="230" y="132"/>
                </a:moveTo>
                <a:lnTo>
                  <a:pt x="166" y="132"/>
                </a:lnTo>
                <a:lnTo>
                  <a:pt x="166" y="129"/>
                </a:lnTo>
                <a:lnTo>
                  <a:pt x="145" y="129"/>
                </a:lnTo>
                <a:lnTo>
                  <a:pt x="145" y="127"/>
                </a:lnTo>
                <a:lnTo>
                  <a:pt x="127" y="127"/>
                </a:lnTo>
                <a:lnTo>
                  <a:pt x="127" y="126"/>
                </a:lnTo>
                <a:lnTo>
                  <a:pt x="121" y="126"/>
                </a:lnTo>
                <a:lnTo>
                  <a:pt x="121" y="124"/>
                </a:lnTo>
                <a:lnTo>
                  <a:pt x="100" y="124"/>
                </a:lnTo>
                <a:lnTo>
                  <a:pt x="97" y="124"/>
                </a:lnTo>
                <a:lnTo>
                  <a:pt x="97" y="121"/>
                </a:lnTo>
                <a:lnTo>
                  <a:pt x="90" y="121"/>
                </a:lnTo>
                <a:lnTo>
                  <a:pt x="90" y="119"/>
                </a:lnTo>
                <a:lnTo>
                  <a:pt x="76" y="119"/>
                </a:lnTo>
                <a:lnTo>
                  <a:pt x="76" y="117"/>
                </a:lnTo>
                <a:lnTo>
                  <a:pt x="73" y="117"/>
                </a:lnTo>
                <a:lnTo>
                  <a:pt x="73" y="116"/>
                </a:lnTo>
                <a:lnTo>
                  <a:pt x="69" y="116"/>
                </a:lnTo>
                <a:cubicBezTo>
                  <a:pt x="69" y="116"/>
                  <a:pt x="69" y="111"/>
                  <a:pt x="69" y="112"/>
                </a:cubicBezTo>
                <a:cubicBezTo>
                  <a:pt x="69" y="114"/>
                  <a:pt x="65" y="112"/>
                  <a:pt x="65" y="112"/>
                </a:cubicBezTo>
                <a:lnTo>
                  <a:pt x="63" y="112"/>
                </a:lnTo>
                <a:lnTo>
                  <a:pt x="63" y="110"/>
                </a:lnTo>
                <a:lnTo>
                  <a:pt x="60" y="110"/>
                </a:lnTo>
                <a:lnTo>
                  <a:pt x="61" y="110"/>
                </a:lnTo>
                <a:lnTo>
                  <a:pt x="57" y="110"/>
                </a:lnTo>
                <a:lnTo>
                  <a:pt x="57" y="106"/>
                </a:lnTo>
                <a:lnTo>
                  <a:pt x="55" y="106"/>
                </a:lnTo>
                <a:lnTo>
                  <a:pt x="55" y="103"/>
                </a:lnTo>
                <a:lnTo>
                  <a:pt x="53" y="103"/>
                </a:lnTo>
                <a:lnTo>
                  <a:pt x="53" y="100"/>
                </a:lnTo>
                <a:lnTo>
                  <a:pt x="50" y="100"/>
                </a:lnTo>
                <a:lnTo>
                  <a:pt x="50" y="97"/>
                </a:lnTo>
                <a:lnTo>
                  <a:pt x="47" y="97"/>
                </a:lnTo>
                <a:lnTo>
                  <a:pt x="47" y="94"/>
                </a:lnTo>
                <a:lnTo>
                  <a:pt x="45" y="94"/>
                </a:lnTo>
                <a:lnTo>
                  <a:pt x="45" y="92"/>
                </a:lnTo>
                <a:lnTo>
                  <a:pt x="43" y="92"/>
                </a:lnTo>
                <a:lnTo>
                  <a:pt x="43" y="87"/>
                </a:lnTo>
                <a:lnTo>
                  <a:pt x="41" y="87"/>
                </a:lnTo>
                <a:lnTo>
                  <a:pt x="41" y="84"/>
                </a:lnTo>
                <a:lnTo>
                  <a:pt x="39" y="84"/>
                </a:lnTo>
                <a:lnTo>
                  <a:pt x="39" y="80"/>
                </a:lnTo>
                <a:lnTo>
                  <a:pt x="36" y="80"/>
                </a:lnTo>
                <a:lnTo>
                  <a:pt x="36" y="73"/>
                </a:lnTo>
                <a:lnTo>
                  <a:pt x="36" y="71"/>
                </a:lnTo>
                <a:lnTo>
                  <a:pt x="34" y="71"/>
                </a:lnTo>
                <a:lnTo>
                  <a:pt x="34" y="69"/>
                </a:lnTo>
                <a:lnTo>
                  <a:pt x="32" y="69"/>
                </a:lnTo>
                <a:lnTo>
                  <a:pt x="32" y="64"/>
                </a:lnTo>
                <a:lnTo>
                  <a:pt x="30" y="64"/>
                </a:lnTo>
                <a:lnTo>
                  <a:pt x="30" y="59"/>
                </a:lnTo>
                <a:lnTo>
                  <a:pt x="27" y="59"/>
                </a:lnTo>
                <a:lnTo>
                  <a:pt x="27" y="53"/>
                </a:lnTo>
                <a:lnTo>
                  <a:pt x="27" y="51"/>
                </a:lnTo>
                <a:lnTo>
                  <a:pt x="25" y="51"/>
                </a:lnTo>
                <a:lnTo>
                  <a:pt x="25" y="47"/>
                </a:lnTo>
                <a:lnTo>
                  <a:pt x="23" y="47"/>
                </a:lnTo>
                <a:lnTo>
                  <a:pt x="23" y="42"/>
                </a:lnTo>
                <a:cubicBezTo>
                  <a:pt x="23" y="42"/>
                  <a:pt x="22" y="40"/>
                  <a:pt x="23" y="40"/>
                </a:cubicBezTo>
                <a:cubicBezTo>
                  <a:pt x="25" y="40"/>
                  <a:pt x="22" y="40"/>
                  <a:pt x="22" y="40"/>
                </a:cubicBezTo>
                <a:lnTo>
                  <a:pt x="22" y="32"/>
                </a:lnTo>
                <a:lnTo>
                  <a:pt x="19" y="32"/>
                </a:lnTo>
                <a:lnTo>
                  <a:pt x="19" y="30"/>
                </a:lnTo>
                <a:lnTo>
                  <a:pt x="17" y="30"/>
                </a:lnTo>
                <a:lnTo>
                  <a:pt x="17" y="24"/>
                </a:lnTo>
                <a:lnTo>
                  <a:pt x="16" y="24"/>
                </a:lnTo>
                <a:lnTo>
                  <a:pt x="16" y="22"/>
                </a:lnTo>
                <a:lnTo>
                  <a:pt x="14" y="22"/>
                </a:lnTo>
                <a:lnTo>
                  <a:pt x="14" y="18"/>
                </a:lnTo>
                <a:lnTo>
                  <a:pt x="12" y="18"/>
                </a:lnTo>
                <a:lnTo>
                  <a:pt x="12" y="15"/>
                </a:lnTo>
                <a:lnTo>
                  <a:pt x="10" y="15"/>
                </a:lnTo>
                <a:lnTo>
                  <a:pt x="10" y="11"/>
                </a:lnTo>
                <a:lnTo>
                  <a:pt x="8" y="11"/>
                </a:lnTo>
                <a:lnTo>
                  <a:pt x="8" y="9"/>
                </a:lnTo>
                <a:lnTo>
                  <a:pt x="6" y="9"/>
                </a:lnTo>
                <a:lnTo>
                  <a:pt x="6" y="5"/>
                </a:lnTo>
                <a:lnTo>
                  <a:pt x="5" y="5"/>
                </a:lnTo>
                <a:lnTo>
                  <a:pt x="5" y="0"/>
                </a:lnTo>
                <a:lnTo>
                  <a:pt x="0" y="0"/>
                </a:lnTo>
              </a:path>
            </a:pathLst>
          </a:custGeom>
          <a:noFill/>
          <a:ln w="15875">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85304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507: Vitamin D status and survival of metastatic colorectal cancer patients: Results from CALGB/SWOG 80405 (Alliance) – Ng K, et al</a:t>
            </a:r>
          </a:p>
        </p:txBody>
      </p:sp>
      <p:sp>
        <p:nvSpPr>
          <p:cNvPr id="3" name="Content Placeholder 2"/>
          <p:cNvSpPr>
            <a:spLocks noGrp="1"/>
          </p:cNvSpPr>
          <p:nvPr>
            <p:ph idx="1"/>
          </p:nvPr>
        </p:nvSpPr>
        <p:spPr/>
        <p:txBody>
          <a:bodyPr/>
          <a:lstStyle/>
          <a:p>
            <a:pPr marL="0" lvl="0" indent="0">
              <a:buClr>
                <a:srgbClr val="043882"/>
              </a:buClr>
              <a:buNone/>
            </a:pPr>
            <a:r>
              <a:rPr lang="en-GB" sz="1600" b="1" dirty="0">
                <a:solidFill>
                  <a:schemeClr val="tx1"/>
                </a:solidFill>
              </a:rPr>
              <a:t>Key results (cont.)</a:t>
            </a:r>
          </a:p>
          <a:p>
            <a:pPr>
              <a:buClr>
                <a:srgbClr val="043882"/>
              </a:buClr>
            </a:pPr>
            <a:r>
              <a:rPr lang="en-GB" sz="1600" dirty="0">
                <a:solidFill>
                  <a:schemeClr val="tx1"/>
                </a:solidFill>
              </a:rPr>
              <a:t>Multivariate analysis </a:t>
            </a:r>
          </a:p>
          <a:p>
            <a:pPr lvl="1">
              <a:buClr>
                <a:srgbClr val="043882"/>
              </a:buClr>
            </a:pPr>
            <a:r>
              <a:rPr lang="en-GB" sz="1600" dirty="0">
                <a:solidFill>
                  <a:schemeClr val="tx1"/>
                </a:solidFill>
              </a:rPr>
              <a:t>Patients with the highest vitamin D levels (&gt;24.1 </a:t>
            </a:r>
            <a:r>
              <a:rPr lang="en-GB" sz="1600" dirty="0" err="1">
                <a:solidFill>
                  <a:schemeClr val="tx1"/>
                </a:solidFill>
              </a:rPr>
              <a:t>ng</a:t>
            </a:r>
            <a:r>
              <a:rPr lang="en-GB" sz="1600" dirty="0">
                <a:solidFill>
                  <a:schemeClr val="tx1"/>
                </a:solidFill>
              </a:rPr>
              <a:t>/mL) had the greatest improvement in OS (HR </a:t>
            </a:r>
            <a:r>
              <a:rPr lang="en-GB" sz="1600" dirty="0" smtClean="0">
                <a:solidFill>
                  <a:schemeClr val="tx1"/>
                </a:solidFill>
              </a:rPr>
              <a:t>0.65; 95</a:t>
            </a:r>
            <a:r>
              <a:rPr lang="en-GB" sz="1600" dirty="0">
                <a:solidFill>
                  <a:schemeClr val="tx1"/>
                </a:solidFill>
              </a:rPr>
              <a:t>% CI 0.51, </a:t>
            </a:r>
            <a:r>
              <a:rPr lang="en-GB" sz="1600" dirty="0" smtClean="0">
                <a:solidFill>
                  <a:schemeClr val="tx1"/>
                </a:solidFill>
              </a:rPr>
              <a:t>0.83) </a:t>
            </a:r>
            <a:r>
              <a:rPr lang="en-GB" sz="1600" dirty="0">
                <a:solidFill>
                  <a:schemeClr val="tx1"/>
                </a:solidFill>
              </a:rPr>
              <a:t>and PFS (HR </a:t>
            </a:r>
            <a:r>
              <a:rPr lang="en-GB" sz="1600" dirty="0" smtClean="0">
                <a:solidFill>
                  <a:schemeClr val="tx1"/>
                </a:solidFill>
              </a:rPr>
              <a:t>0.79; 95</a:t>
            </a:r>
            <a:r>
              <a:rPr lang="en-GB" sz="1600" dirty="0">
                <a:solidFill>
                  <a:schemeClr val="tx1"/>
                </a:solidFill>
              </a:rPr>
              <a:t>% CI 0.63, </a:t>
            </a:r>
            <a:r>
              <a:rPr lang="en-GB" sz="1600" dirty="0" smtClean="0">
                <a:solidFill>
                  <a:schemeClr val="tx1"/>
                </a:solidFill>
              </a:rPr>
              <a:t>0.99)</a:t>
            </a:r>
            <a:endParaRPr lang="en-GB" sz="1600" dirty="0">
              <a:solidFill>
                <a:schemeClr val="tx1"/>
              </a:solidFill>
            </a:endParaRPr>
          </a:p>
          <a:p>
            <a:pPr>
              <a:spcAft>
                <a:spcPts val="1200"/>
              </a:spcAft>
              <a:buClr>
                <a:srgbClr val="043882"/>
              </a:buClr>
            </a:pPr>
            <a:r>
              <a:rPr lang="en-GB" sz="1600" dirty="0">
                <a:solidFill>
                  <a:schemeClr val="tx1"/>
                </a:solidFill>
              </a:rPr>
              <a:t>The improvement in OS was maintained across subgroups of patient characteristics, including </a:t>
            </a:r>
            <a:r>
              <a:rPr lang="en-GB" sz="1600" i="1" dirty="0">
                <a:solidFill>
                  <a:schemeClr val="tx1"/>
                </a:solidFill>
              </a:rPr>
              <a:t>KRAS </a:t>
            </a:r>
            <a:r>
              <a:rPr lang="en-GB" sz="1600" dirty="0" smtClean="0">
                <a:solidFill>
                  <a:schemeClr val="tx1"/>
                </a:solidFill>
              </a:rPr>
              <a:t>status</a:t>
            </a:r>
            <a:endParaRPr lang="en-GB" sz="1600" dirty="0">
              <a:solidFill>
                <a:schemeClr val="tx1"/>
              </a:solidFill>
            </a:endParaRPr>
          </a:p>
          <a:p>
            <a:pPr marL="0" lvl="0" indent="0">
              <a:buClr>
                <a:srgbClr val="043882"/>
              </a:buClr>
              <a:buNone/>
            </a:pPr>
            <a:r>
              <a:rPr lang="en-GB" sz="1600" b="1" dirty="0">
                <a:solidFill>
                  <a:schemeClr val="tx1"/>
                </a:solidFill>
              </a:rPr>
              <a:t>Conclusions</a:t>
            </a:r>
            <a:endParaRPr lang="en-GB" sz="1600" dirty="0">
              <a:solidFill>
                <a:schemeClr val="tx1"/>
              </a:solidFill>
            </a:endParaRPr>
          </a:p>
          <a:p>
            <a:pPr>
              <a:spcAft>
                <a:spcPts val="600"/>
              </a:spcAft>
              <a:buClr>
                <a:srgbClr val="043882"/>
              </a:buClr>
            </a:pPr>
            <a:r>
              <a:rPr lang="en-GB" sz="1600" b="1" dirty="0">
                <a:solidFill>
                  <a:schemeClr val="tx1"/>
                </a:solidFill>
              </a:rPr>
              <a:t>Patients with </a:t>
            </a:r>
            <a:r>
              <a:rPr lang="en-GB" sz="1600" b="1" dirty="0" err="1">
                <a:solidFill>
                  <a:schemeClr val="tx1"/>
                </a:solidFill>
              </a:rPr>
              <a:t>mCRC</a:t>
            </a:r>
            <a:r>
              <a:rPr lang="en-GB" sz="1600" b="1" dirty="0">
                <a:solidFill>
                  <a:schemeClr val="tx1"/>
                </a:solidFill>
              </a:rPr>
              <a:t> are frequently vitamin D deficient</a:t>
            </a:r>
          </a:p>
          <a:p>
            <a:pPr>
              <a:spcAft>
                <a:spcPts val="600"/>
              </a:spcAft>
              <a:buClr>
                <a:srgbClr val="043882"/>
              </a:buClr>
            </a:pPr>
            <a:r>
              <a:rPr lang="en-GB" sz="1600" b="1" dirty="0">
                <a:solidFill>
                  <a:schemeClr val="tx1"/>
                </a:solidFill>
              </a:rPr>
              <a:t>Higher vitamin D levels were associated with significantly improved OS and PFS</a:t>
            </a:r>
          </a:p>
          <a:p>
            <a:pPr>
              <a:spcAft>
                <a:spcPts val="1200"/>
              </a:spcAft>
              <a:buClr>
                <a:srgbClr val="043882"/>
              </a:buClr>
            </a:pPr>
            <a:r>
              <a:rPr lang="en-GB" sz="1600" b="1" dirty="0">
                <a:solidFill>
                  <a:schemeClr val="tx1"/>
                </a:solidFill>
              </a:rPr>
              <a:t>A Phase II randomised trial is currently underway to investigate the impact of vitamin D supplementation in combination with </a:t>
            </a:r>
            <a:r>
              <a:rPr lang="en-GB" sz="1600" b="1" dirty="0" smtClean="0">
                <a:solidFill>
                  <a:schemeClr val="tx1"/>
                </a:solidFill>
              </a:rPr>
              <a:t>chemotherapy</a:t>
            </a:r>
            <a:endParaRPr lang="en-GB" sz="1600" b="1" dirty="0">
              <a:solidFill>
                <a:schemeClr val="tx1"/>
              </a:solidFill>
            </a:endParaRPr>
          </a:p>
        </p:txBody>
      </p:sp>
      <p:sp>
        <p:nvSpPr>
          <p:cNvPr id="5" name="Text Placeholder 4"/>
          <p:cNvSpPr>
            <a:spLocks noGrp="1"/>
          </p:cNvSpPr>
          <p:nvPr>
            <p:ph type="body" sz="quarter" idx="11"/>
          </p:nvPr>
        </p:nvSpPr>
        <p:spPr/>
        <p:txBody>
          <a:bodyPr/>
          <a:lstStyle/>
          <a:p>
            <a:r>
              <a:rPr lang="en-GB" dirty="0"/>
              <a:t>Ng </a:t>
            </a:r>
            <a:r>
              <a:rPr lang="fr-FR" dirty="0"/>
              <a:t>et al. J Clin </a:t>
            </a:r>
            <a:r>
              <a:rPr lang="fr-FR" dirty="0" err="1"/>
              <a:t>Oncol</a:t>
            </a:r>
            <a:r>
              <a:rPr lang="fr-FR" dirty="0"/>
              <a:t> 2015; 33 (</a:t>
            </a:r>
            <a:r>
              <a:rPr lang="fr-FR" dirty="0" err="1"/>
              <a:t>suppl</a:t>
            </a:r>
            <a:r>
              <a:rPr lang="fr-FR" dirty="0"/>
              <a:t> 3; </a:t>
            </a:r>
            <a:r>
              <a:rPr lang="fr-FR" dirty="0" err="1"/>
              <a:t>abstr</a:t>
            </a:r>
            <a:r>
              <a:rPr lang="fr-FR" dirty="0"/>
              <a:t> 507</a:t>
            </a:r>
            <a:r>
              <a:rPr lang="fr-FR" dirty="0" smtClean="0"/>
              <a:t>)</a:t>
            </a:r>
            <a:endParaRPr lang="en-GB" dirty="0"/>
          </a:p>
        </p:txBody>
      </p:sp>
    </p:spTree>
    <p:extLst>
      <p:ext uri="{BB962C8B-B14F-4D97-AF65-F5344CB8AC3E}">
        <p14:creationId xmlns:p14="http://schemas.microsoft.com/office/powerpoint/2010/main" val="20622145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11271</Words>
  <Application>Microsoft Office PowerPoint</Application>
  <PresentationFormat>Bildschirmpräsentation (4:3)</PresentationFormat>
  <Paragraphs>2413</Paragraphs>
  <Slides>78</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78</vt:i4>
      </vt:variant>
    </vt:vector>
  </HeadingPairs>
  <TitlesOfParts>
    <vt:vector size="86" baseType="lpstr">
      <vt:lpstr>ＭＳ Ｐゴシック</vt:lpstr>
      <vt:lpstr>SimSun</vt:lpstr>
      <vt:lpstr>Arial</vt:lpstr>
      <vt:lpstr>Calibri</vt:lpstr>
      <vt:lpstr>Tahoma</vt:lpstr>
      <vt:lpstr>Times New Roman</vt:lpstr>
      <vt:lpstr>Wingdings</vt:lpstr>
      <vt:lpstr>1_Default Design</vt:lpstr>
      <vt:lpstr>GI SLIDE DECK 2015 Selected abstracts from:</vt:lpstr>
      <vt:lpstr>Letter from ESDO</vt:lpstr>
      <vt:lpstr>ESDO Medical Oncology Slide Deck  Editors 2015</vt:lpstr>
      <vt:lpstr>Glossary</vt:lpstr>
      <vt:lpstr>Contents</vt:lpstr>
      <vt:lpstr>Colorectal cancer</vt:lpstr>
      <vt:lpstr>507: Vitamin D status and survival of metastatic colorectal cancer patients: Results from CALGB/SWOG 80405 (Alliance) – Ng K, et al</vt:lpstr>
      <vt:lpstr>507: Vitamin D status and survival of metastatic colorectal cancer patients: Results from CALGB/SWOG 80405 (Alliance) – Ng K, et al</vt:lpstr>
      <vt:lpstr>507: Vitamin D status and survival of metastatic colorectal cancer patients: Results from CALGB/SWOG 80405 (Alliance) – Ng K, et al</vt:lpstr>
      <vt:lpstr>Colon cancer</vt:lpstr>
      <vt:lpstr>508: HapB3 and the deep intronic variant c.1129-5923 C&gt;G of the dihydropyrimidine dehydrogenase gene (DPYD) to predict toxicity in stage III colon cancer (CC) patients (pts) (NCCTG Alliance N0147) – Lee AM, et al</vt:lpstr>
      <vt:lpstr>508: HapB3 and the deep intronic variant c.1129-5923 C&gt;G of the dihydropyrimidine dehydrogenase gene (DPYD) to predict toxicity in stage III colon cancer (CC) patients (pts) (NCCTG Alliance N0147) – Lee AM, et al</vt:lpstr>
      <vt:lpstr>Rectal cancer</vt:lpstr>
      <vt:lpstr>509: Organ preservation in patients with rectal cancer with clinical complete response after neoadjuvant therapy – Smith JJ, et al</vt:lpstr>
      <vt:lpstr>509: Organ preservation in patients with rectal cancer with clinical complete response after neoadjuvant therapy – Smith JJ, et al</vt:lpstr>
      <vt:lpstr>510: Optimal timing of surgical resection after radiation therapy in locally advanced rectal adenocarcinoma: An analysis of the National Cancer Database (NCDB) – Huntington CR, et al</vt:lpstr>
      <vt:lpstr>510: Optimal timing of surgical resection after radiation therapy in locally advanced rectal adenocarcinoma: An analysis of the National Cancer Database (NCDB) – Huntington CR, et al</vt:lpstr>
      <vt:lpstr>liver metastases</vt:lpstr>
      <vt:lpstr>511: Effect of preoperative hepatic and regional arterial chemotherapy on metachronous liver metastasis after curative colorectal cancer resection:  A prospective, multicenter, randomized controlled trial – Xu J, et al</vt:lpstr>
      <vt:lpstr>511: Effect of preoperative hepatic and regional arterial chemotherapy on metachronous liver metastasis after curative colorectal cancer resection:  A prospective, multicenter, randomized controlled trial – Xu J, et al</vt:lpstr>
      <vt:lpstr>Second and further  lines of treatment</vt:lpstr>
      <vt:lpstr>512: RAISE: A randomized, double-blind, multicenter phase III study of irinotecan, folinic acid, and 5-fluorouracil (FOLFIRI) plus ramucirumab (RAM) or placebo (PBO) in patients (pts) with metastatic colorectal carcinoma (CRC) progressive during or following first-line combination therapy with bevacizumab (bev), oxaliplatin (ox), and a fluoropyrimidine (fp) – Tabernero J, et al</vt:lpstr>
      <vt:lpstr>512: RAISE: A randomized, double-blind, multicenter phase III study of irinotecan, folinic acid, and 5-fluorouracil (FOLFIRI) plus ramucirumab (RAM) or placebo (PBO) in patients (pts) with metastatic colorectal carcinoma (CRC) progressive during or following first-line combination therapy with bevacizumab (bev), oxaliplatin (ox), and a fluoropyrimidine (fp) – Tabernero J, et al</vt:lpstr>
      <vt:lpstr>512: RAISE: A randomized, double-blind, multicenter phase III study of irinotecan, folinic acid, and 5-fluorouracil (FOLFIRI) plus ramucirumab (RAM) or placebo (PBO) in patients (pts) with metastatic colorectal carcinoma (CRC) progressive during or following first-line combination therapy with bevacizumab (bev), oxaliplatin (ox), and a fluoropyrimidine (fp) – Tabernero J, et al</vt:lpstr>
      <vt:lpstr>513: A randomized, double-blind, parallel-group, placebo-controlled, multicenter, phase II clinical study of famitinib in the treatment of advanced metastatic colorectal cancer – Xu RH, et al</vt:lpstr>
      <vt:lpstr>513: A randomized, double-blind, parallel-group, placebo-controlled, multicenter, phase II clinical study of famitinib in the treatment of advanced metastatic colorectal cancer – Xu RH, et al</vt:lpstr>
      <vt:lpstr>Oesophageal and  gastric cancer</vt:lpstr>
      <vt:lpstr>4: Morbidity and mortality after laparoscopy-assisted and open distal gastrectomy for stage I gastric cancer: Results from a multicenter randomized controlled trial (KLASS-01) – Hyuk-Joon L, et al</vt:lpstr>
      <vt:lpstr>4: Morbidity and mortality after laparoscopy-assisted and open distal gastrectomy for stage I gastric cancer: Results from a multicenter randomized controlled trial (KLASS-01) – Hyuk-Joon L, et al</vt:lpstr>
      <vt:lpstr>4: Morbidity and mortality after laparoscopy-assisted and open distal gastrectomy for stage I gastric cancer: Results from a multicenter randomized controlled trial (KLASS-01) – Hyuk-Joon L, et al</vt:lpstr>
      <vt:lpstr>5: Hybrid minimally invasive versus open oesophagectomy for patients with oesophageal cancer: A multicenter, open-label, randomized phase III controlled trial, the MIRO trial – Mariette C, et al</vt:lpstr>
      <vt:lpstr>5: Hybrid minimally invasive versus open oesophagectomy for patients with oesophageal cancer: A multicenter, open-label, randomized phase III controlled trial, the MIRO trial – Mariette C, et al</vt:lpstr>
      <vt:lpstr>5: Hybrid minimally invasive versus open oesophagectomy for patients with oesophageal cancer: A multicenter, open-label, randomized phase III controlled trial, the MIRO trial – Mariette C, et al</vt:lpstr>
      <vt:lpstr>1: Clinical activity of AMG 337, an oral MET kinase inhibitor, in adult patients (pts) with MET-amplified gastroesophageal junction (GEJ), gastric (G), or esophageal (E) cancer – Kwak EL, et al</vt:lpstr>
      <vt:lpstr>1: Clinical activity of AMG 337, an oral MET kinase inhibitor, in adult patients (pts) with MET-amplified gastroesophageal junction (GEJ), gastric (G), or esophageal (E) cancer – Kwak EL, et al</vt:lpstr>
      <vt:lpstr>1: Clinical activity of AMG 337, an oral MET kinase inhibitor, in adult patients (pts) with MET-amplified gastroesophageal junction (GEJ), gastric (G), or esophageal (E) cancer – Kwak EL, et al</vt:lpstr>
      <vt:lpstr>2: Randomized phase II study of FOLFOX +/- MET inhibitor, onartuzumab (O), in advanced gastroesophageal adenocarcinoma (GEC) – Shah MA, et al</vt:lpstr>
      <vt:lpstr>2: Randomized phase II study of FOLFOX +/- MET inhibitor, onartuzumab (O), in advanced gastroesophageal adenocarcinoma (GEC) – Shah MA, et al</vt:lpstr>
      <vt:lpstr>2: Randomized phase II study of FOLFOX +/- MET inhibitor, onartuzumab (O), in advanced gastroesophageal adenocarcinoma (GEC) – Shah MA, et al</vt:lpstr>
      <vt:lpstr>3: Relationship between PD-L1 expression and clinical outcomes in patients (pts) with advanced gastric cancer treated with the anti-PD-1 monoclonal antibody pembrolizumab (Pembro; MK-3475) in KEYNOTE-012 – Muro K, et al</vt:lpstr>
      <vt:lpstr>3: Relationship between PD-L1 expression and clinical outcomes in patients (pts) with advanced gastric cancer treated with the anti-PD-1 monoclonal antibody pembrolizumab (Pembro; MK-3475) in KEYNOTE-012 – Muro K, et al</vt:lpstr>
      <vt:lpstr>3: Relationship between PD-L1 expression and clinical outcomes in patients (pts) with advanced gastric cancer treated with the anti-PD-1 monoclonal antibody pembrolizumab (Pembro; MK-3475) in KEYNOTE-012 – Muro K, et al</vt:lpstr>
      <vt:lpstr>6: Full report of the TROG 03.01, NCIC CTG ES2 multinational phase III study in advanced esophageal cancer comparing palliation of dysphagia and quality of life in patients treated with radiotherapy or chemoradiotherapy – Penniment MG, et al</vt:lpstr>
      <vt:lpstr>6: Full report of the TROG 03.01, NCIC CTG ES2 multinational phase III study in advanced esophageal cancer comparing palliation of dysphagia and quality of life in patients treated with radiotherapy or chemoradiotherapy – Penniment MG, et al</vt:lpstr>
      <vt:lpstr>Biomarkers </vt:lpstr>
      <vt:lpstr>7: Comprehensive genomic profiling (CGP) of advanced stage esophageal squamous cell carcinomas (ESCC) and esophageal adenocarcinomas (EAC) to reveal similarities and differences – Wang K, et al</vt:lpstr>
      <vt:lpstr>7: Comprehensive genomic profiling (CGP) of advanced stage esophageal squamous cell carcinomas (ESCC) and esophageal adenocarcinomas (EAC) to reveal similarities and differences – Wang K, et al</vt:lpstr>
      <vt:lpstr>8: Identification of the gastric microbiome from endoscopic biopsy samples using whole genome sequencing – Zhang C, et al</vt:lpstr>
      <vt:lpstr>8: Identification of the gastric microbiome from endoscopic biopsy samples using whole genome sequencing – Zhang C, et al</vt:lpstr>
      <vt:lpstr>Hepatocellular carcinoma</vt:lpstr>
      <vt:lpstr>236: New prognostic staging system from the multivariate survival analysis (MVA) of the patients with unresectable hepatocellular carcinoma (HCC) treated with doxorubicin drug eluting beads transarterial chemoembolization (DEB TACE) – Prajapati HJ, et al</vt:lpstr>
      <vt:lpstr>236: New prognostic staging system from the multivariate survival analysis (MVA) of the patients with unresectable hepatocellular carcinoma (HCC) treated with doxorubicin drug eluting beads transarterial chemoembolization (DEB TACE) – Prajapati HJ, et al</vt:lpstr>
      <vt:lpstr>237: Phase II study of front-line dovitinib (TKI258) versus sorafenib in patients (pts) with advanced hepatocellular carcinoma (HCC)  – Cheng AL, et al</vt:lpstr>
      <vt:lpstr>237: Phase II study of front-line dovitinib (TKI258) versus sorafenib in patients (pts) with advanced hepatocellular carcinoma (HCC)  – Cheng AL, et al</vt:lpstr>
      <vt:lpstr>237: Phase II study of front-line dovitinib (TKI258) versus sorafenib in patients (pts) with advanced hepatocellular carcinoma (HCC)  – Cheng AL, et al</vt:lpstr>
      <vt:lpstr>238: Randomized phase II trial comparing the efficacy and safety of nintedanib versus sorafenib in patients with advanced hepatocellular carcinoma (HCC) – Palmer DH, et al</vt:lpstr>
      <vt:lpstr>238: Randomized phase II trial comparing the efficacy and safety of nintedanib versus sorafenib in patients with advanced hepatocellular carcinoma (HCC) – Palmer DH, et al</vt:lpstr>
      <vt:lpstr>238: Randomized phase II trial comparing the efficacy and safety of nintedanib versus sorafenib in patients with advanced hepatocellular carcinoma (HCC) – Palmer DH, et al</vt:lpstr>
      <vt:lpstr>232: Ramucirumab (RAM) as second-line treatment in patients (pts) with advanced hepatocellular carcinoma (HCC): Analysis of patients with elevated α-fetoprotein (AFP) from the randomized phase III REACH study  – Zhu AX, et al</vt:lpstr>
      <vt:lpstr>232: Ramucirumab (RAM) as second-line treatment in patients (pts) with advanced hepatocellular carcinoma (HCC): Analysis of patients with elevated α-fetoprotein (AFP) from the randomized phase III REACH study  – Zhu AX, et al</vt:lpstr>
      <vt:lpstr>230: eNOS polymorphisms in relation to outcome in advanced HCC patients receiving sorafenib – Casadei Gardini A, et al</vt:lpstr>
      <vt:lpstr>230: eNOS polymorphisms in relation to outcome in advanced HCC patients receiving sorafenib – Casadei Gardini A, et al</vt:lpstr>
      <vt:lpstr>Pancreatic cancer</vt:lpstr>
      <vt:lpstr>235: Prognosis model for overall survival in locally advanced unresectable pancreatic carcinoma: An ancillary study of the LAP 07 trial  – Vernerey D, et al</vt:lpstr>
      <vt:lpstr>235: Prognosis model for overall survival in locally advanced unresectable pancreatic carcinoma: An ancillary study of the LAP 07 trial  – Vernerey D, et al</vt:lpstr>
      <vt:lpstr>338: Phase IB study of FOLFIRINOX plus PF-04136309 in patients with borderline resectable and locally advanced pancreatic adenocarcinoma (PC) – Wang-Gillam A, et al</vt:lpstr>
      <vt:lpstr>338: Phase IB study of FOLFIRINOX plus PF-04136309 in patients with borderline resectable and locally advanced pancreatic adenocarcinoma (PC) – Wang-Gillam A, et al</vt:lpstr>
      <vt:lpstr>338: Phase IB study of FOLFIRINOX plus PF-04136309 in patients with borderline resectable and locally advanced pancreatic adenocarcinoma (PC) – Wang-Gillam A, et al</vt:lpstr>
      <vt:lpstr>234: Expanded analyses of NAPOLI-1: Phase 3 study of MM-398 (nal-IRI), with or without fluorouracil and leucovorin, versus 5-fluorouracil and leucovorin, in metastatic pancreatic cancer (mPAC) previously treated with gemcitabine-based therapy – Chen LT, et al</vt:lpstr>
      <vt:lpstr>234: Expanded analyses of NAPOLI-1: Phase 3 study of MM-398 (nal-IRI), with or without fluorouracil and leucovorin, versus 5-fluorouracil and leucovorin, in metastatic pancreatic cancer (mPAC) previously treated with gemcitabine-based therapy – Chen LT, et al</vt:lpstr>
      <vt:lpstr>234: Expanded analyses of NAPOLI-1: Phase 3 study of MM-398 (nal-IRI), with or without fluorouracil and leucovorin, versus 5-fluorouracil and leucovorin, in metastatic pancreatic cancer (mPAC) previously treated with gemcitabine-based therapy – Chen LT, et al</vt:lpstr>
      <vt:lpstr>Biliary tract cancer</vt:lpstr>
      <vt:lpstr>231: Comprehensive genomic profiling of biliary tract cancers reveals tumor-specific differences and a high frequency of clinically relevant genomic alterations – Ross JS, et al</vt:lpstr>
      <vt:lpstr>231: Comprehensive genomic profiling of biliary tract cancers reveals tumor-specific differences and a high frequency of clinically relevant genomic alterations – Ross JS, et al</vt:lpstr>
      <vt:lpstr>231: Comprehensive genomic profiling of biliary tract cancers reveals tumor-specific differences and a high frequency of clinically relevant genomic alterations – Ross JS, et al</vt:lpstr>
      <vt:lpstr>PANCREATIC NEUROENDOCRINE TUMOURS </vt:lpstr>
      <vt:lpstr>233: Effects of lanreotide autogel/depot (LAN) in pancreatic neuroendocrine tumors (pNETs): A subgroup analysis from the CLARINET study  – Phan AT, et al</vt:lpstr>
      <vt:lpstr>233: Effects of lanreotide autogel/depot (LAN) in pancreatic neuroendocrine tumors (pNETs): A subgroup analysis from the CLARINET study  – Phan AT, et al</vt:lpstr>
    </vt:vector>
  </TitlesOfParts>
  <Company>AP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Tina Waclawek</cp:lastModifiedBy>
  <cp:revision>1021</cp:revision>
  <dcterms:created xsi:type="dcterms:W3CDTF">2011-02-23T10:20:57Z</dcterms:created>
  <dcterms:modified xsi:type="dcterms:W3CDTF">2015-05-17T11:53:40Z</dcterms:modified>
</cp:coreProperties>
</file>