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52"/>
  </p:notesMasterIdLst>
  <p:handoutMasterIdLst>
    <p:handoutMasterId r:id="rId53"/>
  </p:handoutMasterIdLst>
  <p:sldIdLst>
    <p:sldId id="287" r:id="rId3"/>
    <p:sldId id="269" r:id="rId4"/>
    <p:sldId id="293" r:id="rId5"/>
    <p:sldId id="487" r:id="rId6"/>
    <p:sldId id="430" r:id="rId7"/>
    <p:sldId id="526" r:id="rId8"/>
    <p:sldId id="528" r:id="rId9"/>
    <p:sldId id="529" r:id="rId10"/>
    <p:sldId id="530" r:id="rId11"/>
    <p:sldId id="531" r:id="rId12"/>
    <p:sldId id="532" r:id="rId13"/>
    <p:sldId id="533" r:id="rId14"/>
    <p:sldId id="534" r:id="rId15"/>
    <p:sldId id="535" r:id="rId16"/>
    <p:sldId id="536" r:id="rId17"/>
    <p:sldId id="537" r:id="rId18"/>
    <p:sldId id="538" r:id="rId19"/>
    <p:sldId id="539" r:id="rId20"/>
    <p:sldId id="477" r:id="rId21"/>
    <p:sldId id="481" r:id="rId22"/>
    <p:sldId id="502" r:id="rId23"/>
    <p:sldId id="503" r:id="rId24"/>
    <p:sldId id="504" r:id="rId25"/>
    <p:sldId id="505" r:id="rId26"/>
    <p:sldId id="506" r:id="rId27"/>
    <p:sldId id="507" r:id="rId28"/>
    <p:sldId id="508" r:id="rId29"/>
    <p:sldId id="478" r:id="rId30"/>
    <p:sldId id="509" r:id="rId31"/>
    <p:sldId id="510" r:id="rId32"/>
    <p:sldId id="511" r:id="rId33"/>
    <p:sldId id="543" r:id="rId34"/>
    <p:sldId id="544" r:id="rId35"/>
    <p:sldId id="545" r:id="rId36"/>
    <p:sldId id="546" r:id="rId37"/>
    <p:sldId id="512" r:id="rId38"/>
    <p:sldId id="513" r:id="rId39"/>
    <p:sldId id="514" r:id="rId40"/>
    <p:sldId id="515" r:id="rId41"/>
    <p:sldId id="516" r:id="rId42"/>
    <p:sldId id="517" r:id="rId43"/>
    <p:sldId id="518" r:id="rId44"/>
    <p:sldId id="519" r:id="rId45"/>
    <p:sldId id="520" r:id="rId46"/>
    <p:sldId id="521" r:id="rId47"/>
    <p:sldId id="522" r:id="rId48"/>
    <p:sldId id="523" r:id="rId49"/>
    <p:sldId id="524" r:id="rId50"/>
    <p:sldId id="525" r:id="rId51"/>
  </p:sldIdLst>
  <p:sldSz cx="9144000" cy="6858000" type="screen4x3"/>
  <p:notesSz cx="6858000" cy="9144000"/>
  <p:custDataLst>
    <p:tags r:id="rId54"/>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FF00FF"/>
    <a:srgbClr val="4D4D4D"/>
    <a:srgbClr val="A0A0A0"/>
    <a:srgbClr val="DDDDDD"/>
    <a:srgbClr val="B60D27"/>
    <a:srgbClr val="043882"/>
    <a:srgbClr val="C0C0C0"/>
    <a:srgbClr val="2894FF"/>
    <a:srgbClr val="DAE1E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00" autoAdjust="0"/>
    <p:restoredTop sz="94660"/>
  </p:normalViewPr>
  <p:slideViewPr>
    <p:cSldViewPr snapToGrid="0" showGuides="1">
      <p:cViewPr varScale="1">
        <p:scale>
          <a:sx n="109" d="100"/>
          <a:sy n="109" d="100"/>
        </p:scale>
        <p:origin x="-270" y="-78"/>
      </p:cViewPr>
      <p:guideLst>
        <p:guide orient="horz" pos="4148"/>
        <p:guide orient="horz" pos="105"/>
        <p:guide orient="horz" pos="2160"/>
        <p:guide pos="2880"/>
        <p:guide pos="233"/>
        <p:guide pos="5527"/>
      </p:guideLst>
    </p:cSldViewPr>
  </p:slideViewPr>
  <p:notesTextViewPr>
    <p:cViewPr>
      <p:scale>
        <a:sx n="100" d="100"/>
        <a:sy n="100" d="100"/>
      </p:scale>
      <p:origin x="0" y="0"/>
    </p:cViewPr>
  </p:notesTextViewPr>
  <p:sorterViewPr>
    <p:cViewPr>
      <p:scale>
        <a:sx n="200" d="100"/>
        <a:sy n="2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24/06/2015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‹Nr.›</a:t>
            </a:fld>
            <a:endParaRPr lang="en-GB"/>
          </a:p>
        </p:txBody>
      </p:sp>
    </p:spTree>
    <p:extLst>
      <p:ext uri="{BB962C8B-B14F-4D97-AF65-F5344CB8AC3E}">
        <p14:creationId xmlns:p14="http://schemas.microsoft.com/office/powerpoint/2010/main" xmlns=""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6/24/2015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‹Nr.›</a:t>
            </a:fld>
            <a:endParaRPr lang="en-US"/>
          </a:p>
        </p:txBody>
      </p:sp>
    </p:spTree>
    <p:extLst>
      <p:ext uri="{BB962C8B-B14F-4D97-AF65-F5344CB8AC3E}">
        <p14:creationId xmlns:p14="http://schemas.microsoft.com/office/powerpoint/2010/main" xmlns=""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322" b="26987"/>
          <a:stretch/>
        </p:blipFill>
        <p:spPr>
          <a:xfrm>
            <a:off x="0" y="1588520"/>
            <a:ext cx="9144000" cy="4431279"/>
          </a:xfrm>
          <a:prstGeom prst="rect">
            <a:avLst/>
          </a:prstGeom>
        </p:spPr>
      </p:pic>
      <p:sp>
        <p:nvSpPr>
          <p:cNvPr id="6" name="Rectangle 5"/>
          <p:cNvSpPr/>
          <p:nvPr userDrawn="1"/>
        </p:nvSpPr>
        <p:spPr>
          <a:xfrm>
            <a:off x="0" y="1"/>
            <a:ext cx="9144000" cy="1588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t>Supported by Eli </a:t>
            </a:r>
            <a:r>
              <a:rPr lang="en-US" sz="1100" b="1" dirty="0"/>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5885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228600"/>
            <a:ext cx="8413751" cy="1277983"/>
          </a:xfrm>
        </p:spPr>
        <p:txBody>
          <a:bodyPr bIns="45720"/>
          <a:lstStyle>
            <a:lvl1pPr algn="l">
              <a:defRPr sz="44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5" y="1689463"/>
            <a:ext cx="3730626" cy="1484854"/>
          </a:xfrm>
        </p:spPr>
        <p:txBody>
          <a:bodyPr anchor="t"/>
          <a:lstStyle>
            <a:lvl1pPr marL="0" indent="0" algn="l">
              <a:buFontTx/>
              <a:buNone/>
              <a:defRPr b="1" u="none">
                <a:solidFill>
                  <a:schemeClr val="tx2"/>
                </a:solidFill>
                <a:effectLst/>
              </a:defRPr>
            </a:lvl1pPr>
          </a:lstStyle>
          <a:p>
            <a:pPr lvl="0"/>
            <a:r>
              <a:rPr lang="en-GB" noProof="0" dirty="0" smtClean="0"/>
              <a:t>Click to edit Master subtitle style</a:t>
            </a:r>
          </a:p>
        </p:txBody>
      </p:sp>
    </p:spTree>
    <p:extLst>
      <p:ext uri="{BB962C8B-B14F-4D97-AF65-F5344CB8AC3E}">
        <p14:creationId xmlns:p14="http://schemas.microsoft.com/office/powerpoint/2010/main" xmlns="" val="16313226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29760608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108232536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15776830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76892300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423407710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xmlns="" val="294518945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203637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t>Supported by Eli </a:t>
            </a:r>
            <a:r>
              <a:rPr lang="en-US" sz="1100" b="1" dirty="0"/>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28195365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30923277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10805839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42108430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12240403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Tree>
    <p:extLst>
      <p:ext uri="{BB962C8B-B14F-4D97-AF65-F5344CB8AC3E}">
        <p14:creationId xmlns:p14="http://schemas.microsoft.com/office/powerpoint/2010/main" xmlns="" val="25808095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975500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3785" b="12188"/>
          <a:stretch/>
        </p:blipFill>
        <p:spPr>
          <a:xfrm>
            <a:off x="0" y="1506583"/>
            <a:ext cx="9144000" cy="4513216"/>
          </a:xfrm>
          <a:prstGeom prst="rect">
            <a:avLst/>
          </a:prstGeom>
        </p:spPr>
      </p:pic>
      <p:sp>
        <p:nvSpPr>
          <p:cNvPr id="6" name="Rectangle 5"/>
          <p:cNvSpPr/>
          <p:nvPr userDrawn="1"/>
        </p:nvSpPr>
        <p:spPr>
          <a:xfrm>
            <a:off x="0" y="1"/>
            <a:ext cx="9144000" cy="1588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5885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228600"/>
            <a:ext cx="8413751" cy="1277983"/>
          </a:xfrm>
        </p:spPr>
        <p:txBody>
          <a:bodyPr bIns="45720"/>
          <a:lstStyle>
            <a:lvl1pPr algn="l">
              <a:defRPr sz="44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2943497" y="4453892"/>
            <a:ext cx="5835378" cy="1439499"/>
          </a:xfrm>
        </p:spPr>
        <p:txBody>
          <a:bodyPr anchor="b"/>
          <a:lstStyle>
            <a:lvl1pPr marL="0" indent="0" algn="r">
              <a:buFontTx/>
              <a:buNone/>
              <a:defRPr b="1" u="none">
                <a:solidFill>
                  <a:schemeClr val="tx2"/>
                </a:solidFill>
                <a:effectLst>
                  <a:outerShdw blurRad="38100" dist="38100" dir="2700000" algn="tl">
                    <a:srgbClr val="000000">
                      <a:alpha val="43137"/>
                    </a:srgbClr>
                  </a:outerShdw>
                </a:effectLst>
              </a:defRPr>
            </a:lvl1pPr>
          </a:lstStyle>
          <a:p>
            <a:pPr lvl="0"/>
            <a:r>
              <a:rPr lang="en-GB" noProof="0" dirty="0" smtClean="0"/>
              <a:t>Click to edit Master subtitle style</a:t>
            </a:r>
          </a:p>
        </p:txBody>
      </p:sp>
      <p:pic>
        <p:nvPicPr>
          <p:cNvPr id="14" name="Picture 13"/>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spTree>
    <p:extLst>
      <p:ext uri="{BB962C8B-B14F-4D97-AF65-F5344CB8AC3E}">
        <p14:creationId xmlns:p14="http://schemas.microsoft.com/office/powerpoint/2010/main" xmlns="" val="2226595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63" r:id="rId1"/>
    <p:sldLayoutId id="2147483656" r:id="rId2"/>
    <p:sldLayoutId id="2147483650" r:id="rId3"/>
    <p:sldLayoutId id="2147483664" r:id="rId4"/>
    <p:sldLayoutId id="2147483651" r:id="rId5"/>
    <p:sldLayoutId id="2147483652" r:id="rId6"/>
    <p:sldLayoutId id="2147483654" r:id="rId7"/>
    <p:sldLayoutId id="2147483655" r:id="rId8"/>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2607398435"/>
      </p:ext>
    </p:extLst>
  </p:cSld>
  <p:clrMap bg1="dk2" tx1="lt1" bg2="dk1"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slide" Target="slide7.xml"/><Relationship Id="rId7" Type="http://schemas.openxmlformats.org/officeDocument/2006/relationships/slide" Target="slide32.xml"/><Relationship Id="rId2" Type="http://schemas.openxmlformats.org/officeDocument/2006/relationships/slide" Target="slide6.xml"/><Relationship Id="rId1" Type="http://schemas.openxmlformats.org/officeDocument/2006/relationships/slideLayout" Target="../slideLayouts/slideLayout3.xml"/><Relationship Id="rId6" Type="http://schemas.openxmlformats.org/officeDocument/2006/relationships/slide" Target="slide28.xml"/><Relationship Id="rId5" Type="http://schemas.openxmlformats.org/officeDocument/2006/relationships/slide" Target="slide20.xml"/><Relationship Id="rId4" Type="http://schemas.openxmlformats.org/officeDocument/2006/relationships/slide" Target="slide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GI SLIDE DECK 2015</a:t>
            </a:r>
            <a:br>
              <a:rPr lang="en-US" dirty="0" smtClean="0"/>
            </a:br>
            <a:r>
              <a:rPr lang="en-US" sz="2800" b="0" dirty="0" smtClean="0"/>
              <a:t>Selected Abstracts on </a:t>
            </a:r>
            <a:r>
              <a:rPr lang="en-US" sz="2800" dirty="0" smtClean="0"/>
              <a:t>Colorectal Cancer </a:t>
            </a:r>
            <a:r>
              <a:rPr lang="en-US" sz="2800" b="0" dirty="0" smtClean="0"/>
              <a:t>from:</a:t>
            </a:r>
            <a:endParaRPr lang="en-GB" sz="2800" b="0" dirty="0"/>
          </a:p>
        </p:txBody>
      </p:sp>
      <p:sp>
        <p:nvSpPr>
          <p:cNvPr id="5" name="Subtitle 4"/>
          <p:cNvSpPr>
            <a:spLocks noGrp="1"/>
          </p:cNvSpPr>
          <p:nvPr>
            <p:ph type="subTitle" idx="1"/>
          </p:nvPr>
        </p:nvSpPr>
        <p:spPr/>
        <p:txBody>
          <a:bodyPr/>
          <a:lstStyle/>
          <a:p>
            <a:r>
              <a:rPr lang="en-US" dirty="0" smtClean="0"/>
              <a:t>ASCO Annual Meeting 2015</a:t>
            </a:r>
          </a:p>
          <a:p>
            <a:r>
              <a:rPr lang="en-GB" sz="1600" b="0" dirty="0"/>
              <a:t>29 May – 2 Jun </a:t>
            </a:r>
            <a:r>
              <a:rPr lang="en-GB" sz="1600" b="0" dirty="0" smtClean="0"/>
              <a:t>2015 </a:t>
            </a:r>
            <a:br>
              <a:rPr lang="en-GB" sz="1600" b="0" dirty="0" smtClean="0"/>
            </a:br>
            <a:r>
              <a:rPr lang="en-GB" sz="1600" b="0" dirty="0" smtClean="0"/>
              <a:t>Chicago, USA</a:t>
            </a:r>
            <a:endParaRPr lang="en-GB" sz="1600" b="0" dirty="0"/>
          </a:p>
        </p:txBody>
      </p:sp>
    </p:spTree>
    <p:extLst>
      <p:ext uri="{BB962C8B-B14F-4D97-AF65-F5344CB8AC3E}">
        <p14:creationId xmlns:p14="http://schemas.microsoft.com/office/powerpoint/2010/main" xmlns="" val="1946066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1077218"/>
          </a:xfrm>
          <a:prstGeom prst="rect">
            <a:avLst/>
          </a:prstGeom>
          <a:noFill/>
        </p:spPr>
        <p:txBody>
          <a:bodyPr wrap="square" lIns="0" rtlCol="0">
            <a:spAutoFit/>
          </a:bodyPr>
          <a:lstStyle/>
          <a:p>
            <a:pPr>
              <a:buClr>
                <a:srgbClr val="043882"/>
              </a:buClr>
            </a:pPr>
            <a:r>
              <a:rPr lang="en-GB" sz="1600" b="1" dirty="0">
                <a:solidFill>
                  <a:srgbClr val="4D4D4D"/>
                </a:solidFill>
              </a:rPr>
              <a:t>Study objective</a:t>
            </a:r>
            <a:r>
              <a:rPr lang="en-GB" sz="1600" dirty="0">
                <a:solidFill>
                  <a:srgbClr val="4D4D4D"/>
                </a:solidFill>
              </a:rPr>
              <a:t> </a:t>
            </a:r>
          </a:p>
          <a:p>
            <a:pPr marL="285750" lvl="1" indent="-285750">
              <a:spcAft>
                <a:spcPts val="1200"/>
              </a:spcAft>
              <a:buClr>
                <a:srgbClr val="043882"/>
              </a:buClr>
              <a:buFont typeface="Arial" panose="020B0604020202020204" pitchFamily="34" charset="0"/>
              <a:buChar char="•"/>
            </a:pPr>
            <a:r>
              <a:rPr lang="en-GB" sz="1600" dirty="0">
                <a:solidFill>
                  <a:srgbClr val="4D4D4D"/>
                </a:solidFill>
              </a:rPr>
              <a:t>To </a:t>
            </a:r>
            <a:r>
              <a:rPr lang="en-GB" sz="1600" dirty="0" smtClean="0">
                <a:solidFill>
                  <a:srgbClr val="4D4D4D"/>
                </a:solidFill>
              </a:rPr>
              <a:t>investigate the efficacy and safety of 3 vs. </a:t>
            </a:r>
            <a:r>
              <a:rPr lang="en-GB" sz="1600" dirty="0">
                <a:solidFill>
                  <a:srgbClr val="4D4D4D"/>
                </a:solidFill>
              </a:rPr>
              <a:t>6 months of </a:t>
            </a:r>
            <a:r>
              <a:rPr lang="en-GB" sz="1600" dirty="0" smtClean="0">
                <a:solidFill>
                  <a:srgbClr val="4D4D4D"/>
                </a:solidFill>
              </a:rPr>
              <a:t>treatment with </a:t>
            </a:r>
            <a:r>
              <a:rPr lang="en-GB" sz="1600" dirty="0" err="1" smtClean="0">
                <a:solidFill>
                  <a:srgbClr val="4D4D4D"/>
                </a:solidFill>
              </a:rPr>
              <a:t>oxaliplatin</a:t>
            </a:r>
            <a:r>
              <a:rPr lang="en-GB" sz="1600" dirty="0" smtClean="0">
                <a:solidFill>
                  <a:srgbClr val="4D4D4D"/>
                </a:solidFill>
              </a:rPr>
              <a:t>-based adjuvant chemotherapy, either </a:t>
            </a:r>
            <a:r>
              <a:rPr lang="en-GB" sz="1600" dirty="0" err="1" smtClean="0">
                <a:solidFill>
                  <a:srgbClr val="4D4D4D"/>
                </a:solidFill>
              </a:rPr>
              <a:t>oxaliplatin</a:t>
            </a:r>
            <a:r>
              <a:rPr lang="en-GB" sz="1600" dirty="0" smtClean="0">
                <a:solidFill>
                  <a:srgbClr val="4D4D4D"/>
                </a:solidFill>
              </a:rPr>
              <a:t> plus 5FU and </a:t>
            </a:r>
            <a:r>
              <a:rPr lang="en-GB" sz="1600" dirty="0" err="1" smtClean="0">
                <a:solidFill>
                  <a:srgbClr val="4D4D4D"/>
                </a:solidFill>
              </a:rPr>
              <a:t>folinic</a:t>
            </a:r>
            <a:r>
              <a:rPr lang="en-GB" sz="1600" dirty="0" smtClean="0">
                <a:solidFill>
                  <a:srgbClr val="4D4D4D"/>
                </a:solidFill>
              </a:rPr>
              <a:t> acid (FOLFOX) or </a:t>
            </a:r>
            <a:r>
              <a:rPr lang="en-GB" sz="1600" dirty="0" err="1" smtClean="0">
                <a:solidFill>
                  <a:srgbClr val="4D4D4D"/>
                </a:solidFill>
              </a:rPr>
              <a:t>oxaliplatin</a:t>
            </a:r>
            <a:r>
              <a:rPr lang="en-GB" sz="1600" dirty="0" smtClean="0">
                <a:solidFill>
                  <a:srgbClr val="4D4D4D"/>
                </a:solidFill>
              </a:rPr>
              <a:t> plus </a:t>
            </a:r>
            <a:r>
              <a:rPr lang="en-GB" sz="1600" dirty="0" err="1" smtClean="0">
                <a:solidFill>
                  <a:srgbClr val="4D4D4D"/>
                </a:solidFill>
              </a:rPr>
              <a:t>capecitabine</a:t>
            </a:r>
            <a:r>
              <a:rPr lang="en-GB" sz="1600" dirty="0" smtClean="0">
                <a:solidFill>
                  <a:srgbClr val="4D4D4D"/>
                </a:solidFill>
              </a:rPr>
              <a:t> (</a:t>
            </a:r>
            <a:r>
              <a:rPr lang="en-GB" sz="1600" dirty="0" err="1" smtClean="0">
                <a:solidFill>
                  <a:srgbClr val="4D4D4D"/>
                </a:solidFill>
              </a:rPr>
              <a:t>Xelox</a:t>
            </a:r>
            <a:r>
              <a:rPr lang="en-GB" sz="1600" dirty="0" smtClean="0">
                <a:solidFill>
                  <a:srgbClr val="4D4D4D"/>
                </a:solidFill>
              </a:rPr>
              <a:t>) in patients with colorectal cancer</a:t>
            </a:r>
          </a:p>
        </p:txBody>
      </p:sp>
      <p:sp>
        <p:nvSpPr>
          <p:cNvPr id="6" name="Title 5"/>
          <p:cNvSpPr>
            <a:spLocks noGrp="1"/>
          </p:cNvSpPr>
          <p:nvPr>
            <p:ph type="title"/>
          </p:nvPr>
        </p:nvSpPr>
        <p:spPr/>
        <p:txBody>
          <a:bodyPr/>
          <a:lstStyle/>
          <a:p>
            <a:r>
              <a:rPr lang="en-GB" sz="1800" dirty="0" smtClean="0"/>
              <a:t>3514: Toxicity and quality of life data from SCOT: An international phase III randomized (1:1) </a:t>
            </a:r>
            <a:r>
              <a:rPr lang="en-GB" sz="1800" dirty="0" err="1" smtClean="0"/>
              <a:t>noninferiority</a:t>
            </a:r>
            <a:r>
              <a:rPr lang="en-GB" sz="1800" dirty="0" smtClean="0"/>
              <a:t> trial comparing 3 vs 6 months of </a:t>
            </a:r>
            <a:r>
              <a:rPr lang="en-GB" sz="1800" dirty="0" err="1" smtClean="0"/>
              <a:t>oxaliplatin</a:t>
            </a:r>
            <a:r>
              <a:rPr lang="en-GB" sz="1800" dirty="0" smtClean="0"/>
              <a:t>-based adjuvant chemotherapy </a:t>
            </a:r>
            <a:r>
              <a:rPr lang="en-GB" sz="1800" dirty="0"/>
              <a:t>– </a:t>
            </a:r>
            <a:r>
              <a:rPr lang="en-GB" sz="1800" dirty="0" err="1" smtClean="0"/>
              <a:t>Iveson</a:t>
            </a:r>
            <a:r>
              <a:rPr lang="en-GB" sz="1800" dirty="0" smtClean="0"/>
              <a:t> T, </a:t>
            </a:r>
            <a:r>
              <a:rPr lang="en-GB" sz="1800" dirty="0"/>
              <a:t>et al</a:t>
            </a:r>
          </a:p>
        </p:txBody>
      </p:sp>
      <p:sp>
        <p:nvSpPr>
          <p:cNvPr id="8" name="Text Placeholder 7"/>
          <p:cNvSpPr>
            <a:spLocks noGrp="1"/>
          </p:cNvSpPr>
          <p:nvPr>
            <p:ph type="body" sz="quarter" idx="11"/>
          </p:nvPr>
        </p:nvSpPr>
        <p:spPr>
          <a:xfrm>
            <a:off x="4648200" y="6096000"/>
            <a:ext cx="4343400" cy="487363"/>
          </a:xfrm>
        </p:spPr>
        <p:txBody>
          <a:bodyPr/>
          <a:lstStyle/>
          <a:p>
            <a:r>
              <a:rPr lang="en-GB" dirty="0" err="1" smtClean="0"/>
              <a:t>Iveson</a:t>
            </a:r>
            <a:r>
              <a:rPr lang="en-GB" dirty="0" smtClean="0"/>
              <a:t> </a:t>
            </a:r>
            <a:r>
              <a:rPr lang="fr-FR" dirty="0" smtClean="0"/>
              <a:t>et </a:t>
            </a:r>
            <a:r>
              <a:rPr lang="fr-FR" dirty="0"/>
              <a:t>al. </a:t>
            </a:r>
            <a:r>
              <a:rPr lang="en-GB" dirty="0"/>
              <a:t>J </a:t>
            </a:r>
            <a:r>
              <a:rPr lang="en-GB" dirty="0" err="1"/>
              <a:t>Clin</a:t>
            </a:r>
            <a:r>
              <a:rPr lang="en-GB" dirty="0"/>
              <a:t> </a:t>
            </a:r>
            <a:r>
              <a:rPr lang="en-GB" dirty="0" err="1"/>
              <a:t>Oncol</a:t>
            </a:r>
            <a:r>
              <a:rPr lang="en-GB" dirty="0"/>
              <a:t> </a:t>
            </a:r>
            <a:r>
              <a:rPr lang="en-GB" dirty="0" smtClean="0"/>
              <a:t>2015; 33 </a:t>
            </a:r>
            <a:r>
              <a:rPr lang="en-GB" dirty="0"/>
              <a:t>(</a:t>
            </a:r>
            <a:r>
              <a:rPr lang="en-GB" dirty="0" err="1" smtClean="0"/>
              <a:t>suppl</a:t>
            </a:r>
            <a:r>
              <a:rPr lang="en-GB" dirty="0" smtClean="0"/>
              <a:t>): </a:t>
            </a:r>
            <a:r>
              <a:rPr lang="en-GB" dirty="0" err="1"/>
              <a:t>abstr</a:t>
            </a:r>
            <a:r>
              <a:rPr lang="en-GB" dirty="0"/>
              <a:t> </a:t>
            </a:r>
            <a:r>
              <a:rPr lang="en-GB" dirty="0" smtClean="0"/>
              <a:t>3514</a:t>
            </a:r>
            <a:endParaRPr lang="en-GB" dirty="0"/>
          </a:p>
        </p:txBody>
      </p:sp>
      <p:cxnSp>
        <p:nvCxnSpPr>
          <p:cNvPr id="27" name="AutoShape 15"/>
          <p:cNvCxnSpPr>
            <a:cxnSpLocks noChangeShapeType="1"/>
            <a:stCxn id="15" idx="0"/>
          </p:cNvCxnSpPr>
          <p:nvPr/>
        </p:nvCxnSpPr>
        <p:spPr bwMode="auto">
          <a:xfrm rot="5400000" flipH="1" flipV="1">
            <a:off x="5303904" y="2573078"/>
            <a:ext cx="380807" cy="1263797"/>
          </a:xfrm>
          <a:prstGeom prst="bentConnector2">
            <a:avLst/>
          </a:prstGeom>
          <a:noFill/>
          <a:ln w="57150">
            <a:solidFill>
              <a:schemeClr val="bg2">
                <a:lumMod val="60000"/>
                <a:lumOff val="40000"/>
              </a:schemeClr>
            </a:solidFill>
            <a:round/>
            <a:headEnd/>
            <a:tailEnd type="triangle" w="med" len="med"/>
          </a:ln>
        </p:spPr>
      </p:cxnSp>
      <p:cxnSp>
        <p:nvCxnSpPr>
          <p:cNvPr id="28" name="AutoShape 16"/>
          <p:cNvCxnSpPr>
            <a:cxnSpLocks noChangeShapeType="1"/>
            <a:stCxn id="15" idx="4"/>
          </p:cNvCxnSpPr>
          <p:nvPr/>
        </p:nvCxnSpPr>
        <p:spPr bwMode="auto">
          <a:xfrm rot="16200000" flipH="1">
            <a:off x="5331263" y="3510724"/>
            <a:ext cx="360593" cy="1298301"/>
          </a:xfrm>
          <a:prstGeom prst="bentConnector2">
            <a:avLst/>
          </a:prstGeom>
          <a:noFill/>
          <a:ln w="57150">
            <a:solidFill>
              <a:schemeClr val="bg2">
                <a:lumMod val="60000"/>
                <a:lumOff val="40000"/>
              </a:schemeClr>
            </a:solidFill>
            <a:round/>
            <a:headEnd/>
            <a:tailEnd type="triangle" w="med" len="med"/>
          </a:ln>
        </p:spPr>
      </p:cxnSp>
      <p:cxnSp>
        <p:nvCxnSpPr>
          <p:cNvPr id="32" name="AutoShape 19"/>
          <p:cNvCxnSpPr>
            <a:cxnSpLocks noChangeShapeType="1"/>
          </p:cNvCxnSpPr>
          <p:nvPr/>
        </p:nvCxnSpPr>
        <p:spPr bwMode="auto">
          <a:xfrm rot="240000" flipV="1">
            <a:off x="3894826" y="3664427"/>
            <a:ext cx="664937" cy="47362"/>
          </a:xfrm>
          <a:prstGeom prst="straightConnector1">
            <a:avLst/>
          </a:prstGeom>
          <a:noFill/>
          <a:ln w="57150">
            <a:solidFill>
              <a:schemeClr val="bg2">
                <a:lumMod val="60000"/>
                <a:lumOff val="40000"/>
              </a:schemeClr>
            </a:solidFill>
            <a:round/>
            <a:headEnd/>
            <a:tailEnd type="triangle" w="med" len="med"/>
          </a:ln>
        </p:spPr>
      </p:cxnSp>
      <p:sp>
        <p:nvSpPr>
          <p:cNvPr id="37" name="AutoShape 8"/>
          <p:cNvSpPr>
            <a:spLocks noChangeArrowheads="1"/>
          </p:cNvSpPr>
          <p:nvPr/>
        </p:nvSpPr>
        <p:spPr bwMode="auto">
          <a:xfrm>
            <a:off x="6160710" y="2592102"/>
            <a:ext cx="1611690" cy="837199"/>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FOLFOX or </a:t>
            </a:r>
            <a:r>
              <a:rPr lang="en-GB" altLang="zh-CN" sz="1400" dirty="0" err="1" smtClean="0">
                <a:solidFill>
                  <a:srgbClr val="FFFFFF"/>
                </a:solidFill>
                <a:ea typeface="SimSun" pitchFamily="2" charset="-122"/>
              </a:rPr>
              <a:t>Xelox</a:t>
            </a:r>
            <a:endParaRPr lang="en-GB" altLang="zh-CN" sz="1400" dirty="0" smtClean="0">
              <a:solidFill>
                <a:srgbClr val="FFFFFF"/>
              </a:solidFill>
              <a:ea typeface="SimSun" pitchFamily="2" charset="-122"/>
            </a:endParaRPr>
          </a:p>
          <a:p>
            <a:pPr algn="ctr" defTabSz="892175" eaLnBrk="0" hangingPunct="0"/>
            <a:r>
              <a:rPr lang="en-GB" altLang="zh-CN" sz="1400" dirty="0" smtClean="0">
                <a:solidFill>
                  <a:srgbClr val="FFFFFF"/>
                </a:solidFill>
                <a:ea typeface="SimSun" pitchFamily="2" charset="-122"/>
              </a:rPr>
              <a:t>3 months</a:t>
            </a:r>
            <a:endParaRPr lang="en-GB" altLang="zh-CN" sz="1400" dirty="0">
              <a:solidFill>
                <a:srgbClr val="FFFFFF"/>
              </a:solidFill>
              <a:ea typeface="SimSun" pitchFamily="2" charset="-122"/>
            </a:endParaRPr>
          </a:p>
        </p:txBody>
      </p:sp>
      <p:sp>
        <p:nvSpPr>
          <p:cNvPr id="41" name="AutoShape 8"/>
          <p:cNvSpPr>
            <a:spLocks noChangeArrowheads="1"/>
          </p:cNvSpPr>
          <p:nvPr/>
        </p:nvSpPr>
        <p:spPr bwMode="auto">
          <a:xfrm>
            <a:off x="6160710" y="3921573"/>
            <a:ext cx="1611690" cy="837199"/>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FOLFOX or </a:t>
            </a:r>
            <a:r>
              <a:rPr lang="en-GB" altLang="zh-CN" sz="1400" dirty="0" err="1" smtClean="0">
                <a:solidFill>
                  <a:srgbClr val="FFFFFF"/>
                </a:solidFill>
                <a:ea typeface="SimSun" pitchFamily="2" charset="-122"/>
              </a:rPr>
              <a:t>Xelox</a:t>
            </a:r>
            <a:endParaRPr lang="en-GB" altLang="zh-CN" sz="1400" dirty="0" smtClean="0">
              <a:solidFill>
                <a:srgbClr val="FFFFFF"/>
              </a:solidFill>
              <a:ea typeface="SimSun" pitchFamily="2" charset="-122"/>
            </a:endParaRPr>
          </a:p>
          <a:p>
            <a:pPr algn="ctr" defTabSz="892175" eaLnBrk="0" hangingPunct="0"/>
            <a:r>
              <a:rPr lang="en-GB" altLang="zh-CN" sz="1400" dirty="0" smtClean="0">
                <a:solidFill>
                  <a:srgbClr val="FFFFFF"/>
                </a:solidFill>
                <a:ea typeface="SimSun" pitchFamily="2" charset="-122"/>
              </a:rPr>
              <a:t>6 months</a:t>
            </a:r>
            <a:endParaRPr lang="en-GB" sz="1400" dirty="0">
              <a:solidFill>
                <a:srgbClr val="FFFFFF"/>
              </a:solidFill>
              <a:ea typeface="SimSun" pitchFamily="2" charset="-122"/>
            </a:endParaRPr>
          </a:p>
        </p:txBody>
      </p:sp>
      <p:sp>
        <p:nvSpPr>
          <p:cNvPr id="43" name="Rectangle 9"/>
          <p:cNvSpPr txBox="1">
            <a:spLocks noChangeArrowheads="1"/>
          </p:cNvSpPr>
          <p:nvPr/>
        </p:nvSpPr>
        <p:spPr>
          <a:xfrm>
            <a:off x="373833" y="4758772"/>
            <a:ext cx="4130676" cy="717665"/>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A0A0A0"/>
                </a:solidFill>
              </a:rPr>
              <a:t>PRIMARY ENDPOINT</a:t>
            </a:r>
          </a:p>
          <a:p>
            <a:pPr>
              <a:buClr>
                <a:srgbClr val="043882"/>
              </a:buClr>
            </a:pPr>
            <a:r>
              <a:rPr lang="en-GB" sz="1600" kern="0" dirty="0" smtClean="0"/>
              <a:t>Toxicity, </a:t>
            </a:r>
            <a:r>
              <a:rPr lang="en-GB" sz="1600" kern="0" dirty="0" err="1" smtClean="0"/>
              <a:t>QoL</a:t>
            </a:r>
            <a:endParaRPr lang="en-GB" sz="1600" kern="0" dirty="0" smtClean="0"/>
          </a:p>
        </p:txBody>
      </p:sp>
      <p:sp>
        <p:nvSpPr>
          <p:cNvPr id="48" name="AutoShape 9"/>
          <p:cNvSpPr>
            <a:spLocks noChangeArrowheads="1"/>
          </p:cNvSpPr>
          <p:nvPr/>
        </p:nvSpPr>
        <p:spPr bwMode="auto">
          <a:xfrm>
            <a:off x="774290" y="3105845"/>
            <a:ext cx="3120536" cy="1148520"/>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smtClean="0">
                <a:solidFill>
                  <a:srgbClr val="043882"/>
                </a:solidFill>
                <a:ea typeface="SimSun" pitchFamily="2" charset="-122"/>
              </a:rPr>
              <a:t>Key patient inclusion criteria</a:t>
            </a:r>
            <a:endParaRPr lang="en-GB" altLang="zh-CN" sz="1600" dirty="0" smtClean="0">
              <a:solidFill>
                <a:srgbClr val="043882"/>
              </a:solidFill>
              <a:ea typeface="SimSun" pitchFamily="2" charset="-122"/>
            </a:endParaRPr>
          </a:p>
          <a:p>
            <a:pPr marL="228600" indent="-228600" defTabSz="892175" eaLnBrk="0" hangingPunct="0">
              <a:spcAft>
                <a:spcPct val="30000"/>
              </a:spcAft>
              <a:buFont typeface="Arial" pitchFamily="34" charset="0"/>
              <a:buChar char="•"/>
            </a:pPr>
            <a:r>
              <a:rPr lang="en-GB" altLang="zh-CN" sz="1600" dirty="0" smtClean="0">
                <a:solidFill>
                  <a:srgbClr val="043882"/>
                </a:solidFill>
                <a:ea typeface="SimSun" pitchFamily="2" charset="-122"/>
              </a:rPr>
              <a:t>Resected stage III (or high risk stage II) cancer of the colon or rectum</a:t>
            </a:r>
          </a:p>
        </p:txBody>
      </p:sp>
      <p:sp>
        <p:nvSpPr>
          <p:cNvPr id="15" name="Oval 14"/>
          <p:cNvSpPr>
            <a:spLocks noChangeArrowheads="1"/>
          </p:cNvSpPr>
          <p:nvPr/>
        </p:nvSpPr>
        <p:spPr bwMode="auto">
          <a:xfrm>
            <a:off x="4570611" y="339537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smtClean="0">
                <a:solidFill>
                  <a:srgbClr val="043882"/>
                </a:solidFill>
                <a:ea typeface="SimSun" pitchFamily="2" charset="-122"/>
              </a:rPr>
              <a:t>R*</a:t>
            </a:r>
            <a:endParaRPr lang="en-GB" altLang="zh-CN" sz="2400" b="1" dirty="0">
              <a:solidFill>
                <a:srgbClr val="043882"/>
              </a:solidFill>
              <a:ea typeface="SimSun" pitchFamily="2" charset="-122"/>
            </a:endParaRPr>
          </a:p>
        </p:txBody>
      </p:sp>
      <p:sp>
        <p:nvSpPr>
          <p:cNvPr id="18" name="Text Placeholder 6"/>
          <p:cNvSpPr>
            <a:spLocks noGrp="1"/>
          </p:cNvSpPr>
          <p:nvPr>
            <p:ph type="body" sz="quarter" idx="10"/>
          </p:nvPr>
        </p:nvSpPr>
        <p:spPr>
          <a:xfrm>
            <a:off x="365125" y="6096000"/>
            <a:ext cx="4130675" cy="487363"/>
          </a:xfrm>
        </p:spPr>
        <p:txBody>
          <a:bodyPr/>
          <a:lstStyle/>
          <a:p>
            <a:r>
              <a:rPr lang="en-GB" dirty="0" smtClean="0">
                <a:solidFill>
                  <a:schemeClr val="tx1"/>
                </a:solidFill>
              </a:rPr>
              <a:t>*Patients randomised using a minimisation algorithm with a random competent and minimisation factors of centre</a:t>
            </a:r>
            <a:r>
              <a:rPr lang="en-GB" dirty="0">
                <a:solidFill>
                  <a:schemeClr val="tx1"/>
                </a:solidFill>
              </a:rPr>
              <a:t>, gender, disease site, N-stage and T-stage, choice of regimen and starting dose of </a:t>
            </a:r>
            <a:r>
              <a:rPr lang="en-GB" dirty="0" err="1">
                <a:solidFill>
                  <a:schemeClr val="tx1"/>
                </a:solidFill>
              </a:rPr>
              <a:t>capecitabine</a:t>
            </a:r>
            <a:r>
              <a:rPr lang="en-GB" dirty="0">
                <a:solidFill>
                  <a:schemeClr val="tx1"/>
                </a:solidFill>
              </a:rPr>
              <a:t> for those receiving </a:t>
            </a:r>
            <a:r>
              <a:rPr lang="en-GB" dirty="0" err="1" smtClean="0">
                <a:solidFill>
                  <a:schemeClr val="tx1"/>
                </a:solidFill>
              </a:rPr>
              <a:t>Xelox</a:t>
            </a:r>
            <a:endParaRPr lang="en-GB" dirty="0">
              <a:solidFill>
                <a:schemeClr val="tx1"/>
              </a:solidFill>
            </a:endParaRPr>
          </a:p>
        </p:txBody>
      </p:sp>
    </p:spTree>
    <p:extLst>
      <p:ext uri="{BB962C8B-B14F-4D97-AF65-F5344CB8AC3E}">
        <p14:creationId xmlns:p14="http://schemas.microsoft.com/office/powerpoint/2010/main" xmlns="" val="4016424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310030"/>
            <a:ext cx="8404225" cy="5093702"/>
          </a:xfrm>
          <a:prstGeom prst="rect">
            <a:avLst/>
          </a:prstGeom>
          <a:noFill/>
          <a:ln>
            <a:noFill/>
          </a:ln>
        </p:spPr>
        <p:txBody>
          <a:bodyPr wrap="square" lIns="0" rtlCol="0">
            <a:spAutoFit/>
          </a:bodyPr>
          <a:lstStyle/>
          <a:p>
            <a:pPr>
              <a:buClr>
                <a:srgbClr val="043882"/>
              </a:buClr>
            </a:pPr>
            <a:r>
              <a:rPr lang="en-GB" sz="1600" b="1" dirty="0" smtClean="0">
                <a:solidFill>
                  <a:srgbClr val="4D4D4D"/>
                </a:solidFill>
              </a:rPr>
              <a:t>Key results</a:t>
            </a: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spcAft>
                <a:spcPts val="600"/>
              </a:spcAft>
              <a:buClr>
                <a:srgbClr val="043882"/>
              </a:buClr>
              <a:buFont typeface="Arial" panose="020B0604020202020204" pitchFamily="34" charset="0"/>
              <a:buChar char="•"/>
            </a:pPr>
            <a:r>
              <a:rPr lang="en-GB" sz="1600" dirty="0" smtClean="0">
                <a:solidFill>
                  <a:srgbClr val="4D4D4D"/>
                </a:solidFill>
              </a:rPr>
              <a:t>Sensory peripheral neuropathy was cumulative </a:t>
            </a:r>
            <a:r>
              <a:rPr lang="en-GB" sz="1600" dirty="0">
                <a:solidFill>
                  <a:srgbClr val="4D4D4D"/>
                </a:solidFill>
              </a:rPr>
              <a:t>and at 1 year was higher in </a:t>
            </a:r>
            <a:r>
              <a:rPr lang="en-GB" sz="1600" dirty="0" smtClean="0">
                <a:solidFill>
                  <a:srgbClr val="4D4D4D"/>
                </a:solidFill>
              </a:rPr>
              <a:t>the 6-month arm compared with the 3-month arm</a:t>
            </a:r>
            <a:endParaRPr lang="en-GB" sz="1600" b="1" dirty="0">
              <a:solidFill>
                <a:srgbClr val="4D4D4D"/>
              </a:solidFill>
            </a:endParaRPr>
          </a:p>
          <a:p>
            <a:pPr>
              <a:buClr>
                <a:srgbClr val="043882"/>
              </a:buClr>
            </a:pPr>
            <a:r>
              <a:rPr lang="en-GB" sz="1600" b="1" dirty="0">
                <a:solidFill>
                  <a:srgbClr val="4D4D4D"/>
                </a:solidFill>
              </a:rPr>
              <a:t>Conclusions</a:t>
            </a:r>
          </a:p>
          <a:p>
            <a:pPr marL="285750" indent="-285750">
              <a:buClr>
                <a:srgbClr val="043882"/>
              </a:buClr>
              <a:buFont typeface="Arial" panose="020B0604020202020204" pitchFamily="34" charset="0"/>
              <a:buChar char="•"/>
            </a:pPr>
            <a:r>
              <a:rPr lang="en-GB" sz="1600" b="1" dirty="0" smtClean="0">
                <a:solidFill>
                  <a:srgbClr val="4D4D4D"/>
                </a:solidFill>
              </a:rPr>
              <a:t>Both FOLFOX and </a:t>
            </a:r>
            <a:r>
              <a:rPr lang="en-GB" sz="1600" b="1" dirty="0" err="1" smtClean="0">
                <a:solidFill>
                  <a:srgbClr val="4D4D4D"/>
                </a:solidFill>
              </a:rPr>
              <a:t>Xelox</a:t>
            </a:r>
            <a:r>
              <a:rPr lang="en-GB" sz="1600" b="1" dirty="0" smtClean="0">
                <a:solidFill>
                  <a:srgbClr val="4D4D4D"/>
                </a:solidFill>
              </a:rPr>
              <a:t> were safe and well tolerated</a:t>
            </a:r>
          </a:p>
          <a:p>
            <a:pPr marL="285750" indent="-285750">
              <a:buClr>
                <a:srgbClr val="043882"/>
              </a:buClr>
              <a:buFont typeface="Arial" panose="020B0604020202020204" pitchFamily="34" charset="0"/>
              <a:buChar char="•"/>
            </a:pPr>
            <a:r>
              <a:rPr lang="en-GB" sz="1600" b="1" dirty="0" smtClean="0">
                <a:solidFill>
                  <a:srgbClr val="4D4D4D"/>
                </a:solidFill>
              </a:rPr>
              <a:t>Although </a:t>
            </a:r>
            <a:r>
              <a:rPr lang="en-GB" sz="1600" b="1" dirty="0" err="1" smtClean="0">
                <a:solidFill>
                  <a:srgbClr val="4D4D4D"/>
                </a:solidFill>
              </a:rPr>
              <a:t>QoL</a:t>
            </a:r>
            <a:r>
              <a:rPr lang="en-GB" sz="1600" b="1" dirty="0" smtClean="0">
                <a:solidFill>
                  <a:srgbClr val="4D4D4D"/>
                </a:solidFill>
              </a:rPr>
              <a:t> worsened while on treatment it had recovered in both treatment arms by 1 year despite persistent peripheral neuropathy </a:t>
            </a:r>
            <a:endParaRPr lang="en-GB" sz="1600" b="1" dirty="0">
              <a:solidFill>
                <a:srgbClr val="4D4D4D"/>
              </a:solidFill>
            </a:endParaRPr>
          </a:p>
        </p:txBody>
      </p:sp>
      <p:sp>
        <p:nvSpPr>
          <p:cNvPr id="190" name="Text Placeholder 7"/>
          <p:cNvSpPr>
            <a:spLocks noGrp="1"/>
          </p:cNvSpPr>
          <p:nvPr>
            <p:ph type="body" sz="quarter" idx="11"/>
          </p:nvPr>
        </p:nvSpPr>
        <p:spPr>
          <a:xfrm>
            <a:off x="4648200" y="6096000"/>
            <a:ext cx="4343400" cy="487363"/>
          </a:xfrm>
        </p:spPr>
        <p:txBody>
          <a:bodyPr/>
          <a:lstStyle/>
          <a:p>
            <a:r>
              <a:rPr lang="en-GB" dirty="0" err="1"/>
              <a:t>Iveson</a:t>
            </a:r>
            <a:r>
              <a:rPr lang="en-GB" dirty="0"/>
              <a:t> </a:t>
            </a:r>
            <a:r>
              <a:rPr lang="fr-FR" dirty="0"/>
              <a:t>et al. </a:t>
            </a:r>
            <a:r>
              <a:rPr lang="en-GB" dirty="0"/>
              <a:t>J </a:t>
            </a:r>
            <a:r>
              <a:rPr lang="en-GB" dirty="0" err="1"/>
              <a:t>Clin</a:t>
            </a:r>
            <a:r>
              <a:rPr lang="en-GB" dirty="0"/>
              <a:t> </a:t>
            </a:r>
            <a:r>
              <a:rPr lang="en-GB" dirty="0" err="1"/>
              <a:t>Oncol</a:t>
            </a:r>
            <a:r>
              <a:rPr lang="en-GB" dirty="0"/>
              <a:t> 2015; 33 (</a:t>
            </a:r>
            <a:r>
              <a:rPr lang="en-GB" dirty="0" err="1"/>
              <a:t>suppl</a:t>
            </a:r>
            <a:r>
              <a:rPr lang="en-GB" dirty="0"/>
              <a:t>): </a:t>
            </a:r>
            <a:r>
              <a:rPr lang="en-GB" dirty="0" err="1"/>
              <a:t>abstr</a:t>
            </a:r>
            <a:r>
              <a:rPr lang="en-GB" dirty="0"/>
              <a:t> 3514</a:t>
            </a:r>
          </a:p>
        </p:txBody>
      </p:sp>
      <p:sp>
        <p:nvSpPr>
          <p:cNvPr id="194" name="TextBox 193"/>
          <p:cNvSpPr txBox="1"/>
          <p:nvPr/>
        </p:nvSpPr>
        <p:spPr>
          <a:xfrm>
            <a:off x="273941" y="1578255"/>
            <a:ext cx="3562194" cy="276999"/>
          </a:xfrm>
          <a:prstGeom prst="rect">
            <a:avLst/>
          </a:prstGeom>
          <a:noFill/>
        </p:spPr>
        <p:txBody>
          <a:bodyPr wrap="none" rtlCol="0">
            <a:spAutoFit/>
          </a:bodyPr>
          <a:lstStyle/>
          <a:p>
            <a:r>
              <a:rPr lang="en-GB" sz="1200" b="1" dirty="0" smtClean="0">
                <a:solidFill>
                  <a:srgbClr val="4D4D4D"/>
                </a:solidFill>
              </a:rPr>
              <a:t>Proportion of patients with high grade toxicity</a:t>
            </a:r>
            <a:endParaRPr lang="en-GB" sz="1200" b="1" dirty="0">
              <a:solidFill>
                <a:srgbClr val="4D4D4D"/>
              </a:solidFill>
            </a:endParaRPr>
          </a:p>
        </p:txBody>
      </p:sp>
      <p:sp>
        <p:nvSpPr>
          <p:cNvPr id="10" name="Title 5"/>
          <p:cNvSpPr>
            <a:spLocks noGrp="1"/>
          </p:cNvSpPr>
          <p:nvPr>
            <p:ph type="title"/>
          </p:nvPr>
        </p:nvSpPr>
        <p:spPr>
          <a:xfrm>
            <a:off x="365124" y="179614"/>
            <a:ext cx="8238945" cy="807720"/>
          </a:xfrm>
        </p:spPr>
        <p:txBody>
          <a:bodyPr/>
          <a:lstStyle/>
          <a:p>
            <a:r>
              <a:rPr lang="en-GB" sz="1800" dirty="0" smtClean="0"/>
              <a:t>3514: Toxicity and quality of life data from SCOT: An international phase III randomized (1:1) no-inferiority trial comparing 3 vs 6 months of </a:t>
            </a:r>
            <a:r>
              <a:rPr lang="en-GB" sz="1800" dirty="0" err="1" smtClean="0"/>
              <a:t>oxaliplatin</a:t>
            </a:r>
            <a:r>
              <a:rPr lang="en-GB" sz="1800" dirty="0" smtClean="0"/>
              <a:t>-based adjuvant chemotherapy </a:t>
            </a:r>
            <a:r>
              <a:rPr lang="en-GB" sz="1800" dirty="0"/>
              <a:t>– </a:t>
            </a:r>
            <a:r>
              <a:rPr lang="en-GB" sz="1800" dirty="0" err="1" smtClean="0"/>
              <a:t>Iveson</a:t>
            </a:r>
            <a:r>
              <a:rPr lang="en-GB" sz="1800" dirty="0" smtClean="0"/>
              <a:t> T, </a:t>
            </a:r>
            <a:r>
              <a:rPr lang="en-GB" sz="1800" dirty="0"/>
              <a:t>et al</a:t>
            </a:r>
          </a:p>
        </p:txBody>
      </p:sp>
      <p:sp>
        <p:nvSpPr>
          <p:cNvPr id="17" name="TextBox 16"/>
          <p:cNvSpPr txBox="1"/>
          <p:nvPr/>
        </p:nvSpPr>
        <p:spPr>
          <a:xfrm>
            <a:off x="5486082" y="1610749"/>
            <a:ext cx="2082621" cy="276999"/>
          </a:xfrm>
          <a:prstGeom prst="rect">
            <a:avLst/>
          </a:prstGeom>
          <a:noFill/>
        </p:spPr>
        <p:txBody>
          <a:bodyPr wrap="none" rtlCol="0">
            <a:spAutoFit/>
          </a:bodyPr>
          <a:lstStyle/>
          <a:p>
            <a:r>
              <a:rPr lang="en-GB" sz="1200" b="1" dirty="0" smtClean="0">
                <a:solidFill>
                  <a:srgbClr val="4D4D4D"/>
                </a:solidFill>
              </a:rPr>
              <a:t>Quality of life assessment</a:t>
            </a:r>
            <a:endParaRPr lang="en-GB" sz="1200" b="1" dirty="0">
              <a:solidFill>
                <a:srgbClr val="4D4D4D"/>
              </a:solidFill>
            </a:endParaRPr>
          </a:p>
        </p:txBody>
      </p:sp>
      <p:sp>
        <p:nvSpPr>
          <p:cNvPr id="66" name="TextBox 65"/>
          <p:cNvSpPr txBox="1"/>
          <p:nvPr/>
        </p:nvSpPr>
        <p:spPr>
          <a:xfrm rot="5400000">
            <a:off x="2387647" y="2984330"/>
            <a:ext cx="1140505" cy="276999"/>
          </a:xfrm>
          <a:prstGeom prst="rect">
            <a:avLst/>
          </a:prstGeom>
          <a:noFill/>
        </p:spPr>
        <p:txBody>
          <a:bodyPr wrap="none" rtlCol="0">
            <a:spAutoFit/>
          </a:bodyPr>
          <a:lstStyle/>
          <a:p>
            <a:r>
              <a:rPr lang="en-GB" sz="1200" b="1" dirty="0" smtClean="0">
                <a:solidFill>
                  <a:srgbClr val="4D4D4D"/>
                </a:solidFill>
              </a:rPr>
              <a:t>FP backbone</a:t>
            </a:r>
            <a:endParaRPr lang="en-GB" sz="1200" b="1" dirty="0">
              <a:solidFill>
                <a:srgbClr val="4D4D4D"/>
              </a:solidFill>
            </a:endParaRPr>
          </a:p>
        </p:txBody>
      </p:sp>
      <p:sp>
        <p:nvSpPr>
          <p:cNvPr id="67" name="Rectangle 66"/>
          <p:cNvSpPr/>
          <p:nvPr/>
        </p:nvSpPr>
        <p:spPr>
          <a:xfrm>
            <a:off x="2803766" y="2000840"/>
            <a:ext cx="84156" cy="841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8" name="Rectangle 67"/>
          <p:cNvSpPr/>
          <p:nvPr/>
        </p:nvSpPr>
        <p:spPr>
          <a:xfrm>
            <a:off x="2803766" y="2125468"/>
            <a:ext cx="84156" cy="841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9" name="Rectangle 68"/>
          <p:cNvSpPr/>
          <p:nvPr/>
        </p:nvSpPr>
        <p:spPr>
          <a:xfrm>
            <a:off x="2803766" y="2250096"/>
            <a:ext cx="84156" cy="841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0" name="Rectangle 69"/>
          <p:cNvSpPr/>
          <p:nvPr/>
        </p:nvSpPr>
        <p:spPr>
          <a:xfrm>
            <a:off x="2803766" y="2374723"/>
            <a:ext cx="84156" cy="841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1" name="TextBox 70"/>
          <p:cNvSpPr txBox="1"/>
          <p:nvPr/>
        </p:nvSpPr>
        <p:spPr>
          <a:xfrm>
            <a:off x="2827426" y="1940205"/>
            <a:ext cx="1290739" cy="215444"/>
          </a:xfrm>
          <a:prstGeom prst="rect">
            <a:avLst/>
          </a:prstGeom>
          <a:noFill/>
        </p:spPr>
        <p:txBody>
          <a:bodyPr wrap="none" rtlCol="0">
            <a:spAutoFit/>
          </a:bodyPr>
          <a:lstStyle/>
          <a:p>
            <a:pPr algn="r"/>
            <a:r>
              <a:rPr lang="en-GB" sz="800" dirty="0" smtClean="0">
                <a:solidFill>
                  <a:srgbClr val="4D4D4D"/>
                </a:solidFill>
              </a:rPr>
              <a:t>Diarrhoea (% grade 3/4)</a:t>
            </a:r>
            <a:endParaRPr lang="en-GB" sz="800" dirty="0">
              <a:solidFill>
                <a:srgbClr val="4D4D4D"/>
              </a:solidFill>
            </a:endParaRPr>
          </a:p>
        </p:txBody>
      </p:sp>
      <p:sp>
        <p:nvSpPr>
          <p:cNvPr id="72" name="TextBox 71"/>
          <p:cNvSpPr txBox="1"/>
          <p:nvPr/>
        </p:nvSpPr>
        <p:spPr>
          <a:xfrm>
            <a:off x="2827426" y="2063206"/>
            <a:ext cx="1401346" cy="215444"/>
          </a:xfrm>
          <a:prstGeom prst="rect">
            <a:avLst/>
          </a:prstGeom>
          <a:noFill/>
        </p:spPr>
        <p:txBody>
          <a:bodyPr wrap="none" rtlCol="0">
            <a:spAutoFit/>
          </a:bodyPr>
          <a:lstStyle/>
          <a:p>
            <a:pPr algn="r"/>
            <a:r>
              <a:rPr lang="en-GB" sz="800" dirty="0" smtClean="0">
                <a:solidFill>
                  <a:srgbClr val="4D4D4D"/>
                </a:solidFill>
              </a:rPr>
              <a:t>Neutropenia (% grade 3/4)</a:t>
            </a:r>
            <a:endParaRPr lang="en-GB" sz="800" dirty="0">
              <a:solidFill>
                <a:srgbClr val="4D4D4D"/>
              </a:solidFill>
            </a:endParaRPr>
          </a:p>
        </p:txBody>
      </p:sp>
      <p:sp>
        <p:nvSpPr>
          <p:cNvPr id="73" name="TextBox 72"/>
          <p:cNvSpPr txBox="1"/>
          <p:nvPr/>
        </p:nvSpPr>
        <p:spPr>
          <a:xfrm>
            <a:off x="2827426" y="2186207"/>
            <a:ext cx="1154483" cy="215444"/>
          </a:xfrm>
          <a:prstGeom prst="rect">
            <a:avLst/>
          </a:prstGeom>
          <a:noFill/>
        </p:spPr>
        <p:txBody>
          <a:bodyPr wrap="none" rtlCol="0">
            <a:spAutoFit/>
          </a:bodyPr>
          <a:lstStyle/>
          <a:p>
            <a:pPr algn="r"/>
            <a:r>
              <a:rPr lang="en-GB" sz="800" dirty="0" smtClean="0">
                <a:solidFill>
                  <a:srgbClr val="4D4D4D"/>
                </a:solidFill>
              </a:rPr>
              <a:t>Fatigue (% grade3/4)</a:t>
            </a:r>
            <a:endParaRPr lang="en-GB" sz="800" dirty="0">
              <a:solidFill>
                <a:srgbClr val="4D4D4D"/>
              </a:solidFill>
            </a:endParaRPr>
          </a:p>
        </p:txBody>
      </p:sp>
      <p:sp>
        <p:nvSpPr>
          <p:cNvPr id="74" name="TextBox 73"/>
          <p:cNvSpPr txBox="1"/>
          <p:nvPr/>
        </p:nvSpPr>
        <p:spPr>
          <a:xfrm>
            <a:off x="2827426" y="2331152"/>
            <a:ext cx="1763624" cy="215444"/>
          </a:xfrm>
          <a:prstGeom prst="rect">
            <a:avLst/>
          </a:prstGeom>
          <a:noFill/>
        </p:spPr>
        <p:txBody>
          <a:bodyPr wrap="none" rtlCol="0">
            <a:spAutoFit/>
          </a:bodyPr>
          <a:lstStyle/>
          <a:p>
            <a:pPr algn="r"/>
            <a:r>
              <a:rPr lang="en-GB" sz="800" dirty="0" smtClean="0">
                <a:solidFill>
                  <a:srgbClr val="4D4D4D"/>
                </a:solidFill>
              </a:rPr>
              <a:t>Sensory neuropathy (% grade 2/3)</a:t>
            </a:r>
            <a:endParaRPr lang="en-GB" sz="800" dirty="0">
              <a:solidFill>
                <a:srgbClr val="4D4D4D"/>
              </a:solidFill>
            </a:endParaRPr>
          </a:p>
        </p:txBody>
      </p:sp>
      <p:sp>
        <p:nvSpPr>
          <p:cNvPr id="75" name="Freeform 42"/>
          <p:cNvSpPr>
            <a:spLocks/>
          </p:cNvSpPr>
          <p:nvPr/>
        </p:nvSpPr>
        <p:spPr bwMode="auto">
          <a:xfrm>
            <a:off x="5378450" y="1882775"/>
            <a:ext cx="2574925" cy="2422525"/>
          </a:xfrm>
          <a:custGeom>
            <a:avLst/>
            <a:gdLst>
              <a:gd name="T0" fmla="*/ 0 w 1622"/>
              <a:gd name="T1" fmla="*/ 0 h 1526"/>
              <a:gd name="T2" fmla="*/ 0 w 1622"/>
              <a:gd name="T3" fmla="*/ 1526 h 1526"/>
              <a:gd name="T4" fmla="*/ 1622 w 1622"/>
              <a:gd name="T5" fmla="*/ 1526 h 1526"/>
            </a:gdLst>
            <a:ahLst/>
            <a:cxnLst>
              <a:cxn ang="0">
                <a:pos x="T0" y="T1"/>
              </a:cxn>
              <a:cxn ang="0">
                <a:pos x="T2" y="T3"/>
              </a:cxn>
              <a:cxn ang="0">
                <a:pos x="T4" y="T5"/>
              </a:cxn>
            </a:cxnLst>
            <a:rect l="0" t="0" r="r" b="b"/>
            <a:pathLst>
              <a:path w="1622" h="1526">
                <a:moveTo>
                  <a:pt x="0" y="0"/>
                </a:moveTo>
                <a:lnTo>
                  <a:pt x="0" y="1526"/>
                </a:lnTo>
                <a:lnTo>
                  <a:pt x="1622" y="1526"/>
                </a:lnTo>
              </a:path>
            </a:pathLst>
          </a:custGeom>
          <a:noFill/>
          <a:ln w="1270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 name="Line 43"/>
          <p:cNvSpPr>
            <a:spLocks noChangeShapeType="1"/>
          </p:cNvSpPr>
          <p:nvPr/>
        </p:nvSpPr>
        <p:spPr bwMode="auto">
          <a:xfrm>
            <a:off x="7716838" y="4305300"/>
            <a:ext cx="0" cy="41275"/>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 name="Line 44"/>
          <p:cNvSpPr>
            <a:spLocks noChangeShapeType="1"/>
          </p:cNvSpPr>
          <p:nvPr/>
        </p:nvSpPr>
        <p:spPr bwMode="auto">
          <a:xfrm>
            <a:off x="7451725" y="4305300"/>
            <a:ext cx="0" cy="41275"/>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 name="Line 45"/>
          <p:cNvSpPr>
            <a:spLocks noChangeShapeType="1"/>
          </p:cNvSpPr>
          <p:nvPr/>
        </p:nvSpPr>
        <p:spPr bwMode="auto">
          <a:xfrm>
            <a:off x="7189788" y="4305300"/>
            <a:ext cx="0" cy="41275"/>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 name="Line 46"/>
          <p:cNvSpPr>
            <a:spLocks noChangeShapeType="1"/>
          </p:cNvSpPr>
          <p:nvPr/>
        </p:nvSpPr>
        <p:spPr bwMode="auto">
          <a:xfrm>
            <a:off x="6926263" y="4305300"/>
            <a:ext cx="0" cy="41275"/>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 name="Line 47"/>
          <p:cNvSpPr>
            <a:spLocks noChangeShapeType="1"/>
          </p:cNvSpPr>
          <p:nvPr/>
        </p:nvSpPr>
        <p:spPr bwMode="auto">
          <a:xfrm>
            <a:off x="6664325" y="4305300"/>
            <a:ext cx="0" cy="41275"/>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 name="Line 48"/>
          <p:cNvSpPr>
            <a:spLocks noChangeShapeType="1"/>
          </p:cNvSpPr>
          <p:nvPr/>
        </p:nvSpPr>
        <p:spPr bwMode="auto">
          <a:xfrm>
            <a:off x="6402388" y="4305300"/>
            <a:ext cx="0" cy="41275"/>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 name="Line 49"/>
          <p:cNvSpPr>
            <a:spLocks noChangeShapeType="1"/>
          </p:cNvSpPr>
          <p:nvPr/>
        </p:nvSpPr>
        <p:spPr bwMode="auto">
          <a:xfrm>
            <a:off x="6135688" y="4305300"/>
            <a:ext cx="0" cy="41275"/>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 name="Line 50"/>
          <p:cNvSpPr>
            <a:spLocks noChangeShapeType="1"/>
          </p:cNvSpPr>
          <p:nvPr/>
        </p:nvSpPr>
        <p:spPr bwMode="auto">
          <a:xfrm>
            <a:off x="5873750" y="4305300"/>
            <a:ext cx="0" cy="41275"/>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 name="Line 51"/>
          <p:cNvSpPr>
            <a:spLocks noChangeShapeType="1"/>
          </p:cNvSpPr>
          <p:nvPr/>
        </p:nvSpPr>
        <p:spPr bwMode="auto">
          <a:xfrm flipH="1">
            <a:off x="5338763" y="4189413"/>
            <a:ext cx="39687"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 name="Line 52"/>
          <p:cNvSpPr>
            <a:spLocks noChangeShapeType="1"/>
          </p:cNvSpPr>
          <p:nvPr/>
        </p:nvSpPr>
        <p:spPr bwMode="auto">
          <a:xfrm flipH="1">
            <a:off x="5338763" y="3751263"/>
            <a:ext cx="39687"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 name="Line 53"/>
          <p:cNvSpPr>
            <a:spLocks noChangeShapeType="1"/>
          </p:cNvSpPr>
          <p:nvPr/>
        </p:nvSpPr>
        <p:spPr bwMode="auto">
          <a:xfrm flipH="1">
            <a:off x="5338763" y="3314700"/>
            <a:ext cx="39687"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 name="Line 54"/>
          <p:cNvSpPr>
            <a:spLocks noChangeShapeType="1"/>
          </p:cNvSpPr>
          <p:nvPr/>
        </p:nvSpPr>
        <p:spPr bwMode="auto">
          <a:xfrm flipH="1">
            <a:off x="5338763" y="2870200"/>
            <a:ext cx="39687"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 name="Line 55"/>
          <p:cNvSpPr>
            <a:spLocks noChangeShapeType="1"/>
          </p:cNvSpPr>
          <p:nvPr/>
        </p:nvSpPr>
        <p:spPr bwMode="auto">
          <a:xfrm flipH="1">
            <a:off x="5338763" y="2433638"/>
            <a:ext cx="39687"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 name="Line 56"/>
          <p:cNvSpPr>
            <a:spLocks noChangeShapeType="1"/>
          </p:cNvSpPr>
          <p:nvPr/>
        </p:nvSpPr>
        <p:spPr bwMode="auto">
          <a:xfrm flipH="1">
            <a:off x="5338763" y="2001838"/>
            <a:ext cx="39687"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 name="Line 57"/>
          <p:cNvSpPr>
            <a:spLocks noChangeShapeType="1"/>
          </p:cNvSpPr>
          <p:nvPr/>
        </p:nvSpPr>
        <p:spPr bwMode="auto">
          <a:xfrm>
            <a:off x="5611813" y="4305300"/>
            <a:ext cx="0" cy="41275"/>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 name="Freeform 58"/>
          <p:cNvSpPr>
            <a:spLocks/>
          </p:cNvSpPr>
          <p:nvPr/>
        </p:nvSpPr>
        <p:spPr bwMode="auto">
          <a:xfrm>
            <a:off x="6594475" y="2754313"/>
            <a:ext cx="30162" cy="0"/>
          </a:xfrm>
          <a:custGeom>
            <a:avLst/>
            <a:gdLst>
              <a:gd name="T0" fmla="*/ 0 w 19"/>
              <a:gd name="T1" fmla="*/ 8 w 19"/>
              <a:gd name="T2" fmla="*/ 19 w 19"/>
            </a:gdLst>
            <a:ahLst/>
            <a:cxnLst>
              <a:cxn ang="0">
                <a:pos x="T0" y="0"/>
              </a:cxn>
              <a:cxn ang="0">
                <a:pos x="T1" y="0"/>
              </a:cxn>
              <a:cxn ang="0">
                <a:pos x="T2" y="0"/>
              </a:cxn>
            </a:cxnLst>
            <a:rect l="0" t="0" r="r" b="b"/>
            <a:pathLst>
              <a:path w="19">
                <a:moveTo>
                  <a:pt x="0" y="0"/>
                </a:moveTo>
                <a:lnTo>
                  <a:pt x="8" y="0"/>
                </a:lnTo>
                <a:lnTo>
                  <a:pt x="19" y="0"/>
                </a:lnTo>
              </a:path>
            </a:pathLst>
          </a:custGeom>
          <a:noFill/>
          <a:ln w="12700" cap="sq">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 name="Freeform 59"/>
          <p:cNvSpPr>
            <a:spLocks/>
          </p:cNvSpPr>
          <p:nvPr/>
        </p:nvSpPr>
        <p:spPr bwMode="auto">
          <a:xfrm>
            <a:off x="6594475" y="2992438"/>
            <a:ext cx="30162" cy="0"/>
          </a:xfrm>
          <a:custGeom>
            <a:avLst/>
            <a:gdLst>
              <a:gd name="T0" fmla="*/ 0 w 19"/>
              <a:gd name="T1" fmla="*/ 8 w 19"/>
              <a:gd name="T2" fmla="*/ 19 w 19"/>
            </a:gdLst>
            <a:ahLst/>
            <a:cxnLst>
              <a:cxn ang="0">
                <a:pos x="T0" y="0"/>
              </a:cxn>
              <a:cxn ang="0">
                <a:pos x="T1" y="0"/>
              </a:cxn>
              <a:cxn ang="0">
                <a:pos x="T2" y="0"/>
              </a:cxn>
            </a:cxnLst>
            <a:rect l="0" t="0" r="r" b="b"/>
            <a:pathLst>
              <a:path w="19">
                <a:moveTo>
                  <a:pt x="0" y="0"/>
                </a:moveTo>
                <a:lnTo>
                  <a:pt x="8" y="0"/>
                </a:lnTo>
                <a:lnTo>
                  <a:pt x="19" y="0"/>
                </a:lnTo>
              </a:path>
            </a:pathLst>
          </a:custGeom>
          <a:noFill/>
          <a:ln w="12700" cap="sq">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 name="Line 60"/>
          <p:cNvSpPr>
            <a:spLocks noChangeShapeType="1"/>
          </p:cNvSpPr>
          <p:nvPr/>
        </p:nvSpPr>
        <p:spPr bwMode="auto">
          <a:xfrm flipV="1">
            <a:off x="6607175" y="2754313"/>
            <a:ext cx="0" cy="238125"/>
          </a:xfrm>
          <a:prstGeom prst="line">
            <a:avLst/>
          </a:prstGeom>
          <a:noFill/>
          <a:ln w="12700" cap="sq">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 name="Freeform 61"/>
          <p:cNvSpPr>
            <a:spLocks/>
          </p:cNvSpPr>
          <p:nvPr/>
        </p:nvSpPr>
        <p:spPr bwMode="auto">
          <a:xfrm>
            <a:off x="6856413" y="2560638"/>
            <a:ext cx="33337" cy="0"/>
          </a:xfrm>
          <a:custGeom>
            <a:avLst/>
            <a:gdLst>
              <a:gd name="T0" fmla="*/ 0 w 21"/>
              <a:gd name="T1" fmla="*/ 11 w 21"/>
              <a:gd name="T2" fmla="*/ 21 w 21"/>
            </a:gdLst>
            <a:ahLst/>
            <a:cxnLst>
              <a:cxn ang="0">
                <a:pos x="T0" y="0"/>
              </a:cxn>
              <a:cxn ang="0">
                <a:pos x="T1" y="0"/>
              </a:cxn>
              <a:cxn ang="0">
                <a:pos x="T2" y="0"/>
              </a:cxn>
            </a:cxnLst>
            <a:rect l="0" t="0" r="r" b="b"/>
            <a:pathLst>
              <a:path w="21">
                <a:moveTo>
                  <a:pt x="0" y="0"/>
                </a:moveTo>
                <a:lnTo>
                  <a:pt x="11" y="0"/>
                </a:lnTo>
                <a:lnTo>
                  <a:pt x="21" y="0"/>
                </a:lnTo>
              </a:path>
            </a:pathLst>
          </a:custGeom>
          <a:noFill/>
          <a:ln w="12700" cap="sq">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 name="Freeform 62"/>
          <p:cNvSpPr>
            <a:spLocks/>
          </p:cNvSpPr>
          <p:nvPr/>
        </p:nvSpPr>
        <p:spPr bwMode="auto">
          <a:xfrm>
            <a:off x="6856413" y="2800350"/>
            <a:ext cx="33337" cy="0"/>
          </a:xfrm>
          <a:custGeom>
            <a:avLst/>
            <a:gdLst>
              <a:gd name="T0" fmla="*/ 0 w 21"/>
              <a:gd name="T1" fmla="*/ 11 w 21"/>
              <a:gd name="T2" fmla="*/ 21 w 21"/>
            </a:gdLst>
            <a:ahLst/>
            <a:cxnLst>
              <a:cxn ang="0">
                <a:pos x="T0" y="0"/>
              </a:cxn>
              <a:cxn ang="0">
                <a:pos x="T1" y="0"/>
              </a:cxn>
              <a:cxn ang="0">
                <a:pos x="T2" y="0"/>
              </a:cxn>
            </a:cxnLst>
            <a:rect l="0" t="0" r="r" b="b"/>
            <a:pathLst>
              <a:path w="21">
                <a:moveTo>
                  <a:pt x="0" y="0"/>
                </a:moveTo>
                <a:lnTo>
                  <a:pt x="11" y="0"/>
                </a:lnTo>
                <a:lnTo>
                  <a:pt x="21" y="0"/>
                </a:lnTo>
              </a:path>
            </a:pathLst>
          </a:custGeom>
          <a:noFill/>
          <a:ln w="12700" cap="sq">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 name="Line 63"/>
          <p:cNvSpPr>
            <a:spLocks noChangeShapeType="1"/>
          </p:cNvSpPr>
          <p:nvPr/>
        </p:nvSpPr>
        <p:spPr bwMode="auto">
          <a:xfrm flipV="1">
            <a:off x="6873875" y="2560638"/>
            <a:ext cx="0" cy="239713"/>
          </a:xfrm>
          <a:prstGeom prst="line">
            <a:avLst/>
          </a:prstGeom>
          <a:noFill/>
          <a:ln w="12700" cap="sq">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 name="Freeform 64"/>
          <p:cNvSpPr>
            <a:spLocks/>
          </p:cNvSpPr>
          <p:nvPr/>
        </p:nvSpPr>
        <p:spPr bwMode="auto">
          <a:xfrm>
            <a:off x="7119938" y="2524125"/>
            <a:ext cx="33337" cy="0"/>
          </a:xfrm>
          <a:custGeom>
            <a:avLst/>
            <a:gdLst>
              <a:gd name="T0" fmla="*/ 0 w 21"/>
              <a:gd name="T1" fmla="*/ 10 w 21"/>
              <a:gd name="T2" fmla="*/ 21 w 21"/>
            </a:gdLst>
            <a:ahLst/>
            <a:cxnLst>
              <a:cxn ang="0">
                <a:pos x="T0" y="0"/>
              </a:cxn>
              <a:cxn ang="0">
                <a:pos x="T1" y="0"/>
              </a:cxn>
              <a:cxn ang="0">
                <a:pos x="T2" y="0"/>
              </a:cxn>
            </a:cxnLst>
            <a:rect l="0" t="0" r="r" b="b"/>
            <a:pathLst>
              <a:path w="21">
                <a:moveTo>
                  <a:pt x="0" y="0"/>
                </a:moveTo>
                <a:lnTo>
                  <a:pt x="10" y="0"/>
                </a:lnTo>
                <a:lnTo>
                  <a:pt x="21" y="0"/>
                </a:lnTo>
              </a:path>
            </a:pathLst>
          </a:custGeom>
          <a:noFill/>
          <a:ln w="12700" cap="sq">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 name="Freeform 65"/>
          <p:cNvSpPr>
            <a:spLocks/>
          </p:cNvSpPr>
          <p:nvPr/>
        </p:nvSpPr>
        <p:spPr bwMode="auto">
          <a:xfrm>
            <a:off x="7119938" y="2767013"/>
            <a:ext cx="33337" cy="0"/>
          </a:xfrm>
          <a:custGeom>
            <a:avLst/>
            <a:gdLst>
              <a:gd name="T0" fmla="*/ 0 w 21"/>
              <a:gd name="T1" fmla="*/ 10 w 21"/>
              <a:gd name="T2" fmla="*/ 21 w 21"/>
            </a:gdLst>
            <a:ahLst/>
            <a:cxnLst>
              <a:cxn ang="0">
                <a:pos x="T0" y="0"/>
              </a:cxn>
              <a:cxn ang="0">
                <a:pos x="T1" y="0"/>
              </a:cxn>
              <a:cxn ang="0">
                <a:pos x="T2" y="0"/>
              </a:cxn>
            </a:cxnLst>
            <a:rect l="0" t="0" r="r" b="b"/>
            <a:pathLst>
              <a:path w="21">
                <a:moveTo>
                  <a:pt x="0" y="0"/>
                </a:moveTo>
                <a:lnTo>
                  <a:pt x="10" y="0"/>
                </a:lnTo>
                <a:lnTo>
                  <a:pt x="21" y="0"/>
                </a:lnTo>
              </a:path>
            </a:pathLst>
          </a:custGeom>
          <a:noFill/>
          <a:ln w="12700" cap="sq">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 name="Line 66"/>
          <p:cNvSpPr>
            <a:spLocks noChangeShapeType="1"/>
          </p:cNvSpPr>
          <p:nvPr/>
        </p:nvSpPr>
        <p:spPr bwMode="auto">
          <a:xfrm flipV="1">
            <a:off x="7135813" y="2524125"/>
            <a:ext cx="0" cy="242888"/>
          </a:xfrm>
          <a:prstGeom prst="line">
            <a:avLst/>
          </a:prstGeom>
          <a:noFill/>
          <a:ln w="12700" cap="sq">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 name="Freeform 67"/>
          <p:cNvSpPr>
            <a:spLocks/>
          </p:cNvSpPr>
          <p:nvPr/>
        </p:nvSpPr>
        <p:spPr bwMode="auto">
          <a:xfrm>
            <a:off x="7385050" y="2451100"/>
            <a:ext cx="33337" cy="0"/>
          </a:xfrm>
          <a:custGeom>
            <a:avLst/>
            <a:gdLst>
              <a:gd name="T0" fmla="*/ 0 w 21"/>
              <a:gd name="T1" fmla="*/ 11 w 21"/>
              <a:gd name="T2" fmla="*/ 21 w 21"/>
            </a:gdLst>
            <a:ahLst/>
            <a:cxnLst>
              <a:cxn ang="0">
                <a:pos x="T0" y="0"/>
              </a:cxn>
              <a:cxn ang="0">
                <a:pos x="T1" y="0"/>
              </a:cxn>
              <a:cxn ang="0">
                <a:pos x="T2" y="0"/>
              </a:cxn>
            </a:cxnLst>
            <a:rect l="0" t="0" r="r" b="b"/>
            <a:pathLst>
              <a:path w="21">
                <a:moveTo>
                  <a:pt x="0" y="0"/>
                </a:moveTo>
                <a:lnTo>
                  <a:pt x="11" y="0"/>
                </a:lnTo>
                <a:lnTo>
                  <a:pt x="21" y="0"/>
                </a:lnTo>
              </a:path>
            </a:pathLst>
          </a:custGeom>
          <a:noFill/>
          <a:ln w="12700" cap="sq">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 name="Freeform 68"/>
          <p:cNvSpPr>
            <a:spLocks/>
          </p:cNvSpPr>
          <p:nvPr/>
        </p:nvSpPr>
        <p:spPr bwMode="auto">
          <a:xfrm>
            <a:off x="7385050" y="2693988"/>
            <a:ext cx="33337" cy="0"/>
          </a:xfrm>
          <a:custGeom>
            <a:avLst/>
            <a:gdLst>
              <a:gd name="T0" fmla="*/ 0 w 21"/>
              <a:gd name="T1" fmla="*/ 11 w 21"/>
              <a:gd name="T2" fmla="*/ 21 w 21"/>
            </a:gdLst>
            <a:ahLst/>
            <a:cxnLst>
              <a:cxn ang="0">
                <a:pos x="T0" y="0"/>
              </a:cxn>
              <a:cxn ang="0">
                <a:pos x="T1" y="0"/>
              </a:cxn>
              <a:cxn ang="0">
                <a:pos x="T2" y="0"/>
              </a:cxn>
            </a:cxnLst>
            <a:rect l="0" t="0" r="r" b="b"/>
            <a:pathLst>
              <a:path w="21">
                <a:moveTo>
                  <a:pt x="0" y="0"/>
                </a:moveTo>
                <a:lnTo>
                  <a:pt x="11" y="0"/>
                </a:lnTo>
                <a:lnTo>
                  <a:pt x="21" y="0"/>
                </a:lnTo>
              </a:path>
            </a:pathLst>
          </a:custGeom>
          <a:noFill/>
          <a:ln w="12700" cap="sq">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 name="Line 69"/>
          <p:cNvSpPr>
            <a:spLocks noChangeShapeType="1"/>
          </p:cNvSpPr>
          <p:nvPr/>
        </p:nvSpPr>
        <p:spPr bwMode="auto">
          <a:xfrm flipV="1">
            <a:off x="7402513" y="2451100"/>
            <a:ext cx="0" cy="242888"/>
          </a:xfrm>
          <a:prstGeom prst="line">
            <a:avLst/>
          </a:prstGeom>
          <a:noFill/>
          <a:ln w="12700" cap="sq">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 name="Freeform 70"/>
          <p:cNvSpPr>
            <a:spLocks/>
          </p:cNvSpPr>
          <p:nvPr/>
        </p:nvSpPr>
        <p:spPr bwMode="auto">
          <a:xfrm>
            <a:off x="7648575" y="2314575"/>
            <a:ext cx="31750" cy="0"/>
          </a:xfrm>
          <a:custGeom>
            <a:avLst/>
            <a:gdLst>
              <a:gd name="T0" fmla="*/ 0 w 20"/>
              <a:gd name="T1" fmla="*/ 10 w 20"/>
              <a:gd name="T2" fmla="*/ 20 w 20"/>
            </a:gdLst>
            <a:ahLst/>
            <a:cxnLst>
              <a:cxn ang="0">
                <a:pos x="T0" y="0"/>
              </a:cxn>
              <a:cxn ang="0">
                <a:pos x="T1" y="0"/>
              </a:cxn>
              <a:cxn ang="0">
                <a:pos x="T2" y="0"/>
              </a:cxn>
            </a:cxnLst>
            <a:rect l="0" t="0" r="r" b="b"/>
            <a:pathLst>
              <a:path w="20">
                <a:moveTo>
                  <a:pt x="0" y="0"/>
                </a:moveTo>
                <a:lnTo>
                  <a:pt x="10" y="0"/>
                </a:lnTo>
                <a:lnTo>
                  <a:pt x="20" y="0"/>
                </a:lnTo>
              </a:path>
            </a:pathLst>
          </a:custGeom>
          <a:noFill/>
          <a:ln w="12700" cap="sq">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 name="Freeform 71"/>
          <p:cNvSpPr>
            <a:spLocks/>
          </p:cNvSpPr>
          <p:nvPr/>
        </p:nvSpPr>
        <p:spPr bwMode="auto">
          <a:xfrm>
            <a:off x="7648575" y="2554288"/>
            <a:ext cx="31750" cy="0"/>
          </a:xfrm>
          <a:custGeom>
            <a:avLst/>
            <a:gdLst>
              <a:gd name="T0" fmla="*/ 0 w 20"/>
              <a:gd name="T1" fmla="*/ 10 w 20"/>
              <a:gd name="T2" fmla="*/ 20 w 20"/>
            </a:gdLst>
            <a:ahLst/>
            <a:cxnLst>
              <a:cxn ang="0">
                <a:pos x="T0" y="0"/>
              </a:cxn>
              <a:cxn ang="0">
                <a:pos x="T1" y="0"/>
              </a:cxn>
              <a:cxn ang="0">
                <a:pos x="T2" y="0"/>
              </a:cxn>
            </a:cxnLst>
            <a:rect l="0" t="0" r="r" b="b"/>
            <a:pathLst>
              <a:path w="20">
                <a:moveTo>
                  <a:pt x="0" y="0"/>
                </a:moveTo>
                <a:lnTo>
                  <a:pt x="10" y="0"/>
                </a:lnTo>
                <a:lnTo>
                  <a:pt x="20" y="0"/>
                </a:lnTo>
              </a:path>
            </a:pathLst>
          </a:custGeom>
          <a:noFill/>
          <a:ln w="12700" cap="sq">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 name="Line 72"/>
          <p:cNvSpPr>
            <a:spLocks noChangeShapeType="1"/>
          </p:cNvSpPr>
          <p:nvPr/>
        </p:nvSpPr>
        <p:spPr bwMode="auto">
          <a:xfrm flipV="1">
            <a:off x="7664450" y="2314575"/>
            <a:ext cx="0" cy="239713"/>
          </a:xfrm>
          <a:prstGeom prst="line">
            <a:avLst/>
          </a:prstGeom>
          <a:noFill/>
          <a:ln w="12700" cap="sq">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 name="Freeform 73"/>
          <p:cNvSpPr>
            <a:spLocks/>
          </p:cNvSpPr>
          <p:nvPr/>
        </p:nvSpPr>
        <p:spPr bwMode="auto">
          <a:xfrm>
            <a:off x="5538788" y="2852738"/>
            <a:ext cx="33337" cy="0"/>
          </a:xfrm>
          <a:custGeom>
            <a:avLst/>
            <a:gdLst>
              <a:gd name="T0" fmla="*/ 0 w 21"/>
              <a:gd name="T1" fmla="*/ 10 w 21"/>
              <a:gd name="T2" fmla="*/ 21 w 21"/>
            </a:gdLst>
            <a:ahLst/>
            <a:cxnLst>
              <a:cxn ang="0">
                <a:pos x="T0" y="0"/>
              </a:cxn>
              <a:cxn ang="0">
                <a:pos x="T1" y="0"/>
              </a:cxn>
              <a:cxn ang="0">
                <a:pos x="T2" y="0"/>
              </a:cxn>
            </a:cxnLst>
            <a:rect l="0" t="0" r="r" b="b"/>
            <a:pathLst>
              <a:path w="21">
                <a:moveTo>
                  <a:pt x="0" y="0"/>
                </a:moveTo>
                <a:lnTo>
                  <a:pt x="10" y="0"/>
                </a:lnTo>
                <a:lnTo>
                  <a:pt x="21" y="0"/>
                </a:lnTo>
              </a:path>
            </a:pathLst>
          </a:custGeom>
          <a:noFill/>
          <a:ln w="12700" cap="sq">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 name="Freeform 74"/>
          <p:cNvSpPr>
            <a:spLocks/>
          </p:cNvSpPr>
          <p:nvPr/>
        </p:nvSpPr>
        <p:spPr bwMode="auto">
          <a:xfrm>
            <a:off x="5538788" y="3062288"/>
            <a:ext cx="33337" cy="0"/>
          </a:xfrm>
          <a:custGeom>
            <a:avLst/>
            <a:gdLst>
              <a:gd name="T0" fmla="*/ 0 w 21"/>
              <a:gd name="T1" fmla="*/ 10 w 21"/>
              <a:gd name="T2" fmla="*/ 21 w 21"/>
            </a:gdLst>
            <a:ahLst/>
            <a:cxnLst>
              <a:cxn ang="0">
                <a:pos x="T0" y="0"/>
              </a:cxn>
              <a:cxn ang="0">
                <a:pos x="T1" y="0"/>
              </a:cxn>
              <a:cxn ang="0">
                <a:pos x="T2" y="0"/>
              </a:cxn>
            </a:cxnLst>
            <a:rect l="0" t="0" r="r" b="b"/>
            <a:pathLst>
              <a:path w="21">
                <a:moveTo>
                  <a:pt x="0" y="0"/>
                </a:moveTo>
                <a:lnTo>
                  <a:pt x="10" y="0"/>
                </a:lnTo>
                <a:lnTo>
                  <a:pt x="21" y="0"/>
                </a:lnTo>
              </a:path>
            </a:pathLst>
          </a:custGeom>
          <a:noFill/>
          <a:ln w="12700" cap="sq">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 name="Line 75"/>
          <p:cNvSpPr>
            <a:spLocks noChangeShapeType="1"/>
          </p:cNvSpPr>
          <p:nvPr/>
        </p:nvSpPr>
        <p:spPr bwMode="auto">
          <a:xfrm flipV="1">
            <a:off x="5554663" y="2852738"/>
            <a:ext cx="0" cy="209550"/>
          </a:xfrm>
          <a:prstGeom prst="line">
            <a:avLst/>
          </a:prstGeom>
          <a:noFill/>
          <a:ln w="12700" cap="sq">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 name="Freeform 76"/>
          <p:cNvSpPr>
            <a:spLocks/>
          </p:cNvSpPr>
          <p:nvPr/>
        </p:nvSpPr>
        <p:spPr bwMode="auto">
          <a:xfrm>
            <a:off x="5803900" y="3238500"/>
            <a:ext cx="33337" cy="0"/>
          </a:xfrm>
          <a:custGeom>
            <a:avLst/>
            <a:gdLst>
              <a:gd name="T0" fmla="*/ 0 w 21"/>
              <a:gd name="T1" fmla="*/ 11 w 21"/>
              <a:gd name="T2" fmla="*/ 21 w 21"/>
            </a:gdLst>
            <a:ahLst/>
            <a:cxnLst>
              <a:cxn ang="0">
                <a:pos x="T0" y="0"/>
              </a:cxn>
              <a:cxn ang="0">
                <a:pos x="T1" y="0"/>
              </a:cxn>
              <a:cxn ang="0">
                <a:pos x="T2" y="0"/>
              </a:cxn>
            </a:cxnLst>
            <a:rect l="0" t="0" r="r" b="b"/>
            <a:pathLst>
              <a:path w="21">
                <a:moveTo>
                  <a:pt x="0" y="0"/>
                </a:moveTo>
                <a:lnTo>
                  <a:pt x="11" y="0"/>
                </a:lnTo>
                <a:lnTo>
                  <a:pt x="21" y="0"/>
                </a:lnTo>
              </a:path>
            </a:pathLst>
          </a:custGeom>
          <a:noFill/>
          <a:ln w="12700" cap="sq">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 name="Freeform 77"/>
          <p:cNvSpPr>
            <a:spLocks/>
          </p:cNvSpPr>
          <p:nvPr/>
        </p:nvSpPr>
        <p:spPr bwMode="auto">
          <a:xfrm>
            <a:off x="5803900" y="3448050"/>
            <a:ext cx="33337" cy="0"/>
          </a:xfrm>
          <a:custGeom>
            <a:avLst/>
            <a:gdLst>
              <a:gd name="T0" fmla="*/ 0 w 21"/>
              <a:gd name="T1" fmla="*/ 11 w 21"/>
              <a:gd name="T2" fmla="*/ 21 w 21"/>
            </a:gdLst>
            <a:ahLst/>
            <a:cxnLst>
              <a:cxn ang="0">
                <a:pos x="T0" y="0"/>
              </a:cxn>
              <a:cxn ang="0">
                <a:pos x="T1" y="0"/>
              </a:cxn>
              <a:cxn ang="0">
                <a:pos x="T2" y="0"/>
              </a:cxn>
            </a:cxnLst>
            <a:rect l="0" t="0" r="r" b="b"/>
            <a:pathLst>
              <a:path w="21">
                <a:moveTo>
                  <a:pt x="0" y="0"/>
                </a:moveTo>
                <a:lnTo>
                  <a:pt x="11" y="0"/>
                </a:lnTo>
                <a:lnTo>
                  <a:pt x="21" y="0"/>
                </a:lnTo>
              </a:path>
            </a:pathLst>
          </a:custGeom>
          <a:noFill/>
          <a:ln w="12700" cap="sq">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 name="Line 78"/>
          <p:cNvSpPr>
            <a:spLocks noChangeShapeType="1"/>
          </p:cNvSpPr>
          <p:nvPr/>
        </p:nvSpPr>
        <p:spPr bwMode="auto">
          <a:xfrm flipV="1">
            <a:off x="5821363" y="3238500"/>
            <a:ext cx="0" cy="209550"/>
          </a:xfrm>
          <a:prstGeom prst="line">
            <a:avLst/>
          </a:prstGeom>
          <a:noFill/>
          <a:ln w="12700" cap="sq">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 name="Freeform 79"/>
          <p:cNvSpPr>
            <a:spLocks/>
          </p:cNvSpPr>
          <p:nvPr/>
        </p:nvSpPr>
        <p:spPr bwMode="auto">
          <a:xfrm>
            <a:off x="6069013" y="3538538"/>
            <a:ext cx="33337" cy="0"/>
          </a:xfrm>
          <a:custGeom>
            <a:avLst/>
            <a:gdLst>
              <a:gd name="T0" fmla="*/ 0 w 21"/>
              <a:gd name="T1" fmla="*/ 11 w 21"/>
              <a:gd name="T2" fmla="*/ 21 w 21"/>
            </a:gdLst>
            <a:ahLst/>
            <a:cxnLst>
              <a:cxn ang="0">
                <a:pos x="T0" y="0"/>
              </a:cxn>
              <a:cxn ang="0">
                <a:pos x="T1" y="0"/>
              </a:cxn>
              <a:cxn ang="0">
                <a:pos x="T2" y="0"/>
              </a:cxn>
            </a:cxnLst>
            <a:rect l="0" t="0" r="r" b="b"/>
            <a:pathLst>
              <a:path w="21">
                <a:moveTo>
                  <a:pt x="0" y="0"/>
                </a:moveTo>
                <a:lnTo>
                  <a:pt x="11" y="0"/>
                </a:lnTo>
                <a:lnTo>
                  <a:pt x="21" y="0"/>
                </a:lnTo>
              </a:path>
            </a:pathLst>
          </a:custGeom>
          <a:noFill/>
          <a:ln w="12700" cap="sq">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 name="Freeform 80"/>
          <p:cNvSpPr>
            <a:spLocks/>
          </p:cNvSpPr>
          <p:nvPr/>
        </p:nvSpPr>
        <p:spPr bwMode="auto">
          <a:xfrm>
            <a:off x="6069013" y="3760788"/>
            <a:ext cx="33337" cy="0"/>
          </a:xfrm>
          <a:custGeom>
            <a:avLst/>
            <a:gdLst>
              <a:gd name="T0" fmla="*/ 0 w 21"/>
              <a:gd name="T1" fmla="*/ 11 w 21"/>
              <a:gd name="T2" fmla="*/ 21 w 21"/>
            </a:gdLst>
            <a:ahLst/>
            <a:cxnLst>
              <a:cxn ang="0">
                <a:pos x="T0" y="0"/>
              </a:cxn>
              <a:cxn ang="0">
                <a:pos x="T1" y="0"/>
              </a:cxn>
              <a:cxn ang="0">
                <a:pos x="T2" y="0"/>
              </a:cxn>
            </a:cxnLst>
            <a:rect l="0" t="0" r="r" b="b"/>
            <a:pathLst>
              <a:path w="21">
                <a:moveTo>
                  <a:pt x="0" y="0"/>
                </a:moveTo>
                <a:lnTo>
                  <a:pt x="11" y="0"/>
                </a:lnTo>
                <a:lnTo>
                  <a:pt x="21" y="0"/>
                </a:lnTo>
              </a:path>
            </a:pathLst>
          </a:custGeom>
          <a:noFill/>
          <a:ln w="12700" cap="sq">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Line 81"/>
          <p:cNvSpPr>
            <a:spLocks noChangeShapeType="1"/>
          </p:cNvSpPr>
          <p:nvPr/>
        </p:nvSpPr>
        <p:spPr bwMode="auto">
          <a:xfrm flipV="1">
            <a:off x="6086475" y="3538538"/>
            <a:ext cx="0" cy="222250"/>
          </a:xfrm>
          <a:prstGeom prst="line">
            <a:avLst/>
          </a:prstGeom>
          <a:noFill/>
          <a:ln w="12700" cap="sq">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Freeform 82"/>
          <p:cNvSpPr>
            <a:spLocks/>
          </p:cNvSpPr>
          <p:nvPr/>
        </p:nvSpPr>
        <p:spPr bwMode="auto">
          <a:xfrm>
            <a:off x="6967538" y="3554413"/>
            <a:ext cx="31750" cy="0"/>
          </a:xfrm>
          <a:custGeom>
            <a:avLst/>
            <a:gdLst>
              <a:gd name="T0" fmla="*/ 0 w 20"/>
              <a:gd name="T1" fmla="*/ 10 w 20"/>
              <a:gd name="T2" fmla="*/ 20 w 20"/>
            </a:gdLst>
            <a:ahLst/>
            <a:cxnLst>
              <a:cxn ang="0">
                <a:pos x="T0" y="0"/>
              </a:cxn>
              <a:cxn ang="0">
                <a:pos x="T1" y="0"/>
              </a:cxn>
              <a:cxn ang="0">
                <a:pos x="T2" y="0"/>
              </a:cxn>
            </a:cxnLst>
            <a:rect l="0" t="0" r="r" b="b"/>
            <a:pathLst>
              <a:path w="20">
                <a:moveTo>
                  <a:pt x="0" y="0"/>
                </a:moveTo>
                <a:lnTo>
                  <a:pt x="10" y="0"/>
                </a:lnTo>
                <a:lnTo>
                  <a:pt x="20" y="0"/>
                </a:lnTo>
              </a:path>
            </a:pathLst>
          </a:custGeom>
          <a:noFill/>
          <a:ln w="12700" cap="sq">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 name="Freeform 83"/>
          <p:cNvSpPr>
            <a:spLocks/>
          </p:cNvSpPr>
          <p:nvPr/>
        </p:nvSpPr>
        <p:spPr bwMode="auto">
          <a:xfrm>
            <a:off x="6967538" y="3800475"/>
            <a:ext cx="31750" cy="0"/>
          </a:xfrm>
          <a:custGeom>
            <a:avLst/>
            <a:gdLst>
              <a:gd name="T0" fmla="*/ 0 w 20"/>
              <a:gd name="T1" fmla="*/ 10 w 20"/>
              <a:gd name="T2" fmla="*/ 20 w 20"/>
            </a:gdLst>
            <a:ahLst/>
            <a:cxnLst>
              <a:cxn ang="0">
                <a:pos x="T0" y="0"/>
              </a:cxn>
              <a:cxn ang="0">
                <a:pos x="T1" y="0"/>
              </a:cxn>
              <a:cxn ang="0">
                <a:pos x="T2" y="0"/>
              </a:cxn>
            </a:cxnLst>
            <a:rect l="0" t="0" r="r" b="b"/>
            <a:pathLst>
              <a:path w="20">
                <a:moveTo>
                  <a:pt x="0" y="0"/>
                </a:moveTo>
                <a:lnTo>
                  <a:pt x="10" y="0"/>
                </a:lnTo>
                <a:lnTo>
                  <a:pt x="20" y="0"/>
                </a:lnTo>
              </a:path>
            </a:pathLst>
          </a:custGeom>
          <a:noFill/>
          <a:ln w="12700" cap="sq">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 name="Line 84"/>
          <p:cNvSpPr>
            <a:spLocks noChangeShapeType="1"/>
          </p:cNvSpPr>
          <p:nvPr/>
        </p:nvSpPr>
        <p:spPr bwMode="auto">
          <a:xfrm flipV="1">
            <a:off x="6983413" y="3554413"/>
            <a:ext cx="0" cy="246063"/>
          </a:xfrm>
          <a:prstGeom prst="line">
            <a:avLst/>
          </a:prstGeom>
          <a:noFill/>
          <a:ln w="12700" cap="sq">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8" name="Freeform 85"/>
          <p:cNvSpPr>
            <a:spLocks/>
          </p:cNvSpPr>
          <p:nvPr/>
        </p:nvSpPr>
        <p:spPr bwMode="auto">
          <a:xfrm>
            <a:off x="5651500" y="2813050"/>
            <a:ext cx="33337" cy="0"/>
          </a:xfrm>
          <a:custGeom>
            <a:avLst/>
            <a:gdLst>
              <a:gd name="T0" fmla="*/ 0 w 21"/>
              <a:gd name="T1" fmla="*/ 10 w 21"/>
              <a:gd name="T2" fmla="*/ 21 w 21"/>
            </a:gdLst>
            <a:ahLst/>
            <a:cxnLst>
              <a:cxn ang="0">
                <a:pos x="T0" y="0"/>
              </a:cxn>
              <a:cxn ang="0">
                <a:pos x="T1" y="0"/>
              </a:cxn>
              <a:cxn ang="0">
                <a:pos x="T2" y="0"/>
              </a:cxn>
            </a:cxnLst>
            <a:rect l="0" t="0" r="r" b="b"/>
            <a:pathLst>
              <a:path w="21">
                <a:moveTo>
                  <a:pt x="0" y="0"/>
                </a:moveTo>
                <a:lnTo>
                  <a:pt x="10" y="0"/>
                </a:lnTo>
                <a:lnTo>
                  <a:pt x="21" y="0"/>
                </a:lnTo>
              </a:path>
            </a:pathLst>
          </a:custGeom>
          <a:noFill/>
          <a:ln w="12700" cap="sq">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 name="Freeform 86"/>
          <p:cNvSpPr>
            <a:spLocks/>
          </p:cNvSpPr>
          <p:nvPr/>
        </p:nvSpPr>
        <p:spPr bwMode="auto">
          <a:xfrm>
            <a:off x="5651500" y="3022600"/>
            <a:ext cx="33337" cy="0"/>
          </a:xfrm>
          <a:custGeom>
            <a:avLst/>
            <a:gdLst>
              <a:gd name="T0" fmla="*/ 0 w 21"/>
              <a:gd name="T1" fmla="*/ 10 w 21"/>
              <a:gd name="T2" fmla="*/ 21 w 21"/>
            </a:gdLst>
            <a:ahLst/>
            <a:cxnLst>
              <a:cxn ang="0">
                <a:pos x="T0" y="0"/>
              </a:cxn>
              <a:cxn ang="0">
                <a:pos x="T1" y="0"/>
              </a:cxn>
              <a:cxn ang="0">
                <a:pos x="T2" y="0"/>
              </a:cxn>
            </a:cxnLst>
            <a:rect l="0" t="0" r="r" b="b"/>
            <a:pathLst>
              <a:path w="21">
                <a:moveTo>
                  <a:pt x="0" y="0"/>
                </a:moveTo>
                <a:lnTo>
                  <a:pt x="10" y="0"/>
                </a:lnTo>
                <a:lnTo>
                  <a:pt x="21" y="0"/>
                </a:lnTo>
              </a:path>
            </a:pathLst>
          </a:custGeom>
          <a:noFill/>
          <a:ln w="12700" cap="sq">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 name="Line 87"/>
          <p:cNvSpPr>
            <a:spLocks noChangeShapeType="1"/>
          </p:cNvSpPr>
          <p:nvPr/>
        </p:nvSpPr>
        <p:spPr bwMode="auto">
          <a:xfrm flipV="1">
            <a:off x="5667375" y="2813050"/>
            <a:ext cx="0" cy="209550"/>
          </a:xfrm>
          <a:prstGeom prst="line">
            <a:avLst/>
          </a:prstGeom>
          <a:noFill/>
          <a:ln w="12700" cap="sq">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 name="Freeform 88"/>
          <p:cNvSpPr>
            <a:spLocks/>
          </p:cNvSpPr>
          <p:nvPr/>
        </p:nvSpPr>
        <p:spPr bwMode="auto">
          <a:xfrm>
            <a:off x="5913438" y="3268663"/>
            <a:ext cx="33337" cy="0"/>
          </a:xfrm>
          <a:custGeom>
            <a:avLst/>
            <a:gdLst>
              <a:gd name="T0" fmla="*/ 0 w 21"/>
              <a:gd name="T1" fmla="*/ 11 w 21"/>
              <a:gd name="T2" fmla="*/ 21 w 21"/>
            </a:gdLst>
            <a:ahLst/>
            <a:cxnLst>
              <a:cxn ang="0">
                <a:pos x="T0" y="0"/>
              </a:cxn>
              <a:cxn ang="0">
                <a:pos x="T1" y="0"/>
              </a:cxn>
              <a:cxn ang="0">
                <a:pos x="T2" y="0"/>
              </a:cxn>
            </a:cxnLst>
            <a:rect l="0" t="0" r="r" b="b"/>
            <a:pathLst>
              <a:path w="21">
                <a:moveTo>
                  <a:pt x="0" y="0"/>
                </a:moveTo>
                <a:lnTo>
                  <a:pt x="11" y="0"/>
                </a:lnTo>
                <a:lnTo>
                  <a:pt x="21" y="0"/>
                </a:lnTo>
              </a:path>
            </a:pathLst>
          </a:custGeom>
          <a:noFill/>
          <a:ln w="12700" cap="sq">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 name="Freeform 89"/>
          <p:cNvSpPr>
            <a:spLocks/>
          </p:cNvSpPr>
          <p:nvPr/>
        </p:nvSpPr>
        <p:spPr bwMode="auto">
          <a:xfrm>
            <a:off x="5913438" y="3502025"/>
            <a:ext cx="33337" cy="0"/>
          </a:xfrm>
          <a:custGeom>
            <a:avLst/>
            <a:gdLst>
              <a:gd name="T0" fmla="*/ 0 w 21"/>
              <a:gd name="T1" fmla="*/ 11 w 21"/>
              <a:gd name="T2" fmla="*/ 21 w 21"/>
            </a:gdLst>
            <a:ahLst/>
            <a:cxnLst>
              <a:cxn ang="0">
                <a:pos x="T0" y="0"/>
              </a:cxn>
              <a:cxn ang="0">
                <a:pos x="T1" y="0"/>
              </a:cxn>
              <a:cxn ang="0">
                <a:pos x="T2" y="0"/>
              </a:cxn>
            </a:cxnLst>
            <a:rect l="0" t="0" r="r" b="b"/>
            <a:pathLst>
              <a:path w="21">
                <a:moveTo>
                  <a:pt x="0" y="0"/>
                </a:moveTo>
                <a:lnTo>
                  <a:pt x="11" y="0"/>
                </a:lnTo>
                <a:lnTo>
                  <a:pt x="21" y="0"/>
                </a:lnTo>
              </a:path>
            </a:pathLst>
          </a:custGeom>
          <a:noFill/>
          <a:ln w="12700" cap="sq">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Line 90"/>
          <p:cNvSpPr>
            <a:spLocks noChangeShapeType="1"/>
          </p:cNvSpPr>
          <p:nvPr/>
        </p:nvSpPr>
        <p:spPr bwMode="auto">
          <a:xfrm flipV="1">
            <a:off x="5930900" y="3268663"/>
            <a:ext cx="0" cy="233363"/>
          </a:xfrm>
          <a:prstGeom prst="line">
            <a:avLst/>
          </a:prstGeom>
          <a:noFill/>
          <a:ln w="12700" cap="sq">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 name="Freeform 91"/>
          <p:cNvSpPr>
            <a:spLocks/>
          </p:cNvSpPr>
          <p:nvPr/>
        </p:nvSpPr>
        <p:spPr bwMode="auto">
          <a:xfrm>
            <a:off x="6177756" y="3651250"/>
            <a:ext cx="33337" cy="0"/>
          </a:xfrm>
          <a:custGeom>
            <a:avLst/>
            <a:gdLst>
              <a:gd name="T0" fmla="*/ 0 w 21"/>
              <a:gd name="T1" fmla="*/ 11 w 21"/>
              <a:gd name="T2" fmla="*/ 21 w 21"/>
            </a:gdLst>
            <a:ahLst/>
            <a:cxnLst>
              <a:cxn ang="0">
                <a:pos x="T0" y="0"/>
              </a:cxn>
              <a:cxn ang="0">
                <a:pos x="T1" y="0"/>
              </a:cxn>
              <a:cxn ang="0">
                <a:pos x="T2" y="0"/>
              </a:cxn>
            </a:cxnLst>
            <a:rect l="0" t="0" r="r" b="b"/>
            <a:pathLst>
              <a:path w="21">
                <a:moveTo>
                  <a:pt x="0" y="0"/>
                </a:moveTo>
                <a:lnTo>
                  <a:pt x="11" y="0"/>
                </a:lnTo>
                <a:lnTo>
                  <a:pt x="21" y="0"/>
                </a:lnTo>
              </a:path>
            </a:pathLst>
          </a:custGeom>
          <a:noFill/>
          <a:ln w="12700" cap="sq">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 name="Freeform 92"/>
          <p:cNvSpPr>
            <a:spLocks/>
          </p:cNvSpPr>
          <p:nvPr/>
        </p:nvSpPr>
        <p:spPr bwMode="auto">
          <a:xfrm>
            <a:off x="6177756" y="3884613"/>
            <a:ext cx="33337" cy="0"/>
          </a:xfrm>
          <a:custGeom>
            <a:avLst/>
            <a:gdLst>
              <a:gd name="T0" fmla="*/ 0 w 21"/>
              <a:gd name="T1" fmla="*/ 11 w 21"/>
              <a:gd name="T2" fmla="*/ 21 w 21"/>
            </a:gdLst>
            <a:ahLst/>
            <a:cxnLst>
              <a:cxn ang="0">
                <a:pos x="T0" y="0"/>
              </a:cxn>
              <a:cxn ang="0">
                <a:pos x="T1" y="0"/>
              </a:cxn>
              <a:cxn ang="0">
                <a:pos x="T2" y="0"/>
              </a:cxn>
            </a:cxnLst>
            <a:rect l="0" t="0" r="r" b="b"/>
            <a:pathLst>
              <a:path w="21">
                <a:moveTo>
                  <a:pt x="0" y="0"/>
                </a:moveTo>
                <a:lnTo>
                  <a:pt x="11" y="0"/>
                </a:lnTo>
                <a:lnTo>
                  <a:pt x="21" y="0"/>
                </a:lnTo>
              </a:path>
            </a:pathLst>
          </a:custGeom>
          <a:noFill/>
          <a:ln w="12700" cap="sq">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 name="Line 93"/>
          <p:cNvSpPr>
            <a:spLocks noChangeShapeType="1"/>
          </p:cNvSpPr>
          <p:nvPr/>
        </p:nvSpPr>
        <p:spPr bwMode="auto">
          <a:xfrm flipV="1">
            <a:off x="6192838" y="3651250"/>
            <a:ext cx="0" cy="233363"/>
          </a:xfrm>
          <a:prstGeom prst="line">
            <a:avLst/>
          </a:prstGeom>
          <a:noFill/>
          <a:ln w="12700" cap="sq">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 name="Freeform 94"/>
          <p:cNvSpPr>
            <a:spLocks/>
          </p:cNvSpPr>
          <p:nvPr/>
        </p:nvSpPr>
        <p:spPr bwMode="auto">
          <a:xfrm>
            <a:off x="6704013" y="3568700"/>
            <a:ext cx="33337" cy="0"/>
          </a:xfrm>
          <a:custGeom>
            <a:avLst/>
            <a:gdLst>
              <a:gd name="T0" fmla="*/ 0 w 21"/>
              <a:gd name="T1" fmla="*/ 11 w 21"/>
              <a:gd name="T2" fmla="*/ 21 w 21"/>
            </a:gdLst>
            <a:ahLst/>
            <a:cxnLst>
              <a:cxn ang="0">
                <a:pos x="T0" y="0"/>
              </a:cxn>
              <a:cxn ang="0">
                <a:pos x="T1" y="0"/>
              </a:cxn>
              <a:cxn ang="0">
                <a:pos x="T2" y="0"/>
              </a:cxn>
            </a:cxnLst>
            <a:rect l="0" t="0" r="r" b="b"/>
            <a:pathLst>
              <a:path w="21">
                <a:moveTo>
                  <a:pt x="0" y="0"/>
                </a:moveTo>
                <a:lnTo>
                  <a:pt x="11" y="0"/>
                </a:lnTo>
                <a:lnTo>
                  <a:pt x="21" y="0"/>
                </a:lnTo>
              </a:path>
            </a:pathLst>
          </a:custGeom>
          <a:noFill/>
          <a:ln w="12700" cap="sq">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 name="Freeform 95"/>
          <p:cNvSpPr>
            <a:spLocks/>
          </p:cNvSpPr>
          <p:nvPr/>
        </p:nvSpPr>
        <p:spPr bwMode="auto">
          <a:xfrm>
            <a:off x="6704013" y="3800475"/>
            <a:ext cx="33337" cy="0"/>
          </a:xfrm>
          <a:custGeom>
            <a:avLst/>
            <a:gdLst>
              <a:gd name="T0" fmla="*/ 0 w 21"/>
              <a:gd name="T1" fmla="*/ 11 w 21"/>
              <a:gd name="T2" fmla="*/ 21 w 21"/>
            </a:gdLst>
            <a:ahLst/>
            <a:cxnLst>
              <a:cxn ang="0">
                <a:pos x="T0" y="0"/>
              </a:cxn>
              <a:cxn ang="0">
                <a:pos x="T1" y="0"/>
              </a:cxn>
              <a:cxn ang="0">
                <a:pos x="T2" y="0"/>
              </a:cxn>
            </a:cxnLst>
            <a:rect l="0" t="0" r="r" b="b"/>
            <a:pathLst>
              <a:path w="21">
                <a:moveTo>
                  <a:pt x="0" y="0"/>
                </a:moveTo>
                <a:lnTo>
                  <a:pt x="11" y="0"/>
                </a:lnTo>
                <a:lnTo>
                  <a:pt x="21" y="0"/>
                </a:lnTo>
              </a:path>
            </a:pathLst>
          </a:custGeom>
          <a:noFill/>
          <a:ln w="12700" cap="sq">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 name="Line 96"/>
          <p:cNvSpPr>
            <a:spLocks noChangeShapeType="1"/>
          </p:cNvSpPr>
          <p:nvPr/>
        </p:nvSpPr>
        <p:spPr bwMode="auto">
          <a:xfrm flipV="1">
            <a:off x="6721475" y="3568700"/>
            <a:ext cx="0" cy="231775"/>
          </a:xfrm>
          <a:prstGeom prst="line">
            <a:avLst/>
          </a:prstGeom>
          <a:noFill/>
          <a:ln w="12700" cap="sq">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 name="Freeform 97"/>
          <p:cNvSpPr>
            <a:spLocks/>
          </p:cNvSpPr>
          <p:nvPr/>
        </p:nvSpPr>
        <p:spPr bwMode="auto">
          <a:xfrm>
            <a:off x="6438900" y="3651250"/>
            <a:ext cx="33337" cy="0"/>
          </a:xfrm>
          <a:custGeom>
            <a:avLst/>
            <a:gdLst>
              <a:gd name="T0" fmla="*/ 0 w 21"/>
              <a:gd name="T1" fmla="*/ 10 w 21"/>
              <a:gd name="T2" fmla="*/ 21 w 21"/>
            </a:gdLst>
            <a:ahLst/>
            <a:cxnLst>
              <a:cxn ang="0">
                <a:pos x="T0" y="0"/>
              </a:cxn>
              <a:cxn ang="0">
                <a:pos x="T1" y="0"/>
              </a:cxn>
              <a:cxn ang="0">
                <a:pos x="T2" y="0"/>
              </a:cxn>
            </a:cxnLst>
            <a:rect l="0" t="0" r="r" b="b"/>
            <a:pathLst>
              <a:path w="21">
                <a:moveTo>
                  <a:pt x="0" y="0"/>
                </a:moveTo>
                <a:lnTo>
                  <a:pt x="10" y="0"/>
                </a:lnTo>
                <a:lnTo>
                  <a:pt x="21" y="0"/>
                </a:lnTo>
              </a:path>
            </a:pathLst>
          </a:custGeom>
          <a:noFill/>
          <a:ln w="12700" cap="sq">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 name="Freeform 98"/>
          <p:cNvSpPr>
            <a:spLocks/>
          </p:cNvSpPr>
          <p:nvPr/>
        </p:nvSpPr>
        <p:spPr bwMode="auto">
          <a:xfrm>
            <a:off x="6438900" y="3884613"/>
            <a:ext cx="33337" cy="0"/>
          </a:xfrm>
          <a:custGeom>
            <a:avLst/>
            <a:gdLst>
              <a:gd name="T0" fmla="*/ 0 w 21"/>
              <a:gd name="T1" fmla="*/ 10 w 21"/>
              <a:gd name="T2" fmla="*/ 21 w 21"/>
            </a:gdLst>
            <a:ahLst/>
            <a:cxnLst>
              <a:cxn ang="0">
                <a:pos x="T0" y="0"/>
              </a:cxn>
              <a:cxn ang="0">
                <a:pos x="T1" y="0"/>
              </a:cxn>
              <a:cxn ang="0">
                <a:pos x="T2" y="0"/>
              </a:cxn>
            </a:cxnLst>
            <a:rect l="0" t="0" r="r" b="b"/>
            <a:pathLst>
              <a:path w="21">
                <a:moveTo>
                  <a:pt x="0" y="0"/>
                </a:moveTo>
                <a:lnTo>
                  <a:pt x="10" y="0"/>
                </a:lnTo>
                <a:lnTo>
                  <a:pt x="21" y="0"/>
                </a:lnTo>
              </a:path>
            </a:pathLst>
          </a:custGeom>
          <a:noFill/>
          <a:ln w="12700" cap="sq">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 name="Line 99"/>
          <p:cNvSpPr>
            <a:spLocks noChangeShapeType="1"/>
          </p:cNvSpPr>
          <p:nvPr/>
        </p:nvSpPr>
        <p:spPr bwMode="auto">
          <a:xfrm flipV="1">
            <a:off x="6454775" y="3651250"/>
            <a:ext cx="0" cy="233363"/>
          </a:xfrm>
          <a:prstGeom prst="line">
            <a:avLst/>
          </a:prstGeom>
          <a:noFill/>
          <a:ln w="12700" cap="sq">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 name="Freeform 100"/>
          <p:cNvSpPr>
            <a:spLocks/>
          </p:cNvSpPr>
          <p:nvPr/>
        </p:nvSpPr>
        <p:spPr bwMode="auto">
          <a:xfrm>
            <a:off x="7229475" y="3514725"/>
            <a:ext cx="33337" cy="0"/>
          </a:xfrm>
          <a:custGeom>
            <a:avLst/>
            <a:gdLst>
              <a:gd name="T0" fmla="*/ 0 w 21"/>
              <a:gd name="T1" fmla="*/ 10 w 21"/>
              <a:gd name="T2" fmla="*/ 21 w 21"/>
            </a:gdLst>
            <a:ahLst/>
            <a:cxnLst>
              <a:cxn ang="0">
                <a:pos x="T0" y="0"/>
              </a:cxn>
              <a:cxn ang="0">
                <a:pos x="T1" y="0"/>
              </a:cxn>
              <a:cxn ang="0">
                <a:pos x="T2" y="0"/>
              </a:cxn>
            </a:cxnLst>
            <a:rect l="0" t="0" r="r" b="b"/>
            <a:pathLst>
              <a:path w="21">
                <a:moveTo>
                  <a:pt x="0" y="0"/>
                </a:moveTo>
                <a:lnTo>
                  <a:pt x="10" y="0"/>
                </a:lnTo>
                <a:lnTo>
                  <a:pt x="21" y="0"/>
                </a:lnTo>
              </a:path>
            </a:pathLst>
          </a:custGeom>
          <a:noFill/>
          <a:ln w="12700" cap="sq">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 name="Freeform 101"/>
          <p:cNvSpPr>
            <a:spLocks/>
          </p:cNvSpPr>
          <p:nvPr/>
        </p:nvSpPr>
        <p:spPr bwMode="auto">
          <a:xfrm>
            <a:off x="7229475" y="3906838"/>
            <a:ext cx="33337" cy="0"/>
          </a:xfrm>
          <a:custGeom>
            <a:avLst/>
            <a:gdLst>
              <a:gd name="T0" fmla="*/ 0 w 21"/>
              <a:gd name="T1" fmla="*/ 10 w 21"/>
              <a:gd name="T2" fmla="*/ 21 w 21"/>
            </a:gdLst>
            <a:ahLst/>
            <a:cxnLst>
              <a:cxn ang="0">
                <a:pos x="T0" y="0"/>
              </a:cxn>
              <a:cxn ang="0">
                <a:pos x="T1" y="0"/>
              </a:cxn>
              <a:cxn ang="0">
                <a:pos x="T2" y="0"/>
              </a:cxn>
            </a:cxnLst>
            <a:rect l="0" t="0" r="r" b="b"/>
            <a:pathLst>
              <a:path w="21">
                <a:moveTo>
                  <a:pt x="0" y="0"/>
                </a:moveTo>
                <a:lnTo>
                  <a:pt x="10" y="0"/>
                </a:lnTo>
                <a:lnTo>
                  <a:pt x="21" y="0"/>
                </a:lnTo>
              </a:path>
            </a:pathLst>
          </a:custGeom>
          <a:noFill/>
          <a:ln w="12700" cap="sq">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 name="Line 102"/>
          <p:cNvSpPr>
            <a:spLocks noChangeShapeType="1"/>
          </p:cNvSpPr>
          <p:nvPr/>
        </p:nvSpPr>
        <p:spPr bwMode="auto">
          <a:xfrm flipV="1">
            <a:off x="7245350" y="3514725"/>
            <a:ext cx="0" cy="392113"/>
          </a:xfrm>
          <a:prstGeom prst="line">
            <a:avLst/>
          </a:prstGeom>
          <a:noFill/>
          <a:ln w="12700" cap="sq">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 name="Freeform 103"/>
          <p:cNvSpPr>
            <a:spLocks/>
          </p:cNvSpPr>
          <p:nvPr/>
        </p:nvSpPr>
        <p:spPr bwMode="auto">
          <a:xfrm>
            <a:off x="7491413" y="2630488"/>
            <a:ext cx="33337" cy="0"/>
          </a:xfrm>
          <a:custGeom>
            <a:avLst/>
            <a:gdLst>
              <a:gd name="T0" fmla="*/ 0 w 21"/>
              <a:gd name="T1" fmla="*/ 11 w 21"/>
              <a:gd name="T2" fmla="*/ 21 w 21"/>
            </a:gdLst>
            <a:ahLst/>
            <a:cxnLst>
              <a:cxn ang="0">
                <a:pos x="T0" y="0"/>
              </a:cxn>
              <a:cxn ang="0">
                <a:pos x="T1" y="0"/>
              </a:cxn>
              <a:cxn ang="0">
                <a:pos x="T2" y="0"/>
              </a:cxn>
            </a:cxnLst>
            <a:rect l="0" t="0" r="r" b="b"/>
            <a:pathLst>
              <a:path w="21">
                <a:moveTo>
                  <a:pt x="0" y="0"/>
                </a:moveTo>
                <a:lnTo>
                  <a:pt x="11" y="0"/>
                </a:lnTo>
                <a:lnTo>
                  <a:pt x="21" y="0"/>
                </a:lnTo>
              </a:path>
            </a:pathLst>
          </a:custGeom>
          <a:solidFill>
            <a:schemeClr val="accent1"/>
          </a:solidFill>
          <a:ln w="12700" cap="sq">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 name="Freeform 104"/>
          <p:cNvSpPr>
            <a:spLocks/>
          </p:cNvSpPr>
          <p:nvPr/>
        </p:nvSpPr>
        <p:spPr bwMode="auto">
          <a:xfrm>
            <a:off x="7491413" y="2913063"/>
            <a:ext cx="33337" cy="0"/>
          </a:xfrm>
          <a:custGeom>
            <a:avLst/>
            <a:gdLst>
              <a:gd name="T0" fmla="*/ 0 w 21"/>
              <a:gd name="T1" fmla="*/ 11 w 21"/>
              <a:gd name="T2" fmla="*/ 21 w 21"/>
            </a:gdLst>
            <a:ahLst/>
            <a:cxnLst>
              <a:cxn ang="0">
                <a:pos x="T0" y="0"/>
              </a:cxn>
              <a:cxn ang="0">
                <a:pos x="T1" y="0"/>
              </a:cxn>
              <a:cxn ang="0">
                <a:pos x="T2" y="0"/>
              </a:cxn>
            </a:cxnLst>
            <a:rect l="0" t="0" r="r" b="b"/>
            <a:pathLst>
              <a:path w="21">
                <a:moveTo>
                  <a:pt x="0" y="0"/>
                </a:moveTo>
                <a:lnTo>
                  <a:pt x="11" y="0"/>
                </a:lnTo>
                <a:lnTo>
                  <a:pt x="21" y="0"/>
                </a:lnTo>
              </a:path>
            </a:pathLst>
          </a:custGeom>
          <a:solidFill>
            <a:schemeClr val="accent1"/>
          </a:solidFill>
          <a:ln w="12700" cap="sq">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 name="Line 105"/>
          <p:cNvSpPr>
            <a:spLocks noChangeShapeType="1"/>
          </p:cNvSpPr>
          <p:nvPr/>
        </p:nvSpPr>
        <p:spPr bwMode="auto">
          <a:xfrm flipV="1">
            <a:off x="7508875" y="2630488"/>
            <a:ext cx="0" cy="282575"/>
          </a:xfrm>
          <a:prstGeom prst="line">
            <a:avLst/>
          </a:prstGeom>
          <a:noFill/>
          <a:ln w="12700" cap="sq">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 name="Freeform 106"/>
          <p:cNvSpPr>
            <a:spLocks/>
          </p:cNvSpPr>
          <p:nvPr/>
        </p:nvSpPr>
        <p:spPr bwMode="auto">
          <a:xfrm>
            <a:off x="7753350" y="2487613"/>
            <a:ext cx="30162" cy="0"/>
          </a:xfrm>
          <a:custGeom>
            <a:avLst/>
            <a:gdLst>
              <a:gd name="T0" fmla="*/ 0 w 19"/>
              <a:gd name="T1" fmla="*/ 9 w 19"/>
              <a:gd name="T2" fmla="*/ 19 w 19"/>
            </a:gdLst>
            <a:ahLst/>
            <a:cxnLst>
              <a:cxn ang="0">
                <a:pos x="T0" y="0"/>
              </a:cxn>
              <a:cxn ang="0">
                <a:pos x="T1" y="0"/>
              </a:cxn>
              <a:cxn ang="0">
                <a:pos x="T2" y="0"/>
              </a:cxn>
            </a:cxnLst>
            <a:rect l="0" t="0" r="r" b="b"/>
            <a:pathLst>
              <a:path w="19">
                <a:moveTo>
                  <a:pt x="0" y="0"/>
                </a:moveTo>
                <a:lnTo>
                  <a:pt x="9" y="0"/>
                </a:lnTo>
                <a:lnTo>
                  <a:pt x="19" y="0"/>
                </a:lnTo>
              </a:path>
            </a:pathLst>
          </a:custGeom>
          <a:solidFill>
            <a:schemeClr val="accent1"/>
          </a:solidFill>
          <a:ln w="12700" cap="sq">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0" name="Freeform 107"/>
          <p:cNvSpPr>
            <a:spLocks/>
          </p:cNvSpPr>
          <p:nvPr/>
        </p:nvSpPr>
        <p:spPr bwMode="auto">
          <a:xfrm>
            <a:off x="7753350" y="2754313"/>
            <a:ext cx="30162" cy="0"/>
          </a:xfrm>
          <a:custGeom>
            <a:avLst/>
            <a:gdLst>
              <a:gd name="T0" fmla="*/ 0 w 19"/>
              <a:gd name="T1" fmla="*/ 9 w 19"/>
              <a:gd name="T2" fmla="*/ 19 w 19"/>
            </a:gdLst>
            <a:ahLst/>
            <a:cxnLst>
              <a:cxn ang="0">
                <a:pos x="T0" y="0"/>
              </a:cxn>
              <a:cxn ang="0">
                <a:pos x="T1" y="0"/>
              </a:cxn>
              <a:cxn ang="0">
                <a:pos x="T2" y="0"/>
              </a:cxn>
            </a:cxnLst>
            <a:rect l="0" t="0" r="r" b="b"/>
            <a:pathLst>
              <a:path w="19">
                <a:moveTo>
                  <a:pt x="0" y="0"/>
                </a:moveTo>
                <a:lnTo>
                  <a:pt x="9" y="0"/>
                </a:lnTo>
                <a:lnTo>
                  <a:pt x="19" y="0"/>
                </a:lnTo>
              </a:path>
            </a:pathLst>
          </a:custGeom>
          <a:solidFill>
            <a:schemeClr val="accent1"/>
          </a:solidFill>
          <a:ln w="12700" cap="sq">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1" name="Line 108"/>
          <p:cNvSpPr>
            <a:spLocks noChangeShapeType="1"/>
          </p:cNvSpPr>
          <p:nvPr/>
        </p:nvSpPr>
        <p:spPr bwMode="auto">
          <a:xfrm flipV="1">
            <a:off x="7767638" y="2487613"/>
            <a:ext cx="0" cy="266700"/>
          </a:xfrm>
          <a:prstGeom prst="line">
            <a:avLst/>
          </a:prstGeom>
          <a:noFill/>
          <a:ln w="12700" cap="sq">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2" name="Freeform 109"/>
          <p:cNvSpPr>
            <a:spLocks/>
          </p:cNvSpPr>
          <p:nvPr/>
        </p:nvSpPr>
        <p:spPr bwMode="auto">
          <a:xfrm>
            <a:off x="6329363" y="3514725"/>
            <a:ext cx="33337" cy="0"/>
          </a:xfrm>
          <a:custGeom>
            <a:avLst/>
            <a:gdLst>
              <a:gd name="T0" fmla="*/ 0 w 21"/>
              <a:gd name="T1" fmla="*/ 10 w 21"/>
              <a:gd name="T2" fmla="*/ 21 w 21"/>
            </a:gdLst>
            <a:ahLst/>
            <a:cxnLst>
              <a:cxn ang="0">
                <a:pos x="T0" y="0"/>
              </a:cxn>
              <a:cxn ang="0">
                <a:pos x="T1" y="0"/>
              </a:cxn>
              <a:cxn ang="0">
                <a:pos x="T2" y="0"/>
              </a:cxn>
            </a:cxnLst>
            <a:rect l="0" t="0" r="r" b="b"/>
            <a:pathLst>
              <a:path w="21">
                <a:moveTo>
                  <a:pt x="0" y="0"/>
                </a:moveTo>
                <a:lnTo>
                  <a:pt x="10" y="0"/>
                </a:lnTo>
                <a:lnTo>
                  <a:pt x="21" y="0"/>
                </a:lnTo>
              </a:path>
            </a:pathLst>
          </a:custGeom>
          <a:noFill/>
          <a:ln w="12700" cap="sq">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3" name="Freeform 110"/>
          <p:cNvSpPr>
            <a:spLocks/>
          </p:cNvSpPr>
          <p:nvPr/>
        </p:nvSpPr>
        <p:spPr bwMode="auto">
          <a:xfrm>
            <a:off x="6329363" y="3830638"/>
            <a:ext cx="33337" cy="0"/>
          </a:xfrm>
          <a:custGeom>
            <a:avLst/>
            <a:gdLst>
              <a:gd name="T0" fmla="*/ 0 w 21"/>
              <a:gd name="T1" fmla="*/ 10 w 21"/>
              <a:gd name="T2" fmla="*/ 21 w 21"/>
            </a:gdLst>
            <a:ahLst/>
            <a:cxnLst>
              <a:cxn ang="0">
                <a:pos x="T0" y="0"/>
              </a:cxn>
              <a:cxn ang="0">
                <a:pos x="T1" y="0"/>
              </a:cxn>
              <a:cxn ang="0">
                <a:pos x="T2" y="0"/>
              </a:cxn>
            </a:cxnLst>
            <a:rect l="0" t="0" r="r" b="b"/>
            <a:pathLst>
              <a:path w="21">
                <a:moveTo>
                  <a:pt x="0" y="0"/>
                </a:moveTo>
                <a:lnTo>
                  <a:pt x="10" y="0"/>
                </a:lnTo>
                <a:lnTo>
                  <a:pt x="21" y="0"/>
                </a:lnTo>
              </a:path>
            </a:pathLst>
          </a:custGeom>
          <a:noFill/>
          <a:ln w="12700" cap="sq">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4" name="Line 111"/>
          <p:cNvSpPr>
            <a:spLocks noChangeShapeType="1"/>
          </p:cNvSpPr>
          <p:nvPr/>
        </p:nvSpPr>
        <p:spPr bwMode="auto">
          <a:xfrm flipV="1">
            <a:off x="6345238" y="3514725"/>
            <a:ext cx="0" cy="315913"/>
          </a:xfrm>
          <a:prstGeom prst="line">
            <a:avLst/>
          </a:prstGeom>
          <a:noFill/>
          <a:ln w="12700" cap="sq">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5" name="Oval 112"/>
          <p:cNvSpPr>
            <a:spLocks noChangeArrowheads="1"/>
          </p:cNvSpPr>
          <p:nvPr/>
        </p:nvSpPr>
        <p:spPr bwMode="auto">
          <a:xfrm>
            <a:off x="5638243" y="2886075"/>
            <a:ext cx="52387" cy="53975"/>
          </a:xfrm>
          <a:prstGeom prst="ellipse">
            <a:avLst/>
          </a:prstGeom>
          <a:solidFill>
            <a:schemeClr val="accent1"/>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6" name="Oval 113"/>
          <p:cNvSpPr>
            <a:spLocks noChangeArrowheads="1"/>
          </p:cNvSpPr>
          <p:nvPr/>
        </p:nvSpPr>
        <p:spPr bwMode="auto">
          <a:xfrm>
            <a:off x="5903913" y="3359150"/>
            <a:ext cx="52387" cy="52388"/>
          </a:xfrm>
          <a:prstGeom prst="ellipse">
            <a:avLst/>
          </a:prstGeom>
          <a:solidFill>
            <a:schemeClr val="accent1"/>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7" name="Oval 114"/>
          <p:cNvSpPr>
            <a:spLocks noChangeArrowheads="1"/>
          </p:cNvSpPr>
          <p:nvPr/>
        </p:nvSpPr>
        <p:spPr bwMode="auto">
          <a:xfrm>
            <a:off x="6165850" y="3740150"/>
            <a:ext cx="57150" cy="53975"/>
          </a:xfrm>
          <a:prstGeom prst="ellipse">
            <a:avLst/>
          </a:prstGeom>
          <a:solidFill>
            <a:schemeClr val="accent1"/>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8" name="Oval 115"/>
          <p:cNvSpPr>
            <a:spLocks noChangeArrowheads="1"/>
          </p:cNvSpPr>
          <p:nvPr/>
        </p:nvSpPr>
        <p:spPr bwMode="auto">
          <a:xfrm>
            <a:off x="6427788" y="3740150"/>
            <a:ext cx="53975" cy="53975"/>
          </a:xfrm>
          <a:prstGeom prst="ellipse">
            <a:avLst/>
          </a:prstGeom>
          <a:solidFill>
            <a:schemeClr val="accent1"/>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9" name="Oval 116"/>
          <p:cNvSpPr>
            <a:spLocks noChangeArrowheads="1"/>
          </p:cNvSpPr>
          <p:nvPr/>
        </p:nvSpPr>
        <p:spPr bwMode="auto">
          <a:xfrm>
            <a:off x="6694488" y="3657600"/>
            <a:ext cx="52387" cy="53975"/>
          </a:xfrm>
          <a:prstGeom prst="ellipse">
            <a:avLst/>
          </a:prstGeom>
          <a:solidFill>
            <a:schemeClr val="accent1"/>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0" name="Oval 117"/>
          <p:cNvSpPr>
            <a:spLocks noChangeArrowheads="1"/>
          </p:cNvSpPr>
          <p:nvPr/>
        </p:nvSpPr>
        <p:spPr bwMode="auto">
          <a:xfrm>
            <a:off x="6956425" y="3651250"/>
            <a:ext cx="53975" cy="52388"/>
          </a:xfrm>
          <a:prstGeom prst="ellipse">
            <a:avLst/>
          </a:prstGeom>
          <a:solidFill>
            <a:schemeClr val="accent1"/>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1" name="Oval 118"/>
          <p:cNvSpPr>
            <a:spLocks noChangeArrowheads="1"/>
          </p:cNvSpPr>
          <p:nvPr/>
        </p:nvSpPr>
        <p:spPr bwMode="auto">
          <a:xfrm>
            <a:off x="6581775" y="2843213"/>
            <a:ext cx="55562" cy="53975"/>
          </a:xfrm>
          <a:prstGeom prst="ellipse">
            <a:avLst/>
          </a:prstGeom>
          <a:solidFill>
            <a:schemeClr val="accent3"/>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2" name="Oval 119"/>
          <p:cNvSpPr>
            <a:spLocks noChangeArrowheads="1"/>
          </p:cNvSpPr>
          <p:nvPr/>
        </p:nvSpPr>
        <p:spPr bwMode="auto">
          <a:xfrm>
            <a:off x="5527675" y="2940050"/>
            <a:ext cx="57150" cy="55563"/>
          </a:xfrm>
          <a:prstGeom prst="ellipse">
            <a:avLst/>
          </a:prstGeom>
          <a:solidFill>
            <a:schemeClr val="accent3"/>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3" name="Oval 121"/>
          <p:cNvSpPr>
            <a:spLocks noChangeArrowheads="1"/>
          </p:cNvSpPr>
          <p:nvPr/>
        </p:nvSpPr>
        <p:spPr bwMode="auto">
          <a:xfrm>
            <a:off x="6318250" y="3644900"/>
            <a:ext cx="57150" cy="55563"/>
          </a:xfrm>
          <a:prstGeom prst="ellipse">
            <a:avLst/>
          </a:prstGeom>
          <a:solidFill>
            <a:schemeClr val="accent3"/>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4" name="Oval 122"/>
          <p:cNvSpPr>
            <a:spLocks noChangeArrowheads="1"/>
          </p:cNvSpPr>
          <p:nvPr/>
        </p:nvSpPr>
        <p:spPr bwMode="auto">
          <a:xfrm>
            <a:off x="6846888" y="2654300"/>
            <a:ext cx="53975" cy="52388"/>
          </a:xfrm>
          <a:prstGeom prst="ellipse">
            <a:avLst/>
          </a:prstGeom>
          <a:solidFill>
            <a:schemeClr val="accent3"/>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5" name="Oval 123"/>
          <p:cNvSpPr>
            <a:spLocks noChangeArrowheads="1"/>
          </p:cNvSpPr>
          <p:nvPr/>
        </p:nvSpPr>
        <p:spPr bwMode="auto">
          <a:xfrm>
            <a:off x="7108825" y="2620963"/>
            <a:ext cx="53975" cy="52388"/>
          </a:xfrm>
          <a:prstGeom prst="ellipse">
            <a:avLst/>
          </a:prstGeom>
          <a:solidFill>
            <a:schemeClr val="accent3"/>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6" name="Oval 125"/>
          <p:cNvSpPr>
            <a:spLocks noChangeArrowheads="1"/>
          </p:cNvSpPr>
          <p:nvPr/>
        </p:nvSpPr>
        <p:spPr bwMode="auto">
          <a:xfrm>
            <a:off x="7375525" y="2544763"/>
            <a:ext cx="55562" cy="55563"/>
          </a:xfrm>
          <a:prstGeom prst="ellipse">
            <a:avLst/>
          </a:prstGeom>
          <a:solidFill>
            <a:schemeClr val="accent3"/>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7" name="Oval 126"/>
          <p:cNvSpPr>
            <a:spLocks noChangeArrowheads="1"/>
          </p:cNvSpPr>
          <p:nvPr/>
        </p:nvSpPr>
        <p:spPr bwMode="auto">
          <a:xfrm>
            <a:off x="7637463" y="2424113"/>
            <a:ext cx="53975" cy="57150"/>
          </a:xfrm>
          <a:prstGeom prst="ellipse">
            <a:avLst/>
          </a:prstGeom>
          <a:solidFill>
            <a:schemeClr val="accent3"/>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8" name="Oval 127"/>
          <p:cNvSpPr>
            <a:spLocks noChangeArrowheads="1"/>
          </p:cNvSpPr>
          <p:nvPr/>
        </p:nvSpPr>
        <p:spPr bwMode="auto">
          <a:xfrm>
            <a:off x="7219950" y="3684588"/>
            <a:ext cx="52387" cy="52388"/>
          </a:xfrm>
          <a:prstGeom prst="ellipse">
            <a:avLst/>
          </a:prstGeom>
          <a:solidFill>
            <a:schemeClr val="accent1"/>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9" name="Oval 128"/>
          <p:cNvSpPr>
            <a:spLocks noChangeArrowheads="1"/>
          </p:cNvSpPr>
          <p:nvPr/>
        </p:nvSpPr>
        <p:spPr bwMode="auto">
          <a:xfrm>
            <a:off x="7481888" y="2736850"/>
            <a:ext cx="55562" cy="57150"/>
          </a:xfrm>
          <a:prstGeom prst="ellipse">
            <a:avLst/>
          </a:prstGeom>
          <a:solidFill>
            <a:schemeClr val="accent1"/>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0" name="Oval 129"/>
          <p:cNvSpPr>
            <a:spLocks noChangeArrowheads="1"/>
          </p:cNvSpPr>
          <p:nvPr/>
        </p:nvSpPr>
        <p:spPr bwMode="auto">
          <a:xfrm>
            <a:off x="7740650" y="2593975"/>
            <a:ext cx="57150" cy="53975"/>
          </a:xfrm>
          <a:prstGeom prst="ellipse">
            <a:avLst/>
          </a:prstGeom>
          <a:solidFill>
            <a:schemeClr val="accent1"/>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1" name="TextBox 160"/>
          <p:cNvSpPr txBox="1"/>
          <p:nvPr/>
        </p:nvSpPr>
        <p:spPr>
          <a:xfrm>
            <a:off x="5090040" y="1894573"/>
            <a:ext cx="300082" cy="215444"/>
          </a:xfrm>
          <a:prstGeom prst="rect">
            <a:avLst/>
          </a:prstGeom>
          <a:noFill/>
        </p:spPr>
        <p:txBody>
          <a:bodyPr wrap="none" rtlCol="0">
            <a:spAutoFit/>
          </a:bodyPr>
          <a:lstStyle/>
          <a:p>
            <a:pPr algn="r"/>
            <a:r>
              <a:rPr lang="en-GB" sz="800" dirty="0" smtClean="0">
                <a:solidFill>
                  <a:srgbClr val="4D4D4D"/>
                </a:solidFill>
              </a:rPr>
              <a:t>85</a:t>
            </a:r>
            <a:endParaRPr lang="en-GB" sz="800" dirty="0">
              <a:solidFill>
                <a:srgbClr val="4D4D4D"/>
              </a:solidFill>
            </a:endParaRPr>
          </a:p>
        </p:txBody>
      </p:sp>
      <p:sp>
        <p:nvSpPr>
          <p:cNvPr id="162" name="TextBox 161"/>
          <p:cNvSpPr txBox="1"/>
          <p:nvPr/>
        </p:nvSpPr>
        <p:spPr>
          <a:xfrm>
            <a:off x="5090040" y="4082048"/>
            <a:ext cx="300082" cy="215444"/>
          </a:xfrm>
          <a:prstGeom prst="rect">
            <a:avLst/>
          </a:prstGeom>
          <a:noFill/>
        </p:spPr>
        <p:txBody>
          <a:bodyPr wrap="none" rtlCol="0">
            <a:spAutoFit/>
          </a:bodyPr>
          <a:lstStyle/>
          <a:p>
            <a:pPr algn="r"/>
            <a:r>
              <a:rPr lang="en-GB" sz="800" dirty="0" smtClean="0">
                <a:solidFill>
                  <a:srgbClr val="4D4D4D"/>
                </a:solidFill>
              </a:rPr>
              <a:t>60</a:t>
            </a:r>
            <a:endParaRPr lang="en-GB" sz="800" dirty="0">
              <a:solidFill>
                <a:srgbClr val="4D4D4D"/>
              </a:solidFill>
            </a:endParaRPr>
          </a:p>
        </p:txBody>
      </p:sp>
      <p:sp>
        <p:nvSpPr>
          <p:cNvPr id="163" name="TextBox 162"/>
          <p:cNvSpPr txBox="1"/>
          <p:nvPr/>
        </p:nvSpPr>
        <p:spPr>
          <a:xfrm>
            <a:off x="5090040" y="2332068"/>
            <a:ext cx="300082" cy="215444"/>
          </a:xfrm>
          <a:prstGeom prst="rect">
            <a:avLst/>
          </a:prstGeom>
          <a:noFill/>
        </p:spPr>
        <p:txBody>
          <a:bodyPr wrap="none" rtlCol="0">
            <a:spAutoFit/>
          </a:bodyPr>
          <a:lstStyle/>
          <a:p>
            <a:pPr algn="r"/>
            <a:r>
              <a:rPr lang="en-GB" sz="800" dirty="0" smtClean="0">
                <a:solidFill>
                  <a:srgbClr val="4D4D4D"/>
                </a:solidFill>
              </a:rPr>
              <a:t>80</a:t>
            </a:r>
            <a:endParaRPr lang="en-GB" sz="800" dirty="0">
              <a:solidFill>
                <a:srgbClr val="4D4D4D"/>
              </a:solidFill>
            </a:endParaRPr>
          </a:p>
        </p:txBody>
      </p:sp>
      <p:sp>
        <p:nvSpPr>
          <p:cNvPr id="164" name="TextBox 163"/>
          <p:cNvSpPr txBox="1"/>
          <p:nvPr/>
        </p:nvSpPr>
        <p:spPr>
          <a:xfrm>
            <a:off x="5090040" y="2769563"/>
            <a:ext cx="300082" cy="215444"/>
          </a:xfrm>
          <a:prstGeom prst="rect">
            <a:avLst/>
          </a:prstGeom>
          <a:noFill/>
        </p:spPr>
        <p:txBody>
          <a:bodyPr wrap="none" rtlCol="0">
            <a:spAutoFit/>
          </a:bodyPr>
          <a:lstStyle/>
          <a:p>
            <a:pPr algn="r"/>
            <a:r>
              <a:rPr lang="en-GB" sz="800" dirty="0" smtClean="0">
                <a:solidFill>
                  <a:srgbClr val="4D4D4D"/>
                </a:solidFill>
              </a:rPr>
              <a:t>75</a:t>
            </a:r>
            <a:endParaRPr lang="en-GB" sz="800" dirty="0">
              <a:solidFill>
                <a:srgbClr val="4D4D4D"/>
              </a:solidFill>
            </a:endParaRPr>
          </a:p>
        </p:txBody>
      </p:sp>
      <p:sp>
        <p:nvSpPr>
          <p:cNvPr id="165" name="TextBox 164"/>
          <p:cNvSpPr txBox="1"/>
          <p:nvPr/>
        </p:nvSpPr>
        <p:spPr>
          <a:xfrm>
            <a:off x="5090040" y="3644553"/>
            <a:ext cx="300082" cy="215444"/>
          </a:xfrm>
          <a:prstGeom prst="rect">
            <a:avLst/>
          </a:prstGeom>
          <a:noFill/>
        </p:spPr>
        <p:txBody>
          <a:bodyPr wrap="none" rtlCol="0">
            <a:spAutoFit/>
          </a:bodyPr>
          <a:lstStyle/>
          <a:p>
            <a:pPr algn="r"/>
            <a:r>
              <a:rPr lang="en-GB" sz="800" dirty="0" smtClean="0">
                <a:solidFill>
                  <a:srgbClr val="4D4D4D"/>
                </a:solidFill>
              </a:rPr>
              <a:t>65</a:t>
            </a:r>
            <a:endParaRPr lang="en-GB" sz="800" dirty="0">
              <a:solidFill>
                <a:srgbClr val="4D4D4D"/>
              </a:solidFill>
            </a:endParaRPr>
          </a:p>
        </p:txBody>
      </p:sp>
      <p:sp>
        <p:nvSpPr>
          <p:cNvPr id="166" name="TextBox 165"/>
          <p:cNvSpPr txBox="1"/>
          <p:nvPr/>
        </p:nvSpPr>
        <p:spPr>
          <a:xfrm>
            <a:off x="5090040" y="3207058"/>
            <a:ext cx="300082" cy="215444"/>
          </a:xfrm>
          <a:prstGeom prst="rect">
            <a:avLst/>
          </a:prstGeom>
          <a:noFill/>
        </p:spPr>
        <p:txBody>
          <a:bodyPr wrap="none" rtlCol="0">
            <a:spAutoFit/>
          </a:bodyPr>
          <a:lstStyle/>
          <a:p>
            <a:pPr algn="r"/>
            <a:r>
              <a:rPr lang="en-GB" sz="800" dirty="0" smtClean="0">
                <a:solidFill>
                  <a:srgbClr val="4D4D4D"/>
                </a:solidFill>
              </a:rPr>
              <a:t>70</a:t>
            </a:r>
            <a:endParaRPr lang="en-GB" sz="800" dirty="0">
              <a:solidFill>
                <a:srgbClr val="4D4D4D"/>
              </a:solidFill>
            </a:endParaRPr>
          </a:p>
        </p:txBody>
      </p:sp>
      <p:sp>
        <p:nvSpPr>
          <p:cNvPr id="167" name="TextBox 166"/>
          <p:cNvSpPr txBox="1"/>
          <p:nvPr/>
        </p:nvSpPr>
        <p:spPr>
          <a:xfrm>
            <a:off x="5324475" y="4347441"/>
            <a:ext cx="580607" cy="215444"/>
          </a:xfrm>
          <a:prstGeom prst="rect">
            <a:avLst/>
          </a:prstGeom>
          <a:noFill/>
        </p:spPr>
        <p:txBody>
          <a:bodyPr wrap="none" rtlCol="0">
            <a:spAutoFit/>
          </a:bodyPr>
          <a:lstStyle/>
          <a:p>
            <a:pPr algn="ctr"/>
            <a:r>
              <a:rPr lang="en-GB" sz="800" dirty="0" smtClean="0">
                <a:solidFill>
                  <a:srgbClr val="4D4D4D"/>
                </a:solidFill>
              </a:rPr>
              <a:t>Baseline</a:t>
            </a:r>
            <a:endParaRPr lang="en-GB" sz="800" dirty="0">
              <a:solidFill>
                <a:srgbClr val="4D4D4D"/>
              </a:solidFill>
            </a:endParaRPr>
          </a:p>
        </p:txBody>
      </p:sp>
      <p:sp>
        <p:nvSpPr>
          <p:cNvPr id="168" name="TextBox 167"/>
          <p:cNvSpPr txBox="1"/>
          <p:nvPr/>
        </p:nvSpPr>
        <p:spPr>
          <a:xfrm>
            <a:off x="7331075" y="4347441"/>
            <a:ext cx="242375" cy="215444"/>
          </a:xfrm>
          <a:prstGeom prst="rect">
            <a:avLst/>
          </a:prstGeom>
          <a:noFill/>
        </p:spPr>
        <p:txBody>
          <a:bodyPr wrap="none" rtlCol="0">
            <a:spAutoFit/>
          </a:bodyPr>
          <a:lstStyle/>
          <a:p>
            <a:pPr algn="ctr"/>
            <a:r>
              <a:rPr lang="en-GB" sz="800" dirty="0">
                <a:solidFill>
                  <a:srgbClr val="4D4D4D"/>
                </a:solidFill>
              </a:rPr>
              <a:t>9</a:t>
            </a:r>
          </a:p>
        </p:txBody>
      </p:sp>
      <p:sp>
        <p:nvSpPr>
          <p:cNvPr id="169" name="TextBox 168"/>
          <p:cNvSpPr txBox="1"/>
          <p:nvPr/>
        </p:nvSpPr>
        <p:spPr>
          <a:xfrm>
            <a:off x="7569200" y="4347441"/>
            <a:ext cx="300083" cy="215444"/>
          </a:xfrm>
          <a:prstGeom prst="rect">
            <a:avLst/>
          </a:prstGeom>
          <a:noFill/>
        </p:spPr>
        <p:txBody>
          <a:bodyPr wrap="none" rtlCol="0">
            <a:spAutoFit/>
          </a:bodyPr>
          <a:lstStyle/>
          <a:p>
            <a:pPr algn="ctr"/>
            <a:r>
              <a:rPr lang="en-GB" sz="800" dirty="0" smtClean="0">
                <a:solidFill>
                  <a:srgbClr val="4D4D4D"/>
                </a:solidFill>
              </a:rPr>
              <a:t>12</a:t>
            </a:r>
            <a:endParaRPr lang="en-GB" sz="800" dirty="0">
              <a:solidFill>
                <a:srgbClr val="4D4D4D"/>
              </a:solidFill>
            </a:endParaRPr>
          </a:p>
        </p:txBody>
      </p:sp>
      <p:sp>
        <p:nvSpPr>
          <p:cNvPr id="170" name="TextBox 169"/>
          <p:cNvSpPr txBox="1"/>
          <p:nvPr/>
        </p:nvSpPr>
        <p:spPr>
          <a:xfrm>
            <a:off x="5791200" y="4505325"/>
            <a:ext cx="1819729" cy="246221"/>
          </a:xfrm>
          <a:prstGeom prst="rect">
            <a:avLst/>
          </a:prstGeom>
          <a:noFill/>
        </p:spPr>
        <p:txBody>
          <a:bodyPr wrap="none" rtlCol="0">
            <a:spAutoFit/>
          </a:bodyPr>
          <a:lstStyle/>
          <a:p>
            <a:r>
              <a:rPr lang="en-GB" sz="1000" b="1" dirty="0" smtClean="0">
                <a:solidFill>
                  <a:srgbClr val="4D4D4D"/>
                </a:solidFill>
              </a:rPr>
              <a:t>Assessment time (months)</a:t>
            </a:r>
            <a:endParaRPr lang="en-GB" sz="1000" b="1" dirty="0">
              <a:solidFill>
                <a:srgbClr val="4D4D4D"/>
              </a:solidFill>
            </a:endParaRPr>
          </a:p>
        </p:txBody>
      </p:sp>
      <p:sp>
        <p:nvSpPr>
          <p:cNvPr id="171" name="TextBox 170"/>
          <p:cNvSpPr txBox="1"/>
          <p:nvPr/>
        </p:nvSpPr>
        <p:spPr>
          <a:xfrm rot="16200000">
            <a:off x="3847935" y="2977636"/>
            <a:ext cx="2151551" cy="246221"/>
          </a:xfrm>
          <a:prstGeom prst="rect">
            <a:avLst/>
          </a:prstGeom>
          <a:noFill/>
        </p:spPr>
        <p:txBody>
          <a:bodyPr wrap="none" rtlCol="0">
            <a:spAutoFit/>
          </a:bodyPr>
          <a:lstStyle/>
          <a:p>
            <a:r>
              <a:rPr lang="en-GB" sz="1000" b="1" dirty="0" smtClean="0">
                <a:solidFill>
                  <a:srgbClr val="4D4D4D"/>
                </a:solidFill>
              </a:rPr>
              <a:t>95%CI Global health status/</a:t>
            </a:r>
            <a:r>
              <a:rPr lang="en-GB" sz="1000" b="1" dirty="0" err="1" smtClean="0">
                <a:solidFill>
                  <a:srgbClr val="4D4D4D"/>
                </a:solidFill>
              </a:rPr>
              <a:t>QoL</a:t>
            </a:r>
            <a:endParaRPr lang="en-GB" sz="1000" b="1" dirty="0">
              <a:solidFill>
                <a:srgbClr val="4D4D4D"/>
              </a:solidFill>
            </a:endParaRPr>
          </a:p>
        </p:txBody>
      </p:sp>
      <p:sp>
        <p:nvSpPr>
          <p:cNvPr id="172" name="TextBox 171"/>
          <p:cNvSpPr txBox="1"/>
          <p:nvPr/>
        </p:nvSpPr>
        <p:spPr>
          <a:xfrm rot="16200000">
            <a:off x="220648" y="3025153"/>
            <a:ext cx="298480" cy="246221"/>
          </a:xfrm>
          <a:prstGeom prst="rect">
            <a:avLst/>
          </a:prstGeom>
          <a:noFill/>
        </p:spPr>
        <p:txBody>
          <a:bodyPr wrap="none" rtlCol="0">
            <a:spAutoFit/>
          </a:bodyPr>
          <a:lstStyle/>
          <a:p>
            <a:r>
              <a:rPr lang="en-GB" sz="1000" b="1" dirty="0" smtClean="0">
                <a:solidFill>
                  <a:srgbClr val="4D4D4D"/>
                </a:solidFill>
              </a:rPr>
              <a:t>%</a:t>
            </a:r>
            <a:endParaRPr lang="en-GB" sz="1000" b="1" dirty="0">
              <a:solidFill>
                <a:srgbClr val="4D4D4D"/>
              </a:solidFill>
            </a:endParaRPr>
          </a:p>
        </p:txBody>
      </p:sp>
      <p:sp>
        <p:nvSpPr>
          <p:cNvPr id="173" name="TextBox 172"/>
          <p:cNvSpPr txBox="1"/>
          <p:nvPr/>
        </p:nvSpPr>
        <p:spPr>
          <a:xfrm>
            <a:off x="5312286" y="1990725"/>
            <a:ext cx="1475864" cy="215444"/>
          </a:xfrm>
          <a:prstGeom prst="rect">
            <a:avLst/>
          </a:prstGeom>
          <a:noFill/>
        </p:spPr>
        <p:txBody>
          <a:bodyPr wrap="square" rtlCol="0">
            <a:spAutoFit/>
          </a:bodyPr>
          <a:lstStyle/>
          <a:p>
            <a:pPr algn="ctr"/>
            <a:r>
              <a:rPr lang="en-GB" sz="800" b="1" dirty="0" smtClean="0">
                <a:solidFill>
                  <a:srgbClr val="4D4D4D"/>
                </a:solidFill>
              </a:rPr>
              <a:t>Randomised study arm</a:t>
            </a:r>
          </a:p>
        </p:txBody>
      </p:sp>
      <p:grpSp>
        <p:nvGrpSpPr>
          <p:cNvPr id="174" name="Group 173"/>
          <p:cNvGrpSpPr/>
          <p:nvPr/>
        </p:nvGrpSpPr>
        <p:grpSpPr>
          <a:xfrm>
            <a:off x="5490814" y="2205939"/>
            <a:ext cx="45719" cy="123081"/>
            <a:chOff x="9190355" y="1400919"/>
            <a:chExt cx="45719" cy="123081"/>
          </a:xfrm>
        </p:grpSpPr>
        <p:sp>
          <p:nvSpPr>
            <p:cNvPr id="175" name="Freeform 106"/>
            <p:cNvSpPr>
              <a:spLocks/>
            </p:cNvSpPr>
            <p:nvPr/>
          </p:nvSpPr>
          <p:spPr bwMode="auto">
            <a:xfrm>
              <a:off x="9190355" y="1400919"/>
              <a:ext cx="45719" cy="0"/>
            </a:xfrm>
            <a:custGeom>
              <a:avLst/>
              <a:gdLst>
                <a:gd name="T0" fmla="*/ 0 w 19"/>
                <a:gd name="T1" fmla="*/ 9 w 19"/>
                <a:gd name="T2" fmla="*/ 19 w 19"/>
              </a:gdLst>
              <a:ahLst/>
              <a:cxnLst>
                <a:cxn ang="0">
                  <a:pos x="T0" y="0"/>
                </a:cxn>
                <a:cxn ang="0">
                  <a:pos x="T1" y="0"/>
                </a:cxn>
                <a:cxn ang="0">
                  <a:pos x="T2" y="0"/>
                </a:cxn>
              </a:cxnLst>
              <a:rect l="0" t="0" r="r" b="b"/>
              <a:pathLst>
                <a:path w="19">
                  <a:moveTo>
                    <a:pt x="0" y="0"/>
                  </a:moveTo>
                  <a:lnTo>
                    <a:pt x="9" y="0"/>
                  </a:lnTo>
                  <a:lnTo>
                    <a:pt x="19" y="0"/>
                  </a:lnTo>
                </a:path>
              </a:pathLst>
            </a:custGeom>
            <a:noFill/>
            <a:ln w="12700" cap="sq">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6" name="Freeform 107"/>
            <p:cNvSpPr>
              <a:spLocks/>
            </p:cNvSpPr>
            <p:nvPr/>
          </p:nvSpPr>
          <p:spPr bwMode="auto">
            <a:xfrm>
              <a:off x="9190355" y="1524000"/>
              <a:ext cx="45719" cy="0"/>
            </a:xfrm>
            <a:custGeom>
              <a:avLst/>
              <a:gdLst>
                <a:gd name="T0" fmla="*/ 0 w 19"/>
                <a:gd name="T1" fmla="*/ 9 w 19"/>
                <a:gd name="T2" fmla="*/ 19 w 19"/>
              </a:gdLst>
              <a:ahLst/>
              <a:cxnLst>
                <a:cxn ang="0">
                  <a:pos x="T0" y="0"/>
                </a:cxn>
                <a:cxn ang="0">
                  <a:pos x="T1" y="0"/>
                </a:cxn>
                <a:cxn ang="0">
                  <a:pos x="T2" y="0"/>
                </a:cxn>
              </a:cxnLst>
              <a:rect l="0" t="0" r="r" b="b"/>
              <a:pathLst>
                <a:path w="19">
                  <a:moveTo>
                    <a:pt x="0" y="0"/>
                  </a:moveTo>
                  <a:lnTo>
                    <a:pt x="9" y="0"/>
                  </a:lnTo>
                  <a:lnTo>
                    <a:pt x="19" y="0"/>
                  </a:lnTo>
                </a:path>
              </a:pathLst>
            </a:custGeom>
            <a:noFill/>
            <a:ln w="12700" cap="sq">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Line 108"/>
            <p:cNvSpPr>
              <a:spLocks noChangeShapeType="1"/>
            </p:cNvSpPr>
            <p:nvPr/>
          </p:nvSpPr>
          <p:spPr bwMode="auto">
            <a:xfrm flipV="1">
              <a:off x="9213937" y="1400919"/>
              <a:ext cx="0" cy="123081"/>
            </a:xfrm>
            <a:prstGeom prst="line">
              <a:avLst/>
            </a:prstGeom>
            <a:noFill/>
            <a:ln w="12700" cap="sq">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78" name="Group 177"/>
          <p:cNvGrpSpPr/>
          <p:nvPr/>
        </p:nvGrpSpPr>
        <p:grpSpPr>
          <a:xfrm>
            <a:off x="5490814" y="2367398"/>
            <a:ext cx="45719" cy="123081"/>
            <a:chOff x="9190355" y="1400919"/>
            <a:chExt cx="45719" cy="123081"/>
          </a:xfrm>
        </p:grpSpPr>
        <p:sp>
          <p:nvSpPr>
            <p:cNvPr id="179" name="Freeform 106"/>
            <p:cNvSpPr>
              <a:spLocks/>
            </p:cNvSpPr>
            <p:nvPr/>
          </p:nvSpPr>
          <p:spPr bwMode="auto">
            <a:xfrm>
              <a:off x="9190355" y="1400919"/>
              <a:ext cx="45719" cy="0"/>
            </a:xfrm>
            <a:custGeom>
              <a:avLst/>
              <a:gdLst>
                <a:gd name="T0" fmla="*/ 0 w 19"/>
                <a:gd name="T1" fmla="*/ 9 w 19"/>
                <a:gd name="T2" fmla="*/ 19 w 19"/>
              </a:gdLst>
              <a:ahLst/>
              <a:cxnLst>
                <a:cxn ang="0">
                  <a:pos x="T0" y="0"/>
                </a:cxn>
                <a:cxn ang="0">
                  <a:pos x="T1" y="0"/>
                </a:cxn>
                <a:cxn ang="0">
                  <a:pos x="T2" y="0"/>
                </a:cxn>
              </a:cxnLst>
              <a:rect l="0" t="0" r="r" b="b"/>
              <a:pathLst>
                <a:path w="19">
                  <a:moveTo>
                    <a:pt x="0" y="0"/>
                  </a:moveTo>
                  <a:lnTo>
                    <a:pt x="9" y="0"/>
                  </a:lnTo>
                  <a:lnTo>
                    <a:pt x="19" y="0"/>
                  </a:lnTo>
                </a:path>
              </a:pathLst>
            </a:custGeom>
            <a:noFill/>
            <a:ln w="12700" cap="sq">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0" name="Freeform 107"/>
            <p:cNvSpPr>
              <a:spLocks/>
            </p:cNvSpPr>
            <p:nvPr/>
          </p:nvSpPr>
          <p:spPr bwMode="auto">
            <a:xfrm>
              <a:off x="9190355" y="1524000"/>
              <a:ext cx="45719" cy="0"/>
            </a:xfrm>
            <a:custGeom>
              <a:avLst/>
              <a:gdLst>
                <a:gd name="T0" fmla="*/ 0 w 19"/>
                <a:gd name="T1" fmla="*/ 9 w 19"/>
                <a:gd name="T2" fmla="*/ 19 w 19"/>
              </a:gdLst>
              <a:ahLst/>
              <a:cxnLst>
                <a:cxn ang="0">
                  <a:pos x="T0" y="0"/>
                </a:cxn>
                <a:cxn ang="0">
                  <a:pos x="T1" y="0"/>
                </a:cxn>
                <a:cxn ang="0">
                  <a:pos x="T2" y="0"/>
                </a:cxn>
              </a:cxnLst>
              <a:rect l="0" t="0" r="r" b="b"/>
              <a:pathLst>
                <a:path w="19">
                  <a:moveTo>
                    <a:pt x="0" y="0"/>
                  </a:moveTo>
                  <a:lnTo>
                    <a:pt x="9" y="0"/>
                  </a:lnTo>
                  <a:lnTo>
                    <a:pt x="19" y="0"/>
                  </a:lnTo>
                </a:path>
              </a:pathLst>
            </a:custGeom>
            <a:noFill/>
            <a:ln w="12700" cap="sq">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1" name="Line 108"/>
            <p:cNvSpPr>
              <a:spLocks noChangeShapeType="1"/>
            </p:cNvSpPr>
            <p:nvPr/>
          </p:nvSpPr>
          <p:spPr bwMode="auto">
            <a:xfrm flipV="1">
              <a:off x="9213937" y="1400919"/>
              <a:ext cx="0" cy="123081"/>
            </a:xfrm>
            <a:prstGeom prst="line">
              <a:avLst/>
            </a:prstGeom>
            <a:noFill/>
            <a:ln w="12700" cap="sq">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82" name="Oval 119"/>
          <p:cNvSpPr>
            <a:spLocks noChangeArrowheads="1"/>
          </p:cNvSpPr>
          <p:nvPr/>
        </p:nvSpPr>
        <p:spPr bwMode="auto">
          <a:xfrm>
            <a:off x="6058342" y="3606414"/>
            <a:ext cx="57150" cy="55563"/>
          </a:xfrm>
          <a:prstGeom prst="ellipse">
            <a:avLst/>
          </a:prstGeom>
          <a:solidFill>
            <a:schemeClr val="accent3"/>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3" name="Oval 119"/>
          <p:cNvSpPr>
            <a:spLocks noChangeArrowheads="1"/>
          </p:cNvSpPr>
          <p:nvPr/>
        </p:nvSpPr>
        <p:spPr bwMode="auto">
          <a:xfrm>
            <a:off x="5797202" y="3312683"/>
            <a:ext cx="57150" cy="55563"/>
          </a:xfrm>
          <a:prstGeom prst="ellipse">
            <a:avLst/>
          </a:prstGeom>
          <a:solidFill>
            <a:schemeClr val="accent3"/>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4" name="TextBox 183"/>
          <p:cNvSpPr txBox="1"/>
          <p:nvPr/>
        </p:nvSpPr>
        <p:spPr>
          <a:xfrm>
            <a:off x="5656186" y="2331957"/>
            <a:ext cx="1189749" cy="215444"/>
          </a:xfrm>
          <a:prstGeom prst="rect">
            <a:avLst/>
          </a:prstGeom>
          <a:noFill/>
        </p:spPr>
        <p:txBody>
          <a:bodyPr wrap="none" rtlCol="0">
            <a:spAutoFit/>
          </a:bodyPr>
          <a:lstStyle/>
          <a:p>
            <a:pPr algn="r"/>
            <a:r>
              <a:rPr lang="en-GB" sz="800" dirty="0" smtClean="0">
                <a:solidFill>
                  <a:srgbClr val="4D4D4D"/>
                </a:solidFill>
              </a:rPr>
              <a:t>3 months of treatment</a:t>
            </a:r>
            <a:endParaRPr lang="en-GB" sz="800" dirty="0">
              <a:solidFill>
                <a:srgbClr val="4D4D4D"/>
              </a:solidFill>
            </a:endParaRPr>
          </a:p>
        </p:txBody>
      </p:sp>
      <p:sp>
        <p:nvSpPr>
          <p:cNvPr id="185" name="TextBox 184"/>
          <p:cNvSpPr txBox="1"/>
          <p:nvPr/>
        </p:nvSpPr>
        <p:spPr>
          <a:xfrm>
            <a:off x="5656186" y="2164434"/>
            <a:ext cx="1189749" cy="215444"/>
          </a:xfrm>
          <a:prstGeom prst="rect">
            <a:avLst/>
          </a:prstGeom>
          <a:noFill/>
        </p:spPr>
        <p:txBody>
          <a:bodyPr wrap="none" rtlCol="0">
            <a:spAutoFit/>
          </a:bodyPr>
          <a:lstStyle/>
          <a:p>
            <a:pPr algn="r"/>
            <a:r>
              <a:rPr lang="en-GB" sz="800" dirty="0">
                <a:solidFill>
                  <a:srgbClr val="4D4D4D"/>
                </a:solidFill>
              </a:rPr>
              <a:t>6</a:t>
            </a:r>
            <a:r>
              <a:rPr lang="en-GB" sz="800" dirty="0" smtClean="0">
                <a:solidFill>
                  <a:srgbClr val="4D4D4D"/>
                </a:solidFill>
              </a:rPr>
              <a:t> months of treatment</a:t>
            </a:r>
            <a:endParaRPr lang="en-GB" sz="800" dirty="0">
              <a:solidFill>
                <a:srgbClr val="4D4D4D"/>
              </a:solidFill>
            </a:endParaRPr>
          </a:p>
        </p:txBody>
      </p:sp>
      <p:grpSp>
        <p:nvGrpSpPr>
          <p:cNvPr id="2" name="Group 1"/>
          <p:cNvGrpSpPr/>
          <p:nvPr/>
        </p:nvGrpSpPr>
        <p:grpSpPr>
          <a:xfrm>
            <a:off x="418211" y="3166074"/>
            <a:ext cx="2472628" cy="1660018"/>
            <a:chOff x="418211" y="3224594"/>
            <a:chExt cx="2472628" cy="1660018"/>
          </a:xfrm>
        </p:grpSpPr>
        <p:sp>
          <p:nvSpPr>
            <p:cNvPr id="13" name="Line 7"/>
            <p:cNvSpPr>
              <a:spLocks noChangeShapeType="1"/>
            </p:cNvSpPr>
            <p:nvPr/>
          </p:nvSpPr>
          <p:spPr bwMode="auto">
            <a:xfrm>
              <a:off x="652463" y="3345081"/>
              <a:ext cx="46038"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 name="Line 8"/>
            <p:cNvSpPr>
              <a:spLocks noChangeShapeType="1"/>
            </p:cNvSpPr>
            <p:nvPr/>
          </p:nvSpPr>
          <p:spPr bwMode="auto">
            <a:xfrm>
              <a:off x="652463" y="3540343"/>
              <a:ext cx="46038"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 name="Line 9"/>
            <p:cNvSpPr>
              <a:spLocks noChangeShapeType="1"/>
            </p:cNvSpPr>
            <p:nvPr/>
          </p:nvSpPr>
          <p:spPr bwMode="auto">
            <a:xfrm>
              <a:off x="652463" y="3730843"/>
              <a:ext cx="46038"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 name="Line 10"/>
            <p:cNvSpPr>
              <a:spLocks noChangeShapeType="1"/>
            </p:cNvSpPr>
            <p:nvPr/>
          </p:nvSpPr>
          <p:spPr bwMode="auto">
            <a:xfrm>
              <a:off x="652463" y="3922930"/>
              <a:ext cx="46038"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 name="Line 11"/>
            <p:cNvSpPr>
              <a:spLocks noChangeShapeType="1"/>
            </p:cNvSpPr>
            <p:nvPr/>
          </p:nvSpPr>
          <p:spPr bwMode="auto">
            <a:xfrm>
              <a:off x="652463" y="4115018"/>
              <a:ext cx="46038"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 name="Line 12"/>
            <p:cNvSpPr>
              <a:spLocks noChangeShapeType="1"/>
            </p:cNvSpPr>
            <p:nvPr/>
          </p:nvSpPr>
          <p:spPr bwMode="auto">
            <a:xfrm>
              <a:off x="652463" y="4502368"/>
              <a:ext cx="46038"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 name="Line 13"/>
            <p:cNvSpPr>
              <a:spLocks noChangeShapeType="1"/>
            </p:cNvSpPr>
            <p:nvPr/>
          </p:nvSpPr>
          <p:spPr bwMode="auto">
            <a:xfrm>
              <a:off x="652463" y="4307105"/>
              <a:ext cx="46038"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 name="Line 21"/>
            <p:cNvSpPr>
              <a:spLocks noChangeShapeType="1"/>
            </p:cNvSpPr>
            <p:nvPr/>
          </p:nvSpPr>
          <p:spPr bwMode="auto">
            <a:xfrm>
              <a:off x="1189038" y="4502368"/>
              <a:ext cx="0" cy="46038"/>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 name="Line 22"/>
            <p:cNvSpPr>
              <a:spLocks noChangeShapeType="1"/>
            </p:cNvSpPr>
            <p:nvPr/>
          </p:nvSpPr>
          <p:spPr bwMode="auto">
            <a:xfrm>
              <a:off x="2249488" y="4502368"/>
              <a:ext cx="0" cy="46038"/>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 name="Rectangle 23"/>
            <p:cNvSpPr>
              <a:spLocks noChangeArrowheads="1"/>
            </p:cNvSpPr>
            <p:nvPr/>
          </p:nvSpPr>
          <p:spPr bwMode="auto">
            <a:xfrm>
              <a:off x="811213" y="4242018"/>
              <a:ext cx="165100" cy="26035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 name="Rectangle 24"/>
            <p:cNvSpPr>
              <a:spLocks noChangeArrowheads="1"/>
            </p:cNvSpPr>
            <p:nvPr/>
          </p:nvSpPr>
          <p:spPr bwMode="auto">
            <a:xfrm>
              <a:off x="1003301" y="4434105"/>
              <a:ext cx="168275" cy="65088"/>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 name="Rectangle 25"/>
            <p:cNvSpPr>
              <a:spLocks noChangeArrowheads="1"/>
            </p:cNvSpPr>
            <p:nvPr/>
          </p:nvSpPr>
          <p:spPr bwMode="auto">
            <a:xfrm>
              <a:off x="2060576" y="4383305"/>
              <a:ext cx="168275" cy="115888"/>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 name="Rectangle 26"/>
            <p:cNvSpPr>
              <a:spLocks noChangeArrowheads="1"/>
            </p:cNvSpPr>
            <p:nvPr/>
          </p:nvSpPr>
          <p:spPr bwMode="auto">
            <a:xfrm>
              <a:off x="1203326" y="4351555"/>
              <a:ext cx="168275" cy="147638"/>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 name="Rectangle 27"/>
            <p:cNvSpPr>
              <a:spLocks noChangeArrowheads="1"/>
            </p:cNvSpPr>
            <p:nvPr/>
          </p:nvSpPr>
          <p:spPr bwMode="auto">
            <a:xfrm>
              <a:off x="1398588" y="4013418"/>
              <a:ext cx="168275" cy="4857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 name="Rectangle 36"/>
            <p:cNvSpPr>
              <a:spLocks noChangeArrowheads="1"/>
            </p:cNvSpPr>
            <p:nvPr/>
          </p:nvSpPr>
          <p:spPr bwMode="auto">
            <a:xfrm>
              <a:off x="1871663" y="4159468"/>
              <a:ext cx="165100" cy="3429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 name="Rectangle 37"/>
            <p:cNvSpPr>
              <a:spLocks noChangeArrowheads="1"/>
            </p:cNvSpPr>
            <p:nvPr/>
          </p:nvSpPr>
          <p:spPr bwMode="auto">
            <a:xfrm>
              <a:off x="2263776" y="4321393"/>
              <a:ext cx="168275" cy="17780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 name="Rectangle 38"/>
            <p:cNvSpPr>
              <a:spLocks noChangeArrowheads="1"/>
            </p:cNvSpPr>
            <p:nvPr/>
          </p:nvSpPr>
          <p:spPr bwMode="auto">
            <a:xfrm>
              <a:off x="2459038" y="3402230"/>
              <a:ext cx="168275" cy="109696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 name="TextBox 46"/>
            <p:cNvSpPr txBox="1"/>
            <p:nvPr/>
          </p:nvSpPr>
          <p:spPr>
            <a:xfrm>
              <a:off x="588815" y="4511111"/>
              <a:ext cx="1189749" cy="215444"/>
            </a:xfrm>
            <a:prstGeom prst="rect">
              <a:avLst/>
            </a:prstGeom>
            <a:noFill/>
          </p:spPr>
          <p:txBody>
            <a:bodyPr wrap="none" rtlCol="0">
              <a:spAutoFit/>
            </a:bodyPr>
            <a:lstStyle/>
            <a:p>
              <a:r>
                <a:rPr lang="en-GB" sz="800" dirty="0" smtClean="0">
                  <a:solidFill>
                    <a:srgbClr val="4D4D4D"/>
                  </a:solidFill>
                </a:rPr>
                <a:t>3 months of treatment</a:t>
              </a:r>
              <a:endParaRPr lang="en-GB" sz="800" dirty="0">
                <a:solidFill>
                  <a:srgbClr val="4D4D4D"/>
                </a:solidFill>
              </a:endParaRPr>
            </a:p>
          </p:txBody>
        </p:sp>
        <p:sp>
          <p:nvSpPr>
            <p:cNvPr id="48" name="TextBox 47"/>
            <p:cNvSpPr txBox="1"/>
            <p:nvPr/>
          </p:nvSpPr>
          <p:spPr>
            <a:xfrm>
              <a:off x="1701090" y="4511111"/>
              <a:ext cx="1189749" cy="215444"/>
            </a:xfrm>
            <a:prstGeom prst="rect">
              <a:avLst/>
            </a:prstGeom>
            <a:noFill/>
          </p:spPr>
          <p:txBody>
            <a:bodyPr wrap="none" rtlCol="0">
              <a:spAutoFit/>
            </a:bodyPr>
            <a:lstStyle/>
            <a:p>
              <a:r>
                <a:rPr lang="en-GB" sz="800" dirty="0">
                  <a:solidFill>
                    <a:srgbClr val="4D4D4D"/>
                  </a:solidFill>
                </a:rPr>
                <a:t>6</a:t>
              </a:r>
              <a:r>
                <a:rPr lang="en-GB" sz="800" dirty="0" smtClean="0">
                  <a:solidFill>
                    <a:srgbClr val="4D4D4D"/>
                  </a:solidFill>
                </a:rPr>
                <a:t> months of treatment</a:t>
              </a:r>
              <a:endParaRPr lang="en-GB" sz="800" dirty="0">
                <a:solidFill>
                  <a:srgbClr val="4D4D4D"/>
                </a:solidFill>
              </a:endParaRPr>
            </a:p>
          </p:txBody>
        </p:sp>
        <p:sp>
          <p:nvSpPr>
            <p:cNvPr id="56" name="TextBox 55"/>
            <p:cNvSpPr txBox="1"/>
            <p:nvPr/>
          </p:nvSpPr>
          <p:spPr>
            <a:xfrm>
              <a:off x="418211" y="3224594"/>
              <a:ext cx="300082" cy="215444"/>
            </a:xfrm>
            <a:prstGeom prst="rect">
              <a:avLst/>
            </a:prstGeom>
            <a:noFill/>
          </p:spPr>
          <p:txBody>
            <a:bodyPr wrap="none" rtlCol="0">
              <a:spAutoFit/>
            </a:bodyPr>
            <a:lstStyle/>
            <a:p>
              <a:pPr algn="r"/>
              <a:r>
                <a:rPr lang="en-GB" sz="800" dirty="0" smtClean="0">
                  <a:solidFill>
                    <a:srgbClr val="4D4D4D"/>
                  </a:solidFill>
                </a:rPr>
                <a:t>60</a:t>
              </a:r>
              <a:endParaRPr lang="en-GB" sz="800" dirty="0">
                <a:solidFill>
                  <a:srgbClr val="4D4D4D"/>
                </a:solidFill>
              </a:endParaRPr>
            </a:p>
          </p:txBody>
        </p:sp>
        <p:sp>
          <p:nvSpPr>
            <p:cNvPr id="57" name="TextBox 56"/>
            <p:cNvSpPr txBox="1"/>
            <p:nvPr/>
          </p:nvSpPr>
          <p:spPr>
            <a:xfrm>
              <a:off x="418211" y="3608350"/>
              <a:ext cx="300082" cy="215444"/>
            </a:xfrm>
            <a:prstGeom prst="rect">
              <a:avLst/>
            </a:prstGeom>
            <a:noFill/>
          </p:spPr>
          <p:txBody>
            <a:bodyPr wrap="none" rtlCol="0">
              <a:spAutoFit/>
            </a:bodyPr>
            <a:lstStyle/>
            <a:p>
              <a:pPr algn="r"/>
              <a:r>
                <a:rPr lang="en-GB" sz="800" dirty="0" smtClean="0">
                  <a:solidFill>
                    <a:srgbClr val="4D4D4D"/>
                  </a:solidFill>
                </a:rPr>
                <a:t>40</a:t>
              </a:r>
              <a:endParaRPr lang="en-GB" sz="800" dirty="0">
                <a:solidFill>
                  <a:srgbClr val="4D4D4D"/>
                </a:solidFill>
              </a:endParaRPr>
            </a:p>
          </p:txBody>
        </p:sp>
        <p:sp>
          <p:nvSpPr>
            <p:cNvPr id="58" name="TextBox 57"/>
            <p:cNvSpPr txBox="1"/>
            <p:nvPr/>
          </p:nvSpPr>
          <p:spPr>
            <a:xfrm>
              <a:off x="418211" y="3416472"/>
              <a:ext cx="300082" cy="215444"/>
            </a:xfrm>
            <a:prstGeom prst="rect">
              <a:avLst/>
            </a:prstGeom>
            <a:noFill/>
          </p:spPr>
          <p:txBody>
            <a:bodyPr wrap="none" rtlCol="0">
              <a:spAutoFit/>
            </a:bodyPr>
            <a:lstStyle/>
            <a:p>
              <a:pPr algn="r"/>
              <a:r>
                <a:rPr lang="en-GB" sz="800" dirty="0" smtClean="0">
                  <a:solidFill>
                    <a:srgbClr val="4D4D4D"/>
                  </a:solidFill>
                </a:rPr>
                <a:t>50</a:t>
              </a:r>
              <a:endParaRPr lang="en-GB" sz="800" dirty="0">
                <a:solidFill>
                  <a:srgbClr val="4D4D4D"/>
                </a:solidFill>
              </a:endParaRPr>
            </a:p>
          </p:txBody>
        </p:sp>
        <p:sp>
          <p:nvSpPr>
            <p:cNvPr id="59" name="TextBox 58"/>
            <p:cNvSpPr txBox="1"/>
            <p:nvPr/>
          </p:nvSpPr>
          <p:spPr>
            <a:xfrm>
              <a:off x="418211" y="3800228"/>
              <a:ext cx="300082" cy="215444"/>
            </a:xfrm>
            <a:prstGeom prst="rect">
              <a:avLst/>
            </a:prstGeom>
            <a:noFill/>
          </p:spPr>
          <p:txBody>
            <a:bodyPr wrap="none" rtlCol="0">
              <a:spAutoFit/>
            </a:bodyPr>
            <a:lstStyle/>
            <a:p>
              <a:pPr algn="r"/>
              <a:r>
                <a:rPr lang="en-GB" sz="800" dirty="0" smtClean="0">
                  <a:solidFill>
                    <a:srgbClr val="4D4D4D"/>
                  </a:solidFill>
                </a:rPr>
                <a:t>30</a:t>
              </a:r>
              <a:endParaRPr lang="en-GB" sz="800" dirty="0">
                <a:solidFill>
                  <a:srgbClr val="4D4D4D"/>
                </a:solidFill>
              </a:endParaRPr>
            </a:p>
          </p:txBody>
        </p:sp>
        <p:sp>
          <p:nvSpPr>
            <p:cNvPr id="60" name="TextBox 59"/>
            <p:cNvSpPr txBox="1"/>
            <p:nvPr/>
          </p:nvSpPr>
          <p:spPr>
            <a:xfrm>
              <a:off x="418211" y="3992106"/>
              <a:ext cx="300082" cy="215444"/>
            </a:xfrm>
            <a:prstGeom prst="rect">
              <a:avLst/>
            </a:prstGeom>
            <a:noFill/>
          </p:spPr>
          <p:txBody>
            <a:bodyPr wrap="none" rtlCol="0">
              <a:spAutoFit/>
            </a:bodyPr>
            <a:lstStyle/>
            <a:p>
              <a:pPr algn="r"/>
              <a:r>
                <a:rPr lang="en-GB" sz="800" dirty="0" smtClean="0">
                  <a:solidFill>
                    <a:srgbClr val="4D4D4D"/>
                  </a:solidFill>
                </a:rPr>
                <a:t>20</a:t>
              </a:r>
              <a:endParaRPr lang="en-GB" sz="800" dirty="0">
                <a:solidFill>
                  <a:srgbClr val="4D4D4D"/>
                </a:solidFill>
              </a:endParaRPr>
            </a:p>
          </p:txBody>
        </p:sp>
        <p:sp>
          <p:nvSpPr>
            <p:cNvPr id="61" name="TextBox 60"/>
            <p:cNvSpPr txBox="1"/>
            <p:nvPr/>
          </p:nvSpPr>
          <p:spPr>
            <a:xfrm>
              <a:off x="418211" y="4183984"/>
              <a:ext cx="300082" cy="215444"/>
            </a:xfrm>
            <a:prstGeom prst="rect">
              <a:avLst/>
            </a:prstGeom>
            <a:noFill/>
          </p:spPr>
          <p:txBody>
            <a:bodyPr wrap="none" rtlCol="0">
              <a:spAutoFit/>
            </a:bodyPr>
            <a:lstStyle/>
            <a:p>
              <a:pPr algn="r"/>
              <a:r>
                <a:rPr lang="en-GB" sz="800" dirty="0" smtClean="0">
                  <a:solidFill>
                    <a:srgbClr val="4D4D4D"/>
                  </a:solidFill>
                </a:rPr>
                <a:t>10</a:t>
              </a:r>
              <a:endParaRPr lang="en-GB" sz="800" dirty="0">
                <a:solidFill>
                  <a:srgbClr val="4D4D4D"/>
                </a:solidFill>
              </a:endParaRPr>
            </a:p>
          </p:txBody>
        </p:sp>
        <p:sp>
          <p:nvSpPr>
            <p:cNvPr id="62" name="TextBox 61"/>
            <p:cNvSpPr txBox="1"/>
            <p:nvPr/>
          </p:nvSpPr>
          <p:spPr>
            <a:xfrm>
              <a:off x="475919" y="4375864"/>
              <a:ext cx="242374" cy="215444"/>
            </a:xfrm>
            <a:prstGeom prst="rect">
              <a:avLst/>
            </a:prstGeom>
            <a:noFill/>
          </p:spPr>
          <p:txBody>
            <a:bodyPr wrap="none" rtlCol="0">
              <a:spAutoFit/>
            </a:bodyPr>
            <a:lstStyle/>
            <a:p>
              <a:pPr algn="r"/>
              <a:r>
                <a:rPr lang="en-GB" sz="800" dirty="0" smtClean="0">
                  <a:solidFill>
                    <a:srgbClr val="4D4D4D"/>
                  </a:solidFill>
                </a:rPr>
                <a:t>0</a:t>
              </a:r>
              <a:endParaRPr lang="en-GB" sz="800" dirty="0">
                <a:solidFill>
                  <a:srgbClr val="4D4D4D"/>
                </a:solidFill>
              </a:endParaRPr>
            </a:p>
          </p:txBody>
        </p:sp>
        <p:sp>
          <p:nvSpPr>
            <p:cNvPr id="63" name="TextBox 62"/>
            <p:cNvSpPr txBox="1"/>
            <p:nvPr/>
          </p:nvSpPr>
          <p:spPr>
            <a:xfrm>
              <a:off x="920750" y="4638391"/>
              <a:ext cx="1598515" cy="246221"/>
            </a:xfrm>
            <a:prstGeom prst="rect">
              <a:avLst/>
            </a:prstGeom>
            <a:noFill/>
          </p:spPr>
          <p:txBody>
            <a:bodyPr wrap="none" rtlCol="0">
              <a:spAutoFit/>
            </a:bodyPr>
            <a:lstStyle/>
            <a:p>
              <a:r>
                <a:rPr lang="en-GB" sz="1000" b="1" dirty="0" smtClean="0">
                  <a:solidFill>
                    <a:srgbClr val="4D4D4D"/>
                  </a:solidFill>
                </a:rPr>
                <a:t>Randomised study arm</a:t>
              </a:r>
              <a:endParaRPr lang="en-GB" sz="1000" b="1" dirty="0">
                <a:solidFill>
                  <a:srgbClr val="4D4D4D"/>
                </a:solidFill>
              </a:endParaRPr>
            </a:p>
          </p:txBody>
        </p:sp>
        <p:sp>
          <p:nvSpPr>
            <p:cNvPr id="65" name="TextBox 64"/>
            <p:cNvSpPr txBox="1"/>
            <p:nvPr/>
          </p:nvSpPr>
          <p:spPr>
            <a:xfrm>
              <a:off x="1371600" y="3330792"/>
              <a:ext cx="524503" cy="246221"/>
            </a:xfrm>
            <a:prstGeom prst="rect">
              <a:avLst/>
            </a:prstGeom>
            <a:noFill/>
          </p:spPr>
          <p:txBody>
            <a:bodyPr wrap="none" rtlCol="0">
              <a:spAutoFit/>
            </a:bodyPr>
            <a:lstStyle/>
            <a:p>
              <a:r>
                <a:rPr lang="en-GB" sz="1000" b="1" dirty="0" err="1" smtClean="0">
                  <a:solidFill>
                    <a:srgbClr val="4D4D4D"/>
                  </a:solidFill>
                </a:rPr>
                <a:t>Xelox</a:t>
              </a:r>
              <a:endParaRPr lang="en-GB" sz="1000" b="1" dirty="0">
                <a:solidFill>
                  <a:srgbClr val="4D4D4D"/>
                </a:solidFill>
              </a:endParaRPr>
            </a:p>
          </p:txBody>
        </p:sp>
        <p:sp>
          <p:nvSpPr>
            <p:cNvPr id="196" name="TextBox 195"/>
            <p:cNvSpPr txBox="1"/>
            <p:nvPr/>
          </p:nvSpPr>
          <p:spPr>
            <a:xfrm>
              <a:off x="732241" y="4246298"/>
              <a:ext cx="303944" cy="200055"/>
            </a:xfrm>
            <a:prstGeom prst="rect">
              <a:avLst/>
            </a:prstGeom>
            <a:noFill/>
          </p:spPr>
          <p:txBody>
            <a:bodyPr wrap="square" rtlCol="0">
              <a:spAutoFit/>
            </a:bodyPr>
            <a:lstStyle/>
            <a:p>
              <a:pPr algn="r"/>
              <a:r>
                <a:rPr lang="en-GB" sz="700" dirty="0" smtClean="0">
                  <a:solidFill>
                    <a:srgbClr val="FFFFFF"/>
                  </a:solidFill>
                </a:rPr>
                <a:t>13</a:t>
              </a:r>
              <a:endParaRPr lang="en-GB" sz="700" dirty="0">
                <a:solidFill>
                  <a:srgbClr val="FFFFFF"/>
                </a:solidFill>
              </a:endParaRPr>
            </a:p>
          </p:txBody>
        </p:sp>
        <p:sp>
          <p:nvSpPr>
            <p:cNvPr id="197" name="TextBox 196"/>
            <p:cNvSpPr txBox="1"/>
            <p:nvPr/>
          </p:nvSpPr>
          <p:spPr>
            <a:xfrm>
              <a:off x="1039009" y="4371497"/>
              <a:ext cx="51637" cy="184666"/>
            </a:xfrm>
            <a:prstGeom prst="rect">
              <a:avLst/>
            </a:prstGeom>
            <a:noFill/>
          </p:spPr>
          <p:txBody>
            <a:bodyPr wrap="square" rtlCol="0">
              <a:spAutoFit/>
            </a:bodyPr>
            <a:lstStyle/>
            <a:p>
              <a:pPr algn="r"/>
              <a:r>
                <a:rPr lang="en-GB" sz="600" dirty="0" smtClean="0">
                  <a:solidFill>
                    <a:srgbClr val="4D4D4D"/>
                  </a:solidFill>
                </a:rPr>
                <a:t>4</a:t>
              </a:r>
              <a:endParaRPr lang="en-GB" sz="600" dirty="0">
                <a:solidFill>
                  <a:srgbClr val="4D4D4D"/>
                </a:solidFill>
              </a:endParaRPr>
            </a:p>
          </p:txBody>
        </p:sp>
        <p:sp>
          <p:nvSpPr>
            <p:cNvPr id="198" name="TextBox 197"/>
            <p:cNvSpPr txBox="1"/>
            <p:nvPr/>
          </p:nvSpPr>
          <p:spPr>
            <a:xfrm>
              <a:off x="1319277" y="4016592"/>
              <a:ext cx="303944" cy="200055"/>
            </a:xfrm>
            <a:prstGeom prst="rect">
              <a:avLst/>
            </a:prstGeom>
            <a:noFill/>
          </p:spPr>
          <p:txBody>
            <a:bodyPr wrap="square" rtlCol="0">
              <a:spAutoFit/>
            </a:bodyPr>
            <a:lstStyle/>
            <a:p>
              <a:pPr algn="r"/>
              <a:r>
                <a:rPr lang="en-GB" sz="700" dirty="0" smtClean="0">
                  <a:solidFill>
                    <a:srgbClr val="FFFFFF"/>
                  </a:solidFill>
                </a:rPr>
                <a:t>25</a:t>
              </a:r>
              <a:endParaRPr lang="en-GB" sz="700" dirty="0">
                <a:solidFill>
                  <a:srgbClr val="FFFFFF"/>
                </a:solidFill>
              </a:endParaRPr>
            </a:p>
          </p:txBody>
        </p:sp>
        <p:sp>
          <p:nvSpPr>
            <p:cNvPr id="199" name="TextBox 198"/>
            <p:cNvSpPr txBox="1"/>
            <p:nvPr/>
          </p:nvSpPr>
          <p:spPr>
            <a:xfrm>
              <a:off x="1790398" y="4163667"/>
              <a:ext cx="303944" cy="200055"/>
            </a:xfrm>
            <a:prstGeom prst="rect">
              <a:avLst/>
            </a:prstGeom>
            <a:noFill/>
          </p:spPr>
          <p:txBody>
            <a:bodyPr wrap="square" rtlCol="0">
              <a:spAutoFit/>
            </a:bodyPr>
            <a:lstStyle/>
            <a:p>
              <a:pPr algn="r"/>
              <a:r>
                <a:rPr lang="en-GB" sz="700" dirty="0" smtClean="0">
                  <a:solidFill>
                    <a:srgbClr val="FFFFFF"/>
                  </a:solidFill>
                </a:rPr>
                <a:t>17</a:t>
              </a:r>
              <a:endParaRPr lang="en-GB" sz="700" dirty="0">
                <a:solidFill>
                  <a:srgbClr val="FFFFFF"/>
                </a:solidFill>
              </a:endParaRPr>
            </a:p>
          </p:txBody>
        </p:sp>
        <p:sp>
          <p:nvSpPr>
            <p:cNvPr id="200" name="TextBox 199"/>
            <p:cNvSpPr txBox="1"/>
            <p:nvPr/>
          </p:nvSpPr>
          <p:spPr>
            <a:xfrm>
              <a:off x="1243153" y="4331696"/>
              <a:ext cx="51637" cy="200055"/>
            </a:xfrm>
            <a:prstGeom prst="rect">
              <a:avLst/>
            </a:prstGeom>
            <a:noFill/>
          </p:spPr>
          <p:txBody>
            <a:bodyPr wrap="square" rtlCol="0">
              <a:spAutoFit/>
            </a:bodyPr>
            <a:lstStyle/>
            <a:p>
              <a:pPr algn="r"/>
              <a:r>
                <a:rPr lang="en-GB" sz="700" dirty="0" smtClean="0">
                  <a:solidFill>
                    <a:srgbClr val="FFFFFF"/>
                  </a:solidFill>
                </a:rPr>
                <a:t>7</a:t>
              </a:r>
              <a:endParaRPr lang="en-GB" sz="700" dirty="0">
                <a:solidFill>
                  <a:srgbClr val="FFFFFF"/>
                </a:solidFill>
              </a:endParaRPr>
            </a:p>
          </p:txBody>
        </p:sp>
        <p:sp>
          <p:nvSpPr>
            <p:cNvPr id="201" name="TextBox 200"/>
            <p:cNvSpPr txBox="1"/>
            <p:nvPr/>
          </p:nvSpPr>
          <p:spPr>
            <a:xfrm>
              <a:off x="1959403" y="4342891"/>
              <a:ext cx="303944" cy="200055"/>
            </a:xfrm>
            <a:prstGeom prst="rect">
              <a:avLst/>
            </a:prstGeom>
            <a:noFill/>
          </p:spPr>
          <p:txBody>
            <a:bodyPr wrap="square" rtlCol="0">
              <a:spAutoFit/>
            </a:bodyPr>
            <a:lstStyle/>
            <a:p>
              <a:pPr algn="r"/>
              <a:r>
                <a:rPr lang="en-GB" sz="700" dirty="0" smtClean="0">
                  <a:solidFill>
                    <a:srgbClr val="4D4D4D"/>
                  </a:solidFill>
                </a:rPr>
                <a:t>6</a:t>
              </a:r>
              <a:endParaRPr lang="en-GB" sz="700" dirty="0">
                <a:solidFill>
                  <a:srgbClr val="4D4D4D"/>
                </a:solidFill>
              </a:endParaRPr>
            </a:p>
          </p:txBody>
        </p:sp>
        <p:sp>
          <p:nvSpPr>
            <p:cNvPr id="202" name="TextBox 201"/>
            <p:cNvSpPr txBox="1"/>
            <p:nvPr/>
          </p:nvSpPr>
          <p:spPr>
            <a:xfrm>
              <a:off x="2202915" y="4321392"/>
              <a:ext cx="303944" cy="200055"/>
            </a:xfrm>
            <a:prstGeom prst="rect">
              <a:avLst/>
            </a:prstGeom>
            <a:noFill/>
          </p:spPr>
          <p:txBody>
            <a:bodyPr wrap="square" rtlCol="0">
              <a:spAutoFit/>
            </a:bodyPr>
            <a:lstStyle/>
            <a:p>
              <a:pPr algn="ctr"/>
              <a:r>
                <a:rPr lang="en-GB" sz="700" dirty="0" smtClean="0">
                  <a:solidFill>
                    <a:srgbClr val="FFFFFF"/>
                  </a:solidFill>
                </a:rPr>
                <a:t>9</a:t>
              </a:r>
              <a:endParaRPr lang="en-GB" sz="700" dirty="0">
                <a:solidFill>
                  <a:srgbClr val="FFFFFF"/>
                </a:solidFill>
              </a:endParaRPr>
            </a:p>
          </p:txBody>
        </p:sp>
        <p:sp>
          <p:nvSpPr>
            <p:cNvPr id="203" name="TextBox 202"/>
            <p:cNvSpPr txBox="1"/>
            <p:nvPr/>
          </p:nvSpPr>
          <p:spPr>
            <a:xfrm>
              <a:off x="2397144" y="3404329"/>
              <a:ext cx="303944" cy="200055"/>
            </a:xfrm>
            <a:prstGeom prst="rect">
              <a:avLst/>
            </a:prstGeom>
            <a:noFill/>
          </p:spPr>
          <p:txBody>
            <a:bodyPr wrap="square" rtlCol="0">
              <a:spAutoFit/>
            </a:bodyPr>
            <a:lstStyle/>
            <a:p>
              <a:pPr algn="ctr"/>
              <a:r>
                <a:rPr lang="en-GB" sz="700" dirty="0" smtClean="0">
                  <a:solidFill>
                    <a:srgbClr val="FFFFFF"/>
                  </a:solidFill>
                </a:rPr>
                <a:t>57</a:t>
              </a:r>
              <a:endParaRPr lang="en-GB" sz="700" dirty="0">
                <a:solidFill>
                  <a:srgbClr val="FFFFFF"/>
                </a:solidFill>
              </a:endParaRPr>
            </a:p>
          </p:txBody>
        </p:sp>
        <p:sp>
          <p:nvSpPr>
            <p:cNvPr id="204" name="Freeform 6"/>
            <p:cNvSpPr>
              <a:spLocks/>
            </p:cNvSpPr>
            <p:nvPr/>
          </p:nvSpPr>
          <p:spPr bwMode="auto">
            <a:xfrm>
              <a:off x="698501" y="3340318"/>
              <a:ext cx="2039938" cy="1162050"/>
            </a:xfrm>
            <a:custGeom>
              <a:avLst/>
              <a:gdLst>
                <a:gd name="T0" fmla="*/ 0 w 1285"/>
                <a:gd name="T1" fmla="*/ 0 h 732"/>
                <a:gd name="T2" fmla="*/ 0 w 1285"/>
                <a:gd name="T3" fmla="*/ 732 h 732"/>
                <a:gd name="T4" fmla="*/ 1285 w 1285"/>
                <a:gd name="T5" fmla="*/ 732 h 732"/>
              </a:gdLst>
              <a:ahLst/>
              <a:cxnLst>
                <a:cxn ang="0">
                  <a:pos x="T0" y="T1"/>
                </a:cxn>
                <a:cxn ang="0">
                  <a:pos x="T2" y="T3"/>
                </a:cxn>
                <a:cxn ang="0">
                  <a:pos x="T4" y="T5"/>
                </a:cxn>
              </a:cxnLst>
              <a:rect l="0" t="0" r="r" b="b"/>
              <a:pathLst>
                <a:path w="1285" h="732">
                  <a:moveTo>
                    <a:pt x="0" y="0"/>
                  </a:moveTo>
                  <a:lnTo>
                    <a:pt x="0" y="732"/>
                  </a:lnTo>
                  <a:lnTo>
                    <a:pt x="1285" y="732"/>
                  </a:lnTo>
                </a:path>
              </a:pathLst>
            </a:custGeom>
            <a:noFill/>
            <a:ln w="1270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206" name="TextBox 205"/>
          <p:cNvSpPr txBox="1"/>
          <p:nvPr/>
        </p:nvSpPr>
        <p:spPr>
          <a:xfrm>
            <a:off x="5753100" y="4347441"/>
            <a:ext cx="242375" cy="215444"/>
          </a:xfrm>
          <a:prstGeom prst="rect">
            <a:avLst/>
          </a:prstGeom>
          <a:noFill/>
        </p:spPr>
        <p:txBody>
          <a:bodyPr wrap="none" rtlCol="0">
            <a:spAutoFit/>
          </a:bodyPr>
          <a:lstStyle/>
          <a:p>
            <a:pPr algn="ctr"/>
            <a:r>
              <a:rPr lang="en-GB" sz="800" dirty="0" smtClean="0">
                <a:solidFill>
                  <a:srgbClr val="4D4D4D"/>
                </a:solidFill>
              </a:rPr>
              <a:t>1</a:t>
            </a:r>
            <a:endParaRPr lang="en-GB" sz="800" dirty="0">
              <a:solidFill>
                <a:srgbClr val="4D4D4D"/>
              </a:solidFill>
            </a:endParaRPr>
          </a:p>
        </p:txBody>
      </p:sp>
      <p:sp>
        <p:nvSpPr>
          <p:cNvPr id="207" name="TextBox 206"/>
          <p:cNvSpPr txBox="1"/>
          <p:nvPr/>
        </p:nvSpPr>
        <p:spPr>
          <a:xfrm>
            <a:off x="6016625" y="4347441"/>
            <a:ext cx="242375" cy="215444"/>
          </a:xfrm>
          <a:prstGeom prst="rect">
            <a:avLst/>
          </a:prstGeom>
          <a:noFill/>
        </p:spPr>
        <p:txBody>
          <a:bodyPr wrap="none" rtlCol="0">
            <a:spAutoFit/>
          </a:bodyPr>
          <a:lstStyle/>
          <a:p>
            <a:pPr algn="ctr"/>
            <a:r>
              <a:rPr lang="en-GB" sz="800" dirty="0" smtClean="0">
                <a:solidFill>
                  <a:srgbClr val="4D4D4D"/>
                </a:solidFill>
              </a:rPr>
              <a:t>2</a:t>
            </a:r>
            <a:endParaRPr lang="en-GB" sz="800" dirty="0">
              <a:solidFill>
                <a:srgbClr val="4D4D4D"/>
              </a:solidFill>
            </a:endParaRPr>
          </a:p>
        </p:txBody>
      </p:sp>
      <p:sp>
        <p:nvSpPr>
          <p:cNvPr id="208" name="TextBox 207"/>
          <p:cNvSpPr txBox="1"/>
          <p:nvPr/>
        </p:nvSpPr>
        <p:spPr>
          <a:xfrm>
            <a:off x="6283325" y="4347441"/>
            <a:ext cx="242375" cy="215444"/>
          </a:xfrm>
          <a:prstGeom prst="rect">
            <a:avLst/>
          </a:prstGeom>
          <a:noFill/>
        </p:spPr>
        <p:txBody>
          <a:bodyPr wrap="none" rtlCol="0">
            <a:spAutoFit/>
          </a:bodyPr>
          <a:lstStyle/>
          <a:p>
            <a:pPr algn="ctr"/>
            <a:r>
              <a:rPr lang="en-GB" sz="800" dirty="0" smtClean="0">
                <a:solidFill>
                  <a:srgbClr val="4D4D4D"/>
                </a:solidFill>
              </a:rPr>
              <a:t>3</a:t>
            </a:r>
            <a:endParaRPr lang="en-GB" sz="800" dirty="0">
              <a:solidFill>
                <a:srgbClr val="4D4D4D"/>
              </a:solidFill>
            </a:endParaRPr>
          </a:p>
        </p:txBody>
      </p:sp>
      <p:sp>
        <p:nvSpPr>
          <p:cNvPr id="209" name="TextBox 208"/>
          <p:cNvSpPr txBox="1"/>
          <p:nvPr/>
        </p:nvSpPr>
        <p:spPr>
          <a:xfrm>
            <a:off x="6543675" y="4347441"/>
            <a:ext cx="242375" cy="215444"/>
          </a:xfrm>
          <a:prstGeom prst="rect">
            <a:avLst/>
          </a:prstGeom>
          <a:noFill/>
        </p:spPr>
        <p:txBody>
          <a:bodyPr wrap="none" rtlCol="0">
            <a:spAutoFit/>
          </a:bodyPr>
          <a:lstStyle/>
          <a:p>
            <a:pPr algn="ctr"/>
            <a:r>
              <a:rPr lang="en-GB" sz="800" dirty="0" smtClean="0">
                <a:solidFill>
                  <a:srgbClr val="4D4D4D"/>
                </a:solidFill>
              </a:rPr>
              <a:t>4</a:t>
            </a:r>
            <a:endParaRPr lang="en-GB" sz="800" dirty="0">
              <a:solidFill>
                <a:srgbClr val="4D4D4D"/>
              </a:solidFill>
            </a:endParaRPr>
          </a:p>
        </p:txBody>
      </p:sp>
      <p:sp>
        <p:nvSpPr>
          <p:cNvPr id="210" name="TextBox 209"/>
          <p:cNvSpPr txBox="1"/>
          <p:nvPr/>
        </p:nvSpPr>
        <p:spPr>
          <a:xfrm>
            <a:off x="6804025" y="4347441"/>
            <a:ext cx="242375" cy="215444"/>
          </a:xfrm>
          <a:prstGeom prst="rect">
            <a:avLst/>
          </a:prstGeom>
          <a:noFill/>
        </p:spPr>
        <p:txBody>
          <a:bodyPr wrap="none" rtlCol="0">
            <a:spAutoFit/>
          </a:bodyPr>
          <a:lstStyle/>
          <a:p>
            <a:pPr algn="ctr"/>
            <a:r>
              <a:rPr lang="en-GB" sz="800" dirty="0" smtClean="0">
                <a:solidFill>
                  <a:srgbClr val="4D4D4D"/>
                </a:solidFill>
              </a:rPr>
              <a:t>5</a:t>
            </a:r>
            <a:endParaRPr lang="en-GB" sz="800" dirty="0">
              <a:solidFill>
                <a:srgbClr val="4D4D4D"/>
              </a:solidFill>
            </a:endParaRPr>
          </a:p>
        </p:txBody>
      </p:sp>
      <p:sp>
        <p:nvSpPr>
          <p:cNvPr id="211" name="TextBox 210"/>
          <p:cNvSpPr txBox="1"/>
          <p:nvPr/>
        </p:nvSpPr>
        <p:spPr>
          <a:xfrm>
            <a:off x="7070725" y="4347441"/>
            <a:ext cx="242375" cy="215444"/>
          </a:xfrm>
          <a:prstGeom prst="rect">
            <a:avLst/>
          </a:prstGeom>
          <a:noFill/>
        </p:spPr>
        <p:txBody>
          <a:bodyPr wrap="none" rtlCol="0">
            <a:spAutoFit/>
          </a:bodyPr>
          <a:lstStyle/>
          <a:p>
            <a:pPr algn="ctr"/>
            <a:r>
              <a:rPr lang="en-GB" sz="800" dirty="0" smtClean="0">
                <a:solidFill>
                  <a:srgbClr val="4D4D4D"/>
                </a:solidFill>
              </a:rPr>
              <a:t>6</a:t>
            </a:r>
            <a:endParaRPr lang="en-GB" sz="800" dirty="0">
              <a:solidFill>
                <a:srgbClr val="4D4D4D"/>
              </a:solidFill>
            </a:endParaRPr>
          </a:p>
        </p:txBody>
      </p:sp>
      <p:grpSp>
        <p:nvGrpSpPr>
          <p:cNvPr id="3" name="Group 2"/>
          <p:cNvGrpSpPr/>
          <p:nvPr/>
        </p:nvGrpSpPr>
        <p:grpSpPr>
          <a:xfrm>
            <a:off x="418211" y="1774940"/>
            <a:ext cx="2477375" cy="1503977"/>
            <a:chOff x="418211" y="1833460"/>
            <a:chExt cx="2477375" cy="1503977"/>
          </a:xfrm>
        </p:grpSpPr>
        <p:sp>
          <p:nvSpPr>
            <p:cNvPr id="22" name="Line 14"/>
            <p:cNvSpPr>
              <a:spLocks noChangeShapeType="1"/>
            </p:cNvSpPr>
            <p:nvPr/>
          </p:nvSpPr>
          <p:spPr bwMode="auto">
            <a:xfrm>
              <a:off x="652463" y="1956110"/>
              <a:ext cx="46038"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 name="Line 15"/>
            <p:cNvSpPr>
              <a:spLocks noChangeShapeType="1"/>
            </p:cNvSpPr>
            <p:nvPr/>
          </p:nvSpPr>
          <p:spPr bwMode="auto">
            <a:xfrm>
              <a:off x="652463" y="2152960"/>
              <a:ext cx="46038"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 name="Line 16"/>
            <p:cNvSpPr>
              <a:spLocks noChangeShapeType="1"/>
            </p:cNvSpPr>
            <p:nvPr/>
          </p:nvSpPr>
          <p:spPr bwMode="auto">
            <a:xfrm>
              <a:off x="652463" y="2348223"/>
              <a:ext cx="46038"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 name="Line 17"/>
            <p:cNvSpPr>
              <a:spLocks noChangeShapeType="1"/>
            </p:cNvSpPr>
            <p:nvPr/>
          </p:nvSpPr>
          <p:spPr bwMode="auto">
            <a:xfrm>
              <a:off x="652463" y="2537135"/>
              <a:ext cx="46038"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 name="Line 18"/>
            <p:cNvSpPr>
              <a:spLocks noChangeShapeType="1"/>
            </p:cNvSpPr>
            <p:nvPr/>
          </p:nvSpPr>
          <p:spPr bwMode="auto">
            <a:xfrm>
              <a:off x="652463" y="2732398"/>
              <a:ext cx="46038"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 name="Line 19"/>
            <p:cNvSpPr>
              <a:spLocks noChangeShapeType="1"/>
            </p:cNvSpPr>
            <p:nvPr/>
          </p:nvSpPr>
          <p:spPr bwMode="auto">
            <a:xfrm>
              <a:off x="652463" y="3124511"/>
              <a:ext cx="46038"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 name="Line 20"/>
            <p:cNvSpPr>
              <a:spLocks noChangeShapeType="1"/>
            </p:cNvSpPr>
            <p:nvPr/>
          </p:nvSpPr>
          <p:spPr bwMode="auto">
            <a:xfrm>
              <a:off x="652463" y="2924485"/>
              <a:ext cx="46038"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 name="Rectangle 28"/>
            <p:cNvSpPr>
              <a:spLocks noChangeArrowheads="1"/>
            </p:cNvSpPr>
            <p:nvPr/>
          </p:nvSpPr>
          <p:spPr bwMode="auto">
            <a:xfrm>
              <a:off x="811213" y="2978460"/>
              <a:ext cx="165100" cy="14128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 name="Rectangle 29"/>
            <p:cNvSpPr>
              <a:spLocks noChangeArrowheads="1"/>
            </p:cNvSpPr>
            <p:nvPr/>
          </p:nvSpPr>
          <p:spPr bwMode="auto">
            <a:xfrm>
              <a:off x="1003301" y="2732398"/>
              <a:ext cx="168275" cy="3810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 name="Rectangle 30"/>
            <p:cNvSpPr>
              <a:spLocks noChangeArrowheads="1"/>
            </p:cNvSpPr>
            <p:nvPr/>
          </p:nvSpPr>
          <p:spPr bwMode="auto">
            <a:xfrm>
              <a:off x="1203326" y="2921310"/>
              <a:ext cx="168275" cy="192088"/>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 name="Rectangle 31"/>
            <p:cNvSpPr>
              <a:spLocks noChangeArrowheads="1"/>
            </p:cNvSpPr>
            <p:nvPr/>
          </p:nvSpPr>
          <p:spPr bwMode="auto">
            <a:xfrm>
              <a:off x="1398588" y="2700648"/>
              <a:ext cx="168275" cy="41275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 name="Rectangle 32"/>
            <p:cNvSpPr>
              <a:spLocks noChangeArrowheads="1"/>
            </p:cNvSpPr>
            <p:nvPr/>
          </p:nvSpPr>
          <p:spPr bwMode="auto">
            <a:xfrm>
              <a:off x="1871663" y="2886385"/>
              <a:ext cx="165100" cy="23336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 name="Rectangle 33"/>
            <p:cNvSpPr>
              <a:spLocks noChangeArrowheads="1"/>
            </p:cNvSpPr>
            <p:nvPr/>
          </p:nvSpPr>
          <p:spPr bwMode="auto">
            <a:xfrm>
              <a:off x="2065338" y="2608573"/>
              <a:ext cx="168275" cy="50482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 name="Rectangle 34"/>
            <p:cNvSpPr>
              <a:spLocks noChangeArrowheads="1"/>
            </p:cNvSpPr>
            <p:nvPr/>
          </p:nvSpPr>
          <p:spPr bwMode="auto">
            <a:xfrm>
              <a:off x="2263776" y="2972110"/>
              <a:ext cx="168275" cy="141288"/>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 name="Rectangle 35"/>
            <p:cNvSpPr>
              <a:spLocks noChangeArrowheads="1"/>
            </p:cNvSpPr>
            <p:nvPr/>
          </p:nvSpPr>
          <p:spPr bwMode="auto">
            <a:xfrm>
              <a:off x="2459038" y="2022785"/>
              <a:ext cx="168275" cy="10906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 name="TextBox 48"/>
            <p:cNvSpPr txBox="1"/>
            <p:nvPr/>
          </p:nvSpPr>
          <p:spPr>
            <a:xfrm>
              <a:off x="418211" y="1833460"/>
              <a:ext cx="300082" cy="215444"/>
            </a:xfrm>
            <a:prstGeom prst="rect">
              <a:avLst/>
            </a:prstGeom>
            <a:noFill/>
          </p:spPr>
          <p:txBody>
            <a:bodyPr wrap="none" rtlCol="0">
              <a:spAutoFit/>
            </a:bodyPr>
            <a:lstStyle/>
            <a:p>
              <a:pPr algn="r"/>
              <a:r>
                <a:rPr lang="en-GB" sz="800" dirty="0" smtClean="0">
                  <a:solidFill>
                    <a:srgbClr val="4D4D4D"/>
                  </a:solidFill>
                </a:rPr>
                <a:t>60</a:t>
              </a:r>
              <a:endParaRPr lang="en-GB" sz="800" dirty="0">
                <a:solidFill>
                  <a:srgbClr val="4D4D4D"/>
                </a:solidFill>
              </a:endParaRPr>
            </a:p>
          </p:txBody>
        </p:sp>
        <p:sp>
          <p:nvSpPr>
            <p:cNvPr id="50" name="TextBox 49"/>
            <p:cNvSpPr txBox="1"/>
            <p:nvPr/>
          </p:nvSpPr>
          <p:spPr>
            <a:xfrm>
              <a:off x="418211" y="2217216"/>
              <a:ext cx="300082" cy="215444"/>
            </a:xfrm>
            <a:prstGeom prst="rect">
              <a:avLst/>
            </a:prstGeom>
            <a:noFill/>
          </p:spPr>
          <p:txBody>
            <a:bodyPr wrap="none" rtlCol="0">
              <a:spAutoFit/>
            </a:bodyPr>
            <a:lstStyle/>
            <a:p>
              <a:pPr algn="r"/>
              <a:r>
                <a:rPr lang="en-GB" sz="800" dirty="0" smtClean="0">
                  <a:solidFill>
                    <a:srgbClr val="4D4D4D"/>
                  </a:solidFill>
                </a:rPr>
                <a:t>40</a:t>
              </a:r>
              <a:endParaRPr lang="en-GB" sz="800" dirty="0">
                <a:solidFill>
                  <a:srgbClr val="4D4D4D"/>
                </a:solidFill>
              </a:endParaRPr>
            </a:p>
          </p:txBody>
        </p:sp>
        <p:sp>
          <p:nvSpPr>
            <p:cNvPr id="51" name="TextBox 50"/>
            <p:cNvSpPr txBox="1"/>
            <p:nvPr/>
          </p:nvSpPr>
          <p:spPr>
            <a:xfrm>
              <a:off x="418211" y="2025338"/>
              <a:ext cx="300082" cy="215444"/>
            </a:xfrm>
            <a:prstGeom prst="rect">
              <a:avLst/>
            </a:prstGeom>
            <a:noFill/>
          </p:spPr>
          <p:txBody>
            <a:bodyPr wrap="none" rtlCol="0">
              <a:spAutoFit/>
            </a:bodyPr>
            <a:lstStyle/>
            <a:p>
              <a:pPr algn="r"/>
              <a:r>
                <a:rPr lang="en-GB" sz="800" dirty="0" smtClean="0">
                  <a:solidFill>
                    <a:srgbClr val="4D4D4D"/>
                  </a:solidFill>
                </a:rPr>
                <a:t>50</a:t>
              </a:r>
              <a:endParaRPr lang="en-GB" sz="800" dirty="0">
                <a:solidFill>
                  <a:srgbClr val="4D4D4D"/>
                </a:solidFill>
              </a:endParaRPr>
            </a:p>
          </p:txBody>
        </p:sp>
        <p:sp>
          <p:nvSpPr>
            <p:cNvPr id="52" name="TextBox 51"/>
            <p:cNvSpPr txBox="1"/>
            <p:nvPr/>
          </p:nvSpPr>
          <p:spPr>
            <a:xfrm>
              <a:off x="418211" y="2409094"/>
              <a:ext cx="300082" cy="215444"/>
            </a:xfrm>
            <a:prstGeom prst="rect">
              <a:avLst/>
            </a:prstGeom>
            <a:noFill/>
          </p:spPr>
          <p:txBody>
            <a:bodyPr wrap="none" rtlCol="0">
              <a:spAutoFit/>
            </a:bodyPr>
            <a:lstStyle/>
            <a:p>
              <a:pPr algn="r"/>
              <a:r>
                <a:rPr lang="en-GB" sz="800" dirty="0" smtClean="0">
                  <a:solidFill>
                    <a:srgbClr val="4D4D4D"/>
                  </a:solidFill>
                </a:rPr>
                <a:t>30</a:t>
              </a:r>
              <a:endParaRPr lang="en-GB" sz="800" dirty="0">
                <a:solidFill>
                  <a:srgbClr val="4D4D4D"/>
                </a:solidFill>
              </a:endParaRPr>
            </a:p>
          </p:txBody>
        </p:sp>
        <p:sp>
          <p:nvSpPr>
            <p:cNvPr id="53" name="TextBox 52"/>
            <p:cNvSpPr txBox="1"/>
            <p:nvPr/>
          </p:nvSpPr>
          <p:spPr>
            <a:xfrm>
              <a:off x="418211" y="2600972"/>
              <a:ext cx="300082" cy="215444"/>
            </a:xfrm>
            <a:prstGeom prst="rect">
              <a:avLst/>
            </a:prstGeom>
            <a:noFill/>
          </p:spPr>
          <p:txBody>
            <a:bodyPr wrap="none" rtlCol="0">
              <a:spAutoFit/>
            </a:bodyPr>
            <a:lstStyle/>
            <a:p>
              <a:pPr algn="r"/>
              <a:r>
                <a:rPr lang="en-GB" sz="800" dirty="0" smtClean="0">
                  <a:solidFill>
                    <a:srgbClr val="4D4D4D"/>
                  </a:solidFill>
                </a:rPr>
                <a:t>20</a:t>
              </a:r>
              <a:endParaRPr lang="en-GB" sz="800" dirty="0">
                <a:solidFill>
                  <a:srgbClr val="4D4D4D"/>
                </a:solidFill>
              </a:endParaRPr>
            </a:p>
          </p:txBody>
        </p:sp>
        <p:sp>
          <p:nvSpPr>
            <p:cNvPr id="54" name="TextBox 53"/>
            <p:cNvSpPr txBox="1"/>
            <p:nvPr/>
          </p:nvSpPr>
          <p:spPr>
            <a:xfrm>
              <a:off x="418211" y="2792850"/>
              <a:ext cx="300082" cy="215444"/>
            </a:xfrm>
            <a:prstGeom prst="rect">
              <a:avLst/>
            </a:prstGeom>
            <a:noFill/>
          </p:spPr>
          <p:txBody>
            <a:bodyPr wrap="none" rtlCol="0">
              <a:spAutoFit/>
            </a:bodyPr>
            <a:lstStyle/>
            <a:p>
              <a:pPr algn="r"/>
              <a:r>
                <a:rPr lang="en-GB" sz="800" dirty="0" smtClean="0">
                  <a:solidFill>
                    <a:srgbClr val="4D4D4D"/>
                  </a:solidFill>
                </a:rPr>
                <a:t>10</a:t>
              </a:r>
              <a:endParaRPr lang="en-GB" sz="800" dirty="0">
                <a:solidFill>
                  <a:srgbClr val="4D4D4D"/>
                </a:solidFill>
              </a:endParaRPr>
            </a:p>
          </p:txBody>
        </p:sp>
        <p:sp>
          <p:nvSpPr>
            <p:cNvPr id="55" name="TextBox 54"/>
            <p:cNvSpPr txBox="1"/>
            <p:nvPr/>
          </p:nvSpPr>
          <p:spPr>
            <a:xfrm>
              <a:off x="475919" y="2984730"/>
              <a:ext cx="242374" cy="215444"/>
            </a:xfrm>
            <a:prstGeom prst="rect">
              <a:avLst/>
            </a:prstGeom>
            <a:noFill/>
          </p:spPr>
          <p:txBody>
            <a:bodyPr wrap="none" rtlCol="0">
              <a:spAutoFit/>
            </a:bodyPr>
            <a:lstStyle/>
            <a:p>
              <a:pPr algn="r"/>
              <a:r>
                <a:rPr lang="en-GB" sz="800" dirty="0" smtClean="0">
                  <a:solidFill>
                    <a:srgbClr val="4D4D4D"/>
                  </a:solidFill>
                </a:rPr>
                <a:t>0</a:t>
              </a:r>
              <a:endParaRPr lang="en-GB" sz="800" dirty="0">
                <a:solidFill>
                  <a:srgbClr val="4D4D4D"/>
                </a:solidFill>
              </a:endParaRPr>
            </a:p>
          </p:txBody>
        </p:sp>
        <p:sp>
          <p:nvSpPr>
            <p:cNvPr id="64" name="TextBox 63"/>
            <p:cNvSpPr txBox="1"/>
            <p:nvPr/>
          </p:nvSpPr>
          <p:spPr>
            <a:xfrm>
              <a:off x="1295400" y="1903722"/>
              <a:ext cx="704039" cy="246221"/>
            </a:xfrm>
            <a:prstGeom prst="rect">
              <a:avLst/>
            </a:prstGeom>
            <a:noFill/>
          </p:spPr>
          <p:txBody>
            <a:bodyPr wrap="none" rtlCol="0">
              <a:spAutoFit/>
            </a:bodyPr>
            <a:lstStyle/>
            <a:p>
              <a:r>
                <a:rPr lang="en-GB" sz="1000" b="1" dirty="0" smtClean="0">
                  <a:solidFill>
                    <a:srgbClr val="4D4D4D"/>
                  </a:solidFill>
                </a:rPr>
                <a:t>FOLFOX</a:t>
              </a:r>
              <a:endParaRPr lang="en-GB" sz="1000" b="1" dirty="0">
                <a:solidFill>
                  <a:srgbClr val="4D4D4D"/>
                </a:solidFill>
              </a:endParaRPr>
            </a:p>
          </p:txBody>
        </p:sp>
        <p:sp>
          <p:nvSpPr>
            <p:cNvPr id="186" name="TextBox 185"/>
            <p:cNvSpPr txBox="1"/>
            <p:nvPr/>
          </p:nvSpPr>
          <p:spPr>
            <a:xfrm>
              <a:off x="840538" y="2955401"/>
              <a:ext cx="51637" cy="200055"/>
            </a:xfrm>
            <a:prstGeom prst="rect">
              <a:avLst/>
            </a:prstGeom>
            <a:noFill/>
          </p:spPr>
          <p:txBody>
            <a:bodyPr wrap="square" rtlCol="0">
              <a:spAutoFit/>
            </a:bodyPr>
            <a:lstStyle/>
            <a:p>
              <a:pPr algn="r"/>
              <a:r>
                <a:rPr lang="en-GB" sz="700" dirty="0" smtClean="0">
                  <a:solidFill>
                    <a:srgbClr val="FFFFFF"/>
                  </a:solidFill>
                </a:rPr>
                <a:t>7</a:t>
              </a:r>
              <a:endParaRPr lang="en-GB" sz="700" dirty="0">
                <a:solidFill>
                  <a:srgbClr val="FFFFFF"/>
                </a:solidFill>
              </a:endParaRPr>
            </a:p>
          </p:txBody>
        </p:sp>
        <p:sp>
          <p:nvSpPr>
            <p:cNvPr id="187" name="TextBox 186"/>
            <p:cNvSpPr txBox="1"/>
            <p:nvPr/>
          </p:nvSpPr>
          <p:spPr>
            <a:xfrm>
              <a:off x="916678" y="2739265"/>
              <a:ext cx="303944" cy="200055"/>
            </a:xfrm>
            <a:prstGeom prst="rect">
              <a:avLst/>
            </a:prstGeom>
            <a:noFill/>
          </p:spPr>
          <p:txBody>
            <a:bodyPr wrap="square" rtlCol="0">
              <a:spAutoFit/>
            </a:bodyPr>
            <a:lstStyle/>
            <a:p>
              <a:pPr algn="r"/>
              <a:r>
                <a:rPr lang="en-GB" sz="700" dirty="0" smtClean="0">
                  <a:solidFill>
                    <a:srgbClr val="4D4D4D"/>
                  </a:solidFill>
                </a:rPr>
                <a:t>19</a:t>
              </a:r>
              <a:endParaRPr lang="en-GB" sz="700" dirty="0">
                <a:solidFill>
                  <a:srgbClr val="4D4D4D"/>
                </a:solidFill>
              </a:endParaRPr>
            </a:p>
          </p:txBody>
        </p:sp>
        <p:sp>
          <p:nvSpPr>
            <p:cNvPr id="188" name="TextBox 187"/>
            <p:cNvSpPr txBox="1"/>
            <p:nvPr/>
          </p:nvSpPr>
          <p:spPr>
            <a:xfrm>
              <a:off x="1117110" y="2918510"/>
              <a:ext cx="303944" cy="200055"/>
            </a:xfrm>
            <a:prstGeom prst="rect">
              <a:avLst/>
            </a:prstGeom>
            <a:noFill/>
          </p:spPr>
          <p:txBody>
            <a:bodyPr wrap="square" rtlCol="0">
              <a:spAutoFit/>
            </a:bodyPr>
            <a:lstStyle/>
            <a:p>
              <a:pPr algn="r"/>
              <a:r>
                <a:rPr lang="en-GB" sz="700" dirty="0" smtClean="0">
                  <a:solidFill>
                    <a:srgbClr val="FFFFFF"/>
                  </a:solidFill>
                </a:rPr>
                <a:t>10</a:t>
              </a:r>
              <a:endParaRPr lang="en-GB" sz="700" dirty="0">
                <a:solidFill>
                  <a:srgbClr val="FFFFFF"/>
                </a:solidFill>
              </a:endParaRPr>
            </a:p>
          </p:txBody>
        </p:sp>
        <p:sp>
          <p:nvSpPr>
            <p:cNvPr id="189" name="TextBox 188"/>
            <p:cNvSpPr txBox="1"/>
            <p:nvPr/>
          </p:nvSpPr>
          <p:spPr>
            <a:xfrm>
              <a:off x="1319790" y="2704550"/>
              <a:ext cx="303944" cy="200055"/>
            </a:xfrm>
            <a:prstGeom prst="rect">
              <a:avLst/>
            </a:prstGeom>
            <a:noFill/>
          </p:spPr>
          <p:txBody>
            <a:bodyPr wrap="square" rtlCol="0">
              <a:spAutoFit/>
            </a:bodyPr>
            <a:lstStyle/>
            <a:p>
              <a:pPr algn="r"/>
              <a:r>
                <a:rPr lang="en-GB" sz="700" dirty="0" smtClean="0">
                  <a:solidFill>
                    <a:srgbClr val="FFFFFF"/>
                  </a:solidFill>
                </a:rPr>
                <a:t>21</a:t>
              </a:r>
              <a:endParaRPr lang="en-GB" sz="700" dirty="0">
                <a:solidFill>
                  <a:srgbClr val="FFFFFF"/>
                </a:solidFill>
              </a:endParaRPr>
            </a:p>
          </p:txBody>
        </p:sp>
        <p:sp>
          <p:nvSpPr>
            <p:cNvPr id="191" name="TextBox 190"/>
            <p:cNvSpPr txBox="1"/>
            <p:nvPr/>
          </p:nvSpPr>
          <p:spPr>
            <a:xfrm>
              <a:off x="1789078" y="2883863"/>
              <a:ext cx="303944" cy="200055"/>
            </a:xfrm>
            <a:prstGeom prst="rect">
              <a:avLst/>
            </a:prstGeom>
            <a:noFill/>
          </p:spPr>
          <p:txBody>
            <a:bodyPr wrap="square" rtlCol="0">
              <a:spAutoFit/>
            </a:bodyPr>
            <a:lstStyle/>
            <a:p>
              <a:pPr algn="r"/>
              <a:r>
                <a:rPr lang="en-GB" sz="700" dirty="0" smtClean="0">
                  <a:solidFill>
                    <a:srgbClr val="FFFFFF"/>
                  </a:solidFill>
                </a:rPr>
                <a:t>12</a:t>
              </a:r>
              <a:endParaRPr lang="en-GB" sz="700" dirty="0">
                <a:solidFill>
                  <a:srgbClr val="FFFFFF"/>
                </a:solidFill>
              </a:endParaRPr>
            </a:p>
          </p:txBody>
        </p:sp>
        <p:sp>
          <p:nvSpPr>
            <p:cNvPr id="192" name="TextBox 191"/>
            <p:cNvSpPr txBox="1"/>
            <p:nvPr/>
          </p:nvSpPr>
          <p:spPr>
            <a:xfrm>
              <a:off x="1988072" y="2614920"/>
              <a:ext cx="303944" cy="200055"/>
            </a:xfrm>
            <a:prstGeom prst="rect">
              <a:avLst/>
            </a:prstGeom>
            <a:noFill/>
          </p:spPr>
          <p:txBody>
            <a:bodyPr wrap="square" rtlCol="0">
              <a:spAutoFit/>
            </a:bodyPr>
            <a:lstStyle/>
            <a:p>
              <a:pPr algn="r"/>
              <a:r>
                <a:rPr lang="en-GB" sz="700" dirty="0" smtClean="0">
                  <a:solidFill>
                    <a:srgbClr val="4D4D4D"/>
                  </a:solidFill>
                </a:rPr>
                <a:t>26</a:t>
              </a:r>
              <a:endParaRPr lang="en-GB" sz="700" dirty="0">
                <a:solidFill>
                  <a:srgbClr val="4D4D4D"/>
                </a:solidFill>
              </a:endParaRPr>
            </a:p>
          </p:txBody>
        </p:sp>
        <p:sp>
          <p:nvSpPr>
            <p:cNvPr id="193" name="TextBox 192"/>
            <p:cNvSpPr txBox="1"/>
            <p:nvPr/>
          </p:nvSpPr>
          <p:spPr>
            <a:xfrm>
              <a:off x="2296275" y="2938469"/>
              <a:ext cx="51637" cy="200055"/>
            </a:xfrm>
            <a:prstGeom prst="rect">
              <a:avLst/>
            </a:prstGeom>
            <a:noFill/>
          </p:spPr>
          <p:txBody>
            <a:bodyPr wrap="square" rtlCol="0">
              <a:spAutoFit/>
            </a:bodyPr>
            <a:lstStyle/>
            <a:p>
              <a:pPr algn="r"/>
              <a:r>
                <a:rPr lang="en-GB" sz="700" dirty="0" smtClean="0">
                  <a:solidFill>
                    <a:srgbClr val="FFFFFF"/>
                  </a:solidFill>
                </a:rPr>
                <a:t>7</a:t>
              </a:r>
              <a:endParaRPr lang="en-GB" sz="700" dirty="0">
                <a:solidFill>
                  <a:srgbClr val="FFFFFF"/>
                </a:solidFill>
              </a:endParaRPr>
            </a:p>
          </p:txBody>
        </p:sp>
        <p:sp>
          <p:nvSpPr>
            <p:cNvPr id="195" name="TextBox 194"/>
            <p:cNvSpPr txBox="1"/>
            <p:nvPr/>
          </p:nvSpPr>
          <p:spPr>
            <a:xfrm>
              <a:off x="2351800" y="2022252"/>
              <a:ext cx="334338" cy="200055"/>
            </a:xfrm>
            <a:prstGeom prst="rect">
              <a:avLst/>
            </a:prstGeom>
            <a:noFill/>
          </p:spPr>
          <p:txBody>
            <a:bodyPr wrap="square" rtlCol="0">
              <a:spAutoFit/>
            </a:bodyPr>
            <a:lstStyle/>
            <a:p>
              <a:pPr algn="r"/>
              <a:r>
                <a:rPr lang="en-GB" sz="700" dirty="0" smtClean="0">
                  <a:solidFill>
                    <a:srgbClr val="FFFFFF"/>
                  </a:solidFill>
                </a:rPr>
                <a:t>56</a:t>
              </a:r>
              <a:endParaRPr lang="en-GB" sz="700" dirty="0">
                <a:solidFill>
                  <a:srgbClr val="FFFFFF"/>
                </a:solidFill>
              </a:endParaRPr>
            </a:p>
          </p:txBody>
        </p:sp>
        <p:sp>
          <p:nvSpPr>
            <p:cNvPr id="205" name="Freeform 5"/>
            <p:cNvSpPr>
              <a:spLocks/>
            </p:cNvSpPr>
            <p:nvPr/>
          </p:nvSpPr>
          <p:spPr bwMode="auto">
            <a:xfrm>
              <a:off x="698501" y="1956110"/>
              <a:ext cx="2039938" cy="1163638"/>
            </a:xfrm>
            <a:custGeom>
              <a:avLst/>
              <a:gdLst>
                <a:gd name="T0" fmla="*/ 0 w 1285"/>
                <a:gd name="T1" fmla="*/ 0 h 733"/>
                <a:gd name="T2" fmla="*/ 0 w 1285"/>
                <a:gd name="T3" fmla="*/ 733 h 733"/>
                <a:gd name="T4" fmla="*/ 1285 w 1285"/>
                <a:gd name="T5" fmla="*/ 733 h 733"/>
              </a:gdLst>
              <a:ahLst/>
              <a:cxnLst>
                <a:cxn ang="0">
                  <a:pos x="T0" y="T1"/>
                </a:cxn>
                <a:cxn ang="0">
                  <a:pos x="T2" y="T3"/>
                </a:cxn>
                <a:cxn ang="0">
                  <a:pos x="T4" y="T5"/>
                </a:cxn>
              </a:cxnLst>
              <a:rect l="0" t="0" r="r" b="b"/>
              <a:pathLst>
                <a:path w="1285" h="733">
                  <a:moveTo>
                    <a:pt x="0" y="0"/>
                  </a:moveTo>
                  <a:lnTo>
                    <a:pt x="0" y="733"/>
                  </a:lnTo>
                  <a:lnTo>
                    <a:pt x="1285" y="733"/>
                  </a:lnTo>
                </a:path>
              </a:pathLst>
            </a:custGeom>
            <a:noFill/>
            <a:ln w="1270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2" name="Line 12"/>
            <p:cNvSpPr>
              <a:spLocks noChangeShapeType="1"/>
            </p:cNvSpPr>
            <p:nvPr/>
          </p:nvSpPr>
          <p:spPr bwMode="auto">
            <a:xfrm>
              <a:off x="657210" y="3118013"/>
              <a:ext cx="46038"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3" name="Line 21"/>
            <p:cNvSpPr>
              <a:spLocks noChangeShapeType="1"/>
            </p:cNvSpPr>
            <p:nvPr/>
          </p:nvSpPr>
          <p:spPr bwMode="auto">
            <a:xfrm>
              <a:off x="1193785" y="3118013"/>
              <a:ext cx="0" cy="46038"/>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4" name="Line 22"/>
            <p:cNvSpPr>
              <a:spLocks noChangeShapeType="1"/>
            </p:cNvSpPr>
            <p:nvPr/>
          </p:nvSpPr>
          <p:spPr bwMode="auto">
            <a:xfrm>
              <a:off x="2254235" y="3118013"/>
              <a:ext cx="0" cy="46038"/>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5" name="TextBox 214"/>
            <p:cNvSpPr txBox="1"/>
            <p:nvPr/>
          </p:nvSpPr>
          <p:spPr>
            <a:xfrm>
              <a:off x="593562" y="3121993"/>
              <a:ext cx="1189749" cy="215444"/>
            </a:xfrm>
            <a:prstGeom prst="rect">
              <a:avLst/>
            </a:prstGeom>
            <a:noFill/>
          </p:spPr>
          <p:txBody>
            <a:bodyPr wrap="none" rtlCol="0">
              <a:spAutoFit/>
            </a:bodyPr>
            <a:lstStyle/>
            <a:p>
              <a:r>
                <a:rPr lang="en-GB" sz="800" dirty="0" smtClean="0">
                  <a:solidFill>
                    <a:srgbClr val="4D4D4D"/>
                  </a:solidFill>
                </a:rPr>
                <a:t>3 months of treatment</a:t>
              </a:r>
              <a:endParaRPr lang="en-GB" sz="800" dirty="0">
                <a:solidFill>
                  <a:srgbClr val="4D4D4D"/>
                </a:solidFill>
              </a:endParaRPr>
            </a:p>
          </p:txBody>
        </p:sp>
        <p:sp>
          <p:nvSpPr>
            <p:cNvPr id="216" name="TextBox 215"/>
            <p:cNvSpPr txBox="1"/>
            <p:nvPr/>
          </p:nvSpPr>
          <p:spPr>
            <a:xfrm>
              <a:off x="1705837" y="3121993"/>
              <a:ext cx="1189749" cy="215444"/>
            </a:xfrm>
            <a:prstGeom prst="rect">
              <a:avLst/>
            </a:prstGeom>
            <a:noFill/>
          </p:spPr>
          <p:txBody>
            <a:bodyPr wrap="none" rtlCol="0">
              <a:spAutoFit/>
            </a:bodyPr>
            <a:lstStyle/>
            <a:p>
              <a:r>
                <a:rPr lang="en-GB" sz="800" dirty="0">
                  <a:solidFill>
                    <a:srgbClr val="4D4D4D"/>
                  </a:solidFill>
                </a:rPr>
                <a:t>6</a:t>
              </a:r>
              <a:r>
                <a:rPr lang="en-GB" sz="800" dirty="0" smtClean="0">
                  <a:solidFill>
                    <a:srgbClr val="4D4D4D"/>
                  </a:solidFill>
                </a:rPr>
                <a:t> months of treatment</a:t>
              </a:r>
              <a:endParaRPr lang="en-GB" sz="800" dirty="0">
                <a:solidFill>
                  <a:srgbClr val="4D4D4D"/>
                </a:solidFill>
              </a:endParaRPr>
            </a:p>
          </p:txBody>
        </p:sp>
      </p:grpSp>
    </p:spTree>
    <p:extLst>
      <p:ext uri="{BB962C8B-B14F-4D97-AF65-F5344CB8AC3E}">
        <p14:creationId xmlns:p14="http://schemas.microsoft.com/office/powerpoint/2010/main" xmlns="" val="1908037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1800" dirty="0" smtClean="0"/>
              <a:t>Improving adjuvant therapy </a:t>
            </a:r>
            <a:r>
              <a:rPr lang="en-GB" sz="1800" dirty="0"/>
              <a:t>for </a:t>
            </a:r>
            <a:r>
              <a:rPr lang="en-GB" sz="1800" dirty="0" smtClean="0"/>
              <a:t>colon cancer </a:t>
            </a:r>
            <a:r>
              <a:rPr lang="en-GB" sz="1800" dirty="0"/>
              <a:t>– </a:t>
            </a:r>
            <a:r>
              <a:rPr lang="en-GB" sz="1800" dirty="0" err="1" smtClean="0"/>
              <a:t>Folprecht</a:t>
            </a:r>
            <a:r>
              <a:rPr lang="en-GB" sz="1800" dirty="0" smtClean="0"/>
              <a:t> G</a:t>
            </a:r>
            <a:endParaRPr lang="en-GB" sz="1800" dirty="0"/>
          </a:p>
        </p:txBody>
      </p:sp>
      <p:sp>
        <p:nvSpPr>
          <p:cNvPr id="10" name="TextBox 9"/>
          <p:cNvSpPr txBox="1"/>
          <p:nvPr/>
        </p:nvSpPr>
        <p:spPr>
          <a:xfrm>
            <a:off x="369888" y="1295400"/>
            <a:ext cx="8404225" cy="2431435"/>
          </a:xfrm>
          <a:prstGeom prst="rect">
            <a:avLst/>
          </a:prstGeom>
          <a:noFill/>
        </p:spPr>
        <p:txBody>
          <a:bodyPr wrap="square" lIns="0" rtlCol="0">
            <a:spAutoFit/>
          </a:bodyPr>
          <a:lstStyle/>
          <a:p>
            <a:pPr>
              <a:spcAft>
                <a:spcPts val="300"/>
              </a:spcAft>
              <a:buClr>
                <a:srgbClr val="043882"/>
              </a:buClr>
            </a:pPr>
            <a:r>
              <a:rPr lang="en-GB" sz="1600" b="1" dirty="0" smtClean="0">
                <a:solidFill>
                  <a:srgbClr val="4D4D4D"/>
                </a:solidFill>
              </a:rPr>
              <a:t>Discussion of abstract 3512</a:t>
            </a:r>
            <a:endParaRPr lang="en-GB" sz="1600" dirty="0" smtClean="0">
              <a:solidFill>
                <a:srgbClr val="4D4D4D"/>
              </a:solidFill>
            </a:endParaRPr>
          </a:p>
          <a:p>
            <a:pPr marL="285750" lvl="1" indent="-285750">
              <a:spcAft>
                <a:spcPts val="300"/>
              </a:spcAft>
              <a:buClr>
                <a:srgbClr val="043882"/>
              </a:buClr>
              <a:buFont typeface="Arial" panose="020B0604020202020204" pitchFamily="34" charset="0"/>
              <a:buChar char="•"/>
            </a:pPr>
            <a:r>
              <a:rPr lang="en-GB" sz="1600" dirty="0" smtClean="0">
                <a:solidFill>
                  <a:srgbClr val="4D4D4D"/>
                </a:solidFill>
              </a:rPr>
              <a:t>The efficacy of S-1 in the adjuvant treatment setting in a non-inferiority study in Japanese patients with stage III colon or rectal cancer randomised to either 6 months of </a:t>
            </a:r>
            <a:r>
              <a:rPr lang="en-GB" sz="1600" dirty="0" err="1" smtClean="0">
                <a:solidFill>
                  <a:srgbClr val="4D4D4D"/>
                </a:solidFill>
              </a:rPr>
              <a:t>capecitabine</a:t>
            </a:r>
            <a:r>
              <a:rPr lang="en-GB" sz="1600" dirty="0" smtClean="0">
                <a:solidFill>
                  <a:srgbClr val="4D4D4D"/>
                </a:solidFill>
              </a:rPr>
              <a:t> or S-1 was investigated</a:t>
            </a:r>
          </a:p>
          <a:p>
            <a:pPr marL="558800" lvl="2" indent="-285750">
              <a:spcAft>
                <a:spcPts val="300"/>
              </a:spcAft>
              <a:buClr>
                <a:srgbClr val="043882"/>
              </a:buClr>
              <a:buFont typeface="Arial" panose="020B0604020202020204" pitchFamily="34" charset="0"/>
              <a:buChar char="–"/>
            </a:pPr>
            <a:r>
              <a:rPr lang="en-GB" sz="1500" dirty="0" smtClean="0">
                <a:solidFill>
                  <a:srgbClr val="4D4D4D"/>
                </a:solidFill>
              </a:rPr>
              <a:t>Trial results published early as a result of futility with an observed HR of 1.2 for DFS</a:t>
            </a:r>
          </a:p>
          <a:p>
            <a:pPr marL="558800" lvl="2" indent="-285750">
              <a:spcAft>
                <a:spcPts val="300"/>
              </a:spcAft>
              <a:buClr>
                <a:srgbClr val="043882"/>
              </a:buClr>
              <a:buFont typeface="Arial" panose="020B0604020202020204" pitchFamily="34" charset="0"/>
              <a:buChar char="–"/>
            </a:pPr>
            <a:r>
              <a:rPr lang="en-GB" sz="1500" dirty="0" smtClean="0">
                <a:solidFill>
                  <a:srgbClr val="4D4D4D"/>
                </a:solidFill>
              </a:rPr>
              <a:t>The inferior DFS did not translate to a worse OS (HR=0.85)</a:t>
            </a:r>
          </a:p>
          <a:p>
            <a:pPr marL="285750" lvl="1" indent="-285750">
              <a:spcAft>
                <a:spcPts val="300"/>
              </a:spcAft>
              <a:buClr>
                <a:srgbClr val="043882"/>
              </a:buClr>
              <a:buFont typeface="Arial" panose="020B0604020202020204" pitchFamily="34" charset="0"/>
              <a:buChar char="•"/>
            </a:pPr>
            <a:r>
              <a:rPr lang="en-GB" sz="1600" dirty="0" smtClean="0">
                <a:solidFill>
                  <a:srgbClr val="4D4D4D"/>
                </a:solidFill>
              </a:rPr>
              <a:t>The question of whether or not adjuvant treatment should be given or recommended remains to be determined, but survival </a:t>
            </a:r>
            <a:r>
              <a:rPr lang="en-GB" sz="1600" dirty="0">
                <a:solidFill>
                  <a:srgbClr val="4D4D4D"/>
                </a:solidFill>
              </a:rPr>
              <a:t>benefit should be discussed with all non-elderly </a:t>
            </a:r>
            <a:r>
              <a:rPr lang="en-GB" sz="1600" dirty="0" smtClean="0">
                <a:solidFill>
                  <a:srgbClr val="4D4D4D"/>
                </a:solidFill>
              </a:rPr>
              <a:t>patients </a:t>
            </a:r>
          </a:p>
        </p:txBody>
      </p:sp>
    </p:spTree>
    <p:extLst>
      <p:ext uri="{BB962C8B-B14F-4D97-AF65-F5344CB8AC3E}">
        <p14:creationId xmlns:p14="http://schemas.microsoft.com/office/powerpoint/2010/main" xmlns="" val="1868800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1800" dirty="0" smtClean="0"/>
              <a:t>Improving </a:t>
            </a:r>
            <a:r>
              <a:rPr lang="en-GB" sz="1800" dirty="0"/>
              <a:t>a</a:t>
            </a:r>
            <a:r>
              <a:rPr lang="en-GB" sz="1800" dirty="0" smtClean="0"/>
              <a:t>djuvant therapy </a:t>
            </a:r>
            <a:r>
              <a:rPr lang="en-GB" sz="1800" dirty="0"/>
              <a:t>for </a:t>
            </a:r>
            <a:r>
              <a:rPr lang="en-GB" sz="1800" dirty="0" smtClean="0"/>
              <a:t>colon cancer </a:t>
            </a:r>
            <a:r>
              <a:rPr lang="en-GB" sz="1800" dirty="0"/>
              <a:t>– </a:t>
            </a:r>
            <a:r>
              <a:rPr lang="en-GB" sz="1800" dirty="0" err="1" smtClean="0"/>
              <a:t>Folprecht</a:t>
            </a:r>
            <a:r>
              <a:rPr lang="en-GB" sz="1800" dirty="0" smtClean="0"/>
              <a:t> G</a:t>
            </a:r>
            <a:endParaRPr lang="en-GB" sz="1800" dirty="0"/>
          </a:p>
        </p:txBody>
      </p:sp>
      <p:sp>
        <p:nvSpPr>
          <p:cNvPr id="10" name="TextBox 9"/>
          <p:cNvSpPr txBox="1"/>
          <p:nvPr/>
        </p:nvSpPr>
        <p:spPr>
          <a:xfrm>
            <a:off x="369888" y="1295400"/>
            <a:ext cx="8404225" cy="3454792"/>
          </a:xfrm>
          <a:prstGeom prst="rect">
            <a:avLst/>
          </a:prstGeom>
          <a:noFill/>
        </p:spPr>
        <p:txBody>
          <a:bodyPr wrap="square" lIns="0" rtlCol="0">
            <a:spAutoFit/>
          </a:bodyPr>
          <a:lstStyle/>
          <a:p>
            <a:pPr>
              <a:spcAft>
                <a:spcPts val="300"/>
              </a:spcAft>
              <a:buClr>
                <a:srgbClr val="043882"/>
              </a:buClr>
            </a:pPr>
            <a:r>
              <a:rPr lang="en-GB" sz="1600" b="1" dirty="0" smtClean="0">
                <a:solidFill>
                  <a:srgbClr val="4D4D4D"/>
                </a:solidFill>
              </a:rPr>
              <a:t>Discussion of abstract 3514</a:t>
            </a:r>
            <a:endParaRPr lang="en-GB" sz="1600" dirty="0">
              <a:solidFill>
                <a:srgbClr val="4D4D4D"/>
              </a:solidFill>
            </a:endParaRPr>
          </a:p>
          <a:p>
            <a:pPr marL="285750" lvl="1" indent="-285750">
              <a:spcAft>
                <a:spcPts val="300"/>
              </a:spcAft>
              <a:buClr>
                <a:srgbClr val="043882"/>
              </a:buClr>
              <a:buFont typeface="Arial" panose="020B0604020202020204" pitchFamily="34" charset="0"/>
              <a:buChar char="•"/>
            </a:pPr>
            <a:r>
              <a:rPr lang="en-GB" sz="1600" dirty="0" smtClean="0">
                <a:solidFill>
                  <a:srgbClr val="4D4D4D"/>
                </a:solidFill>
              </a:rPr>
              <a:t>Toxicity data from the SCOT trial, a large randomised, non-inferiority study involving &gt;6,000 patients with stage II/III CRC comparing 3 vs. </a:t>
            </a:r>
            <a:r>
              <a:rPr lang="en-GB" sz="1600" dirty="0">
                <a:solidFill>
                  <a:srgbClr val="4D4D4D"/>
                </a:solidFill>
              </a:rPr>
              <a:t>6 months of adjuvant treatment, </a:t>
            </a:r>
            <a:r>
              <a:rPr lang="en-GB" sz="1600" dirty="0" smtClean="0">
                <a:solidFill>
                  <a:srgbClr val="4D4D4D"/>
                </a:solidFill>
              </a:rPr>
              <a:t>demonstrated that: </a:t>
            </a:r>
          </a:p>
          <a:p>
            <a:pPr marL="531813" lvl="2" indent="-258763">
              <a:spcAft>
                <a:spcPts val="300"/>
              </a:spcAft>
              <a:buClr>
                <a:srgbClr val="043882"/>
              </a:buClr>
              <a:buFont typeface="Arial" panose="020B0604020202020204" pitchFamily="34" charset="0"/>
              <a:buChar char="–"/>
            </a:pPr>
            <a:r>
              <a:rPr lang="en-GB" sz="1500" dirty="0" smtClean="0">
                <a:solidFill>
                  <a:srgbClr val="4D4D4D"/>
                </a:solidFill>
              </a:rPr>
              <a:t>There was </a:t>
            </a:r>
            <a:r>
              <a:rPr lang="en-GB" sz="1500" dirty="0">
                <a:solidFill>
                  <a:srgbClr val="4D4D4D"/>
                </a:solidFill>
              </a:rPr>
              <a:t>l</a:t>
            </a:r>
            <a:r>
              <a:rPr lang="en-GB" sz="1500" dirty="0" smtClean="0">
                <a:solidFill>
                  <a:srgbClr val="4D4D4D"/>
                </a:solidFill>
              </a:rPr>
              <a:t>ess neurotoxicity with the shorter treatment</a:t>
            </a:r>
          </a:p>
          <a:p>
            <a:pPr marL="531813" lvl="2" indent="-258763">
              <a:spcAft>
                <a:spcPts val="300"/>
              </a:spcAft>
              <a:buClr>
                <a:srgbClr val="043882"/>
              </a:buClr>
              <a:buFont typeface="Arial" panose="020B0604020202020204" pitchFamily="34" charset="0"/>
              <a:buChar char="–"/>
            </a:pPr>
            <a:r>
              <a:rPr lang="en-GB" sz="1500" dirty="0" smtClean="0">
                <a:solidFill>
                  <a:srgbClr val="4D4D4D"/>
                </a:solidFill>
              </a:rPr>
              <a:t>Patients in the 6-month arm took longer to recover than those in the 3-month arm</a:t>
            </a:r>
          </a:p>
          <a:p>
            <a:pPr marL="285750" lvl="1" indent="-285750">
              <a:spcAft>
                <a:spcPts val="300"/>
              </a:spcAft>
              <a:buClr>
                <a:srgbClr val="043882"/>
              </a:buClr>
              <a:buFont typeface="Arial" panose="020B0604020202020204" pitchFamily="34" charset="0"/>
              <a:buChar char="•"/>
            </a:pPr>
            <a:r>
              <a:rPr lang="en-GB" sz="1600" dirty="0" smtClean="0">
                <a:solidFill>
                  <a:srgbClr val="4D4D4D"/>
                </a:solidFill>
              </a:rPr>
              <a:t>The SCOT trial is part of a larger project: the IDEA project – a planned meta-analysis comparing 3 vs. 6 months of adjuvant treatment in ~10,000 patients with stage III colon cancer designed to help determine whether all patients should be treated up to 6 months and in which patients the duration of the treatment should be reduced</a:t>
            </a:r>
          </a:p>
          <a:p>
            <a:pPr marL="285750" lvl="1" indent="-285750">
              <a:spcAft>
                <a:spcPts val="300"/>
              </a:spcAft>
              <a:buClr>
                <a:srgbClr val="043882"/>
              </a:buClr>
              <a:buFont typeface="Arial" panose="020B0604020202020204" pitchFamily="34" charset="0"/>
              <a:buChar char="•"/>
            </a:pPr>
            <a:r>
              <a:rPr lang="en-GB" sz="1600" dirty="0">
                <a:solidFill>
                  <a:srgbClr val="4D4D4D"/>
                </a:solidFill>
              </a:rPr>
              <a:t>Overall, shorter treatment period is associated with less neurotoxicity and better </a:t>
            </a:r>
            <a:r>
              <a:rPr lang="en-GB" sz="1600" dirty="0" err="1">
                <a:solidFill>
                  <a:srgbClr val="4D4D4D"/>
                </a:solidFill>
              </a:rPr>
              <a:t>QoL</a:t>
            </a:r>
            <a:r>
              <a:rPr lang="en-GB" sz="1600" dirty="0">
                <a:solidFill>
                  <a:srgbClr val="4D4D4D"/>
                </a:solidFill>
              </a:rPr>
              <a:t>, however, this is not yet the standard of care because of the lack of efficacy data from all six trials participating in the IDEA </a:t>
            </a:r>
            <a:r>
              <a:rPr lang="en-GB" sz="1600" dirty="0" smtClean="0">
                <a:solidFill>
                  <a:srgbClr val="4D4D4D"/>
                </a:solidFill>
              </a:rPr>
              <a:t>project</a:t>
            </a:r>
            <a:endParaRPr lang="en-GB" sz="1600" dirty="0">
              <a:solidFill>
                <a:srgbClr val="4D4D4D"/>
              </a:solidFill>
            </a:endParaRPr>
          </a:p>
        </p:txBody>
      </p:sp>
    </p:spTree>
    <p:extLst>
      <p:ext uri="{BB962C8B-B14F-4D97-AF65-F5344CB8AC3E}">
        <p14:creationId xmlns:p14="http://schemas.microsoft.com/office/powerpoint/2010/main" xmlns="" val="177806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3600986"/>
          </a:xfrm>
          <a:prstGeom prst="rect">
            <a:avLst/>
          </a:prstGeom>
          <a:noFill/>
        </p:spPr>
        <p:txBody>
          <a:bodyPr wrap="square" lIns="0" rtlCol="0">
            <a:spAutoFit/>
          </a:bodyPr>
          <a:lstStyle/>
          <a:p>
            <a:pPr>
              <a:spcAft>
                <a:spcPts val="300"/>
              </a:spcAft>
              <a:buClr>
                <a:srgbClr val="043882"/>
              </a:buClr>
            </a:pPr>
            <a:r>
              <a:rPr lang="en-GB" sz="1600" b="1" dirty="0">
                <a:solidFill>
                  <a:srgbClr val="4D4D4D"/>
                </a:solidFill>
              </a:rPr>
              <a:t>Study objective</a:t>
            </a:r>
            <a:r>
              <a:rPr lang="en-GB" sz="1600" dirty="0">
                <a:solidFill>
                  <a:srgbClr val="4D4D4D"/>
                </a:solidFill>
              </a:rPr>
              <a:t> </a:t>
            </a:r>
          </a:p>
          <a:p>
            <a:pPr marL="285750" lvl="1" indent="-285750">
              <a:spcAft>
                <a:spcPts val="300"/>
              </a:spcAft>
              <a:buClr>
                <a:srgbClr val="043882"/>
              </a:buClr>
              <a:buFont typeface="Arial" panose="020B0604020202020204" pitchFamily="34" charset="0"/>
              <a:buChar char="•"/>
            </a:pPr>
            <a:r>
              <a:rPr lang="en-GB" sz="1600" dirty="0">
                <a:solidFill>
                  <a:srgbClr val="4D4D4D"/>
                </a:solidFill>
              </a:rPr>
              <a:t>To </a:t>
            </a:r>
            <a:r>
              <a:rPr lang="en-GB" sz="1600" dirty="0" smtClean="0">
                <a:solidFill>
                  <a:srgbClr val="4D4D4D"/>
                </a:solidFill>
              </a:rPr>
              <a:t>examine the impact of mismatch repair (MMR) </a:t>
            </a:r>
            <a:r>
              <a:rPr lang="en-GB" sz="1600" dirty="0">
                <a:solidFill>
                  <a:srgbClr val="4D4D4D"/>
                </a:solidFill>
              </a:rPr>
              <a:t>status </a:t>
            </a:r>
            <a:r>
              <a:rPr lang="en-GB" sz="1600" dirty="0" smtClean="0">
                <a:solidFill>
                  <a:srgbClr val="4D4D4D"/>
                </a:solidFill>
              </a:rPr>
              <a:t>on </a:t>
            </a:r>
            <a:r>
              <a:rPr lang="en-GB" sz="1600" dirty="0">
                <a:solidFill>
                  <a:srgbClr val="4D4D4D"/>
                </a:solidFill>
              </a:rPr>
              <a:t>clinical outcome in </a:t>
            </a:r>
            <a:r>
              <a:rPr lang="en-GB" sz="1600" dirty="0" smtClean="0">
                <a:solidFill>
                  <a:srgbClr val="4D4D4D"/>
                </a:solidFill>
              </a:rPr>
              <a:t>patients with stage III colon cancer receiving </a:t>
            </a:r>
            <a:r>
              <a:rPr lang="en-GB" sz="1600" dirty="0">
                <a:solidFill>
                  <a:srgbClr val="4D4D4D"/>
                </a:solidFill>
              </a:rPr>
              <a:t>adjuvant FOLFOX </a:t>
            </a:r>
            <a:r>
              <a:rPr lang="en-GB" sz="1600" dirty="0" smtClean="0">
                <a:solidFill>
                  <a:srgbClr val="4D4D4D"/>
                </a:solidFill>
              </a:rPr>
              <a:t>± cetuximab</a:t>
            </a:r>
          </a:p>
          <a:p>
            <a:pPr marL="285750" lvl="1" indent="-285750">
              <a:spcAft>
                <a:spcPts val="300"/>
              </a:spcAft>
              <a:buClr>
                <a:srgbClr val="043882"/>
              </a:buClr>
              <a:buFont typeface="Arial" panose="020B0604020202020204" pitchFamily="34" charset="0"/>
              <a:buChar char="•"/>
            </a:pPr>
            <a:endParaRPr lang="en-GB" sz="1600" dirty="0" smtClean="0">
              <a:solidFill>
                <a:srgbClr val="4D4D4D"/>
              </a:solidFill>
            </a:endParaRPr>
          </a:p>
          <a:p>
            <a:pPr marL="0" lvl="1">
              <a:spcAft>
                <a:spcPts val="300"/>
              </a:spcAft>
              <a:buClr>
                <a:srgbClr val="043882"/>
              </a:buClr>
            </a:pPr>
            <a:r>
              <a:rPr lang="en-GB" sz="1600" b="1" dirty="0">
                <a:solidFill>
                  <a:srgbClr val="4D4D4D"/>
                </a:solidFill>
              </a:rPr>
              <a:t>Study design</a:t>
            </a:r>
          </a:p>
          <a:p>
            <a:pPr marL="285750" lvl="1" indent="-285750">
              <a:spcAft>
                <a:spcPts val="300"/>
              </a:spcAft>
              <a:buClr>
                <a:srgbClr val="043882"/>
              </a:buClr>
              <a:buFont typeface="Arial" panose="020B0604020202020204" pitchFamily="34" charset="0"/>
              <a:buChar char="•"/>
            </a:pPr>
            <a:r>
              <a:rPr lang="en-GB" sz="1600" spc="-10" dirty="0" smtClean="0">
                <a:solidFill>
                  <a:srgbClr val="4D4D4D"/>
                </a:solidFill>
              </a:rPr>
              <a:t>Data were pooled from two large phase 3 clinical trials of adjuvant </a:t>
            </a:r>
            <a:r>
              <a:rPr lang="en-GB" sz="1600" spc="-10" dirty="0">
                <a:solidFill>
                  <a:srgbClr val="4D4D4D"/>
                </a:solidFill>
              </a:rPr>
              <a:t>FOLFOX ± cetuximab</a:t>
            </a:r>
          </a:p>
          <a:p>
            <a:pPr marL="285750" lvl="1" indent="-285750">
              <a:spcAft>
                <a:spcPts val="300"/>
              </a:spcAft>
              <a:buClr>
                <a:srgbClr val="043882"/>
              </a:buClr>
              <a:buFont typeface="Arial" panose="020B0604020202020204" pitchFamily="34" charset="0"/>
              <a:buChar char="•"/>
            </a:pPr>
            <a:r>
              <a:rPr lang="en-GB" sz="1600" dirty="0" smtClean="0">
                <a:solidFill>
                  <a:srgbClr val="4D4D4D"/>
                </a:solidFill>
              </a:rPr>
              <a:t>Prospectively </a:t>
            </a:r>
            <a:r>
              <a:rPr lang="en-GB" sz="1600" dirty="0">
                <a:solidFill>
                  <a:srgbClr val="4D4D4D"/>
                </a:solidFill>
              </a:rPr>
              <a:t>collected </a:t>
            </a:r>
            <a:r>
              <a:rPr lang="en-GB" sz="1600" dirty="0" smtClean="0">
                <a:solidFill>
                  <a:srgbClr val="4D4D4D"/>
                </a:solidFill>
              </a:rPr>
              <a:t>tumours (n=4,674) were analysed </a:t>
            </a:r>
            <a:r>
              <a:rPr lang="en-GB" sz="1600" dirty="0">
                <a:solidFill>
                  <a:srgbClr val="4D4D4D"/>
                </a:solidFill>
              </a:rPr>
              <a:t>for MMR protein </a:t>
            </a:r>
            <a:r>
              <a:rPr lang="en-GB" sz="1600" dirty="0" smtClean="0">
                <a:solidFill>
                  <a:srgbClr val="4D4D4D"/>
                </a:solidFill>
              </a:rPr>
              <a:t>expression (MLH1, MSH2 and MSH6)</a:t>
            </a:r>
          </a:p>
          <a:p>
            <a:pPr marL="285750" lvl="1" indent="-285750">
              <a:spcAft>
                <a:spcPts val="300"/>
              </a:spcAft>
              <a:buClr>
                <a:srgbClr val="043882"/>
              </a:buClr>
              <a:buFont typeface="Arial" panose="020B0604020202020204" pitchFamily="34" charset="0"/>
              <a:buChar char="•"/>
            </a:pPr>
            <a:r>
              <a:rPr lang="en-GB" sz="1600" dirty="0" smtClean="0">
                <a:solidFill>
                  <a:srgbClr val="4D4D4D"/>
                </a:solidFill>
              </a:rPr>
              <a:t>Mutations </a:t>
            </a:r>
            <a:r>
              <a:rPr lang="en-GB" sz="1600" dirty="0">
                <a:solidFill>
                  <a:srgbClr val="4D4D4D"/>
                </a:solidFill>
              </a:rPr>
              <a:t>in </a:t>
            </a:r>
            <a:r>
              <a:rPr lang="en-GB" sz="1600" i="1" dirty="0" smtClean="0">
                <a:solidFill>
                  <a:srgbClr val="4D4D4D"/>
                </a:solidFill>
              </a:rPr>
              <a:t>BRAF</a:t>
            </a:r>
            <a:r>
              <a:rPr lang="en-GB" sz="1600" i="1" baseline="30000" dirty="0" smtClean="0">
                <a:solidFill>
                  <a:srgbClr val="4D4D4D"/>
                </a:solidFill>
              </a:rPr>
              <a:t>V600E</a:t>
            </a:r>
            <a:r>
              <a:rPr lang="en-GB" sz="1600" dirty="0" smtClean="0">
                <a:solidFill>
                  <a:srgbClr val="4D4D4D"/>
                </a:solidFill>
              </a:rPr>
              <a:t> and </a:t>
            </a:r>
            <a:r>
              <a:rPr lang="en-GB" sz="1600" i="1" dirty="0" smtClean="0">
                <a:solidFill>
                  <a:srgbClr val="4D4D4D"/>
                </a:solidFill>
              </a:rPr>
              <a:t>KRAS</a:t>
            </a:r>
            <a:r>
              <a:rPr lang="en-GB" sz="1600" dirty="0" smtClean="0">
                <a:solidFill>
                  <a:srgbClr val="4D4D4D"/>
                </a:solidFill>
              </a:rPr>
              <a:t> were assessed </a:t>
            </a:r>
            <a:endParaRPr lang="en-GB" sz="1600" dirty="0">
              <a:solidFill>
                <a:srgbClr val="4D4D4D"/>
              </a:solidFill>
            </a:endParaRPr>
          </a:p>
          <a:p>
            <a:pPr marL="285750" lvl="1" indent="-285750">
              <a:spcAft>
                <a:spcPts val="300"/>
              </a:spcAft>
              <a:buClr>
                <a:srgbClr val="043882"/>
              </a:buClr>
              <a:buFont typeface="Arial" panose="020B0604020202020204" pitchFamily="34" charset="0"/>
              <a:buChar char="•"/>
            </a:pPr>
            <a:r>
              <a:rPr lang="en-GB" sz="1600" dirty="0" smtClean="0">
                <a:solidFill>
                  <a:srgbClr val="4D4D4D"/>
                </a:solidFill>
              </a:rPr>
              <a:t>Methylation </a:t>
            </a:r>
            <a:r>
              <a:rPr lang="en-GB" sz="1600" dirty="0">
                <a:solidFill>
                  <a:srgbClr val="4D4D4D"/>
                </a:solidFill>
              </a:rPr>
              <a:t>of the MLH1 gene promoter was studied in </a:t>
            </a:r>
            <a:r>
              <a:rPr lang="en-GB" sz="1600" dirty="0" smtClean="0">
                <a:solidFill>
                  <a:srgbClr val="4D4D4D"/>
                </a:solidFill>
              </a:rPr>
              <a:t>tumours </a:t>
            </a:r>
            <a:r>
              <a:rPr lang="en-GB" sz="1600" dirty="0">
                <a:solidFill>
                  <a:srgbClr val="4D4D4D"/>
                </a:solidFill>
              </a:rPr>
              <a:t>with loss of MLH1 and </a:t>
            </a:r>
            <a:r>
              <a:rPr lang="en-GB" sz="1600" dirty="0" smtClean="0">
                <a:solidFill>
                  <a:srgbClr val="4D4D4D"/>
                </a:solidFill>
              </a:rPr>
              <a:t>WT </a:t>
            </a:r>
            <a:r>
              <a:rPr lang="en-GB" sz="1600" i="1" dirty="0" smtClean="0">
                <a:solidFill>
                  <a:srgbClr val="4D4D4D"/>
                </a:solidFill>
              </a:rPr>
              <a:t>BRAF</a:t>
            </a:r>
          </a:p>
          <a:p>
            <a:pPr marL="285750" lvl="1" indent="-285750">
              <a:spcAft>
                <a:spcPts val="300"/>
              </a:spcAft>
              <a:buClr>
                <a:srgbClr val="043882"/>
              </a:buClr>
              <a:buFont typeface="Arial" panose="020B0604020202020204" pitchFamily="34" charset="0"/>
              <a:buChar char="•"/>
            </a:pPr>
            <a:r>
              <a:rPr lang="en-GB" sz="1600" dirty="0" smtClean="0">
                <a:solidFill>
                  <a:srgbClr val="4D4D4D"/>
                </a:solidFill>
              </a:rPr>
              <a:t>Associations </a:t>
            </a:r>
            <a:r>
              <a:rPr lang="en-GB" sz="1600" dirty="0">
                <a:solidFill>
                  <a:srgbClr val="4D4D4D"/>
                </a:solidFill>
              </a:rPr>
              <a:t>of MMR status </a:t>
            </a:r>
            <a:r>
              <a:rPr lang="en-GB" sz="1600" dirty="0" smtClean="0">
                <a:solidFill>
                  <a:srgbClr val="4D4D4D"/>
                </a:solidFill>
              </a:rPr>
              <a:t>(MSI vs. MSS) with TTR, DFS </a:t>
            </a:r>
            <a:r>
              <a:rPr lang="en-GB" sz="1600" dirty="0">
                <a:solidFill>
                  <a:srgbClr val="4D4D4D"/>
                </a:solidFill>
              </a:rPr>
              <a:t>and </a:t>
            </a:r>
            <a:r>
              <a:rPr lang="en-GB" sz="1600" dirty="0" smtClean="0">
                <a:solidFill>
                  <a:srgbClr val="4D4D4D"/>
                </a:solidFill>
              </a:rPr>
              <a:t>OS </a:t>
            </a:r>
            <a:r>
              <a:rPr lang="en-GB" sz="1600" dirty="0">
                <a:solidFill>
                  <a:srgbClr val="4D4D4D"/>
                </a:solidFill>
              </a:rPr>
              <a:t>were </a:t>
            </a:r>
            <a:r>
              <a:rPr lang="en-GB" sz="1600" dirty="0" smtClean="0">
                <a:solidFill>
                  <a:srgbClr val="4D4D4D"/>
                </a:solidFill>
              </a:rPr>
              <a:t>analysed </a:t>
            </a:r>
            <a:r>
              <a:rPr lang="en-GB" sz="1600" dirty="0">
                <a:solidFill>
                  <a:srgbClr val="4D4D4D"/>
                </a:solidFill>
              </a:rPr>
              <a:t>using a stratified Cox proportional hazards </a:t>
            </a:r>
            <a:r>
              <a:rPr lang="en-GB" sz="1600" dirty="0" smtClean="0">
                <a:solidFill>
                  <a:srgbClr val="4D4D4D"/>
                </a:solidFill>
              </a:rPr>
              <a:t>model</a:t>
            </a:r>
          </a:p>
        </p:txBody>
      </p:sp>
      <p:sp>
        <p:nvSpPr>
          <p:cNvPr id="6" name="Title 5"/>
          <p:cNvSpPr>
            <a:spLocks noGrp="1"/>
          </p:cNvSpPr>
          <p:nvPr>
            <p:ph type="title"/>
          </p:nvPr>
        </p:nvSpPr>
        <p:spPr/>
        <p:txBody>
          <a:bodyPr/>
          <a:lstStyle/>
          <a:p>
            <a:r>
              <a:rPr lang="en-GB" sz="1800" dirty="0" smtClean="0"/>
              <a:t>3506</a:t>
            </a:r>
            <a:r>
              <a:rPr lang="en-GB" sz="1800" dirty="0"/>
              <a:t>: Analysis of DNA mismatch repair (MMR) and clinical outcome in stage III colon cancers from patients (</a:t>
            </a:r>
            <a:r>
              <a:rPr lang="en-GB" sz="1800" dirty="0" err="1"/>
              <a:t>pts</a:t>
            </a:r>
            <a:r>
              <a:rPr lang="en-GB" sz="1800" dirty="0"/>
              <a:t>) treated with adjuvant FOLFOX +/- </a:t>
            </a:r>
            <a:r>
              <a:rPr lang="en-GB" sz="1800" dirty="0" err="1"/>
              <a:t>cetuximab</a:t>
            </a:r>
            <a:r>
              <a:rPr lang="en-GB" sz="1800" dirty="0"/>
              <a:t> in the PETACC8 and NCCTG N0147 adjuvant trials </a:t>
            </a:r>
            <a:r>
              <a:rPr lang="en-GB" sz="1800" dirty="0" smtClean="0"/>
              <a:t/>
            </a:r>
            <a:br>
              <a:rPr lang="en-GB" sz="1800" dirty="0" smtClean="0"/>
            </a:br>
            <a:r>
              <a:rPr lang="en-GB" sz="1800" dirty="0" smtClean="0"/>
              <a:t>– </a:t>
            </a:r>
            <a:r>
              <a:rPr lang="en-GB" sz="1800" dirty="0" err="1" smtClean="0"/>
              <a:t>Zaanan</a:t>
            </a:r>
            <a:r>
              <a:rPr lang="en-GB" sz="1800" dirty="0" smtClean="0"/>
              <a:t> A, </a:t>
            </a:r>
            <a:r>
              <a:rPr lang="en-GB" sz="1800" dirty="0"/>
              <a:t>et al</a:t>
            </a:r>
          </a:p>
        </p:txBody>
      </p:sp>
      <p:sp>
        <p:nvSpPr>
          <p:cNvPr id="8" name="Text Placeholder 7"/>
          <p:cNvSpPr>
            <a:spLocks noGrp="1"/>
          </p:cNvSpPr>
          <p:nvPr>
            <p:ph type="body" sz="quarter" idx="11"/>
          </p:nvPr>
        </p:nvSpPr>
        <p:spPr>
          <a:xfrm>
            <a:off x="4648200" y="6096000"/>
            <a:ext cx="4343400" cy="487363"/>
          </a:xfrm>
        </p:spPr>
        <p:txBody>
          <a:bodyPr/>
          <a:lstStyle/>
          <a:p>
            <a:r>
              <a:rPr lang="en-GB" dirty="0" err="1"/>
              <a:t>Zaanan</a:t>
            </a:r>
            <a:r>
              <a:rPr lang="en-GB" dirty="0"/>
              <a:t> </a:t>
            </a:r>
            <a:r>
              <a:rPr lang="fr-FR" dirty="0"/>
              <a:t>et al. </a:t>
            </a:r>
            <a:r>
              <a:rPr lang="en-GB" dirty="0"/>
              <a:t>J </a:t>
            </a:r>
            <a:r>
              <a:rPr lang="en-GB" dirty="0" err="1"/>
              <a:t>Clin</a:t>
            </a:r>
            <a:r>
              <a:rPr lang="en-GB" dirty="0"/>
              <a:t> </a:t>
            </a:r>
            <a:r>
              <a:rPr lang="en-GB" dirty="0" err="1"/>
              <a:t>Oncol</a:t>
            </a:r>
            <a:r>
              <a:rPr lang="en-GB" dirty="0"/>
              <a:t> </a:t>
            </a:r>
            <a:r>
              <a:rPr lang="en-GB" dirty="0" smtClean="0"/>
              <a:t>2015; 33 </a:t>
            </a:r>
            <a:r>
              <a:rPr lang="en-GB" dirty="0"/>
              <a:t>(</a:t>
            </a:r>
            <a:r>
              <a:rPr lang="en-GB" dirty="0" err="1" smtClean="0"/>
              <a:t>suppl</a:t>
            </a:r>
            <a:r>
              <a:rPr lang="en-GB" dirty="0" smtClean="0"/>
              <a:t>): </a:t>
            </a:r>
            <a:r>
              <a:rPr lang="en-GB" dirty="0" err="1"/>
              <a:t>abstr</a:t>
            </a:r>
            <a:r>
              <a:rPr lang="en-GB" dirty="0"/>
              <a:t> </a:t>
            </a:r>
            <a:r>
              <a:rPr lang="en-GB" dirty="0" smtClean="0"/>
              <a:t>3506</a:t>
            </a:r>
            <a:endParaRPr lang="en-GB" dirty="0"/>
          </a:p>
        </p:txBody>
      </p:sp>
    </p:spTree>
    <p:extLst>
      <p:ext uri="{BB962C8B-B14F-4D97-AF65-F5344CB8AC3E}">
        <p14:creationId xmlns:p14="http://schemas.microsoft.com/office/powerpoint/2010/main" xmlns="" val="3484101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4278094"/>
          </a:xfrm>
          <a:prstGeom prst="rect">
            <a:avLst/>
          </a:prstGeom>
          <a:noFill/>
        </p:spPr>
        <p:txBody>
          <a:bodyPr wrap="square" lIns="0" rtlCol="0">
            <a:spAutoFit/>
          </a:bodyPr>
          <a:lstStyle/>
          <a:p>
            <a:pPr>
              <a:buClr>
                <a:srgbClr val="043882"/>
              </a:buClr>
            </a:pPr>
            <a:r>
              <a:rPr lang="en-GB" sz="1600" b="1" dirty="0" smtClean="0">
                <a:solidFill>
                  <a:srgbClr val="4D4D4D"/>
                </a:solidFill>
              </a:rPr>
              <a:t>Key </a:t>
            </a:r>
            <a:r>
              <a:rPr lang="en-GB" sz="1600" b="1" dirty="0">
                <a:solidFill>
                  <a:srgbClr val="4D4D4D"/>
                </a:solidFill>
              </a:rPr>
              <a:t>r</a:t>
            </a:r>
            <a:r>
              <a:rPr lang="en-GB" sz="1600" b="1" dirty="0" smtClean="0">
                <a:solidFill>
                  <a:srgbClr val="4D4D4D"/>
                </a:solidFill>
              </a:rPr>
              <a:t>esults</a:t>
            </a:r>
          </a:p>
          <a:p>
            <a:pPr>
              <a:buClr>
                <a:srgbClr val="043882"/>
              </a:buClr>
            </a:pPr>
            <a:endParaRPr lang="en-GB" sz="1600" b="1" dirty="0" smtClean="0">
              <a:solidFill>
                <a:srgbClr val="4D4D4D"/>
              </a:solidFill>
            </a:endParaRPr>
          </a:p>
          <a:p>
            <a:pPr>
              <a:buClr>
                <a:srgbClr val="043882"/>
              </a:buClr>
            </a:pPr>
            <a:endParaRPr lang="en-GB" sz="1600" b="1" dirty="0">
              <a:solidFill>
                <a:srgbClr val="4D4D4D"/>
              </a:solidFill>
            </a:endParaRPr>
          </a:p>
          <a:p>
            <a:pPr>
              <a:buClr>
                <a:srgbClr val="043882"/>
              </a:buClr>
            </a:pPr>
            <a:endParaRPr lang="en-GB" sz="1600" b="1" dirty="0" smtClean="0">
              <a:solidFill>
                <a:srgbClr val="4D4D4D"/>
              </a:solidFill>
            </a:endParaRPr>
          </a:p>
          <a:p>
            <a:pPr>
              <a:buClr>
                <a:srgbClr val="043882"/>
              </a:buClr>
            </a:pPr>
            <a:endParaRPr lang="en-GB" sz="1600" b="1" dirty="0">
              <a:solidFill>
                <a:srgbClr val="4D4D4D"/>
              </a:solidFill>
            </a:endParaRPr>
          </a:p>
          <a:p>
            <a:pPr>
              <a:buClr>
                <a:srgbClr val="043882"/>
              </a:buClr>
            </a:pPr>
            <a:endParaRPr lang="en-GB" sz="1600" b="1" dirty="0" smtClean="0">
              <a:solidFill>
                <a:srgbClr val="4D4D4D"/>
              </a:solidFill>
            </a:endParaRPr>
          </a:p>
          <a:p>
            <a:pPr>
              <a:buClr>
                <a:srgbClr val="043882"/>
              </a:buClr>
            </a:pPr>
            <a:endParaRPr lang="en-GB" sz="1600" b="1" dirty="0">
              <a:solidFill>
                <a:srgbClr val="4D4D4D"/>
              </a:solidFill>
            </a:endParaRPr>
          </a:p>
          <a:p>
            <a:pPr>
              <a:buClr>
                <a:srgbClr val="043882"/>
              </a:buClr>
            </a:pPr>
            <a:endParaRPr lang="en-GB" sz="1600" b="1" dirty="0" smtClean="0">
              <a:solidFill>
                <a:srgbClr val="4D4D4D"/>
              </a:solidFill>
            </a:endParaRPr>
          </a:p>
          <a:p>
            <a:pPr>
              <a:buClr>
                <a:srgbClr val="043882"/>
              </a:buClr>
            </a:pPr>
            <a:endParaRPr lang="en-GB" sz="1600" b="1" dirty="0">
              <a:solidFill>
                <a:srgbClr val="4D4D4D"/>
              </a:solidFill>
            </a:endParaRPr>
          </a:p>
          <a:p>
            <a:pPr>
              <a:buClr>
                <a:srgbClr val="043882"/>
              </a:buClr>
            </a:pPr>
            <a:endParaRPr lang="en-GB" sz="1600" b="1" dirty="0" smtClean="0">
              <a:solidFill>
                <a:srgbClr val="4D4D4D"/>
              </a:solidFill>
            </a:endParaRPr>
          </a:p>
          <a:p>
            <a:pPr>
              <a:buClr>
                <a:srgbClr val="043882"/>
              </a:buClr>
            </a:pPr>
            <a:endParaRPr lang="en-GB" sz="1600" b="1" dirty="0" smtClean="0">
              <a:solidFill>
                <a:srgbClr val="4D4D4D"/>
              </a:solidFill>
            </a:endParaRPr>
          </a:p>
          <a:p>
            <a:pPr>
              <a:buClr>
                <a:srgbClr val="043882"/>
              </a:buClr>
            </a:pPr>
            <a:r>
              <a:rPr lang="en-GB" sz="1600" b="1" dirty="0" smtClean="0">
                <a:solidFill>
                  <a:srgbClr val="4D4D4D"/>
                </a:solidFill>
              </a:rPr>
              <a:t>Conclusions</a:t>
            </a:r>
          </a:p>
          <a:p>
            <a:pPr marL="285750" indent="-285750">
              <a:buClr>
                <a:srgbClr val="043882"/>
              </a:buClr>
              <a:buFont typeface="Arial" panose="020B0604020202020204" pitchFamily="34" charset="0"/>
              <a:buChar char="•"/>
            </a:pPr>
            <a:r>
              <a:rPr lang="en-GB" sz="1600" b="1" dirty="0" smtClean="0">
                <a:solidFill>
                  <a:srgbClr val="4D4D4D"/>
                </a:solidFill>
              </a:rPr>
              <a:t>MSI was </a:t>
            </a:r>
            <a:r>
              <a:rPr lang="en-GB" sz="1600" b="1" dirty="0">
                <a:solidFill>
                  <a:srgbClr val="4D4D4D"/>
                </a:solidFill>
              </a:rPr>
              <a:t>not </a:t>
            </a:r>
            <a:r>
              <a:rPr lang="en-GB" sz="1600" b="1" dirty="0" smtClean="0">
                <a:solidFill>
                  <a:srgbClr val="4D4D4D"/>
                </a:solidFill>
              </a:rPr>
              <a:t>prognostic in patients with colon cancer receiving FOLFOX-based CT</a:t>
            </a:r>
          </a:p>
          <a:p>
            <a:pPr marL="285750" indent="-285750">
              <a:buClr>
                <a:srgbClr val="043882"/>
              </a:buClr>
              <a:buFont typeface="Arial" panose="020B0604020202020204" pitchFamily="34" charset="0"/>
              <a:buChar char="•"/>
            </a:pPr>
            <a:r>
              <a:rPr lang="en-GB" sz="1600" b="1" dirty="0" smtClean="0">
                <a:solidFill>
                  <a:srgbClr val="4D4D4D"/>
                </a:solidFill>
              </a:rPr>
              <a:t>In a subgroup analysis, MSI was prognostic for survival in patients receiving FOLFOX alone, but not in those receiving FOLFOX + cetuximab</a:t>
            </a:r>
          </a:p>
          <a:p>
            <a:pPr marL="285750" indent="-285750">
              <a:buClr>
                <a:srgbClr val="043882"/>
              </a:buClr>
              <a:buFont typeface="Arial" panose="020B0604020202020204" pitchFamily="34" charset="0"/>
              <a:buChar char="•"/>
            </a:pPr>
            <a:r>
              <a:rPr lang="en-GB" sz="1600" b="1" dirty="0" smtClean="0">
                <a:solidFill>
                  <a:srgbClr val="4D4D4D"/>
                </a:solidFill>
              </a:rPr>
              <a:t>Further study is needed to determine why cetuximab may have reduced the prognostic impact of MSI</a:t>
            </a:r>
          </a:p>
        </p:txBody>
      </p:sp>
      <p:sp>
        <p:nvSpPr>
          <p:cNvPr id="6" name="Title 5"/>
          <p:cNvSpPr>
            <a:spLocks noGrp="1"/>
          </p:cNvSpPr>
          <p:nvPr>
            <p:ph type="title"/>
          </p:nvPr>
        </p:nvSpPr>
        <p:spPr/>
        <p:txBody>
          <a:bodyPr/>
          <a:lstStyle/>
          <a:p>
            <a:r>
              <a:rPr lang="en-GB" sz="1800" dirty="0" smtClean="0"/>
              <a:t>3506</a:t>
            </a:r>
            <a:r>
              <a:rPr lang="en-GB" sz="1800" dirty="0"/>
              <a:t>: Analysis of DNA mismatch repair (MMR) and clinical outcome in stage III colon cancers from patients (</a:t>
            </a:r>
            <a:r>
              <a:rPr lang="en-GB" sz="1800" dirty="0" err="1"/>
              <a:t>pts</a:t>
            </a:r>
            <a:r>
              <a:rPr lang="en-GB" sz="1800" dirty="0"/>
              <a:t>) treated with adjuvant FOLFOX +/- cetuximab in the PETACC8 and NCCTG N0147 adjuvant trials </a:t>
            </a:r>
            <a:r>
              <a:rPr lang="en-GB" sz="1800" dirty="0" smtClean="0"/>
              <a:t/>
            </a:r>
            <a:br>
              <a:rPr lang="en-GB" sz="1800" dirty="0" smtClean="0"/>
            </a:br>
            <a:r>
              <a:rPr lang="en-GB" sz="1800" dirty="0" smtClean="0"/>
              <a:t>– </a:t>
            </a:r>
            <a:r>
              <a:rPr lang="en-GB" sz="1800" dirty="0" err="1" smtClean="0"/>
              <a:t>Zaanan</a:t>
            </a:r>
            <a:r>
              <a:rPr lang="en-GB" sz="1800" dirty="0" smtClean="0"/>
              <a:t> A, </a:t>
            </a:r>
            <a:r>
              <a:rPr lang="en-GB" sz="1800" dirty="0"/>
              <a:t>et al</a:t>
            </a:r>
          </a:p>
        </p:txBody>
      </p:sp>
      <p:sp>
        <p:nvSpPr>
          <p:cNvPr id="7" name="Text Placeholder 6"/>
          <p:cNvSpPr>
            <a:spLocks noGrp="1"/>
          </p:cNvSpPr>
          <p:nvPr>
            <p:ph type="body" sz="quarter" idx="10"/>
          </p:nvPr>
        </p:nvSpPr>
        <p:spPr>
          <a:xfrm>
            <a:off x="365125" y="6324600"/>
            <a:ext cx="4130675" cy="258763"/>
          </a:xfrm>
        </p:spPr>
        <p:txBody>
          <a:bodyPr/>
          <a:lstStyle/>
          <a:p>
            <a:r>
              <a:rPr lang="en-GB" dirty="0" smtClean="0"/>
              <a:t>*HR &lt;1 favoured MSI patients; HR&gt;1 favoured MSS patients</a:t>
            </a:r>
            <a:endParaRPr lang="en-GB" dirty="0">
              <a:solidFill>
                <a:srgbClr val="363636"/>
              </a:solidFill>
            </a:endParaRPr>
          </a:p>
        </p:txBody>
      </p:sp>
      <p:sp>
        <p:nvSpPr>
          <p:cNvPr id="8" name="Text Placeholder 7"/>
          <p:cNvSpPr>
            <a:spLocks noGrp="1"/>
          </p:cNvSpPr>
          <p:nvPr>
            <p:ph type="body" sz="quarter" idx="11"/>
          </p:nvPr>
        </p:nvSpPr>
        <p:spPr>
          <a:xfrm>
            <a:off x="4648200" y="6096000"/>
            <a:ext cx="4343400" cy="487363"/>
          </a:xfrm>
        </p:spPr>
        <p:txBody>
          <a:bodyPr/>
          <a:lstStyle/>
          <a:p>
            <a:r>
              <a:rPr lang="en-GB" dirty="0" err="1"/>
              <a:t>Zaanan</a:t>
            </a:r>
            <a:r>
              <a:rPr lang="en-GB" dirty="0"/>
              <a:t> </a:t>
            </a:r>
            <a:r>
              <a:rPr lang="fr-FR" dirty="0"/>
              <a:t>et al. </a:t>
            </a:r>
            <a:r>
              <a:rPr lang="en-GB" dirty="0"/>
              <a:t>J </a:t>
            </a:r>
            <a:r>
              <a:rPr lang="en-GB" dirty="0" err="1"/>
              <a:t>Clin</a:t>
            </a:r>
            <a:r>
              <a:rPr lang="en-GB" dirty="0"/>
              <a:t> </a:t>
            </a:r>
            <a:r>
              <a:rPr lang="en-GB" dirty="0" err="1"/>
              <a:t>Oncol</a:t>
            </a:r>
            <a:r>
              <a:rPr lang="en-GB" dirty="0"/>
              <a:t> 2015; 33 (</a:t>
            </a:r>
            <a:r>
              <a:rPr lang="en-GB" dirty="0" err="1"/>
              <a:t>suppl</a:t>
            </a:r>
            <a:r>
              <a:rPr lang="en-GB" dirty="0"/>
              <a:t>): </a:t>
            </a:r>
            <a:r>
              <a:rPr lang="en-GB" dirty="0" err="1"/>
              <a:t>abstr</a:t>
            </a:r>
            <a:r>
              <a:rPr lang="en-GB" dirty="0"/>
              <a:t> 3506</a:t>
            </a:r>
          </a:p>
        </p:txBody>
      </p:sp>
      <p:graphicFrame>
        <p:nvGraphicFramePr>
          <p:cNvPr id="9" name="Group 88"/>
          <p:cNvGraphicFramePr>
            <a:graphicFrameLocks noGrp="1"/>
          </p:cNvGraphicFramePr>
          <p:nvPr>
            <p:extLst>
              <p:ext uri="{D42A27DB-BD31-4B8C-83A1-F6EECF244321}">
                <p14:modId xmlns:p14="http://schemas.microsoft.com/office/powerpoint/2010/main" xmlns="" val="617593063"/>
              </p:ext>
            </p:extLst>
          </p:nvPr>
        </p:nvGraphicFramePr>
        <p:xfrm>
          <a:off x="365125" y="1981608"/>
          <a:ext cx="8408993" cy="1675992"/>
        </p:xfrm>
        <a:graphic>
          <a:graphicData uri="http://schemas.openxmlformats.org/drawingml/2006/table">
            <a:tbl>
              <a:tblPr firstRow="1">
                <a:tableStyleId>{69012ECD-51FC-41F1-AA8D-1B2483CD663E}</a:tableStyleId>
              </a:tblPr>
              <a:tblGrid>
                <a:gridCol w="930275"/>
                <a:gridCol w="1600200"/>
                <a:gridCol w="892706"/>
                <a:gridCol w="1621894"/>
                <a:gridCol w="871012"/>
                <a:gridCol w="1567388"/>
                <a:gridCol w="925518"/>
              </a:tblGrid>
              <a:tr h="4186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Overall population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FOLFOX alone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FOLFOX + </a:t>
                      </a:r>
                      <a:r>
                        <a:rPr kumimoji="0" lang="en-GB" sz="1400" b="1" i="0" u="none" strike="noStrike" cap="none" normalizeH="0" baseline="0" dirty="0" err="1" smtClean="0">
                          <a:ln>
                            <a:noFill/>
                          </a:ln>
                          <a:solidFill>
                            <a:schemeClr val="tx2"/>
                          </a:solidFill>
                          <a:effectLst/>
                          <a:latin typeface="Arial" charset="0"/>
                          <a:cs typeface="Arial" charset="0"/>
                        </a:rPr>
                        <a:t>cetuximab</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r>
              <a:tr h="419916">
                <a:tc>
                  <a:txBody>
                    <a:bodyPr/>
                    <a:lstStyle/>
                    <a:p>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HR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HR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HR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86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rPr>
                        <a:t>DFS</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0.86 (0.71, 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0.74 (0.56, 0.98)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0.98 (0.76, 1.28)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186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rPr>
                        <a:t>OS</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0.94 (0.75, 1.17)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0.71 (0.51, 1.00)</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0.04</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1.17 (0.87, 1.57)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2" name="TextBox 1"/>
          <p:cNvSpPr txBox="1"/>
          <p:nvPr/>
        </p:nvSpPr>
        <p:spPr>
          <a:xfrm>
            <a:off x="304800" y="1676400"/>
            <a:ext cx="3678699" cy="307777"/>
          </a:xfrm>
          <a:prstGeom prst="rect">
            <a:avLst/>
          </a:prstGeom>
          <a:noFill/>
        </p:spPr>
        <p:txBody>
          <a:bodyPr wrap="none" rtlCol="0">
            <a:spAutoFit/>
          </a:bodyPr>
          <a:lstStyle/>
          <a:p>
            <a:r>
              <a:rPr lang="en-GB" sz="1400" b="1" dirty="0" smtClean="0">
                <a:solidFill>
                  <a:srgbClr val="4D4D4D"/>
                </a:solidFill>
              </a:rPr>
              <a:t>Table: Survival according to MMR status*</a:t>
            </a:r>
            <a:endParaRPr lang="en-GB" sz="1400" b="1" dirty="0">
              <a:solidFill>
                <a:srgbClr val="4D4D4D"/>
              </a:solidFill>
            </a:endParaRPr>
          </a:p>
        </p:txBody>
      </p:sp>
    </p:spTree>
    <p:extLst>
      <p:ext uri="{BB962C8B-B14F-4D97-AF65-F5344CB8AC3E}">
        <p14:creationId xmlns:p14="http://schemas.microsoft.com/office/powerpoint/2010/main" xmlns="" val="1003932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4616648"/>
          </a:xfrm>
          <a:prstGeom prst="rect">
            <a:avLst/>
          </a:prstGeom>
          <a:noFill/>
        </p:spPr>
        <p:txBody>
          <a:bodyPr wrap="square" lIns="0" rtlCol="0">
            <a:spAutoFit/>
          </a:bodyPr>
          <a:lstStyle/>
          <a:p>
            <a:pPr>
              <a:buClr>
                <a:srgbClr val="043882"/>
              </a:buClr>
            </a:pPr>
            <a:r>
              <a:rPr lang="en-GB" sz="1600" b="1" dirty="0">
                <a:solidFill>
                  <a:srgbClr val="4D4D4D"/>
                </a:solidFill>
              </a:rPr>
              <a:t>Study objective</a:t>
            </a:r>
            <a:r>
              <a:rPr lang="en-GB" sz="1600" dirty="0">
                <a:solidFill>
                  <a:srgbClr val="4D4D4D"/>
                </a:solidFill>
              </a:rPr>
              <a:t> </a:t>
            </a:r>
          </a:p>
          <a:p>
            <a:pPr marL="285750" lvl="1" indent="-285750">
              <a:spcAft>
                <a:spcPts val="1200"/>
              </a:spcAft>
              <a:buClr>
                <a:srgbClr val="043882"/>
              </a:buClr>
              <a:buFont typeface="Arial" panose="020B0604020202020204" pitchFamily="34" charset="0"/>
              <a:buChar char="•"/>
            </a:pPr>
            <a:r>
              <a:rPr lang="en-GB" sz="1600" dirty="0">
                <a:solidFill>
                  <a:srgbClr val="4D4D4D"/>
                </a:solidFill>
              </a:rPr>
              <a:t>To examine </a:t>
            </a:r>
            <a:r>
              <a:rPr lang="en-GB" sz="1600" dirty="0" smtClean="0">
                <a:solidFill>
                  <a:srgbClr val="4D4D4D"/>
                </a:solidFill>
              </a:rPr>
              <a:t>the </a:t>
            </a:r>
            <a:r>
              <a:rPr lang="en-GB" sz="1600" dirty="0">
                <a:solidFill>
                  <a:srgbClr val="4D4D4D"/>
                </a:solidFill>
              </a:rPr>
              <a:t>prognostic value of </a:t>
            </a:r>
            <a:r>
              <a:rPr lang="en-GB" sz="1600" i="1" dirty="0">
                <a:solidFill>
                  <a:srgbClr val="4D4D4D"/>
                </a:solidFill>
              </a:rPr>
              <a:t>BRAF</a:t>
            </a:r>
            <a:r>
              <a:rPr lang="en-GB" sz="1600" dirty="0">
                <a:solidFill>
                  <a:srgbClr val="4D4D4D"/>
                </a:solidFill>
              </a:rPr>
              <a:t> and </a:t>
            </a:r>
            <a:r>
              <a:rPr lang="en-GB" sz="1600" i="1" dirty="0">
                <a:solidFill>
                  <a:srgbClr val="4D4D4D"/>
                </a:solidFill>
              </a:rPr>
              <a:t>KRAS</a:t>
            </a:r>
            <a:r>
              <a:rPr lang="en-GB" sz="1600" dirty="0">
                <a:solidFill>
                  <a:srgbClr val="4D4D4D"/>
                </a:solidFill>
              </a:rPr>
              <a:t> mutations in patients </a:t>
            </a:r>
            <a:r>
              <a:rPr lang="en-GB" sz="1600" dirty="0" smtClean="0">
                <a:solidFill>
                  <a:srgbClr val="4D4D4D"/>
                </a:solidFill>
              </a:rPr>
              <a:t>with resected microsatellite stable (MSS) stage III colon cancer receiving </a:t>
            </a:r>
            <a:r>
              <a:rPr lang="en-GB" sz="1600" dirty="0">
                <a:solidFill>
                  <a:srgbClr val="4D4D4D"/>
                </a:solidFill>
              </a:rPr>
              <a:t>adjuvant FOLFOX </a:t>
            </a:r>
            <a:r>
              <a:rPr lang="en-GB" sz="1600" dirty="0" smtClean="0">
                <a:solidFill>
                  <a:srgbClr val="4D4D4D"/>
                </a:solidFill>
              </a:rPr>
              <a:t>± cetuximab</a:t>
            </a:r>
          </a:p>
          <a:p>
            <a:pPr marL="0" lvl="1">
              <a:spcAft>
                <a:spcPts val="1200"/>
              </a:spcAft>
              <a:buClr>
                <a:srgbClr val="043882"/>
              </a:buClr>
            </a:pPr>
            <a:r>
              <a:rPr lang="en-GB" sz="1600" b="1" dirty="0" smtClean="0">
                <a:solidFill>
                  <a:srgbClr val="4D4D4D"/>
                </a:solidFill>
              </a:rPr>
              <a:t>Methods</a:t>
            </a:r>
          </a:p>
          <a:p>
            <a:pPr marL="285750" lvl="1" indent="-285750">
              <a:spcAft>
                <a:spcPts val="1200"/>
              </a:spcAft>
              <a:buClr>
                <a:srgbClr val="043882"/>
              </a:buClr>
              <a:buFont typeface="Arial" panose="020B0604020202020204" pitchFamily="34" charset="0"/>
              <a:buChar char="•"/>
            </a:pPr>
            <a:r>
              <a:rPr lang="en-GB" sz="1600" dirty="0" smtClean="0">
                <a:solidFill>
                  <a:srgbClr val="4D4D4D"/>
                </a:solidFill>
              </a:rPr>
              <a:t>Data were pooled from two phase 3 clinical trials in which patients received 12 cycles of FOLFOX ± cetuximab </a:t>
            </a:r>
            <a:r>
              <a:rPr lang="en-GB" sz="1600" dirty="0">
                <a:solidFill>
                  <a:srgbClr val="4D4D4D"/>
                </a:solidFill>
              </a:rPr>
              <a:t>(n=5,577)</a:t>
            </a:r>
            <a:endParaRPr lang="en-GB" sz="1600" dirty="0" smtClean="0">
              <a:solidFill>
                <a:srgbClr val="4D4D4D"/>
              </a:solidFill>
            </a:endParaRPr>
          </a:p>
          <a:p>
            <a:pPr marL="285750" lvl="1" indent="-285750">
              <a:spcAft>
                <a:spcPts val="1200"/>
              </a:spcAft>
              <a:buClr>
                <a:srgbClr val="043882"/>
              </a:buClr>
              <a:buFont typeface="Arial" panose="020B0604020202020204" pitchFamily="34" charset="0"/>
              <a:buChar char="•"/>
            </a:pPr>
            <a:r>
              <a:rPr lang="en-GB" sz="1600" dirty="0" err="1" smtClean="0">
                <a:solidFill>
                  <a:srgbClr val="4D4D4D"/>
                </a:solidFill>
              </a:rPr>
              <a:t>Biospecimens</a:t>
            </a:r>
            <a:r>
              <a:rPr lang="en-GB" sz="1600" dirty="0" smtClean="0">
                <a:solidFill>
                  <a:srgbClr val="4D4D4D"/>
                </a:solidFill>
              </a:rPr>
              <a:t> </a:t>
            </a:r>
            <a:r>
              <a:rPr lang="en-GB" sz="1600" dirty="0">
                <a:solidFill>
                  <a:srgbClr val="4D4D4D"/>
                </a:solidFill>
              </a:rPr>
              <a:t>from </a:t>
            </a:r>
            <a:r>
              <a:rPr lang="en-GB" sz="1600" dirty="0" smtClean="0">
                <a:solidFill>
                  <a:srgbClr val="4D4D4D"/>
                </a:solidFill>
              </a:rPr>
              <a:t>patients with MSS stage </a:t>
            </a:r>
            <a:r>
              <a:rPr lang="en-GB" sz="1600" dirty="0">
                <a:solidFill>
                  <a:srgbClr val="4D4D4D"/>
                </a:solidFill>
              </a:rPr>
              <a:t>III </a:t>
            </a:r>
            <a:r>
              <a:rPr lang="en-GB" sz="1600" dirty="0" smtClean="0">
                <a:solidFill>
                  <a:srgbClr val="4D4D4D"/>
                </a:solidFill>
              </a:rPr>
              <a:t>colon cancer were collected prospectively (n=3,934)</a:t>
            </a:r>
          </a:p>
          <a:p>
            <a:pPr marL="285750" lvl="1" indent="-285750">
              <a:spcAft>
                <a:spcPts val="1200"/>
              </a:spcAft>
              <a:buClr>
                <a:srgbClr val="043882"/>
              </a:buClr>
              <a:buFont typeface="Arial" panose="020B0604020202020204" pitchFamily="34" charset="0"/>
              <a:buChar char="•"/>
            </a:pPr>
            <a:r>
              <a:rPr lang="en-GB" sz="1600" dirty="0" smtClean="0">
                <a:solidFill>
                  <a:srgbClr val="4D4D4D"/>
                </a:solidFill>
              </a:rPr>
              <a:t>MSS tumours </a:t>
            </a:r>
            <a:r>
              <a:rPr lang="en-GB" sz="1600" dirty="0">
                <a:solidFill>
                  <a:srgbClr val="4D4D4D"/>
                </a:solidFill>
              </a:rPr>
              <a:t>were </a:t>
            </a:r>
            <a:r>
              <a:rPr lang="en-GB" sz="1600" dirty="0" smtClean="0">
                <a:solidFill>
                  <a:srgbClr val="4D4D4D"/>
                </a:solidFill>
              </a:rPr>
              <a:t>analysed </a:t>
            </a:r>
            <a:r>
              <a:rPr lang="en-GB" sz="1600" dirty="0">
                <a:solidFill>
                  <a:srgbClr val="4D4D4D"/>
                </a:solidFill>
              </a:rPr>
              <a:t>for </a:t>
            </a:r>
            <a:r>
              <a:rPr lang="en-GB" sz="1600" i="1" dirty="0" smtClean="0">
                <a:solidFill>
                  <a:srgbClr val="4D4D4D"/>
                </a:solidFill>
              </a:rPr>
              <a:t>BRAF</a:t>
            </a:r>
            <a:r>
              <a:rPr lang="en-GB" sz="1600" i="1" baseline="30000" dirty="0" smtClean="0">
                <a:solidFill>
                  <a:srgbClr val="4D4D4D"/>
                </a:solidFill>
              </a:rPr>
              <a:t>V600E</a:t>
            </a:r>
            <a:r>
              <a:rPr lang="en-GB" sz="1600" dirty="0" smtClean="0">
                <a:solidFill>
                  <a:srgbClr val="4D4D4D"/>
                </a:solidFill>
              </a:rPr>
              <a:t> </a:t>
            </a:r>
            <a:r>
              <a:rPr lang="en-GB" sz="1600" dirty="0">
                <a:solidFill>
                  <a:srgbClr val="4D4D4D"/>
                </a:solidFill>
              </a:rPr>
              <a:t>and </a:t>
            </a:r>
            <a:r>
              <a:rPr lang="en-GB" sz="1600" i="1" dirty="0">
                <a:solidFill>
                  <a:srgbClr val="4D4D4D"/>
                </a:solidFill>
              </a:rPr>
              <a:t>KRAS</a:t>
            </a:r>
            <a:r>
              <a:rPr lang="en-GB" sz="1600" dirty="0">
                <a:solidFill>
                  <a:srgbClr val="4D4D4D"/>
                </a:solidFill>
              </a:rPr>
              <a:t> exon 2 </a:t>
            </a:r>
            <a:r>
              <a:rPr lang="en-GB" sz="1600" dirty="0" smtClean="0">
                <a:solidFill>
                  <a:srgbClr val="4D4D4D"/>
                </a:solidFill>
              </a:rPr>
              <a:t>mutations</a:t>
            </a:r>
          </a:p>
          <a:p>
            <a:pPr marL="285750" lvl="1" indent="-285750">
              <a:spcAft>
                <a:spcPts val="1200"/>
              </a:spcAft>
              <a:buClr>
                <a:srgbClr val="043882"/>
              </a:buClr>
              <a:buFont typeface="Arial" panose="020B0604020202020204" pitchFamily="34" charset="0"/>
              <a:buChar char="•"/>
            </a:pPr>
            <a:r>
              <a:rPr lang="en-GB" sz="1600" dirty="0" smtClean="0">
                <a:solidFill>
                  <a:srgbClr val="4D4D4D"/>
                </a:solidFill>
              </a:rPr>
              <a:t>Three </a:t>
            </a:r>
            <a:r>
              <a:rPr lang="en-GB" sz="1600" dirty="0">
                <a:solidFill>
                  <a:srgbClr val="4D4D4D"/>
                </a:solidFill>
              </a:rPr>
              <a:t>groups were defined: </a:t>
            </a:r>
            <a:endParaRPr lang="en-GB" sz="1600" dirty="0" smtClean="0">
              <a:solidFill>
                <a:srgbClr val="4D4D4D"/>
              </a:solidFill>
            </a:endParaRPr>
          </a:p>
          <a:p>
            <a:pPr marL="742950" lvl="2" indent="-285750">
              <a:spcAft>
                <a:spcPts val="1200"/>
              </a:spcAft>
              <a:buClr>
                <a:srgbClr val="043882"/>
              </a:buClr>
              <a:buFont typeface="Arial" panose="020B0604020202020204" pitchFamily="34" charset="0"/>
              <a:buChar char="•"/>
            </a:pPr>
            <a:r>
              <a:rPr lang="en-GB" sz="1600" i="1" dirty="0" smtClean="0">
                <a:solidFill>
                  <a:srgbClr val="4D4D4D"/>
                </a:solidFill>
              </a:rPr>
              <a:t>BRAF</a:t>
            </a:r>
            <a:r>
              <a:rPr lang="en-GB" sz="1600" dirty="0" smtClean="0">
                <a:solidFill>
                  <a:srgbClr val="4D4D4D"/>
                </a:solidFill>
              </a:rPr>
              <a:t> mutant (n=279 [7%]), </a:t>
            </a:r>
            <a:r>
              <a:rPr lang="en-GB" sz="1600" i="1" dirty="0">
                <a:solidFill>
                  <a:srgbClr val="4D4D4D"/>
                </a:solidFill>
              </a:rPr>
              <a:t>KRAS</a:t>
            </a:r>
            <a:r>
              <a:rPr lang="en-GB" sz="1600" dirty="0">
                <a:solidFill>
                  <a:srgbClr val="4D4D4D"/>
                </a:solidFill>
              </a:rPr>
              <a:t> </a:t>
            </a:r>
            <a:r>
              <a:rPr lang="en-GB" sz="1600" dirty="0" smtClean="0">
                <a:solidFill>
                  <a:srgbClr val="4D4D4D"/>
                </a:solidFill>
              </a:rPr>
              <a:t>mutant (1,450 [37%]), </a:t>
            </a:r>
            <a:r>
              <a:rPr lang="en-GB" sz="1600" dirty="0">
                <a:solidFill>
                  <a:srgbClr val="4D4D4D"/>
                </a:solidFill>
              </a:rPr>
              <a:t>double </a:t>
            </a:r>
            <a:r>
              <a:rPr lang="en-GB" sz="1600" dirty="0" smtClean="0">
                <a:solidFill>
                  <a:srgbClr val="4D4D4D"/>
                </a:solidFill>
              </a:rPr>
              <a:t>WT (2,205 [56%])</a:t>
            </a:r>
          </a:p>
          <a:p>
            <a:pPr marL="285750" lvl="1" indent="-285750">
              <a:spcAft>
                <a:spcPts val="1200"/>
              </a:spcAft>
              <a:buClr>
                <a:srgbClr val="043882"/>
              </a:buClr>
              <a:buFont typeface="Arial" panose="020B0604020202020204" pitchFamily="34" charset="0"/>
              <a:buChar char="•"/>
            </a:pPr>
            <a:r>
              <a:rPr lang="en-GB" sz="1600" dirty="0" smtClean="0">
                <a:solidFill>
                  <a:srgbClr val="4D4D4D"/>
                </a:solidFill>
              </a:rPr>
              <a:t>Associations </a:t>
            </a:r>
            <a:r>
              <a:rPr lang="en-GB" sz="1600" dirty="0">
                <a:solidFill>
                  <a:srgbClr val="4D4D4D"/>
                </a:solidFill>
              </a:rPr>
              <a:t>of mutations </a:t>
            </a:r>
            <a:r>
              <a:rPr lang="en-GB" sz="1600" dirty="0" smtClean="0">
                <a:solidFill>
                  <a:srgbClr val="4D4D4D"/>
                </a:solidFill>
              </a:rPr>
              <a:t>with time to recurrence (TTR), survival after relapse (SAR) </a:t>
            </a:r>
            <a:r>
              <a:rPr lang="en-GB" sz="1600" dirty="0">
                <a:solidFill>
                  <a:srgbClr val="4D4D4D"/>
                </a:solidFill>
              </a:rPr>
              <a:t>and </a:t>
            </a:r>
            <a:r>
              <a:rPr lang="en-GB" sz="1600" dirty="0" smtClean="0">
                <a:solidFill>
                  <a:srgbClr val="4D4D4D"/>
                </a:solidFill>
              </a:rPr>
              <a:t>OS </a:t>
            </a:r>
            <a:r>
              <a:rPr lang="en-GB" sz="1600" dirty="0">
                <a:solidFill>
                  <a:srgbClr val="4D4D4D"/>
                </a:solidFill>
              </a:rPr>
              <a:t>were </a:t>
            </a:r>
            <a:r>
              <a:rPr lang="en-GB" sz="1600" dirty="0" smtClean="0">
                <a:solidFill>
                  <a:srgbClr val="4D4D4D"/>
                </a:solidFill>
              </a:rPr>
              <a:t>analysed</a:t>
            </a:r>
          </a:p>
        </p:txBody>
      </p:sp>
      <p:sp>
        <p:nvSpPr>
          <p:cNvPr id="6" name="Title 5"/>
          <p:cNvSpPr>
            <a:spLocks noGrp="1"/>
          </p:cNvSpPr>
          <p:nvPr>
            <p:ph type="title"/>
          </p:nvPr>
        </p:nvSpPr>
        <p:spPr/>
        <p:txBody>
          <a:bodyPr/>
          <a:lstStyle/>
          <a:p>
            <a:r>
              <a:rPr lang="en-GB" sz="1800" dirty="0" smtClean="0"/>
              <a:t>3507</a:t>
            </a:r>
            <a:r>
              <a:rPr lang="en-GB" sz="1800" dirty="0"/>
              <a:t>: Prognostic value of </a:t>
            </a:r>
            <a:r>
              <a:rPr lang="en-GB" sz="1800" i="1" dirty="0"/>
              <a:t>BRAF</a:t>
            </a:r>
            <a:r>
              <a:rPr lang="en-GB" sz="1800" dirty="0"/>
              <a:t> V600E and </a:t>
            </a:r>
            <a:r>
              <a:rPr lang="en-GB" sz="1800" i="1" dirty="0"/>
              <a:t>KRAS </a:t>
            </a:r>
            <a:r>
              <a:rPr lang="en-GB" sz="1800" dirty="0"/>
              <a:t>exon 2 mutations in microsatellite stable (MSS), stage III colon cancers (CC) from patients (</a:t>
            </a:r>
            <a:r>
              <a:rPr lang="en-GB" sz="1800" dirty="0" err="1"/>
              <a:t>pts</a:t>
            </a:r>
            <a:r>
              <a:rPr lang="en-GB" sz="1800" dirty="0"/>
              <a:t>) treated with adjuvant FOLFOX+/- </a:t>
            </a:r>
            <a:r>
              <a:rPr lang="en-GB" sz="1800" dirty="0" err="1"/>
              <a:t>cetuximab</a:t>
            </a:r>
            <a:r>
              <a:rPr lang="en-GB" sz="1800" dirty="0"/>
              <a:t>: A pooled analysis of 3934 </a:t>
            </a:r>
            <a:r>
              <a:rPr lang="en-GB" sz="1800" dirty="0" err="1"/>
              <a:t>pts</a:t>
            </a:r>
            <a:r>
              <a:rPr lang="en-GB" sz="1800" dirty="0"/>
              <a:t> from the PETACC8 and N0147 trials – </a:t>
            </a:r>
            <a:r>
              <a:rPr lang="en-GB" sz="1800" dirty="0" err="1" smtClean="0"/>
              <a:t>Taieb</a:t>
            </a:r>
            <a:r>
              <a:rPr lang="en-GB" sz="1800" dirty="0" smtClean="0"/>
              <a:t> J, </a:t>
            </a:r>
            <a:r>
              <a:rPr lang="en-GB" sz="1800" dirty="0"/>
              <a:t>et al</a:t>
            </a:r>
          </a:p>
        </p:txBody>
      </p:sp>
      <p:sp>
        <p:nvSpPr>
          <p:cNvPr id="8" name="Text Placeholder 7"/>
          <p:cNvSpPr>
            <a:spLocks noGrp="1"/>
          </p:cNvSpPr>
          <p:nvPr>
            <p:ph type="body" sz="quarter" idx="11"/>
          </p:nvPr>
        </p:nvSpPr>
        <p:spPr>
          <a:xfrm>
            <a:off x="4648200" y="6096000"/>
            <a:ext cx="4343400" cy="487363"/>
          </a:xfrm>
        </p:spPr>
        <p:txBody>
          <a:bodyPr/>
          <a:lstStyle/>
          <a:p>
            <a:r>
              <a:rPr lang="en-GB" dirty="0" err="1" smtClean="0"/>
              <a:t>Taieb</a:t>
            </a:r>
            <a:r>
              <a:rPr lang="en-GB" dirty="0" smtClean="0"/>
              <a:t> </a:t>
            </a:r>
            <a:r>
              <a:rPr lang="fr-FR" dirty="0"/>
              <a:t>et al. </a:t>
            </a:r>
            <a:r>
              <a:rPr lang="en-GB" dirty="0"/>
              <a:t>J </a:t>
            </a:r>
            <a:r>
              <a:rPr lang="en-GB" dirty="0" err="1"/>
              <a:t>Clin</a:t>
            </a:r>
            <a:r>
              <a:rPr lang="en-GB" dirty="0"/>
              <a:t> </a:t>
            </a:r>
            <a:r>
              <a:rPr lang="en-GB" dirty="0" err="1"/>
              <a:t>Oncol</a:t>
            </a:r>
            <a:r>
              <a:rPr lang="en-GB" dirty="0"/>
              <a:t> </a:t>
            </a:r>
            <a:r>
              <a:rPr lang="en-GB" dirty="0" smtClean="0"/>
              <a:t>2015; 33 </a:t>
            </a:r>
            <a:r>
              <a:rPr lang="en-GB" dirty="0"/>
              <a:t>(</a:t>
            </a:r>
            <a:r>
              <a:rPr lang="en-GB" dirty="0" err="1" smtClean="0"/>
              <a:t>suppl</a:t>
            </a:r>
            <a:r>
              <a:rPr lang="en-GB" dirty="0" smtClean="0"/>
              <a:t>): </a:t>
            </a:r>
            <a:r>
              <a:rPr lang="en-GB" dirty="0" err="1"/>
              <a:t>abstr</a:t>
            </a:r>
            <a:r>
              <a:rPr lang="en-GB" dirty="0"/>
              <a:t> </a:t>
            </a:r>
            <a:r>
              <a:rPr lang="en-GB" dirty="0" smtClean="0"/>
              <a:t>3507</a:t>
            </a:r>
            <a:endParaRPr lang="en-GB" dirty="0"/>
          </a:p>
        </p:txBody>
      </p:sp>
    </p:spTree>
    <p:extLst>
      <p:ext uri="{BB962C8B-B14F-4D97-AF65-F5344CB8AC3E}">
        <p14:creationId xmlns:p14="http://schemas.microsoft.com/office/powerpoint/2010/main" xmlns="" val="3592321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5324535"/>
          </a:xfrm>
          <a:prstGeom prst="rect">
            <a:avLst/>
          </a:prstGeom>
          <a:noFill/>
        </p:spPr>
        <p:txBody>
          <a:bodyPr wrap="square" lIns="0" rtlCol="0">
            <a:spAutoFit/>
          </a:bodyPr>
          <a:lstStyle/>
          <a:p>
            <a:pPr>
              <a:buClr>
                <a:srgbClr val="043882"/>
              </a:buClr>
            </a:pPr>
            <a:r>
              <a:rPr lang="en-GB" sz="1600" b="1" dirty="0" smtClean="0">
                <a:solidFill>
                  <a:srgbClr val="4D4D4D"/>
                </a:solidFill>
              </a:rPr>
              <a:t>Key results</a:t>
            </a:r>
          </a:p>
          <a:p>
            <a:pPr>
              <a:buClr>
                <a:srgbClr val="043882"/>
              </a:buClr>
            </a:pPr>
            <a:endParaRPr lang="en-GB" sz="1600" b="1" dirty="0" smtClean="0">
              <a:solidFill>
                <a:srgbClr val="4D4D4D"/>
              </a:solidFill>
            </a:endParaRPr>
          </a:p>
          <a:p>
            <a:pPr>
              <a:buClr>
                <a:srgbClr val="043882"/>
              </a:buClr>
            </a:pPr>
            <a:endParaRPr lang="en-GB" sz="1600" b="1" dirty="0">
              <a:solidFill>
                <a:srgbClr val="4D4D4D"/>
              </a:solidFill>
            </a:endParaRPr>
          </a:p>
          <a:p>
            <a:pPr>
              <a:buClr>
                <a:srgbClr val="043882"/>
              </a:buClr>
            </a:pPr>
            <a:endParaRPr lang="en-GB" sz="1600" b="1" dirty="0" smtClean="0">
              <a:solidFill>
                <a:srgbClr val="4D4D4D"/>
              </a:solidFill>
            </a:endParaRPr>
          </a:p>
          <a:p>
            <a:pPr>
              <a:buClr>
                <a:srgbClr val="043882"/>
              </a:buClr>
            </a:pPr>
            <a:endParaRPr lang="en-GB" sz="1600" b="1" dirty="0">
              <a:solidFill>
                <a:srgbClr val="4D4D4D"/>
              </a:solidFill>
            </a:endParaRPr>
          </a:p>
          <a:p>
            <a:pPr>
              <a:buClr>
                <a:srgbClr val="043882"/>
              </a:buClr>
            </a:pPr>
            <a:endParaRPr lang="en-GB" sz="1600" b="1" dirty="0" smtClean="0">
              <a:solidFill>
                <a:srgbClr val="4D4D4D"/>
              </a:solidFill>
            </a:endParaRPr>
          </a:p>
          <a:p>
            <a:pPr>
              <a:buClr>
                <a:srgbClr val="043882"/>
              </a:buClr>
            </a:pPr>
            <a:endParaRPr lang="en-GB" sz="1600" b="1" dirty="0">
              <a:solidFill>
                <a:srgbClr val="4D4D4D"/>
              </a:solidFill>
            </a:endParaRPr>
          </a:p>
          <a:p>
            <a:pPr>
              <a:buClr>
                <a:srgbClr val="043882"/>
              </a:buClr>
            </a:pPr>
            <a:endParaRPr lang="en-GB" sz="1600" b="1" dirty="0" smtClean="0">
              <a:solidFill>
                <a:srgbClr val="4D4D4D"/>
              </a:solidFill>
            </a:endParaRPr>
          </a:p>
          <a:p>
            <a:pPr>
              <a:buClr>
                <a:srgbClr val="043882"/>
              </a:buClr>
            </a:pPr>
            <a:endParaRPr lang="en-GB" sz="1600" b="1" dirty="0">
              <a:solidFill>
                <a:srgbClr val="4D4D4D"/>
              </a:solidFill>
            </a:endParaRPr>
          </a:p>
          <a:p>
            <a:pPr>
              <a:buClr>
                <a:srgbClr val="043882"/>
              </a:buClr>
            </a:pPr>
            <a:endParaRPr lang="en-GB" sz="1600" b="1" dirty="0" smtClean="0">
              <a:solidFill>
                <a:srgbClr val="4D4D4D"/>
              </a:solidFill>
            </a:endParaRPr>
          </a:p>
          <a:p>
            <a:pPr>
              <a:buClr>
                <a:srgbClr val="043882"/>
              </a:buClr>
            </a:pPr>
            <a:endParaRPr lang="en-GB" sz="1600" b="1" dirty="0" smtClean="0">
              <a:solidFill>
                <a:srgbClr val="4D4D4D"/>
              </a:solidFill>
            </a:endParaRPr>
          </a:p>
          <a:p>
            <a:pPr>
              <a:buClr>
                <a:srgbClr val="043882"/>
              </a:buClr>
            </a:pPr>
            <a:endParaRPr lang="en-GB" sz="1600" b="1" dirty="0">
              <a:solidFill>
                <a:srgbClr val="4D4D4D"/>
              </a:solidFill>
            </a:endParaRPr>
          </a:p>
          <a:p>
            <a:pPr>
              <a:buClr>
                <a:srgbClr val="043882"/>
              </a:buClr>
            </a:pPr>
            <a:endParaRPr lang="en-GB" sz="1600" b="1" dirty="0" smtClean="0">
              <a:solidFill>
                <a:srgbClr val="4D4D4D"/>
              </a:solidFill>
            </a:endParaRPr>
          </a:p>
          <a:p>
            <a:pPr marL="285750" indent="-285750">
              <a:spcBef>
                <a:spcPts val="1200"/>
              </a:spcBef>
              <a:buFont typeface="Arial" panose="020B0604020202020204" pitchFamily="34" charset="0"/>
              <a:buChar char="•"/>
            </a:pPr>
            <a:r>
              <a:rPr lang="en-GB" sz="1600" dirty="0" smtClean="0">
                <a:solidFill>
                  <a:srgbClr val="4D4D4D"/>
                </a:solidFill>
              </a:rPr>
              <a:t>OS for </a:t>
            </a:r>
            <a:r>
              <a:rPr lang="en-GB" sz="1600" i="1" dirty="0">
                <a:solidFill>
                  <a:srgbClr val="4D4D4D"/>
                </a:solidFill>
              </a:rPr>
              <a:t>BRAF</a:t>
            </a:r>
            <a:r>
              <a:rPr lang="en-GB" sz="1600" dirty="0">
                <a:solidFill>
                  <a:srgbClr val="4D4D4D"/>
                </a:solidFill>
              </a:rPr>
              <a:t> </a:t>
            </a:r>
            <a:r>
              <a:rPr lang="en-GB" sz="1600" dirty="0" smtClean="0">
                <a:solidFill>
                  <a:srgbClr val="4D4D4D"/>
                </a:solidFill>
              </a:rPr>
              <a:t>vs. WT: HR 1.72 (p&lt;0.0001); OS for </a:t>
            </a:r>
            <a:r>
              <a:rPr lang="en-GB" sz="1600" i="1" dirty="0" smtClean="0">
                <a:solidFill>
                  <a:srgbClr val="4D4D4D"/>
                </a:solidFill>
              </a:rPr>
              <a:t>KRAS*</a:t>
            </a:r>
            <a:r>
              <a:rPr lang="en-GB" sz="1600" dirty="0" smtClean="0">
                <a:solidFill>
                  <a:srgbClr val="4D4D4D"/>
                </a:solidFill>
              </a:rPr>
              <a:t> vs. WT: HR 1.52 (p&lt;0.0001)</a:t>
            </a:r>
          </a:p>
          <a:p>
            <a:pPr marL="285750" indent="-285750">
              <a:buFont typeface="Arial" panose="020B0604020202020204" pitchFamily="34" charset="0"/>
              <a:buChar char="•"/>
            </a:pPr>
            <a:r>
              <a:rPr lang="en-GB" sz="1600" dirty="0" smtClean="0">
                <a:solidFill>
                  <a:srgbClr val="4D4D4D"/>
                </a:solidFill>
              </a:rPr>
              <a:t>SAR: 1.0, 2.09 and 2.57 years for </a:t>
            </a:r>
            <a:r>
              <a:rPr lang="en-GB" sz="1600" i="1" dirty="0" smtClean="0">
                <a:solidFill>
                  <a:srgbClr val="4D4D4D"/>
                </a:solidFill>
              </a:rPr>
              <a:t>BRAF</a:t>
            </a:r>
            <a:r>
              <a:rPr lang="en-GB" sz="1600" dirty="0" smtClean="0">
                <a:solidFill>
                  <a:srgbClr val="4D4D4D"/>
                </a:solidFill>
              </a:rPr>
              <a:t>, </a:t>
            </a:r>
            <a:r>
              <a:rPr lang="en-GB" sz="1600" i="1" dirty="0" smtClean="0">
                <a:solidFill>
                  <a:srgbClr val="4D4D4D"/>
                </a:solidFill>
              </a:rPr>
              <a:t>KRAS</a:t>
            </a:r>
            <a:r>
              <a:rPr lang="en-GB" sz="1600" dirty="0" smtClean="0">
                <a:solidFill>
                  <a:srgbClr val="4D4D4D"/>
                </a:solidFill>
              </a:rPr>
              <a:t> and WT tumours, respectively</a:t>
            </a:r>
          </a:p>
          <a:p>
            <a:pPr>
              <a:spcBef>
                <a:spcPts val="300"/>
              </a:spcBef>
              <a:buClr>
                <a:srgbClr val="043882"/>
              </a:buClr>
            </a:pPr>
            <a:r>
              <a:rPr lang="en-GB" sz="1600" b="1" dirty="0" smtClean="0">
                <a:solidFill>
                  <a:srgbClr val="4D4D4D"/>
                </a:solidFill>
              </a:rPr>
              <a:t>Conclusions</a:t>
            </a:r>
          </a:p>
          <a:p>
            <a:pPr marL="285750" indent="-285750">
              <a:buClr>
                <a:srgbClr val="043882"/>
              </a:buClr>
              <a:buFont typeface="Arial" panose="020B0604020202020204" pitchFamily="34" charset="0"/>
              <a:buChar char="•"/>
            </a:pPr>
            <a:r>
              <a:rPr lang="en-GB" sz="1600" b="1" dirty="0" smtClean="0">
                <a:solidFill>
                  <a:srgbClr val="4D4D4D"/>
                </a:solidFill>
              </a:rPr>
              <a:t>In patients with </a:t>
            </a:r>
            <a:r>
              <a:rPr lang="en-GB" sz="1600" b="1" dirty="0">
                <a:solidFill>
                  <a:srgbClr val="4D4D4D"/>
                </a:solidFill>
              </a:rPr>
              <a:t>resected s</a:t>
            </a:r>
            <a:r>
              <a:rPr lang="en-GB" sz="1600" b="1" dirty="0" smtClean="0">
                <a:solidFill>
                  <a:srgbClr val="4D4D4D"/>
                </a:solidFill>
              </a:rPr>
              <a:t>tage </a:t>
            </a:r>
            <a:r>
              <a:rPr lang="en-GB" sz="1600" b="1" dirty="0">
                <a:solidFill>
                  <a:srgbClr val="4D4D4D"/>
                </a:solidFill>
              </a:rPr>
              <a:t>III MSS </a:t>
            </a:r>
            <a:r>
              <a:rPr lang="en-GB" sz="1600" b="1" dirty="0" smtClean="0">
                <a:solidFill>
                  <a:srgbClr val="4D4D4D"/>
                </a:solidFill>
              </a:rPr>
              <a:t>colon cancer receiving </a:t>
            </a:r>
            <a:r>
              <a:rPr lang="en-GB" sz="1600" b="1" dirty="0">
                <a:solidFill>
                  <a:srgbClr val="4D4D4D"/>
                </a:solidFill>
              </a:rPr>
              <a:t>adjuvant FOLFOX, </a:t>
            </a:r>
            <a:r>
              <a:rPr lang="en-GB" sz="1600" b="1" dirty="0" smtClean="0">
                <a:solidFill>
                  <a:srgbClr val="4D4D4D"/>
                </a:solidFill>
              </a:rPr>
              <a:t>mutations in </a:t>
            </a:r>
            <a:r>
              <a:rPr lang="en-GB" sz="1600" b="1" i="1" dirty="0" smtClean="0">
                <a:solidFill>
                  <a:srgbClr val="4D4D4D"/>
                </a:solidFill>
              </a:rPr>
              <a:t>BRAF</a:t>
            </a:r>
            <a:r>
              <a:rPr lang="en-GB" sz="1600" b="1" i="1" baseline="30000" dirty="0" smtClean="0">
                <a:solidFill>
                  <a:srgbClr val="4D4D4D"/>
                </a:solidFill>
              </a:rPr>
              <a:t>V600E</a:t>
            </a:r>
            <a:r>
              <a:rPr lang="en-GB" sz="1600" b="1" dirty="0" smtClean="0">
                <a:solidFill>
                  <a:srgbClr val="4D4D4D"/>
                </a:solidFill>
              </a:rPr>
              <a:t> </a:t>
            </a:r>
            <a:r>
              <a:rPr lang="en-GB" sz="1600" b="1" dirty="0">
                <a:solidFill>
                  <a:srgbClr val="4D4D4D"/>
                </a:solidFill>
              </a:rPr>
              <a:t>or </a:t>
            </a:r>
            <a:r>
              <a:rPr lang="en-GB" sz="1600" b="1" i="1" dirty="0">
                <a:solidFill>
                  <a:srgbClr val="4D4D4D"/>
                </a:solidFill>
              </a:rPr>
              <a:t>KRAS</a:t>
            </a:r>
            <a:r>
              <a:rPr lang="en-GB" sz="1600" b="1" dirty="0">
                <a:solidFill>
                  <a:srgbClr val="4D4D4D"/>
                </a:solidFill>
              </a:rPr>
              <a:t> exon </a:t>
            </a:r>
            <a:r>
              <a:rPr lang="en-GB" sz="1600" b="1" dirty="0" smtClean="0">
                <a:solidFill>
                  <a:srgbClr val="4D4D4D"/>
                </a:solidFill>
              </a:rPr>
              <a:t>2* predicted </a:t>
            </a:r>
            <a:r>
              <a:rPr lang="en-GB" sz="1600" b="1" dirty="0">
                <a:solidFill>
                  <a:srgbClr val="4D4D4D"/>
                </a:solidFill>
              </a:rPr>
              <a:t>significantly shorter TTR, </a:t>
            </a:r>
            <a:r>
              <a:rPr lang="en-GB" sz="1600" b="1" dirty="0" smtClean="0">
                <a:solidFill>
                  <a:srgbClr val="4D4D4D"/>
                </a:solidFill>
              </a:rPr>
              <a:t>SAR, </a:t>
            </a:r>
            <a:r>
              <a:rPr lang="en-GB" sz="1600" b="1" dirty="0">
                <a:solidFill>
                  <a:srgbClr val="4D4D4D"/>
                </a:solidFill>
              </a:rPr>
              <a:t>and </a:t>
            </a:r>
            <a:r>
              <a:rPr lang="en-GB" sz="1600" b="1" dirty="0" smtClean="0">
                <a:solidFill>
                  <a:srgbClr val="4D4D4D"/>
                </a:solidFill>
              </a:rPr>
              <a:t>OS</a:t>
            </a:r>
          </a:p>
          <a:p>
            <a:pPr marL="285750" indent="-285750">
              <a:buClr>
                <a:srgbClr val="043882"/>
              </a:buClr>
              <a:buFont typeface="Arial" panose="020B0604020202020204" pitchFamily="34" charset="0"/>
              <a:buChar char="•"/>
            </a:pPr>
            <a:r>
              <a:rPr lang="en-GB" sz="1600" b="1" dirty="0" smtClean="0">
                <a:solidFill>
                  <a:srgbClr val="4D4D4D"/>
                </a:solidFill>
              </a:rPr>
              <a:t>Testing of MSI, </a:t>
            </a:r>
            <a:r>
              <a:rPr lang="en-GB" sz="1600" b="1" i="1" dirty="0" smtClean="0">
                <a:solidFill>
                  <a:srgbClr val="4D4D4D"/>
                </a:solidFill>
              </a:rPr>
              <a:t>RAS</a:t>
            </a:r>
            <a:r>
              <a:rPr lang="en-GB" sz="1600" b="1" dirty="0" smtClean="0">
                <a:solidFill>
                  <a:srgbClr val="4D4D4D"/>
                </a:solidFill>
              </a:rPr>
              <a:t> and </a:t>
            </a:r>
            <a:r>
              <a:rPr lang="en-GB" sz="1600" b="1" i="1" dirty="0" smtClean="0">
                <a:solidFill>
                  <a:srgbClr val="4D4D4D"/>
                </a:solidFill>
              </a:rPr>
              <a:t>BRAF</a:t>
            </a:r>
            <a:r>
              <a:rPr lang="en-GB" sz="1600" b="1" dirty="0" smtClean="0">
                <a:solidFill>
                  <a:srgbClr val="4D4D4D"/>
                </a:solidFill>
              </a:rPr>
              <a:t> should be discussed in future guidelines</a:t>
            </a:r>
          </a:p>
        </p:txBody>
      </p:sp>
      <p:sp>
        <p:nvSpPr>
          <p:cNvPr id="6" name="Title 5"/>
          <p:cNvSpPr>
            <a:spLocks noGrp="1"/>
          </p:cNvSpPr>
          <p:nvPr>
            <p:ph type="title"/>
          </p:nvPr>
        </p:nvSpPr>
        <p:spPr/>
        <p:txBody>
          <a:bodyPr/>
          <a:lstStyle/>
          <a:p>
            <a:r>
              <a:rPr lang="en-GB" sz="1800" dirty="0"/>
              <a:t>3507: Prognostic value of </a:t>
            </a:r>
            <a:r>
              <a:rPr lang="en-GB" sz="1800" i="1" dirty="0"/>
              <a:t>BRAF</a:t>
            </a:r>
            <a:r>
              <a:rPr lang="en-GB" sz="1800" dirty="0"/>
              <a:t> V600E and </a:t>
            </a:r>
            <a:r>
              <a:rPr lang="en-GB" sz="1800" i="1" dirty="0"/>
              <a:t>KRAS </a:t>
            </a:r>
            <a:r>
              <a:rPr lang="en-GB" sz="1800" dirty="0"/>
              <a:t>exon 2 mutations in microsatellite stable (MSS), stage III colon cancers (CC) from patients (</a:t>
            </a:r>
            <a:r>
              <a:rPr lang="en-GB" sz="1800" dirty="0" err="1"/>
              <a:t>pts</a:t>
            </a:r>
            <a:r>
              <a:rPr lang="en-GB" sz="1800" dirty="0"/>
              <a:t>) treated with adjuvant FOLFOX+/- </a:t>
            </a:r>
            <a:r>
              <a:rPr lang="en-GB" sz="1800" dirty="0" err="1"/>
              <a:t>cetuximab</a:t>
            </a:r>
            <a:r>
              <a:rPr lang="en-GB" sz="1800" dirty="0"/>
              <a:t>: A pooled analysis of 3934 </a:t>
            </a:r>
            <a:r>
              <a:rPr lang="en-GB" sz="1800" dirty="0" err="1"/>
              <a:t>pts</a:t>
            </a:r>
            <a:r>
              <a:rPr lang="en-GB" sz="1800" dirty="0"/>
              <a:t> from the PETACC8 and N0147 trials – </a:t>
            </a:r>
            <a:r>
              <a:rPr lang="en-GB" sz="1800" dirty="0" err="1"/>
              <a:t>Taieb</a:t>
            </a:r>
            <a:r>
              <a:rPr lang="en-GB" sz="1800" dirty="0"/>
              <a:t> J, et al</a:t>
            </a:r>
          </a:p>
        </p:txBody>
      </p:sp>
      <p:sp>
        <p:nvSpPr>
          <p:cNvPr id="7" name="Text Placeholder 6"/>
          <p:cNvSpPr>
            <a:spLocks noGrp="1"/>
          </p:cNvSpPr>
          <p:nvPr>
            <p:ph type="body" sz="quarter" idx="10"/>
          </p:nvPr>
        </p:nvSpPr>
        <p:spPr>
          <a:xfrm>
            <a:off x="365125" y="6400800"/>
            <a:ext cx="4130675" cy="182563"/>
          </a:xfrm>
        </p:spPr>
        <p:txBody>
          <a:bodyPr/>
          <a:lstStyle/>
          <a:p>
            <a:r>
              <a:rPr lang="en-US" dirty="0" smtClean="0">
                <a:solidFill>
                  <a:srgbClr val="363636"/>
                </a:solidFill>
              </a:rPr>
              <a:t>*codons 12 or 13</a:t>
            </a:r>
            <a:endParaRPr lang="en-US" dirty="0">
              <a:solidFill>
                <a:srgbClr val="363636"/>
              </a:solidFill>
            </a:endParaRPr>
          </a:p>
        </p:txBody>
      </p:sp>
      <p:sp>
        <p:nvSpPr>
          <p:cNvPr id="8" name="Text Placeholder 7"/>
          <p:cNvSpPr>
            <a:spLocks noGrp="1"/>
          </p:cNvSpPr>
          <p:nvPr>
            <p:ph type="body" sz="quarter" idx="11"/>
          </p:nvPr>
        </p:nvSpPr>
        <p:spPr>
          <a:xfrm>
            <a:off x="4648200" y="6096000"/>
            <a:ext cx="4343400" cy="487363"/>
          </a:xfrm>
        </p:spPr>
        <p:txBody>
          <a:bodyPr/>
          <a:lstStyle/>
          <a:p>
            <a:r>
              <a:rPr lang="en-GB" dirty="0" err="1"/>
              <a:t>Taieb</a:t>
            </a:r>
            <a:r>
              <a:rPr lang="en-GB" dirty="0"/>
              <a:t> </a:t>
            </a:r>
            <a:r>
              <a:rPr lang="fr-FR" dirty="0"/>
              <a:t>et al. </a:t>
            </a:r>
            <a:r>
              <a:rPr lang="en-GB" dirty="0"/>
              <a:t>J </a:t>
            </a:r>
            <a:r>
              <a:rPr lang="en-GB" dirty="0" err="1"/>
              <a:t>Clin</a:t>
            </a:r>
            <a:r>
              <a:rPr lang="en-GB" dirty="0"/>
              <a:t> </a:t>
            </a:r>
            <a:r>
              <a:rPr lang="en-GB" dirty="0" err="1"/>
              <a:t>Oncol</a:t>
            </a:r>
            <a:r>
              <a:rPr lang="en-GB" dirty="0"/>
              <a:t> 2015; 33 (</a:t>
            </a:r>
            <a:r>
              <a:rPr lang="en-GB" dirty="0" err="1"/>
              <a:t>suppl</a:t>
            </a:r>
            <a:r>
              <a:rPr lang="en-GB" dirty="0"/>
              <a:t>): </a:t>
            </a:r>
            <a:r>
              <a:rPr lang="en-GB" dirty="0" err="1"/>
              <a:t>abstr</a:t>
            </a:r>
            <a:r>
              <a:rPr lang="en-GB" dirty="0"/>
              <a:t> 3507</a:t>
            </a:r>
          </a:p>
        </p:txBody>
      </p:sp>
      <p:sp>
        <p:nvSpPr>
          <p:cNvPr id="2" name="TextBox 1"/>
          <p:cNvSpPr txBox="1"/>
          <p:nvPr/>
        </p:nvSpPr>
        <p:spPr>
          <a:xfrm>
            <a:off x="4260384" y="1400357"/>
            <a:ext cx="633507" cy="369332"/>
          </a:xfrm>
          <a:prstGeom prst="rect">
            <a:avLst/>
          </a:prstGeom>
          <a:noFill/>
        </p:spPr>
        <p:txBody>
          <a:bodyPr wrap="none" rtlCol="0">
            <a:spAutoFit/>
          </a:bodyPr>
          <a:lstStyle/>
          <a:p>
            <a:r>
              <a:rPr lang="en-GB" b="1" dirty="0" smtClean="0">
                <a:solidFill>
                  <a:srgbClr val="4D4D4D"/>
                </a:solidFill>
              </a:rPr>
              <a:t>TTR</a:t>
            </a:r>
            <a:endParaRPr lang="en-GB" b="1" dirty="0">
              <a:solidFill>
                <a:srgbClr val="4D4D4D"/>
              </a:solidFill>
            </a:endParaRPr>
          </a:p>
        </p:txBody>
      </p:sp>
      <p:sp>
        <p:nvSpPr>
          <p:cNvPr id="63" name="Text Box 62"/>
          <p:cNvSpPr txBox="1">
            <a:spLocks noChangeArrowheads="1"/>
          </p:cNvSpPr>
          <p:nvPr/>
        </p:nvSpPr>
        <p:spPr bwMode="auto">
          <a:xfrm rot="16200000">
            <a:off x="1513082" y="2729870"/>
            <a:ext cx="484428"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1200" b="1" dirty="0" smtClean="0">
                <a:solidFill>
                  <a:srgbClr val="4D4D4D"/>
                </a:solidFill>
                <a:latin typeface="Arial" panose="020B0604020202020204" pitchFamily="34" charset="0"/>
                <a:cs typeface="Arial" panose="020B0604020202020204" pitchFamily="34" charset="0"/>
              </a:rPr>
              <a:t>TTR</a:t>
            </a:r>
            <a:endParaRPr lang="en-GB" altLang="en-US" sz="1200" b="1" dirty="0">
              <a:solidFill>
                <a:srgbClr val="4D4D4D"/>
              </a:solidFill>
              <a:latin typeface="Arial" panose="020B0604020202020204" pitchFamily="34" charset="0"/>
              <a:cs typeface="Arial" panose="020B0604020202020204" pitchFamily="34" charset="0"/>
            </a:endParaRPr>
          </a:p>
        </p:txBody>
      </p:sp>
      <p:sp>
        <p:nvSpPr>
          <p:cNvPr id="64" name="Text Box 103"/>
          <p:cNvSpPr txBox="1">
            <a:spLocks noChangeArrowheads="1"/>
          </p:cNvSpPr>
          <p:nvPr/>
        </p:nvSpPr>
        <p:spPr bwMode="auto">
          <a:xfrm>
            <a:off x="4199387" y="4312447"/>
            <a:ext cx="1086003"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1200" b="1" dirty="0" smtClean="0">
                <a:solidFill>
                  <a:srgbClr val="4D4D4D"/>
                </a:solidFill>
                <a:latin typeface="Arial" panose="020B0604020202020204" pitchFamily="34" charset="0"/>
                <a:cs typeface="Arial" panose="020B0604020202020204" pitchFamily="34" charset="0"/>
              </a:rPr>
              <a:t>Time (years)</a:t>
            </a:r>
            <a:endParaRPr lang="en-GB" altLang="en-US" sz="1200" b="1" dirty="0">
              <a:solidFill>
                <a:srgbClr val="4D4D4D"/>
              </a:solidFill>
              <a:latin typeface="Arial" panose="020B0604020202020204" pitchFamily="34" charset="0"/>
              <a:cs typeface="Arial" panose="020B0604020202020204" pitchFamily="34" charset="0"/>
            </a:endParaRPr>
          </a:p>
        </p:txBody>
      </p:sp>
      <p:sp>
        <p:nvSpPr>
          <p:cNvPr id="66" name="Text Box 106"/>
          <p:cNvSpPr txBox="1">
            <a:spLocks noChangeArrowheads="1"/>
          </p:cNvSpPr>
          <p:nvPr/>
        </p:nvSpPr>
        <p:spPr bwMode="auto">
          <a:xfrm>
            <a:off x="1997283" y="3019829"/>
            <a:ext cx="39786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1200" b="1" dirty="0" smtClean="0">
                <a:solidFill>
                  <a:srgbClr val="4D4D4D"/>
                </a:solidFill>
                <a:latin typeface="Arial" panose="020B0604020202020204" pitchFamily="34" charset="0"/>
                <a:cs typeface="Arial" panose="020B0604020202020204" pitchFamily="34" charset="0"/>
              </a:rPr>
              <a:t>0.4</a:t>
            </a:r>
            <a:endParaRPr lang="en-GB" altLang="en-US" sz="1200" b="1" dirty="0">
              <a:solidFill>
                <a:srgbClr val="4D4D4D"/>
              </a:solidFill>
              <a:latin typeface="Arial" panose="020B0604020202020204" pitchFamily="34" charset="0"/>
              <a:cs typeface="Arial" panose="020B0604020202020204" pitchFamily="34" charset="0"/>
            </a:endParaRPr>
          </a:p>
        </p:txBody>
      </p:sp>
      <p:sp>
        <p:nvSpPr>
          <p:cNvPr id="68" name="Text Box 108"/>
          <p:cNvSpPr txBox="1">
            <a:spLocks noChangeArrowheads="1"/>
          </p:cNvSpPr>
          <p:nvPr/>
        </p:nvSpPr>
        <p:spPr bwMode="auto">
          <a:xfrm>
            <a:off x="1997283" y="2547544"/>
            <a:ext cx="39786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1200" b="1" dirty="0" smtClean="0">
                <a:solidFill>
                  <a:srgbClr val="4D4D4D"/>
                </a:solidFill>
                <a:latin typeface="Arial" panose="020B0604020202020204" pitchFamily="34" charset="0"/>
                <a:cs typeface="Arial" panose="020B0604020202020204" pitchFamily="34" charset="0"/>
              </a:rPr>
              <a:t>0.6</a:t>
            </a:r>
            <a:endParaRPr lang="en-GB" altLang="en-US" sz="1200" b="1" dirty="0">
              <a:solidFill>
                <a:srgbClr val="4D4D4D"/>
              </a:solidFill>
              <a:latin typeface="Arial" panose="020B0604020202020204" pitchFamily="34" charset="0"/>
              <a:cs typeface="Arial" panose="020B0604020202020204" pitchFamily="34" charset="0"/>
            </a:endParaRPr>
          </a:p>
        </p:txBody>
      </p:sp>
      <p:sp>
        <p:nvSpPr>
          <p:cNvPr id="70" name="Text Box 110"/>
          <p:cNvSpPr txBox="1">
            <a:spLocks noChangeArrowheads="1"/>
          </p:cNvSpPr>
          <p:nvPr/>
        </p:nvSpPr>
        <p:spPr bwMode="auto">
          <a:xfrm>
            <a:off x="1997283" y="2071291"/>
            <a:ext cx="39786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1200" b="1" dirty="0" smtClean="0">
                <a:solidFill>
                  <a:srgbClr val="4D4D4D"/>
                </a:solidFill>
                <a:latin typeface="Arial" panose="020B0604020202020204" pitchFamily="34" charset="0"/>
                <a:cs typeface="Arial" panose="020B0604020202020204" pitchFamily="34" charset="0"/>
              </a:rPr>
              <a:t>0.8</a:t>
            </a:r>
            <a:endParaRPr lang="en-GB" altLang="en-US" sz="1200" b="1" dirty="0">
              <a:solidFill>
                <a:srgbClr val="4D4D4D"/>
              </a:solidFill>
              <a:latin typeface="Arial" panose="020B0604020202020204" pitchFamily="34" charset="0"/>
              <a:cs typeface="Arial" panose="020B0604020202020204" pitchFamily="34" charset="0"/>
            </a:endParaRPr>
          </a:p>
        </p:txBody>
      </p:sp>
      <p:sp>
        <p:nvSpPr>
          <p:cNvPr id="72" name="Text Box 112"/>
          <p:cNvSpPr txBox="1">
            <a:spLocks noChangeArrowheads="1"/>
          </p:cNvSpPr>
          <p:nvPr/>
        </p:nvSpPr>
        <p:spPr bwMode="auto">
          <a:xfrm>
            <a:off x="1997284" y="1578199"/>
            <a:ext cx="39786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1200" b="1" dirty="0" smtClean="0">
                <a:solidFill>
                  <a:srgbClr val="4D4D4D"/>
                </a:solidFill>
                <a:latin typeface="Arial" panose="020B0604020202020204" pitchFamily="34" charset="0"/>
                <a:cs typeface="Arial" panose="020B0604020202020204" pitchFamily="34" charset="0"/>
              </a:rPr>
              <a:t>1.0</a:t>
            </a:r>
            <a:endParaRPr lang="en-GB" altLang="en-US" sz="1200" b="1" dirty="0">
              <a:solidFill>
                <a:srgbClr val="4D4D4D"/>
              </a:solidFill>
              <a:latin typeface="Arial" panose="020B0604020202020204" pitchFamily="34" charset="0"/>
              <a:cs typeface="Arial" panose="020B0604020202020204" pitchFamily="34" charset="0"/>
            </a:endParaRPr>
          </a:p>
        </p:txBody>
      </p:sp>
      <p:sp>
        <p:nvSpPr>
          <p:cNvPr id="73" name="Text Box 113"/>
          <p:cNvSpPr txBox="1">
            <a:spLocks noChangeArrowheads="1"/>
          </p:cNvSpPr>
          <p:nvPr/>
        </p:nvSpPr>
        <p:spPr bwMode="auto">
          <a:xfrm>
            <a:off x="1997283" y="3489325"/>
            <a:ext cx="39786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1200" b="1" dirty="0" smtClean="0">
                <a:solidFill>
                  <a:srgbClr val="4D4D4D"/>
                </a:solidFill>
                <a:latin typeface="Arial" panose="020B0604020202020204" pitchFamily="34" charset="0"/>
                <a:cs typeface="Arial" panose="020B0604020202020204" pitchFamily="34" charset="0"/>
              </a:rPr>
              <a:t>0.2</a:t>
            </a:r>
            <a:endParaRPr lang="en-GB" altLang="en-US" sz="1200" b="1" dirty="0">
              <a:solidFill>
                <a:srgbClr val="4D4D4D"/>
              </a:solidFill>
              <a:latin typeface="Arial" panose="020B0604020202020204" pitchFamily="34" charset="0"/>
              <a:cs typeface="Arial" panose="020B0604020202020204" pitchFamily="34" charset="0"/>
            </a:endParaRPr>
          </a:p>
        </p:txBody>
      </p:sp>
      <p:sp>
        <p:nvSpPr>
          <p:cNvPr id="75" name="Text Box 115"/>
          <p:cNvSpPr txBox="1">
            <a:spLocks noChangeArrowheads="1"/>
          </p:cNvSpPr>
          <p:nvPr/>
        </p:nvSpPr>
        <p:spPr bwMode="auto">
          <a:xfrm>
            <a:off x="2125524" y="3949635"/>
            <a:ext cx="269625"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1200" b="1" dirty="0">
                <a:solidFill>
                  <a:srgbClr val="4D4D4D"/>
                </a:solidFill>
                <a:latin typeface="Arial" panose="020B0604020202020204" pitchFamily="34" charset="0"/>
                <a:cs typeface="Arial" panose="020B0604020202020204" pitchFamily="34" charset="0"/>
              </a:rPr>
              <a:t>0</a:t>
            </a:r>
          </a:p>
        </p:txBody>
      </p:sp>
      <p:sp>
        <p:nvSpPr>
          <p:cNvPr id="76" name="Freeform 144"/>
          <p:cNvSpPr>
            <a:spLocks/>
          </p:cNvSpPr>
          <p:nvPr/>
        </p:nvSpPr>
        <p:spPr bwMode="auto">
          <a:xfrm>
            <a:off x="2442014" y="1717517"/>
            <a:ext cx="4630938" cy="2365189"/>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2540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77" name="Line 149"/>
          <p:cNvSpPr>
            <a:spLocks noChangeShapeType="1"/>
          </p:cNvSpPr>
          <p:nvPr/>
        </p:nvSpPr>
        <p:spPr bwMode="auto">
          <a:xfrm>
            <a:off x="2407276" y="4075110"/>
            <a:ext cx="32844" cy="0"/>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78" name="Line 150"/>
          <p:cNvSpPr>
            <a:spLocks noChangeShapeType="1"/>
          </p:cNvSpPr>
          <p:nvPr/>
        </p:nvSpPr>
        <p:spPr bwMode="auto">
          <a:xfrm>
            <a:off x="2407276" y="3856017"/>
            <a:ext cx="32844" cy="0"/>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79" name="Line 151"/>
          <p:cNvSpPr>
            <a:spLocks noChangeShapeType="1"/>
          </p:cNvSpPr>
          <p:nvPr/>
        </p:nvSpPr>
        <p:spPr bwMode="auto">
          <a:xfrm>
            <a:off x="2407276" y="3614800"/>
            <a:ext cx="32844" cy="0"/>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80" name="Line 152"/>
          <p:cNvSpPr>
            <a:spLocks noChangeShapeType="1"/>
          </p:cNvSpPr>
          <p:nvPr/>
        </p:nvSpPr>
        <p:spPr bwMode="auto">
          <a:xfrm>
            <a:off x="2407276" y="3369335"/>
            <a:ext cx="32844" cy="0"/>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81" name="Line 163"/>
          <p:cNvSpPr>
            <a:spLocks noChangeShapeType="1"/>
          </p:cNvSpPr>
          <p:nvPr/>
        </p:nvSpPr>
        <p:spPr bwMode="auto">
          <a:xfrm flipV="1">
            <a:off x="2444916" y="4085884"/>
            <a:ext cx="0" cy="54372"/>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82" name="Line 164"/>
          <p:cNvSpPr>
            <a:spLocks noChangeShapeType="1"/>
          </p:cNvSpPr>
          <p:nvPr/>
        </p:nvSpPr>
        <p:spPr bwMode="auto">
          <a:xfrm flipV="1">
            <a:off x="3371725" y="4085884"/>
            <a:ext cx="0" cy="54372"/>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83" name="Line 165"/>
          <p:cNvSpPr>
            <a:spLocks noChangeShapeType="1"/>
          </p:cNvSpPr>
          <p:nvPr/>
        </p:nvSpPr>
        <p:spPr bwMode="auto">
          <a:xfrm>
            <a:off x="4281947" y="4085884"/>
            <a:ext cx="0" cy="54372"/>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84" name="Line 167"/>
          <p:cNvSpPr>
            <a:spLocks noChangeShapeType="1"/>
          </p:cNvSpPr>
          <p:nvPr/>
        </p:nvSpPr>
        <p:spPr bwMode="auto">
          <a:xfrm>
            <a:off x="5187634" y="4085884"/>
            <a:ext cx="0" cy="54372"/>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85" name="Line 168"/>
          <p:cNvSpPr>
            <a:spLocks noChangeShapeType="1"/>
          </p:cNvSpPr>
          <p:nvPr/>
        </p:nvSpPr>
        <p:spPr bwMode="auto">
          <a:xfrm>
            <a:off x="6100851" y="4085884"/>
            <a:ext cx="0" cy="54372"/>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86" name="Line 169"/>
          <p:cNvSpPr>
            <a:spLocks noChangeShapeType="1"/>
          </p:cNvSpPr>
          <p:nvPr/>
        </p:nvSpPr>
        <p:spPr bwMode="auto">
          <a:xfrm>
            <a:off x="7024507" y="4085884"/>
            <a:ext cx="0" cy="54372"/>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87" name="Text Box 88"/>
          <p:cNvSpPr txBox="1">
            <a:spLocks noChangeArrowheads="1"/>
          </p:cNvSpPr>
          <p:nvPr/>
        </p:nvSpPr>
        <p:spPr bwMode="auto">
          <a:xfrm>
            <a:off x="2310103" y="4130406"/>
            <a:ext cx="26962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1200" b="1" dirty="0">
                <a:solidFill>
                  <a:srgbClr val="4D4D4D"/>
                </a:solidFill>
                <a:latin typeface="Arial" panose="020B0604020202020204" pitchFamily="34" charset="0"/>
                <a:cs typeface="Arial" panose="020B0604020202020204" pitchFamily="34" charset="0"/>
              </a:rPr>
              <a:t>0</a:t>
            </a:r>
          </a:p>
        </p:txBody>
      </p:sp>
      <p:sp>
        <p:nvSpPr>
          <p:cNvPr id="88" name="Text Box 88"/>
          <p:cNvSpPr txBox="1">
            <a:spLocks noChangeArrowheads="1"/>
          </p:cNvSpPr>
          <p:nvPr/>
        </p:nvSpPr>
        <p:spPr bwMode="auto">
          <a:xfrm>
            <a:off x="3236912" y="4130406"/>
            <a:ext cx="26962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1200" b="1" dirty="0" smtClean="0">
                <a:solidFill>
                  <a:srgbClr val="4D4D4D"/>
                </a:solidFill>
                <a:latin typeface="Arial" panose="020B0604020202020204" pitchFamily="34" charset="0"/>
                <a:cs typeface="Arial" panose="020B0604020202020204" pitchFamily="34" charset="0"/>
              </a:rPr>
              <a:t>1</a:t>
            </a:r>
            <a:endParaRPr lang="en-GB" altLang="en-US" sz="1200" b="1" dirty="0">
              <a:solidFill>
                <a:srgbClr val="4D4D4D"/>
              </a:solidFill>
              <a:latin typeface="Arial" panose="020B0604020202020204" pitchFamily="34" charset="0"/>
              <a:cs typeface="Arial" panose="020B0604020202020204" pitchFamily="34" charset="0"/>
            </a:endParaRPr>
          </a:p>
        </p:txBody>
      </p:sp>
      <p:sp>
        <p:nvSpPr>
          <p:cNvPr id="89" name="Text Box 88"/>
          <p:cNvSpPr txBox="1">
            <a:spLocks noChangeArrowheads="1"/>
          </p:cNvSpPr>
          <p:nvPr/>
        </p:nvSpPr>
        <p:spPr bwMode="auto">
          <a:xfrm>
            <a:off x="4147133" y="4130406"/>
            <a:ext cx="26962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1200" b="1" dirty="0" smtClean="0">
                <a:solidFill>
                  <a:srgbClr val="4D4D4D"/>
                </a:solidFill>
                <a:latin typeface="Arial" panose="020B0604020202020204" pitchFamily="34" charset="0"/>
                <a:cs typeface="Arial" panose="020B0604020202020204" pitchFamily="34" charset="0"/>
              </a:rPr>
              <a:t>2</a:t>
            </a:r>
            <a:endParaRPr lang="en-GB" altLang="en-US" sz="1200" b="1" dirty="0">
              <a:solidFill>
                <a:srgbClr val="4D4D4D"/>
              </a:solidFill>
              <a:latin typeface="Arial" panose="020B0604020202020204" pitchFamily="34" charset="0"/>
              <a:cs typeface="Arial" panose="020B0604020202020204" pitchFamily="34" charset="0"/>
            </a:endParaRPr>
          </a:p>
        </p:txBody>
      </p:sp>
      <p:sp>
        <p:nvSpPr>
          <p:cNvPr id="90" name="Text Box 88"/>
          <p:cNvSpPr txBox="1">
            <a:spLocks noChangeArrowheads="1"/>
          </p:cNvSpPr>
          <p:nvPr/>
        </p:nvSpPr>
        <p:spPr bwMode="auto">
          <a:xfrm>
            <a:off x="5052822" y="4130406"/>
            <a:ext cx="26962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1200" b="1" dirty="0" smtClean="0">
                <a:solidFill>
                  <a:srgbClr val="4D4D4D"/>
                </a:solidFill>
                <a:latin typeface="Arial" panose="020B0604020202020204" pitchFamily="34" charset="0"/>
                <a:cs typeface="Arial" panose="020B0604020202020204" pitchFamily="34" charset="0"/>
              </a:rPr>
              <a:t>3</a:t>
            </a:r>
            <a:endParaRPr lang="en-GB" altLang="en-US" sz="1200" b="1" dirty="0">
              <a:solidFill>
                <a:srgbClr val="4D4D4D"/>
              </a:solidFill>
              <a:latin typeface="Arial" panose="020B0604020202020204" pitchFamily="34" charset="0"/>
              <a:cs typeface="Arial" panose="020B0604020202020204" pitchFamily="34" charset="0"/>
            </a:endParaRPr>
          </a:p>
        </p:txBody>
      </p:sp>
      <p:sp>
        <p:nvSpPr>
          <p:cNvPr id="91" name="Text Box 88"/>
          <p:cNvSpPr txBox="1">
            <a:spLocks noChangeArrowheads="1"/>
          </p:cNvSpPr>
          <p:nvPr/>
        </p:nvSpPr>
        <p:spPr bwMode="auto">
          <a:xfrm>
            <a:off x="5966038" y="4130406"/>
            <a:ext cx="26962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1200" b="1" dirty="0" smtClean="0">
                <a:solidFill>
                  <a:srgbClr val="4D4D4D"/>
                </a:solidFill>
                <a:latin typeface="Arial" panose="020B0604020202020204" pitchFamily="34" charset="0"/>
                <a:cs typeface="Arial" panose="020B0604020202020204" pitchFamily="34" charset="0"/>
              </a:rPr>
              <a:t>4</a:t>
            </a:r>
            <a:endParaRPr lang="en-GB" altLang="en-US" sz="1200" b="1" dirty="0">
              <a:solidFill>
                <a:srgbClr val="4D4D4D"/>
              </a:solidFill>
              <a:latin typeface="Arial" panose="020B0604020202020204" pitchFamily="34" charset="0"/>
              <a:cs typeface="Arial" panose="020B0604020202020204" pitchFamily="34" charset="0"/>
            </a:endParaRPr>
          </a:p>
        </p:txBody>
      </p:sp>
      <p:sp>
        <p:nvSpPr>
          <p:cNvPr id="92" name="Text Box 88"/>
          <p:cNvSpPr txBox="1">
            <a:spLocks noChangeArrowheads="1"/>
          </p:cNvSpPr>
          <p:nvPr/>
        </p:nvSpPr>
        <p:spPr bwMode="auto">
          <a:xfrm>
            <a:off x="6889695" y="4130406"/>
            <a:ext cx="26962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1200" b="1" dirty="0" smtClean="0">
                <a:solidFill>
                  <a:srgbClr val="4D4D4D"/>
                </a:solidFill>
                <a:latin typeface="Arial" panose="020B0604020202020204" pitchFamily="34" charset="0"/>
                <a:cs typeface="Arial" panose="020B0604020202020204" pitchFamily="34" charset="0"/>
              </a:rPr>
              <a:t>5</a:t>
            </a:r>
            <a:endParaRPr lang="en-GB" altLang="en-US" sz="1200" b="1" dirty="0">
              <a:solidFill>
                <a:srgbClr val="4D4D4D"/>
              </a:solidFill>
              <a:latin typeface="Arial" panose="020B0604020202020204" pitchFamily="34" charset="0"/>
              <a:cs typeface="Arial" panose="020B0604020202020204" pitchFamily="34" charset="0"/>
            </a:endParaRPr>
          </a:p>
        </p:txBody>
      </p:sp>
      <p:cxnSp>
        <p:nvCxnSpPr>
          <p:cNvPr id="93" name="Straight Connector 92"/>
          <p:cNvCxnSpPr/>
          <p:nvPr/>
        </p:nvCxnSpPr>
        <p:spPr>
          <a:xfrm flipV="1">
            <a:off x="5187635" y="2179013"/>
            <a:ext cx="0" cy="1903693"/>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cxnSp>
      <p:graphicFrame>
        <p:nvGraphicFramePr>
          <p:cNvPr id="94" name="Table 93"/>
          <p:cNvGraphicFramePr>
            <a:graphicFrameLocks noGrp="1"/>
          </p:cNvGraphicFramePr>
          <p:nvPr>
            <p:extLst>
              <p:ext uri="{D42A27DB-BD31-4B8C-83A1-F6EECF244321}">
                <p14:modId xmlns:p14="http://schemas.microsoft.com/office/powerpoint/2010/main" xmlns="" val="1540189784"/>
              </p:ext>
            </p:extLst>
          </p:nvPr>
        </p:nvGraphicFramePr>
        <p:xfrm>
          <a:off x="2662410" y="2632415"/>
          <a:ext cx="2356042" cy="1112520"/>
        </p:xfrm>
        <a:graphic>
          <a:graphicData uri="http://schemas.openxmlformats.org/drawingml/2006/table">
            <a:tbl>
              <a:tblPr firstRow="1" bandRow="1">
                <a:tableStyleId>{5C22544A-7EE6-4342-B048-85BDC9FD1C3A}</a:tableStyleId>
              </a:tblPr>
              <a:tblGrid>
                <a:gridCol w="960692"/>
                <a:gridCol w="1395350"/>
              </a:tblGrid>
              <a:tr h="330621">
                <a:tc>
                  <a:txBody>
                    <a:bodyPr/>
                    <a:lstStyle/>
                    <a:p>
                      <a:pPr>
                        <a:lnSpc>
                          <a:spcPts val="1100"/>
                        </a:lnSpc>
                      </a:pPr>
                      <a:endParaRPr lang="en-GB"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ts val="1100"/>
                        </a:lnSpc>
                      </a:pPr>
                      <a:r>
                        <a:rPr lang="en-GB" sz="1000" dirty="0" smtClean="0">
                          <a:solidFill>
                            <a:schemeClr val="tx1"/>
                          </a:solidFill>
                        </a:rPr>
                        <a:t>HR for TTR (95%</a:t>
                      </a:r>
                      <a:r>
                        <a:rPr lang="en-GB" sz="1000" baseline="0" dirty="0" smtClean="0">
                          <a:solidFill>
                            <a:schemeClr val="tx1"/>
                          </a:solidFill>
                        </a:rPr>
                        <a:t>CI)</a:t>
                      </a:r>
                      <a:br>
                        <a:rPr lang="en-GB" sz="1000" baseline="0" dirty="0" smtClean="0">
                          <a:solidFill>
                            <a:schemeClr val="tx1"/>
                          </a:solidFill>
                        </a:rPr>
                      </a:br>
                      <a:r>
                        <a:rPr lang="en-GB" sz="1000" baseline="0" dirty="0" smtClean="0">
                          <a:solidFill>
                            <a:schemeClr val="tx1"/>
                          </a:solidFill>
                        </a:rPr>
                        <a:t>p-value (adjusted)</a:t>
                      </a:r>
                      <a:endParaRPr lang="en-GB"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r h="330621">
                <a:tc>
                  <a:txBody>
                    <a:bodyPr/>
                    <a:lstStyle/>
                    <a:p>
                      <a:pPr>
                        <a:lnSpc>
                          <a:spcPts val="1100"/>
                        </a:lnSpc>
                      </a:pPr>
                      <a:r>
                        <a:rPr lang="en-GB" sz="1000" i="1" dirty="0" smtClean="0">
                          <a:solidFill>
                            <a:schemeClr val="tx1"/>
                          </a:solidFill>
                        </a:rPr>
                        <a:t>BRAF</a:t>
                      </a:r>
                      <a:endParaRPr lang="en-GB" sz="1000" i="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ts val="1100"/>
                        </a:lnSpc>
                      </a:pPr>
                      <a:r>
                        <a:rPr lang="en-GB" sz="1000" b="1" dirty="0" smtClean="0">
                          <a:solidFill>
                            <a:schemeClr val="tx1"/>
                          </a:solidFill>
                        </a:rPr>
                        <a:t>1.49</a:t>
                      </a:r>
                      <a:r>
                        <a:rPr lang="en-GB" sz="1000" dirty="0" smtClean="0">
                          <a:solidFill>
                            <a:schemeClr val="tx1"/>
                          </a:solidFill>
                        </a:rPr>
                        <a:t> (1.19; 1.87)</a:t>
                      </a:r>
                      <a:br>
                        <a:rPr lang="en-GB" sz="1000" dirty="0" smtClean="0">
                          <a:solidFill>
                            <a:schemeClr val="tx1"/>
                          </a:solidFill>
                        </a:rPr>
                      </a:br>
                      <a:r>
                        <a:rPr lang="en-GB" sz="1000" dirty="0" smtClean="0">
                          <a:solidFill>
                            <a:schemeClr val="tx1"/>
                          </a:solidFill>
                        </a:rPr>
                        <a:t>0.0005</a:t>
                      </a:r>
                      <a:endParaRPr lang="en-GB"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r h="330621">
                <a:tc>
                  <a:txBody>
                    <a:bodyPr/>
                    <a:lstStyle/>
                    <a:p>
                      <a:pPr>
                        <a:lnSpc>
                          <a:spcPts val="1100"/>
                        </a:lnSpc>
                      </a:pPr>
                      <a:r>
                        <a:rPr lang="en-GB" sz="1000" i="1" dirty="0" smtClean="0">
                          <a:solidFill>
                            <a:schemeClr val="tx1"/>
                          </a:solidFill>
                        </a:rPr>
                        <a:t>KRAS exon 2</a:t>
                      </a:r>
                      <a:endParaRPr lang="en-GB" sz="1000" i="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ts val="1100"/>
                        </a:lnSpc>
                      </a:pPr>
                      <a:r>
                        <a:rPr lang="en-GB" sz="1000" b="1" dirty="0" smtClean="0">
                          <a:solidFill>
                            <a:schemeClr val="tx1"/>
                          </a:solidFill>
                        </a:rPr>
                        <a:t>1.60</a:t>
                      </a:r>
                      <a:r>
                        <a:rPr lang="en-GB" sz="1000" dirty="0" smtClean="0">
                          <a:solidFill>
                            <a:schemeClr val="tx1"/>
                          </a:solidFill>
                        </a:rPr>
                        <a:t> (1.60; 1.83)</a:t>
                      </a:r>
                      <a:br>
                        <a:rPr lang="en-GB" sz="1000" dirty="0" smtClean="0">
                          <a:solidFill>
                            <a:schemeClr val="tx1"/>
                          </a:solidFill>
                        </a:rPr>
                      </a:br>
                      <a:r>
                        <a:rPr lang="en-GB" sz="1000" dirty="0" smtClean="0">
                          <a:solidFill>
                            <a:schemeClr val="tx1"/>
                          </a:solidFill>
                        </a:rPr>
                        <a:t>&lt;0.0001</a:t>
                      </a:r>
                      <a:endParaRPr lang="en-GB"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bl>
          </a:graphicData>
        </a:graphic>
      </p:graphicFrame>
      <p:sp>
        <p:nvSpPr>
          <p:cNvPr id="95" name="Freeform 2"/>
          <p:cNvSpPr>
            <a:spLocks/>
          </p:cNvSpPr>
          <p:nvPr/>
        </p:nvSpPr>
        <p:spPr bwMode="auto">
          <a:xfrm>
            <a:off x="2440119" y="1709608"/>
            <a:ext cx="4571653" cy="963472"/>
          </a:xfrm>
          <a:custGeom>
            <a:avLst/>
            <a:gdLst>
              <a:gd name="T0" fmla="*/ 352 w 359"/>
              <a:gd name="T1" fmla="*/ 76 h 76"/>
              <a:gd name="T2" fmla="*/ 348 w 359"/>
              <a:gd name="T3" fmla="*/ 74 h 76"/>
              <a:gd name="T4" fmla="*/ 307 w 359"/>
              <a:gd name="T5" fmla="*/ 72 h 76"/>
              <a:gd name="T6" fmla="*/ 290 w 359"/>
              <a:gd name="T7" fmla="*/ 68 h 76"/>
              <a:gd name="T8" fmla="*/ 267 w 359"/>
              <a:gd name="T9" fmla="*/ 66 h 76"/>
              <a:gd name="T10" fmla="*/ 238 w 359"/>
              <a:gd name="T11" fmla="*/ 64 h 76"/>
              <a:gd name="T12" fmla="*/ 226 w 359"/>
              <a:gd name="T13" fmla="*/ 61 h 76"/>
              <a:gd name="T14" fmla="*/ 187 w 359"/>
              <a:gd name="T15" fmla="*/ 59 h 76"/>
              <a:gd name="T16" fmla="*/ 175 w 359"/>
              <a:gd name="T17" fmla="*/ 57 h 76"/>
              <a:gd name="T18" fmla="*/ 146 w 359"/>
              <a:gd name="T19" fmla="*/ 57 h 76"/>
              <a:gd name="T20" fmla="*/ 141 w 359"/>
              <a:gd name="T21" fmla="*/ 55 h 76"/>
              <a:gd name="T22" fmla="*/ 136 w 359"/>
              <a:gd name="T23" fmla="*/ 52 h 76"/>
              <a:gd name="T24" fmla="*/ 131 w 359"/>
              <a:gd name="T25" fmla="*/ 50 h 76"/>
              <a:gd name="T26" fmla="*/ 123 w 359"/>
              <a:gd name="T27" fmla="*/ 48 h 76"/>
              <a:gd name="T28" fmla="*/ 109 w 359"/>
              <a:gd name="T29" fmla="*/ 46 h 76"/>
              <a:gd name="T30" fmla="*/ 106 w 359"/>
              <a:gd name="T31" fmla="*/ 44 h 76"/>
              <a:gd name="T32" fmla="*/ 99 w 359"/>
              <a:gd name="T33" fmla="*/ 42 h 76"/>
              <a:gd name="T34" fmla="*/ 90 w 359"/>
              <a:gd name="T35" fmla="*/ 40 h 76"/>
              <a:gd name="T36" fmla="*/ 86 w 359"/>
              <a:gd name="T37" fmla="*/ 37 h 76"/>
              <a:gd name="T38" fmla="*/ 81 w 359"/>
              <a:gd name="T39" fmla="*/ 35 h 76"/>
              <a:gd name="T40" fmla="*/ 77 w 359"/>
              <a:gd name="T41" fmla="*/ 33 h 76"/>
              <a:gd name="T42" fmla="*/ 74 w 359"/>
              <a:gd name="T43" fmla="*/ 30 h 76"/>
              <a:gd name="T44" fmla="*/ 67 w 359"/>
              <a:gd name="T45" fmla="*/ 28 h 76"/>
              <a:gd name="T46" fmla="*/ 64 w 359"/>
              <a:gd name="T47" fmla="*/ 26 h 76"/>
              <a:gd name="T48" fmla="*/ 58 w 359"/>
              <a:gd name="T49" fmla="*/ 23 h 76"/>
              <a:gd name="T50" fmla="*/ 55 w 359"/>
              <a:gd name="T51" fmla="*/ 19 h 76"/>
              <a:gd name="T52" fmla="*/ 49 w 359"/>
              <a:gd name="T53" fmla="*/ 15 h 76"/>
              <a:gd name="T54" fmla="*/ 47 w 359"/>
              <a:gd name="T55" fmla="*/ 13 h 76"/>
              <a:gd name="T56" fmla="*/ 43 w 359"/>
              <a:gd name="T57" fmla="*/ 10 h 76"/>
              <a:gd name="T58" fmla="*/ 40 w 359"/>
              <a:gd name="T59" fmla="*/ 8 h 76"/>
              <a:gd name="T60" fmla="*/ 30 w 359"/>
              <a:gd name="T61" fmla="*/ 6 h 76"/>
              <a:gd name="T62" fmla="*/ 27 w 359"/>
              <a:gd name="T63" fmla="*/ 4 h 76"/>
              <a:gd name="T64" fmla="*/ 18 w 359"/>
              <a:gd name="T65" fmla="*/ 2 h 76"/>
              <a:gd name="T66" fmla="*/ 4 w 359"/>
              <a:gd name="T6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9" h="76">
                <a:moveTo>
                  <a:pt x="359" y="76"/>
                </a:moveTo>
                <a:lnTo>
                  <a:pt x="352" y="76"/>
                </a:lnTo>
                <a:lnTo>
                  <a:pt x="352" y="74"/>
                </a:lnTo>
                <a:lnTo>
                  <a:pt x="348" y="74"/>
                </a:lnTo>
                <a:lnTo>
                  <a:pt x="348" y="72"/>
                </a:lnTo>
                <a:lnTo>
                  <a:pt x="307" y="72"/>
                </a:lnTo>
                <a:lnTo>
                  <a:pt x="290" y="72"/>
                </a:lnTo>
                <a:lnTo>
                  <a:pt x="290" y="68"/>
                </a:lnTo>
                <a:lnTo>
                  <a:pt x="267" y="68"/>
                </a:lnTo>
                <a:lnTo>
                  <a:pt x="267" y="66"/>
                </a:lnTo>
                <a:lnTo>
                  <a:pt x="238" y="66"/>
                </a:lnTo>
                <a:lnTo>
                  <a:pt x="238" y="64"/>
                </a:lnTo>
                <a:lnTo>
                  <a:pt x="226" y="64"/>
                </a:lnTo>
                <a:lnTo>
                  <a:pt x="226" y="61"/>
                </a:lnTo>
                <a:lnTo>
                  <a:pt x="187" y="61"/>
                </a:lnTo>
                <a:lnTo>
                  <a:pt x="187" y="59"/>
                </a:lnTo>
                <a:lnTo>
                  <a:pt x="175" y="59"/>
                </a:lnTo>
                <a:lnTo>
                  <a:pt x="175" y="57"/>
                </a:lnTo>
                <a:lnTo>
                  <a:pt x="160" y="57"/>
                </a:lnTo>
                <a:lnTo>
                  <a:pt x="146" y="57"/>
                </a:lnTo>
                <a:lnTo>
                  <a:pt x="141" y="57"/>
                </a:lnTo>
                <a:lnTo>
                  <a:pt x="141" y="55"/>
                </a:lnTo>
                <a:lnTo>
                  <a:pt x="136" y="55"/>
                </a:lnTo>
                <a:lnTo>
                  <a:pt x="136" y="52"/>
                </a:lnTo>
                <a:lnTo>
                  <a:pt x="131" y="52"/>
                </a:lnTo>
                <a:lnTo>
                  <a:pt x="131" y="50"/>
                </a:lnTo>
                <a:lnTo>
                  <a:pt x="123" y="50"/>
                </a:lnTo>
                <a:lnTo>
                  <a:pt x="123" y="48"/>
                </a:lnTo>
                <a:lnTo>
                  <a:pt x="109" y="48"/>
                </a:lnTo>
                <a:lnTo>
                  <a:pt x="109" y="46"/>
                </a:lnTo>
                <a:lnTo>
                  <a:pt x="106" y="46"/>
                </a:lnTo>
                <a:lnTo>
                  <a:pt x="106" y="44"/>
                </a:lnTo>
                <a:lnTo>
                  <a:pt x="99" y="44"/>
                </a:lnTo>
                <a:lnTo>
                  <a:pt x="99" y="42"/>
                </a:lnTo>
                <a:lnTo>
                  <a:pt x="90" y="42"/>
                </a:lnTo>
                <a:lnTo>
                  <a:pt x="90" y="40"/>
                </a:lnTo>
                <a:lnTo>
                  <a:pt x="86" y="40"/>
                </a:lnTo>
                <a:lnTo>
                  <a:pt x="86" y="37"/>
                </a:lnTo>
                <a:lnTo>
                  <a:pt x="81" y="37"/>
                </a:lnTo>
                <a:lnTo>
                  <a:pt x="81" y="35"/>
                </a:lnTo>
                <a:lnTo>
                  <a:pt x="77" y="35"/>
                </a:lnTo>
                <a:lnTo>
                  <a:pt x="77" y="33"/>
                </a:lnTo>
                <a:lnTo>
                  <a:pt x="74" y="33"/>
                </a:lnTo>
                <a:lnTo>
                  <a:pt x="74" y="30"/>
                </a:lnTo>
                <a:lnTo>
                  <a:pt x="67" y="30"/>
                </a:lnTo>
                <a:lnTo>
                  <a:pt x="67" y="28"/>
                </a:lnTo>
                <a:lnTo>
                  <a:pt x="64" y="28"/>
                </a:lnTo>
                <a:lnTo>
                  <a:pt x="64" y="26"/>
                </a:lnTo>
                <a:lnTo>
                  <a:pt x="58" y="26"/>
                </a:lnTo>
                <a:lnTo>
                  <a:pt x="58" y="23"/>
                </a:lnTo>
                <a:lnTo>
                  <a:pt x="55" y="23"/>
                </a:lnTo>
                <a:lnTo>
                  <a:pt x="55" y="19"/>
                </a:lnTo>
                <a:lnTo>
                  <a:pt x="49" y="19"/>
                </a:lnTo>
                <a:lnTo>
                  <a:pt x="49" y="15"/>
                </a:lnTo>
                <a:lnTo>
                  <a:pt x="47" y="15"/>
                </a:lnTo>
                <a:lnTo>
                  <a:pt x="47" y="13"/>
                </a:lnTo>
                <a:lnTo>
                  <a:pt x="43" y="13"/>
                </a:lnTo>
                <a:lnTo>
                  <a:pt x="43" y="10"/>
                </a:lnTo>
                <a:lnTo>
                  <a:pt x="40" y="10"/>
                </a:lnTo>
                <a:lnTo>
                  <a:pt x="40" y="8"/>
                </a:lnTo>
                <a:lnTo>
                  <a:pt x="30" y="8"/>
                </a:lnTo>
                <a:lnTo>
                  <a:pt x="30" y="6"/>
                </a:lnTo>
                <a:lnTo>
                  <a:pt x="27" y="6"/>
                </a:lnTo>
                <a:lnTo>
                  <a:pt x="27" y="4"/>
                </a:lnTo>
                <a:lnTo>
                  <a:pt x="18" y="4"/>
                </a:lnTo>
                <a:lnTo>
                  <a:pt x="18" y="2"/>
                </a:lnTo>
                <a:lnTo>
                  <a:pt x="4" y="2"/>
                </a:lnTo>
                <a:lnTo>
                  <a:pt x="4" y="0"/>
                </a:lnTo>
                <a:lnTo>
                  <a:pt x="0" y="0"/>
                </a:lnTo>
              </a:path>
            </a:pathLst>
          </a:custGeom>
          <a:noFill/>
          <a:ln w="19050">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 name="Freeform 3"/>
          <p:cNvSpPr>
            <a:spLocks/>
          </p:cNvSpPr>
          <p:nvPr/>
        </p:nvSpPr>
        <p:spPr bwMode="auto">
          <a:xfrm>
            <a:off x="2440119" y="1709608"/>
            <a:ext cx="4584387" cy="824022"/>
          </a:xfrm>
          <a:custGeom>
            <a:avLst/>
            <a:gdLst>
              <a:gd name="T0" fmla="*/ 305 w 360"/>
              <a:gd name="T1" fmla="*/ 65 h 65"/>
              <a:gd name="T2" fmla="*/ 284 w 360"/>
              <a:gd name="T3" fmla="*/ 63 h 65"/>
              <a:gd name="T4" fmla="*/ 244 w 360"/>
              <a:gd name="T5" fmla="*/ 61 h 65"/>
              <a:gd name="T6" fmla="*/ 229 w 360"/>
              <a:gd name="T7" fmla="*/ 60 h 65"/>
              <a:gd name="T8" fmla="*/ 217 w 360"/>
              <a:gd name="T9" fmla="*/ 58 h 65"/>
              <a:gd name="T10" fmla="*/ 215 w 360"/>
              <a:gd name="T11" fmla="*/ 56 h 65"/>
              <a:gd name="T12" fmla="*/ 192 w 360"/>
              <a:gd name="T13" fmla="*/ 54 h 65"/>
              <a:gd name="T14" fmla="*/ 177 w 360"/>
              <a:gd name="T15" fmla="*/ 54 h 65"/>
              <a:gd name="T16" fmla="*/ 166 w 360"/>
              <a:gd name="T17" fmla="*/ 52 h 65"/>
              <a:gd name="T18" fmla="*/ 152 w 360"/>
              <a:gd name="T19" fmla="*/ 50 h 65"/>
              <a:gd name="T20" fmla="*/ 145 w 360"/>
              <a:gd name="T21" fmla="*/ 48 h 65"/>
              <a:gd name="T22" fmla="*/ 138 w 360"/>
              <a:gd name="T23" fmla="*/ 46 h 65"/>
              <a:gd name="T24" fmla="*/ 129 w 360"/>
              <a:gd name="T25" fmla="*/ 44 h 65"/>
              <a:gd name="T26" fmla="*/ 123 w 360"/>
              <a:gd name="T27" fmla="*/ 41 h 65"/>
              <a:gd name="T28" fmla="*/ 116 w 360"/>
              <a:gd name="T29" fmla="*/ 39 h 65"/>
              <a:gd name="T30" fmla="*/ 110 w 360"/>
              <a:gd name="T31" fmla="*/ 37 h 65"/>
              <a:gd name="T32" fmla="*/ 105 w 360"/>
              <a:gd name="T33" fmla="*/ 35 h 65"/>
              <a:gd name="T34" fmla="*/ 98 w 360"/>
              <a:gd name="T35" fmla="*/ 33 h 65"/>
              <a:gd name="T36" fmla="*/ 93 w 360"/>
              <a:gd name="T37" fmla="*/ 31 h 65"/>
              <a:gd name="T38" fmla="*/ 88 w 360"/>
              <a:gd name="T39" fmla="*/ 28 h 65"/>
              <a:gd name="T40" fmla="*/ 83 w 360"/>
              <a:gd name="T41" fmla="*/ 26 h 65"/>
              <a:gd name="T42" fmla="*/ 77 w 360"/>
              <a:gd name="T43" fmla="*/ 23 h 65"/>
              <a:gd name="T44" fmla="*/ 72 w 360"/>
              <a:gd name="T45" fmla="*/ 21 h 65"/>
              <a:gd name="T46" fmla="*/ 67 w 360"/>
              <a:gd name="T47" fmla="*/ 18 h 65"/>
              <a:gd name="T48" fmla="*/ 62 w 360"/>
              <a:gd name="T49" fmla="*/ 15 h 65"/>
              <a:gd name="T50" fmla="*/ 56 w 360"/>
              <a:gd name="T51" fmla="*/ 13 h 65"/>
              <a:gd name="T52" fmla="*/ 49 w 360"/>
              <a:gd name="T53" fmla="*/ 11 h 65"/>
              <a:gd name="T54" fmla="*/ 44 w 360"/>
              <a:gd name="T55" fmla="*/ 8 h 65"/>
              <a:gd name="T56" fmla="*/ 39 w 360"/>
              <a:gd name="T57" fmla="*/ 6 h 65"/>
              <a:gd name="T58" fmla="*/ 29 w 360"/>
              <a:gd name="T59" fmla="*/ 4 h 65"/>
              <a:gd name="T60" fmla="*/ 20 w 360"/>
              <a:gd name="T61" fmla="*/ 2 h 65"/>
              <a:gd name="T62" fmla="*/ 0 w 360"/>
              <a:gd name="T6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0" h="65">
                <a:moveTo>
                  <a:pt x="360" y="65"/>
                </a:moveTo>
                <a:lnTo>
                  <a:pt x="305" y="65"/>
                </a:lnTo>
                <a:lnTo>
                  <a:pt x="305" y="63"/>
                </a:lnTo>
                <a:lnTo>
                  <a:pt x="284" y="63"/>
                </a:lnTo>
                <a:lnTo>
                  <a:pt x="284" y="61"/>
                </a:lnTo>
                <a:lnTo>
                  <a:pt x="244" y="61"/>
                </a:lnTo>
                <a:lnTo>
                  <a:pt x="244" y="60"/>
                </a:lnTo>
                <a:lnTo>
                  <a:pt x="229" y="60"/>
                </a:lnTo>
                <a:lnTo>
                  <a:pt x="229" y="58"/>
                </a:lnTo>
                <a:lnTo>
                  <a:pt x="217" y="58"/>
                </a:lnTo>
                <a:lnTo>
                  <a:pt x="215" y="58"/>
                </a:lnTo>
                <a:lnTo>
                  <a:pt x="215" y="56"/>
                </a:lnTo>
                <a:lnTo>
                  <a:pt x="192" y="56"/>
                </a:lnTo>
                <a:lnTo>
                  <a:pt x="192" y="54"/>
                </a:lnTo>
                <a:lnTo>
                  <a:pt x="183" y="54"/>
                </a:lnTo>
                <a:lnTo>
                  <a:pt x="177" y="54"/>
                </a:lnTo>
                <a:lnTo>
                  <a:pt x="177" y="52"/>
                </a:lnTo>
                <a:lnTo>
                  <a:pt x="166" y="52"/>
                </a:lnTo>
                <a:lnTo>
                  <a:pt x="166" y="50"/>
                </a:lnTo>
                <a:lnTo>
                  <a:pt x="152" y="50"/>
                </a:lnTo>
                <a:lnTo>
                  <a:pt x="152" y="48"/>
                </a:lnTo>
                <a:lnTo>
                  <a:pt x="145" y="48"/>
                </a:lnTo>
                <a:lnTo>
                  <a:pt x="145" y="46"/>
                </a:lnTo>
                <a:lnTo>
                  <a:pt x="138" y="46"/>
                </a:lnTo>
                <a:lnTo>
                  <a:pt x="138" y="44"/>
                </a:lnTo>
                <a:lnTo>
                  <a:pt x="129" y="44"/>
                </a:lnTo>
                <a:lnTo>
                  <a:pt x="129" y="41"/>
                </a:lnTo>
                <a:lnTo>
                  <a:pt x="123" y="41"/>
                </a:lnTo>
                <a:cubicBezTo>
                  <a:pt x="123" y="39"/>
                  <a:pt x="123" y="39"/>
                  <a:pt x="123" y="39"/>
                </a:cubicBezTo>
                <a:lnTo>
                  <a:pt x="116" y="39"/>
                </a:lnTo>
                <a:lnTo>
                  <a:pt x="116" y="37"/>
                </a:lnTo>
                <a:lnTo>
                  <a:pt x="110" y="37"/>
                </a:lnTo>
                <a:lnTo>
                  <a:pt x="110" y="35"/>
                </a:lnTo>
                <a:lnTo>
                  <a:pt x="105" y="35"/>
                </a:lnTo>
                <a:lnTo>
                  <a:pt x="105" y="33"/>
                </a:lnTo>
                <a:lnTo>
                  <a:pt x="98" y="33"/>
                </a:lnTo>
                <a:lnTo>
                  <a:pt x="98" y="31"/>
                </a:lnTo>
                <a:lnTo>
                  <a:pt x="93" y="31"/>
                </a:lnTo>
                <a:lnTo>
                  <a:pt x="93" y="28"/>
                </a:lnTo>
                <a:lnTo>
                  <a:pt x="88" y="28"/>
                </a:lnTo>
                <a:lnTo>
                  <a:pt x="88" y="26"/>
                </a:lnTo>
                <a:lnTo>
                  <a:pt x="83" y="26"/>
                </a:lnTo>
                <a:lnTo>
                  <a:pt x="83" y="23"/>
                </a:lnTo>
                <a:lnTo>
                  <a:pt x="77" y="23"/>
                </a:lnTo>
                <a:lnTo>
                  <a:pt x="77" y="21"/>
                </a:lnTo>
                <a:lnTo>
                  <a:pt x="72" y="21"/>
                </a:lnTo>
                <a:lnTo>
                  <a:pt x="72" y="18"/>
                </a:lnTo>
                <a:lnTo>
                  <a:pt x="67" y="18"/>
                </a:lnTo>
                <a:lnTo>
                  <a:pt x="67" y="15"/>
                </a:lnTo>
                <a:lnTo>
                  <a:pt x="62" y="15"/>
                </a:lnTo>
                <a:lnTo>
                  <a:pt x="62" y="13"/>
                </a:lnTo>
                <a:lnTo>
                  <a:pt x="56" y="13"/>
                </a:lnTo>
                <a:lnTo>
                  <a:pt x="56" y="11"/>
                </a:lnTo>
                <a:lnTo>
                  <a:pt x="49" y="11"/>
                </a:lnTo>
                <a:lnTo>
                  <a:pt x="49" y="8"/>
                </a:lnTo>
                <a:lnTo>
                  <a:pt x="44" y="8"/>
                </a:lnTo>
                <a:lnTo>
                  <a:pt x="44" y="6"/>
                </a:lnTo>
                <a:lnTo>
                  <a:pt x="39" y="6"/>
                </a:lnTo>
                <a:lnTo>
                  <a:pt x="39" y="4"/>
                </a:lnTo>
                <a:lnTo>
                  <a:pt x="29" y="4"/>
                </a:lnTo>
                <a:lnTo>
                  <a:pt x="29" y="2"/>
                </a:lnTo>
                <a:lnTo>
                  <a:pt x="20" y="2"/>
                </a:lnTo>
                <a:lnTo>
                  <a:pt x="20" y="0"/>
                </a:lnTo>
                <a:lnTo>
                  <a:pt x="0" y="0"/>
                </a:lnTo>
              </a:path>
            </a:pathLst>
          </a:cu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 name="Freeform 4"/>
          <p:cNvSpPr>
            <a:spLocks/>
          </p:cNvSpPr>
          <p:nvPr/>
        </p:nvSpPr>
        <p:spPr bwMode="auto">
          <a:xfrm>
            <a:off x="2440119" y="1709608"/>
            <a:ext cx="4571653" cy="595831"/>
          </a:xfrm>
          <a:custGeom>
            <a:avLst/>
            <a:gdLst>
              <a:gd name="T0" fmla="*/ 359 w 359"/>
              <a:gd name="T1" fmla="*/ 47 h 47"/>
              <a:gd name="T2" fmla="*/ 352 w 359"/>
              <a:gd name="T3" fmla="*/ 47 h 47"/>
              <a:gd name="T4" fmla="*/ 352 w 359"/>
              <a:gd name="T5" fmla="*/ 45 h 47"/>
              <a:gd name="T6" fmla="*/ 328 w 359"/>
              <a:gd name="T7" fmla="*/ 45 h 47"/>
              <a:gd name="T8" fmla="*/ 328 w 359"/>
              <a:gd name="T9" fmla="*/ 44 h 47"/>
              <a:gd name="T10" fmla="*/ 308 w 359"/>
              <a:gd name="T11" fmla="*/ 44 h 47"/>
              <a:gd name="T12" fmla="*/ 308 w 359"/>
              <a:gd name="T13" fmla="*/ 42 h 47"/>
              <a:gd name="T14" fmla="*/ 292 w 359"/>
              <a:gd name="T15" fmla="*/ 42 h 47"/>
              <a:gd name="T16" fmla="*/ 292 w 359"/>
              <a:gd name="T17" fmla="*/ 41 h 47"/>
              <a:gd name="T18" fmla="*/ 274 w 359"/>
              <a:gd name="T19" fmla="*/ 41 h 47"/>
              <a:gd name="T20" fmla="*/ 265 w 359"/>
              <a:gd name="T21" fmla="*/ 41 h 47"/>
              <a:gd name="T22" fmla="*/ 265 w 359"/>
              <a:gd name="T23" fmla="*/ 39 h 47"/>
              <a:gd name="T24" fmla="*/ 243 w 359"/>
              <a:gd name="T25" fmla="*/ 39 h 47"/>
              <a:gd name="T26" fmla="*/ 243 w 359"/>
              <a:gd name="T27" fmla="*/ 38 h 47"/>
              <a:gd name="T28" fmla="*/ 218 w 359"/>
              <a:gd name="T29" fmla="*/ 38 h 47"/>
              <a:gd name="T30" fmla="*/ 218 w 359"/>
              <a:gd name="T31" fmla="*/ 36 h 47"/>
              <a:gd name="T32" fmla="*/ 199 w 359"/>
              <a:gd name="T33" fmla="*/ 36 h 47"/>
              <a:gd name="T34" fmla="*/ 199 w 359"/>
              <a:gd name="T35" fmla="*/ 35 h 47"/>
              <a:gd name="T36" fmla="*/ 187 w 359"/>
              <a:gd name="T37" fmla="*/ 35 h 47"/>
              <a:gd name="T38" fmla="*/ 182 w 359"/>
              <a:gd name="T39" fmla="*/ 35 h 47"/>
              <a:gd name="T40" fmla="*/ 177 w 359"/>
              <a:gd name="T41" fmla="*/ 35 h 47"/>
              <a:gd name="T42" fmla="*/ 177 w 359"/>
              <a:gd name="T43" fmla="*/ 33 h 47"/>
              <a:gd name="T44" fmla="*/ 162 w 359"/>
              <a:gd name="T45" fmla="*/ 33 h 47"/>
              <a:gd name="T46" fmla="*/ 162 w 359"/>
              <a:gd name="T47" fmla="*/ 31 h 47"/>
              <a:gd name="T48" fmla="*/ 147 w 359"/>
              <a:gd name="T49" fmla="*/ 31 h 47"/>
              <a:gd name="T50" fmla="*/ 147 w 359"/>
              <a:gd name="T51" fmla="*/ 29 h 47"/>
              <a:gd name="T52" fmla="*/ 141 w 359"/>
              <a:gd name="T53" fmla="*/ 29 h 47"/>
              <a:gd name="T54" fmla="*/ 141 w 359"/>
              <a:gd name="T55" fmla="*/ 28 h 47"/>
              <a:gd name="T56" fmla="*/ 133 w 359"/>
              <a:gd name="T57" fmla="*/ 28 h 47"/>
              <a:gd name="T58" fmla="*/ 133 w 359"/>
              <a:gd name="T59" fmla="*/ 26 h 47"/>
              <a:gd name="T60" fmla="*/ 123 w 359"/>
              <a:gd name="T61" fmla="*/ 26 h 47"/>
              <a:gd name="T62" fmla="*/ 123 w 359"/>
              <a:gd name="T63" fmla="*/ 24 h 47"/>
              <a:gd name="T64" fmla="*/ 117 w 359"/>
              <a:gd name="T65" fmla="*/ 24 h 47"/>
              <a:gd name="T66" fmla="*/ 117 w 359"/>
              <a:gd name="T67" fmla="*/ 22 h 47"/>
              <a:gd name="T68" fmla="*/ 110 w 359"/>
              <a:gd name="T69" fmla="*/ 22 h 47"/>
              <a:gd name="T70" fmla="*/ 110 w 359"/>
              <a:gd name="T71" fmla="*/ 20 h 47"/>
              <a:gd name="T72" fmla="*/ 100 w 359"/>
              <a:gd name="T73" fmla="*/ 20 h 47"/>
              <a:gd name="T74" fmla="*/ 100 w 359"/>
              <a:gd name="T75" fmla="*/ 18 h 47"/>
              <a:gd name="T76" fmla="*/ 96 w 359"/>
              <a:gd name="T77" fmla="*/ 18 h 47"/>
              <a:gd name="T78" fmla="*/ 96 w 359"/>
              <a:gd name="T79" fmla="*/ 16 h 47"/>
              <a:gd name="T80" fmla="*/ 87 w 359"/>
              <a:gd name="T81" fmla="*/ 16 h 47"/>
              <a:gd name="T82" fmla="*/ 87 w 359"/>
              <a:gd name="T83" fmla="*/ 15 h 47"/>
              <a:gd name="T84" fmla="*/ 84 w 359"/>
              <a:gd name="T85" fmla="*/ 15 h 47"/>
              <a:gd name="T86" fmla="*/ 84 w 359"/>
              <a:gd name="T87" fmla="*/ 13 h 47"/>
              <a:gd name="T88" fmla="*/ 79 w 359"/>
              <a:gd name="T89" fmla="*/ 13 h 47"/>
              <a:gd name="T90" fmla="*/ 79 w 359"/>
              <a:gd name="T91" fmla="*/ 12 h 47"/>
              <a:gd name="T92" fmla="*/ 72 w 359"/>
              <a:gd name="T93" fmla="*/ 12 h 47"/>
              <a:gd name="T94" fmla="*/ 72 w 359"/>
              <a:gd name="T95" fmla="*/ 10 h 47"/>
              <a:gd name="T96" fmla="*/ 68 w 359"/>
              <a:gd name="T97" fmla="*/ 10 h 47"/>
              <a:gd name="T98" fmla="*/ 68 w 359"/>
              <a:gd name="T99" fmla="*/ 8 h 47"/>
              <a:gd name="T100" fmla="*/ 61 w 359"/>
              <a:gd name="T101" fmla="*/ 8 h 47"/>
              <a:gd name="T102" fmla="*/ 61 w 359"/>
              <a:gd name="T103" fmla="*/ 6 h 47"/>
              <a:gd name="T104" fmla="*/ 57 w 359"/>
              <a:gd name="T105" fmla="*/ 6 h 47"/>
              <a:gd name="T106" fmla="*/ 57 w 359"/>
              <a:gd name="T107" fmla="*/ 5 h 47"/>
              <a:gd name="T108" fmla="*/ 51 w 359"/>
              <a:gd name="T109" fmla="*/ 5 h 47"/>
              <a:gd name="T110" fmla="*/ 51 w 359"/>
              <a:gd name="T111" fmla="*/ 3 h 47"/>
              <a:gd name="T112" fmla="*/ 43 w 359"/>
              <a:gd name="T113" fmla="*/ 3 h 47"/>
              <a:gd name="T114" fmla="*/ 43 w 359"/>
              <a:gd name="T115" fmla="*/ 2 h 47"/>
              <a:gd name="T116" fmla="*/ 33 w 359"/>
              <a:gd name="T117" fmla="*/ 2 h 47"/>
              <a:gd name="T118" fmla="*/ 33 w 359"/>
              <a:gd name="T119" fmla="*/ 0 h 47"/>
              <a:gd name="T120" fmla="*/ 0 w 359"/>
              <a:gd name="T1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9" h="47">
                <a:moveTo>
                  <a:pt x="359" y="47"/>
                </a:moveTo>
                <a:lnTo>
                  <a:pt x="352" y="47"/>
                </a:lnTo>
                <a:lnTo>
                  <a:pt x="352" y="45"/>
                </a:lnTo>
                <a:lnTo>
                  <a:pt x="328" y="45"/>
                </a:lnTo>
                <a:lnTo>
                  <a:pt x="328" y="44"/>
                </a:lnTo>
                <a:lnTo>
                  <a:pt x="308" y="44"/>
                </a:lnTo>
                <a:lnTo>
                  <a:pt x="308" y="42"/>
                </a:lnTo>
                <a:lnTo>
                  <a:pt x="292" y="42"/>
                </a:lnTo>
                <a:lnTo>
                  <a:pt x="292" y="41"/>
                </a:lnTo>
                <a:lnTo>
                  <a:pt x="274" y="41"/>
                </a:lnTo>
                <a:lnTo>
                  <a:pt x="265" y="41"/>
                </a:lnTo>
                <a:lnTo>
                  <a:pt x="265" y="39"/>
                </a:lnTo>
                <a:lnTo>
                  <a:pt x="243" y="39"/>
                </a:lnTo>
                <a:lnTo>
                  <a:pt x="243" y="38"/>
                </a:lnTo>
                <a:lnTo>
                  <a:pt x="218" y="38"/>
                </a:lnTo>
                <a:lnTo>
                  <a:pt x="218" y="36"/>
                </a:lnTo>
                <a:lnTo>
                  <a:pt x="199" y="36"/>
                </a:lnTo>
                <a:lnTo>
                  <a:pt x="199" y="35"/>
                </a:lnTo>
                <a:lnTo>
                  <a:pt x="187" y="35"/>
                </a:lnTo>
                <a:lnTo>
                  <a:pt x="182" y="35"/>
                </a:lnTo>
                <a:lnTo>
                  <a:pt x="177" y="35"/>
                </a:lnTo>
                <a:lnTo>
                  <a:pt x="177" y="33"/>
                </a:lnTo>
                <a:lnTo>
                  <a:pt x="162" y="33"/>
                </a:lnTo>
                <a:lnTo>
                  <a:pt x="162" y="31"/>
                </a:lnTo>
                <a:lnTo>
                  <a:pt x="147" y="31"/>
                </a:lnTo>
                <a:lnTo>
                  <a:pt x="147" y="29"/>
                </a:lnTo>
                <a:lnTo>
                  <a:pt x="141" y="29"/>
                </a:lnTo>
                <a:lnTo>
                  <a:pt x="141" y="28"/>
                </a:lnTo>
                <a:lnTo>
                  <a:pt x="133" y="28"/>
                </a:lnTo>
                <a:lnTo>
                  <a:pt x="133" y="26"/>
                </a:lnTo>
                <a:lnTo>
                  <a:pt x="123" y="26"/>
                </a:lnTo>
                <a:lnTo>
                  <a:pt x="123" y="24"/>
                </a:lnTo>
                <a:lnTo>
                  <a:pt x="117" y="24"/>
                </a:lnTo>
                <a:lnTo>
                  <a:pt x="117" y="22"/>
                </a:lnTo>
                <a:lnTo>
                  <a:pt x="110" y="22"/>
                </a:lnTo>
                <a:lnTo>
                  <a:pt x="110" y="20"/>
                </a:lnTo>
                <a:lnTo>
                  <a:pt x="100" y="20"/>
                </a:lnTo>
                <a:lnTo>
                  <a:pt x="100" y="18"/>
                </a:lnTo>
                <a:lnTo>
                  <a:pt x="96" y="18"/>
                </a:lnTo>
                <a:lnTo>
                  <a:pt x="96" y="16"/>
                </a:lnTo>
                <a:lnTo>
                  <a:pt x="87" y="16"/>
                </a:lnTo>
                <a:lnTo>
                  <a:pt x="87" y="15"/>
                </a:lnTo>
                <a:lnTo>
                  <a:pt x="84" y="15"/>
                </a:lnTo>
                <a:lnTo>
                  <a:pt x="84" y="13"/>
                </a:lnTo>
                <a:lnTo>
                  <a:pt x="79" y="13"/>
                </a:lnTo>
                <a:lnTo>
                  <a:pt x="79" y="12"/>
                </a:lnTo>
                <a:lnTo>
                  <a:pt x="72" y="12"/>
                </a:lnTo>
                <a:lnTo>
                  <a:pt x="72" y="10"/>
                </a:lnTo>
                <a:lnTo>
                  <a:pt x="68" y="10"/>
                </a:lnTo>
                <a:lnTo>
                  <a:pt x="68" y="8"/>
                </a:lnTo>
                <a:lnTo>
                  <a:pt x="61" y="8"/>
                </a:lnTo>
                <a:lnTo>
                  <a:pt x="61" y="6"/>
                </a:lnTo>
                <a:lnTo>
                  <a:pt x="57" y="6"/>
                </a:lnTo>
                <a:lnTo>
                  <a:pt x="57" y="5"/>
                </a:lnTo>
                <a:lnTo>
                  <a:pt x="51" y="5"/>
                </a:lnTo>
                <a:lnTo>
                  <a:pt x="51" y="3"/>
                </a:lnTo>
                <a:lnTo>
                  <a:pt x="43" y="3"/>
                </a:lnTo>
                <a:lnTo>
                  <a:pt x="43" y="2"/>
                </a:lnTo>
                <a:lnTo>
                  <a:pt x="33" y="2"/>
                </a:lnTo>
                <a:lnTo>
                  <a:pt x="33" y="0"/>
                </a:lnTo>
                <a:lnTo>
                  <a:pt x="0" y="0"/>
                </a:lnTo>
              </a:path>
            </a:pathLst>
          </a:cu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98" name="Straight Connector 97"/>
          <p:cNvCxnSpPr/>
          <p:nvPr/>
        </p:nvCxnSpPr>
        <p:spPr>
          <a:xfrm>
            <a:off x="5805933" y="3723694"/>
            <a:ext cx="255319"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99" name="TextBox 98"/>
          <p:cNvSpPr txBox="1"/>
          <p:nvPr/>
        </p:nvSpPr>
        <p:spPr>
          <a:xfrm>
            <a:off x="6155349" y="3601473"/>
            <a:ext cx="385042" cy="246221"/>
          </a:xfrm>
          <a:prstGeom prst="rect">
            <a:avLst/>
          </a:prstGeom>
          <a:noFill/>
        </p:spPr>
        <p:txBody>
          <a:bodyPr wrap="none" rtlCol="0">
            <a:spAutoFit/>
          </a:bodyPr>
          <a:lstStyle/>
          <a:p>
            <a:r>
              <a:rPr lang="en-GB" sz="1000" dirty="0" smtClean="0">
                <a:solidFill>
                  <a:srgbClr val="4D4D4D"/>
                </a:solidFill>
              </a:rPr>
              <a:t>WT</a:t>
            </a:r>
            <a:endParaRPr lang="en-GB" sz="1000" dirty="0">
              <a:solidFill>
                <a:srgbClr val="4D4D4D"/>
              </a:solidFill>
            </a:endParaRPr>
          </a:p>
        </p:txBody>
      </p:sp>
      <p:cxnSp>
        <p:nvCxnSpPr>
          <p:cNvPr id="100" name="Straight Connector 99"/>
          <p:cNvCxnSpPr/>
          <p:nvPr/>
        </p:nvCxnSpPr>
        <p:spPr>
          <a:xfrm>
            <a:off x="5805933" y="3912467"/>
            <a:ext cx="255319" cy="0"/>
          </a:xfrm>
          <a:prstGeom prst="line">
            <a:avLst/>
          </a:prstGeom>
          <a:noFill/>
          <a:ln w="19050">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101" name="TextBox 100"/>
          <p:cNvSpPr txBox="1"/>
          <p:nvPr/>
        </p:nvSpPr>
        <p:spPr>
          <a:xfrm>
            <a:off x="6155349" y="3790246"/>
            <a:ext cx="950901" cy="246221"/>
          </a:xfrm>
          <a:prstGeom prst="rect">
            <a:avLst/>
          </a:prstGeom>
          <a:noFill/>
        </p:spPr>
        <p:txBody>
          <a:bodyPr wrap="none" rtlCol="0">
            <a:spAutoFit/>
          </a:bodyPr>
          <a:lstStyle/>
          <a:p>
            <a:r>
              <a:rPr lang="en-GB" sz="1000" i="1" dirty="0" smtClean="0">
                <a:solidFill>
                  <a:srgbClr val="4D4D4D"/>
                </a:solidFill>
              </a:rPr>
              <a:t>BRAF</a:t>
            </a:r>
            <a:r>
              <a:rPr lang="en-GB" sz="1000" dirty="0" smtClean="0">
                <a:solidFill>
                  <a:srgbClr val="4D4D4D"/>
                </a:solidFill>
              </a:rPr>
              <a:t> mutant</a:t>
            </a:r>
            <a:endParaRPr lang="en-GB" sz="1000" dirty="0">
              <a:solidFill>
                <a:srgbClr val="4D4D4D"/>
              </a:solidFill>
            </a:endParaRPr>
          </a:p>
        </p:txBody>
      </p:sp>
      <p:cxnSp>
        <p:nvCxnSpPr>
          <p:cNvPr id="102" name="Straight Connector 101"/>
          <p:cNvCxnSpPr/>
          <p:nvPr/>
        </p:nvCxnSpPr>
        <p:spPr>
          <a:xfrm>
            <a:off x="5805933" y="3537123"/>
            <a:ext cx="255319"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103" name="TextBox 102"/>
          <p:cNvSpPr txBox="1"/>
          <p:nvPr/>
        </p:nvSpPr>
        <p:spPr>
          <a:xfrm>
            <a:off x="6155349" y="3414902"/>
            <a:ext cx="957313" cy="246221"/>
          </a:xfrm>
          <a:prstGeom prst="rect">
            <a:avLst/>
          </a:prstGeom>
          <a:noFill/>
        </p:spPr>
        <p:txBody>
          <a:bodyPr wrap="none" rtlCol="0">
            <a:spAutoFit/>
          </a:bodyPr>
          <a:lstStyle/>
          <a:p>
            <a:r>
              <a:rPr lang="en-GB" sz="1000" i="1" dirty="0" smtClean="0">
                <a:solidFill>
                  <a:srgbClr val="4D4D4D"/>
                </a:solidFill>
              </a:rPr>
              <a:t>KRAS</a:t>
            </a:r>
            <a:r>
              <a:rPr lang="en-GB" sz="1000" dirty="0" smtClean="0">
                <a:solidFill>
                  <a:srgbClr val="4D4D4D"/>
                </a:solidFill>
              </a:rPr>
              <a:t> mutant</a:t>
            </a:r>
            <a:endParaRPr lang="en-GB" sz="1000" dirty="0">
              <a:solidFill>
                <a:srgbClr val="4D4D4D"/>
              </a:solidFill>
            </a:endParaRPr>
          </a:p>
        </p:txBody>
      </p:sp>
      <p:sp>
        <p:nvSpPr>
          <p:cNvPr id="104" name="TextBox 103"/>
          <p:cNvSpPr txBox="1"/>
          <p:nvPr/>
        </p:nvSpPr>
        <p:spPr>
          <a:xfrm>
            <a:off x="5308822" y="1947059"/>
            <a:ext cx="439544" cy="246221"/>
          </a:xfrm>
          <a:prstGeom prst="rect">
            <a:avLst/>
          </a:prstGeom>
          <a:noFill/>
        </p:spPr>
        <p:txBody>
          <a:bodyPr wrap="none" rtlCol="0">
            <a:spAutoFit/>
          </a:bodyPr>
          <a:lstStyle/>
          <a:p>
            <a:r>
              <a:rPr lang="en-GB" sz="1000" dirty="0" smtClean="0">
                <a:solidFill>
                  <a:srgbClr val="4D4D4D"/>
                </a:solidFill>
              </a:rPr>
              <a:t>80%</a:t>
            </a:r>
            <a:endParaRPr lang="en-GB" sz="1000" dirty="0">
              <a:solidFill>
                <a:srgbClr val="4D4D4D"/>
              </a:solidFill>
            </a:endParaRPr>
          </a:p>
        </p:txBody>
      </p:sp>
      <p:sp>
        <p:nvSpPr>
          <p:cNvPr id="105" name="TextBox 104"/>
          <p:cNvSpPr txBox="1"/>
          <p:nvPr/>
        </p:nvSpPr>
        <p:spPr>
          <a:xfrm>
            <a:off x="5308822" y="2211599"/>
            <a:ext cx="439544" cy="246221"/>
          </a:xfrm>
          <a:prstGeom prst="rect">
            <a:avLst/>
          </a:prstGeom>
          <a:noFill/>
        </p:spPr>
        <p:txBody>
          <a:bodyPr wrap="none" rtlCol="0">
            <a:spAutoFit/>
          </a:bodyPr>
          <a:lstStyle/>
          <a:p>
            <a:r>
              <a:rPr lang="en-GB" sz="1000" dirty="0" smtClean="0">
                <a:solidFill>
                  <a:srgbClr val="4D4D4D"/>
                </a:solidFill>
              </a:rPr>
              <a:t>70%</a:t>
            </a:r>
            <a:endParaRPr lang="en-GB" sz="1000" dirty="0">
              <a:solidFill>
                <a:srgbClr val="4D4D4D"/>
              </a:solidFill>
            </a:endParaRPr>
          </a:p>
        </p:txBody>
      </p:sp>
      <p:sp>
        <p:nvSpPr>
          <p:cNvPr id="106" name="TextBox 105"/>
          <p:cNvSpPr txBox="1"/>
          <p:nvPr/>
        </p:nvSpPr>
        <p:spPr>
          <a:xfrm>
            <a:off x="5308822" y="2577085"/>
            <a:ext cx="439544" cy="246221"/>
          </a:xfrm>
          <a:prstGeom prst="rect">
            <a:avLst/>
          </a:prstGeom>
          <a:noFill/>
        </p:spPr>
        <p:txBody>
          <a:bodyPr wrap="none" rtlCol="0">
            <a:spAutoFit/>
          </a:bodyPr>
          <a:lstStyle/>
          <a:p>
            <a:r>
              <a:rPr lang="en-GB" sz="1000" dirty="0" smtClean="0">
                <a:solidFill>
                  <a:srgbClr val="4D4D4D"/>
                </a:solidFill>
              </a:rPr>
              <a:t>69%</a:t>
            </a:r>
            <a:endParaRPr lang="en-GB" sz="1000" dirty="0">
              <a:solidFill>
                <a:srgbClr val="4D4D4D"/>
              </a:solidFill>
            </a:endParaRPr>
          </a:p>
        </p:txBody>
      </p:sp>
      <p:sp>
        <p:nvSpPr>
          <p:cNvPr id="107" name="Line 152"/>
          <p:cNvSpPr>
            <a:spLocks noChangeShapeType="1"/>
          </p:cNvSpPr>
          <p:nvPr/>
        </p:nvSpPr>
        <p:spPr bwMode="auto">
          <a:xfrm>
            <a:off x="2405288" y="3129827"/>
            <a:ext cx="32844" cy="0"/>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108" name="Line 152"/>
          <p:cNvSpPr>
            <a:spLocks noChangeShapeType="1"/>
          </p:cNvSpPr>
          <p:nvPr/>
        </p:nvSpPr>
        <p:spPr bwMode="auto">
          <a:xfrm>
            <a:off x="2403300" y="2890319"/>
            <a:ext cx="32844" cy="0"/>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109" name="Line 152"/>
          <p:cNvSpPr>
            <a:spLocks noChangeShapeType="1"/>
          </p:cNvSpPr>
          <p:nvPr/>
        </p:nvSpPr>
        <p:spPr bwMode="auto">
          <a:xfrm>
            <a:off x="2401312" y="2662687"/>
            <a:ext cx="32844" cy="0"/>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110" name="Line 152"/>
          <p:cNvSpPr>
            <a:spLocks noChangeShapeType="1"/>
          </p:cNvSpPr>
          <p:nvPr/>
        </p:nvSpPr>
        <p:spPr bwMode="auto">
          <a:xfrm>
            <a:off x="2399324" y="2423179"/>
            <a:ext cx="32844" cy="0"/>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111" name="Line 152"/>
          <p:cNvSpPr>
            <a:spLocks noChangeShapeType="1"/>
          </p:cNvSpPr>
          <p:nvPr/>
        </p:nvSpPr>
        <p:spPr bwMode="auto">
          <a:xfrm>
            <a:off x="2397336" y="2183671"/>
            <a:ext cx="32844" cy="0"/>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112" name="Line 152"/>
          <p:cNvSpPr>
            <a:spLocks noChangeShapeType="1"/>
          </p:cNvSpPr>
          <p:nvPr/>
        </p:nvSpPr>
        <p:spPr bwMode="auto">
          <a:xfrm>
            <a:off x="2395348" y="1944163"/>
            <a:ext cx="32844" cy="0"/>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113" name="Line 152"/>
          <p:cNvSpPr>
            <a:spLocks noChangeShapeType="1"/>
          </p:cNvSpPr>
          <p:nvPr/>
        </p:nvSpPr>
        <p:spPr bwMode="auto">
          <a:xfrm>
            <a:off x="2393360" y="1704655"/>
            <a:ext cx="32844" cy="0"/>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651310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1800" dirty="0" smtClean="0"/>
              <a:t>Molecular Profiling to Inform Prognosis and Treatment – </a:t>
            </a:r>
            <a:r>
              <a:rPr lang="en-GB" sz="1800" dirty="0" err="1" smtClean="0"/>
              <a:t>Tejpar</a:t>
            </a:r>
            <a:r>
              <a:rPr lang="en-GB" sz="1800" dirty="0" smtClean="0"/>
              <a:t> S</a:t>
            </a:r>
            <a:endParaRPr lang="en-GB" sz="1800" dirty="0"/>
          </a:p>
        </p:txBody>
      </p:sp>
      <p:sp>
        <p:nvSpPr>
          <p:cNvPr id="4" name="TextBox 3"/>
          <p:cNvSpPr txBox="1"/>
          <p:nvPr/>
        </p:nvSpPr>
        <p:spPr>
          <a:xfrm>
            <a:off x="369888" y="1295400"/>
            <a:ext cx="8404225" cy="4054956"/>
          </a:xfrm>
          <a:prstGeom prst="rect">
            <a:avLst/>
          </a:prstGeom>
          <a:noFill/>
        </p:spPr>
        <p:txBody>
          <a:bodyPr wrap="square" lIns="0" rtlCol="0">
            <a:spAutoFit/>
          </a:bodyPr>
          <a:lstStyle/>
          <a:p>
            <a:pPr>
              <a:spcAft>
                <a:spcPts val="300"/>
              </a:spcAft>
              <a:buClr>
                <a:srgbClr val="043882"/>
              </a:buClr>
            </a:pPr>
            <a:r>
              <a:rPr lang="en-GB" sz="1600" b="1" dirty="0" smtClean="0">
                <a:solidFill>
                  <a:srgbClr val="4D4D4D"/>
                </a:solidFill>
              </a:rPr>
              <a:t>Discussion of abstract 3505</a:t>
            </a:r>
            <a:endParaRPr lang="en-GB" sz="1600" dirty="0" smtClean="0">
              <a:solidFill>
                <a:srgbClr val="4D4D4D"/>
              </a:solidFill>
            </a:endParaRPr>
          </a:p>
          <a:p>
            <a:pPr marL="285750" lvl="1" indent="-285750">
              <a:spcAft>
                <a:spcPts val="300"/>
              </a:spcAft>
              <a:buClr>
                <a:srgbClr val="043882"/>
              </a:buClr>
              <a:buFont typeface="Arial" panose="020B0604020202020204" pitchFamily="34" charset="0"/>
              <a:buChar char="•"/>
            </a:pPr>
            <a:r>
              <a:rPr lang="en-GB" sz="1600" dirty="0" smtClean="0">
                <a:solidFill>
                  <a:srgbClr val="4D4D4D"/>
                </a:solidFill>
              </a:rPr>
              <a:t>A new tool for patient selection in CRC was described that can predict the emergence of new antigens based on somatic mutations in </a:t>
            </a:r>
            <a:r>
              <a:rPr lang="en-GB" sz="1600" dirty="0" err="1" smtClean="0">
                <a:solidFill>
                  <a:srgbClr val="4D4D4D"/>
                </a:solidFill>
              </a:rPr>
              <a:t>hypermutated</a:t>
            </a:r>
            <a:r>
              <a:rPr lang="en-GB" sz="1600" dirty="0" smtClean="0">
                <a:solidFill>
                  <a:srgbClr val="4D4D4D"/>
                </a:solidFill>
              </a:rPr>
              <a:t> tumours</a:t>
            </a:r>
          </a:p>
          <a:p>
            <a:pPr marL="531813" lvl="2" indent="-258763">
              <a:spcAft>
                <a:spcPts val="300"/>
              </a:spcAft>
              <a:buClr>
                <a:srgbClr val="043882"/>
              </a:buClr>
              <a:buFont typeface="Arial" panose="020B0604020202020204" pitchFamily="34" charset="0"/>
              <a:buChar char="−"/>
            </a:pPr>
            <a:r>
              <a:rPr lang="en-GB" sz="1600" dirty="0" smtClean="0">
                <a:solidFill>
                  <a:srgbClr val="4D4D4D"/>
                </a:solidFill>
              </a:rPr>
              <a:t>Applications include improved patient selection based on mutations and </a:t>
            </a:r>
            <a:r>
              <a:rPr lang="en-GB" sz="1600" dirty="0" err="1" smtClean="0">
                <a:solidFill>
                  <a:srgbClr val="4D4D4D"/>
                </a:solidFill>
              </a:rPr>
              <a:t>neoantigen</a:t>
            </a:r>
            <a:r>
              <a:rPr lang="en-GB" sz="1600" dirty="0" smtClean="0">
                <a:solidFill>
                  <a:srgbClr val="4D4D4D"/>
                </a:solidFill>
              </a:rPr>
              <a:t> rates, functional assessments of immune environment, gene expression signatures on tissue and IHC</a:t>
            </a:r>
          </a:p>
          <a:p>
            <a:pPr marL="0" lvl="1">
              <a:spcAft>
                <a:spcPts val="300"/>
              </a:spcAft>
              <a:buClr>
                <a:srgbClr val="043882"/>
              </a:buClr>
            </a:pPr>
            <a:r>
              <a:rPr lang="en-GB" sz="1600" b="1" dirty="0">
                <a:solidFill>
                  <a:srgbClr val="4D4D4D"/>
                </a:solidFill>
              </a:rPr>
              <a:t>Discussion of abstract 3506</a:t>
            </a:r>
            <a:endParaRPr lang="en-GB" sz="1600" dirty="0">
              <a:solidFill>
                <a:srgbClr val="4D4D4D"/>
              </a:solidFill>
            </a:endParaRPr>
          </a:p>
          <a:p>
            <a:pPr marL="285750" lvl="1" indent="-285750">
              <a:spcAft>
                <a:spcPts val="300"/>
              </a:spcAft>
              <a:buClr>
                <a:srgbClr val="043882"/>
              </a:buClr>
              <a:buFont typeface="Arial" panose="020B0604020202020204" pitchFamily="34" charset="0"/>
              <a:buChar char="•"/>
            </a:pPr>
            <a:r>
              <a:rPr lang="en-GB" sz="1600" dirty="0">
                <a:solidFill>
                  <a:srgbClr val="4D4D4D"/>
                </a:solidFill>
              </a:rPr>
              <a:t>Prognostic data from a large pooled analysis of patients with stage III colon cancer treated with FOLFOX-based adjuvant chemotherapy from 2 trials were reported</a:t>
            </a:r>
          </a:p>
          <a:p>
            <a:pPr marL="531813" lvl="2" indent="-258763">
              <a:spcAft>
                <a:spcPts val="300"/>
              </a:spcAft>
              <a:buClr>
                <a:srgbClr val="043882"/>
              </a:buClr>
              <a:buFont typeface="Arial" panose="020B0604020202020204" pitchFamily="34" charset="0"/>
              <a:buChar char="−"/>
            </a:pPr>
            <a:r>
              <a:rPr lang="en-GB" sz="1600" dirty="0">
                <a:solidFill>
                  <a:srgbClr val="4D4D4D"/>
                </a:solidFill>
              </a:rPr>
              <a:t>Defective mismatch repair (</a:t>
            </a:r>
            <a:r>
              <a:rPr lang="en-GB" sz="1600" dirty="0" err="1">
                <a:solidFill>
                  <a:srgbClr val="4D4D4D"/>
                </a:solidFill>
              </a:rPr>
              <a:t>dMMR</a:t>
            </a:r>
            <a:r>
              <a:rPr lang="en-GB" sz="1600" dirty="0">
                <a:solidFill>
                  <a:srgbClr val="4D4D4D"/>
                </a:solidFill>
              </a:rPr>
              <a:t>) was a good prognostic factor for DFS and OS in patients treated with FOLFOX alone but not in patients treated with FOLFOX + </a:t>
            </a:r>
            <a:r>
              <a:rPr lang="en-GB" sz="1600" dirty="0" err="1">
                <a:solidFill>
                  <a:srgbClr val="4D4D4D"/>
                </a:solidFill>
              </a:rPr>
              <a:t>cetuximab</a:t>
            </a:r>
            <a:r>
              <a:rPr lang="en-GB" sz="1600" dirty="0">
                <a:solidFill>
                  <a:srgbClr val="4D4D4D"/>
                </a:solidFill>
              </a:rPr>
              <a:t> – the reason for this is currently unknown</a:t>
            </a:r>
          </a:p>
          <a:p>
            <a:pPr marL="0" lvl="1">
              <a:spcAft>
                <a:spcPts val="300"/>
              </a:spcAft>
              <a:buClr>
                <a:srgbClr val="043882"/>
              </a:buClr>
            </a:pPr>
            <a:r>
              <a:rPr lang="en-GB" sz="1600" b="1" dirty="0">
                <a:solidFill>
                  <a:srgbClr val="4D4D4D"/>
                </a:solidFill>
              </a:rPr>
              <a:t>Discussion of abstract 3507</a:t>
            </a:r>
            <a:endParaRPr lang="en-GB" sz="1600" dirty="0">
              <a:solidFill>
                <a:srgbClr val="4D4D4D"/>
              </a:solidFill>
            </a:endParaRPr>
          </a:p>
          <a:p>
            <a:pPr marL="285750" lvl="1" indent="-285750">
              <a:spcAft>
                <a:spcPts val="300"/>
              </a:spcAft>
              <a:buClr>
                <a:srgbClr val="043882"/>
              </a:buClr>
              <a:buFont typeface="Arial" panose="020B0604020202020204" pitchFamily="34" charset="0"/>
              <a:buChar char="•"/>
            </a:pPr>
            <a:r>
              <a:rPr lang="en-GB" sz="1600" dirty="0">
                <a:solidFill>
                  <a:srgbClr val="4D4D4D"/>
                </a:solidFill>
              </a:rPr>
              <a:t>Mutations in </a:t>
            </a:r>
            <a:r>
              <a:rPr lang="en-GB" sz="1600" i="1" dirty="0">
                <a:solidFill>
                  <a:srgbClr val="4D4D4D"/>
                </a:solidFill>
              </a:rPr>
              <a:t>KRAS</a:t>
            </a:r>
            <a:r>
              <a:rPr lang="en-GB" sz="1600" dirty="0">
                <a:solidFill>
                  <a:srgbClr val="4D4D4D"/>
                </a:solidFill>
              </a:rPr>
              <a:t> and </a:t>
            </a:r>
            <a:r>
              <a:rPr lang="en-GB" sz="1600" i="1" dirty="0">
                <a:solidFill>
                  <a:srgbClr val="4D4D4D"/>
                </a:solidFill>
              </a:rPr>
              <a:t>BRAF</a:t>
            </a:r>
            <a:r>
              <a:rPr lang="en-GB" sz="1600" dirty="0">
                <a:solidFill>
                  <a:srgbClr val="4D4D4D"/>
                </a:solidFill>
              </a:rPr>
              <a:t> can be used as prognostic factors for TTR and OS in patients with colon cancer and should be considered for stratification of patients in </a:t>
            </a:r>
            <a:r>
              <a:rPr lang="en-GB" sz="1600" dirty="0" smtClean="0">
                <a:solidFill>
                  <a:srgbClr val="4D4D4D"/>
                </a:solidFill>
              </a:rPr>
              <a:t>trials</a:t>
            </a:r>
            <a:endParaRPr lang="en-GB" sz="1600" dirty="0">
              <a:solidFill>
                <a:srgbClr val="4D4D4D"/>
              </a:solidFill>
            </a:endParaRPr>
          </a:p>
        </p:txBody>
      </p:sp>
    </p:spTree>
    <p:extLst>
      <p:ext uri="{BB962C8B-B14F-4D97-AF65-F5344CB8AC3E}">
        <p14:creationId xmlns:p14="http://schemas.microsoft.com/office/powerpoint/2010/main" xmlns="" val="3278317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RECTAL CANCER</a:t>
            </a:r>
            <a:endParaRPr lang="en-US" dirty="0"/>
          </a:p>
        </p:txBody>
      </p:sp>
    </p:spTree>
    <p:extLst>
      <p:ext uri="{BB962C8B-B14F-4D97-AF65-F5344CB8AC3E}">
        <p14:creationId xmlns:p14="http://schemas.microsoft.com/office/powerpoint/2010/main" xmlns="" val="868346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smtClean="0"/>
              <a:t>Letter from ESDO</a:t>
            </a:r>
            <a:endParaRPr lang="en-US" dirty="0" smtClean="0"/>
          </a:p>
        </p:txBody>
      </p:sp>
      <p:sp>
        <p:nvSpPr>
          <p:cNvPr id="32771" name="Content Placeholder 2"/>
          <p:cNvSpPr>
            <a:spLocks noGrp="1"/>
          </p:cNvSpPr>
          <p:nvPr>
            <p:ph idx="1"/>
          </p:nvPr>
        </p:nvSpPr>
        <p:spPr>
          <a:xfrm>
            <a:off x="365124" y="1371600"/>
            <a:ext cx="8074798" cy="4492869"/>
          </a:xfrm>
          <a:ln>
            <a:noFill/>
          </a:ln>
        </p:spPr>
        <p:txBody>
          <a:bodyPr lIns="0" rIns="0"/>
          <a:lstStyle/>
          <a:p>
            <a:pPr marL="0" indent="0">
              <a:spcBef>
                <a:spcPts val="0"/>
              </a:spcBef>
              <a:buFontTx/>
              <a:buNone/>
              <a:tabLst>
                <a:tab pos="441325" algn="l"/>
              </a:tabLst>
              <a:defRPr/>
            </a:pPr>
            <a:r>
              <a:rPr lang="en-GB" sz="1400" b="1" dirty="0" smtClean="0">
                <a:solidFill>
                  <a:schemeClr val="bg2"/>
                </a:solidFill>
              </a:rPr>
              <a:t>DEAR COLLEAGUES</a:t>
            </a:r>
            <a:endParaRPr lang="en-US" sz="1400" b="1" dirty="0" smtClean="0">
              <a:solidFill>
                <a:schemeClr val="bg2"/>
              </a:solidFill>
            </a:endParaRPr>
          </a:p>
          <a:p>
            <a:pPr marL="0" indent="0">
              <a:buNone/>
              <a:tabLst>
                <a:tab pos="441325" algn="l"/>
              </a:tabLst>
              <a:defRPr/>
            </a:pPr>
            <a:r>
              <a:rPr lang="en-US" sz="1400" dirty="0" smtClean="0"/>
              <a:t>It is my pleasure to present this ESDO slide set which has been designed to highlight and summarise key findings in digestive cancers from the major congresses in 2015. This slide set specifically focuses on </a:t>
            </a:r>
            <a:r>
              <a:rPr lang="en-US" sz="1400" dirty="0"/>
              <a:t>Colorectal </a:t>
            </a:r>
            <a:r>
              <a:rPr lang="en-US" sz="1400" dirty="0" smtClean="0"/>
              <a:t>Cancer from the American Society of Clinical Oncology Annual Meeting.</a:t>
            </a:r>
          </a:p>
          <a:p>
            <a:pPr marL="0" indent="0">
              <a:buNone/>
              <a:tabLst>
                <a:tab pos="441325" algn="l"/>
              </a:tabLst>
              <a:defRPr/>
            </a:pPr>
            <a:r>
              <a:rPr lang="en-GB" sz="1400" dirty="0" smtClean="0"/>
              <a:t>The area of clinical research in oncology is a challenging and ever changing environment. Within this environment, we all value access to scientific data and research which helps to educate and inspire further advancements in our roles as scientists, clinicians and educators. I hope you find this review of the latest developments in digestive cancers of benefit to you in your practice. If you would like to share your thoughts with us we would welcome your comments. Please send any correspondence to </a:t>
            </a:r>
            <a:r>
              <a:rPr lang="en-GB" sz="1400" dirty="0">
                <a:hlinkClick r:id="rId3"/>
              </a:rPr>
              <a:t>info@esdo.eu</a:t>
            </a:r>
            <a:r>
              <a:rPr lang="en-GB" sz="1400" dirty="0" smtClean="0">
                <a:solidFill>
                  <a:schemeClr val="bg1"/>
                </a:solidFill>
              </a:rPr>
              <a:t>.</a:t>
            </a:r>
            <a:endParaRPr lang="en-GB" sz="1400" dirty="0" smtClean="0">
              <a:solidFill>
                <a:srgbClr val="FF0000"/>
              </a:solidFill>
            </a:endParaRPr>
          </a:p>
          <a:p>
            <a:pPr marL="0" indent="0">
              <a:spcBef>
                <a:spcPts val="0"/>
              </a:spcBef>
              <a:spcAft>
                <a:spcPts val="1200"/>
              </a:spcAft>
              <a:buFontTx/>
              <a:buNone/>
              <a:tabLst>
                <a:tab pos="441325" algn="l"/>
              </a:tabLst>
              <a:defRPr/>
            </a:pPr>
            <a:r>
              <a:rPr lang="en-US" sz="1400" dirty="0" smtClean="0"/>
              <a:t>And finally, we are also very grateful to Lilly Oncology for their financial, </a:t>
            </a:r>
            <a:r>
              <a:rPr lang="en-US" sz="1400" dirty="0" err="1" smtClean="0"/>
              <a:t>administerial</a:t>
            </a:r>
            <a:r>
              <a:rPr lang="en-US" sz="1400" dirty="0" smtClean="0"/>
              <a:t> and logistical support in the realisation of this activity.</a:t>
            </a:r>
          </a:p>
          <a:p>
            <a:pPr marL="0" indent="0">
              <a:buNone/>
              <a:tabLst>
                <a:tab pos="441325" algn="l"/>
              </a:tabLst>
              <a:defRPr/>
            </a:pPr>
            <a:r>
              <a:rPr lang="en-US" sz="1400" dirty="0" smtClean="0">
                <a:solidFill>
                  <a:schemeClr val="tx1"/>
                </a:solidFill>
              </a:rPr>
              <a:t>Yours sincerely, </a:t>
            </a:r>
            <a:endParaRPr lang="en-US" sz="1400" dirty="0">
              <a:solidFill>
                <a:schemeClr val="tx1"/>
              </a:solidFill>
            </a:endParaRPr>
          </a:p>
          <a:p>
            <a:pPr marL="0" indent="0">
              <a:buNone/>
              <a:tabLst>
                <a:tab pos="441325" algn="l"/>
              </a:tabLst>
              <a:defRPr/>
            </a:pPr>
            <a:r>
              <a:rPr lang="en-GB" sz="1400" b="1" dirty="0" smtClean="0">
                <a:solidFill>
                  <a:schemeClr val="tx1"/>
                </a:solidFill>
              </a:rPr>
              <a:t>Eric </a:t>
            </a:r>
            <a:r>
              <a:rPr lang="en-GB" sz="1400" b="1" dirty="0">
                <a:solidFill>
                  <a:schemeClr val="tx1"/>
                </a:solidFill>
              </a:rPr>
              <a:t>Van </a:t>
            </a:r>
            <a:r>
              <a:rPr lang="en-GB" sz="1400" b="1" dirty="0" err="1" smtClean="0">
                <a:solidFill>
                  <a:schemeClr val="tx1"/>
                </a:solidFill>
              </a:rPr>
              <a:t>Cutsem</a:t>
            </a:r>
            <a:r>
              <a:rPr lang="en-GB" sz="1400" b="1" dirty="0">
                <a:solidFill>
                  <a:schemeClr val="tx1"/>
                </a:solidFill>
              </a:rPr>
              <a:t/>
            </a:r>
            <a:br>
              <a:rPr lang="en-GB" sz="1400" b="1" dirty="0">
                <a:solidFill>
                  <a:schemeClr val="tx1"/>
                </a:solidFill>
              </a:rPr>
            </a:br>
            <a:r>
              <a:rPr lang="en-GB" sz="1400" b="1" dirty="0" smtClean="0">
                <a:solidFill>
                  <a:schemeClr val="tx1"/>
                </a:solidFill>
              </a:rPr>
              <a:t>Wolff </a:t>
            </a:r>
            <a:r>
              <a:rPr lang="en-GB" sz="1400" b="1" dirty="0" err="1" smtClean="0">
                <a:solidFill>
                  <a:schemeClr val="tx1"/>
                </a:solidFill>
              </a:rPr>
              <a:t>Schmiegel</a:t>
            </a:r>
            <a:r>
              <a:rPr lang="en-GB" sz="1400" b="1" dirty="0">
                <a:solidFill>
                  <a:schemeClr val="tx1"/>
                </a:solidFill>
              </a:rPr>
              <a:t/>
            </a:r>
            <a:br>
              <a:rPr lang="en-GB" sz="1400" b="1" dirty="0">
                <a:solidFill>
                  <a:schemeClr val="tx1"/>
                </a:solidFill>
              </a:rPr>
            </a:br>
            <a:r>
              <a:rPr lang="en-GB" sz="1400" b="1" dirty="0" err="1" smtClean="0">
                <a:solidFill>
                  <a:schemeClr val="tx1"/>
                </a:solidFill>
              </a:rPr>
              <a:t>Phillippe</a:t>
            </a:r>
            <a:r>
              <a:rPr lang="en-GB" sz="1400" b="1" dirty="0" smtClean="0">
                <a:solidFill>
                  <a:schemeClr val="tx1"/>
                </a:solidFill>
              </a:rPr>
              <a:t> </a:t>
            </a:r>
            <a:r>
              <a:rPr lang="en-GB" sz="1400" b="1" dirty="0" err="1" smtClean="0">
                <a:solidFill>
                  <a:schemeClr val="tx1"/>
                </a:solidFill>
              </a:rPr>
              <a:t>Rougier</a:t>
            </a:r>
            <a:r>
              <a:rPr lang="en-GB" sz="1400" b="1" dirty="0">
                <a:solidFill>
                  <a:schemeClr val="tx1"/>
                </a:solidFill>
              </a:rPr>
              <a:t/>
            </a:r>
            <a:br>
              <a:rPr lang="en-GB" sz="1400" b="1" dirty="0">
                <a:solidFill>
                  <a:schemeClr val="tx1"/>
                </a:solidFill>
              </a:rPr>
            </a:br>
            <a:r>
              <a:rPr lang="en-GB" sz="1400" b="1" dirty="0" smtClean="0">
                <a:solidFill>
                  <a:schemeClr val="tx1"/>
                </a:solidFill>
              </a:rPr>
              <a:t>Thomas </a:t>
            </a:r>
            <a:r>
              <a:rPr lang="en-GB" sz="1400" b="1" dirty="0" err="1" smtClean="0">
                <a:solidFill>
                  <a:schemeClr val="tx1"/>
                </a:solidFill>
              </a:rPr>
              <a:t>Seufferlein</a:t>
            </a:r>
            <a:endParaRPr lang="en-GB" sz="1400" dirty="0">
              <a:solidFill>
                <a:schemeClr val="tx1"/>
              </a:solidFill>
            </a:endParaRPr>
          </a:p>
          <a:p>
            <a:pPr marL="0" indent="0">
              <a:buNone/>
              <a:tabLst>
                <a:tab pos="441325" algn="l"/>
              </a:tabLst>
              <a:defRPr/>
            </a:pPr>
            <a:r>
              <a:rPr lang="en-GB" sz="1400" dirty="0" smtClean="0">
                <a:solidFill>
                  <a:schemeClr val="tx1"/>
                </a:solidFill>
              </a:rPr>
              <a:t>(ESDO </a:t>
            </a:r>
            <a:r>
              <a:rPr lang="en-GB" sz="1400" dirty="0">
                <a:solidFill>
                  <a:schemeClr val="tx1"/>
                </a:solidFill>
              </a:rPr>
              <a:t>Governing Board)</a:t>
            </a:r>
            <a:endParaRPr lang="en-GB" sz="1400" i="1" dirty="0" smtClean="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65079" y="4644541"/>
            <a:ext cx="1500059" cy="1403328"/>
          </a:xfrm>
          <a:prstGeom prst="rect">
            <a:avLst/>
          </a:prstGeom>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NEOADJUVANT THERAPY</a:t>
            </a:r>
            <a:endParaRPr lang="en-US" dirty="0"/>
          </a:p>
        </p:txBody>
      </p:sp>
      <p:sp>
        <p:nvSpPr>
          <p:cNvPr id="3" name="Text Placeholder 2"/>
          <p:cNvSpPr>
            <a:spLocks noGrp="1"/>
          </p:cNvSpPr>
          <p:nvPr>
            <p:ph type="body" idx="1"/>
          </p:nvPr>
        </p:nvSpPr>
        <p:spPr/>
        <p:txBody>
          <a:bodyPr/>
          <a:lstStyle/>
          <a:p>
            <a:r>
              <a:rPr lang="en-GB" b="1" dirty="0" smtClean="0"/>
              <a:t>RECTAL CANCER</a:t>
            </a:r>
            <a:endParaRPr lang="en-GB" b="1" dirty="0"/>
          </a:p>
        </p:txBody>
      </p:sp>
    </p:spTree>
    <p:extLst>
      <p:ext uri="{BB962C8B-B14F-4D97-AF65-F5344CB8AC3E}">
        <p14:creationId xmlns:p14="http://schemas.microsoft.com/office/powerpoint/2010/main" xmlns="" val="42930482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4431983"/>
          </a:xfrm>
          <a:prstGeom prst="rect">
            <a:avLst/>
          </a:prstGeom>
          <a:noFill/>
        </p:spPr>
        <p:txBody>
          <a:bodyPr wrap="square" lIns="0" rtlCol="0">
            <a:spAutoFit/>
          </a:bodyPr>
          <a:lstStyle/>
          <a:p>
            <a:pPr>
              <a:buClr>
                <a:srgbClr val="043882"/>
              </a:buClr>
            </a:pPr>
            <a:r>
              <a:rPr lang="en-GB" sz="1600" b="1" dirty="0">
                <a:solidFill>
                  <a:srgbClr val="4D4D4D"/>
                </a:solidFill>
              </a:rPr>
              <a:t>Study objective</a:t>
            </a:r>
            <a:r>
              <a:rPr lang="en-GB" sz="1600" dirty="0">
                <a:solidFill>
                  <a:srgbClr val="4D4D4D"/>
                </a:solidFill>
              </a:rPr>
              <a:t> </a:t>
            </a:r>
          </a:p>
          <a:p>
            <a:pPr marL="285750" lvl="1" indent="-285750">
              <a:spcAft>
                <a:spcPts val="1200"/>
              </a:spcAft>
              <a:buClr>
                <a:srgbClr val="043882"/>
              </a:buClr>
              <a:buFont typeface="Arial" panose="020B0604020202020204" pitchFamily="34" charset="0"/>
              <a:buChar char="•"/>
            </a:pPr>
            <a:r>
              <a:rPr lang="en-GB" sz="1600" dirty="0">
                <a:solidFill>
                  <a:srgbClr val="4D4D4D"/>
                </a:solidFill>
              </a:rPr>
              <a:t>To determine whether </a:t>
            </a:r>
            <a:r>
              <a:rPr lang="en-GB" sz="1600" dirty="0" smtClean="0">
                <a:solidFill>
                  <a:srgbClr val="4D4D4D"/>
                </a:solidFill>
              </a:rPr>
              <a:t>perioperative </a:t>
            </a:r>
            <a:r>
              <a:rPr lang="en-GB" sz="1600" dirty="0">
                <a:solidFill>
                  <a:srgbClr val="4D4D4D"/>
                </a:solidFill>
              </a:rPr>
              <a:t>mFOLFOX6 </a:t>
            </a:r>
            <a:r>
              <a:rPr lang="en-GB" sz="1600" dirty="0" smtClean="0">
                <a:solidFill>
                  <a:srgbClr val="4D4D4D"/>
                </a:solidFill>
              </a:rPr>
              <a:t>CT </a:t>
            </a:r>
            <a:r>
              <a:rPr lang="en-GB" sz="1600" dirty="0">
                <a:solidFill>
                  <a:srgbClr val="4D4D4D"/>
                </a:solidFill>
              </a:rPr>
              <a:t>improves </a:t>
            </a:r>
            <a:r>
              <a:rPr lang="en-GB" sz="1600" dirty="0" smtClean="0">
                <a:solidFill>
                  <a:srgbClr val="4D4D4D"/>
                </a:solidFill>
              </a:rPr>
              <a:t>DFS in </a:t>
            </a:r>
            <a:r>
              <a:rPr lang="en-GB" sz="1600" dirty="0">
                <a:solidFill>
                  <a:srgbClr val="4D4D4D"/>
                </a:solidFill>
              </a:rPr>
              <a:t>locally advanced rectal cancer</a:t>
            </a: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p:txBody>
      </p:sp>
      <p:sp>
        <p:nvSpPr>
          <p:cNvPr id="6" name="Title 5"/>
          <p:cNvSpPr>
            <a:spLocks noGrp="1"/>
          </p:cNvSpPr>
          <p:nvPr>
            <p:ph type="title"/>
          </p:nvPr>
        </p:nvSpPr>
        <p:spPr/>
        <p:txBody>
          <a:bodyPr/>
          <a:lstStyle/>
          <a:p>
            <a:r>
              <a:rPr lang="en-GB" sz="1800" dirty="0" smtClean="0"/>
              <a:t>3500</a:t>
            </a:r>
            <a:r>
              <a:rPr lang="en-GB" sz="1800" dirty="0"/>
              <a:t>: A multi-</a:t>
            </a:r>
            <a:r>
              <a:rPr lang="en-GB" sz="1800" dirty="0" err="1"/>
              <a:t>center</a:t>
            </a:r>
            <a:r>
              <a:rPr lang="en-GB" sz="1800" dirty="0"/>
              <a:t> randomized controlled trial of mFOLFOX6 with or without radiation in </a:t>
            </a:r>
            <a:r>
              <a:rPr lang="en-GB" sz="1800" dirty="0" err="1"/>
              <a:t>neoadjuvant</a:t>
            </a:r>
            <a:r>
              <a:rPr lang="en-GB" sz="1800" dirty="0"/>
              <a:t> treatment of local advanced rectal cancer (FOWARC study): Preliminary </a:t>
            </a:r>
            <a:r>
              <a:rPr lang="en-GB" sz="1800" dirty="0" smtClean="0"/>
              <a:t>results </a:t>
            </a:r>
            <a:r>
              <a:rPr lang="en-GB" sz="1800" dirty="0"/>
              <a:t>– </a:t>
            </a:r>
            <a:r>
              <a:rPr lang="en-GB" sz="1800" dirty="0" smtClean="0"/>
              <a:t>Deng Y, </a:t>
            </a:r>
            <a:r>
              <a:rPr lang="en-GB" sz="1800" dirty="0"/>
              <a:t>et al</a:t>
            </a:r>
          </a:p>
        </p:txBody>
      </p:sp>
      <p:sp>
        <p:nvSpPr>
          <p:cNvPr id="7" name="Text Placeholder 6"/>
          <p:cNvSpPr>
            <a:spLocks noGrp="1"/>
          </p:cNvSpPr>
          <p:nvPr>
            <p:ph type="body" sz="quarter" idx="10"/>
          </p:nvPr>
        </p:nvSpPr>
        <p:spPr>
          <a:xfrm>
            <a:off x="365125" y="6096000"/>
            <a:ext cx="4664075" cy="487363"/>
          </a:xfrm>
        </p:spPr>
        <p:txBody>
          <a:bodyPr/>
          <a:lstStyle/>
          <a:p>
            <a:r>
              <a:rPr lang="en-US" dirty="0" smtClean="0">
                <a:solidFill>
                  <a:srgbClr val="363636"/>
                </a:solidFill>
              </a:rPr>
              <a:t>*</a:t>
            </a:r>
            <a:r>
              <a:rPr lang="en-GB" dirty="0" err="1" smtClean="0">
                <a:solidFill>
                  <a:srgbClr val="363636"/>
                </a:solidFill>
              </a:rPr>
              <a:t>Leucovorin</a:t>
            </a:r>
            <a:r>
              <a:rPr lang="en-GB" dirty="0" smtClean="0">
                <a:solidFill>
                  <a:srgbClr val="363636"/>
                </a:solidFill>
              </a:rPr>
              <a:t> 0.4 mg/m</a:t>
            </a:r>
            <a:r>
              <a:rPr lang="en-GB" baseline="30000" dirty="0" smtClean="0">
                <a:solidFill>
                  <a:srgbClr val="363636"/>
                </a:solidFill>
              </a:rPr>
              <a:t>2</a:t>
            </a:r>
            <a:r>
              <a:rPr lang="en-GB" dirty="0" smtClean="0">
                <a:solidFill>
                  <a:srgbClr val="363636"/>
                </a:solidFill>
              </a:rPr>
              <a:t> </a:t>
            </a:r>
            <a:r>
              <a:rPr lang="en-GB" dirty="0">
                <a:solidFill>
                  <a:srgbClr val="363636"/>
                </a:solidFill>
              </a:rPr>
              <a:t>D</a:t>
            </a:r>
            <a:r>
              <a:rPr lang="en-GB" dirty="0" smtClean="0">
                <a:solidFill>
                  <a:srgbClr val="363636"/>
                </a:solidFill>
              </a:rPr>
              <a:t>1</a:t>
            </a:r>
            <a:r>
              <a:rPr lang="en-GB" dirty="0">
                <a:solidFill>
                  <a:srgbClr val="363636"/>
                </a:solidFill>
              </a:rPr>
              <a:t>, </a:t>
            </a:r>
            <a:r>
              <a:rPr lang="en-GB" dirty="0" smtClean="0">
                <a:solidFill>
                  <a:srgbClr val="363636"/>
                </a:solidFill>
              </a:rPr>
              <a:t>5FU 0.4 mg/m</a:t>
            </a:r>
            <a:r>
              <a:rPr lang="en-GB" baseline="30000" dirty="0" smtClean="0">
                <a:solidFill>
                  <a:srgbClr val="363636"/>
                </a:solidFill>
              </a:rPr>
              <a:t>2</a:t>
            </a:r>
            <a:r>
              <a:rPr lang="en-GB" dirty="0" smtClean="0">
                <a:solidFill>
                  <a:srgbClr val="363636"/>
                </a:solidFill>
              </a:rPr>
              <a:t> </a:t>
            </a:r>
            <a:r>
              <a:rPr lang="en-GB" dirty="0">
                <a:solidFill>
                  <a:srgbClr val="363636"/>
                </a:solidFill>
              </a:rPr>
              <a:t>bolus </a:t>
            </a:r>
            <a:r>
              <a:rPr lang="en-GB" dirty="0" smtClean="0">
                <a:solidFill>
                  <a:srgbClr val="363636"/>
                </a:solidFill>
              </a:rPr>
              <a:t>IV then 2.4 mg/m</a:t>
            </a:r>
            <a:r>
              <a:rPr lang="en-GB" baseline="30000" dirty="0" smtClean="0">
                <a:solidFill>
                  <a:srgbClr val="363636"/>
                </a:solidFill>
              </a:rPr>
              <a:t>2</a:t>
            </a:r>
            <a:r>
              <a:rPr lang="en-GB" dirty="0" smtClean="0">
                <a:solidFill>
                  <a:srgbClr val="363636"/>
                </a:solidFill>
              </a:rPr>
              <a:t> continuous </a:t>
            </a:r>
            <a:r>
              <a:rPr lang="en-GB" dirty="0">
                <a:solidFill>
                  <a:srgbClr val="363636"/>
                </a:solidFill>
              </a:rPr>
              <a:t>I</a:t>
            </a:r>
            <a:r>
              <a:rPr lang="en-GB" dirty="0" smtClean="0">
                <a:solidFill>
                  <a:srgbClr val="363636"/>
                </a:solidFill>
              </a:rPr>
              <a:t>V 48 h</a:t>
            </a:r>
            <a:r>
              <a:rPr lang="en-US" dirty="0" smtClean="0">
                <a:solidFill>
                  <a:srgbClr val="363636"/>
                </a:solidFill>
              </a:rPr>
              <a:t>; </a:t>
            </a:r>
            <a:r>
              <a:rPr lang="en-US" baseline="30000" dirty="0" smtClean="0">
                <a:solidFill>
                  <a:srgbClr val="363636"/>
                </a:solidFill>
              </a:rPr>
              <a:t>†</a:t>
            </a:r>
            <a:r>
              <a:rPr lang="en-US" dirty="0" smtClean="0">
                <a:solidFill>
                  <a:srgbClr val="363636"/>
                </a:solidFill>
              </a:rPr>
              <a:t>As above but with initial </a:t>
            </a:r>
            <a:r>
              <a:rPr lang="en-GB" dirty="0" smtClean="0"/>
              <a:t>oxaliplatin 85 mg/m</a:t>
            </a:r>
            <a:r>
              <a:rPr lang="en-GB" baseline="30000" dirty="0" smtClean="0"/>
              <a:t>2</a:t>
            </a:r>
            <a:r>
              <a:rPr lang="en-GB" dirty="0" smtClean="0"/>
              <a:t> </a:t>
            </a:r>
            <a:r>
              <a:rPr lang="en-GB" dirty="0"/>
              <a:t>2 </a:t>
            </a:r>
            <a:r>
              <a:rPr lang="en-GB" dirty="0" smtClean="0"/>
              <a:t>h IV infusion. </a:t>
            </a:r>
            <a:r>
              <a:rPr lang="en-GB" altLang="zh-CN" baseline="30000" dirty="0" smtClean="0">
                <a:ea typeface="SimSun" pitchFamily="2" charset="-122"/>
              </a:rPr>
              <a:t>‡</a:t>
            </a:r>
            <a:r>
              <a:rPr lang="en-GB" dirty="0" smtClean="0"/>
              <a:t>Postoperative </a:t>
            </a:r>
            <a:r>
              <a:rPr lang="en-GB" dirty="0"/>
              <a:t>radiation </a:t>
            </a:r>
            <a:r>
              <a:rPr lang="en-GB" dirty="0" smtClean="0"/>
              <a:t>permitted </a:t>
            </a:r>
            <a:r>
              <a:rPr lang="en-GB" dirty="0"/>
              <a:t>(</a:t>
            </a:r>
            <a:r>
              <a:rPr lang="en-GB" dirty="0" smtClean="0"/>
              <a:t>physician’s decision)</a:t>
            </a:r>
            <a:endParaRPr lang="en-US" dirty="0">
              <a:solidFill>
                <a:srgbClr val="363636"/>
              </a:solidFill>
            </a:endParaRPr>
          </a:p>
        </p:txBody>
      </p:sp>
      <p:sp>
        <p:nvSpPr>
          <p:cNvPr id="8" name="Text Placeholder 7"/>
          <p:cNvSpPr>
            <a:spLocks noGrp="1"/>
          </p:cNvSpPr>
          <p:nvPr>
            <p:ph type="body" sz="quarter" idx="11"/>
          </p:nvPr>
        </p:nvSpPr>
        <p:spPr>
          <a:xfrm>
            <a:off x="4648200" y="6096000"/>
            <a:ext cx="4343400" cy="487363"/>
          </a:xfrm>
        </p:spPr>
        <p:txBody>
          <a:bodyPr/>
          <a:lstStyle/>
          <a:p>
            <a:r>
              <a:rPr lang="en-GB" dirty="0" smtClean="0"/>
              <a:t>Deng </a:t>
            </a:r>
            <a:r>
              <a:rPr lang="fr-FR" dirty="0"/>
              <a:t>et al. </a:t>
            </a:r>
            <a:r>
              <a:rPr lang="en-GB" dirty="0"/>
              <a:t>J </a:t>
            </a:r>
            <a:r>
              <a:rPr lang="en-GB" dirty="0" err="1"/>
              <a:t>Clin</a:t>
            </a:r>
            <a:r>
              <a:rPr lang="en-GB" dirty="0"/>
              <a:t> </a:t>
            </a:r>
            <a:r>
              <a:rPr lang="en-GB" dirty="0" err="1"/>
              <a:t>Oncol</a:t>
            </a:r>
            <a:r>
              <a:rPr lang="en-GB" dirty="0"/>
              <a:t> </a:t>
            </a:r>
            <a:r>
              <a:rPr lang="en-GB" dirty="0" smtClean="0"/>
              <a:t>2015; 33 </a:t>
            </a:r>
            <a:r>
              <a:rPr lang="en-GB" dirty="0"/>
              <a:t>(</a:t>
            </a:r>
            <a:r>
              <a:rPr lang="en-GB" dirty="0" err="1" smtClean="0"/>
              <a:t>suppl</a:t>
            </a:r>
            <a:r>
              <a:rPr lang="en-GB" dirty="0" smtClean="0"/>
              <a:t>): </a:t>
            </a:r>
            <a:r>
              <a:rPr lang="en-GB" dirty="0" err="1"/>
              <a:t>abstr</a:t>
            </a:r>
            <a:r>
              <a:rPr lang="en-GB" dirty="0"/>
              <a:t> </a:t>
            </a:r>
            <a:r>
              <a:rPr lang="en-GB" dirty="0" smtClean="0"/>
              <a:t>3500</a:t>
            </a:r>
            <a:endParaRPr lang="en-GB" dirty="0"/>
          </a:p>
        </p:txBody>
      </p:sp>
      <p:sp>
        <p:nvSpPr>
          <p:cNvPr id="25" name="Oval 14"/>
          <p:cNvSpPr>
            <a:spLocks noChangeArrowheads="1"/>
          </p:cNvSpPr>
          <p:nvPr/>
        </p:nvSpPr>
        <p:spPr bwMode="auto">
          <a:xfrm>
            <a:off x="3865337" y="322626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rgbClr val="043882"/>
                </a:solidFill>
                <a:ea typeface="SimSun" pitchFamily="2" charset="-122"/>
              </a:rPr>
              <a:t>R</a:t>
            </a:r>
          </a:p>
        </p:txBody>
      </p:sp>
      <p:cxnSp>
        <p:nvCxnSpPr>
          <p:cNvPr id="27" name="AutoShape 15"/>
          <p:cNvCxnSpPr>
            <a:cxnSpLocks noChangeShapeType="1"/>
            <a:stCxn id="25" idx="0"/>
            <a:endCxn id="37" idx="1"/>
          </p:cNvCxnSpPr>
          <p:nvPr/>
        </p:nvCxnSpPr>
        <p:spPr bwMode="auto">
          <a:xfrm rot="5400000" flipH="1" flipV="1">
            <a:off x="4170075" y="2607229"/>
            <a:ext cx="606094" cy="631975"/>
          </a:xfrm>
          <a:prstGeom prst="bentConnector2">
            <a:avLst/>
          </a:prstGeom>
          <a:noFill/>
          <a:ln w="57150">
            <a:solidFill>
              <a:schemeClr val="bg2">
                <a:lumMod val="60000"/>
                <a:lumOff val="40000"/>
              </a:schemeClr>
            </a:solidFill>
            <a:round/>
            <a:headEnd/>
            <a:tailEnd type="triangle" w="med" len="med"/>
          </a:ln>
        </p:spPr>
      </p:cxnSp>
      <p:cxnSp>
        <p:nvCxnSpPr>
          <p:cNvPr id="28" name="AutoShape 16"/>
          <p:cNvCxnSpPr>
            <a:cxnSpLocks noChangeShapeType="1"/>
            <a:stCxn id="25" idx="4"/>
            <a:endCxn id="35" idx="1"/>
          </p:cNvCxnSpPr>
          <p:nvPr/>
        </p:nvCxnSpPr>
        <p:spPr bwMode="auto">
          <a:xfrm rot="16200000" flipH="1">
            <a:off x="4163862" y="3803735"/>
            <a:ext cx="618521" cy="631975"/>
          </a:xfrm>
          <a:prstGeom prst="bentConnector2">
            <a:avLst/>
          </a:prstGeom>
          <a:noFill/>
          <a:ln w="57150">
            <a:solidFill>
              <a:schemeClr val="bg2">
                <a:lumMod val="60000"/>
                <a:lumOff val="40000"/>
              </a:schemeClr>
            </a:solidFill>
            <a:round/>
            <a:headEnd/>
            <a:tailEnd type="triangle" w="med" len="med"/>
          </a:ln>
        </p:spPr>
      </p:cxnSp>
      <p:cxnSp>
        <p:nvCxnSpPr>
          <p:cNvPr id="32" name="AutoShape 19"/>
          <p:cNvCxnSpPr>
            <a:cxnSpLocks noChangeShapeType="1"/>
          </p:cNvCxnSpPr>
          <p:nvPr/>
        </p:nvCxnSpPr>
        <p:spPr bwMode="auto">
          <a:xfrm flipV="1">
            <a:off x="3124200" y="3518363"/>
            <a:ext cx="741137" cy="0"/>
          </a:xfrm>
          <a:prstGeom prst="straightConnector1">
            <a:avLst/>
          </a:prstGeom>
          <a:noFill/>
          <a:ln w="57150">
            <a:solidFill>
              <a:schemeClr val="bg2">
                <a:lumMod val="60000"/>
                <a:lumOff val="40000"/>
              </a:schemeClr>
            </a:solidFill>
            <a:round/>
            <a:headEnd/>
            <a:tailEnd type="triangle" w="med" len="med"/>
          </a:ln>
        </p:spPr>
      </p:cxnSp>
      <p:cxnSp>
        <p:nvCxnSpPr>
          <p:cNvPr id="42" name="AutoShape 19"/>
          <p:cNvCxnSpPr>
            <a:cxnSpLocks noChangeShapeType="1"/>
          </p:cNvCxnSpPr>
          <p:nvPr/>
        </p:nvCxnSpPr>
        <p:spPr bwMode="auto">
          <a:xfrm flipV="1">
            <a:off x="4448932" y="3517813"/>
            <a:ext cx="340178" cy="1101"/>
          </a:xfrm>
          <a:prstGeom prst="straightConnector1">
            <a:avLst/>
          </a:prstGeom>
          <a:noFill/>
          <a:ln w="57150">
            <a:solidFill>
              <a:schemeClr val="bg2">
                <a:lumMod val="60000"/>
                <a:lumOff val="40000"/>
              </a:schemeClr>
            </a:solidFill>
            <a:round/>
            <a:headEnd/>
            <a:tailEnd type="triangle" w="med" len="med"/>
          </a:ln>
        </p:spPr>
      </p:cxnSp>
      <p:sp>
        <p:nvSpPr>
          <p:cNvPr id="43" name="Rectangle 9"/>
          <p:cNvSpPr txBox="1">
            <a:spLocks noChangeArrowheads="1"/>
          </p:cNvSpPr>
          <p:nvPr/>
        </p:nvSpPr>
        <p:spPr>
          <a:xfrm>
            <a:off x="373833" y="4945716"/>
            <a:ext cx="4130676" cy="69308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A0A0A0"/>
                </a:solidFill>
              </a:rPr>
              <a:t>PRIMARY ENDPOINT</a:t>
            </a:r>
          </a:p>
          <a:p>
            <a:pPr>
              <a:buClr>
                <a:srgbClr val="043882"/>
              </a:buClr>
            </a:pPr>
            <a:r>
              <a:rPr lang="en-GB" sz="1600" kern="0" dirty="0" smtClean="0"/>
              <a:t>DFS</a:t>
            </a:r>
          </a:p>
        </p:txBody>
      </p:sp>
      <p:sp>
        <p:nvSpPr>
          <p:cNvPr id="48" name="AutoShape 9"/>
          <p:cNvSpPr>
            <a:spLocks noChangeArrowheads="1"/>
          </p:cNvSpPr>
          <p:nvPr/>
        </p:nvSpPr>
        <p:spPr bwMode="auto">
          <a:xfrm>
            <a:off x="373832" y="2298726"/>
            <a:ext cx="3120935" cy="2444259"/>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043882"/>
                </a:solidFill>
                <a:ea typeface="SimSun" pitchFamily="2" charset="-122"/>
              </a:rPr>
              <a:t>Key patient inclusion criteria</a:t>
            </a:r>
            <a:endParaRPr lang="en-GB" altLang="zh-CN" dirty="0" smtClean="0">
              <a:solidFill>
                <a:srgbClr val="043882"/>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043882"/>
                </a:solidFill>
                <a:ea typeface="SimSun" pitchFamily="2" charset="-122"/>
              </a:rPr>
              <a:t>Rectal cancer ≤12 </a:t>
            </a:r>
            <a:r>
              <a:rPr lang="en-GB" altLang="zh-CN" dirty="0">
                <a:solidFill>
                  <a:srgbClr val="043882"/>
                </a:solidFill>
                <a:ea typeface="SimSun" pitchFamily="2" charset="-122"/>
              </a:rPr>
              <a:t>cm from the anal </a:t>
            </a:r>
            <a:r>
              <a:rPr lang="en-GB" altLang="zh-CN" dirty="0" smtClean="0">
                <a:solidFill>
                  <a:srgbClr val="043882"/>
                </a:solidFill>
                <a:ea typeface="SimSun" pitchFamily="2" charset="-122"/>
              </a:rPr>
              <a:t>verge</a:t>
            </a:r>
          </a:p>
          <a:p>
            <a:pPr marL="228600" indent="-228600" defTabSz="892175" eaLnBrk="0" hangingPunct="0">
              <a:spcAft>
                <a:spcPct val="30000"/>
              </a:spcAft>
              <a:buFont typeface="Arial" pitchFamily="34" charset="0"/>
              <a:buChar char="•"/>
            </a:pPr>
            <a:r>
              <a:rPr lang="en-GB" altLang="zh-CN" dirty="0" smtClean="0">
                <a:solidFill>
                  <a:srgbClr val="043882"/>
                </a:solidFill>
                <a:ea typeface="SimSun" pitchFamily="2" charset="-122"/>
              </a:rPr>
              <a:t>T3/4 and/or N+; R0/1</a:t>
            </a:r>
          </a:p>
          <a:p>
            <a:pPr marL="228600" indent="-228600" defTabSz="892175" eaLnBrk="0" hangingPunct="0">
              <a:spcAft>
                <a:spcPct val="30000"/>
              </a:spcAft>
              <a:buFont typeface="Arial" pitchFamily="34" charset="0"/>
              <a:buChar char="•"/>
            </a:pPr>
            <a:r>
              <a:rPr lang="en-GB" altLang="zh-CN" dirty="0" smtClean="0">
                <a:solidFill>
                  <a:srgbClr val="043882"/>
                </a:solidFill>
                <a:ea typeface="SimSun" pitchFamily="2" charset="-122"/>
              </a:rPr>
              <a:t>Staged by MRI</a:t>
            </a:r>
          </a:p>
          <a:p>
            <a:pPr marL="228600" indent="-228600" defTabSz="892175" eaLnBrk="0" hangingPunct="0">
              <a:spcAft>
                <a:spcPct val="30000"/>
              </a:spcAft>
              <a:buFont typeface="Arial" pitchFamily="34" charset="0"/>
              <a:buChar char="•"/>
            </a:pPr>
            <a:r>
              <a:rPr lang="en-GB" altLang="zh-CN" dirty="0" smtClean="0">
                <a:solidFill>
                  <a:srgbClr val="043882"/>
                </a:solidFill>
                <a:ea typeface="SimSun" pitchFamily="2" charset="-122"/>
              </a:rPr>
              <a:t>ECOG PS 0–1</a:t>
            </a:r>
          </a:p>
          <a:p>
            <a:pPr defTabSz="892175" eaLnBrk="0" hangingPunct="0">
              <a:spcAft>
                <a:spcPct val="30000"/>
              </a:spcAft>
            </a:pPr>
            <a:r>
              <a:rPr lang="en-GB" altLang="zh-CN" dirty="0" smtClean="0">
                <a:solidFill>
                  <a:srgbClr val="043882"/>
                </a:solidFill>
                <a:ea typeface="SimSun" pitchFamily="2" charset="-122"/>
              </a:rPr>
              <a:t>(n=495)</a:t>
            </a:r>
            <a:endParaRPr lang="en-GB" altLang="zh-CN" dirty="0">
              <a:solidFill>
                <a:srgbClr val="043882"/>
              </a:solidFill>
              <a:ea typeface="SimSun" pitchFamily="2" charset="-122"/>
            </a:endParaRPr>
          </a:p>
        </p:txBody>
      </p:sp>
      <p:sp>
        <p:nvSpPr>
          <p:cNvPr id="21" name="AutoShape 12"/>
          <p:cNvSpPr>
            <a:spLocks noChangeArrowheads="1"/>
          </p:cNvSpPr>
          <p:nvPr/>
        </p:nvSpPr>
        <p:spPr bwMode="auto">
          <a:xfrm>
            <a:off x="7867650" y="4199800"/>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22" name="AutoShape 12"/>
          <p:cNvSpPr>
            <a:spLocks noChangeArrowheads="1"/>
          </p:cNvSpPr>
          <p:nvPr/>
        </p:nvSpPr>
        <p:spPr bwMode="auto">
          <a:xfrm>
            <a:off x="7867650" y="2390985"/>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23" name="AutoShape 20"/>
          <p:cNvCxnSpPr>
            <a:cxnSpLocks noChangeShapeType="1"/>
          </p:cNvCxnSpPr>
          <p:nvPr/>
        </p:nvCxnSpPr>
        <p:spPr bwMode="auto">
          <a:xfrm>
            <a:off x="7293435" y="4464119"/>
            <a:ext cx="574215" cy="0"/>
          </a:xfrm>
          <a:prstGeom prst="straightConnector1">
            <a:avLst/>
          </a:prstGeom>
          <a:noFill/>
          <a:ln w="57150">
            <a:solidFill>
              <a:schemeClr val="bg2">
                <a:lumMod val="60000"/>
                <a:lumOff val="40000"/>
              </a:schemeClr>
            </a:solidFill>
            <a:prstDash val="sysDot"/>
            <a:round/>
            <a:headEnd/>
            <a:tailEnd type="triangle" w="med" len="med"/>
          </a:ln>
        </p:spPr>
      </p:cxnSp>
      <p:cxnSp>
        <p:nvCxnSpPr>
          <p:cNvPr id="24" name="AutoShape 21"/>
          <p:cNvCxnSpPr>
            <a:cxnSpLocks noChangeShapeType="1"/>
          </p:cNvCxnSpPr>
          <p:nvPr/>
        </p:nvCxnSpPr>
        <p:spPr bwMode="auto">
          <a:xfrm>
            <a:off x="7295015" y="2655304"/>
            <a:ext cx="572635" cy="0"/>
          </a:xfrm>
          <a:prstGeom prst="straightConnector1">
            <a:avLst/>
          </a:prstGeom>
          <a:noFill/>
          <a:ln w="57150">
            <a:solidFill>
              <a:schemeClr val="bg2">
                <a:lumMod val="60000"/>
                <a:lumOff val="40000"/>
              </a:schemeClr>
            </a:solidFill>
            <a:round/>
            <a:headEnd/>
            <a:tailEnd type="triangle" w="med" len="med"/>
          </a:ln>
        </p:spPr>
      </p:cxnSp>
      <p:sp>
        <p:nvSpPr>
          <p:cNvPr id="26" name="AutoShape 12"/>
          <p:cNvSpPr>
            <a:spLocks noChangeArrowheads="1"/>
          </p:cNvSpPr>
          <p:nvPr/>
        </p:nvSpPr>
        <p:spPr bwMode="auto">
          <a:xfrm>
            <a:off x="7867650" y="328918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29" name="AutoShape 21"/>
          <p:cNvCxnSpPr>
            <a:cxnSpLocks noChangeShapeType="1"/>
          </p:cNvCxnSpPr>
          <p:nvPr/>
        </p:nvCxnSpPr>
        <p:spPr bwMode="auto">
          <a:xfrm>
            <a:off x="7295015" y="3553498"/>
            <a:ext cx="572635" cy="0"/>
          </a:xfrm>
          <a:prstGeom prst="straightConnector1">
            <a:avLst/>
          </a:prstGeom>
          <a:noFill/>
          <a:ln w="57150">
            <a:solidFill>
              <a:schemeClr val="bg2">
                <a:lumMod val="60000"/>
                <a:lumOff val="40000"/>
              </a:schemeClr>
            </a:solidFill>
            <a:round/>
            <a:headEnd/>
            <a:tailEnd type="triangle" w="med" len="med"/>
          </a:ln>
        </p:spPr>
      </p:cxnSp>
      <p:sp>
        <p:nvSpPr>
          <p:cNvPr id="35" name="AutoShape 12"/>
          <p:cNvSpPr>
            <a:spLocks noChangeArrowheads="1"/>
          </p:cNvSpPr>
          <p:nvPr/>
        </p:nvSpPr>
        <p:spPr bwMode="auto">
          <a:xfrm>
            <a:off x="4789110" y="4018616"/>
            <a:ext cx="2676910" cy="820736"/>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mFOLFOX6 alone</a:t>
            </a:r>
            <a:r>
              <a:rPr lang="en-GB" altLang="zh-CN" baseline="30000" dirty="0">
                <a:solidFill>
                  <a:srgbClr val="FFFFFF"/>
                </a:solidFill>
                <a:ea typeface="SimSun" pitchFamily="2" charset="-122"/>
              </a:rPr>
              <a:t>‡</a:t>
            </a:r>
          </a:p>
          <a:p>
            <a:pPr algn="ctr" defTabSz="892175" eaLnBrk="0" hangingPunct="0"/>
            <a:r>
              <a:rPr lang="en-GB" altLang="zh-CN" dirty="0" smtClean="0">
                <a:solidFill>
                  <a:srgbClr val="FFFFFF"/>
                </a:solidFill>
                <a:ea typeface="SimSun" pitchFamily="2" charset="-122"/>
              </a:rPr>
              <a:t>4–6 </a:t>
            </a:r>
            <a:r>
              <a:rPr lang="en-GB" altLang="zh-CN" dirty="0">
                <a:solidFill>
                  <a:srgbClr val="FFFFFF"/>
                </a:solidFill>
                <a:ea typeface="SimSun" pitchFamily="2" charset="-122"/>
              </a:rPr>
              <a:t>cycles </a:t>
            </a:r>
            <a:r>
              <a:rPr lang="en-GB" altLang="zh-CN" dirty="0" smtClean="0">
                <a:solidFill>
                  <a:srgbClr val="FFFFFF"/>
                </a:solidFill>
                <a:ea typeface="SimSun" pitchFamily="2" charset="-122"/>
              </a:rPr>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(n=165)</a:t>
            </a:r>
            <a:endParaRPr lang="en-GB" altLang="zh-CN" dirty="0">
              <a:solidFill>
                <a:srgbClr val="FFFFFF"/>
              </a:solidFill>
              <a:ea typeface="SimSun" pitchFamily="2" charset="-122"/>
            </a:endParaRPr>
          </a:p>
        </p:txBody>
      </p:sp>
      <p:sp>
        <p:nvSpPr>
          <p:cNvPr id="37" name="AutoShape 8"/>
          <p:cNvSpPr>
            <a:spLocks noChangeArrowheads="1"/>
          </p:cNvSpPr>
          <p:nvPr/>
        </p:nvSpPr>
        <p:spPr bwMode="auto">
          <a:xfrm>
            <a:off x="4789110" y="22098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5FU (</a:t>
            </a:r>
            <a:r>
              <a:rPr lang="en-GB" altLang="zh-CN" dirty="0" err="1" smtClean="0">
                <a:solidFill>
                  <a:srgbClr val="FFFFFF"/>
                </a:solidFill>
                <a:ea typeface="SimSun" pitchFamily="2" charset="-122"/>
              </a:rPr>
              <a:t>contol</a:t>
            </a:r>
            <a:r>
              <a:rPr lang="en-GB" altLang="zh-CN" dirty="0" smtClean="0">
                <a:solidFill>
                  <a:srgbClr val="FFFFFF"/>
                </a:solidFill>
                <a:ea typeface="SimSun" pitchFamily="2" charset="-122"/>
              </a:rPr>
              <a:t>)*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 RT 46–50.4 </a:t>
            </a:r>
            <a:r>
              <a:rPr lang="en-GB" altLang="zh-CN" dirty="0" err="1" smtClean="0">
                <a:solidFill>
                  <a:srgbClr val="FFFFFF"/>
                </a:solidFill>
                <a:ea typeface="SimSun" pitchFamily="2" charset="-122"/>
              </a:rPr>
              <a:t>Gy</a:t>
            </a:r>
            <a:endParaRPr lang="en-GB" altLang="zh-CN" dirty="0">
              <a:solidFill>
                <a:srgbClr val="FFFFFF"/>
              </a:solidFill>
              <a:ea typeface="SimSun" pitchFamily="2" charset="-122"/>
            </a:endParaRPr>
          </a:p>
          <a:p>
            <a:pPr algn="ctr" defTabSz="892175" eaLnBrk="0" hangingPunct="0"/>
            <a:r>
              <a:rPr lang="en-GB" altLang="zh-CN" dirty="0">
                <a:solidFill>
                  <a:srgbClr val="FFFFFF"/>
                </a:solidFill>
                <a:ea typeface="SimSun" pitchFamily="2" charset="-122"/>
              </a:rPr>
              <a:t>(</a:t>
            </a:r>
            <a:r>
              <a:rPr lang="en-GB" altLang="zh-CN" dirty="0" smtClean="0">
                <a:solidFill>
                  <a:srgbClr val="FFFFFF"/>
                </a:solidFill>
                <a:ea typeface="SimSun" pitchFamily="2" charset="-122"/>
              </a:rPr>
              <a:t>n=165)</a:t>
            </a:r>
            <a:endParaRPr lang="en-GB" altLang="zh-CN" dirty="0">
              <a:solidFill>
                <a:srgbClr val="FFFFFF"/>
              </a:solidFill>
              <a:ea typeface="SimSun" pitchFamily="2" charset="-122"/>
            </a:endParaRPr>
          </a:p>
        </p:txBody>
      </p:sp>
      <p:sp>
        <p:nvSpPr>
          <p:cNvPr id="41" name="AutoShape 8"/>
          <p:cNvSpPr>
            <a:spLocks noChangeArrowheads="1"/>
          </p:cNvSpPr>
          <p:nvPr/>
        </p:nvSpPr>
        <p:spPr bwMode="auto">
          <a:xfrm>
            <a:off x="4789110" y="3107995"/>
            <a:ext cx="2678490"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en-GB" dirty="0" smtClean="0">
                <a:solidFill>
                  <a:srgbClr val="4D4D4D"/>
                </a:solidFill>
              </a:rPr>
              <a:t>mFOLFOX6</a:t>
            </a:r>
            <a:r>
              <a:rPr lang="en-US" baseline="30000" dirty="0" smtClean="0">
                <a:solidFill>
                  <a:srgbClr val="363636"/>
                </a:solidFill>
              </a:rPr>
              <a:t>†</a:t>
            </a:r>
            <a:r>
              <a:rPr lang="en-GB" dirty="0" smtClean="0">
                <a:solidFill>
                  <a:srgbClr val="4D4D4D"/>
                </a:solidFill>
              </a:rPr>
              <a:t> </a:t>
            </a:r>
          </a:p>
          <a:p>
            <a:pPr algn="ctr" defTabSz="892175" eaLnBrk="0" hangingPunct="0"/>
            <a:r>
              <a:rPr lang="en-GB" dirty="0" smtClean="0">
                <a:solidFill>
                  <a:srgbClr val="4D4D4D"/>
                </a:solidFill>
              </a:rPr>
              <a:t>+ </a:t>
            </a:r>
            <a:r>
              <a:rPr lang="en-GB" dirty="0">
                <a:solidFill>
                  <a:srgbClr val="4D4D4D"/>
                </a:solidFill>
              </a:rPr>
              <a:t>RT </a:t>
            </a:r>
            <a:r>
              <a:rPr lang="en-GB" dirty="0" smtClean="0">
                <a:solidFill>
                  <a:srgbClr val="4D4D4D"/>
                </a:solidFill>
              </a:rPr>
              <a:t>46–50.4 </a:t>
            </a:r>
            <a:r>
              <a:rPr lang="en-GB" dirty="0" err="1">
                <a:solidFill>
                  <a:srgbClr val="4D4D4D"/>
                </a:solidFill>
              </a:rPr>
              <a:t>Gy</a:t>
            </a:r>
            <a:endParaRPr lang="en-GB" dirty="0" smtClean="0">
              <a:solidFill>
                <a:srgbClr val="4D4D4D"/>
              </a:solidFill>
            </a:endParaRPr>
          </a:p>
          <a:p>
            <a:pPr algn="ctr" defTabSz="892175" eaLnBrk="0" hangingPunct="0"/>
            <a:r>
              <a:rPr lang="en-GB" altLang="zh-CN" dirty="0" smtClean="0">
                <a:solidFill>
                  <a:srgbClr val="4D4D4D"/>
                </a:solidFill>
                <a:ea typeface="SimSun" pitchFamily="2" charset="-122"/>
              </a:rPr>
              <a:t>(n=165)</a:t>
            </a:r>
            <a:endParaRPr lang="en-GB" altLang="zh-CN" dirty="0">
              <a:solidFill>
                <a:srgbClr val="4D4D4D"/>
              </a:solidFill>
              <a:ea typeface="SimSun" pitchFamily="2" charset="-122"/>
            </a:endParaRPr>
          </a:p>
        </p:txBody>
      </p:sp>
      <p:sp>
        <p:nvSpPr>
          <p:cNvPr id="31" name="Content Placeholder 26"/>
          <p:cNvSpPr txBox="1">
            <a:spLocks/>
          </p:cNvSpPr>
          <p:nvPr/>
        </p:nvSpPr>
        <p:spPr>
          <a:xfrm>
            <a:off x="4743999" y="4945716"/>
            <a:ext cx="4400001" cy="69308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A0A0A0"/>
                </a:solidFill>
              </a:rPr>
              <a:t>SECONDARY ENDPOINTS</a:t>
            </a:r>
          </a:p>
          <a:p>
            <a:pPr>
              <a:buClr>
                <a:srgbClr val="043882"/>
              </a:buClr>
            </a:pPr>
            <a:r>
              <a:rPr lang="en-GB" sz="1600" kern="0" dirty="0" err="1" smtClean="0"/>
              <a:t>pCR</a:t>
            </a:r>
            <a:r>
              <a:rPr lang="en-GB" sz="1600" kern="0" dirty="0" smtClean="0"/>
              <a:t>, R0 resection, sphincter preservation, local recurrence, OS, </a:t>
            </a:r>
            <a:r>
              <a:rPr lang="en-GB" sz="1600" kern="0" dirty="0" err="1" smtClean="0"/>
              <a:t>QoL</a:t>
            </a:r>
            <a:r>
              <a:rPr lang="en-GB" sz="1600" kern="0" dirty="0" smtClean="0"/>
              <a:t>, toxicity</a:t>
            </a:r>
            <a:br>
              <a:rPr lang="en-GB" sz="1600" kern="0" dirty="0" smtClean="0"/>
            </a:br>
            <a:r>
              <a:rPr lang="en-GB" sz="1600" kern="0" dirty="0" smtClean="0"/>
              <a:t>(</a:t>
            </a:r>
            <a:r>
              <a:rPr lang="en-GB" sz="1600" i="1" kern="0" dirty="0"/>
              <a:t>f</a:t>
            </a:r>
            <a:r>
              <a:rPr lang="en-GB" sz="1600" i="1" kern="0" dirty="0" smtClean="0"/>
              <a:t>ollow-up </a:t>
            </a:r>
            <a:r>
              <a:rPr lang="en-GB" sz="1600" i="1" kern="0" dirty="0"/>
              <a:t>ongoing </a:t>
            </a:r>
            <a:r>
              <a:rPr lang="en-GB" sz="1600" i="1" kern="0" dirty="0" smtClean="0"/>
              <a:t>for recurrence/OS</a:t>
            </a:r>
            <a:r>
              <a:rPr lang="en-GB" sz="1600" kern="0" dirty="0" smtClean="0"/>
              <a:t>)</a:t>
            </a:r>
          </a:p>
        </p:txBody>
      </p:sp>
    </p:spTree>
    <p:extLst>
      <p:ext uri="{BB962C8B-B14F-4D97-AF65-F5344CB8AC3E}">
        <p14:creationId xmlns:p14="http://schemas.microsoft.com/office/powerpoint/2010/main" xmlns="" val="29528146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5117298"/>
          </a:xfrm>
          <a:prstGeom prst="rect">
            <a:avLst/>
          </a:prstGeom>
          <a:noFill/>
        </p:spPr>
        <p:txBody>
          <a:bodyPr wrap="square" lIns="0" rtlCol="0">
            <a:spAutoFit/>
          </a:bodyPr>
          <a:lstStyle/>
          <a:p>
            <a:pPr>
              <a:spcBef>
                <a:spcPts val="0"/>
              </a:spcBef>
              <a:spcAft>
                <a:spcPts val="0"/>
              </a:spcAft>
              <a:buClr>
                <a:srgbClr val="043882"/>
              </a:buClr>
            </a:pPr>
            <a:r>
              <a:rPr lang="en-GB" sz="1600" b="1" dirty="0" smtClean="0">
                <a:solidFill>
                  <a:srgbClr val="4D4D4D"/>
                </a:solidFill>
              </a:rPr>
              <a:t>Key results</a:t>
            </a: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b="1"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b="1"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b="1"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b="1"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b="1"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b="1"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b="1"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b="1"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b="1"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b="1"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b="1" dirty="0">
              <a:solidFill>
                <a:srgbClr val="4D4D4D"/>
              </a:solidFill>
            </a:endParaRPr>
          </a:p>
          <a:p>
            <a:pPr marL="0" lvl="1">
              <a:lnSpc>
                <a:spcPct val="90000"/>
              </a:lnSpc>
              <a:spcBef>
                <a:spcPts val="0"/>
              </a:spcBef>
              <a:spcAft>
                <a:spcPts val="100"/>
              </a:spcAft>
              <a:buClr>
                <a:srgbClr val="043882"/>
              </a:buClr>
            </a:pPr>
            <a:r>
              <a:rPr lang="en-GB" sz="1600" b="1" dirty="0" smtClean="0">
                <a:solidFill>
                  <a:srgbClr val="4D4D4D"/>
                </a:solidFill>
              </a:rPr>
              <a:t>Conclusions</a:t>
            </a:r>
            <a:endParaRPr lang="en-GB" sz="1600" b="1" dirty="0">
              <a:solidFill>
                <a:srgbClr val="4D4D4D"/>
              </a:solidFill>
            </a:endParaRPr>
          </a:p>
          <a:p>
            <a:pPr marL="285750" lvl="1" indent="-285750">
              <a:lnSpc>
                <a:spcPct val="90000"/>
              </a:lnSpc>
              <a:spcBef>
                <a:spcPts val="0"/>
              </a:spcBef>
              <a:spcAft>
                <a:spcPts val="100"/>
              </a:spcAft>
              <a:buClr>
                <a:srgbClr val="043882"/>
              </a:buClr>
              <a:buFont typeface="Arial" panose="020B0604020202020204" pitchFamily="34" charset="0"/>
              <a:buChar char="•"/>
            </a:pPr>
            <a:r>
              <a:rPr lang="en-GB" sz="1600" b="1" dirty="0" err="1" smtClean="0">
                <a:solidFill>
                  <a:srgbClr val="4D4D4D"/>
                </a:solidFill>
              </a:rPr>
              <a:t>mFOLFOX</a:t>
            </a:r>
            <a:r>
              <a:rPr lang="en-GB" sz="1600" b="1" dirty="0" smtClean="0">
                <a:solidFill>
                  <a:srgbClr val="4D4D4D"/>
                </a:solidFill>
              </a:rPr>
              <a:t> + RT as a </a:t>
            </a:r>
            <a:r>
              <a:rPr lang="en-GB" sz="1600" b="1" dirty="0" err="1" smtClean="0">
                <a:solidFill>
                  <a:srgbClr val="4D4D4D"/>
                </a:solidFill>
              </a:rPr>
              <a:t>neoadjuvant</a:t>
            </a:r>
            <a:r>
              <a:rPr lang="en-GB" sz="1600" b="1" dirty="0" smtClean="0">
                <a:solidFill>
                  <a:srgbClr val="4D4D4D"/>
                </a:solidFill>
              </a:rPr>
              <a:t> treatment had a higher </a:t>
            </a:r>
            <a:r>
              <a:rPr lang="en-GB" sz="1600" b="1" dirty="0" err="1">
                <a:solidFill>
                  <a:srgbClr val="4D4D4D"/>
                </a:solidFill>
              </a:rPr>
              <a:t>pCR</a:t>
            </a:r>
            <a:r>
              <a:rPr lang="en-GB" sz="1600" b="1" dirty="0">
                <a:solidFill>
                  <a:srgbClr val="4D4D4D"/>
                </a:solidFill>
              </a:rPr>
              <a:t> </a:t>
            </a:r>
            <a:r>
              <a:rPr lang="en-GB" sz="1600" b="1" dirty="0" smtClean="0">
                <a:solidFill>
                  <a:srgbClr val="4D4D4D"/>
                </a:solidFill>
              </a:rPr>
              <a:t>rate, increased response and slightly increased toxicity vs</a:t>
            </a:r>
            <a:r>
              <a:rPr lang="en-GB" sz="1600" b="1" dirty="0">
                <a:solidFill>
                  <a:srgbClr val="4D4D4D"/>
                </a:solidFill>
              </a:rPr>
              <a:t>. </a:t>
            </a:r>
            <a:r>
              <a:rPr lang="en-GB" sz="1600" b="1" dirty="0" smtClean="0">
                <a:solidFill>
                  <a:srgbClr val="4D4D4D"/>
                </a:solidFill>
              </a:rPr>
              <a:t>5FU </a:t>
            </a:r>
            <a:r>
              <a:rPr lang="en-GB" sz="1600" b="1" dirty="0">
                <a:solidFill>
                  <a:srgbClr val="4D4D4D"/>
                </a:solidFill>
              </a:rPr>
              <a:t>in patients with locally advanced rectal cancer</a:t>
            </a:r>
            <a:endParaRPr lang="en-GB" sz="1600" b="1" dirty="0" smtClean="0">
              <a:solidFill>
                <a:srgbClr val="4D4D4D"/>
              </a:solidFill>
            </a:endParaRPr>
          </a:p>
          <a:p>
            <a:pPr marL="285750" lvl="1" indent="-285750">
              <a:lnSpc>
                <a:spcPct val="90000"/>
              </a:lnSpc>
              <a:spcBef>
                <a:spcPts val="0"/>
              </a:spcBef>
              <a:spcAft>
                <a:spcPts val="100"/>
              </a:spcAft>
              <a:buClr>
                <a:srgbClr val="043882"/>
              </a:buClr>
              <a:buFont typeface="Arial" panose="020B0604020202020204" pitchFamily="34" charset="0"/>
              <a:buChar char="•"/>
            </a:pPr>
            <a:r>
              <a:rPr lang="en-GB" sz="1600" b="1" dirty="0" err="1" smtClean="0">
                <a:solidFill>
                  <a:srgbClr val="4D4D4D"/>
                </a:solidFill>
              </a:rPr>
              <a:t>mFOLFOX</a:t>
            </a:r>
            <a:r>
              <a:rPr lang="en-GB" sz="1600" b="1" dirty="0" smtClean="0">
                <a:solidFill>
                  <a:srgbClr val="4D4D4D"/>
                </a:solidFill>
              </a:rPr>
              <a:t> alone had a similar R0 resection rate, similar good response rate and fewer surgical complications vs. 5FU</a:t>
            </a:r>
          </a:p>
          <a:p>
            <a:pPr marL="285750" lvl="1" indent="-285750">
              <a:lnSpc>
                <a:spcPct val="90000"/>
              </a:lnSpc>
              <a:spcBef>
                <a:spcPts val="0"/>
              </a:spcBef>
              <a:spcAft>
                <a:spcPts val="100"/>
              </a:spcAft>
              <a:buClr>
                <a:srgbClr val="043882"/>
              </a:buClr>
              <a:buFont typeface="Arial" panose="020B0604020202020204" pitchFamily="34" charset="0"/>
              <a:buChar char="•"/>
            </a:pPr>
            <a:r>
              <a:rPr lang="en-GB" sz="1600" b="1" dirty="0" smtClean="0">
                <a:solidFill>
                  <a:srgbClr val="4D4D4D"/>
                </a:solidFill>
              </a:rPr>
              <a:t>mFOLFOX6 + RT </a:t>
            </a:r>
            <a:r>
              <a:rPr lang="en-GB" sz="1600" b="1" dirty="0">
                <a:solidFill>
                  <a:srgbClr val="4D4D4D"/>
                </a:solidFill>
              </a:rPr>
              <a:t>may replace </a:t>
            </a:r>
            <a:r>
              <a:rPr lang="en-GB" sz="1600" b="1" dirty="0" smtClean="0">
                <a:solidFill>
                  <a:srgbClr val="4D4D4D"/>
                </a:solidFill>
              </a:rPr>
              <a:t>5FU </a:t>
            </a:r>
            <a:r>
              <a:rPr lang="en-GB" sz="1600" b="1" dirty="0">
                <a:solidFill>
                  <a:srgbClr val="4D4D4D"/>
                </a:solidFill>
              </a:rPr>
              <a:t>as </a:t>
            </a:r>
            <a:r>
              <a:rPr lang="en-GB" sz="1600" b="1" dirty="0" smtClean="0">
                <a:solidFill>
                  <a:srgbClr val="4D4D4D"/>
                </a:solidFill>
              </a:rPr>
              <a:t>a standard </a:t>
            </a:r>
            <a:r>
              <a:rPr lang="en-GB" sz="1600" b="1" dirty="0">
                <a:solidFill>
                  <a:srgbClr val="4D4D4D"/>
                </a:solidFill>
              </a:rPr>
              <a:t>treatment in this </a:t>
            </a:r>
            <a:r>
              <a:rPr lang="en-GB" sz="1600" b="1" dirty="0" smtClean="0">
                <a:solidFill>
                  <a:srgbClr val="4D4D4D"/>
                </a:solidFill>
              </a:rPr>
              <a:t>setting</a:t>
            </a:r>
          </a:p>
          <a:p>
            <a:pPr marL="285750" lvl="1" indent="-285750">
              <a:lnSpc>
                <a:spcPct val="90000"/>
              </a:lnSpc>
              <a:spcBef>
                <a:spcPts val="0"/>
              </a:spcBef>
              <a:spcAft>
                <a:spcPts val="100"/>
              </a:spcAft>
              <a:buClr>
                <a:srgbClr val="043882"/>
              </a:buClr>
              <a:buFont typeface="Arial" panose="020B0604020202020204" pitchFamily="34" charset="0"/>
              <a:buChar char="•"/>
            </a:pPr>
            <a:r>
              <a:rPr lang="en-GB" sz="1600" b="1" dirty="0" smtClean="0">
                <a:solidFill>
                  <a:srgbClr val="4D4D4D"/>
                </a:solidFill>
              </a:rPr>
              <a:t>~35</a:t>
            </a:r>
            <a:r>
              <a:rPr lang="en-GB" sz="1600" b="1" dirty="0">
                <a:solidFill>
                  <a:srgbClr val="4D4D4D"/>
                </a:solidFill>
              </a:rPr>
              <a:t>% </a:t>
            </a:r>
            <a:r>
              <a:rPr lang="en-GB" sz="1600" b="1" dirty="0" smtClean="0">
                <a:solidFill>
                  <a:srgbClr val="4D4D4D"/>
                </a:solidFill>
              </a:rPr>
              <a:t>of </a:t>
            </a:r>
            <a:r>
              <a:rPr lang="en-GB" sz="1600" b="1" dirty="0">
                <a:solidFill>
                  <a:srgbClr val="4D4D4D"/>
                </a:solidFill>
              </a:rPr>
              <a:t>the patients may not </a:t>
            </a:r>
            <a:r>
              <a:rPr lang="en-GB" sz="1600" b="1" dirty="0" smtClean="0">
                <a:solidFill>
                  <a:srgbClr val="4D4D4D"/>
                </a:solidFill>
              </a:rPr>
              <a:t>need RT </a:t>
            </a:r>
            <a:r>
              <a:rPr lang="en-GB" sz="1600" b="1" dirty="0">
                <a:solidFill>
                  <a:srgbClr val="4D4D4D"/>
                </a:solidFill>
              </a:rPr>
              <a:t>to create a good excision plane for surgery</a:t>
            </a:r>
          </a:p>
        </p:txBody>
      </p:sp>
      <p:sp>
        <p:nvSpPr>
          <p:cNvPr id="6" name="Title 5"/>
          <p:cNvSpPr>
            <a:spLocks noGrp="1"/>
          </p:cNvSpPr>
          <p:nvPr>
            <p:ph type="title"/>
          </p:nvPr>
        </p:nvSpPr>
        <p:spPr/>
        <p:txBody>
          <a:bodyPr/>
          <a:lstStyle/>
          <a:p>
            <a:r>
              <a:rPr lang="en-GB" sz="1800" dirty="0" smtClean="0"/>
              <a:t>3500</a:t>
            </a:r>
            <a:r>
              <a:rPr lang="en-GB" sz="1800" dirty="0"/>
              <a:t>: A multi-</a:t>
            </a:r>
            <a:r>
              <a:rPr lang="en-GB" sz="1800" dirty="0" err="1"/>
              <a:t>center</a:t>
            </a:r>
            <a:r>
              <a:rPr lang="en-GB" sz="1800" dirty="0"/>
              <a:t> randomized controlled trial of mFOLFOX6 with or without radiation in </a:t>
            </a:r>
            <a:r>
              <a:rPr lang="en-GB" sz="1800" dirty="0" err="1"/>
              <a:t>neoadjuvant</a:t>
            </a:r>
            <a:r>
              <a:rPr lang="en-GB" sz="1800" dirty="0"/>
              <a:t> treatment of local advanced rectal cancer (FOWARC study): Preliminary </a:t>
            </a:r>
            <a:r>
              <a:rPr lang="en-GB" sz="1800" dirty="0" smtClean="0"/>
              <a:t>results </a:t>
            </a:r>
            <a:r>
              <a:rPr lang="en-GB" sz="1800" dirty="0"/>
              <a:t>– </a:t>
            </a:r>
            <a:r>
              <a:rPr lang="en-GB" sz="1800" dirty="0" smtClean="0"/>
              <a:t>Deng Y, </a:t>
            </a:r>
            <a:r>
              <a:rPr lang="en-GB" sz="1800" dirty="0"/>
              <a:t>et al</a:t>
            </a:r>
          </a:p>
        </p:txBody>
      </p:sp>
      <p:sp>
        <p:nvSpPr>
          <p:cNvPr id="8" name="Text Placeholder 7"/>
          <p:cNvSpPr>
            <a:spLocks noGrp="1"/>
          </p:cNvSpPr>
          <p:nvPr>
            <p:ph type="body" sz="quarter" idx="11"/>
          </p:nvPr>
        </p:nvSpPr>
        <p:spPr>
          <a:xfrm>
            <a:off x="4648200" y="6324600"/>
            <a:ext cx="4343400" cy="258763"/>
          </a:xfrm>
        </p:spPr>
        <p:txBody>
          <a:bodyPr/>
          <a:lstStyle/>
          <a:p>
            <a:r>
              <a:rPr lang="en-GB" dirty="0"/>
              <a:t>Deng </a:t>
            </a:r>
            <a:r>
              <a:rPr lang="fr-FR" dirty="0"/>
              <a:t>et al. </a:t>
            </a:r>
            <a:r>
              <a:rPr lang="en-GB" dirty="0"/>
              <a:t>J </a:t>
            </a:r>
            <a:r>
              <a:rPr lang="en-GB" dirty="0" err="1"/>
              <a:t>Clin</a:t>
            </a:r>
            <a:r>
              <a:rPr lang="en-GB" dirty="0"/>
              <a:t> </a:t>
            </a:r>
            <a:r>
              <a:rPr lang="en-GB" dirty="0" err="1"/>
              <a:t>Oncol</a:t>
            </a:r>
            <a:r>
              <a:rPr lang="en-GB" dirty="0"/>
              <a:t> 2015; 33 (</a:t>
            </a:r>
            <a:r>
              <a:rPr lang="en-GB" dirty="0" err="1"/>
              <a:t>suppl</a:t>
            </a:r>
            <a:r>
              <a:rPr lang="en-GB" dirty="0"/>
              <a:t>): </a:t>
            </a:r>
            <a:r>
              <a:rPr lang="en-GB" dirty="0" err="1"/>
              <a:t>abstr</a:t>
            </a:r>
            <a:r>
              <a:rPr lang="en-GB" dirty="0"/>
              <a:t> 3500</a:t>
            </a:r>
          </a:p>
        </p:txBody>
      </p:sp>
      <p:sp>
        <p:nvSpPr>
          <p:cNvPr id="2" name="Text Placeholder 1"/>
          <p:cNvSpPr>
            <a:spLocks noGrp="1"/>
          </p:cNvSpPr>
          <p:nvPr>
            <p:ph type="body" sz="quarter" idx="10"/>
          </p:nvPr>
        </p:nvSpPr>
        <p:spPr>
          <a:xfrm>
            <a:off x="365125" y="6324600"/>
            <a:ext cx="4130675" cy="258763"/>
          </a:xfrm>
        </p:spPr>
        <p:txBody>
          <a:bodyPr/>
          <a:lstStyle/>
          <a:p>
            <a:r>
              <a:rPr lang="en-GB" dirty="0" smtClean="0"/>
              <a:t> *p=0.001; </a:t>
            </a:r>
            <a:r>
              <a:rPr lang="en-US" baseline="30000" dirty="0" smtClean="0">
                <a:solidFill>
                  <a:srgbClr val="363636"/>
                </a:solidFill>
              </a:rPr>
              <a:t>†</a:t>
            </a:r>
            <a:r>
              <a:rPr lang="en-GB" dirty="0" smtClean="0"/>
              <a:t>p=0.02; </a:t>
            </a:r>
            <a:r>
              <a:rPr lang="en-GB" baseline="30000" dirty="0" smtClean="0"/>
              <a:t>‡</a:t>
            </a:r>
            <a:r>
              <a:rPr lang="en-GB" dirty="0" smtClean="0"/>
              <a:t>p=0.009</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xmlns="" val="126205510"/>
              </p:ext>
            </p:extLst>
          </p:nvPr>
        </p:nvGraphicFramePr>
        <p:xfrm>
          <a:off x="261144" y="1617618"/>
          <a:ext cx="8621712" cy="1409700"/>
        </p:xfrm>
        <a:graphic>
          <a:graphicData uri="http://schemas.openxmlformats.org/drawingml/2006/table">
            <a:tbl>
              <a:tblPr firstRow="1" bandRow="1">
                <a:tableStyleId>{69012ECD-51FC-41F1-AA8D-1B2483CD663E}</a:tableStyleId>
              </a:tblPr>
              <a:tblGrid>
                <a:gridCol w="1904999"/>
                <a:gridCol w="1861405"/>
                <a:gridCol w="2421957"/>
                <a:gridCol w="2433351"/>
              </a:tblGrid>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5FU + RT (n=133)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mFOLFOX6 + RT (n=143)</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mn-cs"/>
                        </a:rPr>
                        <a:t>mFOLFOX6 alone (n=148)</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rPr>
                        <a:t>R0 resection</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rPr>
                        <a:t>120 (90.2)</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128 (89.5)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132 (91.2)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Arial" charset="0"/>
                          <a:cs typeface="Arial" charset="0"/>
                        </a:rPr>
                        <a:t>pCR</a:t>
                      </a:r>
                      <a:r>
                        <a:rPr kumimoji="0" lang="en-GB" sz="14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19 (14.3)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40 (28.0)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 (6.1)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Anastomotic leakage</a:t>
                      </a:r>
                      <a:r>
                        <a:rPr lang="en-US" sz="1400" baseline="30000" dirty="0" smtClean="0">
                          <a:solidFill>
                            <a:srgbClr val="363636"/>
                          </a:solidFill>
                        </a:rPr>
                        <a:t>†</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28 (21.1)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26 (18.2)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 (6.8)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Infection of incision</a:t>
                      </a:r>
                      <a:r>
                        <a:rPr lang="en-GB" sz="1400" baseline="30000" dirty="0" smtClean="0"/>
                        <a:t>‡</a:t>
                      </a:r>
                      <a:r>
                        <a:rPr kumimoji="0" lang="en-GB" sz="1400" b="0" i="0" u="none" strike="noStrike" cap="none" normalizeH="0" baseline="0" dirty="0" smtClean="0">
                          <a:ln>
                            <a:noFill/>
                          </a:ln>
                          <a:solidFill>
                            <a:schemeClr val="tx1"/>
                          </a:solidFill>
                          <a:effectLst/>
                          <a:latin typeface="Arial" charset="0"/>
                          <a:cs typeface="Arial" charset="0"/>
                        </a:rPr>
                        <a:t>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30 (22.6)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24 (16.8)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 (6.1)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xmlns="" val="3276946407"/>
              </p:ext>
            </p:extLst>
          </p:nvPr>
        </p:nvGraphicFramePr>
        <p:xfrm>
          <a:off x="261144" y="3079834"/>
          <a:ext cx="8621712" cy="1409700"/>
        </p:xfrm>
        <a:graphic>
          <a:graphicData uri="http://schemas.openxmlformats.org/drawingml/2006/table">
            <a:tbl>
              <a:tblPr firstRow="1" bandRow="1">
                <a:tableStyleId>{69012ECD-51FC-41F1-AA8D-1B2483CD663E}</a:tableStyleId>
              </a:tblPr>
              <a:tblGrid>
                <a:gridCol w="2024856"/>
                <a:gridCol w="1741548"/>
                <a:gridCol w="2421957"/>
                <a:gridCol w="2433351"/>
              </a:tblGrid>
              <a:tr h="2286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Grade 3/4 AEs,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5FU + RT (n=155)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mFOLFOX6 + RT (n=158)</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mn-cs"/>
                        </a:rPr>
                        <a:t>mFOLFOX6 alone (n=163)</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286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Arial" charset="0"/>
                          <a:cs typeface="Arial" charset="0"/>
                        </a:rPr>
                        <a:t>Leucopenia</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19 (12.9)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29 (19.0)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 (5.7)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286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Nausea/vomiting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 (2.6)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 (5.7)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 (2.5)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286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Diarrhoea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12 (7.7)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23 (14.5)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12 (7.3)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286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Arial" charset="0"/>
                          <a:cs typeface="Arial" charset="0"/>
                        </a:rPr>
                        <a:t>Radiodermatitis</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22 (14.1)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32 (20.3)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extLst>
      <p:ext uri="{BB962C8B-B14F-4D97-AF65-F5344CB8AC3E}">
        <p14:creationId xmlns:p14="http://schemas.microsoft.com/office/powerpoint/2010/main" xmlns="" val="10651308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4185761"/>
          </a:xfrm>
          <a:prstGeom prst="rect">
            <a:avLst/>
          </a:prstGeom>
          <a:noFill/>
        </p:spPr>
        <p:txBody>
          <a:bodyPr wrap="square" lIns="0" rtlCol="0">
            <a:spAutoFit/>
          </a:bodyPr>
          <a:lstStyle/>
          <a:p>
            <a:pPr>
              <a:buClr>
                <a:srgbClr val="043882"/>
              </a:buClr>
            </a:pPr>
            <a:r>
              <a:rPr lang="en-GB" sz="1600" b="1" dirty="0">
                <a:solidFill>
                  <a:srgbClr val="4D4D4D"/>
                </a:solidFill>
              </a:rPr>
              <a:t>Study objective</a:t>
            </a:r>
            <a:r>
              <a:rPr lang="en-GB" sz="1600" dirty="0">
                <a:solidFill>
                  <a:srgbClr val="4D4D4D"/>
                </a:solidFill>
              </a:rPr>
              <a:t> </a:t>
            </a:r>
          </a:p>
          <a:p>
            <a:pPr marL="285750" lvl="1" indent="-285750">
              <a:spcAft>
                <a:spcPts val="1200"/>
              </a:spcAft>
              <a:buClr>
                <a:srgbClr val="043882"/>
              </a:buClr>
              <a:buFont typeface="Arial" panose="020B0604020202020204" pitchFamily="34" charset="0"/>
              <a:buChar char="•"/>
            </a:pPr>
            <a:r>
              <a:rPr lang="en-GB" sz="1600" dirty="0">
                <a:solidFill>
                  <a:srgbClr val="4D4D4D"/>
                </a:solidFill>
              </a:rPr>
              <a:t>To </a:t>
            </a:r>
            <a:r>
              <a:rPr lang="en-GB" sz="1600" dirty="0" smtClean="0">
                <a:solidFill>
                  <a:srgbClr val="4D4D4D"/>
                </a:solidFill>
              </a:rPr>
              <a:t>evaluate </a:t>
            </a:r>
            <a:r>
              <a:rPr lang="en-GB" sz="1600" dirty="0">
                <a:solidFill>
                  <a:srgbClr val="4D4D4D"/>
                </a:solidFill>
              </a:rPr>
              <a:t>the benefit of combining radiofrequency ablation (RFA</a:t>
            </a:r>
            <a:r>
              <a:rPr lang="en-GB" sz="1600" dirty="0" smtClean="0">
                <a:solidFill>
                  <a:srgbClr val="4D4D4D"/>
                </a:solidFill>
              </a:rPr>
              <a:t>)</a:t>
            </a:r>
            <a:r>
              <a:rPr lang="en-GB" sz="1600" dirty="0">
                <a:solidFill>
                  <a:srgbClr val="4D4D4D"/>
                </a:solidFill>
              </a:rPr>
              <a:t> with </a:t>
            </a:r>
            <a:r>
              <a:rPr lang="en-GB" sz="1600" dirty="0" smtClean="0">
                <a:solidFill>
                  <a:srgbClr val="4D4D4D"/>
                </a:solidFill>
              </a:rPr>
              <a:t>systemic therapy in </a:t>
            </a:r>
            <a:r>
              <a:rPr lang="en-GB" sz="1600" dirty="0">
                <a:solidFill>
                  <a:srgbClr val="4D4D4D"/>
                </a:solidFill>
              </a:rPr>
              <a:t>patients with </a:t>
            </a:r>
            <a:r>
              <a:rPr lang="en-GB" sz="1600" dirty="0" err="1">
                <a:solidFill>
                  <a:srgbClr val="4D4D4D"/>
                </a:solidFill>
              </a:rPr>
              <a:t>unresectable</a:t>
            </a:r>
            <a:r>
              <a:rPr lang="en-GB" sz="1600" dirty="0">
                <a:solidFill>
                  <a:srgbClr val="4D4D4D"/>
                </a:solidFill>
              </a:rPr>
              <a:t> CRC </a:t>
            </a:r>
            <a:r>
              <a:rPr lang="en-GB" sz="1600" dirty="0" smtClean="0">
                <a:solidFill>
                  <a:srgbClr val="4D4D4D"/>
                </a:solidFill>
              </a:rPr>
              <a:t>after </a:t>
            </a:r>
            <a:r>
              <a:rPr lang="en-GB" sz="1600" dirty="0">
                <a:solidFill>
                  <a:srgbClr val="4D4D4D"/>
                </a:solidFill>
              </a:rPr>
              <a:t>a </a:t>
            </a:r>
            <a:r>
              <a:rPr lang="en-GB" sz="1600" dirty="0" smtClean="0">
                <a:solidFill>
                  <a:srgbClr val="4D4D4D"/>
                </a:solidFill>
              </a:rPr>
              <a:t>long-term </a:t>
            </a:r>
            <a:r>
              <a:rPr lang="en-GB" sz="1600" dirty="0">
                <a:solidFill>
                  <a:srgbClr val="4D4D4D"/>
                </a:solidFill>
              </a:rPr>
              <a:t>median follow-up of 9.7 </a:t>
            </a:r>
            <a:r>
              <a:rPr lang="en-GB" sz="1600" dirty="0" smtClean="0">
                <a:solidFill>
                  <a:srgbClr val="4D4D4D"/>
                </a:solidFill>
              </a:rPr>
              <a:t>years*</a:t>
            </a: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p:txBody>
      </p:sp>
      <p:sp>
        <p:nvSpPr>
          <p:cNvPr id="6" name="Title 5"/>
          <p:cNvSpPr>
            <a:spLocks noGrp="1"/>
          </p:cNvSpPr>
          <p:nvPr>
            <p:ph type="title"/>
          </p:nvPr>
        </p:nvSpPr>
        <p:spPr/>
        <p:txBody>
          <a:bodyPr/>
          <a:lstStyle/>
          <a:p>
            <a:r>
              <a:rPr lang="en-GB" sz="1800" dirty="0" smtClean="0"/>
              <a:t>3501</a:t>
            </a:r>
            <a:r>
              <a:rPr lang="en-GB" sz="1800" dirty="0"/>
              <a:t>: Radiofrequency ablation (RFA) combined with chemotherapy for </a:t>
            </a:r>
            <a:r>
              <a:rPr lang="en-GB" sz="1800" dirty="0" err="1"/>
              <a:t>unresectable</a:t>
            </a:r>
            <a:r>
              <a:rPr lang="en-GB" sz="1800" dirty="0"/>
              <a:t> colorectal liver metastases (CRC LM): Long-term survival results of a randomized phase II study of the EORTC-NCRI CCSG-ALM Intergroup 40004 (CLOCC</a:t>
            </a:r>
            <a:r>
              <a:rPr lang="en-GB" sz="1800" dirty="0" smtClean="0"/>
              <a:t>) </a:t>
            </a:r>
            <a:r>
              <a:rPr lang="en-GB" sz="1800" dirty="0"/>
              <a:t>– </a:t>
            </a:r>
            <a:r>
              <a:rPr lang="en-GB" sz="1800" dirty="0" err="1" smtClean="0"/>
              <a:t>Ruers</a:t>
            </a:r>
            <a:r>
              <a:rPr lang="en-GB" sz="1800" dirty="0" smtClean="0"/>
              <a:t> T, </a:t>
            </a:r>
            <a:r>
              <a:rPr lang="en-GB" sz="1800" dirty="0"/>
              <a:t>et al</a:t>
            </a:r>
          </a:p>
        </p:txBody>
      </p:sp>
      <p:sp>
        <p:nvSpPr>
          <p:cNvPr id="7" name="Text Placeholder 6"/>
          <p:cNvSpPr>
            <a:spLocks noGrp="1"/>
          </p:cNvSpPr>
          <p:nvPr>
            <p:ph type="body" sz="quarter" idx="10"/>
          </p:nvPr>
        </p:nvSpPr>
        <p:spPr>
          <a:xfrm>
            <a:off x="365125" y="6096000"/>
            <a:ext cx="4664075" cy="487363"/>
          </a:xfrm>
        </p:spPr>
        <p:txBody>
          <a:bodyPr/>
          <a:lstStyle/>
          <a:p>
            <a:r>
              <a:rPr lang="en-US" dirty="0" smtClean="0"/>
              <a:t>*Initial results published </a:t>
            </a:r>
            <a:r>
              <a:rPr lang="en-GB" dirty="0" smtClean="0"/>
              <a:t>in </a:t>
            </a:r>
            <a:r>
              <a:rPr lang="en-GB" i="1" dirty="0"/>
              <a:t>Ann </a:t>
            </a:r>
            <a:r>
              <a:rPr lang="en-GB" i="1" dirty="0" err="1"/>
              <a:t>Oncol</a:t>
            </a:r>
            <a:r>
              <a:rPr lang="en-GB" i="1" dirty="0"/>
              <a:t> </a:t>
            </a:r>
            <a:r>
              <a:rPr lang="en-GB" dirty="0"/>
              <a:t>2012; 23: </a:t>
            </a:r>
            <a:r>
              <a:rPr lang="en-GB" dirty="0" smtClean="0"/>
              <a:t>2619–26;</a:t>
            </a:r>
            <a:br>
              <a:rPr lang="en-GB" dirty="0" smtClean="0"/>
            </a:br>
            <a:r>
              <a:rPr lang="en-GB" baseline="30000" dirty="0" smtClean="0"/>
              <a:t>†</a:t>
            </a:r>
            <a:r>
              <a:rPr lang="en-GB" dirty="0" smtClean="0"/>
              <a:t>Since </a:t>
            </a:r>
            <a:r>
              <a:rPr lang="en-GB" dirty="0"/>
              <a:t>October </a:t>
            </a:r>
            <a:r>
              <a:rPr lang="en-GB" dirty="0" smtClean="0"/>
              <a:t>2005, ± resection if an option</a:t>
            </a:r>
            <a:endParaRPr lang="en-US" dirty="0">
              <a:solidFill>
                <a:srgbClr val="363636"/>
              </a:solidFill>
            </a:endParaRPr>
          </a:p>
        </p:txBody>
      </p:sp>
      <p:sp>
        <p:nvSpPr>
          <p:cNvPr id="8" name="Text Placeholder 7"/>
          <p:cNvSpPr>
            <a:spLocks noGrp="1"/>
          </p:cNvSpPr>
          <p:nvPr>
            <p:ph type="body" sz="quarter" idx="11"/>
          </p:nvPr>
        </p:nvSpPr>
        <p:spPr>
          <a:xfrm>
            <a:off x="4648200" y="6096000"/>
            <a:ext cx="4343400" cy="487363"/>
          </a:xfrm>
        </p:spPr>
        <p:txBody>
          <a:bodyPr/>
          <a:lstStyle/>
          <a:p>
            <a:r>
              <a:rPr lang="en-GB" dirty="0" err="1" smtClean="0"/>
              <a:t>Ruers</a:t>
            </a:r>
            <a:r>
              <a:rPr lang="en-GB" dirty="0" smtClean="0"/>
              <a:t> </a:t>
            </a:r>
            <a:r>
              <a:rPr lang="fr-FR" dirty="0"/>
              <a:t>et al. </a:t>
            </a:r>
            <a:r>
              <a:rPr lang="en-GB" dirty="0"/>
              <a:t>J </a:t>
            </a:r>
            <a:r>
              <a:rPr lang="en-GB" dirty="0" err="1"/>
              <a:t>Clin</a:t>
            </a:r>
            <a:r>
              <a:rPr lang="en-GB" dirty="0"/>
              <a:t> </a:t>
            </a:r>
            <a:r>
              <a:rPr lang="en-GB" dirty="0" err="1"/>
              <a:t>Oncol</a:t>
            </a:r>
            <a:r>
              <a:rPr lang="en-GB" dirty="0"/>
              <a:t> </a:t>
            </a:r>
            <a:r>
              <a:rPr lang="en-GB" dirty="0" smtClean="0"/>
              <a:t>2015; 33 </a:t>
            </a:r>
            <a:r>
              <a:rPr lang="en-GB" dirty="0"/>
              <a:t>(</a:t>
            </a:r>
            <a:r>
              <a:rPr lang="en-GB" dirty="0" err="1" smtClean="0"/>
              <a:t>suppl</a:t>
            </a:r>
            <a:r>
              <a:rPr lang="en-GB" dirty="0" smtClean="0"/>
              <a:t>): </a:t>
            </a:r>
            <a:r>
              <a:rPr lang="en-GB" dirty="0" err="1" smtClean="0"/>
              <a:t>abstr</a:t>
            </a:r>
            <a:r>
              <a:rPr lang="en-GB" dirty="0" smtClean="0"/>
              <a:t> 3501</a:t>
            </a:r>
            <a:endParaRPr lang="en-GB" dirty="0"/>
          </a:p>
        </p:txBody>
      </p:sp>
      <p:sp>
        <p:nvSpPr>
          <p:cNvPr id="25" name="Oval 14"/>
          <p:cNvSpPr>
            <a:spLocks noChangeArrowheads="1"/>
          </p:cNvSpPr>
          <p:nvPr/>
        </p:nvSpPr>
        <p:spPr bwMode="auto">
          <a:xfrm>
            <a:off x="4313433" y="332468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rgbClr val="043882"/>
                </a:solidFill>
                <a:ea typeface="SimSun" pitchFamily="2" charset="-122"/>
              </a:rPr>
              <a:t>R</a:t>
            </a:r>
          </a:p>
        </p:txBody>
      </p:sp>
      <p:cxnSp>
        <p:nvCxnSpPr>
          <p:cNvPr id="27" name="AutoShape 15"/>
          <p:cNvCxnSpPr>
            <a:cxnSpLocks noChangeShapeType="1"/>
            <a:stCxn id="25" idx="0"/>
            <a:endCxn id="37" idx="1"/>
          </p:cNvCxnSpPr>
          <p:nvPr/>
        </p:nvCxnSpPr>
        <p:spPr bwMode="auto">
          <a:xfrm rot="5400000" flipH="1" flipV="1">
            <a:off x="4797560" y="2885041"/>
            <a:ext cx="247317" cy="631975"/>
          </a:xfrm>
          <a:prstGeom prst="bentConnector2">
            <a:avLst/>
          </a:prstGeom>
          <a:noFill/>
          <a:ln w="57150">
            <a:solidFill>
              <a:schemeClr val="bg2">
                <a:lumMod val="60000"/>
                <a:lumOff val="40000"/>
              </a:schemeClr>
            </a:solidFill>
            <a:round/>
            <a:headEnd/>
            <a:tailEnd type="triangle" w="med" len="med"/>
          </a:ln>
        </p:spPr>
      </p:cxnSp>
      <p:cxnSp>
        <p:nvCxnSpPr>
          <p:cNvPr id="28" name="AutoShape 16"/>
          <p:cNvCxnSpPr>
            <a:cxnSpLocks noChangeShapeType="1"/>
            <a:stCxn id="25" idx="4"/>
          </p:cNvCxnSpPr>
          <p:nvPr/>
        </p:nvCxnSpPr>
        <p:spPr bwMode="auto">
          <a:xfrm rot="16200000" flipH="1">
            <a:off x="4803577" y="3710539"/>
            <a:ext cx="235282" cy="631975"/>
          </a:xfrm>
          <a:prstGeom prst="bentConnector2">
            <a:avLst/>
          </a:prstGeom>
          <a:noFill/>
          <a:ln w="57150">
            <a:solidFill>
              <a:schemeClr val="bg2">
                <a:lumMod val="60000"/>
                <a:lumOff val="40000"/>
              </a:schemeClr>
            </a:solidFill>
            <a:round/>
            <a:headEnd/>
            <a:tailEnd type="triangle" w="med" len="med"/>
          </a:ln>
        </p:spPr>
      </p:cxnSp>
      <p:cxnSp>
        <p:nvCxnSpPr>
          <p:cNvPr id="32" name="AutoShape 19"/>
          <p:cNvCxnSpPr>
            <a:cxnSpLocks noChangeShapeType="1"/>
          </p:cNvCxnSpPr>
          <p:nvPr/>
        </p:nvCxnSpPr>
        <p:spPr bwMode="auto">
          <a:xfrm flipV="1">
            <a:off x="3213981" y="3608696"/>
            <a:ext cx="1099452" cy="0"/>
          </a:xfrm>
          <a:prstGeom prst="straightConnector1">
            <a:avLst/>
          </a:prstGeom>
          <a:noFill/>
          <a:ln w="57150">
            <a:solidFill>
              <a:schemeClr val="bg2">
                <a:lumMod val="60000"/>
                <a:lumOff val="40000"/>
              </a:schemeClr>
            </a:solidFill>
            <a:round/>
            <a:headEnd/>
            <a:tailEnd type="triangle" w="med" len="med"/>
          </a:ln>
        </p:spPr>
      </p:cxnSp>
      <p:sp>
        <p:nvSpPr>
          <p:cNvPr id="43" name="Rectangle 9"/>
          <p:cNvSpPr txBox="1">
            <a:spLocks noChangeArrowheads="1"/>
          </p:cNvSpPr>
          <p:nvPr/>
        </p:nvSpPr>
        <p:spPr>
          <a:xfrm>
            <a:off x="373833" y="4945716"/>
            <a:ext cx="4130676" cy="1001542"/>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A0A0A0"/>
                </a:solidFill>
              </a:rPr>
              <a:t>PRIMARY ENDPOINT</a:t>
            </a:r>
          </a:p>
          <a:p>
            <a:pPr>
              <a:buClr>
                <a:srgbClr val="043882"/>
              </a:buClr>
            </a:pPr>
            <a:r>
              <a:rPr lang="en-GB" sz="1600" kern="0" dirty="0" smtClean="0"/>
              <a:t>30-month </a:t>
            </a:r>
            <a:r>
              <a:rPr lang="en-GB" sz="1600" kern="0" dirty="0"/>
              <a:t>OS rate </a:t>
            </a:r>
            <a:r>
              <a:rPr lang="en-GB" sz="1600" kern="0" dirty="0" smtClean="0"/>
              <a:t>&gt;38</a:t>
            </a:r>
            <a:r>
              <a:rPr lang="en-GB" sz="1600" kern="0" dirty="0"/>
              <a:t>% for </a:t>
            </a:r>
            <a:r>
              <a:rPr lang="en-GB" sz="1600" kern="0" dirty="0" smtClean="0"/>
              <a:t>CT + RFA</a:t>
            </a:r>
          </a:p>
        </p:txBody>
      </p:sp>
      <p:sp>
        <p:nvSpPr>
          <p:cNvPr id="44" name="Content Placeholder 26"/>
          <p:cNvSpPr txBox="1">
            <a:spLocks/>
          </p:cNvSpPr>
          <p:nvPr/>
        </p:nvSpPr>
        <p:spPr>
          <a:xfrm>
            <a:off x="4743999" y="4945716"/>
            <a:ext cx="4130675" cy="1001542"/>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A0A0A0"/>
                </a:solidFill>
              </a:rPr>
              <a:t>SECONDARY ENDPOINTS</a:t>
            </a:r>
          </a:p>
          <a:p>
            <a:pPr>
              <a:buClr>
                <a:srgbClr val="043882"/>
              </a:buClr>
            </a:pPr>
            <a:r>
              <a:rPr lang="en-GB" sz="1600" kern="0" dirty="0" smtClean="0"/>
              <a:t>PFS, OS, safety, </a:t>
            </a:r>
            <a:r>
              <a:rPr lang="en-GB" sz="1600" kern="0" dirty="0" err="1" smtClean="0"/>
              <a:t>QoL</a:t>
            </a:r>
            <a:endParaRPr lang="en-GB" sz="1600" kern="0" dirty="0" smtClean="0"/>
          </a:p>
        </p:txBody>
      </p:sp>
      <p:sp>
        <p:nvSpPr>
          <p:cNvPr id="48" name="AutoShape 9"/>
          <p:cNvSpPr>
            <a:spLocks noChangeArrowheads="1"/>
          </p:cNvSpPr>
          <p:nvPr/>
        </p:nvSpPr>
        <p:spPr bwMode="auto">
          <a:xfrm>
            <a:off x="373833" y="2564040"/>
            <a:ext cx="3389874" cy="2084160"/>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043882"/>
                </a:solidFill>
                <a:ea typeface="SimSun" pitchFamily="2" charset="-122"/>
              </a:rPr>
              <a:t>Key patient inclusion criteria</a:t>
            </a:r>
            <a:endParaRPr lang="en-GB" altLang="zh-CN" dirty="0" smtClean="0">
              <a:solidFill>
                <a:srgbClr val="043882"/>
              </a:solidFill>
              <a:ea typeface="SimSun" pitchFamily="2" charset="-122"/>
            </a:endParaRPr>
          </a:p>
          <a:p>
            <a:pPr marL="228600" indent="-228600" defTabSz="892175" eaLnBrk="0" hangingPunct="0">
              <a:spcAft>
                <a:spcPct val="30000"/>
              </a:spcAft>
              <a:buFont typeface="Arial" pitchFamily="34" charset="0"/>
              <a:buChar char="•"/>
            </a:pPr>
            <a:r>
              <a:rPr lang="en-GB" altLang="zh-CN" dirty="0" err="1" smtClean="0">
                <a:solidFill>
                  <a:srgbClr val="043882"/>
                </a:solidFill>
                <a:ea typeface="SimSun" pitchFamily="2" charset="-122"/>
              </a:rPr>
              <a:t>Unresectable</a:t>
            </a:r>
            <a:r>
              <a:rPr lang="en-GB" altLang="zh-CN" dirty="0" smtClean="0">
                <a:solidFill>
                  <a:srgbClr val="043882"/>
                </a:solidFill>
                <a:ea typeface="SimSun" pitchFamily="2" charset="-122"/>
              </a:rPr>
              <a:t> CRC</a:t>
            </a:r>
          </a:p>
          <a:p>
            <a:pPr marL="228600" indent="-228600" defTabSz="892175" eaLnBrk="0" hangingPunct="0">
              <a:spcAft>
                <a:spcPct val="30000"/>
              </a:spcAft>
              <a:buFont typeface="Arial" pitchFamily="34" charset="0"/>
              <a:buChar char="•"/>
            </a:pPr>
            <a:r>
              <a:rPr lang="en-GB" altLang="zh-CN" dirty="0" smtClean="0">
                <a:solidFill>
                  <a:srgbClr val="043882"/>
                </a:solidFill>
                <a:ea typeface="SimSun" pitchFamily="2" charset="-122"/>
              </a:rPr>
              <a:t>Liver metastases ≤9 lesions </a:t>
            </a:r>
            <a:r>
              <a:rPr lang="en-GB" altLang="zh-CN" dirty="0">
                <a:solidFill>
                  <a:srgbClr val="043882"/>
                </a:solidFill>
                <a:ea typeface="SimSun" pitchFamily="2" charset="-122"/>
              </a:rPr>
              <a:t>without </a:t>
            </a:r>
            <a:r>
              <a:rPr lang="en-GB" altLang="zh-CN" dirty="0" err="1">
                <a:solidFill>
                  <a:srgbClr val="043882"/>
                </a:solidFill>
                <a:ea typeface="SimSun" pitchFamily="2" charset="-122"/>
              </a:rPr>
              <a:t>extrahepatic</a:t>
            </a:r>
            <a:r>
              <a:rPr lang="en-GB" altLang="zh-CN" dirty="0">
                <a:solidFill>
                  <a:srgbClr val="043882"/>
                </a:solidFill>
                <a:ea typeface="SimSun" pitchFamily="2" charset="-122"/>
              </a:rPr>
              <a:t> </a:t>
            </a:r>
            <a:r>
              <a:rPr lang="en-GB" altLang="zh-CN" dirty="0" smtClean="0">
                <a:solidFill>
                  <a:srgbClr val="043882"/>
                </a:solidFill>
                <a:ea typeface="SimSun" pitchFamily="2" charset="-122"/>
              </a:rPr>
              <a:t>disease </a:t>
            </a:r>
          </a:p>
          <a:p>
            <a:pPr marL="228600" indent="-228600" defTabSz="892175" eaLnBrk="0" hangingPunct="0">
              <a:spcAft>
                <a:spcPct val="30000"/>
              </a:spcAft>
              <a:buFont typeface="Arial" pitchFamily="34" charset="0"/>
              <a:buChar char="•"/>
            </a:pPr>
            <a:r>
              <a:rPr lang="en-GB" altLang="zh-CN" dirty="0" smtClean="0">
                <a:solidFill>
                  <a:srgbClr val="043882"/>
                </a:solidFill>
                <a:ea typeface="SimSun" pitchFamily="2" charset="-122"/>
              </a:rPr>
              <a:t>WHO PS 0–1 </a:t>
            </a:r>
          </a:p>
          <a:p>
            <a:pPr defTabSz="892175" eaLnBrk="0" hangingPunct="0">
              <a:spcAft>
                <a:spcPct val="30000"/>
              </a:spcAft>
            </a:pPr>
            <a:r>
              <a:rPr lang="en-GB" altLang="zh-CN" dirty="0" smtClean="0">
                <a:solidFill>
                  <a:srgbClr val="043882"/>
                </a:solidFill>
                <a:ea typeface="SimSun" pitchFamily="2" charset="-122"/>
              </a:rPr>
              <a:t>(n=119)</a:t>
            </a:r>
            <a:endParaRPr lang="en-GB" altLang="zh-CN" dirty="0">
              <a:solidFill>
                <a:srgbClr val="043882"/>
              </a:solidFill>
              <a:ea typeface="SimSun" pitchFamily="2" charset="-122"/>
            </a:endParaRPr>
          </a:p>
        </p:txBody>
      </p:sp>
      <p:sp>
        <p:nvSpPr>
          <p:cNvPr id="23" name="AutoShape 12"/>
          <p:cNvSpPr>
            <a:spLocks noChangeArrowheads="1"/>
          </p:cNvSpPr>
          <p:nvPr/>
        </p:nvSpPr>
        <p:spPr bwMode="auto">
          <a:xfrm>
            <a:off x="8270415" y="2840368"/>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24" name="AutoShape 21"/>
          <p:cNvCxnSpPr>
            <a:cxnSpLocks noChangeShapeType="1"/>
          </p:cNvCxnSpPr>
          <p:nvPr/>
        </p:nvCxnSpPr>
        <p:spPr bwMode="auto">
          <a:xfrm>
            <a:off x="7697780" y="3104687"/>
            <a:ext cx="572635" cy="0"/>
          </a:xfrm>
          <a:prstGeom prst="straightConnector1">
            <a:avLst/>
          </a:prstGeom>
          <a:noFill/>
          <a:ln w="57150">
            <a:solidFill>
              <a:schemeClr val="bg2">
                <a:lumMod val="60000"/>
                <a:lumOff val="40000"/>
              </a:schemeClr>
            </a:solidFill>
            <a:round/>
            <a:headEnd/>
            <a:tailEnd type="triangle" w="med" len="med"/>
          </a:ln>
        </p:spPr>
      </p:cxnSp>
      <p:sp>
        <p:nvSpPr>
          <p:cNvPr id="26" name="AutoShape 12"/>
          <p:cNvSpPr>
            <a:spLocks noChangeArrowheads="1"/>
          </p:cNvSpPr>
          <p:nvPr/>
        </p:nvSpPr>
        <p:spPr bwMode="auto">
          <a:xfrm>
            <a:off x="8270415" y="3738563"/>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29" name="AutoShape 21"/>
          <p:cNvCxnSpPr>
            <a:cxnSpLocks noChangeShapeType="1"/>
          </p:cNvCxnSpPr>
          <p:nvPr/>
        </p:nvCxnSpPr>
        <p:spPr bwMode="auto">
          <a:xfrm>
            <a:off x="7697780" y="4002881"/>
            <a:ext cx="572635" cy="0"/>
          </a:xfrm>
          <a:prstGeom prst="straightConnector1">
            <a:avLst/>
          </a:prstGeom>
          <a:noFill/>
          <a:ln w="57150">
            <a:solidFill>
              <a:schemeClr val="bg2">
                <a:lumMod val="60000"/>
                <a:lumOff val="40000"/>
              </a:schemeClr>
            </a:solidFill>
            <a:round/>
            <a:headEnd/>
            <a:tailEnd type="triangle" w="med" len="med"/>
          </a:ln>
        </p:spPr>
      </p:cxnSp>
      <p:sp>
        <p:nvSpPr>
          <p:cNvPr id="37" name="AutoShape 8"/>
          <p:cNvSpPr>
            <a:spLocks noChangeArrowheads="1"/>
          </p:cNvSpPr>
          <p:nvPr/>
        </p:nvSpPr>
        <p:spPr bwMode="auto">
          <a:xfrm>
            <a:off x="5237206" y="26670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dirty="0" smtClean="0">
                <a:solidFill>
                  <a:srgbClr val="FFFFFF"/>
                </a:solidFill>
              </a:rPr>
              <a:t>RFA + </a:t>
            </a:r>
            <a:br>
              <a:rPr lang="en-GB" dirty="0" smtClean="0">
                <a:solidFill>
                  <a:srgbClr val="FFFFFF"/>
                </a:solidFill>
              </a:rPr>
            </a:br>
            <a:r>
              <a:rPr lang="en-GB" altLang="zh-CN" dirty="0" smtClean="0">
                <a:solidFill>
                  <a:srgbClr val="FFFFFF"/>
                </a:solidFill>
                <a:ea typeface="SimSun" pitchFamily="2" charset="-122"/>
              </a:rPr>
              <a:t>FOLFOX ± </a:t>
            </a:r>
            <a:r>
              <a:rPr lang="en-GB" altLang="zh-CN" dirty="0" err="1" smtClean="0">
                <a:solidFill>
                  <a:srgbClr val="FFFFFF"/>
                </a:solidFill>
                <a:ea typeface="SimSun" pitchFamily="2" charset="-122"/>
              </a:rPr>
              <a:t>bevacizumab</a:t>
            </a:r>
            <a:r>
              <a:rPr lang="en-GB" baseline="30000" dirty="0" smtClean="0">
                <a:solidFill>
                  <a:srgbClr val="FFFFFF"/>
                </a:solidFill>
              </a:rPr>
              <a:t>†</a:t>
            </a:r>
            <a:r>
              <a:rPr lang="en-GB" dirty="0" smtClean="0">
                <a:solidFill>
                  <a:srgbClr val="FFFFFF"/>
                </a:solidFill>
              </a:rPr>
              <a:t> </a:t>
            </a:r>
            <a:r>
              <a:rPr lang="en-GB" altLang="zh-CN" dirty="0" smtClean="0">
                <a:solidFill>
                  <a:srgbClr val="FFFFFF"/>
                </a:solidFill>
                <a:ea typeface="SimSun" pitchFamily="2" charset="-122"/>
              </a:rPr>
              <a:t>(n=60)</a:t>
            </a:r>
            <a:endParaRPr lang="en-GB" altLang="zh-CN" dirty="0">
              <a:solidFill>
                <a:srgbClr val="FFFFFF"/>
              </a:solidFill>
              <a:ea typeface="SimSun" pitchFamily="2" charset="-122"/>
            </a:endParaRPr>
          </a:p>
        </p:txBody>
      </p:sp>
      <p:sp>
        <p:nvSpPr>
          <p:cNvPr id="41" name="AutoShape 8"/>
          <p:cNvSpPr>
            <a:spLocks noChangeArrowheads="1"/>
          </p:cNvSpPr>
          <p:nvPr/>
        </p:nvSpPr>
        <p:spPr bwMode="auto">
          <a:xfrm>
            <a:off x="5237206" y="3657600"/>
            <a:ext cx="2678490" cy="820737"/>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FOLFOX ± </a:t>
            </a:r>
            <a:r>
              <a:rPr lang="en-GB" altLang="zh-CN" dirty="0" err="1" smtClean="0">
                <a:solidFill>
                  <a:srgbClr val="FFFFFF"/>
                </a:solidFill>
                <a:ea typeface="SimSun" pitchFamily="2" charset="-122"/>
              </a:rPr>
              <a:t>bevacizumab</a:t>
            </a:r>
            <a:r>
              <a:rPr lang="en-GB" baseline="30000" dirty="0" smtClean="0">
                <a:solidFill>
                  <a:srgbClr val="FFFFFF"/>
                </a:solidFill>
              </a:rPr>
              <a:t>† </a:t>
            </a:r>
            <a:r>
              <a:rPr lang="en-GB" altLang="zh-CN" dirty="0" smtClean="0">
                <a:solidFill>
                  <a:srgbClr val="FFFFFF"/>
                </a:solidFill>
                <a:ea typeface="SimSun" pitchFamily="2" charset="-122"/>
              </a:rPr>
              <a:t>(n=59)</a:t>
            </a:r>
            <a:endParaRPr lang="en-GB" altLang="zh-CN" dirty="0">
              <a:solidFill>
                <a:srgbClr val="FFFFFF"/>
              </a:solidFill>
              <a:ea typeface="SimSun" pitchFamily="2" charset="-122"/>
            </a:endParaRPr>
          </a:p>
        </p:txBody>
      </p:sp>
    </p:spTree>
    <p:extLst>
      <p:ext uri="{BB962C8B-B14F-4D97-AF65-F5344CB8AC3E}">
        <p14:creationId xmlns:p14="http://schemas.microsoft.com/office/powerpoint/2010/main" xmlns="" val="28662454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1800" dirty="0" smtClean="0"/>
              <a:t>3501</a:t>
            </a:r>
            <a:r>
              <a:rPr lang="en-GB" sz="1800" dirty="0"/>
              <a:t>: Radiofrequency ablation (RFA) combined with chemotherapy for </a:t>
            </a:r>
            <a:r>
              <a:rPr lang="en-GB" sz="1800" dirty="0" err="1"/>
              <a:t>unresectable</a:t>
            </a:r>
            <a:r>
              <a:rPr lang="en-GB" sz="1800" dirty="0"/>
              <a:t> colorectal liver metastases (CRC LM): Long-term survival results of a randomized phase II study of the EORTC-NCRI CCSG-ALM Intergroup 40004 (CLOCC</a:t>
            </a:r>
            <a:r>
              <a:rPr lang="en-GB" sz="1800" dirty="0" smtClean="0"/>
              <a:t>) </a:t>
            </a:r>
            <a:r>
              <a:rPr lang="en-GB" sz="1800" dirty="0"/>
              <a:t>– </a:t>
            </a:r>
            <a:r>
              <a:rPr lang="en-GB" sz="1800" dirty="0" err="1" smtClean="0"/>
              <a:t>Ruers</a:t>
            </a:r>
            <a:r>
              <a:rPr lang="en-GB" sz="1800" dirty="0" smtClean="0"/>
              <a:t> T, </a:t>
            </a:r>
            <a:r>
              <a:rPr lang="en-GB" sz="1800" dirty="0"/>
              <a:t>et al</a:t>
            </a:r>
          </a:p>
        </p:txBody>
      </p:sp>
      <p:sp>
        <p:nvSpPr>
          <p:cNvPr id="8" name="Text Placeholder 7"/>
          <p:cNvSpPr>
            <a:spLocks noGrp="1"/>
          </p:cNvSpPr>
          <p:nvPr>
            <p:ph type="body" sz="quarter" idx="11"/>
          </p:nvPr>
        </p:nvSpPr>
        <p:spPr>
          <a:xfrm>
            <a:off x="4648200" y="6096000"/>
            <a:ext cx="4343400" cy="487363"/>
          </a:xfrm>
        </p:spPr>
        <p:txBody>
          <a:bodyPr/>
          <a:lstStyle/>
          <a:p>
            <a:r>
              <a:rPr lang="en-GB" dirty="0" err="1"/>
              <a:t>Ruers</a:t>
            </a:r>
            <a:r>
              <a:rPr lang="en-GB" dirty="0"/>
              <a:t> </a:t>
            </a:r>
            <a:r>
              <a:rPr lang="fr-FR" dirty="0"/>
              <a:t>et al. </a:t>
            </a:r>
            <a:r>
              <a:rPr lang="en-GB" dirty="0"/>
              <a:t>J </a:t>
            </a:r>
            <a:r>
              <a:rPr lang="en-GB" dirty="0" err="1"/>
              <a:t>Clin</a:t>
            </a:r>
            <a:r>
              <a:rPr lang="en-GB" dirty="0"/>
              <a:t> </a:t>
            </a:r>
            <a:r>
              <a:rPr lang="en-GB" dirty="0" err="1"/>
              <a:t>Oncol</a:t>
            </a:r>
            <a:r>
              <a:rPr lang="en-GB" dirty="0"/>
              <a:t> 2015; 33 (</a:t>
            </a:r>
            <a:r>
              <a:rPr lang="en-GB" dirty="0" err="1"/>
              <a:t>suppl</a:t>
            </a:r>
            <a:r>
              <a:rPr lang="en-GB" dirty="0"/>
              <a:t>): </a:t>
            </a:r>
            <a:r>
              <a:rPr lang="en-GB" dirty="0" err="1"/>
              <a:t>abstr</a:t>
            </a:r>
            <a:r>
              <a:rPr lang="en-GB" dirty="0"/>
              <a:t> 3501</a:t>
            </a:r>
          </a:p>
        </p:txBody>
      </p:sp>
      <p:sp>
        <p:nvSpPr>
          <p:cNvPr id="9" name="TextBox 8"/>
          <p:cNvSpPr txBox="1"/>
          <p:nvPr/>
        </p:nvSpPr>
        <p:spPr>
          <a:xfrm>
            <a:off x="369888" y="1295400"/>
            <a:ext cx="8404225" cy="4944943"/>
          </a:xfrm>
          <a:prstGeom prst="rect">
            <a:avLst/>
          </a:prstGeom>
          <a:noFill/>
        </p:spPr>
        <p:txBody>
          <a:bodyPr wrap="square" lIns="0" rtlCol="0">
            <a:spAutoFit/>
          </a:bodyPr>
          <a:lstStyle/>
          <a:p>
            <a:pPr>
              <a:spcBef>
                <a:spcPts val="0"/>
              </a:spcBef>
              <a:spcAft>
                <a:spcPts val="600"/>
              </a:spcAft>
              <a:buClr>
                <a:srgbClr val="043882"/>
              </a:buClr>
            </a:pPr>
            <a:r>
              <a:rPr lang="en-GB" sz="1600" b="1" dirty="0" smtClean="0">
                <a:solidFill>
                  <a:srgbClr val="4D4D4D"/>
                </a:solidFill>
              </a:rPr>
              <a:t>Key results</a:t>
            </a:r>
            <a:endParaRPr lang="en-GB" sz="1600" dirty="0">
              <a:solidFill>
                <a:srgbClr val="4D4D4D"/>
              </a:solidFill>
            </a:endParaRPr>
          </a:p>
          <a:p>
            <a:pPr marL="285750" lvl="1" indent="-285750">
              <a:spcBef>
                <a:spcPts val="0"/>
              </a:spcBef>
              <a:spcAft>
                <a:spcPts val="4000"/>
              </a:spcAft>
              <a:buClr>
                <a:srgbClr val="043882"/>
              </a:buClr>
              <a:buFont typeface="Arial" panose="020B0604020202020204" pitchFamily="34" charset="0"/>
              <a:buChar char="•"/>
            </a:pPr>
            <a:r>
              <a:rPr lang="en-GB" sz="1600" dirty="0" smtClean="0">
                <a:solidFill>
                  <a:srgbClr val="4D4D4D"/>
                </a:solidFill>
              </a:rPr>
              <a:t>The </a:t>
            </a:r>
            <a:r>
              <a:rPr lang="en-GB" sz="1600" dirty="0">
                <a:solidFill>
                  <a:srgbClr val="4D4D4D"/>
                </a:solidFill>
              </a:rPr>
              <a:t>primary endpoint was </a:t>
            </a:r>
            <a:r>
              <a:rPr lang="en-GB" sz="1600" dirty="0" smtClean="0">
                <a:solidFill>
                  <a:srgbClr val="4D4D4D"/>
                </a:solidFill>
              </a:rPr>
              <a:t>met: 30-month OS </a:t>
            </a:r>
            <a:r>
              <a:rPr lang="en-GB" sz="1600" dirty="0">
                <a:solidFill>
                  <a:srgbClr val="4D4D4D"/>
                </a:solidFill>
              </a:rPr>
              <a:t>was 61.7% (</a:t>
            </a:r>
            <a:r>
              <a:rPr lang="en-GB" sz="1600" dirty="0" smtClean="0">
                <a:solidFill>
                  <a:srgbClr val="4D4D4D"/>
                </a:solidFill>
              </a:rPr>
              <a:t>95%CI 48.2, 73.9</a:t>
            </a:r>
            <a:r>
              <a:rPr lang="en-GB" sz="1600" dirty="0">
                <a:solidFill>
                  <a:srgbClr val="4D4D4D"/>
                </a:solidFill>
              </a:rPr>
              <a:t>) </a:t>
            </a:r>
            <a:r>
              <a:rPr lang="en-GB" sz="1600" dirty="0" smtClean="0">
                <a:solidFill>
                  <a:srgbClr val="4D4D4D"/>
                </a:solidFill>
              </a:rPr>
              <a:t>with RFA + FOLFOX ± </a:t>
            </a:r>
            <a:r>
              <a:rPr lang="en-GB" sz="1600" dirty="0" err="1" smtClean="0">
                <a:solidFill>
                  <a:srgbClr val="4D4D4D"/>
                </a:solidFill>
              </a:rPr>
              <a:t>bevacizumab</a:t>
            </a:r>
            <a:r>
              <a:rPr lang="en-GB" sz="1600" dirty="0" smtClean="0">
                <a:solidFill>
                  <a:srgbClr val="4D4D4D"/>
                </a:solidFill>
              </a:rPr>
              <a:t> vs. 57.6</a:t>
            </a:r>
            <a:r>
              <a:rPr lang="en-GB" sz="1600" dirty="0">
                <a:solidFill>
                  <a:srgbClr val="4D4D4D"/>
                </a:solidFill>
              </a:rPr>
              <a:t>% </a:t>
            </a:r>
            <a:r>
              <a:rPr lang="en-GB" sz="1600" dirty="0" smtClean="0">
                <a:solidFill>
                  <a:srgbClr val="4D4D4D"/>
                </a:solidFill>
              </a:rPr>
              <a:t>(44.1, 70.4) with </a:t>
            </a:r>
            <a:r>
              <a:rPr lang="en-GB" sz="1600" dirty="0">
                <a:solidFill>
                  <a:srgbClr val="4D4D4D"/>
                </a:solidFill>
              </a:rPr>
              <a:t>FOLFOX ± </a:t>
            </a:r>
            <a:r>
              <a:rPr lang="en-GB" sz="1600" dirty="0" err="1" smtClean="0">
                <a:solidFill>
                  <a:srgbClr val="4D4D4D"/>
                </a:solidFill>
              </a:rPr>
              <a:t>bevacizumab</a:t>
            </a:r>
            <a:r>
              <a:rPr lang="en-GB" sz="1600" dirty="0" smtClean="0">
                <a:solidFill>
                  <a:srgbClr val="4D4D4D"/>
                </a:solidFill>
              </a:rPr>
              <a:t> alone (the latter was higher </a:t>
            </a:r>
            <a:r>
              <a:rPr lang="en-GB" sz="1600" dirty="0">
                <a:solidFill>
                  <a:srgbClr val="4D4D4D"/>
                </a:solidFill>
              </a:rPr>
              <a:t>than </a:t>
            </a:r>
            <a:r>
              <a:rPr lang="en-GB" sz="1600" dirty="0" smtClean="0">
                <a:solidFill>
                  <a:srgbClr val="4D4D4D"/>
                </a:solidFill>
              </a:rPr>
              <a:t>anticipated)</a:t>
            </a: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0" lvl="1">
              <a:spcBef>
                <a:spcPts val="0"/>
              </a:spcBef>
              <a:spcAft>
                <a:spcPts val="0"/>
              </a:spcAft>
              <a:buClr>
                <a:srgbClr val="043882"/>
              </a:buClr>
            </a:pPr>
            <a:endParaRPr lang="en-GB" sz="1600" dirty="0" smtClean="0">
              <a:solidFill>
                <a:srgbClr val="4D4D4D"/>
              </a:solidFill>
            </a:endParaRPr>
          </a:p>
          <a:p>
            <a:pPr>
              <a:spcBef>
                <a:spcPts val="0"/>
              </a:spcBef>
              <a:spcAft>
                <a:spcPts val="600"/>
              </a:spcAft>
              <a:buClr>
                <a:srgbClr val="043882"/>
              </a:buClr>
            </a:pPr>
            <a:r>
              <a:rPr lang="en-GB" sz="1600" b="1" dirty="0">
                <a:solidFill>
                  <a:srgbClr val="4D4D4D"/>
                </a:solidFill>
              </a:rPr>
              <a:t>Conclusions</a:t>
            </a: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r>
              <a:rPr lang="en-GB" sz="1600" b="1" dirty="0">
                <a:solidFill>
                  <a:srgbClr val="4D4D4D"/>
                </a:solidFill>
              </a:rPr>
              <a:t>RFA </a:t>
            </a:r>
            <a:r>
              <a:rPr lang="en-GB" sz="1600" b="1" dirty="0" smtClean="0">
                <a:solidFill>
                  <a:srgbClr val="4D4D4D"/>
                </a:solidFill>
              </a:rPr>
              <a:t>+ FOLFOX </a:t>
            </a:r>
            <a:r>
              <a:rPr lang="en-GB" sz="1600" b="1" dirty="0">
                <a:solidFill>
                  <a:srgbClr val="4D4D4D"/>
                </a:solidFill>
              </a:rPr>
              <a:t>±</a:t>
            </a:r>
            <a:r>
              <a:rPr lang="en-GB" sz="1600" b="1" dirty="0" smtClean="0">
                <a:solidFill>
                  <a:srgbClr val="4D4D4D"/>
                </a:solidFill>
              </a:rPr>
              <a:t> </a:t>
            </a:r>
            <a:r>
              <a:rPr lang="en-GB" sz="1600" b="1" dirty="0" err="1" smtClean="0">
                <a:solidFill>
                  <a:srgbClr val="4D4D4D"/>
                </a:solidFill>
              </a:rPr>
              <a:t>bevacizumab</a:t>
            </a:r>
            <a:r>
              <a:rPr lang="en-GB" sz="1600" b="1" dirty="0" smtClean="0">
                <a:solidFill>
                  <a:srgbClr val="4D4D4D"/>
                </a:solidFill>
              </a:rPr>
              <a:t> significantly improved PFS and OS vs. </a:t>
            </a:r>
            <a:r>
              <a:rPr lang="en-GB" sz="1600" b="1" dirty="0">
                <a:solidFill>
                  <a:srgbClr val="4D4D4D"/>
                </a:solidFill>
              </a:rPr>
              <a:t>FOLFOX ± </a:t>
            </a:r>
            <a:r>
              <a:rPr lang="en-GB" sz="1600" b="1" dirty="0" err="1" smtClean="0">
                <a:solidFill>
                  <a:srgbClr val="4D4D4D"/>
                </a:solidFill>
              </a:rPr>
              <a:t>bevacizumab</a:t>
            </a:r>
            <a:r>
              <a:rPr lang="en-GB" sz="1600" b="1" dirty="0" smtClean="0">
                <a:solidFill>
                  <a:srgbClr val="4D4D4D"/>
                </a:solidFill>
              </a:rPr>
              <a:t> alone</a:t>
            </a:r>
          </a:p>
          <a:p>
            <a:pPr marL="285750" lvl="1" indent="-285750">
              <a:spcBef>
                <a:spcPts val="0"/>
              </a:spcBef>
              <a:spcAft>
                <a:spcPts val="0"/>
              </a:spcAft>
              <a:buClr>
                <a:srgbClr val="043882"/>
              </a:buClr>
              <a:buFont typeface="Arial" panose="020B0604020202020204" pitchFamily="34" charset="0"/>
              <a:buChar char="•"/>
            </a:pPr>
            <a:r>
              <a:rPr lang="en-GB" sz="1600" b="1" dirty="0" smtClean="0">
                <a:solidFill>
                  <a:srgbClr val="4D4D4D"/>
                </a:solidFill>
              </a:rPr>
              <a:t>Despite limitations due to reduced sample size, these results suggest RFA can be used as a treatment modality in patients with </a:t>
            </a:r>
            <a:r>
              <a:rPr lang="en-GB" sz="1600" b="1" dirty="0" err="1" smtClean="0">
                <a:solidFill>
                  <a:srgbClr val="4D4D4D"/>
                </a:solidFill>
              </a:rPr>
              <a:t>unresectable</a:t>
            </a:r>
            <a:r>
              <a:rPr lang="en-GB" sz="1600" b="1" dirty="0" smtClean="0">
                <a:solidFill>
                  <a:srgbClr val="4D4D4D"/>
                </a:solidFill>
              </a:rPr>
              <a:t> CRC liver metastases</a:t>
            </a:r>
          </a:p>
          <a:p>
            <a:pPr marL="285750" lvl="1" indent="-285750">
              <a:spcBef>
                <a:spcPts val="0"/>
              </a:spcBef>
              <a:spcAft>
                <a:spcPts val="0"/>
              </a:spcAft>
              <a:buClr>
                <a:srgbClr val="043882"/>
              </a:buClr>
              <a:buFont typeface="Arial" panose="020B0604020202020204" pitchFamily="34" charset="0"/>
              <a:buChar char="•"/>
            </a:pPr>
            <a:r>
              <a:rPr lang="en-GB" sz="1600" b="1" dirty="0" smtClean="0">
                <a:solidFill>
                  <a:srgbClr val="4D4D4D"/>
                </a:solidFill>
              </a:rPr>
              <a:t>Complete treatment of all liver lesions should be the aim in these patients</a:t>
            </a:r>
            <a:endParaRPr lang="en-GB" sz="1600" dirty="0" smtClean="0">
              <a:solidFill>
                <a:srgbClr val="4D4D4D"/>
              </a:solidFill>
            </a:endParaRPr>
          </a:p>
        </p:txBody>
      </p:sp>
      <p:graphicFrame>
        <p:nvGraphicFramePr>
          <p:cNvPr id="11" name="Group 88"/>
          <p:cNvGraphicFramePr>
            <a:graphicFrameLocks noGrp="1"/>
          </p:cNvGraphicFramePr>
          <p:nvPr>
            <p:extLst>
              <p:ext uri="{D42A27DB-BD31-4B8C-83A1-F6EECF244321}">
                <p14:modId xmlns:p14="http://schemas.microsoft.com/office/powerpoint/2010/main" xmlns="" val="2843390724"/>
              </p:ext>
            </p:extLst>
          </p:nvPr>
        </p:nvGraphicFramePr>
        <p:xfrm>
          <a:off x="386948" y="2631873"/>
          <a:ext cx="8408989" cy="1737360"/>
        </p:xfrm>
        <a:graphic>
          <a:graphicData uri="http://schemas.openxmlformats.org/drawingml/2006/table">
            <a:tbl>
              <a:tblPr firstRow="1" bandRow="1">
                <a:tableStyleId>{69012ECD-51FC-41F1-AA8D-1B2483CD663E}</a:tableStyleId>
              </a:tblPr>
              <a:tblGrid>
                <a:gridCol w="1975252"/>
                <a:gridCol w="1981200"/>
                <a:gridCol w="2133600"/>
                <a:gridCol w="2318937"/>
              </a:tblGrid>
              <a:tr h="257175">
                <a:tc>
                  <a:txBody>
                    <a:bodyPr/>
                    <a:lstStyle/>
                    <a:p>
                      <a:pPr algn="l"/>
                      <a:endParaRPr lang="en-GB" sz="14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aseline="0" dirty="0" smtClean="0">
                          <a:solidFill>
                            <a:schemeClr val="tx2"/>
                          </a:solidFill>
                        </a:rPr>
                        <a:t>RFA + FOLFOX </a:t>
                      </a:r>
                      <a:r>
                        <a:rPr lang="en-GB" sz="1400" dirty="0" smtClean="0">
                          <a:solidFill>
                            <a:schemeClr val="tx2"/>
                          </a:solidFill>
                        </a:rPr>
                        <a:t>±</a:t>
                      </a:r>
                      <a:r>
                        <a:rPr lang="en-GB" sz="1400" baseline="0" dirty="0" smtClean="0">
                          <a:solidFill>
                            <a:schemeClr val="tx2"/>
                          </a:solidFill>
                        </a:rPr>
                        <a:t> </a:t>
                      </a:r>
                      <a:r>
                        <a:rPr lang="en-GB" sz="1400" baseline="0" dirty="0" err="1" smtClean="0">
                          <a:solidFill>
                            <a:schemeClr val="tx2"/>
                          </a:solidFill>
                        </a:rPr>
                        <a:t>bevacizumab</a:t>
                      </a:r>
                      <a:endParaRPr lang="en-GB" sz="14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baseline="0" dirty="0" smtClean="0">
                          <a:solidFill>
                            <a:schemeClr val="tx2"/>
                          </a:solidFill>
                        </a:rPr>
                        <a:t>FOLFOX </a:t>
                      </a:r>
                      <a:r>
                        <a:rPr lang="en-GB" sz="1400" dirty="0" smtClean="0">
                          <a:solidFill>
                            <a:schemeClr val="tx2"/>
                          </a:solidFill>
                        </a:rPr>
                        <a:t>±</a:t>
                      </a:r>
                      <a:r>
                        <a:rPr lang="en-GB" sz="1400" baseline="0" dirty="0" smtClean="0">
                          <a:solidFill>
                            <a:schemeClr val="tx2"/>
                          </a:solidFill>
                        </a:rPr>
                        <a:t> </a:t>
                      </a:r>
                      <a:r>
                        <a:rPr lang="en-GB" sz="1400" baseline="0" dirty="0" err="1" smtClean="0">
                          <a:solidFill>
                            <a:schemeClr val="tx2"/>
                          </a:solidFill>
                        </a:rPr>
                        <a:t>bevacizumab</a:t>
                      </a:r>
                      <a:r>
                        <a:rPr lang="en-GB" sz="1400" baseline="0" dirty="0" smtClean="0">
                          <a:solidFill>
                            <a:schemeClr val="tx2"/>
                          </a:solidFill>
                        </a:rPr>
                        <a:t> </a:t>
                      </a:r>
                      <a:r>
                        <a:rPr lang="en-GB" sz="1400" dirty="0" smtClean="0">
                          <a:solidFill>
                            <a:schemeClr val="tx2"/>
                          </a:solidFill>
                        </a:rPr>
                        <a:t>alone</a:t>
                      </a:r>
                      <a:endParaRPr lang="en-GB" sz="14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b="1" dirty="0" smtClean="0">
                          <a:solidFill>
                            <a:schemeClr val="tx2"/>
                          </a:solidFill>
                        </a:rPr>
                        <a:t>HR (95%CI); p-value</a:t>
                      </a:r>
                      <a:endParaRPr lang="en-GB" sz="1400" b="1" dirty="0">
                        <a:solidFill>
                          <a:schemeClr val="tx2"/>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57175">
                <a:tc>
                  <a:txBody>
                    <a:bodyPr/>
                    <a:lstStyle/>
                    <a:p>
                      <a:pPr algn="l"/>
                      <a:r>
                        <a:rPr lang="en-GB" sz="1400" b="1" dirty="0" smtClean="0"/>
                        <a:t>8-year PFS, %</a:t>
                      </a:r>
                      <a:endParaRPr lang="en-GB"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22.3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t>0.57 (0.38, 0.85); 0.005</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57927">
                <a:tc>
                  <a:txBody>
                    <a:bodyPr/>
                    <a:lstStyle/>
                    <a:p>
                      <a:pPr algn="l"/>
                      <a:r>
                        <a:rPr lang="en-GB" sz="1400" b="1" dirty="0" smtClean="0"/>
                        <a:t>8-year OS, %</a:t>
                      </a:r>
                      <a:endParaRPr lang="en-GB"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t>35.9</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t>8.9</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0.58 (0.38, 0.88); 0.010</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57175">
                <a:tc>
                  <a:txBody>
                    <a:bodyPr/>
                    <a:lstStyle/>
                    <a:p>
                      <a:pPr algn="l"/>
                      <a:r>
                        <a:rPr lang="en-GB" sz="1400" b="1" dirty="0" smtClean="0"/>
                        <a:t>Alive</a:t>
                      </a:r>
                      <a:r>
                        <a:rPr lang="en-GB" sz="1400" b="1" baseline="0" dirty="0" smtClean="0"/>
                        <a:t> at last count, %</a:t>
                      </a:r>
                      <a:endParaRPr lang="en-GB"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35.0</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10.2</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57175">
                <a:tc>
                  <a:txBody>
                    <a:bodyPr/>
                    <a:lstStyle/>
                    <a:p>
                      <a:pPr algn="l"/>
                      <a:r>
                        <a:rPr lang="en-GB" sz="1400" b="1" dirty="0" smtClean="0"/>
                        <a:t>Dead, %</a:t>
                      </a:r>
                      <a:endParaRPr lang="en-GB"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65.0</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89.8</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xmlns="" val="38051280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AutoShape 21"/>
          <p:cNvCxnSpPr>
            <a:cxnSpLocks noChangeShapeType="1"/>
          </p:cNvCxnSpPr>
          <p:nvPr/>
        </p:nvCxnSpPr>
        <p:spPr bwMode="auto">
          <a:xfrm>
            <a:off x="7635039" y="2658359"/>
            <a:ext cx="572635" cy="0"/>
          </a:xfrm>
          <a:prstGeom prst="straightConnector1">
            <a:avLst/>
          </a:prstGeom>
          <a:noFill/>
          <a:ln w="57150">
            <a:solidFill>
              <a:schemeClr val="bg2">
                <a:lumMod val="60000"/>
                <a:lumOff val="40000"/>
              </a:schemeClr>
            </a:solidFill>
            <a:round/>
            <a:headEnd/>
            <a:tailEnd type="triangle" w="med" len="med"/>
          </a:ln>
        </p:spPr>
      </p:cxnSp>
      <p:cxnSp>
        <p:nvCxnSpPr>
          <p:cNvPr id="26" name="AutoShape 21"/>
          <p:cNvCxnSpPr>
            <a:cxnSpLocks noChangeShapeType="1"/>
          </p:cNvCxnSpPr>
          <p:nvPr/>
        </p:nvCxnSpPr>
        <p:spPr bwMode="auto">
          <a:xfrm>
            <a:off x="7635039" y="4689825"/>
            <a:ext cx="572635" cy="0"/>
          </a:xfrm>
          <a:prstGeom prst="straightConnector1">
            <a:avLst/>
          </a:prstGeom>
          <a:noFill/>
          <a:ln w="57150">
            <a:solidFill>
              <a:schemeClr val="bg2">
                <a:lumMod val="60000"/>
                <a:lumOff val="40000"/>
              </a:schemeClr>
            </a:solidFill>
            <a:round/>
            <a:headEnd/>
            <a:tailEnd type="triangle" w="med" len="med"/>
          </a:ln>
        </p:spPr>
      </p:cxnSp>
      <p:sp>
        <p:nvSpPr>
          <p:cNvPr id="16" name="TextBox 15"/>
          <p:cNvSpPr txBox="1"/>
          <p:nvPr/>
        </p:nvSpPr>
        <p:spPr>
          <a:xfrm>
            <a:off x="369888" y="1295400"/>
            <a:ext cx="8404225" cy="4708981"/>
          </a:xfrm>
          <a:prstGeom prst="rect">
            <a:avLst/>
          </a:prstGeom>
          <a:noFill/>
        </p:spPr>
        <p:txBody>
          <a:bodyPr wrap="square" lIns="0" rtlCol="0">
            <a:spAutoFit/>
          </a:bodyPr>
          <a:lstStyle/>
          <a:p>
            <a:pPr>
              <a:buClr>
                <a:srgbClr val="043882"/>
              </a:buClr>
            </a:pPr>
            <a:r>
              <a:rPr lang="en-GB" sz="1600" b="1" dirty="0">
                <a:solidFill>
                  <a:srgbClr val="4D4D4D"/>
                </a:solidFill>
              </a:rPr>
              <a:t>Study objective</a:t>
            </a:r>
            <a:r>
              <a:rPr lang="en-GB" sz="1600" dirty="0">
                <a:solidFill>
                  <a:srgbClr val="4D4D4D"/>
                </a:solidFill>
              </a:rPr>
              <a:t> </a:t>
            </a:r>
          </a:p>
          <a:p>
            <a:pPr marL="285750" lvl="1" indent="-285750">
              <a:spcAft>
                <a:spcPts val="1200"/>
              </a:spcAft>
              <a:buClr>
                <a:srgbClr val="043882"/>
              </a:buClr>
              <a:buFont typeface="Arial" panose="020B0604020202020204" pitchFamily="34" charset="0"/>
              <a:buChar char="•"/>
            </a:pPr>
            <a:r>
              <a:rPr lang="en-GB" sz="1600" dirty="0">
                <a:solidFill>
                  <a:srgbClr val="4D4D4D"/>
                </a:solidFill>
              </a:rPr>
              <a:t>To assess the efficacy and safety of </a:t>
            </a:r>
            <a:r>
              <a:rPr lang="en-GB" sz="1600" dirty="0" smtClean="0">
                <a:solidFill>
                  <a:srgbClr val="4D4D4D"/>
                </a:solidFill>
              </a:rPr>
              <a:t>combining FOLFOX (± bevacizumab) </a:t>
            </a:r>
            <a:r>
              <a:rPr lang="en-GB" sz="1600" dirty="0">
                <a:solidFill>
                  <a:srgbClr val="4D4D4D"/>
                </a:solidFill>
              </a:rPr>
              <a:t>with </a:t>
            </a:r>
            <a:r>
              <a:rPr lang="en-GB" sz="1600" dirty="0" smtClean="0">
                <a:solidFill>
                  <a:srgbClr val="4D4D4D"/>
                </a:solidFill>
              </a:rPr>
              <a:t>SIRT* as a </a:t>
            </a:r>
            <a:r>
              <a:rPr lang="en-GB" sz="1600" dirty="0">
                <a:solidFill>
                  <a:srgbClr val="4D4D4D"/>
                </a:solidFill>
              </a:rPr>
              <a:t>first-line treatment </a:t>
            </a:r>
            <a:r>
              <a:rPr lang="en-GB" sz="1600" dirty="0" smtClean="0">
                <a:solidFill>
                  <a:srgbClr val="4D4D4D"/>
                </a:solidFill>
              </a:rPr>
              <a:t>in patients </a:t>
            </a:r>
            <a:r>
              <a:rPr lang="en-GB" sz="1600" dirty="0">
                <a:solidFill>
                  <a:srgbClr val="4D4D4D"/>
                </a:solidFill>
              </a:rPr>
              <a:t>with liver metastases from </a:t>
            </a:r>
            <a:r>
              <a:rPr lang="en-GB" sz="1600" dirty="0" err="1">
                <a:solidFill>
                  <a:srgbClr val="4D4D4D"/>
                </a:solidFill>
              </a:rPr>
              <a:t>mCRC</a:t>
            </a: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561975" lvl="1" indent="-309563">
              <a:spcBef>
                <a:spcPts val="0"/>
              </a:spcBef>
              <a:spcAft>
                <a:spcPts val="22800"/>
              </a:spcAft>
              <a:buClr>
                <a:srgbClr val="043882"/>
              </a:buClr>
              <a:buFont typeface="Arial" panose="020B0604020202020204" pitchFamily="34" charset="0"/>
              <a:buChar char="–"/>
            </a:pPr>
            <a:endParaRPr lang="en-GB" dirty="0">
              <a:solidFill>
                <a:srgbClr val="4D4D4D"/>
              </a:solidFill>
            </a:endParaRPr>
          </a:p>
        </p:txBody>
      </p:sp>
      <p:sp>
        <p:nvSpPr>
          <p:cNvPr id="6" name="Title 5"/>
          <p:cNvSpPr>
            <a:spLocks noGrp="1"/>
          </p:cNvSpPr>
          <p:nvPr>
            <p:ph type="title"/>
          </p:nvPr>
        </p:nvSpPr>
        <p:spPr>
          <a:xfrm>
            <a:off x="365124" y="179614"/>
            <a:ext cx="8310703" cy="807720"/>
          </a:xfrm>
        </p:spPr>
        <p:txBody>
          <a:bodyPr/>
          <a:lstStyle/>
          <a:p>
            <a:r>
              <a:rPr lang="en-GB" sz="1800" dirty="0" smtClean="0"/>
              <a:t>3502</a:t>
            </a:r>
            <a:r>
              <a:rPr lang="en-GB" sz="1800" dirty="0"/>
              <a:t>: SIRFLOX: Randomized phase III trial comparing first-line mFOLFOX6 ± </a:t>
            </a:r>
            <a:r>
              <a:rPr lang="en-GB" sz="1800" dirty="0" err="1"/>
              <a:t>bevacizumab</a:t>
            </a:r>
            <a:r>
              <a:rPr lang="en-GB" sz="1800" dirty="0"/>
              <a:t> (</a:t>
            </a:r>
            <a:r>
              <a:rPr lang="en-GB" sz="1800" dirty="0" err="1"/>
              <a:t>bev</a:t>
            </a:r>
            <a:r>
              <a:rPr lang="en-GB" sz="1800" dirty="0"/>
              <a:t>) versus mFOLFOX6 + selective internal radiation therapy (SIRT) ± </a:t>
            </a:r>
            <a:r>
              <a:rPr lang="en-GB" sz="1800" dirty="0" err="1"/>
              <a:t>bev</a:t>
            </a:r>
            <a:r>
              <a:rPr lang="en-GB" sz="1800" dirty="0"/>
              <a:t> in patients (</a:t>
            </a:r>
            <a:r>
              <a:rPr lang="en-GB" sz="1800" dirty="0" err="1"/>
              <a:t>pts</a:t>
            </a:r>
            <a:r>
              <a:rPr lang="en-GB" sz="1800" dirty="0"/>
              <a:t>) with metastatic colorectal cancer (</a:t>
            </a:r>
            <a:r>
              <a:rPr lang="en-GB" sz="1800" dirty="0" err="1"/>
              <a:t>mCRC</a:t>
            </a:r>
            <a:r>
              <a:rPr lang="en-GB" sz="1800" dirty="0" smtClean="0"/>
              <a:t>) </a:t>
            </a:r>
            <a:br>
              <a:rPr lang="en-GB" sz="1800" dirty="0" smtClean="0"/>
            </a:br>
            <a:r>
              <a:rPr lang="en-GB" sz="1800" dirty="0" smtClean="0"/>
              <a:t>– Gibbs P, </a:t>
            </a:r>
            <a:r>
              <a:rPr lang="en-GB" sz="1800" dirty="0"/>
              <a:t>et al</a:t>
            </a:r>
          </a:p>
        </p:txBody>
      </p:sp>
      <p:sp>
        <p:nvSpPr>
          <p:cNvPr id="7" name="Text Placeholder 6"/>
          <p:cNvSpPr>
            <a:spLocks noGrp="1"/>
          </p:cNvSpPr>
          <p:nvPr>
            <p:ph type="body" sz="quarter" idx="10"/>
          </p:nvPr>
        </p:nvSpPr>
        <p:spPr>
          <a:xfrm>
            <a:off x="365125" y="6096000"/>
            <a:ext cx="4490959" cy="487363"/>
          </a:xfrm>
        </p:spPr>
        <p:txBody>
          <a:bodyPr/>
          <a:lstStyle/>
          <a:p>
            <a:r>
              <a:rPr lang="en-US" dirty="0" smtClean="0"/>
              <a:t>*Liver-directed </a:t>
            </a:r>
            <a:r>
              <a:rPr lang="en-US" dirty="0"/>
              <a:t>therapy using </a:t>
            </a:r>
            <a:r>
              <a:rPr lang="en-US" dirty="0" smtClean="0"/>
              <a:t>Yttrium-90-labelled microspheres</a:t>
            </a:r>
            <a:r>
              <a:rPr lang="en-US" dirty="0"/>
              <a:t>, </a:t>
            </a:r>
            <a:r>
              <a:rPr lang="en-GB" altLang="zh-CN" dirty="0" smtClean="0">
                <a:ea typeface="SimSun" pitchFamily="2" charset="-122"/>
              </a:rPr>
              <a:t>administered </a:t>
            </a:r>
            <a:r>
              <a:rPr lang="en-GB" altLang="zh-CN" dirty="0">
                <a:ea typeface="SimSun" pitchFamily="2" charset="-122"/>
              </a:rPr>
              <a:t>once with c</a:t>
            </a:r>
            <a:r>
              <a:rPr lang="en-GB" altLang="zh-CN" dirty="0" smtClean="0">
                <a:ea typeface="SimSun" pitchFamily="2" charset="-122"/>
              </a:rPr>
              <a:t>ycle 1</a:t>
            </a:r>
            <a:endParaRPr lang="en-US" dirty="0">
              <a:solidFill>
                <a:srgbClr val="363636"/>
              </a:solidFill>
            </a:endParaRPr>
          </a:p>
        </p:txBody>
      </p:sp>
      <p:sp>
        <p:nvSpPr>
          <p:cNvPr id="8" name="Text Placeholder 7"/>
          <p:cNvSpPr>
            <a:spLocks noGrp="1"/>
          </p:cNvSpPr>
          <p:nvPr>
            <p:ph type="body" sz="quarter" idx="11"/>
          </p:nvPr>
        </p:nvSpPr>
        <p:spPr>
          <a:xfrm>
            <a:off x="4648200" y="6096000"/>
            <a:ext cx="4343400" cy="487363"/>
          </a:xfrm>
        </p:spPr>
        <p:txBody>
          <a:bodyPr/>
          <a:lstStyle/>
          <a:p>
            <a:r>
              <a:rPr lang="en-GB" dirty="0" smtClean="0"/>
              <a:t>Gibbs </a:t>
            </a:r>
            <a:r>
              <a:rPr lang="fr-FR" dirty="0"/>
              <a:t>et al. </a:t>
            </a:r>
            <a:r>
              <a:rPr lang="en-GB" dirty="0"/>
              <a:t>J </a:t>
            </a:r>
            <a:r>
              <a:rPr lang="en-GB" dirty="0" err="1"/>
              <a:t>Clin</a:t>
            </a:r>
            <a:r>
              <a:rPr lang="en-GB" dirty="0"/>
              <a:t> </a:t>
            </a:r>
            <a:r>
              <a:rPr lang="en-GB" dirty="0" err="1"/>
              <a:t>Oncol</a:t>
            </a:r>
            <a:r>
              <a:rPr lang="en-GB" dirty="0"/>
              <a:t> </a:t>
            </a:r>
            <a:r>
              <a:rPr lang="en-GB" dirty="0" smtClean="0"/>
              <a:t>2015; 33 </a:t>
            </a:r>
            <a:r>
              <a:rPr lang="en-GB" dirty="0"/>
              <a:t>(</a:t>
            </a:r>
            <a:r>
              <a:rPr lang="en-GB" dirty="0" err="1" smtClean="0"/>
              <a:t>suppl</a:t>
            </a:r>
            <a:r>
              <a:rPr lang="en-GB" dirty="0" smtClean="0"/>
              <a:t>): </a:t>
            </a:r>
            <a:r>
              <a:rPr lang="en-GB" dirty="0" err="1"/>
              <a:t>abstr</a:t>
            </a:r>
            <a:r>
              <a:rPr lang="en-GB" dirty="0"/>
              <a:t> </a:t>
            </a:r>
            <a:r>
              <a:rPr lang="en-GB" dirty="0" smtClean="0"/>
              <a:t>3502</a:t>
            </a:r>
            <a:endParaRPr lang="en-GB" dirty="0"/>
          </a:p>
        </p:txBody>
      </p:sp>
      <p:sp>
        <p:nvSpPr>
          <p:cNvPr id="25" name="Oval 14"/>
          <p:cNvSpPr>
            <a:spLocks noChangeArrowheads="1"/>
          </p:cNvSpPr>
          <p:nvPr/>
        </p:nvSpPr>
        <p:spPr bwMode="auto">
          <a:xfrm>
            <a:off x="4272489" y="336168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1:1</a:t>
            </a:r>
            <a:endParaRPr lang="en-GB" altLang="zh-CN" b="1" dirty="0">
              <a:solidFill>
                <a:srgbClr val="043882"/>
              </a:solidFill>
              <a:ea typeface="SimSun" pitchFamily="2" charset="-122"/>
            </a:endParaRPr>
          </a:p>
        </p:txBody>
      </p:sp>
      <p:cxnSp>
        <p:nvCxnSpPr>
          <p:cNvPr id="27" name="AutoShape 15"/>
          <p:cNvCxnSpPr>
            <a:cxnSpLocks noChangeShapeType="1"/>
            <a:stCxn id="25" idx="0"/>
            <a:endCxn id="37" idx="1"/>
          </p:cNvCxnSpPr>
          <p:nvPr/>
        </p:nvCxnSpPr>
        <p:spPr bwMode="auto">
          <a:xfrm rot="5400000" flipH="1" flipV="1">
            <a:off x="4512060" y="2718424"/>
            <a:ext cx="695484" cy="591031"/>
          </a:xfrm>
          <a:prstGeom prst="bentConnector2">
            <a:avLst/>
          </a:prstGeom>
          <a:noFill/>
          <a:ln w="57150">
            <a:solidFill>
              <a:schemeClr val="bg2">
                <a:lumMod val="60000"/>
                <a:lumOff val="40000"/>
              </a:schemeClr>
            </a:solidFill>
            <a:round/>
            <a:headEnd/>
            <a:tailEnd type="triangle" w="med" len="med"/>
          </a:ln>
        </p:spPr>
      </p:cxnSp>
      <p:cxnSp>
        <p:nvCxnSpPr>
          <p:cNvPr id="28" name="AutoShape 16"/>
          <p:cNvCxnSpPr>
            <a:cxnSpLocks noChangeShapeType="1"/>
          </p:cNvCxnSpPr>
          <p:nvPr/>
        </p:nvCxnSpPr>
        <p:spPr bwMode="auto">
          <a:xfrm rot="16200000" flipH="1">
            <a:off x="4520274" y="4014353"/>
            <a:ext cx="720000" cy="631975"/>
          </a:xfrm>
          <a:prstGeom prst="bentConnector2">
            <a:avLst/>
          </a:prstGeom>
          <a:noFill/>
          <a:ln w="57150">
            <a:solidFill>
              <a:schemeClr val="bg2">
                <a:lumMod val="60000"/>
                <a:lumOff val="40000"/>
              </a:schemeClr>
            </a:solidFill>
            <a:round/>
            <a:headEnd/>
            <a:tailEnd type="triangle" w="med" len="med"/>
          </a:ln>
        </p:spPr>
      </p:cxnSp>
      <p:cxnSp>
        <p:nvCxnSpPr>
          <p:cNvPr id="32" name="AutoShape 19"/>
          <p:cNvCxnSpPr>
            <a:cxnSpLocks noChangeShapeType="1"/>
          </p:cNvCxnSpPr>
          <p:nvPr/>
        </p:nvCxnSpPr>
        <p:spPr bwMode="auto">
          <a:xfrm>
            <a:off x="3150352" y="3653781"/>
            <a:ext cx="1122137" cy="0"/>
          </a:xfrm>
          <a:prstGeom prst="straightConnector1">
            <a:avLst/>
          </a:prstGeom>
          <a:noFill/>
          <a:ln w="57150">
            <a:solidFill>
              <a:schemeClr val="bg2">
                <a:lumMod val="60000"/>
                <a:lumOff val="40000"/>
              </a:schemeClr>
            </a:solidFill>
            <a:round/>
            <a:headEnd/>
            <a:tailEnd type="triangle" w="med" len="med"/>
          </a:ln>
        </p:spPr>
      </p:cxnSp>
      <p:sp>
        <p:nvSpPr>
          <p:cNvPr id="37" name="AutoShape 8"/>
          <p:cNvSpPr>
            <a:spLocks noChangeArrowheads="1"/>
          </p:cNvSpPr>
          <p:nvPr/>
        </p:nvSpPr>
        <p:spPr bwMode="auto">
          <a:xfrm>
            <a:off x="5155318" y="2192512"/>
            <a:ext cx="2754690" cy="947369"/>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Arm 1: </a:t>
            </a:r>
            <a:r>
              <a:rPr lang="en-GB" altLang="zh-CN" dirty="0">
                <a:solidFill>
                  <a:srgbClr val="FFFFFF"/>
                </a:solidFill>
                <a:ea typeface="SimSun" pitchFamily="2" charset="-122"/>
              </a:rPr>
              <a:t>SIRT* </a:t>
            </a:r>
            <a:r>
              <a:rPr lang="en-GB" altLang="zh-CN" dirty="0" smtClean="0">
                <a:solidFill>
                  <a:srgbClr val="FFFFFF"/>
                </a:solidFill>
                <a:ea typeface="SimSun" pitchFamily="2" charset="-122"/>
              </a:rPr>
              <a:t>+ mFOLFOX6 ± </a:t>
            </a:r>
            <a:r>
              <a:rPr lang="en-GB" altLang="zh-CN" dirty="0" err="1" smtClean="0">
                <a:solidFill>
                  <a:srgbClr val="FFFFFF"/>
                </a:solidFill>
                <a:ea typeface="SimSun" pitchFamily="2" charset="-122"/>
              </a:rPr>
              <a:t>bevacizumab</a:t>
            </a:r>
            <a:r>
              <a:rPr lang="en-GB" altLang="zh-CN" dirty="0" smtClean="0">
                <a:solidFill>
                  <a:srgbClr val="FFFFFF"/>
                </a:solidFill>
                <a:ea typeface="SimSun" pitchFamily="2" charset="-122"/>
              </a:rPr>
              <a:t> (</a:t>
            </a:r>
            <a:r>
              <a:rPr lang="en-GB" altLang="zh-CN" dirty="0">
                <a:solidFill>
                  <a:srgbClr val="FFFFFF"/>
                </a:solidFill>
                <a:ea typeface="SimSun" pitchFamily="2" charset="-122"/>
              </a:rPr>
              <a:t>n=267</a:t>
            </a:r>
            <a:r>
              <a:rPr lang="en-GB" altLang="zh-CN" dirty="0" smtClean="0">
                <a:solidFill>
                  <a:srgbClr val="FFFFFF"/>
                </a:solidFill>
                <a:ea typeface="SimSun" pitchFamily="2" charset="-122"/>
              </a:rPr>
              <a:t>)</a:t>
            </a:r>
            <a:endParaRPr lang="en-GB" altLang="zh-CN" dirty="0">
              <a:solidFill>
                <a:srgbClr val="FFFFFF"/>
              </a:solidFill>
              <a:ea typeface="SimSun" pitchFamily="2" charset="-122"/>
            </a:endParaRPr>
          </a:p>
        </p:txBody>
      </p:sp>
      <p:sp>
        <p:nvSpPr>
          <p:cNvPr id="41" name="AutoShape 8"/>
          <p:cNvSpPr>
            <a:spLocks noChangeArrowheads="1"/>
          </p:cNvSpPr>
          <p:nvPr/>
        </p:nvSpPr>
        <p:spPr bwMode="auto">
          <a:xfrm>
            <a:off x="5155318" y="4235157"/>
            <a:ext cx="2754690" cy="947587"/>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Arm 2: mFOLFOX6 ± </a:t>
            </a:r>
            <a:r>
              <a:rPr lang="en-GB" altLang="zh-CN" dirty="0" err="1" smtClean="0">
                <a:solidFill>
                  <a:srgbClr val="FFFFFF"/>
                </a:solidFill>
                <a:ea typeface="SimSun" pitchFamily="2" charset="-122"/>
              </a:rPr>
              <a:t>bevacizumab</a:t>
            </a:r>
            <a:r>
              <a:rPr lang="en-GB" altLang="zh-CN" dirty="0" smtClean="0">
                <a:solidFill>
                  <a:srgbClr val="FFFFFF"/>
                </a:solidFill>
                <a:ea typeface="SimSun" pitchFamily="2" charset="-122"/>
              </a:rPr>
              <a:t> (</a:t>
            </a:r>
            <a:r>
              <a:rPr lang="en-GB" altLang="zh-CN" dirty="0">
                <a:solidFill>
                  <a:srgbClr val="FFFFFF"/>
                </a:solidFill>
                <a:ea typeface="SimSun" pitchFamily="2" charset="-122"/>
              </a:rPr>
              <a:t>n=263)</a:t>
            </a:r>
          </a:p>
        </p:txBody>
      </p:sp>
      <p:sp>
        <p:nvSpPr>
          <p:cNvPr id="43" name="Rectangle 9"/>
          <p:cNvSpPr txBox="1">
            <a:spLocks noChangeArrowheads="1"/>
          </p:cNvSpPr>
          <p:nvPr/>
        </p:nvSpPr>
        <p:spPr>
          <a:xfrm>
            <a:off x="373833" y="5236702"/>
            <a:ext cx="4130676" cy="980677"/>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A0A0A0"/>
                </a:solidFill>
              </a:rPr>
              <a:t>PRIMARY ENDPOINT</a:t>
            </a:r>
          </a:p>
          <a:p>
            <a:pPr>
              <a:buClr>
                <a:srgbClr val="043882"/>
              </a:buClr>
            </a:pPr>
            <a:r>
              <a:rPr lang="en-GB" sz="1600" kern="0" dirty="0" smtClean="0"/>
              <a:t>PFS</a:t>
            </a:r>
          </a:p>
        </p:txBody>
      </p:sp>
      <p:sp>
        <p:nvSpPr>
          <p:cNvPr id="48" name="AutoShape 9"/>
          <p:cNvSpPr>
            <a:spLocks noChangeArrowheads="1"/>
          </p:cNvSpPr>
          <p:nvPr/>
        </p:nvSpPr>
        <p:spPr bwMode="auto">
          <a:xfrm>
            <a:off x="429532" y="2615824"/>
            <a:ext cx="3456668" cy="2167260"/>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043882"/>
                </a:solidFill>
                <a:ea typeface="SimSun" pitchFamily="2" charset="-122"/>
              </a:rPr>
              <a:t>Key patient inclusion criteria</a:t>
            </a:r>
            <a:endParaRPr lang="en-GB" altLang="zh-CN" dirty="0" smtClean="0">
              <a:solidFill>
                <a:srgbClr val="043882"/>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043882"/>
                </a:solidFill>
                <a:ea typeface="SimSun" pitchFamily="2" charset="-122"/>
              </a:rPr>
              <a:t>Non-</a:t>
            </a:r>
            <a:r>
              <a:rPr lang="en-GB" altLang="zh-CN" dirty="0" err="1" smtClean="0">
                <a:solidFill>
                  <a:srgbClr val="043882"/>
                </a:solidFill>
                <a:ea typeface="SimSun" pitchFamily="2" charset="-122"/>
              </a:rPr>
              <a:t>resectable</a:t>
            </a:r>
            <a:r>
              <a:rPr lang="en-GB" altLang="zh-CN" dirty="0">
                <a:solidFill>
                  <a:srgbClr val="043882"/>
                </a:solidFill>
                <a:ea typeface="SimSun" pitchFamily="2" charset="-122"/>
              </a:rPr>
              <a:t> </a:t>
            </a:r>
            <a:r>
              <a:rPr lang="en-GB" altLang="zh-CN" dirty="0" err="1" smtClean="0">
                <a:solidFill>
                  <a:srgbClr val="043882"/>
                </a:solidFill>
                <a:ea typeface="SimSun" pitchFamily="2" charset="-122"/>
              </a:rPr>
              <a:t>mCRC</a:t>
            </a:r>
            <a:endParaRPr lang="en-GB" altLang="zh-CN" dirty="0" smtClean="0">
              <a:solidFill>
                <a:srgbClr val="043882"/>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043882"/>
                </a:solidFill>
                <a:ea typeface="SimSun" pitchFamily="2" charset="-122"/>
              </a:rPr>
              <a:t>WHO PS 0–1</a:t>
            </a:r>
          </a:p>
          <a:p>
            <a:pPr marL="228600" indent="-228600" defTabSz="892175" eaLnBrk="0" hangingPunct="0">
              <a:spcAft>
                <a:spcPct val="30000"/>
              </a:spcAft>
              <a:buFont typeface="Arial" pitchFamily="34" charset="0"/>
              <a:buChar char="•"/>
            </a:pPr>
            <a:r>
              <a:rPr lang="en-GB" altLang="zh-CN" dirty="0" smtClean="0">
                <a:solidFill>
                  <a:srgbClr val="043882"/>
                </a:solidFill>
                <a:ea typeface="SimSun" pitchFamily="2" charset="-122"/>
              </a:rPr>
              <a:t>CT-naïve</a:t>
            </a:r>
            <a:endParaRPr lang="en-GB" altLang="zh-CN" b="1" dirty="0" smtClean="0">
              <a:solidFill>
                <a:srgbClr val="043882"/>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043882"/>
                </a:solidFill>
                <a:ea typeface="SimSun" pitchFamily="2" charset="-122"/>
              </a:rPr>
              <a:t>Liver </a:t>
            </a:r>
            <a:r>
              <a:rPr lang="en-GB" altLang="zh-CN" dirty="0">
                <a:solidFill>
                  <a:srgbClr val="043882"/>
                </a:solidFill>
                <a:ea typeface="SimSun" pitchFamily="2" charset="-122"/>
              </a:rPr>
              <a:t>only or liver </a:t>
            </a:r>
            <a:r>
              <a:rPr lang="en-GB" altLang="zh-CN" dirty="0" smtClean="0">
                <a:solidFill>
                  <a:srgbClr val="043882"/>
                </a:solidFill>
                <a:ea typeface="SimSun" pitchFamily="2" charset="-122"/>
              </a:rPr>
              <a:t>dominant</a:t>
            </a:r>
          </a:p>
          <a:p>
            <a:pPr defTabSz="892175" eaLnBrk="0" hangingPunct="0">
              <a:spcAft>
                <a:spcPct val="30000"/>
              </a:spcAft>
            </a:pPr>
            <a:r>
              <a:rPr lang="en-GB" altLang="zh-CN" dirty="0" smtClean="0">
                <a:solidFill>
                  <a:srgbClr val="043882"/>
                </a:solidFill>
                <a:ea typeface="SimSun" pitchFamily="2" charset="-122"/>
              </a:rPr>
              <a:t>(n=530)</a:t>
            </a:r>
            <a:endParaRPr lang="en-GB" altLang="zh-CN" dirty="0">
              <a:solidFill>
                <a:srgbClr val="043882"/>
              </a:solidFill>
              <a:ea typeface="SimSun" pitchFamily="2" charset="-122"/>
            </a:endParaRPr>
          </a:p>
        </p:txBody>
      </p:sp>
      <p:sp>
        <p:nvSpPr>
          <p:cNvPr id="36" name="Content Placeholder 26"/>
          <p:cNvSpPr txBox="1">
            <a:spLocks/>
          </p:cNvSpPr>
          <p:nvPr/>
        </p:nvSpPr>
        <p:spPr bwMode="auto">
          <a:xfrm>
            <a:off x="5155318" y="3192440"/>
            <a:ext cx="4419600" cy="905977"/>
          </a:xfrm>
          <a:prstGeom prst="rect">
            <a:avLst/>
          </a:prstGeom>
          <a:noFill/>
          <a:ln w="9525">
            <a:noFill/>
            <a:miter lim="800000"/>
            <a:headEnd/>
            <a:tailEnd/>
          </a:ln>
        </p:spPr>
        <p:txBody>
          <a:bodyPr/>
          <a:lstStyle/>
          <a:p>
            <a:pPr marL="190500" indent="-190500">
              <a:lnSpc>
                <a:spcPts val="1500"/>
              </a:lnSpc>
              <a:spcBef>
                <a:spcPts val="0"/>
              </a:spcBef>
              <a:spcAft>
                <a:spcPts val="0"/>
              </a:spcAft>
              <a:defRPr/>
            </a:pPr>
            <a:r>
              <a:rPr lang="en-GB" sz="1400" b="1" dirty="0">
                <a:solidFill>
                  <a:srgbClr val="043882"/>
                </a:solidFill>
                <a:latin typeface="Arial"/>
              </a:rPr>
              <a:t>Stratification</a:t>
            </a:r>
          </a:p>
          <a:p>
            <a:pPr marL="203200" indent="-203200">
              <a:lnSpc>
                <a:spcPts val="1500"/>
              </a:lnSpc>
              <a:spcBef>
                <a:spcPts val="0"/>
              </a:spcBef>
              <a:spcAft>
                <a:spcPts val="0"/>
              </a:spcAft>
              <a:buFont typeface="Arial" pitchFamily="34" charset="0"/>
              <a:buChar char="•"/>
              <a:defRPr/>
            </a:pPr>
            <a:r>
              <a:rPr lang="en-GB" sz="1400" dirty="0" smtClean="0">
                <a:solidFill>
                  <a:srgbClr val="4D4D4D"/>
                </a:solidFill>
              </a:rPr>
              <a:t>Presence of </a:t>
            </a:r>
            <a:r>
              <a:rPr lang="en-GB" sz="1400" dirty="0">
                <a:solidFill>
                  <a:srgbClr val="4D4D4D"/>
                </a:solidFill>
              </a:rPr>
              <a:t>extra hepatic </a:t>
            </a:r>
            <a:r>
              <a:rPr lang="en-GB" sz="1400" dirty="0" smtClean="0">
                <a:solidFill>
                  <a:srgbClr val="4D4D4D"/>
                </a:solidFill>
              </a:rPr>
              <a:t>disease</a:t>
            </a:r>
          </a:p>
          <a:p>
            <a:pPr marL="203200" indent="-203200">
              <a:lnSpc>
                <a:spcPts val="1500"/>
              </a:lnSpc>
              <a:spcBef>
                <a:spcPts val="0"/>
              </a:spcBef>
              <a:spcAft>
                <a:spcPts val="0"/>
              </a:spcAft>
              <a:buFont typeface="Arial" pitchFamily="34" charset="0"/>
              <a:buChar char="•"/>
              <a:defRPr/>
            </a:pPr>
            <a:r>
              <a:rPr lang="en-GB" sz="1400" dirty="0" smtClean="0">
                <a:solidFill>
                  <a:srgbClr val="4D4D4D"/>
                </a:solidFill>
              </a:rPr>
              <a:t>Degree </a:t>
            </a:r>
            <a:r>
              <a:rPr lang="en-GB" sz="1400" dirty="0">
                <a:solidFill>
                  <a:srgbClr val="4D4D4D"/>
                </a:solidFill>
              </a:rPr>
              <a:t>of liver </a:t>
            </a:r>
            <a:r>
              <a:rPr lang="en-GB" sz="1400" dirty="0" smtClean="0">
                <a:solidFill>
                  <a:srgbClr val="4D4D4D"/>
                </a:solidFill>
              </a:rPr>
              <a:t>involvement</a:t>
            </a:r>
          </a:p>
          <a:p>
            <a:pPr marL="203200" indent="-203200">
              <a:lnSpc>
                <a:spcPts val="1500"/>
              </a:lnSpc>
              <a:spcBef>
                <a:spcPts val="0"/>
              </a:spcBef>
              <a:spcAft>
                <a:spcPts val="0"/>
              </a:spcAft>
              <a:buFont typeface="Arial" pitchFamily="34" charset="0"/>
              <a:buChar char="•"/>
              <a:defRPr/>
            </a:pPr>
            <a:r>
              <a:rPr lang="en-GB" sz="1400" dirty="0">
                <a:solidFill>
                  <a:srgbClr val="4D4D4D"/>
                </a:solidFill>
              </a:rPr>
              <a:t>T</a:t>
            </a:r>
            <a:r>
              <a:rPr lang="en-GB" sz="1400" dirty="0" smtClean="0">
                <a:solidFill>
                  <a:srgbClr val="4D4D4D"/>
                </a:solidFill>
              </a:rPr>
              <a:t>reatment </a:t>
            </a:r>
            <a:r>
              <a:rPr lang="en-GB" sz="1400" dirty="0">
                <a:solidFill>
                  <a:srgbClr val="4D4D4D"/>
                </a:solidFill>
              </a:rPr>
              <a:t>with </a:t>
            </a:r>
            <a:r>
              <a:rPr lang="en-GB" sz="1400" dirty="0" smtClean="0">
                <a:solidFill>
                  <a:srgbClr val="4D4D4D"/>
                </a:solidFill>
              </a:rPr>
              <a:t>bevacizumab</a:t>
            </a:r>
          </a:p>
          <a:p>
            <a:pPr marL="203200" indent="-203200">
              <a:lnSpc>
                <a:spcPts val="1500"/>
              </a:lnSpc>
              <a:spcBef>
                <a:spcPts val="0"/>
              </a:spcBef>
              <a:spcAft>
                <a:spcPts val="0"/>
              </a:spcAft>
              <a:buFont typeface="Arial" pitchFamily="34" charset="0"/>
              <a:buChar char="•"/>
              <a:defRPr/>
            </a:pPr>
            <a:r>
              <a:rPr lang="en-GB" sz="1400" dirty="0" smtClean="0">
                <a:solidFill>
                  <a:srgbClr val="4D4D4D"/>
                </a:solidFill>
              </a:rPr>
              <a:t>Institution </a:t>
            </a:r>
            <a:endParaRPr lang="pt-BR" sz="1400" dirty="0">
              <a:solidFill>
                <a:srgbClr val="4D4D4D"/>
              </a:solidFill>
            </a:endParaRPr>
          </a:p>
        </p:txBody>
      </p:sp>
      <p:sp>
        <p:nvSpPr>
          <p:cNvPr id="22" name="AutoShape 12"/>
          <p:cNvSpPr>
            <a:spLocks noChangeArrowheads="1"/>
          </p:cNvSpPr>
          <p:nvPr/>
        </p:nvSpPr>
        <p:spPr bwMode="auto">
          <a:xfrm>
            <a:off x="8207674" y="239404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24" name="AutoShape 12"/>
          <p:cNvSpPr>
            <a:spLocks noChangeArrowheads="1"/>
          </p:cNvSpPr>
          <p:nvPr/>
        </p:nvSpPr>
        <p:spPr bwMode="auto">
          <a:xfrm>
            <a:off x="8207674" y="4425507"/>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29" name="Rectangle 9"/>
          <p:cNvSpPr txBox="1">
            <a:spLocks noChangeArrowheads="1"/>
          </p:cNvSpPr>
          <p:nvPr/>
        </p:nvSpPr>
        <p:spPr>
          <a:xfrm>
            <a:off x="4708524" y="5236702"/>
            <a:ext cx="4130676" cy="980677"/>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A0A0A0"/>
                </a:solidFill>
              </a:rPr>
              <a:t>SECONDARY ENDPOINTS</a:t>
            </a:r>
          </a:p>
          <a:p>
            <a:pPr>
              <a:buClr>
                <a:srgbClr val="043882"/>
              </a:buClr>
            </a:pPr>
            <a:r>
              <a:rPr lang="en-GB" sz="1600" kern="0" dirty="0" smtClean="0"/>
              <a:t>PFS in the liver, ORR, hepatic resection rate, safety</a:t>
            </a:r>
          </a:p>
        </p:txBody>
      </p:sp>
    </p:spTree>
    <p:extLst>
      <p:ext uri="{BB962C8B-B14F-4D97-AF65-F5344CB8AC3E}">
        <p14:creationId xmlns:p14="http://schemas.microsoft.com/office/powerpoint/2010/main" xmlns="" val="2365038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621712" cy="5178341"/>
          </a:xfrm>
          <a:prstGeom prst="rect">
            <a:avLst/>
          </a:prstGeom>
          <a:noFill/>
        </p:spPr>
        <p:txBody>
          <a:bodyPr wrap="square" lIns="0" rtlCol="0">
            <a:spAutoFit/>
          </a:bodyPr>
          <a:lstStyle/>
          <a:p>
            <a:pPr>
              <a:buClr>
                <a:srgbClr val="043882"/>
              </a:buClr>
            </a:pPr>
            <a:r>
              <a:rPr lang="en-GB" sz="1600" b="1" dirty="0" smtClean="0">
                <a:solidFill>
                  <a:srgbClr val="4D4D4D"/>
                </a:solidFill>
              </a:rPr>
              <a:t>Key results</a:t>
            </a:r>
            <a:endParaRPr lang="en-GB" sz="1600" dirty="0">
              <a:solidFill>
                <a:srgbClr val="4D4D4D"/>
              </a:solidFill>
            </a:endParaRPr>
          </a:p>
          <a:p>
            <a:pPr marL="285750" lvl="1" indent="-285750">
              <a:spcAft>
                <a:spcPts val="600"/>
              </a:spcAft>
              <a:buClr>
                <a:srgbClr val="043882"/>
              </a:buClr>
              <a:buFont typeface="Arial" panose="020B0604020202020204" pitchFamily="34" charset="0"/>
              <a:buChar char="•"/>
            </a:pPr>
            <a:r>
              <a:rPr lang="en-GB" sz="1600" dirty="0" err="1" smtClean="0">
                <a:solidFill>
                  <a:srgbClr val="4D4D4D"/>
                </a:solidFill>
              </a:rPr>
              <a:t>mPFS</a:t>
            </a:r>
            <a:r>
              <a:rPr lang="en-GB" sz="1600" dirty="0" smtClean="0">
                <a:solidFill>
                  <a:srgbClr val="4D4D4D"/>
                </a:solidFill>
              </a:rPr>
              <a:t> at any site: 10.7 vs. 10.2 months in Arm 1 vs. Arm 2 (HR 0.93 [95%CI 0.77, 1.12]; p=0.43)</a:t>
            </a:r>
            <a:br>
              <a:rPr lang="en-GB" sz="1600" dirty="0" smtClean="0">
                <a:solidFill>
                  <a:srgbClr val="4D4D4D"/>
                </a:solidFill>
              </a:rPr>
            </a:br>
            <a:endParaRPr lang="en-GB" sz="1600" spc="-10" dirty="0">
              <a:solidFill>
                <a:srgbClr val="4D4D4D"/>
              </a:solidFill>
            </a:endParaRPr>
          </a:p>
          <a:p>
            <a:pPr marL="285750" lvl="1" indent="-285750">
              <a:spcAft>
                <a:spcPts val="600"/>
              </a:spcAft>
              <a:buClr>
                <a:srgbClr val="043882"/>
              </a:buClr>
              <a:buFont typeface="Arial" panose="020B0604020202020204" pitchFamily="34" charset="0"/>
              <a:buChar char="•"/>
            </a:pPr>
            <a:endParaRPr lang="en-GB" sz="1600" spc="-10" dirty="0" smtClean="0">
              <a:solidFill>
                <a:srgbClr val="4D4D4D"/>
              </a:solidFill>
            </a:endParaRPr>
          </a:p>
          <a:p>
            <a:pPr marL="285750" lvl="1" indent="-285750">
              <a:spcAft>
                <a:spcPts val="600"/>
              </a:spcAft>
              <a:buClr>
                <a:srgbClr val="043882"/>
              </a:buClr>
              <a:buFont typeface="Arial" panose="020B0604020202020204" pitchFamily="34" charset="0"/>
              <a:buChar char="•"/>
            </a:pPr>
            <a:endParaRPr lang="en-GB" sz="1600" spc="-10" dirty="0">
              <a:solidFill>
                <a:srgbClr val="4D4D4D"/>
              </a:solidFill>
            </a:endParaRPr>
          </a:p>
          <a:p>
            <a:pPr marL="285750" lvl="1" indent="-285750">
              <a:spcAft>
                <a:spcPts val="600"/>
              </a:spcAft>
              <a:buClr>
                <a:srgbClr val="043882"/>
              </a:buClr>
              <a:buFont typeface="Arial" panose="020B0604020202020204" pitchFamily="34" charset="0"/>
              <a:buChar char="•"/>
            </a:pPr>
            <a:endParaRPr lang="en-GB" sz="1600" spc="-10" dirty="0" smtClean="0">
              <a:solidFill>
                <a:srgbClr val="4D4D4D"/>
              </a:solidFill>
            </a:endParaRPr>
          </a:p>
          <a:p>
            <a:pPr marL="285750" lvl="1" indent="-285750">
              <a:spcAft>
                <a:spcPts val="600"/>
              </a:spcAft>
              <a:buClr>
                <a:srgbClr val="043882"/>
              </a:buClr>
              <a:buFont typeface="Arial" panose="020B0604020202020204" pitchFamily="34" charset="0"/>
              <a:buChar char="•"/>
            </a:pPr>
            <a:endParaRPr lang="en-GB" sz="1600" spc="-10" dirty="0">
              <a:solidFill>
                <a:srgbClr val="4D4D4D"/>
              </a:solidFill>
            </a:endParaRPr>
          </a:p>
          <a:p>
            <a:pPr marL="285750" lvl="1" indent="-285750">
              <a:spcAft>
                <a:spcPts val="600"/>
              </a:spcAft>
              <a:buClr>
                <a:srgbClr val="043882"/>
              </a:buClr>
              <a:buFont typeface="Arial" panose="020B0604020202020204" pitchFamily="34" charset="0"/>
              <a:buChar char="•"/>
            </a:pPr>
            <a:endParaRPr lang="en-GB" sz="1600" spc="-10" dirty="0" smtClean="0">
              <a:solidFill>
                <a:srgbClr val="4D4D4D"/>
              </a:solidFill>
            </a:endParaRPr>
          </a:p>
          <a:p>
            <a:pPr marL="285750" lvl="1" indent="-285750">
              <a:spcAft>
                <a:spcPts val="600"/>
              </a:spcAft>
              <a:buClr>
                <a:srgbClr val="043882"/>
              </a:buClr>
              <a:buFont typeface="Arial" panose="020B0604020202020204" pitchFamily="34" charset="0"/>
              <a:buChar char="•"/>
            </a:pPr>
            <a:endParaRPr lang="en-GB" sz="1600" spc="-10" dirty="0" smtClean="0">
              <a:solidFill>
                <a:srgbClr val="4D4D4D"/>
              </a:solidFill>
            </a:endParaRPr>
          </a:p>
          <a:p>
            <a:pPr marL="285750" lvl="1" indent="-285750">
              <a:spcBef>
                <a:spcPts val="600"/>
              </a:spcBef>
              <a:spcAft>
                <a:spcPts val="0"/>
              </a:spcAft>
              <a:buClr>
                <a:srgbClr val="043882"/>
              </a:buClr>
              <a:buFont typeface="Arial" panose="020B0604020202020204" pitchFamily="34" charset="0"/>
              <a:buChar char="•"/>
            </a:pPr>
            <a:r>
              <a:rPr lang="en-GB" sz="1600" spc="-10" dirty="0" smtClean="0">
                <a:solidFill>
                  <a:srgbClr val="4D4D4D"/>
                </a:solidFill>
              </a:rPr>
              <a:t>AEs </a:t>
            </a:r>
            <a:r>
              <a:rPr lang="en-GB" sz="1600" spc="-10" dirty="0">
                <a:solidFill>
                  <a:srgbClr val="4D4D4D"/>
                </a:solidFill>
              </a:rPr>
              <a:t>≥grade 3 </a:t>
            </a:r>
            <a:r>
              <a:rPr lang="en-GB" sz="1600" spc="-10" dirty="0" smtClean="0">
                <a:solidFill>
                  <a:srgbClr val="4D4D4D"/>
                </a:solidFill>
              </a:rPr>
              <a:t>occurred in 85.4 </a:t>
            </a:r>
            <a:r>
              <a:rPr lang="en-GB" sz="1600" spc="-10" dirty="0">
                <a:solidFill>
                  <a:srgbClr val="4D4D4D"/>
                </a:solidFill>
              </a:rPr>
              <a:t>vs. </a:t>
            </a:r>
            <a:r>
              <a:rPr lang="en-GB" sz="1600" spc="-10" dirty="0" smtClean="0">
                <a:solidFill>
                  <a:srgbClr val="4D4D4D"/>
                </a:solidFill>
              </a:rPr>
              <a:t>73.4% </a:t>
            </a:r>
            <a:r>
              <a:rPr lang="en-GB" sz="1600" spc="-10" dirty="0">
                <a:solidFill>
                  <a:srgbClr val="4D4D4D"/>
                </a:solidFill>
              </a:rPr>
              <a:t>in Arm </a:t>
            </a:r>
            <a:r>
              <a:rPr lang="en-GB" sz="1600" spc="-10" dirty="0" smtClean="0">
                <a:solidFill>
                  <a:srgbClr val="4D4D4D"/>
                </a:solidFill>
              </a:rPr>
              <a:t>1 </a:t>
            </a:r>
            <a:r>
              <a:rPr lang="en-GB" sz="1600" spc="-10" dirty="0">
                <a:solidFill>
                  <a:srgbClr val="4D4D4D"/>
                </a:solidFill>
              </a:rPr>
              <a:t>vs. Arm </a:t>
            </a:r>
            <a:r>
              <a:rPr lang="en-GB" sz="1600" spc="-10" dirty="0" smtClean="0">
                <a:solidFill>
                  <a:srgbClr val="4D4D4D"/>
                </a:solidFill>
              </a:rPr>
              <a:t>2; AEs with a significant difference between Arm 1 vs. Arm 2 were: neutropenia (40.7 vs. 28.5%), febrile neutropenia (6.1 vs. 1.9%) and thrombocytopenia (9.8 vs. 2.6%)</a:t>
            </a:r>
            <a:endParaRPr lang="en-GB" sz="1600" spc="-10" dirty="0">
              <a:solidFill>
                <a:srgbClr val="4D4D4D"/>
              </a:solidFill>
            </a:endParaRPr>
          </a:p>
          <a:p>
            <a:pPr>
              <a:spcBef>
                <a:spcPts val="300"/>
              </a:spcBef>
              <a:buClr>
                <a:srgbClr val="043882"/>
              </a:buClr>
            </a:pPr>
            <a:r>
              <a:rPr lang="en-GB" sz="1600" b="1" dirty="0" smtClean="0">
                <a:solidFill>
                  <a:srgbClr val="4D4D4D"/>
                </a:solidFill>
              </a:rPr>
              <a:t>Conclusions</a:t>
            </a:r>
            <a:endParaRPr lang="en-GB" sz="1600" dirty="0" smtClean="0">
              <a:solidFill>
                <a:srgbClr val="4D4D4D"/>
              </a:solidFill>
            </a:endParaRPr>
          </a:p>
          <a:p>
            <a:pPr marL="285750" lvl="1" indent="-285750">
              <a:spcAft>
                <a:spcPts val="0"/>
              </a:spcAft>
              <a:buClr>
                <a:srgbClr val="043882"/>
              </a:buClr>
              <a:buFont typeface="Arial" panose="020B0604020202020204" pitchFamily="34" charset="0"/>
              <a:buChar char="•"/>
            </a:pPr>
            <a:r>
              <a:rPr lang="en-GB" sz="1600" b="1" spc="-50" dirty="0" smtClean="0">
                <a:solidFill>
                  <a:srgbClr val="4D4D4D"/>
                </a:solidFill>
              </a:rPr>
              <a:t>Liver </a:t>
            </a:r>
            <a:r>
              <a:rPr lang="en-GB" sz="1600" b="1" spc="-50" dirty="0">
                <a:solidFill>
                  <a:srgbClr val="4D4D4D"/>
                </a:solidFill>
              </a:rPr>
              <a:t>metastases are the </a:t>
            </a:r>
            <a:r>
              <a:rPr lang="en-GB" sz="1600" b="1" spc="-50" dirty="0" smtClean="0">
                <a:solidFill>
                  <a:srgbClr val="4D4D4D"/>
                </a:solidFill>
              </a:rPr>
              <a:t>key disease </a:t>
            </a:r>
            <a:r>
              <a:rPr lang="en-GB" sz="1600" b="1" spc="-50" dirty="0">
                <a:solidFill>
                  <a:srgbClr val="4D4D4D"/>
                </a:solidFill>
              </a:rPr>
              <a:t>site and </a:t>
            </a:r>
            <a:r>
              <a:rPr lang="en-GB" sz="1600" b="1" spc="-50" dirty="0" smtClean="0">
                <a:solidFill>
                  <a:srgbClr val="4D4D4D"/>
                </a:solidFill>
              </a:rPr>
              <a:t>cause </a:t>
            </a:r>
            <a:r>
              <a:rPr lang="en-GB" sz="1600" b="1" spc="-50" dirty="0">
                <a:solidFill>
                  <a:srgbClr val="4D4D4D"/>
                </a:solidFill>
              </a:rPr>
              <a:t>of death in patients with </a:t>
            </a:r>
            <a:r>
              <a:rPr lang="en-GB" sz="1600" b="1" spc="-50" dirty="0" err="1">
                <a:solidFill>
                  <a:srgbClr val="4D4D4D"/>
                </a:solidFill>
              </a:rPr>
              <a:t>mCRC</a:t>
            </a:r>
            <a:endParaRPr lang="en-GB" sz="1600" b="1" spc="-50" dirty="0">
              <a:solidFill>
                <a:srgbClr val="4D4D4D"/>
              </a:solidFill>
            </a:endParaRPr>
          </a:p>
          <a:p>
            <a:pPr marL="285750" lvl="1" indent="-285750">
              <a:spcAft>
                <a:spcPts val="0"/>
              </a:spcAft>
              <a:buClr>
                <a:srgbClr val="043882"/>
              </a:buClr>
              <a:buFont typeface="Arial" panose="020B0604020202020204" pitchFamily="34" charset="0"/>
              <a:buChar char="•"/>
            </a:pPr>
            <a:r>
              <a:rPr lang="en-GB" sz="1600" b="1" spc="-10" dirty="0">
                <a:solidFill>
                  <a:srgbClr val="4D4D4D"/>
                </a:solidFill>
              </a:rPr>
              <a:t>The addition of </a:t>
            </a:r>
            <a:r>
              <a:rPr lang="en-GB" sz="1600" b="1" spc="-10" dirty="0" smtClean="0">
                <a:solidFill>
                  <a:srgbClr val="4D4D4D"/>
                </a:solidFill>
              </a:rPr>
              <a:t>SIRT</a:t>
            </a:r>
            <a:r>
              <a:rPr lang="en-GB" sz="1600" baseline="30000" dirty="0" smtClean="0">
                <a:solidFill>
                  <a:srgbClr val="4D4D4D"/>
                </a:solidFill>
              </a:rPr>
              <a:t>†</a:t>
            </a:r>
            <a:r>
              <a:rPr lang="en-GB" sz="1600" b="1" spc="-10" dirty="0" smtClean="0">
                <a:solidFill>
                  <a:srgbClr val="4D4D4D"/>
                </a:solidFill>
              </a:rPr>
              <a:t> </a:t>
            </a:r>
            <a:r>
              <a:rPr lang="en-GB" sz="1600" b="1" spc="-10" dirty="0">
                <a:solidFill>
                  <a:srgbClr val="4D4D4D"/>
                </a:solidFill>
              </a:rPr>
              <a:t>to FOLFOX </a:t>
            </a:r>
            <a:r>
              <a:rPr lang="en-GB" sz="1600" b="1" spc="-10" dirty="0" smtClean="0">
                <a:solidFill>
                  <a:srgbClr val="4D4D4D"/>
                </a:solidFill>
              </a:rPr>
              <a:t>(±</a:t>
            </a:r>
            <a:r>
              <a:rPr lang="en-GB" sz="1600" b="1" spc="-10" dirty="0" err="1" smtClean="0">
                <a:solidFill>
                  <a:srgbClr val="4D4D4D"/>
                </a:solidFill>
              </a:rPr>
              <a:t>bevacizumab</a:t>
            </a:r>
            <a:r>
              <a:rPr lang="en-GB" sz="1600" b="1" spc="-10" dirty="0" smtClean="0">
                <a:solidFill>
                  <a:srgbClr val="4D4D4D"/>
                </a:solidFill>
              </a:rPr>
              <a:t>) in </a:t>
            </a:r>
            <a:r>
              <a:rPr lang="en-GB" sz="1600" b="1" spc="-10" dirty="0">
                <a:solidFill>
                  <a:srgbClr val="4D4D4D"/>
                </a:solidFill>
              </a:rPr>
              <a:t>patients with liver-dominant metastases did not improve </a:t>
            </a:r>
            <a:r>
              <a:rPr lang="en-GB" sz="1600" b="1" spc="-10" dirty="0" smtClean="0">
                <a:solidFill>
                  <a:srgbClr val="4D4D4D"/>
                </a:solidFill>
              </a:rPr>
              <a:t>overall PFS, </a:t>
            </a:r>
            <a:r>
              <a:rPr lang="en-GB" sz="1600" b="1" spc="-10" dirty="0">
                <a:solidFill>
                  <a:srgbClr val="4D4D4D"/>
                </a:solidFill>
              </a:rPr>
              <a:t>but did improve PFS and </a:t>
            </a:r>
            <a:r>
              <a:rPr lang="en-GB" sz="1600" b="1" spc="-10" dirty="0" smtClean="0">
                <a:solidFill>
                  <a:srgbClr val="4D4D4D"/>
                </a:solidFill>
              </a:rPr>
              <a:t>ORR </a:t>
            </a:r>
            <a:r>
              <a:rPr lang="en-GB" sz="1600" b="1" spc="-10" dirty="0">
                <a:solidFill>
                  <a:srgbClr val="4D4D4D"/>
                </a:solidFill>
              </a:rPr>
              <a:t>in the liver, and had acceptable </a:t>
            </a:r>
            <a:r>
              <a:rPr lang="en-GB" sz="1600" b="1" spc="-10" dirty="0" smtClean="0">
                <a:solidFill>
                  <a:srgbClr val="4D4D4D"/>
                </a:solidFill>
              </a:rPr>
              <a:t>safety</a:t>
            </a:r>
            <a:endParaRPr lang="en-GB" dirty="0">
              <a:solidFill>
                <a:srgbClr val="4D4D4D"/>
              </a:solidFill>
            </a:endParaRPr>
          </a:p>
        </p:txBody>
      </p:sp>
      <p:sp>
        <p:nvSpPr>
          <p:cNvPr id="6" name="Title 5"/>
          <p:cNvSpPr>
            <a:spLocks noGrp="1"/>
          </p:cNvSpPr>
          <p:nvPr>
            <p:ph type="title"/>
          </p:nvPr>
        </p:nvSpPr>
        <p:spPr>
          <a:xfrm>
            <a:off x="365123" y="179614"/>
            <a:ext cx="8332649" cy="807720"/>
          </a:xfrm>
        </p:spPr>
        <p:txBody>
          <a:bodyPr/>
          <a:lstStyle/>
          <a:p>
            <a:r>
              <a:rPr lang="en-GB" sz="1800" dirty="0"/>
              <a:t>3502: SIRFLOX: Randomized phase III trial comparing first-line mFOLFOX6 ± </a:t>
            </a:r>
            <a:r>
              <a:rPr lang="en-GB" sz="1800" dirty="0" err="1"/>
              <a:t>bevacizumab</a:t>
            </a:r>
            <a:r>
              <a:rPr lang="en-GB" sz="1800" dirty="0"/>
              <a:t> (</a:t>
            </a:r>
            <a:r>
              <a:rPr lang="en-GB" sz="1800" dirty="0" err="1"/>
              <a:t>bev</a:t>
            </a:r>
            <a:r>
              <a:rPr lang="en-GB" sz="1800" dirty="0"/>
              <a:t>) versus mFOLFOX6 + selective internal radiation therapy (SIRT) ± </a:t>
            </a:r>
            <a:r>
              <a:rPr lang="en-GB" sz="1800" dirty="0" err="1"/>
              <a:t>bev</a:t>
            </a:r>
            <a:r>
              <a:rPr lang="en-GB" sz="1800" dirty="0"/>
              <a:t> in patients (</a:t>
            </a:r>
            <a:r>
              <a:rPr lang="en-GB" sz="1800" dirty="0" err="1"/>
              <a:t>pts</a:t>
            </a:r>
            <a:r>
              <a:rPr lang="en-GB" sz="1800" dirty="0"/>
              <a:t>) with metastatic colorectal cancer (</a:t>
            </a:r>
            <a:r>
              <a:rPr lang="en-GB" sz="1800" dirty="0" err="1"/>
              <a:t>mCRC</a:t>
            </a:r>
            <a:r>
              <a:rPr lang="en-GB" sz="1800" dirty="0"/>
              <a:t>) </a:t>
            </a:r>
            <a:br>
              <a:rPr lang="en-GB" sz="1800" dirty="0"/>
            </a:br>
            <a:r>
              <a:rPr lang="en-GB" sz="1800" dirty="0"/>
              <a:t>– Gibbs P, et al</a:t>
            </a:r>
          </a:p>
        </p:txBody>
      </p:sp>
      <p:sp>
        <p:nvSpPr>
          <p:cNvPr id="7" name="Text Placeholder 6"/>
          <p:cNvSpPr>
            <a:spLocks noGrp="1"/>
          </p:cNvSpPr>
          <p:nvPr>
            <p:ph type="body" sz="quarter" idx="10"/>
          </p:nvPr>
        </p:nvSpPr>
        <p:spPr>
          <a:xfrm>
            <a:off x="365125" y="6400800"/>
            <a:ext cx="4130675" cy="182563"/>
          </a:xfrm>
        </p:spPr>
        <p:txBody>
          <a:bodyPr/>
          <a:lstStyle/>
          <a:p>
            <a:r>
              <a:rPr lang="en-US" dirty="0" smtClean="0">
                <a:solidFill>
                  <a:srgbClr val="363636"/>
                </a:solidFill>
              </a:rPr>
              <a:t> </a:t>
            </a:r>
            <a:endParaRPr lang="en-US" dirty="0">
              <a:solidFill>
                <a:srgbClr val="363636"/>
              </a:solidFill>
            </a:endParaRPr>
          </a:p>
        </p:txBody>
      </p:sp>
      <p:sp>
        <p:nvSpPr>
          <p:cNvPr id="8" name="Text Placeholder 7"/>
          <p:cNvSpPr>
            <a:spLocks noGrp="1"/>
          </p:cNvSpPr>
          <p:nvPr>
            <p:ph type="body" sz="quarter" idx="11"/>
          </p:nvPr>
        </p:nvSpPr>
        <p:spPr>
          <a:xfrm>
            <a:off x="4648200" y="6096000"/>
            <a:ext cx="4343400" cy="487363"/>
          </a:xfrm>
        </p:spPr>
        <p:txBody>
          <a:bodyPr/>
          <a:lstStyle/>
          <a:p>
            <a:r>
              <a:rPr lang="en-GB" dirty="0"/>
              <a:t>Gibbs </a:t>
            </a:r>
            <a:r>
              <a:rPr lang="fr-FR" dirty="0"/>
              <a:t>et al. </a:t>
            </a:r>
            <a:r>
              <a:rPr lang="en-GB" dirty="0"/>
              <a:t>J </a:t>
            </a:r>
            <a:r>
              <a:rPr lang="en-GB" dirty="0" err="1"/>
              <a:t>Clin</a:t>
            </a:r>
            <a:r>
              <a:rPr lang="en-GB" dirty="0"/>
              <a:t> </a:t>
            </a:r>
            <a:r>
              <a:rPr lang="en-GB" dirty="0" err="1"/>
              <a:t>Oncol</a:t>
            </a:r>
            <a:r>
              <a:rPr lang="en-GB" dirty="0"/>
              <a:t> 2015; 33 (</a:t>
            </a:r>
            <a:r>
              <a:rPr lang="en-GB" dirty="0" err="1"/>
              <a:t>suppl</a:t>
            </a:r>
            <a:r>
              <a:rPr lang="en-GB" dirty="0"/>
              <a:t>): </a:t>
            </a:r>
            <a:r>
              <a:rPr lang="en-GB" dirty="0" err="1"/>
              <a:t>abstr</a:t>
            </a:r>
            <a:r>
              <a:rPr lang="en-GB" dirty="0"/>
              <a:t> 3502</a:t>
            </a:r>
          </a:p>
        </p:txBody>
      </p:sp>
      <p:sp>
        <p:nvSpPr>
          <p:cNvPr id="2" name="TextBox 1"/>
          <p:cNvSpPr txBox="1"/>
          <p:nvPr/>
        </p:nvSpPr>
        <p:spPr>
          <a:xfrm>
            <a:off x="1276954" y="2063500"/>
            <a:ext cx="1851789" cy="369332"/>
          </a:xfrm>
          <a:prstGeom prst="rect">
            <a:avLst/>
          </a:prstGeom>
          <a:noFill/>
        </p:spPr>
        <p:txBody>
          <a:bodyPr wrap="none" rtlCol="0">
            <a:spAutoFit/>
          </a:bodyPr>
          <a:lstStyle/>
          <a:p>
            <a:r>
              <a:rPr lang="en-GB" b="1" dirty="0" smtClean="0">
                <a:solidFill>
                  <a:srgbClr val="4D4D4D"/>
                </a:solidFill>
              </a:rPr>
              <a:t>PFS in the liver</a:t>
            </a:r>
            <a:endParaRPr lang="en-GB" b="1" dirty="0">
              <a:solidFill>
                <a:srgbClr val="4D4D4D"/>
              </a:solidFill>
            </a:endParaRPr>
          </a:p>
        </p:txBody>
      </p:sp>
      <p:graphicFrame>
        <p:nvGraphicFramePr>
          <p:cNvPr id="10" name="Group 88"/>
          <p:cNvGraphicFramePr>
            <a:graphicFrameLocks noGrp="1"/>
          </p:cNvGraphicFramePr>
          <p:nvPr>
            <p:extLst>
              <p:ext uri="{D42A27DB-BD31-4B8C-83A1-F6EECF244321}">
                <p14:modId xmlns:p14="http://schemas.microsoft.com/office/powerpoint/2010/main" xmlns="" val="553874854"/>
              </p:ext>
            </p:extLst>
          </p:nvPr>
        </p:nvGraphicFramePr>
        <p:xfrm>
          <a:off x="4536744" y="2378561"/>
          <a:ext cx="4359280" cy="1524000"/>
        </p:xfrm>
        <a:graphic>
          <a:graphicData uri="http://schemas.openxmlformats.org/drawingml/2006/table">
            <a:tbl>
              <a:tblPr firstRow="1">
                <a:tableStyleId>{69012ECD-51FC-41F1-AA8D-1B2483CD663E}</a:tableStyleId>
              </a:tblPr>
              <a:tblGrid>
                <a:gridCol w="838200"/>
                <a:gridCol w="880270"/>
                <a:gridCol w="880270"/>
                <a:gridCol w="880270"/>
                <a:gridCol w="880270"/>
              </a:tblGrid>
              <a:tr h="29367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en-GB" sz="1400" dirty="0" smtClean="0">
                          <a:solidFill>
                            <a:schemeClr val="tx2"/>
                          </a:solidFill>
                        </a:rPr>
                        <a:t>Any site</a:t>
                      </a:r>
                      <a:endParaRPr lang="en-GB" sz="1400" dirty="0">
                        <a:solidFill>
                          <a:schemeClr val="tx2"/>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en-GB" sz="1400" dirty="0" smtClean="0">
                          <a:solidFill>
                            <a:schemeClr val="tx2"/>
                          </a:solidFill>
                        </a:rPr>
                        <a:t>Liver</a:t>
                      </a:r>
                      <a:endParaRPr lang="en-GB" sz="1400" dirty="0">
                        <a:solidFill>
                          <a:schemeClr val="tx2"/>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9367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b="1" dirty="0" smtClean="0">
                          <a:solidFill>
                            <a:schemeClr val="tx2"/>
                          </a:solidFill>
                        </a:rPr>
                        <a:t>Arm 1</a:t>
                      </a:r>
                      <a:endParaRPr lang="en-GB" sz="1400" b="1" dirty="0">
                        <a:solidFill>
                          <a:schemeClr val="tx2"/>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b="1" dirty="0" smtClean="0">
                          <a:solidFill>
                            <a:schemeClr val="tx2"/>
                          </a:solidFill>
                        </a:rPr>
                        <a:t>Arm 2</a:t>
                      </a:r>
                      <a:endParaRPr lang="en-GB" sz="1400" b="1" dirty="0">
                        <a:solidFill>
                          <a:schemeClr val="tx2"/>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b="1" dirty="0" smtClean="0">
                          <a:solidFill>
                            <a:schemeClr val="tx2"/>
                          </a:solidFill>
                        </a:rPr>
                        <a:t>Arm 1</a:t>
                      </a:r>
                      <a:endParaRPr lang="en-GB" sz="1400" b="1" dirty="0">
                        <a:solidFill>
                          <a:schemeClr val="tx2"/>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Arm 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93671">
                <a:tc>
                  <a:txBody>
                    <a:bodyPr/>
                    <a:lstStyle/>
                    <a:p>
                      <a:r>
                        <a:rPr lang="en-GB" sz="1400" b="1" dirty="0" smtClean="0"/>
                        <a:t>ORR, %</a:t>
                      </a:r>
                      <a:endParaRPr lang="en-GB" sz="1400" b="1"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t>76.4</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t>68.1</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t>78.7*</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93671">
                <a:tc>
                  <a:txBody>
                    <a:bodyPr/>
                    <a:lstStyle/>
                    <a:p>
                      <a:pPr marL="180000"/>
                      <a:r>
                        <a:rPr lang="en-GB" sz="1400" b="1" dirty="0" smtClean="0"/>
                        <a:t>PR</a:t>
                      </a:r>
                      <a:endParaRPr lang="en-GB" sz="1400" b="1"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71.9</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66.5</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72.7</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3671">
                <a:tc>
                  <a:txBody>
                    <a:bodyPr/>
                    <a:lstStyle/>
                    <a:p>
                      <a:pPr marL="180000"/>
                      <a:r>
                        <a:rPr lang="en-GB" sz="1400" b="1" dirty="0" smtClean="0"/>
                        <a:t>CR</a:t>
                      </a:r>
                      <a:endParaRPr lang="en-GB" sz="1400" b="1"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t>4.5</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t>1.5</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t>6.0*</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11" name="Text Placeholder 6"/>
          <p:cNvSpPr txBox="1">
            <a:spLocks/>
          </p:cNvSpPr>
          <p:nvPr/>
        </p:nvSpPr>
        <p:spPr bwMode="auto">
          <a:xfrm>
            <a:off x="365125" y="6096000"/>
            <a:ext cx="4490959" cy="487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l" rtl="0" fontAlgn="base">
              <a:spcBef>
                <a:spcPts val="0"/>
              </a:spcBef>
              <a:spcAft>
                <a:spcPts val="400"/>
              </a:spcAft>
              <a:buClr>
                <a:schemeClr val="bg1"/>
              </a:buClr>
              <a:buSzPct val="110000"/>
              <a:buNone/>
              <a:defRPr sz="12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en-US" kern="0" dirty="0" smtClean="0"/>
              <a:t>*</a:t>
            </a:r>
            <a:r>
              <a:rPr lang="en-GB" dirty="0" smtClean="0"/>
              <a:t>p&lt;0.05 </a:t>
            </a:r>
            <a:r>
              <a:rPr lang="en-GB" dirty="0"/>
              <a:t>vs. Arm </a:t>
            </a:r>
            <a:r>
              <a:rPr lang="en-GB" dirty="0" smtClean="0"/>
              <a:t>2</a:t>
            </a:r>
            <a:endParaRPr lang="en-US" kern="0" dirty="0">
              <a:solidFill>
                <a:srgbClr val="363636"/>
              </a:solidFill>
            </a:endParaRPr>
          </a:p>
        </p:txBody>
      </p:sp>
      <p:grpSp>
        <p:nvGrpSpPr>
          <p:cNvPr id="13" name="Group 12"/>
          <p:cNvGrpSpPr/>
          <p:nvPr/>
        </p:nvGrpSpPr>
        <p:grpSpPr>
          <a:xfrm>
            <a:off x="108387" y="2247556"/>
            <a:ext cx="4302538" cy="2109312"/>
            <a:chOff x="149331" y="2342651"/>
            <a:chExt cx="4302538" cy="2109312"/>
          </a:xfrm>
        </p:grpSpPr>
        <p:sp>
          <p:nvSpPr>
            <p:cNvPr id="15" name="Text Box 62"/>
            <p:cNvSpPr txBox="1">
              <a:spLocks noChangeArrowheads="1"/>
            </p:cNvSpPr>
            <p:nvPr/>
          </p:nvSpPr>
          <p:spPr bwMode="auto">
            <a:xfrm rot="16200000">
              <a:off x="-670445" y="3162427"/>
              <a:ext cx="18549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Probability of hepatic progression</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17" name="Text Box 103"/>
            <p:cNvSpPr txBox="1">
              <a:spLocks noChangeArrowheads="1"/>
            </p:cNvSpPr>
            <p:nvPr/>
          </p:nvSpPr>
          <p:spPr bwMode="auto">
            <a:xfrm>
              <a:off x="1316149" y="4236519"/>
              <a:ext cx="1879041"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Time from randomisation (months)</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18" name="Text Box 105"/>
            <p:cNvSpPr txBox="1">
              <a:spLocks noChangeArrowheads="1"/>
            </p:cNvSpPr>
            <p:nvPr/>
          </p:nvSpPr>
          <p:spPr bwMode="auto">
            <a:xfrm>
              <a:off x="302281" y="3294515"/>
              <a:ext cx="32893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solidFill>
                    <a:srgbClr val="4D4D4D"/>
                  </a:solidFill>
                  <a:latin typeface="Arial" panose="020B0604020202020204" pitchFamily="34" charset="0"/>
                  <a:cs typeface="Arial" panose="020B0604020202020204" pitchFamily="34" charset="0"/>
                </a:rPr>
                <a:t>0.3</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19" name="Text Box 106"/>
            <p:cNvSpPr txBox="1">
              <a:spLocks noChangeArrowheads="1"/>
            </p:cNvSpPr>
            <p:nvPr/>
          </p:nvSpPr>
          <p:spPr bwMode="auto">
            <a:xfrm>
              <a:off x="302281" y="3071807"/>
              <a:ext cx="32893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solidFill>
                    <a:srgbClr val="4D4D4D"/>
                  </a:solidFill>
                  <a:latin typeface="Arial" panose="020B0604020202020204" pitchFamily="34" charset="0"/>
                  <a:cs typeface="Arial" panose="020B0604020202020204" pitchFamily="34" charset="0"/>
                </a:rPr>
                <a:t>0.4</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20" name="Text Box 107"/>
            <p:cNvSpPr txBox="1">
              <a:spLocks noChangeArrowheads="1"/>
            </p:cNvSpPr>
            <p:nvPr/>
          </p:nvSpPr>
          <p:spPr bwMode="auto">
            <a:xfrm>
              <a:off x="302281" y="2858625"/>
              <a:ext cx="32893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solidFill>
                    <a:srgbClr val="4D4D4D"/>
                  </a:solidFill>
                  <a:latin typeface="Arial" panose="020B0604020202020204" pitchFamily="34" charset="0"/>
                  <a:cs typeface="Arial" panose="020B0604020202020204" pitchFamily="34" charset="0"/>
                </a:rPr>
                <a:t>0.5</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21" name="Text Box 108"/>
            <p:cNvSpPr txBox="1">
              <a:spLocks noChangeArrowheads="1"/>
            </p:cNvSpPr>
            <p:nvPr/>
          </p:nvSpPr>
          <p:spPr bwMode="auto">
            <a:xfrm>
              <a:off x="302281" y="2647049"/>
              <a:ext cx="32893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solidFill>
                    <a:srgbClr val="4D4D4D"/>
                  </a:solidFill>
                  <a:latin typeface="Arial" panose="020B0604020202020204" pitchFamily="34" charset="0"/>
                  <a:cs typeface="Arial" panose="020B0604020202020204" pitchFamily="34" charset="0"/>
                </a:rPr>
                <a:t>0.6</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22" name="Text Box 109"/>
            <p:cNvSpPr txBox="1">
              <a:spLocks noChangeArrowheads="1"/>
            </p:cNvSpPr>
            <p:nvPr/>
          </p:nvSpPr>
          <p:spPr bwMode="auto">
            <a:xfrm>
              <a:off x="302281" y="2419685"/>
              <a:ext cx="32893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solidFill>
                    <a:srgbClr val="4D4D4D"/>
                  </a:solidFill>
                  <a:latin typeface="Arial" panose="020B0604020202020204" pitchFamily="34" charset="0"/>
                  <a:cs typeface="Arial" panose="020B0604020202020204" pitchFamily="34" charset="0"/>
                </a:rPr>
                <a:t>0.7</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23" name="Text Box 113"/>
            <p:cNvSpPr txBox="1">
              <a:spLocks noChangeArrowheads="1"/>
            </p:cNvSpPr>
            <p:nvPr/>
          </p:nvSpPr>
          <p:spPr bwMode="auto">
            <a:xfrm>
              <a:off x="302281" y="3494845"/>
              <a:ext cx="32893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solidFill>
                    <a:srgbClr val="4D4D4D"/>
                  </a:solidFill>
                  <a:latin typeface="Arial" panose="020B0604020202020204" pitchFamily="34" charset="0"/>
                  <a:cs typeface="Arial" panose="020B0604020202020204" pitchFamily="34" charset="0"/>
                </a:rPr>
                <a:t>0.2</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24" name="Text Box 114"/>
            <p:cNvSpPr txBox="1">
              <a:spLocks noChangeArrowheads="1"/>
            </p:cNvSpPr>
            <p:nvPr/>
          </p:nvSpPr>
          <p:spPr bwMode="auto">
            <a:xfrm>
              <a:off x="302281" y="3707762"/>
              <a:ext cx="32893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solidFill>
                    <a:srgbClr val="4D4D4D"/>
                  </a:solidFill>
                  <a:latin typeface="Arial" panose="020B0604020202020204" pitchFamily="34" charset="0"/>
                  <a:cs typeface="Arial" panose="020B0604020202020204" pitchFamily="34" charset="0"/>
                </a:rPr>
                <a:t>0.1</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25" name="Text Box 115"/>
            <p:cNvSpPr txBox="1">
              <a:spLocks noChangeArrowheads="1"/>
            </p:cNvSpPr>
            <p:nvPr/>
          </p:nvSpPr>
          <p:spPr bwMode="auto">
            <a:xfrm>
              <a:off x="302282" y="3943483"/>
              <a:ext cx="32893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solidFill>
                    <a:srgbClr val="4D4D4D"/>
                  </a:solidFill>
                  <a:latin typeface="Arial" panose="020B0604020202020204" pitchFamily="34" charset="0"/>
                  <a:cs typeface="Arial" panose="020B0604020202020204" pitchFamily="34" charset="0"/>
                </a:rPr>
                <a:t>0.0</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26" name="Freeform 144"/>
            <p:cNvSpPr>
              <a:spLocks/>
            </p:cNvSpPr>
            <p:nvPr/>
          </p:nvSpPr>
          <p:spPr bwMode="auto">
            <a:xfrm>
              <a:off x="663343" y="2519260"/>
              <a:ext cx="3174576" cy="1528596"/>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27" name="Line 148"/>
            <p:cNvSpPr>
              <a:spLocks noChangeShapeType="1"/>
            </p:cNvSpPr>
            <p:nvPr/>
          </p:nvSpPr>
          <p:spPr bwMode="auto">
            <a:xfrm>
              <a:off x="639530" y="2531538"/>
              <a:ext cx="2251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28" name="Line 149"/>
            <p:cNvSpPr>
              <a:spLocks noChangeShapeType="1"/>
            </p:cNvSpPr>
            <p:nvPr/>
          </p:nvSpPr>
          <p:spPr bwMode="auto">
            <a:xfrm>
              <a:off x="639530" y="4050796"/>
              <a:ext cx="22515"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29" name="Line 150"/>
            <p:cNvSpPr>
              <a:spLocks noChangeShapeType="1"/>
            </p:cNvSpPr>
            <p:nvPr/>
          </p:nvSpPr>
          <p:spPr bwMode="auto">
            <a:xfrm>
              <a:off x="639530" y="3815484"/>
              <a:ext cx="2251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30" name="Line 151"/>
            <p:cNvSpPr>
              <a:spLocks noChangeShapeType="1"/>
            </p:cNvSpPr>
            <p:nvPr/>
          </p:nvSpPr>
          <p:spPr bwMode="auto">
            <a:xfrm>
              <a:off x="639530" y="3602567"/>
              <a:ext cx="2251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31" name="Line 152"/>
            <p:cNvSpPr>
              <a:spLocks noChangeShapeType="1"/>
            </p:cNvSpPr>
            <p:nvPr/>
          </p:nvSpPr>
          <p:spPr bwMode="auto">
            <a:xfrm>
              <a:off x="639530" y="3380104"/>
              <a:ext cx="2251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32" name="Line 153"/>
            <p:cNvSpPr>
              <a:spLocks noChangeShapeType="1"/>
            </p:cNvSpPr>
            <p:nvPr/>
          </p:nvSpPr>
          <p:spPr bwMode="auto">
            <a:xfrm>
              <a:off x="639530" y="3179529"/>
              <a:ext cx="2251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33" name="Line 154"/>
            <p:cNvSpPr>
              <a:spLocks noChangeShapeType="1"/>
            </p:cNvSpPr>
            <p:nvPr/>
          </p:nvSpPr>
          <p:spPr bwMode="auto">
            <a:xfrm>
              <a:off x="639530" y="2966347"/>
              <a:ext cx="2251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34" name="Line 155"/>
            <p:cNvSpPr>
              <a:spLocks noChangeShapeType="1"/>
            </p:cNvSpPr>
            <p:nvPr/>
          </p:nvSpPr>
          <p:spPr bwMode="auto">
            <a:xfrm>
              <a:off x="639530" y="2754771"/>
              <a:ext cx="2251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35" name="Line 163"/>
            <p:cNvSpPr>
              <a:spLocks noChangeShapeType="1"/>
            </p:cNvSpPr>
            <p:nvPr/>
          </p:nvSpPr>
          <p:spPr bwMode="auto">
            <a:xfrm flipV="1">
              <a:off x="662045" y="4050796"/>
              <a:ext cx="0" cy="50302"/>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36" name="Line 164"/>
            <p:cNvSpPr>
              <a:spLocks noChangeShapeType="1"/>
            </p:cNvSpPr>
            <p:nvPr/>
          </p:nvSpPr>
          <p:spPr bwMode="auto">
            <a:xfrm flipV="1">
              <a:off x="1327296" y="4050796"/>
              <a:ext cx="0" cy="50302"/>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37" name="Line 165"/>
            <p:cNvSpPr>
              <a:spLocks noChangeShapeType="1"/>
            </p:cNvSpPr>
            <p:nvPr/>
          </p:nvSpPr>
          <p:spPr bwMode="auto">
            <a:xfrm>
              <a:off x="1952029" y="4050796"/>
              <a:ext cx="0" cy="50302"/>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38" name="Line 166"/>
            <p:cNvSpPr>
              <a:spLocks noChangeShapeType="1"/>
            </p:cNvSpPr>
            <p:nvPr/>
          </p:nvSpPr>
          <p:spPr bwMode="auto">
            <a:xfrm>
              <a:off x="2571475" y="4050796"/>
              <a:ext cx="0" cy="50302"/>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39" name="Line 167"/>
            <p:cNvSpPr>
              <a:spLocks noChangeShapeType="1"/>
            </p:cNvSpPr>
            <p:nvPr/>
          </p:nvSpPr>
          <p:spPr bwMode="auto">
            <a:xfrm>
              <a:off x="3204561" y="4050796"/>
              <a:ext cx="0" cy="50302"/>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40" name="Line 168"/>
            <p:cNvSpPr>
              <a:spLocks noChangeShapeType="1"/>
            </p:cNvSpPr>
            <p:nvPr/>
          </p:nvSpPr>
          <p:spPr bwMode="auto">
            <a:xfrm>
              <a:off x="3836798" y="4050796"/>
              <a:ext cx="0" cy="50302"/>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41" name="Text Box 88"/>
            <p:cNvSpPr txBox="1">
              <a:spLocks noChangeArrowheads="1"/>
            </p:cNvSpPr>
            <p:nvPr/>
          </p:nvSpPr>
          <p:spPr bwMode="auto">
            <a:xfrm>
              <a:off x="544144" y="4104036"/>
              <a:ext cx="24237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a:solidFill>
                    <a:srgbClr val="4D4D4D"/>
                  </a:solidFill>
                  <a:latin typeface="Arial" panose="020B0604020202020204" pitchFamily="34" charset="0"/>
                  <a:cs typeface="Arial" panose="020B0604020202020204" pitchFamily="34" charset="0"/>
                </a:rPr>
                <a:t>0</a:t>
              </a:r>
            </a:p>
          </p:txBody>
        </p:sp>
        <p:sp>
          <p:nvSpPr>
            <p:cNvPr id="42" name="Text Box 88"/>
            <p:cNvSpPr txBox="1">
              <a:spLocks noChangeArrowheads="1"/>
            </p:cNvSpPr>
            <p:nvPr/>
          </p:nvSpPr>
          <p:spPr bwMode="auto">
            <a:xfrm>
              <a:off x="1180057" y="4104036"/>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12</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43" name="Text Box 88"/>
            <p:cNvSpPr txBox="1">
              <a:spLocks noChangeArrowheads="1"/>
            </p:cNvSpPr>
            <p:nvPr/>
          </p:nvSpPr>
          <p:spPr bwMode="auto">
            <a:xfrm>
              <a:off x="1802661" y="4104036"/>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24</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44" name="Text Box 88"/>
            <p:cNvSpPr txBox="1">
              <a:spLocks noChangeArrowheads="1"/>
            </p:cNvSpPr>
            <p:nvPr/>
          </p:nvSpPr>
          <p:spPr bwMode="auto">
            <a:xfrm>
              <a:off x="2422402" y="4104036"/>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36</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45" name="Text Box 88"/>
            <p:cNvSpPr txBox="1">
              <a:spLocks noChangeArrowheads="1"/>
            </p:cNvSpPr>
            <p:nvPr/>
          </p:nvSpPr>
          <p:spPr bwMode="auto">
            <a:xfrm>
              <a:off x="3054075" y="4104036"/>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48</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47" name="Text Box 88"/>
            <p:cNvSpPr txBox="1">
              <a:spLocks noChangeArrowheads="1"/>
            </p:cNvSpPr>
            <p:nvPr/>
          </p:nvSpPr>
          <p:spPr bwMode="auto">
            <a:xfrm>
              <a:off x="3683029" y="4104036"/>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60</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48" name="TextBox 47"/>
            <p:cNvSpPr txBox="1"/>
            <p:nvPr/>
          </p:nvSpPr>
          <p:spPr>
            <a:xfrm>
              <a:off x="2049940" y="2956927"/>
              <a:ext cx="1295547" cy="338554"/>
            </a:xfrm>
            <a:prstGeom prst="rect">
              <a:avLst/>
            </a:prstGeom>
            <a:noFill/>
          </p:spPr>
          <p:txBody>
            <a:bodyPr wrap="none" rtlCol="0">
              <a:spAutoFit/>
            </a:bodyPr>
            <a:lstStyle/>
            <a:p>
              <a:r>
                <a:rPr lang="en-GB" sz="800" dirty="0" smtClean="0">
                  <a:solidFill>
                    <a:srgbClr val="4D4D4D"/>
                  </a:solidFill>
                </a:rPr>
                <a:t>FOLFOX (± </a:t>
              </a:r>
              <a:r>
                <a:rPr lang="en-GB" sz="800" dirty="0" err="1" smtClean="0">
                  <a:solidFill>
                    <a:srgbClr val="4D4D4D"/>
                  </a:solidFill>
                </a:rPr>
                <a:t>bev</a:t>
              </a:r>
              <a:r>
                <a:rPr lang="en-GB" sz="800" dirty="0" smtClean="0">
                  <a:solidFill>
                    <a:srgbClr val="4D4D4D"/>
                  </a:solidFill>
                </a:rPr>
                <a:t>)</a:t>
              </a:r>
            </a:p>
            <a:p>
              <a:r>
                <a:rPr lang="en-GB" sz="800" dirty="0" smtClean="0">
                  <a:solidFill>
                    <a:srgbClr val="4D4D4D"/>
                  </a:solidFill>
                </a:rPr>
                <a:t>SIRT + </a:t>
              </a:r>
              <a:r>
                <a:rPr lang="en-GB" sz="800" dirty="0">
                  <a:solidFill>
                    <a:srgbClr val="4D4D4D"/>
                  </a:solidFill>
                </a:rPr>
                <a:t>FOLFOX (± </a:t>
              </a:r>
              <a:r>
                <a:rPr lang="en-GB" sz="800" dirty="0" err="1" smtClean="0">
                  <a:solidFill>
                    <a:srgbClr val="4D4D4D"/>
                  </a:solidFill>
                </a:rPr>
                <a:t>bev</a:t>
              </a:r>
              <a:r>
                <a:rPr lang="en-GB" sz="800" dirty="0" smtClean="0">
                  <a:solidFill>
                    <a:srgbClr val="4D4D4D"/>
                  </a:solidFill>
                </a:rPr>
                <a:t>)</a:t>
              </a:r>
              <a:endParaRPr lang="en-GB" sz="800" dirty="0">
                <a:solidFill>
                  <a:srgbClr val="4D4D4D"/>
                </a:solidFill>
              </a:endParaRPr>
            </a:p>
          </p:txBody>
        </p:sp>
        <p:sp>
          <p:nvSpPr>
            <p:cNvPr id="49" name="TextBox 48"/>
            <p:cNvSpPr txBox="1"/>
            <p:nvPr/>
          </p:nvSpPr>
          <p:spPr>
            <a:xfrm>
              <a:off x="3266657" y="2833816"/>
              <a:ext cx="357790" cy="461665"/>
            </a:xfrm>
            <a:prstGeom prst="rect">
              <a:avLst/>
            </a:prstGeom>
            <a:noFill/>
          </p:spPr>
          <p:txBody>
            <a:bodyPr wrap="none" rtlCol="0">
              <a:spAutoFit/>
            </a:bodyPr>
            <a:lstStyle/>
            <a:p>
              <a:pPr algn="ctr"/>
              <a:r>
                <a:rPr lang="en-GB" sz="800" dirty="0" smtClean="0">
                  <a:solidFill>
                    <a:srgbClr val="4D4D4D"/>
                  </a:solidFill>
                </a:rPr>
                <a:t>n</a:t>
              </a:r>
            </a:p>
            <a:p>
              <a:pPr algn="ctr"/>
              <a:r>
                <a:rPr lang="en-GB" sz="800" dirty="0" smtClean="0">
                  <a:solidFill>
                    <a:srgbClr val="4D4D4D"/>
                  </a:solidFill>
                </a:rPr>
                <a:t>263</a:t>
              </a:r>
            </a:p>
            <a:p>
              <a:pPr algn="ctr"/>
              <a:r>
                <a:rPr lang="en-GB" sz="800" dirty="0" smtClean="0">
                  <a:solidFill>
                    <a:srgbClr val="4D4D4D"/>
                  </a:solidFill>
                </a:rPr>
                <a:t>267</a:t>
              </a:r>
              <a:endParaRPr lang="en-GB" sz="800" dirty="0">
                <a:solidFill>
                  <a:srgbClr val="4D4D4D"/>
                </a:solidFill>
              </a:endParaRPr>
            </a:p>
          </p:txBody>
        </p:sp>
        <p:sp>
          <p:nvSpPr>
            <p:cNvPr id="50" name="TextBox 49"/>
            <p:cNvSpPr txBox="1"/>
            <p:nvPr/>
          </p:nvSpPr>
          <p:spPr>
            <a:xfrm>
              <a:off x="3533027" y="2833816"/>
              <a:ext cx="918842" cy="461665"/>
            </a:xfrm>
            <a:prstGeom prst="rect">
              <a:avLst/>
            </a:prstGeom>
            <a:noFill/>
          </p:spPr>
          <p:txBody>
            <a:bodyPr wrap="none" rtlCol="0">
              <a:spAutoFit/>
            </a:bodyPr>
            <a:lstStyle/>
            <a:p>
              <a:pPr algn="ctr"/>
              <a:r>
                <a:rPr lang="en-GB" sz="800" dirty="0" smtClean="0">
                  <a:solidFill>
                    <a:srgbClr val="4D4D4D"/>
                  </a:solidFill>
                </a:rPr>
                <a:t>Median, months</a:t>
              </a:r>
            </a:p>
            <a:p>
              <a:pPr algn="ctr"/>
              <a:r>
                <a:rPr lang="en-GB" sz="800" dirty="0" smtClean="0">
                  <a:solidFill>
                    <a:srgbClr val="4D4D4D"/>
                  </a:solidFill>
                </a:rPr>
                <a:t>12.6</a:t>
              </a:r>
            </a:p>
            <a:p>
              <a:pPr algn="ctr"/>
              <a:r>
                <a:rPr lang="en-GB" sz="800" dirty="0" smtClean="0">
                  <a:solidFill>
                    <a:srgbClr val="4D4D4D"/>
                  </a:solidFill>
                </a:rPr>
                <a:t>20.5</a:t>
              </a:r>
              <a:endParaRPr lang="en-GB" sz="800" dirty="0">
                <a:solidFill>
                  <a:srgbClr val="4D4D4D"/>
                </a:solidFill>
              </a:endParaRPr>
            </a:p>
          </p:txBody>
        </p:sp>
        <p:sp>
          <p:nvSpPr>
            <p:cNvPr id="51" name="TextBox 50"/>
            <p:cNvSpPr txBox="1"/>
            <p:nvPr/>
          </p:nvSpPr>
          <p:spPr>
            <a:xfrm>
              <a:off x="2002310" y="3299805"/>
              <a:ext cx="1893467" cy="215444"/>
            </a:xfrm>
            <a:prstGeom prst="rect">
              <a:avLst/>
            </a:prstGeom>
            <a:noFill/>
          </p:spPr>
          <p:txBody>
            <a:bodyPr wrap="none" rtlCol="0">
              <a:spAutoFit/>
            </a:bodyPr>
            <a:lstStyle/>
            <a:p>
              <a:r>
                <a:rPr lang="en-GB" sz="800" dirty="0" smtClean="0">
                  <a:solidFill>
                    <a:srgbClr val="4D4D4D"/>
                  </a:solidFill>
                </a:rPr>
                <a:t>HR 0.69 (95%CI 0.55, 0.90); p=0.002</a:t>
              </a:r>
              <a:endParaRPr lang="en-GB" sz="800" dirty="0">
                <a:solidFill>
                  <a:srgbClr val="4D4D4D"/>
                </a:solidFill>
              </a:endParaRPr>
            </a:p>
          </p:txBody>
        </p:sp>
        <p:sp>
          <p:nvSpPr>
            <p:cNvPr id="52" name="TextBox 51"/>
            <p:cNvSpPr txBox="1"/>
            <p:nvPr/>
          </p:nvSpPr>
          <p:spPr>
            <a:xfrm>
              <a:off x="1902523" y="3602567"/>
              <a:ext cx="2209259" cy="338554"/>
            </a:xfrm>
            <a:prstGeom prst="rect">
              <a:avLst/>
            </a:prstGeom>
            <a:noFill/>
          </p:spPr>
          <p:txBody>
            <a:bodyPr wrap="none" rtlCol="0">
              <a:spAutoFit/>
            </a:bodyPr>
            <a:lstStyle/>
            <a:p>
              <a:r>
                <a:rPr lang="en-GB" sz="800" dirty="0" smtClean="0">
                  <a:solidFill>
                    <a:srgbClr val="4D4D4D"/>
                  </a:solidFill>
                </a:rPr>
                <a:t>7.9-month improvement in </a:t>
              </a:r>
              <a:r>
                <a:rPr lang="en-GB" sz="800" dirty="0" err="1" smtClean="0">
                  <a:solidFill>
                    <a:srgbClr val="4D4D4D"/>
                  </a:solidFill>
                </a:rPr>
                <a:t>mPFS</a:t>
              </a:r>
              <a:endParaRPr lang="en-GB" sz="800" dirty="0" smtClean="0">
                <a:solidFill>
                  <a:srgbClr val="4D4D4D"/>
                </a:solidFill>
              </a:endParaRPr>
            </a:p>
            <a:p>
              <a:r>
                <a:rPr lang="en-GB" sz="800" dirty="0" smtClean="0">
                  <a:solidFill>
                    <a:srgbClr val="4D4D4D"/>
                  </a:solidFill>
                </a:rPr>
                <a:t>31% reduction in risk of disease progression</a:t>
              </a:r>
              <a:endParaRPr lang="en-GB" sz="800" dirty="0">
                <a:solidFill>
                  <a:srgbClr val="4D4D4D"/>
                </a:solidFill>
              </a:endParaRPr>
            </a:p>
          </p:txBody>
        </p:sp>
        <p:cxnSp>
          <p:nvCxnSpPr>
            <p:cNvPr id="53" name="Straight Arrow Connector 52"/>
            <p:cNvCxnSpPr/>
            <p:nvPr/>
          </p:nvCxnSpPr>
          <p:spPr>
            <a:xfrm>
              <a:off x="665331" y="2966347"/>
              <a:ext cx="1137330" cy="0"/>
            </a:xfrm>
            <a:prstGeom prst="straightConnector1">
              <a:avLst/>
            </a:prstGeom>
            <a:ln>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1789901" y="2966346"/>
              <a:ext cx="0" cy="1081509"/>
            </a:xfrm>
            <a:prstGeom prst="line">
              <a:avLst/>
            </a:prstGeom>
            <a:ln>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357312" y="2966347"/>
              <a:ext cx="0" cy="1081509"/>
            </a:xfrm>
            <a:prstGeom prst="line">
              <a:avLst/>
            </a:prstGeom>
            <a:ln>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56" name="Freeform 2"/>
            <p:cNvSpPr>
              <a:spLocks/>
            </p:cNvSpPr>
            <p:nvPr/>
          </p:nvSpPr>
          <p:spPr bwMode="auto">
            <a:xfrm>
              <a:off x="668057" y="2598184"/>
              <a:ext cx="3122145" cy="1428549"/>
            </a:xfrm>
            <a:custGeom>
              <a:avLst/>
              <a:gdLst>
                <a:gd name="T0" fmla="*/ 111 w 246"/>
                <a:gd name="T1" fmla="*/ 0 h 115"/>
                <a:gd name="T2" fmla="*/ 106 w 246"/>
                <a:gd name="T3" fmla="*/ 2 h 115"/>
                <a:gd name="T4" fmla="*/ 100 w 246"/>
                <a:gd name="T5" fmla="*/ 4 h 115"/>
                <a:gd name="T6" fmla="*/ 86 w 246"/>
                <a:gd name="T7" fmla="*/ 6 h 115"/>
                <a:gd name="T8" fmla="*/ 83 w 246"/>
                <a:gd name="T9" fmla="*/ 8 h 115"/>
                <a:gd name="T10" fmla="*/ 80 w 246"/>
                <a:gd name="T11" fmla="*/ 9 h 115"/>
                <a:gd name="T12" fmla="*/ 78 w 246"/>
                <a:gd name="T13" fmla="*/ 11 h 115"/>
                <a:gd name="T14" fmla="*/ 76 w 246"/>
                <a:gd name="T15" fmla="*/ 13 h 115"/>
                <a:gd name="T16" fmla="*/ 73 w 246"/>
                <a:gd name="T17" fmla="*/ 14 h 115"/>
                <a:gd name="T18" fmla="*/ 69 w 246"/>
                <a:gd name="T19" fmla="*/ 16 h 115"/>
                <a:gd name="T20" fmla="*/ 62 w 246"/>
                <a:gd name="T21" fmla="*/ 18 h 115"/>
                <a:gd name="T22" fmla="*/ 60 w 246"/>
                <a:gd name="T23" fmla="*/ 19 h 115"/>
                <a:gd name="T24" fmla="*/ 58 w 246"/>
                <a:gd name="T25" fmla="*/ 23 h 115"/>
                <a:gd name="T26" fmla="*/ 57 w 246"/>
                <a:gd name="T27" fmla="*/ 25 h 115"/>
                <a:gd name="T28" fmla="*/ 54 w 246"/>
                <a:gd name="T29" fmla="*/ 28 h 115"/>
                <a:gd name="T30" fmla="*/ 53 w 246"/>
                <a:gd name="T31" fmla="*/ 30 h 115"/>
                <a:gd name="T32" fmla="*/ 51 w 246"/>
                <a:gd name="T33" fmla="*/ 32 h 115"/>
                <a:gd name="T34" fmla="*/ 49 w 246"/>
                <a:gd name="T35" fmla="*/ 35 h 115"/>
                <a:gd name="T36" fmla="*/ 47 w 246"/>
                <a:gd name="T37" fmla="*/ 37 h 115"/>
                <a:gd name="T38" fmla="*/ 45 w 246"/>
                <a:gd name="T39" fmla="*/ 40 h 115"/>
                <a:gd name="T40" fmla="*/ 43 w 246"/>
                <a:gd name="T41" fmla="*/ 45 h 115"/>
                <a:gd name="T42" fmla="*/ 41 w 246"/>
                <a:gd name="T43" fmla="*/ 49 h 115"/>
                <a:gd name="T44" fmla="*/ 40 w 246"/>
                <a:gd name="T45" fmla="*/ 54 h 115"/>
                <a:gd name="T46" fmla="*/ 38 w 246"/>
                <a:gd name="T47" fmla="*/ 57 h 115"/>
                <a:gd name="T48" fmla="*/ 38 w 246"/>
                <a:gd name="T49" fmla="*/ 64 h 115"/>
                <a:gd name="T50" fmla="*/ 35 w 246"/>
                <a:gd name="T51" fmla="*/ 66 h 115"/>
                <a:gd name="T52" fmla="*/ 34 w 246"/>
                <a:gd name="T53" fmla="*/ 71 h 115"/>
                <a:gd name="T54" fmla="*/ 32 w 246"/>
                <a:gd name="T55" fmla="*/ 78 h 115"/>
                <a:gd name="T56" fmla="*/ 31 w 246"/>
                <a:gd name="T57" fmla="*/ 82 h 115"/>
                <a:gd name="T58" fmla="*/ 29 w 246"/>
                <a:gd name="T59" fmla="*/ 86 h 115"/>
                <a:gd name="T60" fmla="*/ 27 w 246"/>
                <a:gd name="T61" fmla="*/ 89 h 115"/>
                <a:gd name="T62" fmla="*/ 25 w 246"/>
                <a:gd name="T63" fmla="*/ 91 h 115"/>
                <a:gd name="T64" fmla="*/ 23 w 246"/>
                <a:gd name="T65" fmla="*/ 93 h 115"/>
                <a:gd name="T66" fmla="*/ 22 w 246"/>
                <a:gd name="T67" fmla="*/ 96 h 115"/>
                <a:gd name="T68" fmla="*/ 22 w 246"/>
                <a:gd name="T69" fmla="*/ 102 h 115"/>
                <a:gd name="T70" fmla="*/ 20 w 246"/>
                <a:gd name="T71" fmla="*/ 103 h 115"/>
                <a:gd name="T72" fmla="*/ 16 w 246"/>
                <a:gd name="T73" fmla="*/ 105 h 115"/>
                <a:gd name="T74" fmla="*/ 13 w 246"/>
                <a:gd name="T75" fmla="*/ 107 h 115"/>
                <a:gd name="T76" fmla="*/ 10 w 246"/>
                <a:gd name="T77" fmla="*/ 108 h 115"/>
                <a:gd name="T78" fmla="*/ 8 w 246"/>
                <a:gd name="T79" fmla="*/ 113 h 115"/>
                <a:gd name="T80" fmla="*/ 5 w 246"/>
                <a:gd name="T8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115">
                  <a:moveTo>
                    <a:pt x="246" y="0"/>
                  </a:moveTo>
                  <a:lnTo>
                    <a:pt x="111" y="0"/>
                  </a:lnTo>
                  <a:lnTo>
                    <a:pt x="111" y="2"/>
                  </a:lnTo>
                  <a:lnTo>
                    <a:pt x="106" y="2"/>
                  </a:lnTo>
                  <a:lnTo>
                    <a:pt x="100" y="2"/>
                  </a:lnTo>
                  <a:lnTo>
                    <a:pt x="100" y="4"/>
                  </a:lnTo>
                  <a:lnTo>
                    <a:pt x="86" y="4"/>
                  </a:lnTo>
                  <a:lnTo>
                    <a:pt x="86" y="6"/>
                  </a:lnTo>
                  <a:lnTo>
                    <a:pt x="83" y="6"/>
                  </a:lnTo>
                  <a:lnTo>
                    <a:pt x="83" y="8"/>
                  </a:lnTo>
                  <a:lnTo>
                    <a:pt x="80" y="8"/>
                  </a:lnTo>
                  <a:lnTo>
                    <a:pt x="80" y="9"/>
                  </a:lnTo>
                  <a:lnTo>
                    <a:pt x="78" y="9"/>
                  </a:lnTo>
                  <a:lnTo>
                    <a:pt x="78" y="11"/>
                  </a:lnTo>
                  <a:lnTo>
                    <a:pt x="76" y="11"/>
                  </a:lnTo>
                  <a:lnTo>
                    <a:pt x="76" y="13"/>
                  </a:lnTo>
                  <a:lnTo>
                    <a:pt x="73" y="13"/>
                  </a:lnTo>
                  <a:lnTo>
                    <a:pt x="73" y="14"/>
                  </a:lnTo>
                  <a:lnTo>
                    <a:pt x="69" y="14"/>
                  </a:lnTo>
                  <a:lnTo>
                    <a:pt x="69" y="16"/>
                  </a:lnTo>
                  <a:lnTo>
                    <a:pt x="62" y="16"/>
                  </a:lnTo>
                  <a:lnTo>
                    <a:pt x="62" y="18"/>
                  </a:lnTo>
                  <a:lnTo>
                    <a:pt x="60" y="18"/>
                  </a:lnTo>
                  <a:lnTo>
                    <a:pt x="60" y="19"/>
                  </a:lnTo>
                  <a:lnTo>
                    <a:pt x="58" y="19"/>
                  </a:lnTo>
                  <a:lnTo>
                    <a:pt x="58" y="23"/>
                  </a:lnTo>
                  <a:lnTo>
                    <a:pt x="57" y="23"/>
                  </a:lnTo>
                  <a:lnTo>
                    <a:pt x="57" y="25"/>
                  </a:lnTo>
                  <a:lnTo>
                    <a:pt x="54" y="25"/>
                  </a:lnTo>
                  <a:lnTo>
                    <a:pt x="54" y="28"/>
                  </a:lnTo>
                  <a:lnTo>
                    <a:pt x="53" y="28"/>
                  </a:lnTo>
                  <a:lnTo>
                    <a:pt x="53" y="30"/>
                  </a:lnTo>
                  <a:lnTo>
                    <a:pt x="53" y="32"/>
                  </a:lnTo>
                  <a:lnTo>
                    <a:pt x="51" y="32"/>
                  </a:lnTo>
                  <a:lnTo>
                    <a:pt x="51" y="35"/>
                  </a:lnTo>
                  <a:lnTo>
                    <a:pt x="49" y="35"/>
                  </a:lnTo>
                  <a:lnTo>
                    <a:pt x="49" y="37"/>
                  </a:lnTo>
                  <a:lnTo>
                    <a:pt x="47" y="37"/>
                  </a:lnTo>
                  <a:lnTo>
                    <a:pt x="47" y="40"/>
                  </a:lnTo>
                  <a:lnTo>
                    <a:pt x="45" y="40"/>
                  </a:lnTo>
                  <a:lnTo>
                    <a:pt x="45" y="45"/>
                  </a:lnTo>
                  <a:lnTo>
                    <a:pt x="43" y="45"/>
                  </a:lnTo>
                  <a:lnTo>
                    <a:pt x="43" y="49"/>
                  </a:lnTo>
                  <a:lnTo>
                    <a:pt x="41" y="49"/>
                  </a:lnTo>
                  <a:lnTo>
                    <a:pt x="41" y="54"/>
                  </a:lnTo>
                  <a:lnTo>
                    <a:pt x="40" y="54"/>
                  </a:lnTo>
                  <a:lnTo>
                    <a:pt x="40" y="57"/>
                  </a:lnTo>
                  <a:lnTo>
                    <a:pt x="38" y="57"/>
                  </a:lnTo>
                  <a:lnTo>
                    <a:pt x="38" y="61"/>
                  </a:lnTo>
                  <a:lnTo>
                    <a:pt x="38" y="64"/>
                  </a:lnTo>
                  <a:lnTo>
                    <a:pt x="35" y="64"/>
                  </a:lnTo>
                  <a:lnTo>
                    <a:pt x="35" y="66"/>
                  </a:lnTo>
                  <a:lnTo>
                    <a:pt x="34" y="66"/>
                  </a:lnTo>
                  <a:lnTo>
                    <a:pt x="34" y="71"/>
                  </a:lnTo>
                  <a:lnTo>
                    <a:pt x="32" y="71"/>
                  </a:lnTo>
                  <a:lnTo>
                    <a:pt x="32" y="78"/>
                  </a:lnTo>
                  <a:lnTo>
                    <a:pt x="31" y="78"/>
                  </a:lnTo>
                  <a:lnTo>
                    <a:pt x="31" y="82"/>
                  </a:lnTo>
                  <a:lnTo>
                    <a:pt x="29" y="82"/>
                  </a:lnTo>
                  <a:lnTo>
                    <a:pt x="29" y="86"/>
                  </a:lnTo>
                  <a:lnTo>
                    <a:pt x="27" y="86"/>
                  </a:lnTo>
                  <a:lnTo>
                    <a:pt x="27" y="89"/>
                  </a:lnTo>
                  <a:lnTo>
                    <a:pt x="27" y="91"/>
                  </a:lnTo>
                  <a:lnTo>
                    <a:pt x="25" y="91"/>
                  </a:lnTo>
                  <a:lnTo>
                    <a:pt x="25" y="93"/>
                  </a:lnTo>
                  <a:lnTo>
                    <a:pt x="23" y="93"/>
                  </a:lnTo>
                  <a:lnTo>
                    <a:pt x="23" y="96"/>
                  </a:lnTo>
                  <a:lnTo>
                    <a:pt x="22" y="96"/>
                  </a:lnTo>
                  <a:lnTo>
                    <a:pt x="22" y="100"/>
                  </a:lnTo>
                  <a:lnTo>
                    <a:pt x="22" y="102"/>
                  </a:lnTo>
                  <a:lnTo>
                    <a:pt x="20" y="102"/>
                  </a:lnTo>
                  <a:lnTo>
                    <a:pt x="20" y="103"/>
                  </a:lnTo>
                  <a:lnTo>
                    <a:pt x="16" y="103"/>
                  </a:lnTo>
                  <a:lnTo>
                    <a:pt x="16" y="105"/>
                  </a:lnTo>
                  <a:lnTo>
                    <a:pt x="13" y="105"/>
                  </a:lnTo>
                  <a:lnTo>
                    <a:pt x="13" y="107"/>
                  </a:lnTo>
                  <a:lnTo>
                    <a:pt x="10" y="107"/>
                  </a:lnTo>
                  <a:lnTo>
                    <a:pt x="10" y="108"/>
                  </a:lnTo>
                  <a:lnTo>
                    <a:pt x="8" y="108"/>
                  </a:lnTo>
                  <a:lnTo>
                    <a:pt x="8" y="113"/>
                  </a:lnTo>
                  <a:lnTo>
                    <a:pt x="5" y="113"/>
                  </a:lnTo>
                  <a:lnTo>
                    <a:pt x="5" y="115"/>
                  </a:lnTo>
                  <a:lnTo>
                    <a:pt x="0" y="115"/>
                  </a:lnTo>
                </a:path>
              </a:pathLst>
            </a:custGeom>
            <a:noFill/>
            <a:ln w="19050">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 name="Freeform 3"/>
            <p:cNvSpPr>
              <a:spLocks/>
            </p:cNvSpPr>
            <p:nvPr/>
          </p:nvSpPr>
          <p:spPr bwMode="auto">
            <a:xfrm>
              <a:off x="668057" y="2772094"/>
              <a:ext cx="3109453" cy="1254639"/>
            </a:xfrm>
            <a:custGeom>
              <a:avLst/>
              <a:gdLst>
                <a:gd name="T0" fmla="*/ 181 w 245"/>
                <a:gd name="T1" fmla="*/ 0 h 101"/>
                <a:gd name="T2" fmla="*/ 171 w 245"/>
                <a:gd name="T3" fmla="*/ 2 h 101"/>
                <a:gd name="T4" fmla="*/ 128 w 245"/>
                <a:gd name="T5" fmla="*/ 4 h 101"/>
                <a:gd name="T6" fmla="*/ 126 w 245"/>
                <a:gd name="T7" fmla="*/ 5 h 101"/>
                <a:gd name="T8" fmla="*/ 113 w 245"/>
                <a:gd name="T9" fmla="*/ 7 h 101"/>
                <a:gd name="T10" fmla="*/ 110 w 245"/>
                <a:gd name="T11" fmla="*/ 9 h 101"/>
                <a:gd name="T12" fmla="*/ 100 w 245"/>
                <a:gd name="T13" fmla="*/ 11 h 101"/>
                <a:gd name="T14" fmla="*/ 96 w 245"/>
                <a:gd name="T15" fmla="*/ 12 h 101"/>
                <a:gd name="T16" fmla="*/ 93 w 245"/>
                <a:gd name="T17" fmla="*/ 14 h 101"/>
                <a:gd name="T18" fmla="*/ 91 w 245"/>
                <a:gd name="T19" fmla="*/ 16 h 101"/>
                <a:gd name="T20" fmla="*/ 87 w 245"/>
                <a:gd name="T21" fmla="*/ 17 h 101"/>
                <a:gd name="T22" fmla="*/ 85 w 245"/>
                <a:gd name="T23" fmla="*/ 19 h 101"/>
                <a:gd name="T24" fmla="*/ 83 w 245"/>
                <a:gd name="T25" fmla="*/ 21 h 101"/>
                <a:gd name="T26" fmla="*/ 80 w 245"/>
                <a:gd name="T27" fmla="*/ 22 h 101"/>
                <a:gd name="T28" fmla="*/ 77 w 245"/>
                <a:gd name="T29" fmla="*/ 24 h 101"/>
                <a:gd name="T30" fmla="*/ 72 w 245"/>
                <a:gd name="T31" fmla="*/ 24 h 101"/>
                <a:gd name="T32" fmla="*/ 68 w 245"/>
                <a:gd name="T33" fmla="*/ 26 h 101"/>
                <a:gd name="T34" fmla="*/ 63 w 245"/>
                <a:gd name="T35" fmla="*/ 30 h 101"/>
                <a:gd name="T36" fmla="*/ 58 w 245"/>
                <a:gd name="T37" fmla="*/ 31 h 101"/>
                <a:gd name="T38" fmla="*/ 56 w 245"/>
                <a:gd name="T39" fmla="*/ 33 h 101"/>
                <a:gd name="T40" fmla="*/ 54 w 245"/>
                <a:gd name="T41" fmla="*/ 35 h 101"/>
                <a:gd name="T42" fmla="*/ 52 w 245"/>
                <a:gd name="T43" fmla="*/ 37 h 101"/>
                <a:gd name="T44" fmla="*/ 52 w 245"/>
                <a:gd name="T45" fmla="*/ 40 h 101"/>
                <a:gd name="T46" fmla="*/ 50 w 245"/>
                <a:gd name="T47" fmla="*/ 42 h 101"/>
                <a:gd name="T48" fmla="*/ 49 w 245"/>
                <a:gd name="T49" fmla="*/ 44 h 101"/>
                <a:gd name="T50" fmla="*/ 47 w 245"/>
                <a:gd name="T51" fmla="*/ 50 h 101"/>
                <a:gd name="T52" fmla="*/ 45 w 245"/>
                <a:gd name="T53" fmla="*/ 54 h 101"/>
                <a:gd name="T54" fmla="*/ 43 w 245"/>
                <a:gd name="T55" fmla="*/ 56 h 101"/>
                <a:gd name="T56" fmla="*/ 42 w 245"/>
                <a:gd name="T57" fmla="*/ 59 h 101"/>
                <a:gd name="T58" fmla="*/ 40 w 245"/>
                <a:gd name="T59" fmla="*/ 62 h 101"/>
                <a:gd name="T60" fmla="*/ 38 w 245"/>
                <a:gd name="T61" fmla="*/ 64 h 101"/>
                <a:gd name="T62" fmla="*/ 36 w 245"/>
                <a:gd name="T63" fmla="*/ 68 h 101"/>
                <a:gd name="T64" fmla="*/ 34 w 245"/>
                <a:gd name="T65" fmla="*/ 71 h 101"/>
                <a:gd name="T66" fmla="*/ 34 w 245"/>
                <a:gd name="T67" fmla="*/ 74 h 101"/>
                <a:gd name="T68" fmla="*/ 32 w 245"/>
                <a:gd name="T69" fmla="*/ 77 h 101"/>
                <a:gd name="T70" fmla="*/ 30 w 245"/>
                <a:gd name="T71" fmla="*/ 79 h 101"/>
                <a:gd name="T72" fmla="*/ 28 w 245"/>
                <a:gd name="T73" fmla="*/ 82 h 101"/>
                <a:gd name="T74" fmla="*/ 25 w 245"/>
                <a:gd name="T75" fmla="*/ 84 h 101"/>
                <a:gd name="T76" fmla="*/ 22 w 245"/>
                <a:gd name="T77" fmla="*/ 86 h 101"/>
                <a:gd name="T78" fmla="*/ 20 w 245"/>
                <a:gd name="T79" fmla="*/ 89 h 101"/>
                <a:gd name="T80" fmla="*/ 15 w 245"/>
                <a:gd name="T81" fmla="*/ 92 h 101"/>
                <a:gd name="T82" fmla="*/ 10 w 245"/>
                <a:gd name="T83" fmla="*/ 94 h 101"/>
                <a:gd name="T84" fmla="*/ 8 w 245"/>
                <a:gd name="T85" fmla="*/ 96 h 101"/>
                <a:gd name="T86" fmla="*/ 5 w 245"/>
                <a:gd name="T87" fmla="*/ 98 h 101"/>
                <a:gd name="T88" fmla="*/ 0 w 245"/>
                <a:gd name="T8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101">
                  <a:moveTo>
                    <a:pt x="245" y="0"/>
                  </a:moveTo>
                  <a:lnTo>
                    <a:pt x="181" y="0"/>
                  </a:lnTo>
                  <a:lnTo>
                    <a:pt x="181" y="2"/>
                  </a:lnTo>
                  <a:lnTo>
                    <a:pt x="171" y="2"/>
                  </a:lnTo>
                  <a:lnTo>
                    <a:pt x="171" y="4"/>
                  </a:lnTo>
                  <a:lnTo>
                    <a:pt x="128" y="4"/>
                  </a:lnTo>
                  <a:lnTo>
                    <a:pt x="128" y="5"/>
                  </a:lnTo>
                  <a:lnTo>
                    <a:pt x="126" y="5"/>
                  </a:lnTo>
                  <a:lnTo>
                    <a:pt x="126" y="7"/>
                  </a:lnTo>
                  <a:lnTo>
                    <a:pt x="113" y="7"/>
                  </a:lnTo>
                  <a:lnTo>
                    <a:pt x="113" y="9"/>
                  </a:lnTo>
                  <a:lnTo>
                    <a:pt x="110" y="9"/>
                  </a:lnTo>
                  <a:lnTo>
                    <a:pt x="110" y="11"/>
                  </a:lnTo>
                  <a:lnTo>
                    <a:pt x="100" y="11"/>
                  </a:lnTo>
                  <a:lnTo>
                    <a:pt x="96" y="11"/>
                  </a:lnTo>
                  <a:lnTo>
                    <a:pt x="96" y="12"/>
                  </a:lnTo>
                  <a:lnTo>
                    <a:pt x="93" y="12"/>
                  </a:lnTo>
                  <a:lnTo>
                    <a:pt x="93" y="14"/>
                  </a:lnTo>
                  <a:lnTo>
                    <a:pt x="91" y="14"/>
                  </a:lnTo>
                  <a:lnTo>
                    <a:pt x="91" y="16"/>
                  </a:lnTo>
                  <a:lnTo>
                    <a:pt x="87" y="16"/>
                  </a:lnTo>
                  <a:lnTo>
                    <a:pt x="87" y="17"/>
                  </a:lnTo>
                  <a:lnTo>
                    <a:pt x="85" y="17"/>
                  </a:lnTo>
                  <a:lnTo>
                    <a:pt x="85" y="19"/>
                  </a:lnTo>
                  <a:lnTo>
                    <a:pt x="83" y="19"/>
                  </a:lnTo>
                  <a:lnTo>
                    <a:pt x="83" y="21"/>
                  </a:lnTo>
                  <a:lnTo>
                    <a:pt x="80" y="21"/>
                  </a:lnTo>
                  <a:lnTo>
                    <a:pt x="80" y="22"/>
                  </a:lnTo>
                  <a:lnTo>
                    <a:pt x="77" y="22"/>
                  </a:lnTo>
                  <a:lnTo>
                    <a:pt x="77" y="24"/>
                  </a:lnTo>
                  <a:lnTo>
                    <a:pt x="75" y="24"/>
                  </a:lnTo>
                  <a:lnTo>
                    <a:pt x="72" y="24"/>
                  </a:lnTo>
                  <a:lnTo>
                    <a:pt x="72" y="26"/>
                  </a:lnTo>
                  <a:lnTo>
                    <a:pt x="68" y="26"/>
                  </a:lnTo>
                  <a:lnTo>
                    <a:pt x="68" y="30"/>
                  </a:lnTo>
                  <a:lnTo>
                    <a:pt x="63" y="30"/>
                  </a:lnTo>
                  <a:lnTo>
                    <a:pt x="63" y="31"/>
                  </a:lnTo>
                  <a:lnTo>
                    <a:pt x="58" y="31"/>
                  </a:lnTo>
                  <a:lnTo>
                    <a:pt x="58" y="33"/>
                  </a:lnTo>
                  <a:lnTo>
                    <a:pt x="56" y="33"/>
                  </a:lnTo>
                  <a:lnTo>
                    <a:pt x="56" y="35"/>
                  </a:lnTo>
                  <a:lnTo>
                    <a:pt x="54" y="35"/>
                  </a:lnTo>
                  <a:lnTo>
                    <a:pt x="54" y="37"/>
                  </a:lnTo>
                  <a:lnTo>
                    <a:pt x="52" y="37"/>
                  </a:lnTo>
                  <a:lnTo>
                    <a:pt x="52" y="38"/>
                  </a:lnTo>
                  <a:lnTo>
                    <a:pt x="52" y="40"/>
                  </a:lnTo>
                  <a:lnTo>
                    <a:pt x="50" y="40"/>
                  </a:lnTo>
                  <a:lnTo>
                    <a:pt x="50" y="42"/>
                  </a:lnTo>
                  <a:lnTo>
                    <a:pt x="49" y="42"/>
                  </a:lnTo>
                  <a:lnTo>
                    <a:pt x="49" y="44"/>
                  </a:lnTo>
                  <a:lnTo>
                    <a:pt x="47" y="44"/>
                  </a:lnTo>
                  <a:lnTo>
                    <a:pt x="47" y="50"/>
                  </a:lnTo>
                  <a:lnTo>
                    <a:pt x="45" y="50"/>
                  </a:lnTo>
                  <a:lnTo>
                    <a:pt x="45" y="54"/>
                  </a:lnTo>
                  <a:lnTo>
                    <a:pt x="43" y="54"/>
                  </a:lnTo>
                  <a:lnTo>
                    <a:pt x="43" y="56"/>
                  </a:lnTo>
                  <a:lnTo>
                    <a:pt x="42" y="56"/>
                  </a:lnTo>
                  <a:lnTo>
                    <a:pt x="42" y="59"/>
                  </a:lnTo>
                  <a:lnTo>
                    <a:pt x="40" y="59"/>
                  </a:lnTo>
                  <a:lnTo>
                    <a:pt x="40" y="62"/>
                  </a:lnTo>
                  <a:lnTo>
                    <a:pt x="40" y="64"/>
                  </a:lnTo>
                  <a:lnTo>
                    <a:pt x="38" y="64"/>
                  </a:lnTo>
                  <a:lnTo>
                    <a:pt x="38" y="68"/>
                  </a:lnTo>
                  <a:lnTo>
                    <a:pt x="36" y="68"/>
                  </a:lnTo>
                  <a:lnTo>
                    <a:pt x="36" y="71"/>
                  </a:lnTo>
                  <a:lnTo>
                    <a:pt x="34" y="71"/>
                  </a:lnTo>
                  <a:lnTo>
                    <a:pt x="34" y="73"/>
                  </a:lnTo>
                  <a:lnTo>
                    <a:pt x="34" y="74"/>
                  </a:lnTo>
                  <a:lnTo>
                    <a:pt x="32" y="74"/>
                  </a:lnTo>
                  <a:lnTo>
                    <a:pt x="32" y="77"/>
                  </a:lnTo>
                  <a:lnTo>
                    <a:pt x="32" y="79"/>
                  </a:lnTo>
                  <a:lnTo>
                    <a:pt x="30" y="79"/>
                  </a:lnTo>
                  <a:lnTo>
                    <a:pt x="30" y="82"/>
                  </a:lnTo>
                  <a:lnTo>
                    <a:pt x="28" y="82"/>
                  </a:lnTo>
                  <a:lnTo>
                    <a:pt x="28" y="84"/>
                  </a:lnTo>
                  <a:lnTo>
                    <a:pt x="25" y="84"/>
                  </a:lnTo>
                  <a:lnTo>
                    <a:pt x="25" y="86"/>
                  </a:lnTo>
                  <a:lnTo>
                    <a:pt x="22" y="86"/>
                  </a:lnTo>
                  <a:lnTo>
                    <a:pt x="22" y="89"/>
                  </a:lnTo>
                  <a:lnTo>
                    <a:pt x="20" y="89"/>
                  </a:lnTo>
                  <a:lnTo>
                    <a:pt x="20" y="92"/>
                  </a:lnTo>
                  <a:lnTo>
                    <a:pt x="15" y="92"/>
                  </a:lnTo>
                  <a:lnTo>
                    <a:pt x="15" y="94"/>
                  </a:lnTo>
                  <a:lnTo>
                    <a:pt x="10" y="94"/>
                  </a:lnTo>
                  <a:lnTo>
                    <a:pt x="10" y="96"/>
                  </a:lnTo>
                  <a:lnTo>
                    <a:pt x="8" y="96"/>
                  </a:lnTo>
                  <a:lnTo>
                    <a:pt x="8" y="98"/>
                  </a:lnTo>
                  <a:lnTo>
                    <a:pt x="5" y="98"/>
                  </a:lnTo>
                  <a:lnTo>
                    <a:pt x="5" y="101"/>
                  </a:lnTo>
                  <a:lnTo>
                    <a:pt x="0" y="101"/>
                  </a:lnTo>
                </a:path>
              </a:pathLst>
            </a:cu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58" name="Straight Connector 57"/>
            <p:cNvCxnSpPr/>
            <p:nvPr/>
          </p:nvCxnSpPr>
          <p:spPr>
            <a:xfrm>
              <a:off x="1874118" y="3062582"/>
              <a:ext cx="252427" cy="0"/>
            </a:xfrm>
            <a:prstGeom prst="line">
              <a:avLst/>
            </a:prstGeom>
            <a:noFill/>
            <a:ln w="19050">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9" name="Straight Connector 58"/>
            <p:cNvCxnSpPr/>
            <p:nvPr/>
          </p:nvCxnSpPr>
          <p:spPr>
            <a:xfrm>
              <a:off x="1874118" y="3190415"/>
              <a:ext cx="252427"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grpSp>
    </p:spTree>
    <p:extLst>
      <p:ext uri="{BB962C8B-B14F-4D97-AF65-F5344CB8AC3E}">
        <p14:creationId xmlns:p14="http://schemas.microsoft.com/office/powerpoint/2010/main" xmlns="" val="1604752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1800" dirty="0"/>
              <a:t>How </a:t>
            </a:r>
            <a:r>
              <a:rPr lang="en-GB" sz="1800" dirty="0" smtClean="0"/>
              <a:t>many modalities are enough?</a:t>
            </a:r>
            <a:r>
              <a:rPr lang="en-GB" sz="1800" dirty="0"/>
              <a:t> – </a:t>
            </a:r>
            <a:r>
              <a:rPr lang="en-GB" sz="1800" dirty="0" smtClean="0"/>
              <a:t>Sharma RA</a:t>
            </a:r>
            <a:endParaRPr lang="en-GB" sz="1800" dirty="0"/>
          </a:p>
        </p:txBody>
      </p:sp>
      <p:sp>
        <p:nvSpPr>
          <p:cNvPr id="2" name="Content Placeholder 1"/>
          <p:cNvSpPr>
            <a:spLocks noGrp="1"/>
          </p:cNvSpPr>
          <p:nvPr>
            <p:ph idx="1"/>
          </p:nvPr>
        </p:nvSpPr>
        <p:spPr>
          <a:xfrm>
            <a:off x="365124" y="1254035"/>
            <a:ext cx="8566735" cy="4746172"/>
          </a:xfrm>
        </p:spPr>
        <p:txBody>
          <a:bodyPr/>
          <a:lstStyle/>
          <a:p>
            <a:pPr marL="0" indent="0">
              <a:spcAft>
                <a:spcPts val="300"/>
              </a:spcAft>
              <a:buNone/>
            </a:pPr>
            <a:r>
              <a:rPr lang="en-GB" b="1" dirty="0" smtClean="0"/>
              <a:t>Discussion </a:t>
            </a:r>
            <a:r>
              <a:rPr lang="en-GB" b="1" dirty="0"/>
              <a:t>of </a:t>
            </a:r>
            <a:r>
              <a:rPr lang="en-GB" b="1" dirty="0" smtClean="0"/>
              <a:t>abstract 3500</a:t>
            </a:r>
            <a:endParaRPr lang="en-GB" b="1" dirty="0"/>
          </a:p>
          <a:p>
            <a:pPr>
              <a:spcAft>
                <a:spcPts val="300"/>
              </a:spcAft>
            </a:pPr>
            <a:r>
              <a:rPr lang="en-GB" dirty="0" smtClean="0"/>
              <a:t>There was an imbalance in T4b tumours and N stage</a:t>
            </a:r>
          </a:p>
          <a:p>
            <a:pPr>
              <a:spcAft>
                <a:spcPts val="300"/>
              </a:spcAft>
            </a:pPr>
            <a:r>
              <a:rPr lang="en-GB" dirty="0" smtClean="0"/>
              <a:t>Data on FOLFOX + RT were hypothesis generating rather than confirmatory</a:t>
            </a:r>
          </a:p>
          <a:p>
            <a:pPr>
              <a:spcAft>
                <a:spcPts val="300"/>
              </a:spcAft>
            </a:pPr>
            <a:r>
              <a:rPr lang="en-GB" dirty="0" smtClean="0"/>
              <a:t>Data confirm previous studies: improved </a:t>
            </a:r>
            <a:r>
              <a:rPr lang="en-GB" dirty="0" err="1" smtClean="0"/>
              <a:t>pCR</a:t>
            </a:r>
            <a:r>
              <a:rPr lang="en-GB" dirty="0" smtClean="0"/>
              <a:t> but higher grade 3/4 toxicities</a:t>
            </a:r>
          </a:p>
          <a:p>
            <a:pPr>
              <a:spcAft>
                <a:spcPts val="300"/>
              </a:spcAft>
            </a:pPr>
            <a:r>
              <a:rPr lang="en-GB" dirty="0" smtClean="0"/>
              <a:t>Further data on primary endpoint are anticipated in 2017 (ITT analysis of DFS)</a:t>
            </a:r>
          </a:p>
          <a:p>
            <a:pPr marL="0" indent="0">
              <a:spcAft>
                <a:spcPts val="300"/>
              </a:spcAft>
              <a:buNone/>
            </a:pPr>
            <a:r>
              <a:rPr lang="en-GB" b="1" dirty="0"/>
              <a:t>Discussion of </a:t>
            </a:r>
            <a:r>
              <a:rPr lang="en-GB" b="1" dirty="0" smtClean="0"/>
              <a:t>abstract 3501</a:t>
            </a:r>
          </a:p>
          <a:p>
            <a:pPr>
              <a:spcAft>
                <a:spcPts val="300"/>
              </a:spcAft>
            </a:pPr>
            <a:r>
              <a:rPr lang="en-GB" dirty="0" smtClean="0"/>
              <a:t>Impressive results at 8 years, with a clear survival benefit with RFA </a:t>
            </a:r>
            <a:r>
              <a:rPr lang="en-GB" dirty="0"/>
              <a:t>+ CT </a:t>
            </a:r>
            <a:r>
              <a:rPr lang="en-GB" dirty="0" smtClean="0"/>
              <a:t>vs. CT alone</a:t>
            </a:r>
          </a:p>
          <a:p>
            <a:pPr marL="538163" lvl="1" indent="-285750">
              <a:spcAft>
                <a:spcPts val="300"/>
              </a:spcAft>
              <a:buFont typeface="Arial" panose="020B0604020202020204" pitchFamily="34" charset="0"/>
              <a:buChar char="–"/>
            </a:pPr>
            <a:r>
              <a:rPr lang="en-GB" dirty="0" smtClean="0"/>
              <a:t>Unresectable patients may benefit from RFA + surgery </a:t>
            </a:r>
          </a:p>
          <a:p>
            <a:pPr marL="538163" lvl="1" indent="-285750">
              <a:spcAft>
                <a:spcPts val="300"/>
              </a:spcAft>
              <a:buFont typeface="Arial" panose="020B0604020202020204" pitchFamily="34" charset="0"/>
              <a:buChar char="–"/>
            </a:pPr>
            <a:r>
              <a:rPr lang="en-GB" dirty="0" smtClean="0"/>
              <a:t>Patient follow-up should be multidisciplinary (surgery ± thermal ablation)</a:t>
            </a:r>
          </a:p>
          <a:p>
            <a:pPr marL="538163" lvl="1" indent="-285750">
              <a:spcAft>
                <a:spcPts val="300"/>
              </a:spcAft>
              <a:buFont typeface="Arial" panose="020B0604020202020204" pitchFamily="34" charset="0"/>
              <a:buChar char="–"/>
            </a:pPr>
            <a:r>
              <a:rPr lang="en-GB" dirty="0" smtClean="0"/>
              <a:t>Data are required for other modalities</a:t>
            </a:r>
          </a:p>
          <a:p>
            <a:pPr marL="0" indent="0">
              <a:spcAft>
                <a:spcPts val="300"/>
              </a:spcAft>
              <a:buNone/>
            </a:pPr>
            <a:r>
              <a:rPr lang="en-GB" b="1" dirty="0"/>
              <a:t>Discussion of </a:t>
            </a:r>
            <a:r>
              <a:rPr lang="en-GB" b="1" dirty="0" smtClean="0"/>
              <a:t>abstract 3502</a:t>
            </a:r>
          </a:p>
          <a:p>
            <a:pPr>
              <a:spcAft>
                <a:spcPts val="300"/>
              </a:spcAft>
            </a:pPr>
            <a:r>
              <a:rPr lang="en-GB" dirty="0" smtClean="0"/>
              <a:t>40% of patients had </a:t>
            </a:r>
            <a:r>
              <a:rPr lang="en-GB" dirty="0" err="1" smtClean="0"/>
              <a:t>extrahepatic</a:t>
            </a:r>
            <a:r>
              <a:rPr lang="en-GB" dirty="0" smtClean="0"/>
              <a:t> disease, which may explain why PFS did not improve</a:t>
            </a:r>
          </a:p>
          <a:p>
            <a:pPr>
              <a:spcAft>
                <a:spcPts val="300"/>
              </a:spcAft>
            </a:pPr>
            <a:r>
              <a:rPr lang="en-GB" dirty="0" smtClean="0"/>
              <a:t>PFS did </a:t>
            </a:r>
            <a:r>
              <a:rPr lang="en-GB" dirty="0"/>
              <a:t>improve in the </a:t>
            </a:r>
            <a:r>
              <a:rPr lang="en-GB" dirty="0" smtClean="0"/>
              <a:t>liver (robust result), but with increased toxicity</a:t>
            </a:r>
          </a:p>
          <a:p>
            <a:pPr>
              <a:spcAft>
                <a:spcPts val="300"/>
              </a:spcAft>
            </a:pPr>
            <a:r>
              <a:rPr lang="en-GB" dirty="0" smtClean="0"/>
              <a:t>Further data anticipated for subgroup analyses, OS and </a:t>
            </a:r>
            <a:r>
              <a:rPr lang="en-GB" dirty="0" err="1" smtClean="0"/>
              <a:t>QoL</a:t>
            </a:r>
            <a:r>
              <a:rPr lang="en-GB" dirty="0" smtClean="0"/>
              <a:t> in 2015–2017</a:t>
            </a:r>
          </a:p>
          <a:p>
            <a:pPr marL="0" indent="0">
              <a:spcAft>
                <a:spcPts val="300"/>
              </a:spcAft>
              <a:buNone/>
            </a:pPr>
            <a:r>
              <a:rPr lang="en-GB" b="1" dirty="0" smtClean="0"/>
              <a:t>Conclusions</a:t>
            </a:r>
          </a:p>
          <a:p>
            <a:pPr>
              <a:spcAft>
                <a:spcPts val="300"/>
              </a:spcAft>
            </a:pPr>
            <a:r>
              <a:rPr lang="en-GB" b="1" dirty="0" smtClean="0"/>
              <a:t>For locally advanced rectal cancer, standard of care remains CRT followed by surgery</a:t>
            </a:r>
          </a:p>
          <a:p>
            <a:pPr>
              <a:spcAft>
                <a:spcPts val="300"/>
              </a:spcAft>
            </a:pPr>
            <a:r>
              <a:rPr lang="en-GB" b="1" dirty="0" smtClean="0"/>
              <a:t>For ‘clearable’ liver metastases, CT, surgery + thermal ablation are required</a:t>
            </a:r>
          </a:p>
          <a:p>
            <a:pPr>
              <a:spcAft>
                <a:spcPts val="300"/>
              </a:spcAft>
            </a:pPr>
            <a:r>
              <a:rPr lang="en-GB" b="1" spc="-10" dirty="0" smtClean="0"/>
              <a:t>For </a:t>
            </a:r>
            <a:r>
              <a:rPr lang="en-GB" b="1" spc="-10" dirty="0"/>
              <a:t>patients with liver limited disease without </a:t>
            </a:r>
            <a:r>
              <a:rPr lang="en-GB" b="1" spc="-10" dirty="0" err="1" smtClean="0"/>
              <a:t>extrahepatic</a:t>
            </a:r>
            <a:r>
              <a:rPr lang="en-GB" b="1" spc="-10" dirty="0" smtClean="0"/>
              <a:t> </a:t>
            </a:r>
            <a:r>
              <a:rPr lang="en-GB" b="1" spc="-10" dirty="0"/>
              <a:t>metastases</a:t>
            </a:r>
            <a:r>
              <a:rPr lang="en-GB" b="1" spc="-10" dirty="0" smtClean="0"/>
              <a:t>: </a:t>
            </a:r>
            <a:r>
              <a:rPr lang="en-GB" b="1" spc="-10" dirty="0"/>
              <a:t>SIRT + CT can be considered</a:t>
            </a:r>
            <a:endParaRPr lang="en-GB" dirty="0"/>
          </a:p>
        </p:txBody>
      </p:sp>
    </p:spTree>
    <p:extLst>
      <p:ext uri="{BB962C8B-B14F-4D97-AF65-F5344CB8AC3E}">
        <p14:creationId xmlns:p14="http://schemas.microsoft.com/office/powerpoint/2010/main" xmlns="" val="33451932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Adjuvant therapy</a:t>
            </a:r>
            <a:endParaRPr lang="en-US" dirty="0"/>
          </a:p>
        </p:txBody>
      </p:sp>
      <p:sp>
        <p:nvSpPr>
          <p:cNvPr id="3" name="Text Placeholder 2"/>
          <p:cNvSpPr>
            <a:spLocks noGrp="1"/>
          </p:cNvSpPr>
          <p:nvPr>
            <p:ph type="body" idx="1"/>
          </p:nvPr>
        </p:nvSpPr>
        <p:spPr/>
        <p:txBody>
          <a:bodyPr/>
          <a:lstStyle/>
          <a:p>
            <a:r>
              <a:rPr lang="en-GB" b="1" dirty="0" smtClean="0"/>
              <a:t>RECTAL CANCER</a:t>
            </a:r>
            <a:endParaRPr lang="en-GB" b="1" dirty="0"/>
          </a:p>
        </p:txBody>
      </p:sp>
    </p:spTree>
    <p:extLst>
      <p:ext uri="{BB962C8B-B14F-4D97-AF65-F5344CB8AC3E}">
        <p14:creationId xmlns:p14="http://schemas.microsoft.com/office/powerpoint/2010/main" xmlns="" val="8683469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4678204"/>
          </a:xfrm>
          <a:prstGeom prst="rect">
            <a:avLst/>
          </a:prstGeom>
          <a:noFill/>
        </p:spPr>
        <p:txBody>
          <a:bodyPr wrap="square" lIns="0" rtlCol="0">
            <a:spAutoFit/>
          </a:bodyPr>
          <a:lstStyle/>
          <a:p>
            <a:pPr>
              <a:buClr>
                <a:srgbClr val="043882"/>
              </a:buClr>
            </a:pPr>
            <a:r>
              <a:rPr lang="en-GB" sz="1600" b="1" dirty="0">
                <a:solidFill>
                  <a:srgbClr val="4D4D4D"/>
                </a:solidFill>
              </a:rPr>
              <a:t>Study objective</a:t>
            </a:r>
            <a:r>
              <a:rPr lang="en-GB" sz="1600" dirty="0">
                <a:solidFill>
                  <a:srgbClr val="4D4D4D"/>
                </a:solidFill>
              </a:rPr>
              <a:t> </a:t>
            </a:r>
          </a:p>
          <a:p>
            <a:pPr marL="285750" lvl="1" indent="-285750">
              <a:spcAft>
                <a:spcPts val="1200"/>
              </a:spcAft>
              <a:buClr>
                <a:srgbClr val="043882"/>
              </a:buClr>
              <a:buFont typeface="Arial" panose="020B0604020202020204" pitchFamily="34" charset="0"/>
              <a:buChar char="•"/>
            </a:pPr>
            <a:r>
              <a:rPr lang="en-GB" sz="1600" dirty="0">
                <a:solidFill>
                  <a:srgbClr val="4D4D4D"/>
                </a:solidFill>
              </a:rPr>
              <a:t>To </a:t>
            </a:r>
            <a:r>
              <a:rPr lang="en-GB" sz="1600" dirty="0" smtClean="0">
                <a:solidFill>
                  <a:srgbClr val="4D4D4D"/>
                </a:solidFill>
              </a:rPr>
              <a:t>investigate the efficacy and safety of S-1 vs. UFT in a superiority study in patients with rectal cancer</a:t>
            </a: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p:txBody>
      </p:sp>
      <p:sp>
        <p:nvSpPr>
          <p:cNvPr id="6" name="Title 5"/>
          <p:cNvSpPr>
            <a:spLocks noGrp="1"/>
          </p:cNvSpPr>
          <p:nvPr>
            <p:ph type="title"/>
          </p:nvPr>
        </p:nvSpPr>
        <p:spPr/>
        <p:txBody>
          <a:bodyPr/>
          <a:lstStyle/>
          <a:p>
            <a:r>
              <a:rPr lang="en-GB" sz="1800" dirty="0" smtClean="0"/>
              <a:t>3515: A randomized phase III trial comparing S-1 versus UFT as adjuvant chemotherapy for stage II/III rectal cancer (JFMC35-C1: ACTS-RC) </a:t>
            </a:r>
            <a:br>
              <a:rPr lang="en-GB" sz="1800" dirty="0" smtClean="0"/>
            </a:br>
            <a:r>
              <a:rPr lang="en-GB" sz="1800" dirty="0" smtClean="0"/>
              <a:t>– Murata A, </a:t>
            </a:r>
            <a:r>
              <a:rPr lang="en-GB" sz="1800" dirty="0"/>
              <a:t>et al</a:t>
            </a:r>
          </a:p>
        </p:txBody>
      </p:sp>
      <p:sp>
        <p:nvSpPr>
          <p:cNvPr id="8" name="Text Placeholder 7"/>
          <p:cNvSpPr>
            <a:spLocks noGrp="1"/>
          </p:cNvSpPr>
          <p:nvPr>
            <p:ph type="body" sz="quarter" idx="11"/>
          </p:nvPr>
        </p:nvSpPr>
        <p:spPr>
          <a:xfrm>
            <a:off x="4648200" y="6096000"/>
            <a:ext cx="4343400" cy="487363"/>
          </a:xfrm>
        </p:spPr>
        <p:txBody>
          <a:bodyPr/>
          <a:lstStyle/>
          <a:p>
            <a:r>
              <a:rPr lang="en-GB" dirty="0" smtClean="0"/>
              <a:t>Murata </a:t>
            </a:r>
            <a:r>
              <a:rPr lang="fr-FR" dirty="0" smtClean="0"/>
              <a:t>et </a:t>
            </a:r>
            <a:r>
              <a:rPr lang="fr-FR" dirty="0"/>
              <a:t>al. </a:t>
            </a:r>
            <a:r>
              <a:rPr lang="en-GB" dirty="0"/>
              <a:t>J </a:t>
            </a:r>
            <a:r>
              <a:rPr lang="en-GB" dirty="0" err="1"/>
              <a:t>Clin</a:t>
            </a:r>
            <a:r>
              <a:rPr lang="en-GB" dirty="0"/>
              <a:t> </a:t>
            </a:r>
            <a:r>
              <a:rPr lang="en-GB" dirty="0" err="1"/>
              <a:t>Oncol</a:t>
            </a:r>
            <a:r>
              <a:rPr lang="en-GB" dirty="0"/>
              <a:t> </a:t>
            </a:r>
            <a:r>
              <a:rPr lang="en-GB" dirty="0" smtClean="0"/>
              <a:t>2015; 33 </a:t>
            </a:r>
            <a:r>
              <a:rPr lang="en-GB" dirty="0"/>
              <a:t>(</a:t>
            </a:r>
            <a:r>
              <a:rPr lang="en-GB" dirty="0" err="1" smtClean="0"/>
              <a:t>suppl</a:t>
            </a:r>
            <a:r>
              <a:rPr lang="en-GB" dirty="0" smtClean="0"/>
              <a:t>): </a:t>
            </a:r>
            <a:r>
              <a:rPr lang="en-GB" dirty="0" err="1"/>
              <a:t>abstr</a:t>
            </a:r>
            <a:r>
              <a:rPr lang="en-GB" dirty="0"/>
              <a:t> </a:t>
            </a:r>
            <a:r>
              <a:rPr lang="en-GB" dirty="0" smtClean="0"/>
              <a:t>3515</a:t>
            </a:r>
            <a:endParaRPr lang="en-GB" dirty="0"/>
          </a:p>
        </p:txBody>
      </p:sp>
      <p:sp>
        <p:nvSpPr>
          <p:cNvPr id="43" name="Rectangle 9"/>
          <p:cNvSpPr txBox="1">
            <a:spLocks noChangeArrowheads="1"/>
          </p:cNvSpPr>
          <p:nvPr/>
        </p:nvSpPr>
        <p:spPr>
          <a:xfrm>
            <a:off x="373833" y="5631516"/>
            <a:ext cx="4130676" cy="681502"/>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A0A0A0"/>
                </a:solidFill>
              </a:rPr>
              <a:t>PRIMARY ENDPOINT</a:t>
            </a:r>
          </a:p>
          <a:p>
            <a:pPr>
              <a:buClr>
                <a:srgbClr val="043882"/>
              </a:buClr>
            </a:pPr>
            <a:r>
              <a:rPr lang="en-GB" sz="1600" kern="0" dirty="0" smtClean="0"/>
              <a:t>Relapse-free survival</a:t>
            </a:r>
          </a:p>
        </p:txBody>
      </p:sp>
      <p:sp>
        <p:nvSpPr>
          <p:cNvPr id="15" name="Oval 14"/>
          <p:cNvSpPr>
            <a:spLocks noChangeArrowheads="1"/>
          </p:cNvSpPr>
          <p:nvPr/>
        </p:nvSpPr>
        <p:spPr bwMode="auto">
          <a:xfrm>
            <a:off x="4474937" y="306386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rgbClr val="043882"/>
                </a:solidFill>
                <a:ea typeface="SimSun" pitchFamily="2" charset="-122"/>
              </a:rPr>
              <a:t>R</a:t>
            </a:r>
          </a:p>
        </p:txBody>
      </p:sp>
      <p:cxnSp>
        <p:nvCxnSpPr>
          <p:cNvPr id="18" name="AutoShape 15"/>
          <p:cNvCxnSpPr>
            <a:cxnSpLocks noChangeShapeType="1"/>
            <a:stCxn id="15" idx="0"/>
            <a:endCxn id="22" idx="1"/>
          </p:cNvCxnSpPr>
          <p:nvPr/>
        </p:nvCxnSpPr>
        <p:spPr bwMode="auto">
          <a:xfrm rot="5400000" flipH="1" flipV="1">
            <a:off x="4922141" y="2587295"/>
            <a:ext cx="321163" cy="631975"/>
          </a:xfrm>
          <a:prstGeom prst="bentConnector2">
            <a:avLst/>
          </a:prstGeom>
          <a:noFill/>
          <a:ln w="57150">
            <a:solidFill>
              <a:schemeClr val="bg2">
                <a:lumMod val="60000"/>
                <a:lumOff val="40000"/>
              </a:schemeClr>
            </a:solidFill>
            <a:round/>
            <a:headEnd/>
            <a:tailEnd type="triangle" w="med" len="med"/>
          </a:ln>
        </p:spPr>
      </p:cxnSp>
      <p:cxnSp>
        <p:nvCxnSpPr>
          <p:cNvPr id="19" name="AutoShape 16"/>
          <p:cNvCxnSpPr>
            <a:cxnSpLocks noChangeShapeType="1"/>
            <a:stCxn id="15" idx="4"/>
            <a:endCxn id="23" idx="1"/>
          </p:cNvCxnSpPr>
          <p:nvPr/>
        </p:nvCxnSpPr>
        <p:spPr bwMode="auto">
          <a:xfrm rot="16200000" flipH="1">
            <a:off x="4922846" y="3491951"/>
            <a:ext cx="319752" cy="631975"/>
          </a:xfrm>
          <a:prstGeom prst="bentConnector2">
            <a:avLst/>
          </a:prstGeom>
          <a:noFill/>
          <a:ln w="57150">
            <a:solidFill>
              <a:schemeClr val="bg2">
                <a:lumMod val="60000"/>
                <a:lumOff val="40000"/>
              </a:schemeClr>
            </a:solidFill>
            <a:round/>
            <a:headEnd/>
            <a:tailEnd type="triangle" w="med" len="med"/>
          </a:ln>
        </p:spPr>
      </p:cxnSp>
      <p:sp>
        <p:nvSpPr>
          <p:cNvPr id="20" name="Content Placeholder 26"/>
          <p:cNvSpPr txBox="1">
            <a:spLocks/>
          </p:cNvSpPr>
          <p:nvPr/>
        </p:nvSpPr>
        <p:spPr bwMode="auto">
          <a:xfrm>
            <a:off x="3810000" y="4114800"/>
            <a:ext cx="4572000" cy="905977"/>
          </a:xfrm>
          <a:prstGeom prst="rect">
            <a:avLst/>
          </a:prstGeom>
          <a:noFill/>
          <a:ln w="9525">
            <a:noFill/>
            <a:miter lim="800000"/>
            <a:headEnd/>
            <a:tailEnd/>
          </a:ln>
        </p:spPr>
        <p:txBody>
          <a:bodyPr/>
          <a:lstStyle/>
          <a:p>
            <a:pPr marL="190500" indent="-190500">
              <a:lnSpc>
                <a:spcPts val="1800"/>
              </a:lnSpc>
              <a:spcBef>
                <a:spcPts val="0"/>
              </a:spcBef>
              <a:spcAft>
                <a:spcPts val="0"/>
              </a:spcAft>
              <a:defRPr/>
            </a:pPr>
            <a:r>
              <a:rPr lang="en-GB" sz="1200" b="1" dirty="0">
                <a:solidFill>
                  <a:srgbClr val="043882"/>
                </a:solidFill>
                <a:latin typeface="Arial"/>
              </a:rPr>
              <a:t>Stratification</a:t>
            </a:r>
          </a:p>
          <a:p>
            <a:pPr marL="203200" indent="-203200">
              <a:lnSpc>
                <a:spcPts val="1800"/>
              </a:lnSpc>
              <a:spcBef>
                <a:spcPts val="0"/>
              </a:spcBef>
              <a:spcAft>
                <a:spcPts val="0"/>
              </a:spcAft>
              <a:buFont typeface="Arial" pitchFamily="34" charset="0"/>
              <a:buChar char="•"/>
              <a:defRPr/>
            </a:pPr>
            <a:r>
              <a:rPr lang="en-GB" sz="1200" dirty="0" smtClean="0">
                <a:solidFill>
                  <a:srgbClr val="4D4D4D"/>
                </a:solidFill>
              </a:rPr>
              <a:t>Institution</a:t>
            </a:r>
          </a:p>
          <a:p>
            <a:pPr marL="203200" indent="-203200">
              <a:lnSpc>
                <a:spcPts val="1800"/>
              </a:lnSpc>
              <a:spcBef>
                <a:spcPts val="0"/>
              </a:spcBef>
              <a:spcAft>
                <a:spcPts val="0"/>
              </a:spcAft>
              <a:buFont typeface="Arial" pitchFamily="34" charset="0"/>
              <a:buChar char="•"/>
              <a:defRPr/>
            </a:pPr>
            <a:r>
              <a:rPr lang="en-GB" sz="1200" dirty="0" smtClean="0">
                <a:solidFill>
                  <a:srgbClr val="4D4D4D"/>
                </a:solidFill>
              </a:rPr>
              <a:t>Tumour location (above the peritoneal reflection vs below the peritoneal reflection and </a:t>
            </a:r>
            <a:r>
              <a:rPr lang="en-GB" sz="1200" dirty="0" err="1" smtClean="0">
                <a:solidFill>
                  <a:srgbClr val="4D4D4D"/>
                </a:solidFill>
              </a:rPr>
              <a:t>proctos</a:t>
            </a:r>
            <a:r>
              <a:rPr lang="en-GB" sz="1200" dirty="0" smtClean="0">
                <a:solidFill>
                  <a:srgbClr val="4D4D4D"/>
                </a:solidFill>
              </a:rPr>
              <a:t>)</a:t>
            </a:r>
          </a:p>
          <a:p>
            <a:pPr marL="203200" indent="-203200">
              <a:lnSpc>
                <a:spcPts val="1800"/>
              </a:lnSpc>
              <a:spcBef>
                <a:spcPts val="0"/>
              </a:spcBef>
              <a:spcAft>
                <a:spcPts val="0"/>
              </a:spcAft>
              <a:buFont typeface="Arial" pitchFamily="34" charset="0"/>
              <a:buChar char="•"/>
              <a:defRPr/>
            </a:pPr>
            <a:r>
              <a:rPr lang="en-GB" sz="1200" dirty="0" smtClean="0">
                <a:solidFill>
                  <a:srgbClr val="4D4D4D"/>
                </a:solidFill>
              </a:rPr>
              <a:t>Depth of tumour invasion (T1, T2 vs. T3, T4)</a:t>
            </a:r>
          </a:p>
          <a:p>
            <a:pPr marL="203200" indent="-203200">
              <a:lnSpc>
                <a:spcPts val="1800"/>
              </a:lnSpc>
              <a:spcBef>
                <a:spcPts val="0"/>
              </a:spcBef>
              <a:spcAft>
                <a:spcPts val="0"/>
              </a:spcAft>
              <a:buFont typeface="Arial" pitchFamily="34" charset="0"/>
              <a:buChar char="•"/>
              <a:defRPr/>
            </a:pPr>
            <a:r>
              <a:rPr lang="en-GB" sz="1200" dirty="0" smtClean="0">
                <a:solidFill>
                  <a:srgbClr val="4D4D4D"/>
                </a:solidFill>
              </a:rPr>
              <a:t>LN metastasis (N0 vs. N1, N2)</a:t>
            </a:r>
          </a:p>
        </p:txBody>
      </p:sp>
      <p:cxnSp>
        <p:nvCxnSpPr>
          <p:cNvPr id="21" name="AutoShape 19"/>
          <p:cNvCxnSpPr>
            <a:cxnSpLocks noChangeShapeType="1"/>
          </p:cNvCxnSpPr>
          <p:nvPr/>
        </p:nvCxnSpPr>
        <p:spPr bwMode="auto">
          <a:xfrm rot="240000" flipV="1">
            <a:off x="3810000" y="3355963"/>
            <a:ext cx="664937" cy="47362"/>
          </a:xfrm>
          <a:prstGeom prst="straightConnector1">
            <a:avLst/>
          </a:prstGeom>
          <a:noFill/>
          <a:ln w="57150">
            <a:solidFill>
              <a:schemeClr val="bg2">
                <a:lumMod val="60000"/>
                <a:lumOff val="40000"/>
              </a:schemeClr>
            </a:solidFill>
            <a:round/>
            <a:headEnd/>
            <a:tailEnd type="triangle" w="med" len="med"/>
          </a:ln>
        </p:spPr>
      </p:cxnSp>
      <p:sp>
        <p:nvSpPr>
          <p:cNvPr id="22" name="AutoShape 8"/>
          <p:cNvSpPr>
            <a:spLocks noChangeArrowheads="1"/>
          </p:cNvSpPr>
          <p:nvPr/>
        </p:nvSpPr>
        <p:spPr bwMode="auto">
          <a:xfrm>
            <a:off x="5398710" y="2209800"/>
            <a:ext cx="3059490" cy="1065799"/>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a:solidFill>
                  <a:srgbClr val="FFFFFF"/>
                </a:solidFill>
                <a:ea typeface="SimSun" pitchFamily="2" charset="-122"/>
              </a:rPr>
              <a:t>S-1 80, 100, 120 mg/day according to BSA in 2 divided doses daily</a:t>
            </a:r>
            <a:endParaRPr lang="en-GB" sz="1400" dirty="0">
              <a:solidFill>
                <a:srgbClr val="FFFFFF"/>
              </a:solidFill>
              <a:ea typeface="SimSun" pitchFamily="2" charset="-122"/>
            </a:endParaRPr>
          </a:p>
          <a:p>
            <a:pPr algn="ctr" defTabSz="892175" eaLnBrk="0" hangingPunct="0"/>
            <a:r>
              <a:rPr lang="en-GB" altLang="zh-CN" sz="1400" dirty="0">
                <a:solidFill>
                  <a:srgbClr val="FFFFFF"/>
                </a:solidFill>
                <a:ea typeface="SimSun" pitchFamily="2" charset="-122"/>
              </a:rPr>
              <a:t>4 weeks on followed by 2 weeks off* for 1 year</a:t>
            </a:r>
          </a:p>
          <a:p>
            <a:pPr algn="ctr" defTabSz="892175" eaLnBrk="0" hangingPunct="0"/>
            <a:r>
              <a:rPr lang="en-GB" altLang="zh-CN" sz="1400" dirty="0">
                <a:solidFill>
                  <a:srgbClr val="FFFFFF"/>
                </a:solidFill>
                <a:ea typeface="SimSun" pitchFamily="2" charset="-122"/>
              </a:rPr>
              <a:t>(n=470)</a:t>
            </a:r>
          </a:p>
        </p:txBody>
      </p:sp>
      <p:sp>
        <p:nvSpPr>
          <p:cNvPr id="23" name="AutoShape 8"/>
          <p:cNvSpPr>
            <a:spLocks noChangeArrowheads="1"/>
          </p:cNvSpPr>
          <p:nvPr/>
        </p:nvSpPr>
        <p:spPr bwMode="auto">
          <a:xfrm>
            <a:off x="5398710" y="3434915"/>
            <a:ext cx="3059490" cy="1065799"/>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en-GB" altLang="zh-CN" sz="1400" dirty="0">
                <a:solidFill>
                  <a:srgbClr val="FFFFFF"/>
                </a:solidFill>
                <a:ea typeface="SimSun" pitchFamily="2" charset="-122"/>
              </a:rPr>
              <a:t>UFT 500, 600 mg/day according to BSA in 2 divided doses daily</a:t>
            </a:r>
          </a:p>
          <a:p>
            <a:pPr algn="ctr" defTabSz="892175" eaLnBrk="0" hangingPunct="0"/>
            <a:r>
              <a:rPr lang="en-GB" altLang="zh-CN" sz="1400" dirty="0">
                <a:solidFill>
                  <a:srgbClr val="FFFFFF"/>
                </a:solidFill>
                <a:ea typeface="SimSun" pitchFamily="2" charset="-122"/>
              </a:rPr>
              <a:t>5 days on followed by 2 days off for 1 year</a:t>
            </a:r>
          </a:p>
          <a:p>
            <a:pPr algn="ctr" defTabSz="892175" eaLnBrk="0" hangingPunct="0"/>
            <a:r>
              <a:rPr lang="en-GB" altLang="zh-CN" sz="1400" dirty="0">
                <a:solidFill>
                  <a:srgbClr val="FFFFFF"/>
                </a:solidFill>
                <a:ea typeface="SimSun" pitchFamily="2" charset="-122"/>
              </a:rPr>
              <a:t>(n=479)</a:t>
            </a:r>
          </a:p>
        </p:txBody>
      </p:sp>
      <p:sp>
        <p:nvSpPr>
          <p:cNvPr id="24" name="Content Placeholder 26"/>
          <p:cNvSpPr txBox="1">
            <a:spLocks/>
          </p:cNvSpPr>
          <p:nvPr/>
        </p:nvSpPr>
        <p:spPr>
          <a:xfrm>
            <a:off x="4743999" y="5631516"/>
            <a:ext cx="4130675" cy="681502"/>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A0A0A0"/>
                </a:solidFill>
              </a:rPr>
              <a:t>SECONDARY ENDPOINTS</a:t>
            </a:r>
          </a:p>
          <a:p>
            <a:pPr>
              <a:buClr>
                <a:srgbClr val="043882"/>
              </a:buClr>
            </a:pPr>
            <a:r>
              <a:rPr lang="en-GB" sz="1600" kern="0" dirty="0" smtClean="0"/>
              <a:t>OS, safety</a:t>
            </a:r>
          </a:p>
        </p:txBody>
      </p:sp>
      <p:sp>
        <p:nvSpPr>
          <p:cNvPr id="26" name="AutoShape 9"/>
          <p:cNvSpPr>
            <a:spLocks noChangeArrowheads="1"/>
          </p:cNvSpPr>
          <p:nvPr/>
        </p:nvSpPr>
        <p:spPr bwMode="auto">
          <a:xfrm>
            <a:off x="609600" y="2303944"/>
            <a:ext cx="3200400" cy="2136482"/>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400" dirty="0" smtClean="0">
                <a:solidFill>
                  <a:srgbClr val="043882"/>
                </a:solidFill>
                <a:ea typeface="SimSun" pitchFamily="2" charset="-122"/>
              </a:rPr>
              <a:t>Key patient inclusion criteria</a:t>
            </a:r>
            <a:endParaRPr lang="en-GB" altLang="zh-CN" sz="1400" dirty="0" smtClean="0">
              <a:solidFill>
                <a:srgbClr val="043882"/>
              </a:solidFill>
              <a:ea typeface="SimSun" pitchFamily="2" charset="-122"/>
            </a:endParaRPr>
          </a:p>
          <a:p>
            <a:pPr marL="228600" indent="-228600" defTabSz="892175" eaLnBrk="0" hangingPunct="0">
              <a:spcAft>
                <a:spcPct val="30000"/>
              </a:spcAft>
              <a:buFont typeface="Arial" pitchFamily="34" charset="0"/>
              <a:buChar char="•"/>
            </a:pPr>
            <a:r>
              <a:rPr lang="en-GB" altLang="zh-CN" sz="1400" dirty="0" smtClean="0">
                <a:solidFill>
                  <a:srgbClr val="043882"/>
                </a:solidFill>
                <a:ea typeface="SimSun" pitchFamily="2" charset="-122"/>
              </a:rPr>
              <a:t>Aged 20−80 years</a:t>
            </a:r>
          </a:p>
          <a:p>
            <a:pPr marL="228600" indent="-228600" defTabSz="892175" eaLnBrk="0" hangingPunct="0">
              <a:spcAft>
                <a:spcPct val="30000"/>
              </a:spcAft>
              <a:buFont typeface="Arial" pitchFamily="34" charset="0"/>
              <a:buChar char="•"/>
            </a:pPr>
            <a:r>
              <a:rPr lang="en-GB" altLang="zh-CN" sz="1400" dirty="0" smtClean="0">
                <a:solidFill>
                  <a:srgbClr val="043882"/>
                </a:solidFill>
                <a:ea typeface="SimSun" pitchFamily="2" charset="-122"/>
              </a:rPr>
              <a:t>Histologically confirmed stage II/III rectal adenocarcinoma</a:t>
            </a:r>
          </a:p>
          <a:p>
            <a:pPr marL="228600" indent="-228600" defTabSz="892175" eaLnBrk="0" hangingPunct="0">
              <a:spcAft>
                <a:spcPct val="30000"/>
              </a:spcAft>
              <a:buFont typeface="Arial" pitchFamily="34" charset="0"/>
              <a:buChar char="•"/>
            </a:pPr>
            <a:r>
              <a:rPr lang="en-GB" altLang="zh-CN" sz="1400" dirty="0" smtClean="0">
                <a:solidFill>
                  <a:srgbClr val="043882"/>
                </a:solidFill>
                <a:ea typeface="SimSun" pitchFamily="2" charset="-122"/>
              </a:rPr>
              <a:t>No prior chemotherapy or radiotherapy</a:t>
            </a:r>
          </a:p>
          <a:p>
            <a:pPr marL="228600" indent="-228600" defTabSz="892175" eaLnBrk="0" hangingPunct="0">
              <a:spcAft>
                <a:spcPct val="30000"/>
              </a:spcAft>
              <a:buFont typeface="Arial" pitchFamily="34" charset="0"/>
              <a:buChar char="•"/>
            </a:pPr>
            <a:r>
              <a:rPr lang="en-GB" altLang="zh-CN" sz="1400" dirty="0" smtClean="0">
                <a:solidFill>
                  <a:srgbClr val="043882"/>
                </a:solidFill>
                <a:ea typeface="SimSun" pitchFamily="2" charset="-122"/>
              </a:rPr>
              <a:t>Curatively resected (R0 resection)</a:t>
            </a:r>
          </a:p>
          <a:p>
            <a:pPr defTabSz="892175" eaLnBrk="0" hangingPunct="0">
              <a:spcAft>
                <a:spcPct val="30000"/>
              </a:spcAft>
            </a:pPr>
            <a:r>
              <a:rPr lang="en-GB" altLang="zh-CN" sz="1400" dirty="0" smtClean="0">
                <a:solidFill>
                  <a:srgbClr val="043882"/>
                </a:solidFill>
                <a:ea typeface="SimSun" pitchFamily="2" charset="-122"/>
              </a:rPr>
              <a:t>(n=959)</a:t>
            </a:r>
          </a:p>
        </p:txBody>
      </p:sp>
      <p:sp>
        <p:nvSpPr>
          <p:cNvPr id="29" name="Text Placeholder 6"/>
          <p:cNvSpPr>
            <a:spLocks noGrp="1"/>
          </p:cNvSpPr>
          <p:nvPr>
            <p:ph type="body" sz="quarter" idx="10"/>
          </p:nvPr>
        </p:nvSpPr>
        <p:spPr>
          <a:xfrm>
            <a:off x="365125" y="6096000"/>
            <a:ext cx="4130675" cy="487363"/>
          </a:xfrm>
        </p:spPr>
        <p:txBody>
          <a:bodyPr/>
          <a:lstStyle/>
          <a:p>
            <a:r>
              <a:rPr lang="en-GB" dirty="0" smtClean="0">
                <a:solidFill>
                  <a:srgbClr val="363636"/>
                </a:solidFill>
              </a:rPr>
              <a:t>*When AEs occurred, 2 weeks on/1 week off was acceptable </a:t>
            </a:r>
            <a:endParaRPr lang="en-US" dirty="0">
              <a:solidFill>
                <a:srgbClr val="363636"/>
              </a:solidFill>
            </a:endParaRPr>
          </a:p>
        </p:txBody>
      </p:sp>
    </p:spTree>
    <p:extLst>
      <p:ext uri="{BB962C8B-B14F-4D97-AF65-F5344CB8AC3E}">
        <p14:creationId xmlns:p14="http://schemas.microsoft.com/office/powerpoint/2010/main" xmlns="" val="3706754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ESDO Medical Oncology Slide Deck </a:t>
            </a:r>
            <a:br>
              <a:rPr lang="en-GB" dirty="0" smtClean="0"/>
            </a:br>
            <a:r>
              <a:rPr lang="en-GB" b="0" dirty="0" smtClean="0"/>
              <a:t>Editors 2015</a:t>
            </a:r>
            <a:endParaRPr lang="en-GB" b="0" dirty="0"/>
          </a:p>
        </p:txBody>
      </p:sp>
      <p:grpSp>
        <p:nvGrpSpPr>
          <p:cNvPr id="24" name="Group 23"/>
          <p:cNvGrpSpPr/>
          <p:nvPr/>
        </p:nvGrpSpPr>
        <p:grpSpPr>
          <a:xfrm>
            <a:off x="365124" y="4904299"/>
            <a:ext cx="8441919" cy="953293"/>
            <a:chOff x="365124" y="4904299"/>
            <a:chExt cx="8441919" cy="953293"/>
          </a:xfrm>
        </p:grpSpPr>
        <p:sp>
          <p:nvSpPr>
            <p:cNvPr id="6" name="Content Placeholder 9"/>
            <p:cNvSpPr txBox="1">
              <a:spLocks/>
            </p:cNvSpPr>
            <p:nvPr/>
          </p:nvSpPr>
          <p:spPr bwMode="auto">
            <a:xfrm>
              <a:off x="365124" y="4904299"/>
              <a:ext cx="8441919" cy="953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smtClean="0">
                  <a:solidFill>
                    <a:srgbClr val="043882"/>
                  </a:solidFill>
                </a:rPr>
                <a:t>BIOMARKERS</a:t>
              </a:r>
              <a:endParaRPr lang="en-GB" sz="1200" b="1" dirty="0">
                <a:solidFill>
                  <a:srgbClr val="043882"/>
                </a:solidFill>
              </a:endParaRPr>
            </a:p>
            <a:p>
              <a:pPr>
                <a:lnSpc>
                  <a:spcPct val="150000"/>
                </a:lnSpc>
                <a:spcAft>
                  <a:spcPts val="0"/>
                </a:spcAft>
                <a:tabLst>
                  <a:tab pos="2155825" algn="l"/>
                </a:tabLst>
              </a:pPr>
              <a:r>
                <a:rPr lang="en-GB" sz="1200" b="1" dirty="0">
                  <a:solidFill>
                    <a:srgbClr val="4D4D4D"/>
                  </a:solidFill>
                </a:rPr>
                <a:t>Prof Eric Van </a:t>
              </a:r>
              <a:r>
                <a:rPr lang="en-GB" sz="1200" b="1" dirty="0" err="1" smtClean="0">
                  <a:solidFill>
                    <a:srgbClr val="4D4D4D"/>
                  </a:solidFill>
                </a:rPr>
                <a:t>Cutsem</a:t>
              </a:r>
              <a:r>
                <a:rPr lang="en-GB" sz="1200" b="1" dirty="0" smtClean="0">
                  <a:solidFill>
                    <a:srgbClr val="4D4D4D"/>
                  </a:solidFill>
                </a:rPr>
                <a:t>	</a:t>
              </a:r>
              <a:r>
                <a:rPr lang="en-GB" sz="1200" dirty="0" smtClean="0">
                  <a:solidFill>
                    <a:srgbClr val="4D4D4D"/>
                  </a:solidFill>
                </a:rPr>
                <a:t>Digestive Oncology, </a:t>
              </a:r>
              <a:r>
                <a:rPr lang="en-GB" sz="1200" dirty="0">
                  <a:solidFill>
                    <a:srgbClr val="4D4D4D"/>
                  </a:solidFill>
                </a:rPr>
                <a:t>University </a:t>
              </a:r>
              <a:r>
                <a:rPr lang="en-GB" sz="1200" dirty="0" smtClean="0">
                  <a:solidFill>
                    <a:srgbClr val="4D4D4D"/>
                  </a:solidFill>
                </a:rPr>
                <a:t>Hospitals, Leuven</a:t>
              </a:r>
              <a:r>
                <a:rPr lang="en-GB" sz="1200" dirty="0">
                  <a:solidFill>
                    <a:srgbClr val="4D4D4D"/>
                  </a:solidFill>
                </a:rPr>
                <a:t>, Belgium</a:t>
              </a:r>
            </a:p>
            <a:p>
              <a:pPr>
                <a:lnSpc>
                  <a:spcPct val="150000"/>
                </a:lnSpc>
                <a:spcAft>
                  <a:spcPts val="0"/>
                </a:spcAft>
                <a:tabLst>
                  <a:tab pos="2155825" algn="l"/>
                </a:tabLst>
              </a:pPr>
              <a:r>
                <a:rPr lang="en-GB" sz="1200" b="1" dirty="0" smtClean="0">
                  <a:solidFill>
                    <a:srgbClr val="4D4D4D"/>
                  </a:solidFill>
                </a:rPr>
                <a:t>Prof </a:t>
              </a:r>
              <a:r>
                <a:rPr lang="en-GB" sz="1200" b="1" dirty="0">
                  <a:solidFill>
                    <a:srgbClr val="4D4D4D"/>
                  </a:solidFill>
                </a:rPr>
                <a:t>Thomas </a:t>
              </a:r>
              <a:r>
                <a:rPr lang="en-GB" sz="1200" b="1" dirty="0" err="1" smtClean="0">
                  <a:solidFill>
                    <a:srgbClr val="4D4D4D"/>
                  </a:solidFill>
                </a:rPr>
                <a:t>Seufferlein</a:t>
              </a:r>
              <a:r>
                <a:rPr lang="en-GB" sz="1200" b="1" dirty="0" smtClean="0">
                  <a:solidFill>
                    <a:srgbClr val="4D4D4D"/>
                  </a:solidFill>
                </a:rPr>
                <a:t>	</a:t>
              </a:r>
              <a:r>
                <a:rPr lang="en-GB" sz="1200" dirty="0" smtClean="0">
                  <a:solidFill>
                    <a:srgbClr val="4D4D4D"/>
                  </a:solidFill>
                </a:rPr>
                <a:t>Clinic </a:t>
              </a:r>
              <a:r>
                <a:rPr lang="en-GB" sz="1200" dirty="0">
                  <a:solidFill>
                    <a:srgbClr val="4D4D4D"/>
                  </a:solidFill>
                </a:rPr>
                <a:t>of Internal Medicine I, University of Ulm, Ulm, Germany</a:t>
              </a:r>
            </a:p>
          </p:txBody>
        </p:sp>
        <p:grpSp>
          <p:nvGrpSpPr>
            <p:cNvPr id="23" name="Group 22"/>
            <p:cNvGrpSpPr/>
            <p:nvPr/>
          </p:nvGrpSpPr>
          <p:grpSpPr>
            <a:xfrm>
              <a:off x="7548507" y="4911130"/>
              <a:ext cx="1247477" cy="728283"/>
              <a:chOff x="7007694" y="5540377"/>
              <a:chExt cx="1002417" cy="585216"/>
            </a:xfrm>
          </p:grpSpPr>
          <p:pic>
            <p:nvPicPr>
              <p:cNvPr id="9" name="Picture 8"/>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07694" y="554037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25479" y="554037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22" name="Group 21"/>
          <p:cNvGrpSpPr/>
          <p:nvPr/>
        </p:nvGrpSpPr>
        <p:grpSpPr>
          <a:xfrm>
            <a:off x="365125" y="3774842"/>
            <a:ext cx="8430859" cy="996842"/>
            <a:chOff x="365125" y="3804050"/>
            <a:chExt cx="8430859" cy="996842"/>
          </a:xfrm>
        </p:grpSpPr>
        <p:sp>
          <p:nvSpPr>
            <p:cNvPr id="5" name="Content Placeholder 9"/>
            <p:cNvSpPr txBox="1">
              <a:spLocks/>
            </p:cNvSpPr>
            <p:nvPr/>
          </p:nvSpPr>
          <p:spPr bwMode="auto">
            <a:xfrm>
              <a:off x="365125" y="3819833"/>
              <a:ext cx="8428808" cy="98105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smtClean="0">
                  <a:solidFill>
                    <a:srgbClr val="043882"/>
                  </a:solidFill>
                </a:rPr>
                <a:t>GASTRO-OESOPHAGEAL AND NEUROENDOCRINE TUMOURS </a:t>
              </a:r>
            </a:p>
            <a:p>
              <a:pPr>
                <a:lnSpc>
                  <a:spcPct val="150000"/>
                </a:lnSpc>
                <a:spcAft>
                  <a:spcPts val="0"/>
                </a:spcAft>
                <a:tabLst>
                  <a:tab pos="2155825" algn="l"/>
                </a:tabLst>
              </a:pPr>
              <a:r>
                <a:rPr lang="en-GB" sz="1200" b="1" dirty="0" smtClean="0">
                  <a:solidFill>
                    <a:srgbClr val="4D4D4D"/>
                  </a:solidFill>
                </a:rPr>
                <a:t>Prof Philippe </a:t>
              </a:r>
              <a:r>
                <a:rPr lang="en-GB" sz="1200" b="1" dirty="0" err="1" smtClean="0">
                  <a:solidFill>
                    <a:srgbClr val="4D4D4D"/>
                  </a:solidFill>
                </a:rPr>
                <a:t>Rougier</a:t>
              </a:r>
              <a:r>
                <a:rPr lang="en-GB" sz="1200" b="1" dirty="0" smtClean="0">
                  <a:solidFill>
                    <a:srgbClr val="4D4D4D"/>
                  </a:solidFill>
                </a:rPr>
                <a:t>	</a:t>
              </a:r>
              <a:r>
                <a:rPr lang="en-GB" sz="1200" dirty="0" smtClean="0">
                  <a:solidFill>
                    <a:srgbClr val="4D4D4D"/>
                  </a:solidFill>
                </a:rPr>
                <a:t>Digestive Oncology, Hospital Georges Pompidou, Paris, France</a:t>
              </a:r>
            </a:p>
            <a:p>
              <a:pPr>
                <a:lnSpc>
                  <a:spcPct val="150000"/>
                </a:lnSpc>
                <a:spcAft>
                  <a:spcPts val="0"/>
                </a:spcAft>
                <a:tabLst>
                  <a:tab pos="2155825" algn="l"/>
                </a:tabLst>
              </a:pPr>
              <a:r>
                <a:rPr lang="en-GB" sz="1200" b="1" dirty="0" smtClean="0">
                  <a:solidFill>
                    <a:srgbClr val="4D4D4D"/>
                  </a:solidFill>
                </a:rPr>
                <a:t>Prof Côme Lepage	</a:t>
              </a:r>
              <a:r>
                <a:rPr lang="en-GB" sz="1200" dirty="0" smtClean="0">
                  <a:solidFill>
                    <a:srgbClr val="4D4D4D"/>
                  </a:solidFill>
                </a:rPr>
                <a:t>University Hospital &amp; INSERM, Dijon, France</a:t>
              </a:r>
              <a:endParaRPr lang="en-GB" sz="1200" dirty="0">
                <a:solidFill>
                  <a:srgbClr val="4D4D4D"/>
                </a:solidFill>
              </a:endParaRPr>
            </a:p>
          </p:txBody>
        </p:sp>
        <p:grpSp>
          <p:nvGrpSpPr>
            <p:cNvPr id="21" name="Group 20"/>
            <p:cNvGrpSpPr/>
            <p:nvPr/>
          </p:nvGrpSpPr>
          <p:grpSpPr>
            <a:xfrm>
              <a:off x="7548507" y="3804050"/>
              <a:ext cx="1247477" cy="728283"/>
              <a:chOff x="7007694" y="4419649"/>
              <a:chExt cx="1002417" cy="585216"/>
            </a:xfrm>
          </p:grpSpPr>
          <p:pic>
            <p:nvPicPr>
              <p:cNvPr id="11" name="Picture 10"/>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07694" y="4419649"/>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11"/>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25479" y="4419649"/>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18" name="Group 17"/>
          <p:cNvGrpSpPr/>
          <p:nvPr/>
        </p:nvGrpSpPr>
        <p:grpSpPr>
          <a:xfrm>
            <a:off x="365124" y="2671098"/>
            <a:ext cx="8439811" cy="971130"/>
            <a:chOff x="365124" y="2745296"/>
            <a:chExt cx="8439811" cy="971130"/>
          </a:xfrm>
        </p:grpSpPr>
        <p:sp>
          <p:nvSpPr>
            <p:cNvPr id="3" name="Content Placeholder 9"/>
            <p:cNvSpPr txBox="1">
              <a:spLocks/>
            </p:cNvSpPr>
            <p:nvPr/>
          </p:nvSpPr>
          <p:spPr>
            <a:xfrm>
              <a:off x="365124" y="2745296"/>
              <a:ext cx="8439811" cy="97113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en-GB" sz="1400" b="1" dirty="0" smtClean="0">
                  <a:solidFill>
                    <a:srgbClr val="043882"/>
                  </a:solidFill>
                </a:rPr>
                <a:t>PANCREATIC CANCER AND HEPATOBILIARY TUMOURS</a:t>
              </a:r>
            </a:p>
            <a:p>
              <a:pPr marL="0" indent="0" fontAlgn="auto">
                <a:lnSpc>
                  <a:spcPct val="150000"/>
                </a:lnSpc>
                <a:spcBef>
                  <a:spcPts val="0"/>
                </a:spcBef>
                <a:spcAft>
                  <a:spcPts val="0"/>
                </a:spcAft>
                <a:buClrTx/>
                <a:buSzTx/>
                <a:buFontTx/>
                <a:buNone/>
                <a:tabLst>
                  <a:tab pos="2155825" algn="l"/>
                </a:tabLst>
              </a:pPr>
              <a:r>
                <a:rPr lang="en-GB" sz="1200" b="1" dirty="0" smtClean="0">
                  <a:solidFill>
                    <a:srgbClr val="4D4D4D"/>
                  </a:solidFill>
                </a:rPr>
                <a:t>Prof Jean-Luc Van </a:t>
              </a:r>
              <a:r>
                <a:rPr lang="en-GB" sz="1200" b="1" dirty="0" err="1" smtClean="0">
                  <a:solidFill>
                    <a:srgbClr val="4D4D4D"/>
                  </a:solidFill>
                </a:rPr>
                <a:t>Laetham</a:t>
              </a:r>
              <a:r>
                <a:rPr lang="en-GB" sz="1200" b="1" dirty="0" smtClean="0">
                  <a:solidFill>
                    <a:srgbClr val="4D4D4D"/>
                  </a:solidFill>
                </a:rPr>
                <a:t>	</a:t>
              </a:r>
              <a:r>
                <a:rPr lang="en-GB" sz="1200" dirty="0" smtClean="0">
                  <a:solidFill>
                    <a:srgbClr val="4D4D4D"/>
                  </a:solidFill>
                </a:rPr>
                <a:t>Digestive Oncology, </a:t>
              </a:r>
              <a:r>
                <a:rPr lang="en-GB" sz="1200" dirty="0" err="1" smtClean="0">
                  <a:solidFill>
                    <a:srgbClr val="4D4D4D"/>
                  </a:solidFill>
                </a:rPr>
                <a:t>Erasme</a:t>
              </a:r>
              <a:r>
                <a:rPr lang="en-GB" sz="1200" dirty="0" smtClean="0">
                  <a:solidFill>
                    <a:srgbClr val="4D4D4D"/>
                  </a:solidFill>
                </a:rPr>
                <a:t> University Hospital, Brussels, Belgium</a:t>
              </a:r>
            </a:p>
            <a:p>
              <a:pPr marL="0" indent="0" fontAlgn="auto">
                <a:lnSpc>
                  <a:spcPct val="150000"/>
                </a:lnSpc>
                <a:spcBef>
                  <a:spcPts val="0"/>
                </a:spcBef>
                <a:spcAft>
                  <a:spcPts val="0"/>
                </a:spcAft>
                <a:buClrTx/>
                <a:buSzTx/>
                <a:buFontTx/>
                <a:buNone/>
                <a:tabLst>
                  <a:tab pos="2155825" algn="l"/>
                </a:tabLst>
              </a:pPr>
              <a:r>
                <a:rPr lang="en-GB" sz="1200" b="1" dirty="0" smtClean="0">
                  <a:solidFill>
                    <a:srgbClr val="4D4D4D"/>
                  </a:solidFill>
                </a:rPr>
                <a:t>Prof Thomas </a:t>
              </a:r>
              <a:r>
                <a:rPr lang="en-GB" sz="1200" b="1" dirty="0" err="1" smtClean="0">
                  <a:solidFill>
                    <a:srgbClr val="4D4D4D"/>
                  </a:solidFill>
                </a:rPr>
                <a:t>Seufferlein</a:t>
              </a:r>
              <a:r>
                <a:rPr lang="en-GB" sz="1200" b="1" dirty="0" smtClean="0">
                  <a:solidFill>
                    <a:srgbClr val="4D4D4D"/>
                  </a:solidFill>
                </a:rPr>
                <a:t>	</a:t>
              </a:r>
              <a:r>
                <a:rPr lang="en-GB" sz="1200" dirty="0" smtClean="0">
                  <a:solidFill>
                    <a:srgbClr val="4D4D4D"/>
                  </a:solidFill>
                </a:rPr>
                <a:t>Clinic of Internal Medicine I, University of Ulm, Ulm, Germany</a:t>
              </a:r>
              <a:endParaRPr lang="en-GB" sz="1200" dirty="0">
                <a:solidFill>
                  <a:srgbClr val="4D4D4D"/>
                </a:solidFill>
              </a:endParaRPr>
            </a:p>
          </p:txBody>
        </p:sp>
        <p:grpSp>
          <p:nvGrpSpPr>
            <p:cNvPr id="20" name="Group 19"/>
            <p:cNvGrpSpPr/>
            <p:nvPr/>
          </p:nvGrpSpPr>
          <p:grpSpPr>
            <a:xfrm>
              <a:off x="7548507" y="2754401"/>
              <a:ext cx="1247477" cy="728283"/>
              <a:chOff x="7007694" y="3247168"/>
              <a:chExt cx="1002417" cy="585216"/>
            </a:xfrm>
          </p:grpSpPr>
          <p:pic>
            <p:nvPicPr>
              <p:cNvPr id="13" name="Picture 12"/>
              <p:cNvPicPr>
                <a:picLocks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07694" y="3247168"/>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25479" y="3247168"/>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pic>
        <p:nvPicPr>
          <p:cNvPr id="17" name="Picture 1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298844" y="5955817"/>
            <a:ext cx="495089" cy="740082"/>
          </a:xfrm>
          <a:prstGeom prst="rect">
            <a:avLst/>
          </a:prstGeom>
        </p:spPr>
      </p:pic>
      <p:grpSp>
        <p:nvGrpSpPr>
          <p:cNvPr id="15" name="Group 14"/>
          <p:cNvGrpSpPr/>
          <p:nvPr/>
        </p:nvGrpSpPr>
        <p:grpSpPr>
          <a:xfrm>
            <a:off x="365125" y="1307745"/>
            <a:ext cx="8430859" cy="1230739"/>
            <a:chOff x="365125" y="1307745"/>
            <a:chExt cx="8430859" cy="1230739"/>
          </a:xfrm>
        </p:grpSpPr>
        <p:sp>
          <p:nvSpPr>
            <p:cNvPr id="4" name="Content Placeholder 9"/>
            <p:cNvSpPr txBox="1">
              <a:spLocks/>
            </p:cNvSpPr>
            <p:nvPr/>
          </p:nvSpPr>
          <p:spPr bwMode="auto">
            <a:xfrm>
              <a:off x="365125" y="1307745"/>
              <a:ext cx="8428808" cy="123073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en-GB" sz="1400" b="1" dirty="0" smtClean="0">
                  <a:solidFill>
                    <a:srgbClr val="043882"/>
                  </a:solidFill>
                </a:rPr>
                <a:t>COLORECTAL CANCERS</a:t>
              </a:r>
            </a:p>
            <a:p>
              <a:pPr>
                <a:lnSpc>
                  <a:spcPct val="150000"/>
                </a:lnSpc>
                <a:spcAft>
                  <a:spcPts val="0"/>
                </a:spcAft>
                <a:tabLst>
                  <a:tab pos="2155825" algn="l"/>
                </a:tabLst>
              </a:pPr>
              <a:r>
                <a:rPr lang="en-GB" sz="1200" b="1" dirty="0" smtClean="0">
                  <a:solidFill>
                    <a:srgbClr val="4D4D4D"/>
                  </a:solidFill>
                </a:rPr>
                <a:t>Prof Eric Van </a:t>
              </a:r>
              <a:r>
                <a:rPr lang="en-GB" sz="1200" b="1" dirty="0" err="1" smtClean="0">
                  <a:solidFill>
                    <a:srgbClr val="4D4D4D"/>
                  </a:solidFill>
                </a:rPr>
                <a:t>Cutsem</a:t>
              </a:r>
              <a:r>
                <a:rPr lang="en-GB" sz="1200" b="1" dirty="0">
                  <a:solidFill>
                    <a:srgbClr val="4D4D4D"/>
                  </a:solidFill>
                </a:rPr>
                <a:t>	</a:t>
              </a:r>
              <a:r>
                <a:rPr lang="en-GB" sz="1200" dirty="0" smtClean="0">
                  <a:solidFill>
                    <a:srgbClr val="4D4D4D"/>
                  </a:solidFill>
                </a:rPr>
                <a:t>Digestive Oncology, University Hospital s, Leuven, Belgium</a:t>
              </a:r>
            </a:p>
            <a:p>
              <a:pPr>
                <a:lnSpc>
                  <a:spcPct val="150000"/>
                </a:lnSpc>
                <a:spcAft>
                  <a:spcPts val="0"/>
                </a:spcAft>
                <a:tabLst>
                  <a:tab pos="2155825" algn="l"/>
                </a:tabLst>
              </a:pPr>
              <a:r>
                <a:rPr lang="en-GB" sz="1200" b="1" dirty="0" smtClean="0">
                  <a:solidFill>
                    <a:srgbClr val="4D4D4D"/>
                  </a:solidFill>
                </a:rPr>
                <a:t>Prof Wolff </a:t>
              </a:r>
              <a:r>
                <a:rPr lang="en-GB" sz="1200" b="1" dirty="0" err="1" smtClean="0">
                  <a:solidFill>
                    <a:srgbClr val="4D4D4D"/>
                  </a:solidFill>
                </a:rPr>
                <a:t>Schmiegel</a:t>
              </a:r>
              <a:r>
                <a:rPr lang="en-GB" sz="1200" dirty="0" smtClean="0">
                  <a:solidFill>
                    <a:srgbClr val="4D4D4D"/>
                  </a:solidFill>
                </a:rPr>
                <a:t> 	Department of Medicine, Ruhr University, Bochum, Germany</a:t>
              </a:r>
            </a:p>
            <a:p>
              <a:pPr>
                <a:lnSpc>
                  <a:spcPct val="150000"/>
                </a:lnSpc>
                <a:spcAft>
                  <a:spcPts val="0"/>
                </a:spcAft>
                <a:tabLst>
                  <a:tab pos="2155825" algn="l"/>
                </a:tabLst>
              </a:pPr>
              <a:r>
                <a:rPr lang="en-GB" sz="1200" b="1" dirty="0">
                  <a:solidFill>
                    <a:srgbClr val="4D4D4D"/>
                  </a:solidFill>
                </a:rPr>
                <a:t>Prof Thomas </a:t>
              </a:r>
              <a:r>
                <a:rPr lang="en-GB" sz="1200" b="1" dirty="0" err="1" smtClean="0">
                  <a:solidFill>
                    <a:srgbClr val="4D4D4D"/>
                  </a:solidFill>
                </a:rPr>
                <a:t>Gruenberger</a:t>
              </a:r>
              <a:r>
                <a:rPr lang="en-GB" sz="1200" b="1" dirty="0" smtClean="0">
                  <a:solidFill>
                    <a:srgbClr val="4D4D4D"/>
                  </a:solidFill>
                </a:rPr>
                <a:t>	</a:t>
              </a:r>
              <a:r>
                <a:rPr lang="en-GB" sz="1200" dirty="0" smtClean="0">
                  <a:solidFill>
                    <a:srgbClr val="4D4D4D"/>
                  </a:solidFill>
                </a:rPr>
                <a:t>Department of Surgery I, Rudolf Foundation Clinic, Vienna, Austria</a:t>
              </a:r>
              <a:endParaRPr lang="en-US" sz="1200" dirty="0">
                <a:solidFill>
                  <a:srgbClr val="4D4D4D"/>
                </a:solidFill>
              </a:endParaRPr>
            </a:p>
          </p:txBody>
        </p:sp>
        <p:grpSp>
          <p:nvGrpSpPr>
            <p:cNvPr id="19" name="Group 18"/>
            <p:cNvGrpSpPr/>
            <p:nvPr/>
          </p:nvGrpSpPr>
          <p:grpSpPr>
            <a:xfrm>
              <a:off x="6904141" y="1308645"/>
              <a:ext cx="1891843" cy="723731"/>
              <a:chOff x="6489910" y="1615023"/>
              <a:chExt cx="1520201" cy="581558"/>
            </a:xfrm>
          </p:grpSpPr>
          <p:pic>
            <p:nvPicPr>
              <p:cNvPr id="7" name="Picture 6"/>
              <p:cNvPicPr>
                <a:picLocks/>
              </p:cNvPicPr>
              <p:nvPr/>
            </p:nvPicPr>
            <p:blipFill rotWithShape="1">
              <a:blip r:embed="rId8" cstate="print">
                <a:extLst>
                  <a:ext uri="{28A0092B-C50C-407E-A947-70E740481C1C}">
                    <a14:useLocalDpi xmlns:a14="http://schemas.microsoft.com/office/drawing/2010/main" xmlns="" val="0"/>
                  </a:ext>
                </a:extLst>
              </a:blip>
              <a:srcRect t="2449" b="14763"/>
              <a:stretch/>
            </p:blipFill>
            <p:spPr>
              <a:xfrm>
                <a:off x="7007694" y="1615023"/>
                <a:ext cx="484632" cy="581558"/>
              </a:xfrm>
              <a:prstGeom prst="rect">
                <a:avLst/>
              </a:prstGeom>
            </p:spPr>
          </p:pic>
          <p:pic>
            <p:nvPicPr>
              <p:cNvPr id="8" name="Picture 7"/>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89910" y="1615023"/>
                <a:ext cx="484632" cy="581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15"/>
              <p:cNvPicPr>
                <a:picLocks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525479" y="1615023"/>
                <a:ext cx="484632" cy="581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xmlns="" val="295515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5262979"/>
          </a:xfrm>
          <a:prstGeom prst="rect">
            <a:avLst/>
          </a:prstGeom>
          <a:noFill/>
        </p:spPr>
        <p:txBody>
          <a:bodyPr wrap="square" lIns="0" rtlCol="0">
            <a:spAutoFit/>
          </a:bodyPr>
          <a:lstStyle/>
          <a:p>
            <a:pPr>
              <a:buClr>
                <a:srgbClr val="043882"/>
              </a:buClr>
            </a:pPr>
            <a:r>
              <a:rPr lang="en-GB" sz="1600" b="1" dirty="0" smtClean="0">
                <a:solidFill>
                  <a:srgbClr val="4D4D4D"/>
                </a:solidFill>
              </a:rPr>
              <a:t>Key results</a:t>
            </a: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a:buClr>
                <a:srgbClr val="043882"/>
              </a:buClr>
            </a:pPr>
            <a:endParaRPr lang="en-GB" sz="1600" dirty="0">
              <a:solidFill>
                <a:srgbClr val="4D4D4D"/>
              </a:solidFill>
            </a:endParaRPr>
          </a:p>
          <a:p>
            <a:pPr marL="285750" indent="-285750">
              <a:buClr>
                <a:srgbClr val="043882"/>
              </a:buClr>
              <a:buFont typeface="Arial" panose="020B0604020202020204" pitchFamily="34" charset="0"/>
              <a:buChar char="•"/>
            </a:pPr>
            <a:r>
              <a:rPr lang="en-GB" sz="1600" dirty="0" smtClean="0">
                <a:solidFill>
                  <a:srgbClr val="4D4D4D"/>
                </a:solidFill>
              </a:rPr>
              <a:t>The most common grade ≥3 AEs occurring in &gt;1% in either group were: diarrhoea, anorexia, nausea and fatigue</a:t>
            </a:r>
          </a:p>
          <a:p>
            <a:pPr>
              <a:buClr>
                <a:srgbClr val="043882"/>
              </a:buClr>
            </a:pPr>
            <a:r>
              <a:rPr lang="en-GB" sz="1600" b="1" dirty="0" smtClean="0">
                <a:solidFill>
                  <a:srgbClr val="4D4D4D"/>
                </a:solidFill>
              </a:rPr>
              <a:t>Conclusions</a:t>
            </a:r>
            <a:endParaRPr lang="en-GB" sz="1600" b="1" dirty="0">
              <a:solidFill>
                <a:srgbClr val="4D4D4D"/>
              </a:solidFill>
            </a:endParaRPr>
          </a:p>
          <a:p>
            <a:pPr marL="285750" indent="-285750">
              <a:buClr>
                <a:srgbClr val="043882"/>
              </a:buClr>
              <a:buFont typeface="Arial" panose="020B0604020202020204" pitchFamily="34" charset="0"/>
              <a:buChar char="•"/>
            </a:pPr>
            <a:r>
              <a:rPr lang="en-GB" sz="1600" b="1" dirty="0" smtClean="0">
                <a:solidFill>
                  <a:srgbClr val="4D4D4D"/>
                </a:solidFill>
              </a:rPr>
              <a:t>S-1 demonstrated superiority to UFT in relapse-free survival in patients with curatively resected stage II/III rectal cancer with no preoperative </a:t>
            </a:r>
            <a:r>
              <a:rPr lang="en-GB" sz="1600" b="1" dirty="0" err="1" smtClean="0">
                <a:solidFill>
                  <a:srgbClr val="4D4D4D"/>
                </a:solidFill>
              </a:rPr>
              <a:t>chemoradiotherapy</a:t>
            </a:r>
            <a:endParaRPr lang="en-GB" sz="1600" b="1" dirty="0" smtClean="0">
              <a:solidFill>
                <a:srgbClr val="4D4D4D"/>
              </a:solidFill>
            </a:endParaRPr>
          </a:p>
          <a:p>
            <a:pPr marL="285750" indent="-285750">
              <a:buClr>
                <a:srgbClr val="043882"/>
              </a:buClr>
              <a:buFont typeface="Arial" panose="020B0604020202020204" pitchFamily="34" charset="0"/>
              <a:buChar char="•"/>
            </a:pPr>
            <a:r>
              <a:rPr lang="en-GB" sz="1600" b="1" dirty="0" smtClean="0">
                <a:solidFill>
                  <a:srgbClr val="4D4D4D"/>
                </a:solidFill>
              </a:rPr>
              <a:t>Incidence </a:t>
            </a:r>
            <a:r>
              <a:rPr lang="en-GB" sz="1600" b="1" dirty="0">
                <a:solidFill>
                  <a:srgbClr val="4D4D4D"/>
                </a:solidFill>
              </a:rPr>
              <a:t>of </a:t>
            </a:r>
            <a:r>
              <a:rPr lang="en-GB" sz="1600" b="1" dirty="0" smtClean="0">
                <a:solidFill>
                  <a:srgbClr val="4D4D4D"/>
                </a:solidFill>
              </a:rPr>
              <a:t>grade </a:t>
            </a:r>
            <a:r>
              <a:rPr lang="en-GB" sz="1600" b="1" dirty="0">
                <a:solidFill>
                  <a:srgbClr val="4D4D4D"/>
                </a:solidFill>
              </a:rPr>
              <a:t>≥3 AEs was comparable between the two treatment </a:t>
            </a:r>
            <a:r>
              <a:rPr lang="en-GB" sz="1600" b="1" dirty="0" smtClean="0">
                <a:solidFill>
                  <a:srgbClr val="4D4D4D"/>
                </a:solidFill>
              </a:rPr>
              <a:t>groups </a:t>
            </a:r>
          </a:p>
          <a:p>
            <a:pPr marL="285750" indent="-285750">
              <a:buClr>
                <a:srgbClr val="043882"/>
              </a:buClr>
              <a:buFont typeface="Arial" panose="020B0604020202020204" pitchFamily="34" charset="0"/>
              <a:buChar char="•"/>
            </a:pPr>
            <a:r>
              <a:rPr lang="en-GB" sz="1600" b="1" dirty="0" smtClean="0">
                <a:solidFill>
                  <a:srgbClr val="4D4D4D"/>
                </a:solidFill>
              </a:rPr>
              <a:t>S-1 has become the standard postoperative adjuvant chemotherapy for resected </a:t>
            </a:r>
            <a:br>
              <a:rPr lang="en-GB" sz="1600" b="1" dirty="0" smtClean="0">
                <a:solidFill>
                  <a:srgbClr val="4D4D4D"/>
                </a:solidFill>
              </a:rPr>
            </a:br>
            <a:r>
              <a:rPr lang="en-GB" sz="1600" b="1" dirty="0" smtClean="0">
                <a:solidFill>
                  <a:srgbClr val="4D4D4D"/>
                </a:solidFill>
              </a:rPr>
              <a:t>stage II/III rectal cancer</a:t>
            </a:r>
          </a:p>
        </p:txBody>
      </p:sp>
      <p:sp>
        <p:nvSpPr>
          <p:cNvPr id="15" name="Title 5"/>
          <p:cNvSpPr>
            <a:spLocks noGrp="1"/>
          </p:cNvSpPr>
          <p:nvPr>
            <p:ph type="title"/>
          </p:nvPr>
        </p:nvSpPr>
        <p:spPr>
          <a:xfrm>
            <a:off x="365124" y="179614"/>
            <a:ext cx="8238945" cy="807720"/>
          </a:xfrm>
        </p:spPr>
        <p:txBody>
          <a:bodyPr/>
          <a:lstStyle/>
          <a:p>
            <a:r>
              <a:rPr lang="en-GB" sz="1800" dirty="0" smtClean="0"/>
              <a:t>3515: A randomized phase III trial comparing S-1 versus UFT as adjuvant chemotherapy for stage II/III rectal cancer (JFMC35-C1: ACTS-RC) </a:t>
            </a:r>
            <a:br>
              <a:rPr lang="en-GB" sz="1800" dirty="0" smtClean="0"/>
            </a:br>
            <a:r>
              <a:rPr lang="en-GB" sz="1800" dirty="0" smtClean="0"/>
              <a:t>– Murata A, </a:t>
            </a:r>
            <a:r>
              <a:rPr lang="en-GB" sz="1800" dirty="0"/>
              <a:t>et al</a:t>
            </a:r>
          </a:p>
        </p:txBody>
      </p:sp>
      <p:sp>
        <p:nvSpPr>
          <p:cNvPr id="18" name="Text Placeholder 7"/>
          <p:cNvSpPr>
            <a:spLocks noGrp="1"/>
          </p:cNvSpPr>
          <p:nvPr>
            <p:ph type="body" sz="quarter" idx="11"/>
          </p:nvPr>
        </p:nvSpPr>
        <p:spPr>
          <a:xfrm>
            <a:off x="4648200" y="6096000"/>
            <a:ext cx="4343400" cy="487363"/>
          </a:xfrm>
        </p:spPr>
        <p:txBody>
          <a:bodyPr/>
          <a:lstStyle/>
          <a:p>
            <a:r>
              <a:rPr lang="en-GB" dirty="0"/>
              <a:t>Murata </a:t>
            </a:r>
            <a:r>
              <a:rPr lang="fr-FR" dirty="0"/>
              <a:t>et al. </a:t>
            </a:r>
            <a:r>
              <a:rPr lang="en-GB" dirty="0"/>
              <a:t>J </a:t>
            </a:r>
            <a:r>
              <a:rPr lang="en-GB" dirty="0" err="1"/>
              <a:t>Clin</a:t>
            </a:r>
            <a:r>
              <a:rPr lang="en-GB" dirty="0"/>
              <a:t> </a:t>
            </a:r>
            <a:r>
              <a:rPr lang="en-GB" dirty="0" err="1"/>
              <a:t>Oncol</a:t>
            </a:r>
            <a:r>
              <a:rPr lang="en-GB" dirty="0"/>
              <a:t> 2015; 33 (</a:t>
            </a:r>
            <a:r>
              <a:rPr lang="en-GB" dirty="0" err="1"/>
              <a:t>suppl</a:t>
            </a:r>
            <a:r>
              <a:rPr lang="en-GB" dirty="0"/>
              <a:t>): </a:t>
            </a:r>
            <a:r>
              <a:rPr lang="en-GB" dirty="0" err="1"/>
              <a:t>abstr</a:t>
            </a:r>
            <a:r>
              <a:rPr lang="en-GB" dirty="0"/>
              <a:t> 3515</a:t>
            </a:r>
          </a:p>
        </p:txBody>
      </p:sp>
      <p:sp>
        <p:nvSpPr>
          <p:cNvPr id="20" name="TextBox 19"/>
          <p:cNvSpPr txBox="1"/>
          <p:nvPr/>
        </p:nvSpPr>
        <p:spPr>
          <a:xfrm>
            <a:off x="5865894" y="1449007"/>
            <a:ext cx="1715534" cy="338554"/>
          </a:xfrm>
          <a:prstGeom prst="rect">
            <a:avLst/>
          </a:prstGeom>
          <a:noFill/>
        </p:spPr>
        <p:txBody>
          <a:bodyPr wrap="none" rtlCol="0">
            <a:spAutoFit/>
          </a:bodyPr>
          <a:lstStyle/>
          <a:p>
            <a:r>
              <a:rPr lang="en-GB" sz="1600" b="1" dirty="0" smtClean="0">
                <a:solidFill>
                  <a:srgbClr val="4D4D4D"/>
                </a:solidFill>
              </a:rPr>
              <a:t>Overall survival</a:t>
            </a:r>
            <a:endParaRPr lang="en-GB" sz="1600" b="1" dirty="0">
              <a:solidFill>
                <a:srgbClr val="4D4D4D"/>
              </a:solidFill>
            </a:endParaRPr>
          </a:p>
        </p:txBody>
      </p:sp>
      <p:sp>
        <p:nvSpPr>
          <p:cNvPr id="21" name="TextBox 20"/>
          <p:cNvSpPr txBox="1"/>
          <p:nvPr/>
        </p:nvSpPr>
        <p:spPr>
          <a:xfrm>
            <a:off x="1446294" y="1449007"/>
            <a:ext cx="2249334" cy="338554"/>
          </a:xfrm>
          <a:prstGeom prst="rect">
            <a:avLst/>
          </a:prstGeom>
          <a:noFill/>
        </p:spPr>
        <p:txBody>
          <a:bodyPr wrap="none" rtlCol="0">
            <a:spAutoFit/>
          </a:bodyPr>
          <a:lstStyle/>
          <a:p>
            <a:r>
              <a:rPr lang="en-GB" sz="1600" b="1" dirty="0" smtClean="0">
                <a:solidFill>
                  <a:srgbClr val="4D4D4D"/>
                </a:solidFill>
              </a:rPr>
              <a:t>Relapse-free survival</a:t>
            </a:r>
            <a:endParaRPr lang="en-GB" sz="1600" b="1" dirty="0">
              <a:solidFill>
                <a:srgbClr val="4D4D4D"/>
              </a:solidFill>
            </a:endParaRPr>
          </a:p>
        </p:txBody>
      </p:sp>
      <p:sp>
        <p:nvSpPr>
          <p:cNvPr id="252" name="Freeform 5"/>
          <p:cNvSpPr>
            <a:spLocks/>
          </p:cNvSpPr>
          <p:nvPr/>
        </p:nvSpPr>
        <p:spPr bwMode="auto">
          <a:xfrm>
            <a:off x="1138238" y="1767375"/>
            <a:ext cx="2589213" cy="977900"/>
          </a:xfrm>
          <a:custGeom>
            <a:avLst/>
            <a:gdLst>
              <a:gd name="T0" fmla="*/ 56 w 1631"/>
              <a:gd name="T1" fmla="*/ 7 h 616"/>
              <a:gd name="T2" fmla="*/ 89 w 1631"/>
              <a:gd name="T3" fmla="*/ 13 h 616"/>
              <a:gd name="T4" fmla="*/ 96 w 1631"/>
              <a:gd name="T5" fmla="*/ 33 h 616"/>
              <a:gd name="T6" fmla="*/ 116 w 1631"/>
              <a:gd name="T7" fmla="*/ 40 h 616"/>
              <a:gd name="T8" fmla="*/ 126 w 1631"/>
              <a:gd name="T9" fmla="*/ 50 h 616"/>
              <a:gd name="T10" fmla="*/ 139 w 1631"/>
              <a:gd name="T11" fmla="*/ 57 h 616"/>
              <a:gd name="T12" fmla="*/ 159 w 1631"/>
              <a:gd name="T13" fmla="*/ 63 h 616"/>
              <a:gd name="T14" fmla="*/ 165 w 1631"/>
              <a:gd name="T15" fmla="*/ 76 h 616"/>
              <a:gd name="T16" fmla="*/ 178 w 1631"/>
              <a:gd name="T17" fmla="*/ 86 h 616"/>
              <a:gd name="T18" fmla="*/ 185 w 1631"/>
              <a:gd name="T19" fmla="*/ 93 h 616"/>
              <a:gd name="T20" fmla="*/ 205 w 1631"/>
              <a:gd name="T21" fmla="*/ 106 h 616"/>
              <a:gd name="T22" fmla="*/ 215 w 1631"/>
              <a:gd name="T23" fmla="*/ 129 h 616"/>
              <a:gd name="T24" fmla="*/ 231 w 1631"/>
              <a:gd name="T25" fmla="*/ 136 h 616"/>
              <a:gd name="T26" fmla="*/ 234 w 1631"/>
              <a:gd name="T27" fmla="*/ 162 h 616"/>
              <a:gd name="T28" fmla="*/ 258 w 1631"/>
              <a:gd name="T29" fmla="*/ 169 h 616"/>
              <a:gd name="T30" fmla="*/ 268 w 1631"/>
              <a:gd name="T31" fmla="*/ 172 h 616"/>
              <a:gd name="T32" fmla="*/ 274 w 1631"/>
              <a:gd name="T33" fmla="*/ 186 h 616"/>
              <a:gd name="T34" fmla="*/ 291 w 1631"/>
              <a:gd name="T35" fmla="*/ 192 h 616"/>
              <a:gd name="T36" fmla="*/ 294 w 1631"/>
              <a:gd name="T37" fmla="*/ 199 h 616"/>
              <a:gd name="T38" fmla="*/ 314 w 1631"/>
              <a:gd name="T39" fmla="*/ 202 h 616"/>
              <a:gd name="T40" fmla="*/ 334 w 1631"/>
              <a:gd name="T41" fmla="*/ 212 h 616"/>
              <a:gd name="T42" fmla="*/ 343 w 1631"/>
              <a:gd name="T43" fmla="*/ 225 h 616"/>
              <a:gd name="T44" fmla="*/ 357 w 1631"/>
              <a:gd name="T45" fmla="*/ 232 h 616"/>
              <a:gd name="T46" fmla="*/ 363 w 1631"/>
              <a:gd name="T47" fmla="*/ 239 h 616"/>
              <a:gd name="T48" fmla="*/ 409 w 1631"/>
              <a:gd name="T49" fmla="*/ 245 h 616"/>
              <a:gd name="T50" fmla="*/ 419 w 1631"/>
              <a:gd name="T51" fmla="*/ 258 h 616"/>
              <a:gd name="T52" fmla="*/ 439 w 1631"/>
              <a:gd name="T53" fmla="*/ 262 h 616"/>
              <a:gd name="T54" fmla="*/ 452 w 1631"/>
              <a:gd name="T55" fmla="*/ 268 h 616"/>
              <a:gd name="T56" fmla="*/ 485 w 1631"/>
              <a:gd name="T57" fmla="*/ 272 h 616"/>
              <a:gd name="T58" fmla="*/ 495 w 1631"/>
              <a:gd name="T59" fmla="*/ 282 h 616"/>
              <a:gd name="T60" fmla="*/ 518 w 1631"/>
              <a:gd name="T61" fmla="*/ 285 h 616"/>
              <a:gd name="T62" fmla="*/ 525 w 1631"/>
              <a:gd name="T63" fmla="*/ 295 h 616"/>
              <a:gd name="T64" fmla="*/ 545 w 1631"/>
              <a:gd name="T65" fmla="*/ 298 h 616"/>
              <a:gd name="T66" fmla="*/ 571 w 1631"/>
              <a:gd name="T67" fmla="*/ 311 h 616"/>
              <a:gd name="T68" fmla="*/ 601 w 1631"/>
              <a:gd name="T69" fmla="*/ 315 h 616"/>
              <a:gd name="T70" fmla="*/ 611 w 1631"/>
              <a:gd name="T71" fmla="*/ 318 h 616"/>
              <a:gd name="T72" fmla="*/ 624 w 1631"/>
              <a:gd name="T73" fmla="*/ 321 h 616"/>
              <a:gd name="T74" fmla="*/ 670 w 1631"/>
              <a:gd name="T75" fmla="*/ 331 h 616"/>
              <a:gd name="T76" fmla="*/ 720 w 1631"/>
              <a:gd name="T77" fmla="*/ 335 h 616"/>
              <a:gd name="T78" fmla="*/ 740 w 1631"/>
              <a:gd name="T79" fmla="*/ 345 h 616"/>
              <a:gd name="T80" fmla="*/ 825 w 1631"/>
              <a:gd name="T81" fmla="*/ 348 h 616"/>
              <a:gd name="T82" fmla="*/ 885 w 1631"/>
              <a:gd name="T83" fmla="*/ 358 h 616"/>
              <a:gd name="T84" fmla="*/ 931 w 1631"/>
              <a:gd name="T85" fmla="*/ 361 h 616"/>
              <a:gd name="T86" fmla="*/ 977 w 1631"/>
              <a:gd name="T87" fmla="*/ 368 h 616"/>
              <a:gd name="T88" fmla="*/ 1370 w 1631"/>
              <a:gd name="T89" fmla="*/ 388 h 616"/>
              <a:gd name="T90" fmla="*/ 1489 w 1631"/>
              <a:gd name="T91" fmla="*/ 411 h 616"/>
              <a:gd name="T92" fmla="*/ 1552 w 1631"/>
              <a:gd name="T93" fmla="*/ 616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31" h="616">
                <a:moveTo>
                  <a:pt x="0" y="0"/>
                </a:moveTo>
                <a:lnTo>
                  <a:pt x="56" y="0"/>
                </a:lnTo>
                <a:lnTo>
                  <a:pt x="56" y="7"/>
                </a:lnTo>
                <a:lnTo>
                  <a:pt x="73" y="7"/>
                </a:lnTo>
                <a:lnTo>
                  <a:pt x="73" y="13"/>
                </a:lnTo>
                <a:lnTo>
                  <a:pt x="89" y="13"/>
                </a:lnTo>
                <a:lnTo>
                  <a:pt x="89" y="23"/>
                </a:lnTo>
                <a:lnTo>
                  <a:pt x="96" y="23"/>
                </a:lnTo>
                <a:lnTo>
                  <a:pt x="96" y="33"/>
                </a:lnTo>
                <a:lnTo>
                  <a:pt x="102" y="33"/>
                </a:lnTo>
                <a:lnTo>
                  <a:pt x="102" y="40"/>
                </a:lnTo>
                <a:lnTo>
                  <a:pt x="116" y="40"/>
                </a:lnTo>
                <a:lnTo>
                  <a:pt x="116" y="47"/>
                </a:lnTo>
                <a:lnTo>
                  <a:pt x="126" y="47"/>
                </a:lnTo>
                <a:lnTo>
                  <a:pt x="126" y="50"/>
                </a:lnTo>
                <a:lnTo>
                  <a:pt x="135" y="50"/>
                </a:lnTo>
                <a:lnTo>
                  <a:pt x="139" y="50"/>
                </a:lnTo>
                <a:lnTo>
                  <a:pt x="139" y="57"/>
                </a:lnTo>
                <a:lnTo>
                  <a:pt x="152" y="57"/>
                </a:lnTo>
                <a:lnTo>
                  <a:pt x="152" y="63"/>
                </a:lnTo>
                <a:lnTo>
                  <a:pt x="159" y="63"/>
                </a:lnTo>
                <a:lnTo>
                  <a:pt x="159" y="70"/>
                </a:lnTo>
                <a:lnTo>
                  <a:pt x="165" y="70"/>
                </a:lnTo>
                <a:lnTo>
                  <a:pt x="165" y="76"/>
                </a:lnTo>
                <a:lnTo>
                  <a:pt x="168" y="76"/>
                </a:lnTo>
                <a:lnTo>
                  <a:pt x="168" y="86"/>
                </a:lnTo>
                <a:lnTo>
                  <a:pt x="178" y="86"/>
                </a:lnTo>
                <a:lnTo>
                  <a:pt x="178" y="90"/>
                </a:lnTo>
                <a:lnTo>
                  <a:pt x="185" y="90"/>
                </a:lnTo>
                <a:lnTo>
                  <a:pt x="185" y="93"/>
                </a:lnTo>
                <a:lnTo>
                  <a:pt x="192" y="93"/>
                </a:lnTo>
                <a:lnTo>
                  <a:pt x="192" y="106"/>
                </a:lnTo>
                <a:lnTo>
                  <a:pt x="205" y="106"/>
                </a:lnTo>
                <a:lnTo>
                  <a:pt x="205" y="123"/>
                </a:lnTo>
                <a:lnTo>
                  <a:pt x="215" y="123"/>
                </a:lnTo>
                <a:lnTo>
                  <a:pt x="215" y="129"/>
                </a:lnTo>
                <a:lnTo>
                  <a:pt x="221" y="129"/>
                </a:lnTo>
                <a:lnTo>
                  <a:pt x="221" y="136"/>
                </a:lnTo>
                <a:lnTo>
                  <a:pt x="231" y="136"/>
                </a:lnTo>
                <a:lnTo>
                  <a:pt x="231" y="156"/>
                </a:lnTo>
                <a:lnTo>
                  <a:pt x="234" y="156"/>
                </a:lnTo>
                <a:lnTo>
                  <a:pt x="234" y="162"/>
                </a:lnTo>
                <a:lnTo>
                  <a:pt x="238" y="162"/>
                </a:lnTo>
                <a:lnTo>
                  <a:pt x="238" y="169"/>
                </a:lnTo>
                <a:lnTo>
                  <a:pt x="258" y="169"/>
                </a:lnTo>
                <a:lnTo>
                  <a:pt x="258" y="172"/>
                </a:lnTo>
                <a:lnTo>
                  <a:pt x="264" y="172"/>
                </a:lnTo>
                <a:lnTo>
                  <a:pt x="268" y="172"/>
                </a:lnTo>
                <a:lnTo>
                  <a:pt x="268" y="179"/>
                </a:lnTo>
                <a:lnTo>
                  <a:pt x="274" y="179"/>
                </a:lnTo>
                <a:lnTo>
                  <a:pt x="274" y="186"/>
                </a:lnTo>
                <a:lnTo>
                  <a:pt x="281" y="186"/>
                </a:lnTo>
                <a:lnTo>
                  <a:pt x="281" y="192"/>
                </a:lnTo>
                <a:lnTo>
                  <a:pt x="291" y="192"/>
                </a:lnTo>
                <a:lnTo>
                  <a:pt x="291" y="196"/>
                </a:lnTo>
                <a:lnTo>
                  <a:pt x="294" y="196"/>
                </a:lnTo>
                <a:lnTo>
                  <a:pt x="294" y="199"/>
                </a:lnTo>
                <a:lnTo>
                  <a:pt x="304" y="199"/>
                </a:lnTo>
                <a:lnTo>
                  <a:pt x="304" y="202"/>
                </a:lnTo>
                <a:lnTo>
                  <a:pt x="314" y="202"/>
                </a:lnTo>
                <a:lnTo>
                  <a:pt x="314" y="212"/>
                </a:lnTo>
                <a:lnTo>
                  <a:pt x="327" y="212"/>
                </a:lnTo>
                <a:lnTo>
                  <a:pt x="334" y="212"/>
                </a:lnTo>
                <a:lnTo>
                  <a:pt x="334" y="222"/>
                </a:lnTo>
                <a:lnTo>
                  <a:pt x="343" y="222"/>
                </a:lnTo>
                <a:lnTo>
                  <a:pt x="343" y="225"/>
                </a:lnTo>
                <a:lnTo>
                  <a:pt x="353" y="225"/>
                </a:lnTo>
                <a:lnTo>
                  <a:pt x="353" y="232"/>
                </a:lnTo>
                <a:lnTo>
                  <a:pt x="357" y="232"/>
                </a:lnTo>
                <a:lnTo>
                  <a:pt x="357" y="239"/>
                </a:lnTo>
                <a:lnTo>
                  <a:pt x="363" y="239"/>
                </a:lnTo>
                <a:lnTo>
                  <a:pt x="363" y="239"/>
                </a:lnTo>
                <a:lnTo>
                  <a:pt x="383" y="239"/>
                </a:lnTo>
                <a:lnTo>
                  <a:pt x="383" y="245"/>
                </a:lnTo>
                <a:lnTo>
                  <a:pt x="409" y="245"/>
                </a:lnTo>
                <a:lnTo>
                  <a:pt x="409" y="252"/>
                </a:lnTo>
                <a:lnTo>
                  <a:pt x="419" y="252"/>
                </a:lnTo>
                <a:lnTo>
                  <a:pt x="419" y="258"/>
                </a:lnTo>
                <a:lnTo>
                  <a:pt x="436" y="258"/>
                </a:lnTo>
                <a:lnTo>
                  <a:pt x="436" y="262"/>
                </a:lnTo>
                <a:lnTo>
                  <a:pt x="439" y="262"/>
                </a:lnTo>
                <a:lnTo>
                  <a:pt x="439" y="265"/>
                </a:lnTo>
                <a:lnTo>
                  <a:pt x="452" y="265"/>
                </a:lnTo>
                <a:lnTo>
                  <a:pt x="452" y="268"/>
                </a:lnTo>
                <a:lnTo>
                  <a:pt x="475" y="268"/>
                </a:lnTo>
                <a:lnTo>
                  <a:pt x="475" y="272"/>
                </a:lnTo>
                <a:lnTo>
                  <a:pt x="485" y="272"/>
                </a:lnTo>
                <a:lnTo>
                  <a:pt x="485" y="275"/>
                </a:lnTo>
                <a:lnTo>
                  <a:pt x="495" y="275"/>
                </a:lnTo>
                <a:lnTo>
                  <a:pt x="495" y="282"/>
                </a:lnTo>
                <a:lnTo>
                  <a:pt x="499" y="282"/>
                </a:lnTo>
                <a:lnTo>
                  <a:pt x="499" y="285"/>
                </a:lnTo>
                <a:lnTo>
                  <a:pt x="518" y="285"/>
                </a:lnTo>
                <a:lnTo>
                  <a:pt x="518" y="288"/>
                </a:lnTo>
                <a:lnTo>
                  <a:pt x="525" y="288"/>
                </a:lnTo>
                <a:lnTo>
                  <a:pt x="525" y="295"/>
                </a:lnTo>
                <a:lnTo>
                  <a:pt x="532" y="295"/>
                </a:lnTo>
                <a:lnTo>
                  <a:pt x="532" y="298"/>
                </a:lnTo>
                <a:lnTo>
                  <a:pt x="545" y="298"/>
                </a:lnTo>
                <a:lnTo>
                  <a:pt x="545" y="305"/>
                </a:lnTo>
                <a:lnTo>
                  <a:pt x="571" y="305"/>
                </a:lnTo>
                <a:lnTo>
                  <a:pt x="571" y="311"/>
                </a:lnTo>
                <a:lnTo>
                  <a:pt x="575" y="311"/>
                </a:lnTo>
                <a:lnTo>
                  <a:pt x="575" y="315"/>
                </a:lnTo>
                <a:lnTo>
                  <a:pt x="601" y="315"/>
                </a:lnTo>
                <a:lnTo>
                  <a:pt x="601" y="318"/>
                </a:lnTo>
                <a:lnTo>
                  <a:pt x="604" y="318"/>
                </a:lnTo>
                <a:lnTo>
                  <a:pt x="611" y="318"/>
                </a:lnTo>
                <a:lnTo>
                  <a:pt x="611" y="321"/>
                </a:lnTo>
                <a:lnTo>
                  <a:pt x="621" y="321"/>
                </a:lnTo>
                <a:lnTo>
                  <a:pt x="624" y="321"/>
                </a:lnTo>
                <a:lnTo>
                  <a:pt x="624" y="328"/>
                </a:lnTo>
                <a:lnTo>
                  <a:pt x="670" y="328"/>
                </a:lnTo>
                <a:lnTo>
                  <a:pt x="670" y="331"/>
                </a:lnTo>
                <a:lnTo>
                  <a:pt x="707" y="331"/>
                </a:lnTo>
                <a:lnTo>
                  <a:pt x="707" y="335"/>
                </a:lnTo>
                <a:lnTo>
                  <a:pt x="720" y="335"/>
                </a:lnTo>
                <a:lnTo>
                  <a:pt x="720" y="338"/>
                </a:lnTo>
                <a:lnTo>
                  <a:pt x="740" y="338"/>
                </a:lnTo>
                <a:lnTo>
                  <a:pt x="740" y="345"/>
                </a:lnTo>
                <a:lnTo>
                  <a:pt x="759" y="345"/>
                </a:lnTo>
                <a:lnTo>
                  <a:pt x="759" y="348"/>
                </a:lnTo>
                <a:lnTo>
                  <a:pt x="825" y="348"/>
                </a:lnTo>
                <a:lnTo>
                  <a:pt x="825" y="351"/>
                </a:lnTo>
                <a:lnTo>
                  <a:pt x="885" y="351"/>
                </a:lnTo>
                <a:lnTo>
                  <a:pt x="885" y="358"/>
                </a:lnTo>
                <a:lnTo>
                  <a:pt x="908" y="358"/>
                </a:lnTo>
                <a:lnTo>
                  <a:pt x="908" y="361"/>
                </a:lnTo>
                <a:lnTo>
                  <a:pt x="931" y="361"/>
                </a:lnTo>
                <a:lnTo>
                  <a:pt x="931" y="364"/>
                </a:lnTo>
                <a:lnTo>
                  <a:pt x="931" y="368"/>
                </a:lnTo>
                <a:lnTo>
                  <a:pt x="977" y="368"/>
                </a:lnTo>
                <a:lnTo>
                  <a:pt x="977" y="374"/>
                </a:lnTo>
                <a:lnTo>
                  <a:pt x="1370" y="374"/>
                </a:lnTo>
                <a:lnTo>
                  <a:pt x="1370" y="388"/>
                </a:lnTo>
                <a:lnTo>
                  <a:pt x="1380" y="388"/>
                </a:lnTo>
                <a:lnTo>
                  <a:pt x="1380" y="411"/>
                </a:lnTo>
                <a:lnTo>
                  <a:pt x="1489" y="411"/>
                </a:lnTo>
                <a:lnTo>
                  <a:pt x="1489" y="450"/>
                </a:lnTo>
                <a:lnTo>
                  <a:pt x="1552" y="450"/>
                </a:lnTo>
                <a:lnTo>
                  <a:pt x="1552" y="616"/>
                </a:lnTo>
                <a:lnTo>
                  <a:pt x="1631" y="616"/>
                </a:lnTo>
              </a:path>
            </a:pathLst>
          </a:cu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3" name="Line 6"/>
          <p:cNvSpPr>
            <a:spLocks noChangeShapeType="1"/>
          </p:cNvSpPr>
          <p:nvPr/>
        </p:nvSpPr>
        <p:spPr bwMode="auto">
          <a:xfrm>
            <a:off x="1138238" y="1730862"/>
            <a:ext cx="0" cy="42863"/>
          </a:xfrm>
          <a:prstGeom prst="line">
            <a:avLst/>
          </a:prstGeom>
          <a:noFill/>
          <a:ln w="11113"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4" name="Rectangle 7"/>
          <p:cNvSpPr>
            <a:spLocks noChangeArrowheads="1"/>
          </p:cNvSpPr>
          <p:nvPr/>
        </p:nvSpPr>
        <p:spPr bwMode="auto">
          <a:xfrm>
            <a:off x="1190625" y="1730862"/>
            <a:ext cx="11113" cy="4286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5" name="Rectangle 8"/>
          <p:cNvSpPr>
            <a:spLocks noChangeArrowheads="1"/>
          </p:cNvSpPr>
          <p:nvPr/>
        </p:nvSpPr>
        <p:spPr bwMode="auto">
          <a:xfrm>
            <a:off x="1368425" y="1826112"/>
            <a:ext cx="15875"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6" name="Rectangle 9"/>
          <p:cNvSpPr>
            <a:spLocks noChangeArrowheads="1"/>
          </p:cNvSpPr>
          <p:nvPr/>
        </p:nvSpPr>
        <p:spPr bwMode="auto">
          <a:xfrm>
            <a:off x="1646238" y="2072175"/>
            <a:ext cx="15875"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7" name="Rectangle 10"/>
          <p:cNvSpPr>
            <a:spLocks noChangeArrowheads="1"/>
          </p:cNvSpPr>
          <p:nvPr/>
        </p:nvSpPr>
        <p:spPr bwMode="auto">
          <a:xfrm>
            <a:off x="1725613" y="2115037"/>
            <a:ext cx="15875" cy="3175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8" name="Rectangle 11"/>
          <p:cNvSpPr>
            <a:spLocks noChangeArrowheads="1"/>
          </p:cNvSpPr>
          <p:nvPr/>
        </p:nvSpPr>
        <p:spPr bwMode="auto">
          <a:xfrm>
            <a:off x="1782763" y="2130912"/>
            <a:ext cx="15875" cy="3175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9" name="Rectangle 12"/>
          <p:cNvSpPr>
            <a:spLocks noChangeArrowheads="1"/>
          </p:cNvSpPr>
          <p:nvPr/>
        </p:nvSpPr>
        <p:spPr bwMode="auto">
          <a:xfrm>
            <a:off x="1898650" y="2167425"/>
            <a:ext cx="15875"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0" name="Rectangle 13"/>
          <p:cNvSpPr>
            <a:spLocks noChangeArrowheads="1"/>
          </p:cNvSpPr>
          <p:nvPr/>
        </p:nvSpPr>
        <p:spPr bwMode="auto">
          <a:xfrm>
            <a:off x="2035175" y="2219812"/>
            <a:ext cx="15875"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1" name="Rectangle 14"/>
          <p:cNvSpPr>
            <a:spLocks noChangeArrowheads="1"/>
          </p:cNvSpPr>
          <p:nvPr/>
        </p:nvSpPr>
        <p:spPr bwMode="auto">
          <a:xfrm>
            <a:off x="2087563" y="2235687"/>
            <a:ext cx="15875"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2" name="Rectangle 15"/>
          <p:cNvSpPr>
            <a:spLocks noChangeArrowheads="1"/>
          </p:cNvSpPr>
          <p:nvPr/>
        </p:nvSpPr>
        <p:spPr bwMode="auto">
          <a:xfrm>
            <a:off x="2108200" y="2240450"/>
            <a:ext cx="15875"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3" name="Rectangle 16"/>
          <p:cNvSpPr>
            <a:spLocks noChangeArrowheads="1"/>
          </p:cNvSpPr>
          <p:nvPr/>
        </p:nvSpPr>
        <p:spPr bwMode="auto">
          <a:xfrm>
            <a:off x="2176463" y="2251562"/>
            <a:ext cx="20638"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4" name="Rectangle 17"/>
          <p:cNvSpPr>
            <a:spLocks noChangeArrowheads="1"/>
          </p:cNvSpPr>
          <p:nvPr/>
        </p:nvSpPr>
        <p:spPr bwMode="auto">
          <a:xfrm>
            <a:off x="2370138" y="2276962"/>
            <a:ext cx="15875" cy="3810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5" name="Rectangle 18"/>
          <p:cNvSpPr>
            <a:spLocks noChangeArrowheads="1"/>
          </p:cNvSpPr>
          <p:nvPr/>
        </p:nvSpPr>
        <p:spPr bwMode="auto">
          <a:xfrm>
            <a:off x="2411413" y="2276962"/>
            <a:ext cx="11113" cy="38100"/>
          </a:xfrm>
          <a:prstGeom prst="rect">
            <a:avLst/>
          </a:prstGeom>
          <a:solidFill>
            <a:schemeClr val="accent4"/>
          </a:solidFill>
          <a:ln w="952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6" name="Rectangle 19"/>
          <p:cNvSpPr>
            <a:spLocks noChangeArrowheads="1"/>
          </p:cNvSpPr>
          <p:nvPr/>
        </p:nvSpPr>
        <p:spPr bwMode="auto">
          <a:xfrm>
            <a:off x="2417763" y="2283312"/>
            <a:ext cx="14288"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7" name="Rectangle 20"/>
          <p:cNvSpPr>
            <a:spLocks noChangeArrowheads="1"/>
          </p:cNvSpPr>
          <p:nvPr/>
        </p:nvSpPr>
        <p:spPr bwMode="auto">
          <a:xfrm>
            <a:off x="2438400" y="2283312"/>
            <a:ext cx="20638"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8" name="Rectangle 21"/>
          <p:cNvSpPr>
            <a:spLocks noChangeArrowheads="1"/>
          </p:cNvSpPr>
          <p:nvPr/>
        </p:nvSpPr>
        <p:spPr bwMode="auto">
          <a:xfrm>
            <a:off x="2506663" y="2283312"/>
            <a:ext cx="15875"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9" name="Rectangle 22"/>
          <p:cNvSpPr>
            <a:spLocks noChangeArrowheads="1"/>
          </p:cNvSpPr>
          <p:nvPr/>
        </p:nvSpPr>
        <p:spPr bwMode="auto">
          <a:xfrm>
            <a:off x="2574925" y="2299187"/>
            <a:ext cx="15875"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0" name="Rectangle 23"/>
          <p:cNvSpPr>
            <a:spLocks noChangeArrowheads="1"/>
          </p:cNvSpPr>
          <p:nvPr/>
        </p:nvSpPr>
        <p:spPr bwMode="auto">
          <a:xfrm>
            <a:off x="2595563" y="2303950"/>
            <a:ext cx="15875"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1" name="Rectangle 24"/>
          <p:cNvSpPr>
            <a:spLocks noChangeArrowheads="1"/>
          </p:cNvSpPr>
          <p:nvPr/>
        </p:nvSpPr>
        <p:spPr bwMode="auto">
          <a:xfrm>
            <a:off x="2611438" y="2308712"/>
            <a:ext cx="15875"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2" name="Rectangle 25"/>
          <p:cNvSpPr>
            <a:spLocks noChangeArrowheads="1"/>
          </p:cNvSpPr>
          <p:nvPr/>
        </p:nvSpPr>
        <p:spPr bwMode="auto">
          <a:xfrm>
            <a:off x="2636838" y="2315062"/>
            <a:ext cx="20638"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3" name="Rectangle 26"/>
          <p:cNvSpPr>
            <a:spLocks noChangeArrowheads="1"/>
          </p:cNvSpPr>
          <p:nvPr/>
        </p:nvSpPr>
        <p:spPr bwMode="auto">
          <a:xfrm>
            <a:off x="2668588" y="2315062"/>
            <a:ext cx="20638"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4" name="Rectangle 27"/>
          <p:cNvSpPr>
            <a:spLocks noChangeArrowheads="1"/>
          </p:cNvSpPr>
          <p:nvPr/>
        </p:nvSpPr>
        <p:spPr bwMode="auto">
          <a:xfrm>
            <a:off x="2700338" y="2319825"/>
            <a:ext cx="25400"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5" name="Rectangle 28"/>
          <p:cNvSpPr>
            <a:spLocks noChangeArrowheads="1"/>
          </p:cNvSpPr>
          <p:nvPr/>
        </p:nvSpPr>
        <p:spPr bwMode="auto">
          <a:xfrm>
            <a:off x="2725738" y="2324587"/>
            <a:ext cx="42863" cy="3175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6" name="Rectangle 29"/>
          <p:cNvSpPr>
            <a:spLocks noChangeArrowheads="1"/>
          </p:cNvSpPr>
          <p:nvPr/>
        </p:nvSpPr>
        <p:spPr bwMode="auto">
          <a:xfrm>
            <a:off x="3025775" y="2324587"/>
            <a:ext cx="119063" cy="3175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7" name="Rectangle 30"/>
          <p:cNvSpPr>
            <a:spLocks noChangeArrowheads="1"/>
          </p:cNvSpPr>
          <p:nvPr/>
        </p:nvSpPr>
        <p:spPr bwMode="auto">
          <a:xfrm>
            <a:off x="3182938" y="2324587"/>
            <a:ext cx="114300" cy="3175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8" name="Rectangle 31"/>
          <p:cNvSpPr>
            <a:spLocks noChangeArrowheads="1"/>
          </p:cNvSpPr>
          <p:nvPr/>
        </p:nvSpPr>
        <p:spPr bwMode="auto">
          <a:xfrm>
            <a:off x="3381375" y="2376975"/>
            <a:ext cx="79375" cy="4286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9" name="Rectangle 32"/>
          <p:cNvSpPr>
            <a:spLocks noChangeArrowheads="1"/>
          </p:cNvSpPr>
          <p:nvPr/>
        </p:nvSpPr>
        <p:spPr bwMode="auto">
          <a:xfrm>
            <a:off x="3292475" y="2351575"/>
            <a:ext cx="41275" cy="412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0" name="Rectangle 33"/>
          <p:cNvSpPr>
            <a:spLocks noChangeArrowheads="1"/>
          </p:cNvSpPr>
          <p:nvPr/>
        </p:nvSpPr>
        <p:spPr bwMode="auto">
          <a:xfrm>
            <a:off x="3502025" y="2445237"/>
            <a:ext cx="20638"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1" name="Rectangle 34"/>
          <p:cNvSpPr>
            <a:spLocks noChangeArrowheads="1"/>
          </p:cNvSpPr>
          <p:nvPr/>
        </p:nvSpPr>
        <p:spPr bwMode="auto">
          <a:xfrm>
            <a:off x="3349625" y="2376975"/>
            <a:ext cx="20638" cy="4286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2" name="Rectangle 35"/>
          <p:cNvSpPr>
            <a:spLocks noChangeArrowheads="1"/>
          </p:cNvSpPr>
          <p:nvPr/>
        </p:nvSpPr>
        <p:spPr bwMode="auto">
          <a:xfrm>
            <a:off x="3632200" y="2708762"/>
            <a:ext cx="15875" cy="412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3" name="Rectangle 36"/>
          <p:cNvSpPr>
            <a:spLocks noChangeArrowheads="1"/>
          </p:cNvSpPr>
          <p:nvPr/>
        </p:nvSpPr>
        <p:spPr bwMode="auto">
          <a:xfrm>
            <a:off x="3654425" y="2708762"/>
            <a:ext cx="9525" cy="412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4" name="Rectangle 37"/>
          <p:cNvSpPr>
            <a:spLocks noChangeArrowheads="1"/>
          </p:cNvSpPr>
          <p:nvPr/>
        </p:nvSpPr>
        <p:spPr bwMode="auto">
          <a:xfrm>
            <a:off x="3716338" y="2708762"/>
            <a:ext cx="15875" cy="412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5" name="Rectangle 38"/>
          <p:cNvSpPr>
            <a:spLocks noChangeArrowheads="1"/>
          </p:cNvSpPr>
          <p:nvPr/>
        </p:nvSpPr>
        <p:spPr bwMode="auto">
          <a:xfrm>
            <a:off x="3527425" y="2445237"/>
            <a:ext cx="22225"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6" name="Rectangle 39"/>
          <p:cNvSpPr>
            <a:spLocks noChangeArrowheads="1"/>
          </p:cNvSpPr>
          <p:nvPr/>
        </p:nvSpPr>
        <p:spPr bwMode="auto">
          <a:xfrm>
            <a:off x="3554413" y="2445237"/>
            <a:ext cx="52388"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7" name="Rectangle 40"/>
          <p:cNvSpPr>
            <a:spLocks noChangeArrowheads="1"/>
          </p:cNvSpPr>
          <p:nvPr/>
        </p:nvSpPr>
        <p:spPr bwMode="auto">
          <a:xfrm>
            <a:off x="3155950" y="2324587"/>
            <a:ext cx="15875" cy="3175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8" name="Rectangle 41"/>
          <p:cNvSpPr>
            <a:spLocks noChangeArrowheads="1"/>
          </p:cNvSpPr>
          <p:nvPr/>
        </p:nvSpPr>
        <p:spPr bwMode="auto">
          <a:xfrm>
            <a:off x="2768600" y="2324587"/>
            <a:ext cx="250825" cy="3175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9" name="Rectangle 42"/>
          <p:cNvSpPr>
            <a:spLocks noChangeArrowheads="1"/>
          </p:cNvSpPr>
          <p:nvPr/>
        </p:nvSpPr>
        <p:spPr bwMode="auto">
          <a:xfrm>
            <a:off x="2139950" y="2251562"/>
            <a:ext cx="25400"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0" name="Rectangle 43"/>
          <p:cNvSpPr>
            <a:spLocks noChangeArrowheads="1"/>
          </p:cNvSpPr>
          <p:nvPr/>
        </p:nvSpPr>
        <p:spPr bwMode="auto">
          <a:xfrm>
            <a:off x="1798638" y="2135675"/>
            <a:ext cx="20638"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1" name="Freeform 44"/>
          <p:cNvSpPr>
            <a:spLocks/>
          </p:cNvSpPr>
          <p:nvPr/>
        </p:nvSpPr>
        <p:spPr bwMode="auto">
          <a:xfrm>
            <a:off x="1138238" y="1773725"/>
            <a:ext cx="2489200" cy="787400"/>
          </a:xfrm>
          <a:custGeom>
            <a:avLst/>
            <a:gdLst>
              <a:gd name="T0" fmla="*/ 43 w 1568"/>
              <a:gd name="T1" fmla="*/ 6 h 496"/>
              <a:gd name="T2" fmla="*/ 53 w 1568"/>
              <a:gd name="T3" fmla="*/ 13 h 496"/>
              <a:gd name="T4" fmla="*/ 60 w 1568"/>
              <a:gd name="T5" fmla="*/ 33 h 496"/>
              <a:gd name="T6" fmla="*/ 69 w 1568"/>
              <a:gd name="T7" fmla="*/ 39 h 496"/>
              <a:gd name="T8" fmla="*/ 76 w 1568"/>
              <a:gd name="T9" fmla="*/ 46 h 496"/>
              <a:gd name="T10" fmla="*/ 86 w 1568"/>
              <a:gd name="T11" fmla="*/ 56 h 496"/>
              <a:gd name="T12" fmla="*/ 93 w 1568"/>
              <a:gd name="T13" fmla="*/ 69 h 496"/>
              <a:gd name="T14" fmla="*/ 99 w 1568"/>
              <a:gd name="T15" fmla="*/ 79 h 496"/>
              <a:gd name="T16" fmla="*/ 106 w 1568"/>
              <a:gd name="T17" fmla="*/ 96 h 496"/>
              <a:gd name="T18" fmla="*/ 122 w 1568"/>
              <a:gd name="T19" fmla="*/ 105 h 496"/>
              <a:gd name="T20" fmla="*/ 126 w 1568"/>
              <a:gd name="T21" fmla="*/ 125 h 496"/>
              <a:gd name="T22" fmla="*/ 132 w 1568"/>
              <a:gd name="T23" fmla="*/ 135 h 496"/>
              <a:gd name="T24" fmla="*/ 152 w 1568"/>
              <a:gd name="T25" fmla="*/ 142 h 496"/>
              <a:gd name="T26" fmla="*/ 162 w 1568"/>
              <a:gd name="T27" fmla="*/ 155 h 496"/>
              <a:gd name="T28" fmla="*/ 172 w 1568"/>
              <a:gd name="T29" fmla="*/ 162 h 496"/>
              <a:gd name="T30" fmla="*/ 188 w 1568"/>
              <a:gd name="T31" fmla="*/ 178 h 496"/>
              <a:gd name="T32" fmla="*/ 215 w 1568"/>
              <a:gd name="T33" fmla="*/ 188 h 496"/>
              <a:gd name="T34" fmla="*/ 225 w 1568"/>
              <a:gd name="T35" fmla="*/ 205 h 496"/>
              <a:gd name="T36" fmla="*/ 251 w 1568"/>
              <a:gd name="T37" fmla="*/ 211 h 496"/>
              <a:gd name="T38" fmla="*/ 261 w 1568"/>
              <a:gd name="T39" fmla="*/ 221 h 496"/>
              <a:gd name="T40" fmla="*/ 281 w 1568"/>
              <a:gd name="T41" fmla="*/ 225 h 496"/>
              <a:gd name="T42" fmla="*/ 287 w 1568"/>
              <a:gd name="T43" fmla="*/ 241 h 496"/>
              <a:gd name="T44" fmla="*/ 304 w 1568"/>
              <a:gd name="T45" fmla="*/ 254 h 496"/>
              <a:gd name="T46" fmla="*/ 317 w 1568"/>
              <a:gd name="T47" fmla="*/ 271 h 496"/>
              <a:gd name="T48" fmla="*/ 330 w 1568"/>
              <a:gd name="T49" fmla="*/ 281 h 496"/>
              <a:gd name="T50" fmla="*/ 337 w 1568"/>
              <a:gd name="T51" fmla="*/ 291 h 496"/>
              <a:gd name="T52" fmla="*/ 363 w 1568"/>
              <a:gd name="T53" fmla="*/ 301 h 496"/>
              <a:gd name="T54" fmla="*/ 393 w 1568"/>
              <a:gd name="T55" fmla="*/ 311 h 496"/>
              <a:gd name="T56" fmla="*/ 419 w 1568"/>
              <a:gd name="T57" fmla="*/ 317 h 496"/>
              <a:gd name="T58" fmla="*/ 436 w 1568"/>
              <a:gd name="T59" fmla="*/ 334 h 496"/>
              <a:gd name="T60" fmla="*/ 475 w 1568"/>
              <a:gd name="T61" fmla="*/ 337 h 496"/>
              <a:gd name="T62" fmla="*/ 495 w 1568"/>
              <a:gd name="T63" fmla="*/ 347 h 496"/>
              <a:gd name="T64" fmla="*/ 538 w 1568"/>
              <a:gd name="T65" fmla="*/ 350 h 496"/>
              <a:gd name="T66" fmla="*/ 551 w 1568"/>
              <a:gd name="T67" fmla="*/ 360 h 496"/>
              <a:gd name="T68" fmla="*/ 581 w 1568"/>
              <a:gd name="T69" fmla="*/ 367 h 496"/>
              <a:gd name="T70" fmla="*/ 604 w 1568"/>
              <a:gd name="T71" fmla="*/ 377 h 496"/>
              <a:gd name="T72" fmla="*/ 650 w 1568"/>
              <a:gd name="T73" fmla="*/ 384 h 496"/>
              <a:gd name="T74" fmla="*/ 687 w 1568"/>
              <a:gd name="T75" fmla="*/ 397 h 496"/>
              <a:gd name="T76" fmla="*/ 736 w 1568"/>
              <a:gd name="T77" fmla="*/ 403 h 496"/>
              <a:gd name="T78" fmla="*/ 749 w 1568"/>
              <a:gd name="T79" fmla="*/ 413 h 496"/>
              <a:gd name="T80" fmla="*/ 832 w 1568"/>
              <a:gd name="T81" fmla="*/ 417 h 496"/>
              <a:gd name="T82" fmla="*/ 1000 w 1568"/>
              <a:gd name="T83" fmla="*/ 420 h 496"/>
              <a:gd name="T84" fmla="*/ 1020 w 1568"/>
              <a:gd name="T85" fmla="*/ 430 h 496"/>
              <a:gd name="T86" fmla="*/ 1089 w 1568"/>
              <a:gd name="T87" fmla="*/ 437 h 496"/>
              <a:gd name="T88" fmla="*/ 1476 w 1568"/>
              <a:gd name="T89" fmla="*/ 44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68" h="496">
                <a:moveTo>
                  <a:pt x="0" y="0"/>
                </a:moveTo>
                <a:lnTo>
                  <a:pt x="43" y="0"/>
                </a:lnTo>
                <a:lnTo>
                  <a:pt x="43" y="6"/>
                </a:lnTo>
                <a:lnTo>
                  <a:pt x="46" y="6"/>
                </a:lnTo>
                <a:lnTo>
                  <a:pt x="46" y="13"/>
                </a:lnTo>
                <a:lnTo>
                  <a:pt x="53" y="13"/>
                </a:lnTo>
                <a:lnTo>
                  <a:pt x="53" y="23"/>
                </a:lnTo>
                <a:lnTo>
                  <a:pt x="60" y="23"/>
                </a:lnTo>
                <a:lnTo>
                  <a:pt x="60" y="33"/>
                </a:lnTo>
                <a:lnTo>
                  <a:pt x="63" y="33"/>
                </a:lnTo>
                <a:lnTo>
                  <a:pt x="63" y="39"/>
                </a:lnTo>
                <a:lnTo>
                  <a:pt x="69" y="39"/>
                </a:lnTo>
                <a:lnTo>
                  <a:pt x="69" y="43"/>
                </a:lnTo>
                <a:lnTo>
                  <a:pt x="76" y="43"/>
                </a:lnTo>
                <a:lnTo>
                  <a:pt x="76" y="46"/>
                </a:lnTo>
                <a:lnTo>
                  <a:pt x="83" y="46"/>
                </a:lnTo>
                <a:lnTo>
                  <a:pt x="83" y="56"/>
                </a:lnTo>
                <a:lnTo>
                  <a:pt x="86" y="56"/>
                </a:lnTo>
                <a:lnTo>
                  <a:pt x="86" y="62"/>
                </a:lnTo>
                <a:lnTo>
                  <a:pt x="93" y="62"/>
                </a:lnTo>
                <a:lnTo>
                  <a:pt x="93" y="69"/>
                </a:lnTo>
                <a:lnTo>
                  <a:pt x="96" y="69"/>
                </a:lnTo>
                <a:lnTo>
                  <a:pt x="96" y="79"/>
                </a:lnTo>
                <a:lnTo>
                  <a:pt x="99" y="79"/>
                </a:lnTo>
                <a:lnTo>
                  <a:pt x="99" y="89"/>
                </a:lnTo>
                <a:lnTo>
                  <a:pt x="106" y="89"/>
                </a:lnTo>
                <a:lnTo>
                  <a:pt x="106" y="96"/>
                </a:lnTo>
                <a:lnTo>
                  <a:pt x="112" y="96"/>
                </a:lnTo>
                <a:lnTo>
                  <a:pt x="112" y="105"/>
                </a:lnTo>
                <a:lnTo>
                  <a:pt x="122" y="105"/>
                </a:lnTo>
                <a:lnTo>
                  <a:pt x="122" y="112"/>
                </a:lnTo>
                <a:lnTo>
                  <a:pt x="126" y="112"/>
                </a:lnTo>
                <a:lnTo>
                  <a:pt x="126" y="125"/>
                </a:lnTo>
                <a:lnTo>
                  <a:pt x="132" y="125"/>
                </a:lnTo>
                <a:lnTo>
                  <a:pt x="132" y="132"/>
                </a:lnTo>
                <a:lnTo>
                  <a:pt x="132" y="135"/>
                </a:lnTo>
                <a:lnTo>
                  <a:pt x="142" y="135"/>
                </a:lnTo>
                <a:lnTo>
                  <a:pt x="142" y="142"/>
                </a:lnTo>
                <a:lnTo>
                  <a:pt x="152" y="142"/>
                </a:lnTo>
                <a:lnTo>
                  <a:pt x="152" y="145"/>
                </a:lnTo>
                <a:lnTo>
                  <a:pt x="162" y="145"/>
                </a:lnTo>
                <a:lnTo>
                  <a:pt x="162" y="155"/>
                </a:lnTo>
                <a:lnTo>
                  <a:pt x="168" y="155"/>
                </a:lnTo>
                <a:lnTo>
                  <a:pt x="168" y="162"/>
                </a:lnTo>
                <a:lnTo>
                  <a:pt x="172" y="162"/>
                </a:lnTo>
                <a:lnTo>
                  <a:pt x="172" y="172"/>
                </a:lnTo>
                <a:lnTo>
                  <a:pt x="188" y="172"/>
                </a:lnTo>
                <a:lnTo>
                  <a:pt x="188" y="178"/>
                </a:lnTo>
                <a:lnTo>
                  <a:pt x="195" y="178"/>
                </a:lnTo>
                <a:lnTo>
                  <a:pt x="195" y="188"/>
                </a:lnTo>
                <a:lnTo>
                  <a:pt x="215" y="188"/>
                </a:lnTo>
                <a:lnTo>
                  <a:pt x="215" y="195"/>
                </a:lnTo>
                <a:lnTo>
                  <a:pt x="225" y="195"/>
                </a:lnTo>
                <a:lnTo>
                  <a:pt x="225" y="205"/>
                </a:lnTo>
                <a:lnTo>
                  <a:pt x="238" y="205"/>
                </a:lnTo>
                <a:lnTo>
                  <a:pt x="238" y="211"/>
                </a:lnTo>
                <a:lnTo>
                  <a:pt x="251" y="211"/>
                </a:lnTo>
                <a:lnTo>
                  <a:pt x="251" y="215"/>
                </a:lnTo>
                <a:lnTo>
                  <a:pt x="261" y="215"/>
                </a:lnTo>
                <a:lnTo>
                  <a:pt x="261" y="221"/>
                </a:lnTo>
                <a:lnTo>
                  <a:pt x="271" y="221"/>
                </a:lnTo>
                <a:lnTo>
                  <a:pt x="271" y="225"/>
                </a:lnTo>
                <a:lnTo>
                  <a:pt x="281" y="225"/>
                </a:lnTo>
                <a:lnTo>
                  <a:pt x="281" y="235"/>
                </a:lnTo>
                <a:lnTo>
                  <a:pt x="287" y="235"/>
                </a:lnTo>
                <a:lnTo>
                  <a:pt x="287" y="241"/>
                </a:lnTo>
                <a:lnTo>
                  <a:pt x="301" y="241"/>
                </a:lnTo>
                <a:lnTo>
                  <a:pt x="301" y="254"/>
                </a:lnTo>
                <a:lnTo>
                  <a:pt x="304" y="254"/>
                </a:lnTo>
                <a:lnTo>
                  <a:pt x="304" y="261"/>
                </a:lnTo>
                <a:lnTo>
                  <a:pt x="317" y="261"/>
                </a:lnTo>
                <a:lnTo>
                  <a:pt x="317" y="271"/>
                </a:lnTo>
                <a:lnTo>
                  <a:pt x="324" y="271"/>
                </a:lnTo>
                <a:lnTo>
                  <a:pt x="324" y="281"/>
                </a:lnTo>
                <a:lnTo>
                  <a:pt x="330" y="281"/>
                </a:lnTo>
                <a:lnTo>
                  <a:pt x="330" y="284"/>
                </a:lnTo>
                <a:lnTo>
                  <a:pt x="337" y="284"/>
                </a:lnTo>
                <a:lnTo>
                  <a:pt x="337" y="291"/>
                </a:lnTo>
                <a:lnTo>
                  <a:pt x="350" y="291"/>
                </a:lnTo>
                <a:lnTo>
                  <a:pt x="350" y="301"/>
                </a:lnTo>
                <a:lnTo>
                  <a:pt x="363" y="301"/>
                </a:lnTo>
                <a:lnTo>
                  <a:pt x="363" y="304"/>
                </a:lnTo>
                <a:lnTo>
                  <a:pt x="393" y="304"/>
                </a:lnTo>
                <a:lnTo>
                  <a:pt x="393" y="311"/>
                </a:lnTo>
                <a:lnTo>
                  <a:pt x="406" y="311"/>
                </a:lnTo>
                <a:lnTo>
                  <a:pt x="406" y="317"/>
                </a:lnTo>
                <a:lnTo>
                  <a:pt x="419" y="317"/>
                </a:lnTo>
                <a:lnTo>
                  <a:pt x="419" y="331"/>
                </a:lnTo>
                <a:lnTo>
                  <a:pt x="436" y="331"/>
                </a:lnTo>
                <a:lnTo>
                  <a:pt x="436" y="334"/>
                </a:lnTo>
                <a:lnTo>
                  <a:pt x="452" y="334"/>
                </a:lnTo>
                <a:lnTo>
                  <a:pt x="452" y="337"/>
                </a:lnTo>
                <a:lnTo>
                  <a:pt x="475" y="337"/>
                </a:lnTo>
                <a:lnTo>
                  <a:pt x="475" y="341"/>
                </a:lnTo>
                <a:lnTo>
                  <a:pt x="495" y="341"/>
                </a:lnTo>
                <a:lnTo>
                  <a:pt x="495" y="347"/>
                </a:lnTo>
                <a:lnTo>
                  <a:pt x="512" y="347"/>
                </a:lnTo>
                <a:lnTo>
                  <a:pt x="512" y="350"/>
                </a:lnTo>
                <a:lnTo>
                  <a:pt x="538" y="350"/>
                </a:lnTo>
                <a:lnTo>
                  <a:pt x="538" y="357"/>
                </a:lnTo>
                <a:lnTo>
                  <a:pt x="551" y="357"/>
                </a:lnTo>
                <a:lnTo>
                  <a:pt x="551" y="360"/>
                </a:lnTo>
                <a:lnTo>
                  <a:pt x="575" y="360"/>
                </a:lnTo>
                <a:lnTo>
                  <a:pt x="575" y="367"/>
                </a:lnTo>
                <a:lnTo>
                  <a:pt x="581" y="367"/>
                </a:lnTo>
                <a:lnTo>
                  <a:pt x="581" y="370"/>
                </a:lnTo>
                <a:lnTo>
                  <a:pt x="604" y="370"/>
                </a:lnTo>
                <a:lnTo>
                  <a:pt x="604" y="377"/>
                </a:lnTo>
                <a:lnTo>
                  <a:pt x="611" y="377"/>
                </a:lnTo>
                <a:lnTo>
                  <a:pt x="611" y="384"/>
                </a:lnTo>
                <a:lnTo>
                  <a:pt x="650" y="384"/>
                </a:lnTo>
                <a:lnTo>
                  <a:pt x="650" y="390"/>
                </a:lnTo>
                <a:lnTo>
                  <a:pt x="687" y="390"/>
                </a:lnTo>
                <a:lnTo>
                  <a:pt x="687" y="397"/>
                </a:lnTo>
                <a:lnTo>
                  <a:pt x="700" y="397"/>
                </a:lnTo>
                <a:lnTo>
                  <a:pt x="700" y="403"/>
                </a:lnTo>
                <a:lnTo>
                  <a:pt x="736" y="403"/>
                </a:lnTo>
                <a:lnTo>
                  <a:pt x="736" y="410"/>
                </a:lnTo>
                <a:lnTo>
                  <a:pt x="749" y="410"/>
                </a:lnTo>
                <a:lnTo>
                  <a:pt x="749" y="413"/>
                </a:lnTo>
                <a:lnTo>
                  <a:pt x="812" y="413"/>
                </a:lnTo>
                <a:lnTo>
                  <a:pt x="812" y="417"/>
                </a:lnTo>
                <a:lnTo>
                  <a:pt x="832" y="417"/>
                </a:lnTo>
                <a:lnTo>
                  <a:pt x="918" y="417"/>
                </a:lnTo>
                <a:lnTo>
                  <a:pt x="918" y="420"/>
                </a:lnTo>
                <a:lnTo>
                  <a:pt x="1000" y="420"/>
                </a:lnTo>
                <a:lnTo>
                  <a:pt x="1000" y="423"/>
                </a:lnTo>
                <a:lnTo>
                  <a:pt x="1020" y="423"/>
                </a:lnTo>
                <a:lnTo>
                  <a:pt x="1020" y="430"/>
                </a:lnTo>
                <a:lnTo>
                  <a:pt x="1076" y="430"/>
                </a:lnTo>
                <a:lnTo>
                  <a:pt x="1089" y="430"/>
                </a:lnTo>
                <a:lnTo>
                  <a:pt x="1089" y="437"/>
                </a:lnTo>
                <a:lnTo>
                  <a:pt x="1113" y="437"/>
                </a:lnTo>
                <a:lnTo>
                  <a:pt x="1113" y="440"/>
                </a:lnTo>
                <a:lnTo>
                  <a:pt x="1476" y="440"/>
                </a:lnTo>
                <a:lnTo>
                  <a:pt x="1476" y="496"/>
                </a:lnTo>
                <a:lnTo>
                  <a:pt x="1568" y="496"/>
                </a:lnTo>
              </a:path>
            </a:pathLst>
          </a:custGeom>
          <a:noFill/>
          <a:ln w="1270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2" name="Rectangle 45"/>
          <p:cNvSpPr>
            <a:spLocks noChangeArrowheads="1"/>
          </p:cNvSpPr>
          <p:nvPr/>
        </p:nvSpPr>
        <p:spPr bwMode="auto">
          <a:xfrm>
            <a:off x="3071813" y="2424600"/>
            <a:ext cx="84138" cy="4286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3" name="Rectangle 46"/>
          <p:cNvSpPr>
            <a:spLocks noChangeArrowheads="1"/>
          </p:cNvSpPr>
          <p:nvPr/>
        </p:nvSpPr>
        <p:spPr bwMode="auto">
          <a:xfrm>
            <a:off x="3235325" y="2424600"/>
            <a:ext cx="36513" cy="4286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4" name="Rectangle 47"/>
          <p:cNvSpPr>
            <a:spLocks noChangeArrowheads="1"/>
          </p:cNvSpPr>
          <p:nvPr/>
        </p:nvSpPr>
        <p:spPr bwMode="auto">
          <a:xfrm>
            <a:off x="3281363" y="2424600"/>
            <a:ext cx="20638" cy="4286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5" name="Rectangle 48"/>
          <p:cNvSpPr>
            <a:spLocks noChangeArrowheads="1"/>
          </p:cNvSpPr>
          <p:nvPr/>
        </p:nvSpPr>
        <p:spPr bwMode="auto">
          <a:xfrm>
            <a:off x="3313113" y="2424600"/>
            <a:ext cx="11113" cy="4286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6" name="Rectangle 49"/>
          <p:cNvSpPr>
            <a:spLocks noChangeArrowheads="1"/>
          </p:cNvSpPr>
          <p:nvPr/>
        </p:nvSpPr>
        <p:spPr bwMode="auto">
          <a:xfrm>
            <a:off x="3490913" y="2529375"/>
            <a:ext cx="15875" cy="3175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7" name="Rectangle 50"/>
          <p:cNvSpPr>
            <a:spLocks noChangeArrowheads="1"/>
          </p:cNvSpPr>
          <p:nvPr/>
        </p:nvSpPr>
        <p:spPr bwMode="auto">
          <a:xfrm>
            <a:off x="3554413" y="2529375"/>
            <a:ext cx="73025" cy="3175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8" name="Rectangle 51"/>
          <p:cNvSpPr>
            <a:spLocks noChangeArrowheads="1"/>
          </p:cNvSpPr>
          <p:nvPr/>
        </p:nvSpPr>
        <p:spPr bwMode="auto">
          <a:xfrm>
            <a:off x="3333750" y="2424600"/>
            <a:ext cx="15875" cy="4286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9" name="Rectangle 52"/>
          <p:cNvSpPr>
            <a:spLocks noChangeArrowheads="1"/>
          </p:cNvSpPr>
          <p:nvPr/>
        </p:nvSpPr>
        <p:spPr bwMode="auto">
          <a:xfrm>
            <a:off x="3355975" y="2424600"/>
            <a:ext cx="14288" cy="4286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0" name="Rectangle 53"/>
          <p:cNvSpPr>
            <a:spLocks noChangeArrowheads="1"/>
          </p:cNvSpPr>
          <p:nvPr/>
        </p:nvSpPr>
        <p:spPr bwMode="auto">
          <a:xfrm>
            <a:off x="3386138" y="2424600"/>
            <a:ext cx="58738" cy="4286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1" name="Rectangle 54"/>
          <p:cNvSpPr>
            <a:spLocks noChangeArrowheads="1"/>
          </p:cNvSpPr>
          <p:nvPr/>
        </p:nvSpPr>
        <p:spPr bwMode="auto">
          <a:xfrm>
            <a:off x="3176588" y="2424600"/>
            <a:ext cx="47625" cy="4286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2" name="Freeform 55"/>
          <p:cNvSpPr>
            <a:spLocks/>
          </p:cNvSpPr>
          <p:nvPr/>
        </p:nvSpPr>
        <p:spPr bwMode="auto">
          <a:xfrm>
            <a:off x="1138238" y="1767375"/>
            <a:ext cx="2903538" cy="1765300"/>
          </a:xfrm>
          <a:custGeom>
            <a:avLst/>
            <a:gdLst>
              <a:gd name="T0" fmla="*/ 0 w 1829"/>
              <a:gd name="T1" fmla="*/ 0 h 1112"/>
              <a:gd name="T2" fmla="*/ 0 w 1829"/>
              <a:gd name="T3" fmla="*/ 1112 h 1112"/>
              <a:gd name="T4" fmla="*/ 1829 w 1829"/>
              <a:gd name="T5" fmla="*/ 1112 h 1112"/>
            </a:gdLst>
            <a:ahLst/>
            <a:cxnLst>
              <a:cxn ang="0">
                <a:pos x="T0" y="T1"/>
              </a:cxn>
              <a:cxn ang="0">
                <a:pos x="T2" y="T3"/>
              </a:cxn>
              <a:cxn ang="0">
                <a:pos x="T4" y="T5"/>
              </a:cxn>
            </a:cxnLst>
            <a:rect l="0" t="0" r="r" b="b"/>
            <a:pathLst>
              <a:path w="1829" h="1112">
                <a:moveTo>
                  <a:pt x="0" y="0"/>
                </a:moveTo>
                <a:lnTo>
                  <a:pt x="0" y="1112"/>
                </a:lnTo>
                <a:lnTo>
                  <a:pt x="1829" y="1112"/>
                </a:lnTo>
              </a:path>
            </a:pathLst>
          </a:custGeom>
          <a:noFill/>
          <a:ln w="1270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3" name="Line 56"/>
          <p:cNvSpPr>
            <a:spLocks noChangeShapeType="1"/>
          </p:cNvSpPr>
          <p:nvPr/>
        </p:nvSpPr>
        <p:spPr bwMode="auto">
          <a:xfrm flipV="1">
            <a:off x="3716338" y="3532675"/>
            <a:ext cx="0" cy="42863"/>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5" name="Line 58"/>
          <p:cNvSpPr>
            <a:spLocks noChangeShapeType="1"/>
          </p:cNvSpPr>
          <p:nvPr/>
        </p:nvSpPr>
        <p:spPr bwMode="auto">
          <a:xfrm flipV="1">
            <a:off x="3397250" y="3532675"/>
            <a:ext cx="0" cy="42863"/>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6" name="Line 59"/>
          <p:cNvSpPr>
            <a:spLocks noChangeShapeType="1"/>
          </p:cNvSpPr>
          <p:nvPr/>
        </p:nvSpPr>
        <p:spPr bwMode="auto">
          <a:xfrm flipV="1">
            <a:off x="2747963" y="3532675"/>
            <a:ext cx="0" cy="42863"/>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7" name="Line 60"/>
          <p:cNvSpPr>
            <a:spLocks noChangeShapeType="1"/>
          </p:cNvSpPr>
          <p:nvPr/>
        </p:nvSpPr>
        <p:spPr bwMode="auto">
          <a:xfrm flipV="1">
            <a:off x="3071813" y="3532675"/>
            <a:ext cx="0" cy="42863"/>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8" name="Line 61"/>
          <p:cNvSpPr>
            <a:spLocks noChangeShapeType="1"/>
          </p:cNvSpPr>
          <p:nvPr/>
        </p:nvSpPr>
        <p:spPr bwMode="auto">
          <a:xfrm flipV="1">
            <a:off x="2427288" y="3532675"/>
            <a:ext cx="0" cy="42863"/>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9" name="Line 62"/>
          <p:cNvSpPr>
            <a:spLocks noChangeShapeType="1"/>
          </p:cNvSpPr>
          <p:nvPr/>
        </p:nvSpPr>
        <p:spPr bwMode="auto">
          <a:xfrm flipV="1">
            <a:off x="1778000" y="3532675"/>
            <a:ext cx="0" cy="42863"/>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0" name="Line 63"/>
          <p:cNvSpPr>
            <a:spLocks noChangeShapeType="1"/>
          </p:cNvSpPr>
          <p:nvPr/>
        </p:nvSpPr>
        <p:spPr bwMode="auto">
          <a:xfrm flipV="1">
            <a:off x="2103438" y="3532675"/>
            <a:ext cx="0" cy="42863"/>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1" name="Line 64"/>
          <p:cNvSpPr>
            <a:spLocks noChangeShapeType="1"/>
          </p:cNvSpPr>
          <p:nvPr/>
        </p:nvSpPr>
        <p:spPr bwMode="auto">
          <a:xfrm flipV="1">
            <a:off x="1457325" y="3532675"/>
            <a:ext cx="0" cy="42863"/>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2" name="Line 65"/>
          <p:cNvSpPr>
            <a:spLocks noChangeShapeType="1"/>
          </p:cNvSpPr>
          <p:nvPr/>
        </p:nvSpPr>
        <p:spPr bwMode="auto">
          <a:xfrm>
            <a:off x="1096963" y="3532675"/>
            <a:ext cx="41275"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3" name="Line 66"/>
          <p:cNvSpPr>
            <a:spLocks noChangeShapeType="1"/>
          </p:cNvSpPr>
          <p:nvPr/>
        </p:nvSpPr>
        <p:spPr bwMode="auto">
          <a:xfrm>
            <a:off x="1096963" y="3181837"/>
            <a:ext cx="41275"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4" name="Line 67"/>
          <p:cNvSpPr>
            <a:spLocks noChangeShapeType="1"/>
          </p:cNvSpPr>
          <p:nvPr/>
        </p:nvSpPr>
        <p:spPr bwMode="auto">
          <a:xfrm>
            <a:off x="1096963" y="2829412"/>
            <a:ext cx="41275"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5" name="Line 68"/>
          <p:cNvSpPr>
            <a:spLocks noChangeShapeType="1"/>
          </p:cNvSpPr>
          <p:nvPr/>
        </p:nvSpPr>
        <p:spPr bwMode="auto">
          <a:xfrm>
            <a:off x="1096963" y="2472225"/>
            <a:ext cx="41275"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6" name="Line 69"/>
          <p:cNvSpPr>
            <a:spLocks noChangeShapeType="1"/>
          </p:cNvSpPr>
          <p:nvPr/>
        </p:nvSpPr>
        <p:spPr bwMode="auto">
          <a:xfrm>
            <a:off x="1096963" y="2119800"/>
            <a:ext cx="41275"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7" name="Line 70"/>
          <p:cNvSpPr>
            <a:spLocks noChangeShapeType="1"/>
          </p:cNvSpPr>
          <p:nvPr/>
        </p:nvSpPr>
        <p:spPr bwMode="auto">
          <a:xfrm>
            <a:off x="1096963" y="1767375"/>
            <a:ext cx="41275"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8" name="Line 71"/>
          <p:cNvSpPr>
            <a:spLocks noChangeShapeType="1"/>
          </p:cNvSpPr>
          <p:nvPr/>
        </p:nvSpPr>
        <p:spPr bwMode="auto">
          <a:xfrm flipV="1">
            <a:off x="1138238" y="3532675"/>
            <a:ext cx="0" cy="42863"/>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9" name="Freeform 75"/>
          <p:cNvSpPr>
            <a:spLocks/>
          </p:cNvSpPr>
          <p:nvPr/>
        </p:nvSpPr>
        <p:spPr bwMode="auto">
          <a:xfrm>
            <a:off x="5284788" y="1772137"/>
            <a:ext cx="2598738" cy="698500"/>
          </a:xfrm>
          <a:custGeom>
            <a:avLst/>
            <a:gdLst>
              <a:gd name="T0" fmla="*/ 148 w 1637"/>
              <a:gd name="T1" fmla="*/ 0 h 440"/>
              <a:gd name="T2" fmla="*/ 178 w 1637"/>
              <a:gd name="T3" fmla="*/ 6 h 440"/>
              <a:gd name="T4" fmla="*/ 241 w 1637"/>
              <a:gd name="T5" fmla="*/ 13 h 440"/>
              <a:gd name="T6" fmla="*/ 277 w 1637"/>
              <a:gd name="T7" fmla="*/ 19 h 440"/>
              <a:gd name="T8" fmla="*/ 300 w 1637"/>
              <a:gd name="T9" fmla="*/ 26 h 440"/>
              <a:gd name="T10" fmla="*/ 333 w 1637"/>
              <a:gd name="T11" fmla="*/ 29 h 440"/>
              <a:gd name="T12" fmla="*/ 412 w 1637"/>
              <a:gd name="T13" fmla="*/ 36 h 440"/>
              <a:gd name="T14" fmla="*/ 445 w 1637"/>
              <a:gd name="T15" fmla="*/ 39 h 440"/>
              <a:gd name="T16" fmla="*/ 469 w 1637"/>
              <a:gd name="T17" fmla="*/ 43 h 440"/>
              <a:gd name="T18" fmla="*/ 478 w 1637"/>
              <a:gd name="T19" fmla="*/ 49 h 440"/>
              <a:gd name="T20" fmla="*/ 485 w 1637"/>
              <a:gd name="T21" fmla="*/ 56 h 440"/>
              <a:gd name="T22" fmla="*/ 495 w 1637"/>
              <a:gd name="T23" fmla="*/ 59 h 440"/>
              <a:gd name="T24" fmla="*/ 521 w 1637"/>
              <a:gd name="T25" fmla="*/ 66 h 440"/>
              <a:gd name="T26" fmla="*/ 544 w 1637"/>
              <a:gd name="T27" fmla="*/ 72 h 440"/>
              <a:gd name="T28" fmla="*/ 568 w 1637"/>
              <a:gd name="T29" fmla="*/ 79 h 440"/>
              <a:gd name="T30" fmla="*/ 587 w 1637"/>
              <a:gd name="T31" fmla="*/ 82 h 440"/>
              <a:gd name="T32" fmla="*/ 604 w 1637"/>
              <a:gd name="T33" fmla="*/ 89 h 440"/>
              <a:gd name="T34" fmla="*/ 617 w 1637"/>
              <a:gd name="T35" fmla="*/ 92 h 440"/>
              <a:gd name="T36" fmla="*/ 620 w 1637"/>
              <a:gd name="T37" fmla="*/ 99 h 440"/>
              <a:gd name="T38" fmla="*/ 634 w 1637"/>
              <a:gd name="T39" fmla="*/ 102 h 440"/>
              <a:gd name="T40" fmla="*/ 653 w 1637"/>
              <a:gd name="T41" fmla="*/ 112 h 440"/>
              <a:gd name="T42" fmla="*/ 663 w 1637"/>
              <a:gd name="T43" fmla="*/ 119 h 440"/>
              <a:gd name="T44" fmla="*/ 673 w 1637"/>
              <a:gd name="T45" fmla="*/ 125 h 440"/>
              <a:gd name="T46" fmla="*/ 683 w 1637"/>
              <a:gd name="T47" fmla="*/ 135 h 440"/>
              <a:gd name="T48" fmla="*/ 703 w 1637"/>
              <a:gd name="T49" fmla="*/ 139 h 440"/>
              <a:gd name="T50" fmla="*/ 713 w 1637"/>
              <a:gd name="T51" fmla="*/ 149 h 440"/>
              <a:gd name="T52" fmla="*/ 749 w 1637"/>
              <a:gd name="T53" fmla="*/ 155 h 440"/>
              <a:gd name="T54" fmla="*/ 782 w 1637"/>
              <a:gd name="T55" fmla="*/ 155 h 440"/>
              <a:gd name="T56" fmla="*/ 805 w 1637"/>
              <a:gd name="T57" fmla="*/ 165 h 440"/>
              <a:gd name="T58" fmla="*/ 845 w 1637"/>
              <a:gd name="T59" fmla="*/ 172 h 440"/>
              <a:gd name="T60" fmla="*/ 898 w 1637"/>
              <a:gd name="T61" fmla="*/ 182 h 440"/>
              <a:gd name="T62" fmla="*/ 964 w 1637"/>
              <a:gd name="T63" fmla="*/ 188 h 440"/>
              <a:gd name="T64" fmla="*/ 993 w 1637"/>
              <a:gd name="T65" fmla="*/ 192 h 440"/>
              <a:gd name="T66" fmla="*/ 1073 w 1637"/>
              <a:gd name="T67" fmla="*/ 195 h 440"/>
              <a:gd name="T68" fmla="*/ 1086 w 1637"/>
              <a:gd name="T69" fmla="*/ 205 h 440"/>
              <a:gd name="T70" fmla="*/ 1099 w 1637"/>
              <a:gd name="T71" fmla="*/ 218 h 440"/>
              <a:gd name="T72" fmla="*/ 1125 w 1637"/>
              <a:gd name="T73" fmla="*/ 228 h 440"/>
              <a:gd name="T74" fmla="*/ 1218 w 1637"/>
              <a:gd name="T75" fmla="*/ 238 h 440"/>
              <a:gd name="T76" fmla="*/ 1291 w 1637"/>
              <a:gd name="T77" fmla="*/ 251 h 440"/>
              <a:gd name="T78" fmla="*/ 1343 w 1637"/>
              <a:gd name="T79" fmla="*/ 261 h 440"/>
              <a:gd name="T80" fmla="*/ 1357 w 1637"/>
              <a:gd name="T81" fmla="*/ 268 h 440"/>
              <a:gd name="T82" fmla="*/ 1370 w 1637"/>
              <a:gd name="T83" fmla="*/ 278 h 440"/>
              <a:gd name="T84" fmla="*/ 1386 w 1637"/>
              <a:gd name="T85" fmla="*/ 288 h 440"/>
              <a:gd name="T86" fmla="*/ 1528 w 1637"/>
              <a:gd name="T87" fmla="*/ 301 h 440"/>
              <a:gd name="T88" fmla="*/ 1558 w 1637"/>
              <a:gd name="T89" fmla="*/ 328 h 440"/>
              <a:gd name="T90" fmla="*/ 1637 w 1637"/>
              <a:gd name="T91" fmla="*/ 44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7" h="440">
                <a:moveTo>
                  <a:pt x="0" y="0"/>
                </a:moveTo>
                <a:lnTo>
                  <a:pt x="148" y="0"/>
                </a:lnTo>
                <a:lnTo>
                  <a:pt x="148" y="6"/>
                </a:lnTo>
                <a:lnTo>
                  <a:pt x="178" y="6"/>
                </a:lnTo>
                <a:lnTo>
                  <a:pt x="178" y="13"/>
                </a:lnTo>
                <a:lnTo>
                  <a:pt x="241" y="13"/>
                </a:lnTo>
                <a:lnTo>
                  <a:pt x="241" y="19"/>
                </a:lnTo>
                <a:lnTo>
                  <a:pt x="277" y="19"/>
                </a:lnTo>
                <a:lnTo>
                  <a:pt x="277" y="26"/>
                </a:lnTo>
                <a:lnTo>
                  <a:pt x="300" y="26"/>
                </a:lnTo>
                <a:lnTo>
                  <a:pt x="300" y="29"/>
                </a:lnTo>
                <a:lnTo>
                  <a:pt x="333" y="29"/>
                </a:lnTo>
                <a:lnTo>
                  <a:pt x="333" y="36"/>
                </a:lnTo>
                <a:lnTo>
                  <a:pt x="412" y="36"/>
                </a:lnTo>
                <a:lnTo>
                  <a:pt x="412" y="39"/>
                </a:lnTo>
                <a:lnTo>
                  <a:pt x="445" y="39"/>
                </a:lnTo>
                <a:lnTo>
                  <a:pt x="445" y="43"/>
                </a:lnTo>
                <a:lnTo>
                  <a:pt x="469" y="43"/>
                </a:lnTo>
                <a:lnTo>
                  <a:pt x="469" y="49"/>
                </a:lnTo>
                <a:lnTo>
                  <a:pt x="478" y="49"/>
                </a:lnTo>
                <a:lnTo>
                  <a:pt x="478" y="56"/>
                </a:lnTo>
                <a:lnTo>
                  <a:pt x="485" y="56"/>
                </a:lnTo>
                <a:lnTo>
                  <a:pt x="485" y="59"/>
                </a:lnTo>
                <a:lnTo>
                  <a:pt x="495" y="59"/>
                </a:lnTo>
                <a:lnTo>
                  <a:pt x="495" y="66"/>
                </a:lnTo>
                <a:lnTo>
                  <a:pt x="521" y="66"/>
                </a:lnTo>
                <a:lnTo>
                  <a:pt x="521" y="72"/>
                </a:lnTo>
                <a:lnTo>
                  <a:pt x="544" y="72"/>
                </a:lnTo>
                <a:lnTo>
                  <a:pt x="544" y="79"/>
                </a:lnTo>
                <a:lnTo>
                  <a:pt x="568" y="79"/>
                </a:lnTo>
                <a:lnTo>
                  <a:pt x="568" y="82"/>
                </a:lnTo>
                <a:lnTo>
                  <a:pt x="587" y="82"/>
                </a:lnTo>
                <a:lnTo>
                  <a:pt x="587" y="89"/>
                </a:lnTo>
                <a:lnTo>
                  <a:pt x="604" y="89"/>
                </a:lnTo>
                <a:lnTo>
                  <a:pt x="604" y="92"/>
                </a:lnTo>
                <a:lnTo>
                  <a:pt x="617" y="92"/>
                </a:lnTo>
                <a:lnTo>
                  <a:pt x="617" y="99"/>
                </a:lnTo>
                <a:lnTo>
                  <a:pt x="620" y="99"/>
                </a:lnTo>
                <a:lnTo>
                  <a:pt x="620" y="102"/>
                </a:lnTo>
                <a:lnTo>
                  <a:pt x="634" y="102"/>
                </a:lnTo>
                <a:lnTo>
                  <a:pt x="634" y="112"/>
                </a:lnTo>
                <a:lnTo>
                  <a:pt x="653" y="112"/>
                </a:lnTo>
                <a:lnTo>
                  <a:pt x="653" y="119"/>
                </a:lnTo>
                <a:lnTo>
                  <a:pt x="663" y="119"/>
                </a:lnTo>
                <a:lnTo>
                  <a:pt x="663" y="125"/>
                </a:lnTo>
                <a:lnTo>
                  <a:pt x="673" y="125"/>
                </a:lnTo>
                <a:lnTo>
                  <a:pt x="683" y="125"/>
                </a:lnTo>
                <a:lnTo>
                  <a:pt x="683" y="135"/>
                </a:lnTo>
                <a:lnTo>
                  <a:pt x="703" y="135"/>
                </a:lnTo>
                <a:lnTo>
                  <a:pt x="703" y="139"/>
                </a:lnTo>
                <a:lnTo>
                  <a:pt x="713" y="139"/>
                </a:lnTo>
                <a:lnTo>
                  <a:pt x="713" y="149"/>
                </a:lnTo>
                <a:lnTo>
                  <a:pt x="749" y="149"/>
                </a:lnTo>
                <a:lnTo>
                  <a:pt x="749" y="155"/>
                </a:lnTo>
                <a:lnTo>
                  <a:pt x="766" y="155"/>
                </a:lnTo>
                <a:lnTo>
                  <a:pt x="782" y="155"/>
                </a:lnTo>
                <a:lnTo>
                  <a:pt x="782" y="165"/>
                </a:lnTo>
                <a:lnTo>
                  <a:pt x="805" y="165"/>
                </a:lnTo>
                <a:lnTo>
                  <a:pt x="805" y="172"/>
                </a:lnTo>
                <a:lnTo>
                  <a:pt x="845" y="172"/>
                </a:lnTo>
                <a:lnTo>
                  <a:pt x="845" y="182"/>
                </a:lnTo>
                <a:lnTo>
                  <a:pt x="898" y="182"/>
                </a:lnTo>
                <a:lnTo>
                  <a:pt x="898" y="188"/>
                </a:lnTo>
                <a:lnTo>
                  <a:pt x="964" y="188"/>
                </a:lnTo>
                <a:lnTo>
                  <a:pt x="964" y="192"/>
                </a:lnTo>
                <a:lnTo>
                  <a:pt x="993" y="192"/>
                </a:lnTo>
                <a:lnTo>
                  <a:pt x="993" y="195"/>
                </a:lnTo>
                <a:lnTo>
                  <a:pt x="1073" y="195"/>
                </a:lnTo>
                <a:lnTo>
                  <a:pt x="1073" y="205"/>
                </a:lnTo>
                <a:lnTo>
                  <a:pt x="1086" y="205"/>
                </a:lnTo>
                <a:lnTo>
                  <a:pt x="1086" y="218"/>
                </a:lnTo>
                <a:lnTo>
                  <a:pt x="1099" y="218"/>
                </a:lnTo>
                <a:lnTo>
                  <a:pt x="1099" y="228"/>
                </a:lnTo>
                <a:lnTo>
                  <a:pt x="1125" y="228"/>
                </a:lnTo>
                <a:lnTo>
                  <a:pt x="1125" y="238"/>
                </a:lnTo>
                <a:lnTo>
                  <a:pt x="1218" y="238"/>
                </a:lnTo>
                <a:lnTo>
                  <a:pt x="1218" y="251"/>
                </a:lnTo>
                <a:lnTo>
                  <a:pt x="1291" y="251"/>
                </a:lnTo>
                <a:lnTo>
                  <a:pt x="1291" y="261"/>
                </a:lnTo>
                <a:lnTo>
                  <a:pt x="1343" y="261"/>
                </a:lnTo>
                <a:lnTo>
                  <a:pt x="1343" y="268"/>
                </a:lnTo>
                <a:lnTo>
                  <a:pt x="1357" y="268"/>
                </a:lnTo>
                <a:lnTo>
                  <a:pt x="1357" y="278"/>
                </a:lnTo>
                <a:lnTo>
                  <a:pt x="1370" y="278"/>
                </a:lnTo>
                <a:lnTo>
                  <a:pt x="1370" y="288"/>
                </a:lnTo>
                <a:lnTo>
                  <a:pt x="1386" y="288"/>
                </a:lnTo>
                <a:lnTo>
                  <a:pt x="1386" y="301"/>
                </a:lnTo>
                <a:lnTo>
                  <a:pt x="1528" y="301"/>
                </a:lnTo>
                <a:lnTo>
                  <a:pt x="1528" y="328"/>
                </a:lnTo>
                <a:lnTo>
                  <a:pt x="1558" y="328"/>
                </a:lnTo>
                <a:lnTo>
                  <a:pt x="1558" y="440"/>
                </a:lnTo>
                <a:lnTo>
                  <a:pt x="1637" y="440"/>
                </a:lnTo>
              </a:path>
            </a:pathLst>
          </a:cu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0" name="Rectangle 76"/>
          <p:cNvSpPr>
            <a:spLocks noChangeArrowheads="1"/>
          </p:cNvSpPr>
          <p:nvPr/>
        </p:nvSpPr>
        <p:spPr bwMode="auto">
          <a:xfrm>
            <a:off x="5661026" y="1761024"/>
            <a:ext cx="22225" cy="412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1" name="Rectangle 77"/>
          <p:cNvSpPr>
            <a:spLocks noChangeArrowheads="1"/>
          </p:cNvSpPr>
          <p:nvPr/>
        </p:nvSpPr>
        <p:spPr bwMode="auto">
          <a:xfrm>
            <a:off x="5797551" y="1781662"/>
            <a:ext cx="20638" cy="4762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2" name="Rectangle 78"/>
          <p:cNvSpPr>
            <a:spLocks noChangeArrowheads="1"/>
          </p:cNvSpPr>
          <p:nvPr/>
        </p:nvSpPr>
        <p:spPr bwMode="auto">
          <a:xfrm>
            <a:off x="5949951" y="1788012"/>
            <a:ext cx="20638" cy="52388"/>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3" name="Rectangle 79"/>
          <p:cNvSpPr>
            <a:spLocks noChangeArrowheads="1"/>
          </p:cNvSpPr>
          <p:nvPr/>
        </p:nvSpPr>
        <p:spPr bwMode="auto">
          <a:xfrm>
            <a:off x="6196013" y="1865799"/>
            <a:ext cx="15875" cy="4286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4" name="Rectangle 80"/>
          <p:cNvSpPr>
            <a:spLocks noChangeArrowheads="1"/>
          </p:cNvSpPr>
          <p:nvPr/>
        </p:nvSpPr>
        <p:spPr bwMode="auto">
          <a:xfrm>
            <a:off x="6259513" y="1886437"/>
            <a:ext cx="9525" cy="4286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5" name="Rectangle 81"/>
          <p:cNvSpPr>
            <a:spLocks noChangeArrowheads="1"/>
          </p:cNvSpPr>
          <p:nvPr/>
        </p:nvSpPr>
        <p:spPr bwMode="auto">
          <a:xfrm>
            <a:off x="6353176" y="1934062"/>
            <a:ext cx="20638" cy="4286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6" name="Rectangle 82"/>
          <p:cNvSpPr>
            <a:spLocks noChangeArrowheads="1"/>
          </p:cNvSpPr>
          <p:nvPr/>
        </p:nvSpPr>
        <p:spPr bwMode="auto">
          <a:xfrm>
            <a:off x="6389688" y="1949937"/>
            <a:ext cx="22225"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7" name="Rectangle 83"/>
          <p:cNvSpPr>
            <a:spLocks noChangeArrowheads="1"/>
          </p:cNvSpPr>
          <p:nvPr/>
        </p:nvSpPr>
        <p:spPr bwMode="auto">
          <a:xfrm>
            <a:off x="6453188" y="1965812"/>
            <a:ext cx="20638" cy="4286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8" name="Rectangle 84"/>
          <p:cNvSpPr>
            <a:spLocks noChangeArrowheads="1"/>
          </p:cNvSpPr>
          <p:nvPr/>
        </p:nvSpPr>
        <p:spPr bwMode="auto">
          <a:xfrm>
            <a:off x="6521451" y="1986449"/>
            <a:ext cx="15875" cy="4286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9" name="Rectangle 85"/>
          <p:cNvSpPr>
            <a:spLocks noChangeArrowheads="1"/>
          </p:cNvSpPr>
          <p:nvPr/>
        </p:nvSpPr>
        <p:spPr bwMode="auto">
          <a:xfrm>
            <a:off x="6578601" y="2002324"/>
            <a:ext cx="20638" cy="4286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0" name="Rectangle 86"/>
          <p:cNvSpPr>
            <a:spLocks noChangeArrowheads="1"/>
          </p:cNvSpPr>
          <p:nvPr/>
        </p:nvSpPr>
        <p:spPr bwMode="auto">
          <a:xfrm>
            <a:off x="6815138" y="2034074"/>
            <a:ext cx="20638"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1" name="Rectangle 87"/>
          <p:cNvSpPr>
            <a:spLocks noChangeArrowheads="1"/>
          </p:cNvSpPr>
          <p:nvPr/>
        </p:nvSpPr>
        <p:spPr bwMode="auto">
          <a:xfrm>
            <a:off x="6981826" y="2070587"/>
            <a:ext cx="15875" cy="38100"/>
          </a:xfrm>
          <a:prstGeom prst="rect">
            <a:avLst/>
          </a:prstGeom>
          <a:solidFill>
            <a:srgbClr val="C0FF4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2" name="Rectangle 88"/>
          <p:cNvSpPr>
            <a:spLocks noChangeArrowheads="1"/>
          </p:cNvSpPr>
          <p:nvPr/>
        </p:nvSpPr>
        <p:spPr bwMode="auto">
          <a:xfrm>
            <a:off x="6981826" y="2076937"/>
            <a:ext cx="31750" cy="412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3" name="Rectangle 89"/>
          <p:cNvSpPr>
            <a:spLocks noChangeArrowheads="1"/>
          </p:cNvSpPr>
          <p:nvPr/>
        </p:nvSpPr>
        <p:spPr bwMode="auto">
          <a:xfrm>
            <a:off x="7008813" y="2092812"/>
            <a:ext cx="25400" cy="46038"/>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4" name="Rectangle 90"/>
          <p:cNvSpPr>
            <a:spLocks noChangeArrowheads="1"/>
          </p:cNvSpPr>
          <p:nvPr/>
        </p:nvSpPr>
        <p:spPr bwMode="auto">
          <a:xfrm>
            <a:off x="7024688" y="2108687"/>
            <a:ext cx="52388"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5" name="Rectangle 91"/>
          <p:cNvSpPr>
            <a:spLocks noChangeArrowheads="1"/>
          </p:cNvSpPr>
          <p:nvPr/>
        </p:nvSpPr>
        <p:spPr bwMode="auto">
          <a:xfrm>
            <a:off x="7065963" y="2113449"/>
            <a:ext cx="52388"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6" name="Rectangle 92"/>
          <p:cNvSpPr>
            <a:spLocks noChangeArrowheads="1"/>
          </p:cNvSpPr>
          <p:nvPr/>
        </p:nvSpPr>
        <p:spPr bwMode="auto">
          <a:xfrm>
            <a:off x="7318376" y="2149962"/>
            <a:ext cx="36513" cy="52388"/>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7" name="Rectangle 93"/>
          <p:cNvSpPr>
            <a:spLocks noChangeArrowheads="1"/>
          </p:cNvSpPr>
          <p:nvPr/>
        </p:nvSpPr>
        <p:spPr bwMode="auto">
          <a:xfrm>
            <a:off x="7443788" y="2192824"/>
            <a:ext cx="25400" cy="46038"/>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8" name="Rectangle 94"/>
          <p:cNvSpPr>
            <a:spLocks noChangeArrowheads="1"/>
          </p:cNvSpPr>
          <p:nvPr/>
        </p:nvSpPr>
        <p:spPr bwMode="auto">
          <a:xfrm>
            <a:off x="7359651" y="2149962"/>
            <a:ext cx="20638" cy="52388"/>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9" name="Rectangle 95"/>
          <p:cNvSpPr>
            <a:spLocks noChangeArrowheads="1"/>
          </p:cNvSpPr>
          <p:nvPr/>
        </p:nvSpPr>
        <p:spPr bwMode="auto">
          <a:xfrm>
            <a:off x="7464426" y="2192824"/>
            <a:ext cx="20638" cy="46038"/>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0" name="Rectangle 96"/>
          <p:cNvSpPr>
            <a:spLocks noChangeArrowheads="1"/>
          </p:cNvSpPr>
          <p:nvPr/>
        </p:nvSpPr>
        <p:spPr bwMode="auto">
          <a:xfrm>
            <a:off x="7653338" y="2213462"/>
            <a:ext cx="41275" cy="412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1" name="Rectangle 97"/>
          <p:cNvSpPr>
            <a:spLocks noChangeArrowheads="1"/>
          </p:cNvSpPr>
          <p:nvPr/>
        </p:nvSpPr>
        <p:spPr bwMode="auto">
          <a:xfrm>
            <a:off x="7700963" y="2213462"/>
            <a:ext cx="9525" cy="412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2" name="Rectangle 98"/>
          <p:cNvSpPr>
            <a:spLocks noChangeArrowheads="1"/>
          </p:cNvSpPr>
          <p:nvPr/>
        </p:nvSpPr>
        <p:spPr bwMode="auto">
          <a:xfrm>
            <a:off x="7805738" y="2434124"/>
            <a:ext cx="15875" cy="4286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3" name="Rectangle 99"/>
          <p:cNvSpPr>
            <a:spLocks noChangeArrowheads="1"/>
          </p:cNvSpPr>
          <p:nvPr/>
        </p:nvSpPr>
        <p:spPr bwMode="auto">
          <a:xfrm>
            <a:off x="7878763" y="2434124"/>
            <a:ext cx="15875" cy="4286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4" name="Rectangle 100"/>
          <p:cNvSpPr>
            <a:spLocks noChangeArrowheads="1"/>
          </p:cNvSpPr>
          <p:nvPr/>
        </p:nvSpPr>
        <p:spPr bwMode="auto">
          <a:xfrm>
            <a:off x="7842251" y="2434124"/>
            <a:ext cx="20638" cy="4286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5" name="Rectangle 101"/>
          <p:cNvSpPr>
            <a:spLocks noChangeArrowheads="1"/>
          </p:cNvSpPr>
          <p:nvPr/>
        </p:nvSpPr>
        <p:spPr bwMode="auto">
          <a:xfrm>
            <a:off x="7769226" y="2434124"/>
            <a:ext cx="20638" cy="4286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6" name="Rectangle 102"/>
          <p:cNvSpPr>
            <a:spLocks noChangeArrowheads="1"/>
          </p:cNvSpPr>
          <p:nvPr/>
        </p:nvSpPr>
        <p:spPr bwMode="auto">
          <a:xfrm>
            <a:off x="7705726" y="2261087"/>
            <a:ext cx="57150" cy="15875"/>
          </a:xfrm>
          <a:prstGeom prst="rect">
            <a:avLst/>
          </a:prstGeom>
          <a:solidFill>
            <a:srgbClr val="C0FF4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7" name="Rectangle 103"/>
          <p:cNvSpPr>
            <a:spLocks noChangeArrowheads="1"/>
          </p:cNvSpPr>
          <p:nvPr/>
        </p:nvSpPr>
        <p:spPr bwMode="auto">
          <a:xfrm>
            <a:off x="7485063" y="2213462"/>
            <a:ext cx="157163" cy="412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8" name="Rectangle 104"/>
          <p:cNvSpPr>
            <a:spLocks noChangeArrowheads="1"/>
          </p:cNvSpPr>
          <p:nvPr/>
        </p:nvSpPr>
        <p:spPr bwMode="auto">
          <a:xfrm>
            <a:off x="7386638" y="2149962"/>
            <a:ext cx="9525" cy="52388"/>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9" name="Rectangle 105"/>
          <p:cNvSpPr>
            <a:spLocks noChangeArrowheads="1"/>
          </p:cNvSpPr>
          <p:nvPr/>
        </p:nvSpPr>
        <p:spPr bwMode="auto">
          <a:xfrm>
            <a:off x="7423151" y="2176949"/>
            <a:ext cx="36513" cy="46038"/>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0" name="Rectangle 106"/>
          <p:cNvSpPr>
            <a:spLocks noChangeArrowheads="1"/>
          </p:cNvSpPr>
          <p:nvPr/>
        </p:nvSpPr>
        <p:spPr bwMode="auto">
          <a:xfrm>
            <a:off x="7391401" y="2161074"/>
            <a:ext cx="47625" cy="5715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1" name="Rectangle 107"/>
          <p:cNvSpPr>
            <a:spLocks noChangeArrowheads="1"/>
          </p:cNvSpPr>
          <p:nvPr/>
        </p:nvSpPr>
        <p:spPr bwMode="auto">
          <a:xfrm>
            <a:off x="7118351" y="2129324"/>
            <a:ext cx="100013" cy="4762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2" name="Rectangle 108"/>
          <p:cNvSpPr>
            <a:spLocks noChangeArrowheads="1"/>
          </p:cNvSpPr>
          <p:nvPr/>
        </p:nvSpPr>
        <p:spPr bwMode="auto">
          <a:xfrm>
            <a:off x="7213601" y="2145199"/>
            <a:ext cx="109538" cy="4762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3" name="Rectangle 109"/>
          <p:cNvSpPr>
            <a:spLocks noChangeArrowheads="1"/>
          </p:cNvSpPr>
          <p:nvPr/>
        </p:nvSpPr>
        <p:spPr bwMode="auto">
          <a:xfrm>
            <a:off x="6605588" y="2013437"/>
            <a:ext cx="9525" cy="3175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4" name="Rectangle 110"/>
          <p:cNvSpPr>
            <a:spLocks noChangeArrowheads="1"/>
          </p:cNvSpPr>
          <p:nvPr/>
        </p:nvSpPr>
        <p:spPr bwMode="auto">
          <a:xfrm>
            <a:off x="6883401" y="2049949"/>
            <a:ext cx="46038" cy="4762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5" name="Rectangle 111"/>
          <p:cNvSpPr>
            <a:spLocks noChangeArrowheads="1"/>
          </p:cNvSpPr>
          <p:nvPr/>
        </p:nvSpPr>
        <p:spPr bwMode="auto">
          <a:xfrm>
            <a:off x="6929438" y="2061062"/>
            <a:ext cx="58738"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6" name="Rectangle 112"/>
          <p:cNvSpPr>
            <a:spLocks noChangeArrowheads="1"/>
          </p:cNvSpPr>
          <p:nvPr/>
        </p:nvSpPr>
        <p:spPr bwMode="auto">
          <a:xfrm>
            <a:off x="6767513" y="2029312"/>
            <a:ext cx="36513"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357" name="Group 356"/>
          <p:cNvGrpSpPr/>
          <p:nvPr/>
        </p:nvGrpSpPr>
        <p:grpSpPr>
          <a:xfrm>
            <a:off x="5384801" y="1781662"/>
            <a:ext cx="2535238" cy="504825"/>
            <a:chOff x="5384801" y="2211388"/>
            <a:chExt cx="2535238" cy="504825"/>
          </a:xfrm>
        </p:grpSpPr>
        <p:sp>
          <p:nvSpPr>
            <p:cNvPr id="358" name="Freeform 113"/>
            <p:cNvSpPr>
              <a:spLocks/>
            </p:cNvSpPr>
            <p:nvPr/>
          </p:nvSpPr>
          <p:spPr bwMode="auto">
            <a:xfrm>
              <a:off x="5384801" y="2211388"/>
              <a:ext cx="1612900" cy="379413"/>
            </a:xfrm>
            <a:custGeom>
              <a:avLst/>
              <a:gdLst>
                <a:gd name="T0" fmla="*/ 72 w 1016"/>
                <a:gd name="T1" fmla="*/ 0 h 239"/>
                <a:gd name="T2" fmla="*/ 102 w 1016"/>
                <a:gd name="T3" fmla="*/ 7 h 239"/>
                <a:gd name="T4" fmla="*/ 188 w 1016"/>
                <a:gd name="T5" fmla="*/ 10 h 239"/>
                <a:gd name="T6" fmla="*/ 227 w 1016"/>
                <a:gd name="T7" fmla="*/ 20 h 239"/>
                <a:gd name="T8" fmla="*/ 244 w 1016"/>
                <a:gd name="T9" fmla="*/ 27 h 239"/>
                <a:gd name="T10" fmla="*/ 267 w 1016"/>
                <a:gd name="T11" fmla="*/ 37 h 239"/>
                <a:gd name="T12" fmla="*/ 290 w 1016"/>
                <a:gd name="T13" fmla="*/ 43 h 239"/>
                <a:gd name="T14" fmla="*/ 320 w 1016"/>
                <a:gd name="T15" fmla="*/ 50 h 239"/>
                <a:gd name="T16" fmla="*/ 343 w 1016"/>
                <a:gd name="T17" fmla="*/ 57 h 239"/>
                <a:gd name="T18" fmla="*/ 353 w 1016"/>
                <a:gd name="T19" fmla="*/ 66 h 239"/>
                <a:gd name="T20" fmla="*/ 363 w 1016"/>
                <a:gd name="T21" fmla="*/ 70 h 239"/>
                <a:gd name="T22" fmla="*/ 386 w 1016"/>
                <a:gd name="T23" fmla="*/ 76 h 239"/>
                <a:gd name="T24" fmla="*/ 402 w 1016"/>
                <a:gd name="T25" fmla="*/ 83 h 239"/>
                <a:gd name="T26" fmla="*/ 409 w 1016"/>
                <a:gd name="T27" fmla="*/ 86 h 239"/>
                <a:gd name="T28" fmla="*/ 472 w 1016"/>
                <a:gd name="T29" fmla="*/ 93 h 239"/>
                <a:gd name="T30" fmla="*/ 491 w 1016"/>
                <a:gd name="T31" fmla="*/ 100 h 239"/>
                <a:gd name="T32" fmla="*/ 511 w 1016"/>
                <a:gd name="T33" fmla="*/ 106 h 239"/>
                <a:gd name="T34" fmla="*/ 521 w 1016"/>
                <a:gd name="T35" fmla="*/ 110 h 239"/>
                <a:gd name="T36" fmla="*/ 538 w 1016"/>
                <a:gd name="T37" fmla="*/ 116 h 239"/>
                <a:gd name="T38" fmla="*/ 564 w 1016"/>
                <a:gd name="T39" fmla="*/ 123 h 239"/>
                <a:gd name="T40" fmla="*/ 594 w 1016"/>
                <a:gd name="T41" fmla="*/ 129 h 239"/>
                <a:gd name="T42" fmla="*/ 610 w 1016"/>
                <a:gd name="T43" fmla="*/ 133 h 239"/>
                <a:gd name="T44" fmla="*/ 617 w 1016"/>
                <a:gd name="T45" fmla="*/ 136 h 239"/>
                <a:gd name="T46" fmla="*/ 623 w 1016"/>
                <a:gd name="T47" fmla="*/ 143 h 239"/>
                <a:gd name="T48" fmla="*/ 670 w 1016"/>
                <a:gd name="T49" fmla="*/ 149 h 239"/>
                <a:gd name="T50" fmla="*/ 680 w 1016"/>
                <a:gd name="T51" fmla="*/ 159 h 239"/>
                <a:gd name="T52" fmla="*/ 696 w 1016"/>
                <a:gd name="T53" fmla="*/ 163 h 239"/>
                <a:gd name="T54" fmla="*/ 726 w 1016"/>
                <a:gd name="T55" fmla="*/ 163 h 239"/>
                <a:gd name="T56" fmla="*/ 746 w 1016"/>
                <a:gd name="T57" fmla="*/ 169 h 239"/>
                <a:gd name="T58" fmla="*/ 828 w 1016"/>
                <a:gd name="T59" fmla="*/ 176 h 239"/>
                <a:gd name="T60" fmla="*/ 858 w 1016"/>
                <a:gd name="T61" fmla="*/ 186 h 239"/>
                <a:gd name="T62" fmla="*/ 881 w 1016"/>
                <a:gd name="T63" fmla="*/ 192 h 239"/>
                <a:gd name="T64" fmla="*/ 888 w 1016"/>
                <a:gd name="T65" fmla="*/ 202 h 239"/>
                <a:gd name="T66" fmla="*/ 897 w 1016"/>
                <a:gd name="T67" fmla="*/ 209 h 239"/>
                <a:gd name="T68" fmla="*/ 947 w 1016"/>
                <a:gd name="T69" fmla="*/ 209 h 239"/>
                <a:gd name="T70" fmla="*/ 963 w 1016"/>
                <a:gd name="T71" fmla="*/ 212 h 239"/>
                <a:gd name="T72" fmla="*/ 970 w 1016"/>
                <a:gd name="T73" fmla="*/ 225 h 239"/>
                <a:gd name="T74" fmla="*/ 1016 w 1016"/>
                <a:gd name="T75" fmla="*/ 23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6" h="239">
                  <a:moveTo>
                    <a:pt x="0" y="0"/>
                  </a:moveTo>
                  <a:lnTo>
                    <a:pt x="72" y="0"/>
                  </a:lnTo>
                  <a:lnTo>
                    <a:pt x="72" y="7"/>
                  </a:lnTo>
                  <a:lnTo>
                    <a:pt x="102" y="7"/>
                  </a:lnTo>
                  <a:lnTo>
                    <a:pt x="102" y="10"/>
                  </a:lnTo>
                  <a:lnTo>
                    <a:pt x="188" y="10"/>
                  </a:lnTo>
                  <a:lnTo>
                    <a:pt x="188" y="20"/>
                  </a:lnTo>
                  <a:lnTo>
                    <a:pt x="227" y="20"/>
                  </a:lnTo>
                  <a:lnTo>
                    <a:pt x="227" y="27"/>
                  </a:lnTo>
                  <a:lnTo>
                    <a:pt x="244" y="27"/>
                  </a:lnTo>
                  <a:lnTo>
                    <a:pt x="244" y="37"/>
                  </a:lnTo>
                  <a:lnTo>
                    <a:pt x="267" y="37"/>
                  </a:lnTo>
                  <a:lnTo>
                    <a:pt x="290" y="37"/>
                  </a:lnTo>
                  <a:lnTo>
                    <a:pt x="290" y="43"/>
                  </a:lnTo>
                  <a:lnTo>
                    <a:pt x="320" y="43"/>
                  </a:lnTo>
                  <a:lnTo>
                    <a:pt x="320" y="50"/>
                  </a:lnTo>
                  <a:lnTo>
                    <a:pt x="343" y="50"/>
                  </a:lnTo>
                  <a:lnTo>
                    <a:pt x="343" y="57"/>
                  </a:lnTo>
                  <a:lnTo>
                    <a:pt x="353" y="57"/>
                  </a:lnTo>
                  <a:lnTo>
                    <a:pt x="353" y="66"/>
                  </a:lnTo>
                  <a:lnTo>
                    <a:pt x="363" y="66"/>
                  </a:lnTo>
                  <a:lnTo>
                    <a:pt x="363" y="70"/>
                  </a:lnTo>
                  <a:lnTo>
                    <a:pt x="386" y="70"/>
                  </a:lnTo>
                  <a:lnTo>
                    <a:pt x="386" y="76"/>
                  </a:lnTo>
                  <a:lnTo>
                    <a:pt x="402" y="76"/>
                  </a:lnTo>
                  <a:lnTo>
                    <a:pt x="402" y="83"/>
                  </a:lnTo>
                  <a:lnTo>
                    <a:pt x="409" y="83"/>
                  </a:lnTo>
                  <a:lnTo>
                    <a:pt x="409" y="86"/>
                  </a:lnTo>
                  <a:lnTo>
                    <a:pt x="472" y="86"/>
                  </a:lnTo>
                  <a:lnTo>
                    <a:pt x="472" y="93"/>
                  </a:lnTo>
                  <a:lnTo>
                    <a:pt x="491" y="93"/>
                  </a:lnTo>
                  <a:lnTo>
                    <a:pt x="491" y="100"/>
                  </a:lnTo>
                  <a:lnTo>
                    <a:pt x="511" y="100"/>
                  </a:lnTo>
                  <a:lnTo>
                    <a:pt x="511" y="106"/>
                  </a:lnTo>
                  <a:lnTo>
                    <a:pt x="521" y="106"/>
                  </a:lnTo>
                  <a:lnTo>
                    <a:pt x="521" y="110"/>
                  </a:lnTo>
                  <a:lnTo>
                    <a:pt x="538" y="110"/>
                  </a:lnTo>
                  <a:lnTo>
                    <a:pt x="538" y="116"/>
                  </a:lnTo>
                  <a:lnTo>
                    <a:pt x="564" y="116"/>
                  </a:lnTo>
                  <a:lnTo>
                    <a:pt x="564" y="123"/>
                  </a:lnTo>
                  <a:lnTo>
                    <a:pt x="594" y="123"/>
                  </a:lnTo>
                  <a:lnTo>
                    <a:pt x="594" y="129"/>
                  </a:lnTo>
                  <a:lnTo>
                    <a:pt x="610" y="129"/>
                  </a:lnTo>
                  <a:lnTo>
                    <a:pt x="610" y="133"/>
                  </a:lnTo>
                  <a:lnTo>
                    <a:pt x="617" y="133"/>
                  </a:lnTo>
                  <a:lnTo>
                    <a:pt x="617" y="136"/>
                  </a:lnTo>
                  <a:lnTo>
                    <a:pt x="623" y="136"/>
                  </a:lnTo>
                  <a:lnTo>
                    <a:pt x="623" y="143"/>
                  </a:lnTo>
                  <a:lnTo>
                    <a:pt x="670" y="143"/>
                  </a:lnTo>
                  <a:lnTo>
                    <a:pt x="670" y="149"/>
                  </a:lnTo>
                  <a:lnTo>
                    <a:pt x="680" y="149"/>
                  </a:lnTo>
                  <a:lnTo>
                    <a:pt x="680" y="159"/>
                  </a:lnTo>
                  <a:lnTo>
                    <a:pt x="696" y="159"/>
                  </a:lnTo>
                  <a:lnTo>
                    <a:pt x="696" y="163"/>
                  </a:lnTo>
                  <a:lnTo>
                    <a:pt x="713" y="163"/>
                  </a:lnTo>
                  <a:lnTo>
                    <a:pt x="726" y="163"/>
                  </a:lnTo>
                  <a:lnTo>
                    <a:pt x="726" y="169"/>
                  </a:lnTo>
                  <a:lnTo>
                    <a:pt x="746" y="169"/>
                  </a:lnTo>
                  <a:lnTo>
                    <a:pt x="746" y="176"/>
                  </a:lnTo>
                  <a:lnTo>
                    <a:pt x="828" y="176"/>
                  </a:lnTo>
                  <a:lnTo>
                    <a:pt x="828" y="186"/>
                  </a:lnTo>
                  <a:lnTo>
                    <a:pt x="858" y="186"/>
                  </a:lnTo>
                  <a:lnTo>
                    <a:pt x="858" y="192"/>
                  </a:lnTo>
                  <a:lnTo>
                    <a:pt x="881" y="192"/>
                  </a:lnTo>
                  <a:lnTo>
                    <a:pt x="888" y="192"/>
                  </a:lnTo>
                  <a:lnTo>
                    <a:pt x="888" y="202"/>
                  </a:lnTo>
                  <a:lnTo>
                    <a:pt x="897" y="202"/>
                  </a:lnTo>
                  <a:lnTo>
                    <a:pt x="897" y="209"/>
                  </a:lnTo>
                  <a:lnTo>
                    <a:pt x="927" y="209"/>
                  </a:lnTo>
                  <a:lnTo>
                    <a:pt x="947" y="209"/>
                  </a:lnTo>
                  <a:lnTo>
                    <a:pt x="947" y="212"/>
                  </a:lnTo>
                  <a:lnTo>
                    <a:pt x="963" y="212"/>
                  </a:lnTo>
                  <a:lnTo>
                    <a:pt x="963" y="225"/>
                  </a:lnTo>
                  <a:lnTo>
                    <a:pt x="970" y="225"/>
                  </a:lnTo>
                  <a:lnTo>
                    <a:pt x="970" y="232"/>
                  </a:lnTo>
                  <a:lnTo>
                    <a:pt x="1016" y="232"/>
                  </a:lnTo>
                  <a:lnTo>
                    <a:pt x="1016" y="239"/>
                  </a:lnTo>
                </a:path>
              </a:pathLst>
            </a:custGeom>
            <a:noFill/>
            <a:ln w="1270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9" name="Freeform 114"/>
            <p:cNvSpPr>
              <a:spLocks/>
            </p:cNvSpPr>
            <p:nvPr/>
          </p:nvSpPr>
          <p:spPr bwMode="auto">
            <a:xfrm>
              <a:off x="6997701" y="2584450"/>
              <a:ext cx="922338" cy="131763"/>
            </a:xfrm>
            <a:custGeom>
              <a:avLst/>
              <a:gdLst>
                <a:gd name="T0" fmla="*/ 0 w 581"/>
                <a:gd name="T1" fmla="*/ 0 h 83"/>
                <a:gd name="T2" fmla="*/ 17 w 581"/>
                <a:gd name="T3" fmla="*/ 0 h 83"/>
                <a:gd name="T4" fmla="*/ 17 w 581"/>
                <a:gd name="T5" fmla="*/ 7 h 83"/>
                <a:gd name="T6" fmla="*/ 37 w 581"/>
                <a:gd name="T7" fmla="*/ 7 h 83"/>
                <a:gd name="T8" fmla="*/ 66 w 581"/>
                <a:gd name="T9" fmla="*/ 7 h 83"/>
                <a:gd name="T10" fmla="*/ 66 w 581"/>
                <a:gd name="T11" fmla="*/ 17 h 83"/>
                <a:gd name="T12" fmla="*/ 76 w 581"/>
                <a:gd name="T13" fmla="*/ 17 h 83"/>
                <a:gd name="T14" fmla="*/ 76 w 581"/>
                <a:gd name="T15" fmla="*/ 20 h 83"/>
                <a:gd name="T16" fmla="*/ 132 w 581"/>
                <a:gd name="T17" fmla="*/ 20 h 83"/>
                <a:gd name="T18" fmla="*/ 132 w 581"/>
                <a:gd name="T19" fmla="*/ 30 h 83"/>
                <a:gd name="T20" fmla="*/ 172 w 581"/>
                <a:gd name="T21" fmla="*/ 30 h 83"/>
                <a:gd name="T22" fmla="*/ 172 w 581"/>
                <a:gd name="T23" fmla="*/ 37 h 83"/>
                <a:gd name="T24" fmla="*/ 202 w 581"/>
                <a:gd name="T25" fmla="*/ 37 h 83"/>
                <a:gd name="T26" fmla="*/ 202 w 581"/>
                <a:gd name="T27" fmla="*/ 43 h 83"/>
                <a:gd name="T28" fmla="*/ 403 w 581"/>
                <a:gd name="T29" fmla="*/ 43 h 83"/>
                <a:gd name="T30" fmla="*/ 403 w 581"/>
                <a:gd name="T31" fmla="*/ 83 h 83"/>
                <a:gd name="T32" fmla="*/ 581 w 581"/>
                <a:gd name="T33"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1" h="83">
                  <a:moveTo>
                    <a:pt x="0" y="0"/>
                  </a:moveTo>
                  <a:lnTo>
                    <a:pt x="17" y="0"/>
                  </a:lnTo>
                  <a:lnTo>
                    <a:pt x="17" y="7"/>
                  </a:lnTo>
                  <a:lnTo>
                    <a:pt x="37" y="7"/>
                  </a:lnTo>
                  <a:lnTo>
                    <a:pt x="66" y="7"/>
                  </a:lnTo>
                  <a:lnTo>
                    <a:pt x="66" y="17"/>
                  </a:lnTo>
                  <a:lnTo>
                    <a:pt x="76" y="17"/>
                  </a:lnTo>
                  <a:lnTo>
                    <a:pt x="76" y="20"/>
                  </a:lnTo>
                  <a:lnTo>
                    <a:pt x="132" y="20"/>
                  </a:lnTo>
                  <a:lnTo>
                    <a:pt x="132" y="30"/>
                  </a:lnTo>
                  <a:lnTo>
                    <a:pt x="172" y="30"/>
                  </a:lnTo>
                  <a:lnTo>
                    <a:pt x="172" y="37"/>
                  </a:lnTo>
                  <a:lnTo>
                    <a:pt x="202" y="37"/>
                  </a:lnTo>
                  <a:lnTo>
                    <a:pt x="202" y="43"/>
                  </a:lnTo>
                  <a:lnTo>
                    <a:pt x="403" y="43"/>
                  </a:lnTo>
                  <a:lnTo>
                    <a:pt x="403" y="83"/>
                  </a:lnTo>
                  <a:lnTo>
                    <a:pt x="581" y="83"/>
                  </a:lnTo>
                </a:path>
              </a:pathLst>
            </a:custGeom>
            <a:noFill/>
            <a:ln w="1270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360" name="Rectangle 115"/>
          <p:cNvSpPr>
            <a:spLocks noChangeArrowheads="1"/>
          </p:cNvSpPr>
          <p:nvPr/>
        </p:nvSpPr>
        <p:spPr bwMode="auto">
          <a:xfrm>
            <a:off x="7259638" y="2192824"/>
            <a:ext cx="58738" cy="3016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1" name="Rectangle 116"/>
          <p:cNvSpPr>
            <a:spLocks noChangeArrowheads="1"/>
          </p:cNvSpPr>
          <p:nvPr/>
        </p:nvSpPr>
        <p:spPr bwMode="auto">
          <a:xfrm>
            <a:off x="7029451" y="2154724"/>
            <a:ext cx="36513" cy="2698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2" name="Rectangle 117"/>
          <p:cNvSpPr>
            <a:spLocks noChangeArrowheads="1"/>
          </p:cNvSpPr>
          <p:nvPr/>
        </p:nvSpPr>
        <p:spPr bwMode="auto">
          <a:xfrm>
            <a:off x="6913563" y="2134087"/>
            <a:ext cx="26988" cy="2063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3" name="Rectangle 118"/>
          <p:cNvSpPr>
            <a:spLocks noChangeArrowheads="1"/>
          </p:cNvSpPr>
          <p:nvPr/>
        </p:nvSpPr>
        <p:spPr bwMode="auto">
          <a:xfrm>
            <a:off x="7710488" y="2249974"/>
            <a:ext cx="73025" cy="3175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4" name="Rectangle 119"/>
          <p:cNvSpPr>
            <a:spLocks noChangeArrowheads="1"/>
          </p:cNvSpPr>
          <p:nvPr/>
        </p:nvSpPr>
        <p:spPr bwMode="auto">
          <a:xfrm>
            <a:off x="6794501" y="2097574"/>
            <a:ext cx="82550" cy="2698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5" name="Rectangle 120"/>
          <p:cNvSpPr>
            <a:spLocks noChangeArrowheads="1"/>
          </p:cNvSpPr>
          <p:nvPr/>
        </p:nvSpPr>
        <p:spPr bwMode="auto">
          <a:xfrm>
            <a:off x="7343776" y="2202349"/>
            <a:ext cx="57150" cy="3175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6" name="Rectangle 121"/>
          <p:cNvSpPr>
            <a:spLocks noChangeArrowheads="1"/>
          </p:cNvSpPr>
          <p:nvPr/>
        </p:nvSpPr>
        <p:spPr bwMode="auto">
          <a:xfrm>
            <a:off x="7380288" y="2208699"/>
            <a:ext cx="58738" cy="3016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7" name="Rectangle 122"/>
          <p:cNvSpPr>
            <a:spLocks noChangeArrowheads="1"/>
          </p:cNvSpPr>
          <p:nvPr/>
        </p:nvSpPr>
        <p:spPr bwMode="auto">
          <a:xfrm>
            <a:off x="7485063" y="2192824"/>
            <a:ext cx="26988" cy="3016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8" name="Rectangle 123"/>
          <p:cNvSpPr>
            <a:spLocks noChangeArrowheads="1"/>
          </p:cNvSpPr>
          <p:nvPr/>
        </p:nvSpPr>
        <p:spPr bwMode="auto">
          <a:xfrm>
            <a:off x="7521576" y="2192824"/>
            <a:ext cx="11113" cy="3016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9" name="Rectangle 124"/>
          <p:cNvSpPr>
            <a:spLocks noChangeArrowheads="1"/>
          </p:cNvSpPr>
          <p:nvPr/>
        </p:nvSpPr>
        <p:spPr bwMode="auto">
          <a:xfrm>
            <a:off x="7769226" y="2254737"/>
            <a:ext cx="14288" cy="2698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0" name="Rectangle 125"/>
          <p:cNvSpPr>
            <a:spLocks noChangeArrowheads="1"/>
          </p:cNvSpPr>
          <p:nvPr/>
        </p:nvSpPr>
        <p:spPr bwMode="auto">
          <a:xfrm>
            <a:off x="7904163" y="2254737"/>
            <a:ext cx="15875" cy="2698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1" name="Rectangle 126"/>
          <p:cNvSpPr>
            <a:spLocks noChangeArrowheads="1"/>
          </p:cNvSpPr>
          <p:nvPr/>
        </p:nvSpPr>
        <p:spPr bwMode="auto">
          <a:xfrm>
            <a:off x="7548563" y="2192824"/>
            <a:ext cx="77788" cy="3016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2" name="Freeform 127"/>
          <p:cNvSpPr>
            <a:spLocks/>
          </p:cNvSpPr>
          <p:nvPr/>
        </p:nvSpPr>
        <p:spPr bwMode="auto">
          <a:xfrm>
            <a:off x="5284788" y="1765787"/>
            <a:ext cx="2913063" cy="1766888"/>
          </a:xfrm>
          <a:custGeom>
            <a:avLst/>
            <a:gdLst>
              <a:gd name="T0" fmla="*/ 0 w 1835"/>
              <a:gd name="T1" fmla="*/ 0 h 1113"/>
              <a:gd name="T2" fmla="*/ 0 w 1835"/>
              <a:gd name="T3" fmla="*/ 1113 h 1113"/>
              <a:gd name="T4" fmla="*/ 1835 w 1835"/>
              <a:gd name="T5" fmla="*/ 1113 h 1113"/>
            </a:gdLst>
            <a:ahLst/>
            <a:cxnLst>
              <a:cxn ang="0">
                <a:pos x="T0" y="T1"/>
              </a:cxn>
              <a:cxn ang="0">
                <a:pos x="T2" y="T3"/>
              </a:cxn>
              <a:cxn ang="0">
                <a:pos x="T4" y="T5"/>
              </a:cxn>
            </a:cxnLst>
            <a:rect l="0" t="0" r="r" b="b"/>
            <a:pathLst>
              <a:path w="1835" h="1113">
                <a:moveTo>
                  <a:pt x="0" y="0"/>
                </a:moveTo>
                <a:lnTo>
                  <a:pt x="0" y="1113"/>
                </a:lnTo>
                <a:lnTo>
                  <a:pt x="1835" y="1113"/>
                </a:lnTo>
              </a:path>
            </a:pathLst>
          </a:custGeom>
          <a:noFill/>
          <a:ln w="1270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3" name="Line 128"/>
          <p:cNvSpPr>
            <a:spLocks noChangeShapeType="1"/>
          </p:cNvSpPr>
          <p:nvPr/>
        </p:nvSpPr>
        <p:spPr bwMode="auto">
          <a:xfrm flipV="1">
            <a:off x="7874001" y="3539024"/>
            <a:ext cx="0" cy="36513"/>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5" name="Line 130"/>
          <p:cNvSpPr>
            <a:spLocks noChangeShapeType="1"/>
          </p:cNvSpPr>
          <p:nvPr/>
        </p:nvSpPr>
        <p:spPr bwMode="auto">
          <a:xfrm flipV="1">
            <a:off x="7548563" y="3539024"/>
            <a:ext cx="0" cy="36513"/>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6" name="Line 131"/>
          <p:cNvSpPr>
            <a:spLocks noChangeShapeType="1"/>
          </p:cNvSpPr>
          <p:nvPr/>
        </p:nvSpPr>
        <p:spPr bwMode="auto">
          <a:xfrm flipV="1">
            <a:off x="6904038" y="3539024"/>
            <a:ext cx="0" cy="36513"/>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7" name="Line 132"/>
          <p:cNvSpPr>
            <a:spLocks noChangeShapeType="1"/>
          </p:cNvSpPr>
          <p:nvPr/>
        </p:nvSpPr>
        <p:spPr bwMode="auto">
          <a:xfrm flipV="1">
            <a:off x="7229476" y="3539024"/>
            <a:ext cx="0" cy="36513"/>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8" name="Line 133"/>
          <p:cNvSpPr>
            <a:spLocks noChangeShapeType="1"/>
          </p:cNvSpPr>
          <p:nvPr/>
        </p:nvSpPr>
        <p:spPr bwMode="auto">
          <a:xfrm flipV="1">
            <a:off x="6578601" y="3539024"/>
            <a:ext cx="0" cy="36513"/>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9" name="Line 134"/>
          <p:cNvSpPr>
            <a:spLocks noChangeShapeType="1"/>
          </p:cNvSpPr>
          <p:nvPr/>
        </p:nvSpPr>
        <p:spPr bwMode="auto">
          <a:xfrm flipV="1">
            <a:off x="5934076" y="3539024"/>
            <a:ext cx="0" cy="36513"/>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0" name="Line 135"/>
          <p:cNvSpPr>
            <a:spLocks noChangeShapeType="1"/>
          </p:cNvSpPr>
          <p:nvPr/>
        </p:nvSpPr>
        <p:spPr bwMode="auto">
          <a:xfrm flipV="1">
            <a:off x="6259513" y="3539024"/>
            <a:ext cx="0" cy="36513"/>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1" name="Line 136"/>
          <p:cNvSpPr>
            <a:spLocks noChangeShapeType="1"/>
          </p:cNvSpPr>
          <p:nvPr/>
        </p:nvSpPr>
        <p:spPr bwMode="auto">
          <a:xfrm flipV="1">
            <a:off x="5608638" y="3539024"/>
            <a:ext cx="0" cy="36513"/>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2" name="Line 137"/>
          <p:cNvSpPr>
            <a:spLocks noChangeShapeType="1"/>
          </p:cNvSpPr>
          <p:nvPr/>
        </p:nvSpPr>
        <p:spPr bwMode="auto">
          <a:xfrm>
            <a:off x="5241926" y="3532674"/>
            <a:ext cx="42863"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3" name="Line 138"/>
          <p:cNvSpPr>
            <a:spLocks noChangeShapeType="1"/>
          </p:cNvSpPr>
          <p:nvPr/>
        </p:nvSpPr>
        <p:spPr bwMode="auto">
          <a:xfrm>
            <a:off x="5241926" y="3181837"/>
            <a:ext cx="42863"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4" name="Line 139"/>
          <p:cNvSpPr>
            <a:spLocks noChangeShapeType="1"/>
          </p:cNvSpPr>
          <p:nvPr/>
        </p:nvSpPr>
        <p:spPr bwMode="auto">
          <a:xfrm>
            <a:off x="5241926" y="2829412"/>
            <a:ext cx="42863"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5" name="Line 140"/>
          <p:cNvSpPr>
            <a:spLocks noChangeShapeType="1"/>
          </p:cNvSpPr>
          <p:nvPr/>
        </p:nvSpPr>
        <p:spPr bwMode="auto">
          <a:xfrm>
            <a:off x="5241926" y="2470637"/>
            <a:ext cx="42863"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6" name="Line 141"/>
          <p:cNvSpPr>
            <a:spLocks noChangeShapeType="1"/>
          </p:cNvSpPr>
          <p:nvPr/>
        </p:nvSpPr>
        <p:spPr bwMode="auto">
          <a:xfrm>
            <a:off x="5241926" y="2118212"/>
            <a:ext cx="42863"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7" name="Line 142"/>
          <p:cNvSpPr>
            <a:spLocks noChangeShapeType="1"/>
          </p:cNvSpPr>
          <p:nvPr/>
        </p:nvSpPr>
        <p:spPr bwMode="auto">
          <a:xfrm>
            <a:off x="5241926" y="1765787"/>
            <a:ext cx="42863"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8" name="Line 143"/>
          <p:cNvSpPr>
            <a:spLocks noChangeShapeType="1"/>
          </p:cNvSpPr>
          <p:nvPr/>
        </p:nvSpPr>
        <p:spPr bwMode="auto">
          <a:xfrm flipV="1">
            <a:off x="5284788" y="3539024"/>
            <a:ext cx="0" cy="36513"/>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9" name="TextBox 388"/>
          <p:cNvSpPr txBox="1"/>
          <p:nvPr/>
        </p:nvSpPr>
        <p:spPr>
          <a:xfrm>
            <a:off x="1020238" y="3532674"/>
            <a:ext cx="242374" cy="215444"/>
          </a:xfrm>
          <a:prstGeom prst="rect">
            <a:avLst/>
          </a:prstGeom>
          <a:noFill/>
        </p:spPr>
        <p:txBody>
          <a:bodyPr wrap="none" rtlCol="0">
            <a:spAutoFit/>
          </a:bodyPr>
          <a:lstStyle/>
          <a:p>
            <a:r>
              <a:rPr lang="en-GB" sz="800" dirty="0" smtClean="0">
                <a:solidFill>
                  <a:srgbClr val="4D4D4D"/>
                </a:solidFill>
              </a:rPr>
              <a:t>0</a:t>
            </a:r>
            <a:endParaRPr lang="en-GB" sz="800" dirty="0">
              <a:solidFill>
                <a:srgbClr val="4D4D4D"/>
              </a:solidFill>
            </a:endParaRPr>
          </a:p>
        </p:txBody>
      </p:sp>
      <p:sp>
        <p:nvSpPr>
          <p:cNvPr id="390" name="TextBox 389"/>
          <p:cNvSpPr txBox="1"/>
          <p:nvPr/>
        </p:nvSpPr>
        <p:spPr>
          <a:xfrm>
            <a:off x="1342379" y="3532674"/>
            <a:ext cx="242374" cy="215444"/>
          </a:xfrm>
          <a:prstGeom prst="rect">
            <a:avLst/>
          </a:prstGeom>
          <a:noFill/>
        </p:spPr>
        <p:txBody>
          <a:bodyPr wrap="none" rtlCol="0">
            <a:spAutoFit/>
          </a:bodyPr>
          <a:lstStyle/>
          <a:p>
            <a:r>
              <a:rPr lang="en-GB" sz="800" dirty="0">
                <a:solidFill>
                  <a:srgbClr val="4D4D4D"/>
                </a:solidFill>
              </a:rPr>
              <a:t>1</a:t>
            </a:r>
          </a:p>
        </p:txBody>
      </p:sp>
      <p:sp>
        <p:nvSpPr>
          <p:cNvPr id="391" name="TextBox 390"/>
          <p:cNvSpPr txBox="1"/>
          <p:nvPr/>
        </p:nvSpPr>
        <p:spPr>
          <a:xfrm>
            <a:off x="1664520" y="3532674"/>
            <a:ext cx="242374" cy="215444"/>
          </a:xfrm>
          <a:prstGeom prst="rect">
            <a:avLst/>
          </a:prstGeom>
          <a:noFill/>
        </p:spPr>
        <p:txBody>
          <a:bodyPr wrap="none" rtlCol="0">
            <a:spAutoFit/>
          </a:bodyPr>
          <a:lstStyle/>
          <a:p>
            <a:r>
              <a:rPr lang="en-GB" sz="800" dirty="0" smtClean="0">
                <a:solidFill>
                  <a:srgbClr val="4D4D4D"/>
                </a:solidFill>
              </a:rPr>
              <a:t>2</a:t>
            </a:r>
            <a:endParaRPr lang="en-GB" sz="800" dirty="0">
              <a:solidFill>
                <a:srgbClr val="4D4D4D"/>
              </a:solidFill>
            </a:endParaRPr>
          </a:p>
        </p:txBody>
      </p:sp>
      <p:sp>
        <p:nvSpPr>
          <p:cNvPr id="392" name="TextBox 391"/>
          <p:cNvSpPr txBox="1"/>
          <p:nvPr/>
        </p:nvSpPr>
        <p:spPr>
          <a:xfrm>
            <a:off x="1986661" y="3532674"/>
            <a:ext cx="242374" cy="215444"/>
          </a:xfrm>
          <a:prstGeom prst="rect">
            <a:avLst/>
          </a:prstGeom>
          <a:noFill/>
        </p:spPr>
        <p:txBody>
          <a:bodyPr wrap="none" rtlCol="0">
            <a:spAutoFit/>
          </a:bodyPr>
          <a:lstStyle/>
          <a:p>
            <a:r>
              <a:rPr lang="en-GB" sz="800" dirty="0" smtClean="0">
                <a:solidFill>
                  <a:srgbClr val="4D4D4D"/>
                </a:solidFill>
              </a:rPr>
              <a:t>3</a:t>
            </a:r>
            <a:endParaRPr lang="en-GB" sz="800" dirty="0">
              <a:solidFill>
                <a:srgbClr val="4D4D4D"/>
              </a:solidFill>
            </a:endParaRPr>
          </a:p>
        </p:txBody>
      </p:sp>
      <p:sp>
        <p:nvSpPr>
          <p:cNvPr id="393" name="TextBox 392"/>
          <p:cNvSpPr txBox="1"/>
          <p:nvPr/>
        </p:nvSpPr>
        <p:spPr>
          <a:xfrm>
            <a:off x="2308802" y="3532674"/>
            <a:ext cx="242374" cy="215444"/>
          </a:xfrm>
          <a:prstGeom prst="rect">
            <a:avLst/>
          </a:prstGeom>
          <a:noFill/>
        </p:spPr>
        <p:txBody>
          <a:bodyPr wrap="none" rtlCol="0">
            <a:spAutoFit/>
          </a:bodyPr>
          <a:lstStyle/>
          <a:p>
            <a:r>
              <a:rPr lang="en-GB" sz="800" dirty="0" smtClean="0">
                <a:solidFill>
                  <a:srgbClr val="4D4D4D"/>
                </a:solidFill>
              </a:rPr>
              <a:t>4</a:t>
            </a:r>
            <a:endParaRPr lang="en-GB" sz="800" dirty="0">
              <a:solidFill>
                <a:srgbClr val="4D4D4D"/>
              </a:solidFill>
            </a:endParaRPr>
          </a:p>
        </p:txBody>
      </p:sp>
      <p:sp>
        <p:nvSpPr>
          <p:cNvPr id="394" name="TextBox 393"/>
          <p:cNvSpPr txBox="1"/>
          <p:nvPr/>
        </p:nvSpPr>
        <p:spPr>
          <a:xfrm>
            <a:off x="2630943" y="3532674"/>
            <a:ext cx="242374" cy="215444"/>
          </a:xfrm>
          <a:prstGeom prst="rect">
            <a:avLst/>
          </a:prstGeom>
          <a:noFill/>
        </p:spPr>
        <p:txBody>
          <a:bodyPr wrap="none" rtlCol="0">
            <a:spAutoFit/>
          </a:bodyPr>
          <a:lstStyle/>
          <a:p>
            <a:r>
              <a:rPr lang="en-GB" sz="800" dirty="0" smtClean="0">
                <a:solidFill>
                  <a:srgbClr val="4D4D4D"/>
                </a:solidFill>
              </a:rPr>
              <a:t>5</a:t>
            </a:r>
            <a:endParaRPr lang="en-GB" sz="800" dirty="0">
              <a:solidFill>
                <a:srgbClr val="4D4D4D"/>
              </a:solidFill>
            </a:endParaRPr>
          </a:p>
        </p:txBody>
      </p:sp>
      <p:sp>
        <p:nvSpPr>
          <p:cNvPr id="395" name="TextBox 394"/>
          <p:cNvSpPr txBox="1"/>
          <p:nvPr/>
        </p:nvSpPr>
        <p:spPr>
          <a:xfrm>
            <a:off x="2953084" y="3532674"/>
            <a:ext cx="242374" cy="215444"/>
          </a:xfrm>
          <a:prstGeom prst="rect">
            <a:avLst/>
          </a:prstGeom>
          <a:noFill/>
        </p:spPr>
        <p:txBody>
          <a:bodyPr wrap="none" rtlCol="0">
            <a:spAutoFit/>
          </a:bodyPr>
          <a:lstStyle/>
          <a:p>
            <a:r>
              <a:rPr lang="en-GB" sz="800" dirty="0" smtClean="0">
                <a:solidFill>
                  <a:srgbClr val="4D4D4D"/>
                </a:solidFill>
              </a:rPr>
              <a:t>6</a:t>
            </a:r>
            <a:endParaRPr lang="en-GB" sz="800" dirty="0">
              <a:solidFill>
                <a:srgbClr val="4D4D4D"/>
              </a:solidFill>
            </a:endParaRPr>
          </a:p>
        </p:txBody>
      </p:sp>
      <p:sp>
        <p:nvSpPr>
          <p:cNvPr id="396" name="TextBox 395"/>
          <p:cNvSpPr txBox="1"/>
          <p:nvPr/>
        </p:nvSpPr>
        <p:spPr>
          <a:xfrm>
            <a:off x="3275225" y="3532674"/>
            <a:ext cx="242374" cy="215444"/>
          </a:xfrm>
          <a:prstGeom prst="rect">
            <a:avLst/>
          </a:prstGeom>
          <a:noFill/>
        </p:spPr>
        <p:txBody>
          <a:bodyPr wrap="none" rtlCol="0">
            <a:spAutoFit/>
          </a:bodyPr>
          <a:lstStyle/>
          <a:p>
            <a:r>
              <a:rPr lang="en-GB" sz="800" dirty="0" smtClean="0">
                <a:solidFill>
                  <a:srgbClr val="4D4D4D"/>
                </a:solidFill>
              </a:rPr>
              <a:t>7</a:t>
            </a:r>
            <a:endParaRPr lang="en-GB" sz="800" dirty="0">
              <a:solidFill>
                <a:srgbClr val="4D4D4D"/>
              </a:solidFill>
            </a:endParaRPr>
          </a:p>
        </p:txBody>
      </p:sp>
      <p:sp>
        <p:nvSpPr>
          <p:cNvPr id="397" name="TextBox 396"/>
          <p:cNvSpPr txBox="1"/>
          <p:nvPr/>
        </p:nvSpPr>
        <p:spPr>
          <a:xfrm>
            <a:off x="3597363" y="3532674"/>
            <a:ext cx="242374" cy="215444"/>
          </a:xfrm>
          <a:prstGeom prst="rect">
            <a:avLst/>
          </a:prstGeom>
          <a:noFill/>
        </p:spPr>
        <p:txBody>
          <a:bodyPr wrap="none" rtlCol="0">
            <a:spAutoFit/>
          </a:bodyPr>
          <a:lstStyle/>
          <a:p>
            <a:r>
              <a:rPr lang="en-GB" sz="800" dirty="0" smtClean="0">
                <a:solidFill>
                  <a:srgbClr val="4D4D4D"/>
                </a:solidFill>
              </a:rPr>
              <a:t>8</a:t>
            </a:r>
            <a:endParaRPr lang="en-GB" sz="800" dirty="0">
              <a:solidFill>
                <a:srgbClr val="4D4D4D"/>
              </a:solidFill>
            </a:endParaRPr>
          </a:p>
        </p:txBody>
      </p:sp>
      <p:sp>
        <p:nvSpPr>
          <p:cNvPr id="398" name="TextBox 397"/>
          <p:cNvSpPr txBox="1"/>
          <p:nvPr/>
        </p:nvSpPr>
        <p:spPr>
          <a:xfrm>
            <a:off x="2362200" y="3685074"/>
            <a:ext cx="453970" cy="215444"/>
          </a:xfrm>
          <a:prstGeom prst="rect">
            <a:avLst/>
          </a:prstGeom>
          <a:noFill/>
        </p:spPr>
        <p:txBody>
          <a:bodyPr wrap="none" rtlCol="0">
            <a:spAutoFit/>
          </a:bodyPr>
          <a:lstStyle/>
          <a:p>
            <a:r>
              <a:rPr lang="en-GB" sz="800" dirty="0" smtClean="0">
                <a:solidFill>
                  <a:srgbClr val="4D4D4D"/>
                </a:solidFill>
              </a:rPr>
              <a:t>Years</a:t>
            </a:r>
            <a:endParaRPr lang="en-GB" sz="800" dirty="0">
              <a:solidFill>
                <a:srgbClr val="4D4D4D"/>
              </a:solidFill>
            </a:endParaRPr>
          </a:p>
        </p:txBody>
      </p:sp>
      <p:sp>
        <p:nvSpPr>
          <p:cNvPr id="399" name="TextBox 398"/>
          <p:cNvSpPr txBox="1"/>
          <p:nvPr/>
        </p:nvSpPr>
        <p:spPr>
          <a:xfrm>
            <a:off x="5163601" y="3532674"/>
            <a:ext cx="242374" cy="215444"/>
          </a:xfrm>
          <a:prstGeom prst="rect">
            <a:avLst/>
          </a:prstGeom>
          <a:noFill/>
        </p:spPr>
        <p:txBody>
          <a:bodyPr wrap="none" rtlCol="0">
            <a:spAutoFit/>
          </a:bodyPr>
          <a:lstStyle/>
          <a:p>
            <a:r>
              <a:rPr lang="en-GB" sz="800" dirty="0" smtClean="0">
                <a:solidFill>
                  <a:srgbClr val="4D4D4D"/>
                </a:solidFill>
              </a:rPr>
              <a:t>0</a:t>
            </a:r>
            <a:endParaRPr lang="en-GB" sz="800" dirty="0">
              <a:solidFill>
                <a:srgbClr val="4D4D4D"/>
              </a:solidFill>
            </a:endParaRPr>
          </a:p>
        </p:txBody>
      </p:sp>
      <p:sp>
        <p:nvSpPr>
          <p:cNvPr id="400" name="TextBox 399"/>
          <p:cNvSpPr txBox="1"/>
          <p:nvPr/>
        </p:nvSpPr>
        <p:spPr>
          <a:xfrm>
            <a:off x="5485742" y="3532674"/>
            <a:ext cx="242374" cy="215444"/>
          </a:xfrm>
          <a:prstGeom prst="rect">
            <a:avLst/>
          </a:prstGeom>
          <a:noFill/>
        </p:spPr>
        <p:txBody>
          <a:bodyPr wrap="none" rtlCol="0">
            <a:spAutoFit/>
          </a:bodyPr>
          <a:lstStyle/>
          <a:p>
            <a:r>
              <a:rPr lang="en-GB" sz="800" dirty="0">
                <a:solidFill>
                  <a:srgbClr val="4D4D4D"/>
                </a:solidFill>
              </a:rPr>
              <a:t>1</a:t>
            </a:r>
          </a:p>
        </p:txBody>
      </p:sp>
      <p:sp>
        <p:nvSpPr>
          <p:cNvPr id="401" name="TextBox 400"/>
          <p:cNvSpPr txBox="1"/>
          <p:nvPr/>
        </p:nvSpPr>
        <p:spPr>
          <a:xfrm>
            <a:off x="5816349" y="3532674"/>
            <a:ext cx="242374" cy="215444"/>
          </a:xfrm>
          <a:prstGeom prst="rect">
            <a:avLst/>
          </a:prstGeom>
          <a:noFill/>
        </p:spPr>
        <p:txBody>
          <a:bodyPr wrap="none" rtlCol="0">
            <a:spAutoFit/>
          </a:bodyPr>
          <a:lstStyle/>
          <a:p>
            <a:r>
              <a:rPr lang="en-GB" sz="800" dirty="0" smtClean="0">
                <a:solidFill>
                  <a:srgbClr val="4D4D4D"/>
                </a:solidFill>
              </a:rPr>
              <a:t>2</a:t>
            </a:r>
            <a:endParaRPr lang="en-GB" sz="800" dirty="0">
              <a:solidFill>
                <a:srgbClr val="4D4D4D"/>
              </a:solidFill>
            </a:endParaRPr>
          </a:p>
        </p:txBody>
      </p:sp>
      <p:sp>
        <p:nvSpPr>
          <p:cNvPr id="402" name="TextBox 401"/>
          <p:cNvSpPr txBox="1"/>
          <p:nvPr/>
        </p:nvSpPr>
        <p:spPr>
          <a:xfrm>
            <a:off x="6138490" y="3532674"/>
            <a:ext cx="242374" cy="215444"/>
          </a:xfrm>
          <a:prstGeom prst="rect">
            <a:avLst/>
          </a:prstGeom>
          <a:noFill/>
        </p:spPr>
        <p:txBody>
          <a:bodyPr wrap="none" rtlCol="0">
            <a:spAutoFit/>
          </a:bodyPr>
          <a:lstStyle/>
          <a:p>
            <a:r>
              <a:rPr lang="en-GB" sz="800" dirty="0" smtClean="0">
                <a:solidFill>
                  <a:srgbClr val="4D4D4D"/>
                </a:solidFill>
              </a:rPr>
              <a:t>3</a:t>
            </a:r>
            <a:endParaRPr lang="en-GB" sz="800" dirty="0">
              <a:solidFill>
                <a:srgbClr val="4D4D4D"/>
              </a:solidFill>
            </a:endParaRPr>
          </a:p>
        </p:txBody>
      </p:sp>
      <p:sp>
        <p:nvSpPr>
          <p:cNvPr id="403" name="TextBox 402"/>
          <p:cNvSpPr txBox="1"/>
          <p:nvPr/>
        </p:nvSpPr>
        <p:spPr>
          <a:xfrm>
            <a:off x="6460631" y="3532674"/>
            <a:ext cx="242374" cy="215444"/>
          </a:xfrm>
          <a:prstGeom prst="rect">
            <a:avLst/>
          </a:prstGeom>
          <a:noFill/>
        </p:spPr>
        <p:txBody>
          <a:bodyPr wrap="none" rtlCol="0">
            <a:spAutoFit/>
          </a:bodyPr>
          <a:lstStyle/>
          <a:p>
            <a:r>
              <a:rPr lang="en-GB" sz="800" dirty="0" smtClean="0">
                <a:solidFill>
                  <a:srgbClr val="4D4D4D"/>
                </a:solidFill>
              </a:rPr>
              <a:t>4</a:t>
            </a:r>
            <a:endParaRPr lang="en-GB" sz="800" dirty="0">
              <a:solidFill>
                <a:srgbClr val="4D4D4D"/>
              </a:solidFill>
            </a:endParaRPr>
          </a:p>
        </p:txBody>
      </p:sp>
      <p:sp>
        <p:nvSpPr>
          <p:cNvPr id="404" name="TextBox 403"/>
          <p:cNvSpPr txBox="1"/>
          <p:nvPr/>
        </p:nvSpPr>
        <p:spPr>
          <a:xfrm>
            <a:off x="6782772" y="3532674"/>
            <a:ext cx="242374" cy="215444"/>
          </a:xfrm>
          <a:prstGeom prst="rect">
            <a:avLst/>
          </a:prstGeom>
          <a:noFill/>
        </p:spPr>
        <p:txBody>
          <a:bodyPr wrap="none" rtlCol="0">
            <a:spAutoFit/>
          </a:bodyPr>
          <a:lstStyle/>
          <a:p>
            <a:r>
              <a:rPr lang="en-GB" sz="800" dirty="0" smtClean="0">
                <a:solidFill>
                  <a:srgbClr val="4D4D4D"/>
                </a:solidFill>
              </a:rPr>
              <a:t>5</a:t>
            </a:r>
            <a:endParaRPr lang="en-GB" sz="800" dirty="0">
              <a:solidFill>
                <a:srgbClr val="4D4D4D"/>
              </a:solidFill>
            </a:endParaRPr>
          </a:p>
        </p:txBody>
      </p:sp>
      <p:sp>
        <p:nvSpPr>
          <p:cNvPr id="405" name="TextBox 404"/>
          <p:cNvSpPr txBox="1"/>
          <p:nvPr/>
        </p:nvSpPr>
        <p:spPr>
          <a:xfrm>
            <a:off x="7104913" y="3532674"/>
            <a:ext cx="242374" cy="215444"/>
          </a:xfrm>
          <a:prstGeom prst="rect">
            <a:avLst/>
          </a:prstGeom>
          <a:noFill/>
        </p:spPr>
        <p:txBody>
          <a:bodyPr wrap="none" rtlCol="0">
            <a:spAutoFit/>
          </a:bodyPr>
          <a:lstStyle/>
          <a:p>
            <a:r>
              <a:rPr lang="en-GB" sz="800" dirty="0" smtClean="0">
                <a:solidFill>
                  <a:srgbClr val="4D4D4D"/>
                </a:solidFill>
              </a:rPr>
              <a:t>6</a:t>
            </a:r>
            <a:endParaRPr lang="en-GB" sz="800" dirty="0">
              <a:solidFill>
                <a:srgbClr val="4D4D4D"/>
              </a:solidFill>
            </a:endParaRPr>
          </a:p>
        </p:txBody>
      </p:sp>
      <p:sp>
        <p:nvSpPr>
          <p:cNvPr id="406" name="TextBox 405"/>
          <p:cNvSpPr txBox="1"/>
          <p:nvPr/>
        </p:nvSpPr>
        <p:spPr>
          <a:xfrm>
            <a:off x="7427054" y="3532674"/>
            <a:ext cx="242374" cy="215444"/>
          </a:xfrm>
          <a:prstGeom prst="rect">
            <a:avLst/>
          </a:prstGeom>
          <a:noFill/>
        </p:spPr>
        <p:txBody>
          <a:bodyPr wrap="none" rtlCol="0">
            <a:spAutoFit/>
          </a:bodyPr>
          <a:lstStyle/>
          <a:p>
            <a:r>
              <a:rPr lang="en-GB" sz="800" dirty="0" smtClean="0">
                <a:solidFill>
                  <a:srgbClr val="4D4D4D"/>
                </a:solidFill>
              </a:rPr>
              <a:t>7</a:t>
            </a:r>
            <a:endParaRPr lang="en-GB" sz="800" dirty="0">
              <a:solidFill>
                <a:srgbClr val="4D4D4D"/>
              </a:solidFill>
            </a:endParaRPr>
          </a:p>
        </p:txBody>
      </p:sp>
      <p:sp>
        <p:nvSpPr>
          <p:cNvPr id="407" name="TextBox 406"/>
          <p:cNvSpPr txBox="1"/>
          <p:nvPr/>
        </p:nvSpPr>
        <p:spPr>
          <a:xfrm>
            <a:off x="7749192" y="3532674"/>
            <a:ext cx="242374" cy="215444"/>
          </a:xfrm>
          <a:prstGeom prst="rect">
            <a:avLst/>
          </a:prstGeom>
          <a:noFill/>
        </p:spPr>
        <p:txBody>
          <a:bodyPr wrap="none" rtlCol="0">
            <a:spAutoFit/>
          </a:bodyPr>
          <a:lstStyle/>
          <a:p>
            <a:r>
              <a:rPr lang="en-GB" sz="800" dirty="0" smtClean="0">
                <a:solidFill>
                  <a:srgbClr val="4D4D4D"/>
                </a:solidFill>
              </a:rPr>
              <a:t>8</a:t>
            </a:r>
            <a:endParaRPr lang="en-GB" sz="800" dirty="0">
              <a:solidFill>
                <a:srgbClr val="4D4D4D"/>
              </a:solidFill>
            </a:endParaRPr>
          </a:p>
        </p:txBody>
      </p:sp>
      <p:sp>
        <p:nvSpPr>
          <p:cNvPr id="408" name="TextBox 407"/>
          <p:cNvSpPr txBox="1"/>
          <p:nvPr/>
        </p:nvSpPr>
        <p:spPr>
          <a:xfrm>
            <a:off x="1020238" y="4028588"/>
            <a:ext cx="357790" cy="215444"/>
          </a:xfrm>
          <a:prstGeom prst="rect">
            <a:avLst/>
          </a:prstGeom>
          <a:noFill/>
        </p:spPr>
        <p:txBody>
          <a:bodyPr wrap="none" rtlCol="0">
            <a:spAutoFit/>
          </a:bodyPr>
          <a:lstStyle/>
          <a:p>
            <a:r>
              <a:rPr lang="en-GB" sz="800" dirty="0" smtClean="0">
                <a:solidFill>
                  <a:srgbClr val="4D4D4D"/>
                </a:solidFill>
              </a:rPr>
              <a:t>479</a:t>
            </a:r>
            <a:endParaRPr lang="en-GB" sz="800" dirty="0">
              <a:solidFill>
                <a:srgbClr val="4D4D4D"/>
              </a:solidFill>
            </a:endParaRPr>
          </a:p>
        </p:txBody>
      </p:sp>
      <p:sp>
        <p:nvSpPr>
          <p:cNvPr id="409" name="TextBox 408"/>
          <p:cNvSpPr txBox="1"/>
          <p:nvPr/>
        </p:nvSpPr>
        <p:spPr>
          <a:xfrm>
            <a:off x="1342379" y="4028588"/>
            <a:ext cx="357790" cy="215444"/>
          </a:xfrm>
          <a:prstGeom prst="rect">
            <a:avLst/>
          </a:prstGeom>
          <a:noFill/>
        </p:spPr>
        <p:txBody>
          <a:bodyPr wrap="none" rtlCol="0">
            <a:spAutoFit/>
          </a:bodyPr>
          <a:lstStyle/>
          <a:p>
            <a:r>
              <a:rPr lang="en-GB" sz="800" dirty="0" smtClean="0">
                <a:solidFill>
                  <a:srgbClr val="4D4D4D"/>
                </a:solidFill>
              </a:rPr>
              <a:t>426</a:t>
            </a:r>
            <a:endParaRPr lang="en-GB" sz="800" dirty="0">
              <a:solidFill>
                <a:srgbClr val="4D4D4D"/>
              </a:solidFill>
            </a:endParaRPr>
          </a:p>
        </p:txBody>
      </p:sp>
      <p:sp>
        <p:nvSpPr>
          <p:cNvPr id="410" name="TextBox 409"/>
          <p:cNvSpPr txBox="1"/>
          <p:nvPr/>
        </p:nvSpPr>
        <p:spPr>
          <a:xfrm>
            <a:off x="1664520" y="4028588"/>
            <a:ext cx="357790" cy="215444"/>
          </a:xfrm>
          <a:prstGeom prst="rect">
            <a:avLst/>
          </a:prstGeom>
          <a:noFill/>
        </p:spPr>
        <p:txBody>
          <a:bodyPr wrap="none" rtlCol="0">
            <a:spAutoFit/>
          </a:bodyPr>
          <a:lstStyle/>
          <a:p>
            <a:r>
              <a:rPr lang="en-GB" sz="800" dirty="0" smtClean="0">
                <a:solidFill>
                  <a:srgbClr val="4D4D4D"/>
                </a:solidFill>
              </a:rPr>
              <a:t>367</a:t>
            </a:r>
            <a:endParaRPr lang="en-GB" sz="800" dirty="0">
              <a:solidFill>
                <a:srgbClr val="4D4D4D"/>
              </a:solidFill>
            </a:endParaRPr>
          </a:p>
        </p:txBody>
      </p:sp>
      <p:sp>
        <p:nvSpPr>
          <p:cNvPr id="411" name="TextBox 410"/>
          <p:cNvSpPr txBox="1"/>
          <p:nvPr/>
        </p:nvSpPr>
        <p:spPr>
          <a:xfrm>
            <a:off x="1986661" y="4028588"/>
            <a:ext cx="357790" cy="215444"/>
          </a:xfrm>
          <a:prstGeom prst="rect">
            <a:avLst/>
          </a:prstGeom>
          <a:noFill/>
        </p:spPr>
        <p:txBody>
          <a:bodyPr wrap="none" rtlCol="0">
            <a:spAutoFit/>
          </a:bodyPr>
          <a:lstStyle/>
          <a:p>
            <a:r>
              <a:rPr lang="en-GB" sz="800" dirty="0" smtClean="0">
                <a:solidFill>
                  <a:srgbClr val="4D4D4D"/>
                </a:solidFill>
              </a:rPr>
              <a:t>330</a:t>
            </a:r>
            <a:endParaRPr lang="en-GB" sz="800" dirty="0">
              <a:solidFill>
                <a:srgbClr val="4D4D4D"/>
              </a:solidFill>
            </a:endParaRPr>
          </a:p>
        </p:txBody>
      </p:sp>
      <p:sp>
        <p:nvSpPr>
          <p:cNvPr id="412" name="TextBox 411"/>
          <p:cNvSpPr txBox="1"/>
          <p:nvPr/>
        </p:nvSpPr>
        <p:spPr>
          <a:xfrm>
            <a:off x="2308802" y="4028588"/>
            <a:ext cx="357790" cy="215444"/>
          </a:xfrm>
          <a:prstGeom prst="rect">
            <a:avLst/>
          </a:prstGeom>
          <a:noFill/>
        </p:spPr>
        <p:txBody>
          <a:bodyPr wrap="none" rtlCol="0">
            <a:spAutoFit/>
          </a:bodyPr>
          <a:lstStyle/>
          <a:p>
            <a:r>
              <a:rPr lang="en-GB" sz="800" dirty="0" smtClean="0">
                <a:solidFill>
                  <a:srgbClr val="4D4D4D"/>
                </a:solidFill>
              </a:rPr>
              <a:t>309</a:t>
            </a:r>
            <a:endParaRPr lang="en-GB" sz="800" dirty="0">
              <a:solidFill>
                <a:srgbClr val="4D4D4D"/>
              </a:solidFill>
            </a:endParaRPr>
          </a:p>
        </p:txBody>
      </p:sp>
      <p:sp>
        <p:nvSpPr>
          <p:cNvPr id="413" name="TextBox 412"/>
          <p:cNvSpPr txBox="1"/>
          <p:nvPr/>
        </p:nvSpPr>
        <p:spPr>
          <a:xfrm>
            <a:off x="2630943" y="4028588"/>
            <a:ext cx="357790" cy="215444"/>
          </a:xfrm>
          <a:prstGeom prst="rect">
            <a:avLst/>
          </a:prstGeom>
          <a:noFill/>
        </p:spPr>
        <p:txBody>
          <a:bodyPr wrap="none" rtlCol="0">
            <a:spAutoFit/>
          </a:bodyPr>
          <a:lstStyle/>
          <a:p>
            <a:r>
              <a:rPr lang="en-GB" sz="800" dirty="0" smtClean="0">
                <a:solidFill>
                  <a:srgbClr val="4D4D4D"/>
                </a:solidFill>
              </a:rPr>
              <a:t>266</a:t>
            </a:r>
            <a:endParaRPr lang="en-GB" sz="800" dirty="0">
              <a:solidFill>
                <a:srgbClr val="4D4D4D"/>
              </a:solidFill>
            </a:endParaRPr>
          </a:p>
        </p:txBody>
      </p:sp>
      <p:sp>
        <p:nvSpPr>
          <p:cNvPr id="414" name="TextBox 413"/>
          <p:cNvSpPr txBox="1"/>
          <p:nvPr/>
        </p:nvSpPr>
        <p:spPr>
          <a:xfrm>
            <a:off x="2953084" y="4028588"/>
            <a:ext cx="300082" cy="215444"/>
          </a:xfrm>
          <a:prstGeom prst="rect">
            <a:avLst/>
          </a:prstGeom>
          <a:noFill/>
        </p:spPr>
        <p:txBody>
          <a:bodyPr wrap="none" rtlCol="0">
            <a:spAutoFit/>
          </a:bodyPr>
          <a:lstStyle/>
          <a:p>
            <a:r>
              <a:rPr lang="en-GB" sz="800" dirty="0" smtClean="0">
                <a:solidFill>
                  <a:srgbClr val="4D4D4D"/>
                </a:solidFill>
              </a:rPr>
              <a:t>99</a:t>
            </a:r>
            <a:endParaRPr lang="en-GB" sz="800" dirty="0">
              <a:solidFill>
                <a:srgbClr val="4D4D4D"/>
              </a:solidFill>
            </a:endParaRPr>
          </a:p>
        </p:txBody>
      </p:sp>
      <p:sp>
        <p:nvSpPr>
          <p:cNvPr id="415" name="TextBox 414"/>
          <p:cNvSpPr txBox="1"/>
          <p:nvPr/>
        </p:nvSpPr>
        <p:spPr>
          <a:xfrm>
            <a:off x="3275225" y="4028588"/>
            <a:ext cx="300082" cy="215444"/>
          </a:xfrm>
          <a:prstGeom prst="rect">
            <a:avLst/>
          </a:prstGeom>
          <a:noFill/>
        </p:spPr>
        <p:txBody>
          <a:bodyPr wrap="none" rtlCol="0">
            <a:spAutoFit/>
          </a:bodyPr>
          <a:lstStyle/>
          <a:p>
            <a:r>
              <a:rPr lang="en-GB" sz="800" dirty="0" smtClean="0">
                <a:solidFill>
                  <a:srgbClr val="4D4D4D"/>
                </a:solidFill>
              </a:rPr>
              <a:t>31</a:t>
            </a:r>
            <a:endParaRPr lang="en-GB" sz="800" dirty="0">
              <a:solidFill>
                <a:srgbClr val="4D4D4D"/>
              </a:solidFill>
            </a:endParaRPr>
          </a:p>
        </p:txBody>
      </p:sp>
      <p:sp>
        <p:nvSpPr>
          <p:cNvPr id="416" name="TextBox 415"/>
          <p:cNvSpPr txBox="1"/>
          <p:nvPr/>
        </p:nvSpPr>
        <p:spPr>
          <a:xfrm>
            <a:off x="3597363" y="4028588"/>
            <a:ext cx="242374" cy="215444"/>
          </a:xfrm>
          <a:prstGeom prst="rect">
            <a:avLst/>
          </a:prstGeom>
          <a:noFill/>
        </p:spPr>
        <p:txBody>
          <a:bodyPr wrap="none" rtlCol="0">
            <a:spAutoFit/>
          </a:bodyPr>
          <a:lstStyle/>
          <a:p>
            <a:r>
              <a:rPr lang="en-GB" sz="800" dirty="0" smtClean="0">
                <a:solidFill>
                  <a:srgbClr val="4D4D4D"/>
                </a:solidFill>
              </a:rPr>
              <a:t>1</a:t>
            </a:r>
            <a:endParaRPr lang="en-GB" sz="800" dirty="0">
              <a:solidFill>
                <a:srgbClr val="4D4D4D"/>
              </a:solidFill>
            </a:endParaRPr>
          </a:p>
        </p:txBody>
      </p:sp>
      <p:sp>
        <p:nvSpPr>
          <p:cNvPr id="417" name="TextBox 416"/>
          <p:cNvSpPr txBox="1"/>
          <p:nvPr/>
        </p:nvSpPr>
        <p:spPr>
          <a:xfrm>
            <a:off x="1020238" y="3913674"/>
            <a:ext cx="357790" cy="215444"/>
          </a:xfrm>
          <a:prstGeom prst="rect">
            <a:avLst/>
          </a:prstGeom>
          <a:noFill/>
        </p:spPr>
        <p:txBody>
          <a:bodyPr wrap="none" rtlCol="0">
            <a:spAutoFit/>
          </a:bodyPr>
          <a:lstStyle/>
          <a:p>
            <a:r>
              <a:rPr lang="en-GB" sz="800" dirty="0" smtClean="0">
                <a:solidFill>
                  <a:srgbClr val="4D4D4D"/>
                </a:solidFill>
              </a:rPr>
              <a:t>480</a:t>
            </a:r>
            <a:endParaRPr lang="en-GB" sz="800" dirty="0">
              <a:solidFill>
                <a:srgbClr val="4D4D4D"/>
              </a:solidFill>
            </a:endParaRPr>
          </a:p>
        </p:txBody>
      </p:sp>
      <p:sp>
        <p:nvSpPr>
          <p:cNvPr id="418" name="TextBox 417"/>
          <p:cNvSpPr txBox="1"/>
          <p:nvPr/>
        </p:nvSpPr>
        <p:spPr>
          <a:xfrm>
            <a:off x="1342379" y="3913674"/>
            <a:ext cx="357790" cy="215444"/>
          </a:xfrm>
          <a:prstGeom prst="rect">
            <a:avLst/>
          </a:prstGeom>
          <a:noFill/>
        </p:spPr>
        <p:txBody>
          <a:bodyPr wrap="none" rtlCol="0">
            <a:spAutoFit/>
          </a:bodyPr>
          <a:lstStyle/>
          <a:p>
            <a:r>
              <a:rPr lang="en-GB" sz="800" dirty="0" smtClean="0">
                <a:solidFill>
                  <a:srgbClr val="4D4D4D"/>
                </a:solidFill>
              </a:rPr>
              <a:t>395</a:t>
            </a:r>
            <a:endParaRPr lang="en-GB" sz="800" dirty="0">
              <a:solidFill>
                <a:srgbClr val="4D4D4D"/>
              </a:solidFill>
            </a:endParaRPr>
          </a:p>
        </p:txBody>
      </p:sp>
      <p:sp>
        <p:nvSpPr>
          <p:cNvPr id="419" name="TextBox 418"/>
          <p:cNvSpPr txBox="1"/>
          <p:nvPr/>
        </p:nvSpPr>
        <p:spPr>
          <a:xfrm>
            <a:off x="1664520" y="3913674"/>
            <a:ext cx="357790" cy="215444"/>
          </a:xfrm>
          <a:prstGeom prst="rect">
            <a:avLst/>
          </a:prstGeom>
          <a:noFill/>
        </p:spPr>
        <p:txBody>
          <a:bodyPr wrap="none" rtlCol="0">
            <a:spAutoFit/>
          </a:bodyPr>
          <a:lstStyle/>
          <a:p>
            <a:r>
              <a:rPr lang="en-GB" sz="800" dirty="0" smtClean="0">
                <a:solidFill>
                  <a:srgbClr val="4D4D4D"/>
                </a:solidFill>
              </a:rPr>
              <a:t>337</a:t>
            </a:r>
            <a:endParaRPr lang="en-GB" sz="800" dirty="0">
              <a:solidFill>
                <a:srgbClr val="4D4D4D"/>
              </a:solidFill>
            </a:endParaRPr>
          </a:p>
        </p:txBody>
      </p:sp>
      <p:sp>
        <p:nvSpPr>
          <p:cNvPr id="420" name="TextBox 419"/>
          <p:cNvSpPr txBox="1"/>
          <p:nvPr/>
        </p:nvSpPr>
        <p:spPr>
          <a:xfrm>
            <a:off x="1986661" y="3913674"/>
            <a:ext cx="357790" cy="215444"/>
          </a:xfrm>
          <a:prstGeom prst="rect">
            <a:avLst/>
          </a:prstGeom>
          <a:noFill/>
        </p:spPr>
        <p:txBody>
          <a:bodyPr wrap="none" rtlCol="0">
            <a:spAutoFit/>
          </a:bodyPr>
          <a:lstStyle/>
          <a:p>
            <a:r>
              <a:rPr lang="en-GB" sz="800" dirty="0" smtClean="0">
                <a:solidFill>
                  <a:srgbClr val="4D4D4D"/>
                </a:solidFill>
              </a:rPr>
              <a:t>306</a:t>
            </a:r>
            <a:endParaRPr lang="en-GB" sz="800" dirty="0">
              <a:solidFill>
                <a:srgbClr val="4D4D4D"/>
              </a:solidFill>
            </a:endParaRPr>
          </a:p>
        </p:txBody>
      </p:sp>
      <p:sp>
        <p:nvSpPr>
          <p:cNvPr id="421" name="TextBox 420"/>
          <p:cNvSpPr txBox="1"/>
          <p:nvPr/>
        </p:nvSpPr>
        <p:spPr>
          <a:xfrm>
            <a:off x="2308802" y="3913674"/>
            <a:ext cx="357790" cy="215444"/>
          </a:xfrm>
          <a:prstGeom prst="rect">
            <a:avLst/>
          </a:prstGeom>
          <a:noFill/>
        </p:spPr>
        <p:txBody>
          <a:bodyPr wrap="none" rtlCol="0">
            <a:spAutoFit/>
          </a:bodyPr>
          <a:lstStyle/>
          <a:p>
            <a:r>
              <a:rPr lang="en-GB" sz="800" dirty="0" smtClean="0">
                <a:solidFill>
                  <a:srgbClr val="4D4D4D"/>
                </a:solidFill>
              </a:rPr>
              <a:t>285</a:t>
            </a:r>
            <a:endParaRPr lang="en-GB" sz="800" dirty="0">
              <a:solidFill>
                <a:srgbClr val="4D4D4D"/>
              </a:solidFill>
            </a:endParaRPr>
          </a:p>
        </p:txBody>
      </p:sp>
      <p:sp>
        <p:nvSpPr>
          <p:cNvPr id="422" name="TextBox 421"/>
          <p:cNvSpPr txBox="1"/>
          <p:nvPr/>
        </p:nvSpPr>
        <p:spPr>
          <a:xfrm>
            <a:off x="2630943" y="3913674"/>
            <a:ext cx="357790" cy="215444"/>
          </a:xfrm>
          <a:prstGeom prst="rect">
            <a:avLst/>
          </a:prstGeom>
          <a:noFill/>
        </p:spPr>
        <p:txBody>
          <a:bodyPr wrap="none" rtlCol="0">
            <a:spAutoFit/>
          </a:bodyPr>
          <a:lstStyle/>
          <a:p>
            <a:r>
              <a:rPr lang="en-GB" sz="800" dirty="0" smtClean="0">
                <a:solidFill>
                  <a:srgbClr val="4D4D4D"/>
                </a:solidFill>
              </a:rPr>
              <a:t>259</a:t>
            </a:r>
            <a:endParaRPr lang="en-GB" sz="800" dirty="0">
              <a:solidFill>
                <a:srgbClr val="4D4D4D"/>
              </a:solidFill>
            </a:endParaRPr>
          </a:p>
        </p:txBody>
      </p:sp>
      <p:sp>
        <p:nvSpPr>
          <p:cNvPr id="423" name="TextBox 422"/>
          <p:cNvSpPr txBox="1"/>
          <p:nvPr/>
        </p:nvSpPr>
        <p:spPr>
          <a:xfrm>
            <a:off x="2953084" y="3913674"/>
            <a:ext cx="300082" cy="215444"/>
          </a:xfrm>
          <a:prstGeom prst="rect">
            <a:avLst/>
          </a:prstGeom>
          <a:noFill/>
        </p:spPr>
        <p:txBody>
          <a:bodyPr wrap="none" rtlCol="0">
            <a:spAutoFit/>
          </a:bodyPr>
          <a:lstStyle/>
          <a:p>
            <a:r>
              <a:rPr lang="en-GB" sz="800" dirty="0" smtClean="0">
                <a:solidFill>
                  <a:srgbClr val="4D4D4D"/>
                </a:solidFill>
              </a:rPr>
              <a:t>99</a:t>
            </a:r>
            <a:endParaRPr lang="en-GB" sz="800" dirty="0">
              <a:solidFill>
                <a:srgbClr val="4D4D4D"/>
              </a:solidFill>
            </a:endParaRPr>
          </a:p>
        </p:txBody>
      </p:sp>
      <p:sp>
        <p:nvSpPr>
          <p:cNvPr id="424" name="TextBox 423"/>
          <p:cNvSpPr txBox="1"/>
          <p:nvPr/>
        </p:nvSpPr>
        <p:spPr>
          <a:xfrm>
            <a:off x="3275225" y="3913674"/>
            <a:ext cx="300082" cy="215444"/>
          </a:xfrm>
          <a:prstGeom prst="rect">
            <a:avLst/>
          </a:prstGeom>
          <a:noFill/>
        </p:spPr>
        <p:txBody>
          <a:bodyPr wrap="none" rtlCol="0">
            <a:spAutoFit/>
          </a:bodyPr>
          <a:lstStyle/>
          <a:p>
            <a:r>
              <a:rPr lang="en-GB" sz="800" dirty="0" smtClean="0">
                <a:solidFill>
                  <a:srgbClr val="4D4D4D"/>
                </a:solidFill>
              </a:rPr>
              <a:t>30</a:t>
            </a:r>
            <a:endParaRPr lang="en-GB" sz="800" dirty="0">
              <a:solidFill>
                <a:srgbClr val="4D4D4D"/>
              </a:solidFill>
            </a:endParaRPr>
          </a:p>
        </p:txBody>
      </p:sp>
      <p:sp>
        <p:nvSpPr>
          <p:cNvPr id="425" name="TextBox 424"/>
          <p:cNvSpPr txBox="1"/>
          <p:nvPr/>
        </p:nvSpPr>
        <p:spPr>
          <a:xfrm>
            <a:off x="3597363" y="3913674"/>
            <a:ext cx="242374" cy="215444"/>
          </a:xfrm>
          <a:prstGeom prst="rect">
            <a:avLst/>
          </a:prstGeom>
          <a:noFill/>
        </p:spPr>
        <p:txBody>
          <a:bodyPr wrap="none" rtlCol="0">
            <a:spAutoFit/>
          </a:bodyPr>
          <a:lstStyle/>
          <a:p>
            <a:r>
              <a:rPr lang="en-GB" sz="800" dirty="0">
                <a:solidFill>
                  <a:srgbClr val="4D4D4D"/>
                </a:solidFill>
              </a:rPr>
              <a:t>0</a:t>
            </a:r>
          </a:p>
        </p:txBody>
      </p:sp>
      <p:sp>
        <p:nvSpPr>
          <p:cNvPr id="426" name="TextBox 425"/>
          <p:cNvSpPr txBox="1"/>
          <p:nvPr/>
        </p:nvSpPr>
        <p:spPr>
          <a:xfrm>
            <a:off x="5163601" y="4028588"/>
            <a:ext cx="357790" cy="215444"/>
          </a:xfrm>
          <a:prstGeom prst="rect">
            <a:avLst/>
          </a:prstGeom>
          <a:noFill/>
        </p:spPr>
        <p:txBody>
          <a:bodyPr wrap="none" rtlCol="0">
            <a:spAutoFit/>
          </a:bodyPr>
          <a:lstStyle/>
          <a:p>
            <a:r>
              <a:rPr lang="en-GB" sz="800" dirty="0" smtClean="0">
                <a:solidFill>
                  <a:srgbClr val="4D4D4D"/>
                </a:solidFill>
              </a:rPr>
              <a:t>479</a:t>
            </a:r>
            <a:endParaRPr lang="en-GB" sz="800" dirty="0">
              <a:solidFill>
                <a:srgbClr val="4D4D4D"/>
              </a:solidFill>
            </a:endParaRPr>
          </a:p>
        </p:txBody>
      </p:sp>
      <p:sp>
        <p:nvSpPr>
          <p:cNvPr id="427" name="TextBox 426"/>
          <p:cNvSpPr txBox="1"/>
          <p:nvPr/>
        </p:nvSpPr>
        <p:spPr>
          <a:xfrm>
            <a:off x="5485742" y="4028588"/>
            <a:ext cx="357790" cy="215444"/>
          </a:xfrm>
          <a:prstGeom prst="rect">
            <a:avLst/>
          </a:prstGeom>
          <a:noFill/>
        </p:spPr>
        <p:txBody>
          <a:bodyPr wrap="none" rtlCol="0">
            <a:spAutoFit/>
          </a:bodyPr>
          <a:lstStyle/>
          <a:p>
            <a:r>
              <a:rPr lang="en-GB" sz="800" dirty="0" smtClean="0">
                <a:solidFill>
                  <a:srgbClr val="4D4D4D"/>
                </a:solidFill>
              </a:rPr>
              <a:t>474</a:t>
            </a:r>
            <a:endParaRPr lang="en-GB" sz="800" dirty="0">
              <a:solidFill>
                <a:srgbClr val="4D4D4D"/>
              </a:solidFill>
            </a:endParaRPr>
          </a:p>
        </p:txBody>
      </p:sp>
      <p:sp>
        <p:nvSpPr>
          <p:cNvPr id="428" name="TextBox 427"/>
          <p:cNvSpPr txBox="1"/>
          <p:nvPr/>
        </p:nvSpPr>
        <p:spPr>
          <a:xfrm>
            <a:off x="5807883" y="4028588"/>
            <a:ext cx="357790" cy="215444"/>
          </a:xfrm>
          <a:prstGeom prst="rect">
            <a:avLst/>
          </a:prstGeom>
          <a:noFill/>
        </p:spPr>
        <p:txBody>
          <a:bodyPr wrap="none" rtlCol="0">
            <a:spAutoFit/>
          </a:bodyPr>
          <a:lstStyle/>
          <a:p>
            <a:r>
              <a:rPr lang="en-GB" sz="800" dirty="0" smtClean="0">
                <a:solidFill>
                  <a:srgbClr val="4D4D4D"/>
                </a:solidFill>
              </a:rPr>
              <a:t>462</a:t>
            </a:r>
            <a:endParaRPr lang="en-GB" sz="800" dirty="0">
              <a:solidFill>
                <a:srgbClr val="4D4D4D"/>
              </a:solidFill>
            </a:endParaRPr>
          </a:p>
        </p:txBody>
      </p:sp>
      <p:sp>
        <p:nvSpPr>
          <p:cNvPr id="429" name="TextBox 428"/>
          <p:cNvSpPr txBox="1"/>
          <p:nvPr/>
        </p:nvSpPr>
        <p:spPr>
          <a:xfrm>
            <a:off x="6130024" y="4028588"/>
            <a:ext cx="357790" cy="215444"/>
          </a:xfrm>
          <a:prstGeom prst="rect">
            <a:avLst/>
          </a:prstGeom>
          <a:noFill/>
        </p:spPr>
        <p:txBody>
          <a:bodyPr wrap="none" rtlCol="0">
            <a:spAutoFit/>
          </a:bodyPr>
          <a:lstStyle/>
          <a:p>
            <a:r>
              <a:rPr lang="en-GB" sz="800" dirty="0" smtClean="0">
                <a:solidFill>
                  <a:srgbClr val="4D4D4D"/>
                </a:solidFill>
              </a:rPr>
              <a:t>433</a:t>
            </a:r>
            <a:endParaRPr lang="en-GB" sz="800" dirty="0">
              <a:solidFill>
                <a:srgbClr val="4D4D4D"/>
              </a:solidFill>
            </a:endParaRPr>
          </a:p>
        </p:txBody>
      </p:sp>
      <p:sp>
        <p:nvSpPr>
          <p:cNvPr id="430" name="TextBox 429"/>
          <p:cNvSpPr txBox="1"/>
          <p:nvPr/>
        </p:nvSpPr>
        <p:spPr>
          <a:xfrm>
            <a:off x="6452165" y="4028588"/>
            <a:ext cx="357790" cy="215444"/>
          </a:xfrm>
          <a:prstGeom prst="rect">
            <a:avLst/>
          </a:prstGeom>
          <a:noFill/>
        </p:spPr>
        <p:txBody>
          <a:bodyPr wrap="none" rtlCol="0">
            <a:spAutoFit/>
          </a:bodyPr>
          <a:lstStyle/>
          <a:p>
            <a:r>
              <a:rPr lang="en-GB" sz="800" dirty="0" smtClean="0">
                <a:solidFill>
                  <a:srgbClr val="4D4D4D"/>
                </a:solidFill>
              </a:rPr>
              <a:t>395</a:t>
            </a:r>
            <a:endParaRPr lang="en-GB" sz="800" dirty="0">
              <a:solidFill>
                <a:srgbClr val="4D4D4D"/>
              </a:solidFill>
            </a:endParaRPr>
          </a:p>
        </p:txBody>
      </p:sp>
      <p:sp>
        <p:nvSpPr>
          <p:cNvPr id="431" name="TextBox 430"/>
          <p:cNvSpPr txBox="1"/>
          <p:nvPr/>
        </p:nvSpPr>
        <p:spPr>
          <a:xfrm>
            <a:off x="6774306" y="4028588"/>
            <a:ext cx="357790" cy="215444"/>
          </a:xfrm>
          <a:prstGeom prst="rect">
            <a:avLst/>
          </a:prstGeom>
          <a:noFill/>
        </p:spPr>
        <p:txBody>
          <a:bodyPr wrap="none" rtlCol="0">
            <a:spAutoFit/>
          </a:bodyPr>
          <a:lstStyle/>
          <a:p>
            <a:r>
              <a:rPr lang="en-GB" sz="800" dirty="0" smtClean="0">
                <a:solidFill>
                  <a:srgbClr val="4D4D4D"/>
                </a:solidFill>
              </a:rPr>
              <a:t>374</a:t>
            </a:r>
            <a:endParaRPr lang="en-GB" sz="800" dirty="0">
              <a:solidFill>
                <a:srgbClr val="4D4D4D"/>
              </a:solidFill>
            </a:endParaRPr>
          </a:p>
        </p:txBody>
      </p:sp>
      <p:sp>
        <p:nvSpPr>
          <p:cNvPr id="432" name="TextBox 431"/>
          <p:cNvSpPr txBox="1"/>
          <p:nvPr/>
        </p:nvSpPr>
        <p:spPr>
          <a:xfrm>
            <a:off x="7096447" y="4028588"/>
            <a:ext cx="357790" cy="215444"/>
          </a:xfrm>
          <a:prstGeom prst="rect">
            <a:avLst/>
          </a:prstGeom>
          <a:noFill/>
        </p:spPr>
        <p:txBody>
          <a:bodyPr wrap="none" rtlCol="0">
            <a:spAutoFit/>
          </a:bodyPr>
          <a:lstStyle/>
          <a:p>
            <a:r>
              <a:rPr lang="en-GB" sz="800" dirty="0" smtClean="0">
                <a:solidFill>
                  <a:srgbClr val="4D4D4D"/>
                </a:solidFill>
              </a:rPr>
              <a:t>173</a:t>
            </a:r>
            <a:endParaRPr lang="en-GB" sz="800" dirty="0">
              <a:solidFill>
                <a:srgbClr val="4D4D4D"/>
              </a:solidFill>
            </a:endParaRPr>
          </a:p>
        </p:txBody>
      </p:sp>
      <p:sp>
        <p:nvSpPr>
          <p:cNvPr id="433" name="TextBox 432"/>
          <p:cNvSpPr txBox="1"/>
          <p:nvPr/>
        </p:nvSpPr>
        <p:spPr>
          <a:xfrm>
            <a:off x="7418588" y="4028588"/>
            <a:ext cx="300082" cy="215444"/>
          </a:xfrm>
          <a:prstGeom prst="rect">
            <a:avLst/>
          </a:prstGeom>
          <a:noFill/>
        </p:spPr>
        <p:txBody>
          <a:bodyPr wrap="none" rtlCol="0">
            <a:spAutoFit/>
          </a:bodyPr>
          <a:lstStyle/>
          <a:p>
            <a:r>
              <a:rPr lang="en-GB" sz="800" dirty="0" smtClean="0">
                <a:solidFill>
                  <a:srgbClr val="4D4D4D"/>
                </a:solidFill>
              </a:rPr>
              <a:t>70</a:t>
            </a:r>
            <a:endParaRPr lang="en-GB" sz="800" dirty="0">
              <a:solidFill>
                <a:srgbClr val="4D4D4D"/>
              </a:solidFill>
            </a:endParaRPr>
          </a:p>
        </p:txBody>
      </p:sp>
      <p:sp>
        <p:nvSpPr>
          <p:cNvPr id="434" name="TextBox 433"/>
          <p:cNvSpPr txBox="1"/>
          <p:nvPr/>
        </p:nvSpPr>
        <p:spPr>
          <a:xfrm>
            <a:off x="7740726" y="4028588"/>
            <a:ext cx="242374" cy="215444"/>
          </a:xfrm>
          <a:prstGeom prst="rect">
            <a:avLst/>
          </a:prstGeom>
          <a:noFill/>
        </p:spPr>
        <p:txBody>
          <a:bodyPr wrap="none" rtlCol="0">
            <a:spAutoFit/>
          </a:bodyPr>
          <a:lstStyle/>
          <a:p>
            <a:r>
              <a:rPr lang="en-GB" sz="800" dirty="0" smtClean="0">
                <a:solidFill>
                  <a:srgbClr val="4D4D4D"/>
                </a:solidFill>
              </a:rPr>
              <a:t>1</a:t>
            </a:r>
            <a:endParaRPr lang="en-GB" sz="800" dirty="0">
              <a:solidFill>
                <a:srgbClr val="4D4D4D"/>
              </a:solidFill>
            </a:endParaRPr>
          </a:p>
        </p:txBody>
      </p:sp>
      <p:sp>
        <p:nvSpPr>
          <p:cNvPr id="435" name="TextBox 434"/>
          <p:cNvSpPr txBox="1"/>
          <p:nvPr/>
        </p:nvSpPr>
        <p:spPr>
          <a:xfrm>
            <a:off x="5163601" y="3913674"/>
            <a:ext cx="357790" cy="215444"/>
          </a:xfrm>
          <a:prstGeom prst="rect">
            <a:avLst/>
          </a:prstGeom>
          <a:noFill/>
        </p:spPr>
        <p:txBody>
          <a:bodyPr wrap="none" rtlCol="0">
            <a:spAutoFit/>
          </a:bodyPr>
          <a:lstStyle/>
          <a:p>
            <a:r>
              <a:rPr lang="en-GB" sz="800" dirty="0" smtClean="0">
                <a:solidFill>
                  <a:srgbClr val="4D4D4D"/>
                </a:solidFill>
              </a:rPr>
              <a:t>480</a:t>
            </a:r>
            <a:endParaRPr lang="en-GB" sz="800" dirty="0">
              <a:solidFill>
                <a:srgbClr val="4D4D4D"/>
              </a:solidFill>
            </a:endParaRPr>
          </a:p>
        </p:txBody>
      </p:sp>
      <p:sp>
        <p:nvSpPr>
          <p:cNvPr id="436" name="TextBox 435"/>
          <p:cNvSpPr txBox="1"/>
          <p:nvPr/>
        </p:nvSpPr>
        <p:spPr>
          <a:xfrm>
            <a:off x="5485742" y="3913674"/>
            <a:ext cx="357790" cy="215444"/>
          </a:xfrm>
          <a:prstGeom prst="rect">
            <a:avLst/>
          </a:prstGeom>
          <a:noFill/>
        </p:spPr>
        <p:txBody>
          <a:bodyPr wrap="none" rtlCol="0">
            <a:spAutoFit/>
          </a:bodyPr>
          <a:lstStyle/>
          <a:p>
            <a:r>
              <a:rPr lang="en-GB" sz="800" dirty="0" smtClean="0">
                <a:solidFill>
                  <a:srgbClr val="4D4D4D"/>
                </a:solidFill>
              </a:rPr>
              <a:t>472</a:t>
            </a:r>
            <a:endParaRPr lang="en-GB" sz="800" dirty="0">
              <a:solidFill>
                <a:srgbClr val="4D4D4D"/>
              </a:solidFill>
            </a:endParaRPr>
          </a:p>
        </p:txBody>
      </p:sp>
      <p:sp>
        <p:nvSpPr>
          <p:cNvPr id="437" name="TextBox 436"/>
          <p:cNvSpPr txBox="1"/>
          <p:nvPr/>
        </p:nvSpPr>
        <p:spPr>
          <a:xfrm>
            <a:off x="5807883" y="3913674"/>
            <a:ext cx="357790" cy="215444"/>
          </a:xfrm>
          <a:prstGeom prst="rect">
            <a:avLst/>
          </a:prstGeom>
          <a:noFill/>
        </p:spPr>
        <p:txBody>
          <a:bodyPr wrap="none" rtlCol="0">
            <a:spAutoFit/>
          </a:bodyPr>
          <a:lstStyle/>
          <a:p>
            <a:r>
              <a:rPr lang="en-GB" sz="800" dirty="0" smtClean="0">
                <a:solidFill>
                  <a:srgbClr val="4D4D4D"/>
                </a:solidFill>
              </a:rPr>
              <a:t>451</a:t>
            </a:r>
            <a:endParaRPr lang="en-GB" sz="800" dirty="0">
              <a:solidFill>
                <a:srgbClr val="4D4D4D"/>
              </a:solidFill>
            </a:endParaRPr>
          </a:p>
        </p:txBody>
      </p:sp>
      <p:sp>
        <p:nvSpPr>
          <p:cNvPr id="438" name="TextBox 437"/>
          <p:cNvSpPr txBox="1"/>
          <p:nvPr/>
        </p:nvSpPr>
        <p:spPr>
          <a:xfrm>
            <a:off x="6130024" y="3913674"/>
            <a:ext cx="357790" cy="215444"/>
          </a:xfrm>
          <a:prstGeom prst="rect">
            <a:avLst/>
          </a:prstGeom>
          <a:noFill/>
        </p:spPr>
        <p:txBody>
          <a:bodyPr wrap="none" rtlCol="0">
            <a:spAutoFit/>
          </a:bodyPr>
          <a:lstStyle/>
          <a:p>
            <a:r>
              <a:rPr lang="en-GB" sz="800" dirty="0" smtClean="0">
                <a:solidFill>
                  <a:srgbClr val="4D4D4D"/>
                </a:solidFill>
              </a:rPr>
              <a:t>421</a:t>
            </a:r>
            <a:endParaRPr lang="en-GB" sz="800" dirty="0">
              <a:solidFill>
                <a:srgbClr val="4D4D4D"/>
              </a:solidFill>
            </a:endParaRPr>
          </a:p>
        </p:txBody>
      </p:sp>
      <p:sp>
        <p:nvSpPr>
          <p:cNvPr id="439" name="TextBox 438"/>
          <p:cNvSpPr txBox="1"/>
          <p:nvPr/>
        </p:nvSpPr>
        <p:spPr>
          <a:xfrm>
            <a:off x="6452165" y="3913674"/>
            <a:ext cx="357790" cy="215444"/>
          </a:xfrm>
          <a:prstGeom prst="rect">
            <a:avLst/>
          </a:prstGeom>
          <a:noFill/>
        </p:spPr>
        <p:txBody>
          <a:bodyPr wrap="none" rtlCol="0">
            <a:spAutoFit/>
          </a:bodyPr>
          <a:lstStyle/>
          <a:p>
            <a:r>
              <a:rPr lang="en-GB" sz="800" dirty="0" smtClean="0">
                <a:solidFill>
                  <a:srgbClr val="4D4D4D"/>
                </a:solidFill>
              </a:rPr>
              <a:t>397</a:t>
            </a:r>
            <a:endParaRPr lang="en-GB" sz="800" dirty="0">
              <a:solidFill>
                <a:srgbClr val="4D4D4D"/>
              </a:solidFill>
            </a:endParaRPr>
          </a:p>
        </p:txBody>
      </p:sp>
      <p:sp>
        <p:nvSpPr>
          <p:cNvPr id="440" name="TextBox 439"/>
          <p:cNvSpPr txBox="1"/>
          <p:nvPr/>
        </p:nvSpPr>
        <p:spPr>
          <a:xfrm>
            <a:off x="6774306" y="3913674"/>
            <a:ext cx="357790" cy="215444"/>
          </a:xfrm>
          <a:prstGeom prst="rect">
            <a:avLst/>
          </a:prstGeom>
          <a:noFill/>
        </p:spPr>
        <p:txBody>
          <a:bodyPr wrap="none" rtlCol="0">
            <a:spAutoFit/>
          </a:bodyPr>
          <a:lstStyle/>
          <a:p>
            <a:r>
              <a:rPr lang="en-GB" sz="800" dirty="0" smtClean="0">
                <a:solidFill>
                  <a:srgbClr val="4D4D4D"/>
                </a:solidFill>
              </a:rPr>
              <a:t>369</a:t>
            </a:r>
            <a:endParaRPr lang="en-GB" sz="800" dirty="0">
              <a:solidFill>
                <a:srgbClr val="4D4D4D"/>
              </a:solidFill>
            </a:endParaRPr>
          </a:p>
        </p:txBody>
      </p:sp>
      <p:sp>
        <p:nvSpPr>
          <p:cNvPr id="441" name="TextBox 440"/>
          <p:cNvSpPr txBox="1"/>
          <p:nvPr/>
        </p:nvSpPr>
        <p:spPr>
          <a:xfrm>
            <a:off x="7096447" y="3913674"/>
            <a:ext cx="357790" cy="215444"/>
          </a:xfrm>
          <a:prstGeom prst="rect">
            <a:avLst/>
          </a:prstGeom>
          <a:noFill/>
        </p:spPr>
        <p:txBody>
          <a:bodyPr wrap="none" rtlCol="0">
            <a:spAutoFit/>
          </a:bodyPr>
          <a:lstStyle/>
          <a:p>
            <a:r>
              <a:rPr lang="en-GB" sz="800" dirty="0" smtClean="0">
                <a:solidFill>
                  <a:srgbClr val="4D4D4D"/>
                </a:solidFill>
              </a:rPr>
              <a:t>181</a:t>
            </a:r>
            <a:endParaRPr lang="en-GB" sz="800" dirty="0">
              <a:solidFill>
                <a:srgbClr val="4D4D4D"/>
              </a:solidFill>
            </a:endParaRPr>
          </a:p>
        </p:txBody>
      </p:sp>
      <p:sp>
        <p:nvSpPr>
          <p:cNvPr id="442" name="TextBox 441"/>
          <p:cNvSpPr txBox="1"/>
          <p:nvPr/>
        </p:nvSpPr>
        <p:spPr>
          <a:xfrm>
            <a:off x="7418588" y="3913674"/>
            <a:ext cx="300082" cy="215444"/>
          </a:xfrm>
          <a:prstGeom prst="rect">
            <a:avLst/>
          </a:prstGeom>
          <a:noFill/>
        </p:spPr>
        <p:txBody>
          <a:bodyPr wrap="none" rtlCol="0">
            <a:spAutoFit/>
          </a:bodyPr>
          <a:lstStyle/>
          <a:p>
            <a:r>
              <a:rPr lang="en-GB" sz="800" dirty="0" smtClean="0">
                <a:solidFill>
                  <a:srgbClr val="4D4D4D"/>
                </a:solidFill>
              </a:rPr>
              <a:t>64</a:t>
            </a:r>
            <a:endParaRPr lang="en-GB" sz="800" dirty="0">
              <a:solidFill>
                <a:srgbClr val="4D4D4D"/>
              </a:solidFill>
            </a:endParaRPr>
          </a:p>
        </p:txBody>
      </p:sp>
      <p:sp>
        <p:nvSpPr>
          <p:cNvPr id="443" name="TextBox 442"/>
          <p:cNvSpPr txBox="1"/>
          <p:nvPr/>
        </p:nvSpPr>
        <p:spPr>
          <a:xfrm>
            <a:off x="7740726" y="3913674"/>
            <a:ext cx="242374" cy="215444"/>
          </a:xfrm>
          <a:prstGeom prst="rect">
            <a:avLst/>
          </a:prstGeom>
          <a:noFill/>
        </p:spPr>
        <p:txBody>
          <a:bodyPr wrap="none" rtlCol="0">
            <a:spAutoFit/>
          </a:bodyPr>
          <a:lstStyle/>
          <a:p>
            <a:r>
              <a:rPr lang="en-GB" sz="800" dirty="0">
                <a:solidFill>
                  <a:srgbClr val="4D4D4D"/>
                </a:solidFill>
              </a:rPr>
              <a:t>1</a:t>
            </a:r>
          </a:p>
        </p:txBody>
      </p:sp>
      <p:sp>
        <p:nvSpPr>
          <p:cNvPr id="444" name="TextBox 443"/>
          <p:cNvSpPr txBox="1"/>
          <p:nvPr/>
        </p:nvSpPr>
        <p:spPr>
          <a:xfrm>
            <a:off x="799006" y="1653302"/>
            <a:ext cx="357790" cy="215444"/>
          </a:xfrm>
          <a:prstGeom prst="rect">
            <a:avLst/>
          </a:prstGeom>
          <a:noFill/>
        </p:spPr>
        <p:txBody>
          <a:bodyPr wrap="none" rtlCol="0">
            <a:spAutoFit/>
          </a:bodyPr>
          <a:lstStyle/>
          <a:p>
            <a:pPr algn="r"/>
            <a:r>
              <a:rPr lang="en-GB" sz="800" dirty="0" smtClean="0">
                <a:solidFill>
                  <a:srgbClr val="4D4D4D"/>
                </a:solidFill>
              </a:rPr>
              <a:t>100</a:t>
            </a:r>
            <a:endParaRPr lang="en-GB" sz="800" dirty="0">
              <a:solidFill>
                <a:srgbClr val="4D4D4D"/>
              </a:solidFill>
            </a:endParaRPr>
          </a:p>
        </p:txBody>
      </p:sp>
      <p:sp>
        <p:nvSpPr>
          <p:cNvPr id="445" name="TextBox 444"/>
          <p:cNvSpPr txBox="1"/>
          <p:nvPr/>
        </p:nvSpPr>
        <p:spPr>
          <a:xfrm>
            <a:off x="856713" y="2008003"/>
            <a:ext cx="300083" cy="215444"/>
          </a:xfrm>
          <a:prstGeom prst="rect">
            <a:avLst/>
          </a:prstGeom>
          <a:noFill/>
        </p:spPr>
        <p:txBody>
          <a:bodyPr wrap="none" rtlCol="0">
            <a:spAutoFit/>
          </a:bodyPr>
          <a:lstStyle/>
          <a:p>
            <a:pPr algn="r"/>
            <a:r>
              <a:rPr lang="en-GB" sz="800" dirty="0" smtClean="0">
                <a:solidFill>
                  <a:srgbClr val="4D4D4D"/>
                </a:solidFill>
              </a:rPr>
              <a:t>80</a:t>
            </a:r>
            <a:endParaRPr lang="en-GB" sz="800" dirty="0">
              <a:solidFill>
                <a:srgbClr val="4D4D4D"/>
              </a:solidFill>
            </a:endParaRPr>
          </a:p>
        </p:txBody>
      </p:sp>
      <p:sp>
        <p:nvSpPr>
          <p:cNvPr id="446" name="TextBox 445"/>
          <p:cNvSpPr txBox="1"/>
          <p:nvPr/>
        </p:nvSpPr>
        <p:spPr>
          <a:xfrm>
            <a:off x="856713" y="2362704"/>
            <a:ext cx="300083" cy="215444"/>
          </a:xfrm>
          <a:prstGeom prst="rect">
            <a:avLst/>
          </a:prstGeom>
          <a:noFill/>
        </p:spPr>
        <p:txBody>
          <a:bodyPr wrap="none" rtlCol="0">
            <a:spAutoFit/>
          </a:bodyPr>
          <a:lstStyle/>
          <a:p>
            <a:pPr algn="r"/>
            <a:r>
              <a:rPr lang="en-GB" sz="800" dirty="0" smtClean="0">
                <a:solidFill>
                  <a:srgbClr val="4D4D4D"/>
                </a:solidFill>
              </a:rPr>
              <a:t>60</a:t>
            </a:r>
            <a:endParaRPr lang="en-GB" sz="800" dirty="0">
              <a:solidFill>
                <a:srgbClr val="4D4D4D"/>
              </a:solidFill>
            </a:endParaRPr>
          </a:p>
        </p:txBody>
      </p:sp>
      <p:sp>
        <p:nvSpPr>
          <p:cNvPr id="447" name="TextBox 446"/>
          <p:cNvSpPr txBox="1"/>
          <p:nvPr/>
        </p:nvSpPr>
        <p:spPr>
          <a:xfrm>
            <a:off x="856713" y="2717405"/>
            <a:ext cx="300083" cy="215444"/>
          </a:xfrm>
          <a:prstGeom prst="rect">
            <a:avLst/>
          </a:prstGeom>
          <a:noFill/>
        </p:spPr>
        <p:txBody>
          <a:bodyPr wrap="none" rtlCol="0">
            <a:spAutoFit/>
          </a:bodyPr>
          <a:lstStyle/>
          <a:p>
            <a:pPr algn="r"/>
            <a:r>
              <a:rPr lang="en-GB" sz="800" dirty="0" smtClean="0">
                <a:solidFill>
                  <a:srgbClr val="4D4D4D"/>
                </a:solidFill>
              </a:rPr>
              <a:t>40</a:t>
            </a:r>
            <a:endParaRPr lang="en-GB" sz="800" dirty="0">
              <a:solidFill>
                <a:srgbClr val="4D4D4D"/>
              </a:solidFill>
            </a:endParaRPr>
          </a:p>
        </p:txBody>
      </p:sp>
      <p:sp>
        <p:nvSpPr>
          <p:cNvPr id="448" name="TextBox 447"/>
          <p:cNvSpPr txBox="1"/>
          <p:nvPr/>
        </p:nvSpPr>
        <p:spPr>
          <a:xfrm>
            <a:off x="856713" y="3072106"/>
            <a:ext cx="300083" cy="215444"/>
          </a:xfrm>
          <a:prstGeom prst="rect">
            <a:avLst/>
          </a:prstGeom>
          <a:noFill/>
        </p:spPr>
        <p:txBody>
          <a:bodyPr wrap="none" rtlCol="0">
            <a:spAutoFit/>
          </a:bodyPr>
          <a:lstStyle/>
          <a:p>
            <a:pPr algn="r"/>
            <a:r>
              <a:rPr lang="en-GB" sz="800" dirty="0" smtClean="0">
                <a:solidFill>
                  <a:srgbClr val="4D4D4D"/>
                </a:solidFill>
              </a:rPr>
              <a:t>20</a:t>
            </a:r>
            <a:endParaRPr lang="en-GB" sz="800" dirty="0">
              <a:solidFill>
                <a:srgbClr val="4D4D4D"/>
              </a:solidFill>
            </a:endParaRPr>
          </a:p>
        </p:txBody>
      </p:sp>
      <p:sp>
        <p:nvSpPr>
          <p:cNvPr id="449" name="TextBox 448"/>
          <p:cNvSpPr txBox="1"/>
          <p:nvPr/>
        </p:nvSpPr>
        <p:spPr>
          <a:xfrm>
            <a:off x="914422" y="3426808"/>
            <a:ext cx="242374" cy="215444"/>
          </a:xfrm>
          <a:prstGeom prst="rect">
            <a:avLst/>
          </a:prstGeom>
          <a:noFill/>
        </p:spPr>
        <p:txBody>
          <a:bodyPr wrap="none" rtlCol="0">
            <a:spAutoFit/>
          </a:bodyPr>
          <a:lstStyle/>
          <a:p>
            <a:pPr algn="r"/>
            <a:r>
              <a:rPr lang="en-GB" sz="800" dirty="0" smtClean="0">
                <a:solidFill>
                  <a:srgbClr val="4D4D4D"/>
                </a:solidFill>
              </a:rPr>
              <a:t>0</a:t>
            </a:r>
            <a:endParaRPr lang="en-GB" sz="800" dirty="0">
              <a:solidFill>
                <a:srgbClr val="4D4D4D"/>
              </a:solidFill>
            </a:endParaRPr>
          </a:p>
        </p:txBody>
      </p:sp>
      <p:sp>
        <p:nvSpPr>
          <p:cNvPr id="450" name="TextBox 449"/>
          <p:cNvSpPr txBox="1"/>
          <p:nvPr/>
        </p:nvSpPr>
        <p:spPr>
          <a:xfrm>
            <a:off x="4938496" y="1653302"/>
            <a:ext cx="357790" cy="215444"/>
          </a:xfrm>
          <a:prstGeom prst="rect">
            <a:avLst/>
          </a:prstGeom>
          <a:noFill/>
        </p:spPr>
        <p:txBody>
          <a:bodyPr wrap="none" rtlCol="0">
            <a:spAutoFit/>
          </a:bodyPr>
          <a:lstStyle/>
          <a:p>
            <a:pPr algn="r"/>
            <a:r>
              <a:rPr lang="en-GB" sz="800" dirty="0" smtClean="0">
                <a:solidFill>
                  <a:srgbClr val="4D4D4D"/>
                </a:solidFill>
              </a:rPr>
              <a:t>100</a:t>
            </a:r>
            <a:endParaRPr lang="en-GB" sz="800" dirty="0">
              <a:solidFill>
                <a:srgbClr val="4D4D4D"/>
              </a:solidFill>
            </a:endParaRPr>
          </a:p>
        </p:txBody>
      </p:sp>
      <p:sp>
        <p:nvSpPr>
          <p:cNvPr id="451" name="TextBox 450"/>
          <p:cNvSpPr txBox="1"/>
          <p:nvPr/>
        </p:nvSpPr>
        <p:spPr>
          <a:xfrm>
            <a:off x="4996203" y="2008003"/>
            <a:ext cx="300083" cy="215444"/>
          </a:xfrm>
          <a:prstGeom prst="rect">
            <a:avLst/>
          </a:prstGeom>
          <a:noFill/>
        </p:spPr>
        <p:txBody>
          <a:bodyPr wrap="none" rtlCol="0">
            <a:spAutoFit/>
          </a:bodyPr>
          <a:lstStyle/>
          <a:p>
            <a:pPr algn="r"/>
            <a:r>
              <a:rPr lang="en-GB" sz="800" dirty="0" smtClean="0">
                <a:solidFill>
                  <a:srgbClr val="4D4D4D"/>
                </a:solidFill>
              </a:rPr>
              <a:t>80</a:t>
            </a:r>
            <a:endParaRPr lang="en-GB" sz="800" dirty="0">
              <a:solidFill>
                <a:srgbClr val="4D4D4D"/>
              </a:solidFill>
            </a:endParaRPr>
          </a:p>
        </p:txBody>
      </p:sp>
      <p:sp>
        <p:nvSpPr>
          <p:cNvPr id="452" name="TextBox 451"/>
          <p:cNvSpPr txBox="1"/>
          <p:nvPr/>
        </p:nvSpPr>
        <p:spPr>
          <a:xfrm>
            <a:off x="4996203" y="2362704"/>
            <a:ext cx="300083" cy="215444"/>
          </a:xfrm>
          <a:prstGeom prst="rect">
            <a:avLst/>
          </a:prstGeom>
          <a:noFill/>
        </p:spPr>
        <p:txBody>
          <a:bodyPr wrap="none" rtlCol="0">
            <a:spAutoFit/>
          </a:bodyPr>
          <a:lstStyle/>
          <a:p>
            <a:pPr algn="r"/>
            <a:r>
              <a:rPr lang="en-GB" sz="800" dirty="0" smtClean="0">
                <a:solidFill>
                  <a:srgbClr val="4D4D4D"/>
                </a:solidFill>
              </a:rPr>
              <a:t>60</a:t>
            </a:r>
            <a:endParaRPr lang="en-GB" sz="800" dirty="0">
              <a:solidFill>
                <a:srgbClr val="4D4D4D"/>
              </a:solidFill>
            </a:endParaRPr>
          </a:p>
        </p:txBody>
      </p:sp>
      <p:sp>
        <p:nvSpPr>
          <p:cNvPr id="453" name="TextBox 452"/>
          <p:cNvSpPr txBox="1"/>
          <p:nvPr/>
        </p:nvSpPr>
        <p:spPr>
          <a:xfrm>
            <a:off x="4996203" y="2717405"/>
            <a:ext cx="300083" cy="215444"/>
          </a:xfrm>
          <a:prstGeom prst="rect">
            <a:avLst/>
          </a:prstGeom>
          <a:noFill/>
        </p:spPr>
        <p:txBody>
          <a:bodyPr wrap="none" rtlCol="0">
            <a:spAutoFit/>
          </a:bodyPr>
          <a:lstStyle/>
          <a:p>
            <a:pPr algn="r"/>
            <a:r>
              <a:rPr lang="en-GB" sz="800" dirty="0" smtClean="0">
                <a:solidFill>
                  <a:srgbClr val="4D4D4D"/>
                </a:solidFill>
              </a:rPr>
              <a:t>40</a:t>
            </a:r>
            <a:endParaRPr lang="en-GB" sz="800" dirty="0">
              <a:solidFill>
                <a:srgbClr val="4D4D4D"/>
              </a:solidFill>
            </a:endParaRPr>
          </a:p>
        </p:txBody>
      </p:sp>
      <p:sp>
        <p:nvSpPr>
          <p:cNvPr id="454" name="TextBox 453"/>
          <p:cNvSpPr txBox="1"/>
          <p:nvPr/>
        </p:nvSpPr>
        <p:spPr>
          <a:xfrm>
            <a:off x="4996203" y="3072106"/>
            <a:ext cx="300083" cy="215444"/>
          </a:xfrm>
          <a:prstGeom prst="rect">
            <a:avLst/>
          </a:prstGeom>
          <a:noFill/>
        </p:spPr>
        <p:txBody>
          <a:bodyPr wrap="none" rtlCol="0">
            <a:spAutoFit/>
          </a:bodyPr>
          <a:lstStyle/>
          <a:p>
            <a:pPr algn="r"/>
            <a:r>
              <a:rPr lang="en-GB" sz="800" dirty="0" smtClean="0">
                <a:solidFill>
                  <a:srgbClr val="4D4D4D"/>
                </a:solidFill>
              </a:rPr>
              <a:t>20</a:t>
            </a:r>
            <a:endParaRPr lang="en-GB" sz="800" dirty="0">
              <a:solidFill>
                <a:srgbClr val="4D4D4D"/>
              </a:solidFill>
            </a:endParaRPr>
          </a:p>
        </p:txBody>
      </p:sp>
      <p:sp>
        <p:nvSpPr>
          <p:cNvPr id="455" name="TextBox 454"/>
          <p:cNvSpPr txBox="1"/>
          <p:nvPr/>
        </p:nvSpPr>
        <p:spPr>
          <a:xfrm>
            <a:off x="5053912" y="3426808"/>
            <a:ext cx="242374" cy="215444"/>
          </a:xfrm>
          <a:prstGeom prst="rect">
            <a:avLst/>
          </a:prstGeom>
          <a:noFill/>
        </p:spPr>
        <p:txBody>
          <a:bodyPr wrap="none" rtlCol="0">
            <a:spAutoFit/>
          </a:bodyPr>
          <a:lstStyle/>
          <a:p>
            <a:pPr algn="r"/>
            <a:r>
              <a:rPr lang="en-GB" sz="800" dirty="0" smtClean="0">
                <a:solidFill>
                  <a:srgbClr val="4D4D4D"/>
                </a:solidFill>
              </a:rPr>
              <a:t>0</a:t>
            </a:r>
            <a:endParaRPr lang="en-GB" sz="800" dirty="0">
              <a:solidFill>
                <a:srgbClr val="4D4D4D"/>
              </a:solidFill>
            </a:endParaRPr>
          </a:p>
        </p:txBody>
      </p:sp>
      <p:sp>
        <p:nvSpPr>
          <p:cNvPr id="456" name="TextBox 455"/>
          <p:cNvSpPr txBox="1"/>
          <p:nvPr/>
        </p:nvSpPr>
        <p:spPr>
          <a:xfrm rot="16200000">
            <a:off x="4375891" y="2527018"/>
            <a:ext cx="1074333" cy="215444"/>
          </a:xfrm>
          <a:prstGeom prst="rect">
            <a:avLst/>
          </a:prstGeom>
          <a:noFill/>
        </p:spPr>
        <p:txBody>
          <a:bodyPr wrap="none" rtlCol="0">
            <a:spAutoFit/>
          </a:bodyPr>
          <a:lstStyle/>
          <a:p>
            <a:pPr algn="ctr"/>
            <a:r>
              <a:rPr lang="en-GB" sz="800" dirty="0" smtClean="0">
                <a:solidFill>
                  <a:srgbClr val="4D4D4D"/>
                </a:solidFill>
              </a:rPr>
              <a:t>Overall survival (%)</a:t>
            </a:r>
            <a:endParaRPr lang="en-GB" sz="800" dirty="0">
              <a:solidFill>
                <a:srgbClr val="4D4D4D"/>
              </a:solidFill>
            </a:endParaRPr>
          </a:p>
        </p:txBody>
      </p:sp>
      <p:sp>
        <p:nvSpPr>
          <p:cNvPr id="457" name="TextBox 456"/>
          <p:cNvSpPr txBox="1"/>
          <p:nvPr/>
        </p:nvSpPr>
        <p:spPr>
          <a:xfrm rot="16200000">
            <a:off x="100528" y="2525916"/>
            <a:ext cx="1338829" cy="215444"/>
          </a:xfrm>
          <a:prstGeom prst="rect">
            <a:avLst/>
          </a:prstGeom>
          <a:noFill/>
        </p:spPr>
        <p:txBody>
          <a:bodyPr wrap="none" rtlCol="0">
            <a:spAutoFit/>
          </a:bodyPr>
          <a:lstStyle/>
          <a:p>
            <a:pPr algn="ctr"/>
            <a:r>
              <a:rPr lang="en-GB" sz="800" dirty="0" smtClean="0">
                <a:solidFill>
                  <a:srgbClr val="4D4D4D"/>
                </a:solidFill>
              </a:rPr>
              <a:t>Relapse-free survival (%)</a:t>
            </a:r>
            <a:endParaRPr lang="en-GB" sz="800" dirty="0">
              <a:solidFill>
                <a:srgbClr val="4D4D4D"/>
              </a:solidFill>
            </a:endParaRPr>
          </a:p>
        </p:txBody>
      </p:sp>
      <p:sp>
        <p:nvSpPr>
          <p:cNvPr id="458" name="TextBox 457"/>
          <p:cNvSpPr txBox="1"/>
          <p:nvPr/>
        </p:nvSpPr>
        <p:spPr>
          <a:xfrm>
            <a:off x="6730361" y="3062055"/>
            <a:ext cx="1632178" cy="215444"/>
          </a:xfrm>
          <a:prstGeom prst="rect">
            <a:avLst/>
          </a:prstGeom>
          <a:noFill/>
        </p:spPr>
        <p:txBody>
          <a:bodyPr wrap="none" rtlCol="0">
            <a:spAutoFit/>
          </a:bodyPr>
          <a:lstStyle/>
          <a:p>
            <a:pPr algn="ctr"/>
            <a:r>
              <a:rPr lang="en-GB" sz="800" dirty="0" smtClean="0">
                <a:solidFill>
                  <a:srgbClr val="4D4D4D"/>
                </a:solidFill>
              </a:rPr>
              <a:t>HR 0.920 (95%CI 0.707, 1.198)</a:t>
            </a:r>
            <a:endParaRPr lang="en-GB" sz="800" dirty="0">
              <a:solidFill>
                <a:srgbClr val="4D4D4D"/>
              </a:solidFill>
            </a:endParaRPr>
          </a:p>
        </p:txBody>
      </p:sp>
      <p:sp>
        <p:nvSpPr>
          <p:cNvPr id="459" name="TextBox 458"/>
          <p:cNvSpPr txBox="1"/>
          <p:nvPr/>
        </p:nvSpPr>
        <p:spPr>
          <a:xfrm>
            <a:off x="6534998" y="3193420"/>
            <a:ext cx="1758816" cy="215444"/>
          </a:xfrm>
          <a:prstGeom prst="rect">
            <a:avLst/>
          </a:prstGeom>
          <a:noFill/>
        </p:spPr>
        <p:txBody>
          <a:bodyPr wrap="none" rtlCol="0">
            <a:spAutoFit/>
          </a:bodyPr>
          <a:lstStyle/>
          <a:p>
            <a:pPr algn="ctr"/>
            <a:r>
              <a:rPr lang="en-GB" sz="800" dirty="0" smtClean="0">
                <a:solidFill>
                  <a:srgbClr val="4D4D4D"/>
                </a:solidFill>
              </a:rPr>
              <a:t>p=0.5365 (stratified log-rank test)</a:t>
            </a:r>
            <a:endParaRPr lang="en-GB" sz="800" dirty="0">
              <a:solidFill>
                <a:srgbClr val="4D4D4D"/>
              </a:solidFill>
            </a:endParaRPr>
          </a:p>
        </p:txBody>
      </p:sp>
      <p:sp>
        <p:nvSpPr>
          <p:cNvPr id="460" name="TextBox 459"/>
          <p:cNvSpPr txBox="1"/>
          <p:nvPr/>
        </p:nvSpPr>
        <p:spPr>
          <a:xfrm>
            <a:off x="2447623" y="3055293"/>
            <a:ext cx="1632178" cy="215444"/>
          </a:xfrm>
          <a:prstGeom prst="rect">
            <a:avLst/>
          </a:prstGeom>
          <a:noFill/>
        </p:spPr>
        <p:txBody>
          <a:bodyPr wrap="none" rtlCol="0">
            <a:spAutoFit/>
          </a:bodyPr>
          <a:lstStyle/>
          <a:p>
            <a:pPr algn="ctr"/>
            <a:r>
              <a:rPr lang="en-GB" sz="800" dirty="0" smtClean="0">
                <a:solidFill>
                  <a:srgbClr val="4D4D4D"/>
                </a:solidFill>
              </a:rPr>
              <a:t>HR 0.773 (95%CI 0.625, 0.955)</a:t>
            </a:r>
            <a:endParaRPr lang="en-GB" sz="800" dirty="0">
              <a:solidFill>
                <a:srgbClr val="4D4D4D"/>
              </a:solidFill>
            </a:endParaRPr>
          </a:p>
        </p:txBody>
      </p:sp>
      <p:sp>
        <p:nvSpPr>
          <p:cNvPr id="461" name="TextBox 460"/>
          <p:cNvSpPr txBox="1"/>
          <p:nvPr/>
        </p:nvSpPr>
        <p:spPr>
          <a:xfrm>
            <a:off x="2301966" y="3193420"/>
            <a:ext cx="1701108" cy="215444"/>
          </a:xfrm>
          <a:prstGeom prst="rect">
            <a:avLst/>
          </a:prstGeom>
          <a:noFill/>
        </p:spPr>
        <p:txBody>
          <a:bodyPr wrap="none" rtlCol="0">
            <a:spAutoFit/>
          </a:bodyPr>
          <a:lstStyle/>
          <a:p>
            <a:pPr algn="ctr"/>
            <a:r>
              <a:rPr lang="en-GB" sz="800" dirty="0" smtClean="0">
                <a:solidFill>
                  <a:srgbClr val="4D4D4D"/>
                </a:solidFill>
              </a:rPr>
              <a:t>p=0.0165 (stratified log-rank test)</a:t>
            </a:r>
            <a:endParaRPr lang="en-GB" sz="800" dirty="0">
              <a:solidFill>
                <a:srgbClr val="4D4D4D"/>
              </a:solidFill>
            </a:endParaRPr>
          </a:p>
        </p:txBody>
      </p:sp>
      <p:sp>
        <p:nvSpPr>
          <p:cNvPr id="462" name="TextBox 461"/>
          <p:cNvSpPr txBox="1"/>
          <p:nvPr/>
        </p:nvSpPr>
        <p:spPr>
          <a:xfrm>
            <a:off x="1778000" y="2840506"/>
            <a:ext cx="2400017" cy="215444"/>
          </a:xfrm>
          <a:prstGeom prst="rect">
            <a:avLst/>
          </a:prstGeom>
          <a:noFill/>
        </p:spPr>
        <p:txBody>
          <a:bodyPr wrap="none" rtlCol="0">
            <a:spAutoFit/>
          </a:bodyPr>
          <a:lstStyle/>
          <a:p>
            <a:pPr algn="ctr"/>
            <a:r>
              <a:rPr lang="en-GB" sz="800" dirty="0" smtClean="0">
                <a:solidFill>
                  <a:srgbClr val="4D4D4D"/>
                </a:solidFill>
              </a:rPr>
              <a:t>Median follow-up time: 5.02 years (0.00 to 8.01)</a:t>
            </a:r>
            <a:endParaRPr lang="en-GB" sz="800" dirty="0">
              <a:solidFill>
                <a:srgbClr val="4D4D4D"/>
              </a:solidFill>
            </a:endParaRPr>
          </a:p>
        </p:txBody>
      </p:sp>
      <p:sp>
        <p:nvSpPr>
          <p:cNvPr id="463" name="TextBox 462"/>
          <p:cNvSpPr txBox="1"/>
          <p:nvPr/>
        </p:nvSpPr>
        <p:spPr>
          <a:xfrm>
            <a:off x="6187974" y="2833894"/>
            <a:ext cx="2400017" cy="215444"/>
          </a:xfrm>
          <a:prstGeom prst="rect">
            <a:avLst/>
          </a:prstGeom>
          <a:noFill/>
        </p:spPr>
        <p:txBody>
          <a:bodyPr wrap="none" rtlCol="0">
            <a:spAutoFit/>
          </a:bodyPr>
          <a:lstStyle/>
          <a:p>
            <a:pPr algn="ctr"/>
            <a:r>
              <a:rPr lang="en-GB" sz="800" dirty="0" smtClean="0">
                <a:solidFill>
                  <a:srgbClr val="4D4D4D"/>
                </a:solidFill>
              </a:rPr>
              <a:t>Median follow-up time: 5.55 years (0.30 to 8.11)</a:t>
            </a:r>
            <a:endParaRPr lang="en-GB" sz="800" dirty="0">
              <a:solidFill>
                <a:srgbClr val="4D4D4D"/>
              </a:solidFill>
            </a:endParaRPr>
          </a:p>
        </p:txBody>
      </p:sp>
      <p:sp>
        <p:nvSpPr>
          <p:cNvPr id="464" name="TextBox 463"/>
          <p:cNvSpPr txBox="1"/>
          <p:nvPr/>
        </p:nvSpPr>
        <p:spPr>
          <a:xfrm>
            <a:off x="4876800" y="3912017"/>
            <a:ext cx="383438" cy="215444"/>
          </a:xfrm>
          <a:prstGeom prst="rect">
            <a:avLst/>
          </a:prstGeom>
          <a:noFill/>
        </p:spPr>
        <p:txBody>
          <a:bodyPr wrap="none" rtlCol="0">
            <a:spAutoFit/>
          </a:bodyPr>
          <a:lstStyle/>
          <a:p>
            <a:r>
              <a:rPr lang="en-GB" sz="800" dirty="0" smtClean="0">
                <a:solidFill>
                  <a:srgbClr val="4D4D4D"/>
                </a:solidFill>
              </a:rPr>
              <a:t>UFT</a:t>
            </a:r>
            <a:endParaRPr lang="en-GB" sz="800" dirty="0">
              <a:solidFill>
                <a:srgbClr val="4D4D4D"/>
              </a:solidFill>
            </a:endParaRPr>
          </a:p>
        </p:txBody>
      </p:sp>
      <p:sp>
        <p:nvSpPr>
          <p:cNvPr id="465" name="TextBox 464"/>
          <p:cNvSpPr txBox="1"/>
          <p:nvPr/>
        </p:nvSpPr>
        <p:spPr>
          <a:xfrm>
            <a:off x="4876800" y="4026931"/>
            <a:ext cx="344966" cy="215444"/>
          </a:xfrm>
          <a:prstGeom prst="rect">
            <a:avLst/>
          </a:prstGeom>
          <a:noFill/>
        </p:spPr>
        <p:txBody>
          <a:bodyPr wrap="none" rtlCol="0">
            <a:spAutoFit/>
          </a:bodyPr>
          <a:lstStyle/>
          <a:p>
            <a:r>
              <a:rPr lang="en-GB" sz="800" dirty="0" smtClean="0">
                <a:solidFill>
                  <a:srgbClr val="4D4D4D"/>
                </a:solidFill>
              </a:rPr>
              <a:t>S-1</a:t>
            </a:r>
            <a:endParaRPr lang="en-GB" sz="800" dirty="0">
              <a:solidFill>
                <a:srgbClr val="4D4D4D"/>
              </a:solidFill>
            </a:endParaRPr>
          </a:p>
        </p:txBody>
      </p:sp>
      <p:sp>
        <p:nvSpPr>
          <p:cNvPr id="466" name="TextBox 465"/>
          <p:cNvSpPr txBox="1"/>
          <p:nvPr/>
        </p:nvSpPr>
        <p:spPr>
          <a:xfrm>
            <a:off x="710921" y="3912017"/>
            <a:ext cx="383438" cy="215444"/>
          </a:xfrm>
          <a:prstGeom prst="rect">
            <a:avLst/>
          </a:prstGeom>
          <a:noFill/>
        </p:spPr>
        <p:txBody>
          <a:bodyPr wrap="none" rtlCol="0">
            <a:spAutoFit/>
          </a:bodyPr>
          <a:lstStyle/>
          <a:p>
            <a:r>
              <a:rPr lang="en-GB" sz="800" dirty="0" smtClean="0">
                <a:solidFill>
                  <a:srgbClr val="4D4D4D"/>
                </a:solidFill>
              </a:rPr>
              <a:t>UFT</a:t>
            </a:r>
            <a:endParaRPr lang="en-GB" sz="800" dirty="0">
              <a:solidFill>
                <a:srgbClr val="4D4D4D"/>
              </a:solidFill>
            </a:endParaRPr>
          </a:p>
        </p:txBody>
      </p:sp>
      <p:sp>
        <p:nvSpPr>
          <p:cNvPr id="467" name="TextBox 466"/>
          <p:cNvSpPr txBox="1"/>
          <p:nvPr/>
        </p:nvSpPr>
        <p:spPr>
          <a:xfrm>
            <a:off x="710921" y="4026931"/>
            <a:ext cx="344966" cy="215444"/>
          </a:xfrm>
          <a:prstGeom prst="rect">
            <a:avLst/>
          </a:prstGeom>
          <a:noFill/>
        </p:spPr>
        <p:txBody>
          <a:bodyPr wrap="none" rtlCol="0">
            <a:spAutoFit/>
          </a:bodyPr>
          <a:lstStyle/>
          <a:p>
            <a:r>
              <a:rPr lang="en-GB" sz="800" dirty="0" smtClean="0">
                <a:solidFill>
                  <a:srgbClr val="4D4D4D"/>
                </a:solidFill>
              </a:rPr>
              <a:t>S-1</a:t>
            </a:r>
            <a:endParaRPr lang="en-GB" sz="800" dirty="0">
              <a:solidFill>
                <a:srgbClr val="4D4D4D"/>
              </a:solidFill>
            </a:endParaRPr>
          </a:p>
        </p:txBody>
      </p:sp>
      <p:sp>
        <p:nvSpPr>
          <p:cNvPr id="468" name="TextBox 467"/>
          <p:cNvSpPr txBox="1"/>
          <p:nvPr/>
        </p:nvSpPr>
        <p:spPr>
          <a:xfrm>
            <a:off x="499914" y="3776562"/>
            <a:ext cx="647934" cy="215444"/>
          </a:xfrm>
          <a:prstGeom prst="rect">
            <a:avLst/>
          </a:prstGeom>
          <a:noFill/>
        </p:spPr>
        <p:txBody>
          <a:bodyPr wrap="none" rtlCol="0">
            <a:spAutoFit/>
          </a:bodyPr>
          <a:lstStyle/>
          <a:p>
            <a:r>
              <a:rPr lang="en-GB" sz="800" dirty="0" smtClean="0">
                <a:solidFill>
                  <a:srgbClr val="4D4D4D"/>
                </a:solidFill>
              </a:rPr>
              <a:t>No. at risk</a:t>
            </a:r>
            <a:endParaRPr lang="en-GB" sz="800" dirty="0">
              <a:solidFill>
                <a:srgbClr val="4D4D4D"/>
              </a:solidFill>
            </a:endParaRPr>
          </a:p>
        </p:txBody>
      </p:sp>
      <p:sp>
        <p:nvSpPr>
          <p:cNvPr id="469" name="TextBox 468"/>
          <p:cNvSpPr txBox="1"/>
          <p:nvPr/>
        </p:nvSpPr>
        <p:spPr>
          <a:xfrm>
            <a:off x="4671412" y="3776562"/>
            <a:ext cx="647934" cy="215444"/>
          </a:xfrm>
          <a:prstGeom prst="rect">
            <a:avLst/>
          </a:prstGeom>
          <a:noFill/>
        </p:spPr>
        <p:txBody>
          <a:bodyPr wrap="none" rtlCol="0">
            <a:spAutoFit/>
          </a:bodyPr>
          <a:lstStyle/>
          <a:p>
            <a:r>
              <a:rPr lang="en-GB" sz="800" dirty="0" smtClean="0">
                <a:solidFill>
                  <a:srgbClr val="4D4D4D"/>
                </a:solidFill>
              </a:rPr>
              <a:t>No. at risk</a:t>
            </a:r>
            <a:endParaRPr lang="en-GB" sz="800" dirty="0">
              <a:solidFill>
                <a:srgbClr val="4D4D4D"/>
              </a:solidFill>
            </a:endParaRPr>
          </a:p>
        </p:txBody>
      </p:sp>
      <p:cxnSp>
        <p:nvCxnSpPr>
          <p:cNvPr id="470" name="Straight Connector 469"/>
          <p:cNvCxnSpPr/>
          <p:nvPr/>
        </p:nvCxnSpPr>
        <p:spPr>
          <a:xfrm>
            <a:off x="3695628" y="1920313"/>
            <a:ext cx="172269"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p:cNvCxnSpPr/>
          <p:nvPr/>
        </p:nvCxnSpPr>
        <p:spPr>
          <a:xfrm>
            <a:off x="3695628" y="2084874"/>
            <a:ext cx="17226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72" name="TextBox 471"/>
          <p:cNvSpPr txBox="1"/>
          <p:nvPr/>
        </p:nvSpPr>
        <p:spPr>
          <a:xfrm>
            <a:off x="3816817" y="1808311"/>
            <a:ext cx="344966" cy="215444"/>
          </a:xfrm>
          <a:prstGeom prst="rect">
            <a:avLst/>
          </a:prstGeom>
          <a:noFill/>
        </p:spPr>
        <p:txBody>
          <a:bodyPr wrap="none" rtlCol="0">
            <a:spAutoFit/>
          </a:bodyPr>
          <a:lstStyle/>
          <a:p>
            <a:r>
              <a:rPr lang="en-GB" sz="800" dirty="0" smtClean="0">
                <a:solidFill>
                  <a:srgbClr val="B60D27"/>
                </a:solidFill>
              </a:rPr>
              <a:t>S-1</a:t>
            </a:r>
            <a:endParaRPr lang="en-GB" sz="800" dirty="0">
              <a:solidFill>
                <a:srgbClr val="B60D27"/>
              </a:solidFill>
            </a:endParaRPr>
          </a:p>
        </p:txBody>
      </p:sp>
      <p:sp>
        <p:nvSpPr>
          <p:cNvPr id="473" name="TextBox 472"/>
          <p:cNvSpPr txBox="1"/>
          <p:nvPr/>
        </p:nvSpPr>
        <p:spPr>
          <a:xfrm>
            <a:off x="3816817" y="1975879"/>
            <a:ext cx="383438" cy="215444"/>
          </a:xfrm>
          <a:prstGeom prst="rect">
            <a:avLst/>
          </a:prstGeom>
          <a:noFill/>
        </p:spPr>
        <p:txBody>
          <a:bodyPr wrap="none" rtlCol="0">
            <a:spAutoFit/>
          </a:bodyPr>
          <a:lstStyle/>
          <a:p>
            <a:r>
              <a:rPr lang="en-GB" sz="800" dirty="0" smtClean="0">
                <a:solidFill>
                  <a:srgbClr val="043882"/>
                </a:solidFill>
              </a:rPr>
              <a:t>UFT</a:t>
            </a:r>
            <a:endParaRPr lang="en-GB" sz="800" dirty="0">
              <a:solidFill>
                <a:srgbClr val="043882"/>
              </a:solidFill>
            </a:endParaRPr>
          </a:p>
        </p:txBody>
      </p:sp>
      <p:cxnSp>
        <p:nvCxnSpPr>
          <p:cNvPr id="474" name="Straight Connector 473"/>
          <p:cNvCxnSpPr/>
          <p:nvPr/>
        </p:nvCxnSpPr>
        <p:spPr>
          <a:xfrm>
            <a:off x="8057740" y="1920313"/>
            <a:ext cx="172269"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p:cNvCxnSpPr/>
          <p:nvPr/>
        </p:nvCxnSpPr>
        <p:spPr>
          <a:xfrm>
            <a:off x="8057740" y="2084874"/>
            <a:ext cx="17226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76" name="TextBox 475"/>
          <p:cNvSpPr txBox="1"/>
          <p:nvPr/>
        </p:nvSpPr>
        <p:spPr>
          <a:xfrm>
            <a:off x="8178929" y="1808311"/>
            <a:ext cx="344966" cy="215444"/>
          </a:xfrm>
          <a:prstGeom prst="rect">
            <a:avLst/>
          </a:prstGeom>
          <a:noFill/>
        </p:spPr>
        <p:txBody>
          <a:bodyPr wrap="none" rtlCol="0">
            <a:spAutoFit/>
          </a:bodyPr>
          <a:lstStyle/>
          <a:p>
            <a:r>
              <a:rPr lang="en-GB" sz="800" dirty="0" smtClean="0">
                <a:solidFill>
                  <a:srgbClr val="B60D27"/>
                </a:solidFill>
              </a:rPr>
              <a:t>S-1</a:t>
            </a:r>
            <a:endParaRPr lang="en-GB" sz="800" dirty="0">
              <a:solidFill>
                <a:srgbClr val="B60D27"/>
              </a:solidFill>
            </a:endParaRPr>
          </a:p>
        </p:txBody>
      </p:sp>
      <p:sp>
        <p:nvSpPr>
          <p:cNvPr id="477" name="TextBox 476"/>
          <p:cNvSpPr txBox="1"/>
          <p:nvPr/>
        </p:nvSpPr>
        <p:spPr>
          <a:xfrm>
            <a:off x="8178929" y="1975879"/>
            <a:ext cx="383438" cy="215444"/>
          </a:xfrm>
          <a:prstGeom prst="rect">
            <a:avLst/>
          </a:prstGeom>
          <a:noFill/>
        </p:spPr>
        <p:txBody>
          <a:bodyPr wrap="none" rtlCol="0">
            <a:spAutoFit/>
          </a:bodyPr>
          <a:lstStyle/>
          <a:p>
            <a:r>
              <a:rPr lang="en-GB" sz="800" dirty="0" smtClean="0">
                <a:solidFill>
                  <a:srgbClr val="043882"/>
                </a:solidFill>
              </a:rPr>
              <a:t>UFT</a:t>
            </a:r>
            <a:endParaRPr lang="en-GB" sz="800" dirty="0">
              <a:solidFill>
                <a:srgbClr val="043882"/>
              </a:solidFill>
            </a:endParaRPr>
          </a:p>
        </p:txBody>
      </p:sp>
      <p:sp>
        <p:nvSpPr>
          <p:cNvPr id="478" name="TextBox 477"/>
          <p:cNvSpPr txBox="1"/>
          <p:nvPr/>
        </p:nvSpPr>
        <p:spPr>
          <a:xfrm>
            <a:off x="6180116" y="1723081"/>
            <a:ext cx="478016" cy="215444"/>
          </a:xfrm>
          <a:prstGeom prst="rect">
            <a:avLst/>
          </a:prstGeom>
          <a:noFill/>
        </p:spPr>
        <p:txBody>
          <a:bodyPr wrap="none" rtlCol="0">
            <a:spAutoFit/>
          </a:bodyPr>
          <a:lstStyle/>
          <a:p>
            <a:r>
              <a:rPr lang="en-GB" sz="800" dirty="0" smtClean="0">
                <a:solidFill>
                  <a:srgbClr val="B60D27"/>
                </a:solidFill>
              </a:rPr>
              <a:t>91.2%</a:t>
            </a:r>
            <a:endParaRPr lang="en-GB" sz="800" dirty="0">
              <a:solidFill>
                <a:srgbClr val="B60D27"/>
              </a:solidFill>
            </a:endParaRPr>
          </a:p>
        </p:txBody>
      </p:sp>
      <p:sp>
        <p:nvSpPr>
          <p:cNvPr id="479" name="TextBox 478"/>
          <p:cNvSpPr txBox="1"/>
          <p:nvPr/>
        </p:nvSpPr>
        <p:spPr>
          <a:xfrm>
            <a:off x="6723528" y="1814844"/>
            <a:ext cx="545342" cy="246221"/>
          </a:xfrm>
          <a:prstGeom prst="rect">
            <a:avLst/>
          </a:prstGeom>
          <a:noFill/>
        </p:spPr>
        <p:txBody>
          <a:bodyPr wrap="none" rtlCol="0">
            <a:spAutoFit/>
          </a:bodyPr>
          <a:lstStyle/>
          <a:p>
            <a:r>
              <a:rPr lang="en-GB" sz="1000" dirty="0" smtClean="0">
                <a:solidFill>
                  <a:srgbClr val="B60D27"/>
                </a:solidFill>
              </a:rPr>
              <a:t>82.0%</a:t>
            </a:r>
            <a:endParaRPr lang="en-GB" sz="1000" dirty="0">
              <a:solidFill>
                <a:srgbClr val="B60D27"/>
              </a:solidFill>
            </a:endParaRPr>
          </a:p>
        </p:txBody>
      </p:sp>
      <p:sp>
        <p:nvSpPr>
          <p:cNvPr id="480" name="TextBox 479"/>
          <p:cNvSpPr txBox="1"/>
          <p:nvPr/>
        </p:nvSpPr>
        <p:spPr>
          <a:xfrm>
            <a:off x="6199913" y="2018899"/>
            <a:ext cx="478016" cy="215444"/>
          </a:xfrm>
          <a:prstGeom prst="rect">
            <a:avLst/>
          </a:prstGeom>
          <a:noFill/>
        </p:spPr>
        <p:txBody>
          <a:bodyPr wrap="none" rtlCol="0">
            <a:spAutoFit/>
          </a:bodyPr>
          <a:lstStyle/>
          <a:p>
            <a:r>
              <a:rPr lang="en-GB" sz="800" dirty="0" smtClean="0">
                <a:solidFill>
                  <a:srgbClr val="043882"/>
                </a:solidFill>
              </a:rPr>
              <a:t>88.7%</a:t>
            </a:r>
            <a:endParaRPr lang="en-GB" sz="800" dirty="0">
              <a:solidFill>
                <a:srgbClr val="043882"/>
              </a:solidFill>
            </a:endParaRPr>
          </a:p>
        </p:txBody>
      </p:sp>
      <p:sp>
        <p:nvSpPr>
          <p:cNvPr id="481" name="TextBox 480"/>
          <p:cNvSpPr txBox="1"/>
          <p:nvPr/>
        </p:nvSpPr>
        <p:spPr>
          <a:xfrm>
            <a:off x="6743101" y="2175888"/>
            <a:ext cx="545342" cy="246221"/>
          </a:xfrm>
          <a:prstGeom prst="rect">
            <a:avLst/>
          </a:prstGeom>
          <a:noFill/>
        </p:spPr>
        <p:txBody>
          <a:bodyPr wrap="none" rtlCol="0">
            <a:spAutoFit/>
          </a:bodyPr>
          <a:lstStyle/>
          <a:p>
            <a:r>
              <a:rPr lang="en-GB" sz="1000" dirty="0" smtClean="0">
                <a:solidFill>
                  <a:srgbClr val="043882"/>
                </a:solidFill>
              </a:rPr>
              <a:t>80.2%</a:t>
            </a:r>
            <a:endParaRPr lang="en-GB" sz="1000" dirty="0">
              <a:solidFill>
                <a:srgbClr val="043882"/>
              </a:solidFill>
            </a:endParaRPr>
          </a:p>
        </p:txBody>
      </p:sp>
      <p:sp>
        <p:nvSpPr>
          <p:cNvPr id="482" name="TextBox 481"/>
          <p:cNvSpPr txBox="1"/>
          <p:nvPr/>
        </p:nvSpPr>
        <p:spPr>
          <a:xfrm>
            <a:off x="1846862" y="1932781"/>
            <a:ext cx="478016" cy="215444"/>
          </a:xfrm>
          <a:prstGeom prst="rect">
            <a:avLst/>
          </a:prstGeom>
          <a:noFill/>
        </p:spPr>
        <p:txBody>
          <a:bodyPr wrap="none" rtlCol="0">
            <a:spAutoFit/>
          </a:bodyPr>
          <a:lstStyle/>
          <a:p>
            <a:r>
              <a:rPr lang="en-GB" sz="800" dirty="0" smtClean="0">
                <a:solidFill>
                  <a:srgbClr val="B60D27"/>
                </a:solidFill>
              </a:rPr>
              <a:t>71.3%</a:t>
            </a:r>
            <a:endParaRPr lang="en-GB" sz="800" dirty="0">
              <a:solidFill>
                <a:srgbClr val="B60D27"/>
              </a:solidFill>
            </a:endParaRPr>
          </a:p>
        </p:txBody>
      </p:sp>
      <p:sp>
        <p:nvSpPr>
          <p:cNvPr id="483" name="TextBox 482"/>
          <p:cNvSpPr txBox="1"/>
          <p:nvPr/>
        </p:nvSpPr>
        <p:spPr>
          <a:xfrm>
            <a:off x="2377680" y="1956298"/>
            <a:ext cx="545342" cy="246221"/>
          </a:xfrm>
          <a:prstGeom prst="rect">
            <a:avLst/>
          </a:prstGeom>
          <a:noFill/>
        </p:spPr>
        <p:txBody>
          <a:bodyPr wrap="none" rtlCol="0">
            <a:spAutoFit/>
          </a:bodyPr>
          <a:lstStyle/>
          <a:p>
            <a:r>
              <a:rPr lang="en-GB" sz="1000" dirty="0" smtClean="0">
                <a:solidFill>
                  <a:srgbClr val="B60D27"/>
                </a:solidFill>
              </a:rPr>
              <a:t>66.4%</a:t>
            </a:r>
            <a:endParaRPr lang="en-GB" sz="1000" dirty="0">
              <a:solidFill>
                <a:srgbClr val="B60D27"/>
              </a:solidFill>
            </a:endParaRPr>
          </a:p>
        </p:txBody>
      </p:sp>
      <p:sp>
        <p:nvSpPr>
          <p:cNvPr id="484" name="TextBox 483"/>
          <p:cNvSpPr txBox="1"/>
          <p:nvPr/>
        </p:nvSpPr>
        <p:spPr>
          <a:xfrm>
            <a:off x="1819802" y="2356639"/>
            <a:ext cx="478016" cy="215444"/>
          </a:xfrm>
          <a:prstGeom prst="rect">
            <a:avLst/>
          </a:prstGeom>
          <a:noFill/>
        </p:spPr>
        <p:txBody>
          <a:bodyPr wrap="none" rtlCol="0">
            <a:spAutoFit/>
          </a:bodyPr>
          <a:lstStyle/>
          <a:p>
            <a:r>
              <a:rPr lang="en-GB" sz="800" dirty="0" smtClean="0">
                <a:solidFill>
                  <a:srgbClr val="043882"/>
                </a:solidFill>
              </a:rPr>
              <a:t>65.8%</a:t>
            </a:r>
            <a:endParaRPr lang="en-GB" sz="800" dirty="0">
              <a:solidFill>
                <a:srgbClr val="043882"/>
              </a:solidFill>
            </a:endParaRPr>
          </a:p>
        </p:txBody>
      </p:sp>
      <p:sp>
        <p:nvSpPr>
          <p:cNvPr id="485" name="TextBox 484"/>
          <p:cNvSpPr txBox="1"/>
          <p:nvPr/>
        </p:nvSpPr>
        <p:spPr>
          <a:xfrm>
            <a:off x="2348219" y="2465405"/>
            <a:ext cx="545342" cy="246221"/>
          </a:xfrm>
          <a:prstGeom prst="rect">
            <a:avLst/>
          </a:prstGeom>
          <a:noFill/>
        </p:spPr>
        <p:txBody>
          <a:bodyPr wrap="none" rtlCol="0">
            <a:spAutoFit/>
          </a:bodyPr>
          <a:lstStyle/>
          <a:p>
            <a:r>
              <a:rPr lang="en-GB" sz="1000" dirty="0" smtClean="0">
                <a:solidFill>
                  <a:srgbClr val="043882"/>
                </a:solidFill>
              </a:rPr>
              <a:t>61.7%</a:t>
            </a:r>
            <a:endParaRPr lang="en-GB" sz="1000" dirty="0">
              <a:solidFill>
                <a:srgbClr val="043882"/>
              </a:solidFill>
            </a:endParaRPr>
          </a:p>
        </p:txBody>
      </p:sp>
      <p:sp>
        <p:nvSpPr>
          <p:cNvPr id="486" name="TextBox 485"/>
          <p:cNvSpPr txBox="1"/>
          <p:nvPr/>
        </p:nvSpPr>
        <p:spPr>
          <a:xfrm>
            <a:off x="6519332" y="3685074"/>
            <a:ext cx="453970" cy="215444"/>
          </a:xfrm>
          <a:prstGeom prst="rect">
            <a:avLst/>
          </a:prstGeom>
          <a:noFill/>
        </p:spPr>
        <p:txBody>
          <a:bodyPr wrap="none" rtlCol="0">
            <a:spAutoFit/>
          </a:bodyPr>
          <a:lstStyle/>
          <a:p>
            <a:r>
              <a:rPr lang="en-GB" sz="800" dirty="0" smtClean="0">
                <a:solidFill>
                  <a:srgbClr val="4D4D4D"/>
                </a:solidFill>
              </a:rPr>
              <a:t>Years</a:t>
            </a:r>
            <a:endParaRPr lang="en-GB" sz="800" dirty="0">
              <a:solidFill>
                <a:srgbClr val="4D4D4D"/>
              </a:solidFill>
            </a:endParaRPr>
          </a:p>
        </p:txBody>
      </p:sp>
    </p:spTree>
    <p:extLst>
      <p:ext uri="{BB962C8B-B14F-4D97-AF65-F5344CB8AC3E}">
        <p14:creationId xmlns:p14="http://schemas.microsoft.com/office/powerpoint/2010/main" xmlns="" val="36165423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1800" dirty="0" smtClean="0"/>
              <a:t>"</a:t>
            </a:r>
            <a:r>
              <a:rPr lang="en-GB" sz="1800" dirty="0"/>
              <a:t>New" </a:t>
            </a:r>
            <a:r>
              <a:rPr lang="en-GB" sz="1800" dirty="0" smtClean="0"/>
              <a:t>drugs </a:t>
            </a:r>
            <a:r>
              <a:rPr lang="en-GB" sz="1800" dirty="0"/>
              <a:t>in </a:t>
            </a:r>
            <a:r>
              <a:rPr lang="en-GB" sz="1800" dirty="0" smtClean="0"/>
              <a:t>localized rectal cancer </a:t>
            </a:r>
            <a:r>
              <a:rPr lang="en-GB" sz="1800" dirty="0"/>
              <a:t>– </a:t>
            </a:r>
            <a:r>
              <a:rPr lang="en-GB" sz="1800" dirty="0" err="1" smtClean="0"/>
              <a:t>Eng</a:t>
            </a:r>
            <a:r>
              <a:rPr lang="en-GB" sz="1800" dirty="0" smtClean="0"/>
              <a:t> C</a:t>
            </a:r>
            <a:endParaRPr lang="en-GB" sz="1800" dirty="0"/>
          </a:p>
        </p:txBody>
      </p:sp>
      <p:sp>
        <p:nvSpPr>
          <p:cNvPr id="9" name="TextBox 8"/>
          <p:cNvSpPr txBox="1"/>
          <p:nvPr/>
        </p:nvSpPr>
        <p:spPr>
          <a:xfrm>
            <a:off x="369888" y="1295400"/>
            <a:ext cx="8404225" cy="3708708"/>
          </a:xfrm>
          <a:prstGeom prst="rect">
            <a:avLst/>
          </a:prstGeom>
          <a:noFill/>
        </p:spPr>
        <p:txBody>
          <a:bodyPr wrap="square" lIns="0" rtlCol="0">
            <a:spAutoFit/>
          </a:bodyPr>
          <a:lstStyle/>
          <a:p>
            <a:pPr>
              <a:spcAft>
                <a:spcPts val="300"/>
              </a:spcAft>
              <a:buClr>
                <a:srgbClr val="043882"/>
              </a:buClr>
            </a:pPr>
            <a:r>
              <a:rPr lang="en-GB" sz="1600" b="1" dirty="0" smtClean="0">
                <a:solidFill>
                  <a:srgbClr val="4D4D4D"/>
                </a:solidFill>
              </a:rPr>
              <a:t>Discussion of abstract 3515</a:t>
            </a:r>
            <a:endParaRPr lang="en-GB" sz="1600" dirty="0">
              <a:solidFill>
                <a:srgbClr val="4D4D4D"/>
              </a:solidFill>
            </a:endParaRPr>
          </a:p>
          <a:p>
            <a:pPr marL="285750" lvl="1" indent="-285750">
              <a:spcAft>
                <a:spcPts val="300"/>
              </a:spcAft>
              <a:buClr>
                <a:srgbClr val="043882"/>
              </a:buClr>
              <a:buFont typeface="Arial" panose="020B0604020202020204" pitchFamily="34" charset="0"/>
              <a:buChar char="•"/>
            </a:pPr>
            <a:r>
              <a:rPr lang="en-GB" sz="1600" dirty="0" smtClean="0">
                <a:solidFill>
                  <a:srgbClr val="4D4D4D"/>
                </a:solidFill>
              </a:rPr>
              <a:t>S-1 vs. UFT was assessed for one year as adjuvant treatment for rectal cancer in patients who had not received prior chemotherapy or radiotherapy</a:t>
            </a:r>
          </a:p>
          <a:p>
            <a:pPr marL="531813" lvl="2" indent="-258763">
              <a:spcAft>
                <a:spcPts val="300"/>
              </a:spcAft>
              <a:buClr>
                <a:srgbClr val="043882"/>
              </a:buClr>
              <a:buFont typeface="Arial" panose="020B0604020202020204" pitchFamily="34" charset="0"/>
              <a:buChar char="–"/>
            </a:pPr>
            <a:r>
              <a:rPr lang="en-GB" sz="1500" dirty="0" smtClean="0">
                <a:solidFill>
                  <a:srgbClr val="4D4D4D"/>
                </a:solidFill>
              </a:rPr>
              <a:t>S-1 showed a higher RFS than UFT, but OS was the comparable between the two treatment groups</a:t>
            </a:r>
          </a:p>
          <a:p>
            <a:pPr marL="285750" lvl="1" indent="-285750">
              <a:spcAft>
                <a:spcPts val="300"/>
              </a:spcAft>
              <a:buClr>
                <a:srgbClr val="043882"/>
              </a:buClr>
              <a:buFont typeface="Arial" panose="020B0604020202020204" pitchFamily="34" charset="0"/>
              <a:buChar char="•"/>
            </a:pPr>
            <a:r>
              <a:rPr lang="en-GB" sz="1600" dirty="0" smtClean="0">
                <a:solidFill>
                  <a:srgbClr val="4D4D4D"/>
                </a:solidFill>
              </a:rPr>
              <a:t>This study used an atypical treatment paradigm as usually patients will have received prior radiation therapy and one-year adjuvant is not typically used (3 or 6 months is preferred)</a:t>
            </a:r>
          </a:p>
          <a:p>
            <a:pPr marL="285750" lvl="1" indent="-285750">
              <a:spcAft>
                <a:spcPts val="300"/>
              </a:spcAft>
              <a:buClr>
                <a:srgbClr val="043882"/>
              </a:buClr>
              <a:buFont typeface="Arial" panose="020B0604020202020204" pitchFamily="34" charset="0"/>
              <a:buChar char="•"/>
            </a:pPr>
            <a:r>
              <a:rPr lang="en-GB" sz="1600" dirty="0" smtClean="0">
                <a:solidFill>
                  <a:srgbClr val="4D4D4D"/>
                </a:solidFill>
              </a:rPr>
              <a:t>There is limited literature regarding adjuvant treatment, however, results from the MOSAIC trial have led to the widespread adoption of adjuvant FOLFOX</a:t>
            </a:r>
            <a:endParaRPr lang="en-GB" sz="1600" dirty="0">
              <a:solidFill>
                <a:srgbClr val="4D4D4D"/>
              </a:solidFill>
            </a:endParaRPr>
          </a:p>
          <a:p>
            <a:pPr marL="285750" lvl="1" indent="-285750">
              <a:spcAft>
                <a:spcPts val="300"/>
              </a:spcAft>
              <a:buClr>
                <a:srgbClr val="043882"/>
              </a:buClr>
              <a:buFont typeface="Arial" panose="020B0604020202020204" pitchFamily="34" charset="0"/>
              <a:buChar char="•"/>
            </a:pPr>
            <a:r>
              <a:rPr lang="en-GB" sz="1600" dirty="0" smtClean="0">
                <a:solidFill>
                  <a:srgbClr val="4D4D4D"/>
                </a:solidFill>
              </a:rPr>
              <a:t>There is an </a:t>
            </a:r>
            <a:r>
              <a:rPr lang="en-GB" sz="1600" dirty="0">
                <a:solidFill>
                  <a:srgbClr val="4D4D4D"/>
                </a:solidFill>
              </a:rPr>
              <a:t>unmet need in locally advanced rectal </a:t>
            </a:r>
            <a:r>
              <a:rPr lang="en-GB" sz="1600" dirty="0" smtClean="0">
                <a:solidFill>
                  <a:srgbClr val="4D4D4D"/>
                </a:solidFill>
              </a:rPr>
              <a:t>cancer for novel agents and approaches; no paradigm change since 2004</a:t>
            </a:r>
          </a:p>
          <a:p>
            <a:pPr marL="531813" lvl="2" indent="-258763">
              <a:spcAft>
                <a:spcPts val="300"/>
              </a:spcAft>
              <a:buClr>
                <a:srgbClr val="043882"/>
              </a:buClr>
              <a:buFont typeface="Arial" panose="020B0604020202020204" pitchFamily="34" charset="0"/>
              <a:buChar char="–"/>
            </a:pPr>
            <a:r>
              <a:rPr lang="en-GB" sz="1500" dirty="0">
                <a:solidFill>
                  <a:srgbClr val="4D4D4D"/>
                </a:solidFill>
              </a:rPr>
              <a:t>Lack of viable tumour tissue in postoperative </a:t>
            </a:r>
            <a:r>
              <a:rPr lang="en-GB" sz="1500" dirty="0" err="1">
                <a:solidFill>
                  <a:srgbClr val="4D4D4D"/>
                </a:solidFill>
              </a:rPr>
              <a:t>chemoradiation</a:t>
            </a:r>
            <a:r>
              <a:rPr lang="en-GB" sz="1500" dirty="0">
                <a:solidFill>
                  <a:srgbClr val="4D4D4D"/>
                </a:solidFill>
              </a:rPr>
              <a:t> specimens makes it hard to ascertain the biological activity of novel agents such as radiation </a:t>
            </a:r>
            <a:r>
              <a:rPr lang="en-GB" sz="1500" dirty="0" err="1">
                <a:solidFill>
                  <a:srgbClr val="4D4D4D"/>
                </a:solidFill>
              </a:rPr>
              <a:t>sensitisers</a:t>
            </a:r>
            <a:endParaRPr lang="en-GB" sz="1500" dirty="0">
              <a:solidFill>
                <a:srgbClr val="4D4D4D"/>
              </a:solidFill>
            </a:endParaRPr>
          </a:p>
        </p:txBody>
      </p:sp>
    </p:spTree>
    <p:extLst>
      <p:ext uri="{BB962C8B-B14F-4D97-AF65-F5344CB8AC3E}">
        <p14:creationId xmlns:p14="http://schemas.microsoft.com/office/powerpoint/2010/main" xmlns="" val="2722687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ANAL CANCER</a:t>
            </a:r>
            <a:endParaRPr lang="en-US" dirty="0"/>
          </a:p>
        </p:txBody>
      </p:sp>
    </p:spTree>
    <p:extLst>
      <p:ext uri="{BB962C8B-B14F-4D97-AF65-F5344CB8AC3E}">
        <p14:creationId xmlns:p14="http://schemas.microsoft.com/office/powerpoint/2010/main" xmlns="" val="12859293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nSpc>
                <a:spcPts val="1700"/>
              </a:lnSpc>
            </a:pPr>
            <a:r>
              <a:rPr lang="en-GB" sz="1600" dirty="0" smtClean="0"/>
              <a:t>3518: Compliance </a:t>
            </a:r>
            <a:r>
              <a:rPr lang="en-GB" sz="1600" dirty="0"/>
              <a:t>to chemoradiation (CRT) using </a:t>
            </a:r>
            <a:r>
              <a:rPr lang="en-GB" sz="1600" dirty="0" err="1"/>
              <a:t>mitomycin</a:t>
            </a:r>
            <a:r>
              <a:rPr lang="en-GB" sz="1600" dirty="0"/>
              <a:t> (MMC) or cisplatin (</a:t>
            </a:r>
            <a:r>
              <a:rPr lang="en-GB" sz="1600" dirty="0" err="1"/>
              <a:t>CisP</a:t>
            </a:r>
            <a:r>
              <a:rPr lang="en-GB" sz="1600" dirty="0"/>
              <a:t>), with or without maintenance 5FU/</a:t>
            </a:r>
            <a:r>
              <a:rPr lang="en-GB" sz="1600" dirty="0" err="1"/>
              <a:t>CisP</a:t>
            </a:r>
            <a:r>
              <a:rPr lang="en-GB" sz="1600" dirty="0"/>
              <a:t> chemotherapy (CT) in squamous cell carcinoma of the anus (SCCA) according to radiotherapy (RT) dose, overall treatment time (OTT) and chemotherapy (CT) and their impact on long-term outcome: Results of ACT </a:t>
            </a:r>
            <a:r>
              <a:rPr lang="en-GB" sz="1600" dirty="0" smtClean="0"/>
              <a:t>II </a:t>
            </a:r>
            <a:r>
              <a:rPr lang="en-GB" sz="1600" dirty="0"/>
              <a:t>– </a:t>
            </a:r>
            <a:r>
              <a:rPr lang="en-GB" sz="1600" dirty="0" err="1" smtClean="0"/>
              <a:t>Glynne</a:t>
            </a:r>
            <a:r>
              <a:rPr lang="en-GB" sz="1600" dirty="0" smtClean="0"/>
              <a:t>-Jones R, et al</a:t>
            </a:r>
            <a:endParaRPr lang="en-GB" sz="1600" dirty="0"/>
          </a:p>
        </p:txBody>
      </p:sp>
      <p:sp>
        <p:nvSpPr>
          <p:cNvPr id="6" name="Content Placeholder 5"/>
          <p:cNvSpPr>
            <a:spLocks noGrp="1"/>
          </p:cNvSpPr>
          <p:nvPr>
            <p:ph idx="1"/>
          </p:nvPr>
        </p:nvSpPr>
        <p:spPr>
          <a:xfrm>
            <a:off x="365124" y="1254035"/>
            <a:ext cx="8537474" cy="4746172"/>
          </a:xfrm>
        </p:spPr>
        <p:txBody>
          <a:bodyPr/>
          <a:lstStyle/>
          <a:p>
            <a:pPr marL="0" indent="0">
              <a:buNone/>
            </a:pPr>
            <a:r>
              <a:rPr lang="en-GB" b="1" dirty="0" smtClean="0"/>
              <a:t>Objective</a:t>
            </a:r>
          </a:p>
          <a:p>
            <a:pPr>
              <a:spcAft>
                <a:spcPts val="1800"/>
              </a:spcAft>
            </a:pPr>
            <a:r>
              <a:rPr lang="en-GB" dirty="0" smtClean="0"/>
              <a:t>Retrospective study to assess the association between CRT compliance and survival in </a:t>
            </a:r>
            <a:r>
              <a:rPr lang="en-GB" spc="-10" dirty="0"/>
              <a:t>patients with SCC of the </a:t>
            </a:r>
            <a:r>
              <a:rPr lang="en-GB" spc="-10" dirty="0" smtClean="0"/>
              <a:t>anus receiving RT plus either </a:t>
            </a:r>
            <a:r>
              <a:rPr lang="en-GB" spc="-10" dirty="0" err="1" smtClean="0"/>
              <a:t>mitomycin</a:t>
            </a:r>
            <a:r>
              <a:rPr lang="en-GB" spc="-10" dirty="0" smtClean="0"/>
              <a:t> + 5FU or </a:t>
            </a:r>
            <a:r>
              <a:rPr lang="en-GB" spc="-10" dirty="0" err="1" smtClean="0"/>
              <a:t>cisplatin</a:t>
            </a:r>
            <a:r>
              <a:rPr lang="en-GB" spc="-10" dirty="0" smtClean="0"/>
              <a:t> + 5FU</a:t>
            </a:r>
            <a:br>
              <a:rPr lang="en-GB" spc="-10" dirty="0" smtClean="0"/>
            </a:br>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buNone/>
            </a:pPr>
            <a:endParaRPr lang="en-GB" dirty="0" smtClean="0"/>
          </a:p>
          <a:p>
            <a:pPr marL="0" indent="0">
              <a:lnSpc>
                <a:spcPct val="90000"/>
              </a:lnSpc>
              <a:spcAft>
                <a:spcPts val="0"/>
              </a:spcAft>
              <a:buNone/>
            </a:pPr>
            <a:r>
              <a:rPr lang="en-GB" sz="1400" dirty="0" smtClean="0"/>
              <a:t>For RT, patients were divided into 5 groups:</a:t>
            </a:r>
            <a:endParaRPr lang="en-GB" sz="1400" dirty="0"/>
          </a:p>
          <a:p>
            <a:pPr>
              <a:lnSpc>
                <a:spcPct val="90000"/>
              </a:lnSpc>
              <a:spcAft>
                <a:spcPts val="0"/>
              </a:spcAft>
            </a:pPr>
            <a:r>
              <a:rPr lang="en-GB" sz="1400" dirty="0" smtClean="0"/>
              <a:t>Group 1</a:t>
            </a:r>
            <a:r>
              <a:rPr lang="en-GB" sz="1400" dirty="0"/>
              <a:t>: </a:t>
            </a:r>
            <a:r>
              <a:rPr lang="en-GB" sz="1400" dirty="0" smtClean="0"/>
              <a:t>Per-protocol; 50.4 </a:t>
            </a:r>
            <a:r>
              <a:rPr lang="en-GB" sz="1400" dirty="0" err="1"/>
              <a:t>Gy</a:t>
            </a:r>
            <a:r>
              <a:rPr lang="en-GB" sz="1400" dirty="0"/>
              <a:t> in 28F in 38-42 days (n=786)</a:t>
            </a:r>
            <a:endParaRPr lang="en-GB" sz="1400" dirty="0" smtClean="0"/>
          </a:p>
          <a:p>
            <a:pPr>
              <a:lnSpc>
                <a:spcPct val="90000"/>
              </a:lnSpc>
              <a:spcAft>
                <a:spcPts val="0"/>
              </a:spcAft>
            </a:pPr>
            <a:r>
              <a:rPr lang="en-GB" sz="1400" dirty="0" smtClean="0"/>
              <a:t>Group </a:t>
            </a:r>
            <a:r>
              <a:rPr lang="en-GB" sz="1400" dirty="0"/>
              <a:t>2: ≤40 </a:t>
            </a:r>
            <a:r>
              <a:rPr lang="en-GB" sz="1400" dirty="0" err="1" smtClean="0"/>
              <a:t>Gy</a:t>
            </a:r>
            <a:r>
              <a:rPr lang="en-GB" sz="1400" dirty="0" smtClean="0"/>
              <a:t> (n=18</a:t>
            </a:r>
            <a:r>
              <a:rPr lang="en-GB" sz="1400" dirty="0"/>
              <a:t>)</a:t>
            </a:r>
          </a:p>
          <a:p>
            <a:pPr>
              <a:lnSpc>
                <a:spcPct val="90000"/>
              </a:lnSpc>
              <a:spcAft>
                <a:spcPts val="0"/>
              </a:spcAft>
            </a:pPr>
            <a:r>
              <a:rPr lang="en-GB" sz="1400" dirty="0" smtClean="0"/>
              <a:t>Group 3</a:t>
            </a:r>
            <a:r>
              <a:rPr lang="en-GB" sz="1400" dirty="0"/>
              <a:t>: 40–48 </a:t>
            </a:r>
            <a:r>
              <a:rPr lang="en-GB" sz="1400" dirty="0" err="1"/>
              <a:t>Gy</a:t>
            </a:r>
            <a:r>
              <a:rPr lang="en-GB" sz="1400" dirty="0"/>
              <a:t> </a:t>
            </a:r>
            <a:r>
              <a:rPr lang="en-GB" sz="1400" dirty="0" smtClean="0"/>
              <a:t>in 23–27F </a:t>
            </a:r>
            <a:r>
              <a:rPr lang="en-GB" sz="1400" dirty="0"/>
              <a:t>(n=21</a:t>
            </a:r>
            <a:r>
              <a:rPr lang="en-GB" sz="1400" dirty="0" smtClean="0"/>
              <a:t>)</a:t>
            </a:r>
          </a:p>
          <a:p>
            <a:pPr lvl="0">
              <a:lnSpc>
                <a:spcPct val="90000"/>
              </a:lnSpc>
              <a:spcAft>
                <a:spcPts val="0"/>
              </a:spcAft>
              <a:buClr>
                <a:srgbClr val="043882"/>
              </a:buClr>
            </a:pPr>
            <a:r>
              <a:rPr lang="en-GB" sz="1400" dirty="0" smtClean="0"/>
              <a:t>Group </a:t>
            </a:r>
            <a:r>
              <a:rPr lang="en-GB" sz="1400" dirty="0"/>
              <a:t>4: </a:t>
            </a:r>
            <a:r>
              <a:rPr lang="en-GB" altLang="zh-CN" sz="1400" dirty="0">
                <a:ea typeface="SimSun" pitchFamily="2" charset="-122"/>
              </a:rPr>
              <a:t>50.4 </a:t>
            </a:r>
            <a:r>
              <a:rPr lang="en-GB" altLang="zh-CN" sz="1400" dirty="0" err="1">
                <a:ea typeface="SimSun" pitchFamily="2" charset="-122"/>
              </a:rPr>
              <a:t>Gy</a:t>
            </a:r>
            <a:r>
              <a:rPr lang="en-GB" altLang="zh-CN" sz="1400" dirty="0">
                <a:ea typeface="SimSun" pitchFamily="2" charset="-122"/>
              </a:rPr>
              <a:t> in &gt;42 days (n=93)</a:t>
            </a:r>
            <a:endParaRPr lang="en-GB" sz="1400" dirty="0"/>
          </a:p>
          <a:p>
            <a:pPr lvl="0">
              <a:lnSpc>
                <a:spcPct val="90000"/>
              </a:lnSpc>
              <a:spcAft>
                <a:spcPts val="0"/>
              </a:spcAft>
              <a:buClr>
                <a:srgbClr val="043882"/>
              </a:buClr>
            </a:pPr>
            <a:r>
              <a:rPr lang="en-GB" sz="1400" dirty="0" smtClean="0"/>
              <a:t>Group </a:t>
            </a:r>
            <a:r>
              <a:rPr lang="en-GB" sz="1400" dirty="0"/>
              <a:t>5: &gt;52.2 </a:t>
            </a:r>
            <a:r>
              <a:rPr lang="en-GB" sz="1400" dirty="0" err="1"/>
              <a:t>Gy</a:t>
            </a:r>
            <a:r>
              <a:rPr lang="en-GB" sz="1400" dirty="0"/>
              <a:t> (</a:t>
            </a:r>
            <a:r>
              <a:rPr lang="en-GB" sz="1400" dirty="0" smtClean="0"/>
              <a:t>n=15)</a:t>
            </a:r>
          </a:p>
          <a:p>
            <a:pPr marL="0" lvl="0" indent="0">
              <a:lnSpc>
                <a:spcPct val="90000"/>
              </a:lnSpc>
              <a:spcAft>
                <a:spcPts val="0"/>
              </a:spcAft>
              <a:buClr>
                <a:srgbClr val="043882"/>
              </a:buClr>
              <a:buNone/>
            </a:pPr>
            <a:r>
              <a:rPr lang="en-GB" sz="1400" dirty="0" smtClean="0"/>
              <a:t>For CT, patients were divided into 2 groups: Group A administered at Week 1 + 2 and Group B Week 1 only</a:t>
            </a:r>
            <a:endParaRPr lang="en-GB" sz="1400" dirty="0"/>
          </a:p>
        </p:txBody>
      </p:sp>
      <p:sp>
        <p:nvSpPr>
          <p:cNvPr id="8" name="Text Placeholder 7"/>
          <p:cNvSpPr>
            <a:spLocks noGrp="1"/>
          </p:cNvSpPr>
          <p:nvPr>
            <p:ph type="body" sz="quarter" idx="11"/>
          </p:nvPr>
        </p:nvSpPr>
        <p:spPr>
          <a:xfrm>
            <a:off x="4556125" y="6096000"/>
            <a:ext cx="4435475" cy="487363"/>
          </a:xfrm>
        </p:spPr>
        <p:txBody>
          <a:bodyPr/>
          <a:lstStyle/>
          <a:p>
            <a:r>
              <a:rPr lang="en-GB" dirty="0" err="1"/>
              <a:t>Glynne</a:t>
            </a:r>
            <a:r>
              <a:rPr lang="en-GB" dirty="0"/>
              <a:t>-Jones et al. J </a:t>
            </a:r>
            <a:r>
              <a:rPr lang="en-GB" dirty="0" err="1"/>
              <a:t>Clin</a:t>
            </a:r>
            <a:r>
              <a:rPr lang="en-GB" dirty="0"/>
              <a:t> </a:t>
            </a:r>
            <a:r>
              <a:rPr lang="en-GB" dirty="0" err="1"/>
              <a:t>Oncol</a:t>
            </a:r>
            <a:r>
              <a:rPr lang="en-GB" dirty="0"/>
              <a:t> </a:t>
            </a:r>
            <a:r>
              <a:rPr lang="en-GB" dirty="0" smtClean="0"/>
              <a:t>2015; 33 </a:t>
            </a:r>
            <a:r>
              <a:rPr lang="en-GB" dirty="0"/>
              <a:t>(</a:t>
            </a:r>
            <a:r>
              <a:rPr lang="en-GB" dirty="0" err="1" smtClean="0"/>
              <a:t>suppl</a:t>
            </a:r>
            <a:r>
              <a:rPr lang="en-GB" dirty="0" smtClean="0"/>
              <a:t>): </a:t>
            </a:r>
            <a:r>
              <a:rPr lang="en-GB" dirty="0" err="1" smtClean="0"/>
              <a:t>abstr</a:t>
            </a:r>
            <a:r>
              <a:rPr lang="en-GB" dirty="0" smtClean="0"/>
              <a:t> 3518</a:t>
            </a:r>
            <a:endParaRPr lang="en-GB" dirty="0"/>
          </a:p>
        </p:txBody>
      </p:sp>
      <p:sp>
        <p:nvSpPr>
          <p:cNvPr id="9" name="Oval 14"/>
          <p:cNvSpPr>
            <a:spLocks noChangeArrowheads="1"/>
          </p:cNvSpPr>
          <p:nvPr/>
        </p:nvSpPr>
        <p:spPr bwMode="auto">
          <a:xfrm>
            <a:off x="3941537" y="323053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smtClean="0">
                <a:solidFill>
                  <a:srgbClr val="043882"/>
                </a:solidFill>
                <a:ea typeface="SimSun" pitchFamily="2" charset="-122"/>
              </a:rPr>
              <a:t>R</a:t>
            </a:r>
            <a:endParaRPr lang="en-GB" altLang="zh-CN" sz="2400" b="1" dirty="0">
              <a:solidFill>
                <a:srgbClr val="043882"/>
              </a:solidFill>
              <a:ea typeface="SimSun" pitchFamily="2" charset="-122"/>
            </a:endParaRPr>
          </a:p>
        </p:txBody>
      </p:sp>
      <p:cxnSp>
        <p:nvCxnSpPr>
          <p:cNvPr id="10" name="AutoShape 15"/>
          <p:cNvCxnSpPr>
            <a:cxnSpLocks noChangeShapeType="1"/>
          </p:cNvCxnSpPr>
          <p:nvPr/>
        </p:nvCxnSpPr>
        <p:spPr bwMode="auto">
          <a:xfrm rot="5400000" flipH="1" flipV="1">
            <a:off x="4189322" y="2553672"/>
            <a:ext cx="720000" cy="631975"/>
          </a:xfrm>
          <a:prstGeom prst="bentConnector2">
            <a:avLst/>
          </a:prstGeom>
          <a:noFill/>
          <a:ln w="57150">
            <a:solidFill>
              <a:schemeClr val="bg2">
                <a:lumMod val="60000"/>
                <a:lumOff val="40000"/>
              </a:schemeClr>
            </a:solidFill>
            <a:round/>
            <a:headEnd/>
            <a:tailEnd type="triangle" w="med" len="med"/>
          </a:ln>
        </p:spPr>
      </p:cxnSp>
      <p:cxnSp>
        <p:nvCxnSpPr>
          <p:cNvPr id="11" name="AutoShape 16"/>
          <p:cNvCxnSpPr>
            <a:cxnSpLocks noChangeShapeType="1"/>
          </p:cNvCxnSpPr>
          <p:nvPr/>
        </p:nvCxnSpPr>
        <p:spPr bwMode="auto">
          <a:xfrm rot="16200000" flipH="1">
            <a:off x="4189322" y="3883273"/>
            <a:ext cx="720000" cy="631975"/>
          </a:xfrm>
          <a:prstGeom prst="bentConnector2">
            <a:avLst/>
          </a:prstGeom>
          <a:noFill/>
          <a:ln w="57150">
            <a:solidFill>
              <a:schemeClr val="bg2">
                <a:lumMod val="60000"/>
                <a:lumOff val="40000"/>
              </a:schemeClr>
            </a:solidFill>
            <a:round/>
            <a:headEnd/>
            <a:tailEnd type="triangle" w="med" len="med"/>
          </a:ln>
        </p:spPr>
      </p:cxnSp>
      <p:cxnSp>
        <p:nvCxnSpPr>
          <p:cNvPr id="15" name="AutoShape 19"/>
          <p:cNvCxnSpPr>
            <a:cxnSpLocks noChangeShapeType="1"/>
          </p:cNvCxnSpPr>
          <p:nvPr/>
        </p:nvCxnSpPr>
        <p:spPr bwMode="auto">
          <a:xfrm>
            <a:off x="3684814" y="3522634"/>
            <a:ext cx="256723" cy="0"/>
          </a:xfrm>
          <a:prstGeom prst="straightConnector1">
            <a:avLst/>
          </a:prstGeom>
          <a:noFill/>
          <a:ln w="57150">
            <a:solidFill>
              <a:schemeClr val="bg2">
                <a:lumMod val="60000"/>
                <a:lumOff val="40000"/>
              </a:schemeClr>
            </a:solidFill>
            <a:round/>
            <a:headEnd/>
            <a:tailEnd type="triangle" w="med" len="med"/>
          </a:ln>
        </p:spPr>
      </p:cxnSp>
      <p:sp>
        <p:nvSpPr>
          <p:cNvPr id="19" name="AutoShape 8"/>
          <p:cNvSpPr>
            <a:spLocks noChangeArrowheads="1"/>
          </p:cNvSpPr>
          <p:nvPr/>
        </p:nvSpPr>
        <p:spPr bwMode="auto">
          <a:xfrm>
            <a:off x="4865310" y="2189934"/>
            <a:ext cx="2221290" cy="54000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err="1" smtClean="0">
                <a:solidFill>
                  <a:srgbClr val="FFFFFF"/>
                </a:solidFill>
                <a:ea typeface="SimSun" pitchFamily="2" charset="-122"/>
              </a:rPr>
              <a:t>Mitomycin</a:t>
            </a:r>
            <a:r>
              <a:rPr lang="en-GB" altLang="zh-CN" dirty="0" smtClean="0">
                <a:solidFill>
                  <a:srgbClr val="FFFFFF"/>
                </a:solidFill>
                <a:ea typeface="SimSun" pitchFamily="2" charset="-122"/>
              </a:rPr>
              <a:t> + 5FU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+ 50.4 </a:t>
            </a:r>
            <a:r>
              <a:rPr lang="en-GB" altLang="zh-CN" dirty="0" err="1" smtClean="0">
                <a:solidFill>
                  <a:srgbClr val="FFFFFF"/>
                </a:solidFill>
                <a:ea typeface="SimSun" pitchFamily="2" charset="-122"/>
              </a:rPr>
              <a:t>Gy</a:t>
            </a:r>
            <a:endParaRPr lang="en-GB" altLang="zh-CN" dirty="0">
              <a:solidFill>
                <a:srgbClr val="FFFFFF"/>
              </a:solidFill>
              <a:ea typeface="SimSun" pitchFamily="2" charset="-122"/>
            </a:endParaRPr>
          </a:p>
        </p:txBody>
      </p:sp>
      <p:sp>
        <p:nvSpPr>
          <p:cNvPr id="20" name="AutoShape 9"/>
          <p:cNvSpPr>
            <a:spLocks noChangeArrowheads="1"/>
          </p:cNvSpPr>
          <p:nvPr/>
        </p:nvSpPr>
        <p:spPr bwMode="auto">
          <a:xfrm>
            <a:off x="365124" y="2980896"/>
            <a:ext cx="3319690" cy="1086964"/>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043882"/>
                </a:solidFill>
                <a:ea typeface="SimSun" pitchFamily="2" charset="-122"/>
              </a:rPr>
              <a:t>Key patient inclusion criteria</a:t>
            </a:r>
            <a:endParaRPr lang="en-GB" altLang="zh-CN" dirty="0">
              <a:solidFill>
                <a:srgbClr val="043882"/>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043882"/>
                </a:solidFill>
                <a:ea typeface="SimSun" pitchFamily="2" charset="-122"/>
              </a:rPr>
              <a:t>SCC of the anus</a:t>
            </a:r>
          </a:p>
          <a:p>
            <a:pPr marL="292100" indent="-292100" defTabSz="892175" eaLnBrk="0" hangingPunct="0">
              <a:spcAft>
                <a:spcPct val="30000"/>
              </a:spcAft>
              <a:buFont typeface="Wingdings" pitchFamily="2" charset="2"/>
              <a:buNone/>
            </a:pPr>
            <a:r>
              <a:rPr lang="en-GB" altLang="zh-CN" dirty="0" smtClean="0">
                <a:solidFill>
                  <a:srgbClr val="043882"/>
                </a:solidFill>
                <a:ea typeface="SimSun" pitchFamily="2" charset="-122"/>
              </a:rPr>
              <a:t>(n=940)</a:t>
            </a:r>
            <a:endParaRPr lang="en-GB" altLang="zh-CN" dirty="0">
              <a:solidFill>
                <a:srgbClr val="043882"/>
              </a:solidFill>
              <a:ea typeface="SimSun" pitchFamily="2" charset="-122"/>
            </a:endParaRPr>
          </a:p>
        </p:txBody>
      </p:sp>
      <p:cxnSp>
        <p:nvCxnSpPr>
          <p:cNvPr id="26" name="AutoShape 19"/>
          <p:cNvCxnSpPr>
            <a:cxnSpLocks noChangeShapeType="1"/>
          </p:cNvCxnSpPr>
          <p:nvPr/>
        </p:nvCxnSpPr>
        <p:spPr bwMode="auto">
          <a:xfrm flipV="1">
            <a:off x="4481587" y="3177406"/>
            <a:ext cx="396000" cy="216000"/>
          </a:xfrm>
          <a:prstGeom prst="straightConnector1">
            <a:avLst/>
          </a:prstGeom>
          <a:noFill/>
          <a:ln w="57150">
            <a:solidFill>
              <a:schemeClr val="bg2">
                <a:lumMod val="60000"/>
                <a:lumOff val="40000"/>
              </a:schemeClr>
            </a:solidFill>
            <a:round/>
            <a:headEnd/>
            <a:tailEnd type="triangle" w="med" len="med"/>
          </a:ln>
        </p:spPr>
      </p:cxnSp>
      <p:sp>
        <p:nvSpPr>
          <p:cNvPr id="27" name="AutoShape 12"/>
          <p:cNvSpPr>
            <a:spLocks noChangeArrowheads="1"/>
          </p:cNvSpPr>
          <p:nvPr/>
        </p:nvSpPr>
        <p:spPr bwMode="auto">
          <a:xfrm>
            <a:off x="4876800" y="3569008"/>
            <a:ext cx="2219980" cy="540000"/>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en-GB" altLang="zh-CN" dirty="0" smtClean="0">
                <a:solidFill>
                  <a:srgbClr val="000000"/>
                </a:solidFill>
                <a:ea typeface="SimSun" pitchFamily="2" charset="-122"/>
              </a:rPr>
              <a:t>Cisplatin + 5FU </a:t>
            </a:r>
            <a:br>
              <a:rPr lang="en-GB" altLang="zh-CN" dirty="0" smtClean="0">
                <a:solidFill>
                  <a:srgbClr val="000000"/>
                </a:solidFill>
                <a:ea typeface="SimSun" pitchFamily="2" charset="-122"/>
              </a:rPr>
            </a:br>
            <a:r>
              <a:rPr lang="en-GB" altLang="zh-CN" dirty="0" smtClean="0">
                <a:solidFill>
                  <a:srgbClr val="000000"/>
                </a:solidFill>
                <a:ea typeface="SimSun" pitchFamily="2" charset="-122"/>
              </a:rPr>
              <a:t>+ 50.4 </a:t>
            </a:r>
            <a:r>
              <a:rPr lang="en-GB" altLang="zh-CN" dirty="0" err="1" smtClean="0">
                <a:solidFill>
                  <a:srgbClr val="000000"/>
                </a:solidFill>
                <a:ea typeface="SimSun" pitchFamily="2" charset="-122"/>
              </a:rPr>
              <a:t>Gy</a:t>
            </a:r>
            <a:endParaRPr lang="en-GB" altLang="zh-CN" dirty="0">
              <a:solidFill>
                <a:srgbClr val="000000"/>
              </a:solidFill>
              <a:ea typeface="SimSun" pitchFamily="2" charset="-122"/>
            </a:endParaRPr>
          </a:p>
        </p:txBody>
      </p:sp>
      <p:sp>
        <p:nvSpPr>
          <p:cNvPr id="31" name="AutoShape 12"/>
          <p:cNvSpPr>
            <a:spLocks noChangeArrowheads="1"/>
          </p:cNvSpPr>
          <p:nvPr/>
        </p:nvSpPr>
        <p:spPr bwMode="auto">
          <a:xfrm>
            <a:off x="7506834" y="2898733"/>
            <a:ext cx="1332365"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Cisplatin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+ 5FU</a:t>
            </a:r>
            <a:endParaRPr lang="en-GB" altLang="zh-CN" dirty="0">
              <a:solidFill>
                <a:srgbClr val="FFFFFF"/>
              </a:solidFill>
              <a:ea typeface="SimSun" pitchFamily="2" charset="-122"/>
            </a:endParaRPr>
          </a:p>
        </p:txBody>
      </p:sp>
      <p:cxnSp>
        <p:nvCxnSpPr>
          <p:cNvPr id="32" name="AutoShape 21"/>
          <p:cNvCxnSpPr>
            <a:cxnSpLocks noChangeShapeType="1"/>
          </p:cNvCxnSpPr>
          <p:nvPr/>
        </p:nvCxnSpPr>
        <p:spPr bwMode="auto">
          <a:xfrm>
            <a:off x="6934200" y="3163051"/>
            <a:ext cx="572635" cy="0"/>
          </a:xfrm>
          <a:prstGeom prst="straightConnector1">
            <a:avLst/>
          </a:prstGeom>
          <a:noFill/>
          <a:ln w="57150">
            <a:solidFill>
              <a:schemeClr val="bg2">
                <a:lumMod val="60000"/>
                <a:lumOff val="40000"/>
              </a:schemeClr>
            </a:solidFill>
            <a:round/>
            <a:headEnd/>
            <a:tailEnd type="triangle" w="med" len="med"/>
          </a:ln>
        </p:spPr>
      </p:cxnSp>
      <p:sp>
        <p:nvSpPr>
          <p:cNvPr id="33" name="AutoShape 12"/>
          <p:cNvSpPr>
            <a:spLocks noChangeArrowheads="1"/>
          </p:cNvSpPr>
          <p:nvPr/>
        </p:nvSpPr>
        <p:spPr bwMode="auto">
          <a:xfrm>
            <a:off x="7506834" y="4301223"/>
            <a:ext cx="1332365"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Cisplatin </a:t>
            </a:r>
            <a:r>
              <a:rPr lang="en-GB" altLang="zh-CN" dirty="0" smtClean="0">
                <a:solidFill>
                  <a:srgbClr val="FFFFFF"/>
                </a:solidFill>
                <a:ea typeface="SimSun" pitchFamily="2" charset="-122"/>
              </a:rPr>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+ 5FU</a:t>
            </a:r>
            <a:endParaRPr lang="en-GB" altLang="zh-CN" dirty="0">
              <a:solidFill>
                <a:srgbClr val="FFFFFF"/>
              </a:solidFill>
              <a:ea typeface="SimSun" pitchFamily="2" charset="-122"/>
            </a:endParaRPr>
          </a:p>
        </p:txBody>
      </p:sp>
      <p:cxnSp>
        <p:nvCxnSpPr>
          <p:cNvPr id="34" name="AutoShape 21"/>
          <p:cNvCxnSpPr>
            <a:cxnSpLocks noChangeShapeType="1"/>
          </p:cNvCxnSpPr>
          <p:nvPr/>
        </p:nvCxnSpPr>
        <p:spPr bwMode="auto">
          <a:xfrm>
            <a:off x="6934200" y="4565541"/>
            <a:ext cx="572635" cy="0"/>
          </a:xfrm>
          <a:prstGeom prst="straightConnector1">
            <a:avLst/>
          </a:prstGeom>
          <a:noFill/>
          <a:ln w="57150">
            <a:solidFill>
              <a:schemeClr val="bg2">
                <a:lumMod val="60000"/>
                <a:lumOff val="40000"/>
              </a:schemeClr>
            </a:solidFill>
            <a:round/>
            <a:headEnd/>
            <a:tailEnd type="triangle" w="med" len="med"/>
          </a:ln>
        </p:spPr>
      </p:cxnSp>
      <p:sp>
        <p:nvSpPr>
          <p:cNvPr id="25" name="AutoShape 8"/>
          <p:cNvSpPr>
            <a:spLocks noChangeArrowheads="1"/>
          </p:cNvSpPr>
          <p:nvPr/>
        </p:nvSpPr>
        <p:spPr bwMode="auto">
          <a:xfrm>
            <a:off x="4865310" y="2875734"/>
            <a:ext cx="2221290" cy="540000"/>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err="1">
                <a:solidFill>
                  <a:srgbClr val="FFFFFF"/>
                </a:solidFill>
                <a:ea typeface="SimSun" pitchFamily="2" charset="-122"/>
              </a:rPr>
              <a:t>Mitomycin</a:t>
            </a:r>
            <a:r>
              <a:rPr lang="en-GB" altLang="zh-CN" dirty="0">
                <a:solidFill>
                  <a:srgbClr val="FFFFFF"/>
                </a:solidFill>
                <a:ea typeface="SimSun" pitchFamily="2" charset="-122"/>
              </a:rPr>
              <a:t> + </a:t>
            </a:r>
            <a:r>
              <a:rPr lang="en-GB" altLang="zh-CN" dirty="0" smtClean="0">
                <a:solidFill>
                  <a:srgbClr val="FFFFFF"/>
                </a:solidFill>
                <a:ea typeface="SimSun" pitchFamily="2" charset="-122"/>
              </a:rPr>
              <a:t>5FU </a:t>
            </a:r>
            <a:r>
              <a:rPr lang="en-GB" altLang="zh-CN" dirty="0">
                <a:solidFill>
                  <a:srgbClr val="FFFFFF"/>
                </a:solidFill>
                <a:ea typeface="SimSun" pitchFamily="2" charset="-122"/>
              </a:rPr>
              <a:t/>
            </a:r>
            <a:br>
              <a:rPr lang="en-GB" altLang="zh-CN" dirty="0">
                <a:solidFill>
                  <a:srgbClr val="FFFFFF"/>
                </a:solidFill>
                <a:ea typeface="SimSun" pitchFamily="2" charset="-122"/>
              </a:rPr>
            </a:br>
            <a:r>
              <a:rPr lang="en-GB" altLang="zh-CN" dirty="0">
                <a:solidFill>
                  <a:srgbClr val="FFFFFF"/>
                </a:solidFill>
                <a:ea typeface="SimSun" pitchFamily="2" charset="-122"/>
              </a:rPr>
              <a:t>+ 50.4 </a:t>
            </a:r>
            <a:r>
              <a:rPr lang="en-GB" altLang="zh-CN" dirty="0" err="1">
                <a:solidFill>
                  <a:srgbClr val="FFFFFF"/>
                </a:solidFill>
                <a:ea typeface="SimSun" pitchFamily="2" charset="-122"/>
              </a:rPr>
              <a:t>Gy</a:t>
            </a:r>
            <a:endParaRPr lang="en-GB" altLang="zh-CN" dirty="0">
              <a:solidFill>
                <a:srgbClr val="FFFFFF"/>
              </a:solidFill>
              <a:ea typeface="SimSun" pitchFamily="2" charset="-122"/>
            </a:endParaRPr>
          </a:p>
        </p:txBody>
      </p:sp>
      <p:sp>
        <p:nvSpPr>
          <p:cNvPr id="28" name="AutoShape 8"/>
          <p:cNvSpPr>
            <a:spLocks noChangeArrowheads="1"/>
          </p:cNvSpPr>
          <p:nvPr/>
        </p:nvSpPr>
        <p:spPr bwMode="auto">
          <a:xfrm>
            <a:off x="4863730" y="4289860"/>
            <a:ext cx="2221290" cy="540000"/>
          </a:xfrm>
          <a:prstGeom prst="rect">
            <a:avLst/>
          </a:prstGeom>
          <a:solidFill>
            <a:schemeClr val="accent3">
              <a:lumMod val="40000"/>
              <a:lumOff val="60000"/>
            </a:schemeClr>
          </a:solidFill>
          <a:ln w="9525" algn="ctr">
            <a:noFill/>
            <a:round/>
            <a:headEnd/>
            <a:tailEnd/>
          </a:ln>
        </p:spPr>
        <p:txBody>
          <a:bodyPr lIns="90488" tIns="0" rIns="90488" bIns="0" anchor="ctr"/>
          <a:lstStyle/>
          <a:p>
            <a:pPr algn="ctr" defTabSz="892175" eaLnBrk="0" hangingPunct="0"/>
            <a:r>
              <a:rPr lang="en-GB" altLang="zh-CN" dirty="0" smtClean="0">
                <a:solidFill>
                  <a:srgbClr val="000000"/>
                </a:solidFill>
                <a:ea typeface="SimSun" pitchFamily="2" charset="-122"/>
              </a:rPr>
              <a:t>Cisplatin + 5FU </a:t>
            </a:r>
            <a:br>
              <a:rPr lang="en-GB" altLang="zh-CN" dirty="0" smtClean="0">
                <a:solidFill>
                  <a:srgbClr val="000000"/>
                </a:solidFill>
                <a:ea typeface="SimSun" pitchFamily="2" charset="-122"/>
              </a:rPr>
            </a:br>
            <a:r>
              <a:rPr lang="en-GB" altLang="zh-CN" dirty="0" smtClean="0">
                <a:solidFill>
                  <a:srgbClr val="000000"/>
                </a:solidFill>
                <a:ea typeface="SimSun" pitchFamily="2" charset="-122"/>
              </a:rPr>
              <a:t>+ 50.4 </a:t>
            </a:r>
            <a:r>
              <a:rPr lang="en-GB" altLang="zh-CN" dirty="0" err="1" smtClean="0">
                <a:solidFill>
                  <a:srgbClr val="000000"/>
                </a:solidFill>
                <a:ea typeface="SimSun" pitchFamily="2" charset="-122"/>
              </a:rPr>
              <a:t>Gy</a:t>
            </a:r>
            <a:endParaRPr lang="en-GB" altLang="zh-CN" dirty="0">
              <a:solidFill>
                <a:srgbClr val="000000"/>
              </a:solidFill>
              <a:ea typeface="SimSun" pitchFamily="2" charset="-122"/>
            </a:endParaRPr>
          </a:p>
        </p:txBody>
      </p:sp>
      <p:cxnSp>
        <p:nvCxnSpPr>
          <p:cNvPr id="38" name="AutoShape 19"/>
          <p:cNvCxnSpPr>
            <a:cxnSpLocks noChangeShapeType="1"/>
            <a:endCxn id="27" idx="1"/>
          </p:cNvCxnSpPr>
          <p:nvPr/>
        </p:nvCxnSpPr>
        <p:spPr bwMode="auto">
          <a:xfrm>
            <a:off x="4495800" y="3675034"/>
            <a:ext cx="381000" cy="163974"/>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xmlns="" val="3690180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nSpc>
                <a:spcPts val="1700"/>
              </a:lnSpc>
            </a:pPr>
            <a:r>
              <a:rPr lang="en-GB" sz="1600" dirty="0">
                <a:solidFill>
                  <a:srgbClr val="043882"/>
                </a:solidFill>
              </a:rPr>
              <a:t>3518: Compliance to chemoradiation (CRT) using </a:t>
            </a:r>
            <a:r>
              <a:rPr lang="en-GB" sz="1600" dirty="0" err="1">
                <a:solidFill>
                  <a:srgbClr val="043882"/>
                </a:solidFill>
              </a:rPr>
              <a:t>mitomycin</a:t>
            </a:r>
            <a:r>
              <a:rPr lang="en-GB" sz="1600" dirty="0">
                <a:solidFill>
                  <a:srgbClr val="043882"/>
                </a:solidFill>
              </a:rPr>
              <a:t> (MMC) or cisplatin (</a:t>
            </a:r>
            <a:r>
              <a:rPr lang="en-GB" sz="1600" dirty="0" err="1">
                <a:solidFill>
                  <a:srgbClr val="043882"/>
                </a:solidFill>
              </a:rPr>
              <a:t>CisP</a:t>
            </a:r>
            <a:r>
              <a:rPr lang="en-GB" sz="1600" dirty="0">
                <a:solidFill>
                  <a:srgbClr val="043882"/>
                </a:solidFill>
              </a:rPr>
              <a:t>), with or without maintenance 5FU/</a:t>
            </a:r>
            <a:r>
              <a:rPr lang="en-GB" sz="1600" dirty="0" err="1">
                <a:solidFill>
                  <a:srgbClr val="043882"/>
                </a:solidFill>
              </a:rPr>
              <a:t>CisP</a:t>
            </a:r>
            <a:r>
              <a:rPr lang="en-GB" sz="1600" dirty="0">
                <a:solidFill>
                  <a:srgbClr val="043882"/>
                </a:solidFill>
              </a:rPr>
              <a:t> chemotherapy (CT) in squamous cell carcinoma of the anus (SCCA) according to radiotherapy (RT) dose, overall treatment time (OTT) and chemotherapy (CT) and their impact on long-term outcome: Results of ACT II – </a:t>
            </a:r>
            <a:r>
              <a:rPr lang="en-GB" sz="1600" dirty="0" err="1">
                <a:solidFill>
                  <a:srgbClr val="043882"/>
                </a:solidFill>
              </a:rPr>
              <a:t>Glynne</a:t>
            </a:r>
            <a:r>
              <a:rPr lang="en-GB" sz="1600" dirty="0">
                <a:solidFill>
                  <a:srgbClr val="043882"/>
                </a:solidFill>
              </a:rPr>
              <a:t>-Jones R, et </a:t>
            </a:r>
            <a:r>
              <a:rPr lang="en-GB" sz="1600" dirty="0" smtClean="0">
                <a:solidFill>
                  <a:srgbClr val="043882"/>
                </a:solidFill>
              </a:rPr>
              <a:t>al</a:t>
            </a:r>
            <a:endParaRPr lang="en-GB" sz="1700" dirty="0"/>
          </a:p>
        </p:txBody>
      </p:sp>
      <p:sp>
        <p:nvSpPr>
          <p:cNvPr id="6" name="Content Placeholder 5"/>
          <p:cNvSpPr>
            <a:spLocks noGrp="1"/>
          </p:cNvSpPr>
          <p:nvPr>
            <p:ph idx="1"/>
          </p:nvPr>
        </p:nvSpPr>
        <p:spPr/>
        <p:txBody>
          <a:bodyPr/>
          <a:lstStyle/>
          <a:p>
            <a:pPr marL="0" indent="0">
              <a:buNone/>
            </a:pPr>
            <a:r>
              <a:rPr lang="en-GB" b="1" dirty="0" smtClean="0"/>
              <a:t>Key results</a:t>
            </a:r>
          </a:p>
          <a:p>
            <a:r>
              <a:rPr lang="en-GB" dirty="0" smtClean="0"/>
              <a:t>The following factors were </a:t>
            </a:r>
            <a:r>
              <a:rPr lang="en-GB" dirty="0"/>
              <a:t>borderline significant predictors of poor </a:t>
            </a:r>
            <a:r>
              <a:rPr lang="en-GB" dirty="0" smtClean="0"/>
              <a:t>week 5 </a:t>
            </a:r>
            <a:r>
              <a:rPr lang="en-GB" dirty="0"/>
              <a:t>CT </a:t>
            </a:r>
            <a:r>
              <a:rPr lang="en-GB" dirty="0" smtClean="0"/>
              <a:t>compliance: </a:t>
            </a:r>
          </a:p>
          <a:p>
            <a:pPr lvl="1"/>
            <a:r>
              <a:rPr lang="en-GB" dirty="0" smtClean="0"/>
              <a:t>Canal tumours (p=0.09), cisplatin (p=0.07), GFR &lt;</a:t>
            </a:r>
            <a:r>
              <a:rPr lang="en-GB" dirty="0"/>
              <a:t>60 </a:t>
            </a:r>
            <a:r>
              <a:rPr lang="en-GB" dirty="0" smtClean="0"/>
              <a:t>(p=0.06) and </a:t>
            </a:r>
            <a:r>
              <a:rPr lang="en-GB" dirty="0"/>
              <a:t>WBC </a:t>
            </a:r>
            <a:r>
              <a:rPr lang="en-GB" dirty="0" smtClean="0"/>
              <a:t>&lt;11 (0.08)</a:t>
            </a:r>
          </a:p>
          <a:p>
            <a:pPr lvl="1"/>
            <a:r>
              <a:rPr lang="en-GB" dirty="0" smtClean="0"/>
              <a:t>None of the </a:t>
            </a:r>
            <a:r>
              <a:rPr lang="en-GB" dirty="0"/>
              <a:t>baseline factors </a:t>
            </a:r>
            <a:r>
              <a:rPr lang="en-GB" dirty="0" smtClean="0"/>
              <a:t>analysed</a:t>
            </a:r>
            <a:r>
              <a:rPr lang="en-GB" dirty="0"/>
              <a:t>, or chemotherapy type, were significant independent predictors of poor RT </a:t>
            </a:r>
            <a:r>
              <a:rPr lang="en-GB" dirty="0" smtClean="0"/>
              <a:t>compliance</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buNone/>
            </a:pPr>
            <a:r>
              <a:rPr lang="en-GB" b="1" dirty="0" smtClean="0"/>
              <a:t>Conclusions</a:t>
            </a:r>
          </a:p>
          <a:p>
            <a:r>
              <a:rPr lang="en-GB" b="1" dirty="0" smtClean="0"/>
              <a:t>Poor </a:t>
            </a:r>
            <a:r>
              <a:rPr lang="en-GB" b="1" dirty="0"/>
              <a:t>CT </a:t>
            </a:r>
            <a:r>
              <a:rPr lang="en-GB" b="1" dirty="0" smtClean="0"/>
              <a:t>and </a:t>
            </a:r>
            <a:r>
              <a:rPr lang="en-GB" b="1" dirty="0"/>
              <a:t>RT compliance </a:t>
            </a:r>
            <a:r>
              <a:rPr lang="en-GB" b="1" dirty="0" smtClean="0"/>
              <a:t>adversely </a:t>
            </a:r>
            <a:r>
              <a:rPr lang="en-GB" b="1" dirty="0"/>
              <a:t>impacted </a:t>
            </a:r>
            <a:r>
              <a:rPr lang="en-GB" b="1" dirty="0" smtClean="0"/>
              <a:t>PFS</a:t>
            </a:r>
          </a:p>
          <a:p>
            <a:r>
              <a:rPr lang="en-GB" b="1" dirty="0" smtClean="0"/>
              <a:t>Treatment </a:t>
            </a:r>
            <a:r>
              <a:rPr lang="en-GB" b="1" dirty="0"/>
              <a:t>interruptions should be </a:t>
            </a:r>
            <a:r>
              <a:rPr lang="en-GB" b="1" dirty="0" smtClean="0"/>
              <a:t>minimised </a:t>
            </a:r>
            <a:r>
              <a:rPr lang="en-GB" b="1" dirty="0"/>
              <a:t>and prolonged </a:t>
            </a:r>
            <a:r>
              <a:rPr lang="en-GB" b="1" dirty="0" smtClean="0"/>
              <a:t>overall treatment time </a:t>
            </a:r>
            <a:r>
              <a:rPr lang="en-GB" b="1" dirty="0"/>
              <a:t>compensated by </a:t>
            </a:r>
            <a:r>
              <a:rPr lang="en-GB" b="1" dirty="0" err="1"/>
              <a:t>hyperfractionation</a:t>
            </a:r>
            <a:r>
              <a:rPr lang="en-GB" b="1" dirty="0"/>
              <a:t> or possibly additional </a:t>
            </a:r>
            <a:r>
              <a:rPr lang="en-GB" b="1" dirty="0" smtClean="0"/>
              <a:t>dose</a:t>
            </a:r>
          </a:p>
          <a:p>
            <a:r>
              <a:rPr lang="en-GB" b="1" dirty="0" smtClean="0"/>
              <a:t>Patients with poor compliance to RT/CT may need closer monitoring after treatment</a:t>
            </a:r>
            <a:endParaRPr lang="en-GB" b="1" dirty="0"/>
          </a:p>
        </p:txBody>
      </p:sp>
      <p:graphicFrame>
        <p:nvGraphicFramePr>
          <p:cNvPr id="9" name="Group 88"/>
          <p:cNvGraphicFramePr>
            <a:graphicFrameLocks noGrp="1"/>
          </p:cNvGraphicFramePr>
          <p:nvPr>
            <p:extLst>
              <p:ext uri="{D42A27DB-BD31-4B8C-83A1-F6EECF244321}">
                <p14:modId xmlns:p14="http://schemas.microsoft.com/office/powerpoint/2010/main" xmlns="" val="944440492"/>
              </p:ext>
            </p:extLst>
          </p:nvPr>
        </p:nvGraphicFramePr>
        <p:xfrm>
          <a:off x="369888" y="2743200"/>
          <a:ext cx="8408988" cy="1828800"/>
        </p:xfrm>
        <a:graphic>
          <a:graphicData uri="http://schemas.openxmlformats.org/drawingml/2006/table">
            <a:tbl>
              <a:tblPr firstRow="1" bandRow="1">
                <a:tableStyleId>{69012ECD-51FC-41F1-AA8D-1B2483CD663E}</a:tableStyleId>
              </a:tblPr>
              <a:tblGrid>
                <a:gridCol w="1622787"/>
                <a:gridCol w="2262067"/>
                <a:gridCol w="2262067"/>
                <a:gridCol w="2262067"/>
              </a:tblGrid>
              <a:tr h="3018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3-year PFS, %</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HR (95%CI)</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p-value</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027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rPr>
                        <a:t>Group 1 (n=786)</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18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rPr>
                        <a:t>Group 2 (n=18)</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t>3.71 (2.01,</a:t>
                      </a:r>
                      <a:r>
                        <a:rPr lang="en-GB" sz="1400" baseline="0" dirty="0" smtClean="0"/>
                        <a:t> </a:t>
                      </a:r>
                      <a:r>
                        <a:rPr lang="en-GB" sz="1400" dirty="0" smtClean="0"/>
                        <a:t>6.82)</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18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rPr>
                        <a:t>Group 3 (n=21)</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t>2.26 (1.23, 4.14)</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27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rPr>
                        <a:t>Group 4 (n=93)</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t>1.62 (1.15, 2.28)</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18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rPr>
                        <a:t>Group 5 (n=15)</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t>1.60 (0.71, 3.61)</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7" name="Text Placeholder 7"/>
          <p:cNvSpPr>
            <a:spLocks noGrp="1"/>
          </p:cNvSpPr>
          <p:nvPr>
            <p:ph type="body" sz="quarter" idx="11"/>
          </p:nvPr>
        </p:nvSpPr>
        <p:spPr>
          <a:xfrm>
            <a:off x="4556125" y="6096000"/>
            <a:ext cx="4435475" cy="487363"/>
          </a:xfrm>
        </p:spPr>
        <p:txBody>
          <a:bodyPr/>
          <a:lstStyle/>
          <a:p>
            <a:r>
              <a:rPr lang="en-GB" dirty="0" err="1"/>
              <a:t>Glynne</a:t>
            </a:r>
            <a:r>
              <a:rPr lang="en-GB" dirty="0"/>
              <a:t>-Jones et al. J </a:t>
            </a:r>
            <a:r>
              <a:rPr lang="en-GB" dirty="0" err="1"/>
              <a:t>Clin</a:t>
            </a:r>
            <a:r>
              <a:rPr lang="en-GB" dirty="0"/>
              <a:t> </a:t>
            </a:r>
            <a:r>
              <a:rPr lang="en-GB" dirty="0" err="1"/>
              <a:t>Oncol</a:t>
            </a:r>
            <a:r>
              <a:rPr lang="en-GB" dirty="0"/>
              <a:t> </a:t>
            </a:r>
            <a:r>
              <a:rPr lang="en-GB" dirty="0" smtClean="0"/>
              <a:t>2015; 33 </a:t>
            </a:r>
            <a:r>
              <a:rPr lang="en-GB" dirty="0"/>
              <a:t>(</a:t>
            </a:r>
            <a:r>
              <a:rPr lang="en-GB" dirty="0" err="1" smtClean="0"/>
              <a:t>suppl</a:t>
            </a:r>
            <a:r>
              <a:rPr lang="en-GB" dirty="0" smtClean="0"/>
              <a:t>): </a:t>
            </a:r>
            <a:r>
              <a:rPr lang="en-GB" dirty="0" err="1" smtClean="0"/>
              <a:t>abstr</a:t>
            </a:r>
            <a:r>
              <a:rPr lang="en-GB" dirty="0" smtClean="0"/>
              <a:t> 3518</a:t>
            </a:r>
            <a:endParaRPr lang="en-GB" dirty="0"/>
          </a:p>
        </p:txBody>
      </p:sp>
    </p:spTree>
    <p:extLst>
      <p:ext uri="{BB962C8B-B14F-4D97-AF65-F5344CB8AC3E}">
        <p14:creationId xmlns:p14="http://schemas.microsoft.com/office/powerpoint/2010/main" xmlns="" val="3484202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3354765"/>
          </a:xfrm>
          <a:prstGeom prst="rect">
            <a:avLst/>
          </a:prstGeom>
          <a:noFill/>
        </p:spPr>
        <p:txBody>
          <a:bodyPr wrap="square" lIns="0" rtlCol="0">
            <a:spAutoFit/>
          </a:bodyPr>
          <a:lstStyle/>
          <a:p>
            <a:pPr>
              <a:spcAft>
                <a:spcPts val="300"/>
              </a:spcAft>
              <a:buClr>
                <a:srgbClr val="043882"/>
              </a:buClr>
            </a:pPr>
            <a:r>
              <a:rPr lang="en-GB" sz="1600" b="1" dirty="0" smtClean="0">
                <a:solidFill>
                  <a:srgbClr val="4D4D4D"/>
                </a:solidFill>
              </a:rPr>
              <a:t>Discussion of abstract 3518</a:t>
            </a:r>
          </a:p>
          <a:p>
            <a:pPr marL="285750" indent="-285750">
              <a:spcAft>
                <a:spcPts val="300"/>
              </a:spcAft>
              <a:buClr>
                <a:srgbClr val="043882"/>
              </a:buClr>
              <a:buFont typeface="Arial" panose="020B0604020202020204" pitchFamily="34" charset="0"/>
              <a:buChar char="•"/>
            </a:pPr>
            <a:r>
              <a:rPr lang="en-GB" sz="1600" dirty="0" smtClean="0">
                <a:solidFill>
                  <a:srgbClr val="4D4D4D"/>
                </a:solidFill>
              </a:rPr>
              <a:t>Poor RT compliance was associated with worse PFS </a:t>
            </a:r>
          </a:p>
          <a:p>
            <a:pPr marL="531813" lvl="1" indent="-258763">
              <a:spcAft>
                <a:spcPts val="300"/>
              </a:spcAft>
              <a:buClr>
                <a:srgbClr val="043882"/>
              </a:buClr>
              <a:buFont typeface="Arial" panose="020B0604020202020204" pitchFamily="34" charset="0"/>
              <a:buChar char="–"/>
            </a:pPr>
            <a:r>
              <a:rPr lang="en-GB" sz="1600" dirty="0" smtClean="0">
                <a:solidFill>
                  <a:srgbClr val="4D4D4D"/>
                </a:solidFill>
              </a:rPr>
              <a:t>However, since non-protocol treatment is not pre-planned, it is difficult to establish cause and affect between treatment compliance and PFS</a:t>
            </a:r>
          </a:p>
          <a:p>
            <a:pPr marL="531813" lvl="1" indent="-258763">
              <a:spcAft>
                <a:spcPts val="300"/>
              </a:spcAft>
              <a:buClr>
                <a:srgbClr val="043882"/>
              </a:buClr>
              <a:buFont typeface="Arial" panose="020B0604020202020204" pitchFamily="34" charset="0"/>
              <a:buChar char="–"/>
            </a:pPr>
            <a:r>
              <a:rPr lang="en-GB" sz="1600" dirty="0" smtClean="0">
                <a:solidFill>
                  <a:srgbClr val="4D4D4D"/>
                </a:solidFill>
              </a:rPr>
              <a:t>Groups 2, 3 and 5 also had very low numbers (n=18, n=21, n=20, respectively)</a:t>
            </a:r>
          </a:p>
          <a:p>
            <a:pPr marL="285750" indent="-285750">
              <a:spcAft>
                <a:spcPts val="300"/>
              </a:spcAft>
              <a:buClr>
                <a:srgbClr val="043882"/>
              </a:buClr>
              <a:buFont typeface="Arial" panose="020B0604020202020204" pitchFamily="34" charset="0"/>
              <a:buChar char="•"/>
            </a:pPr>
            <a:r>
              <a:rPr lang="en-GB" sz="1600" dirty="0" smtClean="0">
                <a:solidFill>
                  <a:srgbClr val="4D4D4D"/>
                </a:solidFill>
              </a:rPr>
              <a:t>Poor CT compliance was associated with worse PFS</a:t>
            </a:r>
          </a:p>
          <a:p>
            <a:pPr marL="285750" indent="-285750">
              <a:spcAft>
                <a:spcPts val="300"/>
              </a:spcAft>
              <a:buClr>
                <a:srgbClr val="043882"/>
              </a:buClr>
              <a:buFont typeface="Arial" panose="020B0604020202020204" pitchFamily="34" charset="0"/>
              <a:buChar char="•"/>
            </a:pPr>
            <a:r>
              <a:rPr lang="en-GB" sz="1600" dirty="0" smtClean="0">
                <a:solidFill>
                  <a:srgbClr val="4D4D4D"/>
                </a:solidFill>
              </a:rPr>
              <a:t>A previous study found that prolonged treatment time was associated with worse OS (RTOG trial)</a:t>
            </a:r>
            <a:r>
              <a:rPr lang="en-GB" sz="1600" baseline="30000" dirty="0" smtClean="0">
                <a:solidFill>
                  <a:srgbClr val="4D4D4D"/>
                </a:solidFill>
              </a:rPr>
              <a:t>1</a:t>
            </a:r>
          </a:p>
          <a:p>
            <a:pPr marL="531813" lvl="1" indent="-258763">
              <a:spcAft>
                <a:spcPts val="300"/>
              </a:spcAft>
              <a:buClr>
                <a:srgbClr val="043882"/>
              </a:buClr>
              <a:buFont typeface="Arial" panose="020B0604020202020204" pitchFamily="34" charset="0"/>
              <a:buChar char="–"/>
            </a:pPr>
            <a:r>
              <a:rPr lang="en-GB" sz="1600" dirty="0">
                <a:solidFill>
                  <a:srgbClr val="4D4D4D"/>
                </a:solidFill>
              </a:rPr>
              <a:t>However, this was primarily due to induction CT</a:t>
            </a:r>
          </a:p>
          <a:p>
            <a:pPr marL="531813" lvl="1" indent="-258763">
              <a:spcAft>
                <a:spcPts val="300"/>
              </a:spcAft>
              <a:buClr>
                <a:srgbClr val="043882"/>
              </a:buClr>
              <a:buFont typeface="Arial" panose="020B0604020202020204" pitchFamily="34" charset="0"/>
              <a:buChar char="–"/>
            </a:pPr>
            <a:r>
              <a:rPr lang="en-GB" sz="1600" dirty="0">
                <a:solidFill>
                  <a:srgbClr val="4D4D4D"/>
                </a:solidFill>
              </a:rPr>
              <a:t>RT dose but not RT duration was a significant predictor of OS</a:t>
            </a:r>
          </a:p>
          <a:p>
            <a:pPr marL="285750" indent="-285750">
              <a:spcAft>
                <a:spcPts val="300"/>
              </a:spcAft>
              <a:buClr>
                <a:srgbClr val="043882"/>
              </a:buClr>
              <a:buFont typeface="Arial" panose="020B0604020202020204" pitchFamily="34" charset="0"/>
              <a:buChar char="•"/>
            </a:pPr>
            <a:r>
              <a:rPr lang="en-GB" sz="1600" dirty="0" smtClean="0">
                <a:solidFill>
                  <a:srgbClr val="4D4D4D"/>
                </a:solidFill>
              </a:rPr>
              <a:t>These differences between the RTOG</a:t>
            </a:r>
            <a:r>
              <a:rPr lang="en-GB" sz="1600" baseline="30000" dirty="0">
                <a:solidFill>
                  <a:srgbClr val="4D4D4D"/>
                </a:solidFill>
              </a:rPr>
              <a:t>1</a:t>
            </a:r>
            <a:r>
              <a:rPr lang="en-GB" sz="1600" dirty="0" smtClean="0">
                <a:solidFill>
                  <a:srgbClr val="4D4D4D"/>
                </a:solidFill>
              </a:rPr>
              <a:t> and ACT II trials may be due to the different treatment regimens employed in the two studies</a:t>
            </a:r>
            <a:endParaRPr lang="en-GB" sz="1600" dirty="0">
              <a:solidFill>
                <a:srgbClr val="4D4D4D"/>
              </a:solidFill>
            </a:endParaRPr>
          </a:p>
        </p:txBody>
      </p:sp>
      <p:sp>
        <p:nvSpPr>
          <p:cNvPr id="6" name="Title 5"/>
          <p:cNvSpPr>
            <a:spLocks noGrp="1"/>
          </p:cNvSpPr>
          <p:nvPr>
            <p:ph type="title"/>
          </p:nvPr>
        </p:nvSpPr>
        <p:spPr/>
        <p:txBody>
          <a:bodyPr/>
          <a:lstStyle/>
          <a:p>
            <a:r>
              <a:rPr lang="en-GB" sz="1800" dirty="0" smtClean="0"/>
              <a:t>Recent progress </a:t>
            </a:r>
            <a:r>
              <a:rPr lang="en-GB" sz="1800" dirty="0"/>
              <a:t>in </a:t>
            </a:r>
            <a:r>
              <a:rPr lang="en-GB" sz="1800" dirty="0" smtClean="0"/>
              <a:t>anal cancer research </a:t>
            </a:r>
            <a:r>
              <a:rPr lang="en-GB" sz="1800" dirty="0"/>
              <a:t>– </a:t>
            </a:r>
            <a:r>
              <a:rPr lang="en-GB" sz="1800" dirty="0" smtClean="0"/>
              <a:t>Wang A</a:t>
            </a:r>
            <a:endParaRPr lang="en-GB" sz="1800" dirty="0"/>
          </a:p>
        </p:txBody>
      </p:sp>
      <p:sp>
        <p:nvSpPr>
          <p:cNvPr id="7" name="Text Placeholder 6"/>
          <p:cNvSpPr>
            <a:spLocks noGrp="1"/>
          </p:cNvSpPr>
          <p:nvPr>
            <p:ph type="body" sz="quarter" idx="10"/>
          </p:nvPr>
        </p:nvSpPr>
        <p:spPr/>
        <p:txBody>
          <a:bodyPr/>
          <a:lstStyle/>
          <a:p>
            <a:r>
              <a:rPr lang="en-US" dirty="0" smtClean="0">
                <a:solidFill>
                  <a:srgbClr val="363636"/>
                </a:solidFill>
              </a:rPr>
              <a:t> </a:t>
            </a:r>
            <a:r>
              <a:rPr lang="en-US" baseline="30000" dirty="0" smtClean="0">
                <a:solidFill>
                  <a:srgbClr val="363636"/>
                </a:solidFill>
              </a:rPr>
              <a:t>1</a:t>
            </a:r>
            <a:r>
              <a:rPr lang="en-US" dirty="0" smtClean="0">
                <a:solidFill>
                  <a:srgbClr val="363636"/>
                </a:solidFill>
              </a:rPr>
              <a:t>Ben-Josef E, et al. J </a:t>
            </a:r>
            <a:r>
              <a:rPr lang="en-US" dirty="0" err="1" smtClean="0">
                <a:solidFill>
                  <a:srgbClr val="363636"/>
                </a:solidFill>
              </a:rPr>
              <a:t>Clin</a:t>
            </a:r>
            <a:r>
              <a:rPr lang="en-US" dirty="0" smtClean="0">
                <a:solidFill>
                  <a:srgbClr val="363636"/>
                </a:solidFill>
              </a:rPr>
              <a:t> </a:t>
            </a:r>
            <a:r>
              <a:rPr lang="en-US" dirty="0" err="1" smtClean="0">
                <a:solidFill>
                  <a:srgbClr val="363636"/>
                </a:solidFill>
              </a:rPr>
              <a:t>Oncol</a:t>
            </a:r>
            <a:r>
              <a:rPr lang="en-US" dirty="0" smtClean="0">
                <a:solidFill>
                  <a:srgbClr val="363636"/>
                </a:solidFill>
              </a:rPr>
              <a:t> 2010; 28: 5061–6.</a:t>
            </a:r>
            <a:endParaRPr lang="en-US" dirty="0">
              <a:solidFill>
                <a:srgbClr val="363636"/>
              </a:solidFill>
            </a:endParaRPr>
          </a:p>
        </p:txBody>
      </p:sp>
    </p:spTree>
    <p:extLst>
      <p:ext uri="{BB962C8B-B14F-4D97-AF65-F5344CB8AC3E}">
        <p14:creationId xmlns:p14="http://schemas.microsoft.com/office/powerpoint/2010/main" xmlns="" val="31156142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COLORECTAL CANCER</a:t>
            </a:r>
            <a:endParaRPr lang="en-US" dirty="0"/>
          </a:p>
        </p:txBody>
      </p:sp>
    </p:spTree>
    <p:extLst>
      <p:ext uri="{BB962C8B-B14F-4D97-AF65-F5344CB8AC3E}">
        <p14:creationId xmlns:p14="http://schemas.microsoft.com/office/powerpoint/2010/main" xmlns="" val="761297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88819" cy="2616101"/>
          </a:xfrm>
          <a:prstGeom prst="rect">
            <a:avLst/>
          </a:prstGeom>
          <a:noFill/>
        </p:spPr>
        <p:txBody>
          <a:bodyPr wrap="square" lIns="0" rtlCol="0">
            <a:spAutoFit/>
          </a:bodyPr>
          <a:lstStyle/>
          <a:p>
            <a:pPr>
              <a:buClr>
                <a:srgbClr val="043882"/>
              </a:buClr>
            </a:pPr>
            <a:r>
              <a:rPr lang="en-GB" sz="1600" b="1" dirty="0">
                <a:solidFill>
                  <a:srgbClr val="4D4D4D"/>
                </a:solidFill>
              </a:rPr>
              <a:t>Study objective</a:t>
            </a:r>
            <a:r>
              <a:rPr lang="en-GB" sz="1600" dirty="0">
                <a:solidFill>
                  <a:srgbClr val="4D4D4D"/>
                </a:solidFill>
              </a:rPr>
              <a:t> </a:t>
            </a:r>
          </a:p>
          <a:p>
            <a:pPr marL="285750" lvl="1" indent="-285750">
              <a:spcAft>
                <a:spcPts val="1200"/>
              </a:spcAft>
              <a:buClr>
                <a:srgbClr val="043882"/>
              </a:buClr>
              <a:buFont typeface="Arial" panose="020B0604020202020204" pitchFamily="34" charset="0"/>
              <a:buChar char="•"/>
            </a:pPr>
            <a:r>
              <a:rPr lang="en-GB" sz="1600" dirty="0">
                <a:solidFill>
                  <a:srgbClr val="4D4D4D"/>
                </a:solidFill>
              </a:rPr>
              <a:t>To </a:t>
            </a:r>
            <a:r>
              <a:rPr lang="en-GB" sz="1600" dirty="0" smtClean="0">
                <a:solidFill>
                  <a:srgbClr val="4D4D4D"/>
                </a:solidFill>
              </a:rPr>
              <a:t>examine </a:t>
            </a:r>
            <a:r>
              <a:rPr lang="en-GB" sz="1600" dirty="0">
                <a:solidFill>
                  <a:srgbClr val="4D4D4D"/>
                </a:solidFill>
              </a:rPr>
              <a:t>the association between aspirin use after diagnosis of CRC with CRC-specific survival </a:t>
            </a:r>
            <a:r>
              <a:rPr lang="en-GB" sz="1600" dirty="0" smtClean="0">
                <a:solidFill>
                  <a:srgbClr val="4D4D4D"/>
                </a:solidFill>
              </a:rPr>
              <a:t>and OS</a:t>
            </a:r>
          </a:p>
          <a:p>
            <a:pPr marL="0" lvl="1">
              <a:buClr>
                <a:srgbClr val="043882"/>
              </a:buClr>
            </a:pPr>
            <a:r>
              <a:rPr lang="en-GB" sz="1600" b="1" dirty="0">
                <a:solidFill>
                  <a:srgbClr val="4D4D4D"/>
                </a:solidFill>
              </a:rPr>
              <a:t>Study population</a:t>
            </a:r>
          </a:p>
          <a:p>
            <a:pPr marL="285750" lvl="1" indent="-285750">
              <a:spcAft>
                <a:spcPts val="1200"/>
              </a:spcAft>
              <a:buClr>
                <a:srgbClr val="043882"/>
              </a:buClr>
              <a:buFont typeface="Arial" panose="020B0604020202020204" pitchFamily="34" charset="0"/>
              <a:buChar char="•"/>
            </a:pPr>
            <a:r>
              <a:rPr lang="en-GB" sz="1600" dirty="0" smtClean="0">
                <a:solidFill>
                  <a:srgbClr val="4D4D4D"/>
                </a:solidFill>
              </a:rPr>
              <a:t>Observational, population-based, </a:t>
            </a:r>
            <a:r>
              <a:rPr lang="en-GB" sz="1600" dirty="0">
                <a:solidFill>
                  <a:srgbClr val="4D4D4D"/>
                </a:solidFill>
              </a:rPr>
              <a:t>retrospective cohort study </a:t>
            </a:r>
            <a:r>
              <a:rPr lang="en-GB" sz="1600" dirty="0" smtClean="0">
                <a:solidFill>
                  <a:srgbClr val="4D4D4D"/>
                </a:solidFill>
              </a:rPr>
              <a:t>linking </a:t>
            </a:r>
            <a:r>
              <a:rPr lang="en-GB" sz="1600" dirty="0">
                <a:solidFill>
                  <a:srgbClr val="4D4D4D"/>
                </a:solidFill>
              </a:rPr>
              <a:t>patients diagnosed with CRC from 2004 through 2011 (Cancer Registry of Norway) with the use of aspirin in the same patients (The Norwegian Prescription Database</a:t>
            </a:r>
            <a:r>
              <a:rPr lang="en-GB" sz="1600" dirty="0" smtClean="0">
                <a:solidFill>
                  <a:srgbClr val="4D4D4D"/>
                </a:solidFill>
              </a:rPr>
              <a:t>)</a:t>
            </a:r>
          </a:p>
          <a:p>
            <a:pPr marL="285750" lvl="1" indent="-285750">
              <a:spcAft>
                <a:spcPts val="1200"/>
              </a:spcAft>
              <a:buClr>
                <a:srgbClr val="043882"/>
              </a:buClr>
              <a:buFont typeface="Arial" panose="020B0604020202020204" pitchFamily="34" charset="0"/>
              <a:buChar char="•"/>
            </a:pPr>
            <a:r>
              <a:rPr lang="en-GB" sz="1600" dirty="0">
                <a:solidFill>
                  <a:srgbClr val="4D4D4D"/>
                </a:solidFill>
              </a:rPr>
              <a:t>25,644 patients were diagnosed with CRC in the study period and </a:t>
            </a:r>
            <a:r>
              <a:rPr lang="en-GB" sz="1600" dirty="0" smtClean="0">
                <a:solidFill>
                  <a:srgbClr val="4D4D4D"/>
                </a:solidFill>
              </a:rPr>
              <a:t>6,109 </a:t>
            </a:r>
            <a:r>
              <a:rPr lang="en-GB" sz="1600" dirty="0">
                <a:solidFill>
                  <a:srgbClr val="4D4D4D"/>
                </a:solidFill>
              </a:rPr>
              <a:t>of them were defined as exposed to aspirin after the diagnosis of </a:t>
            </a:r>
            <a:r>
              <a:rPr lang="en-GB" sz="1600" dirty="0" smtClean="0">
                <a:solidFill>
                  <a:srgbClr val="4D4D4D"/>
                </a:solidFill>
              </a:rPr>
              <a:t>CRC</a:t>
            </a:r>
          </a:p>
        </p:txBody>
      </p:sp>
      <p:sp>
        <p:nvSpPr>
          <p:cNvPr id="6" name="Title 5"/>
          <p:cNvSpPr>
            <a:spLocks noGrp="1"/>
          </p:cNvSpPr>
          <p:nvPr>
            <p:ph type="title"/>
          </p:nvPr>
        </p:nvSpPr>
        <p:spPr/>
        <p:txBody>
          <a:bodyPr/>
          <a:lstStyle/>
          <a:p>
            <a:r>
              <a:rPr lang="en-GB" sz="1800" dirty="0" smtClean="0"/>
              <a:t>3504</a:t>
            </a:r>
            <a:r>
              <a:rPr lang="en-GB" sz="1800" dirty="0"/>
              <a:t>: Impact of aspirin as secondary prevention in an unselected cohort of 25,644 patients with colorectal cancer: A population-based </a:t>
            </a:r>
            <a:r>
              <a:rPr lang="en-GB" sz="1800" dirty="0" smtClean="0"/>
              <a:t>study </a:t>
            </a:r>
            <a:br>
              <a:rPr lang="en-GB" sz="1800" dirty="0" smtClean="0"/>
            </a:br>
            <a:r>
              <a:rPr lang="en-GB" sz="1800" dirty="0" smtClean="0"/>
              <a:t>– </a:t>
            </a:r>
            <a:r>
              <a:rPr lang="en-GB" sz="1800" dirty="0" err="1" smtClean="0"/>
              <a:t>Bains</a:t>
            </a:r>
            <a:r>
              <a:rPr lang="en-GB" sz="1800" dirty="0" smtClean="0"/>
              <a:t> S, </a:t>
            </a:r>
            <a:r>
              <a:rPr lang="en-GB" sz="1800" dirty="0"/>
              <a:t>et al</a:t>
            </a:r>
          </a:p>
        </p:txBody>
      </p:sp>
      <p:sp>
        <p:nvSpPr>
          <p:cNvPr id="7" name="Text Placeholder 6"/>
          <p:cNvSpPr>
            <a:spLocks noGrp="1"/>
          </p:cNvSpPr>
          <p:nvPr>
            <p:ph type="body" sz="quarter" idx="10"/>
          </p:nvPr>
        </p:nvSpPr>
        <p:spPr/>
        <p:txBody>
          <a:bodyPr/>
          <a:lstStyle/>
          <a:p>
            <a:r>
              <a:rPr lang="en-US" dirty="0">
                <a:solidFill>
                  <a:srgbClr val="363636"/>
                </a:solidFill>
              </a:rPr>
              <a:t>*Original study design included unselected </a:t>
            </a:r>
            <a:r>
              <a:rPr lang="en-GB" dirty="0"/>
              <a:t>patients; </a:t>
            </a:r>
            <a:br>
              <a:rPr lang="en-GB" dirty="0"/>
            </a:br>
            <a:r>
              <a:rPr lang="en-GB" baseline="30000" dirty="0"/>
              <a:t>†</a:t>
            </a:r>
            <a:r>
              <a:rPr lang="en-GB" dirty="0"/>
              <a:t>FOLFIRI or FOLFOX (investigator choice</a:t>
            </a:r>
            <a:r>
              <a:rPr lang="en-GB" dirty="0" smtClean="0"/>
              <a:t>)</a:t>
            </a:r>
            <a:endParaRPr lang="en-US" dirty="0">
              <a:solidFill>
                <a:srgbClr val="363636"/>
              </a:solidFill>
            </a:endParaRPr>
          </a:p>
        </p:txBody>
      </p:sp>
      <p:sp>
        <p:nvSpPr>
          <p:cNvPr id="8" name="Text Placeholder 7"/>
          <p:cNvSpPr>
            <a:spLocks noGrp="1"/>
          </p:cNvSpPr>
          <p:nvPr>
            <p:ph type="body" sz="quarter" idx="11"/>
          </p:nvPr>
        </p:nvSpPr>
        <p:spPr>
          <a:xfrm>
            <a:off x="4648200" y="6096000"/>
            <a:ext cx="4343400" cy="487363"/>
          </a:xfrm>
        </p:spPr>
        <p:txBody>
          <a:bodyPr/>
          <a:lstStyle/>
          <a:p>
            <a:r>
              <a:rPr lang="en-GB" dirty="0" err="1" smtClean="0"/>
              <a:t>Bains</a:t>
            </a:r>
            <a:r>
              <a:rPr lang="en-GB" dirty="0" smtClean="0"/>
              <a:t> </a:t>
            </a:r>
            <a:r>
              <a:rPr lang="fr-FR" dirty="0"/>
              <a:t>et al. </a:t>
            </a:r>
            <a:r>
              <a:rPr lang="en-GB" dirty="0"/>
              <a:t>J </a:t>
            </a:r>
            <a:r>
              <a:rPr lang="en-GB" dirty="0" err="1"/>
              <a:t>Clin</a:t>
            </a:r>
            <a:r>
              <a:rPr lang="en-GB" dirty="0"/>
              <a:t> </a:t>
            </a:r>
            <a:r>
              <a:rPr lang="en-GB" dirty="0" err="1"/>
              <a:t>Oncol</a:t>
            </a:r>
            <a:r>
              <a:rPr lang="en-GB" dirty="0"/>
              <a:t> </a:t>
            </a:r>
            <a:r>
              <a:rPr lang="en-GB" dirty="0" smtClean="0"/>
              <a:t>2015; 33 </a:t>
            </a:r>
            <a:r>
              <a:rPr lang="en-GB" dirty="0"/>
              <a:t>(</a:t>
            </a:r>
            <a:r>
              <a:rPr lang="en-GB" dirty="0" err="1" smtClean="0"/>
              <a:t>suppl</a:t>
            </a:r>
            <a:r>
              <a:rPr lang="en-GB" dirty="0" smtClean="0"/>
              <a:t>): </a:t>
            </a:r>
            <a:r>
              <a:rPr lang="en-GB" dirty="0" err="1"/>
              <a:t>abstr</a:t>
            </a:r>
            <a:r>
              <a:rPr lang="en-GB" dirty="0"/>
              <a:t> </a:t>
            </a:r>
            <a:r>
              <a:rPr lang="en-GB" dirty="0" smtClean="0"/>
              <a:t>3504</a:t>
            </a:r>
            <a:endParaRPr lang="en-GB" dirty="0"/>
          </a:p>
        </p:txBody>
      </p:sp>
    </p:spTree>
    <p:extLst>
      <p:ext uri="{BB962C8B-B14F-4D97-AF65-F5344CB8AC3E}">
        <p14:creationId xmlns:p14="http://schemas.microsoft.com/office/powerpoint/2010/main" xmlns="" val="26145524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4462760"/>
          </a:xfrm>
          <a:prstGeom prst="rect">
            <a:avLst/>
          </a:prstGeom>
          <a:noFill/>
        </p:spPr>
        <p:txBody>
          <a:bodyPr wrap="square" lIns="0" rtlCol="0">
            <a:spAutoFit/>
          </a:bodyPr>
          <a:lstStyle/>
          <a:p>
            <a:pPr marL="0" lvl="1">
              <a:spcAft>
                <a:spcPts val="1200"/>
              </a:spcAft>
              <a:buClr>
                <a:srgbClr val="043882"/>
              </a:buClr>
            </a:pPr>
            <a:r>
              <a:rPr lang="en-GB" sz="1600" b="1" dirty="0" smtClean="0">
                <a:solidFill>
                  <a:srgbClr val="4D4D4D"/>
                </a:solidFill>
              </a:rPr>
              <a:t>Key results</a:t>
            </a:r>
          </a:p>
          <a:p>
            <a:pPr marL="285750" lvl="1" indent="-285750">
              <a:spcAft>
                <a:spcPts val="1200"/>
              </a:spcAft>
              <a:buClr>
                <a:srgbClr val="043882"/>
              </a:buClr>
              <a:buFont typeface="Arial" panose="020B0604020202020204" pitchFamily="34" charset="0"/>
              <a:buChar char="•"/>
            </a:pPr>
            <a:r>
              <a:rPr lang="en-GB" sz="1600" dirty="0" smtClean="0">
                <a:solidFill>
                  <a:srgbClr val="4D4D4D"/>
                </a:solidFill>
              </a:rPr>
              <a:t>Median </a:t>
            </a:r>
            <a:r>
              <a:rPr lang="en-GB" sz="1600" dirty="0">
                <a:solidFill>
                  <a:srgbClr val="4D4D4D"/>
                </a:solidFill>
              </a:rPr>
              <a:t>follow-up was 2.2 </a:t>
            </a:r>
            <a:r>
              <a:rPr lang="en-GB" sz="1600" dirty="0" smtClean="0">
                <a:solidFill>
                  <a:srgbClr val="4D4D4D"/>
                </a:solidFill>
              </a:rPr>
              <a:t>years</a:t>
            </a:r>
          </a:p>
          <a:p>
            <a:pPr marL="285750" lvl="1" indent="-285750">
              <a:spcAft>
                <a:spcPts val="1200"/>
              </a:spcAft>
              <a:buClr>
                <a:srgbClr val="043882"/>
              </a:buClr>
              <a:buFont typeface="Arial" panose="020B0604020202020204" pitchFamily="34" charset="0"/>
              <a:buChar char="•"/>
            </a:pPr>
            <a:r>
              <a:rPr lang="en-GB" sz="1600" dirty="0" smtClean="0">
                <a:solidFill>
                  <a:srgbClr val="4D4D4D"/>
                </a:solidFill>
              </a:rPr>
              <a:t>Among aspirin-exposed cases, </a:t>
            </a:r>
            <a:r>
              <a:rPr lang="en-GB" sz="1600" dirty="0">
                <a:solidFill>
                  <a:srgbClr val="4D4D4D"/>
                </a:solidFill>
              </a:rPr>
              <a:t>a total of </a:t>
            </a:r>
            <a:r>
              <a:rPr lang="en-GB" sz="1600" dirty="0" smtClean="0">
                <a:solidFill>
                  <a:srgbClr val="4D4D4D"/>
                </a:solidFill>
              </a:rPr>
              <a:t>2,088 </a:t>
            </a:r>
            <a:r>
              <a:rPr lang="en-GB" sz="1600" dirty="0">
                <a:solidFill>
                  <a:srgbClr val="4D4D4D"/>
                </a:solidFill>
              </a:rPr>
              <a:t>(34.2%) deaths were recorded of which </a:t>
            </a:r>
            <a:r>
              <a:rPr lang="en-GB" sz="1600" dirty="0" smtClean="0">
                <a:solidFill>
                  <a:srgbClr val="4D4D4D"/>
                </a:solidFill>
              </a:rPr>
              <a:t>1,172 </a:t>
            </a:r>
            <a:r>
              <a:rPr lang="en-GB" sz="1600" dirty="0">
                <a:solidFill>
                  <a:srgbClr val="4D4D4D"/>
                </a:solidFill>
              </a:rPr>
              <a:t>(19.2%) were </a:t>
            </a:r>
            <a:r>
              <a:rPr lang="en-GB" sz="1600" dirty="0" smtClean="0">
                <a:solidFill>
                  <a:srgbClr val="4D4D4D"/>
                </a:solidFill>
              </a:rPr>
              <a:t>CRC specific</a:t>
            </a:r>
          </a:p>
          <a:p>
            <a:pPr marL="285750" lvl="1" indent="-285750">
              <a:spcAft>
                <a:spcPts val="1200"/>
              </a:spcAft>
              <a:buClr>
                <a:srgbClr val="043882"/>
              </a:buClr>
              <a:buFont typeface="Arial" panose="020B0604020202020204" pitchFamily="34" charset="0"/>
              <a:buChar char="•"/>
            </a:pPr>
            <a:r>
              <a:rPr lang="en-GB" sz="1600" dirty="0" smtClean="0">
                <a:solidFill>
                  <a:srgbClr val="4D4D4D"/>
                </a:solidFill>
              </a:rPr>
              <a:t>Among </a:t>
            </a:r>
            <a:r>
              <a:rPr lang="en-GB" sz="1600" dirty="0">
                <a:solidFill>
                  <a:srgbClr val="4D4D4D"/>
                </a:solidFill>
              </a:rPr>
              <a:t>non-exposed aspirin </a:t>
            </a:r>
            <a:r>
              <a:rPr lang="en-GB" sz="1600" dirty="0" smtClean="0">
                <a:solidFill>
                  <a:srgbClr val="4D4D4D"/>
                </a:solidFill>
              </a:rPr>
              <a:t>cases, </a:t>
            </a:r>
            <a:r>
              <a:rPr lang="en-GB" sz="1600" dirty="0">
                <a:solidFill>
                  <a:srgbClr val="4D4D4D"/>
                </a:solidFill>
              </a:rPr>
              <a:t>a total of </a:t>
            </a:r>
            <a:r>
              <a:rPr lang="en-GB" sz="1600" dirty="0" smtClean="0">
                <a:solidFill>
                  <a:srgbClr val="4D4D4D"/>
                </a:solidFill>
              </a:rPr>
              <a:t>7,595 </a:t>
            </a:r>
            <a:r>
              <a:rPr lang="en-GB" sz="1600" dirty="0">
                <a:solidFill>
                  <a:srgbClr val="4D4D4D"/>
                </a:solidFill>
              </a:rPr>
              <a:t>(38.9%) deaths were recorded of which </a:t>
            </a:r>
            <a:r>
              <a:rPr lang="en-GB" sz="1600" dirty="0" smtClean="0">
                <a:solidFill>
                  <a:srgbClr val="4D4D4D"/>
                </a:solidFill>
              </a:rPr>
              <a:t>6,356 </a:t>
            </a:r>
            <a:r>
              <a:rPr lang="en-GB" sz="1600" dirty="0">
                <a:solidFill>
                  <a:srgbClr val="4D4D4D"/>
                </a:solidFill>
              </a:rPr>
              <a:t>(33.5%) were </a:t>
            </a:r>
            <a:r>
              <a:rPr lang="en-GB" sz="1600" dirty="0" smtClean="0">
                <a:solidFill>
                  <a:srgbClr val="4D4D4D"/>
                </a:solidFill>
              </a:rPr>
              <a:t>CRC specific</a:t>
            </a:r>
          </a:p>
          <a:p>
            <a:pPr marL="285750" lvl="1" indent="-285750">
              <a:spcAft>
                <a:spcPts val="600"/>
              </a:spcAft>
              <a:buClr>
                <a:srgbClr val="043882"/>
              </a:buClr>
              <a:buFont typeface="Arial" panose="020B0604020202020204" pitchFamily="34" charset="0"/>
              <a:buChar char="•"/>
            </a:pPr>
            <a:r>
              <a:rPr lang="en-GB" sz="1600" dirty="0" smtClean="0">
                <a:solidFill>
                  <a:srgbClr val="4D4D4D"/>
                </a:solidFill>
              </a:rPr>
              <a:t>In a multivariate </a:t>
            </a:r>
            <a:r>
              <a:rPr lang="en-GB" sz="1600" dirty="0">
                <a:solidFill>
                  <a:srgbClr val="4D4D4D"/>
                </a:solidFill>
              </a:rPr>
              <a:t>analysis, aspirin exposure after the diagnosis of CRC was independently associated with </a:t>
            </a:r>
            <a:r>
              <a:rPr lang="en-GB" sz="1600" dirty="0" smtClean="0">
                <a:solidFill>
                  <a:srgbClr val="4D4D4D"/>
                </a:solidFill>
              </a:rPr>
              <a:t>improvements in:</a:t>
            </a:r>
          </a:p>
          <a:p>
            <a:pPr marL="742950" lvl="2" indent="-285750">
              <a:spcAft>
                <a:spcPts val="600"/>
              </a:spcAft>
              <a:buClr>
                <a:srgbClr val="043882"/>
              </a:buClr>
              <a:buFont typeface="Arial" panose="020B0604020202020204" pitchFamily="34" charset="0"/>
              <a:buChar char="•"/>
            </a:pPr>
            <a:r>
              <a:rPr lang="en-GB" sz="1600" dirty="0" smtClean="0">
                <a:solidFill>
                  <a:srgbClr val="4D4D4D"/>
                </a:solidFill>
              </a:rPr>
              <a:t>CRC-specific survival (HR 0.53 [95%CI 0.50, 0.57]; p&lt;0.001</a:t>
            </a:r>
            <a:r>
              <a:rPr lang="en-GB" sz="1600" dirty="0">
                <a:solidFill>
                  <a:srgbClr val="4D4D4D"/>
                </a:solidFill>
              </a:rPr>
              <a:t>) </a:t>
            </a:r>
            <a:endParaRPr lang="en-GB" sz="1600" dirty="0" smtClean="0">
              <a:solidFill>
                <a:srgbClr val="4D4D4D"/>
              </a:solidFill>
            </a:endParaRPr>
          </a:p>
          <a:p>
            <a:pPr marL="742950" lvl="2" indent="-285750">
              <a:spcAft>
                <a:spcPts val="600"/>
              </a:spcAft>
              <a:buClr>
                <a:srgbClr val="043882"/>
              </a:buClr>
              <a:buFont typeface="Arial" panose="020B0604020202020204" pitchFamily="34" charset="0"/>
              <a:buChar char="•"/>
            </a:pPr>
            <a:r>
              <a:rPr lang="en-GB" sz="1600" dirty="0" smtClean="0">
                <a:solidFill>
                  <a:srgbClr val="4D4D4D"/>
                </a:solidFill>
              </a:rPr>
              <a:t>OS </a:t>
            </a:r>
            <a:r>
              <a:rPr lang="en-GB" sz="1600" dirty="0">
                <a:solidFill>
                  <a:srgbClr val="4D4D4D"/>
                </a:solidFill>
              </a:rPr>
              <a:t>(</a:t>
            </a:r>
            <a:r>
              <a:rPr lang="en-GB" sz="1600" dirty="0" smtClean="0">
                <a:solidFill>
                  <a:srgbClr val="4D4D4D"/>
                </a:solidFill>
              </a:rPr>
              <a:t>HR 0.71 [95%CI 0.68, 0.75]; p&lt;0.001)</a:t>
            </a:r>
          </a:p>
          <a:p>
            <a:pPr marL="285750" lvl="1" indent="-285750">
              <a:spcAft>
                <a:spcPts val="0"/>
              </a:spcAft>
              <a:buClr>
                <a:srgbClr val="043882"/>
              </a:buClr>
              <a:buFont typeface="Arial" panose="020B0604020202020204" pitchFamily="34" charset="0"/>
              <a:buChar char="•"/>
            </a:pPr>
            <a:endParaRPr lang="en-GB" sz="1600" dirty="0" smtClean="0">
              <a:solidFill>
                <a:srgbClr val="4D4D4D"/>
              </a:solidFill>
            </a:endParaRPr>
          </a:p>
          <a:p>
            <a:pPr marL="0" lvl="1">
              <a:spcAft>
                <a:spcPts val="600"/>
              </a:spcAft>
              <a:buClr>
                <a:srgbClr val="043882"/>
              </a:buClr>
            </a:pPr>
            <a:r>
              <a:rPr lang="en-GB" sz="1600" b="1" dirty="0" smtClean="0">
                <a:solidFill>
                  <a:srgbClr val="4D4D4D"/>
                </a:solidFill>
              </a:rPr>
              <a:t>Conclusion</a:t>
            </a:r>
          </a:p>
          <a:p>
            <a:pPr marL="285750" lvl="1" indent="-285750">
              <a:spcAft>
                <a:spcPts val="1200"/>
              </a:spcAft>
              <a:buClr>
                <a:srgbClr val="043882"/>
              </a:buClr>
              <a:buFont typeface="Arial" panose="020B0604020202020204" pitchFamily="34" charset="0"/>
              <a:buChar char="•"/>
            </a:pPr>
            <a:r>
              <a:rPr lang="en-GB" sz="1600" b="1" dirty="0">
                <a:solidFill>
                  <a:srgbClr val="4D4D4D"/>
                </a:solidFill>
              </a:rPr>
              <a:t>Exposure to aspirin after the diagnosis of CRC is independently associated with improved </a:t>
            </a:r>
            <a:r>
              <a:rPr lang="en-GB" sz="1600" b="1" dirty="0" smtClean="0">
                <a:solidFill>
                  <a:srgbClr val="4D4D4D"/>
                </a:solidFill>
              </a:rPr>
              <a:t>cancer-specific survival </a:t>
            </a:r>
            <a:r>
              <a:rPr lang="en-GB" sz="1600" b="1" dirty="0">
                <a:solidFill>
                  <a:srgbClr val="4D4D4D"/>
                </a:solidFill>
              </a:rPr>
              <a:t>and OS</a:t>
            </a:r>
            <a:endParaRPr lang="en-GB" sz="1600" b="1" dirty="0" smtClean="0">
              <a:solidFill>
                <a:srgbClr val="4D4D4D"/>
              </a:solidFill>
            </a:endParaRPr>
          </a:p>
        </p:txBody>
      </p:sp>
      <p:sp>
        <p:nvSpPr>
          <p:cNvPr id="6" name="Title 5"/>
          <p:cNvSpPr>
            <a:spLocks noGrp="1"/>
          </p:cNvSpPr>
          <p:nvPr>
            <p:ph type="title"/>
          </p:nvPr>
        </p:nvSpPr>
        <p:spPr/>
        <p:txBody>
          <a:bodyPr/>
          <a:lstStyle/>
          <a:p>
            <a:r>
              <a:rPr lang="en-GB" sz="1800" dirty="0" smtClean="0"/>
              <a:t>3504</a:t>
            </a:r>
            <a:r>
              <a:rPr lang="en-GB" sz="1800" dirty="0"/>
              <a:t>: Impact of aspirin as secondary prevention in an unselected cohort of 25,644 patients with colorectal cancer: A population-based </a:t>
            </a:r>
            <a:r>
              <a:rPr lang="en-GB" sz="1800" dirty="0" smtClean="0"/>
              <a:t>study </a:t>
            </a:r>
            <a:br>
              <a:rPr lang="en-GB" sz="1800" dirty="0" smtClean="0"/>
            </a:br>
            <a:r>
              <a:rPr lang="en-GB" sz="1800" dirty="0" smtClean="0"/>
              <a:t>– </a:t>
            </a:r>
            <a:r>
              <a:rPr lang="en-GB" sz="1800" dirty="0" err="1" smtClean="0"/>
              <a:t>Bains</a:t>
            </a:r>
            <a:r>
              <a:rPr lang="en-GB" sz="1800" dirty="0" smtClean="0"/>
              <a:t> S, </a:t>
            </a:r>
            <a:r>
              <a:rPr lang="en-GB" sz="1800" dirty="0"/>
              <a:t>et al</a:t>
            </a:r>
          </a:p>
        </p:txBody>
      </p:sp>
      <p:sp>
        <p:nvSpPr>
          <p:cNvPr id="8" name="Text Placeholder 7"/>
          <p:cNvSpPr>
            <a:spLocks noGrp="1"/>
          </p:cNvSpPr>
          <p:nvPr>
            <p:ph type="body" sz="quarter" idx="11"/>
          </p:nvPr>
        </p:nvSpPr>
        <p:spPr>
          <a:xfrm>
            <a:off x="4648200" y="6096000"/>
            <a:ext cx="4343400" cy="487363"/>
          </a:xfrm>
        </p:spPr>
        <p:txBody>
          <a:bodyPr/>
          <a:lstStyle/>
          <a:p>
            <a:r>
              <a:rPr lang="en-GB" dirty="0" err="1"/>
              <a:t>Bains</a:t>
            </a:r>
            <a:r>
              <a:rPr lang="en-GB" dirty="0"/>
              <a:t> </a:t>
            </a:r>
            <a:r>
              <a:rPr lang="fr-FR" dirty="0"/>
              <a:t>et al. </a:t>
            </a:r>
            <a:r>
              <a:rPr lang="en-GB" dirty="0"/>
              <a:t>J </a:t>
            </a:r>
            <a:r>
              <a:rPr lang="en-GB" dirty="0" err="1"/>
              <a:t>Clin</a:t>
            </a:r>
            <a:r>
              <a:rPr lang="en-GB" dirty="0"/>
              <a:t> </a:t>
            </a:r>
            <a:r>
              <a:rPr lang="en-GB" dirty="0" err="1"/>
              <a:t>Oncol</a:t>
            </a:r>
            <a:r>
              <a:rPr lang="en-GB" dirty="0"/>
              <a:t> 2015; 33 (</a:t>
            </a:r>
            <a:r>
              <a:rPr lang="en-GB" dirty="0" err="1"/>
              <a:t>suppl</a:t>
            </a:r>
            <a:r>
              <a:rPr lang="en-GB" dirty="0"/>
              <a:t>): </a:t>
            </a:r>
            <a:r>
              <a:rPr lang="en-GB" dirty="0" err="1"/>
              <a:t>abstr</a:t>
            </a:r>
            <a:r>
              <a:rPr lang="en-GB" dirty="0"/>
              <a:t> 3504</a:t>
            </a:r>
          </a:p>
        </p:txBody>
      </p:sp>
    </p:spTree>
    <p:extLst>
      <p:ext uri="{BB962C8B-B14F-4D97-AF65-F5344CB8AC3E}">
        <p14:creationId xmlns:p14="http://schemas.microsoft.com/office/powerpoint/2010/main" xmlns="" val="18772499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3031599"/>
          </a:xfrm>
          <a:prstGeom prst="rect">
            <a:avLst/>
          </a:prstGeom>
          <a:noFill/>
        </p:spPr>
        <p:txBody>
          <a:bodyPr wrap="square" lIns="0" rtlCol="0">
            <a:spAutoFit/>
          </a:bodyPr>
          <a:lstStyle/>
          <a:p>
            <a:pPr>
              <a:spcAft>
                <a:spcPts val="300"/>
              </a:spcAft>
              <a:buClr>
                <a:srgbClr val="043882"/>
              </a:buClr>
            </a:pPr>
            <a:r>
              <a:rPr lang="en-GB" sz="1600" b="1" dirty="0">
                <a:solidFill>
                  <a:srgbClr val="4D4D4D"/>
                </a:solidFill>
              </a:rPr>
              <a:t>Study objective</a:t>
            </a:r>
            <a:r>
              <a:rPr lang="en-GB" sz="1600" dirty="0">
                <a:solidFill>
                  <a:srgbClr val="4D4D4D"/>
                </a:solidFill>
              </a:rPr>
              <a:t> </a:t>
            </a:r>
          </a:p>
          <a:p>
            <a:pPr marL="285750" lvl="1" indent="-285750">
              <a:spcAft>
                <a:spcPts val="300"/>
              </a:spcAft>
              <a:buClr>
                <a:srgbClr val="043882"/>
              </a:buClr>
              <a:buFont typeface="Arial" panose="020B0604020202020204" pitchFamily="34" charset="0"/>
              <a:buChar char="•"/>
            </a:pPr>
            <a:r>
              <a:rPr lang="en-GB" sz="1600" dirty="0">
                <a:solidFill>
                  <a:srgbClr val="4D4D4D"/>
                </a:solidFill>
              </a:rPr>
              <a:t>To </a:t>
            </a:r>
            <a:r>
              <a:rPr lang="en-GB" sz="1600" dirty="0" smtClean="0">
                <a:solidFill>
                  <a:srgbClr val="4D4D4D"/>
                </a:solidFill>
              </a:rPr>
              <a:t>characterise </a:t>
            </a:r>
            <a:r>
              <a:rPr lang="en-GB" sz="1600" dirty="0">
                <a:solidFill>
                  <a:srgbClr val="4D4D4D"/>
                </a:solidFill>
              </a:rPr>
              <a:t>the </a:t>
            </a:r>
            <a:r>
              <a:rPr lang="en-GB" sz="1600" dirty="0" smtClean="0">
                <a:solidFill>
                  <a:srgbClr val="4D4D4D"/>
                </a:solidFill>
              </a:rPr>
              <a:t>molecular subtypes of CRC according to </a:t>
            </a:r>
            <a:r>
              <a:rPr lang="en-GB" sz="1600" dirty="0" err="1" smtClean="0">
                <a:solidFill>
                  <a:srgbClr val="4D4D4D"/>
                </a:solidFill>
              </a:rPr>
              <a:t>neoantigen</a:t>
            </a:r>
            <a:r>
              <a:rPr lang="en-GB" sz="1600" dirty="0" smtClean="0">
                <a:solidFill>
                  <a:srgbClr val="4D4D4D"/>
                </a:solidFill>
              </a:rPr>
              <a:t>* expression and to determine the prognostic value of </a:t>
            </a:r>
            <a:r>
              <a:rPr lang="en-GB" sz="1600" dirty="0" err="1" smtClean="0">
                <a:solidFill>
                  <a:srgbClr val="4D4D4D"/>
                </a:solidFill>
              </a:rPr>
              <a:t>neoantigens</a:t>
            </a:r>
            <a:r>
              <a:rPr lang="en-GB" sz="1600" dirty="0" smtClean="0">
                <a:solidFill>
                  <a:srgbClr val="4D4D4D"/>
                </a:solidFill>
              </a:rPr>
              <a:t> in patients with CRC</a:t>
            </a:r>
          </a:p>
          <a:p>
            <a:pPr marL="0" lvl="1">
              <a:spcAft>
                <a:spcPts val="300"/>
              </a:spcAft>
              <a:buClr>
                <a:srgbClr val="043882"/>
              </a:buClr>
            </a:pPr>
            <a:endParaRPr lang="en-GB" sz="1600" dirty="0" smtClean="0">
              <a:solidFill>
                <a:srgbClr val="4D4D4D"/>
              </a:solidFill>
            </a:endParaRPr>
          </a:p>
          <a:p>
            <a:pPr marL="0" lvl="1">
              <a:spcAft>
                <a:spcPts val="300"/>
              </a:spcAft>
              <a:buClr>
                <a:srgbClr val="043882"/>
              </a:buClr>
            </a:pPr>
            <a:r>
              <a:rPr lang="en-GB" sz="1600" b="1" dirty="0" smtClean="0">
                <a:solidFill>
                  <a:srgbClr val="4D4D4D"/>
                </a:solidFill>
              </a:rPr>
              <a:t>Study design</a:t>
            </a:r>
          </a:p>
          <a:p>
            <a:pPr marL="285750" lvl="1" indent="-285750">
              <a:spcAft>
                <a:spcPts val="300"/>
              </a:spcAft>
              <a:buClr>
                <a:srgbClr val="043882"/>
              </a:buClr>
              <a:buFont typeface="Arial" panose="020B0604020202020204" pitchFamily="34" charset="0"/>
              <a:buChar char="•"/>
            </a:pPr>
            <a:r>
              <a:rPr lang="en-GB" sz="1600" dirty="0" smtClean="0">
                <a:solidFill>
                  <a:srgbClr val="4D4D4D"/>
                </a:solidFill>
              </a:rPr>
              <a:t>Whole </a:t>
            </a:r>
            <a:r>
              <a:rPr lang="en-GB" sz="1600" dirty="0" err="1">
                <a:solidFill>
                  <a:srgbClr val="4D4D4D"/>
                </a:solidFill>
              </a:rPr>
              <a:t>Exome</a:t>
            </a:r>
            <a:r>
              <a:rPr lang="en-GB" sz="1600" dirty="0">
                <a:solidFill>
                  <a:srgbClr val="4D4D4D"/>
                </a:solidFill>
              </a:rPr>
              <a:t> Sequencing </a:t>
            </a:r>
            <a:r>
              <a:rPr lang="en-GB" sz="1600" dirty="0" smtClean="0">
                <a:solidFill>
                  <a:srgbClr val="4D4D4D"/>
                </a:solidFill>
              </a:rPr>
              <a:t>and microsatellite instability (MSI) analyses were performed on archived FFPE tumour samples and paired normal tissue from 689 patients with CRC</a:t>
            </a:r>
          </a:p>
          <a:p>
            <a:pPr marL="742950" lvl="2" indent="-285750">
              <a:spcAft>
                <a:spcPts val="300"/>
              </a:spcAft>
              <a:buClr>
                <a:srgbClr val="043882"/>
              </a:buClr>
              <a:buFont typeface="Arial" panose="020B0604020202020204" pitchFamily="34" charset="0"/>
              <a:buChar char="•"/>
            </a:pPr>
            <a:r>
              <a:rPr lang="en-GB" sz="1600" dirty="0" smtClean="0">
                <a:solidFill>
                  <a:srgbClr val="4D4D4D"/>
                </a:solidFill>
              </a:rPr>
              <a:t>Samples were characterised by somatic mutations and HLA-class I expression in order to predict high affinity </a:t>
            </a:r>
            <a:r>
              <a:rPr lang="en-GB" sz="1600" dirty="0" err="1" smtClean="0">
                <a:solidFill>
                  <a:srgbClr val="4D4D4D"/>
                </a:solidFill>
              </a:rPr>
              <a:t>neoantigens</a:t>
            </a:r>
            <a:endParaRPr lang="en-GB" sz="1600" dirty="0" smtClean="0">
              <a:solidFill>
                <a:srgbClr val="4D4D4D"/>
              </a:solidFill>
            </a:endParaRPr>
          </a:p>
          <a:p>
            <a:pPr marL="285750" lvl="1" indent="-285750">
              <a:spcAft>
                <a:spcPts val="300"/>
              </a:spcAft>
              <a:buClr>
                <a:srgbClr val="043882"/>
              </a:buClr>
              <a:buFont typeface="Arial" panose="020B0604020202020204" pitchFamily="34" charset="0"/>
              <a:buChar char="•"/>
            </a:pPr>
            <a:r>
              <a:rPr lang="en-GB" sz="1600" dirty="0" smtClean="0">
                <a:solidFill>
                  <a:srgbClr val="4D4D4D"/>
                </a:solidFill>
              </a:rPr>
              <a:t>Tumour </a:t>
            </a:r>
            <a:r>
              <a:rPr lang="en-GB" sz="1600" dirty="0" err="1" smtClean="0">
                <a:solidFill>
                  <a:srgbClr val="4D4D4D"/>
                </a:solidFill>
              </a:rPr>
              <a:t>neoantigen</a:t>
            </a:r>
            <a:r>
              <a:rPr lang="en-GB" sz="1600" dirty="0" smtClean="0">
                <a:solidFill>
                  <a:srgbClr val="4D4D4D"/>
                </a:solidFill>
              </a:rPr>
              <a:t> </a:t>
            </a:r>
            <a:r>
              <a:rPr lang="en-GB" sz="1600" dirty="0">
                <a:solidFill>
                  <a:srgbClr val="4D4D4D"/>
                </a:solidFill>
              </a:rPr>
              <a:t>load </a:t>
            </a:r>
            <a:r>
              <a:rPr lang="en-GB" sz="1600" dirty="0" smtClean="0">
                <a:solidFill>
                  <a:srgbClr val="4D4D4D"/>
                </a:solidFill>
              </a:rPr>
              <a:t>was calculated and this was subsequently correlated with pathology and survival information</a:t>
            </a:r>
          </a:p>
        </p:txBody>
      </p:sp>
      <p:sp>
        <p:nvSpPr>
          <p:cNvPr id="6" name="Title 5"/>
          <p:cNvSpPr>
            <a:spLocks noGrp="1"/>
          </p:cNvSpPr>
          <p:nvPr>
            <p:ph type="title"/>
          </p:nvPr>
        </p:nvSpPr>
        <p:spPr/>
        <p:txBody>
          <a:bodyPr/>
          <a:lstStyle/>
          <a:p>
            <a:r>
              <a:rPr lang="en-GB" sz="1800" dirty="0" smtClean="0"/>
              <a:t>3505</a:t>
            </a:r>
            <a:r>
              <a:rPr lang="en-GB" sz="1800" dirty="0"/>
              <a:t>: Comprehensive molecular characterization of colorectal cancer reveals genomic predictors of immune cell </a:t>
            </a:r>
            <a:r>
              <a:rPr lang="en-GB" sz="1800" dirty="0" smtClean="0"/>
              <a:t>infiltrates </a:t>
            </a:r>
            <a:r>
              <a:rPr lang="en-GB" sz="1800" dirty="0"/>
              <a:t>– </a:t>
            </a:r>
            <a:r>
              <a:rPr lang="en-GB" sz="1800" dirty="0" err="1" smtClean="0"/>
              <a:t>Giannakis</a:t>
            </a:r>
            <a:r>
              <a:rPr lang="en-GB" sz="1800" dirty="0" smtClean="0"/>
              <a:t> M, </a:t>
            </a:r>
            <a:r>
              <a:rPr lang="en-GB" sz="1800" dirty="0"/>
              <a:t>et al</a:t>
            </a:r>
          </a:p>
        </p:txBody>
      </p:sp>
      <p:sp>
        <p:nvSpPr>
          <p:cNvPr id="7" name="Text Placeholder 6"/>
          <p:cNvSpPr>
            <a:spLocks noGrp="1"/>
          </p:cNvSpPr>
          <p:nvPr>
            <p:ph type="body" sz="quarter" idx="10"/>
          </p:nvPr>
        </p:nvSpPr>
        <p:spPr/>
        <p:txBody>
          <a:bodyPr/>
          <a:lstStyle/>
          <a:p>
            <a:r>
              <a:rPr lang="en-US" dirty="0" smtClean="0">
                <a:solidFill>
                  <a:srgbClr val="363636"/>
                </a:solidFill>
              </a:rPr>
              <a:t>*</a:t>
            </a:r>
            <a:r>
              <a:rPr lang="en-GB" dirty="0" smtClean="0">
                <a:solidFill>
                  <a:srgbClr val="363636"/>
                </a:solidFill>
              </a:rPr>
              <a:t>Peptides </a:t>
            </a:r>
            <a:r>
              <a:rPr lang="en-GB" dirty="0">
                <a:solidFill>
                  <a:srgbClr val="363636"/>
                </a:solidFill>
              </a:rPr>
              <a:t>resulting from somatic mutations and recognised by the immune system as </a:t>
            </a:r>
            <a:r>
              <a:rPr lang="en-GB" dirty="0" smtClean="0">
                <a:solidFill>
                  <a:srgbClr val="363636"/>
                </a:solidFill>
              </a:rPr>
              <a:t>foreign</a:t>
            </a:r>
            <a:endParaRPr lang="en-US" dirty="0">
              <a:solidFill>
                <a:srgbClr val="363636"/>
              </a:solidFill>
            </a:endParaRPr>
          </a:p>
        </p:txBody>
      </p:sp>
      <p:sp>
        <p:nvSpPr>
          <p:cNvPr id="8" name="Text Placeholder 7"/>
          <p:cNvSpPr>
            <a:spLocks noGrp="1"/>
          </p:cNvSpPr>
          <p:nvPr>
            <p:ph type="body" sz="quarter" idx="11"/>
          </p:nvPr>
        </p:nvSpPr>
        <p:spPr>
          <a:xfrm>
            <a:off x="4648200" y="6096000"/>
            <a:ext cx="4343400" cy="487363"/>
          </a:xfrm>
        </p:spPr>
        <p:txBody>
          <a:bodyPr/>
          <a:lstStyle/>
          <a:p>
            <a:r>
              <a:rPr lang="en-GB" dirty="0" err="1" smtClean="0"/>
              <a:t>Giannakis</a:t>
            </a:r>
            <a:r>
              <a:rPr lang="en-GB" dirty="0" smtClean="0"/>
              <a:t> </a:t>
            </a:r>
            <a:r>
              <a:rPr lang="fr-FR" dirty="0"/>
              <a:t>et al. </a:t>
            </a:r>
            <a:r>
              <a:rPr lang="en-GB" dirty="0"/>
              <a:t>J </a:t>
            </a:r>
            <a:r>
              <a:rPr lang="en-GB" dirty="0" err="1"/>
              <a:t>Clin</a:t>
            </a:r>
            <a:r>
              <a:rPr lang="en-GB" dirty="0"/>
              <a:t> </a:t>
            </a:r>
            <a:r>
              <a:rPr lang="en-GB" dirty="0" err="1"/>
              <a:t>Oncol</a:t>
            </a:r>
            <a:r>
              <a:rPr lang="en-GB" dirty="0"/>
              <a:t> </a:t>
            </a:r>
            <a:r>
              <a:rPr lang="en-GB" dirty="0" smtClean="0"/>
              <a:t>2015; 33 </a:t>
            </a:r>
            <a:r>
              <a:rPr lang="en-GB" dirty="0"/>
              <a:t>(</a:t>
            </a:r>
            <a:r>
              <a:rPr lang="en-GB" dirty="0" err="1" smtClean="0"/>
              <a:t>suppl</a:t>
            </a:r>
            <a:r>
              <a:rPr lang="en-GB" dirty="0" smtClean="0"/>
              <a:t>): </a:t>
            </a:r>
            <a:r>
              <a:rPr lang="en-GB" dirty="0" err="1"/>
              <a:t>abstr</a:t>
            </a:r>
            <a:r>
              <a:rPr lang="en-GB" dirty="0"/>
              <a:t> </a:t>
            </a:r>
            <a:r>
              <a:rPr lang="en-GB" dirty="0" smtClean="0"/>
              <a:t>3505</a:t>
            </a:r>
            <a:endParaRPr lang="en-GB" dirty="0"/>
          </a:p>
        </p:txBody>
      </p:sp>
    </p:spTree>
    <p:extLst>
      <p:ext uri="{BB962C8B-B14F-4D97-AF65-F5344CB8AC3E}">
        <p14:creationId xmlns:p14="http://schemas.microsoft.com/office/powerpoint/2010/main" xmlns="" val="2182616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2000" dirty="0" smtClean="0"/>
              <a:t>Glossary</a:t>
            </a:r>
            <a:endParaRPr lang="en-GB" dirty="0"/>
          </a:p>
        </p:txBody>
      </p:sp>
      <p:sp>
        <p:nvSpPr>
          <p:cNvPr id="5123" name="Rectangle 3"/>
          <p:cNvSpPr>
            <a:spLocks noGrp="1" noChangeArrowheads="1"/>
          </p:cNvSpPr>
          <p:nvPr>
            <p:ph type="body" idx="1"/>
          </p:nvPr>
        </p:nvSpPr>
        <p:spPr>
          <a:xfrm>
            <a:off x="365124" y="1254035"/>
            <a:ext cx="8413751" cy="4491672"/>
          </a:xfrm>
        </p:spPr>
        <p:txBody>
          <a:bodyPr numCol="2"/>
          <a:lstStyle/>
          <a:p>
            <a:pPr marL="0" indent="0">
              <a:spcAft>
                <a:spcPts val="0"/>
              </a:spcAft>
              <a:buNone/>
              <a:tabLst>
                <a:tab pos="987425" algn="l"/>
              </a:tabLst>
            </a:pPr>
            <a:r>
              <a:rPr lang="en-GB" sz="1100" dirty="0" smtClean="0"/>
              <a:t>5FU	5-fluorouracil</a:t>
            </a:r>
            <a:endParaRPr lang="en-GB" sz="1100" dirty="0"/>
          </a:p>
          <a:p>
            <a:pPr marL="0" indent="0">
              <a:spcAft>
                <a:spcPts val="0"/>
              </a:spcAft>
              <a:buNone/>
              <a:tabLst>
                <a:tab pos="987425" algn="l"/>
              </a:tabLst>
            </a:pPr>
            <a:r>
              <a:rPr lang="en-GB" sz="1100" dirty="0" smtClean="0"/>
              <a:t>AE	adverse </a:t>
            </a:r>
            <a:r>
              <a:rPr lang="en-GB" sz="1100" dirty="0"/>
              <a:t>event</a:t>
            </a:r>
          </a:p>
          <a:p>
            <a:pPr marL="0" indent="0">
              <a:spcAft>
                <a:spcPts val="0"/>
              </a:spcAft>
              <a:buNone/>
              <a:tabLst>
                <a:tab pos="987425" algn="l"/>
              </a:tabLst>
            </a:pPr>
            <a:r>
              <a:rPr lang="en-GB" sz="1100" dirty="0" smtClean="0"/>
              <a:t>BSA	body surface area</a:t>
            </a:r>
          </a:p>
          <a:p>
            <a:pPr marL="0" indent="0">
              <a:spcAft>
                <a:spcPts val="0"/>
              </a:spcAft>
              <a:buNone/>
              <a:tabLst>
                <a:tab pos="987425" algn="l"/>
              </a:tabLst>
            </a:pPr>
            <a:r>
              <a:rPr lang="en-GB" sz="1100" dirty="0" smtClean="0"/>
              <a:t>CI	confidence interval</a:t>
            </a:r>
            <a:endParaRPr lang="en-GB" sz="1100" dirty="0"/>
          </a:p>
          <a:p>
            <a:pPr marL="0" indent="0">
              <a:spcAft>
                <a:spcPts val="0"/>
              </a:spcAft>
              <a:buNone/>
              <a:tabLst>
                <a:tab pos="987425" algn="l"/>
              </a:tabLst>
            </a:pPr>
            <a:r>
              <a:rPr lang="en-GB" sz="1100" dirty="0" smtClean="0"/>
              <a:t>CR	complete response</a:t>
            </a:r>
          </a:p>
          <a:p>
            <a:pPr marL="0" indent="0">
              <a:spcAft>
                <a:spcPts val="0"/>
              </a:spcAft>
              <a:buNone/>
              <a:tabLst>
                <a:tab pos="987425" algn="l"/>
              </a:tabLst>
            </a:pPr>
            <a:r>
              <a:rPr lang="en-GB" sz="1100" dirty="0" smtClean="0"/>
              <a:t>(m)CRC	(metastatic) colorectal cancer</a:t>
            </a:r>
          </a:p>
          <a:p>
            <a:pPr marL="0" indent="0">
              <a:spcAft>
                <a:spcPts val="0"/>
              </a:spcAft>
              <a:buNone/>
              <a:tabLst>
                <a:tab pos="987425" algn="l"/>
              </a:tabLst>
            </a:pPr>
            <a:r>
              <a:rPr lang="en-GB" sz="1100" dirty="0" smtClean="0"/>
              <a:t>CT	chemotherapy</a:t>
            </a:r>
            <a:endParaRPr lang="en-GB" sz="1100" dirty="0"/>
          </a:p>
          <a:p>
            <a:pPr marL="0" indent="0">
              <a:spcAft>
                <a:spcPts val="0"/>
              </a:spcAft>
              <a:buNone/>
              <a:tabLst>
                <a:tab pos="987425" algn="l"/>
              </a:tabLst>
            </a:pPr>
            <a:r>
              <a:rPr lang="en-GB" sz="1100" dirty="0" smtClean="0"/>
              <a:t>DCR	disease </a:t>
            </a:r>
            <a:r>
              <a:rPr lang="en-GB" sz="1100" dirty="0"/>
              <a:t>control rate</a:t>
            </a:r>
          </a:p>
          <a:p>
            <a:pPr marL="0" indent="0">
              <a:spcAft>
                <a:spcPts val="0"/>
              </a:spcAft>
              <a:buNone/>
              <a:tabLst>
                <a:tab pos="987425" algn="l"/>
              </a:tabLst>
            </a:pPr>
            <a:r>
              <a:rPr lang="en-GB" sz="1100" dirty="0" smtClean="0"/>
              <a:t>DFS	disease-free survival</a:t>
            </a:r>
          </a:p>
          <a:p>
            <a:pPr marL="0" indent="0">
              <a:spcAft>
                <a:spcPts val="0"/>
              </a:spcAft>
              <a:buNone/>
              <a:tabLst>
                <a:tab pos="987425" algn="l"/>
              </a:tabLst>
            </a:pPr>
            <a:r>
              <a:rPr lang="en-GB" sz="1100" dirty="0" smtClean="0"/>
              <a:t>ECOG</a:t>
            </a:r>
            <a:r>
              <a:rPr lang="en-GB" sz="1100" b="1" dirty="0" smtClean="0"/>
              <a:t>	</a:t>
            </a:r>
            <a:r>
              <a:rPr lang="en-GB" sz="1100" dirty="0" smtClean="0"/>
              <a:t>Eastern Cooperative Oncology Group</a:t>
            </a:r>
          </a:p>
          <a:p>
            <a:pPr marL="0" indent="0">
              <a:spcAft>
                <a:spcPts val="0"/>
              </a:spcAft>
              <a:buNone/>
              <a:tabLst>
                <a:tab pos="987425" algn="l"/>
              </a:tabLst>
            </a:pPr>
            <a:r>
              <a:rPr lang="en-GB" sz="1100" dirty="0" smtClean="0"/>
              <a:t>EGFR	endothelial growth factor receptor</a:t>
            </a:r>
          </a:p>
          <a:p>
            <a:pPr marL="0" indent="0">
              <a:spcAft>
                <a:spcPts val="0"/>
              </a:spcAft>
              <a:buNone/>
              <a:tabLst>
                <a:tab pos="987425" algn="l"/>
              </a:tabLst>
            </a:pPr>
            <a:r>
              <a:rPr lang="en-GB" sz="1100" dirty="0" smtClean="0"/>
              <a:t>FFPE	formalin-fixed paraffin-embedded</a:t>
            </a:r>
            <a:r>
              <a:rPr lang="en-GB" sz="1100" b="1" dirty="0" smtClean="0"/>
              <a:t>	</a:t>
            </a:r>
          </a:p>
          <a:p>
            <a:pPr marL="0" indent="0">
              <a:spcAft>
                <a:spcPts val="0"/>
              </a:spcAft>
              <a:buNone/>
              <a:tabLst>
                <a:tab pos="987425" algn="l"/>
              </a:tabLst>
            </a:pPr>
            <a:r>
              <a:rPr lang="en-GB" sz="1100" dirty="0" smtClean="0"/>
              <a:t>FOLFIRI</a:t>
            </a:r>
            <a:r>
              <a:rPr lang="en-GB" sz="1100" dirty="0"/>
              <a:t>	</a:t>
            </a:r>
            <a:r>
              <a:rPr lang="en-GB" sz="1100" dirty="0" err="1" smtClean="0"/>
              <a:t>leucovorin</a:t>
            </a:r>
            <a:r>
              <a:rPr lang="en-GB" sz="1100" dirty="0"/>
              <a:t>, fluorouracil, </a:t>
            </a:r>
            <a:r>
              <a:rPr lang="en-GB" sz="1100" dirty="0" err="1"/>
              <a:t>irinotecan</a:t>
            </a:r>
            <a:endParaRPr lang="en-GB" sz="1100" dirty="0" smtClean="0"/>
          </a:p>
          <a:p>
            <a:pPr marL="0" indent="0">
              <a:spcAft>
                <a:spcPts val="0"/>
              </a:spcAft>
              <a:buNone/>
              <a:tabLst>
                <a:tab pos="987425" algn="l"/>
              </a:tabLst>
            </a:pPr>
            <a:r>
              <a:rPr lang="en-GB" sz="1100" dirty="0" smtClean="0"/>
              <a:t>FOLFOX	</a:t>
            </a:r>
            <a:r>
              <a:rPr lang="en-GB" sz="1100" dirty="0" err="1" smtClean="0"/>
              <a:t>oxaliplatin</a:t>
            </a:r>
            <a:r>
              <a:rPr lang="en-GB" sz="1100" dirty="0"/>
              <a:t>, fluorouracil, and </a:t>
            </a:r>
            <a:r>
              <a:rPr lang="en-GB" sz="1100" dirty="0" err="1"/>
              <a:t>leucovorin</a:t>
            </a:r>
            <a:endParaRPr lang="en-GB" sz="1100" dirty="0"/>
          </a:p>
          <a:p>
            <a:pPr marL="0" indent="0">
              <a:spcAft>
                <a:spcPts val="0"/>
              </a:spcAft>
              <a:buNone/>
              <a:tabLst>
                <a:tab pos="987425" algn="l"/>
              </a:tabLst>
            </a:pPr>
            <a:r>
              <a:rPr lang="en-GB" sz="1100" dirty="0" smtClean="0"/>
              <a:t>GI	gastrointestinal</a:t>
            </a:r>
          </a:p>
          <a:p>
            <a:pPr marL="0" indent="0">
              <a:spcAft>
                <a:spcPts val="0"/>
              </a:spcAft>
              <a:buNone/>
              <a:tabLst>
                <a:tab pos="987425" algn="l"/>
              </a:tabLst>
            </a:pPr>
            <a:r>
              <a:rPr lang="en-GB" sz="1100" dirty="0" smtClean="0"/>
              <a:t>GFR	glomerular filtration rate</a:t>
            </a:r>
          </a:p>
          <a:p>
            <a:pPr marL="0" indent="0">
              <a:spcAft>
                <a:spcPts val="0"/>
              </a:spcAft>
              <a:buNone/>
              <a:tabLst>
                <a:tab pos="987425" algn="l"/>
              </a:tabLst>
            </a:pPr>
            <a:r>
              <a:rPr lang="en-GB" sz="1100" dirty="0" smtClean="0"/>
              <a:t>HLA	human leukocyte antigen</a:t>
            </a:r>
          </a:p>
          <a:p>
            <a:pPr marL="0" indent="0">
              <a:spcAft>
                <a:spcPts val="0"/>
              </a:spcAft>
              <a:buNone/>
              <a:tabLst>
                <a:tab pos="987425" algn="l"/>
              </a:tabLst>
            </a:pPr>
            <a:r>
              <a:rPr lang="en-GB" sz="1100" dirty="0" smtClean="0"/>
              <a:t>HR	hazard </a:t>
            </a:r>
            <a:r>
              <a:rPr lang="en-GB" sz="1100" dirty="0"/>
              <a:t>ratio</a:t>
            </a:r>
          </a:p>
          <a:p>
            <a:pPr marL="0" indent="0">
              <a:spcAft>
                <a:spcPts val="0"/>
              </a:spcAft>
              <a:buNone/>
              <a:tabLst>
                <a:tab pos="987425" algn="l"/>
              </a:tabLst>
            </a:pPr>
            <a:r>
              <a:rPr lang="en-GB" sz="1100" dirty="0" smtClean="0"/>
              <a:t>IHC	immunohistochemistry</a:t>
            </a:r>
            <a:endParaRPr lang="en-GB" sz="1100" dirty="0"/>
          </a:p>
          <a:p>
            <a:pPr marL="0" indent="0">
              <a:spcAft>
                <a:spcPts val="0"/>
              </a:spcAft>
              <a:buNone/>
              <a:tabLst>
                <a:tab pos="987425" algn="l"/>
              </a:tabLst>
            </a:pPr>
            <a:r>
              <a:rPr lang="en-GB" sz="1100" dirty="0" smtClean="0"/>
              <a:t>ITT	intent-to-treat</a:t>
            </a:r>
          </a:p>
          <a:p>
            <a:pPr marL="0" indent="0">
              <a:spcAft>
                <a:spcPts val="0"/>
              </a:spcAft>
              <a:buNone/>
              <a:tabLst>
                <a:tab pos="987425" algn="l"/>
              </a:tabLst>
            </a:pPr>
            <a:r>
              <a:rPr lang="en-GB" sz="1100" dirty="0" smtClean="0"/>
              <a:t>IV	intravenous</a:t>
            </a:r>
            <a:endParaRPr lang="en-GB" sz="1100" dirty="0"/>
          </a:p>
          <a:p>
            <a:pPr marL="0" indent="0">
              <a:spcAft>
                <a:spcPts val="0"/>
              </a:spcAft>
              <a:buNone/>
              <a:tabLst>
                <a:tab pos="987425" algn="l"/>
              </a:tabLst>
            </a:pPr>
            <a:r>
              <a:rPr lang="en-GB" sz="1100" dirty="0" err="1" smtClean="0"/>
              <a:t>mAb</a:t>
            </a:r>
            <a:r>
              <a:rPr lang="en-GB" sz="1100" dirty="0" smtClean="0"/>
              <a:t>	monoclonal </a:t>
            </a:r>
            <a:r>
              <a:rPr lang="en-GB" sz="1100" dirty="0"/>
              <a:t>antibody</a:t>
            </a:r>
          </a:p>
          <a:p>
            <a:pPr marL="0" indent="0">
              <a:spcAft>
                <a:spcPts val="0"/>
              </a:spcAft>
              <a:buNone/>
              <a:tabLst>
                <a:tab pos="987425" algn="l"/>
              </a:tabLst>
            </a:pPr>
            <a:r>
              <a:rPr lang="en-GB" sz="1100" dirty="0" smtClean="0">
                <a:solidFill>
                  <a:schemeClr val="tx1"/>
                </a:solidFill>
              </a:rPr>
              <a:t>(d)MMR	(defective) mismatch repair</a:t>
            </a:r>
          </a:p>
          <a:p>
            <a:pPr marL="0" indent="0">
              <a:spcAft>
                <a:spcPts val="0"/>
              </a:spcAft>
              <a:buNone/>
              <a:tabLst>
                <a:tab pos="987425" algn="l"/>
              </a:tabLst>
            </a:pPr>
            <a:r>
              <a:rPr lang="en-GB" sz="1100" dirty="0" smtClean="0">
                <a:solidFill>
                  <a:schemeClr val="tx1"/>
                </a:solidFill>
              </a:rPr>
              <a:t>MRI	magnetic resonance imaging</a:t>
            </a:r>
          </a:p>
          <a:p>
            <a:pPr marL="0" indent="0">
              <a:spcAft>
                <a:spcPts val="0"/>
              </a:spcAft>
              <a:buNone/>
              <a:tabLst>
                <a:tab pos="987425" algn="l"/>
              </a:tabLst>
            </a:pPr>
            <a:r>
              <a:rPr lang="en-GB" sz="1100" dirty="0" smtClean="0">
                <a:solidFill>
                  <a:schemeClr val="tx1"/>
                </a:solidFill>
              </a:rPr>
              <a:t>MSI	microsatellite instability</a:t>
            </a:r>
          </a:p>
          <a:p>
            <a:pPr marL="0" indent="0">
              <a:spcAft>
                <a:spcPts val="0"/>
              </a:spcAft>
              <a:buNone/>
              <a:tabLst>
                <a:tab pos="987425" algn="l"/>
              </a:tabLst>
            </a:pPr>
            <a:r>
              <a:rPr lang="en-GB" sz="1100" dirty="0" smtClean="0"/>
              <a:t>MSS	microsatellite stable</a:t>
            </a:r>
          </a:p>
          <a:p>
            <a:pPr marL="0" indent="0">
              <a:spcAft>
                <a:spcPts val="0"/>
              </a:spcAft>
              <a:buNone/>
              <a:tabLst>
                <a:tab pos="987425" algn="l"/>
              </a:tabLst>
            </a:pPr>
            <a:r>
              <a:rPr lang="en-GB" sz="1100" dirty="0" smtClean="0"/>
              <a:t>ORR	overall </a:t>
            </a:r>
            <a:r>
              <a:rPr lang="en-GB" sz="1100" dirty="0"/>
              <a:t>response rate</a:t>
            </a:r>
          </a:p>
          <a:p>
            <a:pPr marL="0" indent="0">
              <a:spcAft>
                <a:spcPts val="0"/>
              </a:spcAft>
              <a:buNone/>
              <a:tabLst>
                <a:tab pos="987425" algn="l"/>
              </a:tabLst>
            </a:pPr>
            <a:r>
              <a:rPr lang="en-GB" sz="1100" dirty="0" smtClean="0"/>
              <a:t>(m)OS	(median) overall </a:t>
            </a:r>
            <a:r>
              <a:rPr lang="en-GB" sz="1100" dirty="0"/>
              <a:t>survival</a:t>
            </a:r>
          </a:p>
          <a:p>
            <a:pPr marL="0" indent="0">
              <a:spcAft>
                <a:spcPts val="0"/>
              </a:spcAft>
              <a:buNone/>
              <a:tabLst>
                <a:tab pos="987425" algn="l"/>
              </a:tabLst>
            </a:pPr>
            <a:r>
              <a:rPr lang="en-GB" sz="1100" dirty="0" smtClean="0"/>
              <a:t>PCR	polymerase </a:t>
            </a:r>
            <a:r>
              <a:rPr lang="en-GB" sz="1100" dirty="0"/>
              <a:t>chain reaction</a:t>
            </a:r>
          </a:p>
          <a:p>
            <a:pPr marL="0" indent="0">
              <a:spcAft>
                <a:spcPts val="0"/>
              </a:spcAft>
              <a:buNone/>
              <a:tabLst>
                <a:tab pos="987425" algn="l"/>
              </a:tabLst>
            </a:pPr>
            <a:r>
              <a:rPr lang="en-GB" sz="1100" dirty="0" smtClean="0"/>
              <a:t>PD	progressive </a:t>
            </a:r>
            <a:r>
              <a:rPr lang="en-GB" sz="1100" dirty="0"/>
              <a:t>disease</a:t>
            </a:r>
          </a:p>
          <a:p>
            <a:pPr marL="0" indent="0">
              <a:spcAft>
                <a:spcPts val="0"/>
              </a:spcAft>
              <a:buNone/>
              <a:tabLst>
                <a:tab pos="987425" algn="l"/>
              </a:tabLst>
            </a:pPr>
            <a:r>
              <a:rPr lang="en-GB" sz="1100" dirty="0" smtClean="0"/>
              <a:t>PD-1	programmed death 1</a:t>
            </a:r>
          </a:p>
          <a:p>
            <a:pPr marL="0" indent="0">
              <a:spcAft>
                <a:spcPts val="0"/>
              </a:spcAft>
              <a:buNone/>
              <a:tabLst>
                <a:tab pos="987425" algn="l"/>
              </a:tabLst>
            </a:pPr>
            <a:r>
              <a:rPr lang="en-GB" sz="1100" dirty="0" smtClean="0"/>
              <a:t>PD-L1	programmed death-ligand 1</a:t>
            </a:r>
          </a:p>
          <a:p>
            <a:pPr marL="0" indent="0">
              <a:spcAft>
                <a:spcPts val="0"/>
              </a:spcAft>
              <a:buNone/>
              <a:tabLst>
                <a:tab pos="987425" algn="l"/>
              </a:tabLst>
            </a:pPr>
            <a:r>
              <a:rPr lang="en-GB" sz="1100" dirty="0" smtClean="0"/>
              <a:t>(m)PFS	(median) progression </a:t>
            </a:r>
            <a:r>
              <a:rPr lang="en-GB" sz="1100" dirty="0"/>
              <a:t>free survival</a:t>
            </a:r>
          </a:p>
          <a:p>
            <a:pPr marL="0" indent="0">
              <a:spcAft>
                <a:spcPts val="0"/>
              </a:spcAft>
              <a:buNone/>
              <a:tabLst>
                <a:tab pos="987425" algn="l"/>
              </a:tabLst>
            </a:pPr>
            <a:r>
              <a:rPr lang="en-GB" sz="1100" dirty="0" smtClean="0"/>
              <a:t>PK	pharmacokinetics</a:t>
            </a:r>
          </a:p>
          <a:p>
            <a:pPr marL="0" indent="0">
              <a:spcAft>
                <a:spcPts val="0"/>
              </a:spcAft>
              <a:buNone/>
              <a:tabLst>
                <a:tab pos="987425" algn="l"/>
              </a:tabLst>
            </a:pPr>
            <a:r>
              <a:rPr lang="en-GB" sz="1100" dirty="0" smtClean="0"/>
              <a:t>PR	partial </a:t>
            </a:r>
            <a:r>
              <a:rPr lang="en-GB" sz="1100" dirty="0"/>
              <a:t>response </a:t>
            </a:r>
          </a:p>
          <a:p>
            <a:pPr marL="0" indent="0">
              <a:spcAft>
                <a:spcPts val="0"/>
              </a:spcAft>
              <a:buNone/>
              <a:tabLst>
                <a:tab pos="987425" algn="l"/>
              </a:tabLst>
            </a:pPr>
            <a:r>
              <a:rPr lang="en-GB" sz="1100" dirty="0" smtClean="0"/>
              <a:t>PS	performance status</a:t>
            </a:r>
          </a:p>
          <a:p>
            <a:pPr marL="0" indent="0">
              <a:spcAft>
                <a:spcPts val="0"/>
              </a:spcAft>
              <a:buNone/>
              <a:tabLst>
                <a:tab pos="987425" algn="l"/>
              </a:tabLst>
            </a:pPr>
            <a:r>
              <a:rPr lang="en-GB" sz="1100" dirty="0" smtClean="0"/>
              <a:t>RECIST	Response </a:t>
            </a:r>
            <a:r>
              <a:rPr lang="en-GB" sz="1100" dirty="0"/>
              <a:t>Evaluation Criteria In Solid </a:t>
            </a:r>
            <a:r>
              <a:rPr lang="en-GB" sz="1100" dirty="0" err="1"/>
              <a:t>Tumors</a:t>
            </a:r>
            <a:endParaRPr lang="en-GB" sz="1100" dirty="0"/>
          </a:p>
          <a:p>
            <a:pPr marL="0" indent="0">
              <a:spcAft>
                <a:spcPts val="0"/>
              </a:spcAft>
              <a:buNone/>
              <a:tabLst>
                <a:tab pos="987425" algn="l"/>
              </a:tabLst>
            </a:pPr>
            <a:r>
              <a:rPr lang="en-GB" sz="1100" dirty="0" smtClean="0"/>
              <a:t>RFA	radiofrequency ablation</a:t>
            </a:r>
          </a:p>
          <a:p>
            <a:pPr marL="0" indent="0">
              <a:spcAft>
                <a:spcPts val="0"/>
              </a:spcAft>
              <a:buNone/>
              <a:tabLst>
                <a:tab pos="987425" algn="l"/>
              </a:tabLst>
            </a:pPr>
            <a:r>
              <a:rPr lang="en-GB" sz="1100" dirty="0" smtClean="0"/>
              <a:t>RFS	relapse-free survival</a:t>
            </a:r>
          </a:p>
          <a:p>
            <a:pPr marL="0" indent="0">
              <a:spcAft>
                <a:spcPts val="0"/>
              </a:spcAft>
              <a:buNone/>
              <a:tabLst>
                <a:tab pos="987425" algn="l"/>
              </a:tabLst>
            </a:pPr>
            <a:r>
              <a:rPr lang="en-GB" sz="1100" dirty="0" smtClean="0"/>
              <a:t>RT	radiotherapy</a:t>
            </a:r>
            <a:endParaRPr lang="en-GB" sz="1100" dirty="0"/>
          </a:p>
          <a:p>
            <a:pPr marL="0" indent="0">
              <a:spcAft>
                <a:spcPts val="0"/>
              </a:spcAft>
              <a:buNone/>
              <a:tabLst>
                <a:tab pos="987425" algn="l"/>
              </a:tabLst>
            </a:pPr>
            <a:r>
              <a:rPr lang="en-GB" sz="1100" dirty="0" smtClean="0"/>
              <a:t>(m)TTP	(median) time </a:t>
            </a:r>
            <a:r>
              <a:rPr lang="en-GB" sz="1100" dirty="0"/>
              <a:t>to progression</a:t>
            </a:r>
          </a:p>
          <a:p>
            <a:pPr marL="0" indent="0">
              <a:spcAft>
                <a:spcPts val="0"/>
              </a:spcAft>
              <a:buNone/>
              <a:tabLst>
                <a:tab pos="987425" algn="l"/>
              </a:tabLst>
            </a:pPr>
            <a:r>
              <a:rPr lang="en-GB" sz="1100" dirty="0" smtClean="0"/>
              <a:t>TTR	time to treatment response</a:t>
            </a:r>
          </a:p>
          <a:p>
            <a:pPr marL="0" indent="0">
              <a:spcAft>
                <a:spcPts val="0"/>
              </a:spcAft>
              <a:buNone/>
              <a:tabLst>
                <a:tab pos="987425" algn="l"/>
              </a:tabLst>
            </a:pPr>
            <a:r>
              <a:rPr lang="en-GB" sz="1100" dirty="0" err="1" smtClean="0"/>
              <a:t>QoL</a:t>
            </a:r>
            <a:r>
              <a:rPr lang="en-GB" sz="1100" dirty="0" smtClean="0"/>
              <a:t>	quality </a:t>
            </a:r>
            <a:r>
              <a:rPr lang="en-GB" sz="1100" dirty="0"/>
              <a:t>of life</a:t>
            </a:r>
          </a:p>
          <a:p>
            <a:pPr marL="0" indent="0">
              <a:spcAft>
                <a:spcPts val="0"/>
              </a:spcAft>
              <a:buNone/>
              <a:tabLst>
                <a:tab pos="987425" algn="l"/>
              </a:tabLst>
            </a:pPr>
            <a:r>
              <a:rPr lang="en-GB" sz="1100" dirty="0" smtClean="0"/>
              <a:t>S-1	</a:t>
            </a:r>
            <a:r>
              <a:rPr lang="en-GB" sz="1100" dirty="0" err="1" smtClean="0"/>
              <a:t>tegafur</a:t>
            </a:r>
            <a:r>
              <a:rPr lang="en-GB" sz="1100" dirty="0" smtClean="0"/>
              <a:t>/CDHP/</a:t>
            </a:r>
            <a:r>
              <a:rPr lang="en-GB" sz="1100" dirty="0" err="1" smtClean="0"/>
              <a:t>oteracil</a:t>
            </a:r>
            <a:endParaRPr lang="en-GB" sz="1100" dirty="0" smtClean="0"/>
          </a:p>
          <a:p>
            <a:pPr marL="0" indent="0">
              <a:spcAft>
                <a:spcPts val="0"/>
              </a:spcAft>
              <a:buNone/>
              <a:tabLst>
                <a:tab pos="987425" algn="l"/>
              </a:tabLst>
            </a:pPr>
            <a:r>
              <a:rPr lang="en-GB" sz="1100" dirty="0" smtClean="0"/>
              <a:t>SAR	survival after relapse</a:t>
            </a:r>
          </a:p>
          <a:p>
            <a:pPr marL="0" indent="0">
              <a:spcAft>
                <a:spcPts val="0"/>
              </a:spcAft>
              <a:buNone/>
              <a:tabLst>
                <a:tab pos="987425" algn="l"/>
              </a:tabLst>
            </a:pPr>
            <a:r>
              <a:rPr lang="en-GB" sz="1100" dirty="0" smtClean="0"/>
              <a:t>SCC	squamous cell </a:t>
            </a:r>
            <a:r>
              <a:rPr lang="en-GB" sz="1100" dirty="0"/>
              <a:t>carcinoma</a:t>
            </a:r>
          </a:p>
          <a:p>
            <a:pPr marL="0" indent="0">
              <a:spcAft>
                <a:spcPts val="0"/>
              </a:spcAft>
              <a:buNone/>
              <a:tabLst>
                <a:tab pos="987425" algn="l"/>
              </a:tabLst>
            </a:pPr>
            <a:r>
              <a:rPr lang="en-GB" sz="1100" dirty="0" smtClean="0"/>
              <a:t>SD	stable disease</a:t>
            </a:r>
          </a:p>
          <a:p>
            <a:pPr marL="0" indent="0">
              <a:spcAft>
                <a:spcPts val="0"/>
              </a:spcAft>
              <a:buNone/>
              <a:tabLst>
                <a:tab pos="987425" algn="l"/>
              </a:tabLst>
            </a:pPr>
            <a:r>
              <a:rPr lang="en-GB" sz="1100" dirty="0" smtClean="0"/>
              <a:t>SIRT	selective internal radiation therapy</a:t>
            </a:r>
          </a:p>
          <a:p>
            <a:pPr marL="0" indent="0">
              <a:spcAft>
                <a:spcPts val="0"/>
              </a:spcAft>
              <a:buNone/>
              <a:tabLst>
                <a:tab pos="987425" algn="l"/>
              </a:tabLst>
            </a:pPr>
            <a:r>
              <a:rPr lang="en-GB" sz="1100" dirty="0" smtClean="0"/>
              <a:t>UFT	uracil/</a:t>
            </a:r>
            <a:r>
              <a:rPr lang="en-GB" sz="1100" dirty="0" err="1" smtClean="0"/>
              <a:t>tegafur</a:t>
            </a:r>
            <a:endParaRPr lang="en-GB" sz="1100" dirty="0" smtClean="0"/>
          </a:p>
          <a:p>
            <a:pPr marL="0" indent="0">
              <a:spcAft>
                <a:spcPts val="0"/>
              </a:spcAft>
              <a:buNone/>
              <a:tabLst>
                <a:tab pos="987425" algn="l"/>
              </a:tabLst>
            </a:pPr>
            <a:r>
              <a:rPr lang="en-GB" sz="1100" dirty="0" smtClean="0"/>
              <a:t>VEGF	</a:t>
            </a:r>
            <a:r>
              <a:rPr lang="en-GB" sz="1100" dirty="0"/>
              <a:t>vascular endothelial growth </a:t>
            </a:r>
            <a:r>
              <a:rPr lang="en-GB" sz="1100" dirty="0" smtClean="0"/>
              <a:t>factor</a:t>
            </a:r>
          </a:p>
          <a:p>
            <a:pPr marL="0" indent="0">
              <a:spcAft>
                <a:spcPts val="0"/>
              </a:spcAft>
              <a:buNone/>
              <a:tabLst>
                <a:tab pos="987425" algn="l"/>
              </a:tabLst>
            </a:pPr>
            <a:r>
              <a:rPr lang="en-GB" sz="1100" dirty="0" smtClean="0"/>
              <a:t>WBC	white blood cell count</a:t>
            </a:r>
          </a:p>
          <a:p>
            <a:pPr marL="0" indent="0">
              <a:spcAft>
                <a:spcPts val="0"/>
              </a:spcAft>
              <a:buNone/>
              <a:tabLst>
                <a:tab pos="987425" algn="l"/>
              </a:tabLst>
            </a:pPr>
            <a:r>
              <a:rPr lang="en-GB" sz="1100" dirty="0" smtClean="0"/>
              <a:t>WHO	World Health Organization</a:t>
            </a:r>
          </a:p>
          <a:p>
            <a:pPr marL="0" indent="0">
              <a:spcAft>
                <a:spcPts val="0"/>
              </a:spcAft>
              <a:buNone/>
              <a:tabLst>
                <a:tab pos="987425" algn="l"/>
              </a:tabLst>
            </a:pPr>
            <a:r>
              <a:rPr lang="en-GB" sz="1100" dirty="0" smtClean="0"/>
              <a:t>WT	wild type</a:t>
            </a:r>
          </a:p>
          <a:p>
            <a:pPr marL="0" indent="0">
              <a:spcAft>
                <a:spcPts val="0"/>
              </a:spcAft>
              <a:buNone/>
              <a:tabLst>
                <a:tab pos="987425" algn="l"/>
              </a:tabLst>
            </a:pPr>
            <a:r>
              <a:rPr lang="en-GB" sz="1100" dirty="0" err="1" smtClean="0"/>
              <a:t>Xelox</a:t>
            </a:r>
            <a:r>
              <a:rPr lang="en-GB" sz="1100" dirty="0" smtClean="0"/>
              <a:t>	</a:t>
            </a:r>
            <a:r>
              <a:rPr lang="en-GB" sz="1100" dirty="0" err="1" smtClean="0"/>
              <a:t>oxaliplatin</a:t>
            </a:r>
            <a:r>
              <a:rPr lang="en-GB" sz="1100" dirty="0" smtClean="0"/>
              <a:t>/</a:t>
            </a:r>
            <a:r>
              <a:rPr lang="en-GB" sz="1100" dirty="0" err="1" smtClean="0"/>
              <a:t>capecitabine</a:t>
            </a:r>
            <a:r>
              <a:rPr lang="en-GB" sz="1100" dirty="0" smtClean="0"/>
              <a:t> </a:t>
            </a:r>
            <a:endParaRPr lang="en-GB" sz="1100" dirty="0"/>
          </a:p>
        </p:txBody>
      </p:sp>
    </p:spTree>
    <p:custDataLst>
      <p:tags r:id="rId1"/>
    </p:custDataLst>
    <p:extLst>
      <p:ext uri="{BB962C8B-B14F-4D97-AF65-F5344CB8AC3E}">
        <p14:creationId xmlns:p14="http://schemas.microsoft.com/office/powerpoint/2010/main" xmlns="" val="34906142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4324261"/>
          </a:xfrm>
          <a:prstGeom prst="rect">
            <a:avLst/>
          </a:prstGeom>
          <a:noFill/>
        </p:spPr>
        <p:txBody>
          <a:bodyPr wrap="square" lIns="0" rtlCol="0">
            <a:spAutoFit/>
          </a:bodyPr>
          <a:lstStyle/>
          <a:p>
            <a:pPr>
              <a:spcAft>
                <a:spcPts val="300"/>
              </a:spcAft>
              <a:buClr>
                <a:srgbClr val="043882"/>
              </a:buClr>
            </a:pPr>
            <a:r>
              <a:rPr lang="en-GB" sz="1600" b="1" dirty="0" smtClean="0">
                <a:solidFill>
                  <a:srgbClr val="4D4D4D"/>
                </a:solidFill>
              </a:rPr>
              <a:t>Key </a:t>
            </a:r>
            <a:r>
              <a:rPr lang="en-GB" sz="1600" b="1" dirty="0">
                <a:solidFill>
                  <a:srgbClr val="4D4D4D"/>
                </a:solidFill>
              </a:rPr>
              <a:t>r</a:t>
            </a:r>
            <a:r>
              <a:rPr lang="en-GB" sz="1600" b="1" dirty="0" smtClean="0">
                <a:solidFill>
                  <a:srgbClr val="4D4D4D"/>
                </a:solidFill>
              </a:rPr>
              <a:t>esults</a:t>
            </a:r>
          </a:p>
          <a:p>
            <a:pPr marL="285750" indent="-285750">
              <a:spcAft>
                <a:spcPts val="300"/>
              </a:spcAft>
              <a:buClr>
                <a:srgbClr val="043882"/>
              </a:buClr>
              <a:buFont typeface="Arial" panose="020B0604020202020204" pitchFamily="34" charset="0"/>
              <a:buChar char="•"/>
            </a:pPr>
            <a:r>
              <a:rPr lang="en-GB" sz="1600" dirty="0" smtClean="0">
                <a:solidFill>
                  <a:srgbClr val="4D4D4D"/>
                </a:solidFill>
              </a:rPr>
              <a:t>MSI-high tumours </a:t>
            </a:r>
            <a:r>
              <a:rPr lang="en-GB" sz="1600" dirty="0">
                <a:solidFill>
                  <a:srgbClr val="4D4D4D"/>
                </a:solidFill>
              </a:rPr>
              <a:t>expressed </a:t>
            </a:r>
            <a:r>
              <a:rPr lang="en-GB" sz="1600" dirty="0" smtClean="0">
                <a:solidFill>
                  <a:srgbClr val="4D4D4D"/>
                </a:solidFill>
              </a:rPr>
              <a:t>more </a:t>
            </a:r>
            <a:r>
              <a:rPr lang="en-GB" sz="1600" dirty="0" err="1" smtClean="0">
                <a:solidFill>
                  <a:srgbClr val="4D4D4D"/>
                </a:solidFill>
              </a:rPr>
              <a:t>neoantigens</a:t>
            </a:r>
            <a:r>
              <a:rPr lang="en-GB" sz="1600" dirty="0">
                <a:solidFill>
                  <a:srgbClr val="4D4D4D"/>
                </a:solidFill>
              </a:rPr>
              <a:t> </a:t>
            </a:r>
            <a:r>
              <a:rPr lang="en-GB" sz="1600" dirty="0" smtClean="0">
                <a:solidFill>
                  <a:srgbClr val="4D4D4D"/>
                </a:solidFill>
              </a:rPr>
              <a:t>vs. MSI-low cancers (p&lt;2 x 10</a:t>
            </a:r>
            <a:r>
              <a:rPr lang="en-GB" sz="1600" baseline="30000" dirty="0" smtClean="0">
                <a:solidFill>
                  <a:srgbClr val="4D4D4D"/>
                </a:solidFill>
              </a:rPr>
              <a:t>–16</a:t>
            </a:r>
            <a:r>
              <a:rPr lang="en-GB" sz="1600" dirty="0" smtClean="0">
                <a:solidFill>
                  <a:srgbClr val="4D4D4D"/>
                </a:solidFill>
              </a:rPr>
              <a:t>)</a:t>
            </a:r>
          </a:p>
          <a:p>
            <a:pPr marL="285750" indent="-285750">
              <a:spcAft>
                <a:spcPts val="300"/>
              </a:spcAft>
              <a:buClr>
                <a:srgbClr val="043882"/>
              </a:buClr>
              <a:buFont typeface="Arial" panose="020B0604020202020204" pitchFamily="34" charset="0"/>
              <a:buChar char="•"/>
            </a:pPr>
            <a:r>
              <a:rPr lang="en-GB" sz="1600" spc="-10" dirty="0" smtClean="0">
                <a:solidFill>
                  <a:srgbClr val="4D4D4D"/>
                </a:solidFill>
              </a:rPr>
              <a:t>Tumour </a:t>
            </a:r>
            <a:r>
              <a:rPr lang="en-GB" sz="1600" spc="-10" dirty="0" err="1">
                <a:solidFill>
                  <a:srgbClr val="4D4D4D"/>
                </a:solidFill>
              </a:rPr>
              <a:t>neoantigen</a:t>
            </a:r>
            <a:r>
              <a:rPr lang="en-GB" sz="1600" spc="-10" dirty="0">
                <a:solidFill>
                  <a:srgbClr val="4D4D4D"/>
                </a:solidFill>
              </a:rPr>
              <a:t> </a:t>
            </a:r>
            <a:r>
              <a:rPr lang="en-GB" sz="1600" spc="-10" dirty="0" smtClean="0">
                <a:solidFill>
                  <a:srgbClr val="4D4D4D"/>
                </a:solidFill>
              </a:rPr>
              <a:t>load significantly correlated with:</a:t>
            </a:r>
          </a:p>
          <a:p>
            <a:pPr marL="742950" lvl="1" indent="-285750">
              <a:spcAft>
                <a:spcPts val="300"/>
              </a:spcAft>
              <a:buClr>
                <a:srgbClr val="043882"/>
              </a:buClr>
              <a:buFont typeface="Arial" panose="020B0604020202020204" pitchFamily="34" charset="0"/>
              <a:buChar char="•"/>
            </a:pPr>
            <a:r>
              <a:rPr lang="en-GB" sz="1600" dirty="0" smtClean="0">
                <a:solidFill>
                  <a:srgbClr val="4D4D4D"/>
                </a:solidFill>
              </a:rPr>
              <a:t>Lymphocytic </a:t>
            </a:r>
            <a:r>
              <a:rPr lang="en-GB" sz="1600" dirty="0">
                <a:solidFill>
                  <a:srgbClr val="4D4D4D"/>
                </a:solidFill>
              </a:rPr>
              <a:t>score </a:t>
            </a:r>
            <a:r>
              <a:rPr lang="en-GB" sz="1600" dirty="0" smtClean="0">
                <a:solidFill>
                  <a:srgbClr val="4D4D4D"/>
                </a:solidFill>
              </a:rPr>
              <a:t>in </a:t>
            </a:r>
            <a:r>
              <a:rPr lang="en-GB" sz="1600" dirty="0">
                <a:solidFill>
                  <a:srgbClr val="4D4D4D"/>
                </a:solidFill>
              </a:rPr>
              <a:t>primary CRC </a:t>
            </a:r>
            <a:r>
              <a:rPr lang="en-GB" sz="1600" spc="-10" dirty="0" smtClean="0">
                <a:solidFill>
                  <a:srgbClr val="4D4D4D"/>
                </a:solidFill>
              </a:rPr>
              <a:t>(p=4.9 x 10</a:t>
            </a:r>
            <a:r>
              <a:rPr lang="en-GB" sz="1600" spc="-10" baseline="30000" dirty="0" smtClean="0">
                <a:solidFill>
                  <a:srgbClr val="4D4D4D"/>
                </a:solidFill>
              </a:rPr>
              <a:t>–9</a:t>
            </a:r>
            <a:r>
              <a:rPr lang="en-GB" sz="1600" spc="-10" dirty="0" smtClean="0">
                <a:solidFill>
                  <a:srgbClr val="4D4D4D"/>
                </a:solidFill>
              </a:rPr>
              <a:t>)</a:t>
            </a:r>
          </a:p>
          <a:p>
            <a:pPr marL="742950" lvl="1" indent="-285750">
              <a:spcAft>
                <a:spcPts val="300"/>
              </a:spcAft>
              <a:buClr>
                <a:srgbClr val="043882"/>
              </a:buClr>
              <a:buFont typeface="Arial" panose="020B0604020202020204" pitchFamily="34" charset="0"/>
              <a:buChar char="•"/>
            </a:pPr>
            <a:r>
              <a:rPr lang="pt-BR" sz="1600" spc="-10" dirty="0" smtClean="0">
                <a:solidFill>
                  <a:srgbClr val="4D4D4D"/>
                </a:solidFill>
              </a:rPr>
              <a:t>Tumor </a:t>
            </a:r>
            <a:r>
              <a:rPr lang="en-GB" sz="1600" spc="-10" dirty="0" smtClean="0">
                <a:solidFill>
                  <a:srgbClr val="4D4D4D"/>
                </a:solidFill>
              </a:rPr>
              <a:t>infiltrating lymphocytes </a:t>
            </a:r>
            <a:r>
              <a:rPr lang="pt-BR" sz="1600" spc="-10" dirty="0" smtClean="0">
                <a:solidFill>
                  <a:srgbClr val="4D4D4D"/>
                </a:solidFill>
              </a:rPr>
              <a:t>(p=1.6 </a:t>
            </a:r>
            <a:r>
              <a:rPr lang="en-GB" sz="1600" spc="-10" dirty="0">
                <a:solidFill>
                  <a:srgbClr val="4D4D4D"/>
                </a:solidFill>
              </a:rPr>
              <a:t>x </a:t>
            </a:r>
            <a:r>
              <a:rPr lang="en-GB" sz="1600" spc="-10" dirty="0" smtClean="0">
                <a:solidFill>
                  <a:srgbClr val="4D4D4D"/>
                </a:solidFill>
              </a:rPr>
              <a:t>10</a:t>
            </a:r>
            <a:r>
              <a:rPr lang="en-GB" sz="1600" spc="-10" baseline="30000" dirty="0" smtClean="0">
                <a:solidFill>
                  <a:srgbClr val="4D4D4D"/>
                </a:solidFill>
              </a:rPr>
              <a:t>–15</a:t>
            </a:r>
            <a:r>
              <a:rPr lang="pt-BR" sz="1600" spc="-10" dirty="0" smtClean="0">
                <a:solidFill>
                  <a:srgbClr val="4D4D4D"/>
                </a:solidFill>
              </a:rPr>
              <a:t>)</a:t>
            </a:r>
            <a:endParaRPr lang="en-GB" sz="1600" spc="-10" dirty="0" smtClean="0">
              <a:solidFill>
                <a:srgbClr val="4D4D4D"/>
              </a:solidFill>
            </a:endParaRPr>
          </a:p>
          <a:p>
            <a:pPr marL="742950" lvl="1" indent="-285750">
              <a:spcAft>
                <a:spcPts val="300"/>
              </a:spcAft>
              <a:buClr>
                <a:srgbClr val="043882"/>
              </a:buClr>
              <a:buFont typeface="Arial" panose="020B0604020202020204" pitchFamily="34" charset="0"/>
              <a:buChar char="•"/>
            </a:pPr>
            <a:r>
              <a:rPr lang="en-GB" sz="1600" spc="-10" dirty="0" smtClean="0">
                <a:solidFill>
                  <a:srgbClr val="4D4D4D"/>
                </a:solidFill>
              </a:rPr>
              <a:t>CD45RO</a:t>
            </a:r>
            <a:r>
              <a:rPr lang="en-GB" sz="1600" spc="-10" baseline="30000" dirty="0" smtClean="0">
                <a:solidFill>
                  <a:srgbClr val="4D4D4D"/>
                </a:solidFill>
              </a:rPr>
              <a:t>+</a:t>
            </a:r>
            <a:r>
              <a:rPr lang="en-GB" sz="1600" spc="-10" dirty="0" smtClean="0">
                <a:solidFill>
                  <a:srgbClr val="4D4D4D"/>
                </a:solidFill>
              </a:rPr>
              <a:t> T-cell subset (p=</a:t>
            </a:r>
            <a:r>
              <a:rPr lang="en-GB" sz="1600" dirty="0">
                <a:solidFill>
                  <a:srgbClr val="4D4D4D"/>
                </a:solidFill>
              </a:rPr>
              <a:t> 0.0003</a:t>
            </a:r>
            <a:r>
              <a:rPr lang="en-GB" sz="1600" spc="-10" dirty="0" smtClean="0">
                <a:solidFill>
                  <a:srgbClr val="4D4D4D"/>
                </a:solidFill>
              </a:rPr>
              <a:t>)</a:t>
            </a:r>
          </a:p>
          <a:p>
            <a:pPr marL="285750" indent="-285750">
              <a:spcAft>
                <a:spcPts val="300"/>
              </a:spcAft>
              <a:buClr>
                <a:srgbClr val="043882"/>
              </a:buClr>
              <a:buFont typeface="Arial" panose="020B0604020202020204" pitchFamily="34" charset="0"/>
              <a:buChar char="•"/>
            </a:pPr>
            <a:r>
              <a:rPr lang="en-GB" sz="1600" spc="-10" dirty="0">
                <a:solidFill>
                  <a:srgbClr val="4D4D4D"/>
                </a:solidFill>
              </a:rPr>
              <a:t>High vs. low </a:t>
            </a:r>
            <a:r>
              <a:rPr lang="en-GB" sz="1600" spc="-10" dirty="0" err="1">
                <a:solidFill>
                  <a:srgbClr val="4D4D4D"/>
                </a:solidFill>
              </a:rPr>
              <a:t>neoantigen</a:t>
            </a:r>
            <a:r>
              <a:rPr lang="en-GB" sz="1600" spc="-10" dirty="0">
                <a:solidFill>
                  <a:srgbClr val="4D4D4D"/>
                </a:solidFill>
              </a:rPr>
              <a:t> load predicted significantly </a:t>
            </a:r>
            <a:r>
              <a:rPr lang="en-GB" sz="1600" spc="-10" dirty="0" smtClean="0">
                <a:solidFill>
                  <a:srgbClr val="4D4D4D"/>
                </a:solidFill>
              </a:rPr>
              <a:t>improved CRC-specific OS (p=</a:t>
            </a:r>
            <a:r>
              <a:rPr lang="en-GB" sz="1600" dirty="0" smtClean="0">
                <a:solidFill>
                  <a:srgbClr val="4D4D4D"/>
                </a:solidFill>
              </a:rPr>
              <a:t>0.014</a:t>
            </a:r>
            <a:r>
              <a:rPr lang="en-GB" sz="1600" spc="-10" dirty="0" smtClean="0">
                <a:solidFill>
                  <a:srgbClr val="4D4D4D"/>
                </a:solidFill>
              </a:rPr>
              <a:t>) and OS (p=</a:t>
            </a:r>
            <a:r>
              <a:rPr lang="en-GB" sz="1600" dirty="0" smtClean="0">
                <a:solidFill>
                  <a:srgbClr val="4D4D4D"/>
                </a:solidFill>
              </a:rPr>
              <a:t>0.048</a:t>
            </a:r>
            <a:r>
              <a:rPr lang="en-GB" sz="1600" spc="-10" dirty="0" smtClean="0">
                <a:solidFill>
                  <a:srgbClr val="4D4D4D"/>
                </a:solidFill>
              </a:rPr>
              <a:t>)</a:t>
            </a:r>
            <a:endParaRPr lang="en-GB" sz="1600" spc="-10" dirty="0">
              <a:solidFill>
                <a:srgbClr val="4D4D4D"/>
              </a:solidFill>
            </a:endParaRPr>
          </a:p>
          <a:p>
            <a:pPr>
              <a:spcAft>
                <a:spcPts val="300"/>
              </a:spcAft>
              <a:buClr>
                <a:srgbClr val="043882"/>
              </a:buClr>
            </a:pPr>
            <a:endParaRPr lang="en-GB" sz="1600" dirty="0" smtClean="0">
              <a:solidFill>
                <a:srgbClr val="4D4D4D"/>
              </a:solidFill>
            </a:endParaRPr>
          </a:p>
          <a:p>
            <a:pPr>
              <a:spcBef>
                <a:spcPts val="600"/>
              </a:spcBef>
              <a:spcAft>
                <a:spcPts val="300"/>
              </a:spcAft>
              <a:buClr>
                <a:srgbClr val="043882"/>
              </a:buClr>
            </a:pPr>
            <a:r>
              <a:rPr lang="en-GB" sz="1600" b="1" dirty="0" smtClean="0">
                <a:solidFill>
                  <a:srgbClr val="4D4D4D"/>
                </a:solidFill>
              </a:rPr>
              <a:t>Conclusions</a:t>
            </a:r>
          </a:p>
          <a:p>
            <a:pPr marL="285750" indent="-285750">
              <a:spcAft>
                <a:spcPts val="300"/>
              </a:spcAft>
              <a:buClr>
                <a:srgbClr val="043882"/>
              </a:buClr>
              <a:buFont typeface="Arial" panose="020B0604020202020204" pitchFamily="34" charset="0"/>
              <a:buChar char="•"/>
            </a:pPr>
            <a:r>
              <a:rPr lang="en-GB" sz="1600" b="1" dirty="0" smtClean="0">
                <a:solidFill>
                  <a:srgbClr val="4D4D4D"/>
                </a:solidFill>
              </a:rPr>
              <a:t>Tumour </a:t>
            </a:r>
            <a:r>
              <a:rPr lang="en-GB" sz="1600" b="1" dirty="0" err="1">
                <a:solidFill>
                  <a:srgbClr val="4D4D4D"/>
                </a:solidFill>
              </a:rPr>
              <a:t>neoantigen</a:t>
            </a:r>
            <a:r>
              <a:rPr lang="en-GB" sz="1600" b="1" dirty="0">
                <a:solidFill>
                  <a:srgbClr val="4D4D4D"/>
                </a:solidFill>
              </a:rPr>
              <a:t> load predicts greater </a:t>
            </a:r>
            <a:r>
              <a:rPr lang="en-GB" sz="1600" b="1" dirty="0" smtClean="0">
                <a:solidFill>
                  <a:srgbClr val="4D4D4D"/>
                </a:solidFill>
              </a:rPr>
              <a:t>tumour-infiltrating </a:t>
            </a:r>
            <a:r>
              <a:rPr lang="en-GB" sz="1600" b="1" dirty="0">
                <a:solidFill>
                  <a:srgbClr val="4D4D4D"/>
                </a:solidFill>
              </a:rPr>
              <a:t>lymphocytes and memory T-cell </a:t>
            </a:r>
            <a:r>
              <a:rPr lang="en-GB" sz="1600" b="1" dirty="0" smtClean="0">
                <a:solidFill>
                  <a:srgbClr val="4D4D4D"/>
                </a:solidFill>
              </a:rPr>
              <a:t>infiltration in patients with CRC</a:t>
            </a:r>
          </a:p>
          <a:p>
            <a:pPr marL="742950" lvl="1" indent="-285750">
              <a:spcAft>
                <a:spcPts val="300"/>
              </a:spcAft>
              <a:buClr>
                <a:srgbClr val="043882"/>
              </a:buClr>
              <a:buFont typeface="Arial" panose="020B0604020202020204" pitchFamily="34" charset="0"/>
              <a:buChar char="•"/>
            </a:pPr>
            <a:r>
              <a:rPr lang="en-GB" sz="1600" b="1" dirty="0">
                <a:solidFill>
                  <a:srgbClr val="4D4D4D"/>
                </a:solidFill>
              </a:rPr>
              <a:t>Represents a </a:t>
            </a:r>
            <a:r>
              <a:rPr lang="en-GB" sz="1600" b="1" dirty="0" smtClean="0">
                <a:solidFill>
                  <a:srgbClr val="4D4D4D"/>
                </a:solidFill>
              </a:rPr>
              <a:t>novel genomic predictor </a:t>
            </a:r>
            <a:r>
              <a:rPr lang="en-GB" sz="1600" b="1" dirty="0">
                <a:solidFill>
                  <a:srgbClr val="4D4D4D"/>
                </a:solidFill>
              </a:rPr>
              <a:t>of CRC survival</a:t>
            </a:r>
            <a:endParaRPr lang="en-GB" sz="1600" b="1" dirty="0" smtClean="0">
              <a:solidFill>
                <a:srgbClr val="4D4D4D"/>
              </a:solidFill>
            </a:endParaRPr>
          </a:p>
          <a:p>
            <a:pPr marL="285750" indent="-285750">
              <a:spcAft>
                <a:spcPts val="300"/>
              </a:spcAft>
              <a:buClr>
                <a:srgbClr val="043882"/>
              </a:buClr>
              <a:buFont typeface="Arial" panose="020B0604020202020204" pitchFamily="34" charset="0"/>
              <a:buChar char="•"/>
            </a:pPr>
            <a:r>
              <a:rPr lang="en-GB" sz="1600" b="1" dirty="0" smtClean="0">
                <a:solidFill>
                  <a:srgbClr val="4D4D4D"/>
                </a:solidFill>
              </a:rPr>
              <a:t>These </a:t>
            </a:r>
            <a:r>
              <a:rPr lang="en-GB" sz="1600" b="1" dirty="0">
                <a:solidFill>
                  <a:srgbClr val="4D4D4D"/>
                </a:solidFill>
              </a:rPr>
              <a:t>findings link </a:t>
            </a:r>
            <a:r>
              <a:rPr lang="en-GB" sz="1600" b="1" dirty="0" smtClean="0">
                <a:solidFill>
                  <a:srgbClr val="4D4D4D"/>
                </a:solidFill>
              </a:rPr>
              <a:t>tumour </a:t>
            </a:r>
            <a:r>
              <a:rPr lang="en-GB" sz="1600" b="1" dirty="0">
                <a:solidFill>
                  <a:srgbClr val="4D4D4D"/>
                </a:solidFill>
              </a:rPr>
              <a:t>genomics to </a:t>
            </a:r>
            <a:r>
              <a:rPr lang="en-GB" sz="1600" b="1" dirty="0" smtClean="0">
                <a:solidFill>
                  <a:srgbClr val="4D4D4D"/>
                </a:solidFill>
              </a:rPr>
              <a:t>specific immune </a:t>
            </a:r>
            <a:r>
              <a:rPr lang="en-GB" sz="1600" b="1" dirty="0">
                <a:solidFill>
                  <a:srgbClr val="4D4D4D"/>
                </a:solidFill>
              </a:rPr>
              <a:t>response elements and have implications for the </a:t>
            </a:r>
            <a:r>
              <a:rPr lang="en-GB" sz="1600" b="1" dirty="0" smtClean="0">
                <a:solidFill>
                  <a:srgbClr val="4D4D4D"/>
                </a:solidFill>
              </a:rPr>
              <a:t>therapeutic manipulation of the latter in CRC</a:t>
            </a:r>
          </a:p>
        </p:txBody>
      </p:sp>
      <p:sp>
        <p:nvSpPr>
          <p:cNvPr id="6" name="Title 5"/>
          <p:cNvSpPr>
            <a:spLocks noGrp="1"/>
          </p:cNvSpPr>
          <p:nvPr>
            <p:ph type="title"/>
          </p:nvPr>
        </p:nvSpPr>
        <p:spPr/>
        <p:txBody>
          <a:bodyPr/>
          <a:lstStyle/>
          <a:p>
            <a:r>
              <a:rPr lang="en-GB" sz="1800" dirty="0" smtClean="0"/>
              <a:t>3505</a:t>
            </a:r>
            <a:r>
              <a:rPr lang="en-GB" sz="1800" dirty="0"/>
              <a:t>: Comprehensive molecular characterization of colorectal cancer reveals genomic predictors of immune cell </a:t>
            </a:r>
            <a:r>
              <a:rPr lang="en-GB" sz="1800" dirty="0" smtClean="0"/>
              <a:t>infiltrates </a:t>
            </a:r>
            <a:r>
              <a:rPr lang="en-GB" sz="1800" dirty="0"/>
              <a:t>– </a:t>
            </a:r>
            <a:r>
              <a:rPr lang="en-GB" sz="1800" dirty="0" err="1" smtClean="0"/>
              <a:t>Giannakis</a:t>
            </a:r>
            <a:r>
              <a:rPr lang="en-GB" sz="1800" dirty="0" smtClean="0"/>
              <a:t> M, </a:t>
            </a:r>
            <a:r>
              <a:rPr lang="en-GB" sz="1800" dirty="0"/>
              <a:t>et al</a:t>
            </a:r>
          </a:p>
        </p:txBody>
      </p:sp>
      <p:sp>
        <p:nvSpPr>
          <p:cNvPr id="9" name="Text Placeholder 7"/>
          <p:cNvSpPr>
            <a:spLocks noGrp="1"/>
          </p:cNvSpPr>
          <p:nvPr>
            <p:ph type="body" sz="quarter" idx="11"/>
          </p:nvPr>
        </p:nvSpPr>
        <p:spPr>
          <a:xfrm>
            <a:off x="4648200" y="6096000"/>
            <a:ext cx="4343400" cy="487363"/>
          </a:xfrm>
        </p:spPr>
        <p:txBody>
          <a:bodyPr/>
          <a:lstStyle/>
          <a:p>
            <a:r>
              <a:rPr lang="en-GB" dirty="0" err="1" smtClean="0"/>
              <a:t>Giannakis</a:t>
            </a:r>
            <a:r>
              <a:rPr lang="en-GB" dirty="0" smtClean="0"/>
              <a:t> </a:t>
            </a:r>
            <a:r>
              <a:rPr lang="fr-FR" dirty="0"/>
              <a:t>et al. </a:t>
            </a:r>
            <a:r>
              <a:rPr lang="en-GB" dirty="0"/>
              <a:t>J </a:t>
            </a:r>
            <a:r>
              <a:rPr lang="en-GB" dirty="0" err="1"/>
              <a:t>Clin</a:t>
            </a:r>
            <a:r>
              <a:rPr lang="en-GB" dirty="0"/>
              <a:t> </a:t>
            </a:r>
            <a:r>
              <a:rPr lang="en-GB" dirty="0" err="1"/>
              <a:t>Oncol</a:t>
            </a:r>
            <a:r>
              <a:rPr lang="en-GB" dirty="0"/>
              <a:t> </a:t>
            </a:r>
            <a:r>
              <a:rPr lang="en-GB" dirty="0" smtClean="0"/>
              <a:t>2015; 33 </a:t>
            </a:r>
            <a:r>
              <a:rPr lang="en-GB" dirty="0"/>
              <a:t>(</a:t>
            </a:r>
            <a:r>
              <a:rPr lang="en-GB" dirty="0" err="1" smtClean="0"/>
              <a:t>suppl</a:t>
            </a:r>
            <a:r>
              <a:rPr lang="en-GB" dirty="0" smtClean="0"/>
              <a:t>): </a:t>
            </a:r>
            <a:r>
              <a:rPr lang="en-GB" dirty="0" err="1"/>
              <a:t>abstr</a:t>
            </a:r>
            <a:r>
              <a:rPr lang="en-GB" dirty="0"/>
              <a:t> </a:t>
            </a:r>
            <a:r>
              <a:rPr lang="en-GB" dirty="0" smtClean="0"/>
              <a:t>3505</a:t>
            </a:r>
            <a:endParaRPr lang="en-GB" dirty="0"/>
          </a:p>
        </p:txBody>
      </p:sp>
    </p:spTree>
    <p:extLst>
      <p:ext uri="{BB962C8B-B14F-4D97-AF65-F5344CB8AC3E}">
        <p14:creationId xmlns:p14="http://schemas.microsoft.com/office/powerpoint/2010/main" xmlns="" val="17220002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4924425"/>
          </a:xfrm>
          <a:prstGeom prst="rect">
            <a:avLst/>
          </a:prstGeom>
          <a:noFill/>
        </p:spPr>
        <p:txBody>
          <a:bodyPr wrap="square" lIns="0" rtlCol="0">
            <a:spAutoFit/>
          </a:bodyPr>
          <a:lstStyle/>
          <a:p>
            <a:pPr>
              <a:buClr>
                <a:srgbClr val="043882"/>
              </a:buClr>
            </a:pPr>
            <a:r>
              <a:rPr lang="en-GB" sz="1600" b="1" dirty="0">
                <a:solidFill>
                  <a:srgbClr val="4D4D4D"/>
                </a:solidFill>
              </a:rPr>
              <a:t>Study objective</a:t>
            </a:r>
            <a:r>
              <a:rPr lang="en-GB" sz="1600" dirty="0">
                <a:solidFill>
                  <a:srgbClr val="4D4D4D"/>
                </a:solidFill>
              </a:rPr>
              <a:t> </a:t>
            </a:r>
          </a:p>
          <a:p>
            <a:pPr marL="285750" lvl="1" indent="-285750">
              <a:spcAft>
                <a:spcPts val="1200"/>
              </a:spcAft>
              <a:buClr>
                <a:srgbClr val="043882"/>
              </a:buClr>
              <a:buFont typeface="Arial" panose="020B0604020202020204" pitchFamily="34" charset="0"/>
              <a:buChar char="•"/>
            </a:pPr>
            <a:r>
              <a:rPr lang="en-GB" sz="1600" dirty="0">
                <a:solidFill>
                  <a:srgbClr val="4D4D4D"/>
                </a:solidFill>
              </a:rPr>
              <a:t>To </a:t>
            </a:r>
            <a:r>
              <a:rPr lang="en-GB" sz="1600" dirty="0" smtClean="0">
                <a:solidFill>
                  <a:srgbClr val="4D4D4D"/>
                </a:solidFill>
              </a:rPr>
              <a:t>determine the efficacy of anti-PD1 inhibition with pembrolizumab in patients with CRC vs. non-CRC who had mismatch repair (MMR) deficient tumours</a:t>
            </a: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r>
              <a:rPr lang="en-GB" sz="1600" dirty="0" smtClean="0">
                <a:solidFill>
                  <a:srgbClr val="4D4D4D"/>
                </a:solidFill>
              </a:rPr>
              <a:t>Mismatch repair status was determined using standard PCR to ascertain microsatellite instability</a:t>
            </a:r>
          </a:p>
        </p:txBody>
      </p:sp>
      <p:sp>
        <p:nvSpPr>
          <p:cNvPr id="6" name="Title 5"/>
          <p:cNvSpPr>
            <a:spLocks noGrp="1"/>
          </p:cNvSpPr>
          <p:nvPr>
            <p:ph type="title"/>
          </p:nvPr>
        </p:nvSpPr>
        <p:spPr/>
        <p:txBody>
          <a:bodyPr/>
          <a:lstStyle/>
          <a:p>
            <a:r>
              <a:rPr lang="en-GB" sz="1800" dirty="0" smtClean="0"/>
              <a:t>LBA100</a:t>
            </a:r>
            <a:r>
              <a:rPr lang="en-GB" sz="1800" dirty="0"/>
              <a:t>: PD-1 blockade in </a:t>
            </a:r>
            <a:r>
              <a:rPr lang="en-GB" sz="1800" dirty="0" err="1"/>
              <a:t>tumors</a:t>
            </a:r>
            <a:r>
              <a:rPr lang="en-GB" sz="1800" dirty="0"/>
              <a:t> with mismatch repair deficiency </a:t>
            </a:r>
            <a:r>
              <a:rPr lang="en-GB" sz="1800" dirty="0" smtClean="0"/>
              <a:t/>
            </a:r>
            <a:br>
              <a:rPr lang="en-GB" sz="1800" dirty="0" smtClean="0"/>
            </a:br>
            <a:r>
              <a:rPr lang="en-GB" sz="1800" dirty="0" smtClean="0"/>
              <a:t>– Le DT, </a:t>
            </a:r>
            <a:r>
              <a:rPr lang="en-GB" sz="1800" dirty="0"/>
              <a:t>et al</a:t>
            </a:r>
          </a:p>
        </p:txBody>
      </p:sp>
      <p:sp>
        <p:nvSpPr>
          <p:cNvPr id="8" name="Text Placeholder 7"/>
          <p:cNvSpPr>
            <a:spLocks noGrp="1"/>
          </p:cNvSpPr>
          <p:nvPr>
            <p:ph type="body" sz="quarter" idx="11"/>
          </p:nvPr>
        </p:nvSpPr>
        <p:spPr>
          <a:xfrm>
            <a:off x="4648200" y="6096000"/>
            <a:ext cx="4343400" cy="487363"/>
          </a:xfrm>
        </p:spPr>
        <p:txBody>
          <a:bodyPr/>
          <a:lstStyle/>
          <a:p>
            <a:r>
              <a:rPr lang="en-GB" dirty="0" smtClean="0"/>
              <a:t>Le </a:t>
            </a:r>
            <a:r>
              <a:rPr lang="fr-FR" dirty="0"/>
              <a:t>et al. J Clin </a:t>
            </a:r>
            <a:r>
              <a:rPr lang="fr-FR" dirty="0" err="1"/>
              <a:t>Oncol</a:t>
            </a:r>
            <a:r>
              <a:rPr lang="fr-FR" dirty="0"/>
              <a:t> 2015; 33 (</a:t>
            </a:r>
            <a:r>
              <a:rPr lang="fr-FR" dirty="0" err="1" smtClean="0"/>
              <a:t>suppl</a:t>
            </a:r>
            <a:r>
              <a:rPr lang="fr-FR" dirty="0" smtClean="0"/>
              <a:t>): </a:t>
            </a:r>
            <a:r>
              <a:rPr lang="fr-FR" dirty="0" err="1"/>
              <a:t>abstr</a:t>
            </a:r>
            <a:r>
              <a:rPr lang="fr-FR" dirty="0"/>
              <a:t> </a:t>
            </a:r>
            <a:r>
              <a:rPr lang="fr-FR" dirty="0" smtClean="0"/>
              <a:t>LBA100</a:t>
            </a:r>
            <a:endParaRPr lang="en-GB" dirty="0"/>
          </a:p>
        </p:txBody>
      </p:sp>
      <p:sp>
        <p:nvSpPr>
          <p:cNvPr id="25" name="Oval 14"/>
          <p:cNvSpPr>
            <a:spLocks noChangeArrowheads="1"/>
          </p:cNvSpPr>
          <p:nvPr/>
        </p:nvSpPr>
        <p:spPr bwMode="auto">
          <a:xfrm>
            <a:off x="3202722" y="330246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rgbClr val="043882"/>
                </a:solidFill>
                <a:ea typeface="SimSun" pitchFamily="2" charset="-122"/>
              </a:rPr>
              <a:t>R</a:t>
            </a:r>
          </a:p>
        </p:txBody>
      </p:sp>
      <p:cxnSp>
        <p:nvCxnSpPr>
          <p:cNvPr id="27" name="AutoShape 15"/>
          <p:cNvCxnSpPr>
            <a:cxnSpLocks noChangeShapeType="1"/>
            <a:stCxn id="25" idx="0"/>
            <a:endCxn id="37" idx="1"/>
          </p:cNvCxnSpPr>
          <p:nvPr/>
        </p:nvCxnSpPr>
        <p:spPr bwMode="auto">
          <a:xfrm rot="5400000" flipH="1" flipV="1">
            <a:off x="3489172" y="2701717"/>
            <a:ext cx="606094" cy="595399"/>
          </a:xfrm>
          <a:prstGeom prst="bentConnector2">
            <a:avLst/>
          </a:prstGeom>
          <a:noFill/>
          <a:ln w="57150">
            <a:solidFill>
              <a:schemeClr val="bg2">
                <a:lumMod val="60000"/>
                <a:lumOff val="40000"/>
              </a:schemeClr>
            </a:solidFill>
            <a:round/>
            <a:headEnd/>
            <a:tailEnd type="triangle" w="med" len="med"/>
          </a:ln>
        </p:spPr>
      </p:cxnSp>
      <p:cxnSp>
        <p:nvCxnSpPr>
          <p:cNvPr id="28" name="AutoShape 16"/>
          <p:cNvCxnSpPr>
            <a:cxnSpLocks noChangeShapeType="1"/>
            <a:stCxn id="25" idx="4"/>
            <a:endCxn id="35" idx="1"/>
          </p:cNvCxnSpPr>
          <p:nvPr/>
        </p:nvCxnSpPr>
        <p:spPr bwMode="auto">
          <a:xfrm rot="16200000" flipH="1">
            <a:off x="3482959" y="3898224"/>
            <a:ext cx="618521" cy="595398"/>
          </a:xfrm>
          <a:prstGeom prst="bentConnector2">
            <a:avLst/>
          </a:prstGeom>
          <a:noFill/>
          <a:ln w="57150">
            <a:solidFill>
              <a:schemeClr val="bg2">
                <a:lumMod val="60000"/>
                <a:lumOff val="40000"/>
              </a:schemeClr>
            </a:solidFill>
            <a:round/>
            <a:headEnd/>
            <a:tailEnd type="triangle" w="med" len="med"/>
          </a:ln>
        </p:spPr>
      </p:cxnSp>
      <p:sp>
        <p:nvSpPr>
          <p:cNvPr id="29" name="AutoShape 12"/>
          <p:cNvSpPr>
            <a:spLocks noChangeArrowheads="1"/>
          </p:cNvSpPr>
          <p:nvPr/>
        </p:nvSpPr>
        <p:spPr bwMode="auto">
          <a:xfrm>
            <a:off x="8174955" y="4240865"/>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600" b="1" dirty="0">
                <a:solidFill>
                  <a:srgbClr val="FFFFFF"/>
                </a:solidFill>
                <a:ea typeface="SimSun" pitchFamily="2" charset="-122"/>
              </a:rPr>
              <a:t>PD</a:t>
            </a:r>
          </a:p>
        </p:txBody>
      </p:sp>
      <p:sp>
        <p:nvSpPr>
          <p:cNvPr id="30" name="AutoShape 12"/>
          <p:cNvSpPr>
            <a:spLocks noChangeArrowheads="1"/>
          </p:cNvSpPr>
          <p:nvPr/>
        </p:nvSpPr>
        <p:spPr bwMode="auto">
          <a:xfrm>
            <a:off x="8174955" y="24320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600" b="1" dirty="0">
                <a:solidFill>
                  <a:srgbClr val="FFFFFF"/>
                </a:solidFill>
                <a:ea typeface="SimSun" pitchFamily="2" charset="-122"/>
              </a:rPr>
              <a:t>PD</a:t>
            </a:r>
          </a:p>
        </p:txBody>
      </p:sp>
      <p:cxnSp>
        <p:nvCxnSpPr>
          <p:cNvPr id="32" name="AutoShape 19"/>
          <p:cNvCxnSpPr>
            <a:cxnSpLocks noChangeShapeType="1"/>
          </p:cNvCxnSpPr>
          <p:nvPr/>
        </p:nvCxnSpPr>
        <p:spPr bwMode="auto">
          <a:xfrm flipV="1">
            <a:off x="2103270" y="3594563"/>
            <a:ext cx="1099452" cy="551"/>
          </a:xfrm>
          <a:prstGeom prst="straightConnector1">
            <a:avLst/>
          </a:prstGeom>
          <a:noFill/>
          <a:ln w="57150">
            <a:solidFill>
              <a:schemeClr val="bg2">
                <a:lumMod val="60000"/>
                <a:lumOff val="40000"/>
              </a:schemeClr>
            </a:solidFill>
            <a:round/>
            <a:headEnd/>
            <a:tailEnd type="triangle" w="med" len="med"/>
          </a:ln>
        </p:spPr>
      </p:cxnSp>
      <p:cxnSp>
        <p:nvCxnSpPr>
          <p:cNvPr id="33" name="AutoShape 20"/>
          <p:cNvCxnSpPr>
            <a:cxnSpLocks noChangeShapeType="1"/>
          </p:cNvCxnSpPr>
          <p:nvPr/>
        </p:nvCxnSpPr>
        <p:spPr bwMode="auto">
          <a:xfrm>
            <a:off x="7600740" y="4505184"/>
            <a:ext cx="574215" cy="0"/>
          </a:xfrm>
          <a:prstGeom prst="straightConnector1">
            <a:avLst/>
          </a:prstGeom>
          <a:noFill/>
          <a:ln w="57150">
            <a:solidFill>
              <a:schemeClr val="bg2">
                <a:lumMod val="60000"/>
                <a:lumOff val="40000"/>
              </a:schemeClr>
            </a:solidFill>
            <a:prstDash val="sysDot"/>
            <a:round/>
            <a:headEnd/>
            <a:tailEnd type="triangle" w="med" len="med"/>
          </a:ln>
        </p:spPr>
      </p:cxnSp>
      <p:cxnSp>
        <p:nvCxnSpPr>
          <p:cNvPr id="34" name="AutoShape 21"/>
          <p:cNvCxnSpPr>
            <a:cxnSpLocks noChangeShapeType="1"/>
          </p:cNvCxnSpPr>
          <p:nvPr/>
        </p:nvCxnSpPr>
        <p:spPr bwMode="auto">
          <a:xfrm>
            <a:off x="7602320" y="2696369"/>
            <a:ext cx="572635" cy="0"/>
          </a:xfrm>
          <a:prstGeom prst="straightConnector1">
            <a:avLst/>
          </a:prstGeom>
          <a:noFill/>
          <a:ln w="57150">
            <a:solidFill>
              <a:schemeClr val="bg2">
                <a:lumMod val="60000"/>
                <a:lumOff val="40000"/>
              </a:schemeClr>
            </a:solidFill>
            <a:round/>
            <a:headEnd/>
            <a:tailEnd type="triangle" w="med" len="med"/>
          </a:ln>
        </p:spPr>
      </p:cxnSp>
      <p:sp>
        <p:nvSpPr>
          <p:cNvPr id="35" name="AutoShape 12"/>
          <p:cNvSpPr>
            <a:spLocks noChangeArrowheads="1"/>
          </p:cNvSpPr>
          <p:nvPr/>
        </p:nvSpPr>
        <p:spPr bwMode="auto">
          <a:xfrm>
            <a:off x="4089918" y="4094816"/>
            <a:ext cx="3671509" cy="820736"/>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b="1" dirty="0" smtClean="0">
                <a:solidFill>
                  <a:srgbClr val="FFFFFF"/>
                </a:solidFill>
                <a:ea typeface="SimSun" pitchFamily="2" charset="-122"/>
              </a:rPr>
              <a:t>Non-CRC: </a:t>
            </a:r>
            <a:r>
              <a:rPr lang="en-GB" altLang="zh-CN" sz="1600" b="1" dirty="0">
                <a:solidFill>
                  <a:srgbClr val="FFFFFF"/>
                </a:solidFill>
                <a:ea typeface="SimSun" pitchFamily="2" charset="-122"/>
              </a:rPr>
              <a:t>Mismatch repair </a:t>
            </a:r>
            <a:r>
              <a:rPr lang="en-GB" altLang="zh-CN" sz="1600" b="1" dirty="0" smtClean="0">
                <a:solidFill>
                  <a:srgbClr val="FFFFFF"/>
                </a:solidFill>
                <a:ea typeface="SimSun" pitchFamily="2" charset="-122"/>
              </a:rPr>
              <a:t>deficient </a:t>
            </a:r>
            <a:r>
              <a:rPr lang="en-GB" altLang="zh-CN" sz="1600" dirty="0" smtClean="0">
                <a:solidFill>
                  <a:srgbClr val="FFFFFF"/>
                </a:solidFill>
                <a:ea typeface="SimSun" pitchFamily="2" charset="-122"/>
              </a:rPr>
              <a:t>Pembrolizumab </a:t>
            </a:r>
            <a:r>
              <a:rPr lang="en-GB" altLang="zh-CN" sz="1600" dirty="0">
                <a:solidFill>
                  <a:srgbClr val="FFFFFF"/>
                </a:solidFill>
                <a:ea typeface="SimSun" pitchFamily="2" charset="-122"/>
              </a:rPr>
              <a:t>10 mg/kg q2w</a:t>
            </a:r>
            <a:r>
              <a:rPr lang="en-GB" altLang="zh-CN" sz="1600" dirty="0" smtClean="0">
                <a:solidFill>
                  <a:srgbClr val="FFFFFF"/>
                </a:solidFill>
                <a:ea typeface="SimSun" pitchFamily="2" charset="-122"/>
              </a:rPr>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a:t>
            </a:r>
            <a:r>
              <a:rPr lang="en-GB" altLang="zh-CN" sz="1600" dirty="0">
                <a:solidFill>
                  <a:srgbClr val="FFFFFF"/>
                </a:solidFill>
                <a:ea typeface="SimSun" pitchFamily="2" charset="-122"/>
              </a:rPr>
              <a:t>n=25)</a:t>
            </a:r>
          </a:p>
        </p:txBody>
      </p:sp>
      <p:sp>
        <p:nvSpPr>
          <p:cNvPr id="37" name="AutoShape 8"/>
          <p:cNvSpPr>
            <a:spLocks noChangeArrowheads="1"/>
          </p:cNvSpPr>
          <p:nvPr/>
        </p:nvSpPr>
        <p:spPr bwMode="auto">
          <a:xfrm>
            <a:off x="4089919" y="2286000"/>
            <a:ext cx="3673676"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600" b="1" dirty="0" smtClean="0">
                <a:solidFill>
                  <a:srgbClr val="FFFFFF"/>
                </a:solidFill>
                <a:ea typeface="SimSun" pitchFamily="2" charset="-122"/>
              </a:rPr>
              <a:t>CRC: Mismatch repair deficient </a:t>
            </a:r>
            <a:r>
              <a:rPr lang="en-GB" altLang="zh-CN" sz="1600" dirty="0" smtClean="0">
                <a:solidFill>
                  <a:srgbClr val="FFFFFF"/>
                </a:solidFill>
                <a:ea typeface="SimSun" pitchFamily="2" charset="-122"/>
              </a:rPr>
              <a:t>Pembrolizumab 10 mg/kg q2w</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(n=25)</a:t>
            </a:r>
            <a:endParaRPr lang="en-GB" altLang="zh-CN" sz="1600" dirty="0">
              <a:solidFill>
                <a:srgbClr val="FFFFFF"/>
              </a:solidFill>
              <a:ea typeface="SimSun" pitchFamily="2" charset="-122"/>
            </a:endParaRPr>
          </a:p>
        </p:txBody>
      </p:sp>
      <p:sp>
        <p:nvSpPr>
          <p:cNvPr id="39" name="AutoShape 12"/>
          <p:cNvSpPr>
            <a:spLocks noChangeArrowheads="1"/>
          </p:cNvSpPr>
          <p:nvPr/>
        </p:nvSpPr>
        <p:spPr bwMode="auto">
          <a:xfrm>
            <a:off x="8174955" y="3330245"/>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600" b="1" dirty="0">
                <a:solidFill>
                  <a:srgbClr val="FFFFFF"/>
                </a:solidFill>
                <a:ea typeface="SimSun" pitchFamily="2" charset="-122"/>
              </a:rPr>
              <a:t>PD</a:t>
            </a:r>
          </a:p>
        </p:txBody>
      </p:sp>
      <p:cxnSp>
        <p:nvCxnSpPr>
          <p:cNvPr id="40" name="AutoShape 21"/>
          <p:cNvCxnSpPr>
            <a:cxnSpLocks noChangeShapeType="1"/>
          </p:cNvCxnSpPr>
          <p:nvPr/>
        </p:nvCxnSpPr>
        <p:spPr bwMode="auto">
          <a:xfrm>
            <a:off x="7602320" y="3594563"/>
            <a:ext cx="572635" cy="0"/>
          </a:xfrm>
          <a:prstGeom prst="straightConnector1">
            <a:avLst/>
          </a:prstGeom>
          <a:noFill/>
          <a:ln w="57150">
            <a:solidFill>
              <a:schemeClr val="bg2">
                <a:lumMod val="60000"/>
                <a:lumOff val="40000"/>
              </a:schemeClr>
            </a:solidFill>
            <a:round/>
            <a:headEnd/>
            <a:tailEnd type="triangle" w="med" len="med"/>
          </a:ln>
        </p:spPr>
      </p:cxnSp>
      <p:sp>
        <p:nvSpPr>
          <p:cNvPr id="41" name="AutoShape 8"/>
          <p:cNvSpPr>
            <a:spLocks noChangeArrowheads="1"/>
          </p:cNvSpPr>
          <p:nvPr/>
        </p:nvSpPr>
        <p:spPr bwMode="auto">
          <a:xfrm>
            <a:off x="4089919" y="3184195"/>
            <a:ext cx="3673676"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en-GB" altLang="zh-CN" sz="1600" b="1" dirty="0" smtClean="0">
                <a:solidFill>
                  <a:srgbClr val="4D4D4D"/>
                </a:solidFill>
                <a:ea typeface="SimSun" pitchFamily="2" charset="-122"/>
              </a:rPr>
              <a:t>CRC: </a:t>
            </a:r>
            <a:r>
              <a:rPr lang="en-GB" altLang="zh-CN" sz="1600" b="1" dirty="0">
                <a:solidFill>
                  <a:srgbClr val="4D4D4D"/>
                </a:solidFill>
                <a:ea typeface="SimSun" pitchFamily="2" charset="-122"/>
              </a:rPr>
              <a:t>Mismatch repair </a:t>
            </a:r>
            <a:r>
              <a:rPr lang="en-GB" altLang="zh-CN" sz="1600" b="1" dirty="0" smtClean="0">
                <a:solidFill>
                  <a:srgbClr val="4D4D4D"/>
                </a:solidFill>
                <a:ea typeface="SimSun" pitchFamily="2" charset="-122"/>
              </a:rPr>
              <a:t>proficient </a:t>
            </a:r>
            <a:r>
              <a:rPr lang="en-GB" altLang="zh-CN" sz="1600" dirty="0" smtClean="0">
                <a:solidFill>
                  <a:srgbClr val="4D4D4D"/>
                </a:solidFill>
                <a:ea typeface="SimSun" pitchFamily="2" charset="-122"/>
              </a:rPr>
              <a:t>Pembrolizumab </a:t>
            </a:r>
            <a:r>
              <a:rPr lang="en-GB" altLang="zh-CN" sz="1600" dirty="0">
                <a:solidFill>
                  <a:srgbClr val="4D4D4D"/>
                </a:solidFill>
                <a:ea typeface="SimSun" pitchFamily="2" charset="-122"/>
              </a:rPr>
              <a:t>10 mg/kg q2w</a:t>
            </a:r>
            <a:r>
              <a:rPr lang="en-GB" altLang="zh-CN" sz="1600" dirty="0" smtClean="0">
                <a:solidFill>
                  <a:srgbClr val="4D4D4D"/>
                </a:solidFill>
                <a:ea typeface="SimSun" pitchFamily="2" charset="-122"/>
              </a:rPr>
              <a:t> </a:t>
            </a:r>
            <a:br>
              <a:rPr lang="en-GB" altLang="zh-CN" sz="1600" dirty="0" smtClean="0">
                <a:solidFill>
                  <a:srgbClr val="4D4D4D"/>
                </a:solidFill>
                <a:ea typeface="SimSun" pitchFamily="2" charset="-122"/>
              </a:rPr>
            </a:br>
            <a:r>
              <a:rPr lang="en-GB" altLang="zh-CN" sz="1600" dirty="0" smtClean="0">
                <a:solidFill>
                  <a:srgbClr val="4D4D4D"/>
                </a:solidFill>
                <a:ea typeface="SimSun" pitchFamily="2" charset="-122"/>
              </a:rPr>
              <a:t>(</a:t>
            </a:r>
            <a:r>
              <a:rPr lang="en-GB" altLang="zh-CN" sz="1600" dirty="0">
                <a:solidFill>
                  <a:srgbClr val="4D4D4D"/>
                </a:solidFill>
                <a:ea typeface="SimSun" pitchFamily="2" charset="-122"/>
              </a:rPr>
              <a:t>n=25)</a:t>
            </a:r>
          </a:p>
        </p:txBody>
      </p:sp>
      <p:cxnSp>
        <p:nvCxnSpPr>
          <p:cNvPr id="42" name="AutoShape 19"/>
          <p:cNvCxnSpPr>
            <a:cxnSpLocks noChangeShapeType="1"/>
            <a:endCxn id="41" idx="1"/>
          </p:cNvCxnSpPr>
          <p:nvPr/>
        </p:nvCxnSpPr>
        <p:spPr bwMode="auto">
          <a:xfrm flipV="1">
            <a:off x="3786317" y="3594564"/>
            <a:ext cx="303602" cy="552"/>
          </a:xfrm>
          <a:prstGeom prst="straightConnector1">
            <a:avLst/>
          </a:prstGeom>
          <a:noFill/>
          <a:ln w="57150">
            <a:solidFill>
              <a:schemeClr val="bg2">
                <a:lumMod val="60000"/>
                <a:lumOff val="40000"/>
              </a:schemeClr>
            </a:solidFill>
            <a:round/>
            <a:headEnd/>
            <a:tailEnd type="triangle" w="med" len="med"/>
          </a:ln>
        </p:spPr>
      </p:cxnSp>
      <p:sp>
        <p:nvSpPr>
          <p:cNvPr id="43" name="Rectangle 9"/>
          <p:cNvSpPr txBox="1">
            <a:spLocks noChangeArrowheads="1"/>
          </p:cNvSpPr>
          <p:nvPr/>
        </p:nvSpPr>
        <p:spPr>
          <a:xfrm>
            <a:off x="271423" y="4796598"/>
            <a:ext cx="4130676" cy="741007"/>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A0A0A0"/>
                </a:solidFill>
              </a:rPr>
              <a:t>PRIMARY ENDPOINTS</a:t>
            </a:r>
          </a:p>
          <a:p>
            <a:pPr>
              <a:buClr>
                <a:srgbClr val="043882"/>
              </a:buClr>
            </a:pPr>
            <a:r>
              <a:rPr lang="en-GB" sz="1600" kern="0" dirty="0" smtClean="0"/>
              <a:t>Immune-related PFS; response rate</a:t>
            </a:r>
          </a:p>
        </p:txBody>
      </p:sp>
      <p:sp>
        <p:nvSpPr>
          <p:cNvPr id="48" name="AutoShape 9"/>
          <p:cNvSpPr>
            <a:spLocks noChangeArrowheads="1"/>
          </p:cNvSpPr>
          <p:nvPr/>
        </p:nvSpPr>
        <p:spPr bwMode="auto">
          <a:xfrm>
            <a:off x="174170" y="3261970"/>
            <a:ext cx="2729964" cy="656077"/>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smtClean="0">
                <a:solidFill>
                  <a:srgbClr val="043882"/>
                </a:solidFill>
                <a:ea typeface="SimSun" pitchFamily="2" charset="-122"/>
              </a:rPr>
              <a:t>Key patient inclusion criteria</a:t>
            </a:r>
          </a:p>
          <a:p>
            <a:pPr marL="285750" indent="-285750" defTabSz="892175" eaLnBrk="0" hangingPunct="0">
              <a:spcAft>
                <a:spcPct val="30000"/>
              </a:spcAft>
              <a:buFont typeface="Arial" panose="020B0604020202020204" pitchFamily="34" charset="0"/>
              <a:buChar char="•"/>
            </a:pPr>
            <a:r>
              <a:rPr lang="en-US" altLang="zh-CN" sz="1600" dirty="0" smtClean="0">
                <a:solidFill>
                  <a:srgbClr val="043882"/>
                </a:solidFill>
                <a:ea typeface="SimSun" pitchFamily="2" charset="-122"/>
              </a:rPr>
              <a:t>CRC or non-CRC</a:t>
            </a:r>
            <a:endParaRPr lang="en-GB" altLang="zh-CN" sz="1600" dirty="0" smtClean="0">
              <a:solidFill>
                <a:srgbClr val="043882"/>
              </a:solidFill>
              <a:ea typeface="SimSun" pitchFamily="2" charset="-122"/>
            </a:endParaRPr>
          </a:p>
        </p:txBody>
      </p:sp>
    </p:spTree>
    <p:extLst>
      <p:ext uri="{BB962C8B-B14F-4D97-AF65-F5344CB8AC3E}">
        <p14:creationId xmlns:p14="http://schemas.microsoft.com/office/powerpoint/2010/main" xmlns="" val="30442859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3539430"/>
          </a:xfrm>
          <a:prstGeom prst="rect">
            <a:avLst/>
          </a:prstGeom>
          <a:noFill/>
        </p:spPr>
        <p:txBody>
          <a:bodyPr wrap="square" lIns="0" rtlCol="0">
            <a:spAutoFit/>
          </a:bodyPr>
          <a:lstStyle/>
          <a:p>
            <a:pPr>
              <a:buClr>
                <a:srgbClr val="043882"/>
              </a:buClr>
            </a:pPr>
            <a:r>
              <a:rPr lang="en-GB" sz="1600" b="1" dirty="0" smtClean="0">
                <a:solidFill>
                  <a:srgbClr val="4D4D4D"/>
                </a:solidFill>
              </a:rPr>
              <a:t>Key results</a:t>
            </a: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p:txBody>
      </p:sp>
      <p:sp>
        <p:nvSpPr>
          <p:cNvPr id="6" name="Title 5"/>
          <p:cNvSpPr>
            <a:spLocks noGrp="1"/>
          </p:cNvSpPr>
          <p:nvPr>
            <p:ph type="title"/>
          </p:nvPr>
        </p:nvSpPr>
        <p:spPr/>
        <p:txBody>
          <a:bodyPr/>
          <a:lstStyle/>
          <a:p>
            <a:r>
              <a:rPr lang="en-GB" sz="1800" dirty="0" smtClean="0"/>
              <a:t>LBA100</a:t>
            </a:r>
            <a:r>
              <a:rPr lang="en-GB" sz="1800" dirty="0"/>
              <a:t>: PD-1 blockade in </a:t>
            </a:r>
            <a:r>
              <a:rPr lang="en-GB" sz="1800" dirty="0" err="1"/>
              <a:t>tumors</a:t>
            </a:r>
            <a:r>
              <a:rPr lang="en-GB" sz="1800" dirty="0"/>
              <a:t> with mismatch repair deficiency </a:t>
            </a:r>
            <a:r>
              <a:rPr lang="en-GB" sz="1800" dirty="0" smtClean="0"/>
              <a:t/>
            </a:r>
            <a:br>
              <a:rPr lang="en-GB" sz="1800" dirty="0" smtClean="0"/>
            </a:br>
            <a:r>
              <a:rPr lang="en-GB" sz="1800" dirty="0" smtClean="0"/>
              <a:t>– Le DT, </a:t>
            </a:r>
            <a:r>
              <a:rPr lang="en-GB" sz="1800" dirty="0"/>
              <a:t>et al</a:t>
            </a:r>
          </a:p>
        </p:txBody>
      </p:sp>
      <p:sp>
        <p:nvSpPr>
          <p:cNvPr id="8" name="Text Placeholder 7"/>
          <p:cNvSpPr>
            <a:spLocks noGrp="1"/>
          </p:cNvSpPr>
          <p:nvPr>
            <p:ph type="body" sz="quarter" idx="11"/>
          </p:nvPr>
        </p:nvSpPr>
        <p:spPr>
          <a:xfrm>
            <a:off x="4648200" y="6096000"/>
            <a:ext cx="4343400" cy="487363"/>
          </a:xfrm>
        </p:spPr>
        <p:txBody>
          <a:bodyPr/>
          <a:lstStyle/>
          <a:p>
            <a:r>
              <a:rPr lang="en-GB" dirty="0"/>
              <a:t>Le </a:t>
            </a:r>
            <a:r>
              <a:rPr lang="fr-FR" dirty="0"/>
              <a:t>et al. J Clin </a:t>
            </a:r>
            <a:r>
              <a:rPr lang="fr-FR" dirty="0" err="1"/>
              <a:t>Oncol</a:t>
            </a:r>
            <a:r>
              <a:rPr lang="fr-FR" dirty="0"/>
              <a:t> 2015; 33 (</a:t>
            </a:r>
            <a:r>
              <a:rPr lang="fr-FR" dirty="0" err="1"/>
              <a:t>suppl</a:t>
            </a:r>
            <a:r>
              <a:rPr lang="fr-FR" dirty="0"/>
              <a:t>): </a:t>
            </a:r>
            <a:r>
              <a:rPr lang="fr-FR" dirty="0" err="1"/>
              <a:t>abstr</a:t>
            </a:r>
            <a:r>
              <a:rPr lang="fr-FR" dirty="0"/>
              <a:t> LBA100</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xmlns="" val="3256343075"/>
              </p:ext>
            </p:extLst>
          </p:nvPr>
        </p:nvGraphicFramePr>
        <p:xfrm>
          <a:off x="369888" y="1640840"/>
          <a:ext cx="8404224" cy="1259840"/>
        </p:xfrm>
        <a:graphic>
          <a:graphicData uri="http://schemas.openxmlformats.org/drawingml/2006/table">
            <a:tbl>
              <a:tblPr firstRow="1" bandRow="1">
                <a:tableStyleId>{69012ECD-51FC-41F1-AA8D-1B2483CD663E}</a:tableStyleId>
              </a:tblPr>
              <a:tblGrid>
                <a:gridCol w="1535112"/>
                <a:gridCol w="2289704"/>
                <a:gridCol w="2289704"/>
                <a:gridCol w="2289704"/>
              </a:tblGrid>
              <a:tr h="370840">
                <a:tc>
                  <a:txBody>
                    <a:bodyPr/>
                    <a:lstStyle/>
                    <a:p>
                      <a:pPr algn="l"/>
                      <a:endParaRPr lang="en-GB" sz="1400" dirty="0"/>
                    </a:p>
                  </a:txBody>
                  <a:tcPr anchor="ctr"/>
                </a:tc>
                <a:tc>
                  <a:txBody>
                    <a:bodyPr/>
                    <a:lstStyle/>
                    <a:p>
                      <a:pPr algn="ctr"/>
                      <a:r>
                        <a:rPr lang="en-GB" sz="1400" dirty="0" smtClean="0">
                          <a:solidFill>
                            <a:schemeClr val="tx2"/>
                          </a:solidFill>
                        </a:rPr>
                        <a:t>MMR-deficient CRC (n=13)</a:t>
                      </a:r>
                      <a:endParaRPr lang="en-GB" sz="1400" dirty="0">
                        <a:solidFill>
                          <a:schemeClr val="tx2"/>
                        </a:solidFill>
                      </a:endParaRPr>
                    </a:p>
                  </a:txBody>
                  <a:tcPr anchor="ctr"/>
                </a:tc>
                <a:tc>
                  <a:txBody>
                    <a:bodyPr/>
                    <a:lstStyle/>
                    <a:p>
                      <a:pPr algn="ctr"/>
                      <a:r>
                        <a:rPr lang="en-GB" sz="1400" dirty="0" smtClean="0">
                          <a:solidFill>
                            <a:schemeClr val="tx2"/>
                          </a:solidFill>
                        </a:rPr>
                        <a:t>MMR-proficient</a:t>
                      </a:r>
                      <a:r>
                        <a:rPr lang="en-GB" sz="1400" baseline="0" dirty="0" smtClean="0">
                          <a:solidFill>
                            <a:schemeClr val="tx2"/>
                          </a:solidFill>
                        </a:rPr>
                        <a:t> CRC (n=25)</a:t>
                      </a:r>
                      <a:endParaRPr lang="en-GB" sz="1400" dirty="0">
                        <a:solidFill>
                          <a:schemeClr val="tx2"/>
                        </a:solidFill>
                      </a:endParaRPr>
                    </a:p>
                  </a:txBody>
                  <a:tcPr anchor="ctr"/>
                </a:tc>
                <a:tc>
                  <a:txBody>
                    <a:bodyPr/>
                    <a:lstStyle/>
                    <a:p>
                      <a:pPr algn="ctr"/>
                      <a:r>
                        <a:rPr lang="en-GB" sz="1400" dirty="0" smtClean="0">
                          <a:solidFill>
                            <a:schemeClr val="tx2"/>
                          </a:solidFill>
                        </a:rPr>
                        <a:t>MMR-deficient non-CRC (n=10)</a:t>
                      </a:r>
                      <a:endParaRPr lang="en-GB" sz="1400" dirty="0">
                        <a:solidFill>
                          <a:schemeClr val="tx2"/>
                        </a:solidFill>
                      </a:endParaRPr>
                    </a:p>
                  </a:txBody>
                  <a:tcPr anchor="ctr"/>
                </a:tc>
              </a:tr>
              <a:tr h="370840">
                <a:tc>
                  <a:txBody>
                    <a:bodyPr/>
                    <a:lstStyle/>
                    <a:p>
                      <a:pPr algn="l"/>
                      <a:r>
                        <a:rPr lang="en-GB" sz="1400" dirty="0" smtClean="0"/>
                        <a:t>ORR, %</a:t>
                      </a:r>
                      <a:endParaRPr lang="en-GB" sz="1400" dirty="0"/>
                    </a:p>
                  </a:txBody>
                  <a:tcPr anchor="ctr"/>
                </a:tc>
                <a:tc>
                  <a:txBody>
                    <a:bodyPr/>
                    <a:lstStyle/>
                    <a:p>
                      <a:pPr algn="ctr"/>
                      <a:r>
                        <a:rPr lang="en-GB" sz="1400" dirty="0" smtClean="0"/>
                        <a:t>62</a:t>
                      </a:r>
                      <a:endParaRPr lang="en-GB" sz="1400" dirty="0"/>
                    </a:p>
                  </a:txBody>
                  <a:tcPr anchor="ctr"/>
                </a:tc>
                <a:tc>
                  <a:txBody>
                    <a:bodyPr/>
                    <a:lstStyle/>
                    <a:p>
                      <a:pPr algn="ctr"/>
                      <a:r>
                        <a:rPr lang="en-GB" sz="1400" dirty="0" smtClean="0"/>
                        <a:t>0</a:t>
                      </a:r>
                      <a:endParaRPr lang="en-GB" sz="1400" dirty="0"/>
                    </a:p>
                  </a:txBody>
                  <a:tcPr anchor="ctr"/>
                </a:tc>
                <a:tc>
                  <a:txBody>
                    <a:bodyPr/>
                    <a:lstStyle/>
                    <a:p>
                      <a:pPr algn="ctr"/>
                      <a:r>
                        <a:rPr lang="en-GB" sz="1400" dirty="0" smtClean="0"/>
                        <a:t>60</a:t>
                      </a:r>
                      <a:endParaRPr lang="en-GB" sz="1400" dirty="0"/>
                    </a:p>
                  </a:txBody>
                  <a:tcPr anchor="ctr"/>
                </a:tc>
              </a:tr>
              <a:tr h="370840">
                <a:tc>
                  <a:txBody>
                    <a:bodyPr/>
                    <a:lstStyle/>
                    <a:p>
                      <a:pPr algn="l"/>
                      <a:r>
                        <a:rPr lang="en-GB" sz="1400" dirty="0" smtClean="0"/>
                        <a:t>DCR, %</a:t>
                      </a:r>
                      <a:endParaRPr lang="en-GB" sz="1400" dirty="0"/>
                    </a:p>
                  </a:txBody>
                  <a:tcPr anchor="ctr"/>
                </a:tc>
                <a:tc>
                  <a:txBody>
                    <a:bodyPr/>
                    <a:lstStyle/>
                    <a:p>
                      <a:pPr algn="ctr"/>
                      <a:r>
                        <a:rPr lang="en-GB" sz="1400" dirty="0" smtClean="0"/>
                        <a:t>92</a:t>
                      </a:r>
                      <a:endParaRPr lang="en-GB" sz="1400" dirty="0"/>
                    </a:p>
                  </a:txBody>
                  <a:tcPr anchor="ctr"/>
                </a:tc>
                <a:tc>
                  <a:txBody>
                    <a:bodyPr/>
                    <a:lstStyle/>
                    <a:p>
                      <a:pPr algn="ctr"/>
                      <a:r>
                        <a:rPr lang="en-GB" sz="1400" dirty="0" smtClean="0"/>
                        <a:t>16</a:t>
                      </a:r>
                      <a:endParaRPr lang="en-GB" sz="1400" dirty="0"/>
                    </a:p>
                  </a:txBody>
                  <a:tcPr anchor="ctr"/>
                </a:tc>
                <a:tc>
                  <a:txBody>
                    <a:bodyPr/>
                    <a:lstStyle/>
                    <a:p>
                      <a:pPr algn="ctr"/>
                      <a:r>
                        <a:rPr lang="en-GB" sz="1400" dirty="0" smtClean="0"/>
                        <a:t>70</a:t>
                      </a:r>
                      <a:endParaRPr lang="en-GB" sz="1400" dirty="0"/>
                    </a:p>
                  </a:txBody>
                  <a:tcPr anchor="ctr"/>
                </a:tc>
              </a:tr>
            </a:tbl>
          </a:graphicData>
        </a:graphic>
      </p:graphicFrame>
      <p:grpSp>
        <p:nvGrpSpPr>
          <p:cNvPr id="11" name="Group 10"/>
          <p:cNvGrpSpPr/>
          <p:nvPr/>
        </p:nvGrpSpPr>
        <p:grpSpPr>
          <a:xfrm>
            <a:off x="1978671" y="3139522"/>
            <a:ext cx="5186659" cy="3058638"/>
            <a:chOff x="1947967" y="3028444"/>
            <a:chExt cx="5186659" cy="3058638"/>
          </a:xfrm>
        </p:grpSpPr>
        <p:sp>
          <p:nvSpPr>
            <p:cNvPr id="12" name="Rectangle 11"/>
            <p:cNvSpPr/>
            <p:nvPr/>
          </p:nvSpPr>
          <p:spPr>
            <a:xfrm>
              <a:off x="2882390" y="3849720"/>
              <a:ext cx="88089" cy="7423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 name="Rectangle 12"/>
            <p:cNvSpPr/>
            <p:nvPr/>
          </p:nvSpPr>
          <p:spPr>
            <a:xfrm>
              <a:off x="2969337" y="3849720"/>
              <a:ext cx="88089" cy="7423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 name="Rectangle 13"/>
            <p:cNvSpPr/>
            <p:nvPr/>
          </p:nvSpPr>
          <p:spPr>
            <a:xfrm>
              <a:off x="3055151" y="3914365"/>
              <a:ext cx="88089" cy="6777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 name="Rectangle 14"/>
            <p:cNvSpPr/>
            <p:nvPr/>
          </p:nvSpPr>
          <p:spPr>
            <a:xfrm>
              <a:off x="3141813" y="3987454"/>
              <a:ext cx="88089" cy="6046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 name="Rectangle 16"/>
            <p:cNvSpPr/>
            <p:nvPr/>
          </p:nvSpPr>
          <p:spPr>
            <a:xfrm>
              <a:off x="3204684" y="4039352"/>
              <a:ext cx="88089" cy="5527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 name="Rectangle 17"/>
            <p:cNvSpPr/>
            <p:nvPr/>
          </p:nvSpPr>
          <p:spPr>
            <a:xfrm>
              <a:off x="3288011" y="4075071"/>
              <a:ext cx="88089" cy="5170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9" name="Rectangle 18"/>
            <p:cNvSpPr/>
            <p:nvPr/>
          </p:nvSpPr>
          <p:spPr>
            <a:xfrm>
              <a:off x="3370633" y="4115552"/>
              <a:ext cx="88089" cy="4765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0" name="Rectangle 19"/>
            <p:cNvSpPr/>
            <p:nvPr/>
          </p:nvSpPr>
          <p:spPr>
            <a:xfrm>
              <a:off x="3457074" y="4124082"/>
              <a:ext cx="88089" cy="46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1" name="Rectangle 20"/>
            <p:cNvSpPr/>
            <p:nvPr/>
          </p:nvSpPr>
          <p:spPr>
            <a:xfrm>
              <a:off x="3545896" y="4219011"/>
              <a:ext cx="88089" cy="3730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2" name="Rectangle 21"/>
            <p:cNvSpPr/>
            <p:nvPr/>
          </p:nvSpPr>
          <p:spPr>
            <a:xfrm>
              <a:off x="3634782" y="4268443"/>
              <a:ext cx="88089" cy="32363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3" name="Rectangle 22"/>
            <p:cNvSpPr/>
            <p:nvPr/>
          </p:nvSpPr>
          <p:spPr>
            <a:xfrm>
              <a:off x="3723188" y="4331686"/>
              <a:ext cx="88089" cy="2603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4" name="Rectangle 23"/>
            <p:cNvSpPr/>
            <p:nvPr/>
          </p:nvSpPr>
          <p:spPr>
            <a:xfrm>
              <a:off x="3809213" y="4359078"/>
              <a:ext cx="88089" cy="233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 name="Rectangle 24"/>
            <p:cNvSpPr/>
            <p:nvPr/>
          </p:nvSpPr>
          <p:spPr>
            <a:xfrm>
              <a:off x="3897302" y="4359078"/>
              <a:ext cx="88089" cy="233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 name="Rectangle 25"/>
            <p:cNvSpPr/>
            <p:nvPr/>
          </p:nvSpPr>
          <p:spPr>
            <a:xfrm>
              <a:off x="3973486" y="4407436"/>
              <a:ext cx="88089" cy="1846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 name="Rectangle 26"/>
            <p:cNvSpPr/>
            <p:nvPr/>
          </p:nvSpPr>
          <p:spPr>
            <a:xfrm>
              <a:off x="4061575" y="4475020"/>
              <a:ext cx="88089" cy="1170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9" name="Rectangle 28"/>
            <p:cNvSpPr/>
            <p:nvPr/>
          </p:nvSpPr>
          <p:spPr>
            <a:xfrm>
              <a:off x="4145177" y="4489306"/>
              <a:ext cx="97708" cy="1027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 name="Rectangle 29"/>
            <p:cNvSpPr/>
            <p:nvPr/>
          </p:nvSpPr>
          <p:spPr>
            <a:xfrm>
              <a:off x="4242885" y="4508191"/>
              <a:ext cx="88089" cy="838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1" name="Rectangle 30"/>
            <p:cNvSpPr/>
            <p:nvPr/>
          </p:nvSpPr>
          <p:spPr>
            <a:xfrm>
              <a:off x="4332192" y="4516495"/>
              <a:ext cx="88089" cy="755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2" name="Rectangle 31"/>
            <p:cNvSpPr/>
            <p:nvPr/>
          </p:nvSpPr>
          <p:spPr>
            <a:xfrm>
              <a:off x="4423966" y="4570482"/>
              <a:ext cx="180000" cy="2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 name="Rectangle 32"/>
            <p:cNvSpPr/>
            <p:nvPr/>
          </p:nvSpPr>
          <p:spPr>
            <a:xfrm>
              <a:off x="4603966" y="4570660"/>
              <a:ext cx="88089" cy="2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4" name="Rectangle 33"/>
            <p:cNvSpPr/>
            <p:nvPr/>
          </p:nvSpPr>
          <p:spPr>
            <a:xfrm>
              <a:off x="4692055" y="4599510"/>
              <a:ext cx="88089" cy="623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 name="Rectangle 34"/>
            <p:cNvSpPr/>
            <p:nvPr/>
          </p:nvSpPr>
          <p:spPr>
            <a:xfrm>
              <a:off x="5562198" y="4599510"/>
              <a:ext cx="88089" cy="574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 name="Rectangle 35"/>
            <p:cNvSpPr/>
            <p:nvPr/>
          </p:nvSpPr>
          <p:spPr>
            <a:xfrm>
              <a:off x="5914338" y="4599510"/>
              <a:ext cx="88089" cy="697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 name="Rectangle 36"/>
            <p:cNvSpPr/>
            <p:nvPr/>
          </p:nvSpPr>
          <p:spPr>
            <a:xfrm>
              <a:off x="6261268" y="4599510"/>
              <a:ext cx="88089" cy="9794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9" name="Rectangle 38"/>
            <p:cNvSpPr/>
            <p:nvPr/>
          </p:nvSpPr>
          <p:spPr>
            <a:xfrm>
              <a:off x="6351082" y="4599510"/>
              <a:ext cx="88089" cy="97941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0" name="Rectangle 39"/>
            <p:cNvSpPr/>
            <p:nvPr/>
          </p:nvSpPr>
          <p:spPr>
            <a:xfrm>
              <a:off x="6438391" y="4599510"/>
              <a:ext cx="88089" cy="1279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1" name="Rectangle 40"/>
            <p:cNvSpPr/>
            <p:nvPr/>
          </p:nvSpPr>
          <p:spPr>
            <a:xfrm>
              <a:off x="6516320" y="4599510"/>
              <a:ext cx="88089" cy="13468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2" name="Rectangle 41"/>
            <p:cNvSpPr/>
            <p:nvPr/>
          </p:nvSpPr>
          <p:spPr>
            <a:xfrm>
              <a:off x="4780144" y="4599510"/>
              <a:ext cx="88089"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3" name="Rectangle 42"/>
            <p:cNvSpPr/>
            <p:nvPr/>
          </p:nvSpPr>
          <p:spPr>
            <a:xfrm>
              <a:off x="4868233" y="4599510"/>
              <a:ext cx="88089"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4" name="Rectangle 43"/>
            <p:cNvSpPr/>
            <p:nvPr/>
          </p:nvSpPr>
          <p:spPr>
            <a:xfrm>
              <a:off x="4956322" y="4599510"/>
              <a:ext cx="88089" cy="1601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5" name="Rectangle 44"/>
            <p:cNvSpPr/>
            <p:nvPr/>
          </p:nvSpPr>
          <p:spPr>
            <a:xfrm>
              <a:off x="5044411" y="4599510"/>
              <a:ext cx="88089" cy="169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 name="Rectangle 46"/>
            <p:cNvSpPr/>
            <p:nvPr/>
          </p:nvSpPr>
          <p:spPr>
            <a:xfrm>
              <a:off x="5132500" y="4599510"/>
              <a:ext cx="88089" cy="169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8" name="Rectangle 47"/>
            <p:cNvSpPr/>
            <p:nvPr/>
          </p:nvSpPr>
          <p:spPr>
            <a:xfrm>
              <a:off x="5220885" y="4599510"/>
              <a:ext cx="88089" cy="2077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9" name="Rectangle 48"/>
            <p:cNvSpPr/>
            <p:nvPr/>
          </p:nvSpPr>
          <p:spPr>
            <a:xfrm>
              <a:off x="5306889" y="4599510"/>
              <a:ext cx="88089" cy="2077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 name="Rectangle 49"/>
            <p:cNvSpPr/>
            <p:nvPr/>
          </p:nvSpPr>
          <p:spPr>
            <a:xfrm>
              <a:off x="5389512" y="4599510"/>
              <a:ext cx="88089" cy="4669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1" name="Rectangle 50"/>
            <p:cNvSpPr/>
            <p:nvPr/>
          </p:nvSpPr>
          <p:spPr>
            <a:xfrm>
              <a:off x="5475220" y="4599510"/>
              <a:ext cx="88089" cy="507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2" name="Rectangle 51"/>
            <p:cNvSpPr/>
            <p:nvPr/>
          </p:nvSpPr>
          <p:spPr>
            <a:xfrm>
              <a:off x="5650287" y="4599510"/>
              <a:ext cx="88089" cy="5959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3" name="Rectangle 52"/>
            <p:cNvSpPr/>
            <p:nvPr/>
          </p:nvSpPr>
          <p:spPr>
            <a:xfrm>
              <a:off x="5738376" y="4599510"/>
              <a:ext cx="88089" cy="61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4" name="Rectangle 53"/>
            <p:cNvSpPr/>
            <p:nvPr/>
          </p:nvSpPr>
          <p:spPr>
            <a:xfrm>
              <a:off x="5826249" y="4599510"/>
              <a:ext cx="88089" cy="6398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5" name="Rectangle 54"/>
            <p:cNvSpPr/>
            <p:nvPr/>
          </p:nvSpPr>
          <p:spPr>
            <a:xfrm>
              <a:off x="6002427" y="4599510"/>
              <a:ext cx="88089" cy="6953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6" name="Rectangle 55"/>
            <p:cNvSpPr/>
            <p:nvPr/>
          </p:nvSpPr>
          <p:spPr>
            <a:xfrm>
              <a:off x="6090516" y="4599510"/>
              <a:ext cx="88089" cy="729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7" name="Rectangle 56"/>
            <p:cNvSpPr/>
            <p:nvPr/>
          </p:nvSpPr>
          <p:spPr>
            <a:xfrm>
              <a:off x="6178645" y="4599510"/>
              <a:ext cx="88089" cy="9213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8" name="TextBox 57"/>
            <p:cNvSpPr txBox="1"/>
            <p:nvPr/>
          </p:nvSpPr>
          <p:spPr>
            <a:xfrm rot="16200000">
              <a:off x="780821" y="4473388"/>
              <a:ext cx="2642070" cy="307777"/>
            </a:xfrm>
            <a:prstGeom prst="rect">
              <a:avLst/>
            </a:prstGeom>
            <a:noFill/>
          </p:spPr>
          <p:txBody>
            <a:bodyPr wrap="none" rtlCol="0">
              <a:spAutoFit/>
            </a:bodyPr>
            <a:lstStyle/>
            <a:p>
              <a:pPr algn="ctr"/>
              <a:r>
                <a:rPr lang="en-GB" sz="1400" b="1" dirty="0" smtClean="0">
                  <a:solidFill>
                    <a:srgbClr val="4D4D4D"/>
                  </a:solidFill>
                </a:rPr>
                <a:t>% change from baseline SLD</a:t>
              </a:r>
              <a:endParaRPr lang="en-GB" sz="1400" b="1" dirty="0">
                <a:solidFill>
                  <a:srgbClr val="4D4D4D"/>
                </a:solidFill>
              </a:endParaRPr>
            </a:p>
          </p:txBody>
        </p:sp>
        <p:sp>
          <p:nvSpPr>
            <p:cNvPr id="59" name="TextBox 58"/>
            <p:cNvSpPr txBox="1"/>
            <p:nvPr/>
          </p:nvSpPr>
          <p:spPr>
            <a:xfrm>
              <a:off x="2334196" y="3116009"/>
              <a:ext cx="482824" cy="307777"/>
            </a:xfrm>
            <a:prstGeom prst="rect">
              <a:avLst/>
            </a:prstGeom>
            <a:noFill/>
          </p:spPr>
          <p:txBody>
            <a:bodyPr wrap="none" rtlCol="0">
              <a:spAutoFit/>
            </a:bodyPr>
            <a:lstStyle/>
            <a:p>
              <a:pPr algn="r"/>
              <a:r>
                <a:rPr lang="en-GB" sz="1400" b="1" dirty="0" smtClean="0">
                  <a:solidFill>
                    <a:srgbClr val="4D4D4D"/>
                  </a:solidFill>
                </a:rPr>
                <a:t>100</a:t>
              </a:r>
              <a:endParaRPr lang="en-GB" sz="1400" b="1" dirty="0">
                <a:solidFill>
                  <a:srgbClr val="4D4D4D"/>
                </a:solidFill>
              </a:endParaRPr>
            </a:p>
          </p:txBody>
        </p:sp>
        <p:sp>
          <p:nvSpPr>
            <p:cNvPr id="60" name="TextBox 59"/>
            <p:cNvSpPr txBox="1"/>
            <p:nvPr/>
          </p:nvSpPr>
          <p:spPr>
            <a:xfrm>
              <a:off x="2448986" y="3767203"/>
              <a:ext cx="383438" cy="307777"/>
            </a:xfrm>
            <a:prstGeom prst="rect">
              <a:avLst/>
            </a:prstGeom>
            <a:noFill/>
          </p:spPr>
          <p:txBody>
            <a:bodyPr wrap="none" rtlCol="0">
              <a:spAutoFit/>
            </a:bodyPr>
            <a:lstStyle/>
            <a:p>
              <a:pPr algn="r"/>
              <a:r>
                <a:rPr lang="en-GB" sz="1400" b="1" dirty="0" smtClean="0">
                  <a:solidFill>
                    <a:srgbClr val="4D4D4D"/>
                  </a:solidFill>
                </a:rPr>
                <a:t>50</a:t>
              </a:r>
              <a:endParaRPr lang="en-GB" sz="1400" b="1" dirty="0">
                <a:solidFill>
                  <a:srgbClr val="4D4D4D"/>
                </a:solidFill>
              </a:endParaRPr>
            </a:p>
          </p:txBody>
        </p:sp>
        <p:sp>
          <p:nvSpPr>
            <p:cNvPr id="61" name="TextBox 60"/>
            <p:cNvSpPr txBox="1"/>
            <p:nvPr/>
          </p:nvSpPr>
          <p:spPr>
            <a:xfrm>
              <a:off x="2563776" y="4454972"/>
              <a:ext cx="284052" cy="307777"/>
            </a:xfrm>
            <a:prstGeom prst="rect">
              <a:avLst/>
            </a:prstGeom>
            <a:noFill/>
          </p:spPr>
          <p:txBody>
            <a:bodyPr wrap="none" rtlCol="0">
              <a:spAutoFit/>
            </a:bodyPr>
            <a:lstStyle/>
            <a:p>
              <a:pPr algn="r"/>
              <a:r>
                <a:rPr lang="en-GB" sz="1400" b="1" dirty="0" smtClean="0">
                  <a:solidFill>
                    <a:srgbClr val="4D4D4D"/>
                  </a:solidFill>
                </a:rPr>
                <a:t>0</a:t>
              </a:r>
              <a:endParaRPr lang="en-GB" sz="1400" b="1" dirty="0">
                <a:solidFill>
                  <a:srgbClr val="4D4D4D"/>
                </a:solidFill>
              </a:endParaRPr>
            </a:p>
          </p:txBody>
        </p:sp>
        <p:sp>
          <p:nvSpPr>
            <p:cNvPr id="62" name="TextBox 61"/>
            <p:cNvSpPr txBox="1"/>
            <p:nvPr/>
          </p:nvSpPr>
          <p:spPr>
            <a:xfrm>
              <a:off x="2380408" y="5098851"/>
              <a:ext cx="482824" cy="307777"/>
            </a:xfrm>
            <a:prstGeom prst="rect">
              <a:avLst/>
            </a:prstGeom>
            <a:noFill/>
          </p:spPr>
          <p:txBody>
            <a:bodyPr wrap="none" rtlCol="0">
              <a:spAutoFit/>
            </a:bodyPr>
            <a:lstStyle/>
            <a:p>
              <a:pPr algn="r"/>
              <a:r>
                <a:rPr lang="en-GB" sz="1400" b="1" dirty="0" smtClean="0">
                  <a:solidFill>
                    <a:srgbClr val="4D4D4D"/>
                  </a:solidFill>
                </a:rPr>
                <a:t>–50</a:t>
              </a:r>
              <a:endParaRPr lang="en-GB" sz="1400" b="1" dirty="0">
                <a:solidFill>
                  <a:srgbClr val="4D4D4D"/>
                </a:solidFill>
              </a:endParaRPr>
            </a:p>
          </p:txBody>
        </p:sp>
        <p:sp>
          <p:nvSpPr>
            <p:cNvPr id="63" name="TextBox 62"/>
            <p:cNvSpPr txBox="1"/>
            <p:nvPr/>
          </p:nvSpPr>
          <p:spPr>
            <a:xfrm>
              <a:off x="2296425" y="5779305"/>
              <a:ext cx="582211" cy="307777"/>
            </a:xfrm>
            <a:prstGeom prst="rect">
              <a:avLst/>
            </a:prstGeom>
            <a:noFill/>
          </p:spPr>
          <p:txBody>
            <a:bodyPr wrap="none" rtlCol="0">
              <a:spAutoFit/>
            </a:bodyPr>
            <a:lstStyle/>
            <a:p>
              <a:pPr algn="r"/>
              <a:r>
                <a:rPr lang="en-GB" sz="1400" b="1" dirty="0">
                  <a:solidFill>
                    <a:srgbClr val="4D4D4D"/>
                  </a:solidFill>
                </a:rPr>
                <a:t>–100</a:t>
              </a:r>
            </a:p>
          </p:txBody>
        </p:sp>
        <p:sp>
          <p:nvSpPr>
            <p:cNvPr id="64" name="TextBox 63"/>
            <p:cNvSpPr txBox="1"/>
            <p:nvPr/>
          </p:nvSpPr>
          <p:spPr>
            <a:xfrm>
              <a:off x="3883300" y="3028444"/>
              <a:ext cx="1383200" cy="307777"/>
            </a:xfrm>
            <a:prstGeom prst="rect">
              <a:avLst/>
            </a:prstGeom>
            <a:noFill/>
          </p:spPr>
          <p:txBody>
            <a:bodyPr wrap="none" rtlCol="0">
              <a:spAutoFit/>
            </a:bodyPr>
            <a:lstStyle/>
            <a:p>
              <a:pPr algn="ctr"/>
              <a:r>
                <a:rPr lang="en-GB" sz="1400" b="1" dirty="0" smtClean="0">
                  <a:solidFill>
                    <a:srgbClr val="4D4D4D"/>
                  </a:solidFill>
                </a:rPr>
                <a:t>Target lesions</a:t>
              </a:r>
              <a:endParaRPr lang="en-GB" sz="1400" b="1" dirty="0">
                <a:solidFill>
                  <a:srgbClr val="4D4D4D"/>
                </a:solidFill>
              </a:endParaRPr>
            </a:p>
          </p:txBody>
        </p:sp>
        <p:sp>
          <p:nvSpPr>
            <p:cNvPr id="65" name="Rectangle 64"/>
            <p:cNvSpPr/>
            <p:nvPr/>
          </p:nvSpPr>
          <p:spPr>
            <a:xfrm>
              <a:off x="4562170" y="3462111"/>
              <a:ext cx="180000" cy="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6" name="Rectangle 65"/>
            <p:cNvSpPr/>
            <p:nvPr/>
          </p:nvSpPr>
          <p:spPr>
            <a:xfrm>
              <a:off x="4562170" y="3689661"/>
              <a:ext cx="180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7" name="Rectangle 66"/>
            <p:cNvSpPr/>
            <p:nvPr/>
          </p:nvSpPr>
          <p:spPr>
            <a:xfrm>
              <a:off x="4562170" y="3932650"/>
              <a:ext cx="180000" cy="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8" name="TextBox 67"/>
            <p:cNvSpPr txBox="1"/>
            <p:nvPr/>
          </p:nvSpPr>
          <p:spPr>
            <a:xfrm>
              <a:off x="4853232" y="3399020"/>
              <a:ext cx="2281394" cy="738664"/>
            </a:xfrm>
            <a:prstGeom prst="rect">
              <a:avLst/>
            </a:prstGeom>
            <a:noFill/>
          </p:spPr>
          <p:txBody>
            <a:bodyPr wrap="none" rtlCol="0">
              <a:spAutoFit/>
            </a:bodyPr>
            <a:lstStyle/>
            <a:p>
              <a:r>
                <a:rPr lang="en-GB" sz="1400" b="1" dirty="0" smtClean="0">
                  <a:solidFill>
                    <a:srgbClr val="4D4D4D"/>
                  </a:solidFill>
                </a:rPr>
                <a:t>MMR-proficient CRC</a:t>
              </a:r>
            </a:p>
            <a:p>
              <a:r>
                <a:rPr lang="en-GB" sz="1400" b="1" dirty="0" smtClean="0">
                  <a:solidFill>
                    <a:srgbClr val="4D4D4D"/>
                  </a:solidFill>
                </a:rPr>
                <a:t>MMR-deficient CRC</a:t>
              </a:r>
            </a:p>
            <a:p>
              <a:r>
                <a:rPr lang="en-GB" sz="1400" b="1" dirty="0" smtClean="0">
                  <a:solidFill>
                    <a:srgbClr val="4D4D4D"/>
                  </a:solidFill>
                </a:rPr>
                <a:t>MMR-deficient non-CRC</a:t>
              </a:r>
              <a:endParaRPr lang="en-GB" sz="1400" b="1" dirty="0">
                <a:solidFill>
                  <a:srgbClr val="4D4D4D"/>
                </a:solidFill>
              </a:endParaRPr>
            </a:p>
          </p:txBody>
        </p:sp>
        <p:grpSp>
          <p:nvGrpSpPr>
            <p:cNvPr id="69" name="Group 68"/>
            <p:cNvGrpSpPr/>
            <p:nvPr/>
          </p:nvGrpSpPr>
          <p:grpSpPr>
            <a:xfrm>
              <a:off x="2810382" y="3263968"/>
              <a:ext cx="72008" cy="2668544"/>
              <a:chOff x="2810382" y="3263968"/>
              <a:chExt cx="72008" cy="2668544"/>
            </a:xfrm>
          </p:grpSpPr>
          <p:cxnSp>
            <p:nvCxnSpPr>
              <p:cNvPr id="73" name="Straight Connector 72"/>
              <p:cNvCxnSpPr/>
              <p:nvPr/>
            </p:nvCxnSpPr>
            <p:spPr>
              <a:xfrm>
                <a:off x="2882390" y="3268216"/>
                <a:ext cx="0" cy="2664296"/>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2810382" y="5262922"/>
                <a:ext cx="72008" cy="0"/>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2810382" y="5932505"/>
                <a:ext cx="72008" cy="0"/>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2810382" y="3931221"/>
                <a:ext cx="72008" cy="0"/>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10382" y="3263968"/>
                <a:ext cx="72008" cy="0"/>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70" name="Straight Connector 69"/>
            <p:cNvCxnSpPr/>
            <p:nvPr/>
          </p:nvCxnSpPr>
          <p:spPr>
            <a:xfrm flipH="1">
              <a:off x="2787226" y="4586563"/>
              <a:ext cx="4037705" cy="16725"/>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882389" y="4315859"/>
              <a:ext cx="3965697" cy="0"/>
            </a:xfrm>
            <a:prstGeom prst="line">
              <a:avLst/>
            </a:prstGeom>
            <a:ln w="19050">
              <a:solidFill>
                <a:schemeClr val="tx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882389" y="5006077"/>
              <a:ext cx="3965697" cy="0"/>
            </a:xfrm>
            <a:prstGeom prst="line">
              <a:avLst/>
            </a:prstGeom>
            <a:ln w="19050">
              <a:solidFill>
                <a:schemeClr val="tx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5931666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3539430"/>
          </a:xfrm>
          <a:prstGeom prst="rect">
            <a:avLst/>
          </a:prstGeom>
          <a:noFill/>
        </p:spPr>
        <p:txBody>
          <a:bodyPr wrap="square" lIns="0" rtlCol="0">
            <a:spAutoFit/>
          </a:bodyPr>
          <a:lstStyle/>
          <a:p>
            <a:pPr>
              <a:buClr>
                <a:srgbClr val="043882"/>
              </a:buClr>
            </a:pPr>
            <a:r>
              <a:rPr lang="en-GB" sz="1600" b="1" dirty="0" smtClean="0">
                <a:solidFill>
                  <a:srgbClr val="4D4D4D"/>
                </a:solidFill>
              </a:rPr>
              <a:t>Key results (cont.)</a:t>
            </a: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p:txBody>
      </p:sp>
      <p:sp>
        <p:nvSpPr>
          <p:cNvPr id="6" name="Title 5"/>
          <p:cNvSpPr>
            <a:spLocks noGrp="1"/>
          </p:cNvSpPr>
          <p:nvPr>
            <p:ph type="title"/>
          </p:nvPr>
        </p:nvSpPr>
        <p:spPr/>
        <p:txBody>
          <a:bodyPr/>
          <a:lstStyle/>
          <a:p>
            <a:r>
              <a:rPr lang="en-GB" sz="1800" dirty="0" smtClean="0"/>
              <a:t>LBA100</a:t>
            </a:r>
            <a:r>
              <a:rPr lang="en-GB" sz="1800" dirty="0"/>
              <a:t>: PD-1 blockade in </a:t>
            </a:r>
            <a:r>
              <a:rPr lang="en-GB" sz="1800" dirty="0" err="1"/>
              <a:t>tumors</a:t>
            </a:r>
            <a:r>
              <a:rPr lang="en-GB" sz="1800" dirty="0"/>
              <a:t> with mismatch repair deficiency </a:t>
            </a:r>
            <a:r>
              <a:rPr lang="en-GB" sz="1800" dirty="0" smtClean="0"/>
              <a:t/>
            </a:r>
            <a:br>
              <a:rPr lang="en-GB" sz="1800" dirty="0" smtClean="0"/>
            </a:br>
            <a:r>
              <a:rPr lang="en-GB" sz="1800" dirty="0" smtClean="0"/>
              <a:t>– Le DT, </a:t>
            </a:r>
            <a:r>
              <a:rPr lang="en-GB" sz="1800" dirty="0"/>
              <a:t>et al</a:t>
            </a:r>
          </a:p>
        </p:txBody>
      </p:sp>
      <p:sp>
        <p:nvSpPr>
          <p:cNvPr id="8" name="Text Placeholder 7"/>
          <p:cNvSpPr>
            <a:spLocks noGrp="1"/>
          </p:cNvSpPr>
          <p:nvPr>
            <p:ph type="body" sz="quarter" idx="11"/>
          </p:nvPr>
        </p:nvSpPr>
        <p:spPr>
          <a:xfrm>
            <a:off x="4648200" y="6096000"/>
            <a:ext cx="4343400" cy="487363"/>
          </a:xfrm>
        </p:spPr>
        <p:txBody>
          <a:bodyPr/>
          <a:lstStyle/>
          <a:p>
            <a:r>
              <a:rPr lang="en-GB" dirty="0"/>
              <a:t>Le </a:t>
            </a:r>
            <a:r>
              <a:rPr lang="fr-FR" dirty="0"/>
              <a:t>et al. J Clin </a:t>
            </a:r>
            <a:r>
              <a:rPr lang="fr-FR" dirty="0" err="1"/>
              <a:t>Oncol</a:t>
            </a:r>
            <a:r>
              <a:rPr lang="fr-FR" dirty="0"/>
              <a:t> 2015; 33 (</a:t>
            </a:r>
            <a:r>
              <a:rPr lang="fr-FR" dirty="0" err="1"/>
              <a:t>suppl</a:t>
            </a:r>
            <a:r>
              <a:rPr lang="fr-FR" dirty="0"/>
              <a:t>): </a:t>
            </a:r>
            <a:r>
              <a:rPr lang="fr-FR" dirty="0" err="1"/>
              <a:t>abstr</a:t>
            </a:r>
            <a:r>
              <a:rPr lang="fr-FR" dirty="0"/>
              <a:t> LBA100</a:t>
            </a:r>
            <a:endParaRPr lang="en-GB" dirty="0"/>
          </a:p>
        </p:txBody>
      </p:sp>
      <p:grpSp>
        <p:nvGrpSpPr>
          <p:cNvPr id="18" name="Group 17"/>
          <p:cNvGrpSpPr>
            <a:grpSpLocks noChangeAspect="1"/>
          </p:cNvGrpSpPr>
          <p:nvPr/>
        </p:nvGrpSpPr>
        <p:grpSpPr>
          <a:xfrm>
            <a:off x="120936" y="1728150"/>
            <a:ext cx="8902129" cy="4215450"/>
            <a:chOff x="299919" y="1649426"/>
            <a:chExt cx="8223107" cy="3893910"/>
          </a:xfrm>
        </p:grpSpPr>
        <p:sp>
          <p:nvSpPr>
            <p:cNvPr id="19" name="TextBox 18"/>
            <p:cNvSpPr txBox="1"/>
            <p:nvPr/>
          </p:nvSpPr>
          <p:spPr>
            <a:xfrm>
              <a:off x="422714" y="2590800"/>
              <a:ext cx="406016" cy="2623383"/>
            </a:xfrm>
            <a:prstGeom prst="rect">
              <a:avLst/>
            </a:prstGeom>
            <a:noFill/>
          </p:spPr>
          <p:txBody>
            <a:bodyPr wrap="none" rtlCol="0">
              <a:spAutoFit/>
            </a:bodyPr>
            <a:lstStyle/>
            <a:p>
              <a:pPr algn="r">
                <a:lnSpc>
                  <a:spcPct val="248000"/>
                </a:lnSpc>
              </a:pPr>
              <a:r>
                <a:rPr lang="en-GB" sz="1200" dirty="0" smtClean="0">
                  <a:solidFill>
                    <a:srgbClr val="4D4D4D"/>
                  </a:solidFill>
                </a:rPr>
                <a:t>100</a:t>
              </a:r>
              <a:endParaRPr lang="en-GB" sz="1200" dirty="0">
                <a:solidFill>
                  <a:srgbClr val="4D4D4D"/>
                </a:solidFill>
              </a:endParaRPr>
            </a:p>
            <a:p>
              <a:pPr algn="r">
                <a:lnSpc>
                  <a:spcPct val="248000"/>
                </a:lnSpc>
              </a:pPr>
              <a:r>
                <a:rPr lang="en-GB" sz="1200" dirty="0" smtClean="0">
                  <a:solidFill>
                    <a:srgbClr val="4D4D4D"/>
                  </a:solidFill>
                </a:rPr>
                <a:t>80</a:t>
              </a:r>
              <a:endParaRPr lang="en-GB" sz="1200" dirty="0">
                <a:solidFill>
                  <a:srgbClr val="4D4D4D"/>
                </a:solidFill>
              </a:endParaRPr>
            </a:p>
            <a:p>
              <a:pPr algn="r">
                <a:lnSpc>
                  <a:spcPct val="248000"/>
                </a:lnSpc>
              </a:pPr>
              <a:r>
                <a:rPr lang="en-GB" sz="1200" dirty="0" smtClean="0">
                  <a:solidFill>
                    <a:srgbClr val="4D4D4D"/>
                  </a:solidFill>
                </a:rPr>
                <a:t>60</a:t>
              </a:r>
              <a:endParaRPr lang="en-GB" sz="1200" dirty="0">
                <a:solidFill>
                  <a:srgbClr val="4D4D4D"/>
                </a:solidFill>
              </a:endParaRPr>
            </a:p>
            <a:p>
              <a:pPr algn="r">
                <a:lnSpc>
                  <a:spcPct val="248000"/>
                </a:lnSpc>
              </a:pPr>
              <a:r>
                <a:rPr lang="en-GB" sz="1200" dirty="0" smtClean="0">
                  <a:solidFill>
                    <a:srgbClr val="4D4D4D"/>
                  </a:solidFill>
                </a:rPr>
                <a:t>40</a:t>
              </a:r>
              <a:endParaRPr lang="en-GB" sz="1200" dirty="0">
                <a:solidFill>
                  <a:srgbClr val="4D4D4D"/>
                </a:solidFill>
              </a:endParaRPr>
            </a:p>
            <a:p>
              <a:pPr algn="r">
                <a:lnSpc>
                  <a:spcPct val="248000"/>
                </a:lnSpc>
              </a:pPr>
              <a:r>
                <a:rPr lang="en-GB" sz="1200" dirty="0" smtClean="0">
                  <a:solidFill>
                    <a:srgbClr val="4D4D4D"/>
                  </a:solidFill>
                </a:rPr>
                <a:t>20</a:t>
              </a:r>
            </a:p>
            <a:p>
              <a:pPr algn="r">
                <a:lnSpc>
                  <a:spcPct val="248000"/>
                </a:lnSpc>
              </a:pPr>
              <a:r>
                <a:rPr lang="en-GB" sz="1200" dirty="0" smtClean="0">
                  <a:solidFill>
                    <a:srgbClr val="4D4D4D"/>
                  </a:solidFill>
                </a:rPr>
                <a:t>0</a:t>
              </a:r>
              <a:endParaRPr lang="en-GB" sz="1200" dirty="0">
                <a:solidFill>
                  <a:srgbClr val="4D4D4D"/>
                </a:solidFill>
              </a:endParaRPr>
            </a:p>
          </p:txBody>
        </p:sp>
        <p:grpSp>
          <p:nvGrpSpPr>
            <p:cNvPr id="21" name="Group 20"/>
            <p:cNvGrpSpPr/>
            <p:nvPr/>
          </p:nvGrpSpPr>
          <p:grpSpPr>
            <a:xfrm>
              <a:off x="299919" y="2876424"/>
              <a:ext cx="3943156" cy="2666912"/>
              <a:chOff x="299919" y="2881964"/>
              <a:chExt cx="3943156" cy="2666912"/>
            </a:xfrm>
          </p:grpSpPr>
          <p:grpSp>
            <p:nvGrpSpPr>
              <p:cNvPr id="87" name="Group 86"/>
              <p:cNvGrpSpPr/>
              <p:nvPr/>
            </p:nvGrpSpPr>
            <p:grpSpPr>
              <a:xfrm>
                <a:off x="800698" y="2881964"/>
                <a:ext cx="3263786" cy="2204098"/>
                <a:chOff x="836615" y="2448719"/>
                <a:chExt cx="3906738" cy="2171700"/>
              </a:xfrm>
            </p:grpSpPr>
            <p:sp>
              <p:nvSpPr>
                <p:cNvPr id="95" name="Freeform 94"/>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6" name="Line 6"/>
                <p:cNvSpPr>
                  <a:spLocks noChangeShapeType="1"/>
                </p:cNvSpPr>
                <p:nvPr/>
              </p:nvSpPr>
              <p:spPr bwMode="auto">
                <a:xfrm>
                  <a:off x="836615" y="2448719"/>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7" name="Line 7"/>
                <p:cNvSpPr>
                  <a:spLocks noChangeShapeType="1"/>
                </p:cNvSpPr>
                <p:nvPr/>
              </p:nvSpPr>
              <p:spPr bwMode="auto">
                <a:xfrm>
                  <a:off x="836615" y="2864644"/>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8" name="Line 8"/>
                <p:cNvSpPr>
                  <a:spLocks noChangeShapeType="1"/>
                </p:cNvSpPr>
                <p:nvPr/>
              </p:nvSpPr>
              <p:spPr bwMode="auto">
                <a:xfrm>
                  <a:off x="836615" y="3280569"/>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9" name="Line 9"/>
                <p:cNvSpPr>
                  <a:spLocks noChangeShapeType="1"/>
                </p:cNvSpPr>
                <p:nvPr/>
              </p:nvSpPr>
              <p:spPr bwMode="auto">
                <a:xfrm>
                  <a:off x="836615" y="3696494"/>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0" name="Line 10"/>
                <p:cNvSpPr>
                  <a:spLocks noChangeShapeType="1"/>
                </p:cNvSpPr>
                <p:nvPr/>
              </p:nvSpPr>
              <p:spPr bwMode="auto">
                <a:xfrm>
                  <a:off x="836615" y="4112419"/>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1" name="Line 11"/>
                <p:cNvSpPr>
                  <a:spLocks noChangeShapeType="1"/>
                </p:cNvSpPr>
                <p:nvPr/>
              </p:nvSpPr>
              <p:spPr bwMode="auto">
                <a:xfrm>
                  <a:off x="836615" y="4528344"/>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2" name="Line 13"/>
                <p:cNvSpPr>
                  <a:spLocks noChangeShapeType="1"/>
                </p:cNvSpPr>
                <p:nvPr/>
              </p:nvSpPr>
              <p:spPr bwMode="auto">
                <a:xfrm>
                  <a:off x="2838453"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3" name="Line 15"/>
                <p:cNvSpPr>
                  <a:spLocks noChangeShapeType="1"/>
                </p:cNvSpPr>
                <p:nvPr/>
              </p:nvSpPr>
              <p:spPr bwMode="auto">
                <a:xfrm>
                  <a:off x="3794128"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4" name="Line 17"/>
                <p:cNvSpPr>
                  <a:spLocks noChangeShapeType="1"/>
                </p:cNvSpPr>
                <p:nvPr/>
              </p:nvSpPr>
              <p:spPr bwMode="auto">
                <a:xfrm>
                  <a:off x="4743353"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5" name="Line 19"/>
                <p:cNvSpPr>
                  <a:spLocks noChangeShapeType="1"/>
                </p:cNvSpPr>
                <p:nvPr/>
              </p:nvSpPr>
              <p:spPr bwMode="auto">
                <a:xfrm>
                  <a:off x="1884365"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6" name="Line 21"/>
                <p:cNvSpPr>
                  <a:spLocks noChangeShapeType="1"/>
                </p:cNvSpPr>
                <p:nvPr/>
              </p:nvSpPr>
              <p:spPr bwMode="auto">
                <a:xfrm>
                  <a:off x="925515"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88" name="TextBox 87"/>
              <p:cNvSpPr txBox="1"/>
              <p:nvPr/>
            </p:nvSpPr>
            <p:spPr>
              <a:xfrm rot="16200000">
                <a:off x="-199737" y="3804863"/>
                <a:ext cx="1276311" cy="276999"/>
              </a:xfrm>
              <a:prstGeom prst="rect">
                <a:avLst/>
              </a:prstGeom>
              <a:noFill/>
            </p:spPr>
            <p:txBody>
              <a:bodyPr wrap="none" rtlCol="0">
                <a:spAutoFit/>
              </a:bodyPr>
              <a:lstStyle/>
              <a:p>
                <a:pPr algn="ctr"/>
                <a:r>
                  <a:rPr lang="en-GB" sz="1200" dirty="0" smtClean="0">
                    <a:solidFill>
                      <a:srgbClr val="363636"/>
                    </a:solidFill>
                  </a:rPr>
                  <a:t>Percent survival</a:t>
                </a:r>
                <a:endParaRPr lang="en-GB" sz="1200" dirty="0">
                  <a:solidFill>
                    <a:srgbClr val="363636"/>
                  </a:solidFill>
                </a:endParaRPr>
              </a:p>
            </p:txBody>
          </p:sp>
          <p:sp>
            <p:nvSpPr>
              <p:cNvPr id="89" name="TextBox 88"/>
              <p:cNvSpPr txBox="1"/>
              <p:nvPr/>
            </p:nvSpPr>
            <p:spPr>
              <a:xfrm>
                <a:off x="2124997" y="5271877"/>
                <a:ext cx="1169616" cy="276999"/>
              </a:xfrm>
              <a:prstGeom prst="rect">
                <a:avLst/>
              </a:prstGeom>
              <a:noFill/>
            </p:spPr>
            <p:txBody>
              <a:bodyPr wrap="none" rtlCol="0">
                <a:spAutoFit/>
              </a:bodyPr>
              <a:lstStyle/>
              <a:p>
                <a:pPr algn="ctr"/>
                <a:r>
                  <a:rPr lang="en-GB" sz="1200" dirty="0" smtClean="0">
                    <a:solidFill>
                      <a:srgbClr val="363636"/>
                    </a:solidFill>
                  </a:rPr>
                  <a:t>Time (months)</a:t>
                </a:r>
                <a:endParaRPr lang="en-GB" sz="1200" dirty="0">
                  <a:solidFill>
                    <a:srgbClr val="363636"/>
                  </a:solidFill>
                </a:endParaRPr>
              </a:p>
            </p:txBody>
          </p:sp>
          <p:sp>
            <p:nvSpPr>
              <p:cNvPr id="90" name="Rectangle 89"/>
              <p:cNvSpPr/>
              <p:nvPr/>
            </p:nvSpPr>
            <p:spPr>
              <a:xfrm>
                <a:off x="754972" y="4897077"/>
                <a:ext cx="269625" cy="441852"/>
              </a:xfrm>
              <a:prstGeom prst="rect">
                <a:avLst/>
              </a:prstGeom>
            </p:spPr>
            <p:txBody>
              <a:bodyPr wrap="none">
                <a:spAutoFit/>
              </a:bodyPr>
              <a:lstStyle/>
              <a:p>
                <a:pPr algn="ctr">
                  <a:lnSpc>
                    <a:spcPct val="227000"/>
                  </a:lnSpc>
                </a:pPr>
                <a:r>
                  <a:rPr lang="en-GB" sz="1200" dirty="0">
                    <a:solidFill>
                      <a:srgbClr val="4D4D4D"/>
                    </a:solidFill>
                  </a:rPr>
                  <a:t>0</a:t>
                </a:r>
              </a:p>
            </p:txBody>
          </p:sp>
          <p:sp>
            <p:nvSpPr>
              <p:cNvPr id="91" name="Rectangle 90"/>
              <p:cNvSpPr/>
              <p:nvPr/>
            </p:nvSpPr>
            <p:spPr>
              <a:xfrm>
                <a:off x="1543951" y="4897077"/>
                <a:ext cx="269625" cy="441852"/>
              </a:xfrm>
              <a:prstGeom prst="rect">
                <a:avLst/>
              </a:prstGeom>
            </p:spPr>
            <p:txBody>
              <a:bodyPr wrap="none">
                <a:spAutoFit/>
              </a:bodyPr>
              <a:lstStyle/>
              <a:p>
                <a:pPr algn="ctr">
                  <a:lnSpc>
                    <a:spcPct val="227000"/>
                  </a:lnSpc>
                </a:pPr>
                <a:r>
                  <a:rPr lang="en-GB" sz="1200" dirty="0" smtClean="0">
                    <a:solidFill>
                      <a:srgbClr val="4D4D4D"/>
                    </a:solidFill>
                  </a:rPr>
                  <a:t>5</a:t>
                </a:r>
                <a:endParaRPr lang="en-GB" sz="1200" dirty="0">
                  <a:solidFill>
                    <a:srgbClr val="4D4D4D"/>
                  </a:solidFill>
                </a:endParaRPr>
              </a:p>
            </p:txBody>
          </p:sp>
          <p:sp>
            <p:nvSpPr>
              <p:cNvPr id="92" name="Rectangle 91"/>
              <p:cNvSpPr/>
              <p:nvPr/>
            </p:nvSpPr>
            <p:spPr>
              <a:xfrm>
                <a:off x="2290321" y="4897077"/>
                <a:ext cx="354584" cy="441852"/>
              </a:xfrm>
              <a:prstGeom prst="rect">
                <a:avLst/>
              </a:prstGeom>
            </p:spPr>
            <p:txBody>
              <a:bodyPr wrap="none">
                <a:spAutoFit/>
              </a:bodyPr>
              <a:lstStyle/>
              <a:p>
                <a:pPr algn="ctr">
                  <a:lnSpc>
                    <a:spcPct val="227000"/>
                  </a:lnSpc>
                </a:pPr>
                <a:r>
                  <a:rPr lang="en-GB" sz="1200" dirty="0" smtClean="0">
                    <a:solidFill>
                      <a:srgbClr val="4D4D4D"/>
                    </a:solidFill>
                  </a:rPr>
                  <a:t>10</a:t>
                </a:r>
                <a:endParaRPr lang="en-GB" sz="1200" dirty="0">
                  <a:solidFill>
                    <a:srgbClr val="4D4D4D"/>
                  </a:solidFill>
                </a:endParaRPr>
              </a:p>
            </p:txBody>
          </p:sp>
          <p:sp>
            <p:nvSpPr>
              <p:cNvPr id="93" name="Rectangle 92"/>
              <p:cNvSpPr/>
              <p:nvPr/>
            </p:nvSpPr>
            <p:spPr>
              <a:xfrm>
                <a:off x="3092818" y="4897077"/>
                <a:ext cx="354584" cy="441852"/>
              </a:xfrm>
              <a:prstGeom prst="rect">
                <a:avLst/>
              </a:prstGeom>
            </p:spPr>
            <p:txBody>
              <a:bodyPr wrap="none">
                <a:spAutoFit/>
              </a:bodyPr>
              <a:lstStyle/>
              <a:p>
                <a:pPr algn="ctr">
                  <a:lnSpc>
                    <a:spcPct val="227000"/>
                  </a:lnSpc>
                </a:pPr>
                <a:r>
                  <a:rPr lang="en-GB" sz="1200" dirty="0" smtClean="0">
                    <a:solidFill>
                      <a:srgbClr val="4D4D4D"/>
                    </a:solidFill>
                  </a:rPr>
                  <a:t>15</a:t>
                </a:r>
                <a:endParaRPr lang="en-GB" sz="1200" dirty="0">
                  <a:solidFill>
                    <a:srgbClr val="4D4D4D"/>
                  </a:solidFill>
                </a:endParaRPr>
              </a:p>
            </p:txBody>
          </p:sp>
          <p:sp>
            <p:nvSpPr>
              <p:cNvPr id="94" name="Rectangle 93"/>
              <p:cNvSpPr/>
              <p:nvPr/>
            </p:nvSpPr>
            <p:spPr>
              <a:xfrm>
                <a:off x="3888491" y="4897077"/>
                <a:ext cx="354584" cy="441852"/>
              </a:xfrm>
              <a:prstGeom prst="rect">
                <a:avLst/>
              </a:prstGeom>
            </p:spPr>
            <p:txBody>
              <a:bodyPr wrap="none">
                <a:spAutoFit/>
              </a:bodyPr>
              <a:lstStyle/>
              <a:p>
                <a:pPr algn="ctr">
                  <a:lnSpc>
                    <a:spcPct val="227000"/>
                  </a:lnSpc>
                </a:pPr>
                <a:r>
                  <a:rPr lang="en-GB" sz="1200" dirty="0" smtClean="0">
                    <a:solidFill>
                      <a:srgbClr val="4D4D4D"/>
                    </a:solidFill>
                  </a:rPr>
                  <a:t>20</a:t>
                </a:r>
                <a:endParaRPr lang="en-GB" sz="1200" dirty="0">
                  <a:solidFill>
                    <a:srgbClr val="4D4D4D"/>
                  </a:solidFill>
                </a:endParaRPr>
              </a:p>
            </p:txBody>
          </p:sp>
        </p:grpSp>
        <p:grpSp>
          <p:nvGrpSpPr>
            <p:cNvPr id="22" name="Group 21"/>
            <p:cNvGrpSpPr/>
            <p:nvPr/>
          </p:nvGrpSpPr>
          <p:grpSpPr>
            <a:xfrm>
              <a:off x="4451661" y="2876424"/>
              <a:ext cx="3943156" cy="2666912"/>
              <a:chOff x="299919" y="2881964"/>
              <a:chExt cx="3943156" cy="2666912"/>
            </a:xfrm>
          </p:grpSpPr>
          <p:grpSp>
            <p:nvGrpSpPr>
              <p:cNvPr id="67" name="Group 66"/>
              <p:cNvGrpSpPr/>
              <p:nvPr/>
            </p:nvGrpSpPr>
            <p:grpSpPr>
              <a:xfrm>
                <a:off x="800698" y="2881964"/>
                <a:ext cx="3263786" cy="2204098"/>
                <a:chOff x="836615" y="2448719"/>
                <a:chExt cx="3906738" cy="2171700"/>
              </a:xfrm>
            </p:grpSpPr>
            <p:sp>
              <p:nvSpPr>
                <p:cNvPr id="75" name="Freeform 74"/>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6" name="Line 6"/>
                <p:cNvSpPr>
                  <a:spLocks noChangeShapeType="1"/>
                </p:cNvSpPr>
                <p:nvPr/>
              </p:nvSpPr>
              <p:spPr bwMode="auto">
                <a:xfrm>
                  <a:off x="836615" y="2448719"/>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7" name="Line 7"/>
                <p:cNvSpPr>
                  <a:spLocks noChangeShapeType="1"/>
                </p:cNvSpPr>
                <p:nvPr/>
              </p:nvSpPr>
              <p:spPr bwMode="auto">
                <a:xfrm>
                  <a:off x="836615" y="2864644"/>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8" name="Line 8"/>
                <p:cNvSpPr>
                  <a:spLocks noChangeShapeType="1"/>
                </p:cNvSpPr>
                <p:nvPr/>
              </p:nvSpPr>
              <p:spPr bwMode="auto">
                <a:xfrm>
                  <a:off x="836615" y="3280569"/>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9" name="Line 9"/>
                <p:cNvSpPr>
                  <a:spLocks noChangeShapeType="1"/>
                </p:cNvSpPr>
                <p:nvPr/>
              </p:nvSpPr>
              <p:spPr bwMode="auto">
                <a:xfrm>
                  <a:off x="836615" y="3696494"/>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0" name="Line 10"/>
                <p:cNvSpPr>
                  <a:spLocks noChangeShapeType="1"/>
                </p:cNvSpPr>
                <p:nvPr/>
              </p:nvSpPr>
              <p:spPr bwMode="auto">
                <a:xfrm>
                  <a:off x="836615" y="4112419"/>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1" name="Line 11"/>
                <p:cNvSpPr>
                  <a:spLocks noChangeShapeType="1"/>
                </p:cNvSpPr>
                <p:nvPr/>
              </p:nvSpPr>
              <p:spPr bwMode="auto">
                <a:xfrm>
                  <a:off x="836615" y="4528344"/>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2" name="Line 13"/>
                <p:cNvSpPr>
                  <a:spLocks noChangeShapeType="1"/>
                </p:cNvSpPr>
                <p:nvPr/>
              </p:nvSpPr>
              <p:spPr bwMode="auto">
                <a:xfrm>
                  <a:off x="2838453"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3" name="Line 15"/>
                <p:cNvSpPr>
                  <a:spLocks noChangeShapeType="1"/>
                </p:cNvSpPr>
                <p:nvPr/>
              </p:nvSpPr>
              <p:spPr bwMode="auto">
                <a:xfrm>
                  <a:off x="3794128"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4" name="Line 17"/>
                <p:cNvSpPr>
                  <a:spLocks noChangeShapeType="1"/>
                </p:cNvSpPr>
                <p:nvPr/>
              </p:nvSpPr>
              <p:spPr bwMode="auto">
                <a:xfrm>
                  <a:off x="4743353"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5" name="Line 19"/>
                <p:cNvSpPr>
                  <a:spLocks noChangeShapeType="1"/>
                </p:cNvSpPr>
                <p:nvPr/>
              </p:nvSpPr>
              <p:spPr bwMode="auto">
                <a:xfrm>
                  <a:off x="1884365"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6" name="Line 21"/>
                <p:cNvSpPr>
                  <a:spLocks noChangeShapeType="1"/>
                </p:cNvSpPr>
                <p:nvPr/>
              </p:nvSpPr>
              <p:spPr bwMode="auto">
                <a:xfrm>
                  <a:off x="925515"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68" name="TextBox 67"/>
              <p:cNvSpPr txBox="1"/>
              <p:nvPr/>
            </p:nvSpPr>
            <p:spPr>
              <a:xfrm rot="16200000">
                <a:off x="-199737" y="3804863"/>
                <a:ext cx="1276311" cy="276999"/>
              </a:xfrm>
              <a:prstGeom prst="rect">
                <a:avLst/>
              </a:prstGeom>
              <a:noFill/>
            </p:spPr>
            <p:txBody>
              <a:bodyPr wrap="none" rtlCol="0">
                <a:spAutoFit/>
              </a:bodyPr>
              <a:lstStyle/>
              <a:p>
                <a:pPr algn="ctr"/>
                <a:r>
                  <a:rPr lang="en-GB" sz="1200" dirty="0" smtClean="0">
                    <a:solidFill>
                      <a:srgbClr val="363636"/>
                    </a:solidFill>
                  </a:rPr>
                  <a:t>Percent survival</a:t>
                </a:r>
                <a:endParaRPr lang="en-GB" sz="1200" dirty="0">
                  <a:solidFill>
                    <a:srgbClr val="363636"/>
                  </a:solidFill>
                </a:endParaRPr>
              </a:p>
            </p:txBody>
          </p:sp>
          <p:sp>
            <p:nvSpPr>
              <p:cNvPr id="69" name="TextBox 68"/>
              <p:cNvSpPr txBox="1"/>
              <p:nvPr/>
            </p:nvSpPr>
            <p:spPr>
              <a:xfrm>
                <a:off x="2124997" y="5271877"/>
                <a:ext cx="1169616" cy="276999"/>
              </a:xfrm>
              <a:prstGeom prst="rect">
                <a:avLst/>
              </a:prstGeom>
              <a:noFill/>
            </p:spPr>
            <p:txBody>
              <a:bodyPr wrap="none" rtlCol="0">
                <a:spAutoFit/>
              </a:bodyPr>
              <a:lstStyle/>
              <a:p>
                <a:pPr algn="ctr"/>
                <a:r>
                  <a:rPr lang="en-GB" sz="1200" dirty="0" smtClean="0">
                    <a:solidFill>
                      <a:srgbClr val="363636"/>
                    </a:solidFill>
                  </a:rPr>
                  <a:t>Time (months)</a:t>
                </a:r>
                <a:endParaRPr lang="en-GB" sz="1200" dirty="0">
                  <a:solidFill>
                    <a:srgbClr val="363636"/>
                  </a:solidFill>
                </a:endParaRPr>
              </a:p>
            </p:txBody>
          </p:sp>
          <p:sp>
            <p:nvSpPr>
              <p:cNvPr id="70" name="Rectangle 69"/>
              <p:cNvSpPr/>
              <p:nvPr/>
            </p:nvSpPr>
            <p:spPr>
              <a:xfrm>
                <a:off x="754972" y="4897077"/>
                <a:ext cx="269625" cy="441852"/>
              </a:xfrm>
              <a:prstGeom prst="rect">
                <a:avLst/>
              </a:prstGeom>
            </p:spPr>
            <p:txBody>
              <a:bodyPr wrap="none">
                <a:spAutoFit/>
              </a:bodyPr>
              <a:lstStyle/>
              <a:p>
                <a:pPr algn="ctr">
                  <a:lnSpc>
                    <a:spcPct val="227000"/>
                  </a:lnSpc>
                </a:pPr>
                <a:r>
                  <a:rPr lang="en-GB" sz="1200" dirty="0">
                    <a:solidFill>
                      <a:srgbClr val="4D4D4D"/>
                    </a:solidFill>
                  </a:rPr>
                  <a:t>0</a:t>
                </a:r>
              </a:p>
            </p:txBody>
          </p:sp>
          <p:sp>
            <p:nvSpPr>
              <p:cNvPr id="71" name="Rectangle 70"/>
              <p:cNvSpPr/>
              <p:nvPr/>
            </p:nvSpPr>
            <p:spPr>
              <a:xfrm>
                <a:off x="1543951" y="4897077"/>
                <a:ext cx="269625" cy="441852"/>
              </a:xfrm>
              <a:prstGeom prst="rect">
                <a:avLst/>
              </a:prstGeom>
            </p:spPr>
            <p:txBody>
              <a:bodyPr wrap="none">
                <a:spAutoFit/>
              </a:bodyPr>
              <a:lstStyle/>
              <a:p>
                <a:pPr algn="ctr">
                  <a:lnSpc>
                    <a:spcPct val="227000"/>
                  </a:lnSpc>
                </a:pPr>
                <a:r>
                  <a:rPr lang="en-GB" sz="1200" dirty="0" smtClean="0">
                    <a:solidFill>
                      <a:srgbClr val="4D4D4D"/>
                    </a:solidFill>
                  </a:rPr>
                  <a:t>5</a:t>
                </a:r>
                <a:endParaRPr lang="en-GB" sz="1200" dirty="0">
                  <a:solidFill>
                    <a:srgbClr val="4D4D4D"/>
                  </a:solidFill>
                </a:endParaRPr>
              </a:p>
            </p:txBody>
          </p:sp>
          <p:sp>
            <p:nvSpPr>
              <p:cNvPr id="72" name="Rectangle 71"/>
              <p:cNvSpPr/>
              <p:nvPr/>
            </p:nvSpPr>
            <p:spPr>
              <a:xfrm>
                <a:off x="2290321" y="4897077"/>
                <a:ext cx="354584" cy="441852"/>
              </a:xfrm>
              <a:prstGeom prst="rect">
                <a:avLst/>
              </a:prstGeom>
            </p:spPr>
            <p:txBody>
              <a:bodyPr wrap="none">
                <a:spAutoFit/>
              </a:bodyPr>
              <a:lstStyle/>
              <a:p>
                <a:pPr algn="ctr">
                  <a:lnSpc>
                    <a:spcPct val="227000"/>
                  </a:lnSpc>
                </a:pPr>
                <a:r>
                  <a:rPr lang="en-GB" sz="1200" dirty="0" smtClean="0">
                    <a:solidFill>
                      <a:srgbClr val="4D4D4D"/>
                    </a:solidFill>
                  </a:rPr>
                  <a:t>10</a:t>
                </a:r>
                <a:endParaRPr lang="en-GB" sz="1200" dirty="0">
                  <a:solidFill>
                    <a:srgbClr val="4D4D4D"/>
                  </a:solidFill>
                </a:endParaRPr>
              </a:p>
            </p:txBody>
          </p:sp>
          <p:sp>
            <p:nvSpPr>
              <p:cNvPr id="73" name="Rectangle 72"/>
              <p:cNvSpPr/>
              <p:nvPr/>
            </p:nvSpPr>
            <p:spPr>
              <a:xfrm>
                <a:off x="3092818" y="4897077"/>
                <a:ext cx="354584" cy="441852"/>
              </a:xfrm>
              <a:prstGeom prst="rect">
                <a:avLst/>
              </a:prstGeom>
            </p:spPr>
            <p:txBody>
              <a:bodyPr wrap="none">
                <a:spAutoFit/>
              </a:bodyPr>
              <a:lstStyle/>
              <a:p>
                <a:pPr algn="ctr">
                  <a:lnSpc>
                    <a:spcPct val="227000"/>
                  </a:lnSpc>
                </a:pPr>
                <a:r>
                  <a:rPr lang="en-GB" sz="1200" dirty="0" smtClean="0">
                    <a:solidFill>
                      <a:srgbClr val="4D4D4D"/>
                    </a:solidFill>
                  </a:rPr>
                  <a:t>15</a:t>
                </a:r>
                <a:endParaRPr lang="en-GB" sz="1200" dirty="0">
                  <a:solidFill>
                    <a:srgbClr val="4D4D4D"/>
                  </a:solidFill>
                </a:endParaRPr>
              </a:p>
            </p:txBody>
          </p:sp>
          <p:sp>
            <p:nvSpPr>
              <p:cNvPr id="74" name="Rectangle 73"/>
              <p:cNvSpPr/>
              <p:nvPr/>
            </p:nvSpPr>
            <p:spPr>
              <a:xfrm>
                <a:off x="3888491" y="4897077"/>
                <a:ext cx="354584" cy="441852"/>
              </a:xfrm>
              <a:prstGeom prst="rect">
                <a:avLst/>
              </a:prstGeom>
            </p:spPr>
            <p:txBody>
              <a:bodyPr wrap="none">
                <a:spAutoFit/>
              </a:bodyPr>
              <a:lstStyle/>
              <a:p>
                <a:pPr algn="ctr">
                  <a:lnSpc>
                    <a:spcPct val="227000"/>
                  </a:lnSpc>
                </a:pPr>
                <a:r>
                  <a:rPr lang="en-GB" sz="1200" dirty="0" smtClean="0">
                    <a:solidFill>
                      <a:srgbClr val="4D4D4D"/>
                    </a:solidFill>
                  </a:rPr>
                  <a:t>20</a:t>
                </a:r>
                <a:endParaRPr lang="en-GB" sz="1200" dirty="0">
                  <a:solidFill>
                    <a:srgbClr val="4D4D4D"/>
                  </a:solidFill>
                </a:endParaRPr>
              </a:p>
            </p:txBody>
          </p:sp>
        </p:grpSp>
        <p:sp>
          <p:nvSpPr>
            <p:cNvPr id="23" name="TextBox 22"/>
            <p:cNvSpPr txBox="1"/>
            <p:nvPr/>
          </p:nvSpPr>
          <p:spPr>
            <a:xfrm>
              <a:off x="4585958" y="2566098"/>
              <a:ext cx="406016" cy="2550058"/>
            </a:xfrm>
            <a:prstGeom prst="rect">
              <a:avLst/>
            </a:prstGeom>
            <a:noFill/>
          </p:spPr>
          <p:txBody>
            <a:bodyPr wrap="none" rtlCol="0">
              <a:spAutoFit/>
            </a:bodyPr>
            <a:lstStyle/>
            <a:p>
              <a:pPr algn="r">
                <a:lnSpc>
                  <a:spcPct val="249000"/>
                </a:lnSpc>
              </a:pPr>
              <a:r>
                <a:rPr lang="en-GB" sz="1200" dirty="0" smtClean="0">
                  <a:solidFill>
                    <a:srgbClr val="4D4D4D"/>
                  </a:solidFill>
                </a:rPr>
                <a:t>100</a:t>
              </a:r>
              <a:endParaRPr lang="en-GB" sz="1200" dirty="0">
                <a:solidFill>
                  <a:srgbClr val="4D4D4D"/>
                </a:solidFill>
              </a:endParaRPr>
            </a:p>
            <a:p>
              <a:pPr algn="r">
                <a:lnSpc>
                  <a:spcPct val="249000"/>
                </a:lnSpc>
              </a:pPr>
              <a:r>
                <a:rPr lang="en-GB" sz="1200" dirty="0" smtClean="0">
                  <a:solidFill>
                    <a:srgbClr val="4D4D4D"/>
                  </a:solidFill>
                </a:rPr>
                <a:t>80</a:t>
              </a:r>
              <a:endParaRPr lang="en-GB" sz="1200" dirty="0">
                <a:solidFill>
                  <a:srgbClr val="4D4D4D"/>
                </a:solidFill>
              </a:endParaRPr>
            </a:p>
            <a:p>
              <a:pPr algn="r">
                <a:lnSpc>
                  <a:spcPct val="249000"/>
                </a:lnSpc>
              </a:pPr>
              <a:r>
                <a:rPr lang="en-GB" sz="1200" dirty="0" smtClean="0">
                  <a:solidFill>
                    <a:srgbClr val="4D4D4D"/>
                  </a:solidFill>
                </a:rPr>
                <a:t>60</a:t>
              </a:r>
              <a:endParaRPr lang="en-GB" sz="1200" dirty="0">
                <a:solidFill>
                  <a:srgbClr val="4D4D4D"/>
                </a:solidFill>
              </a:endParaRPr>
            </a:p>
            <a:p>
              <a:pPr algn="r">
                <a:lnSpc>
                  <a:spcPct val="249000"/>
                </a:lnSpc>
              </a:pPr>
              <a:r>
                <a:rPr lang="en-GB" sz="1200" dirty="0" smtClean="0">
                  <a:solidFill>
                    <a:srgbClr val="4D4D4D"/>
                  </a:solidFill>
                </a:rPr>
                <a:t>40</a:t>
              </a:r>
              <a:endParaRPr lang="en-GB" sz="1200" dirty="0">
                <a:solidFill>
                  <a:srgbClr val="4D4D4D"/>
                </a:solidFill>
              </a:endParaRPr>
            </a:p>
            <a:p>
              <a:pPr algn="r">
                <a:lnSpc>
                  <a:spcPct val="249000"/>
                </a:lnSpc>
              </a:pPr>
              <a:r>
                <a:rPr lang="en-GB" sz="1200" dirty="0" smtClean="0">
                  <a:solidFill>
                    <a:srgbClr val="4D4D4D"/>
                  </a:solidFill>
                </a:rPr>
                <a:t>20</a:t>
              </a:r>
            </a:p>
            <a:p>
              <a:pPr algn="r">
                <a:lnSpc>
                  <a:spcPct val="249000"/>
                </a:lnSpc>
              </a:pPr>
              <a:r>
                <a:rPr lang="en-GB" sz="1200" dirty="0" smtClean="0">
                  <a:solidFill>
                    <a:srgbClr val="4D4D4D"/>
                  </a:solidFill>
                </a:rPr>
                <a:t>0</a:t>
              </a:r>
              <a:endParaRPr lang="en-GB" sz="1200" dirty="0">
                <a:solidFill>
                  <a:srgbClr val="4D4D4D"/>
                </a:solidFill>
              </a:endParaRPr>
            </a:p>
          </p:txBody>
        </p:sp>
        <p:sp>
          <p:nvSpPr>
            <p:cNvPr id="24" name="Freeform 2"/>
            <p:cNvSpPr>
              <a:spLocks/>
            </p:cNvSpPr>
            <p:nvPr/>
          </p:nvSpPr>
          <p:spPr bwMode="auto">
            <a:xfrm>
              <a:off x="889784" y="2876423"/>
              <a:ext cx="2463017" cy="682744"/>
            </a:xfrm>
            <a:custGeom>
              <a:avLst/>
              <a:gdLst>
                <a:gd name="T0" fmla="*/ 195 w 195"/>
                <a:gd name="T1" fmla="*/ 55 h 55"/>
                <a:gd name="T2" fmla="*/ 93 w 195"/>
                <a:gd name="T3" fmla="*/ 55 h 55"/>
                <a:gd name="T4" fmla="*/ 93 w 195"/>
                <a:gd name="T5" fmla="*/ 36 h 55"/>
                <a:gd name="T6" fmla="*/ 67 w 195"/>
                <a:gd name="T7" fmla="*/ 36 h 55"/>
                <a:gd name="T8" fmla="*/ 67 w 195"/>
                <a:gd name="T9" fmla="*/ 18 h 55"/>
                <a:gd name="T10" fmla="*/ 35 w 195"/>
                <a:gd name="T11" fmla="*/ 18 h 55"/>
                <a:gd name="T12" fmla="*/ 35 w 195"/>
                <a:gd name="T13" fmla="*/ 0 h 55"/>
                <a:gd name="T14" fmla="*/ 0 w 195"/>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55">
                  <a:moveTo>
                    <a:pt x="195" y="55"/>
                  </a:moveTo>
                  <a:lnTo>
                    <a:pt x="93" y="55"/>
                  </a:lnTo>
                  <a:lnTo>
                    <a:pt x="93" y="36"/>
                  </a:lnTo>
                  <a:lnTo>
                    <a:pt x="67" y="36"/>
                  </a:lnTo>
                  <a:lnTo>
                    <a:pt x="67" y="18"/>
                  </a:lnTo>
                  <a:lnTo>
                    <a:pt x="35" y="18"/>
                  </a:lnTo>
                  <a:lnTo>
                    <a:pt x="35" y="0"/>
                  </a:lnTo>
                  <a:lnTo>
                    <a:pt x="0" y="0"/>
                  </a:lnTo>
                </a:path>
              </a:pathLst>
            </a:cu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 name="Freeform 3"/>
            <p:cNvSpPr>
              <a:spLocks/>
            </p:cNvSpPr>
            <p:nvPr/>
          </p:nvSpPr>
          <p:spPr bwMode="auto">
            <a:xfrm>
              <a:off x="889784" y="2876423"/>
              <a:ext cx="1793582" cy="1067564"/>
            </a:xfrm>
            <a:custGeom>
              <a:avLst/>
              <a:gdLst>
                <a:gd name="T0" fmla="*/ 142 w 142"/>
                <a:gd name="T1" fmla="*/ 86 h 86"/>
                <a:gd name="T2" fmla="*/ 66 w 142"/>
                <a:gd name="T3" fmla="*/ 86 h 86"/>
                <a:gd name="T4" fmla="*/ 66 w 142"/>
                <a:gd name="T5" fmla="*/ 58 h 86"/>
                <a:gd name="T6" fmla="*/ 37 w 142"/>
                <a:gd name="T7" fmla="*/ 58 h 86"/>
                <a:gd name="T8" fmla="*/ 37 w 142"/>
                <a:gd name="T9" fmla="*/ 37 h 86"/>
                <a:gd name="T10" fmla="*/ 33 w 142"/>
                <a:gd name="T11" fmla="*/ 37 h 86"/>
                <a:gd name="T12" fmla="*/ 33 w 142"/>
                <a:gd name="T13" fmla="*/ 18 h 86"/>
                <a:gd name="T14" fmla="*/ 22 w 142"/>
                <a:gd name="T15" fmla="*/ 18 h 86"/>
                <a:gd name="T16" fmla="*/ 22 w 142"/>
                <a:gd name="T17" fmla="*/ 0 h 86"/>
                <a:gd name="T18" fmla="*/ 0 w 142"/>
                <a:gd name="T1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86">
                  <a:moveTo>
                    <a:pt x="142" y="86"/>
                  </a:moveTo>
                  <a:lnTo>
                    <a:pt x="66" y="86"/>
                  </a:lnTo>
                  <a:lnTo>
                    <a:pt x="66" y="58"/>
                  </a:lnTo>
                  <a:lnTo>
                    <a:pt x="37" y="58"/>
                  </a:lnTo>
                  <a:lnTo>
                    <a:pt x="37" y="37"/>
                  </a:lnTo>
                  <a:lnTo>
                    <a:pt x="33" y="37"/>
                  </a:lnTo>
                  <a:lnTo>
                    <a:pt x="33" y="18"/>
                  </a:lnTo>
                  <a:lnTo>
                    <a:pt x="22" y="18"/>
                  </a:lnTo>
                  <a:lnTo>
                    <a:pt x="22" y="0"/>
                  </a:lnTo>
                  <a:lnTo>
                    <a:pt x="0" y="0"/>
                  </a:lnTo>
                </a:path>
              </a:pathLst>
            </a:custGeom>
            <a:solidFill>
              <a:srgbClr val="FFFFFF"/>
            </a:solidFill>
            <a:ln w="28575">
              <a:solidFill>
                <a:schemeClr val="accent1"/>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 name="Freeform 4"/>
            <p:cNvSpPr>
              <a:spLocks/>
            </p:cNvSpPr>
            <p:nvPr/>
          </p:nvSpPr>
          <p:spPr bwMode="auto">
            <a:xfrm>
              <a:off x="905520" y="2876423"/>
              <a:ext cx="1263086" cy="2110301"/>
            </a:xfrm>
            <a:custGeom>
              <a:avLst/>
              <a:gdLst>
                <a:gd name="T0" fmla="*/ 100 w 100"/>
                <a:gd name="T1" fmla="*/ 170 h 170"/>
                <a:gd name="T2" fmla="*/ 100 w 100"/>
                <a:gd name="T3" fmla="*/ 142 h 170"/>
                <a:gd name="T4" fmla="*/ 35 w 100"/>
                <a:gd name="T5" fmla="*/ 142 h 170"/>
                <a:gd name="T6" fmla="*/ 35 w 100"/>
                <a:gd name="T7" fmla="*/ 138 h 170"/>
                <a:gd name="T8" fmla="*/ 33 w 100"/>
                <a:gd name="T9" fmla="*/ 138 h 170"/>
                <a:gd name="T10" fmla="*/ 33 w 100"/>
                <a:gd name="T11" fmla="*/ 134 h 170"/>
                <a:gd name="T12" fmla="*/ 33 w 100"/>
                <a:gd name="T13" fmla="*/ 98 h 170"/>
                <a:gd name="T14" fmla="*/ 29 w 100"/>
                <a:gd name="T15" fmla="*/ 98 h 170"/>
                <a:gd name="T16" fmla="*/ 29 w 100"/>
                <a:gd name="T17" fmla="*/ 92 h 170"/>
                <a:gd name="T18" fmla="*/ 27 w 100"/>
                <a:gd name="T19" fmla="*/ 92 h 170"/>
                <a:gd name="T20" fmla="*/ 27 w 100"/>
                <a:gd name="T21" fmla="*/ 84 h 170"/>
                <a:gd name="T22" fmla="*/ 27 w 100"/>
                <a:gd name="T23" fmla="*/ 71 h 170"/>
                <a:gd name="T24" fmla="*/ 24 w 100"/>
                <a:gd name="T25" fmla="*/ 71 h 170"/>
                <a:gd name="T26" fmla="*/ 24 w 100"/>
                <a:gd name="T27" fmla="*/ 64 h 170"/>
                <a:gd name="T28" fmla="*/ 21 w 100"/>
                <a:gd name="T29" fmla="*/ 64 h 170"/>
                <a:gd name="T30" fmla="*/ 21 w 100"/>
                <a:gd name="T31" fmla="*/ 57 h 170"/>
                <a:gd name="T32" fmla="*/ 18 w 100"/>
                <a:gd name="T33" fmla="*/ 57 h 170"/>
                <a:gd name="T34" fmla="*/ 18 w 100"/>
                <a:gd name="T35" fmla="*/ 49 h 170"/>
                <a:gd name="T36" fmla="*/ 16 w 100"/>
                <a:gd name="T37" fmla="*/ 49 h 170"/>
                <a:gd name="T38" fmla="*/ 16 w 100"/>
                <a:gd name="T39" fmla="*/ 35 h 170"/>
                <a:gd name="T40" fmla="*/ 14 w 100"/>
                <a:gd name="T41" fmla="*/ 35 h 170"/>
                <a:gd name="T42" fmla="*/ 14 w 100"/>
                <a:gd name="T43" fmla="*/ 27 h 170"/>
                <a:gd name="T44" fmla="*/ 10 w 100"/>
                <a:gd name="T45" fmla="*/ 27 h 170"/>
                <a:gd name="T46" fmla="*/ 10 w 100"/>
                <a:gd name="T47" fmla="*/ 21 h 170"/>
                <a:gd name="T48" fmla="*/ 8 w 100"/>
                <a:gd name="T49" fmla="*/ 21 h 170"/>
                <a:gd name="T50" fmla="*/ 8 w 100"/>
                <a:gd name="T51" fmla="*/ 14 h 170"/>
                <a:gd name="T52" fmla="*/ 5 w 100"/>
                <a:gd name="T53" fmla="*/ 14 h 170"/>
                <a:gd name="T54" fmla="*/ 5 w 100"/>
                <a:gd name="T55" fmla="*/ 7 h 170"/>
                <a:gd name="T56" fmla="*/ 0 w 100"/>
                <a:gd name="T57" fmla="*/ 7 h 170"/>
                <a:gd name="T58" fmla="*/ 0 w 100"/>
                <a:gd name="T5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0" h="170">
                  <a:moveTo>
                    <a:pt x="100" y="170"/>
                  </a:moveTo>
                  <a:lnTo>
                    <a:pt x="100" y="142"/>
                  </a:lnTo>
                  <a:lnTo>
                    <a:pt x="35" y="142"/>
                  </a:lnTo>
                  <a:lnTo>
                    <a:pt x="35" y="138"/>
                  </a:lnTo>
                  <a:lnTo>
                    <a:pt x="33" y="138"/>
                  </a:lnTo>
                  <a:lnTo>
                    <a:pt x="33" y="134"/>
                  </a:lnTo>
                  <a:lnTo>
                    <a:pt x="33" y="98"/>
                  </a:lnTo>
                  <a:lnTo>
                    <a:pt x="29" y="98"/>
                  </a:lnTo>
                  <a:lnTo>
                    <a:pt x="29" y="92"/>
                  </a:lnTo>
                  <a:lnTo>
                    <a:pt x="27" y="92"/>
                  </a:lnTo>
                  <a:lnTo>
                    <a:pt x="27" y="84"/>
                  </a:lnTo>
                  <a:lnTo>
                    <a:pt x="27" y="71"/>
                  </a:lnTo>
                  <a:lnTo>
                    <a:pt x="24" y="71"/>
                  </a:lnTo>
                  <a:cubicBezTo>
                    <a:pt x="24" y="71"/>
                    <a:pt x="23" y="64"/>
                    <a:pt x="24" y="64"/>
                  </a:cubicBezTo>
                  <a:cubicBezTo>
                    <a:pt x="25" y="64"/>
                    <a:pt x="21" y="64"/>
                    <a:pt x="21" y="64"/>
                  </a:cubicBezTo>
                  <a:lnTo>
                    <a:pt x="21" y="57"/>
                  </a:lnTo>
                  <a:lnTo>
                    <a:pt x="18" y="57"/>
                  </a:lnTo>
                  <a:lnTo>
                    <a:pt x="18" y="49"/>
                  </a:lnTo>
                  <a:lnTo>
                    <a:pt x="16" y="49"/>
                  </a:lnTo>
                  <a:lnTo>
                    <a:pt x="16" y="35"/>
                  </a:lnTo>
                  <a:lnTo>
                    <a:pt x="14" y="35"/>
                  </a:lnTo>
                  <a:lnTo>
                    <a:pt x="14" y="27"/>
                  </a:lnTo>
                  <a:lnTo>
                    <a:pt x="10" y="27"/>
                  </a:lnTo>
                  <a:lnTo>
                    <a:pt x="10" y="21"/>
                  </a:lnTo>
                  <a:lnTo>
                    <a:pt x="8" y="21"/>
                  </a:lnTo>
                  <a:lnTo>
                    <a:pt x="8" y="14"/>
                  </a:lnTo>
                  <a:lnTo>
                    <a:pt x="5" y="14"/>
                  </a:lnTo>
                  <a:lnTo>
                    <a:pt x="5" y="7"/>
                  </a:lnTo>
                  <a:lnTo>
                    <a:pt x="0" y="7"/>
                  </a:lnTo>
                  <a:lnTo>
                    <a:pt x="0" y="0"/>
                  </a:lnTo>
                </a:path>
              </a:pathLst>
            </a:cu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27" name="Group 26"/>
            <p:cNvGrpSpPr/>
            <p:nvPr/>
          </p:nvGrpSpPr>
          <p:grpSpPr>
            <a:xfrm>
              <a:off x="1929890" y="2403449"/>
              <a:ext cx="2513752" cy="646331"/>
              <a:chOff x="5152167" y="-798691"/>
              <a:chExt cx="2513752" cy="646331"/>
            </a:xfrm>
          </p:grpSpPr>
          <p:sp>
            <p:nvSpPr>
              <p:cNvPr id="63" name="TextBox 62"/>
              <p:cNvSpPr txBox="1"/>
              <p:nvPr/>
            </p:nvSpPr>
            <p:spPr>
              <a:xfrm>
                <a:off x="5719552" y="-798691"/>
                <a:ext cx="1946367" cy="646331"/>
              </a:xfrm>
              <a:prstGeom prst="rect">
                <a:avLst/>
              </a:prstGeom>
              <a:noFill/>
            </p:spPr>
            <p:txBody>
              <a:bodyPr wrap="none" rtlCol="0">
                <a:spAutoFit/>
              </a:bodyPr>
              <a:lstStyle/>
              <a:p>
                <a:r>
                  <a:rPr lang="en-GB" sz="1200" b="1" dirty="0" smtClean="0">
                    <a:solidFill>
                      <a:srgbClr val="4D4D4D"/>
                    </a:solidFill>
                  </a:rPr>
                  <a:t>MMR-proficient CRC</a:t>
                </a:r>
              </a:p>
              <a:p>
                <a:r>
                  <a:rPr lang="en-GB" sz="1200" b="1" dirty="0" smtClean="0">
                    <a:solidFill>
                      <a:srgbClr val="4D4D4D"/>
                    </a:solidFill>
                  </a:rPr>
                  <a:t>MMR-deficient CRC</a:t>
                </a:r>
              </a:p>
              <a:p>
                <a:r>
                  <a:rPr lang="en-GB" sz="1200" b="1" dirty="0" smtClean="0">
                    <a:solidFill>
                      <a:srgbClr val="4D4D4D"/>
                    </a:solidFill>
                  </a:rPr>
                  <a:t>MMR-deficient non-CRC</a:t>
                </a:r>
                <a:endParaRPr lang="en-GB" sz="1200" b="1" dirty="0">
                  <a:solidFill>
                    <a:srgbClr val="4D4D4D"/>
                  </a:solidFill>
                </a:endParaRPr>
              </a:p>
            </p:txBody>
          </p:sp>
          <p:cxnSp>
            <p:nvCxnSpPr>
              <p:cNvPr id="64" name="Straight Connector 63"/>
              <p:cNvCxnSpPr/>
              <p:nvPr/>
            </p:nvCxnSpPr>
            <p:spPr>
              <a:xfrm>
                <a:off x="5152167" y="-649086"/>
                <a:ext cx="575293" cy="0"/>
              </a:xfrm>
              <a:prstGeom prst="line">
                <a:avLst/>
              </a:pr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5" name="Straight Connector 64"/>
              <p:cNvCxnSpPr/>
              <p:nvPr/>
            </p:nvCxnSpPr>
            <p:spPr>
              <a:xfrm>
                <a:off x="5152167" y="-472794"/>
                <a:ext cx="575293" cy="0"/>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6" name="Straight Connector 65"/>
              <p:cNvCxnSpPr/>
              <p:nvPr/>
            </p:nvCxnSpPr>
            <p:spPr>
              <a:xfrm>
                <a:off x="5152167" y="-296971"/>
                <a:ext cx="575293" cy="0"/>
              </a:xfrm>
              <a:prstGeom prst="line">
                <a:avLst/>
              </a:prstGeom>
              <a:noFill/>
              <a:ln w="285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grpSp>
        <p:grpSp>
          <p:nvGrpSpPr>
            <p:cNvPr id="28" name="Group 27"/>
            <p:cNvGrpSpPr/>
            <p:nvPr/>
          </p:nvGrpSpPr>
          <p:grpSpPr>
            <a:xfrm>
              <a:off x="6275373" y="2450748"/>
              <a:ext cx="2247653" cy="461665"/>
              <a:chOff x="4685934" y="-751392"/>
              <a:chExt cx="2247653" cy="461665"/>
            </a:xfrm>
          </p:grpSpPr>
          <p:sp>
            <p:nvSpPr>
              <p:cNvPr id="60" name="TextBox 59"/>
              <p:cNvSpPr txBox="1"/>
              <p:nvPr/>
            </p:nvSpPr>
            <p:spPr>
              <a:xfrm>
                <a:off x="5253319" y="-751392"/>
                <a:ext cx="1680268" cy="461665"/>
              </a:xfrm>
              <a:prstGeom prst="rect">
                <a:avLst/>
              </a:prstGeom>
              <a:noFill/>
            </p:spPr>
            <p:txBody>
              <a:bodyPr wrap="none" rtlCol="0">
                <a:spAutoFit/>
              </a:bodyPr>
              <a:lstStyle/>
              <a:p>
                <a:r>
                  <a:rPr lang="en-GB" sz="1200" b="1" dirty="0" smtClean="0">
                    <a:solidFill>
                      <a:srgbClr val="4D4D4D"/>
                    </a:solidFill>
                  </a:rPr>
                  <a:t>MMR-proficient CRC</a:t>
                </a:r>
              </a:p>
              <a:p>
                <a:r>
                  <a:rPr lang="en-GB" sz="1200" b="1" dirty="0" smtClean="0">
                    <a:solidFill>
                      <a:srgbClr val="4D4D4D"/>
                    </a:solidFill>
                  </a:rPr>
                  <a:t>MMR-deficient CRC</a:t>
                </a:r>
              </a:p>
            </p:txBody>
          </p:sp>
          <p:cxnSp>
            <p:nvCxnSpPr>
              <p:cNvPr id="61" name="Straight Connector 60"/>
              <p:cNvCxnSpPr/>
              <p:nvPr/>
            </p:nvCxnSpPr>
            <p:spPr>
              <a:xfrm>
                <a:off x="4685934" y="-601787"/>
                <a:ext cx="575293" cy="0"/>
              </a:xfrm>
              <a:prstGeom prst="line">
                <a:avLst/>
              </a:pr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2" name="Straight Connector 61"/>
              <p:cNvCxnSpPr/>
              <p:nvPr/>
            </p:nvCxnSpPr>
            <p:spPr>
              <a:xfrm>
                <a:off x="4685934" y="-420732"/>
                <a:ext cx="575293" cy="0"/>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grpSp>
        <p:sp>
          <p:nvSpPr>
            <p:cNvPr id="29" name="Freeform 7"/>
            <p:cNvSpPr>
              <a:spLocks/>
            </p:cNvSpPr>
            <p:nvPr/>
          </p:nvSpPr>
          <p:spPr bwMode="auto">
            <a:xfrm>
              <a:off x="4993250" y="2873139"/>
              <a:ext cx="2492602" cy="707222"/>
            </a:xfrm>
            <a:custGeom>
              <a:avLst/>
              <a:gdLst>
                <a:gd name="T0" fmla="*/ 197 w 197"/>
                <a:gd name="T1" fmla="*/ 56 h 56"/>
                <a:gd name="T2" fmla="*/ 94 w 197"/>
                <a:gd name="T3" fmla="*/ 56 h 56"/>
                <a:gd name="T4" fmla="*/ 94 w 197"/>
                <a:gd name="T5" fmla="*/ 37 h 56"/>
                <a:gd name="T6" fmla="*/ 67 w 197"/>
                <a:gd name="T7" fmla="*/ 37 h 56"/>
                <a:gd name="T8" fmla="*/ 67 w 197"/>
                <a:gd name="T9" fmla="*/ 17 h 56"/>
                <a:gd name="T10" fmla="*/ 35 w 197"/>
                <a:gd name="T11" fmla="*/ 17 h 56"/>
                <a:gd name="T12" fmla="*/ 35 w 197"/>
                <a:gd name="T13" fmla="*/ 0 h 56"/>
                <a:gd name="T14" fmla="*/ 0 w 197"/>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 h="56">
                  <a:moveTo>
                    <a:pt x="197" y="56"/>
                  </a:moveTo>
                  <a:lnTo>
                    <a:pt x="94" y="56"/>
                  </a:lnTo>
                  <a:lnTo>
                    <a:pt x="94" y="37"/>
                  </a:lnTo>
                  <a:lnTo>
                    <a:pt x="67" y="37"/>
                  </a:lnTo>
                  <a:lnTo>
                    <a:pt x="67" y="17"/>
                  </a:lnTo>
                  <a:lnTo>
                    <a:pt x="35" y="17"/>
                  </a:lnTo>
                  <a:lnTo>
                    <a:pt x="35" y="0"/>
                  </a:lnTo>
                  <a:lnTo>
                    <a:pt x="0" y="0"/>
                  </a:lnTo>
                </a:path>
              </a:pathLst>
            </a:cu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 name="Freeform 8"/>
            <p:cNvSpPr>
              <a:spLocks/>
            </p:cNvSpPr>
            <p:nvPr/>
          </p:nvSpPr>
          <p:spPr bwMode="auto">
            <a:xfrm>
              <a:off x="5018556" y="2869258"/>
              <a:ext cx="1277933" cy="2117465"/>
            </a:xfrm>
            <a:custGeom>
              <a:avLst/>
              <a:gdLst>
                <a:gd name="T0" fmla="*/ 101 w 101"/>
                <a:gd name="T1" fmla="*/ 170 h 170"/>
                <a:gd name="T2" fmla="*/ 101 w 101"/>
                <a:gd name="T3" fmla="*/ 143 h 170"/>
                <a:gd name="T4" fmla="*/ 36 w 101"/>
                <a:gd name="T5" fmla="*/ 143 h 170"/>
                <a:gd name="T6" fmla="*/ 36 w 101"/>
                <a:gd name="T7" fmla="*/ 139 h 170"/>
                <a:gd name="T8" fmla="*/ 33 w 101"/>
                <a:gd name="T9" fmla="*/ 139 h 170"/>
                <a:gd name="T10" fmla="*/ 33 w 101"/>
                <a:gd name="T11" fmla="*/ 114 h 170"/>
                <a:gd name="T12" fmla="*/ 31 w 101"/>
                <a:gd name="T13" fmla="*/ 114 h 170"/>
                <a:gd name="T14" fmla="*/ 31 w 101"/>
                <a:gd name="T15" fmla="*/ 100 h 170"/>
                <a:gd name="T16" fmla="*/ 29 w 101"/>
                <a:gd name="T17" fmla="*/ 100 h 170"/>
                <a:gd name="T18" fmla="*/ 29 w 101"/>
                <a:gd name="T19" fmla="*/ 93 h 170"/>
                <a:gd name="T20" fmla="*/ 26 w 101"/>
                <a:gd name="T21" fmla="*/ 93 h 170"/>
                <a:gd name="T22" fmla="*/ 26 w 101"/>
                <a:gd name="T23" fmla="*/ 85 h 170"/>
                <a:gd name="T24" fmla="*/ 26 w 101"/>
                <a:gd name="T25" fmla="*/ 71 h 170"/>
                <a:gd name="T26" fmla="*/ 24 w 101"/>
                <a:gd name="T27" fmla="*/ 71 h 170"/>
                <a:gd name="T28" fmla="*/ 24 w 101"/>
                <a:gd name="T29" fmla="*/ 64 h 170"/>
                <a:gd name="T30" fmla="*/ 20 w 101"/>
                <a:gd name="T31" fmla="*/ 64 h 170"/>
                <a:gd name="T32" fmla="*/ 20 w 101"/>
                <a:gd name="T33" fmla="*/ 57 h 170"/>
                <a:gd name="T34" fmla="*/ 18 w 101"/>
                <a:gd name="T35" fmla="*/ 57 h 170"/>
                <a:gd name="T36" fmla="*/ 18 w 101"/>
                <a:gd name="T37" fmla="*/ 50 h 170"/>
                <a:gd name="T38" fmla="*/ 15 w 101"/>
                <a:gd name="T39" fmla="*/ 50 h 170"/>
                <a:gd name="T40" fmla="*/ 15 w 101"/>
                <a:gd name="T41" fmla="*/ 36 h 170"/>
                <a:gd name="T42" fmla="*/ 13 w 101"/>
                <a:gd name="T43" fmla="*/ 36 h 170"/>
                <a:gd name="T44" fmla="*/ 13 w 101"/>
                <a:gd name="T45" fmla="*/ 29 h 170"/>
                <a:gd name="T46" fmla="*/ 11 w 101"/>
                <a:gd name="T47" fmla="*/ 29 h 170"/>
                <a:gd name="T48" fmla="*/ 11 w 101"/>
                <a:gd name="T49" fmla="*/ 21 h 170"/>
                <a:gd name="T50" fmla="*/ 9 w 101"/>
                <a:gd name="T51" fmla="*/ 21 h 170"/>
                <a:gd name="T52" fmla="*/ 9 w 101"/>
                <a:gd name="T53" fmla="*/ 14 h 170"/>
                <a:gd name="T54" fmla="*/ 4 w 101"/>
                <a:gd name="T55" fmla="*/ 14 h 170"/>
                <a:gd name="T56" fmla="*/ 4 w 101"/>
                <a:gd name="T57" fmla="*/ 7 h 170"/>
                <a:gd name="T58" fmla="*/ 0 w 101"/>
                <a:gd name="T59" fmla="*/ 7 h 170"/>
                <a:gd name="T60" fmla="*/ 0 w 101"/>
                <a:gd name="T6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170">
                  <a:moveTo>
                    <a:pt x="101" y="170"/>
                  </a:moveTo>
                  <a:lnTo>
                    <a:pt x="101" y="143"/>
                  </a:lnTo>
                  <a:lnTo>
                    <a:pt x="36" y="143"/>
                  </a:lnTo>
                  <a:lnTo>
                    <a:pt x="36" y="139"/>
                  </a:lnTo>
                  <a:lnTo>
                    <a:pt x="33" y="139"/>
                  </a:lnTo>
                  <a:lnTo>
                    <a:pt x="33" y="114"/>
                  </a:lnTo>
                  <a:lnTo>
                    <a:pt x="31" y="114"/>
                  </a:lnTo>
                  <a:lnTo>
                    <a:pt x="31" y="100"/>
                  </a:lnTo>
                  <a:lnTo>
                    <a:pt x="29" y="100"/>
                  </a:lnTo>
                  <a:lnTo>
                    <a:pt x="29" y="93"/>
                  </a:lnTo>
                  <a:lnTo>
                    <a:pt x="26" y="93"/>
                  </a:lnTo>
                  <a:lnTo>
                    <a:pt x="26" y="85"/>
                  </a:lnTo>
                  <a:lnTo>
                    <a:pt x="26" y="71"/>
                  </a:lnTo>
                  <a:lnTo>
                    <a:pt x="24" y="71"/>
                  </a:lnTo>
                  <a:lnTo>
                    <a:pt x="24" y="64"/>
                  </a:lnTo>
                  <a:lnTo>
                    <a:pt x="20" y="64"/>
                  </a:lnTo>
                  <a:lnTo>
                    <a:pt x="20" y="57"/>
                  </a:lnTo>
                  <a:lnTo>
                    <a:pt x="18" y="57"/>
                  </a:lnTo>
                  <a:lnTo>
                    <a:pt x="18" y="50"/>
                  </a:lnTo>
                  <a:lnTo>
                    <a:pt x="15" y="50"/>
                  </a:lnTo>
                  <a:lnTo>
                    <a:pt x="15" y="36"/>
                  </a:lnTo>
                  <a:lnTo>
                    <a:pt x="13" y="36"/>
                  </a:lnTo>
                  <a:lnTo>
                    <a:pt x="13" y="29"/>
                  </a:lnTo>
                  <a:lnTo>
                    <a:pt x="11" y="29"/>
                  </a:lnTo>
                  <a:lnTo>
                    <a:pt x="11" y="21"/>
                  </a:lnTo>
                  <a:lnTo>
                    <a:pt x="9" y="21"/>
                  </a:lnTo>
                  <a:lnTo>
                    <a:pt x="9" y="14"/>
                  </a:lnTo>
                  <a:lnTo>
                    <a:pt x="4" y="14"/>
                  </a:lnTo>
                  <a:lnTo>
                    <a:pt x="4" y="7"/>
                  </a:lnTo>
                  <a:lnTo>
                    <a:pt x="0" y="7"/>
                  </a:lnTo>
                  <a:lnTo>
                    <a:pt x="0" y="0"/>
                  </a:lnTo>
                </a:path>
              </a:pathLst>
            </a:cu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31" name="Straight Connector 30"/>
            <p:cNvCxnSpPr/>
            <p:nvPr/>
          </p:nvCxnSpPr>
          <p:spPr>
            <a:xfrm>
              <a:off x="3071148" y="3504571"/>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2" name="Straight Connector 31"/>
            <p:cNvCxnSpPr/>
            <p:nvPr/>
          </p:nvCxnSpPr>
          <p:spPr>
            <a:xfrm>
              <a:off x="3336343" y="3504571"/>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3" name="Straight Connector 32"/>
            <p:cNvCxnSpPr/>
            <p:nvPr/>
          </p:nvCxnSpPr>
          <p:spPr>
            <a:xfrm>
              <a:off x="2860171" y="3504571"/>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4" name="Straight Connector 33"/>
            <p:cNvCxnSpPr/>
            <p:nvPr/>
          </p:nvCxnSpPr>
          <p:spPr>
            <a:xfrm>
              <a:off x="2813012" y="3504571"/>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5" name="Straight Connector 34"/>
            <p:cNvCxnSpPr/>
            <p:nvPr/>
          </p:nvCxnSpPr>
          <p:spPr>
            <a:xfrm>
              <a:off x="2765853" y="3504571"/>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6" name="Straight Connector 35"/>
            <p:cNvCxnSpPr/>
            <p:nvPr/>
          </p:nvCxnSpPr>
          <p:spPr>
            <a:xfrm>
              <a:off x="2292622" y="3504571"/>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7" name="Straight Connector 36"/>
            <p:cNvCxnSpPr/>
            <p:nvPr/>
          </p:nvCxnSpPr>
          <p:spPr>
            <a:xfrm>
              <a:off x="1685105" y="3050220"/>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8" name="Straight Connector 37"/>
            <p:cNvCxnSpPr/>
            <p:nvPr/>
          </p:nvCxnSpPr>
          <p:spPr>
            <a:xfrm>
              <a:off x="1310213" y="2821554"/>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9" name="Straight Connector 38"/>
            <p:cNvCxnSpPr/>
            <p:nvPr/>
          </p:nvCxnSpPr>
          <p:spPr>
            <a:xfrm>
              <a:off x="1254118" y="2821554"/>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0" name="Straight Connector 39"/>
            <p:cNvCxnSpPr/>
            <p:nvPr/>
          </p:nvCxnSpPr>
          <p:spPr>
            <a:xfrm>
              <a:off x="2670042" y="3888622"/>
              <a:ext cx="0" cy="48911"/>
            </a:xfrm>
            <a:prstGeom prst="line">
              <a:avLst/>
            </a:prstGeom>
            <a:noFill/>
            <a:ln w="285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1" name="Straight Connector 40"/>
            <p:cNvCxnSpPr/>
            <p:nvPr/>
          </p:nvCxnSpPr>
          <p:spPr>
            <a:xfrm>
              <a:off x="1896128" y="3888622"/>
              <a:ext cx="0" cy="48911"/>
            </a:xfrm>
            <a:prstGeom prst="line">
              <a:avLst/>
            </a:prstGeom>
            <a:noFill/>
            <a:ln w="285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2" name="Straight Connector 41"/>
            <p:cNvCxnSpPr/>
            <p:nvPr/>
          </p:nvCxnSpPr>
          <p:spPr>
            <a:xfrm>
              <a:off x="1610191" y="3540491"/>
              <a:ext cx="0" cy="48911"/>
            </a:xfrm>
            <a:prstGeom prst="line">
              <a:avLst/>
            </a:prstGeom>
            <a:noFill/>
            <a:ln w="285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3" name="Straight Connector 42"/>
            <p:cNvCxnSpPr/>
            <p:nvPr/>
          </p:nvCxnSpPr>
          <p:spPr>
            <a:xfrm>
              <a:off x="1304255" y="3050219"/>
              <a:ext cx="0" cy="48911"/>
            </a:xfrm>
            <a:prstGeom prst="line">
              <a:avLst/>
            </a:prstGeom>
            <a:noFill/>
            <a:ln w="285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4" name="Straight Connector 43"/>
            <p:cNvCxnSpPr/>
            <p:nvPr/>
          </p:nvCxnSpPr>
          <p:spPr>
            <a:xfrm>
              <a:off x="1629866" y="4590873"/>
              <a:ext cx="0" cy="48911"/>
            </a:xfrm>
            <a:prstGeom prst="line">
              <a:avLst/>
            </a:pr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5" name="Straight Connector 44"/>
            <p:cNvCxnSpPr/>
            <p:nvPr/>
          </p:nvCxnSpPr>
          <p:spPr>
            <a:xfrm>
              <a:off x="1579728" y="4590020"/>
              <a:ext cx="0" cy="48911"/>
            </a:xfrm>
            <a:prstGeom prst="line">
              <a:avLst/>
            </a:pr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6" name="Straight Connector 45"/>
            <p:cNvCxnSpPr/>
            <p:nvPr/>
          </p:nvCxnSpPr>
          <p:spPr>
            <a:xfrm>
              <a:off x="7190894" y="3530658"/>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7" name="Straight Connector 46"/>
            <p:cNvCxnSpPr/>
            <p:nvPr/>
          </p:nvCxnSpPr>
          <p:spPr>
            <a:xfrm>
              <a:off x="7470378" y="3530658"/>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8" name="Straight Connector 47"/>
            <p:cNvCxnSpPr/>
            <p:nvPr/>
          </p:nvCxnSpPr>
          <p:spPr>
            <a:xfrm>
              <a:off x="6979917" y="3530658"/>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9" name="Straight Connector 48"/>
            <p:cNvCxnSpPr/>
            <p:nvPr/>
          </p:nvCxnSpPr>
          <p:spPr>
            <a:xfrm>
              <a:off x="6932758" y="3530658"/>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0" name="Straight Connector 49"/>
            <p:cNvCxnSpPr/>
            <p:nvPr/>
          </p:nvCxnSpPr>
          <p:spPr>
            <a:xfrm>
              <a:off x="6885599" y="3530658"/>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1" name="Straight Connector 50"/>
            <p:cNvCxnSpPr/>
            <p:nvPr/>
          </p:nvCxnSpPr>
          <p:spPr>
            <a:xfrm>
              <a:off x="6412368" y="3530658"/>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2" name="Straight Connector 51"/>
            <p:cNvCxnSpPr/>
            <p:nvPr/>
          </p:nvCxnSpPr>
          <p:spPr>
            <a:xfrm>
              <a:off x="5803334" y="3037998"/>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3" name="Straight Connector 52"/>
            <p:cNvCxnSpPr/>
            <p:nvPr/>
          </p:nvCxnSpPr>
          <p:spPr>
            <a:xfrm>
              <a:off x="5422050" y="2820347"/>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4" name="Straight Connector 53"/>
            <p:cNvCxnSpPr/>
            <p:nvPr/>
          </p:nvCxnSpPr>
          <p:spPr>
            <a:xfrm>
              <a:off x="5360296" y="2820347"/>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5" name="Straight Connector 54"/>
            <p:cNvCxnSpPr/>
            <p:nvPr/>
          </p:nvCxnSpPr>
          <p:spPr>
            <a:xfrm>
              <a:off x="5744588" y="4598133"/>
              <a:ext cx="0" cy="48911"/>
            </a:xfrm>
            <a:prstGeom prst="line">
              <a:avLst/>
            </a:pr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6" name="Straight Connector 55"/>
            <p:cNvCxnSpPr/>
            <p:nvPr/>
          </p:nvCxnSpPr>
          <p:spPr>
            <a:xfrm>
              <a:off x="5694450" y="4597280"/>
              <a:ext cx="0" cy="48911"/>
            </a:xfrm>
            <a:prstGeom prst="line">
              <a:avLst/>
            </a:pr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57" name="TextBox 56"/>
            <p:cNvSpPr txBox="1"/>
            <p:nvPr/>
          </p:nvSpPr>
          <p:spPr>
            <a:xfrm>
              <a:off x="4258693" y="1649426"/>
              <a:ext cx="633507" cy="369332"/>
            </a:xfrm>
            <a:prstGeom prst="rect">
              <a:avLst/>
            </a:prstGeom>
            <a:noFill/>
          </p:spPr>
          <p:txBody>
            <a:bodyPr wrap="none" rtlCol="0">
              <a:spAutoFit/>
            </a:bodyPr>
            <a:lstStyle/>
            <a:p>
              <a:pPr algn="ctr"/>
              <a:r>
                <a:rPr lang="en-GB" b="1" dirty="0" smtClean="0">
                  <a:solidFill>
                    <a:srgbClr val="4D4D4D"/>
                  </a:solidFill>
                </a:rPr>
                <a:t>PFS</a:t>
              </a:r>
              <a:endParaRPr lang="en-GB" b="1" dirty="0">
                <a:solidFill>
                  <a:srgbClr val="4D4D4D"/>
                </a:solidFill>
              </a:endParaRPr>
            </a:p>
          </p:txBody>
        </p:sp>
        <p:sp>
          <p:nvSpPr>
            <p:cNvPr id="58" name="TextBox 57"/>
            <p:cNvSpPr txBox="1"/>
            <p:nvPr/>
          </p:nvSpPr>
          <p:spPr>
            <a:xfrm>
              <a:off x="1778021" y="2025515"/>
              <a:ext cx="1390124" cy="369332"/>
            </a:xfrm>
            <a:prstGeom prst="rect">
              <a:avLst/>
            </a:prstGeom>
            <a:noFill/>
          </p:spPr>
          <p:txBody>
            <a:bodyPr wrap="none" rtlCol="0">
              <a:spAutoFit/>
            </a:bodyPr>
            <a:lstStyle/>
            <a:p>
              <a:pPr algn="ctr"/>
              <a:r>
                <a:rPr lang="en-GB" b="1" dirty="0" smtClean="0">
                  <a:solidFill>
                    <a:srgbClr val="4D4D4D"/>
                  </a:solidFill>
                </a:rPr>
                <a:t>All cohorts</a:t>
              </a:r>
              <a:endParaRPr lang="en-GB" b="1" dirty="0">
                <a:solidFill>
                  <a:srgbClr val="4D4D4D"/>
                </a:solidFill>
              </a:endParaRPr>
            </a:p>
          </p:txBody>
        </p:sp>
        <p:sp>
          <p:nvSpPr>
            <p:cNvPr id="59" name="TextBox 58"/>
            <p:cNvSpPr txBox="1"/>
            <p:nvPr/>
          </p:nvSpPr>
          <p:spPr>
            <a:xfrm>
              <a:off x="6011485" y="2025515"/>
              <a:ext cx="1595309" cy="369332"/>
            </a:xfrm>
            <a:prstGeom prst="rect">
              <a:avLst/>
            </a:prstGeom>
            <a:noFill/>
          </p:spPr>
          <p:txBody>
            <a:bodyPr wrap="none" rtlCol="0">
              <a:spAutoFit/>
            </a:bodyPr>
            <a:lstStyle/>
            <a:p>
              <a:pPr algn="ctr"/>
              <a:r>
                <a:rPr lang="en-GB" b="1" dirty="0" smtClean="0">
                  <a:solidFill>
                    <a:srgbClr val="4D4D4D"/>
                  </a:solidFill>
                </a:rPr>
                <a:t>CRC cohorts</a:t>
              </a:r>
              <a:endParaRPr lang="en-GB" b="1" dirty="0">
                <a:solidFill>
                  <a:srgbClr val="4D4D4D"/>
                </a:solidFill>
              </a:endParaRPr>
            </a:p>
          </p:txBody>
        </p:sp>
      </p:grpSp>
    </p:spTree>
    <p:extLst>
      <p:ext uri="{BB962C8B-B14F-4D97-AF65-F5344CB8AC3E}">
        <p14:creationId xmlns:p14="http://schemas.microsoft.com/office/powerpoint/2010/main" xmlns="" val="34479282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3539430"/>
          </a:xfrm>
          <a:prstGeom prst="rect">
            <a:avLst/>
          </a:prstGeom>
          <a:noFill/>
        </p:spPr>
        <p:txBody>
          <a:bodyPr wrap="square" lIns="0" rtlCol="0">
            <a:spAutoFit/>
          </a:bodyPr>
          <a:lstStyle/>
          <a:p>
            <a:pPr>
              <a:buClr>
                <a:srgbClr val="043882"/>
              </a:buClr>
            </a:pPr>
            <a:r>
              <a:rPr lang="en-GB" sz="1600" b="1" dirty="0" smtClean="0">
                <a:solidFill>
                  <a:srgbClr val="4D4D4D"/>
                </a:solidFill>
              </a:rPr>
              <a:t>Key results (cont.)</a:t>
            </a: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p:txBody>
      </p:sp>
      <p:sp>
        <p:nvSpPr>
          <p:cNvPr id="6" name="Title 5"/>
          <p:cNvSpPr>
            <a:spLocks noGrp="1"/>
          </p:cNvSpPr>
          <p:nvPr>
            <p:ph type="title"/>
          </p:nvPr>
        </p:nvSpPr>
        <p:spPr/>
        <p:txBody>
          <a:bodyPr/>
          <a:lstStyle/>
          <a:p>
            <a:r>
              <a:rPr lang="en-GB" sz="1800" dirty="0" smtClean="0"/>
              <a:t>LBA100</a:t>
            </a:r>
            <a:r>
              <a:rPr lang="en-GB" sz="1800" dirty="0"/>
              <a:t>: PD-1 blockade in </a:t>
            </a:r>
            <a:r>
              <a:rPr lang="en-GB" sz="1800" dirty="0" err="1"/>
              <a:t>tumors</a:t>
            </a:r>
            <a:r>
              <a:rPr lang="en-GB" sz="1800" dirty="0"/>
              <a:t> with mismatch repair deficiency </a:t>
            </a:r>
            <a:r>
              <a:rPr lang="en-GB" sz="1800" dirty="0" smtClean="0"/>
              <a:t/>
            </a:r>
            <a:br>
              <a:rPr lang="en-GB" sz="1800" dirty="0" smtClean="0"/>
            </a:br>
            <a:r>
              <a:rPr lang="en-GB" sz="1800" dirty="0" smtClean="0"/>
              <a:t>– Le DT, </a:t>
            </a:r>
            <a:r>
              <a:rPr lang="en-GB" sz="1800" dirty="0"/>
              <a:t>et al</a:t>
            </a:r>
          </a:p>
        </p:txBody>
      </p:sp>
      <p:sp>
        <p:nvSpPr>
          <p:cNvPr id="8" name="Text Placeholder 7"/>
          <p:cNvSpPr>
            <a:spLocks noGrp="1"/>
          </p:cNvSpPr>
          <p:nvPr>
            <p:ph type="body" sz="quarter" idx="11"/>
          </p:nvPr>
        </p:nvSpPr>
        <p:spPr>
          <a:xfrm>
            <a:off x="4648200" y="6096000"/>
            <a:ext cx="4343400" cy="487363"/>
          </a:xfrm>
        </p:spPr>
        <p:txBody>
          <a:bodyPr/>
          <a:lstStyle/>
          <a:p>
            <a:r>
              <a:rPr lang="en-GB" dirty="0"/>
              <a:t>Le </a:t>
            </a:r>
            <a:r>
              <a:rPr lang="fr-FR" dirty="0"/>
              <a:t>et al. J Clin </a:t>
            </a:r>
            <a:r>
              <a:rPr lang="fr-FR" dirty="0" err="1"/>
              <a:t>Oncol</a:t>
            </a:r>
            <a:r>
              <a:rPr lang="fr-FR" dirty="0"/>
              <a:t> 2015; 33 (</a:t>
            </a:r>
            <a:r>
              <a:rPr lang="fr-FR" dirty="0" err="1"/>
              <a:t>suppl</a:t>
            </a:r>
            <a:r>
              <a:rPr lang="fr-FR" dirty="0"/>
              <a:t>): </a:t>
            </a:r>
            <a:r>
              <a:rPr lang="fr-FR" dirty="0" err="1"/>
              <a:t>abstr</a:t>
            </a:r>
            <a:r>
              <a:rPr lang="fr-FR" dirty="0"/>
              <a:t> LBA100</a:t>
            </a:r>
            <a:endParaRPr lang="en-GB" dirty="0"/>
          </a:p>
        </p:txBody>
      </p:sp>
      <p:grpSp>
        <p:nvGrpSpPr>
          <p:cNvPr id="2" name="Group 1"/>
          <p:cNvGrpSpPr/>
          <p:nvPr/>
        </p:nvGrpSpPr>
        <p:grpSpPr>
          <a:xfrm>
            <a:off x="206046" y="1603426"/>
            <a:ext cx="8627397" cy="3939910"/>
            <a:chOff x="248714" y="1603426"/>
            <a:chExt cx="8627397" cy="3939910"/>
          </a:xfrm>
        </p:grpSpPr>
        <p:sp>
          <p:nvSpPr>
            <p:cNvPr id="13" name="TextBox 12"/>
            <p:cNvSpPr txBox="1"/>
            <p:nvPr/>
          </p:nvSpPr>
          <p:spPr>
            <a:xfrm>
              <a:off x="389187" y="2590800"/>
              <a:ext cx="439544" cy="2607637"/>
            </a:xfrm>
            <a:prstGeom prst="rect">
              <a:avLst/>
            </a:prstGeom>
            <a:noFill/>
          </p:spPr>
          <p:txBody>
            <a:bodyPr wrap="none" rtlCol="0">
              <a:spAutoFit/>
            </a:bodyPr>
            <a:lstStyle/>
            <a:p>
              <a:pPr algn="r">
                <a:lnSpc>
                  <a:spcPct val="229000"/>
                </a:lnSpc>
              </a:pPr>
              <a:r>
                <a:rPr lang="en-GB" sz="1200" dirty="0" smtClean="0">
                  <a:solidFill>
                    <a:srgbClr val="4D4D4D"/>
                  </a:solidFill>
                </a:rPr>
                <a:t>100</a:t>
              </a:r>
              <a:endParaRPr lang="en-GB" sz="1200" dirty="0">
                <a:solidFill>
                  <a:srgbClr val="4D4D4D"/>
                </a:solidFill>
              </a:endParaRPr>
            </a:p>
            <a:p>
              <a:pPr algn="r">
                <a:lnSpc>
                  <a:spcPct val="229000"/>
                </a:lnSpc>
              </a:pPr>
              <a:r>
                <a:rPr lang="en-GB" sz="1200" dirty="0" smtClean="0">
                  <a:solidFill>
                    <a:srgbClr val="4D4D4D"/>
                  </a:solidFill>
                </a:rPr>
                <a:t>80</a:t>
              </a:r>
              <a:endParaRPr lang="en-GB" sz="1200" dirty="0">
                <a:solidFill>
                  <a:srgbClr val="4D4D4D"/>
                </a:solidFill>
              </a:endParaRPr>
            </a:p>
            <a:p>
              <a:pPr algn="r">
                <a:lnSpc>
                  <a:spcPct val="229000"/>
                </a:lnSpc>
              </a:pPr>
              <a:r>
                <a:rPr lang="en-GB" sz="1200" dirty="0" smtClean="0">
                  <a:solidFill>
                    <a:srgbClr val="4D4D4D"/>
                  </a:solidFill>
                </a:rPr>
                <a:t>60</a:t>
              </a:r>
              <a:endParaRPr lang="en-GB" sz="1200" dirty="0">
                <a:solidFill>
                  <a:srgbClr val="4D4D4D"/>
                </a:solidFill>
              </a:endParaRPr>
            </a:p>
            <a:p>
              <a:pPr algn="r">
                <a:lnSpc>
                  <a:spcPct val="229000"/>
                </a:lnSpc>
              </a:pPr>
              <a:r>
                <a:rPr lang="en-GB" sz="1200" dirty="0" smtClean="0">
                  <a:solidFill>
                    <a:srgbClr val="4D4D4D"/>
                  </a:solidFill>
                </a:rPr>
                <a:t>40</a:t>
              </a:r>
              <a:endParaRPr lang="en-GB" sz="1200" dirty="0">
                <a:solidFill>
                  <a:srgbClr val="4D4D4D"/>
                </a:solidFill>
              </a:endParaRPr>
            </a:p>
            <a:p>
              <a:pPr algn="r">
                <a:lnSpc>
                  <a:spcPct val="229000"/>
                </a:lnSpc>
              </a:pPr>
              <a:r>
                <a:rPr lang="en-GB" sz="1200" dirty="0" smtClean="0">
                  <a:solidFill>
                    <a:srgbClr val="4D4D4D"/>
                  </a:solidFill>
                </a:rPr>
                <a:t>20</a:t>
              </a:r>
            </a:p>
            <a:p>
              <a:pPr algn="r">
                <a:lnSpc>
                  <a:spcPct val="229000"/>
                </a:lnSpc>
              </a:pPr>
              <a:r>
                <a:rPr lang="en-GB" sz="1200" dirty="0" smtClean="0">
                  <a:solidFill>
                    <a:srgbClr val="4D4D4D"/>
                  </a:solidFill>
                </a:rPr>
                <a:t>0</a:t>
              </a:r>
              <a:endParaRPr lang="en-GB" sz="1200" dirty="0">
                <a:solidFill>
                  <a:srgbClr val="4D4D4D"/>
                </a:solidFill>
              </a:endParaRPr>
            </a:p>
          </p:txBody>
        </p:sp>
        <p:grpSp>
          <p:nvGrpSpPr>
            <p:cNvPr id="14" name="Group 13"/>
            <p:cNvGrpSpPr/>
            <p:nvPr/>
          </p:nvGrpSpPr>
          <p:grpSpPr>
            <a:xfrm>
              <a:off x="248714" y="2876424"/>
              <a:ext cx="3994361" cy="2666912"/>
              <a:chOff x="248714" y="2881964"/>
              <a:chExt cx="3994361" cy="2666912"/>
            </a:xfrm>
          </p:grpSpPr>
          <p:grpSp>
            <p:nvGrpSpPr>
              <p:cNvPr id="15" name="Group 14"/>
              <p:cNvGrpSpPr/>
              <p:nvPr/>
            </p:nvGrpSpPr>
            <p:grpSpPr>
              <a:xfrm>
                <a:off x="800698" y="2881964"/>
                <a:ext cx="3263786" cy="2204098"/>
                <a:chOff x="836615" y="2448719"/>
                <a:chExt cx="3906738" cy="2171700"/>
              </a:xfrm>
            </p:grpSpPr>
            <p:sp>
              <p:nvSpPr>
                <p:cNvPr id="24" name="Freeform 23"/>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 name="Line 6"/>
                <p:cNvSpPr>
                  <a:spLocks noChangeShapeType="1"/>
                </p:cNvSpPr>
                <p:nvPr/>
              </p:nvSpPr>
              <p:spPr bwMode="auto">
                <a:xfrm>
                  <a:off x="836615" y="2448719"/>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 name="Line 7"/>
                <p:cNvSpPr>
                  <a:spLocks noChangeShapeType="1"/>
                </p:cNvSpPr>
                <p:nvPr/>
              </p:nvSpPr>
              <p:spPr bwMode="auto">
                <a:xfrm>
                  <a:off x="836615" y="2864644"/>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 name="Line 8"/>
                <p:cNvSpPr>
                  <a:spLocks noChangeShapeType="1"/>
                </p:cNvSpPr>
                <p:nvPr/>
              </p:nvSpPr>
              <p:spPr bwMode="auto">
                <a:xfrm>
                  <a:off x="836615" y="3280569"/>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 name="Line 9"/>
                <p:cNvSpPr>
                  <a:spLocks noChangeShapeType="1"/>
                </p:cNvSpPr>
                <p:nvPr/>
              </p:nvSpPr>
              <p:spPr bwMode="auto">
                <a:xfrm>
                  <a:off x="836615" y="3696494"/>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 name="Line 10"/>
                <p:cNvSpPr>
                  <a:spLocks noChangeShapeType="1"/>
                </p:cNvSpPr>
                <p:nvPr/>
              </p:nvSpPr>
              <p:spPr bwMode="auto">
                <a:xfrm>
                  <a:off x="836615" y="4112419"/>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 name="Line 11"/>
                <p:cNvSpPr>
                  <a:spLocks noChangeShapeType="1"/>
                </p:cNvSpPr>
                <p:nvPr/>
              </p:nvSpPr>
              <p:spPr bwMode="auto">
                <a:xfrm>
                  <a:off x="836615" y="4528344"/>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 name="Line 13"/>
                <p:cNvSpPr>
                  <a:spLocks noChangeShapeType="1"/>
                </p:cNvSpPr>
                <p:nvPr/>
              </p:nvSpPr>
              <p:spPr bwMode="auto">
                <a:xfrm>
                  <a:off x="2838453"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 name="Line 15"/>
                <p:cNvSpPr>
                  <a:spLocks noChangeShapeType="1"/>
                </p:cNvSpPr>
                <p:nvPr/>
              </p:nvSpPr>
              <p:spPr bwMode="auto">
                <a:xfrm>
                  <a:off x="3794128"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 name="Line 17"/>
                <p:cNvSpPr>
                  <a:spLocks noChangeShapeType="1"/>
                </p:cNvSpPr>
                <p:nvPr/>
              </p:nvSpPr>
              <p:spPr bwMode="auto">
                <a:xfrm>
                  <a:off x="4743353"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 name="Line 19"/>
                <p:cNvSpPr>
                  <a:spLocks noChangeShapeType="1"/>
                </p:cNvSpPr>
                <p:nvPr/>
              </p:nvSpPr>
              <p:spPr bwMode="auto">
                <a:xfrm>
                  <a:off x="1884365"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 name="Line 21"/>
                <p:cNvSpPr>
                  <a:spLocks noChangeShapeType="1"/>
                </p:cNvSpPr>
                <p:nvPr/>
              </p:nvSpPr>
              <p:spPr bwMode="auto">
                <a:xfrm>
                  <a:off x="925515"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17" name="TextBox 16"/>
              <p:cNvSpPr txBox="1"/>
              <p:nvPr/>
            </p:nvSpPr>
            <p:spPr>
              <a:xfrm rot="16200000">
                <a:off x="-250942" y="3804863"/>
                <a:ext cx="1276311" cy="276999"/>
              </a:xfrm>
              <a:prstGeom prst="rect">
                <a:avLst/>
              </a:prstGeom>
              <a:noFill/>
            </p:spPr>
            <p:txBody>
              <a:bodyPr wrap="none" rtlCol="0">
                <a:spAutoFit/>
              </a:bodyPr>
              <a:lstStyle/>
              <a:p>
                <a:pPr algn="ctr"/>
                <a:r>
                  <a:rPr lang="en-GB" sz="1200" dirty="0" smtClean="0">
                    <a:solidFill>
                      <a:srgbClr val="363636"/>
                    </a:solidFill>
                  </a:rPr>
                  <a:t>Percent survival</a:t>
                </a:r>
                <a:endParaRPr lang="en-GB" sz="1200" dirty="0">
                  <a:solidFill>
                    <a:srgbClr val="363636"/>
                  </a:solidFill>
                </a:endParaRPr>
              </a:p>
            </p:txBody>
          </p:sp>
          <p:sp>
            <p:nvSpPr>
              <p:cNvPr id="18" name="TextBox 17"/>
              <p:cNvSpPr txBox="1"/>
              <p:nvPr/>
            </p:nvSpPr>
            <p:spPr>
              <a:xfrm>
                <a:off x="2124997" y="5271877"/>
                <a:ext cx="1169616" cy="276999"/>
              </a:xfrm>
              <a:prstGeom prst="rect">
                <a:avLst/>
              </a:prstGeom>
              <a:noFill/>
            </p:spPr>
            <p:txBody>
              <a:bodyPr wrap="none" rtlCol="0">
                <a:spAutoFit/>
              </a:bodyPr>
              <a:lstStyle/>
              <a:p>
                <a:pPr algn="ctr"/>
                <a:r>
                  <a:rPr lang="en-GB" sz="1200" dirty="0" smtClean="0">
                    <a:solidFill>
                      <a:srgbClr val="363636"/>
                    </a:solidFill>
                  </a:rPr>
                  <a:t>Time (months)</a:t>
                </a:r>
                <a:endParaRPr lang="en-GB" sz="1200" dirty="0">
                  <a:solidFill>
                    <a:srgbClr val="363636"/>
                  </a:solidFill>
                </a:endParaRPr>
              </a:p>
            </p:txBody>
          </p:sp>
          <p:sp>
            <p:nvSpPr>
              <p:cNvPr id="19" name="Rectangle 18"/>
              <p:cNvSpPr/>
              <p:nvPr/>
            </p:nvSpPr>
            <p:spPr>
              <a:xfrm>
                <a:off x="754972" y="4897077"/>
                <a:ext cx="269625" cy="441852"/>
              </a:xfrm>
              <a:prstGeom prst="rect">
                <a:avLst/>
              </a:prstGeom>
            </p:spPr>
            <p:txBody>
              <a:bodyPr wrap="none">
                <a:spAutoFit/>
              </a:bodyPr>
              <a:lstStyle/>
              <a:p>
                <a:pPr algn="ctr">
                  <a:lnSpc>
                    <a:spcPct val="227000"/>
                  </a:lnSpc>
                </a:pPr>
                <a:r>
                  <a:rPr lang="en-GB" sz="1200" dirty="0">
                    <a:solidFill>
                      <a:srgbClr val="4D4D4D"/>
                    </a:solidFill>
                  </a:rPr>
                  <a:t>0</a:t>
                </a:r>
              </a:p>
            </p:txBody>
          </p:sp>
          <p:sp>
            <p:nvSpPr>
              <p:cNvPr id="20" name="Rectangle 19"/>
              <p:cNvSpPr/>
              <p:nvPr/>
            </p:nvSpPr>
            <p:spPr>
              <a:xfrm>
                <a:off x="1543951" y="4897077"/>
                <a:ext cx="269625" cy="441852"/>
              </a:xfrm>
              <a:prstGeom prst="rect">
                <a:avLst/>
              </a:prstGeom>
            </p:spPr>
            <p:txBody>
              <a:bodyPr wrap="none">
                <a:spAutoFit/>
              </a:bodyPr>
              <a:lstStyle/>
              <a:p>
                <a:pPr algn="ctr">
                  <a:lnSpc>
                    <a:spcPct val="227000"/>
                  </a:lnSpc>
                </a:pPr>
                <a:r>
                  <a:rPr lang="en-GB" sz="1200" dirty="0" smtClean="0">
                    <a:solidFill>
                      <a:srgbClr val="4D4D4D"/>
                    </a:solidFill>
                  </a:rPr>
                  <a:t>5</a:t>
                </a:r>
                <a:endParaRPr lang="en-GB" sz="1200" dirty="0">
                  <a:solidFill>
                    <a:srgbClr val="4D4D4D"/>
                  </a:solidFill>
                </a:endParaRPr>
              </a:p>
            </p:txBody>
          </p:sp>
          <p:sp>
            <p:nvSpPr>
              <p:cNvPr id="21" name="Rectangle 20"/>
              <p:cNvSpPr/>
              <p:nvPr/>
            </p:nvSpPr>
            <p:spPr>
              <a:xfrm>
                <a:off x="2290321" y="4897077"/>
                <a:ext cx="354584" cy="441852"/>
              </a:xfrm>
              <a:prstGeom prst="rect">
                <a:avLst/>
              </a:prstGeom>
            </p:spPr>
            <p:txBody>
              <a:bodyPr wrap="none">
                <a:spAutoFit/>
              </a:bodyPr>
              <a:lstStyle/>
              <a:p>
                <a:pPr algn="ctr">
                  <a:lnSpc>
                    <a:spcPct val="227000"/>
                  </a:lnSpc>
                </a:pPr>
                <a:r>
                  <a:rPr lang="en-GB" sz="1200" dirty="0" smtClean="0">
                    <a:solidFill>
                      <a:srgbClr val="4D4D4D"/>
                    </a:solidFill>
                  </a:rPr>
                  <a:t>10</a:t>
                </a:r>
                <a:endParaRPr lang="en-GB" sz="1200" dirty="0">
                  <a:solidFill>
                    <a:srgbClr val="4D4D4D"/>
                  </a:solidFill>
                </a:endParaRPr>
              </a:p>
            </p:txBody>
          </p:sp>
          <p:sp>
            <p:nvSpPr>
              <p:cNvPr id="22" name="Rectangle 21"/>
              <p:cNvSpPr/>
              <p:nvPr/>
            </p:nvSpPr>
            <p:spPr>
              <a:xfrm>
                <a:off x="3092818" y="4897077"/>
                <a:ext cx="354584" cy="441852"/>
              </a:xfrm>
              <a:prstGeom prst="rect">
                <a:avLst/>
              </a:prstGeom>
            </p:spPr>
            <p:txBody>
              <a:bodyPr wrap="none">
                <a:spAutoFit/>
              </a:bodyPr>
              <a:lstStyle/>
              <a:p>
                <a:pPr algn="ctr">
                  <a:lnSpc>
                    <a:spcPct val="227000"/>
                  </a:lnSpc>
                </a:pPr>
                <a:r>
                  <a:rPr lang="en-GB" sz="1200" dirty="0" smtClean="0">
                    <a:solidFill>
                      <a:srgbClr val="4D4D4D"/>
                    </a:solidFill>
                  </a:rPr>
                  <a:t>15</a:t>
                </a:r>
                <a:endParaRPr lang="en-GB" sz="1200" dirty="0">
                  <a:solidFill>
                    <a:srgbClr val="4D4D4D"/>
                  </a:solidFill>
                </a:endParaRPr>
              </a:p>
            </p:txBody>
          </p:sp>
          <p:sp>
            <p:nvSpPr>
              <p:cNvPr id="23" name="Rectangle 22"/>
              <p:cNvSpPr/>
              <p:nvPr/>
            </p:nvSpPr>
            <p:spPr>
              <a:xfrm>
                <a:off x="3888491" y="4897077"/>
                <a:ext cx="354584" cy="441852"/>
              </a:xfrm>
              <a:prstGeom prst="rect">
                <a:avLst/>
              </a:prstGeom>
            </p:spPr>
            <p:txBody>
              <a:bodyPr wrap="none">
                <a:spAutoFit/>
              </a:bodyPr>
              <a:lstStyle/>
              <a:p>
                <a:pPr algn="ctr">
                  <a:lnSpc>
                    <a:spcPct val="227000"/>
                  </a:lnSpc>
                </a:pPr>
                <a:r>
                  <a:rPr lang="en-GB" sz="1200" dirty="0" smtClean="0">
                    <a:solidFill>
                      <a:srgbClr val="4D4D4D"/>
                    </a:solidFill>
                  </a:rPr>
                  <a:t>20</a:t>
                </a:r>
                <a:endParaRPr lang="en-GB" sz="1200" dirty="0">
                  <a:solidFill>
                    <a:srgbClr val="4D4D4D"/>
                  </a:solidFill>
                </a:endParaRPr>
              </a:p>
            </p:txBody>
          </p:sp>
        </p:grpSp>
        <p:grpSp>
          <p:nvGrpSpPr>
            <p:cNvPr id="36" name="Group 35"/>
            <p:cNvGrpSpPr/>
            <p:nvPr/>
          </p:nvGrpSpPr>
          <p:grpSpPr>
            <a:xfrm>
              <a:off x="4415086" y="2876424"/>
              <a:ext cx="3979731" cy="2666912"/>
              <a:chOff x="263344" y="2881964"/>
              <a:chExt cx="3979731" cy="2666912"/>
            </a:xfrm>
          </p:grpSpPr>
          <p:grpSp>
            <p:nvGrpSpPr>
              <p:cNvPr id="37" name="Group 36"/>
              <p:cNvGrpSpPr/>
              <p:nvPr/>
            </p:nvGrpSpPr>
            <p:grpSpPr>
              <a:xfrm>
                <a:off x="800698" y="2881964"/>
                <a:ext cx="3263786" cy="2204098"/>
                <a:chOff x="836615" y="2448719"/>
                <a:chExt cx="3906738" cy="2171700"/>
              </a:xfrm>
            </p:grpSpPr>
            <p:sp>
              <p:nvSpPr>
                <p:cNvPr id="45" name="Freeform 44"/>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6" name="Line 6"/>
                <p:cNvSpPr>
                  <a:spLocks noChangeShapeType="1"/>
                </p:cNvSpPr>
                <p:nvPr/>
              </p:nvSpPr>
              <p:spPr bwMode="auto">
                <a:xfrm>
                  <a:off x="836615" y="2448719"/>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7" name="Line 7"/>
                <p:cNvSpPr>
                  <a:spLocks noChangeShapeType="1"/>
                </p:cNvSpPr>
                <p:nvPr/>
              </p:nvSpPr>
              <p:spPr bwMode="auto">
                <a:xfrm>
                  <a:off x="836615" y="2864644"/>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8" name="Line 8"/>
                <p:cNvSpPr>
                  <a:spLocks noChangeShapeType="1"/>
                </p:cNvSpPr>
                <p:nvPr/>
              </p:nvSpPr>
              <p:spPr bwMode="auto">
                <a:xfrm>
                  <a:off x="836615" y="3280569"/>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9" name="Line 9"/>
                <p:cNvSpPr>
                  <a:spLocks noChangeShapeType="1"/>
                </p:cNvSpPr>
                <p:nvPr/>
              </p:nvSpPr>
              <p:spPr bwMode="auto">
                <a:xfrm>
                  <a:off x="836615" y="3696494"/>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0" name="Line 10"/>
                <p:cNvSpPr>
                  <a:spLocks noChangeShapeType="1"/>
                </p:cNvSpPr>
                <p:nvPr/>
              </p:nvSpPr>
              <p:spPr bwMode="auto">
                <a:xfrm>
                  <a:off x="836615" y="4112419"/>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1" name="Line 11"/>
                <p:cNvSpPr>
                  <a:spLocks noChangeShapeType="1"/>
                </p:cNvSpPr>
                <p:nvPr/>
              </p:nvSpPr>
              <p:spPr bwMode="auto">
                <a:xfrm>
                  <a:off x="836615" y="4528344"/>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2" name="Line 13"/>
                <p:cNvSpPr>
                  <a:spLocks noChangeShapeType="1"/>
                </p:cNvSpPr>
                <p:nvPr/>
              </p:nvSpPr>
              <p:spPr bwMode="auto">
                <a:xfrm>
                  <a:off x="2838453"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3" name="Line 15"/>
                <p:cNvSpPr>
                  <a:spLocks noChangeShapeType="1"/>
                </p:cNvSpPr>
                <p:nvPr/>
              </p:nvSpPr>
              <p:spPr bwMode="auto">
                <a:xfrm>
                  <a:off x="3794128"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4" name="Line 17"/>
                <p:cNvSpPr>
                  <a:spLocks noChangeShapeType="1"/>
                </p:cNvSpPr>
                <p:nvPr/>
              </p:nvSpPr>
              <p:spPr bwMode="auto">
                <a:xfrm>
                  <a:off x="4743353"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5" name="Line 19"/>
                <p:cNvSpPr>
                  <a:spLocks noChangeShapeType="1"/>
                </p:cNvSpPr>
                <p:nvPr/>
              </p:nvSpPr>
              <p:spPr bwMode="auto">
                <a:xfrm>
                  <a:off x="1884365"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6" name="Line 21"/>
                <p:cNvSpPr>
                  <a:spLocks noChangeShapeType="1"/>
                </p:cNvSpPr>
                <p:nvPr/>
              </p:nvSpPr>
              <p:spPr bwMode="auto">
                <a:xfrm>
                  <a:off x="925515"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38" name="TextBox 37"/>
              <p:cNvSpPr txBox="1"/>
              <p:nvPr/>
            </p:nvSpPr>
            <p:spPr>
              <a:xfrm rot="16200000">
                <a:off x="-236312" y="3775603"/>
                <a:ext cx="1276311" cy="276999"/>
              </a:xfrm>
              <a:prstGeom prst="rect">
                <a:avLst/>
              </a:prstGeom>
              <a:noFill/>
            </p:spPr>
            <p:txBody>
              <a:bodyPr wrap="none" rtlCol="0">
                <a:spAutoFit/>
              </a:bodyPr>
              <a:lstStyle/>
              <a:p>
                <a:pPr algn="ctr"/>
                <a:r>
                  <a:rPr lang="en-GB" sz="1200" dirty="0" smtClean="0">
                    <a:solidFill>
                      <a:srgbClr val="363636"/>
                    </a:solidFill>
                  </a:rPr>
                  <a:t>Percent survival</a:t>
                </a:r>
                <a:endParaRPr lang="en-GB" sz="1200" dirty="0">
                  <a:solidFill>
                    <a:srgbClr val="363636"/>
                  </a:solidFill>
                </a:endParaRPr>
              </a:p>
            </p:txBody>
          </p:sp>
          <p:sp>
            <p:nvSpPr>
              <p:cNvPr id="39" name="TextBox 38"/>
              <p:cNvSpPr txBox="1"/>
              <p:nvPr/>
            </p:nvSpPr>
            <p:spPr>
              <a:xfrm>
                <a:off x="2124997" y="5271877"/>
                <a:ext cx="1169616" cy="276999"/>
              </a:xfrm>
              <a:prstGeom prst="rect">
                <a:avLst/>
              </a:prstGeom>
              <a:noFill/>
            </p:spPr>
            <p:txBody>
              <a:bodyPr wrap="none" rtlCol="0">
                <a:spAutoFit/>
              </a:bodyPr>
              <a:lstStyle/>
              <a:p>
                <a:pPr algn="ctr"/>
                <a:r>
                  <a:rPr lang="en-GB" sz="1200" dirty="0" smtClean="0">
                    <a:solidFill>
                      <a:srgbClr val="363636"/>
                    </a:solidFill>
                  </a:rPr>
                  <a:t>Time (months)</a:t>
                </a:r>
                <a:endParaRPr lang="en-GB" sz="1200" dirty="0">
                  <a:solidFill>
                    <a:srgbClr val="363636"/>
                  </a:solidFill>
                </a:endParaRPr>
              </a:p>
            </p:txBody>
          </p:sp>
          <p:sp>
            <p:nvSpPr>
              <p:cNvPr id="40" name="Rectangle 39"/>
              <p:cNvSpPr/>
              <p:nvPr/>
            </p:nvSpPr>
            <p:spPr>
              <a:xfrm>
                <a:off x="754972" y="4897077"/>
                <a:ext cx="269625" cy="441852"/>
              </a:xfrm>
              <a:prstGeom prst="rect">
                <a:avLst/>
              </a:prstGeom>
            </p:spPr>
            <p:txBody>
              <a:bodyPr wrap="none">
                <a:spAutoFit/>
              </a:bodyPr>
              <a:lstStyle/>
              <a:p>
                <a:pPr algn="ctr">
                  <a:lnSpc>
                    <a:spcPct val="227000"/>
                  </a:lnSpc>
                </a:pPr>
                <a:r>
                  <a:rPr lang="en-GB" sz="1200" dirty="0">
                    <a:solidFill>
                      <a:srgbClr val="4D4D4D"/>
                    </a:solidFill>
                  </a:rPr>
                  <a:t>0</a:t>
                </a:r>
              </a:p>
            </p:txBody>
          </p:sp>
          <p:sp>
            <p:nvSpPr>
              <p:cNvPr id="41" name="Rectangle 40"/>
              <p:cNvSpPr/>
              <p:nvPr/>
            </p:nvSpPr>
            <p:spPr>
              <a:xfrm>
                <a:off x="1543951" y="4897077"/>
                <a:ext cx="269625" cy="441852"/>
              </a:xfrm>
              <a:prstGeom prst="rect">
                <a:avLst/>
              </a:prstGeom>
            </p:spPr>
            <p:txBody>
              <a:bodyPr wrap="none">
                <a:spAutoFit/>
              </a:bodyPr>
              <a:lstStyle/>
              <a:p>
                <a:pPr algn="ctr">
                  <a:lnSpc>
                    <a:spcPct val="227000"/>
                  </a:lnSpc>
                </a:pPr>
                <a:r>
                  <a:rPr lang="en-GB" sz="1200" dirty="0" smtClean="0">
                    <a:solidFill>
                      <a:srgbClr val="4D4D4D"/>
                    </a:solidFill>
                  </a:rPr>
                  <a:t>5</a:t>
                </a:r>
                <a:endParaRPr lang="en-GB" sz="1200" dirty="0">
                  <a:solidFill>
                    <a:srgbClr val="4D4D4D"/>
                  </a:solidFill>
                </a:endParaRPr>
              </a:p>
            </p:txBody>
          </p:sp>
          <p:sp>
            <p:nvSpPr>
              <p:cNvPr id="42" name="Rectangle 41"/>
              <p:cNvSpPr/>
              <p:nvPr/>
            </p:nvSpPr>
            <p:spPr>
              <a:xfrm>
                <a:off x="2290321" y="4897077"/>
                <a:ext cx="354584" cy="441852"/>
              </a:xfrm>
              <a:prstGeom prst="rect">
                <a:avLst/>
              </a:prstGeom>
            </p:spPr>
            <p:txBody>
              <a:bodyPr wrap="none">
                <a:spAutoFit/>
              </a:bodyPr>
              <a:lstStyle/>
              <a:p>
                <a:pPr algn="ctr">
                  <a:lnSpc>
                    <a:spcPct val="227000"/>
                  </a:lnSpc>
                </a:pPr>
                <a:r>
                  <a:rPr lang="en-GB" sz="1200" dirty="0" smtClean="0">
                    <a:solidFill>
                      <a:srgbClr val="4D4D4D"/>
                    </a:solidFill>
                  </a:rPr>
                  <a:t>10</a:t>
                </a:r>
                <a:endParaRPr lang="en-GB" sz="1200" dirty="0">
                  <a:solidFill>
                    <a:srgbClr val="4D4D4D"/>
                  </a:solidFill>
                </a:endParaRPr>
              </a:p>
            </p:txBody>
          </p:sp>
          <p:sp>
            <p:nvSpPr>
              <p:cNvPr id="43" name="Rectangle 42"/>
              <p:cNvSpPr/>
              <p:nvPr/>
            </p:nvSpPr>
            <p:spPr>
              <a:xfrm>
                <a:off x="3092818" y="4897077"/>
                <a:ext cx="354584" cy="441852"/>
              </a:xfrm>
              <a:prstGeom prst="rect">
                <a:avLst/>
              </a:prstGeom>
            </p:spPr>
            <p:txBody>
              <a:bodyPr wrap="none">
                <a:spAutoFit/>
              </a:bodyPr>
              <a:lstStyle/>
              <a:p>
                <a:pPr algn="ctr">
                  <a:lnSpc>
                    <a:spcPct val="227000"/>
                  </a:lnSpc>
                </a:pPr>
                <a:r>
                  <a:rPr lang="en-GB" sz="1200" dirty="0" smtClean="0">
                    <a:solidFill>
                      <a:srgbClr val="4D4D4D"/>
                    </a:solidFill>
                  </a:rPr>
                  <a:t>15</a:t>
                </a:r>
                <a:endParaRPr lang="en-GB" sz="1200" dirty="0">
                  <a:solidFill>
                    <a:srgbClr val="4D4D4D"/>
                  </a:solidFill>
                </a:endParaRPr>
              </a:p>
            </p:txBody>
          </p:sp>
          <p:sp>
            <p:nvSpPr>
              <p:cNvPr id="44" name="Rectangle 43"/>
              <p:cNvSpPr/>
              <p:nvPr/>
            </p:nvSpPr>
            <p:spPr>
              <a:xfrm>
                <a:off x="3888491" y="4897077"/>
                <a:ext cx="354584" cy="441852"/>
              </a:xfrm>
              <a:prstGeom prst="rect">
                <a:avLst/>
              </a:prstGeom>
            </p:spPr>
            <p:txBody>
              <a:bodyPr wrap="none">
                <a:spAutoFit/>
              </a:bodyPr>
              <a:lstStyle/>
              <a:p>
                <a:pPr algn="ctr">
                  <a:lnSpc>
                    <a:spcPct val="227000"/>
                  </a:lnSpc>
                </a:pPr>
                <a:r>
                  <a:rPr lang="en-GB" sz="1200" dirty="0" smtClean="0">
                    <a:solidFill>
                      <a:srgbClr val="4D4D4D"/>
                    </a:solidFill>
                  </a:rPr>
                  <a:t>20</a:t>
                </a:r>
                <a:endParaRPr lang="en-GB" sz="1200" dirty="0">
                  <a:solidFill>
                    <a:srgbClr val="4D4D4D"/>
                  </a:solidFill>
                </a:endParaRPr>
              </a:p>
            </p:txBody>
          </p:sp>
        </p:grpSp>
        <p:sp>
          <p:nvSpPr>
            <p:cNvPr id="57" name="TextBox 56"/>
            <p:cNvSpPr txBox="1"/>
            <p:nvPr/>
          </p:nvSpPr>
          <p:spPr>
            <a:xfrm>
              <a:off x="4552430" y="2566098"/>
              <a:ext cx="439544" cy="2607637"/>
            </a:xfrm>
            <a:prstGeom prst="rect">
              <a:avLst/>
            </a:prstGeom>
            <a:noFill/>
          </p:spPr>
          <p:txBody>
            <a:bodyPr wrap="none" rtlCol="0">
              <a:spAutoFit/>
            </a:bodyPr>
            <a:lstStyle/>
            <a:p>
              <a:pPr algn="r">
                <a:lnSpc>
                  <a:spcPct val="229000"/>
                </a:lnSpc>
              </a:pPr>
              <a:r>
                <a:rPr lang="en-GB" sz="1200" dirty="0" smtClean="0">
                  <a:solidFill>
                    <a:srgbClr val="4D4D4D"/>
                  </a:solidFill>
                </a:rPr>
                <a:t>100</a:t>
              </a:r>
              <a:endParaRPr lang="en-GB" sz="1200" dirty="0">
                <a:solidFill>
                  <a:srgbClr val="4D4D4D"/>
                </a:solidFill>
              </a:endParaRPr>
            </a:p>
            <a:p>
              <a:pPr algn="r">
                <a:lnSpc>
                  <a:spcPct val="229000"/>
                </a:lnSpc>
              </a:pPr>
              <a:r>
                <a:rPr lang="en-GB" sz="1200" dirty="0" smtClean="0">
                  <a:solidFill>
                    <a:srgbClr val="4D4D4D"/>
                  </a:solidFill>
                </a:rPr>
                <a:t>80</a:t>
              </a:r>
              <a:endParaRPr lang="en-GB" sz="1200" dirty="0">
                <a:solidFill>
                  <a:srgbClr val="4D4D4D"/>
                </a:solidFill>
              </a:endParaRPr>
            </a:p>
            <a:p>
              <a:pPr algn="r">
                <a:lnSpc>
                  <a:spcPct val="229000"/>
                </a:lnSpc>
              </a:pPr>
              <a:r>
                <a:rPr lang="en-GB" sz="1200" dirty="0" smtClean="0">
                  <a:solidFill>
                    <a:srgbClr val="4D4D4D"/>
                  </a:solidFill>
                </a:rPr>
                <a:t>60</a:t>
              </a:r>
              <a:endParaRPr lang="en-GB" sz="1200" dirty="0">
                <a:solidFill>
                  <a:srgbClr val="4D4D4D"/>
                </a:solidFill>
              </a:endParaRPr>
            </a:p>
            <a:p>
              <a:pPr algn="r">
                <a:lnSpc>
                  <a:spcPct val="229000"/>
                </a:lnSpc>
              </a:pPr>
              <a:r>
                <a:rPr lang="en-GB" sz="1200" dirty="0" smtClean="0">
                  <a:solidFill>
                    <a:srgbClr val="4D4D4D"/>
                  </a:solidFill>
                </a:rPr>
                <a:t>40</a:t>
              </a:r>
              <a:endParaRPr lang="en-GB" sz="1200" dirty="0">
                <a:solidFill>
                  <a:srgbClr val="4D4D4D"/>
                </a:solidFill>
              </a:endParaRPr>
            </a:p>
            <a:p>
              <a:pPr algn="r">
                <a:lnSpc>
                  <a:spcPct val="229000"/>
                </a:lnSpc>
              </a:pPr>
              <a:r>
                <a:rPr lang="en-GB" sz="1200" dirty="0" smtClean="0">
                  <a:solidFill>
                    <a:srgbClr val="4D4D4D"/>
                  </a:solidFill>
                </a:rPr>
                <a:t>20</a:t>
              </a:r>
            </a:p>
            <a:p>
              <a:pPr algn="r">
                <a:lnSpc>
                  <a:spcPct val="229000"/>
                </a:lnSpc>
              </a:pPr>
              <a:r>
                <a:rPr lang="en-GB" sz="1200" dirty="0" smtClean="0">
                  <a:solidFill>
                    <a:srgbClr val="4D4D4D"/>
                  </a:solidFill>
                </a:rPr>
                <a:t>0</a:t>
              </a:r>
              <a:endParaRPr lang="en-GB" sz="1200" dirty="0">
                <a:solidFill>
                  <a:srgbClr val="4D4D4D"/>
                </a:solidFill>
              </a:endParaRPr>
            </a:p>
          </p:txBody>
        </p:sp>
        <p:grpSp>
          <p:nvGrpSpPr>
            <p:cNvPr id="58" name="Group 57"/>
            <p:cNvGrpSpPr/>
            <p:nvPr/>
          </p:nvGrpSpPr>
          <p:grpSpPr>
            <a:xfrm>
              <a:off x="2058847" y="2142764"/>
              <a:ext cx="2513752" cy="646331"/>
              <a:chOff x="4700564" y="-507844"/>
              <a:chExt cx="2513752" cy="646331"/>
            </a:xfrm>
          </p:grpSpPr>
          <p:sp>
            <p:nvSpPr>
              <p:cNvPr id="59" name="TextBox 58"/>
              <p:cNvSpPr txBox="1"/>
              <p:nvPr/>
            </p:nvSpPr>
            <p:spPr>
              <a:xfrm>
                <a:off x="5267949" y="-507844"/>
                <a:ext cx="1946367" cy="646331"/>
              </a:xfrm>
              <a:prstGeom prst="rect">
                <a:avLst/>
              </a:prstGeom>
              <a:noFill/>
            </p:spPr>
            <p:txBody>
              <a:bodyPr wrap="none" rtlCol="0">
                <a:spAutoFit/>
              </a:bodyPr>
              <a:lstStyle/>
              <a:p>
                <a:r>
                  <a:rPr lang="en-GB" sz="1200" b="1" dirty="0" smtClean="0">
                    <a:solidFill>
                      <a:srgbClr val="4D4D4D"/>
                    </a:solidFill>
                  </a:rPr>
                  <a:t>MMR-proficient CRC</a:t>
                </a:r>
              </a:p>
              <a:p>
                <a:r>
                  <a:rPr lang="en-GB" sz="1200" b="1" dirty="0" smtClean="0">
                    <a:solidFill>
                      <a:srgbClr val="4D4D4D"/>
                    </a:solidFill>
                  </a:rPr>
                  <a:t>MMR-deficient CRC</a:t>
                </a:r>
              </a:p>
              <a:p>
                <a:r>
                  <a:rPr lang="en-GB" sz="1200" b="1" dirty="0" smtClean="0">
                    <a:solidFill>
                      <a:srgbClr val="4D4D4D"/>
                    </a:solidFill>
                  </a:rPr>
                  <a:t>MMR-deficient non-CRC</a:t>
                </a:r>
                <a:endParaRPr lang="en-GB" sz="1200" b="1" dirty="0">
                  <a:solidFill>
                    <a:srgbClr val="4D4D4D"/>
                  </a:solidFill>
                </a:endParaRPr>
              </a:p>
            </p:txBody>
          </p:sp>
          <p:cxnSp>
            <p:nvCxnSpPr>
              <p:cNvPr id="60" name="Straight Connector 59"/>
              <p:cNvCxnSpPr/>
              <p:nvPr/>
            </p:nvCxnSpPr>
            <p:spPr>
              <a:xfrm>
                <a:off x="4700564" y="-358239"/>
                <a:ext cx="575293" cy="0"/>
              </a:xfrm>
              <a:prstGeom prst="line">
                <a:avLst/>
              </a:pr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1" name="Straight Connector 60"/>
              <p:cNvCxnSpPr/>
              <p:nvPr/>
            </p:nvCxnSpPr>
            <p:spPr>
              <a:xfrm>
                <a:off x="4700564" y="-181947"/>
                <a:ext cx="575293" cy="0"/>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2" name="Straight Connector 61"/>
              <p:cNvCxnSpPr/>
              <p:nvPr/>
            </p:nvCxnSpPr>
            <p:spPr>
              <a:xfrm>
                <a:off x="4700564" y="-6124"/>
                <a:ext cx="575293" cy="0"/>
              </a:xfrm>
              <a:prstGeom prst="line">
                <a:avLst/>
              </a:prstGeom>
              <a:noFill/>
              <a:ln w="285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grpSp>
        <p:grpSp>
          <p:nvGrpSpPr>
            <p:cNvPr id="63" name="Group 62"/>
            <p:cNvGrpSpPr/>
            <p:nvPr/>
          </p:nvGrpSpPr>
          <p:grpSpPr>
            <a:xfrm>
              <a:off x="6628458" y="2183286"/>
              <a:ext cx="2247653" cy="461665"/>
              <a:chOff x="4632627" y="-467322"/>
              <a:chExt cx="2247653" cy="461665"/>
            </a:xfrm>
          </p:grpSpPr>
          <p:sp>
            <p:nvSpPr>
              <p:cNvPr id="64" name="TextBox 63"/>
              <p:cNvSpPr txBox="1"/>
              <p:nvPr/>
            </p:nvSpPr>
            <p:spPr>
              <a:xfrm>
                <a:off x="5200012" y="-467322"/>
                <a:ext cx="1680268" cy="461665"/>
              </a:xfrm>
              <a:prstGeom prst="rect">
                <a:avLst/>
              </a:prstGeom>
              <a:noFill/>
            </p:spPr>
            <p:txBody>
              <a:bodyPr wrap="none" rtlCol="0">
                <a:spAutoFit/>
              </a:bodyPr>
              <a:lstStyle/>
              <a:p>
                <a:r>
                  <a:rPr lang="en-GB" sz="1200" b="1" dirty="0" smtClean="0">
                    <a:solidFill>
                      <a:srgbClr val="4D4D4D"/>
                    </a:solidFill>
                  </a:rPr>
                  <a:t>MMR-proficient CRC</a:t>
                </a:r>
              </a:p>
              <a:p>
                <a:r>
                  <a:rPr lang="en-GB" sz="1200" b="1" dirty="0" smtClean="0">
                    <a:solidFill>
                      <a:srgbClr val="4D4D4D"/>
                    </a:solidFill>
                  </a:rPr>
                  <a:t>MMR-deficient CRC</a:t>
                </a:r>
              </a:p>
            </p:txBody>
          </p:sp>
          <p:cxnSp>
            <p:nvCxnSpPr>
              <p:cNvPr id="65" name="Straight Connector 64"/>
              <p:cNvCxnSpPr/>
              <p:nvPr/>
            </p:nvCxnSpPr>
            <p:spPr>
              <a:xfrm>
                <a:off x="4632627" y="-317717"/>
                <a:ext cx="575293" cy="0"/>
              </a:xfrm>
              <a:prstGeom prst="line">
                <a:avLst/>
              </a:pr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6" name="Straight Connector 65"/>
              <p:cNvCxnSpPr/>
              <p:nvPr/>
            </p:nvCxnSpPr>
            <p:spPr>
              <a:xfrm>
                <a:off x="4632627" y="-136662"/>
                <a:ext cx="575293" cy="0"/>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grpSp>
        <p:cxnSp>
          <p:nvCxnSpPr>
            <p:cNvPr id="67" name="Straight Connector 66"/>
            <p:cNvCxnSpPr/>
            <p:nvPr/>
          </p:nvCxnSpPr>
          <p:spPr>
            <a:xfrm>
              <a:off x="3471198" y="3369146"/>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8" name="Straight Connector 67"/>
            <p:cNvCxnSpPr/>
            <p:nvPr/>
          </p:nvCxnSpPr>
          <p:spPr>
            <a:xfrm>
              <a:off x="3647960" y="3380089"/>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9" name="Straight Connector 68"/>
            <p:cNvCxnSpPr/>
            <p:nvPr/>
          </p:nvCxnSpPr>
          <p:spPr>
            <a:xfrm>
              <a:off x="3117346" y="3375340"/>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0" name="Straight Connector 69"/>
            <p:cNvCxnSpPr/>
            <p:nvPr/>
          </p:nvCxnSpPr>
          <p:spPr>
            <a:xfrm>
              <a:off x="3067012" y="3377097"/>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1" name="Straight Connector 70"/>
            <p:cNvCxnSpPr/>
            <p:nvPr/>
          </p:nvCxnSpPr>
          <p:spPr>
            <a:xfrm>
              <a:off x="2340403" y="3370591"/>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2" name="Straight Connector 71"/>
            <p:cNvCxnSpPr/>
            <p:nvPr/>
          </p:nvCxnSpPr>
          <p:spPr>
            <a:xfrm>
              <a:off x="1949722" y="2811668"/>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3" name="Straight Connector 72"/>
            <p:cNvCxnSpPr/>
            <p:nvPr/>
          </p:nvCxnSpPr>
          <p:spPr>
            <a:xfrm>
              <a:off x="1716855" y="2811668"/>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4" name="Straight Connector 73"/>
            <p:cNvCxnSpPr/>
            <p:nvPr/>
          </p:nvCxnSpPr>
          <p:spPr>
            <a:xfrm>
              <a:off x="1300018" y="2819227"/>
              <a:ext cx="0" cy="48911"/>
            </a:xfrm>
            <a:prstGeom prst="line">
              <a:avLst/>
            </a:prstGeom>
            <a:noFill/>
            <a:ln w="285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5" name="Straight Connector 74"/>
            <p:cNvCxnSpPr/>
            <p:nvPr/>
          </p:nvCxnSpPr>
          <p:spPr>
            <a:xfrm>
              <a:off x="1037394" y="2821554"/>
              <a:ext cx="0" cy="48911"/>
            </a:xfrm>
            <a:prstGeom prst="line">
              <a:avLst/>
            </a:prstGeom>
            <a:noFill/>
            <a:ln w="285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6" name="Straight Connector 75"/>
            <p:cNvCxnSpPr/>
            <p:nvPr/>
          </p:nvCxnSpPr>
          <p:spPr>
            <a:xfrm>
              <a:off x="3616183" y="3275211"/>
              <a:ext cx="0" cy="48911"/>
            </a:xfrm>
            <a:prstGeom prst="line">
              <a:avLst/>
            </a:prstGeom>
            <a:noFill/>
            <a:ln w="285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7" name="Straight Connector 76"/>
            <p:cNvCxnSpPr/>
            <p:nvPr/>
          </p:nvCxnSpPr>
          <p:spPr>
            <a:xfrm>
              <a:off x="1896128" y="3888622"/>
              <a:ext cx="0" cy="48911"/>
            </a:xfrm>
            <a:prstGeom prst="line">
              <a:avLst/>
            </a:pr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8" name="Straight Connector 77"/>
            <p:cNvCxnSpPr/>
            <p:nvPr/>
          </p:nvCxnSpPr>
          <p:spPr>
            <a:xfrm>
              <a:off x="1304255" y="3050219"/>
              <a:ext cx="0" cy="48911"/>
            </a:xfrm>
            <a:prstGeom prst="line">
              <a:avLst/>
            </a:prstGeom>
            <a:noFill/>
            <a:ln w="2857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9" name="Straight Connector 78"/>
            <p:cNvCxnSpPr/>
            <p:nvPr/>
          </p:nvCxnSpPr>
          <p:spPr>
            <a:xfrm>
              <a:off x="3488064" y="4598133"/>
              <a:ext cx="0" cy="48911"/>
            </a:xfrm>
            <a:prstGeom prst="line">
              <a:avLst/>
            </a:pr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0" name="Straight Connector 79"/>
            <p:cNvCxnSpPr/>
            <p:nvPr/>
          </p:nvCxnSpPr>
          <p:spPr>
            <a:xfrm>
              <a:off x="2892806" y="4600374"/>
              <a:ext cx="0" cy="48911"/>
            </a:xfrm>
            <a:prstGeom prst="line">
              <a:avLst/>
            </a:pr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1" name="Straight Connector 80"/>
            <p:cNvCxnSpPr/>
            <p:nvPr/>
          </p:nvCxnSpPr>
          <p:spPr>
            <a:xfrm>
              <a:off x="7596226" y="3370972"/>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2" name="Straight Connector 81"/>
            <p:cNvCxnSpPr/>
            <p:nvPr/>
          </p:nvCxnSpPr>
          <p:spPr>
            <a:xfrm>
              <a:off x="7753481" y="3370972"/>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3" name="Straight Connector 82"/>
            <p:cNvCxnSpPr/>
            <p:nvPr/>
          </p:nvCxnSpPr>
          <p:spPr>
            <a:xfrm>
              <a:off x="7243002" y="3370972"/>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4" name="Straight Connector 83"/>
            <p:cNvCxnSpPr/>
            <p:nvPr/>
          </p:nvCxnSpPr>
          <p:spPr>
            <a:xfrm>
              <a:off x="7195843" y="3370972"/>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5" name="Straight Connector 84"/>
            <p:cNvCxnSpPr/>
            <p:nvPr/>
          </p:nvCxnSpPr>
          <p:spPr>
            <a:xfrm>
              <a:off x="6073543" y="2821060"/>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6" name="Straight Connector 85"/>
            <p:cNvCxnSpPr/>
            <p:nvPr/>
          </p:nvCxnSpPr>
          <p:spPr>
            <a:xfrm>
              <a:off x="5856087" y="2821060"/>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7" name="Straight Connector 86"/>
            <p:cNvCxnSpPr/>
            <p:nvPr/>
          </p:nvCxnSpPr>
          <p:spPr>
            <a:xfrm>
              <a:off x="5414542" y="2821060"/>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8" name="Straight Connector 87"/>
            <p:cNvCxnSpPr/>
            <p:nvPr/>
          </p:nvCxnSpPr>
          <p:spPr>
            <a:xfrm>
              <a:off x="5217878" y="2821060"/>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9" name="Straight Connector 88"/>
            <p:cNvCxnSpPr/>
            <p:nvPr/>
          </p:nvCxnSpPr>
          <p:spPr>
            <a:xfrm>
              <a:off x="7591864" y="4614421"/>
              <a:ext cx="0" cy="48911"/>
            </a:xfrm>
            <a:prstGeom prst="line">
              <a:avLst/>
            </a:pr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0" name="Straight Connector 89"/>
            <p:cNvCxnSpPr/>
            <p:nvPr/>
          </p:nvCxnSpPr>
          <p:spPr>
            <a:xfrm>
              <a:off x="7041184" y="4614421"/>
              <a:ext cx="0" cy="48911"/>
            </a:xfrm>
            <a:prstGeom prst="line">
              <a:avLst/>
            </a:pr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91" name="TextBox 90"/>
            <p:cNvSpPr txBox="1"/>
            <p:nvPr/>
          </p:nvSpPr>
          <p:spPr>
            <a:xfrm>
              <a:off x="4316400" y="1603426"/>
              <a:ext cx="518092" cy="369332"/>
            </a:xfrm>
            <a:prstGeom prst="rect">
              <a:avLst/>
            </a:prstGeom>
            <a:noFill/>
          </p:spPr>
          <p:txBody>
            <a:bodyPr wrap="none" rtlCol="0">
              <a:spAutoFit/>
            </a:bodyPr>
            <a:lstStyle/>
            <a:p>
              <a:pPr algn="ctr"/>
              <a:r>
                <a:rPr lang="en-GB" b="1" dirty="0">
                  <a:solidFill>
                    <a:srgbClr val="4D4D4D"/>
                  </a:solidFill>
                </a:rPr>
                <a:t>O</a:t>
              </a:r>
              <a:r>
                <a:rPr lang="en-GB" b="1" dirty="0" smtClean="0">
                  <a:solidFill>
                    <a:srgbClr val="4D4D4D"/>
                  </a:solidFill>
                </a:rPr>
                <a:t>S</a:t>
              </a:r>
              <a:endParaRPr lang="en-GB" b="1" dirty="0">
                <a:solidFill>
                  <a:srgbClr val="4D4D4D"/>
                </a:solidFill>
              </a:endParaRPr>
            </a:p>
          </p:txBody>
        </p:sp>
        <p:sp>
          <p:nvSpPr>
            <p:cNvPr id="92" name="TextBox 91"/>
            <p:cNvSpPr txBox="1"/>
            <p:nvPr/>
          </p:nvSpPr>
          <p:spPr>
            <a:xfrm>
              <a:off x="1778021" y="1848403"/>
              <a:ext cx="1390124" cy="369332"/>
            </a:xfrm>
            <a:prstGeom prst="rect">
              <a:avLst/>
            </a:prstGeom>
            <a:noFill/>
          </p:spPr>
          <p:txBody>
            <a:bodyPr wrap="none" rtlCol="0">
              <a:spAutoFit/>
            </a:bodyPr>
            <a:lstStyle/>
            <a:p>
              <a:pPr algn="ctr"/>
              <a:r>
                <a:rPr lang="en-GB" b="1" dirty="0" smtClean="0">
                  <a:solidFill>
                    <a:srgbClr val="4D4D4D"/>
                  </a:solidFill>
                </a:rPr>
                <a:t>All cohorts</a:t>
              </a:r>
              <a:endParaRPr lang="en-GB" b="1" dirty="0">
                <a:solidFill>
                  <a:srgbClr val="4D4D4D"/>
                </a:solidFill>
              </a:endParaRPr>
            </a:p>
          </p:txBody>
        </p:sp>
        <p:sp>
          <p:nvSpPr>
            <p:cNvPr id="93" name="TextBox 92"/>
            <p:cNvSpPr txBox="1"/>
            <p:nvPr/>
          </p:nvSpPr>
          <p:spPr>
            <a:xfrm>
              <a:off x="6011485" y="1848403"/>
              <a:ext cx="1595309" cy="369332"/>
            </a:xfrm>
            <a:prstGeom prst="rect">
              <a:avLst/>
            </a:prstGeom>
            <a:noFill/>
          </p:spPr>
          <p:txBody>
            <a:bodyPr wrap="none" rtlCol="0">
              <a:spAutoFit/>
            </a:bodyPr>
            <a:lstStyle/>
            <a:p>
              <a:pPr algn="ctr"/>
              <a:r>
                <a:rPr lang="en-GB" b="1" dirty="0" smtClean="0">
                  <a:solidFill>
                    <a:srgbClr val="4D4D4D"/>
                  </a:solidFill>
                </a:rPr>
                <a:t>CRC cohorts</a:t>
              </a:r>
              <a:endParaRPr lang="en-GB" b="1" dirty="0">
                <a:solidFill>
                  <a:srgbClr val="4D4D4D"/>
                </a:solidFill>
              </a:endParaRPr>
            </a:p>
          </p:txBody>
        </p:sp>
        <p:sp>
          <p:nvSpPr>
            <p:cNvPr id="94" name="Freeform 93"/>
            <p:cNvSpPr>
              <a:spLocks/>
            </p:cNvSpPr>
            <p:nvPr/>
          </p:nvSpPr>
          <p:spPr bwMode="auto">
            <a:xfrm>
              <a:off x="920996" y="2860579"/>
              <a:ext cx="2583207" cy="1786465"/>
            </a:xfrm>
            <a:custGeom>
              <a:avLst/>
              <a:gdLst>
                <a:gd name="T0" fmla="*/ 202 w 202"/>
                <a:gd name="T1" fmla="*/ 141 h 141"/>
                <a:gd name="T2" fmla="*/ 143 w 202"/>
                <a:gd name="T3" fmla="*/ 141 h 141"/>
                <a:gd name="T4" fmla="*/ 143 w 202"/>
                <a:gd name="T5" fmla="*/ 123 h 141"/>
                <a:gd name="T6" fmla="*/ 114 w 202"/>
                <a:gd name="T7" fmla="*/ 123 h 141"/>
                <a:gd name="T8" fmla="*/ 114 w 202"/>
                <a:gd name="T9" fmla="*/ 110 h 141"/>
                <a:gd name="T10" fmla="*/ 110 w 202"/>
                <a:gd name="T11" fmla="*/ 110 h 141"/>
                <a:gd name="T12" fmla="*/ 110 w 202"/>
                <a:gd name="T13" fmla="*/ 96 h 141"/>
                <a:gd name="T14" fmla="*/ 98 w 202"/>
                <a:gd name="T15" fmla="*/ 96 h 141"/>
                <a:gd name="T16" fmla="*/ 98 w 202"/>
                <a:gd name="T17" fmla="*/ 85 h 141"/>
                <a:gd name="T18" fmla="*/ 64 w 202"/>
                <a:gd name="T19" fmla="*/ 85 h 141"/>
                <a:gd name="T20" fmla="*/ 64 w 202"/>
                <a:gd name="T21" fmla="*/ 76 h 141"/>
                <a:gd name="T22" fmla="*/ 62 w 202"/>
                <a:gd name="T23" fmla="*/ 76 h 141"/>
                <a:gd name="T24" fmla="*/ 62 w 202"/>
                <a:gd name="T25" fmla="*/ 66 h 141"/>
                <a:gd name="T26" fmla="*/ 60 w 202"/>
                <a:gd name="T27" fmla="*/ 66 h 141"/>
                <a:gd name="T28" fmla="*/ 60 w 202"/>
                <a:gd name="T29" fmla="*/ 57 h 141"/>
                <a:gd name="T30" fmla="*/ 49 w 202"/>
                <a:gd name="T31" fmla="*/ 57 h 141"/>
                <a:gd name="T32" fmla="*/ 49 w 202"/>
                <a:gd name="T33" fmla="*/ 48 h 141"/>
                <a:gd name="T34" fmla="*/ 40 w 202"/>
                <a:gd name="T35" fmla="*/ 48 h 141"/>
                <a:gd name="T36" fmla="*/ 40 w 202"/>
                <a:gd name="T37" fmla="*/ 39 h 141"/>
                <a:gd name="T38" fmla="*/ 37 w 202"/>
                <a:gd name="T39" fmla="*/ 39 h 141"/>
                <a:gd name="T40" fmla="*/ 37 w 202"/>
                <a:gd name="T41" fmla="*/ 30 h 141"/>
                <a:gd name="T42" fmla="*/ 35 w 202"/>
                <a:gd name="T43" fmla="*/ 30 h 141"/>
                <a:gd name="T44" fmla="*/ 35 w 202"/>
                <a:gd name="T45" fmla="*/ 23 h 141"/>
                <a:gd name="T46" fmla="*/ 26 w 202"/>
                <a:gd name="T47" fmla="*/ 23 h 141"/>
                <a:gd name="T48" fmla="*/ 26 w 202"/>
                <a:gd name="T49" fmla="*/ 15 h 141"/>
                <a:gd name="T50" fmla="*/ 17 w 202"/>
                <a:gd name="T51" fmla="*/ 15 h 141"/>
                <a:gd name="T52" fmla="*/ 17 w 202"/>
                <a:gd name="T53" fmla="*/ 7 h 141"/>
                <a:gd name="T54" fmla="*/ 13 w 202"/>
                <a:gd name="T55" fmla="*/ 7 h 141"/>
                <a:gd name="T56" fmla="*/ 13 w 202"/>
                <a:gd name="T57" fmla="*/ 0 h 141"/>
                <a:gd name="T58" fmla="*/ 0 w 202"/>
                <a:gd name="T5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2" h="141">
                  <a:moveTo>
                    <a:pt x="202" y="141"/>
                  </a:moveTo>
                  <a:lnTo>
                    <a:pt x="143" y="141"/>
                  </a:lnTo>
                  <a:lnTo>
                    <a:pt x="143" y="123"/>
                  </a:lnTo>
                  <a:lnTo>
                    <a:pt x="114" y="123"/>
                  </a:lnTo>
                  <a:lnTo>
                    <a:pt x="114" y="110"/>
                  </a:lnTo>
                  <a:lnTo>
                    <a:pt x="110" y="110"/>
                  </a:lnTo>
                  <a:lnTo>
                    <a:pt x="110" y="96"/>
                  </a:lnTo>
                  <a:lnTo>
                    <a:pt x="98" y="96"/>
                  </a:lnTo>
                  <a:lnTo>
                    <a:pt x="98" y="85"/>
                  </a:lnTo>
                  <a:lnTo>
                    <a:pt x="64" y="85"/>
                  </a:lnTo>
                  <a:lnTo>
                    <a:pt x="64" y="76"/>
                  </a:lnTo>
                  <a:lnTo>
                    <a:pt x="62" y="76"/>
                  </a:lnTo>
                  <a:lnTo>
                    <a:pt x="62" y="66"/>
                  </a:lnTo>
                  <a:lnTo>
                    <a:pt x="60" y="66"/>
                  </a:lnTo>
                  <a:lnTo>
                    <a:pt x="60" y="57"/>
                  </a:lnTo>
                  <a:lnTo>
                    <a:pt x="49" y="57"/>
                  </a:lnTo>
                  <a:lnTo>
                    <a:pt x="49" y="48"/>
                  </a:lnTo>
                  <a:lnTo>
                    <a:pt x="40" y="48"/>
                  </a:lnTo>
                  <a:lnTo>
                    <a:pt x="40" y="39"/>
                  </a:lnTo>
                  <a:lnTo>
                    <a:pt x="37" y="39"/>
                  </a:lnTo>
                  <a:lnTo>
                    <a:pt x="37" y="30"/>
                  </a:lnTo>
                  <a:lnTo>
                    <a:pt x="35" y="30"/>
                  </a:lnTo>
                  <a:lnTo>
                    <a:pt x="35" y="23"/>
                  </a:lnTo>
                  <a:lnTo>
                    <a:pt x="26" y="23"/>
                  </a:lnTo>
                  <a:lnTo>
                    <a:pt x="26" y="15"/>
                  </a:lnTo>
                  <a:lnTo>
                    <a:pt x="17" y="15"/>
                  </a:lnTo>
                  <a:lnTo>
                    <a:pt x="17" y="7"/>
                  </a:lnTo>
                  <a:lnTo>
                    <a:pt x="13" y="7"/>
                  </a:lnTo>
                  <a:lnTo>
                    <a:pt x="13" y="0"/>
                  </a:lnTo>
                  <a:lnTo>
                    <a:pt x="0" y="0"/>
                  </a:lnTo>
                </a:path>
              </a:pathLst>
            </a:cu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 name="Freeform 94"/>
            <p:cNvSpPr>
              <a:spLocks/>
            </p:cNvSpPr>
            <p:nvPr/>
          </p:nvSpPr>
          <p:spPr bwMode="auto">
            <a:xfrm>
              <a:off x="920996" y="2860579"/>
              <a:ext cx="2736665" cy="557478"/>
            </a:xfrm>
            <a:custGeom>
              <a:avLst/>
              <a:gdLst>
                <a:gd name="T0" fmla="*/ 214 w 214"/>
                <a:gd name="T1" fmla="*/ 44 h 44"/>
                <a:gd name="T2" fmla="*/ 108 w 214"/>
                <a:gd name="T3" fmla="*/ 44 h 44"/>
                <a:gd name="T4" fmla="*/ 108 w 214"/>
                <a:gd name="T5" fmla="*/ 21 h 44"/>
                <a:gd name="T6" fmla="*/ 98 w 214"/>
                <a:gd name="T7" fmla="*/ 21 h 44"/>
                <a:gd name="T8" fmla="*/ 98 w 214"/>
                <a:gd name="T9" fmla="*/ 0 h 44"/>
                <a:gd name="T10" fmla="*/ 0 w 214"/>
                <a:gd name="T11" fmla="*/ 0 h 44"/>
              </a:gdLst>
              <a:ahLst/>
              <a:cxnLst>
                <a:cxn ang="0">
                  <a:pos x="T0" y="T1"/>
                </a:cxn>
                <a:cxn ang="0">
                  <a:pos x="T2" y="T3"/>
                </a:cxn>
                <a:cxn ang="0">
                  <a:pos x="T4" y="T5"/>
                </a:cxn>
                <a:cxn ang="0">
                  <a:pos x="T6" y="T7"/>
                </a:cxn>
                <a:cxn ang="0">
                  <a:pos x="T8" y="T9"/>
                </a:cxn>
                <a:cxn ang="0">
                  <a:pos x="T10" y="T11"/>
                </a:cxn>
              </a:cxnLst>
              <a:rect l="0" t="0" r="r" b="b"/>
              <a:pathLst>
                <a:path w="214" h="44">
                  <a:moveTo>
                    <a:pt x="214" y="44"/>
                  </a:moveTo>
                  <a:lnTo>
                    <a:pt x="108" y="44"/>
                  </a:lnTo>
                  <a:lnTo>
                    <a:pt x="108" y="21"/>
                  </a:lnTo>
                  <a:lnTo>
                    <a:pt x="98" y="21"/>
                  </a:lnTo>
                  <a:lnTo>
                    <a:pt x="98" y="0"/>
                  </a:lnTo>
                  <a:lnTo>
                    <a:pt x="0" y="0"/>
                  </a:lnTo>
                </a:path>
              </a:pathLst>
            </a:cu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 name="Freeform 95"/>
            <p:cNvSpPr>
              <a:spLocks/>
            </p:cNvSpPr>
            <p:nvPr/>
          </p:nvSpPr>
          <p:spPr bwMode="auto">
            <a:xfrm>
              <a:off x="920996" y="2860579"/>
              <a:ext cx="2711089" cy="468789"/>
            </a:xfrm>
            <a:custGeom>
              <a:avLst/>
              <a:gdLst>
                <a:gd name="T0" fmla="*/ 212 w 212"/>
                <a:gd name="T1" fmla="*/ 37 h 37"/>
                <a:gd name="T2" fmla="*/ 46 w 212"/>
                <a:gd name="T3" fmla="*/ 37 h 37"/>
                <a:gd name="T4" fmla="*/ 46 w 212"/>
                <a:gd name="T5" fmla="*/ 17 h 37"/>
                <a:gd name="T6" fmla="*/ 30 w 212"/>
                <a:gd name="T7" fmla="*/ 17 h 37"/>
                <a:gd name="T8" fmla="*/ 30 w 212"/>
                <a:gd name="T9" fmla="*/ 0 h 37"/>
                <a:gd name="T10" fmla="*/ 0 w 212"/>
                <a:gd name="T11" fmla="*/ 0 h 37"/>
              </a:gdLst>
              <a:ahLst/>
              <a:cxnLst>
                <a:cxn ang="0">
                  <a:pos x="T0" y="T1"/>
                </a:cxn>
                <a:cxn ang="0">
                  <a:pos x="T2" y="T3"/>
                </a:cxn>
                <a:cxn ang="0">
                  <a:pos x="T4" y="T5"/>
                </a:cxn>
                <a:cxn ang="0">
                  <a:pos x="T6" y="T7"/>
                </a:cxn>
                <a:cxn ang="0">
                  <a:pos x="T8" y="T9"/>
                </a:cxn>
                <a:cxn ang="0">
                  <a:pos x="T10" y="T11"/>
                </a:cxn>
              </a:cxnLst>
              <a:rect l="0" t="0" r="r" b="b"/>
              <a:pathLst>
                <a:path w="212" h="37">
                  <a:moveTo>
                    <a:pt x="212" y="37"/>
                  </a:moveTo>
                  <a:lnTo>
                    <a:pt x="46" y="37"/>
                  </a:lnTo>
                  <a:lnTo>
                    <a:pt x="46" y="17"/>
                  </a:lnTo>
                  <a:lnTo>
                    <a:pt x="30" y="17"/>
                  </a:lnTo>
                  <a:lnTo>
                    <a:pt x="30" y="0"/>
                  </a:lnTo>
                  <a:lnTo>
                    <a:pt x="0" y="0"/>
                  </a:lnTo>
                </a:path>
              </a:pathLst>
            </a:custGeom>
            <a:noFill/>
            <a:ln w="285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 name="Freeform 5"/>
            <p:cNvSpPr>
              <a:spLocks/>
            </p:cNvSpPr>
            <p:nvPr/>
          </p:nvSpPr>
          <p:spPr bwMode="auto">
            <a:xfrm>
              <a:off x="5041664" y="2871936"/>
              <a:ext cx="2562046" cy="1791396"/>
            </a:xfrm>
            <a:custGeom>
              <a:avLst/>
              <a:gdLst>
                <a:gd name="T0" fmla="*/ 202 w 202"/>
                <a:gd name="T1" fmla="*/ 141 h 141"/>
                <a:gd name="T2" fmla="*/ 144 w 202"/>
                <a:gd name="T3" fmla="*/ 141 h 141"/>
                <a:gd name="T4" fmla="*/ 144 w 202"/>
                <a:gd name="T5" fmla="*/ 123 h 141"/>
                <a:gd name="T6" fmla="*/ 114 w 202"/>
                <a:gd name="T7" fmla="*/ 123 h 141"/>
                <a:gd name="T8" fmla="*/ 114 w 202"/>
                <a:gd name="T9" fmla="*/ 110 h 141"/>
                <a:gd name="T10" fmla="*/ 110 w 202"/>
                <a:gd name="T11" fmla="*/ 110 h 141"/>
                <a:gd name="T12" fmla="*/ 110 w 202"/>
                <a:gd name="T13" fmla="*/ 95 h 141"/>
                <a:gd name="T14" fmla="*/ 99 w 202"/>
                <a:gd name="T15" fmla="*/ 95 h 141"/>
                <a:gd name="T16" fmla="*/ 99 w 202"/>
                <a:gd name="T17" fmla="*/ 84 h 141"/>
                <a:gd name="T18" fmla="*/ 67 w 202"/>
                <a:gd name="T19" fmla="*/ 84 h 141"/>
                <a:gd name="T20" fmla="*/ 67 w 202"/>
                <a:gd name="T21" fmla="*/ 75 h 141"/>
                <a:gd name="T22" fmla="*/ 64 w 202"/>
                <a:gd name="T23" fmla="*/ 75 h 141"/>
                <a:gd name="T24" fmla="*/ 64 w 202"/>
                <a:gd name="T25" fmla="*/ 57 h 141"/>
                <a:gd name="T26" fmla="*/ 50 w 202"/>
                <a:gd name="T27" fmla="*/ 57 h 141"/>
                <a:gd name="T28" fmla="*/ 50 w 202"/>
                <a:gd name="T29" fmla="*/ 48 h 141"/>
                <a:gd name="T30" fmla="*/ 42 w 202"/>
                <a:gd name="T31" fmla="*/ 48 h 141"/>
                <a:gd name="T32" fmla="*/ 42 w 202"/>
                <a:gd name="T33" fmla="*/ 44 h 141"/>
                <a:gd name="T34" fmla="*/ 40 w 202"/>
                <a:gd name="T35" fmla="*/ 44 h 141"/>
                <a:gd name="T36" fmla="*/ 40 w 202"/>
                <a:gd name="T37" fmla="*/ 39 h 141"/>
                <a:gd name="T38" fmla="*/ 37 w 202"/>
                <a:gd name="T39" fmla="*/ 39 h 141"/>
                <a:gd name="T40" fmla="*/ 37 w 202"/>
                <a:gd name="T41" fmla="*/ 28 h 141"/>
                <a:gd name="T42" fmla="*/ 36 w 202"/>
                <a:gd name="T43" fmla="*/ 28 h 141"/>
                <a:gd name="T44" fmla="*/ 36 w 202"/>
                <a:gd name="T45" fmla="*/ 22 h 141"/>
                <a:gd name="T46" fmla="*/ 26 w 202"/>
                <a:gd name="T47" fmla="*/ 22 h 141"/>
                <a:gd name="T48" fmla="*/ 26 w 202"/>
                <a:gd name="T49" fmla="*/ 14 h 141"/>
                <a:gd name="T50" fmla="*/ 19 w 202"/>
                <a:gd name="T51" fmla="*/ 14 h 141"/>
                <a:gd name="T52" fmla="*/ 19 w 202"/>
                <a:gd name="T53" fmla="*/ 7 h 141"/>
                <a:gd name="T54" fmla="*/ 14 w 202"/>
                <a:gd name="T55" fmla="*/ 7 h 141"/>
                <a:gd name="T56" fmla="*/ 14 w 202"/>
                <a:gd name="T57" fmla="*/ 0 h 141"/>
                <a:gd name="T58" fmla="*/ 0 w 202"/>
                <a:gd name="T5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2" h="141">
                  <a:moveTo>
                    <a:pt x="202" y="141"/>
                  </a:moveTo>
                  <a:lnTo>
                    <a:pt x="144" y="141"/>
                  </a:lnTo>
                  <a:lnTo>
                    <a:pt x="144" y="123"/>
                  </a:lnTo>
                  <a:lnTo>
                    <a:pt x="114" y="123"/>
                  </a:lnTo>
                  <a:lnTo>
                    <a:pt x="114" y="110"/>
                  </a:lnTo>
                  <a:lnTo>
                    <a:pt x="110" y="110"/>
                  </a:lnTo>
                  <a:lnTo>
                    <a:pt x="110" y="95"/>
                  </a:lnTo>
                  <a:lnTo>
                    <a:pt x="99" y="95"/>
                  </a:lnTo>
                  <a:lnTo>
                    <a:pt x="99" y="84"/>
                  </a:lnTo>
                  <a:lnTo>
                    <a:pt x="67" y="84"/>
                  </a:lnTo>
                  <a:lnTo>
                    <a:pt x="67" y="75"/>
                  </a:lnTo>
                  <a:lnTo>
                    <a:pt x="64" y="75"/>
                  </a:lnTo>
                  <a:lnTo>
                    <a:pt x="64" y="57"/>
                  </a:lnTo>
                  <a:lnTo>
                    <a:pt x="50" y="57"/>
                  </a:lnTo>
                  <a:lnTo>
                    <a:pt x="50" y="48"/>
                  </a:lnTo>
                  <a:lnTo>
                    <a:pt x="42" y="48"/>
                  </a:lnTo>
                  <a:lnTo>
                    <a:pt x="42" y="44"/>
                  </a:lnTo>
                  <a:lnTo>
                    <a:pt x="40" y="44"/>
                  </a:lnTo>
                  <a:lnTo>
                    <a:pt x="40" y="39"/>
                  </a:lnTo>
                  <a:lnTo>
                    <a:pt x="37" y="39"/>
                  </a:lnTo>
                  <a:lnTo>
                    <a:pt x="37" y="28"/>
                  </a:lnTo>
                  <a:lnTo>
                    <a:pt x="36" y="28"/>
                  </a:lnTo>
                  <a:lnTo>
                    <a:pt x="36" y="22"/>
                  </a:lnTo>
                  <a:lnTo>
                    <a:pt x="26" y="22"/>
                  </a:lnTo>
                  <a:lnTo>
                    <a:pt x="26" y="14"/>
                  </a:lnTo>
                  <a:lnTo>
                    <a:pt x="19" y="14"/>
                  </a:lnTo>
                  <a:lnTo>
                    <a:pt x="19" y="7"/>
                  </a:lnTo>
                  <a:lnTo>
                    <a:pt x="14" y="7"/>
                  </a:lnTo>
                  <a:lnTo>
                    <a:pt x="14" y="0"/>
                  </a:lnTo>
                  <a:lnTo>
                    <a:pt x="0" y="0"/>
                  </a:lnTo>
                </a:path>
              </a:pathLst>
            </a:cu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 name="Freeform 6"/>
            <p:cNvSpPr>
              <a:spLocks/>
            </p:cNvSpPr>
            <p:nvPr/>
          </p:nvSpPr>
          <p:spPr bwMode="auto">
            <a:xfrm>
              <a:off x="5041664" y="2871936"/>
              <a:ext cx="2708695" cy="546312"/>
            </a:xfrm>
            <a:custGeom>
              <a:avLst/>
              <a:gdLst>
                <a:gd name="T0" fmla="*/ 215 w 215"/>
                <a:gd name="T1" fmla="*/ 43 h 43"/>
                <a:gd name="T2" fmla="*/ 109 w 215"/>
                <a:gd name="T3" fmla="*/ 43 h 43"/>
                <a:gd name="T4" fmla="*/ 109 w 215"/>
                <a:gd name="T5" fmla="*/ 21 h 43"/>
                <a:gd name="T6" fmla="*/ 99 w 215"/>
                <a:gd name="T7" fmla="*/ 21 h 43"/>
                <a:gd name="T8" fmla="*/ 99 w 215"/>
                <a:gd name="T9" fmla="*/ 0 h 43"/>
                <a:gd name="T10" fmla="*/ 0 w 215"/>
                <a:gd name="T11" fmla="*/ 0 h 43"/>
              </a:gdLst>
              <a:ahLst/>
              <a:cxnLst>
                <a:cxn ang="0">
                  <a:pos x="T0" y="T1"/>
                </a:cxn>
                <a:cxn ang="0">
                  <a:pos x="T2" y="T3"/>
                </a:cxn>
                <a:cxn ang="0">
                  <a:pos x="T4" y="T5"/>
                </a:cxn>
                <a:cxn ang="0">
                  <a:pos x="T6" y="T7"/>
                </a:cxn>
                <a:cxn ang="0">
                  <a:pos x="T8" y="T9"/>
                </a:cxn>
                <a:cxn ang="0">
                  <a:pos x="T10" y="T11"/>
                </a:cxn>
              </a:cxnLst>
              <a:rect l="0" t="0" r="r" b="b"/>
              <a:pathLst>
                <a:path w="215" h="43">
                  <a:moveTo>
                    <a:pt x="215" y="43"/>
                  </a:moveTo>
                  <a:lnTo>
                    <a:pt x="109" y="43"/>
                  </a:lnTo>
                  <a:lnTo>
                    <a:pt x="109" y="21"/>
                  </a:lnTo>
                  <a:lnTo>
                    <a:pt x="99" y="21"/>
                  </a:lnTo>
                  <a:lnTo>
                    <a:pt x="99" y="0"/>
                  </a:lnTo>
                  <a:lnTo>
                    <a:pt x="0" y="0"/>
                  </a:lnTo>
                </a:path>
              </a:pathLst>
            </a:cu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99" name="Straight Connector 98"/>
            <p:cNvCxnSpPr/>
            <p:nvPr/>
          </p:nvCxnSpPr>
          <p:spPr>
            <a:xfrm>
              <a:off x="6537208" y="4377789"/>
              <a:ext cx="0" cy="48911"/>
            </a:xfrm>
            <a:prstGeom prst="line">
              <a:avLst/>
            </a:pr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0" name="Straight Connector 99"/>
            <p:cNvCxnSpPr/>
            <p:nvPr/>
          </p:nvCxnSpPr>
          <p:spPr>
            <a:xfrm>
              <a:off x="6416159" y="4039881"/>
              <a:ext cx="0" cy="48911"/>
            </a:xfrm>
            <a:prstGeom prst="line">
              <a:avLst/>
            </a:pr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1" name="Straight Connector 100"/>
            <p:cNvCxnSpPr/>
            <p:nvPr/>
          </p:nvCxnSpPr>
          <p:spPr>
            <a:xfrm>
              <a:off x="6005399" y="3892414"/>
              <a:ext cx="0" cy="48911"/>
            </a:xfrm>
            <a:prstGeom prst="line">
              <a:avLst/>
            </a:pr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2" name="Straight Connector 101"/>
            <p:cNvCxnSpPr/>
            <p:nvPr/>
          </p:nvCxnSpPr>
          <p:spPr>
            <a:xfrm>
              <a:off x="5947726" y="3893897"/>
              <a:ext cx="0" cy="48911"/>
            </a:xfrm>
            <a:prstGeom prst="line">
              <a:avLst/>
            </a:pr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3" name="Straight Connector 102"/>
            <p:cNvCxnSpPr/>
            <p:nvPr/>
          </p:nvCxnSpPr>
          <p:spPr>
            <a:xfrm>
              <a:off x="5261237" y="2916038"/>
              <a:ext cx="0" cy="48911"/>
            </a:xfrm>
            <a:prstGeom prst="line">
              <a:avLst/>
            </a:pr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4" name="Straight Connector 103"/>
            <p:cNvCxnSpPr/>
            <p:nvPr/>
          </p:nvCxnSpPr>
          <p:spPr>
            <a:xfrm>
              <a:off x="2941679" y="3276542"/>
              <a:ext cx="0" cy="48911"/>
            </a:xfrm>
            <a:prstGeom prst="line">
              <a:avLst/>
            </a:prstGeom>
            <a:noFill/>
            <a:ln w="285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5" name="Straight Connector 104"/>
            <p:cNvCxnSpPr/>
            <p:nvPr/>
          </p:nvCxnSpPr>
          <p:spPr>
            <a:xfrm>
              <a:off x="2465950" y="3277873"/>
              <a:ext cx="0" cy="48911"/>
            </a:xfrm>
            <a:prstGeom prst="line">
              <a:avLst/>
            </a:prstGeom>
            <a:noFill/>
            <a:ln w="285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6" name="Straight Connector 105"/>
            <p:cNvCxnSpPr/>
            <p:nvPr/>
          </p:nvCxnSpPr>
          <p:spPr>
            <a:xfrm>
              <a:off x="2340065" y="3279204"/>
              <a:ext cx="0" cy="48911"/>
            </a:xfrm>
            <a:prstGeom prst="line">
              <a:avLst/>
            </a:prstGeom>
            <a:noFill/>
            <a:ln w="285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7" name="Straight Connector 106"/>
            <p:cNvCxnSpPr/>
            <p:nvPr/>
          </p:nvCxnSpPr>
          <p:spPr>
            <a:xfrm>
              <a:off x="2253935" y="3280535"/>
              <a:ext cx="0" cy="48911"/>
            </a:xfrm>
            <a:prstGeom prst="line">
              <a:avLst/>
            </a:prstGeom>
            <a:noFill/>
            <a:ln w="285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8" name="Straight Connector 107"/>
            <p:cNvCxnSpPr/>
            <p:nvPr/>
          </p:nvCxnSpPr>
          <p:spPr>
            <a:xfrm>
              <a:off x="1889520" y="3265964"/>
              <a:ext cx="0" cy="48911"/>
            </a:xfrm>
            <a:prstGeom prst="line">
              <a:avLst/>
            </a:prstGeom>
            <a:noFill/>
            <a:ln w="285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9" name="Straight Connector 108"/>
            <p:cNvCxnSpPr/>
            <p:nvPr/>
          </p:nvCxnSpPr>
          <p:spPr>
            <a:xfrm>
              <a:off x="1580762" y="3267295"/>
              <a:ext cx="0" cy="48911"/>
            </a:xfrm>
            <a:prstGeom prst="line">
              <a:avLst/>
            </a:prstGeom>
            <a:noFill/>
            <a:ln w="285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10" name="Straight Connector 109"/>
            <p:cNvCxnSpPr/>
            <p:nvPr/>
          </p:nvCxnSpPr>
          <p:spPr>
            <a:xfrm>
              <a:off x="1415122" y="3014194"/>
              <a:ext cx="0" cy="48911"/>
            </a:xfrm>
            <a:prstGeom prst="line">
              <a:avLst/>
            </a:prstGeom>
            <a:noFill/>
            <a:ln w="285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11" name="Straight Connector 110"/>
            <p:cNvCxnSpPr/>
            <p:nvPr/>
          </p:nvCxnSpPr>
          <p:spPr>
            <a:xfrm>
              <a:off x="1778021" y="3882664"/>
              <a:ext cx="0" cy="48911"/>
            </a:xfrm>
            <a:prstGeom prst="line">
              <a:avLst/>
            </a:pr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grpSp>
    </p:spTree>
    <p:extLst>
      <p:ext uri="{BB962C8B-B14F-4D97-AF65-F5344CB8AC3E}">
        <p14:creationId xmlns:p14="http://schemas.microsoft.com/office/powerpoint/2010/main" xmlns="" val="38604817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545512" cy="5262979"/>
          </a:xfrm>
          <a:prstGeom prst="rect">
            <a:avLst/>
          </a:prstGeom>
          <a:noFill/>
        </p:spPr>
        <p:txBody>
          <a:bodyPr wrap="square" lIns="0" rtlCol="0">
            <a:spAutoFit/>
          </a:bodyPr>
          <a:lstStyle/>
          <a:p>
            <a:pPr>
              <a:buClr>
                <a:srgbClr val="043882"/>
              </a:buClr>
            </a:pPr>
            <a:r>
              <a:rPr lang="en-GB" sz="1600" b="1" dirty="0" smtClean="0">
                <a:solidFill>
                  <a:srgbClr val="4D4D4D"/>
                </a:solidFill>
              </a:rPr>
              <a:t>Key results (cont.)</a:t>
            </a:r>
            <a:endParaRPr lang="en-GB" sz="1600" b="1" dirty="0">
              <a:solidFill>
                <a:srgbClr val="4D4D4D"/>
              </a:solidFill>
            </a:endParaRPr>
          </a:p>
          <a:p>
            <a:pPr>
              <a:buClr>
                <a:srgbClr val="043882"/>
              </a:buClr>
            </a:pPr>
            <a:endParaRPr lang="en-GB" sz="1600" b="1" dirty="0" smtClean="0">
              <a:solidFill>
                <a:srgbClr val="4D4D4D"/>
              </a:solidFill>
            </a:endParaRPr>
          </a:p>
          <a:p>
            <a:pPr>
              <a:buClr>
                <a:srgbClr val="043882"/>
              </a:buClr>
            </a:pPr>
            <a:endParaRPr lang="en-GB" sz="1600" b="1" dirty="0">
              <a:solidFill>
                <a:srgbClr val="4D4D4D"/>
              </a:solidFill>
            </a:endParaRPr>
          </a:p>
          <a:p>
            <a:pPr>
              <a:buClr>
                <a:srgbClr val="043882"/>
              </a:buClr>
            </a:pPr>
            <a:endParaRPr lang="en-GB" sz="1600" b="1" dirty="0" smtClean="0">
              <a:solidFill>
                <a:srgbClr val="4D4D4D"/>
              </a:solidFill>
            </a:endParaRPr>
          </a:p>
          <a:p>
            <a:pPr>
              <a:buClr>
                <a:srgbClr val="043882"/>
              </a:buClr>
            </a:pPr>
            <a:endParaRPr lang="en-GB" sz="1600" b="1" dirty="0">
              <a:solidFill>
                <a:srgbClr val="4D4D4D"/>
              </a:solidFill>
            </a:endParaRPr>
          </a:p>
          <a:p>
            <a:pPr>
              <a:buClr>
                <a:srgbClr val="043882"/>
              </a:buClr>
            </a:pPr>
            <a:endParaRPr lang="en-GB" sz="1600" b="1" dirty="0" smtClean="0">
              <a:solidFill>
                <a:srgbClr val="4D4D4D"/>
              </a:solidFill>
            </a:endParaRPr>
          </a:p>
          <a:p>
            <a:pPr>
              <a:buClr>
                <a:srgbClr val="043882"/>
              </a:buClr>
            </a:pPr>
            <a:endParaRPr lang="en-GB" sz="1600" b="1" dirty="0">
              <a:solidFill>
                <a:srgbClr val="4D4D4D"/>
              </a:solidFill>
            </a:endParaRPr>
          </a:p>
          <a:p>
            <a:pPr>
              <a:buClr>
                <a:srgbClr val="043882"/>
              </a:buClr>
            </a:pPr>
            <a:endParaRPr lang="en-GB" sz="1600" b="1" dirty="0" smtClean="0">
              <a:solidFill>
                <a:srgbClr val="4D4D4D"/>
              </a:solidFill>
            </a:endParaRPr>
          </a:p>
          <a:p>
            <a:pPr>
              <a:buClr>
                <a:srgbClr val="043882"/>
              </a:buClr>
            </a:pPr>
            <a:endParaRPr lang="en-GB" sz="1600" b="1" dirty="0">
              <a:solidFill>
                <a:srgbClr val="4D4D4D"/>
              </a:solidFill>
            </a:endParaRPr>
          </a:p>
          <a:p>
            <a:pPr>
              <a:buClr>
                <a:srgbClr val="043882"/>
              </a:buClr>
            </a:pPr>
            <a:endParaRPr lang="en-GB" sz="1600" b="1" dirty="0" smtClean="0">
              <a:solidFill>
                <a:srgbClr val="4D4D4D"/>
              </a:solidFill>
            </a:endParaRPr>
          </a:p>
          <a:p>
            <a:pPr marL="285750" indent="-285750">
              <a:spcBef>
                <a:spcPts val="0"/>
              </a:spcBef>
              <a:buClr>
                <a:srgbClr val="043882"/>
              </a:buClr>
              <a:buFont typeface="Arial" panose="020B0604020202020204" pitchFamily="34" charset="0"/>
              <a:buChar char="•"/>
            </a:pPr>
            <a:r>
              <a:rPr lang="en-GB" sz="1600" dirty="0">
                <a:solidFill>
                  <a:srgbClr val="4D4D4D"/>
                </a:solidFill>
              </a:rPr>
              <a:t>Mismatch repair deficient tumours </a:t>
            </a:r>
            <a:r>
              <a:rPr lang="en-GB" sz="1600" dirty="0" smtClean="0">
                <a:solidFill>
                  <a:srgbClr val="4D4D4D"/>
                </a:solidFill>
              </a:rPr>
              <a:t>had a higher density of invasive front CD8</a:t>
            </a:r>
            <a:r>
              <a:rPr lang="en-GB" sz="1600" dirty="0">
                <a:solidFill>
                  <a:srgbClr val="4D4D4D"/>
                </a:solidFill>
              </a:rPr>
              <a:t>+ T cells </a:t>
            </a:r>
            <a:r>
              <a:rPr lang="en-GB" sz="1600" dirty="0" smtClean="0">
                <a:solidFill>
                  <a:srgbClr val="4D4D4D"/>
                </a:solidFill>
              </a:rPr>
              <a:t>(p=0.04) and greater invasive front PD-L1 expression (p=0.04) than mismatch repair proficient tumours</a:t>
            </a:r>
          </a:p>
          <a:p>
            <a:pPr marL="285750" indent="-285750">
              <a:spcBef>
                <a:spcPts val="0"/>
              </a:spcBef>
              <a:buClr>
                <a:srgbClr val="043882"/>
              </a:buClr>
              <a:buFont typeface="Arial" panose="020B0604020202020204" pitchFamily="34" charset="0"/>
              <a:buChar char="•"/>
            </a:pPr>
            <a:r>
              <a:rPr lang="en-GB" sz="1600" dirty="0" smtClean="0">
                <a:solidFill>
                  <a:srgbClr val="4D4D4D"/>
                </a:solidFill>
              </a:rPr>
              <a:t>In </a:t>
            </a:r>
            <a:r>
              <a:rPr lang="en-GB" sz="1600" dirty="0">
                <a:solidFill>
                  <a:srgbClr val="4D4D4D"/>
                </a:solidFill>
              </a:rPr>
              <a:t>patients treated with </a:t>
            </a:r>
            <a:r>
              <a:rPr lang="en-GB" sz="1600" dirty="0" smtClean="0">
                <a:solidFill>
                  <a:srgbClr val="4D4D4D"/>
                </a:solidFill>
              </a:rPr>
              <a:t>pembrolizumab, mutation burden correlated with ORR, SD and PD (p=0.02) </a:t>
            </a:r>
          </a:p>
          <a:p>
            <a:pPr>
              <a:spcBef>
                <a:spcPts val="0"/>
              </a:spcBef>
              <a:buClr>
                <a:srgbClr val="043882"/>
              </a:buClr>
            </a:pPr>
            <a:r>
              <a:rPr lang="en-GB" sz="1600" b="1" dirty="0" smtClean="0">
                <a:solidFill>
                  <a:srgbClr val="4D4D4D"/>
                </a:solidFill>
              </a:rPr>
              <a:t>Conclusions</a:t>
            </a: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r>
              <a:rPr lang="en-GB" sz="1600" b="1" dirty="0" smtClean="0">
                <a:solidFill>
                  <a:srgbClr val="4D4D4D"/>
                </a:solidFill>
              </a:rPr>
              <a:t>Mismatch repair deficient tumours are highly susceptive to anti-PD1 blockade with pembrolizumab</a:t>
            </a:r>
          </a:p>
          <a:p>
            <a:pPr marL="285750" lvl="1" indent="-285750">
              <a:spcBef>
                <a:spcPts val="0"/>
              </a:spcBef>
              <a:spcAft>
                <a:spcPts val="0"/>
              </a:spcAft>
              <a:buClr>
                <a:srgbClr val="043882"/>
              </a:buClr>
              <a:buFont typeface="Arial" panose="020B0604020202020204" pitchFamily="34" charset="0"/>
              <a:buChar char="•"/>
            </a:pPr>
            <a:r>
              <a:rPr lang="en-GB" sz="1600" b="1" spc="-10" dirty="0" smtClean="0">
                <a:solidFill>
                  <a:srgbClr val="4D4D4D"/>
                </a:solidFill>
              </a:rPr>
              <a:t>Biochemical responses correlated with radiographic response and with PFS and OS</a:t>
            </a:r>
          </a:p>
          <a:p>
            <a:pPr marL="285750" lvl="1" indent="-285750">
              <a:spcBef>
                <a:spcPts val="0"/>
              </a:spcBef>
              <a:spcAft>
                <a:spcPts val="0"/>
              </a:spcAft>
              <a:buClr>
                <a:srgbClr val="043882"/>
              </a:buClr>
              <a:buFont typeface="Arial" panose="020B0604020202020204" pitchFamily="34" charset="0"/>
              <a:buChar char="•"/>
            </a:pPr>
            <a:r>
              <a:rPr lang="en-GB" sz="1600" b="1" dirty="0">
                <a:solidFill>
                  <a:srgbClr val="4D4D4D"/>
                </a:solidFill>
              </a:rPr>
              <a:t>Mismatch repair deficient </a:t>
            </a:r>
            <a:r>
              <a:rPr lang="en-GB" sz="1600" b="1" dirty="0" smtClean="0">
                <a:solidFill>
                  <a:srgbClr val="4D4D4D"/>
                </a:solidFill>
              </a:rPr>
              <a:t>tumours are highly mutated and rich in CD8</a:t>
            </a:r>
            <a:r>
              <a:rPr lang="en-GB" sz="1600" b="1" baseline="30000" dirty="0" smtClean="0">
                <a:solidFill>
                  <a:srgbClr val="4D4D4D"/>
                </a:solidFill>
              </a:rPr>
              <a:t>+</a:t>
            </a:r>
            <a:r>
              <a:rPr lang="en-GB" sz="1600" b="1" dirty="0" smtClean="0">
                <a:solidFill>
                  <a:srgbClr val="4D4D4D"/>
                </a:solidFill>
              </a:rPr>
              <a:t> T cells and PD-L1 expression at the tumour invasive front</a:t>
            </a:r>
            <a:endParaRPr lang="en-GB" sz="1600" dirty="0">
              <a:solidFill>
                <a:srgbClr val="4D4D4D"/>
              </a:solidFill>
            </a:endParaRPr>
          </a:p>
        </p:txBody>
      </p:sp>
      <p:sp>
        <p:nvSpPr>
          <p:cNvPr id="6" name="Title 5"/>
          <p:cNvSpPr>
            <a:spLocks noGrp="1"/>
          </p:cNvSpPr>
          <p:nvPr>
            <p:ph type="title"/>
          </p:nvPr>
        </p:nvSpPr>
        <p:spPr/>
        <p:txBody>
          <a:bodyPr/>
          <a:lstStyle/>
          <a:p>
            <a:r>
              <a:rPr lang="en-GB" sz="1800" dirty="0" smtClean="0"/>
              <a:t>LBA100</a:t>
            </a:r>
            <a:r>
              <a:rPr lang="en-GB" sz="1800" dirty="0"/>
              <a:t>: PD-1 blockade in </a:t>
            </a:r>
            <a:r>
              <a:rPr lang="en-GB" sz="1800" dirty="0" err="1"/>
              <a:t>tumors</a:t>
            </a:r>
            <a:r>
              <a:rPr lang="en-GB" sz="1800" dirty="0"/>
              <a:t> with mismatch repair deficiency </a:t>
            </a:r>
            <a:r>
              <a:rPr lang="en-GB" sz="1800" dirty="0" smtClean="0"/>
              <a:t/>
            </a:r>
            <a:br>
              <a:rPr lang="en-GB" sz="1800" dirty="0" smtClean="0"/>
            </a:br>
            <a:r>
              <a:rPr lang="en-GB" sz="1800" dirty="0" smtClean="0"/>
              <a:t>– Le DT, </a:t>
            </a:r>
            <a:r>
              <a:rPr lang="en-GB" sz="1800" dirty="0"/>
              <a:t>et al</a:t>
            </a:r>
          </a:p>
        </p:txBody>
      </p:sp>
      <p:sp>
        <p:nvSpPr>
          <p:cNvPr id="8" name="Text Placeholder 7"/>
          <p:cNvSpPr>
            <a:spLocks noGrp="1"/>
          </p:cNvSpPr>
          <p:nvPr>
            <p:ph type="body" sz="quarter" idx="11"/>
          </p:nvPr>
        </p:nvSpPr>
        <p:spPr>
          <a:xfrm>
            <a:off x="4648200" y="6096000"/>
            <a:ext cx="4343400" cy="487363"/>
          </a:xfrm>
        </p:spPr>
        <p:txBody>
          <a:bodyPr/>
          <a:lstStyle/>
          <a:p>
            <a:r>
              <a:rPr lang="en-GB" dirty="0"/>
              <a:t>Le </a:t>
            </a:r>
            <a:r>
              <a:rPr lang="fr-FR" dirty="0"/>
              <a:t>et al. J Clin </a:t>
            </a:r>
            <a:r>
              <a:rPr lang="fr-FR" dirty="0" err="1"/>
              <a:t>Oncol</a:t>
            </a:r>
            <a:r>
              <a:rPr lang="fr-FR" dirty="0"/>
              <a:t> 2015; 33 (</a:t>
            </a:r>
            <a:r>
              <a:rPr lang="fr-FR" dirty="0" err="1"/>
              <a:t>suppl</a:t>
            </a:r>
            <a:r>
              <a:rPr lang="fr-FR" dirty="0"/>
              <a:t>): </a:t>
            </a:r>
            <a:r>
              <a:rPr lang="fr-FR" dirty="0" err="1"/>
              <a:t>abstr</a:t>
            </a:r>
            <a:r>
              <a:rPr lang="fr-FR" dirty="0"/>
              <a:t> LBA100</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xmlns="" val="2466102333"/>
              </p:ext>
            </p:extLst>
          </p:nvPr>
        </p:nvGraphicFramePr>
        <p:xfrm>
          <a:off x="369888" y="1621808"/>
          <a:ext cx="8545512" cy="2100000"/>
        </p:xfrm>
        <a:graphic>
          <a:graphicData uri="http://schemas.openxmlformats.org/drawingml/2006/table">
            <a:tbl>
              <a:tblPr firstRow="1" bandRow="1">
                <a:tableStyleId>{69012ECD-51FC-41F1-AA8D-1B2483CD663E}</a:tableStyleId>
              </a:tblPr>
              <a:tblGrid>
                <a:gridCol w="4272756"/>
                <a:gridCol w="4272756"/>
              </a:tblGrid>
              <a:tr h="219075">
                <a:tc>
                  <a:txBody>
                    <a:bodyPr/>
                    <a:lstStyle/>
                    <a:p>
                      <a:pPr>
                        <a:lnSpc>
                          <a:spcPts val="1500"/>
                        </a:lnSpc>
                      </a:pPr>
                      <a:r>
                        <a:rPr lang="en-GB" sz="1400" dirty="0" smtClean="0">
                          <a:solidFill>
                            <a:schemeClr val="tx2"/>
                          </a:solidFill>
                        </a:rPr>
                        <a:t>AE, no. of</a:t>
                      </a:r>
                      <a:r>
                        <a:rPr lang="en-GB" sz="1400" baseline="0" dirty="0" smtClean="0">
                          <a:solidFill>
                            <a:schemeClr val="tx2"/>
                          </a:solidFill>
                        </a:rPr>
                        <a:t> events</a:t>
                      </a:r>
                      <a:r>
                        <a:rPr lang="en-GB" sz="1400" dirty="0" smtClean="0">
                          <a:solidFill>
                            <a:schemeClr val="tx2"/>
                          </a:solidFill>
                        </a:rPr>
                        <a:t> (%)</a:t>
                      </a:r>
                      <a:endParaRPr lang="en-GB" sz="1400" dirty="0">
                        <a:solidFill>
                          <a:schemeClr val="tx2"/>
                        </a:solidFill>
                      </a:endParaRPr>
                    </a:p>
                  </a:txBody>
                  <a:tcPr marT="36000" marB="36000" anchor="ctr"/>
                </a:tc>
                <a:tc>
                  <a:txBody>
                    <a:bodyPr/>
                    <a:lstStyle/>
                    <a:p>
                      <a:pPr algn="ctr">
                        <a:lnSpc>
                          <a:spcPts val="1500"/>
                        </a:lnSpc>
                      </a:pPr>
                      <a:r>
                        <a:rPr lang="en-GB" sz="1400" dirty="0" smtClean="0">
                          <a:solidFill>
                            <a:schemeClr val="tx2"/>
                          </a:solidFill>
                        </a:rPr>
                        <a:t>All grades (n=41)</a:t>
                      </a:r>
                      <a:endParaRPr lang="en-GB" sz="1400" dirty="0">
                        <a:solidFill>
                          <a:schemeClr val="tx2"/>
                        </a:solidFill>
                      </a:endParaRPr>
                    </a:p>
                  </a:txBody>
                  <a:tcPr marT="36000" marB="36000" anchor="ctr"/>
                </a:tc>
              </a:tr>
              <a:tr h="219075">
                <a:tc>
                  <a:txBody>
                    <a:bodyPr/>
                    <a:lstStyle/>
                    <a:p>
                      <a:pPr>
                        <a:lnSpc>
                          <a:spcPts val="1500"/>
                        </a:lnSpc>
                      </a:pPr>
                      <a:r>
                        <a:rPr lang="en-GB" sz="1400" dirty="0" smtClean="0"/>
                        <a:t>Any</a:t>
                      </a:r>
                      <a:endParaRPr lang="en-GB" sz="1400" dirty="0"/>
                    </a:p>
                  </a:txBody>
                  <a:tcPr marT="36000" marB="36000" anchor="ctr"/>
                </a:tc>
                <a:tc>
                  <a:txBody>
                    <a:bodyPr/>
                    <a:lstStyle/>
                    <a:p>
                      <a:pPr algn="ctr">
                        <a:lnSpc>
                          <a:spcPts val="1500"/>
                        </a:lnSpc>
                      </a:pPr>
                      <a:r>
                        <a:rPr lang="en-GB" sz="1400" dirty="0" smtClean="0"/>
                        <a:t>14 (34)</a:t>
                      </a:r>
                      <a:endParaRPr lang="en-GB" sz="1400" dirty="0"/>
                    </a:p>
                  </a:txBody>
                  <a:tcPr marT="36000" marB="36000" anchor="ctr"/>
                </a:tc>
              </a:tr>
              <a:tr h="219075">
                <a:tc>
                  <a:txBody>
                    <a:bodyPr/>
                    <a:lstStyle/>
                    <a:p>
                      <a:pPr>
                        <a:lnSpc>
                          <a:spcPts val="1500"/>
                        </a:lnSpc>
                      </a:pPr>
                      <a:r>
                        <a:rPr lang="en-GB" sz="1400" dirty="0" smtClean="0"/>
                        <a:t>Generalised symptoms</a:t>
                      </a:r>
                      <a:endParaRPr lang="en-GB" sz="1400" dirty="0"/>
                    </a:p>
                  </a:txBody>
                  <a:tcPr marT="36000" marB="36000" anchor="ctr"/>
                </a:tc>
                <a:tc>
                  <a:txBody>
                    <a:bodyPr/>
                    <a:lstStyle/>
                    <a:p>
                      <a:pPr algn="ctr">
                        <a:lnSpc>
                          <a:spcPts val="1500"/>
                        </a:lnSpc>
                      </a:pPr>
                      <a:r>
                        <a:rPr lang="en-GB" sz="1400" dirty="0" smtClean="0"/>
                        <a:t>3 (7)</a:t>
                      </a:r>
                      <a:endParaRPr lang="en-GB" sz="1400" dirty="0"/>
                    </a:p>
                  </a:txBody>
                  <a:tcPr marT="36000" marB="36000" anchor="ctr"/>
                </a:tc>
              </a:tr>
              <a:tr h="219075">
                <a:tc>
                  <a:txBody>
                    <a:bodyPr/>
                    <a:lstStyle/>
                    <a:p>
                      <a:pPr>
                        <a:lnSpc>
                          <a:spcPts val="1500"/>
                        </a:lnSpc>
                      </a:pPr>
                      <a:r>
                        <a:rPr lang="en-GB" sz="1400" dirty="0" smtClean="0"/>
                        <a:t>Pancreatitis</a:t>
                      </a:r>
                      <a:endParaRPr lang="en-GB" sz="1400" dirty="0"/>
                    </a:p>
                  </a:txBody>
                  <a:tcPr marT="36000" marB="36000" anchor="ctr"/>
                </a:tc>
                <a:tc>
                  <a:txBody>
                    <a:bodyPr/>
                    <a:lstStyle/>
                    <a:p>
                      <a:pPr algn="ctr">
                        <a:lnSpc>
                          <a:spcPts val="1500"/>
                        </a:lnSpc>
                      </a:pPr>
                      <a:r>
                        <a:rPr lang="en-GB" sz="1400" dirty="0" smtClean="0"/>
                        <a:t>6 (15)</a:t>
                      </a:r>
                      <a:endParaRPr lang="en-GB" sz="1400" dirty="0"/>
                    </a:p>
                  </a:txBody>
                  <a:tcPr marT="36000" marB="36000" anchor="ctr"/>
                </a:tc>
              </a:tr>
              <a:tr h="219075">
                <a:tc>
                  <a:txBody>
                    <a:bodyPr/>
                    <a:lstStyle/>
                    <a:p>
                      <a:pPr>
                        <a:lnSpc>
                          <a:spcPts val="1500"/>
                        </a:lnSpc>
                      </a:pPr>
                      <a:r>
                        <a:rPr lang="en-GB" sz="1400" dirty="0" smtClean="0"/>
                        <a:t>Pneumonitis</a:t>
                      </a:r>
                      <a:endParaRPr lang="en-GB" sz="1400" dirty="0"/>
                    </a:p>
                  </a:txBody>
                  <a:tcPr marT="36000" marB="36000" anchor="ctr"/>
                </a:tc>
                <a:tc>
                  <a:txBody>
                    <a:bodyPr/>
                    <a:lstStyle/>
                    <a:p>
                      <a:pPr algn="ctr">
                        <a:lnSpc>
                          <a:spcPts val="1500"/>
                        </a:lnSpc>
                      </a:pPr>
                      <a:r>
                        <a:rPr lang="en-GB" sz="1400" dirty="0" smtClean="0"/>
                        <a:t>1 (2)</a:t>
                      </a:r>
                      <a:endParaRPr lang="en-GB" sz="1400" dirty="0"/>
                    </a:p>
                  </a:txBody>
                  <a:tcPr marT="36000" marB="36000" anchor="ctr"/>
                </a:tc>
              </a:tr>
              <a:tr h="219075">
                <a:tc>
                  <a:txBody>
                    <a:bodyPr/>
                    <a:lstStyle/>
                    <a:p>
                      <a:pPr>
                        <a:lnSpc>
                          <a:spcPts val="1500"/>
                        </a:lnSpc>
                      </a:pPr>
                      <a:r>
                        <a:rPr lang="en-GB" sz="1400" dirty="0" smtClean="0"/>
                        <a:t>Endocrine disorders</a:t>
                      </a:r>
                      <a:endParaRPr lang="en-GB" sz="1400" dirty="0"/>
                    </a:p>
                  </a:txBody>
                  <a:tcPr marT="36000" marB="36000" anchor="ctr"/>
                </a:tc>
                <a:tc>
                  <a:txBody>
                    <a:bodyPr/>
                    <a:lstStyle/>
                    <a:p>
                      <a:pPr algn="ctr">
                        <a:lnSpc>
                          <a:spcPts val="1500"/>
                        </a:lnSpc>
                      </a:pPr>
                      <a:r>
                        <a:rPr lang="en-GB" sz="1400" dirty="0" smtClean="0"/>
                        <a:t>5 (12)</a:t>
                      </a:r>
                      <a:endParaRPr lang="en-GB" sz="1400" dirty="0"/>
                    </a:p>
                  </a:txBody>
                  <a:tcPr marT="36000" marB="36000" anchor="ctr"/>
                </a:tc>
              </a:tr>
              <a:tr h="219075">
                <a:tc>
                  <a:txBody>
                    <a:bodyPr/>
                    <a:lstStyle/>
                    <a:p>
                      <a:pPr>
                        <a:lnSpc>
                          <a:spcPts val="1500"/>
                        </a:lnSpc>
                      </a:pPr>
                      <a:r>
                        <a:rPr lang="en-GB" sz="1400" dirty="0" smtClean="0"/>
                        <a:t>Rash/pruritus</a:t>
                      </a:r>
                      <a:endParaRPr lang="en-GB" sz="1400" dirty="0"/>
                    </a:p>
                  </a:txBody>
                  <a:tcPr marT="36000" marB="36000" anchor="ctr"/>
                </a:tc>
                <a:tc>
                  <a:txBody>
                    <a:bodyPr/>
                    <a:lstStyle/>
                    <a:p>
                      <a:pPr algn="ctr">
                        <a:lnSpc>
                          <a:spcPts val="1500"/>
                        </a:lnSpc>
                      </a:pPr>
                      <a:r>
                        <a:rPr lang="en-GB" sz="1400" dirty="0" smtClean="0"/>
                        <a:t>7 (17)</a:t>
                      </a:r>
                      <a:endParaRPr lang="en-GB" sz="1400" dirty="0"/>
                    </a:p>
                  </a:txBody>
                  <a:tcPr marT="36000" marB="36000" anchor="ctr"/>
                </a:tc>
              </a:tr>
              <a:tr h="219075">
                <a:tc>
                  <a:txBody>
                    <a:bodyPr/>
                    <a:lstStyle/>
                    <a:p>
                      <a:pPr>
                        <a:lnSpc>
                          <a:spcPts val="1500"/>
                        </a:lnSpc>
                      </a:pPr>
                      <a:r>
                        <a:rPr lang="en-GB" sz="1400" dirty="0" smtClean="0"/>
                        <a:t>Thrombocytopenia</a:t>
                      </a:r>
                      <a:endParaRPr lang="en-GB" sz="1400" dirty="0"/>
                    </a:p>
                  </a:txBody>
                  <a:tcPr marT="36000" marB="36000" anchor="ctr"/>
                </a:tc>
                <a:tc>
                  <a:txBody>
                    <a:bodyPr/>
                    <a:lstStyle/>
                    <a:p>
                      <a:pPr algn="ctr">
                        <a:lnSpc>
                          <a:spcPts val="1500"/>
                        </a:lnSpc>
                      </a:pPr>
                      <a:r>
                        <a:rPr lang="en-GB" sz="1400" dirty="0" smtClean="0"/>
                        <a:t>1 (2)</a:t>
                      </a:r>
                      <a:endParaRPr lang="en-GB" sz="1400" dirty="0"/>
                    </a:p>
                  </a:txBody>
                  <a:tcPr marT="36000" marB="36000" anchor="ctr"/>
                </a:tc>
              </a:tr>
            </a:tbl>
          </a:graphicData>
        </a:graphic>
      </p:graphicFrame>
    </p:spTree>
    <p:extLst>
      <p:ext uri="{BB962C8B-B14F-4D97-AF65-F5344CB8AC3E}">
        <p14:creationId xmlns:p14="http://schemas.microsoft.com/office/powerpoint/2010/main" xmlns="" val="15172253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103: Phase 1/2 </a:t>
            </a:r>
            <a:r>
              <a:rPr lang="en-GB" sz="1800" dirty="0" smtClean="0"/>
              <a:t>study </a:t>
            </a:r>
            <a:r>
              <a:rPr lang="en-GB" sz="1800" dirty="0"/>
              <a:t>of the MEK </a:t>
            </a:r>
            <a:r>
              <a:rPr lang="en-GB" sz="1800" dirty="0" smtClean="0"/>
              <a:t>inhibitor </a:t>
            </a:r>
            <a:r>
              <a:rPr lang="en-GB" sz="1800" dirty="0" err="1" smtClean="0"/>
              <a:t>trametinib</a:t>
            </a:r>
            <a:r>
              <a:rPr lang="en-GB" sz="1800" dirty="0"/>
              <a:t>, BRAF </a:t>
            </a:r>
            <a:r>
              <a:rPr lang="en-GB" sz="1800" dirty="0" smtClean="0"/>
              <a:t>inhibitor </a:t>
            </a:r>
            <a:r>
              <a:rPr lang="en-GB" sz="1800" dirty="0" err="1" smtClean="0"/>
              <a:t>dabrafenib</a:t>
            </a:r>
            <a:r>
              <a:rPr lang="en-GB" sz="1800" dirty="0"/>
              <a:t>, and </a:t>
            </a:r>
            <a:r>
              <a:rPr lang="en-GB" sz="1800" dirty="0" smtClean="0"/>
              <a:t>anti-EGFR antibody </a:t>
            </a:r>
            <a:r>
              <a:rPr lang="en-GB" sz="1800" dirty="0" err="1" smtClean="0"/>
              <a:t>panitumumab</a:t>
            </a:r>
            <a:r>
              <a:rPr lang="en-GB" sz="1800" dirty="0" smtClean="0"/>
              <a:t> </a:t>
            </a:r>
            <a:r>
              <a:rPr lang="en-GB" sz="1800" dirty="0"/>
              <a:t>in </a:t>
            </a:r>
            <a:r>
              <a:rPr lang="en-GB" sz="1800" dirty="0" smtClean="0"/>
              <a:t>patients with </a:t>
            </a:r>
            <a:r>
              <a:rPr lang="en-GB" sz="1800" dirty="0"/>
              <a:t>BRAF </a:t>
            </a:r>
            <a:r>
              <a:rPr lang="en-GB" sz="1800" dirty="0" smtClean="0"/>
              <a:t>V600E-mutated metastatic colorectal cancer – </a:t>
            </a:r>
            <a:r>
              <a:rPr lang="en-GB" sz="1800" dirty="0" err="1" smtClean="0"/>
              <a:t>Atreya</a:t>
            </a:r>
            <a:r>
              <a:rPr lang="en-GB" sz="1800" dirty="0" smtClean="0"/>
              <a:t> CE, et al</a:t>
            </a:r>
            <a:endParaRPr lang="en-GB" sz="1800" dirty="0"/>
          </a:p>
        </p:txBody>
      </p:sp>
      <p:sp>
        <p:nvSpPr>
          <p:cNvPr id="6" name="Content Placeholder 5"/>
          <p:cNvSpPr>
            <a:spLocks noGrp="1"/>
          </p:cNvSpPr>
          <p:nvPr>
            <p:ph idx="1"/>
          </p:nvPr>
        </p:nvSpPr>
        <p:spPr/>
        <p:txBody>
          <a:bodyPr/>
          <a:lstStyle/>
          <a:p>
            <a:pPr marL="0" indent="0">
              <a:buNone/>
            </a:pPr>
            <a:r>
              <a:rPr lang="en-GB" b="1" dirty="0"/>
              <a:t>Study objective</a:t>
            </a:r>
            <a:r>
              <a:rPr lang="en-GB" dirty="0"/>
              <a:t> </a:t>
            </a:r>
          </a:p>
          <a:p>
            <a:r>
              <a:rPr lang="en-GB" dirty="0" smtClean="0"/>
              <a:t>To evaluate </a:t>
            </a:r>
            <a:r>
              <a:rPr lang="en-GB" dirty="0"/>
              <a:t>the </a:t>
            </a:r>
            <a:r>
              <a:rPr lang="en-GB" dirty="0" smtClean="0"/>
              <a:t>efficacy and safety </a:t>
            </a:r>
            <a:r>
              <a:rPr lang="en-GB" dirty="0"/>
              <a:t>of </a:t>
            </a:r>
            <a:r>
              <a:rPr lang="en-GB" dirty="0" err="1" smtClean="0"/>
              <a:t>panitumumab</a:t>
            </a:r>
            <a:r>
              <a:rPr lang="en-GB" dirty="0" smtClean="0"/>
              <a:t> (anti-EGFR </a:t>
            </a:r>
            <a:r>
              <a:rPr lang="en-GB" dirty="0" err="1" smtClean="0"/>
              <a:t>mAb</a:t>
            </a:r>
            <a:r>
              <a:rPr lang="en-GB" dirty="0" smtClean="0"/>
              <a:t>) </a:t>
            </a:r>
            <a:r>
              <a:rPr lang="en-GB" dirty="0"/>
              <a:t>with </a:t>
            </a:r>
            <a:r>
              <a:rPr lang="en-GB" dirty="0" err="1" smtClean="0"/>
              <a:t>dabrafenib</a:t>
            </a:r>
            <a:r>
              <a:rPr lang="en-GB" dirty="0" smtClean="0"/>
              <a:t> (</a:t>
            </a:r>
            <a:r>
              <a:rPr lang="en-GB" i="1" dirty="0" smtClean="0"/>
              <a:t>BRAF</a:t>
            </a:r>
            <a:r>
              <a:rPr lang="en-GB" dirty="0" smtClean="0"/>
              <a:t> inhibitor) and/or </a:t>
            </a:r>
            <a:r>
              <a:rPr lang="en-GB" dirty="0" err="1" smtClean="0"/>
              <a:t>trametinib</a:t>
            </a:r>
            <a:r>
              <a:rPr lang="en-GB" dirty="0" smtClean="0"/>
              <a:t> (MEK inhibitor) in patients with </a:t>
            </a:r>
            <a:r>
              <a:rPr lang="en-GB" i="1" dirty="0" smtClean="0"/>
              <a:t>BRAF-</a:t>
            </a:r>
            <a:r>
              <a:rPr lang="en-GB" dirty="0" smtClean="0"/>
              <a:t>mutated </a:t>
            </a:r>
            <a:r>
              <a:rPr lang="en-GB" dirty="0" err="1"/>
              <a:t>mCRC</a:t>
            </a:r>
            <a:endParaRPr lang="en-GB" dirty="0"/>
          </a:p>
        </p:txBody>
      </p:sp>
      <p:sp>
        <p:nvSpPr>
          <p:cNvPr id="4" name="Text Placeholder 3"/>
          <p:cNvSpPr>
            <a:spLocks noGrp="1"/>
          </p:cNvSpPr>
          <p:nvPr>
            <p:ph type="body" sz="quarter" idx="10"/>
          </p:nvPr>
        </p:nvSpPr>
        <p:spPr/>
        <p:txBody>
          <a:bodyPr/>
          <a:lstStyle/>
          <a:p>
            <a:r>
              <a:rPr lang="en-GB" dirty="0" smtClean="0"/>
              <a:t>*6 mg/kg q2w; </a:t>
            </a:r>
            <a:r>
              <a:rPr lang="en-GB" altLang="zh-CN" baseline="30000" dirty="0" smtClean="0">
                <a:ea typeface="SimSun" pitchFamily="2" charset="-122"/>
              </a:rPr>
              <a:t>†</a:t>
            </a:r>
            <a:r>
              <a:rPr lang="en-GB" dirty="0" smtClean="0"/>
              <a:t>150 mg bid; </a:t>
            </a:r>
            <a:r>
              <a:rPr lang="en-GB" altLang="zh-CN" baseline="30000" dirty="0" smtClean="0">
                <a:ea typeface="SimSun" pitchFamily="2" charset="-122"/>
              </a:rPr>
              <a:t>‡</a:t>
            </a:r>
            <a:r>
              <a:rPr lang="en-GB" altLang="zh-CN" dirty="0" smtClean="0"/>
              <a:t>2 mg/day; </a:t>
            </a:r>
            <a:r>
              <a:rPr lang="el-GR" altLang="zh-CN" baseline="30000" dirty="0" smtClean="0">
                <a:ea typeface="SimSun" pitchFamily="2" charset="-122"/>
              </a:rPr>
              <a:t>Φ</a:t>
            </a:r>
            <a:r>
              <a:rPr lang="en-GB" altLang="zh-CN" dirty="0" smtClean="0"/>
              <a:t>n=24 patients received the full triplet dose</a:t>
            </a:r>
            <a:endParaRPr lang="en-GB" dirty="0"/>
          </a:p>
        </p:txBody>
      </p:sp>
      <p:sp>
        <p:nvSpPr>
          <p:cNvPr id="7" name="Text Placeholder 6"/>
          <p:cNvSpPr>
            <a:spLocks noGrp="1"/>
          </p:cNvSpPr>
          <p:nvPr>
            <p:ph type="body" sz="quarter" idx="11"/>
          </p:nvPr>
        </p:nvSpPr>
        <p:spPr>
          <a:xfrm>
            <a:off x="4860925" y="6096000"/>
            <a:ext cx="4130675" cy="487363"/>
          </a:xfrm>
        </p:spPr>
        <p:txBody>
          <a:bodyPr/>
          <a:lstStyle/>
          <a:p>
            <a:pPr lvl="0">
              <a:buClr>
                <a:srgbClr val="043882"/>
              </a:buClr>
            </a:pPr>
            <a:r>
              <a:rPr lang="en-GB" dirty="0" err="1"/>
              <a:t>Atreya</a:t>
            </a:r>
            <a:r>
              <a:rPr lang="en-GB" dirty="0"/>
              <a:t> </a:t>
            </a:r>
            <a:r>
              <a:rPr lang="fr-FR" dirty="0"/>
              <a:t>et al. J Clin </a:t>
            </a:r>
            <a:r>
              <a:rPr lang="fr-FR" dirty="0" err="1"/>
              <a:t>Oncol</a:t>
            </a:r>
            <a:r>
              <a:rPr lang="fr-FR" dirty="0"/>
              <a:t> 2015; 33 (</a:t>
            </a:r>
            <a:r>
              <a:rPr lang="fr-FR" dirty="0" err="1" smtClean="0"/>
              <a:t>suppl</a:t>
            </a:r>
            <a:r>
              <a:rPr lang="fr-FR" dirty="0" smtClean="0"/>
              <a:t>): </a:t>
            </a:r>
            <a:r>
              <a:rPr lang="fr-FR" dirty="0" err="1"/>
              <a:t>abstr</a:t>
            </a:r>
            <a:r>
              <a:rPr lang="fr-FR" dirty="0"/>
              <a:t> </a:t>
            </a:r>
            <a:r>
              <a:rPr lang="fr-FR" dirty="0" smtClean="0"/>
              <a:t>103</a:t>
            </a:r>
            <a:endParaRPr lang="en-GB" dirty="0"/>
          </a:p>
        </p:txBody>
      </p:sp>
      <p:sp>
        <p:nvSpPr>
          <p:cNvPr id="8" name="Oval 14"/>
          <p:cNvSpPr>
            <a:spLocks noChangeArrowheads="1"/>
          </p:cNvSpPr>
          <p:nvPr/>
        </p:nvSpPr>
        <p:spPr bwMode="auto">
          <a:xfrm>
            <a:off x="3941537" y="336645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rgbClr val="043882"/>
                </a:solidFill>
                <a:ea typeface="SimSun" pitchFamily="2" charset="-122"/>
              </a:rPr>
              <a:t>R</a:t>
            </a:r>
          </a:p>
        </p:txBody>
      </p:sp>
      <p:cxnSp>
        <p:nvCxnSpPr>
          <p:cNvPr id="9" name="AutoShape 15"/>
          <p:cNvCxnSpPr>
            <a:cxnSpLocks noChangeShapeType="1"/>
            <a:stCxn id="8" idx="0"/>
            <a:endCxn id="18" idx="1"/>
          </p:cNvCxnSpPr>
          <p:nvPr/>
        </p:nvCxnSpPr>
        <p:spPr bwMode="auto">
          <a:xfrm rot="5400000" flipH="1" flipV="1">
            <a:off x="4217370" y="2718519"/>
            <a:ext cx="663905" cy="631975"/>
          </a:xfrm>
          <a:prstGeom prst="bentConnector2">
            <a:avLst/>
          </a:prstGeom>
          <a:noFill/>
          <a:ln w="57150">
            <a:solidFill>
              <a:schemeClr val="bg2">
                <a:lumMod val="60000"/>
                <a:lumOff val="40000"/>
              </a:schemeClr>
            </a:solidFill>
            <a:round/>
            <a:headEnd/>
            <a:tailEnd type="triangle" w="med" len="med"/>
          </a:ln>
        </p:spPr>
      </p:cxnSp>
      <p:cxnSp>
        <p:nvCxnSpPr>
          <p:cNvPr id="10" name="AutoShape 16"/>
          <p:cNvCxnSpPr>
            <a:cxnSpLocks noChangeShapeType="1"/>
            <a:stCxn id="8" idx="4"/>
            <a:endCxn id="17" idx="1"/>
          </p:cNvCxnSpPr>
          <p:nvPr/>
        </p:nvCxnSpPr>
        <p:spPr bwMode="auto">
          <a:xfrm rot="16200000" flipH="1">
            <a:off x="4215319" y="3968674"/>
            <a:ext cx="668006" cy="631974"/>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8116435" y="4354345"/>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12" name="AutoShape 12"/>
          <p:cNvSpPr>
            <a:spLocks noChangeArrowheads="1"/>
          </p:cNvSpPr>
          <p:nvPr/>
        </p:nvSpPr>
        <p:spPr bwMode="auto">
          <a:xfrm>
            <a:off x="8116435" y="2438234"/>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14" name="AutoShape 19"/>
          <p:cNvCxnSpPr>
            <a:cxnSpLocks noChangeShapeType="1"/>
          </p:cNvCxnSpPr>
          <p:nvPr/>
        </p:nvCxnSpPr>
        <p:spPr bwMode="auto">
          <a:xfrm>
            <a:off x="3684814" y="3658558"/>
            <a:ext cx="256723" cy="0"/>
          </a:xfrm>
          <a:prstGeom prst="straightConnector1">
            <a:avLst/>
          </a:prstGeom>
          <a:noFill/>
          <a:ln w="57150">
            <a:solidFill>
              <a:schemeClr val="bg2">
                <a:lumMod val="60000"/>
                <a:lumOff val="40000"/>
              </a:schemeClr>
            </a:solidFill>
            <a:round/>
            <a:headEnd/>
            <a:tailEnd type="triangle" w="med" len="med"/>
          </a:ln>
        </p:spPr>
      </p:cxnSp>
      <p:cxnSp>
        <p:nvCxnSpPr>
          <p:cNvPr id="15" name="AutoShape 20"/>
          <p:cNvCxnSpPr>
            <a:cxnSpLocks noChangeShapeType="1"/>
          </p:cNvCxnSpPr>
          <p:nvPr/>
        </p:nvCxnSpPr>
        <p:spPr bwMode="auto">
          <a:xfrm>
            <a:off x="7542220" y="4618664"/>
            <a:ext cx="574215" cy="0"/>
          </a:xfrm>
          <a:prstGeom prst="straightConnector1">
            <a:avLst/>
          </a:prstGeom>
          <a:noFill/>
          <a:ln w="57150">
            <a:solidFill>
              <a:schemeClr val="bg2">
                <a:lumMod val="60000"/>
                <a:lumOff val="40000"/>
              </a:schemeClr>
            </a:solidFill>
            <a:prstDash val="sysDot"/>
            <a:round/>
            <a:headEnd/>
            <a:tailEnd type="triangle" w="med" len="med"/>
          </a:ln>
        </p:spPr>
      </p:cxnSp>
      <p:cxnSp>
        <p:nvCxnSpPr>
          <p:cNvPr id="16" name="AutoShape 21"/>
          <p:cNvCxnSpPr>
            <a:cxnSpLocks noChangeShapeType="1"/>
          </p:cNvCxnSpPr>
          <p:nvPr/>
        </p:nvCxnSpPr>
        <p:spPr bwMode="auto">
          <a:xfrm>
            <a:off x="7543800" y="2702553"/>
            <a:ext cx="572635" cy="0"/>
          </a:xfrm>
          <a:prstGeom prst="straightConnector1">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4865309" y="4208296"/>
            <a:ext cx="2829220" cy="820736"/>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ea typeface="SimSun" pitchFamily="2" charset="-122"/>
              </a:rPr>
              <a:t>Arm 3: </a:t>
            </a:r>
            <a:r>
              <a:rPr lang="en-GB" altLang="zh-CN" dirty="0" smtClean="0">
                <a:solidFill>
                  <a:srgbClr val="FFFFFF"/>
                </a:solidFill>
                <a:ea typeface="SimSun" pitchFamily="2" charset="-122"/>
              </a:rPr>
              <a:t>Panitumumab</a:t>
            </a:r>
            <a:r>
              <a:rPr lang="en-GB" altLang="zh-CN" dirty="0">
                <a:solidFill>
                  <a:srgbClr val="FFFFFF"/>
                </a:solidFill>
                <a:ea typeface="SimSun" pitchFamily="2" charset="-122"/>
              </a:rPr>
              <a:t>* +</a:t>
            </a:r>
          </a:p>
          <a:p>
            <a:pPr algn="ctr" defTabSz="892175" eaLnBrk="0" hangingPunct="0"/>
            <a:r>
              <a:rPr lang="en-GB" altLang="zh-CN" dirty="0" err="1" smtClean="0">
                <a:solidFill>
                  <a:srgbClr val="FFFFFF"/>
                </a:solidFill>
                <a:ea typeface="SimSun" pitchFamily="2" charset="-122"/>
              </a:rPr>
              <a:t>trametinib</a:t>
            </a:r>
            <a:r>
              <a:rPr lang="en-GB" altLang="zh-CN" baseline="30000" dirty="0" smtClean="0">
                <a:solidFill>
                  <a:srgbClr val="FFFFFF"/>
                </a:solidFill>
                <a:ea typeface="SimSun" pitchFamily="2" charset="-122"/>
              </a:rPr>
              <a:t>‡</a:t>
            </a:r>
          </a:p>
          <a:p>
            <a:pPr algn="ctr" defTabSz="892175" eaLnBrk="0" hangingPunct="0"/>
            <a:r>
              <a:rPr lang="en-GB" altLang="zh-CN" i="1" spc="-20" dirty="0" smtClean="0">
                <a:solidFill>
                  <a:srgbClr val="FFFFFF"/>
                </a:solidFill>
                <a:ea typeface="SimSun" pitchFamily="2" charset="-122"/>
              </a:rPr>
              <a:t>(Currently </a:t>
            </a:r>
            <a:r>
              <a:rPr lang="en-GB" altLang="zh-CN" i="1" spc="-20" dirty="0" err="1" smtClean="0">
                <a:solidFill>
                  <a:srgbClr val="FFFFFF"/>
                </a:solidFill>
                <a:ea typeface="SimSun" pitchFamily="2" charset="-122"/>
              </a:rPr>
              <a:t>ongoing</a:t>
            </a:r>
            <a:r>
              <a:rPr lang="en-GB" altLang="zh-CN" i="1" spc="-20" dirty="0" smtClean="0">
                <a:solidFill>
                  <a:srgbClr val="FFFFFF"/>
                </a:solidFill>
                <a:ea typeface="SimSun" pitchFamily="2" charset="-122"/>
              </a:rPr>
              <a:t>; </a:t>
            </a:r>
            <a:r>
              <a:rPr lang="en-GB" altLang="zh-CN" spc="-20" dirty="0" smtClean="0">
                <a:solidFill>
                  <a:srgbClr val="FFFFFF"/>
                </a:solidFill>
                <a:ea typeface="SimSun" pitchFamily="2" charset="-122"/>
              </a:rPr>
              <a:t>n=14)</a:t>
            </a:r>
            <a:endParaRPr lang="en-GB" altLang="zh-CN" spc="-20" dirty="0">
              <a:solidFill>
                <a:srgbClr val="FFFFFF"/>
              </a:solidFill>
              <a:ea typeface="SimSun" pitchFamily="2" charset="-122"/>
            </a:endParaRPr>
          </a:p>
        </p:txBody>
      </p:sp>
      <p:sp>
        <p:nvSpPr>
          <p:cNvPr id="18" name="AutoShape 8"/>
          <p:cNvSpPr>
            <a:spLocks noChangeArrowheads="1"/>
          </p:cNvSpPr>
          <p:nvPr/>
        </p:nvSpPr>
        <p:spPr bwMode="auto">
          <a:xfrm>
            <a:off x="4865310" y="2292184"/>
            <a:ext cx="28308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ea typeface="SimSun" pitchFamily="2" charset="-122"/>
              </a:rPr>
              <a:t>Arm 1: </a:t>
            </a:r>
            <a:r>
              <a:rPr lang="en-GB" altLang="zh-CN" dirty="0" smtClean="0">
                <a:solidFill>
                  <a:srgbClr val="FFFFFF"/>
                </a:solidFill>
                <a:ea typeface="SimSun" pitchFamily="2" charset="-122"/>
              </a:rPr>
              <a:t>Panitumumab* + </a:t>
            </a:r>
            <a:r>
              <a:rPr lang="en-GB" altLang="zh-CN" dirty="0" err="1" smtClean="0">
                <a:solidFill>
                  <a:srgbClr val="FFFFFF"/>
                </a:solidFill>
                <a:ea typeface="SimSun" pitchFamily="2" charset="-122"/>
              </a:rPr>
              <a:t>dabrafenib</a:t>
            </a:r>
            <a:r>
              <a:rPr lang="en-GB" altLang="zh-CN" baseline="30000" dirty="0" smtClean="0">
                <a:solidFill>
                  <a:srgbClr val="FFFFFF"/>
                </a:solidFill>
                <a:ea typeface="SimSun" pitchFamily="2" charset="-122"/>
              </a:rPr>
              <a:t>†</a:t>
            </a:r>
            <a:r>
              <a:rPr lang="en-GB" altLang="zh-CN" dirty="0" smtClean="0">
                <a:solidFill>
                  <a:srgbClr val="FFFFFF"/>
                </a:solidFill>
                <a:ea typeface="SimSun" pitchFamily="2" charset="-122"/>
              </a:rPr>
              <a:t> </a:t>
            </a:r>
          </a:p>
          <a:p>
            <a:pPr algn="ctr" defTabSz="892175" eaLnBrk="0" hangingPunct="0"/>
            <a:r>
              <a:rPr lang="en-GB" altLang="zh-CN" dirty="0" smtClean="0">
                <a:solidFill>
                  <a:srgbClr val="FFFFFF"/>
                </a:solidFill>
                <a:ea typeface="SimSun" pitchFamily="2" charset="-122"/>
              </a:rPr>
              <a:t>(n=20)</a:t>
            </a:r>
            <a:endParaRPr lang="en-GB" altLang="zh-CN" dirty="0">
              <a:solidFill>
                <a:srgbClr val="FFFFFF"/>
              </a:solidFill>
              <a:ea typeface="SimSun" pitchFamily="2" charset="-122"/>
            </a:endParaRPr>
          </a:p>
        </p:txBody>
      </p:sp>
      <p:sp>
        <p:nvSpPr>
          <p:cNvPr id="19" name="AutoShape 9"/>
          <p:cNvSpPr>
            <a:spLocks noChangeArrowheads="1"/>
          </p:cNvSpPr>
          <p:nvPr/>
        </p:nvSpPr>
        <p:spPr bwMode="auto">
          <a:xfrm>
            <a:off x="365124" y="2609564"/>
            <a:ext cx="3319690" cy="2084160"/>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043882"/>
                </a:solidFill>
                <a:ea typeface="SimSun" pitchFamily="2" charset="-122"/>
              </a:rPr>
              <a:t>Key patient inclusion criteria</a:t>
            </a:r>
            <a:endParaRPr lang="en-GB" altLang="zh-CN" dirty="0">
              <a:solidFill>
                <a:srgbClr val="043882"/>
              </a:solidFill>
              <a:ea typeface="SimSun" pitchFamily="2" charset="-122"/>
            </a:endParaRPr>
          </a:p>
          <a:p>
            <a:pPr marL="228600" indent="-228600" defTabSz="892175" eaLnBrk="0" hangingPunct="0">
              <a:spcAft>
                <a:spcPct val="30000"/>
              </a:spcAft>
              <a:buFont typeface="Arial" pitchFamily="34" charset="0"/>
              <a:buChar char="•"/>
            </a:pPr>
            <a:r>
              <a:rPr lang="en-US" altLang="zh-CN" i="1" dirty="0" smtClean="0">
                <a:solidFill>
                  <a:srgbClr val="043882"/>
                </a:solidFill>
                <a:ea typeface="SimSun" pitchFamily="2" charset="-122"/>
              </a:rPr>
              <a:t>BRAF</a:t>
            </a:r>
            <a:r>
              <a:rPr lang="en-US" altLang="zh-CN" i="1" baseline="30000" dirty="0" smtClean="0">
                <a:solidFill>
                  <a:srgbClr val="043882"/>
                </a:solidFill>
                <a:ea typeface="SimSun" pitchFamily="2" charset="-122"/>
              </a:rPr>
              <a:t>V600E</a:t>
            </a:r>
            <a:r>
              <a:rPr lang="en-US" altLang="zh-CN" dirty="0" smtClean="0">
                <a:solidFill>
                  <a:srgbClr val="043882"/>
                </a:solidFill>
                <a:ea typeface="SimSun" pitchFamily="2" charset="-122"/>
              </a:rPr>
              <a:t> mutation </a:t>
            </a:r>
            <a:r>
              <a:rPr lang="en-US" altLang="zh-CN" dirty="0" err="1" smtClean="0">
                <a:solidFill>
                  <a:srgbClr val="043882"/>
                </a:solidFill>
                <a:ea typeface="SimSun" pitchFamily="2" charset="-122"/>
              </a:rPr>
              <a:t>mCRC</a:t>
            </a:r>
            <a:endParaRPr lang="en-US" altLang="zh-CN" dirty="0" smtClean="0">
              <a:solidFill>
                <a:srgbClr val="043882"/>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043882"/>
                </a:solidFill>
                <a:ea typeface="SimSun" pitchFamily="2" charset="-122"/>
              </a:rPr>
              <a:t>ECOG PS 0–1 </a:t>
            </a:r>
          </a:p>
          <a:p>
            <a:pPr marL="228600" indent="-228600" defTabSz="892175" eaLnBrk="0" hangingPunct="0">
              <a:spcAft>
                <a:spcPct val="30000"/>
              </a:spcAft>
              <a:buFont typeface="Arial" pitchFamily="34" charset="0"/>
              <a:buChar char="•"/>
            </a:pPr>
            <a:r>
              <a:rPr lang="en-GB" altLang="zh-CN" dirty="0">
                <a:solidFill>
                  <a:srgbClr val="043882"/>
                </a:solidFill>
                <a:ea typeface="SimSun" pitchFamily="2" charset="-122"/>
              </a:rPr>
              <a:t>Measurable </a:t>
            </a:r>
            <a:r>
              <a:rPr lang="en-GB" altLang="zh-CN" dirty="0" smtClean="0">
                <a:solidFill>
                  <a:srgbClr val="043882"/>
                </a:solidFill>
                <a:ea typeface="SimSun" pitchFamily="2" charset="-122"/>
              </a:rPr>
              <a:t>disease (RECIST v1.1)</a:t>
            </a:r>
          </a:p>
          <a:p>
            <a:pPr marL="292100" indent="-292100" defTabSz="892175" eaLnBrk="0" hangingPunct="0">
              <a:spcAft>
                <a:spcPct val="30000"/>
              </a:spcAft>
              <a:buFont typeface="Wingdings" pitchFamily="2" charset="2"/>
              <a:buNone/>
            </a:pPr>
            <a:r>
              <a:rPr lang="en-GB" altLang="zh-CN" dirty="0" smtClean="0">
                <a:solidFill>
                  <a:srgbClr val="043882"/>
                </a:solidFill>
                <a:ea typeface="SimSun" pitchFamily="2" charset="-122"/>
              </a:rPr>
              <a:t>(n=69)</a:t>
            </a:r>
            <a:endParaRPr lang="en-GB" altLang="zh-CN" dirty="0">
              <a:solidFill>
                <a:srgbClr val="043882"/>
              </a:solidFill>
              <a:ea typeface="SimSun" pitchFamily="2" charset="-122"/>
            </a:endParaRPr>
          </a:p>
        </p:txBody>
      </p:sp>
      <p:sp>
        <p:nvSpPr>
          <p:cNvPr id="20" name="Rectangle 9"/>
          <p:cNvSpPr txBox="1">
            <a:spLocks noChangeArrowheads="1"/>
          </p:cNvSpPr>
          <p:nvPr/>
        </p:nvSpPr>
        <p:spPr bwMode="auto">
          <a:xfrm>
            <a:off x="365124" y="5181600"/>
            <a:ext cx="4130676" cy="7795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kern="0" dirty="0" smtClean="0"/>
              <a:t>Safety, response rate, PFS</a:t>
            </a:r>
          </a:p>
        </p:txBody>
      </p:sp>
      <p:sp>
        <p:nvSpPr>
          <p:cNvPr id="21" name="Content Placeholder 26"/>
          <p:cNvSpPr txBox="1">
            <a:spLocks/>
          </p:cNvSpPr>
          <p:nvPr/>
        </p:nvSpPr>
        <p:spPr>
          <a:xfrm>
            <a:off x="4419600" y="5181600"/>
            <a:ext cx="4130675" cy="77958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PK, duration of response</a:t>
            </a:r>
          </a:p>
        </p:txBody>
      </p:sp>
      <p:sp>
        <p:nvSpPr>
          <p:cNvPr id="22" name="AutoShape 12"/>
          <p:cNvSpPr>
            <a:spLocks noChangeArrowheads="1"/>
          </p:cNvSpPr>
          <p:nvPr/>
        </p:nvSpPr>
        <p:spPr bwMode="auto">
          <a:xfrm>
            <a:off x="8116435" y="3353427"/>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23" name="AutoShape 21"/>
          <p:cNvCxnSpPr>
            <a:cxnSpLocks noChangeShapeType="1"/>
          </p:cNvCxnSpPr>
          <p:nvPr/>
        </p:nvCxnSpPr>
        <p:spPr bwMode="auto">
          <a:xfrm>
            <a:off x="7543800" y="3617745"/>
            <a:ext cx="572635" cy="0"/>
          </a:xfrm>
          <a:prstGeom prst="straightConnector1">
            <a:avLst/>
          </a:prstGeom>
          <a:noFill/>
          <a:ln w="57150">
            <a:solidFill>
              <a:schemeClr val="bg2">
                <a:lumMod val="60000"/>
                <a:lumOff val="40000"/>
              </a:schemeClr>
            </a:solidFill>
            <a:round/>
            <a:headEnd/>
            <a:tailEnd type="triangle" w="med" len="med"/>
          </a:ln>
        </p:spPr>
      </p:cxnSp>
      <p:sp>
        <p:nvSpPr>
          <p:cNvPr id="24" name="AutoShape 8"/>
          <p:cNvSpPr>
            <a:spLocks noChangeArrowheads="1"/>
          </p:cNvSpPr>
          <p:nvPr/>
        </p:nvSpPr>
        <p:spPr bwMode="auto">
          <a:xfrm>
            <a:off x="4865310" y="3250240"/>
            <a:ext cx="2830890"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en-GB" altLang="zh-CN" b="1" dirty="0" smtClean="0">
                <a:solidFill>
                  <a:srgbClr val="4D4D4D"/>
                </a:solidFill>
                <a:ea typeface="SimSun" pitchFamily="2" charset="-122"/>
              </a:rPr>
              <a:t>Arm 2: </a:t>
            </a:r>
            <a:r>
              <a:rPr lang="en-GB" altLang="zh-CN" dirty="0" smtClean="0">
                <a:solidFill>
                  <a:srgbClr val="4D4D4D"/>
                </a:solidFill>
                <a:ea typeface="SimSun" pitchFamily="2" charset="-122"/>
              </a:rPr>
              <a:t>Panitumumab</a:t>
            </a:r>
            <a:r>
              <a:rPr lang="en-GB" altLang="zh-CN" dirty="0">
                <a:solidFill>
                  <a:srgbClr val="4D4D4D"/>
                </a:solidFill>
                <a:ea typeface="SimSun" pitchFamily="2" charset="-122"/>
              </a:rPr>
              <a:t>* + </a:t>
            </a:r>
            <a:r>
              <a:rPr lang="en-GB" altLang="zh-CN" dirty="0" err="1">
                <a:solidFill>
                  <a:srgbClr val="4D4D4D"/>
                </a:solidFill>
                <a:ea typeface="SimSun" pitchFamily="2" charset="-122"/>
              </a:rPr>
              <a:t>d</a:t>
            </a:r>
            <a:r>
              <a:rPr lang="en-GB" altLang="zh-CN" dirty="0" err="1" smtClean="0">
                <a:solidFill>
                  <a:srgbClr val="4D4D4D"/>
                </a:solidFill>
                <a:ea typeface="SimSun" pitchFamily="2" charset="-122"/>
              </a:rPr>
              <a:t>abrafenib</a:t>
            </a:r>
            <a:r>
              <a:rPr lang="en-GB" altLang="zh-CN" baseline="30000" dirty="0">
                <a:solidFill>
                  <a:srgbClr val="4D4D4D"/>
                </a:solidFill>
                <a:ea typeface="SimSun" pitchFamily="2" charset="-122"/>
              </a:rPr>
              <a:t>† </a:t>
            </a:r>
            <a:r>
              <a:rPr lang="en-GB" altLang="zh-CN" dirty="0">
                <a:solidFill>
                  <a:srgbClr val="4D4D4D"/>
                </a:solidFill>
                <a:ea typeface="SimSun" pitchFamily="2" charset="-122"/>
              </a:rPr>
              <a:t>+ </a:t>
            </a:r>
            <a:r>
              <a:rPr lang="en-GB" altLang="zh-CN" dirty="0" err="1" smtClean="0">
                <a:solidFill>
                  <a:srgbClr val="4D4D4D"/>
                </a:solidFill>
                <a:ea typeface="SimSun" pitchFamily="2" charset="-122"/>
              </a:rPr>
              <a:t>trametinib</a:t>
            </a:r>
            <a:r>
              <a:rPr lang="en-GB" altLang="zh-CN" baseline="30000" dirty="0">
                <a:solidFill>
                  <a:srgbClr val="4D4D4D"/>
                </a:solidFill>
                <a:ea typeface="SimSun" pitchFamily="2" charset="-122"/>
              </a:rPr>
              <a:t>‡</a:t>
            </a:r>
            <a:endParaRPr lang="en-GB" altLang="zh-CN" dirty="0">
              <a:solidFill>
                <a:srgbClr val="4D4D4D"/>
              </a:solidFill>
              <a:ea typeface="SimSun" pitchFamily="2" charset="-122"/>
            </a:endParaRPr>
          </a:p>
          <a:p>
            <a:pPr algn="ctr" defTabSz="892175" eaLnBrk="0" hangingPunct="0"/>
            <a:r>
              <a:rPr lang="en-GB" altLang="zh-CN" dirty="0">
                <a:solidFill>
                  <a:srgbClr val="4D4D4D"/>
                </a:solidFill>
                <a:ea typeface="SimSun" pitchFamily="2" charset="-122"/>
              </a:rPr>
              <a:t>(</a:t>
            </a:r>
            <a:r>
              <a:rPr lang="en-GB" altLang="zh-CN" dirty="0" smtClean="0">
                <a:solidFill>
                  <a:srgbClr val="4D4D4D"/>
                </a:solidFill>
                <a:ea typeface="SimSun" pitchFamily="2" charset="-122"/>
              </a:rPr>
              <a:t>n=35</a:t>
            </a:r>
            <a:r>
              <a:rPr lang="el-GR" altLang="zh-CN" baseline="30000" dirty="0" smtClean="0">
                <a:solidFill>
                  <a:srgbClr val="4D4D4D"/>
                </a:solidFill>
                <a:ea typeface="SimSun" pitchFamily="2" charset="-122"/>
              </a:rPr>
              <a:t>Φ</a:t>
            </a:r>
            <a:r>
              <a:rPr lang="en-GB" altLang="zh-CN" dirty="0" smtClean="0">
                <a:solidFill>
                  <a:srgbClr val="4D4D4D"/>
                </a:solidFill>
                <a:ea typeface="SimSun" pitchFamily="2" charset="-122"/>
              </a:rPr>
              <a:t>)</a:t>
            </a:r>
            <a:endParaRPr lang="en-GB" altLang="zh-CN" dirty="0">
              <a:solidFill>
                <a:srgbClr val="4D4D4D"/>
              </a:solidFill>
              <a:ea typeface="SimSun" pitchFamily="2" charset="-122"/>
            </a:endParaRPr>
          </a:p>
        </p:txBody>
      </p:sp>
      <p:cxnSp>
        <p:nvCxnSpPr>
          <p:cNvPr id="25" name="AutoShape 19"/>
          <p:cNvCxnSpPr>
            <a:cxnSpLocks noChangeShapeType="1"/>
          </p:cNvCxnSpPr>
          <p:nvPr/>
        </p:nvCxnSpPr>
        <p:spPr bwMode="auto">
          <a:xfrm>
            <a:off x="4525132" y="3658558"/>
            <a:ext cx="340178" cy="1"/>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xmlns="" val="34583668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103: Phase 1/2 </a:t>
            </a:r>
            <a:r>
              <a:rPr lang="en-GB" sz="1800" dirty="0" smtClean="0"/>
              <a:t>study </a:t>
            </a:r>
            <a:r>
              <a:rPr lang="en-GB" sz="1800" dirty="0"/>
              <a:t>of the MEK </a:t>
            </a:r>
            <a:r>
              <a:rPr lang="en-GB" sz="1800" dirty="0" smtClean="0"/>
              <a:t>inhibitor </a:t>
            </a:r>
            <a:r>
              <a:rPr lang="en-GB" sz="1800" dirty="0" err="1" smtClean="0"/>
              <a:t>trametinib</a:t>
            </a:r>
            <a:r>
              <a:rPr lang="en-GB" sz="1800" dirty="0"/>
              <a:t>, BRAF </a:t>
            </a:r>
            <a:r>
              <a:rPr lang="en-GB" sz="1800" dirty="0" smtClean="0"/>
              <a:t>inhibitor </a:t>
            </a:r>
            <a:r>
              <a:rPr lang="en-GB" sz="1800" dirty="0" err="1" smtClean="0"/>
              <a:t>dabrafenib</a:t>
            </a:r>
            <a:r>
              <a:rPr lang="en-GB" sz="1800" dirty="0"/>
              <a:t>, and </a:t>
            </a:r>
            <a:r>
              <a:rPr lang="en-GB" sz="1800" dirty="0" smtClean="0"/>
              <a:t>anti-EGFR antibody </a:t>
            </a:r>
            <a:r>
              <a:rPr lang="en-GB" sz="1800" dirty="0" err="1" smtClean="0"/>
              <a:t>panitumumab</a:t>
            </a:r>
            <a:r>
              <a:rPr lang="en-GB" sz="1800" dirty="0" smtClean="0"/>
              <a:t> </a:t>
            </a:r>
            <a:r>
              <a:rPr lang="en-GB" sz="1800" dirty="0"/>
              <a:t>in </a:t>
            </a:r>
            <a:r>
              <a:rPr lang="en-GB" sz="1800" dirty="0" smtClean="0"/>
              <a:t>patients with </a:t>
            </a:r>
            <a:r>
              <a:rPr lang="en-GB" sz="1800" dirty="0"/>
              <a:t>BRAF </a:t>
            </a:r>
            <a:r>
              <a:rPr lang="en-GB" sz="1800" dirty="0" smtClean="0"/>
              <a:t>V600E-mutated metastatic colorectal cancer – </a:t>
            </a:r>
            <a:r>
              <a:rPr lang="en-GB" sz="1800" dirty="0" err="1" smtClean="0"/>
              <a:t>Atreya</a:t>
            </a:r>
            <a:r>
              <a:rPr lang="en-GB" sz="1800" dirty="0" smtClean="0"/>
              <a:t> CE, et al</a:t>
            </a:r>
            <a:endParaRPr lang="en-GB" sz="1800" dirty="0"/>
          </a:p>
        </p:txBody>
      </p:sp>
      <p:sp>
        <p:nvSpPr>
          <p:cNvPr id="5" name="Content Placeholder 4"/>
          <p:cNvSpPr>
            <a:spLocks noGrp="1"/>
          </p:cNvSpPr>
          <p:nvPr>
            <p:ph idx="1"/>
          </p:nvPr>
        </p:nvSpPr>
        <p:spPr/>
        <p:txBody>
          <a:bodyPr/>
          <a:lstStyle/>
          <a:p>
            <a:pPr marL="0" indent="0">
              <a:buNone/>
            </a:pPr>
            <a:r>
              <a:rPr lang="en-GB" b="1" dirty="0" smtClean="0"/>
              <a:t>Key results</a:t>
            </a:r>
          </a:p>
          <a:p>
            <a:endParaRPr lang="en-GB" b="1" dirty="0" smtClean="0"/>
          </a:p>
          <a:p>
            <a:endParaRPr lang="en-GB" b="1" dirty="0"/>
          </a:p>
          <a:p>
            <a:endParaRPr lang="en-GB" b="1" dirty="0" smtClean="0"/>
          </a:p>
          <a:p>
            <a:endParaRPr lang="en-GB" b="1" dirty="0"/>
          </a:p>
          <a:p>
            <a:endParaRPr lang="en-GB" b="1" dirty="0" smtClean="0"/>
          </a:p>
          <a:p>
            <a:endParaRPr lang="en-GB" b="1" dirty="0"/>
          </a:p>
          <a:p>
            <a:endParaRPr lang="en-GB" b="1" dirty="0" smtClean="0"/>
          </a:p>
          <a:p>
            <a:endParaRPr lang="en-GB" b="1" dirty="0"/>
          </a:p>
          <a:p>
            <a:pPr>
              <a:spcAft>
                <a:spcPts val="200"/>
              </a:spcAft>
            </a:pPr>
            <a:r>
              <a:rPr lang="en-GB" dirty="0" err="1" smtClean="0"/>
              <a:t>mPFS</a:t>
            </a:r>
            <a:r>
              <a:rPr lang="en-GB" dirty="0" smtClean="0"/>
              <a:t>: 3.4 vs. 4.1 months with dual therapy (Arm 1) vs. triple therapy (Arm 2)</a:t>
            </a:r>
          </a:p>
          <a:p>
            <a:pPr>
              <a:spcAft>
                <a:spcPts val="200"/>
              </a:spcAft>
            </a:pPr>
            <a:r>
              <a:rPr lang="en-GB" dirty="0" smtClean="0"/>
              <a:t>Grade 3 AEs occurring in ≥5% (Arm 1 vs. 2 vs. 3): dermatitis </a:t>
            </a:r>
            <a:r>
              <a:rPr lang="en-GB" dirty="0" err="1"/>
              <a:t>acneiform</a:t>
            </a:r>
            <a:r>
              <a:rPr lang="en-GB" dirty="0"/>
              <a:t> </a:t>
            </a:r>
            <a:r>
              <a:rPr lang="en-GB" dirty="0" smtClean="0"/>
              <a:t>(0 vs. 9 vs. 14%); diarrhoea (0 vs. 9 vs. 0%); fatigue (0 vs. 6 vs. 0); hypomagnesaemia (5 vs. 6 vs. 0%); dry skin (5 vs. 3 vs. 7%); and decreased appetite (0 vs. 6 vs. 0%)</a:t>
            </a:r>
            <a:endParaRPr lang="en-GB" dirty="0"/>
          </a:p>
          <a:p>
            <a:pPr>
              <a:spcAft>
                <a:spcPts val="0"/>
              </a:spcAft>
            </a:pPr>
            <a:r>
              <a:rPr lang="en-GB" dirty="0" smtClean="0"/>
              <a:t>Dose reductions due to dermatological AEs (Arm 1 vs. 2 vs. 3): 11 vs. 36 vs. 54%</a:t>
            </a:r>
          </a:p>
          <a:p>
            <a:pPr marL="0" indent="0">
              <a:spcBef>
                <a:spcPts val="600"/>
              </a:spcBef>
              <a:spcAft>
                <a:spcPts val="300"/>
              </a:spcAft>
              <a:buNone/>
            </a:pPr>
            <a:r>
              <a:rPr lang="en-GB" b="1" dirty="0" smtClean="0"/>
              <a:t>Conclusions</a:t>
            </a:r>
          </a:p>
          <a:p>
            <a:pPr>
              <a:spcAft>
                <a:spcPts val="300"/>
              </a:spcAft>
            </a:pPr>
            <a:r>
              <a:rPr lang="en-GB" b="1" dirty="0" smtClean="0"/>
              <a:t>Triple therapy </a:t>
            </a:r>
            <a:r>
              <a:rPr lang="en-GB" b="1" dirty="0"/>
              <a:t>with </a:t>
            </a:r>
            <a:r>
              <a:rPr lang="en-GB" b="1" dirty="0" err="1" smtClean="0"/>
              <a:t>panitumumab</a:t>
            </a:r>
            <a:r>
              <a:rPr lang="en-GB" b="1" dirty="0" smtClean="0"/>
              <a:t> </a:t>
            </a:r>
            <a:r>
              <a:rPr lang="en-GB" b="1" dirty="0"/>
              <a:t>+ </a:t>
            </a:r>
            <a:r>
              <a:rPr lang="en-GB" b="1" dirty="0" err="1" smtClean="0"/>
              <a:t>dabrafenib</a:t>
            </a:r>
            <a:r>
              <a:rPr lang="en-GB" b="1" dirty="0" smtClean="0"/>
              <a:t> </a:t>
            </a:r>
            <a:r>
              <a:rPr lang="en-GB" b="1" dirty="0"/>
              <a:t>+ </a:t>
            </a:r>
            <a:r>
              <a:rPr lang="en-GB" b="1" dirty="0" err="1" smtClean="0"/>
              <a:t>trametinib</a:t>
            </a:r>
            <a:r>
              <a:rPr lang="en-GB" b="1" dirty="0" smtClean="0"/>
              <a:t> may be more effective than either dual therapy combinations in patients with </a:t>
            </a:r>
            <a:r>
              <a:rPr lang="en-GB" b="1" i="1" dirty="0" smtClean="0"/>
              <a:t>BRAF-</a:t>
            </a:r>
            <a:r>
              <a:rPr lang="en-GB" b="1" dirty="0" smtClean="0"/>
              <a:t>mutated </a:t>
            </a:r>
            <a:r>
              <a:rPr lang="en-GB" b="1" dirty="0" err="1" smtClean="0"/>
              <a:t>mCRC</a:t>
            </a:r>
            <a:endParaRPr lang="en-GB" b="1" dirty="0" smtClean="0"/>
          </a:p>
          <a:p>
            <a:pPr>
              <a:spcAft>
                <a:spcPts val="300"/>
              </a:spcAft>
            </a:pPr>
            <a:r>
              <a:rPr lang="en-GB" b="1" dirty="0" smtClean="0"/>
              <a:t>Dermatologic toxicity was significant, resulting in dose reductions</a:t>
            </a:r>
          </a:p>
        </p:txBody>
      </p:sp>
      <p:sp>
        <p:nvSpPr>
          <p:cNvPr id="4" name="Text Placeholder 3"/>
          <p:cNvSpPr>
            <a:spLocks noGrp="1"/>
          </p:cNvSpPr>
          <p:nvPr>
            <p:ph type="body" sz="quarter" idx="10"/>
          </p:nvPr>
        </p:nvSpPr>
        <p:spPr>
          <a:xfrm>
            <a:off x="365125" y="6324600"/>
            <a:ext cx="4511675" cy="258763"/>
          </a:xfrm>
        </p:spPr>
        <p:txBody>
          <a:bodyPr/>
          <a:lstStyle/>
          <a:p>
            <a:r>
              <a:rPr lang="en-GB" dirty="0" smtClean="0"/>
              <a:t>*0% reduction from baseline; </a:t>
            </a:r>
            <a:r>
              <a:rPr lang="en-GB" baseline="30000" dirty="0" smtClean="0"/>
              <a:t>†</a:t>
            </a:r>
            <a:r>
              <a:rPr lang="en-GB" dirty="0" smtClean="0"/>
              <a:t>Patient received </a:t>
            </a:r>
            <a:r>
              <a:rPr lang="en-GB" dirty="0"/>
              <a:t>the full triplet dose</a:t>
            </a:r>
          </a:p>
        </p:txBody>
      </p:sp>
      <p:sp>
        <p:nvSpPr>
          <p:cNvPr id="16" name="Rectangle 15"/>
          <p:cNvSpPr/>
          <p:nvPr/>
        </p:nvSpPr>
        <p:spPr>
          <a:xfrm>
            <a:off x="1447800" y="1658779"/>
            <a:ext cx="2189702" cy="246221"/>
          </a:xfrm>
          <a:prstGeom prst="rect">
            <a:avLst/>
          </a:prstGeom>
        </p:spPr>
        <p:txBody>
          <a:bodyPr wrap="none" lIns="0" tIns="0" rIns="0" bIns="0">
            <a:spAutoFit/>
          </a:bodyPr>
          <a:lstStyle/>
          <a:p>
            <a:r>
              <a:rPr lang="en-GB" sz="1600" b="1" dirty="0">
                <a:solidFill>
                  <a:srgbClr val="4D4D4D"/>
                </a:solidFill>
              </a:rPr>
              <a:t>Best response (Arm 1)</a:t>
            </a:r>
          </a:p>
        </p:txBody>
      </p:sp>
      <p:grpSp>
        <p:nvGrpSpPr>
          <p:cNvPr id="17" name="Group 16"/>
          <p:cNvGrpSpPr/>
          <p:nvPr/>
        </p:nvGrpSpPr>
        <p:grpSpPr>
          <a:xfrm>
            <a:off x="842199" y="2628507"/>
            <a:ext cx="3581400" cy="726694"/>
            <a:chOff x="878775" y="2620900"/>
            <a:chExt cx="3581400" cy="726694"/>
          </a:xfrm>
        </p:grpSpPr>
        <p:sp>
          <p:nvSpPr>
            <p:cNvPr id="28" name="Rectangle 15"/>
            <p:cNvSpPr>
              <a:spLocks noChangeArrowheads="1"/>
            </p:cNvSpPr>
            <p:nvPr/>
          </p:nvSpPr>
          <p:spPr bwMode="auto">
            <a:xfrm>
              <a:off x="996250" y="2620900"/>
              <a:ext cx="92075" cy="180975"/>
            </a:xfrm>
            <a:prstGeom prst="rect">
              <a:avLst/>
            </a:prstGeom>
            <a:solidFill>
              <a:schemeClr val="accent3"/>
            </a:solidFill>
            <a:ln w="6350">
              <a:solidFill>
                <a:srgbClr val="E75C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 name="Rectangle 16"/>
            <p:cNvSpPr>
              <a:spLocks noChangeArrowheads="1"/>
            </p:cNvSpPr>
            <p:nvPr/>
          </p:nvSpPr>
          <p:spPr bwMode="auto">
            <a:xfrm>
              <a:off x="1170875" y="2728850"/>
              <a:ext cx="92075" cy="79375"/>
            </a:xfrm>
            <a:prstGeom prst="rect">
              <a:avLst/>
            </a:prstGeom>
            <a:solidFill>
              <a:srgbClr val="B1B0A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 name="Rectangle 17"/>
            <p:cNvSpPr>
              <a:spLocks noChangeArrowheads="1"/>
            </p:cNvSpPr>
            <p:nvPr/>
          </p:nvSpPr>
          <p:spPr bwMode="auto">
            <a:xfrm>
              <a:off x="1170875" y="2728850"/>
              <a:ext cx="92075" cy="79375"/>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 name="Rectangle 18"/>
            <p:cNvSpPr>
              <a:spLocks noChangeArrowheads="1"/>
            </p:cNvSpPr>
            <p:nvPr/>
          </p:nvSpPr>
          <p:spPr bwMode="auto">
            <a:xfrm>
              <a:off x="1345500" y="2725675"/>
              <a:ext cx="92075" cy="79375"/>
            </a:xfrm>
            <a:prstGeom prst="rect">
              <a:avLst/>
            </a:prstGeom>
            <a:solidFill>
              <a:srgbClr val="B1B0A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 name="Rectangle 19"/>
            <p:cNvSpPr>
              <a:spLocks noChangeArrowheads="1"/>
            </p:cNvSpPr>
            <p:nvPr/>
          </p:nvSpPr>
          <p:spPr bwMode="auto">
            <a:xfrm>
              <a:off x="1345500" y="2725675"/>
              <a:ext cx="92075" cy="79375"/>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 name="Rectangle 20"/>
            <p:cNvSpPr>
              <a:spLocks noChangeArrowheads="1"/>
            </p:cNvSpPr>
            <p:nvPr/>
          </p:nvSpPr>
          <p:spPr bwMode="auto">
            <a:xfrm>
              <a:off x="1520125" y="2735200"/>
              <a:ext cx="92075" cy="73025"/>
            </a:xfrm>
            <a:prstGeom prst="rect">
              <a:avLst/>
            </a:prstGeom>
            <a:solidFill>
              <a:srgbClr val="B1B0A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 name="Rectangle 21"/>
            <p:cNvSpPr>
              <a:spLocks noChangeArrowheads="1"/>
            </p:cNvSpPr>
            <p:nvPr/>
          </p:nvSpPr>
          <p:spPr bwMode="auto">
            <a:xfrm>
              <a:off x="1520125" y="2735200"/>
              <a:ext cx="92075" cy="73025"/>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 name="Rectangle 22"/>
            <p:cNvSpPr>
              <a:spLocks noChangeArrowheads="1"/>
            </p:cNvSpPr>
            <p:nvPr/>
          </p:nvSpPr>
          <p:spPr bwMode="auto">
            <a:xfrm>
              <a:off x="1697925" y="2735200"/>
              <a:ext cx="88900" cy="69850"/>
            </a:xfrm>
            <a:prstGeom prst="rect">
              <a:avLst/>
            </a:prstGeom>
            <a:solidFill>
              <a:srgbClr val="B1B0A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 name="Rectangle 23"/>
            <p:cNvSpPr>
              <a:spLocks noChangeArrowheads="1"/>
            </p:cNvSpPr>
            <p:nvPr/>
          </p:nvSpPr>
          <p:spPr bwMode="auto">
            <a:xfrm>
              <a:off x="1697925" y="2735200"/>
              <a:ext cx="88900" cy="69850"/>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 name="Rectangle 24"/>
            <p:cNvSpPr>
              <a:spLocks noChangeArrowheads="1"/>
            </p:cNvSpPr>
            <p:nvPr/>
          </p:nvSpPr>
          <p:spPr bwMode="auto">
            <a:xfrm>
              <a:off x="1872550" y="2773300"/>
              <a:ext cx="88900" cy="31750"/>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 name="Rectangle 25"/>
            <p:cNvSpPr>
              <a:spLocks noChangeArrowheads="1"/>
            </p:cNvSpPr>
            <p:nvPr/>
          </p:nvSpPr>
          <p:spPr bwMode="auto">
            <a:xfrm>
              <a:off x="1872550" y="2773300"/>
              <a:ext cx="88900" cy="31750"/>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 name="Rectangle 26"/>
            <p:cNvSpPr>
              <a:spLocks noChangeArrowheads="1"/>
            </p:cNvSpPr>
            <p:nvPr/>
          </p:nvSpPr>
          <p:spPr bwMode="auto">
            <a:xfrm>
              <a:off x="2047175" y="2789175"/>
              <a:ext cx="88900" cy="12700"/>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 name="Rectangle 27"/>
            <p:cNvSpPr>
              <a:spLocks noChangeArrowheads="1"/>
            </p:cNvSpPr>
            <p:nvPr/>
          </p:nvSpPr>
          <p:spPr bwMode="auto">
            <a:xfrm>
              <a:off x="2047175" y="2789175"/>
              <a:ext cx="88900" cy="12700"/>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 name="Rectangle 28"/>
            <p:cNvSpPr>
              <a:spLocks noChangeArrowheads="1"/>
            </p:cNvSpPr>
            <p:nvPr/>
          </p:nvSpPr>
          <p:spPr bwMode="auto">
            <a:xfrm>
              <a:off x="2571050" y="2817369"/>
              <a:ext cx="92075" cy="19050"/>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 name="Rectangle 29"/>
            <p:cNvSpPr>
              <a:spLocks noChangeArrowheads="1"/>
            </p:cNvSpPr>
            <p:nvPr/>
          </p:nvSpPr>
          <p:spPr bwMode="auto">
            <a:xfrm>
              <a:off x="2571050" y="2817369"/>
              <a:ext cx="92075" cy="19050"/>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 name="Rectangle 30"/>
            <p:cNvSpPr>
              <a:spLocks noChangeArrowheads="1"/>
            </p:cNvSpPr>
            <p:nvPr/>
          </p:nvSpPr>
          <p:spPr bwMode="auto">
            <a:xfrm>
              <a:off x="2745675" y="2817369"/>
              <a:ext cx="92075" cy="19050"/>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 name="Rectangle 31"/>
            <p:cNvSpPr>
              <a:spLocks noChangeArrowheads="1"/>
            </p:cNvSpPr>
            <p:nvPr/>
          </p:nvSpPr>
          <p:spPr bwMode="auto">
            <a:xfrm>
              <a:off x="2745675" y="2817369"/>
              <a:ext cx="92075" cy="19050"/>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 name="Rectangle 32"/>
            <p:cNvSpPr>
              <a:spLocks noChangeArrowheads="1"/>
            </p:cNvSpPr>
            <p:nvPr/>
          </p:nvSpPr>
          <p:spPr bwMode="auto">
            <a:xfrm>
              <a:off x="2920300" y="2817369"/>
              <a:ext cx="92075" cy="25400"/>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 name="Rectangle 33"/>
            <p:cNvSpPr>
              <a:spLocks noChangeArrowheads="1"/>
            </p:cNvSpPr>
            <p:nvPr/>
          </p:nvSpPr>
          <p:spPr bwMode="auto">
            <a:xfrm>
              <a:off x="2920300" y="2817369"/>
              <a:ext cx="92075" cy="25400"/>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 name="Rectangle 34"/>
            <p:cNvSpPr>
              <a:spLocks noChangeArrowheads="1"/>
            </p:cNvSpPr>
            <p:nvPr/>
          </p:nvSpPr>
          <p:spPr bwMode="auto">
            <a:xfrm>
              <a:off x="3094925" y="2817369"/>
              <a:ext cx="92075" cy="63500"/>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 name="Rectangle 35"/>
            <p:cNvSpPr>
              <a:spLocks noChangeArrowheads="1"/>
            </p:cNvSpPr>
            <p:nvPr/>
          </p:nvSpPr>
          <p:spPr bwMode="auto">
            <a:xfrm>
              <a:off x="3094925" y="2817369"/>
              <a:ext cx="92075" cy="63500"/>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 name="Rectangle 36"/>
            <p:cNvSpPr>
              <a:spLocks noChangeArrowheads="1"/>
            </p:cNvSpPr>
            <p:nvPr/>
          </p:nvSpPr>
          <p:spPr bwMode="auto">
            <a:xfrm>
              <a:off x="3269550" y="2817369"/>
              <a:ext cx="92075" cy="69850"/>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 name="Rectangle 37"/>
            <p:cNvSpPr>
              <a:spLocks noChangeArrowheads="1"/>
            </p:cNvSpPr>
            <p:nvPr/>
          </p:nvSpPr>
          <p:spPr bwMode="auto">
            <a:xfrm>
              <a:off x="3269550" y="2817369"/>
              <a:ext cx="92075" cy="69850"/>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 name="Rectangle 38"/>
            <p:cNvSpPr>
              <a:spLocks noChangeArrowheads="1"/>
            </p:cNvSpPr>
            <p:nvPr/>
          </p:nvSpPr>
          <p:spPr bwMode="auto">
            <a:xfrm>
              <a:off x="3447350" y="2817369"/>
              <a:ext cx="88900" cy="158750"/>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 name="Rectangle 39"/>
            <p:cNvSpPr>
              <a:spLocks noChangeArrowheads="1"/>
            </p:cNvSpPr>
            <p:nvPr/>
          </p:nvSpPr>
          <p:spPr bwMode="auto">
            <a:xfrm>
              <a:off x="3447350" y="2817369"/>
              <a:ext cx="88900" cy="158750"/>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 name="Rectangle 40"/>
            <p:cNvSpPr>
              <a:spLocks noChangeArrowheads="1"/>
            </p:cNvSpPr>
            <p:nvPr/>
          </p:nvSpPr>
          <p:spPr bwMode="auto">
            <a:xfrm>
              <a:off x="3621975" y="2817369"/>
              <a:ext cx="88900" cy="152400"/>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 name="Rectangle 41"/>
            <p:cNvSpPr>
              <a:spLocks noChangeArrowheads="1"/>
            </p:cNvSpPr>
            <p:nvPr/>
          </p:nvSpPr>
          <p:spPr bwMode="auto">
            <a:xfrm>
              <a:off x="3621975" y="2817369"/>
              <a:ext cx="88900" cy="152400"/>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 name="Rectangle 42"/>
            <p:cNvSpPr>
              <a:spLocks noChangeArrowheads="1"/>
            </p:cNvSpPr>
            <p:nvPr/>
          </p:nvSpPr>
          <p:spPr bwMode="auto">
            <a:xfrm>
              <a:off x="3796600" y="2814194"/>
              <a:ext cx="88900" cy="193675"/>
            </a:xfrm>
            <a:prstGeom prst="rect">
              <a:avLst/>
            </a:prstGeom>
            <a:solidFill>
              <a:schemeClr val="accent1"/>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 name="Rectangle 43"/>
            <p:cNvSpPr>
              <a:spLocks noChangeArrowheads="1"/>
            </p:cNvSpPr>
            <p:nvPr/>
          </p:nvSpPr>
          <p:spPr bwMode="auto">
            <a:xfrm>
              <a:off x="3796600" y="2814194"/>
              <a:ext cx="88900" cy="193675"/>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 name="Rectangle 44"/>
            <p:cNvSpPr>
              <a:spLocks noChangeArrowheads="1"/>
            </p:cNvSpPr>
            <p:nvPr/>
          </p:nvSpPr>
          <p:spPr bwMode="auto">
            <a:xfrm>
              <a:off x="3971225" y="2817369"/>
              <a:ext cx="88900" cy="320675"/>
            </a:xfrm>
            <a:prstGeom prst="rect">
              <a:avLst/>
            </a:prstGeom>
            <a:solidFill>
              <a:schemeClr val="accent1"/>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 name="Rectangle 45"/>
            <p:cNvSpPr>
              <a:spLocks noChangeArrowheads="1"/>
            </p:cNvSpPr>
            <p:nvPr/>
          </p:nvSpPr>
          <p:spPr bwMode="auto">
            <a:xfrm>
              <a:off x="3971225" y="2817369"/>
              <a:ext cx="88900" cy="320675"/>
            </a:xfrm>
            <a:prstGeom prst="rect">
              <a:avLst/>
            </a:prstGeom>
            <a:noFill/>
            <a:ln w="6350">
              <a:solidFill>
                <a:srgbClr val="B1B0A8"/>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 name="Rectangle 46"/>
            <p:cNvSpPr>
              <a:spLocks noChangeArrowheads="1"/>
            </p:cNvSpPr>
            <p:nvPr/>
          </p:nvSpPr>
          <p:spPr bwMode="auto">
            <a:xfrm>
              <a:off x="4145850" y="2817369"/>
              <a:ext cx="92075" cy="457200"/>
            </a:xfrm>
            <a:prstGeom prst="rect">
              <a:avLst/>
            </a:prstGeom>
            <a:solidFill>
              <a:srgbClr val="B2C0D8"/>
            </a:solidFill>
            <a:ln>
              <a:solidFill>
                <a:srgbClr val="B2C0D8"/>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 name="Rectangle 47"/>
            <p:cNvSpPr>
              <a:spLocks noChangeArrowheads="1"/>
            </p:cNvSpPr>
            <p:nvPr/>
          </p:nvSpPr>
          <p:spPr bwMode="auto">
            <a:xfrm>
              <a:off x="4145850" y="2817369"/>
              <a:ext cx="92075" cy="457200"/>
            </a:xfrm>
            <a:prstGeom prst="rect">
              <a:avLst/>
            </a:prstGeom>
            <a:noFill/>
            <a:ln w="6350">
              <a:solidFill>
                <a:srgbClr val="B2C0D8"/>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 name="Rectangle 48"/>
            <p:cNvSpPr>
              <a:spLocks noChangeArrowheads="1"/>
            </p:cNvSpPr>
            <p:nvPr/>
          </p:nvSpPr>
          <p:spPr bwMode="auto">
            <a:xfrm>
              <a:off x="4320475" y="2817369"/>
              <a:ext cx="92075" cy="530225"/>
            </a:xfrm>
            <a:prstGeom prst="rect">
              <a:avLst/>
            </a:prstGeom>
            <a:solidFill>
              <a:schemeClr val="accent4"/>
            </a:solidFill>
            <a:ln>
              <a:solidFill>
                <a:srgbClr val="FFC00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 name="Rectangle 49"/>
            <p:cNvSpPr>
              <a:spLocks noChangeArrowheads="1"/>
            </p:cNvSpPr>
            <p:nvPr/>
          </p:nvSpPr>
          <p:spPr bwMode="auto">
            <a:xfrm>
              <a:off x="4320475" y="2817369"/>
              <a:ext cx="92075" cy="530225"/>
            </a:xfrm>
            <a:prstGeom prst="rect">
              <a:avLst/>
            </a:prstGeom>
            <a:noFill/>
            <a:ln w="6350">
              <a:solidFill>
                <a:srgbClr val="E2C93E"/>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 name="Line 50"/>
            <p:cNvSpPr>
              <a:spLocks noChangeShapeType="1"/>
            </p:cNvSpPr>
            <p:nvPr/>
          </p:nvSpPr>
          <p:spPr bwMode="auto">
            <a:xfrm>
              <a:off x="878775" y="2808225"/>
              <a:ext cx="3581400" cy="0"/>
            </a:xfrm>
            <a:prstGeom prst="line">
              <a:avLst/>
            </a:prstGeom>
            <a:noFill/>
            <a:ln w="6350">
              <a:solidFill>
                <a:srgbClr val="B2C0D8"/>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64" name="Rectangle 4"/>
          <p:cNvSpPr>
            <a:spLocks noChangeArrowheads="1"/>
          </p:cNvSpPr>
          <p:nvPr/>
        </p:nvSpPr>
        <p:spPr bwMode="auto">
          <a:xfrm>
            <a:off x="514350" y="1988807"/>
            <a:ext cx="282129"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spcAft>
                <a:spcPts val="0"/>
              </a:spcAft>
            </a:pPr>
            <a:r>
              <a:rPr lang="en-GB" sz="1000" dirty="0">
                <a:solidFill>
                  <a:srgbClr val="4D4D4D"/>
                </a:solidFill>
              </a:rPr>
              <a:t>100</a:t>
            </a:r>
          </a:p>
          <a:p>
            <a:pPr algn="r">
              <a:spcAft>
                <a:spcPts val="0"/>
              </a:spcAft>
            </a:pPr>
            <a:r>
              <a:rPr lang="en-GB" sz="1000" dirty="0">
                <a:solidFill>
                  <a:srgbClr val="4D4D4D"/>
                </a:solidFill>
              </a:rPr>
              <a:t>80</a:t>
            </a:r>
          </a:p>
          <a:p>
            <a:pPr algn="r">
              <a:spcAft>
                <a:spcPts val="0"/>
              </a:spcAft>
            </a:pPr>
            <a:r>
              <a:rPr lang="en-GB" sz="1000" dirty="0">
                <a:solidFill>
                  <a:srgbClr val="4D4D4D"/>
                </a:solidFill>
              </a:rPr>
              <a:t>60</a:t>
            </a:r>
          </a:p>
          <a:p>
            <a:pPr algn="r">
              <a:spcAft>
                <a:spcPts val="0"/>
              </a:spcAft>
            </a:pPr>
            <a:r>
              <a:rPr lang="en-GB" sz="1000" dirty="0">
                <a:solidFill>
                  <a:srgbClr val="4D4D4D"/>
                </a:solidFill>
              </a:rPr>
              <a:t>40</a:t>
            </a:r>
          </a:p>
          <a:p>
            <a:pPr algn="r">
              <a:spcAft>
                <a:spcPts val="0"/>
              </a:spcAft>
            </a:pPr>
            <a:r>
              <a:rPr lang="en-GB" sz="1000" dirty="0">
                <a:solidFill>
                  <a:srgbClr val="4D4D4D"/>
                </a:solidFill>
              </a:rPr>
              <a:t>20</a:t>
            </a:r>
          </a:p>
          <a:p>
            <a:pPr algn="r">
              <a:spcAft>
                <a:spcPts val="0"/>
              </a:spcAft>
            </a:pPr>
            <a:r>
              <a:rPr lang="en-GB" sz="1000" dirty="0" smtClean="0">
                <a:solidFill>
                  <a:srgbClr val="4D4D4D"/>
                </a:solidFill>
              </a:rPr>
              <a:t>0</a:t>
            </a:r>
          </a:p>
          <a:p>
            <a:pPr algn="r">
              <a:spcAft>
                <a:spcPts val="0"/>
              </a:spcAft>
            </a:pPr>
            <a:r>
              <a:rPr lang="en-GB" sz="1000" dirty="0" smtClean="0">
                <a:solidFill>
                  <a:srgbClr val="4D4D4D"/>
                </a:solidFill>
              </a:rPr>
              <a:t>–20</a:t>
            </a:r>
          </a:p>
          <a:p>
            <a:pPr algn="r">
              <a:spcAft>
                <a:spcPts val="0"/>
              </a:spcAft>
            </a:pPr>
            <a:r>
              <a:rPr lang="en-GB" sz="1000" dirty="0" smtClean="0">
                <a:solidFill>
                  <a:srgbClr val="4D4D4D"/>
                </a:solidFill>
              </a:rPr>
              <a:t>–40</a:t>
            </a:r>
          </a:p>
          <a:p>
            <a:pPr algn="r">
              <a:spcAft>
                <a:spcPts val="0"/>
              </a:spcAft>
            </a:pPr>
            <a:r>
              <a:rPr lang="en-GB" sz="1000" dirty="0" smtClean="0">
                <a:solidFill>
                  <a:srgbClr val="4D4D4D"/>
                </a:solidFill>
              </a:rPr>
              <a:t>–60</a:t>
            </a:r>
          </a:p>
          <a:p>
            <a:pPr algn="r">
              <a:spcAft>
                <a:spcPts val="0"/>
              </a:spcAft>
            </a:pPr>
            <a:r>
              <a:rPr lang="en-GB" sz="1000" dirty="0" smtClean="0">
                <a:solidFill>
                  <a:srgbClr val="4D4D4D"/>
                </a:solidFill>
              </a:rPr>
              <a:t>–80</a:t>
            </a:r>
          </a:p>
          <a:p>
            <a:pPr algn="r">
              <a:spcAft>
                <a:spcPts val="0"/>
              </a:spcAft>
            </a:pPr>
            <a:r>
              <a:rPr lang="en-GB" sz="1000" dirty="0" smtClean="0">
                <a:solidFill>
                  <a:srgbClr val="4D4D4D"/>
                </a:solidFill>
              </a:rPr>
              <a:t>–100</a:t>
            </a:r>
            <a:endParaRPr lang="en-GB" sz="1000" dirty="0">
              <a:solidFill>
                <a:srgbClr val="4D4D4D"/>
              </a:solidFill>
            </a:endParaRPr>
          </a:p>
        </p:txBody>
      </p:sp>
      <p:sp>
        <p:nvSpPr>
          <p:cNvPr id="65" name="Rectangle 4"/>
          <p:cNvSpPr>
            <a:spLocks noChangeArrowheads="1"/>
          </p:cNvSpPr>
          <p:nvPr/>
        </p:nvSpPr>
        <p:spPr bwMode="auto">
          <a:xfrm rot="16200000">
            <a:off x="-406484" y="2756668"/>
            <a:ext cx="162063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spcAft>
                <a:spcPts val="0"/>
              </a:spcAft>
            </a:pPr>
            <a:r>
              <a:rPr lang="en-GB" sz="1000" dirty="0" smtClean="0">
                <a:solidFill>
                  <a:srgbClr val="4D4D4D"/>
                </a:solidFill>
              </a:rPr>
              <a:t>Maximum % ∆ from baseline</a:t>
            </a:r>
            <a:endParaRPr lang="en-GB" sz="1000" dirty="0">
              <a:solidFill>
                <a:srgbClr val="4D4D4D"/>
              </a:solidFill>
            </a:endParaRPr>
          </a:p>
        </p:txBody>
      </p:sp>
      <p:grpSp>
        <p:nvGrpSpPr>
          <p:cNvPr id="66" name="Group 65"/>
          <p:cNvGrpSpPr/>
          <p:nvPr/>
        </p:nvGrpSpPr>
        <p:grpSpPr>
          <a:xfrm>
            <a:off x="5169408" y="2206232"/>
            <a:ext cx="3581400" cy="1241425"/>
            <a:chOff x="9372600" y="1528763"/>
            <a:chExt cx="3581400" cy="1241425"/>
          </a:xfrm>
        </p:grpSpPr>
        <p:sp>
          <p:nvSpPr>
            <p:cNvPr id="67" name="Rectangle 66"/>
            <p:cNvSpPr>
              <a:spLocks noChangeArrowheads="1"/>
            </p:cNvSpPr>
            <p:nvPr/>
          </p:nvSpPr>
          <p:spPr bwMode="auto">
            <a:xfrm>
              <a:off x="9528175" y="2033588"/>
              <a:ext cx="73025" cy="98425"/>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 name="Rectangle 68"/>
            <p:cNvSpPr>
              <a:spLocks noChangeArrowheads="1"/>
            </p:cNvSpPr>
            <p:nvPr/>
          </p:nvSpPr>
          <p:spPr bwMode="auto">
            <a:xfrm>
              <a:off x="9629775" y="2065338"/>
              <a:ext cx="73025" cy="66675"/>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 name="Rectangle 64"/>
            <p:cNvSpPr>
              <a:spLocks noChangeArrowheads="1"/>
            </p:cNvSpPr>
            <p:nvPr/>
          </p:nvSpPr>
          <p:spPr bwMode="auto">
            <a:xfrm>
              <a:off x="9426575" y="1528763"/>
              <a:ext cx="76200" cy="603250"/>
            </a:xfrm>
            <a:prstGeom prst="rect">
              <a:avLst/>
            </a:prstGeom>
            <a:solidFill>
              <a:schemeClr val="accent3"/>
            </a:solidFill>
            <a:ln w="6350">
              <a:solidFill>
                <a:srgbClr val="E75C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 name="Rectangle 69"/>
            <p:cNvSpPr>
              <a:spLocks noChangeArrowheads="1"/>
            </p:cNvSpPr>
            <p:nvPr/>
          </p:nvSpPr>
          <p:spPr bwMode="auto">
            <a:xfrm>
              <a:off x="9728200" y="2071688"/>
              <a:ext cx="76200" cy="60325"/>
            </a:xfrm>
            <a:prstGeom prst="rect">
              <a:avLst/>
            </a:prstGeom>
            <a:solidFill>
              <a:schemeClr val="accent3"/>
            </a:solidFill>
            <a:ln w="6350">
              <a:solidFill>
                <a:srgbClr val="E75C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 name="Rectangle 70"/>
            <p:cNvSpPr>
              <a:spLocks noChangeArrowheads="1"/>
            </p:cNvSpPr>
            <p:nvPr/>
          </p:nvSpPr>
          <p:spPr bwMode="auto">
            <a:xfrm>
              <a:off x="9931400" y="2138363"/>
              <a:ext cx="73025" cy="15875"/>
            </a:xfrm>
            <a:prstGeom prst="rect">
              <a:avLst/>
            </a:prstGeom>
            <a:solidFill>
              <a:srgbClr val="B1B0A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 name="Rectangle 71"/>
            <p:cNvSpPr>
              <a:spLocks noChangeArrowheads="1"/>
            </p:cNvSpPr>
            <p:nvPr/>
          </p:nvSpPr>
          <p:spPr bwMode="auto">
            <a:xfrm>
              <a:off x="9931400" y="2138363"/>
              <a:ext cx="73025" cy="15875"/>
            </a:xfrm>
            <a:prstGeom prst="rect">
              <a:avLst/>
            </a:prstGeom>
            <a:solidFill>
              <a:schemeClr val="accent1"/>
            </a:solidFill>
            <a:ln w="6350">
              <a:solidFill>
                <a:srgbClr val="B1B0A8"/>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 name="Rectangle 72"/>
            <p:cNvSpPr>
              <a:spLocks noChangeArrowheads="1"/>
            </p:cNvSpPr>
            <p:nvPr/>
          </p:nvSpPr>
          <p:spPr bwMode="auto">
            <a:xfrm>
              <a:off x="10029825" y="2138363"/>
              <a:ext cx="73025" cy="15875"/>
            </a:xfrm>
            <a:prstGeom prst="rect">
              <a:avLst/>
            </a:prstGeom>
            <a:solidFill>
              <a:srgbClr val="B1B0A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 name="Rectangle 73"/>
            <p:cNvSpPr>
              <a:spLocks noChangeArrowheads="1"/>
            </p:cNvSpPr>
            <p:nvPr/>
          </p:nvSpPr>
          <p:spPr bwMode="auto">
            <a:xfrm>
              <a:off x="10029825" y="2138363"/>
              <a:ext cx="73025" cy="15875"/>
            </a:xfrm>
            <a:prstGeom prst="rect">
              <a:avLst/>
            </a:prstGeom>
            <a:solidFill>
              <a:schemeClr val="accent1"/>
            </a:solidFill>
            <a:ln w="6350">
              <a:solidFill>
                <a:srgbClr val="B1B0A8"/>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 name="Rectangle 74"/>
            <p:cNvSpPr>
              <a:spLocks noChangeArrowheads="1"/>
            </p:cNvSpPr>
            <p:nvPr/>
          </p:nvSpPr>
          <p:spPr bwMode="auto">
            <a:xfrm>
              <a:off x="10131425" y="2138363"/>
              <a:ext cx="73025" cy="15875"/>
            </a:xfrm>
            <a:prstGeom prst="rect">
              <a:avLst/>
            </a:prstGeom>
            <a:solidFill>
              <a:srgbClr val="B1B0A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 name="Rectangle 75"/>
            <p:cNvSpPr>
              <a:spLocks noChangeArrowheads="1"/>
            </p:cNvSpPr>
            <p:nvPr/>
          </p:nvSpPr>
          <p:spPr bwMode="auto">
            <a:xfrm>
              <a:off x="10131425" y="2138363"/>
              <a:ext cx="73025" cy="15875"/>
            </a:xfrm>
            <a:prstGeom prst="rect">
              <a:avLst/>
            </a:prstGeom>
            <a:solidFill>
              <a:schemeClr val="accent1"/>
            </a:solidFill>
            <a:ln w="6350">
              <a:solidFill>
                <a:srgbClr val="B1B0A8"/>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 name="Rectangle 76"/>
            <p:cNvSpPr>
              <a:spLocks noChangeArrowheads="1"/>
            </p:cNvSpPr>
            <p:nvPr/>
          </p:nvSpPr>
          <p:spPr bwMode="auto">
            <a:xfrm>
              <a:off x="10229850" y="2138363"/>
              <a:ext cx="76200" cy="25400"/>
            </a:xfrm>
            <a:prstGeom prst="rect">
              <a:avLst/>
            </a:prstGeom>
            <a:solidFill>
              <a:srgbClr val="B1B0A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 name="Rectangle 77"/>
            <p:cNvSpPr>
              <a:spLocks noChangeArrowheads="1"/>
            </p:cNvSpPr>
            <p:nvPr/>
          </p:nvSpPr>
          <p:spPr bwMode="auto">
            <a:xfrm>
              <a:off x="10229850" y="2138363"/>
              <a:ext cx="76200" cy="25400"/>
            </a:xfrm>
            <a:prstGeom prst="rect">
              <a:avLst/>
            </a:prstGeom>
            <a:solidFill>
              <a:schemeClr val="accent1"/>
            </a:solidFill>
            <a:ln w="6350">
              <a:solidFill>
                <a:srgbClr val="B1B0A8"/>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 name="Rectangle 78"/>
            <p:cNvSpPr>
              <a:spLocks noChangeArrowheads="1"/>
            </p:cNvSpPr>
            <p:nvPr/>
          </p:nvSpPr>
          <p:spPr bwMode="auto">
            <a:xfrm>
              <a:off x="10331450" y="2138363"/>
              <a:ext cx="73025" cy="25400"/>
            </a:xfrm>
            <a:prstGeom prst="rect">
              <a:avLst/>
            </a:prstGeom>
            <a:solidFill>
              <a:srgbClr val="B1B0A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 name="Rectangle 79"/>
            <p:cNvSpPr>
              <a:spLocks noChangeArrowheads="1"/>
            </p:cNvSpPr>
            <p:nvPr/>
          </p:nvSpPr>
          <p:spPr bwMode="auto">
            <a:xfrm>
              <a:off x="10331450" y="2138363"/>
              <a:ext cx="73025" cy="25400"/>
            </a:xfrm>
            <a:prstGeom prst="rect">
              <a:avLst/>
            </a:prstGeom>
            <a:solidFill>
              <a:schemeClr val="accent1"/>
            </a:solidFill>
            <a:ln w="6350">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 name="Rectangle 80"/>
            <p:cNvSpPr>
              <a:spLocks noChangeArrowheads="1"/>
            </p:cNvSpPr>
            <p:nvPr/>
          </p:nvSpPr>
          <p:spPr bwMode="auto">
            <a:xfrm>
              <a:off x="10433050" y="2138363"/>
              <a:ext cx="73025" cy="41275"/>
            </a:xfrm>
            <a:prstGeom prst="rect">
              <a:avLst/>
            </a:prstGeom>
            <a:solidFill>
              <a:schemeClr val="accent3"/>
            </a:solidFill>
            <a:ln w="6350">
              <a:solidFill>
                <a:srgbClr val="E75C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 name="Rectangle 81"/>
            <p:cNvSpPr>
              <a:spLocks noChangeArrowheads="1"/>
            </p:cNvSpPr>
            <p:nvPr/>
          </p:nvSpPr>
          <p:spPr bwMode="auto">
            <a:xfrm>
              <a:off x="10531475" y="2138363"/>
              <a:ext cx="76200" cy="47625"/>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 name="Rectangle 82"/>
            <p:cNvSpPr>
              <a:spLocks noChangeArrowheads="1"/>
            </p:cNvSpPr>
            <p:nvPr/>
          </p:nvSpPr>
          <p:spPr bwMode="auto">
            <a:xfrm>
              <a:off x="10531475" y="2138363"/>
              <a:ext cx="76200" cy="47625"/>
            </a:xfrm>
            <a:prstGeom prst="rect">
              <a:avLst/>
            </a:prstGeom>
            <a:solidFill>
              <a:schemeClr val="accent3"/>
            </a:solidFill>
            <a:ln w="6350">
              <a:solidFill>
                <a:srgbClr val="E75C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 name="Rectangle 83"/>
            <p:cNvSpPr>
              <a:spLocks noChangeArrowheads="1"/>
            </p:cNvSpPr>
            <p:nvPr/>
          </p:nvSpPr>
          <p:spPr bwMode="auto">
            <a:xfrm>
              <a:off x="10633075" y="2138363"/>
              <a:ext cx="73025" cy="47625"/>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 name="Rectangle 84"/>
            <p:cNvSpPr>
              <a:spLocks noChangeArrowheads="1"/>
            </p:cNvSpPr>
            <p:nvPr/>
          </p:nvSpPr>
          <p:spPr bwMode="auto">
            <a:xfrm>
              <a:off x="10633075" y="2138363"/>
              <a:ext cx="73025" cy="47625"/>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 name="Rectangle 85"/>
            <p:cNvSpPr>
              <a:spLocks noChangeArrowheads="1"/>
            </p:cNvSpPr>
            <p:nvPr/>
          </p:nvSpPr>
          <p:spPr bwMode="auto">
            <a:xfrm>
              <a:off x="10734675" y="2138363"/>
              <a:ext cx="73025" cy="63500"/>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 name="Rectangle 86"/>
            <p:cNvSpPr>
              <a:spLocks noChangeArrowheads="1"/>
            </p:cNvSpPr>
            <p:nvPr/>
          </p:nvSpPr>
          <p:spPr bwMode="auto">
            <a:xfrm>
              <a:off x="10734675" y="2138363"/>
              <a:ext cx="73025" cy="63500"/>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 name="Rectangle 87"/>
            <p:cNvSpPr>
              <a:spLocks noChangeArrowheads="1"/>
            </p:cNvSpPr>
            <p:nvPr/>
          </p:nvSpPr>
          <p:spPr bwMode="auto">
            <a:xfrm>
              <a:off x="10833100" y="2138363"/>
              <a:ext cx="76200" cy="63500"/>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 name="Rectangle 88"/>
            <p:cNvSpPr>
              <a:spLocks noChangeArrowheads="1"/>
            </p:cNvSpPr>
            <p:nvPr/>
          </p:nvSpPr>
          <p:spPr bwMode="auto">
            <a:xfrm>
              <a:off x="10833100" y="2138363"/>
              <a:ext cx="76200" cy="63500"/>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 name="Rectangle 89"/>
            <p:cNvSpPr>
              <a:spLocks noChangeArrowheads="1"/>
            </p:cNvSpPr>
            <p:nvPr/>
          </p:nvSpPr>
          <p:spPr bwMode="auto">
            <a:xfrm>
              <a:off x="10934700" y="2138363"/>
              <a:ext cx="73025" cy="76200"/>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 name="Rectangle 90"/>
            <p:cNvSpPr>
              <a:spLocks noChangeArrowheads="1"/>
            </p:cNvSpPr>
            <p:nvPr/>
          </p:nvSpPr>
          <p:spPr bwMode="auto">
            <a:xfrm>
              <a:off x="10934700" y="2138363"/>
              <a:ext cx="73025" cy="76200"/>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 name="Rectangle 91"/>
            <p:cNvSpPr>
              <a:spLocks noChangeArrowheads="1"/>
            </p:cNvSpPr>
            <p:nvPr/>
          </p:nvSpPr>
          <p:spPr bwMode="auto">
            <a:xfrm>
              <a:off x="11036300" y="2138363"/>
              <a:ext cx="73025" cy="76200"/>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 name="Rectangle 92"/>
            <p:cNvSpPr>
              <a:spLocks noChangeArrowheads="1"/>
            </p:cNvSpPr>
            <p:nvPr/>
          </p:nvSpPr>
          <p:spPr bwMode="auto">
            <a:xfrm>
              <a:off x="11036300" y="2138363"/>
              <a:ext cx="73025" cy="76200"/>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 name="Rectangle 93"/>
            <p:cNvSpPr>
              <a:spLocks noChangeArrowheads="1"/>
            </p:cNvSpPr>
            <p:nvPr/>
          </p:nvSpPr>
          <p:spPr bwMode="auto">
            <a:xfrm>
              <a:off x="11134725" y="2138363"/>
              <a:ext cx="76200" cy="95250"/>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 name="Rectangle 94"/>
            <p:cNvSpPr>
              <a:spLocks noChangeArrowheads="1"/>
            </p:cNvSpPr>
            <p:nvPr/>
          </p:nvSpPr>
          <p:spPr bwMode="auto">
            <a:xfrm>
              <a:off x="11134725" y="2138363"/>
              <a:ext cx="76200" cy="95250"/>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 name="Rectangle 95"/>
            <p:cNvSpPr>
              <a:spLocks noChangeArrowheads="1"/>
            </p:cNvSpPr>
            <p:nvPr/>
          </p:nvSpPr>
          <p:spPr bwMode="auto">
            <a:xfrm>
              <a:off x="11236325" y="2138363"/>
              <a:ext cx="73025" cy="107950"/>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 name="Rectangle 96"/>
            <p:cNvSpPr>
              <a:spLocks noChangeArrowheads="1"/>
            </p:cNvSpPr>
            <p:nvPr/>
          </p:nvSpPr>
          <p:spPr bwMode="auto">
            <a:xfrm>
              <a:off x="11236325" y="2138363"/>
              <a:ext cx="73025" cy="107950"/>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 name="Rectangle 97"/>
            <p:cNvSpPr>
              <a:spLocks noChangeArrowheads="1"/>
            </p:cNvSpPr>
            <p:nvPr/>
          </p:nvSpPr>
          <p:spPr bwMode="auto">
            <a:xfrm>
              <a:off x="11337925" y="2138363"/>
              <a:ext cx="73025" cy="168275"/>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 name="Rectangle 98"/>
            <p:cNvSpPr>
              <a:spLocks noChangeArrowheads="1"/>
            </p:cNvSpPr>
            <p:nvPr/>
          </p:nvSpPr>
          <p:spPr bwMode="auto">
            <a:xfrm>
              <a:off x="11337925" y="2138363"/>
              <a:ext cx="73025" cy="168275"/>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 name="Rectangle 99"/>
            <p:cNvSpPr>
              <a:spLocks noChangeArrowheads="1"/>
            </p:cNvSpPr>
            <p:nvPr/>
          </p:nvSpPr>
          <p:spPr bwMode="auto">
            <a:xfrm>
              <a:off x="11436350" y="2138363"/>
              <a:ext cx="76200" cy="190500"/>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 name="Rectangle 100"/>
            <p:cNvSpPr>
              <a:spLocks noChangeArrowheads="1"/>
            </p:cNvSpPr>
            <p:nvPr/>
          </p:nvSpPr>
          <p:spPr bwMode="auto">
            <a:xfrm>
              <a:off x="11436350" y="2138363"/>
              <a:ext cx="76200" cy="190500"/>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 name="Rectangle 101"/>
            <p:cNvSpPr>
              <a:spLocks noChangeArrowheads="1"/>
            </p:cNvSpPr>
            <p:nvPr/>
          </p:nvSpPr>
          <p:spPr bwMode="auto">
            <a:xfrm>
              <a:off x="11537950" y="2138363"/>
              <a:ext cx="73025" cy="209550"/>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 name="Rectangle 102"/>
            <p:cNvSpPr>
              <a:spLocks noChangeArrowheads="1"/>
            </p:cNvSpPr>
            <p:nvPr/>
          </p:nvSpPr>
          <p:spPr bwMode="auto">
            <a:xfrm>
              <a:off x="11537950" y="2138363"/>
              <a:ext cx="73025" cy="209550"/>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 name="Rectangle 103"/>
            <p:cNvSpPr>
              <a:spLocks noChangeArrowheads="1"/>
            </p:cNvSpPr>
            <p:nvPr/>
          </p:nvSpPr>
          <p:spPr bwMode="auto">
            <a:xfrm>
              <a:off x="11639550" y="2138363"/>
              <a:ext cx="73025" cy="254000"/>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 name="Rectangle 104"/>
            <p:cNvSpPr>
              <a:spLocks noChangeArrowheads="1"/>
            </p:cNvSpPr>
            <p:nvPr/>
          </p:nvSpPr>
          <p:spPr bwMode="auto">
            <a:xfrm>
              <a:off x="11639550" y="2138363"/>
              <a:ext cx="73025" cy="254000"/>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 name="Rectangle 105"/>
            <p:cNvSpPr>
              <a:spLocks noChangeArrowheads="1"/>
            </p:cNvSpPr>
            <p:nvPr/>
          </p:nvSpPr>
          <p:spPr bwMode="auto">
            <a:xfrm>
              <a:off x="11737975" y="2138363"/>
              <a:ext cx="73025" cy="254000"/>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 name="Rectangle 106"/>
            <p:cNvSpPr>
              <a:spLocks noChangeArrowheads="1"/>
            </p:cNvSpPr>
            <p:nvPr/>
          </p:nvSpPr>
          <p:spPr bwMode="auto">
            <a:xfrm>
              <a:off x="11737975" y="2138363"/>
              <a:ext cx="73025" cy="254000"/>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 name="Rectangle 107"/>
            <p:cNvSpPr>
              <a:spLocks noChangeArrowheads="1"/>
            </p:cNvSpPr>
            <p:nvPr/>
          </p:nvSpPr>
          <p:spPr bwMode="auto">
            <a:xfrm>
              <a:off x="11839575" y="2138363"/>
              <a:ext cx="73025" cy="276225"/>
            </a:xfrm>
            <a:prstGeom prst="rect">
              <a:avLst/>
            </a:prstGeom>
            <a:solidFill>
              <a:srgbClr val="FFF3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 name="Rectangle 108"/>
            <p:cNvSpPr>
              <a:spLocks noChangeArrowheads="1"/>
            </p:cNvSpPr>
            <p:nvPr/>
          </p:nvSpPr>
          <p:spPr bwMode="auto">
            <a:xfrm>
              <a:off x="11839575" y="2138363"/>
              <a:ext cx="73025" cy="276225"/>
            </a:xfrm>
            <a:prstGeom prst="rect">
              <a:avLst/>
            </a:prstGeom>
            <a:solidFill>
              <a:srgbClr val="B2C0D8"/>
            </a:solidFill>
            <a:ln w="6350">
              <a:solidFill>
                <a:srgbClr val="B2C0D8"/>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 name="Rectangle 109"/>
            <p:cNvSpPr>
              <a:spLocks noChangeArrowheads="1"/>
            </p:cNvSpPr>
            <p:nvPr/>
          </p:nvSpPr>
          <p:spPr bwMode="auto">
            <a:xfrm>
              <a:off x="11938000" y="2138363"/>
              <a:ext cx="76200" cy="298450"/>
            </a:xfrm>
            <a:prstGeom prst="rect">
              <a:avLst/>
            </a:prstGeom>
            <a:solidFill>
              <a:schemeClr val="accent3"/>
            </a:solidFill>
            <a:ln w="6350">
              <a:solidFill>
                <a:srgbClr val="E75C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 name="Rectangle 110"/>
            <p:cNvSpPr>
              <a:spLocks noChangeArrowheads="1"/>
            </p:cNvSpPr>
            <p:nvPr/>
          </p:nvSpPr>
          <p:spPr bwMode="auto">
            <a:xfrm>
              <a:off x="12039600" y="2138363"/>
              <a:ext cx="73025" cy="342900"/>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 name="Rectangle 111"/>
            <p:cNvSpPr>
              <a:spLocks noChangeArrowheads="1"/>
            </p:cNvSpPr>
            <p:nvPr/>
          </p:nvSpPr>
          <p:spPr bwMode="auto">
            <a:xfrm>
              <a:off x="12039600" y="2138363"/>
              <a:ext cx="73025" cy="342900"/>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Rectangle 112"/>
            <p:cNvSpPr>
              <a:spLocks noChangeArrowheads="1"/>
            </p:cNvSpPr>
            <p:nvPr/>
          </p:nvSpPr>
          <p:spPr bwMode="auto">
            <a:xfrm>
              <a:off x="12141200" y="2138363"/>
              <a:ext cx="73025" cy="352425"/>
            </a:xfrm>
            <a:prstGeom prst="rect">
              <a:avLst/>
            </a:prstGeom>
            <a:solidFill>
              <a:srgbClr val="B2C0D8"/>
            </a:solidFill>
            <a:ln>
              <a:solidFill>
                <a:srgbClr val="B2C0D8"/>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Rectangle 113"/>
            <p:cNvSpPr>
              <a:spLocks noChangeArrowheads="1"/>
            </p:cNvSpPr>
            <p:nvPr/>
          </p:nvSpPr>
          <p:spPr bwMode="auto">
            <a:xfrm>
              <a:off x="12141200" y="2138363"/>
              <a:ext cx="73025" cy="352425"/>
            </a:xfrm>
            <a:prstGeom prst="rect">
              <a:avLst/>
            </a:prstGeom>
            <a:noFill/>
            <a:ln w="6350">
              <a:solidFill>
                <a:srgbClr val="B2C0D8"/>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 name="Rectangle 114"/>
            <p:cNvSpPr>
              <a:spLocks noChangeArrowheads="1"/>
            </p:cNvSpPr>
            <p:nvPr/>
          </p:nvSpPr>
          <p:spPr bwMode="auto">
            <a:xfrm>
              <a:off x="12239625" y="2138363"/>
              <a:ext cx="76200" cy="387350"/>
            </a:xfrm>
            <a:prstGeom prst="rect">
              <a:avLst/>
            </a:prstGeom>
            <a:solidFill>
              <a:srgbClr val="B2C0D8"/>
            </a:solidFill>
            <a:ln>
              <a:solidFill>
                <a:srgbClr val="B2C0D8"/>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 name="Rectangle 115"/>
            <p:cNvSpPr>
              <a:spLocks noChangeArrowheads="1"/>
            </p:cNvSpPr>
            <p:nvPr/>
          </p:nvSpPr>
          <p:spPr bwMode="auto">
            <a:xfrm>
              <a:off x="12239625" y="2138363"/>
              <a:ext cx="76200" cy="387350"/>
            </a:xfrm>
            <a:prstGeom prst="rect">
              <a:avLst/>
            </a:prstGeom>
            <a:noFill/>
            <a:ln w="6350">
              <a:solidFill>
                <a:srgbClr val="B2C0D8"/>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8" name="Rectangle 116"/>
            <p:cNvSpPr>
              <a:spLocks noChangeArrowheads="1"/>
            </p:cNvSpPr>
            <p:nvPr/>
          </p:nvSpPr>
          <p:spPr bwMode="auto">
            <a:xfrm>
              <a:off x="12341225" y="2138363"/>
              <a:ext cx="73025" cy="431800"/>
            </a:xfrm>
            <a:prstGeom prst="rect">
              <a:avLst/>
            </a:prstGeom>
            <a:solidFill>
              <a:srgbClr val="FFF3A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 name="Rectangle 117"/>
            <p:cNvSpPr>
              <a:spLocks noChangeArrowheads="1"/>
            </p:cNvSpPr>
            <p:nvPr/>
          </p:nvSpPr>
          <p:spPr bwMode="auto">
            <a:xfrm>
              <a:off x="12341225" y="2138363"/>
              <a:ext cx="73025" cy="431800"/>
            </a:xfrm>
            <a:prstGeom prst="rect">
              <a:avLst/>
            </a:prstGeom>
            <a:solidFill>
              <a:srgbClr val="B2C0D8"/>
            </a:solidFill>
            <a:ln w="6350">
              <a:solidFill>
                <a:srgbClr val="B2C0D8"/>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 name="Rectangle 118"/>
            <p:cNvSpPr>
              <a:spLocks noChangeArrowheads="1"/>
            </p:cNvSpPr>
            <p:nvPr/>
          </p:nvSpPr>
          <p:spPr bwMode="auto">
            <a:xfrm>
              <a:off x="12442825" y="2138363"/>
              <a:ext cx="73025" cy="482600"/>
            </a:xfrm>
            <a:prstGeom prst="rect">
              <a:avLst/>
            </a:prstGeom>
            <a:solidFill>
              <a:srgbClr val="B2C0D8"/>
            </a:solidFill>
            <a:ln>
              <a:solidFill>
                <a:srgbClr val="B2C0D8"/>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 name="Rectangle 119"/>
            <p:cNvSpPr>
              <a:spLocks noChangeArrowheads="1"/>
            </p:cNvSpPr>
            <p:nvPr/>
          </p:nvSpPr>
          <p:spPr bwMode="auto">
            <a:xfrm>
              <a:off x="12442825" y="2138363"/>
              <a:ext cx="73025" cy="482600"/>
            </a:xfrm>
            <a:prstGeom prst="rect">
              <a:avLst/>
            </a:prstGeom>
            <a:noFill/>
            <a:ln w="6350">
              <a:solidFill>
                <a:srgbClr val="B2C0D8"/>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 name="Rectangle 120"/>
            <p:cNvSpPr>
              <a:spLocks noChangeArrowheads="1"/>
            </p:cNvSpPr>
            <p:nvPr/>
          </p:nvSpPr>
          <p:spPr bwMode="auto">
            <a:xfrm>
              <a:off x="12541250" y="2138363"/>
              <a:ext cx="76200" cy="517525"/>
            </a:xfrm>
            <a:prstGeom prst="rect">
              <a:avLst/>
            </a:prstGeom>
            <a:solidFill>
              <a:srgbClr val="B2C0D8"/>
            </a:solidFill>
            <a:ln>
              <a:solidFill>
                <a:srgbClr val="B2C0D8"/>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Rectangle 121"/>
            <p:cNvSpPr>
              <a:spLocks noChangeArrowheads="1"/>
            </p:cNvSpPr>
            <p:nvPr/>
          </p:nvSpPr>
          <p:spPr bwMode="auto">
            <a:xfrm>
              <a:off x="12541250" y="2138363"/>
              <a:ext cx="76200" cy="517525"/>
            </a:xfrm>
            <a:prstGeom prst="rect">
              <a:avLst/>
            </a:prstGeom>
            <a:noFill/>
            <a:ln w="6350">
              <a:solidFill>
                <a:srgbClr val="B2C0D8"/>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 name="Rectangle 122"/>
            <p:cNvSpPr>
              <a:spLocks noChangeArrowheads="1"/>
            </p:cNvSpPr>
            <p:nvPr/>
          </p:nvSpPr>
          <p:spPr bwMode="auto">
            <a:xfrm>
              <a:off x="12642850" y="2138363"/>
              <a:ext cx="73025" cy="571500"/>
            </a:xfrm>
            <a:prstGeom prst="rect">
              <a:avLst/>
            </a:prstGeom>
            <a:solidFill>
              <a:srgbClr val="B2C0D8"/>
            </a:solidFill>
            <a:ln>
              <a:solidFill>
                <a:srgbClr val="B2C0D8"/>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 name="Rectangle 123"/>
            <p:cNvSpPr>
              <a:spLocks noChangeArrowheads="1"/>
            </p:cNvSpPr>
            <p:nvPr/>
          </p:nvSpPr>
          <p:spPr bwMode="auto">
            <a:xfrm>
              <a:off x="12642850" y="2138363"/>
              <a:ext cx="73025" cy="571500"/>
            </a:xfrm>
            <a:prstGeom prst="rect">
              <a:avLst/>
            </a:prstGeom>
            <a:noFill/>
            <a:ln w="6350">
              <a:solidFill>
                <a:srgbClr val="B2C0D8"/>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 name="Rectangle 124"/>
            <p:cNvSpPr>
              <a:spLocks noChangeArrowheads="1"/>
            </p:cNvSpPr>
            <p:nvPr/>
          </p:nvSpPr>
          <p:spPr bwMode="auto">
            <a:xfrm>
              <a:off x="12744450" y="2138363"/>
              <a:ext cx="73025" cy="571500"/>
            </a:xfrm>
            <a:prstGeom prst="rect">
              <a:avLst/>
            </a:prstGeom>
            <a:solidFill>
              <a:srgbClr val="B2C0D8"/>
            </a:solidFill>
            <a:ln>
              <a:solidFill>
                <a:srgbClr val="B2C0D8"/>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 name="Rectangle 125"/>
            <p:cNvSpPr>
              <a:spLocks noChangeArrowheads="1"/>
            </p:cNvSpPr>
            <p:nvPr/>
          </p:nvSpPr>
          <p:spPr bwMode="auto">
            <a:xfrm>
              <a:off x="12744450" y="2138363"/>
              <a:ext cx="73025" cy="571500"/>
            </a:xfrm>
            <a:prstGeom prst="rect">
              <a:avLst/>
            </a:prstGeom>
            <a:noFill/>
            <a:ln w="6350">
              <a:solidFill>
                <a:srgbClr val="B2C0D8"/>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 name="Rectangle 126"/>
            <p:cNvSpPr>
              <a:spLocks noChangeArrowheads="1"/>
            </p:cNvSpPr>
            <p:nvPr/>
          </p:nvSpPr>
          <p:spPr bwMode="auto">
            <a:xfrm>
              <a:off x="12842875" y="2138363"/>
              <a:ext cx="76200" cy="631825"/>
            </a:xfrm>
            <a:prstGeom prst="rect">
              <a:avLst/>
            </a:prstGeom>
            <a:solidFill>
              <a:schemeClr val="accent4"/>
            </a:solidFill>
            <a:ln>
              <a:solidFill>
                <a:srgbClr val="FFC00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 name="Rectangle 127"/>
            <p:cNvSpPr>
              <a:spLocks noChangeArrowheads="1"/>
            </p:cNvSpPr>
            <p:nvPr/>
          </p:nvSpPr>
          <p:spPr bwMode="auto">
            <a:xfrm>
              <a:off x="12842875" y="2138363"/>
              <a:ext cx="76200" cy="631825"/>
            </a:xfrm>
            <a:prstGeom prst="rect">
              <a:avLst/>
            </a:prstGeom>
            <a:noFill/>
            <a:ln w="6350">
              <a:solidFill>
                <a:srgbClr val="E2C93E"/>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 name="Line 128"/>
            <p:cNvSpPr>
              <a:spLocks noChangeShapeType="1"/>
            </p:cNvSpPr>
            <p:nvPr/>
          </p:nvSpPr>
          <p:spPr bwMode="auto">
            <a:xfrm>
              <a:off x="9372600" y="2138363"/>
              <a:ext cx="3581400" cy="0"/>
            </a:xfrm>
            <a:prstGeom prst="line">
              <a:avLst/>
            </a:prstGeom>
            <a:noFill/>
            <a:ln w="6350">
              <a:solidFill>
                <a:srgbClr val="B2C0D8"/>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41" name="Rectangle 4"/>
          <p:cNvSpPr>
            <a:spLocks noChangeArrowheads="1"/>
          </p:cNvSpPr>
          <p:nvPr/>
        </p:nvSpPr>
        <p:spPr bwMode="auto">
          <a:xfrm>
            <a:off x="4849814" y="1988807"/>
            <a:ext cx="282129"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spcAft>
                <a:spcPts val="0"/>
              </a:spcAft>
            </a:pPr>
            <a:r>
              <a:rPr lang="en-GB" sz="1000" dirty="0">
                <a:solidFill>
                  <a:srgbClr val="4D4D4D"/>
                </a:solidFill>
              </a:rPr>
              <a:t>100</a:t>
            </a:r>
          </a:p>
          <a:p>
            <a:pPr algn="r">
              <a:spcAft>
                <a:spcPts val="0"/>
              </a:spcAft>
            </a:pPr>
            <a:r>
              <a:rPr lang="en-GB" sz="1000" dirty="0">
                <a:solidFill>
                  <a:srgbClr val="4D4D4D"/>
                </a:solidFill>
              </a:rPr>
              <a:t>80</a:t>
            </a:r>
          </a:p>
          <a:p>
            <a:pPr algn="r">
              <a:spcAft>
                <a:spcPts val="0"/>
              </a:spcAft>
            </a:pPr>
            <a:r>
              <a:rPr lang="en-GB" sz="1000" dirty="0">
                <a:solidFill>
                  <a:srgbClr val="4D4D4D"/>
                </a:solidFill>
              </a:rPr>
              <a:t>60</a:t>
            </a:r>
          </a:p>
          <a:p>
            <a:pPr algn="r">
              <a:spcAft>
                <a:spcPts val="0"/>
              </a:spcAft>
            </a:pPr>
            <a:r>
              <a:rPr lang="en-GB" sz="1000" dirty="0">
                <a:solidFill>
                  <a:srgbClr val="4D4D4D"/>
                </a:solidFill>
              </a:rPr>
              <a:t>40</a:t>
            </a:r>
          </a:p>
          <a:p>
            <a:pPr algn="r">
              <a:spcAft>
                <a:spcPts val="0"/>
              </a:spcAft>
            </a:pPr>
            <a:r>
              <a:rPr lang="en-GB" sz="1000" dirty="0">
                <a:solidFill>
                  <a:srgbClr val="4D4D4D"/>
                </a:solidFill>
              </a:rPr>
              <a:t>20</a:t>
            </a:r>
          </a:p>
          <a:p>
            <a:pPr algn="r">
              <a:spcAft>
                <a:spcPts val="0"/>
              </a:spcAft>
            </a:pPr>
            <a:r>
              <a:rPr lang="en-GB" sz="1000" dirty="0" smtClean="0">
                <a:solidFill>
                  <a:srgbClr val="4D4D4D"/>
                </a:solidFill>
              </a:rPr>
              <a:t>0</a:t>
            </a:r>
          </a:p>
          <a:p>
            <a:pPr algn="r">
              <a:spcAft>
                <a:spcPts val="0"/>
              </a:spcAft>
            </a:pPr>
            <a:r>
              <a:rPr lang="en-GB" sz="1000" dirty="0" smtClean="0">
                <a:solidFill>
                  <a:srgbClr val="4D4D4D"/>
                </a:solidFill>
              </a:rPr>
              <a:t>–20</a:t>
            </a:r>
          </a:p>
          <a:p>
            <a:pPr algn="r">
              <a:spcAft>
                <a:spcPts val="0"/>
              </a:spcAft>
            </a:pPr>
            <a:r>
              <a:rPr lang="en-GB" sz="1000" dirty="0" smtClean="0">
                <a:solidFill>
                  <a:srgbClr val="4D4D4D"/>
                </a:solidFill>
              </a:rPr>
              <a:t>–40</a:t>
            </a:r>
          </a:p>
          <a:p>
            <a:pPr algn="r">
              <a:spcAft>
                <a:spcPts val="0"/>
              </a:spcAft>
            </a:pPr>
            <a:r>
              <a:rPr lang="en-GB" sz="1000" dirty="0" smtClean="0">
                <a:solidFill>
                  <a:srgbClr val="4D4D4D"/>
                </a:solidFill>
              </a:rPr>
              <a:t>–60</a:t>
            </a:r>
          </a:p>
          <a:p>
            <a:pPr algn="r">
              <a:spcAft>
                <a:spcPts val="0"/>
              </a:spcAft>
            </a:pPr>
            <a:r>
              <a:rPr lang="en-GB" sz="1000" dirty="0" smtClean="0">
                <a:solidFill>
                  <a:srgbClr val="4D4D4D"/>
                </a:solidFill>
              </a:rPr>
              <a:t>–80</a:t>
            </a:r>
          </a:p>
          <a:p>
            <a:pPr algn="r">
              <a:spcAft>
                <a:spcPts val="0"/>
              </a:spcAft>
            </a:pPr>
            <a:r>
              <a:rPr lang="en-GB" sz="1000" dirty="0" smtClean="0">
                <a:solidFill>
                  <a:srgbClr val="4D4D4D"/>
                </a:solidFill>
              </a:rPr>
              <a:t>–100</a:t>
            </a:r>
            <a:endParaRPr lang="en-GB" sz="1000" dirty="0">
              <a:solidFill>
                <a:srgbClr val="4D4D4D"/>
              </a:solidFill>
            </a:endParaRPr>
          </a:p>
        </p:txBody>
      </p:sp>
      <p:sp>
        <p:nvSpPr>
          <p:cNvPr id="142" name="Rectangle 4"/>
          <p:cNvSpPr>
            <a:spLocks noChangeArrowheads="1"/>
          </p:cNvSpPr>
          <p:nvPr/>
        </p:nvSpPr>
        <p:spPr bwMode="auto">
          <a:xfrm rot="16200000">
            <a:off x="3928980" y="2756668"/>
            <a:ext cx="162063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spcAft>
                <a:spcPts val="0"/>
              </a:spcAft>
            </a:pPr>
            <a:r>
              <a:rPr lang="en-GB" sz="1000" dirty="0" smtClean="0">
                <a:solidFill>
                  <a:srgbClr val="4D4D4D"/>
                </a:solidFill>
              </a:rPr>
              <a:t>Maximum % </a:t>
            </a:r>
            <a:r>
              <a:rPr lang="en-GB" sz="1000" dirty="0">
                <a:solidFill>
                  <a:srgbClr val="4D4D4D"/>
                </a:solidFill>
              </a:rPr>
              <a:t>∆ </a:t>
            </a:r>
            <a:r>
              <a:rPr lang="en-GB" sz="1000" dirty="0" smtClean="0">
                <a:solidFill>
                  <a:srgbClr val="4D4D4D"/>
                </a:solidFill>
              </a:rPr>
              <a:t>from baseline</a:t>
            </a:r>
            <a:endParaRPr lang="en-GB" sz="1000" dirty="0">
              <a:solidFill>
                <a:srgbClr val="4D4D4D"/>
              </a:solidFill>
            </a:endParaRPr>
          </a:p>
        </p:txBody>
      </p:sp>
      <p:sp>
        <p:nvSpPr>
          <p:cNvPr id="143" name="Rectangle 142"/>
          <p:cNvSpPr/>
          <p:nvPr/>
        </p:nvSpPr>
        <p:spPr>
          <a:xfrm>
            <a:off x="914400" y="3372696"/>
            <a:ext cx="889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4" name="Rectangle 143"/>
          <p:cNvSpPr/>
          <p:nvPr/>
        </p:nvSpPr>
        <p:spPr>
          <a:xfrm>
            <a:off x="914400" y="3513346"/>
            <a:ext cx="889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5" name="Rectangle 144"/>
          <p:cNvSpPr/>
          <p:nvPr/>
        </p:nvSpPr>
        <p:spPr>
          <a:xfrm>
            <a:off x="2383571" y="3372696"/>
            <a:ext cx="88900" cy="88900"/>
          </a:xfrm>
          <a:prstGeom prst="rect">
            <a:avLst/>
          </a:prstGeom>
          <a:solidFill>
            <a:srgbClr val="B2C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6" name="Rectangle 145"/>
          <p:cNvSpPr/>
          <p:nvPr/>
        </p:nvSpPr>
        <p:spPr>
          <a:xfrm>
            <a:off x="2383571" y="3513346"/>
            <a:ext cx="88900" cy="88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7" name="Rectangle 4"/>
          <p:cNvSpPr>
            <a:spLocks noChangeArrowheads="1"/>
          </p:cNvSpPr>
          <p:nvPr/>
        </p:nvSpPr>
        <p:spPr bwMode="auto">
          <a:xfrm>
            <a:off x="1089757" y="3335569"/>
            <a:ext cx="114935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Aft>
                <a:spcPts val="0"/>
              </a:spcAft>
            </a:pPr>
            <a:r>
              <a:rPr lang="en-GB" sz="1000" dirty="0" smtClean="0">
                <a:solidFill>
                  <a:srgbClr val="4D4D4D"/>
                </a:solidFill>
              </a:rPr>
              <a:t>Progressive disease</a:t>
            </a:r>
            <a:endParaRPr lang="en-GB" sz="1000" dirty="0">
              <a:solidFill>
                <a:srgbClr val="4D4D4D"/>
              </a:solidFill>
            </a:endParaRPr>
          </a:p>
        </p:txBody>
      </p:sp>
      <p:sp>
        <p:nvSpPr>
          <p:cNvPr id="148" name="Rectangle 4"/>
          <p:cNvSpPr>
            <a:spLocks noChangeArrowheads="1"/>
          </p:cNvSpPr>
          <p:nvPr/>
        </p:nvSpPr>
        <p:spPr bwMode="auto">
          <a:xfrm>
            <a:off x="2544370" y="3335569"/>
            <a:ext cx="92172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Aft>
                <a:spcPts val="0"/>
              </a:spcAft>
            </a:pPr>
            <a:r>
              <a:rPr lang="en-GB" sz="1000" dirty="0" smtClean="0">
                <a:solidFill>
                  <a:srgbClr val="4D4D4D"/>
                </a:solidFill>
              </a:rPr>
              <a:t>Partial response</a:t>
            </a:r>
            <a:endParaRPr lang="en-GB" sz="1000" dirty="0">
              <a:solidFill>
                <a:srgbClr val="4D4D4D"/>
              </a:solidFill>
            </a:endParaRPr>
          </a:p>
        </p:txBody>
      </p:sp>
      <p:sp>
        <p:nvSpPr>
          <p:cNvPr id="149" name="Rectangle 4"/>
          <p:cNvSpPr>
            <a:spLocks noChangeArrowheads="1"/>
          </p:cNvSpPr>
          <p:nvPr/>
        </p:nvSpPr>
        <p:spPr bwMode="auto">
          <a:xfrm>
            <a:off x="1089757" y="3480852"/>
            <a:ext cx="83516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Aft>
                <a:spcPts val="0"/>
              </a:spcAft>
            </a:pPr>
            <a:r>
              <a:rPr lang="en-GB" sz="1000" dirty="0" smtClean="0">
                <a:solidFill>
                  <a:srgbClr val="4D4D4D"/>
                </a:solidFill>
              </a:rPr>
              <a:t>Stable disease</a:t>
            </a:r>
            <a:endParaRPr lang="en-GB" sz="1000" dirty="0">
              <a:solidFill>
                <a:srgbClr val="4D4D4D"/>
              </a:solidFill>
            </a:endParaRPr>
          </a:p>
        </p:txBody>
      </p:sp>
      <p:sp>
        <p:nvSpPr>
          <p:cNvPr id="150" name="Rectangle 4"/>
          <p:cNvSpPr>
            <a:spLocks noChangeArrowheads="1"/>
          </p:cNvSpPr>
          <p:nvPr/>
        </p:nvSpPr>
        <p:spPr bwMode="auto">
          <a:xfrm>
            <a:off x="2544370" y="3480852"/>
            <a:ext cx="110607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Aft>
                <a:spcPts val="0"/>
              </a:spcAft>
            </a:pPr>
            <a:r>
              <a:rPr lang="en-GB" sz="1000" dirty="0" smtClean="0">
                <a:solidFill>
                  <a:srgbClr val="4D4D4D"/>
                </a:solidFill>
              </a:rPr>
              <a:t>Complete response</a:t>
            </a:r>
            <a:endParaRPr lang="en-GB" sz="1000" dirty="0">
              <a:solidFill>
                <a:srgbClr val="4D4D4D"/>
              </a:solidFill>
            </a:endParaRPr>
          </a:p>
        </p:txBody>
      </p:sp>
      <p:sp>
        <p:nvSpPr>
          <p:cNvPr id="151" name="Rectangle 150"/>
          <p:cNvSpPr/>
          <p:nvPr/>
        </p:nvSpPr>
        <p:spPr>
          <a:xfrm>
            <a:off x="5791200" y="1658779"/>
            <a:ext cx="2189702" cy="246221"/>
          </a:xfrm>
          <a:prstGeom prst="rect">
            <a:avLst/>
          </a:prstGeom>
        </p:spPr>
        <p:txBody>
          <a:bodyPr wrap="none" lIns="0" tIns="0" rIns="0" bIns="0">
            <a:spAutoFit/>
          </a:bodyPr>
          <a:lstStyle/>
          <a:p>
            <a:r>
              <a:rPr lang="en-GB" sz="1600" b="1" dirty="0">
                <a:solidFill>
                  <a:srgbClr val="4D4D4D"/>
                </a:solidFill>
              </a:rPr>
              <a:t>Best response (Arm </a:t>
            </a:r>
            <a:r>
              <a:rPr lang="en-GB" sz="1600" b="1" dirty="0" smtClean="0">
                <a:solidFill>
                  <a:srgbClr val="4D4D4D"/>
                </a:solidFill>
              </a:rPr>
              <a:t>2)</a:t>
            </a:r>
            <a:endParaRPr lang="en-GB" sz="1600" b="1" dirty="0">
              <a:solidFill>
                <a:srgbClr val="4D4D4D"/>
              </a:solidFill>
            </a:endParaRPr>
          </a:p>
        </p:txBody>
      </p:sp>
      <p:sp>
        <p:nvSpPr>
          <p:cNvPr id="152" name="Rectangle 4"/>
          <p:cNvSpPr>
            <a:spLocks noChangeArrowheads="1"/>
          </p:cNvSpPr>
          <p:nvPr/>
        </p:nvSpPr>
        <p:spPr bwMode="auto">
          <a:xfrm>
            <a:off x="2702687" y="2120507"/>
            <a:ext cx="1345629" cy="514738"/>
          </a:xfrm>
          <a:prstGeom prst="rect">
            <a:avLst/>
          </a:prstGeom>
          <a:solidFill>
            <a:schemeClr val="tx2"/>
          </a:solidFill>
          <a:ln w="9525">
            <a:noFill/>
            <a:miter lim="800000"/>
            <a:headEnd/>
            <a:tailEnd/>
          </a:ln>
          <a:extLst/>
        </p:spPr>
        <p:txBody>
          <a:bodyPr wrap="square" lIns="108000" tIns="72000" rIns="108000" bIns="72000">
            <a:spAutoFit/>
          </a:bodyPr>
          <a:lstStyle/>
          <a:p>
            <a:pPr>
              <a:spcAft>
                <a:spcPts val="0"/>
              </a:spcAft>
            </a:pPr>
            <a:r>
              <a:rPr lang="en-GB" sz="1200" dirty="0" smtClean="0">
                <a:solidFill>
                  <a:srgbClr val="4D4D4D"/>
                </a:solidFill>
              </a:rPr>
              <a:t>CR+PR: 10%</a:t>
            </a:r>
          </a:p>
          <a:p>
            <a:pPr>
              <a:spcAft>
                <a:spcPts val="0"/>
              </a:spcAft>
            </a:pPr>
            <a:r>
              <a:rPr lang="en-GB" sz="1200" dirty="0" smtClean="0">
                <a:solidFill>
                  <a:srgbClr val="4D4D4D"/>
                </a:solidFill>
              </a:rPr>
              <a:t>SD: 80%</a:t>
            </a:r>
            <a:endParaRPr lang="en-GB" sz="1200" dirty="0">
              <a:solidFill>
                <a:srgbClr val="4D4D4D"/>
              </a:solidFill>
            </a:endParaRPr>
          </a:p>
        </p:txBody>
      </p:sp>
      <p:sp>
        <p:nvSpPr>
          <p:cNvPr id="153" name="Rectangle 4"/>
          <p:cNvSpPr>
            <a:spLocks noChangeArrowheads="1"/>
          </p:cNvSpPr>
          <p:nvPr/>
        </p:nvSpPr>
        <p:spPr bwMode="auto">
          <a:xfrm>
            <a:off x="6992429" y="2120507"/>
            <a:ext cx="1345629" cy="514738"/>
          </a:xfrm>
          <a:prstGeom prst="rect">
            <a:avLst/>
          </a:prstGeom>
          <a:solidFill>
            <a:schemeClr val="tx2"/>
          </a:solidFill>
          <a:ln w="9525">
            <a:noFill/>
            <a:miter lim="800000"/>
            <a:headEnd/>
            <a:tailEnd/>
          </a:ln>
          <a:extLst/>
        </p:spPr>
        <p:txBody>
          <a:bodyPr wrap="square" lIns="108000" tIns="72000" rIns="108000" bIns="72000">
            <a:spAutoFit/>
          </a:bodyPr>
          <a:lstStyle/>
          <a:p>
            <a:pPr>
              <a:spcAft>
                <a:spcPts val="0"/>
              </a:spcAft>
            </a:pPr>
            <a:r>
              <a:rPr lang="en-GB" sz="1200" dirty="0" smtClean="0">
                <a:solidFill>
                  <a:srgbClr val="4D4D4D"/>
                </a:solidFill>
              </a:rPr>
              <a:t>CR+PR: 26%</a:t>
            </a:r>
          </a:p>
          <a:p>
            <a:pPr>
              <a:spcAft>
                <a:spcPts val="0"/>
              </a:spcAft>
            </a:pPr>
            <a:r>
              <a:rPr lang="en-GB" sz="1200" dirty="0" smtClean="0">
                <a:solidFill>
                  <a:srgbClr val="4D4D4D"/>
                </a:solidFill>
              </a:rPr>
              <a:t>SD: 60%</a:t>
            </a:r>
            <a:endParaRPr lang="en-GB" sz="1200" dirty="0">
              <a:solidFill>
                <a:srgbClr val="4D4D4D"/>
              </a:solidFill>
            </a:endParaRPr>
          </a:p>
        </p:txBody>
      </p:sp>
      <p:sp>
        <p:nvSpPr>
          <p:cNvPr id="154" name="Rectangle 4"/>
          <p:cNvSpPr>
            <a:spLocks noChangeArrowheads="1"/>
          </p:cNvSpPr>
          <p:nvPr/>
        </p:nvSpPr>
        <p:spPr bwMode="auto">
          <a:xfrm>
            <a:off x="2109721" y="2693168"/>
            <a:ext cx="22558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1200" dirty="0" smtClean="0">
                <a:solidFill>
                  <a:srgbClr val="4D4D4D"/>
                </a:solidFill>
              </a:rPr>
              <a:t>*</a:t>
            </a:r>
            <a:endParaRPr lang="en-GB" sz="1200" dirty="0">
              <a:solidFill>
                <a:srgbClr val="4D4D4D"/>
              </a:solidFill>
            </a:endParaRPr>
          </a:p>
        </p:txBody>
      </p:sp>
      <p:sp>
        <p:nvSpPr>
          <p:cNvPr id="155" name="Rectangle 4"/>
          <p:cNvSpPr>
            <a:spLocks noChangeArrowheads="1"/>
          </p:cNvSpPr>
          <p:nvPr/>
        </p:nvSpPr>
        <p:spPr bwMode="auto">
          <a:xfrm>
            <a:off x="2287304" y="2693168"/>
            <a:ext cx="22558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1200" dirty="0" smtClean="0">
                <a:solidFill>
                  <a:srgbClr val="4D4D4D"/>
                </a:solidFill>
              </a:rPr>
              <a:t>*</a:t>
            </a:r>
            <a:endParaRPr lang="en-GB" sz="1200" dirty="0">
              <a:solidFill>
                <a:srgbClr val="4D4D4D"/>
              </a:solidFill>
            </a:endParaRPr>
          </a:p>
        </p:txBody>
      </p:sp>
      <p:sp>
        <p:nvSpPr>
          <p:cNvPr id="156" name="Rectangle 4"/>
          <p:cNvSpPr>
            <a:spLocks noChangeArrowheads="1"/>
          </p:cNvSpPr>
          <p:nvPr/>
        </p:nvSpPr>
        <p:spPr bwMode="auto">
          <a:xfrm>
            <a:off x="5152501" y="208424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57" name="Rectangle 4"/>
          <p:cNvSpPr>
            <a:spLocks noChangeArrowheads="1"/>
          </p:cNvSpPr>
          <p:nvPr/>
        </p:nvSpPr>
        <p:spPr bwMode="auto">
          <a:xfrm>
            <a:off x="5253863" y="2585378"/>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58" name="Rectangle 4"/>
          <p:cNvSpPr>
            <a:spLocks noChangeArrowheads="1"/>
          </p:cNvSpPr>
          <p:nvPr/>
        </p:nvSpPr>
        <p:spPr bwMode="auto">
          <a:xfrm>
            <a:off x="5555660" y="2615858"/>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59" name="Rectangle 4"/>
          <p:cNvSpPr>
            <a:spLocks noChangeArrowheads="1"/>
          </p:cNvSpPr>
          <p:nvPr/>
        </p:nvSpPr>
        <p:spPr bwMode="auto">
          <a:xfrm>
            <a:off x="5656259" y="269739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60" name="Rectangle 4"/>
          <p:cNvSpPr>
            <a:spLocks noChangeArrowheads="1"/>
          </p:cNvSpPr>
          <p:nvPr/>
        </p:nvSpPr>
        <p:spPr bwMode="auto">
          <a:xfrm>
            <a:off x="5756858" y="269739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61" name="Rectangle 4"/>
          <p:cNvSpPr>
            <a:spLocks noChangeArrowheads="1"/>
          </p:cNvSpPr>
          <p:nvPr/>
        </p:nvSpPr>
        <p:spPr bwMode="auto">
          <a:xfrm>
            <a:off x="5857457" y="269739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62" name="Rectangle 4"/>
          <p:cNvSpPr>
            <a:spLocks noChangeArrowheads="1"/>
          </p:cNvSpPr>
          <p:nvPr/>
        </p:nvSpPr>
        <p:spPr bwMode="auto">
          <a:xfrm>
            <a:off x="6058655" y="269739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63" name="Rectangle 4"/>
          <p:cNvSpPr>
            <a:spLocks noChangeArrowheads="1"/>
          </p:cNvSpPr>
          <p:nvPr/>
        </p:nvSpPr>
        <p:spPr bwMode="auto">
          <a:xfrm>
            <a:off x="6259853" y="269739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64" name="Rectangle 4"/>
          <p:cNvSpPr>
            <a:spLocks noChangeArrowheads="1"/>
          </p:cNvSpPr>
          <p:nvPr/>
        </p:nvSpPr>
        <p:spPr bwMode="auto">
          <a:xfrm>
            <a:off x="6360452" y="269739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65" name="Rectangle 4"/>
          <p:cNvSpPr>
            <a:spLocks noChangeArrowheads="1"/>
          </p:cNvSpPr>
          <p:nvPr/>
        </p:nvSpPr>
        <p:spPr bwMode="auto">
          <a:xfrm>
            <a:off x="6461051" y="269739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66" name="Rectangle 4"/>
          <p:cNvSpPr>
            <a:spLocks noChangeArrowheads="1"/>
          </p:cNvSpPr>
          <p:nvPr/>
        </p:nvSpPr>
        <p:spPr bwMode="auto">
          <a:xfrm>
            <a:off x="6561650" y="269739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67" name="Rectangle 4"/>
          <p:cNvSpPr>
            <a:spLocks noChangeArrowheads="1"/>
          </p:cNvSpPr>
          <p:nvPr/>
        </p:nvSpPr>
        <p:spPr bwMode="auto">
          <a:xfrm>
            <a:off x="6762848" y="269739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68" name="Rectangle 4"/>
          <p:cNvSpPr>
            <a:spLocks noChangeArrowheads="1"/>
          </p:cNvSpPr>
          <p:nvPr/>
        </p:nvSpPr>
        <p:spPr bwMode="auto">
          <a:xfrm>
            <a:off x="6863447" y="269739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69" name="Rectangle 4"/>
          <p:cNvSpPr>
            <a:spLocks noChangeArrowheads="1"/>
          </p:cNvSpPr>
          <p:nvPr/>
        </p:nvSpPr>
        <p:spPr bwMode="auto">
          <a:xfrm>
            <a:off x="7064645" y="269739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70" name="Rectangle 4"/>
          <p:cNvSpPr>
            <a:spLocks noChangeArrowheads="1"/>
          </p:cNvSpPr>
          <p:nvPr/>
        </p:nvSpPr>
        <p:spPr bwMode="auto">
          <a:xfrm>
            <a:off x="7165244" y="269739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71" name="Rectangle 4"/>
          <p:cNvSpPr>
            <a:spLocks noChangeArrowheads="1"/>
          </p:cNvSpPr>
          <p:nvPr/>
        </p:nvSpPr>
        <p:spPr bwMode="auto">
          <a:xfrm>
            <a:off x="7265843" y="269739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72" name="Rectangle 4"/>
          <p:cNvSpPr>
            <a:spLocks noChangeArrowheads="1"/>
          </p:cNvSpPr>
          <p:nvPr/>
        </p:nvSpPr>
        <p:spPr bwMode="auto">
          <a:xfrm>
            <a:off x="7366442" y="269739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73" name="Rectangle 4"/>
          <p:cNvSpPr>
            <a:spLocks noChangeArrowheads="1"/>
          </p:cNvSpPr>
          <p:nvPr/>
        </p:nvSpPr>
        <p:spPr bwMode="auto">
          <a:xfrm>
            <a:off x="7567640" y="269739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74" name="Rectangle 4"/>
          <p:cNvSpPr>
            <a:spLocks noChangeArrowheads="1"/>
          </p:cNvSpPr>
          <p:nvPr/>
        </p:nvSpPr>
        <p:spPr bwMode="auto">
          <a:xfrm>
            <a:off x="7668239" y="269739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75" name="Rectangle 4"/>
          <p:cNvSpPr>
            <a:spLocks noChangeArrowheads="1"/>
          </p:cNvSpPr>
          <p:nvPr/>
        </p:nvSpPr>
        <p:spPr bwMode="auto">
          <a:xfrm>
            <a:off x="7768838" y="269739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76" name="Rectangle 4"/>
          <p:cNvSpPr>
            <a:spLocks noChangeArrowheads="1"/>
          </p:cNvSpPr>
          <p:nvPr/>
        </p:nvSpPr>
        <p:spPr bwMode="auto">
          <a:xfrm>
            <a:off x="8070635" y="269739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77" name="Rectangle 4"/>
          <p:cNvSpPr>
            <a:spLocks noChangeArrowheads="1"/>
          </p:cNvSpPr>
          <p:nvPr/>
        </p:nvSpPr>
        <p:spPr bwMode="auto">
          <a:xfrm>
            <a:off x="8171234" y="269739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78" name="Rectangle 4"/>
          <p:cNvSpPr>
            <a:spLocks noChangeArrowheads="1"/>
          </p:cNvSpPr>
          <p:nvPr/>
        </p:nvSpPr>
        <p:spPr bwMode="auto">
          <a:xfrm>
            <a:off x="8271833" y="269739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79" name="Rectangle 4"/>
          <p:cNvSpPr>
            <a:spLocks noChangeArrowheads="1"/>
          </p:cNvSpPr>
          <p:nvPr/>
        </p:nvSpPr>
        <p:spPr bwMode="auto">
          <a:xfrm>
            <a:off x="8473031" y="269739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80" name="Rectangle 4"/>
          <p:cNvSpPr>
            <a:spLocks noChangeArrowheads="1"/>
          </p:cNvSpPr>
          <p:nvPr/>
        </p:nvSpPr>
        <p:spPr bwMode="auto">
          <a:xfrm>
            <a:off x="5561932" y="2711176"/>
            <a:ext cx="20507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1200" dirty="0" smtClean="0">
                <a:solidFill>
                  <a:srgbClr val="4D4D4D"/>
                </a:solidFill>
              </a:rPr>
              <a:t>*</a:t>
            </a:r>
            <a:endParaRPr lang="en-GB" sz="1200" dirty="0">
              <a:solidFill>
                <a:srgbClr val="4D4D4D"/>
              </a:solidFill>
            </a:endParaRPr>
          </a:p>
        </p:txBody>
      </p:sp>
      <p:sp>
        <p:nvSpPr>
          <p:cNvPr id="181" name="Line 50"/>
          <p:cNvSpPr>
            <a:spLocks noChangeShapeType="1"/>
          </p:cNvSpPr>
          <p:nvPr/>
        </p:nvSpPr>
        <p:spPr bwMode="auto">
          <a:xfrm rot="5400000">
            <a:off x="38250" y="2830792"/>
            <a:ext cx="1607896" cy="1"/>
          </a:xfrm>
          <a:prstGeom prst="line">
            <a:avLst/>
          </a:prstGeom>
          <a:noFill/>
          <a:ln w="6350">
            <a:solidFill>
              <a:srgbClr val="B2C0D8"/>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2" name="Line 50"/>
          <p:cNvSpPr>
            <a:spLocks noChangeShapeType="1"/>
          </p:cNvSpPr>
          <p:nvPr/>
        </p:nvSpPr>
        <p:spPr bwMode="auto">
          <a:xfrm rot="5400000">
            <a:off x="4366284" y="2830792"/>
            <a:ext cx="1607896" cy="1"/>
          </a:xfrm>
          <a:prstGeom prst="line">
            <a:avLst/>
          </a:prstGeom>
          <a:noFill/>
          <a:ln w="6350">
            <a:solidFill>
              <a:srgbClr val="B2C0D8"/>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3" name="Text Placeholder 6"/>
          <p:cNvSpPr>
            <a:spLocks noGrp="1"/>
          </p:cNvSpPr>
          <p:nvPr>
            <p:ph type="body" sz="quarter" idx="11"/>
          </p:nvPr>
        </p:nvSpPr>
        <p:spPr>
          <a:xfrm>
            <a:off x="4860925" y="6096000"/>
            <a:ext cx="4130675" cy="487363"/>
          </a:xfrm>
        </p:spPr>
        <p:txBody>
          <a:bodyPr/>
          <a:lstStyle/>
          <a:p>
            <a:pPr lvl="0">
              <a:buClr>
                <a:srgbClr val="043882"/>
              </a:buClr>
            </a:pPr>
            <a:r>
              <a:rPr lang="en-GB" dirty="0" err="1"/>
              <a:t>Atreya</a:t>
            </a:r>
            <a:r>
              <a:rPr lang="en-GB" dirty="0"/>
              <a:t> </a:t>
            </a:r>
            <a:r>
              <a:rPr lang="fr-FR" dirty="0"/>
              <a:t>et al. J Clin </a:t>
            </a:r>
            <a:r>
              <a:rPr lang="fr-FR" dirty="0" err="1"/>
              <a:t>Oncol</a:t>
            </a:r>
            <a:r>
              <a:rPr lang="fr-FR" dirty="0"/>
              <a:t> 2015; 33 (</a:t>
            </a:r>
            <a:r>
              <a:rPr lang="fr-FR" dirty="0" err="1" smtClean="0"/>
              <a:t>suppl</a:t>
            </a:r>
            <a:r>
              <a:rPr lang="fr-FR" dirty="0" smtClean="0"/>
              <a:t>): </a:t>
            </a:r>
            <a:r>
              <a:rPr lang="fr-FR" dirty="0" err="1"/>
              <a:t>abstr</a:t>
            </a:r>
            <a:r>
              <a:rPr lang="fr-FR" dirty="0"/>
              <a:t> </a:t>
            </a:r>
            <a:r>
              <a:rPr lang="fr-FR" dirty="0" smtClean="0"/>
              <a:t>103</a:t>
            </a:r>
            <a:endParaRPr lang="en-GB" dirty="0"/>
          </a:p>
        </p:txBody>
      </p:sp>
    </p:spTree>
    <p:extLst>
      <p:ext uri="{BB962C8B-B14F-4D97-AF65-F5344CB8AC3E}">
        <p14:creationId xmlns:p14="http://schemas.microsoft.com/office/powerpoint/2010/main" xmlns="" val="3293298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4585871"/>
          </a:xfrm>
          <a:prstGeom prst="rect">
            <a:avLst/>
          </a:prstGeom>
          <a:noFill/>
        </p:spPr>
        <p:txBody>
          <a:bodyPr wrap="square" lIns="0" rtlCol="0">
            <a:spAutoFit/>
          </a:bodyPr>
          <a:lstStyle/>
          <a:p>
            <a:pPr>
              <a:buClr>
                <a:srgbClr val="043882"/>
              </a:buClr>
            </a:pPr>
            <a:r>
              <a:rPr lang="en-GB" sz="1600" b="1" dirty="0">
                <a:solidFill>
                  <a:srgbClr val="4D4D4D"/>
                </a:solidFill>
              </a:rPr>
              <a:t>Study objective</a:t>
            </a:r>
            <a:r>
              <a:rPr lang="en-GB" sz="1600" dirty="0">
                <a:solidFill>
                  <a:srgbClr val="4D4D4D"/>
                </a:solidFill>
              </a:rPr>
              <a:t> </a:t>
            </a:r>
          </a:p>
          <a:p>
            <a:pPr marL="285750" lvl="1" indent="-285750">
              <a:spcAft>
                <a:spcPts val="1200"/>
              </a:spcAft>
              <a:buClr>
                <a:srgbClr val="043882"/>
              </a:buClr>
              <a:buFont typeface="Arial" panose="020B0604020202020204" pitchFamily="34" charset="0"/>
              <a:buChar char="•"/>
            </a:pPr>
            <a:r>
              <a:rPr lang="en-GB" sz="1600" dirty="0">
                <a:solidFill>
                  <a:srgbClr val="4D4D4D"/>
                </a:solidFill>
              </a:rPr>
              <a:t>To </a:t>
            </a:r>
            <a:r>
              <a:rPr lang="en-GB" sz="1600" dirty="0" smtClean="0">
                <a:solidFill>
                  <a:srgbClr val="4D4D4D"/>
                </a:solidFill>
              </a:rPr>
              <a:t>determine</a:t>
            </a:r>
            <a:r>
              <a:rPr lang="en-GB" sz="1600" dirty="0">
                <a:solidFill>
                  <a:srgbClr val="4D4D4D"/>
                </a:solidFill>
              </a:rPr>
              <a:t> </a:t>
            </a:r>
            <a:r>
              <a:rPr lang="en-GB" sz="1600" dirty="0" smtClean="0">
                <a:solidFill>
                  <a:srgbClr val="4D4D4D"/>
                </a:solidFill>
              </a:rPr>
              <a:t>the efficacy and tolerability </a:t>
            </a:r>
            <a:r>
              <a:rPr lang="en-GB" sz="1600" dirty="0">
                <a:solidFill>
                  <a:srgbClr val="4D4D4D"/>
                </a:solidFill>
              </a:rPr>
              <a:t>of trastuzumab </a:t>
            </a:r>
            <a:r>
              <a:rPr lang="en-GB" sz="1600" dirty="0" smtClean="0">
                <a:solidFill>
                  <a:srgbClr val="4D4D4D"/>
                </a:solidFill>
              </a:rPr>
              <a:t>and </a:t>
            </a:r>
            <a:r>
              <a:rPr lang="en-GB" sz="1600" dirty="0">
                <a:solidFill>
                  <a:srgbClr val="4D4D4D"/>
                </a:solidFill>
              </a:rPr>
              <a:t>lapatinib </a:t>
            </a:r>
            <a:r>
              <a:rPr lang="en-GB" sz="1600" dirty="0" smtClean="0">
                <a:solidFill>
                  <a:srgbClr val="4D4D4D"/>
                </a:solidFill>
              </a:rPr>
              <a:t>in patients </a:t>
            </a:r>
            <a:r>
              <a:rPr lang="en-GB" sz="1600" dirty="0">
                <a:solidFill>
                  <a:srgbClr val="4D4D4D"/>
                </a:solidFill>
              </a:rPr>
              <a:t>with HER2</a:t>
            </a:r>
            <a:r>
              <a:rPr lang="en-GB" sz="1600" baseline="30000" dirty="0">
                <a:solidFill>
                  <a:srgbClr val="4D4D4D"/>
                </a:solidFill>
              </a:rPr>
              <a:t>+</a:t>
            </a:r>
            <a:r>
              <a:rPr lang="en-GB" sz="1600" dirty="0">
                <a:solidFill>
                  <a:srgbClr val="4D4D4D"/>
                </a:solidFill>
              </a:rPr>
              <a:t>, </a:t>
            </a:r>
            <a:r>
              <a:rPr lang="en-GB" sz="1600" i="1" dirty="0">
                <a:solidFill>
                  <a:srgbClr val="4D4D4D"/>
                </a:solidFill>
              </a:rPr>
              <a:t>KRAS </a:t>
            </a:r>
            <a:r>
              <a:rPr lang="en-GB" sz="1600" dirty="0">
                <a:solidFill>
                  <a:srgbClr val="4D4D4D"/>
                </a:solidFill>
              </a:rPr>
              <a:t>exon 2 WT </a:t>
            </a:r>
            <a:r>
              <a:rPr lang="en-GB" sz="1600" dirty="0" err="1" smtClean="0">
                <a:solidFill>
                  <a:srgbClr val="4D4D4D"/>
                </a:solidFill>
              </a:rPr>
              <a:t>mCRC</a:t>
            </a:r>
            <a:r>
              <a:rPr lang="en-GB" sz="1600" dirty="0" smtClean="0">
                <a:solidFill>
                  <a:srgbClr val="4D4D4D"/>
                </a:solidFill>
              </a:rPr>
              <a:t> who were resistant </a:t>
            </a:r>
            <a:r>
              <a:rPr lang="en-GB" sz="1600" dirty="0">
                <a:solidFill>
                  <a:srgbClr val="4D4D4D"/>
                </a:solidFill>
              </a:rPr>
              <a:t>to standard </a:t>
            </a:r>
            <a:r>
              <a:rPr lang="en-GB" sz="1600" dirty="0" smtClean="0">
                <a:solidFill>
                  <a:srgbClr val="4D4D4D"/>
                </a:solidFill>
              </a:rPr>
              <a:t>therapies</a:t>
            </a:r>
          </a:p>
          <a:p>
            <a:pPr marL="285750" lvl="1" indent="-285750">
              <a:spcAft>
                <a:spcPts val="1200"/>
              </a:spcAft>
              <a:buClr>
                <a:srgbClr val="043882"/>
              </a:buClr>
              <a:buFont typeface="Arial" panose="020B0604020202020204" pitchFamily="34" charset="0"/>
              <a:buChar char="•"/>
            </a:pPr>
            <a:endParaRPr lang="en-GB" sz="1600" dirty="0" smtClean="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smtClean="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smtClean="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smtClean="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smtClean="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a:solidFill>
                <a:srgbClr val="4D4D4D"/>
              </a:solidFill>
            </a:endParaRPr>
          </a:p>
        </p:txBody>
      </p:sp>
      <p:sp>
        <p:nvSpPr>
          <p:cNvPr id="6" name="Title 5"/>
          <p:cNvSpPr>
            <a:spLocks noGrp="1"/>
          </p:cNvSpPr>
          <p:nvPr>
            <p:ph type="title"/>
          </p:nvPr>
        </p:nvSpPr>
        <p:spPr/>
        <p:txBody>
          <a:bodyPr/>
          <a:lstStyle/>
          <a:p>
            <a:r>
              <a:rPr lang="en-GB" sz="1800" dirty="0" smtClean="0"/>
              <a:t>3508</a:t>
            </a:r>
            <a:r>
              <a:rPr lang="en-GB" sz="1800" dirty="0"/>
              <a:t>: Trastuzumab and </a:t>
            </a:r>
            <a:r>
              <a:rPr lang="en-GB" sz="1800" dirty="0" err="1"/>
              <a:t>l</a:t>
            </a:r>
            <a:r>
              <a:rPr lang="en-GB" sz="1800" dirty="0" err="1" smtClean="0"/>
              <a:t>apatinib</a:t>
            </a:r>
            <a:r>
              <a:rPr lang="en-GB" sz="1800" dirty="0" smtClean="0"/>
              <a:t> </a:t>
            </a:r>
            <a:r>
              <a:rPr lang="en-GB" sz="1800" dirty="0"/>
              <a:t>in HER2-amplified metastatic colorectal cancer patients (</a:t>
            </a:r>
            <a:r>
              <a:rPr lang="en-GB" sz="1800" dirty="0" err="1"/>
              <a:t>mCRC</a:t>
            </a:r>
            <a:r>
              <a:rPr lang="en-GB" sz="1800" dirty="0"/>
              <a:t>): The HERACLES trial – </a:t>
            </a:r>
            <a:r>
              <a:rPr lang="en-GB" sz="1800" dirty="0" smtClean="0"/>
              <a:t>Siena S, </a:t>
            </a:r>
            <a:r>
              <a:rPr lang="en-GB" sz="1800" dirty="0"/>
              <a:t>et al</a:t>
            </a:r>
          </a:p>
        </p:txBody>
      </p:sp>
      <p:sp>
        <p:nvSpPr>
          <p:cNvPr id="7" name="Text Placeholder 6"/>
          <p:cNvSpPr>
            <a:spLocks noGrp="1"/>
          </p:cNvSpPr>
          <p:nvPr>
            <p:ph type="body" sz="quarter" idx="10"/>
          </p:nvPr>
        </p:nvSpPr>
        <p:spPr>
          <a:xfrm>
            <a:off x="365124" y="6096000"/>
            <a:ext cx="4740275" cy="487363"/>
          </a:xfrm>
        </p:spPr>
        <p:txBody>
          <a:bodyPr/>
          <a:lstStyle/>
          <a:p>
            <a:r>
              <a:rPr lang="en-GB" dirty="0" smtClean="0"/>
              <a:t>*Fluoropyrimidines</a:t>
            </a:r>
            <a:r>
              <a:rPr lang="en-GB" dirty="0"/>
              <a:t>, oxaliplatin, irinotecan, bevacizumab, </a:t>
            </a:r>
            <a:r>
              <a:rPr lang="en-GB" dirty="0" smtClean="0"/>
              <a:t>cetuximab, </a:t>
            </a:r>
            <a:r>
              <a:rPr lang="en-GB" dirty="0" err="1" smtClean="0"/>
              <a:t>panitumumab</a:t>
            </a:r>
            <a:r>
              <a:rPr lang="en-GB" dirty="0"/>
              <a:t>; </a:t>
            </a:r>
            <a:r>
              <a:rPr lang="en-GB" baseline="30000" dirty="0" smtClean="0"/>
              <a:t>†</a:t>
            </a:r>
            <a:r>
              <a:rPr lang="en-GB" dirty="0" smtClean="0"/>
              <a:t>4 mg/kg IV load then 2 mg/kg/week; </a:t>
            </a:r>
            <a:r>
              <a:rPr lang="en-GB" baseline="30000" dirty="0" smtClean="0"/>
              <a:t>‡</a:t>
            </a:r>
            <a:r>
              <a:rPr lang="en-GB" dirty="0" smtClean="0"/>
              <a:t>1000 mg/day </a:t>
            </a:r>
            <a:r>
              <a:rPr lang="en-GB" dirty="0" err="1" smtClean="0"/>
              <a:t>po</a:t>
            </a:r>
            <a:endParaRPr lang="en-US" dirty="0">
              <a:solidFill>
                <a:srgbClr val="363636"/>
              </a:solidFill>
            </a:endParaRPr>
          </a:p>
        </p:txBody>
      </p:sp>
      <p:sp>
        <p:nvSpPr>
          <p:cNvPr id="8" name="Text Placeholder 7"/>
          <p:cNvSpPr>
            <a:spLocks noGrp="1"/>
          </p:cNvSpPr>
          <p:nvPr>
            <p:ph type="body" sz="quarter" idx="11"/>
          </p:nvPr>
        </p:nvSpPr>
        <p:spPr>
          <a:xfrm>
            <a:off x="4648200" y="6096000"/>
            <a:ext cx="4343400" cy="487363"/>
          </a:xfrm>
        </p:spPr>
        <p:txBody>
          <a:bodyPr/>
          <a:lstStyle/>
          <a:p>
            <a:r>
              <a:rPr lang="en-GB" dirty="0" smtClean="0"/>
              <a:t>Siena </a:t>
            </a:r>
            <a:r>
              <a:rPr lang="fr-FR" dirty="0"/>
              <a:t>et al. </a:t>
            </a:r>
            <a:r>
              <a:rPr lang="en-GB" dirty="0"/>
              <a:t>J </a:t>
            </a:r>
            <a:r>
              <a:rPr lang="en-GB" dirty="0" err="1"/>
              <a:t>Clin</a:t>
            </a:r>
            <a:r>
              <a:rPr lang="en-GB" dirty="0"/>
              <a:t> </a:t>
            </a:r>
            <a:r>
              <a:rPr lang="en-GB" dirty="0" err="1"/>
              <a:t>Oncol</a:t>
            </a:r>
            <a:r>
              <a:rPr lang="en-GB" dirty="0"/>
              <a:t> </a:t>
            </a:r>
            <a:r>
              <a:rPr lang="en-GB" dirty="0" smtClean="0"/>
              <a:t>2015; 33 </a:t>
            </a:r>
            <a:r>
              <a:rPr lang="en-GB" dirty="0"/>
              <a:t>(</a:t>
            </a:r>
            <a:r>
              <a:rPr lang="en-GB" dirty="0" err="1" smtClean="0"/>
              <a:t>suppl</a:t>
            </a:r>
            <a:r>
              <a:rPr lang="en-GB" dirty="0" smtClean="0"/>
              <a:t>): </a:t>
            </a:r>
            <a:r>
              <a:rPr lang="en-GB" dirty="0" err="1"/>
              <a:t>abstr</a:t>
            </a:r>
            <a:r>
              <a:rPr lang="en-GB" dirty="0"/>
              <a:t> </a:t>
            </a:r>
            <a:r>
              <a:rPr lang="en-GB" dirty="0" smtClean="0"/>
              <a:t>3508</a:t>
            </a:r>
            <a:endParaRPr lang="en-GB" dirty="0"/>
          </a:p>
        </p:txBody>
      </p:sp>
      <p:sp>
        <p:nvSpPr>
          <p:cNvPr id="10" name="AutoShape 12"/>
          <p:cNvSpPr>
            <a:spLocks noChangeArrowheads="1"/>
          </p:cNvSpPr>
          <p:nvPr/>
        </p:nvSpPr>
        <p:spPr bwMode="auto">
          <a:xfrm>
            <a:off x="4906433" y="3100682"/>
            <a:ext cx="2561167"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Lapatinib</a:t>
            </a:r>
            <a:r>
              <a:rPr lang="en-GB" altLang="zh-CN" baseline="30000" dirty="0" smtClean="0">
                <a:solidFill>
                  <a:srgbClr val="FFFFFF"/>
                </a:solidFill>
                <a:ea typeface="SimSun" pitchFamily="2" charset="-122"/>
              </a:rPr>
              <a:t>†</a:t>
            </a:r>
            <a:r>
              <a:rPr lang="en-GB" altLang="zh-CN" dirty="0" smtClean="0">
                <a:solidFill>
                  <a:srgbClr val="FFFFFF"/>
                </a:solidFill>
                <a:ea typeface="SimSun" pitchFamily="2" charset="-122"/>
              </a:rPr>
              <a:t> + </a:t>
            </a:r>
            <a:r>
              <a:rPr lang="en-GB" altLang="zh-CN" dirty="0" err="1">
                <a:solidFill>
                  <a:srgbClr val="FFFFFF"/>
                </a:solidFill>
                <a:ea typeface="SimSun" pitchFamily="2" charset="-122"/>
              </a:rPr>
              <a:t>t</a:t>
            </a:r>
            <a:r>
              <a:rPr lang="en-GB" altLang="zh-CN" dirty="0" err="1" smtClean="0">
                <a:solidFill>
                  <a:srgbClr val="FFFFFF"/>
                </a:solidFill>
                <a:ea typeface="SimSun" pitchFamily="2" charset="-122"/>
              </a:rPr>
              <a:t>rastuzumab</a:t>
            </a:r>
            <a:r>
              <a:rPr lang="en-GB" altLang="zh-CN" baseline="30000" dirty="0" smtClean="0">
                <a:solidFill>
                  <a:srgbClr val="FFFFFF"/>
                </a:solidFill>
                <a:ea typeface="SimSun" pitchFamily="2" charset="-122"/>
              </a:rPr>
              <a:t>‡</a:t>
            </a:r>
            <a:endParaRPr lang="en-GB" altLang="zh-CN" dirty="0">
              <a:solidFill>
                <a:srgbClr val="FFFFFF"/>
              </a:solidFill>
              <a:ea typeface="SimSun" pitchFamily="2" charset="-122"/>
            </a:endParaRPr>
          </a:p>
        </p:txBody>
      </p:sp>
      <p:cxnSp>
        <p:nvCxnSpPr>
          <p:cNvPr id="11" name="AutoShape 19"/>
          <p:cNvCxnSpPr>
            <a:cxnSpLocks noChangeShapeType="1"/>
          </p:cNvCxnSpPr>
          <p:nvPr/>
        </p:nvCxnSpPr>
        <p:spPr bwMode="auto">
          <a:xfrm>
            <a:off x="3973006" y="3684882"/>
            <a:ext cx="933427" cy="0"/>
          </a:xfrm>
          <a:prstGeom prst="straightConnector1">
            <a:avLst/>
          </a:prstGeom>
          <a:noFill/>
          <a:ln w="57150">
            <a:solidFill>
              <a:schemeClr val="bg2">
                <a:lumMod val="60000"/>
                <a:lumOff val="40000"/>
              </a:schemeClr>
            </a:solidFill>
            <a:round/>
            <a:headEnd/>
            <a:tailEnd type="triangle" w="med" len="med"/>
          </a:ln>
        </p:spPr>
      </p:cxnSp>
      <p:cxnSp>
        <p:nvCxnSpPr>
          <p:cNvPr id="12" name="AutoShape 21"/>
          <p:cNvCxnSpPr>
            <a:cxnSpLocks noChangeShapeType="1"/>
            <a:stCxn id="10" idx="3"/>
            <a:endCxn id="13" idx="1"/>
          </p:cNvCxnSpPr>
          <p:nvPr/>
        </p:nvCxnSpPr>
        <p:spPr bwMode="auto">
          <a:xfrm>
            <a:off x="7467600" y="3684882"/>
            <a:ext cx="645235" cy="1"/>
          </a:xfrm>
          <a:prstGeom prst="straightConnector1">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8112835" y="3420564"/>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14" name="AutoShape 9"/>
          <p:cNvSpPr>
            <a:spLocks noChangeArrowheads="1"/>
          </p:cNvSpPr>
          <p:nvPr/>
        </p:nvSpPr>
        <p:spPr bwMode="auto">
          <a:xfrm>
            <a:off x="365123" y="2601252"/>
            <a:ext cx="3902077" cy="21672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err="1" smtClean="0">
                <a:solidFill>
                  <a:srgbClr val="FFFFFF"/>
                </a:solidFill>
                <a:ea typeface="SimSun" pitchFamily="2" charset="-122"/>
              </a:rPr>
              <a:t>mCRC</a:t>
            </a:r>
            <a:r>
              <a:rPr lang="en-GB" altLang="zh-CN" dirty="0" smtClean="0">
                <a:solidFill>
                  <a:srgbClr val="FFFFFF"/>
                </a:solidFill>
                <a:ea typeface="SimSun" pitchFamily="2" charset="-122"/>
              </a:rPr>
              <a:t>, HER2</a:t>
            </a:r>
            <a:r>
              <a:rPr lang="en-GB" altLang="zh-CN" baseline="30000" dirty="0" smtClean="0">
                <a:solidFill>
                  <a:srgbClr val="FFFFFF"/>
                </a:solidFill>
                <a:ea typeface="SimSun" pitchFamily="2" charset="-122"/>
              </a:rPr>
              <a:t>+</a:t>
            </a:r>
            <a:r>
              <a:rPr lang="en-GB" altLang="zh-CN" dirty="0" smtClean="0">
                <a:solidFill>
                  <a:srgbClr val="FFFFFF"/>
                </a:solidFill>
                <a:ea typeface="SimSun" pitchFamily="2" charset="-122"/>
              </a:rPr>
              <a:t>, </a:t>
            </a:r>
            <a:r>
              <a:rPr lang="en-GB" altLang="zh-CN" i="1" dirty="0" smtClean="0">
                <a:solidFill>
                  <a:srgbClr val="FFFFFF"/>
                </a:solidFill>
                <a:ea typeface="SimSun" pitchFamily="2" charset="-122"/>
              </a:rPr>
              <a:t>KRAS</a:t>
            </a:r>
            <a:r>
              <a:rPr lang="en-GB" altLang="zh-CN" dirty="0" smtClean="0">
                <a:solidFill>
                  <a:srgbClr val="FFFFFF"/>
                </a:solidFill>
                <a:ea typeface="SimSun" pitchFamily="2" charset="-122"/>
              </a:rPr>
              <a:t> exon 2 WT </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Not amenable to R0 surgery</a:t>
            </a:r>
            <a:endParaRPr lang="en-GB" altLang="zh-CN" i="1"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Progression after prior therapy* </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ECOG PS 0–1</a:t>
            </a: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(n=24)</a:t>
            </a:r>
            <a:endParaRPr lang="en-GB" altLang="zh-CN" dirty="0">
              <a:solidFill>
                <a:srgbClr val="FFFFFF"/>
              </a:solidFill>
              <a:ea typeface="SimSun" pitchFamily="2" charset="-122"/>
            </a:endParaRPr>
          </a:p>
        </p:txBody>
      </p:sp>
      <p:sp>
        <p:nvSpPr>
          <p:cNvPr id="15" name="Rectangle 9"/>
          <p:cNvSpPr txBox="1">
            <a:spLocks noChangeArrowheads="1"/>
          </p:cNvSpPr>
          <p:nvPr/>
        </p:nvSpPr>
        <p:spPr>
          <a:xfrm>
            <a:off x="365124" y="4958354"/>
            <a:ext cx="4130676" cy="6889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a:t>
            </a:r>
          </a:p>
          <a:p>
            <a:pPr>
              <a:buClr>
                <a:srgbClr val="043882"/>
              </a:buClr>
            </a:pPr>
            <a:r>
              <a:rPr lang="en-GB" kern="0" dirty="0" smtClean="0"/>
              <a:t>ORR </a:t>
            </a:r>
            <a:r>
              <a:rPr lang="en-GB" dirty="0"/>
              <a:t>(RECIST v1.1) </a:t>
            </a:r>
            <a:endParaRPr lang="en-GB" kern="0" dirty="0" smtClean="0"/>
          </a:p>
          <a:p>
            <a:pPr>
              <a:buClr>
                <a:srgbClr val="043882"/>
              </a:buClr>
            </a:pPr>
            <a:endParaRPr lang="en-GB" kern="0" dirty="0" smtClean="0"/>
          </a:p>
        </p:txBody>
      </p:sp>
      <p:sp>
        <p:nvSpPr>
          <p:cNvPr id="17" name="Content Placeholder 26"/>
          <p:cNvSpPr txBox="1">
            <a:spLocks/>
          </p:cNvSpPr>
          <p:nvPr/>
        </p:nvSpPr>
        <p:spPr>
          <a:xfrm>
            <a:off x="4648200" y="4958354"/>
            <a:ext cx="4130675" cy="6889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TTP, safety</a:t>
            </a:r>
          </a:p>
        </p:txBody>
      </p:sp>
    </p:spTree>
    <p:extLst>
      <p:ext uri="{BB962C8B-B14F-4D97-AF65-F5344CB8AC3E}">
        <p14:creationId xmlns:p14="http://schemas.microsoft.com/office/powerpoint/2010/main" xmlns="" val="42668486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5167568"/>
          </a:xfrm>
          <a:prstGeom prst="rect">
            <a:avLst/>
          </a:prstGeom>
          <a:noFill/>
        </p:spPr>
        <p:txBody>
          <a:bodyPr wrap="square" lIns="0" rtlCol="0">
            <a:spAutoFit/>
          </a:bodyPr>
          <a:lstStyle/>
          <a:p>
            <a:pPr>
              <a:lnSpc>
                <a:spcPct val="90000"/>
              </a:lnSpc>
              <a:spcBef>
                <a:spcPts val="0"/>
              </a:spcBef>
              <a:buClr>
                <a:srgbClr val="043882"/>
              </a:buClr>
            </a:pPr>
            <a:r>
              <a:rPr lang="en-GB" sz="1600" b="1" dirty="0" smtClean="0">
                <a:solidFill>
                  <a:srgbClr val="4D4D4D"/>
                </a:solidFill>
              </a:rPr>
              <a:t>Key results</a:t>
            </a:r>
          </a:p>
          <a:p>
            <a:pPr marL="285750" indent="-285750">
              <a:lnSpc>
                <a:spcPct val="90000"/>
              </a:lnSpc>
              <a:spcBef>
                <a:spcPts val="0"/>
              </a:spcBef>
              <a:spcAft>
                <a:spcPts val="600"/>
              </a:spcAft>
              <a:buClr>
                <a:srgbClr val="043882"/>
              </a:buClr>
              <a:buFont typeface="Arial" panose="020B0604020202020204" pitchFamily="34" charset="0"/>
              <a:buChar char="•"/>
            </a:pPr>
            <a:r>
              <a:rPr lang="en-GB" sz="1600" dirty="0" smtClean="0">
                <a:solidFill>
                  <a:srgbClr val="4D4D4D"/>
                </a:solidFill>
              </a:rPr>
              <a:t>In total, 5.4% of the patients screened were HER2+</a:t>
            </a:r>
            <a:br>
              <a:rPr lang="en-GB" sz="1600" dirty="0" smtClean="0">
                <a:solidFill>
                  <a:srgbClr val="4D4D4D"/>
                </a:solidFill>
              </a:rPr>
            </a:br>
            <a:endParaRPr lang="en-GB" sz="1600" dirty="0" smtClean="0">
              <a:solidFill>
                <a:srgbClr val="4D4D4D"/>
              </a:solidFill>
            </a:endParaRPr>
          </a:p>
          <a:p>
            <a:pPr marL="285750" indent="-285750">
              <a:lnSpc>
                <a:spcPct val="90000"/>
              </a:lnSpc>
              <a:spcBef>
                <a:spcPts val="0"/>
              </a:spcBef>
              <a:buClr>
                <a:srgbClr val="043882"/>
              </a:buClr>
              <a:buFont typeface="Arial" panose="020B0604020202020204" pitchFamily="34" charset="0"/>
              <a:buChar char="•"/>
            </a:pPr>
            <a:endParaRPr lang="en-GB" sz="1600" dirty="0" smtClean="0">
              <a:solidFill>
                <a:srgbClr val="4D4D4D"/>
              </a:solidFill>
            </a:endParaRPr>
          </a:p>
          <a:p>
            <a:pPr marL="285750" indent="-285750">
              <a:lnSpc>
                <a:spcPct val="90000"/>
              </a:lnSpc>
              <a:spcBef>
                <a:spcPts val="0"/>
              </a:spcBef>
              <a:buClr>
                <a:srgbClr val="043882"/>
              </a:buClr>
              <a:buFont typeface="Arial" panose="020B0604020202020204" pitchFamily="34" charset="0"/>
              <a:buChar char="•"/>
            </a:pPr>
            <a:endParaRPr lang="en-GB" sz="1600" dirty="0">
              <a:solidFill>
                <a:srgbClr val="4D4D4D"/>
              </a:solidFill>
            </a:endParaRPr>
          </a:p>
          <a:p>
            <a:pPr marL="285750" indent="-285750">
              <a:lnSpc>
                <a:spcPct val="90000"/>
              </a:lnSpc>
              <a:spcBef>
                <a:spcPts val="0"/>
              </a:spcBef>
              <a:buClr>
                <a:srgbClr val="043882"/>
              </a:buClr>
              <a:buFont typeface="Arial" panose="020B0604020202020204" pitchFamily="34" charset="0"/>
              <a:buChar char="•"/>
            </a:pPr>
            <a:endParaRPr lang="en-GB" sz="1600" dirty="0" smtClean="0">
              <a:solidFill>
                <a:srgbClr val="4D4D4D"/>
              </a:solidFill>
            </a:endParaRPr>
          </a:p>
          <a:p>
            <a:pPr marL="285750" indent="-285750">
              <a:lnSpc>
                <a:spcPct val="90000"/>
              </a:lnSpc>
              <a:spcBef>
                <a:spcPts val="0"/>
              </a:spcBef>
              <a:buClr>
                <a:srgbClr val="043882"/>
              </a:buClr>
              <a:buFont typeface="Arial" panose="020B0604020202020204" pitchFamily="34" charset="0"/>
              <a:buChar char="•"/>
            </a:pPr>
            <a:endParaRPr lang="en-GB" sz="1600" dirty="0">
              <a:solidFill>
                <a:srgbClr val="4D4D4D"/>
              </a:solidFill>
            </a:endParaRPr>
          </a:p>
          <a:p>
            <a:pPr marL="285750" indent="-285750">
              <a:lnSpc>
                <a:spcPct val="90000"/>
              </a:lnSpc>
              <a:spcBef>
                <a:spcPts val="0"/>
              </a:spcBef>
              <a:buClr>
                <a:srgbClr val="043882"/>
              </a:buClr>
              <a:buFont typeface="Arial" panose="020B0604020202020204" pitchFamily="34" charset="0"/>
              <a:buChar char="•"/>
            </a:pPr>
            <a:endParaRPr lang="en-GB" sz="1600" dirty="0" smtClean="0">
              <a:solidFill>
                <a:srgbClr val="4D4D4D"/>
              </a:solidFill>
            </a:endParaRPr>
          </a:p>
          <a:p>
            <a:pPr marL="285750" indent="-285750">
              <a:lnSpc>
                <a:spcPct val="90000"/>
              </a:lnSpc>
              <a:spcBef>
                <a:spcPts val="0"/>
              </a:spcBef>
              <a:buClr>
                <a:srgbClr val="043882"/>
              </a:buClr>
              <a:buFont typeface="Arial" panose="020B0604020202020204" pitchFamily="34" charset="0"/>
              <a:buChar char="•"/>
            </a:pPr>
            <a:endParaRPr lang="en-GB" sz="1600" dirty="0">
              <a:solidFill>
                <a:srgbClr val="4D4D4D"/>
              </a:solidFill>
            </a:endParaRPr>
          </a:p>
          <a:p>
            <a:pPr marL="285750" indent="-285750">
              <a:lnSpc>
                <a:spcPct val="90000"/>
              </a:lnSpc>
              <a:spcBef>
                <a:spcPts val="0"/>
              </a:spcBef>
              <a:buClr>
                <a:srgbClr val="043882"/>
              </a:buClr>
              <a:buFont typeface="Arial" panose="020B0604020202020204" pitchFamily="34" charset="0"/>
              <a:buChar char="•"/>
            </a:pPr>
            <a:endParaRPr lang="en-GB" sz="1600" dirty="0" smtClean="0">
              <a:solidFill>
                <a:srgbClr val="4D4D4D"/>
              </a:solidFill>
            </a:endParaRPr>
          </a:p>
          <a:p>
            <a:pPr marL="285750" indent="-285750">
              <a:lnSpc>
                <a:spcPct val="90000"/>
              </a:lnSpc>
              <a:spcBef>
                <a:spcPts val="0"/>
              </a:spcBef>
              <a:buClr>
                <a:srgbClr val="043882"/>
              </a:buClr>
              <a:buFont typeface="Arial" panose="020B0604020202020204" pitchFamily="34" charset="0"/>
              <a:buChar char="•"/>
            </a:pPr>
            <a:endParaRPr lang="en-GB" sz="1600" dirty="0">
              <a:solidFill>
                <a:srgbClr val="4D4D4D"/>
              </a:solidFill>
            </a:endParaRPr>
          </a:p>
          <a:p>
            <a:pPr marL="285750" indent="-285750">
              <a:lnSpc>
                <a:spcPct val="90000"/>
              </a:lnSpc>
              <a:spcBef>
                <a:spcPts val="0"/>
              </a:spcBef>
              <a:buClr>
                <a:srgbClr val="043882"/>
              </a:buClr>
              <a:buFont typeface="Arial" panose="020B0604020202020204" pitchFamily="34" charset="0"/>
              <a:buChar char="•"/>
            </a:pPr>
            <a:endParaRPr lang="en-GB" sz="1600" dirty="0" smtClean="0">
              <a:solidFill>
                <a:srgbClr val="4D4D4D"/>
              </a:solidFill>
            </a:endParaRPr>
          </a:p>
          <a:p>
            <a:pPr marL="285750" indent="-285750">
              <a:lnSpc>
                <a:spcPct val="90000"/>
              </a:lnSpc>
              <a:spcBef>
                <a:spcPts val="0"/>
              </a:spcBef>
              <a:buClr>
                <a:srgbClr val="043882"/>
              </a:buClr>
              <a:buFont typeface="Arial" panose="020B0604020202020204" pitchFamily="34" charset="0"/>
              <a:buChar char="•"/>
            </a:pPr>
            <a:endParaRPr lang="en-GB" sz="1600" dirty="0">
              <a:solidFill>
                <a:srgbClr val="4D4D4D"/>
              </a:solidFill>
            </a:endParaRPr>
          </a:p>
          <a:p>
            <a:pPr marL="285750" indent="-285750">
              <a:lnSpc>
                <a:spcPct val="90000"/>
              </a:lnSpc>
              <a:spcBef>
                <a:spcPts val="0"/>
              </a:spcBef>
              <a:buClr>
                <a:srgbClr val="043882"/>
              </a:buClr>
              <a:buFont typeface="Arial" panose="020B0604020202020204" pitchFamily="34" charset="0"/>
              <a:buChar char="•"/>
            </a:pPr>
            <a:endParaRPr lang="en-GB" sz="1600" dirty="0" smtClean="0">
              <a:solidFill>
                <a:srgbClr val="4D4D4D"/>
              </a:solidFill>
            </a:endParaRPr>
          </a:p>
          <a:p>
            <a:pPr marL="285750" indent="-285750">
              <a:lnSpc>
                <a:spcPct val="90000"/>
              </a:lnSpc>
              <a:spcBef>
                <a:spcPts val="0"/>
              </a:spcBef>
              <a:buClr>
                <a:srgbClr val="043882"/>
              </a:buClr>
              <a:buFont typeface="Arial" panose="020B0604020202020204" pitchFamily="34" charset="0"/>
              <a:buChar char="•"/>
            </a:pPr>
            <a:r>
              <a:rPr lang="en-GB" sz="1600" spc="-30" dirty="0" smtClean="0">
                <a:solidFill>
                  <a:srgbClr val="4D4D4D"/>
                </a:solidFill>
              </a:rPr>
              <a:t>Most common AEs: GI </a:t>
            </a:r>
            <a:r>
              <a:rPr lang="en-GB" sz="1600" spc="-30" dirty="0">
                <a:solidFill>
                  <a:srgbClr val="4D4D4D"/>
                </a:solidFill>
              </a:rPr>
              <a:t>(Grade </a:t>
            </a:r>
            <a:r>
              <a:rPr lang="en-GB" sz="1600" spc="-30" dirty="0" smtClean="0">
                <a:solidFill>
                  <a:srgbClr val="4D4D4D"/>
                </a:solidFill>
              </a:rPr>
              <a:t>≤2; n=16; 70%), skin (Grade 3, n=1; 4%) and fatigue (Grade 3, n=3; 13%)</a:t>
            </a:r>
          </a:p>
          <a:p>
            <a:pPr marL="285750" indent="-285750">
              <a:lnSpc>
                <a:spcPct val="90000"/>
              </a:lnSpc>
              <a:spcBef>
                <a:spcPts val="0"/>
              </a:spcBef>
              <a:buClr>
                <a:srgbClr val="043882"/>
              </a:buClr>
              <a:buFont typeface="Arial" panose="020B0604020202020204" pitchFamily="34" charset="0"/>
              <a:buChar char="•"/>
            </a:pPr>
            <a:r>
              <a:rPr lang="en-GB" sz="1600" dirty="0" smtClean="0">
                <a:solidFill>
                  <a:srgbClr val="4D4D4D"/>
                </a:solidFill>
              </a:rPr>
              <a:t>No grade 5 AEs; no withdrawal due to patient request</a:t>
            </a:r>
          </a:p>
          <a:p>
            <a:pPr>
              <a:spcBef>
                <a:spcPts val="0"/>
              </a:spcBef>
              <a:buClr>
                <a:srgbClr val="043882"/>
              </a:buClr>
            </a:pPr>
            <a:r>
              <a:rPr lang="en-GB" sz="1600" b="1" dirty="0" smtClean="0">
                <a:solidFill>
                  <a:srgbClr val="4D4D4D"/>
                </a:solidFill>
              </a:rPr>
              <a:t>Conclusions</a:t>
            </a:r>
          </a:p>
          <a:p>
            <a:pPr marL="285750" indent="-285750">
              <a:spcBef>
                <a:spcPts val="0"/>
              </a:spcBef>
              <a:buClr>
                <a:srgbClr val="043882"/>
              </a:buClr>
              <a:buFont typeface="Arial" panose="020B0604020202020204" pitchFamily="34" charset="0"/>
              <a:buChar char="•"/>
            </a:pPr>
            <a:r>
              <a:rPr lang="en-GB" sz="1600" b="1" spc="-20" dirty="0" smtClean="0">
                <a:solidFill>
                  <a:srgbClr val="4D4D4D"/>
                </a:solidFill>
              </a:rPr>
              <a:t>Lapatinib </a:t>
            </a:r>
            <a:r>
              <a:rPr lang="en-GB" sz="1600" b="1" spc="-20" dirty="0">
                <a:solidFill>
                  <a:srgbClr val="4D4D4D"/>
                </a:solidFill>
              </a:rPr>
              <a:t>+ </a:t>
            </a:r>
            <a:r>
              <a:rPr lang="en-GB" sz="1600" b="1" spc="-20" dirty="0" smtClean="0">
                <a:solidFill>
                  <a:srgbClr val="4D4D4D"/>
                </a:solidFill>
              </a:rPr>
              <a:t>trastuzumab was </a:t>
            </a:r>
            <a:r>
              <a:rPr lang="en-GB" sz="1600" b="1" spc="-20" dirty="0">
                <a:solidFill>
                  <a:srgbClr val="4D4D4D"/>
                </a:solidFill>
              </a:rPr>
              <a:t>effective and </a:t>
            </a:r>
            <a:r>
              <a:rPr lang="en-GB" sz="1600" b="1" spc="-20" dirty="0" smtClean="0">
                <a:solidFill>
                  <a:srgbClr val="4D4D4D"/>
                </a:solidFill>
              </a:rPr>
              <a:t>well tolerated in patients with HER2</a:t>
            </a:r>
            <a:r>
              <a:rPr lang="en-GB" sz="1600" b="1" spc="-20" baseline="30000" dirty="0" smtClean="0">
                <a:solidFill>
                  <a:srgbClr val="4D4D4D"/>
                </a:solidFill>
              </a:rPr>
              <a:t>+</a:t>
            </a:r>
            <a:r>
              <a:rPr lang="en-GB" sz="1600" b="1" spc="-20" dirty="0" smtClean="0">
                <a:solidFill>
                  <a:srgbClr val="4D4D4D"/>
                </a:solidFill>
              </a:rPr>
              <a:t> CRC</a:t>
            </a:r>
          </a:p>
          <a:p>
            <a:pPr marL="285750" indent="-285750">
              <a:spcBef>
                <a:spcPts val="0"/>
              </a:spcBef>
              <a:buClr>
                <a:srgbClr val="043882"/>
              </a:buClr>
              <a:buFont typeface="Arial" panose="020B0604020202020204" pitchFamily="34" charset="0"/>
              <a:buChar char="•"/>
            </a:pPr>
            <a:r>
              <a:rPr lang="en-GB" sz="1600" b="1" dirty="0" smtClean="0">
                <a:solidFill>
                  <a:srgbClr val="4D4D4D"/>
                </a:solidFill>
              </a:rPr>
              <a:t>Patients with HER2</a:t>
            </a:r>
            <a:r>
              <a:rPr lang="en-GB" sz="1600" b="1" spc="-20" baseline="30000" dirty="0" smtClean="0">
                <a:solidFill>
                  <a:srgbClr val="4D4D4D"/>
                </a:solidFill>
              </a:rPr>
              <a:t>+</a:t>
            </a:r>
            <a:r>
              <a:rPr lang="en-GB" sz="1600" b="1" dirty="0" smtClean="0">
                <a:solidFill>
                  <a:srgbClr val="4D4D4D"/>
                </a:solidFill>
              </a:rPr>
              <a:t> </a:t>
            </a:r>
            <a:r>
              <a:rPr lang="en-GB" sz="1600" b="1" dirty="0" err="1" smtClean="0">
                <a:solidFill>
                  <a:srgbClr val="4D4D4D"/>
                </a:solidFill>
              </a:rPr>
              <a:t>mCRC</a:t>
            </a:r>
            <a:r>
              <a:rPr lang="en-GB" sz="1600" b="1" dirty="0" smtClean="0">
                <a:solidFill>
                  <a:srgbClr val="4D4D4D"/>
                </a:solidFill>
              </a:rPr>
              <a:t> were primarily resistant to cetuximab or </a:t>
            </a:r>
            <a:r>
              <a:rPr lang="en-GB" sz="1600" b="1" dirty="0" err="1" smtClean="0">
                <a:solidFill>
                  <a:srgbClr val="4D4D4D"/>
                </a:solidFill>
              </a:rPr>
              <a:t>panitumumab</a:t>
            </a:r>
            <a:r>
              <a:rPr lang="en-GB" sz="1600" b="1" dirty="0" smtClean="0">
                <a:solidFill>
                  <a:srgbClr val="4D4D4D"/>
                </a:solidFill>
              </a:rPr>
              <a:t>, supporting the use of l</a:t>
            </a:r>
            <a:r>
              <a:rPr lang="en-GB" sz="1600" b="1" spc="-20" dirty="0" smtClean="0">
                <a:solidFill>
                  <a:srgbClr val="4D4D4D"/>
                </a:solidFill>
              </a:rPr>
              <a:t>apatinib </a:t>
            </a:r>
            <a:r>
              <a:rPr lang="en-GB" sz="1600" b="1" spc="-20" dirty="0">
                <a:solidFill>
                  <a:srgbClr val="4D4D4D"/>
                </a:solidFill>
              </a:rPr>
              <a:t>+ trastuzumab </a:t>
            </a:r>
            <a:r>
              <a:rPr lang="en-GB" sz="1600" b="1" spc="-20" dirty="0" smtClean="0">
                <a:solidFill>
                  <a:srgbClr val="4D4D4D"/>
                </a:solidFill>
              </a:rPr>
              <a:t>in anti-EGFR-resistant patients</a:t>
            </a:r>
          </a:p>
          <a:p>
            <a:pPr marL="285750" indent="-285750">
              <a:spcBef>
                <a:spcPts val="0"/>
              </a:spcBef>
              <a:buClr>
                <a:srgbClr val="043882"/>
              </a:buClr>
              <a:buFont typeface="Arial" panose="020B0604020202020204" pitchFamily="34" charset="0"/>
              <a:buChar char="•"/>
            </a:pPr>
            <a:r>
              <a:rPr lang="en-GB" sz="1600" b="1" spc="-20" dirty="0" smtClean="0">
                <a:solidFill>
                  <a:srgbClr val="4D4D4D"/>
                </a:solidFill>
              </a:rPr>
              <a:t>Dual HER2-targeted therapy is a new valuable option for patients with HER+ </a:t>
            </a:r>
            <a:r>
              <a:rPr lang="en-GB" sz="1600" b="1" spc="-20" dirty="0" err="1" smtClean="0">
                <a:solidFill>
                  <a:srgbClr val="4D4D4D"/>
                </a:solidFill>
              </a:rPr>
              <a:t>mCRC</a:t>
            </a:r>
            <a:endParaRPr lang="en-GB" sz="1600" b="1" dirty="0" smtClean="0">
              <a:solidFill>
                <a:srgbClr val="4D4D4D"/>
              </a:solidFill>
            </a:endParaRPr>
          </a:p>
        </p:txBody>
      </p:sp>
      <p:sp>
        <p:nvSpPr>
          <p:cNvPr id="6" name="Title 5"/>
          <p:cNvSpPr>
            <a:spLocks noGrp="1"/>
          </p:cNvSpPr>
          <p:nvPr>
            <p:ph type="title"/>
          </p:nvPr>
        </p:nvSpPr>
        <p:spPr/>
        <p:txBody>
          <a:bodyPr/>
          <a:lstStyle/>
          <a:p>
            <a:r>
              <a:rPr lang="en-GB" sz="1800" dirty="0" smtClean="0"/>
              <a:t>3508</a:t>
            </a:r>
            <a:r>
              <a:rPr lang="en-GB" sz="1800" dirty="0"/>
              <a:t>: </a:t>
            </a:r>
            <a:r>
              <a:rPr lang="en-GB" sz="1800" dirty="0" err="1"/>
              <a:t>Trastuzumab</a:t>
            </a:r>
            <a:r>
              <a:rPr lang="en-GB" sz="1800" dirty="0"/>
              <a:t> and </a:t>
            </a:r>
            <a:r>
              <a:rPr lang="en-GB" sz="1800" dirty="0" err="1"/>
              <a:t>lapatinib</a:t>
            </a:r>
            <a:r>
              <a:rPr lang="en-GB" sz="1800" dirty="0"/>
              <a:t> in HER2-amplified metastatic colorectal cancer patients (</a:t>
            </a:r>
            <a:r>
              <a:rPr lang="en-GB" sz="1800" dirty="0" err="1"/>
              <a:t>mCRC</a:t>
            </a:r>
            <a:r>
              <a:rPr lang="en-GB" sz="1800" dirty="0"/>
              <a:t>): The HERACLES trial – </a:t>
            </a:r>
            <a:r>
              <a:rPr lang="en-GB" sz="1800" dirty="0" smtClean="0"/>
              <a:t>Siena S, </a:t>
            </a:r>
            <a:r>
              <a:rPr lang="en-GB" sz="1800" dirty="0"/>
              <a:t>et al</a:t>
            </a:r>
          </a:p>
        </p:txBody>
      </p:sp>
      <p:sp>
        <p:nvSpPr>
          <p:cNvPr id="7" name="Text Placeholder 6"/>
          <p:cNvSpPr>
            <a:spLocks noGrp="1"/>
          </p:cNvSpPr>
          <p:nvPr>
            <p:ph type="body" sz="quarter" idx="10"/>
          </p:nvPr>
        </p:nvSpPr>
        <p:spPr/>
        <p:txBody>
          <a:bodyPr/>
          <a:lstStyle/>
          <a:p>
            <a:r>
              <a:rPr lang="en-US" dirty="0">
                <a:solidFill>
                  <a:srgbClr val="363636"/>
                </a:solidFill>
              </a:rPr>
              <a:t>*DCR 78</a:t>
            </a:r>
            <a:r>
              <a:rPr lang="en-US" dirty="0" smtClean="0">
                <a:solidFill>
                  <a:srgbClr val="363636"/>
                </a:solidFill>
              </a:rPr>
              <a:t>%. L</a:t>
            </a:r>
            <a:r>
              <a:rPr lang="en-US" dirty="0">
                <a:solidFill>
                  <a:srgbClr val="363636"/>
                </a:solidFill>
              </a:rPr>
              <a:t>, </a:t>
            </a:r>
            <a:r>
              <a:rPr lang="en-US" dirty="0" smtClean="0">
                <a:solidFill>
                  <a:srgbClr val="363636"/>
                </a:solidFill>
              </a:rPr>
              <a:t>lapatinib</a:t>
            </a:r>
            <a:r>
              <a:rPr lang="en-US" dirty="0">
                <a:solidFill>
                  <a:srgbClr val="363636"/>
                </a:solidFill>
              </a:rPr>
              <a:t>;</a:t>
            </a:r>
            <a:r>
              <a:rPr lang="en-US" dirty="0" smtClean="0">
                <a:solidFill>
                  <a:srgbClr val="363636"/>
                </a:solidFill>
              </a:rPr>
              <a:t> T, trastuzumab </a:t>
            </a:r>
            <a:endParaRPr lang="en-US" dirty="0">
              <a:solidFill>
                <a:srgbClr val="363636"/>
              </a:solidFill>
            </a:endParaRPr>
          </a:p>
        </p:txBody>
      </p:sp>
      <p:sp>
        <p:nvSpPr>
          <p:cNvPr id="8" name="Text Placeholder 7"/>
          <p:cNvSpPr>
            <a:spLocks noGrp="1"/>
          </p:cNvSpPr>
          <p:nvPr>
            <p:ph type="body" sz="quarter" idx="11"/>
          </p:nvPr>
        </p:nvSpPr>
        <p:spPr>
          <a:xfrm>
            <a:off x="4648200" y="6096000"/>
            <a:ext cx="4343400" cy="487363"/>
          </a:xfrm>
        </p:spPr>
        <p:txBody>
          <a:bodyPr/>
          <a:lstStyle/>
          <a:p>
            <a:r>
              <a:rPr lang="en-GB" dirty="0"/>
              <a:t>Siena </a:t>
            </a:r>
            <a:r>
              <a:rPr lang="fr-FR" dirty="0"/>
              <a:t>et al. </a:t>
            </a:r>
            <a:r>
              <a:rPr lang="en-GB" dirty="0"/>
              <a:t>J </a:t>
            </a:r>
            <a:r>
              <a:rPr lang="en-GB" dirty="0" err="1"/>
              <a:t>Clin</a:t>
            </a:r>
            <a:r>
              <a:rPr lang="en-GB" dirty="0"/>
              <a:t> </a:t>
            </a:r>
            <a:r>
              <a:rPr lang="en-GB" dirty="0" err="1"/>
              <a:t>Oncol</a:t>
            </a:r>
            <a:r>
              <a:rPr lang="en-GB" dirty="0"/>
              <a:t> 2015; 33 (</a:t>
            </a:r>
            <a:r>
              <a:rPr lang="en-GB" dirty="0" err="1"/>
              <a:t>suppl</a:t>
            </a:r>
            <a:r>
              <a:rPr lang="en-GB" dirty="0"/>
              <a:t>): </a:t>
            </a:r>
            <a:r>
              <a:rPr lang="en-GB" dirty="0" err="1"/>
              <a:t>abstr</a:t>
            </a:r>
            <a:r>
              <a:rPr lang="en-GB" dirty="0"/>
              <a:t> 3508</a:t>
            </a:r>
          </a:p>
        </p:txBody>
      </p:sp>
      <p:graphicFrame>
        <p:nvGraphicFramePr>
          <p:cNvPr id="9" name="Group 88"/>
          <p:cNvGraphicFramePr>
            <a:graphicFrameLocks noGrp="1"/>
          </p:cNvGraphicFramePr>
          <p:nvPr>
            <p:extLst>
              <p:ext uri="{D42A27DB-BD31-4B8C-83A1-F6EECF244321}">
                <p14:modId xmlns:p14="http://schemas.microsoft.com/office/powerpoint/2010/main" xmlns="" val="1675119540"/>
              </p:ext>
            </p:extLst>
          </p:nvPr>
        </p:nvGraphicFramePr>
        <p:xfrm>
          <a:off x="372162" y="1867472"/>
          <a:ext cx="3361638" cy="2301565"/>
        </p:xfrm>
        <a:graphic>
          <a:graphicData uri="http://schemas.openxmlformats.org/drawingml/2006/table">
            <a:tbl>
              <a:tblPr firstRow="1" bandRow="1">
                <a:tableStyleId>{69012ECD-51FC-41F1-AA8D-1B2483CD663E}</a:tableStyleId>
              </a:tblPr>
              <a:tblGrid>
                <a:gridCol w="1609038"/>
                <a:gridCol w="1752600"/>
              </a:tblGrid>
              <a:tr h="32879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L + T (n=23)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2879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*ORR,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28795">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28795">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2879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SD ≥4 months,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2879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SD &lt;4 months,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13.0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2879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PD,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grpSp>
        <p:nvGrpSpPr>
          <p:cNvPr id="11" name="Group 10"/>
          <p:cNvGrpSpPr/>
          <p:nvPr/>
        </p:nvGrpSpPr>
        <p:grpSpPr>
          <a:xfrm>
            <a:off x="3995936" y="1759562"/>
            <a:ext cx="4778177" cy="2693604"/>
            <a:chOff x="3995936" y="1568490"/>
            <a:chExt cx="4778177" cy="2693604"/>
          </a:xfrm>
        </p:grpSpPr>
        <p:sp>
          <p:nvSpPr>
            <p:cNvPr id="12" name="Freeform 11"/>
            <p:cNvSpPr>
              <a:spLocks/>
            </p:cNvSpPr>
            <p:nvPr/>
          </p:nvSpPr>
          <p:spPr bwMode="auto">
            <a:xfrm>
              <a:off x="4656980" y="1700163"/>
              <a:ext cx="4117133"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 name="Line 6"/>
            <p:cNvSpPr>
              <a:spLocks noChangeShapeType="1"/>
            </p:cNvSpPr>
            <p:nvPr/>
          </p:nvSpPr>
          <p:spPr bwMode="auto">
            <a:xfrm>
              <a:off x="4568079" y="1700162"/>
              <a:ext cx="88900"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 name="Line 7"/>
            <p:cNvSpPr>
              <a:spLocks noChangeShapeType="1"/>
            </p:cNvSpPr>
            <p:nvPr/>
          </p:nvSpPr>
          <p:spPr bwMode="auto">
            <a:xfrm>
              <a:off x="4568079" y="2116087"/>
              <a:ext cx="88900"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 name="Line 8"/>
            <p:cNvSpPr>
              <a:spLocks noChangeShapeType="1"/>
            </p:cNvSpPr>
            <p:nvPr/>
          </p:nvSpPr>
          <p:spPr bwMode="auto">
            <a:xfrm>
              <a:off x="4568079" y="2532012"/>
              <a:ext cx="88900"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 name="Line 9"/>
            <p:cNvSpPr>
              <a:spLocks noChangeShapeType="1"/>
            </p:cNvSpPr>
            <p:nvPr/>
          </p:nvSpPr>
          <p:spPr bwMode="auto">
            <a:xfrm>
              <a:off x="4568079" y="2947937"/>
              <a:ext cx="88900"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 name="Line 10"/>
            <p:cNvSpPr>
              <a:spLocks noChangeShapeType="1"/>
            </p:cNvSpPr>
            <p:nvPr/>
          </p:nvSpPr>
          <p:spPr bwMode="auto">
            <a:xfrm>
              <a:off x="4568079" y="3363862"/>
              <a:ext cx="88900"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9" name="Line 11"/>
            <p:cNvSpPr>
              <a:spLocks noChangeShapeType="1"/>
            </p:cNvSpPr>
            <p:nvPr/>
          </p:nvSpPr>
          <p:spPr bwMode="auto">
            <a:xfrm>
              <a:off x="4568079" y="3779787"/>
              <a:ext cx="88900"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 name="Line 12"/>
            <p:cNvSpPr>
              <a:spLocks noChangeShapeType="1"/>
            </p:cNvSpPr>
            <p:nvPr/>
          </p:nvSpPr>
          <p:spPr bwMode="auto">
            <a:xfrm>
              <a:off x="7049342" y="3779787"/>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 name="Line 13"/>
            <p:cNvSpPr>
              <a:spLocks noChangeShapeType="1"/>
            </p:cNvSpPr>
            <p:nvPr/>
          </p:nvSpPr>
          <p:spPr bwMode="auto">
            <a:xfrm>
              <a:off x="6569917" y="3779787"/>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 name="Line 14"/>
            <p:cNvSpPr>
              <a:spLocks noChangeShapeType="1"/>
            </p:cNvSpPr>
            <p:nvPr/>
          </p:nvSpPr>
          <p:spPr bwMode="auto">
            <a:xfrm>
              <a:off x="8017717" y="3779787"/>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 name="Line 15"/>
            <p:cNvSpPr>
              <a:spLocks noChangeShapeType="1"/>
            </p:cNvSpPr>
            <p:nvPr/>
          </p:nvSpPr>
          <p:spPr bwMode="auto">
            <a:xfrm>
              <a:off x="7525592" y="3779787"/>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 name="Line 17"/>
            <p:cNvSpPr>
              <a:spLocks noChangeShapeType="1"/>
            </p:cNvSpPr>
            <p:nvPr/>
          </p:nvSpPr>
          <p:spPr bwMode="auto">
            <a:xfrm>
              <a:off x="8512917" y="3779787"/>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 name="Line 18"/>
            <p:cNvSpPr>
              <a:spLocks noChangeShapeType="1"/>
            </p:cNvSpPr>
            <p:nvPr/>
          </p:nvSpPr>
          <p:spPr bwMode="auto">
            <a:xfrm>
              <a:off x="5588842" y="3779787"/>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 name="Line 19"/>
            <p:cNvSpPr>
              <a:spLocks noChangeShapeType="1"/>
            </p:cNvSpPr>
            <p:nvPr/>
          </p:nvSpPr>
          <p:spPr bwMode="auto">
            <a:xfrm>
              <a:off x="5342779" y="3779787"/>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 name="Line 20"/>
            <p:cNvSpPr>
              <a:spLocks noChangeShapeType="1"/>
            </p:cNvSpPr>
            <p:nvPr/>
          </p:nvSpPr>
          <p:spPr bwMode="auto">
            <a:xfrm>
              <a:off x="5098304" y="3779787"/>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 name="Line 21"/>
            <p:cNvSpPr>
              <a:spLocks noChangeShapeType="1"/>
            </p:cNvSpPr>
            <p:nvPr/>
          </p:nvSpPr>
          <p:spPr bwMode="auto">
            <a:xfrm>
              <a:off x="4860179" y="3779787"/>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 name="TextBox 28"/>
            <p:cNvSpPr txBox="1"/>
            <p:nvPr/>
          </p:nvSpPr>
          <p:spPr>
            <a:xfrm rot="16200000">
              <a:off x="3399299" y="2607459"/>
              <a:ext cx="1470274" cy="276999"/>
            </a:xfrm>
            <a:prstGeom prst="rect">
              <a:avLst/>
            </a:prstGeom>
            <a:noFill/>
          </p:spPr>
          <p:txBody>
            <a:bodyPr wrap="none" rtlCol="0">
              <a:spAutoFit/>
            </a:bodyPr>
            <a:lstStyle/>
            <a:p>
              <a:pPr algn="ctr"/>
              <a:r>
                <a:rPr lang="en-GB" sz="1200" dirty="0" smtClean="0">
                  <a:solidFill>
                    <a:srgbClr val="363636"/>
                  </a:solidFill>
                </a:rPr>
                <a:t>Survival probability</a:t>
              </a:r>
              <a:endParaRPr lang="en-GB" sz="1200" dirty="0">
                <a:solidFill>
                  <a:srgbClr val="363636"/>
                </a:solidFill>
              </a:endParaRPr>
            </a:p>
          </p:txBody>
        </p:sp>
        <p:sp>
          <p:nvSpPr>
            <p:cNvPr id="30" name="TextBox 29"/>
            <p:cNvSpPr txBox="1"/>
            <p:nvPr/>
          </p:nvSpPr>
          <p:spPr>
            <a:xfrm>
              <a:off x="5761116" y="3985095"/>
              <a:ext cx="2184317" cy="276999"/>
            </a:xfrm>
            <a:prstGeom prst="rect">
              <a:avLst/>
            </a:prstGeom>
            <a:noFill/>
          </p:spPr>
          <p:txBody>
            <a:bodyPr wrap="none" rtlCol="0">
              <a:spAutoFit/>
            </a:bodyPr>
            <a:lstStyle/>
            <a:p>
              <a:pPr algn="ctr"/>
              <a:r>
                <a:rPr lang="en-GB" sz="1200" dirty="0" smtClean="0">
                  <a:solidFill>
                    <a:srgbClr val="363636"/>
                  </a:solidFill>
                </a:rPr>
                <a:t>Time to progression (months)</a:t>
              </a:r>
              <a:endParaRPr lang="en-GB" sz="1200" dirty="0">
                <a:solidFill>
                  <a:srgbClr val="363636"/>
                </a:solidFill>
              </a:endParaRPr>
            </a:p>
          </p:txBody>
        </p:sp>
        <p:sp>
          <p:nvSpPr>
            <p:cNvPr id="31" name="TextBox 30"/>
            <p:cNvSpPr txBox="1"/>
            <p:nvPr/>
          </p:nvSpPr>
          <p:spPr>
            <a:xfrm>
              <a:off x="4231749" y="1568490"/>
              <a:ext cx="397865" cy="276999"/>
            </a:xfrm>
            <a:prstGeom prst="rect">
              <a:avLst/>
            </a:prstGeom>
            <a:noFill/>
          </p:spPr>
          <p:txBody>
            <a:bodyPr wrap="none" rtlCol="0" anchor="ctr" anchorCtr="0">
              <a:spAutoFit/>
            </a:bodyPr>
            <a:lstStyle/>
            <a:p>
              <a:pPr algn="r"/>
              <a:r>
                <a:rPr lang="en-GB" sz="1200" dirty="0" smtClean="0">
                  <a:solidFill>
                    <a:srgbClr val="4D4D4D"/>
                  </a:solidFill>
                </a:rPr>
                <a:t>1.0</a:t>
              </a:r>
              <a:endParaRPr lang="en-GB" sz="1200" dirty="0">
                <a:solidFill>
                  <a:srgbClr val="4D4D4D"/>
                </a:solidFill>
              </a:endParaRPr>
            </a:p>
          </p:txBody>
        </p:sp>
        <p:sp>
          <p:nvSpPr>
            <p:cNvPr id="32" name="TextBox 31"/>
            <p:cNvSpPr txBox="1"/>
            <p:nvPr/>
          </p:nvSpPr>
          <p:spPr>
            <a:xfrm>
              <a:off x="4231749" y="1976915"/>
              <a:ext cx="397865" cy="276999"/>
            </a:xfrm>
            <a:prstGeom prst="rect">
              <a:avLst/>
            </a:prstGeom>
            <a:noFill/>
          </p:spPr>
          <p:txBody>
            <a:bodyPr wrap="none" rtlCol="0" anchor="ctr" anchorCtr="0">
              <a:spAutoFit/>
            </a:bodyPr>
            <a:lstStyle/>
            <a:p>
              <a:pPr algn="r"/>
              <a:r>
                <a:rPr lang="en-GB" sz="1200" dirty="0" smtClean="0">
                  <a:solidFill>
                    <a:srgbClr val="4D4D4D"/>
                  </a:solidFill>
                </a:rPr>
                <a:t>0.8</a:t>
              </a:r>
              <a:endParaRPr lang="en-GB" sz="1200" dirty="0">
                <a:solidFill>
                  <a:srgbClr val="4D4D4D"/>
                </a:solidFill>
              </a:endParaRPr>
            </a:p>
          </p:txBody>
        </p:sp>
        <p:sp>
          <p:nvSpPr>
            <p:cNvPr id="33" name="TextBox 32"/>
            <p:cNvSpPr txBox="1"/>
            <p:nvPr/>
          </p:nvSpPr>
          <p:spPr>
            <a:xfrm>
              <a:off x="4231749" y="2392655"/>
              <a:ext cx="397865" cy="276999"/>
            </a:xfrm>
            <a:prstGeom prst="rect">
              <a:avLst/>
            </a:prstGeom>
            <a:noFill/>
          </p:spPr>
          <p:txBody>
            <a:bodyPr wrap="none" rtlCol="0" anchor="ctr" anchorCtr="0">
              <a:spAutoFit/>
            </a:bodyPr>
            <a:lstStyle/>
            <a:p>
              <a:pPr algn="r"/>
              <a:r>
                <a:rPr lang="en-GB" sz="1200" dirty="0" smtClean="0">
                  <a:solidFill>
                    <a:srgbClr val="4D4D4D"/>
                  </a:solidFill>
                </a:rPr>
                <a:t>0.6</a:t>
              </a:r>
              <a:endParaRPr lang="en-GB" sz="1200" dirty="0">
                <a:solidFill>
                  <a:srgbClr val="4D4D4D"/>
                </a:solidFill>
              </a:endParaRPr>
            </a:p>
          </p:txBody>
        </p:sp>
        <p:sp>
          <p:nvSpPr>
            <p:cNvPr id="34" name="TextBox 33"/>
            <p:cNvSpPr txBox="1"/>
            <p:nvPr/>
          </p:nvSpPr>
          <p:spPr>
            <a:xfrm>
              <a:off x="4231749" y="2808395"/>
              <a:ext cx="397865" cy="276999"/>
            </a:xfrm>
            <a:prstGeom prst="rect">
              <a:avLst/>
            </a:prstGeom>
            <a:noFill/>
          </p:spPr>
          <p:txBody>
            <a:bodyPr wrap="none" rtlCol="0" anchor="ctr" anchorCtr="0">
              <a:spAutoFit/>
            </a:bodyPr>
            <a:lstStyle/>
            <a:p>
              <a:pPr algn="r"/>
              <a:r>
                <a:rPr lang="en-GB" sz="1200" dirty="0" smtClean="0">
                  <a:solidFill>
                    <a:srgbClr val="4D4D4D"/>
                  </a:solidFill>
                </a:rPr>
                <a:t>0.4</a:t>
              </a:r>
              <a:endParaRPr lang="en-GB" sz="1200" dirty="0">
                <a:solidFill>
                  <a:srgbClr val="4D4D4D"/>
                </a:solidFill>
              </a:endParaRPr>
            </a:p>
          </p:txBody>
        </p:sp>
        <p:sp>
          <p:nvSpPr>
            <p:cNvPr id="35" name="TextBox 34"/>
            <p:cNvSpPr txBox="1"/>
            <p:nvPr/>
          </p:nvSpPr>
          <p:spPr>
            <a:xfrm>
              <a:off x="4231749" y="3224135"/>
              <a:ext cx="397865" cy="276999"/>
            </a:xfrm>
            <a:prstGeom prst="rect">
              <a:avLst/>
            </a:prstGeom>
            <a:noFill/>
          </p:spPr>
          <p:txBody>
            <a:bodyPr wrap="none" rtlCol="0" anchor="ctr" anchorCtr="0">
              <a:spAutoFit/>
            </a:bodyPr>
            <a:lstStyle/>
            <a:p>
              <a:pPr algn="r"/>
              <a:r>
                <a:rPr lang="en-GB" sz="1200" dirty="0" smtClean="0">
                  <a:solidFill>
                    <a:srgbClr val="4D4D4D"/>
                  </a:solidFill>
                </a:rPr>
                <a:t>0.2</a:t>
              </a:r>
              <a:endParaRPr lang="en-GB" sz="1200" dirty="0">
                <a:solidFill>
                  <a:srgbClr val="4D4D4D"/>
                </a:solidFill>
              </a:endParaRPr>
            </a:p>
          </p:txBody>
        </p:sp>
        <p:sp>
          <p:nvSpPr>
            <p:cNvPr id="36" name="TextBox 35"/>
            <p:cNvSpPr txBox="1"/>
            <p:nvPr/>
          </p:nvSpPr>
          <p:spPr>
            <a:xfrm>
              <a:off x="4359989" y="3639875"/>
              <a:ext cx="269625" cy="276999"/>
            </a:xfrm>
            <a:prstGeom prst="rect">
              <a:avLst/>
            </a:prstGeom>
            <a:noFill/>
          </p:spPr>
          <p:txBody>
            <a:bodyPr wrap="none" rtlCol="0" anchor="ctr" anchorCtr="0">
              <a:spAutoFit/>
            </a:bodyPr>
            <a:lstStyle/>
            <a:p>
              <a:pPr algn="r"/>
              <a:r>
                <a:rPr lang="en-GB" sz="1200" dirty="0" smtClean="0">
                  <a:solidFill>
                    <a:srgbClr val="4D4D4D"/>
                  </a:solidFill>
                </a:rPr>
                <a:t>0</a:t>
              </a:r>
              <a:endParaRPr lang="en-GB" sz="1200" dirty="0">
                <a:solidFill>
                  <a:srgbClr val="4D4D4D"/>
                </a:solidFill>
              </a:endParaRPr>
            </a:p>
          </p:txBody>
        </p:sp>
        <p:sp>
          <p:nvSpPr>
            <p:cNvPr id="37" name="TextBox 36"/>
            <p:cNvSpPr txBox="1"/>
            <p:nvPr/>
          </p:nvSpPr>
          <p:spPr>
            <a:xfrm>
              <a:off x="4723869" y="3821438"/>
              <a:ext cx="269625" cy="276999"/>
            </a:xfrm>
            <a:prstGeom prst="rect">
              <a:avLst/>
            </a:prstGeom>
            <a:noFill/>
          </p:spPr>
          <p:txBody>
            <a:bodyPr wrap="none" rtlCol="0" anchor="ctr" anchorCtr="0">
              <a:spAutoFit/>
            </a:bodyPr>
            <a:lstStyle/>
            <a:p>
              <a:pPr algn="ctr"/>
              <a:r>
                <a:rPr lang="en-GB" sz="1200" dirty="0" smtClean="0">
                  <a:solidFill>
                    <a:srgbClr val="4D4D4D"/>
                  </a:solidFill>
                </a:rPr>
                <a:t>0</a:t>
              </a:r>
              <a:endParaRPr lang="en-GB" sz="1200" dirty="0">
                <a:solidFill>
                  <a:srgbClr val="4D4D4D"/>
                </a:solidFill>
              </a:endParaRPr>
            </a:p>
          </p:txBody>
        </p:sp>
        <p:sp>
          <p:nvSpPr>
            <p:cNvPr id="38" name="TextBox 37"/>
            <p:cNvSpPr txBox="1"/>
            <p:nvPr/>
          </p:nvSpPr>
          <p:spPr>
            <a:xfrm>
              <a:off x="4969529" y="3821438"/>
              <a:ext cx="269625" cy="276999"/>
            </a:xfrm>
            <a:prstGeom prst="rect">
              <a:avLst/>
            </a:prstGeom>
            <a:noFill/>
          </p:spPr>
          <p:txBody>
            <a:bodyPr wrap="none" rtlCol="0" anchor="ctr" anchorCtr="0">
              <a:spAutoFit/>
            </a:bodyPr>
            <a:lstStyle/>
            <a:p>
              <a:pPr algn="ctr"/>
              <a:r>
                <a:rPr lang="en-GB" sz="1200" dirty="0" smtClean="0">
                  <a:solidFill>
                    <a:srgbClr val="4D4D4D"/>
                  </a:solidFill>
                </a:rPr>
                <a:t>1</a:t>
              </a:r>
              <a:endParaRPr lang="en-GB" sz="1200" dirty="0">
                <a:solidFill>
                  <a:srgbClr val="4D4D4D"/>
                </a:solidFill>
              </a:endParaRPr>
            </a:p>
          </p:txBody>
        </p:sp>
        <p:sp>
          <p:nvSpPr>
            <p:cNvPr id="39" name="TextBox 38"/>
            <p:cNvSpPr txBox="1"/>
            <p:nvPr/>
          </p:nvSpPr>
          <p:spPr>
            <a:xfrm>
              <a:off x="5209804" y="3821438"/>
              <a:ext cx="269625" cy="276999"/>
            </a:xfrm>
            <a:prstGeom prst="rect">
              <a:avLst/>
            </a:prstGeom>
            <a:noFill/>
          </p:spPr>
          <p:txBody>
            <a:bodyPr wrap="none" rtlCol="0" anchor="ctr" anchorCtr="0">
              <a:spAutoFit/>
            </a:bodyPr>
            <a:lstStyle/>
            <a:p>
              <a:pPr algn="ctr"/>
              <a:r>
                <a:rPr lang="en-GB" sz="1200" dirty="0" smtClean="0">
                  <a:solidFill>
                    <a:srgbClr val="4D4D4D"/>
                  </a:solidFill>
                </a:rPr>
                <a:t>2</a:t>
              </a:r>
              <a:endParaRPr lang="en-GB" sz="1200" dirty="0">
                <a:solidFill>
                  <a:srgbClr val="4D4D4D"/>
                </a:solidFill>
              </a:endParaRPr>
            </a:p>
          </p:txBody>
        </p:sp>
        <p:sp>
          <p:nvSpPr>
            <p:cNvPr id="40" name="TextBox 39"/>
            <p:cNvSpPr txBox="1"/>
            <p:nvPr/>
          </p:nvSpPr>
          <p:spPr>
            <a:xfrm>
              <a:off x="5927854" y="3821438"/>
              <a:ext cx="269625" cy="276999"/>
            </a:xfrm>
            <a:prstGeom prst="rect">
              <a:avLst/>
            </a:prstGeom>
            <a:noFill/>
          </p:spPr>
          <p:txBody>
            <a:bodyPr wrap="none" rtlCol="0" anchor="ctr" anchorCtr="0">
              <a:spAutoFit/>
            </a:bodyPr>
            <a:lstStyle/>
            <a:p>
              <a:pPr algn="ctr"/>
              <a:r>
                <a:rPr lang="en-GB" sz="1200" dirty="0" smtClean="0">
                  <a:solidFill>
                    <a:srgbClr val="4D4D4D"/>
                  </a:solidFill>
                </a:rPr>
                <a:t>5</a:t>
              </a:r>
              <a:endParaRPr lang="en-GB" sz="1200" dirty="0">
                <a:solidFill>
                  <a:srgbClr val="4D4D4D"/>
                </a:solidFill>
              </a:endParaRPr>
            </a:p>
          </p:txBody>
        </p:sp>
        <p:sp>
          <p:nvSpPr>
            <p:cNvPr id="41" name="TextBox 40"/>
            <p:cNvSpPr txBox="1"/>
            <p:nvPr/>
          </p:nvSpPr>
          <p:spPr>
            <a:xfrm>
              <a:off x="6431374" y="3821438"/>
              <a:ext cx="269625" cy="276999"/>
            </a:xfrm>
            <a:prstGeom prst="rect">
              <a:avLst/>
            </a:prstGeom>
            <a:noFill/>
          </p:spPr>
          <p:txBody>
            <a:bodyPr wrap="none" rtlCol="0" anchor="ctr" anchorCtr="0">
              <a:spAutoFit/>
            </a:bodyPr>
            <a:lstStyle/>
            <a:p>
              <a:pPr algn="ctr"/>
              <a:r>
                <a:rPr lang="en-GB" sz="1200" dirty="0" smtClean="0">
                  <a:solidFill>
                    <a:srgbClr val="4D4D4D"/>
                  </a:solidFill>
                </a:rPr>
                <a:t>7</a:t>
              </a:r>
              <a:endParaRPr lang="en-GB" sz="1200" dirty="0">
                <a:solidFill>
                  <a:srgbClr val="4D4D4D"/>
                </a:solidFill>
              </a:endParaRPr>
            </a:p>
          </p:txBody>
        </p:sp>
        <p:sp>
          <p:nvSpPr>
            <p:cNvPr id="42" name="TextBox 41"/>
            <p:cNvSpPr txBox="1"/>
            <p:nvPr/>
          </p:nvSpPr>
          <p:spPr>
            <a:xfrm>
              <a:off x="6920264" y="3821438"/>
              <a:ext cx="269625" cy="276999"/>
            </a:xfrm>
            <a:prstGeom prst="rect">
              <a:avLst/>
            </a:prstGeom>
            <a:noFill/>
          </p:spPr>
          <p:txBody>
            <a:bodyPr wrap="none" rtlCol="0" anchor="ctr" anchorCtr="0">
              <a:spAutoFit/>
            </a:bodyPr>
            <a:lstStyle/>
            <a:p>
              <a:pPr algn="ctr"/>
              <a:r>
                <a:rPr lang="en-GB" sz="1200" dirty="0" smtClean="0">
                  <a:solidFill>
                    <a:srgbClr val="4D4D4D"/>
                  </a:solidFill>
                </a:rPr>
                <a:t>9</a:t>
              </a:r>
              <a:endParaRPr lang="en-GB" sz="1200" dirty="0">
                <a:solidFill>
                  <a:srgbClr val="4D4D4D"/>
                </a:solidFill>
              </a:endParaRPr>
            </a:p>
          </p:txBody>
        </p:sp>
        <p:sp>
          <p:nvSpPr>
            <p:cNvPr id="43" name="TextBox 42"/>
            <p:cNvSpPr txBox="1"/>
            <p:nvPr/>
          </p:nvSpPr>
          <p:spPr>
            <a:xfrm>
              <a:off x="7357751" y="3821438"/>
              <a:ext cx="343172" cy="276999"/>
            </a:xfrm>
            <a:prstGeom prst="rect">
              <a:avLst/>
            </a:prstGeom>
            <a:noFill/>
          </p:spPr>
          <p:txBody>
            <a:bodyPr wrap="none" rtlCol="0" anchor="ctr" anchorCtr="0">
              <a:spAutoFit/>
            </a:bodyPr>
            <a:lstStyle/>
            <a:p>
              <a:pPr algn="ctr"/>
              <a:r>
                <a:rPr lang="en-GB" sz="1200" dirty="0" smtClean="0">
                  <a:solidFill>
                    <a:srgbClr val="4D4D4D"/>
                  </a:solidFill>
                </a:rPr>
                <a:t>11</a:t>
              </a:r>
              <a:endParaRPr lang="en-GB" sz="1200" dirty="0">
                <a:solidFill>
                  <a:srgbClr val="4D4D4D"/>
                </a:solidFill>
              </a:endParaRPr>
            </a:p>
          </p:txBody>
        </p:sp>
        <p:sp>
          <p:nvSpPr>
            <p:cNvPr id="44" name="TextBox 43"/>
            <p:cNvSpPr txBox="1"/>
            <p:nvPr/>
          </p:nvSpPr>
          <p:spPr>
            <a:xfrm>
              <a:off x="7851705" y="3821438"/>
              <a:ext cx="354584" cy="276999"/>
            </a:xfrm>
            <a:prstGeom prst="rect">
              <a:avLst/>
            </a:prstGeom>
            <a:noFill/>
          </p:spPr>
          <p:txBody>
            <a:bodyPr wrap="none" rtlCol="0" anchor="ctr" anchorCtr="0">
              <a:spAutoFit/>
            </a:bodyPr>
            <a:lstStyle/>
            <a:p>
              <a:pPr algn="ctr"/>
              <a:r>
                <a:rPr lang="en-GB" sz="1200" dirty="0" smtClean="0">
                  <a:solidFill>
                    <a:srgbClr val="4D4D4D"/>
                  </a:solidFill>
                </a:rPr>
                <a:t>13</a:t>
              </a:r>
              <a:endParaRPr lang="en-GB" sz="1200" dirty="0">
                <a:solidFill>
                  <a:srgbClr val="4D4D4D"/>
                </a:solidFill>
              </a:endParaRPr>
            </a:p>
          </p:txBody>
        </p:sp>
        <p:sp>
          <p:nvSpPr>
            <p:cNvPr id="45" name="TextBox 44"/>
            <p:cNvSpPr txBox="1"/>
            <p:nvPr/>
          </p:nvSpPr>
          <p:spPr>
            <a:xfrm>
              <a:off x="8345015" y="3821438"/>
              <a:ext cx="354584" cy="276999"/>
            </a:xfrm>
            <a:prstGeom prst="rect">
              <a:avLst/>
            </a:prstGeom>
            <a:noFill/>
          </p:spPr>
          <p:txBody>
            <a:bodyPr wrap="none" rtlCol="0" anchor="ctr" anchorCtr="0">
              <a:spAutoFit/>
            </a:bodyPr>
            <a:lstStyle/>
            <a:p>
              <a:pPr algn="ctr"/>
              <a:r>
                <a:rPr lang="en-GB" sz="1200" dirty="0" smtClean="0">
                  <a:solidFill>
                    <a:srgbClr val="4D4D4D"/>
                  </a:solidFill>
                </a:rPr>
                <a:t>15</a:t>
              </a:r>
              <a:endParaRPr lang="en-GB" sz="1200" dirty="0">
                <a:solidFill>
                  <a:srgbClr val="4D4D4D"/>
                </a:solidFill>
              </a:endParaRPr>
            </a:p>
          </p:txBody>
        </p:sp>
        <p:sp>
          <p:nvSpPr>
            <p:cNvPr id="46" name="TextBox 45"/>
            <p:cNvSpPr txBox="1"/>
            <p:nvPr/>
          </p:nvSpPr>
          <p:spPr>
            <a:xfrm>
              <a:off x="5460379" y="3821438"/>
              <a:ext cx="269625" cy="276999"/>
            </a:xfrm>
            <a:prstGeom prst="rect">
              <a:avLst/>
            </a:prstGeom>
            <a:noFill/>
          </p:spPr>
          <p:txBody>
            <a:bodyPr wrap="none" rtlCol="0" anchor="ctr" anchorCtr="0">
              <a:spAutoFit/>
            </a:bodyPr>
            <a:lstStyle/>
            <a:p>
              <a:pPr algn="ctr"/>
              <a:r>
                <a:rPr lang="en-GB" sz="1200" dirty="0" smtClean="0">
                  <a:solidFill>
                    <a:srgbClr val="4D4D4D"/>
                  </a:solidFill>
                </a:rPr>
                <a:t>3</a:t>
              </a:r>
              <a:endParaRPr lang="en-GB" sz="1200" dirty="0">
                <a:solidFill>
                  <a:srgbClr val="4D4D4D"/>
                </a:solidFill>
              </a:endParaRPr>
            </a:p>
          </p:txBody>
        </p:sp>
        <p:sp>
          <p:nvSpPr>
            <p:cNvPr id="47" name="Line 19"/>
            <p:cNvSpPr>
              <a:spLocks noChangeShapeType="1"/>
            </p:cNvSpPr>
            <p:nvPr/>
          </p:nvSpPr>
          <p:spPr bwMode="auto">
            <a:xfrm>
              <a:off x="5838079" y="3779787"/>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8" name="TextBox 47"/>
            <p:cNvSpPr txBox="1"/>
            <p:nvPr/>
          </p:nvSpPr>
          <p:spPr>
            <a:xfrm>
              <a:off x="5705104" y="3821438"/>
              <a:ext cx="269625" cy="276999"/>
            </a:xfrm>
            <a:prstGeom prst="rect">
              <a:avLst/>
            </a:prstGeom>
            <a:noFill/>
          </p:spPr>
          <p:txBody>
            <a:bodyPr wrap="none" rtlCol="0" anchor="ctr" anchorCtr="0">
              <a:spAutoFit/>
            </a:bodyPr>
            <a:lstStyle/>
            <a:p>
              <a:pPr algn="ctr"/>
              <a:r>
                <a:rPr lang="en-GB" sz="1200" dirty="0" smtClean="0">
                  <a:solidFill>
                    <a:srgbClr val="4D4D4D"/>
                  </a:solidFill>
                </a:rPr>
                <a:t>4</a:t>
              </a:r>
              <a:endParaRPr lang="en-GB" sz="1200" dirty="0">
                <a:solidFill>
                  <a:srgbClr val="4D4D4D"/>
                </a:solidFill>
              </a:endParaRPr>
            </a:p>
          </p:txBody>
        </p:sp>
        <p:sp>
          <p:nvSpPr>
            <p:cNvPr id="49" name="Line 19"/>
            <p:cNvSpPr>
              <a:spLocks noChangeShapeType="1"/>
            </p:cNvSpPr>
            <p:nvPr/>
          </p:nvSpPr>
          <p:spPr bwMode="auto">
            <a:xfrm>
              <a:off x="6320679" y="3779787"/>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0" name="TextBox 49"/>
            <p:cNvSpPr txBox="1"/>
            <p:nvPr/>
          </p:nvSpPr>
          <p:spPr>
            <a:xfrm>
              <a:off x="6187704" y="3821438"/>
              <a:ext cx="269625" cy="276999"/>
            </a:xfrm>
            <a:prstGeom prst="rect">
              <a:avLst/>
            </a:prstGeom>
            <a:noFill/>
          </p:spPr>
          <p:txBody>
            <a:bodyPr wrap="none" rtlCol="0" anchor="ctr" anchorCtr="0">
              <a:spAutoFit/>
            </a:bodyPr>
            <a:lstStyle/>
            <a:p>
              <a:pPr algn="ctr"/>
              <a:r>
                <a:rPr lang="en-GB" sz="1200" dirty="0" smtClean="0">
                  <a:solidFill>
                    <a:srgbClr val="4D4D4D"/>
                  </a:solidFill>
                </a:rPr>
                <a:t>6</a:t>
              </a:r>
              <a:endParaRPr lang="en-GB" sz="1200" dirty="0">
                <a:solidFill>
                  <a:srgbClr val="4D4D4D"/>
                </a:solidFill>
              </a:endParaRPr>
            </a:p>
          </p:txBody>
        </p:sp>
        <p:sp>
          <p:nvSpPr>
            <p:cNvPr id="51" name="Line 19"/>
            <p:cNvSpPr>
              <a:spLocks noChangeShapeType="1"/>
            </p:cNvSpPr>
            <p:nvPr/>
          </p:nvSpPr>
          <p:spPr bwMode="auto">
            <a:xfrm>
              <a:off x="6803279" y="3779787"/>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2" name="TextBox 51"/>
            <p:cNvSpPr txBox="1"/>
            <p:nvPr/>
          </p:nvSpPr>
          <p:spPr>
            <a:xfrm>
              <a:off x="6670304" y="3821438"/>
              <a:ext cx="269625" cy="276999"/>
            </a:xfrm>
            <a:prstGeom prst="rect">
              <a:avLst/>
            </a:prstGeom>
            <a:noFill/>
          </p:spPr>
          <p:txBody>
            <a:bodyPr wrap="none" rtlCol="0" anchor="ctr" anchorCtr="0">
              <a:spAutoFit/>
            </a:bodyPr>
            <a:lstStyle/>
            <a:p>
              <a:pPr algn="ctr"/>
              <a:r>
                <a:rPr lang="en-GB" sz="1200" dirty="0" smtClean="0">
                  <a:solidFill>
                    <a:srgbClr val="4D4D4D"/>
                  </a:solidFill>
                </a:rPr>
                <a:t>8</a:t>
              </a:r>
              <a:endParaRPr lang="en-GB" sz="1200" dirty="0">
                <a:solidFill>
                  <a:srgbClr val="4D4D4D"/>
                </a:solidFill>
              </a:endParaRPr>
            </a:p>
          </p:txBody>
        </p:sp>
        <p:sp>
          <p:nvSpPr>
            <p:cNvPr id="53" name="Line 19"/>
            <p:cNvSpPr>
              <a:spLocks noChangeShapeType="1"/>
            </p:cNvSpPr>
            <p:nvPr/>
          </p:nvSpPr>
          <p:spPr bwMode="auto">
            <a:xfrm>
              <a:off x="7285879" y="3779787"/>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4" name="TextBox 53"/>
            <p:cNvSpPr txBox="1"/>
            <p:nvPr/>
          </p:nvSpPr>
          <p:spPr>
            <a:xfrm>
              <a:off x="7110425" y="3821438"/>
              <a:ext cx="354584" cy="276999"/>
            </a:xfrm>
            <a:prstGeom prst="rect">
              <a:avLst/>
            </a:prstGeom>
            <a:noFill/>
          </p:spPr>
          <p:txBody>
            <a:bodyPr wrap="none" rtlCol="0" anchor="ctr" anchorCtr="0">
              <a:spAutoFit/>
            </a:bodyPr>
            <a:lstStyle/>
            <a:p>
              <a:pPr algn="ctr"/>
              <a:r>
                <a:rPr lang="en-GB" sz="1200" dirty="0" smtClean="0">
                  <a:solidFill>
                    <a:srgbClr val="4D4D4D"/>
                  </a:solidFill>
                </a:rPr>
                <a:t>10</a:t>
              </a:r>
              <a:endParaRPr lang="en-GB" sz="1200" dirty="0">
                <a:solidFill>
                  <a:srgbClr val="4D4D4D"/>
                </a:solidFill>
              </a:endParaRPr>
            </a:p>
          </p:txBody>
        </p:sp>
        <p:sp>
          <p:nvSpPr>
            <p:cNvPr id="55" name="Line 19"/>
            <p:cNvSpPr>
              <a:spLocks noChangeShapeType="1"/>
            </p:cNvSpPr>
            <p:nvPr/>
          </p:nvSpPr>
          <p:spPr bwMode="auto">
            <a:xfrm>
              <a:off x="7768479" y="3779787"/>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6" name="TextBox 55"/>
            <p:cNvSpPr txBox="1"/>
            <p:nvPr/>
          </p:nvSpPr>
          <p:spPr>
            <a:xfrm>
              <a:off x="7593025" y="3821438"/>
              <a:ext cx="354584" cy="276999"/>
            </a:xfrm>
            <a:prstGeom prst="rect">
              <a:avLst/>
            </a:prstGeom>
            <a:noFill/>
          </p:spPr>
          <p:txBody>
            <a:bodyPr wrap="none" rtlCol="0" anchor="ctr" anchorCtr="0">
              <a:spAutoFit/>
            </a:bodyPr>
            <a:lstStyle/>
            <a:p>
              <a:pPr algn="ctr"/>
              <a:r>
                <a:rPr lang="en-GB" sz="1200" dirty="0" smtClean="0">
                  <a:solidFill>
                    <a:srgbClr val="4D4D4D"/>
                  </a:solidFill>
                </a:rPr>
                <a:t>12</a:t>
              </a:r>
              <a:endParaRPr lang="en-GB" sz="1200" dirty="0">
                <a:solidFill>
                  <a:srgbClr val="4D4D4D"/>
                </a:solidFill>
              </a:endParaRPr>
            </a:p>
          </p:txBody>
        </p:sp>
        <p:sp>
          <p:nvSpPr>
            <p:cNvPr id="57" name="Line 19"/>
            <p:cNvSpPr>
              <a:spLocks noChangeShapeType="1"/>
            </p:cNvSpPr>
            <p:nvPr/>
          </p:nvSpPr>
          <p:spPr bwMode="auto">
            <a:xfrm>
              <a:off x="8251079" y="3779787"/>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8" name="TextBox 57"/>
            <p:cNvSpPr txBox="1"/>
            <p:nvPr/>
          </p:nvSpPr>
          <p:spPr>
            <a:xfrm>
              <a:off x="8075625" y="3821438"/>
              <a:ext cx="354584" cy="276999"/>
            </a:xfrm>
            <a:prstGeom prst="rect">
              <a:avLst/>
            </a:prstGeom>
            <a:noFill/>
          </p:spPr>
          <p:txBody>
            <a:bodyPr wrap="none" rtlCol="0" anchor="ctr" anchorCtr="0">
              <a:spAutoFit/>
            </a:bodyPr>
            <a:lstStyle/>
            <a:p>
              <a:pPr algn="ctr"/>
              <a:r>
                <a:rPr lang="en-GB" sz="1200" dirty="0" smtClean="0">
                  <a:solidFill>
                    <a:srgbClr val="4D4D4D"/>
                  </a:solidFill>
                </a:rPr>
                <a:t>14</a:t>
              </a:r>
              <a:endParaRPr lang="en-GB" sz="1200" dirty="0">
                <a:solidFill>
                  <a:srgbClr val="4D4D4D"/>
                </a:solidFill>
              </a:endParaRPr>
            </a:p>
          </p:txBody>
        </p:sp>
        <p:sp>
          <p:nvSpPr>
            <p:cNvPr id="59" name="Line 19"/>
            <p:cNvSpPr>
              <a:spLocks noChangeShapeType="1"/>
            </p:cNvSpPr>
            <p:nvPr/>
          </p:nvSpPr>
          <p:spPr bwMode="auto">
            <a:xfrm>
              <a:off x="6067491" y="3801045"/>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0" name="Freeform 59"/>
            <p:cNvSpPr>
              <a:spLocks/>
            </p:cNvSpPr>
            <p:nvPr/>
          </p:nvSpPr>
          <p:spPr bwMode="auto">
            <a:xfrm>
              <a:off x="4860179" y="1700162"/>
              <a:ext cx="3839420" cy="1662472"/>
            </a:xfrm>
            <a:custGeom>
              <a:avLst/>
              <a:gdLst>
                <a:gd name="T0" fmla="*/ 304 w 304"/>
                <a:gd name="T1" fmla="*/ 130 h 130"/>
                <a:gd name="T2" fmla="*/ 189 w 304"/>
                <a:gd name="T3" fmla="*/ 130 h 130"/>
                <a:gd name="T4" fmla="*/ 189 w 304"/>
                <a:gd name="T5" fmla="*/ 115 h 130"/>
                <a:gd name="T6" fmla="*/ 151 w 304"/>
                <a:gd name="T7" fmla="*/ 115 h 130"/>
                <a:gd name="T8" fmla="*/ 151 w 304"/>
                <a:gd name="T9" fmla="*/ 103 h 130"/>
                <a:gd name="T10" fmla="*/ 141 w 304"/>
                <a:gd name="T11" fmla="*/ 103 h 130"/>
                <a:gd name="T12" fmla="*/ 141 w 304"/>
                <a:gd name="T13" fmla="*/ 92 h 130"/>
                <a:gd name="T14" fmla="*/ 108 w 304"/>
                <a:gd name="T15" fmla="*/ 92 h 130"/>
                <a:gd name="T16" fmla="*/ 108 w 304"/>
                <a:gd name="T17" fmla="*/ 84 h 130"/>
                <a:gd name="T18" fmla="*/ 105 w 304"/>
                <a:gd name="T19" fmla="*/ 84 h 130"/>
                <a:gd name="T20" fmla="*/ 105 w 304"/>
                <a:gd name="T21" fmla="*/ 77 h 130"/>
                <a:gd name="T22" fmla="*/ 96 w 304"/>
                <a:gd name="T23" fmla="*/ 77 h 130"/>
                <a:gd name="T24" fmla="*/ 96 w 304"/>
                <a:gd name="T25" fmla="*/ 70 h 130"/>
                <a:gd name="T26" fmla="*/ 92 w 304"/>
                <a:gd name="T27" fmla="*/ 70 h 130"/>
                <a:gd name="T28" fmla="*/ 92 w 304"/>
                <a:gd name="T29" fmla="*/ 63 h 130"/>
                <a:gd name="T30" fmla="*/ 79 w 304"/>
                <a:gd name="T31" fmla="*/ 63 h 130"/>
                <a:gd name="T32" fmla="*/ 79 w 304"/>
                <a:gd name="T33" fmla="*/ 56 h 130"/>
                <a:gd name="T34" fmla="*/ 74 w 304"/>
                <a:gd name="T35" fmla="*/ 56 h 130"/>
                <a:gd name="T36" fmla="*/ 74 w 304"/>
                <a:gd name="T37" fmla="*/ 48 h 130"/>
                <a:gd name="T38" fmla="*/ 71 w 304"/>
                <a:gd name="T39" fmla="*/ 48 h 130"/>
                <a:gd name="T40" fmla="*/ 71 w 304"/>
                <a:gd name="T41" fmla="*/ 42 h 130"/>
                <a:gd name="T42" fmla="*/ 38 w 304"/>
                <a:gd name="T43" fmla="*/ 42 h 130"/>
                <a:gd name="T44" fmla="*/ 38 w 304"/>
                <a:gd name="T45" fmla="*/ 35 h 130"/>
                <a:gd name="T46" fmla="*/ 36 w 304"/>
                <a:gd name="T47" fmla="*/ 35 h 130"/>
                <a:gd name="T48" fmla="*/ 36 w 304"/>
                <a:gd name="T49" fmla="*/ 28 h 130"/>
                <a:gd name="T50" fmla="*/ 36 w 304"/>
                <a:gd name="T51" fmla="*/ 21 h 130"/>
                <a:gd name="T52" fmla="*/ 32 w 304"/>
                <a:gd name="T53" fmla="*/ 21 h 130"/>
                <a:gd name="T54" fmla="*/ 32 w 304"/>
                <a:gd name="T55" fmla="*/ 15 h 130"/>
                <a:gd name="T56" fmla="*/ 15 w 304"/>
                <a:gd name="T57" fmla="*/ 15 h 130"/>
                <a:gd name="T58" fmla="*/ 15 w 304"/>
                <a:gd name="T59" fmla="*/ 7 h 130"/>
                <a:gd name="T60" fmla="*/ 12 w 304"/>
                <a:gd name="T61" fmla="*/ 7 h 130"/>
                <a:gd name="T62" fmla="*/ 12 w 304"/>
                <a:gd name="T63" fmla="*/ 0 h 130"/>
                <a:gd name="T64" fmla="*/ 0 w 304"/>
                <a:gd name="T6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4" h="130">
                  <a:moveTo>
                    <a:pt x="304" y="130"/>
                  </a:moveTo>
                  <a:lnTo>
                    <a:pt x="189" y="130"/>
                  </a:lnTo>
                  <a:lnTo>
                    <a:pt x="189" y="115"/>
                  </a:lnTo>
                  <a:lnTo>
                    <a:pt x="151" y="115"/>
                  </a:lnTo>
                  <a:lnTo>
                    <a:pt x="151" y="103"/>
                  </a:lnTo>
                  <a:lnTo>
                    <a:pt x="141" y="103"/>
                  </a:lnTo>
                  <a:lnTo>
                    <a:pt x="141" y="92"/>
                  </a:lnTo>
                  <a:lnTo>
                    <a:pt x="108" y="92"/>
                  </a:lnTo>
                  <a:lnTo>
                    <a:pt x="108" y="84"/>
                  </a:lnTo>
                  <a:lnTo>
                    <a:pt x="105" y="84"/>
                  </a:lnTo>
                  <a:lnTo>
                    <a:pt x="105" y="77"/>
                  </a:lnTo>
                  <a:lnTo>
                    <a:pt x="96" y="77"/>
                  </a:lnTo>
                  <a:lnTo>
                    <a:pt x="96" y="70"/>
                  </a:lnTo>
                  <a:lnTo>
                    <a:pt x="92" y="70"/>
                  </a:lnTo>
                  <a:lnTo>
                    <a:pt x="92" y="63"/>
                  </a:lnTo>
                  <a:lnTo>
                    <a:pt x="79" y="63"/>
                  </a:lnTo>
                  <a:lnTo>
                    <a:pt x="79" y="56"/>
                  </a:lnTo>
                  <a:lnTo>
                    <a:pt x="74" y="56"/>
                  </a:lnTo>
                  <a:lnTo>
                    <a:pt x="74" y="48"/>
                  </a:lnTo>
                  <a:lnTo>
                    <a:pt x="71" y="48"/>
                  </a:lnTo>
                  <a:lnTo>
                    <a:pt x="71" y="42"/>
                  </a:lnTo>
                  <a:lnTo>
                    <a:pt x="38" y="42"/>
                  </a:lnTo>
                  <a:lnTo>
                    <a:pt x="38" y="35"/>
                  </a:lnTo>
                  <a:lnTo>
                    <a:pt x="36" y="35"/>
                  </a:lnTo>
                  <a:lnTo>
                    <a:pt x="36" y="28"/>
                  </a:lnTo>
                  <a:lnTo>
                    <a:pt x="36" y="21"/>
                  </a:lnTo>
                  <a:lnTo>
                    <a:pt x="32" y="21"/>
                  </a:lnTo>
                  <a:lnTo>
                    <a:pt x="32" y="15"/>
                  </a:lnTo>
                  <a:lnTo>
                    <a:pt x="15" y="15"/>
                  </a:lnTo>
                  <a:lnTo>
                    <a:pt x="15" y="7"/>
                  </a:lnTo>
                  <a:lnTo>
                    <a:pt x="12" y="7"/>
                  </a:lnTo>
                  <a:lnTo>
                    <a:pt x="12" y="0"/>
                  </a:lnTo>
                  <a:lnTo>
                    <a:pt x="0" y="0"/>
                  </a:lnTo>
                </a:path>
              </a:pathLst>
            </a:cu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61" name="Straight Connector 60"/>
            <p:cNvCxnSpPr/>
            <p:nvPr/>
          </p:nvCxnSpPr>
          <p:spPr>
            <a:xfrm>
              <a:off x="8705283" y="3329898"/>
              <a:ext cx="0" cy="55108"/>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2" name="Straight Connector 61"/>
            <p:cNvCxnSpPr/>
            <p:nvPr/>
          </p:nvCxnSpPr>
          <p:spPr>
            <a:xfrm>
              <a:off x="8667387" y="3329898"/>
              <a:ext cx="0" cy="55108"/>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3" name="Straight Connector 62"/>
            <p:cNvCxnSpPr/>
            <p:nvPr/>
          </p:nvCxnSpPr>
          <p:spPr>
            <a:xfrm>
              <a:off x="7055076" y="3142533"/>
              <a:ext cx="0" cy="55108"/>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4" name="Straight Connector 63"/>
            <p:cNvCxnSpPr/>
            <p:nvPr/>
          </p:nvCxnSpPr>
          <p:spPr>
            <a:xfrm>
              <a:off x="6430378" y="2852032"/>
              <a:ext cx="0" cy="55108"/>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5" name="Straight Connector 64"/>
            <p:cNvCxnSpPr/>
            <p:nvPr/>
          </p:nvCxnSpPr>
          <p:spPr>
            <a:xfrm>
              <a:off x="6347974" y="2852032"/>
              <a:ext cx="0" cy="55108"/>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6" name="Straight Connector 65"/>
            <p:cNvCxnSpPr/>
            <p:nvPr/>
          </p:nvCxnSpPr>
          <p:spPr>
            <a:xfrm>
              <a:off x="6265570" y="2852032"/>
              <a:ext cx="0" cy="55108"/>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7" name="Straight Connector 66"/>
            <p:cNvCxnSpPr/>
            <p:nvPr/>
          </p:nvCxnSpPr>
          <p:spPr>
            <a:xfrm>
              <a:off x="6143939" y="2658114"/>
              <a:ext cx="0" cy="55108"/>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8" name="Straight Connector 67"/>
            <p:cNvCxnSpPr/>
            <p:nvPr/>
          </p:nvCxnSpPr>
          <p:spPr>
            <a:xfrm>
              <a:off x="4674498" y="2745958"/>
              <a:ext cx="1530725" cy="0"/>
            </a:xfrm>
            <a:prstGeom prst="line">
              <a:avLst/>
            </a:prstGeom>
            <a:ln w="19050">
              <a:solidFill>
                <a:srgbClr val="B2C0D8"/>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205223" y="2745960"/>
              <a:ext cx="0" cy="1041342"/>
            </a:xfrm>
            <a:prstGeom prst="line">
              <a:avLst/>
            </a:prstGeom>
            <a:ln w="19050">
              <a:solidFill>
                <a:srgbClr val="B2C0D8"/>
              </a:solidFill>
              <a:prstDash val="sysDash"/>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6172995" y="2408044"/>
              <a:ext cx="2560316" cy="261610"/>
            </a:xfrm>
            <a:prstGeom prst="rect">
              <a:avLst/>
            </a:prstGeom>
            <a:noFill/>
          </p:spPr>
          <p:txBody>
            <a:bodyPr wrap="none" rtlCol="0">
              <a:spAutoFit/>
            </a:bodyPr>
            <a:lstStyle/>
            <a:p>
              <a:r>
                <a:rPr lang="en-GB" sz="1100" dirty="0" err="1" smtClean="0">
                  <a:solidFill>
                    <a:srgbClr val="4D4D4D"/>
                  </a:solidFill>
                </a:rPr>
                <a:t>mTTP</a:t>
              </a:r>
              <a:r>
                <a:rPr lang="en-GB" sz="1100" dirty="0" smtClean="0">
                  <a:solidFill>
                    <a:srgbClr val="4D4D4D"/>
                  </a:solidFill>
                </a:rPr>
                <a:t> 5.5 months (95%CI 3.68, 7.82)</a:t>
              </a:r>
              <a:endParaRPr lang="en-GB" sz="1100" dirty="0">
                <a:solidFill>
                  <a:srgbClr val="4D4D4D"/>
                </a:solidFill>
              </a:endParaRPr>
            </a:p>
          </p:txBody>
        </p:sp>
      </p:grpSp>
    </p:spTree>
    <p:extLst>
      <p:ext uri="{BB962C8B-B14F-4D97-AF65-F5344CB8AC3E}">
        <p14:creationId xmlns:p14="http://schemas.microsoft.com/office/powerpoint/2010/main" xmlns="" val="1083709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5" name="Content Placeholder 4"/>
          <p:cNvSpPr>
            <a:spLocks noGrp="1"/>
          </p:cNvSpPr>
          <p:nvPr>
            <p:ph idx="1"/>
          </p:nvPr>
        </p:nvSpPr>
        <p:spPr/>
        <p:txBody>
          <a:bodyPr/>
          <a:lstStyle/>
          <a:p>
            <a:pPr>
              <a:spcAft>
                <a:spcPts val="1200"/>
              </a:spcAft>
              <a:tabLst>
                <a:tab pos="8256588" algn="r"/>
              </a:tabLst>
            </a:pPr>
            <a:r>
              <a:rPr lang="en-GB" sz="2000" dirty="0" smtClean="0">
                <a:solidFill>
                  <a:schemeClr val="accent1"/>
                </a:solidFill>
              </a:rPr>
              <a:t>Colon cancer</a:t>
            </a:r>
            <a:r>
              <a:rPr lang="en-GB" sz="2000" u="dotted" dirty="0" smtClean="0">
                <a:solidFill>
                  <a:schemeClr val="accent1"/>
                </a:solidFill>
                <a:uFill>
                  <a:solidFill>
                    <a:schemeClr val="accent1"/>
                  </a:solidFill>
                </a:uFill>
              </a:rPr>
              <a:t>	</a:t>
            </a:r>
            <a:r>
              <a:rPr lang="en-GB" sz="2000" u="dotted" dirty="0" smtClean="0">
                <a:solidFill>
                  <a:schemeClr val="accent1"/>
                </a:solidFill>
                <a:uFill>
                  <a:solidFill>
                    <a:schemeClr val="accent1"/>
                  </a:solidFill>
                </a:uFill>
                <a:hlinkClick r:id="rId2" action="ppaction://hlinksldjump"/>
              </a:rPr>
              <a:t>6</a:t>
            </a:r>
            <a:endParaRPr lang="en-GB" sz="2000" dirty="0" smtClean="0">
              <a:solidFill>
                <a:schemeClr val="accent1"/>
              </a:solidFill>
            </a:endParaRPr>
          </a:p>
          <a:p>
            <a:pPr lvl="1">
              <a:spcAft>
                <a:spcPts val="1800"/>
              </a:spcAft>
              <a:tabLst>
                <a:tab pos="8256588" algn="r"/>
              </a:tabLst>
            </a:pPr>
            <a:r>
              <a:rPr lang="en-GB" sz="2000" dirty="0" smtClean="0">
                <a:solidFill>
                  <a:schemeClr val="accent1"/>
                </a:solidFill>
              </a:rPr>
              <a:t>Adjuvant therapy</a:t>
            </a:r>
            <a:r>
              <a:rPr lang="en-GB" sz="2000" u="dotted" dirty="0" smtClean="0">
                <a:solidFill>
                  <a:schemeClr val="accent1"/>
                </a:solidFill>
                <a:uFill>
                  <a:solidFill>
                    <a:schemeClr val="accent1"/>
                  </a:solidFill>
                </a:uFill>
              </a:rPr>
              <a:t>	</a:t>
            </a:r>
            <a:r>
              <a:rPr lang="en-GB" sz="2000" dirty="0" smtClean="0">
                <a:solidFill>
                  <a:schemeClr val="accent1"/>
                </a:solidFill>
                <a:hlinkClick r:id="rId3" action="ppaction://hlinksldjump"/>
              </a:rPr>
              <a:t>7</a:t>
            </a:r>
            <a:endParaRPr lang="en-GB" sz="2000" dirty="0" smtClean="0">
              <a:solidFill>
                <a:schemeClr val="accent1"/>
              </a:solidFill>
            </a:endParaRPr>
          </a:p>
          <a:p>
            <a:pPr>
              <a:spcAft>
                <a:spcPts val="1200"/>
              </a:spcAft>
              <a:tabLst>
                <a:tab pos="8256588" algn="r"/>
              </a:tabLst>
            </a:pPr>
            <a:r>
              <a:rPr lang="en-GB" sz="2000" dirty="0" smtClean="0">
                <a:solidFill>
                  <a:schemeClr val="accent1"/>
                </a:solidFill>
              </a:rPr>
              <a:t>Rectal cancer</a:t>
            </a:r>
            <a:r>
              <a:rPr lang="en-GB" sz="2000" u="dotted" dirty="0">
                <a:solidFill>
                  <a:schemeClr val="accent1"/>
                </a:solidFill>
                <a:uFill>
                  <a:solidFill>
                    <a:schemeClr val="accent1"/>
                  </a:solidFill>
                </a:uFill>
              </a:rPr>
              <a:t>	</a:t>
            </a:r>
            <a:r>
              <a:rPr lang="en-GB" sz="2000" u="dotted" dirty="0" smtClean="0">
                <a:solidFill>
                  <a:schemeClr val="accent1"/>
                </a:solidFill>
                <a:uFill>
                  <a:solidFill>
                    <a:schemeClr val="accent1"/>
                  </a:solidFill>
                </a:uFill>
                <a:hlinkClick r:id="rId4" action="ppaction://hlinksldjump"/>
              </a:rPr>
              <a:t>19</a:t>
            </a:r>
            <a:endParaRPr lang="en-GB" sz="2000" dirty="0">
              <a:solidFill>
                <a:schemeClr val="accent1"/>
              </a:solidFill>
            </a:endParaRPr>
          </a:p>
          <a:p>
            <a:pPr lvl="1">
              <a:spcAft>
                <a:spcPts val="600"/>
              </a:spcAft>
              <a:tabLst>
                <a:tab pos="8256588" algn="r"/>
              </a:tabLst>
            </a:pPr>
            <a:r>
              <a:rPr lang="en-GB" sz="2000" dirty="0" err="1">
                <a:solidFill>
                  <a:schemeClr val="accent1"/>
                </a:solidFill>
              </a:rPr>
              <a:t>Neoadjuvant</a:t>
            </a:r>
            <a:r>
              <a:rPr lang="en-GB" sz="2000" dirty="0">
                <a:solidFill>
                  <a:schemeClr val="accent1"/>
                </a:solidFill>
              </a:rPr>
              <a:t> therapy</a:t>
            </a:r>
            <a:r>
              <a:rPr lang="en-GB" sz="2000" u="dotted" dirty="0">
                <a:solidFill>
                  <a:schemeClr val="accent1"/>
                </a:solidFill>
                <a:uFill>
                  <a:solidFill>
                    <a:schemeClr val="accent1"/>
                  </a:solidFill>
                </a:uFill>
              </a:rPr>
              <a:t>	</a:t>
            </a:r>
            <a:r>
              <a:rPr lang="en-GB" sz="2000" dirty="0" smtClean="0">
                <a:solidFill>
                  <a:schemeClr val="accent1"/>
                </a:solidFill>
                <a:hlinkClick r:id="rId5" action="ppaction://hlinksldjump"/>
              </a:rPr>
              <a:t>20</a:t>
            </a:r>
            <a:endParaRPr lang="en-GB" sz="2000" dirty="0">
              <a:solidFill>
                <a:schemeClr val="accent1"/>
              </a:solidFill>
            </a:endParaRPr>
          </a:p>
          <a:p>
            <a:pPr lvl="1">
              <a:spcAft>
                <a:spcPts val="1800"/>
              </a:spcAft>
              <a:tabLst>
                <a:tab pos="8256588" algn="r"/>
              </a:tabLst>
            </a:pPr>
            <a:r>
              <a:rPr lang="en-GB" sz="2000" dirty="0">
                <a:solidFill>
                  <a:schemeClr val="accent1"/>
                </a:solidFill>
              </a:rPr>
              <a:t>Adjuvant </a:t>
            </a:r>
            <a:r>
              <a:rPr lang="en-GB" sz="2000" dirty="0" smtClean="0">
                <a:solidFill>
                  <a:schemeClr val="accent1"/>
                </a:solidFill>
              </a:rPr>
              <a:t>therapy</a:t>
            </a:r>
            <a:r>
              <a:rPr lang="en-GB" sz="2000" u="dotted" dirty="0" smtClean="0">
                <a:solidFill>
                  <a:schemeClr val="accent1"/>
                </a:solidFill>
                <a:uFill>
                  <a:solidFill>
                    <a:schemeClr val="accent1"/>
                  </a:solidFill>
                </a:uFill>
              </a:rPr>
              <a:t>	</a:t>
            </a:r>
            <a:r>
              <a:rPr lang="en-GB" sz="2000" u="dotted" dirty="0" smtClean="0">
                <a:solidFill>
                  <a:schemeClr val="accent1"/>
                </a:solidFill>
                <a:uFill>
                  <a:solidFill>
                    <a:schemeClr val="accent1"/>
                  </a:solidFill>
                </a:uFill>
                <a:hlinkClick r:id="rId6" action="ppaction://hlinksldjump"/>
              </a:rPr>
              <a:t>28</a:t>
            </a:r>
            <a:endParaRPr lang="en-GB" sz="2000" dirty="0">
              <a:solidFill>
                <a:schemeClr val="accent1"/>
              </a:solidFill>
            </a:endParaRPr>
          </a:p>
          <a:p>
            <a:pPr>
              <a:spcAft>
                <a:spcPts val="1800"/>
              </a:spcAft>
              <a:tabLst>
                <a:tab pos="8256588" algn="r"/>
              </a:tabLst>
            </a:pPr>
            <a:r>
              <a:rPr lang="en-GB" sz="2000" dirty="0" smtClean="0">
                <a:solidFill>
                  <a:schemeClr val="accent1"/>
                </a:solidFill>
              </a:rPr>
              <a:t>Anal cancer</a:t>
            </a:r>
            <a:r>
              <a:rPr lang="en-GB" sz="2000" u="dotted" dirty="0" smtClean="0">
                <a:solidFill>
                  <a:schemeClr val="accent1"/>
                </a:solidFill>
              </a:rPr>
              <a:t>	</a:t>
            </a:r>
            <a:r>
              <a:rPr lang="en-GB" sz="2000" dirty="0" smtClean="0">
                <a:solidFill>
                  <a:schemeClr val="accent1"/>
                </a:solidFill>
                <a:hlinkClick r:id="rId7" action="ppaction://hlinksldjump"/>
              </a:rPr>
              <a:t>32</a:t>
            </a:r>
            <a:endParaRPr lang="en-GB" sz="2000" dirty="0" smtClean="0">
              <a:solidFill>
                <a:schemeClr val="accent1"/>
              </a:solidFill>
            </a:endParaRPr>
          </a:p>
          <a:p>
            <a:pPr>
              <a:spcAft>
                <a:spcPts val="1800"/>
              </a:spcAft>
              <a:tabLst>
                <a:tab pos="8256588" algn="r"/>
              </a:tabLst>
            </a:pPr>
            <a:r>
              <a:rPr lang="en-GB" sz="2000" dirty="0" smtClean="0">
                <a:solidFill>
                  <a:schemeClr val="accent1"/>
                </a:solidFill>
              </a:rPr>
              <a:t>Colorectal </a:t>
            </a:r>
            <a:r>
              <a:rPr lang="en-GB" sz="2000" dirty="0">
                <a:solidFill>
                  <a:schemeClr val="accent1"/>
                </a:solidFill>
              </a:rPr>
              <a:t>cancer</a:t>
            </a:r>
            <a:r>
              <a:rPr lang="en-GB" sz="2000" u="dotted" dirty="0">
                <a:solidFill>
                  <a:schemeClr val="accent1"/>
                </a:solidFill>
                <a:uFill>
                  <a:solidFill>
                    <a:schemeClr val="accent1"/>
                  </a:solidFill>
                </a:uFill>
              </a:rPr>
              <a:t>	</a:t>
            </a:r>
            <a:r>
              <a:rPr lang="en-GB" sz="2000" u="dotted" dirty="0" smtClean="0">
                <a:solidFill>
                  <a:schemeClr val="accent1"/>
                </a:solidFill>
                <a:uFill>
                  <a:solidFill>
                    <a:schemeClr val="accent1"/>
                  </a:solidFill>
                </a:uFill>
                <a:hlinkClick r:id="rId8" action="ppaction://hlinksldjump"/>
              </a:rPr>
              <a:t>36</a:t>
            </a:r>
            <a:endParaRPr lang="en-GB" sz="2000" dirty="0" smtClean="0">
              <a:solidFill>
                <a:schemeClr val="accent1"/>
              </a:solidFill>
            </a:endParaRPr>
          </a:p>
          <a:p>
            <a:pPr lvl="1">
              <a:spcAft>
                <a:spcPts val="1800"/>
              </a:spcAft>
              <a:tabLst>
                <a:tab pos="8256588" algn="r"/>
              </a:tabLst>
            </a:pPr>
            <a:endParaRPr lang="en-GB" sz="2000" b="1" dirty="0" smtClean="0">
              <a:solidFill>
                <a:schemeClr val="accent1"/>
              </a:solidFill>
            </a:endParaRPr>
          </a:p>
        </p:txBody>
      </p:sp>
      <p:sp>
        <p:nvSpPr>
          <p:cNvPr id="6" name="Text Placeholder 6"/>
          <p:cNvSpPr>
            <a:spLocks noGrp="1"/>
          </p:cNvSpPr>
          <p:nvPr>
            <p:ph type="body" sz="quarter" idx="10"/>
          </p:nvPr>
        </p:nvSpPr>
        <p:spPr>
          <a:xfrm>
            <a:off x="365125" y="6096000"/>
            <a:ext cx="4879873" cy="487363"/>
          </a:xfrm>
        </p:spPr>
        <p:txBody>
          <a:bodyPr/>
          <a:lstStyle/>
          <a:p>
            <a:pPr marL="0" lvl="2" indent="0">
              <a:spcBef>
                <a:spcPts val="600"/>
              </a:spcBef>
              <a:spcAft>
                <a:spcPts val="0"/>
              </a:spcAft>
              <a:buSzPct val="110000"/>
              <a:buNone/>
            </a:pPr>
            <a:r>
              <a:rPr lang="en-GB" sz="1100" dirty="0">
                <a:solidFill>
                  <a:schemeClr val="accent1"/>
                </a:solidFill>
              </a:rPr>
              <a:t>Note: To jump to a section, right click on the number and ‘Open Hyperlink’</a:t>
            </a:r>
          </a:p>
        </p:txBody>
      </p:sp>
    </p:spTree>
    <p:extLst>
      <p:ext uri="{BB962C8B-B14F-4D97-AF65-F5344CB8AC3E}">
        <p14:creationId xmlns:p14="http://schemas.microsoft.com/office/powerpoint/2010/main" xmlns="" val="2549339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Colon CANCER</a:t>
            </a:r>
            <a:endParaRPr lang="en-US" dirty="0"/>
          </a:p>
        </p:txBody>
      </p:sp>
    </p:spTree>
    <p:extLst>
      <p:ext uri="{BB962C8B-B14F-4D97-AF65-F5344CB8AC3E}">
        <p14:creationId xmlns:p14="http://schemas.microsoft.com/office/powerpoint/2010/main" xmlns="" val="1740293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Adjuvant therapy</a:t>
            </a:r>
            <a:endParaRPr lang="en-US" dirty="0"/>
          </a:p>
        </p:txBody>
      </p:sp>
      <p:sp>
        <p:nvSpPr>
          <p:cNvPr id="3" name="Text Placeholder 2"/>
          <p:cNvSpPr>
            <a:spLocks noGrp="1"/>
          </p:cNvSpPr>
          <p:nvPr>
            <p:ph type="body" idx="1"/>
          </p:nvPr>
        </p:nvSpPr>
        <p:spPr/>
        <p:txBody>
          <a:bodyPr/>
          <a:lstStyle/>
          <a:p>
            <a:r>
              <a:rPr lang="en-GB" b="1" dirty="0" smtClean="0"/>
              <a:t>COLON CANCER</a:t>
            </a:r>
            <a:endParaRPr lang="en-GB" b="1" dirty="0"/>
          </a:p>
        </p:txBody>
      </p:sp>
    </p:spTree>
    <p:extLst>
      <p:ext uri="{BB962C8B-B14F-4D97-AF65-F5344CB8AC3E}">
        <p14:creationId xmlns:p14="http://schemas.microsoft.com/office/powerpoint/2010/main" xmlns="" val="2747911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AutoShape 21"/>
          <p:cNvCxnSpPr>
            <a:cxnSpLocks noChangeShapeType="1"/>
          </p:cNvCxnSpPr>
          <p:nvPr/>
        </p:nvCxnSpPr>
        <p:spPr bwMode="auto">
          <a:xfrm>
            <a:off x="7837487" y="2931319"/>
            <a:ext cx="572635" cy="0"/>
          </a:xfrm>
          <a:prstGeom prst="straightConnector1">
            <a:avLst/>
          </a:prstGeom>
          <a:noFill/>
          <a:ln w="57150">
            <a:solidFill>
              <a:schemeClr val="bg2">
                <a:lumMod val="60000"/>
                <a:lumOff val="40000"/>
              </a:schemeClr>
            </a:solidFill>
            <a:round/>
            <a:headEnd/>
            <a:tailEnd type="triangle" w="med" len="med"/>
          </a:ln>
        </p:spPr>
      </p:cxnSp>
      <p:sp>
        <p:nvSpPr>
          <p:cNvPr id="16" name="TextBox 15"/>
          <p:cNvSpPr txBox="1"/>
          <p:nvPr/>
        </p:nvSpPr>
        <p:spPr>
          <a:xfrm>
            <a:off x="369888" y="1295400"/>
            <a:ext cx="8404225" cy="4678204"/>
          </a:xfrm>
          <a:prstGeom prst="rect">
            <a:avLst/>
          </a:prstGeom>
          <a:noFill/>
        </p:spPr>
        <p:txBody>
          <a:bodyPr wrap="square" lIns="0" rtlCol="0">
            <a:spAutoFit/>
          </a:bodyPr>
          <a:lstStyle/>
          <a:p>
            <a:pPr>
              <a:buClr>
                <a:srgbClr val="043882"/>
              </a:buClr>
            </a:pPr>
            <a:r>
              <a:rPr lang="en-GB" sz="1600" b="1" dirty="0">
                <a:solidFill>
                  <a:srgbClr val="4D4D4D"/>
                </a:solidFill>
              </a:rPr>
              <a:t>Study objective</a:t>
            </a:r>
            <a:r>
              <a:rPr lang="en-GB" sz="1600" dirty="0">
                <a:solidFill>
                  <a:srgbClr val="4D4D4D"/>
                </a:solidFill>
              </a:rPr>
              <a:t> </a:t>
            </a:r>
          </a:p>
          <a:p>
            <a:pPr marL="285750" lvl="1" indent="-285750">
              <a:spcAft>
                <a:spcPts val="1200"/>
              </a:spcAft>
              <a:buClr>
                <a:srgbClr val="043882"/>
              </a:buClr>
              <a:buFont typeface="Arial" panose="020B0604020202020204" pitchFamily="34" charset="0"/>
              <a:buChar char="•"/>
            </a:pPr>
            <a:r>
              <a:rPr lang="en-GB" sz="1600" dirty="0">
                <a:solidFill>
                  <a:srgbClr val="4D4D4D"/>
                </a:solidFill>
              </a:rPr>
              <a:t>To </a:t>
            </a:r>
            <a:r>
              <a:rPr lang="en-GB" sz="1600" dirty="0" smtClean="0">
                <a:solidFill>
                  <a:srgbClr val="4D4D4D"/>
                </a:solidFill>
              </a:rPr>
              <a:t>assess the non-inferiority of S-1 to </a:t>
            </a:r>
            <a:r>
              <a:rPr lang="en-GB" sz="1600" dirty="0" err="1" smtClean="0">
                <a:solidFill>
                  <a:srgbClr val="4D4D4D"/>
                </a:solidFill>
              </a:rPr>
              <a:t>capecitabine</a:t>
            </a:r>
            <a:r>
              <a:rPr lang="en-GB" sz="1600" dirty="0" smtClean="0">
                <a:solidFill>
                  <a:srgbClr val="4D4D4D"/>
                </a:solidFill>
              </a:rPr>
              <a:t> as a post-operative adjuvant chemotherapy in patients with stage III colon cancer or rectal cancer</a:t>
            </a: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p:txBody>
      </p:sp>
      <p:sp>
        <p:nvSpPr>
          <p:cNvPr id="6" name="Title 5"/>
          <p:cNvSpPr>
            <a:spLocks noGrp="1"/>
          </p:cNvSpPr>
          <p:nvPr>
            <p:ph type="title"/>
          </p:nvPr>
        </p:nvSpPr>
        <p:spPr/>
        <p:txBody>
          <a:bodyPr/>
          <a:lstStyle/>
          <a:p>
            <a:r>
              <a:rPr lang="en-GB" sz="1800" dirty="0" smtClean="0"/>
              <a:t>3512: Randomized </a:t>
            </a:r>
            <a:r>
              <a:rPr lang="en-GB" sz="1800" dirty="0"/>
              <a:t>phase III study of adjuvant chemotherapy with S-1 versus </a:t>
            </a:r>
            <a:r>
              <a:rPr lang="en-GB" sz="1800" dirty="0" err="1"/>
              <a:t>capecitabine</a:t>
            </a:r>
            <a:r>
              <a:rPr lang="en-GB" sz="1800" dirty="0"/>
              <a:t> (cape) in patients with stage III colon cancer (CC): Results of Japan Clinical Oncology Group </a:t>
            </a:r>
            <a:r>
              <a:rPr lang="en-GB" sz="1800" dirty="0" smtClean="0"/>
              <a:t>Study </a:t>
            </a:r>
            <a:r>
              <a:rPr lang="en-GB" sz="1800" dirty="0"/>
              <a:t>(JCOG0910) </a:t>
            </a:r>
            <a:r>
              <a:rPr lang="en-GB" sz="1800" dirty="0" smtClean="0"/>
              <a:t/>
            </a:r>
            <a:br>
              <a:rPr lang="en-GB" sz="1800" dirty="0" smtClean="0"/>
            </a:br>
            <a:r>
              <a:rPr lang="en-GB" sz="1800" dirty="0" smtClean="0"/>
              <a:t>– </a:t>
            </a:r>
            <a:r>
              <a:rPr lang="en-GB" sz="1800" dirty="0" err="1" smtClean="0"/>
              <a:t>Hamaguchi</a:t>
            </a:r>
            <a:r>
              <a:rPr lang="en-GB" sz="1800" dirty="0" smtClean="0"/>
              <a:t> T, </a:t>
            </a:r>
            <a:r>
              <a:rPr lang="en-GB" sz="1800" dirty="0"/>
              <a:t>et al</a:t>
            </a:r>
          </a:p>
        </p:txBody>
      </p:sp>
      <p:sp>
        <p:nvSpPr>
          <p:cNvPr id="8" name="Text Placeholder 7"/>
          <p:cNvSpPr>
            <a:spLocks noGrp="1"/>
          </p:cNvSpPr>
          <p:nvPr>
            <p:ph type="body" sz="quarter" idx="11"/>
          </p:nvPr>
        </p:nvSpPr>
        <p:spPr>
          <a:xfrm>
            <a:off x="4648200" y="6096000"/>
            <a:ext cx="4343400" cy="487363"/>
          </a:xfrm>
        </p:spPr>
        <p:txBody>
          <a:bodyPr/>
          <a:lstStyle/>
          <a:p>
            <a:r>
              <a:rPr lang="en-GB" dirty="0" err="1" smtClean="0"/>
              <a:t>Hamaguchi</a:t>
            </a:r>
            <a:r>
              <a:rPr lang="en-GB" dirty="0"/>
              <a:t> </a:t>
            </a:r>
            <a:r>
              <a:rPr lang="fr-FR" dirty="0" smtClean="0"/>
              <a:t>et </a:t>
            </a:r>
            <a:r>
              <a:rPr lang="fr-FR" dirty="0"/>
              <a:t>al. </a:t>
            </a:r>
            <a:r>
              <a:rPr lang="en-GB" dirty="0"/>
              <a:t>J </a:t>
            </a:r>
            <a:r>
              <a:rPr lang="en-GB" dirty="0" err="1"/>
              <a:t>Clin</a:t>
            </a:r>
            <a:r>
              <a:rPr lang="en-GB" dirty="0"/>
              <a:t> </a:t>
            </a:r>
            <a:r>
              <a:rPr lang="en-GB" dirty="0" err="1"/>
              <a:t>Oncol</a:t>
            </a:r>
            <a:r>
              <a:rPr lang="en-GB" dirty="0"/>
              <a:t> </a:t>
            </a:r>
            <a:r>
              <a:rPr lang="en-GB" dirty="0" smtClean="0"/>
              <a:t>2015; 33 (</a:t>
            </a:r>
            <a:r>
              <a:rPr lang="en-GB" dirty="0" err="1" smtClean="0"/>
              <a:t>suppl</a:t>
            </a:r>
            <a:r>
              <a:rPr lang="en-GB" dirty="0" smtClean="0"/>
              <a:t>): </a:t>
            </a:r>
            <a:r>
              <a:rPr lang="en-GB" dirty="0" err="1"/>
              <a:t>abstr</a:t>
            </a:r>
            <a:r>
              <a:rPr lang="en-GB" dirty="0"/>
              <a:t> </a:t>
            </a:r>
            <a:r>
              <a:rPr lang="en-GB" dirty="0" smtClean="0"/>
              <a:t>3512</a:t>
            </a:r>
            <a:endParaRPr lang="en-GB" dirty="0"/>
          </a:p>
        </p:txBody>
      </p:sp>
      <p:sp>
        <p:nvSpPr>
          <p:cNvPr id="25" name="Oval 14"/>
          <p:cNvSpPr>
            <a:spLocks noChangeArrowheads="1"/>
          </p:cNvSpPr>
          <p:nvPr/>
        </p:nvSpPr>
        <p:spPr bwMode="auto">
          <a:xfrm>
            <a:off x="5008337" y="324193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rgbClr val="043882"/>
                </a:solidFill>
                <a:ea typeface="SimSun" pitchFamily="2" charset="-122"/>
              </a:rPr>
              <a:t>R</a:t>
            </a:r>
          </a:p>
        </p:txBody>
      </p:sp>
      <p:cxnSp>
        <p:nvCxnSpPr>
          <p:cNvPr id="27" name="AutoShape 15"/>
          <p:cNvCxnSpPr>
            <a:cxnSpLocks noChangeShapeType="1"/>
            <a:stCxn id="25" idx="0"/>
            <a:endCxn id="37" idx="1"/>
          </p:cNvCxnSpPr>
          <p:nvPr/>
        </p:nvCxnSpPr>
        <p:spPr bwMode="auto">
          <a:xfrm rot="5400000" flipH="1" flipV="1">
            <a:off x="5455541" y="2765370"/>
            <a:ext cx="321163" cy="631975"/>
          </a:xfrm>
          <a:prstGeom prst="bentConnector2">
            <a:avLst/>
          </a:prstGeom>
          <a:noFill/>
          <a:ln w="57150">
            <a:solidFill>
              <a:schemeClr val="bg2">
                <a:lumMod val="60000"/>
                <a:lumOff val="40000"/>
              </a:schemeClr>
            </a:solidFill>
            <a:round/>
            <a:headEnd/>
            <a:tailEnd type="triangle" w="med" len="med"/>
          </a:ln>
        </p:spPr>
      </p:cxnSp>
      <p:cxnSp>
        <p:nvCxnSpPr>
          <p:cNvPr id="28" name="AutoShape 16"/>
          <p:cNvCxnSpPr>
            <a:cxnSpLocks noChangeShapeType="1"/>
            <a:stCxn id="25" idx="4"/>
            <a:endCxn id="41" idx="1"/>
          </p:cNvCxnSpPr>
          <p:nvPr/>
        </p:nvCxnSpPr>
        <p:spPr bwMode="auto">
          <a:xfrm rot="16200000" flipH="1">
            <a:off x="5456801" y="3669471"/>
            <a:ext cx="318642" cy="631975"/>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bwMode="auto">
          <a:xfrm>
            <a:off x="4419600" y="4419600"/>
            <a:ext cx="4572000" cy="905977"/>
          </a:xfrm>
          <a:prstGeom prst="rect">
            <a:avLst/>
          </a:prstGeom>
          <a:noFill/>
          <a:ln w="9525">
            <a:noFill/>
            <a:miter lim="800000"/>
            <a:headEnd/>
            <a:tailEnd/>
          </a:ln>
        </p:spPr>
        <p:txBody>
          <a:bodyPr/>
          <a:lstStyle/>
          <a:p>
            <a:pPr marL="190500" indent="-190500">
              <a:lnSpc>
                <a:spcPts val="1800"/>
              </a:lnSpc>
              <a:spcBef>
                <a:spcPts val="0"/>
              </a:spcBef>
              <a:spcAft>
                <a:spcPts val="0"/>
              </a:spcAft>
              <a:defRPr/>
            </a:pPr>
            <a:r>
              <a:rPr lang="en-GB" sz="1200" b="1" dirty="0">
                <a:solidFill>
                  <a:srgbClr val="043882"/>
                </a:solidFill>
                <a:latin typeface="Arial"/>
              </a:rPr>
              <a:t>Stratification</a:t>
            </a:r>
          </a:p>
          <a:p>
            <a:pPr marL="203200" indent="-203200">
              <a:lnSpc>
                <a:spcPts val="1800"/>
              </a:lnSpc>
              <a:spcBef>
                <a:spcPts val="0"/>
              </a:spcBef>
              <a:spcAft>
                <a:spcPts val="0"/>
              </a:spcAft>
              <a:buFont typeface="Arial" pitchFamily="34" charset="0"/>
              <a:buChar char="•"/>
              <a:defRPr/>
            </a:pPr>
            <a:r>
              <a:rPr lang="en-GB" sz="1200" dirty="0" smtClean="0">
                <a:solidFill>
                  <a:srgbClr val="4D4D4D"/>
                </a:solidFill>
              </a:rPr>
              <a:t>Tumour location (colon vs. rectum)</a:t>
            </a:r>
          </a:p>
          <a:p>
            <a:pPr marL="203200" indent="-203200">
              <a:lnSpc>
                <a:spcPts val="1800"/>
              </a:lnSpc>
              <a:spcBef>
                <a:spcPts val="0"/>
              </a:spcBef>
              <a:spcAft>
                <a:spcPts val="0"/>
              </a:spcAft>
              <a:buFont typeface="Arial" pitchFamily="34" charset="0"/>
              <a:buChar char="•"/>
              <a:defRPr/>
            </a:pPr>
            <a:r>
              <a:rPr lang="en-GB" sz="1200" dirty="0" smtClean="0">
                <a:solidFill>
                  <a:srgbClr val="4D4D4D"/>
                </a:solidFill>
              </a:rPr>
              <a:t>Lymph node metastasis (n≤3 vs</a:t>
            </a:r>
            <a:r>
              <a:rPr lang="en-GB" sz="1200" dirty="0">
                <a:solidFill>
                  <a:srgbClr val="4D4D4D"/>
                </a:solidFill>
              </a:rPr>
              <a:t>. </a:t>
            </a:r>
            <a:r>
              <a:rPr lang="en-GB" sz="1200" dirty="0" smtClean="0">
                <a:solidFill>
                  <a:srgbClr val="4D4D4D"/>
                </a:solidFill>
              </a:rPr>
              <a:t>n≤4)</a:t>
            </a:r>
          </a:p>
          <a:p>
            <a:pPr marL="203200" indent="-203200">
              <a:lnSpc>
                <a:spcPts val="1800"/>
              </a:lnSpc>
              <a:spcBef>
                <a:spcPts val="0"/>
              </a:spcBef>
              <a:spcAft>
                <a:spcPts val="0"/>
              </a:spcAft>
              <a:buFont typeface="Arial" pitchFamily="34" charset="0"/>
              <a:buChar char="•"/>
              <a:defRPr/>
            </a:pPr>
            <a:r>
              <a:rPr lang="en-GB" sz="1200" dirty="0" smtClean="0">
                <a:solidFill>
                  <a:srgbClr val="4D4D4D"/>
                </a:solidFill>
              </a:rPr>
              <a:t>Surgical technique (conventional vs. non-touch isolation)</a:t>
            </a:r>
          </a:p>
          <a:p>
            <a:pPr marL="203200" indent="-203200">
              <a:lnSpc>
                <a:spcPts val="1800"/>
              </a:lnSpc>
              <a:spcBef>
                <a:spcPts val="0"/>
              </a:spcBef>
              <a:spcAft>
                <a:spcPts val="0"/>
              </a:spcAft>
              <a:buFont typeface="Arial" pitchFamily="34" charset="0"/>
              <a:buChar char="•"/>
              <a:defRPr/>
            </a:pPr>
            <a:r>
              <a:rPr lang="en-GB" sz="1200" dirty="0" smtClean="0">
                <a:solidFill>
                  <a:srgbClr val="4D4D4D"/>
                </a:solidFill>
              </a:rPr>
              <a:t>Institution</a:t>
            </a:r>
            <a:endParaRPr lang="pt-BR" sz="1200" dirty="0">
              <a:solidFill>
                <a:srgbClr val="4D4D4D"/>
              </a:solidFill>
            </a:endParaRPr>
          </a:p>
        </p:txBody>
      </p:sp>
      <p:cxnSp>
        <p:nvCxnSpPr>
          <p:cNvPr id="32" name="AutoShape 19"/>
          <p:cNvCxnSpPr>
            <a:cxnSpLocks noChangeShapeType="1"/>
          </p:cNvCxnSpPr>
          <p:nvPr/>
        </p:nvCxnSpPr>
        <p:spPr bwMode="auto">
          <a:xfrm rot="240000" flipV="1">
            <a:off x="4343400" y="3534038"/>
            <a:ext cx="664937" cy="47362"/>
          </a:xfrm>
          <a:prstGeom prst="straightConnector1">
            <a:avLst/>
          </a:prstGeom>
          <a:noFill/>
          <a:ln w="57150">
            <a:solidFill>
              <a:schemeClr val="bg2">
                <a:lumMod val="60000"/>
                <a:lumOff val="40000"/>
              </a:schemeClr>
            </a:solidFill>
            <a:round/>
            <a:headEnd/>
            <a:tailEnd type="triangle" w="med" len="med"/>
          </a:ln>
        </p:spPr>
      </p:cxnSp>
      <p:sp>
        <p:nvSpPr>
          <p:cNvPr id="37" name="AutoShape 8"/>
          <p:cNvSpPr>
            <a:spLocks noChangeArrowheads="1"/>
          </p:cNvSpPr>
          <p:nvPr/>
        </p:nvSpPr>
        <p:spPr bwMode="auto">
          <a:xfrm>
            <a:off x="5932110" y="2387875"/>
            <a:ext cx="1916490" cy="1065799"/>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err="1" smtClean="0">
                <a:solidFill>
                  <a:srgbClr val="FFFFFF"/>
                </a:solidFill>
                <a:ea typeface="SimSun" pitchFamily="2" charset="-122"/>
              </a:rPr>
              <a:t>Capecitabine</a:t>
            </a:r>
            <a:r>
              <a:rPr lang="en-GB" altLang="zh-CN" sz="1400" dirty="0" smtClean="0">
                <a:solidFill>
                  <a:srgbClr val="FFFFFF"/>
                </a:solidFill>
                <a:ea typeface="SimSun" pitchFamily="2" charset="-122"/>
              </a:rPr>
              <a:t> </a:t>
            </a:r>
            <a:br>
              <a:rPr lang="en-GB" altLang="zh-CN" sz="1400" dirty="0" smtClean="0">
                <a:solidFill>
                  <a:srgbClr val="FFFFFF"/>
                </a:solidFill>
                <a:ea typeface="SimSun" pitchFamily="2" charset="-122"/>
              </a:rPr>
            </a:br>
            <a:r>
              <a:rPr lang="en-GB" altLang="zh-CN" sz="1400" dirty="0" smtClean="0">
                <a:solidFill>
                  <a:srgbClr val="FFFFFF"/>
                </a:solidFill>
                <a:ea typeface="SimSun" pitchFamily="2" charset="-122"/>
              </a:rPr>
              <a:t>8 courses </a:t>
            </a:r>
            <a:br>
              <a:rPr lang="en-GB" altLang="zh-CN" sz="1400" dirty="0" smtClean="0">
                <a:solidFill>
                  <a:srgbClr val="FFFFFF"/>
                </a:solidFill>
                <a:ea typeface="SimSun" pitchFamily="2" charset="-122"/>
              </a:rPr>
            </a:br>
            <a:r>
              <a:rPr lang="en-GB" altLang="zh-CN" sz="1400" dirty="0" smtClean="0">
                <a:solidFill>
                  <a:srgbClr val="FFFFFF"/>
                </a:solidFill>
                <a:ea typeface="SimSun" pitchFamily="2" charset="-122"/>
              </a:rPr>
              <a:t>2500 mg/m</a:t>
            </a:r>
            <a:r>
              <a:rPr lang="en-GB" altLang="zh-CN" sz="1400" baseline="30000" dirty="0" smtClean="0">
                <a:solidFill>
                  <a:srgbClr val="FFFFFF"/>
                </a:solidFill>
                <a:ea typeface="SimSun" pitchFamily="2" charset="-122"/>
              </a:rPr>
              <a:t>2</a:t>
            </a:r>
            <a:r>
              <a:rPr lang="en-GB" altLang="zh-CN" sz="1400" dirty="0" smtClean="0">
                <a:solidFill>
                  <a:srgbClr val="FFFFFF"/>
                </a:solidFill>
                <a:ea typeface="SimSun" pitchFamily="2" charset="-122"/>
              </a:rPr>
              <a:t> daily for 2 </a:t>
            </a:r>
            <a:r>
              <a:rPr lang="en-GB" altLang="zh-CN" sz="1400" dirty="0" err="1" smtClean="0">
                <a:solidFill>
                  <a:srgbClr val="FFFFFF"/>
                </a:solidFill>
                <a:ea typeface="SimSun" pitchFamily="2" charset="-122"/>
              </a:rPr>
              <a:t>wks</a:t>
            </a:r>
            <a:r>
              <a:rPr lang="en-GB" altLang="zh-CN" sz="1400" dirty="0" smtClean="0">
                <a:solidFill>
                  <a:srgbClr val="FFFFFF"/>
                </a:solidFill>
                <a:ea typeface="SimSun" pitchFamily="2" charset="-122"/>
              </a:rPr>
              <a:t> q3w</a:t>
            </a:r>
            <a:endParaRPr lang="en-GB" altLang="zh-CN" sz="1400" dirty="0">
              <a:solidFill>
                <a:srgbClr val="FFFFFF"/>
              </a:solidFill>
              <a:ea typeface="SimSun" pitchFamily="2" charset="-122"/>
            </a:endParaRPr>
          </a:p>
          <a:p>
            <a:pPr algn="ctr" defTabSz="892175" eaLnBrk="0" hangingPunct="0"/>
            <a:r>
              <a:rPr lang="en-GB" altLang="zh-CN" sz="1400" dirty="0">
                <a:solidFill>
                  <a:srgbClr val="FFFFFF"/>
                </a:solidFill>
                <a:ea typeface="SimSun" pitchFamily="2" charset="-122"/>
              </a:rPr>
              <a:t>(</a:t>
            </a:r>
            <a:r>
              <a:rPr lang="en-GB" altLang="zh-CN" sz="1400" dirty="0" smtClean="0">
                <a:solidFill>
                  <a:srgbClr val="FFFFFF"/>
                </a:solidFill>
                <a:ea typeface="SimSun" pitchFamily="2" charset="-122"/>
              </a:rPr>
              <a:t>n=782)</a:t>
            </a:r>
            <a:endParaRPr lang="en-GB" altLang="zh-CN" sz="1400" dirty="0">
              <a:solidFill>
                <a:srgbClr val="FFFFFF"/>
              </a:solidFill>
              <a:ea typeface="SimSun" pitchFamily="2" charset="-122"/>
            </a:endParaRPr>
          </a:p>
        </p:txBody>
      </p:sp>
      <p:sp>
        <p:nvSpPr>
          <p:cNvPr id="41" name="AutoShape 8"/>
          <p:cNvSpPr>
            <a:spLocks noChangeArrowheads="1"/>
          </p:cNvSpPr>
          <p:nvPr/>
        </p:nvSpPr>
        <p:spPr bwMode="auto">
          <a:xfrm>
            <a:off x="5932110" y="3611880"/>
            <a:ext cx="1916490" cy="1065799"/>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S-1 </a:t>
            </a:r>
            <a:br>
              <a:rPr lang="en-GB" altLang="zh-CN" sz="1400" dirty="0" smtClean="0">
                <a:solidFill>
                  <a:srgbClr val="FFFFFF"/>
                </a:solidFill>
                <a:ea typeface="SimSun" pitchFamily="2" charset="-122"/>
              </a:rPr>
            </a:br>
            <a:r>
              <a:rPr lang="en-GB" altLang="zh-CN" sz="1400" dirty="0" smtClean="0">
                <a:solidFill>
                  <a:srgbClr val="FFFFFF"/>
                </a:solidFill>
                <a:ea typeface="SimSun" pitchFamily="2" charset="-122"/>
              </a:rPr>
              <a:t>4 courses </a:t>
            </a:r>
            <a:br>
              <a:rPr lang="en-GB" altLang="zh-CN" sz="1400" dirty="0" smtClean="0">
                <a:solidFill>
                  <a:srgbClr val="FFFFFF"/>
                </a:solidFill>
                <a:ea typeface="SimSun" pitchFamily="2" charset="-122"/>
              </a:rPr>
            </a:br>
            <a:r>
              <a:rPr lang="en-GB" altLang="zh-CN" sz="1400" dirty="0" smtClean="0">
                <a:solidFill>
                  <a:srgbClr val="FFFFFF"/>
                </a:solidFill>
                <a:ea typeface="SimSun" pitchFamily="2" charset="-122"/>
              </a:rPr>
              <a:t>80 mg/m</a:t>
            </a:r>
            <a:r>
              <a:rPr lang="en-GB" altLang="zh-CN" sz="1400" baseline="30000" dirty="0" smtClean="0">
                <a:solidFill>
                  <a:srgbClr val="FFFFFF"/>
                </a:solidFill>
                <a:ea typeface="SimSun" pitchFamily="2" charset="-122"/>
              </a:rPr>
              <a:t>2</a:t>
            </a:r>
            <a:r>
              <a:rPr lang="en-GB" altLang="zh-CN" sz="1400" dirty="0" smtClean="0">
                <a:solidFill>
                  <a:srgbClr val="FFFFFF"/>
                </a:solidFill>
                <a:ea typeface="SimSun" pitchFamily="2" charset="-122"/>
              </a:rPr>
              <a:t> daily for </a:t>
            </a:r>
            <a:br>
              <a:rPr lang="en-GB" altLang="zh-CN" sz="1400" dirty="0" smtClean="0">
                <a:solidFill>
                  <a:srgbClr val="FFFFFF"/>
                </a:solidFill>
                <a:ea typeface="SimSun" pitchFamily="2" charset="-122"/>
              </a:rPr>
            </a:br>
            <a:r>
              <a:rPr lang="en-GB" altLang="zh-CN" sz="1400" dirty="0" smtClean="0">
                <a:solidFill>
                  <a:srgbClr val="FFFFFF"/>
                </a:solidFill>
                <a:ea typeface="SimSun" pitchFamily="2" charset="-122"/>
              </a:rPr>
              <a:t>4 </a:t>
            </a:r>
            <a:r>
              <a:rPr lang="en-GB" altLang="zh-CN" sz="1400" dirty="0" err="1" smtClean="0">
                <a:solidFill>
                  <a:srgbClr val="FFFFFF"/>
                </a:solidFill>
                <a:ea typeface="SimSun" pitchFamily="2" charset="-122"/>
              </a:rPr>
              <a:t>wks</a:t>
            </a:r>
            <a:r>
              <a:rPr lang="en-GB" altLang="zh-CN" sz="1400" dirty="0" smtClean="0">
                <a:solidFill>
                  <a:srgbClr val="FFFFFF"/>
                </a:solidFill>
                <a:ea typeface="SimSun" pitchFamily="2" charset="-122"/>
              </a:rPr>
              <a:t> q6w</a:t>
            </a:r>
            <a:endParaRPr lang="en-GB" sz="1400" dirty="0">
              <a:solidFill>
                <a:srgbClr val="FFFFFF"/>
              </a:solidFill>
              <a:ea typeface="SimSun" pitchFamily="2" charset="-122"/>
            </a:endParaRPr>
          </a:p>
          <a:p>
            <a:pPr algn="ctr" defTabSz="892175" eaLnBrk="0" hangingPunct="0"/>
            <a:r>
              <a:rPr lang="en-GB" altLang="zh-CN" sz="1400" dirty="0" smtClean="0">
                <a:solidFill>
                  <a:srgbClr val="FFFFFF"/>
                </a:solidFill>
                <a:ea typeface="SimSun" pitchFamily="2" charset="-122"/>
              </a:rPr>
              <a:t>(n=782)</a:t>
            </a:r>
            <a:endParaRPr lang="en-GB" altLang="zh-CN" sz="1400" dirty="0">
              <a:solidFill>
                <a:srgbClr val="FFFFFF"/>
              </a:solidFill>
              <a:ea typeface="SimSun" pitchFamily="2" charset="-122"/>
            </a:endParaRPr>
          </a:p>
        </p:txBody>
      </p:sp>
      <p:sp>
        <p:nvSpPr>
          <p:cNvPr id="43" name="Rectangle 9"/>
          <p:cNvSpPr txBox="1">
            <a:spLocks noChangeArrowheads="1"/>
          </p:cNvSpPr>
          <p:nvPr/>
        </p:nvSpPr>
        <p:spPr>
          <a:xfrm>
            <a:off x="373833" y="5631516"/>
            <a:ext cx="4130676" cy="69308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A0A0A0"/>
                </a:solidFill>
              </a:rPr>
              <a:t>PRIMARY ENDPOINT</a:t>
            </a:r>
          </a:p>
          <a:p>
            <a:pPr>
              <a:buClr>
                <a:srgbClr val="043882"/>
              </a:buClr>
            </a:pPr>
            <a:r>
              <a:rPr lang="en-GB" sz="1600" kern="0" dirty="0" smtClean="0"/>
              <a:t>DFS</a:t>
            </a:r>
          </a:p>
        </p:txBody>
      </p:sp>
      <p:sp>
        <p:nvSpPr>
          <p:cNvPr id="44" name="Content Placeholder 26"/>
          <p:cNvSpPr txBox="1">
            <a:spLocks/>
          </p:cNvSpPr>
          <p:nvPr/>
        </p:nvSpPr>
        <p:spPr>
          <a:xfrm>
            <a:off x="4743999" y="5631516"/>
            <a:ext cx="4130675" cy="69308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A0A0A0"/>
                </a:solidFill>
              </a:rPr>
              <a:t>SECONDARY ENDPOINTS</a:t>
            </a:r>
          </a:p>
          <a:p>
            <a:pPr>
              <a:buClr>
                <a:srgbClr val="043882"/>
              </a:buClr>
            </a:pPr>
            <a:r>
              <a:rPr lang="en-GB" sz="1600" kern="0" dirty="0" smtClean="0"/>
              <a:t>OS, </a:t>
            </a:r>
            <a:r>
              <a:rPr lang="en-GB" sz="1600" kern="0" dirty="0"/>
              <a:t>r</a:t>
            </a:r>
            <a:r>
              <a:rPr lang="en-GB" sz="1600" kern="0" dirty="0" smtClean="0"/>
              <a:t>ecurrence-free survival, safety</a:t>
            </a:r>
          </a:p>
        </p:txBody>
      </p:sp>
      <p:sp>
        <p:nvSpPr>
          <p:cNvPr id="48" name="AutoShape 9"/>
          <p:cNvSpPr>
            <a:spLocks noChangeArrowheads="1"/>
          </p:cNvSpPr>
          <p:nvPr/>
        </p:nvSpPr>
        <p:spPr bwMode="auto">
          <a:xfrm>
            <a:off x="228600" y="2180164"/>
            <a:ext cx="4114800" cy="3192156"/>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400" dirty="0" smtClean="0">
                <a:solidFill>
                  <a:srgbClr val="043882"/>
                </a:solidFill>
                <a:ea typeface="SimSun" pitchFamily="2" charset="-122"/>
              </a:rPr>
              <a:t>Key patient inclusion criteria</a:t>
            </a:r>
            <a:endParaRPr lang="en-GB" altLang="zh-CN" sz="1400" dirty="0" smtClean="0">
              <a:solidFill>
                <a:srgbClr val="043882"/>
              </a:solidFill>
              <a:ea typeface="SimSun" pitchFamily="2" charset="-122"/>
            </a:endParaRPr>
          </a:p>
          <a:p>
            <a:pPr marL="228600" indent="-228600" defTabSz="892175" eaLnBrk="0" hangingPunct="0">
              <a:spcAft>
                <a:spcPct val="30000"/>
              </a:spcAft>
              <a:buFont typeface="Arial" pitchFamily="34" charset="0"/>
              <a:buChar char="•"/>
            </a:pPr>
            <a:r>
              <a:rPr lang="en-GB" altLang="zh-CN" sz="1400" dirty="0" smtClean="0">
                <a:solidFill>
                  <a:srgbClr val="043882"/>
                </a:solidFill>
                <a:ea typeface="SimSun" pitchFamily="2" charset="-122"/>
              </a:rPr>
              <a:t>Age 20−80 years</a:t>
            </a:r>
          </a:p>
          <a:p>
            <a:pPr marL="228600" indent="-228600" defTabSz="892175" eaLnBrk="0" hangingPunct="0">
              <a:spcAft>
                <a:spcPct val="30000"/>
              </a:spcAft>
              <a:buFont typeface="Arial" pitchFamily="34" charset="0"/>
              <a:buChar char="•"/>
            </a:pPr>
            <a:r>
              <a:rPr lang="en-GB" altLang="zh-CN" sz="1400" dirty="0" smtClean="0">
                <a:solidFill>
                  <a:srgbClr val="043882"/>
                </a:solidFill>
                <a:ea typeface="SimSun" pitchFamily="2" charset="-122"/>
              </a:rPr>
              <a:t>Histologically proven Stage III colon cancer or rectal cancer</a:t>
            </a:r>
          </a:p>
          <a:p>
            <a:pPr marL="228600" indent="-228600" defTabSz="892175" eaLnBrk="0" hangingPunct="0">
              <a:spcAft>
                <a:spcPct val="30000"/>
              </a:spcAft>
              <a:buFont typeface="Arial" pitchFamily="34" charset="0"/>
              <a:buChar char="•"/>
            </a:pPr>
            <a:r>
              <a:rPr lang="en-GB" altLang="zh-CN" sz="1400" dirty="0" smtClean="0">
                <a:solidFill>
                  <a:srgbClr val="043882"/>
                </a:solidFill>
                <a:ea typeface="SimSun" pitchFamily="2" charset="-122"/>
              </a:rPr>
              <a:t>Colectomy with Japanese D2 or D3 lymph node dissection, judged as R0 resection after surgery</a:t>
            </a:r>
          </a:p>
          <a:p>
            <a:pPr marL="228600" indent="-228600" defTabSz="892175" eaLnBrk="0" hangingPunct="0">
              <a:spcAft>
                <a:spcPct val="30000"/>
              </a:spcAft>
              <a:buFont typeface="Arial" pitchFamily="34" charset="0"/>
              <a:buChar char="•"/>
            </a:pPr>
            <a:r>
              <a:rPr lang="en-GB" altLang="zh-CN" sz="1400" dirty="0" smtClean="0">
                <a:solidFill>
                  <a:srgbClr val="043882"/>
                </a:solidFill>
                <a:ea typeface="SimSun" pitchFamily="2" charset="-122"/>
              </a:rPr>
              <a:t>ECOG PS 0–1</a:t>
            </a:r>
          </a:p>
          <a:p>
            <a:pPr marL="228600" indent="-228600" defTabSz="892175" eaLnBrk="0" hangingPunct="0">
              <a:spcAft>
                <a:spcPct val="30000"/>
              </a:spcAft>
              <a:buFont typeface="Arial" pitchFamily="34" charset="0"/>
              <a:buChar char="•"/>
            </a:pPr>
            <a:r>
              <a:rPr lang="en-GB" altLang="zh-CN" sz="1400" dirty="0" smtClean="0">
                <a:solidFill>
                  <a:srgbClr val="043882"/>
                </a:solidFill>
                <a:ea typeface="SimSun" pitchFamily="2" charset="-122"/>
              </a:rPr>
              <a:t>No prior chemotherapy or radiation therapy</a:t>
            </a:r>
          </a:p>
          <a:p>
            <a:pPr marL="228600" indent="-228600" defTabSz="892175" eaLnBrk="0" hangingPunct="0">
              <a:spcAft>
                <a:spcPct val="30000"/>
              </a:spcAft>
              <a:buFont typeface="Arial" pitchFamily="34" charset="0"/>
              <a:buChar char="•"/>
            </a:pPr>
            <a:r>
              <a:rPr lang="en-GB" altLang="zh-CN" sz="1400" dirty="0" smtClean="0">
                <a:solidFill>
                  <a:srgbClr val="043882"/>
                </a:solidFill>
                <a:ea typeface="SimSun" pitchFamily="2" charset="-122"/>
              </a:rPr>
              <a:t>Post-operative adjuvant chemotherapy within </a:t>
            </a:r>
            <a:br>
              <a:rPr lang="en-GB" altLang="zh-CN" sz="1400" dirty="0" smtClean="0">
                <a:solidFill>
                  <a:srgbClr val="043882"/>
                </a:solidFill>
                <a:ea typeface="SimSun" pitchFamily="2" charset="-122"/>
              </a:rPr>
            </a:br>
            <a:r>
              <a:rPr lang="en-GB" altLang="zh-CN" sz="1400" dirty="0" smtClean="0">
                <a:solidFill>
                  <a:srgbClr val="043882"/>
                </a:solidFill>
                <a:ea typeface="SimSun" pitchFamily="2" charset="-122"/>
              </a:rPr>
              <a:t>8 weeks after surgery</a:t>
            </a:r>
          </a:p>
          <a:p>
            <a:pPr defTabSz="892175" eaLnBrk="0" hangingPunct="0">
              <a:spcAft>
                <a:spcPct val="30000"/>
              </a:spcAft>
            </a:pPr>
            <a:r>
              <a:rPr lang="en-GB" altLang="zh-CN" sz="1400" dirty="0" smtClean="0">
                <a:solidFill>
                  <a:srgbClr val="043882"/>
                </a:solidFill>
                <a:ea typeface="SimSun" pitchFamily="2" charset="-122"/>
              </a:rPr>
              <a:t>(n=1,564)</a:t>
            </a:r>
          </a:p>
        </p:txBody>
      </p:sp>
      <p:sp>
        <p:nvSpPr>
          <p:cNvPr id="20" name="AutoShape 12"/>
          <p:cNvSpPr>
            <a:spLocks noChangeArrowheads="1"/>
          </p:cNvSpPr>
          <p:nvPr/>
        </p:nvSpPr>
        <p:spPr bwMode="auto">
          <a:xfrm>
            <a:off x="8410122" y="2656456"/>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22" name="AutoShape 12"/>
          <p:cNvSpPr>
            <a:spLocks noChangeArrowheads="1"/>
          </p:cNvSpPr>
          <p:nvPr/>
        </p:nvSpPr>
        <p:spPr bwMode="auto">
          <a:xfrm>
            <a:off x="8410122" y="3880461"/>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23" name="AutoShape 21"/>
          <p:cNvCxnSpPr>
            <a:cxnSpLocks noChangeShapeType="1"/>
          </p:cNvCxnSpPr>
          <p:nvPr/>
        </p:nvCxnSpPr>
        <p:spPr bwMode="auto">
          <a:xfrm>
            <a:off x="7837487" y="4144779"/>
            <a:ext cx="572635"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xmlns="" val="3318136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5093702"/>
          </a:xfrm>
          <a:prstGeom prst="rect">
            <a:avLst/>
          </a:prstGeom>
          <a:noFill/>
        </p:spPr>
        <p:txBody>
          <a:bodyPr wrap="square" lIns="0" rtlCol="0">
            <a:spAutoFit/>
          </a:bodyPr>
          <a:lstStyle/>
          <a:p>
            <a:pPr>
              <a:buClr>
                <a:srgbClr val="043882"/>
              </a:buClr>
            </a:pPr>
            <a:r>
              <a:rPr lang="en-GB" sz="1600" b="1" dirty="0" smtClean="0">
                <a:solidFill>
                  <a:srgbClr val="4D4D4D"/>
                </a:solidFill>
              </a:rPr>
              <a:t>Key results</a:t>
            </a: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spcAft>
                <a:spcPts val="600"/>
              </a:spcAft>
              <a:buClr>
                <a:srgbClr val="043882"/>
              </a:buClr>
              <a:buFont typeface="Arial" panose="020B0604020202020204" pitchFamily="34" charset="0"/>
              <a:buChar char="•"/>
            </a:pPr>
            <a:r>
              <a:rPr lang="en-GB" sz="1600" dirty="0" smtClean="0">
                <a:solidFill>
                  <a:srgbClr val="4D4D4D"/>
                </a:solidFill>
              </a:rPr>
              <a:t>Grade 2–4 AEs (anorexia, diarrhoea, nausea and rash) were more common in patients in the S-1 arm, whereas hand-foot syndrome was more common among patients receiving </a:t>
            </a:r>
            <a:r>
              <a:rPr lang="en-GB" sz="1600" dirty="0" err="1" smtClean="0">
                <a:solidFill>
                  <a:srgbClr val="4D4D4D"/>
                </a:solidFill>
              </a:rPr>
              <a:t>capecitabine</a:t>
            </a:r>
            <a:endParaRPr lang="en-GB" sz="1600" b="1" dirty="0">
              <a:solidFill>
                <a:srgbClr val="4D4D4D"/>
              </a:solidFill>
            </a:endParaRPr>
          </a:p>
          <a:p>
            <a:pPr>
              <a:buClr>
                <a:srgbClr val="043882"/>
              </a:buClr>
            </a:pPr>
            <a:r>
              <a:rPr lang="en-GB" sz="1600" b="1" dirty="0" smtClean="0">
                <a:solidFill>
                  <a:srgbClr val="4D4D4D"/>
                </a:solidFill>
              </a:rPr>
              <a:t>Conclusion</a:t>
            </a:r>
            <a:endParaRPr lang="en-GB" sz="1600" b="1" dirty="0">
              <a:solidFill>
                <a:srgbClr val="4D4D4D"/>
              </a:solidFill>
            </a:endParaRPr>
          </a:p>
          <a:p>
            <a:pPr marL="285750" indent="-285750">
              <a:buClr>
                <a:srgbClr val="043882"/>
              </a:buClr>
              <a:buFont typeface="Arial" panose="020B0604020202020204" pitchFamily="34" charset="0"/>
              <a:buChar char="•"/>
            </a:pPr>
            <a:r>
              <a:rPr lang="en-GB" sz="1600" b="1" dirty="0" smtClean="0">
                <a:solidFill>
                  <a:srgbClr val="4D4D4D"/>
                </a:solidFill>
              </a:rPr>
              <a:t>S-1 failed to show non-inferiority to </a:t>
            </a:r>
            <a:r>
              <a:rPr lang="en-GB" sz="1600" b="1" dirty="0" err="1" smtClean="0">
                <a:solidFill>
                  <a:srgbClr val="4D4D4D"/>
                </a:solidFill>
              </a:rPr>
              <a:t>capecitabine</a:t>
            </a:r>
            <a:r>
              <a:rPr lang="en-GB" sz="1600" b="1" dirty="0" smtClean="0">
                <a:solidFill>
                  <a:srgbClr val="4D4D4D"/>
                </a:solidFill>
              </a:rPr>
              <a:t> in DFS in a post-operative adjuvant chemotherapy setting</a:t>
            </a:r>
            <a:endParaRPr lang="en-GB" sz="1600" b="1" dirty="0">
              <a:solidFill>
                <a:srgbClr val="4D4D4D"/>
              </a:solidFill>
            </a:endParaRPr>
          </a:p>
        </p:txBody>
      </p:sp>
      <p:sp>
        <p:nvSpPr>
          <p:cNvPr id="188" name="Title 5"/>
          <p:cNvSpPr>
            <a:spLocks noGrp="1"/>
          </p:cNvSpPr>
          <p:nvPr>
            <p:ph type="title"/>
          </p:nvPr>
        </p:nvSpPr>
        <p:spPr>
          <a:xfrm>
            <a:off x="365124" y="179614"/>
            <a:ext cx="8238945" cy="807720"/>
          </a:xfrm>
        </p:spPr>
        <p:txBody>
          <a:bodyPr/>
          <a:lstStyle/>
          <a:p>
            <a:r>
              <a:rPr lang="en-GB" sz="1800" dirty="0" smtClean="0"/>
              <a:t>3512: Randomized </a:t>
            </a:r>
            <a:r>
              <a:rPr lang="en-GB" sz="1800" dirty="0"/>
              <a:t>phase III study of adjuvant chemotherapy with S-1 versus </a:t>
            </a:r>
            <a:r>
              <a:rPr lang="en-GB" sz="1800" dirty="0" err="1"/>
              <a:t>capecitabine</a:t>
            </a:r>
            <a:r>
              <a:rPr lang="en-GB" sz="1800" dirty="0"/>
              <a:t> (cape) in patients with stage III colon cancer (CC): Results of Japan Clinical Oncology Group </a:t>
            </a:r>
            <a:r>
              <a:rPr lang="en-GB" sz="1800" dirty="0" smtClean="0"/>
              <a:t>Study </a:t>
            </a:r>
            <a:r>
              <a:rPr lang="en-GB" sz="1800" dirty="0"/>
              <a:t>(JCOG0910) </a:t>
            </a:r>
            <a:r>
              <a:rPr lang="en-GB" sz="1800" dirty="0" smtClean="0"/>
              <a:t/>
            </a:r>
            <a:br>
              <a:rPr lang="en-GB" sz="1800" dirty="0" smtClean="0"/>
            </a:br>
            <a:r>
              <a:rPr lang="en-GB" sz="1800" dirty="0" smtClean="0"/>
              <a:t>– </a:t>
            </a:r>
            <a:r>
              <a:rPr lang="en-GB" sz="1800" dirty="0" err="1" smtClean="0"/>
              <a:t>Hamaguchi</a:t>
            </a:r>
            <a:r>
              <a:rPr lang="en-GB" sz="1800" dirty="0" smtClean="0"/>
              <a:t> T, </a:t>
            </a:r>
            <a:r>
              <a:rPr lang="en-GB" sz="1800" dirty="0"/>
              <a:t>et al</a:t>
            </a:r>
          </a:p>
        </p:txBody>
      </p:sp>
      <p:sp>
        <p:nvSpPr>
          <p:cNvPr id="190" name="Text Placeholder 7"/>
          <p:cNvSpPr>
            <a:spLocks noGrp="1"/>
          </p:cNvSpPr>
          <p:nvPr>
            <p:ph type="body" sz="quarter" idx="11"/>
          </p:nvPr>
        </p:nvSpPr>
        <p:spPr>
          <a:xfrm>
            <a:off x="4648200" y="6096000"/>
            <a:ext cx="4343400" cy="487363"/>
          </a:xfrm>
        </p:spPr>
        <p:txBody>
          <a:bodyPr/>
          <a:lstStyle/>
          <a:p>
            <a:r>
              <a:rPr lang="en-GB" dirty="0" err="1"/>
              <a:t>Hamaguchi</a:t>
            </a:r>
            <a:r>
              <a:rPr lang="en-GB" dirty="0"/>
              <a:t> </a:t>
            </a:r>
            <a:r>
              <a:rPr lang="fr-FR" dirty="0"/>
              <a:t>et al. </a:t>
            </a:r>
            <a:r>
              <a:rPr lang="en-GB" dirty="0"/>
              <a:t>J </a:t>
            </a:r>
            <a:r>
              <a:rPr lang="en-GB" dirty="0" err="1"/>
              <a:t>Clin</a:t>
            </a:r>
            <a:r>
              <a:rPr lang="en-GB" dirty="0"/>
              <a:t> </a:t>
            </a:r>
            <a:r>
              <a:rPr lang="en-GB" dirty="0" err="1"/>
              <a:t>Oncol</a:t>
            </a:r>
            <a:r>
              <a:rPr lang="en-GB" dirty="0"/>
              <a:t> </a:t>
            </a:r>
            <a:r>
              <a:rPr lang="en-GB" dirty="0" smtClean="0"/>
              <a:t>2015</a:t>
            </a:r>
            <a:r>
              <a:rPr lang="en-GB" dirty="0"/>
              <a:t>; 33 (</a:t>
            </a:r>
            <a:r>
              <a:rPr lang="en-GB" dirty="0" err="1" smtClean="0"/>
              <a:t>suppl</a:t>
            </a:r>
            <a:r>
              <a:rPr lang="en-GB" dirty="0" smtClean="0"/>
              <a:t>): </a:t>
            </a:r>
            <a:r>
              <a:rPr lang="en-GB" dirty="0" err="1"/>
              <a:t>abstr</a:t>
            </a:r>
            <a:r>
              <a:rPr lang="en-GB" dirty="0"/>
              <a:t> 3512</a:t>
            </a:r>
          </a:p>
        </p:txBody>
      </p:sp>
      <p:sp>
        <p:nvSpPr>
          <p:cNvPr id="193" name="TextBox 192"/>
          <p:cNvSpPr txBox="1"/>
          <p:nvPr/>
        </p:nvSpPr>
        <p:spPr>
          <a:xfrm>
            <a:off x="4648200" y="1600200"/>
            <a:ext cx="1715534" cy="338554"/>
          </a:xfrm>
          <a:prstGeom prst="rect">
            <a:avLst/>
          </a:prstGeom>
          <a:noFill/>
        </p:spPr>
        <p:txBody>
          <a:bodyPr wrap="none" rtlCol="0">
            <a:spAutoFit/>
          </a:bodyPr>
          <a:lstStyle/>
          <a:p>
            <a:r>
              <a:rPr lang="en-GB" sz="1600" b="1" dirty="0" smtClean="0">
                <a:solidFill>
                  <a:srgbClr val="4D4D4D"/>
                </a:solidFill>
              </a:rPr>
              <a:t>Overall survival</a:t>
            </a:r>
            <a:endParaRPr lang="en-GB" sz="1600" b="1" dirty="0">
              <a:solidFill>
                <a:srgbClr val="4D4D4D"/>
              </a:solidFill>
            </a:endParaRPr>
          </a:p>
        </p:txBody>
      </p:sp>
      <p:sp>
        <p:nvSpPr>
          <p:cNvPr id="194" name="TextBox 193"/>
          <p:cNvSpPr txBox="1"/>
          <p:nvPr/>
        </p:nvSpPr>
        <p:spPr>
          <a:xfrm>
            <a:off x="279757" y="1600200"/>
            <a:ext cx="2226892" cy="338554"/>
          </a:xfrm>
          <a:prstGeom prst="rect">
            <a:avLst/>
          </a:prstGeom>
          <a:noFill/>
        </p:spPr>
        <p:txBody>
          <a:bodyPr wrap="none" rtlCol="0">
            <a:spAutoFit/>
          </a:bodyPr>
          <a:lstStyle/>
          <a:p>
            <a:r>
              <a:rPr lang="en-GB" sz="1600" b="1" dirty="0" smtClean="0">
                <a:solidFill>
                  <a:srgbClr val="4D4D4D"/>
                </a:solidFill>
              </a:rPr>
              <a:t>Disease-free survival</a:t>
            </a:r>
            <a:endParaRPr lang="en-GB" sz="1600" b="1" dirty="0">
              <a:solidFill>
                <a:srgbClr val="4D4D4D"/>
              </a:solidFill>
            </a:endParaRPr>
          </a:p>
        </p:txBody>
      </p:sp>
      <p:grpSp>
        <p:nvGrpSpPr>
          <p:cNvPr id="9" name="Group 8"/>
          <p:cNvGrpSpPr/>
          <p:nvPr/>
        </p:nvGrpSpPr>
        <p:grpSpPr>
          <a:xfrm>
            <a:off x="4581964" y="1901944"/>
            <a:ext cx="4228650" cy="2751048"/>
            <a:chOff x="306304" y="1978152"/>
            <a:chExt cx="4228650" cy="2751048"/>
          </a:xfrm>
        </p:grpSpPr>
        <p:sp>
          <p:nvSpPr>
            <p:cNvPr id="10" name="Rectangle 4"/>
            <p:cNvSpPr>
              <a:spLocks noChangeArrowheads="1"/>
            </p:cNvSpPr>
            <p:nvPr/>
          </p:nvSpPr>
          <p:spPr bwMode="auto">
            <a:xfrm>
              <a:off x="719330" y="1978152"/>
              <a:ext cx="176330" cy="21675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lnSpc>
                  <a:spcPts val="2900"/>
                </a:lnSpc>
                <a:spcAft>
                  <a:spcPts val="0"/>
                </a:spcAft>
              </a:pPr>
              <a:r>
                <a:rPr lang="en-GB" sz="1000" dirty="0" smtClean="0">
                  <a:solidFill>
                    <a:srgbClr val="4D4D4D"/>
                  </a:solidFill>
                </a:rPr>
                <a:t>1.0</a:t>
              </a:r>
            </a:p>
            <a:p>
              <a:pPr algn="r">
                <a:lnSpc>
                  <a:spcPts val="2900"/>
                </a:lnSpc>
                <a:spcAft>
                  <a:spcPts val="0"/>
                </a:spcAft>
              </a:pPr>
              <a:r>
                <a:rPr lang="en-GB" sz="1000" dirty="0" smtClean="0">
                  <a:solidFill>
                    <a:srgbClr val="4D4D4D"/>
                  </a:solidFill>
                </a:rPr>
                <a:t>0.8</a:t>
              </a:r>
            </a:p>
            <a:p>
              <a:pPr algn="r">
                <a:lnSpc>
                  <a:spcPts val="2900"/>
                </a:lnSpc>
                <a:spcAft>
                  <a:spcPts val="0"/>
                </a:spcAft>
              </a:pPr>
              <a:r>
                <a:rPr lang="en-GB" sz="1000" dirty="0" smtClean="0">
                  <a:solidFill>
                    <a:srgbClr val="4D4D4D"/>
                  </a:solidFill>
                </a:rPr>
                <a:t>0.6</a:t>
              </a:r>
            </a:p>
            <a:p>
              <a:pPr algn="r">
                <a:lnSpc>
                  <a:spcPts val="2900"/>
                </a:lnSpc>
                <a:spcAft>
                  <a:spcPts val="0"/>
                </a:spcAft>
              </a:pPr>
              <a:r>
                <a:rPr lang="en-GB" sz="1000" dirty="0" smtClean="0">
                  <a:solidFill>
                    <a:srgbClr val="4D4D4D"/>
                  </a:solidFill>
                </a:rPr>
                <a:t>0.4</a:t>
              </a:r>
            </a:p>
            <a:p>
              <a:pPr algn="r">
                <a:lnSpc>
                  <a:spcPts val="2900"/>
                </a:lnSpc>
                <a:spcAft>
                  <a:spcPts val="0"/>
                </a:spcAft>
              </a:pPr>
              <a:r>
                <a:rPr lang="en-GB" sz="1000" dirty="0" smtClean="0">
                  <a:solidFill>
                    <a:srgbClr val="4D4D4D"/>
                  </a:solidFill>
                </a:rPr>
                <a:t>0.2</a:t>
              </a:r>
            </a:p>
            <a:p>
              <a:pPr algn="r">
                <a:lnSpc>
                  <a:spcPts val="2900"/>
                </a:lnSpc>
                <a:spcAft>
                  <a:spcPts val="0"/>
                </a:spcAft>
              </a:pPr>
              <a:r>
                <a:rPr lang="en-GB" sz="1000" dirty="0" smtClean="0">
                  <a:solidFill>
                    <a:srgbClr val="4D4D4D"/>
                  </a:solidFill>
                </a:rPr>
                <a:t>0.0</a:t>
              </a:r>
              <a:endParaRPr lang="en-GB" sz="1000" dirty="0">
                <a:solidFill>
                  <a:srgbClr val="4D4D4D"/>
                </a:solidFill>
              </a:endParaRPr>
            </a:p>
          </p:txBody>
        </p:sp>
        <p:sp>
          <p:nvSpPr>
            <p:cNvPr id="11" name="Rectangle 4"/>
            <p:cNvSpPr>
              <a:spLocks noChangeArrowheads="1"/>
            </p:cNvSpPr>
            <p:nvPr/>
          </p:nvSpPr>
          <p:spPr bwMode="auto">
            <a:xfrm rot="16200000">
              <a:off x="136227" y="3050399"/>
              <a:ext cx="87524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spcAft>
                  <a:spcPts val="0"/>
                </a:spcAft>
              </a:pPr>
              <a:r>
                <a:rPr lang="en-GB" sz="1000" dirty="0" smtClean="0">
                  <a:solidFill>
                    <a:srgbClr val="4D4D4D"/>
                  </a:solidFill>
                </a:rPr>
                <a:t>Overall survival</a:t>
              </a:r>
              <a:endParaRPr lang="en-GB" sz="1000" dirty="0">
                <a:solidFill>
                  <a:srgbClr val="4D4D4D"/>
                </a:solidFill>
              </a:endParaRPr>
            </a:p>
          </p:txBody>
        </p:sp>
        <p:sp>
          <p:nvSpPr>
            <p:cNvPr id="12" name="Rectangle 4"/>
            <p:cNvSpPr>
              <a:spLocks noChangeArrowheads="1"/>
            </p:cNvSpPr>
            <p:nvPr/>
          </p:nvSpPr>
          <p:spPr bwMode="auto">
            <a:xfrm>
              <a:off x="967105" y="2009113"/>
              <a:ext cx="342290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r">
                <a:spcAft>
                  <a:spcPts val="0"/>
                </a:spcAft>
              </a:pPr>
              <a:r>
                <a:rPr lang="en-GB" sz="1000" dirty="0" smtClean="0">
                  <a:solidFill>
                    <a:srgbClr val="4D4D4D"/>
                  </a:solidFill>
                </a:rPr>
                <a:t>Median follow-up for all randomised patients: 29.4 months</a:t>
              </a:r>
              <a:endParaRPr lang="en-GB" sz="1000" dirty="0">
                <a:solidFill>
                  <a:srgbClr val="4D4D4D"/>
                </a:solidFill>
              </a:endParaRPr>
            </a:p>
          </p:txBody>
        </p:sp>
        <p:sp>
          <p:nvSpPr>
            <p:cNvPr id="13" name="Rectangle 4"/>
            <p:cNvSpPr>
              <a:spLocks noChangeArrowheads="1"/>
            </p:cNvSpPr>
            <p:nvPr/>
          </p:nvSpPr>
          <p:spPr bwMode="auto">
            <a:xfrm>
              <a:off x="1145315" y="4287755"/>
              <a:ext cx="3214626"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1000" dirty="0" smtClean="0">
                  <a:solidFill>
                    <a:srgbClr val="4D4D4D"/>
                  </a:solidFill>
                </a:rPr>
                <a:t>Years after randomisation</a:t>
              </a:r>
              <a:endParaRPr lang="en-GB" sz="1000" dirty="0">
                <a:solidFill>
                  <a:srgbClr val="4D4D4D"/>
                </a:solidFill>
              </a:endParaRPr>
            </a:p>
          </p:txBody>
        </p:sp>
        <p:sp>
          <p:nvSpPr>
            <p:cNvPr id="14" name="Rectangle 4"/>
            <p:cNvSpPr>
              <a:spLocks noChangeArrowheads="1"/>
            </p:cNvSpPr>
            <p:nvPr/>
          </p:nvSpPr>
          <p:spPr bwMode="auto">
            <a:xfrm>
              <a:off x="306304" y="4415327"/>
              <a:ext cx="7947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spcAft>
                  <a:spcPts val="0"/>
                </a:spcAft>
              </a:pPr>
              <a:r>
                <a:rPr lang="en-GB" sz="1000" dirty="0" err="1" smtClean="0">
                  <a:solidFill>
                    <a:srgbClr val="043882"/>
                  </a:solidFill>
                </a:rPr>
                <a:t>Capecitabine</a:t>
              </a:r>
              <a:endParaRPr lang="en-GB" sz="1000" dirty="0" smtClean="0">
                <a:solidFill>
                  <a:srgbClr val="043882"/>
                </a:solidFill>
              </a:endParaRPr>
            </a:p>
            <a:p>
              <a:pPr>
                <a:spcAft>
                  <a:spcPts val="0"/>
                </a:spcAft>
              </a:pPr>
              <a:r>
                <a:rPr lang="en-GB" sz="1000" dirty="0" smtClean="0">
                  <a:solidFill>
                    <a:srgbClr val="B60D27"/>
                  </a:solidFill>
                </a:rPr>
                <a:t>S-1</a:t>
              </a:r>
              <a:endParaRPr lang="en-GB" sz="1000" dirty="0">
                <a:solidFill>
                  <a:srgbClr val="B60D27"/>
                </a:solidFill>
              </a:endParaRPr>
            </a:p>
          </p:txBody>
        </p:sp>
        <p:sp>
          <p:nvSpPr>
            <p:cNvPr id="15" name="Rectangle 4"/>
            <p:cNvSpPr>
              <a:spLocks noChangeArrowheads="1"/>
            </p:cNvSpPr>
            <p:nvPr/>
          </p:nvSpPr>
          <p:spPr bwMode="auto">
            <a:xfrm>
              <a:off x="903820" y="4132694"/>
              <a:ext cx="363113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spcAft>
                  <a:spcPts val="0"/>
                </a:spcAft>
                <a:tabLst>
                  <a:tab pos="238125" algn="ctr"/>
                  <a:tab pos="557213" algn="ctr"/>
                  <a:tab pos="877888" algn="ctr"/>
                  <a:tab pos="1198563" algn="ctr"/>
                  <a:tab pos="1527175" algn="ctr"/>
                  <a:tab pos="1847850" algn="ctr"/>
                  <a:tab pos="2166938" algn="ctr"/>
                  <a:tab pos="2487613" algn="ctr"/>
                  <a:tab pos="2806700" algn="ctr"/>
                  <a:tab pos="3136900" algn="ctr"/>
                  <a:tab pos="3455988" algn="ctr"/>
                </a:tabLst>
              </a:pPr>
              <a:r>
                <a:rPr lang="en-GB" sz="1000" dirty="0" smtClean="0">
                  <a:solidFill>
                    <a:srgbClr val="4D4D4D"/>
                  </a:solidFill>
                </a:rPr>
                <a:t>	0.0	0.5	1.0	1.5	2.0	2.5	3.0	3.5	4.0	4.5	5.0</a:t>
              </a:r>
              <a:endParaRPr lang="en-GB" sz="1000" dirty="0">
                <a:solidFill>
                  <a:srgbClr val="4D4D4D"/>
                </a:solidFill>
              </a:endParaRPr>
            </a:p>
          </p:txBody>
        </p:sp>
        <p:sp>
          <p:nvSpPr>
            <p:cNvPr id="17" name="Rectangle 4"/>
            <p:cNvSpPr>
              <a:spLocks noChangeArrowheads="1"/>
            </p:cNvSpPr>
            <p:nvPr/>
          </p:nvSpPr>
          <p:spPr bwMode="auto">
            <a:xfrm>
              <a:off x="903820" y="4421423"/>
              <a:ext cx="363113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spcAft>
                  <a:spcPts val="0"/>
                </a:spcAft>
                <a:tabLst>
                  <a:tab pos="238125" algn="ctr"/>
                  <a:tab pos="557213" algn="ctr"/>
                  <a:tab pos="877888" algn="ctr"/>
                  <a:tab pos="1198563" algn="ctr"/>
                  <a:tab pos="1527175" algn="ctr"/>
                  <a:tab pos="1847850" algn="ctr"/>
                  <a:tab pos="2166938" algn="ctr"/>
                  <a:tab pos="2487613" algn="ctr"/>
                  <a:tab pos="2806700" algn="ctr"/>
                  <a:tab pos="3136900" algn="ctr"/>
                  <a:tab pos="3455988" algn="ctr"/>
                </a:tabLst>
              </a:pPr>
              <a:r>
                <a:rPr lang="en-GB" sz="1000" dirty="0" smtClean="0">
                  <a:solidFill>
                    <a:srgbClr val="4D4D4D"/>
                  </a:solidFill>
                </a:rPr>
                <a:t>	782	781	773	701	556	451	316	202	89	15	0</a:t>
              </a:r>
            </a:p>
            <a:p>
              <a:pPr>
                <a:spcAft>
                  <a:spcPts val="0"/>
                </a:spcAft>
                <a:tabLst>
                  <a:tab pos="238125" algn="ctr"/>
                  <a:tab pos="557213" algn="ctr"/>
                  <a:tab pos="877888" algn="ctr"/>
                  <a:tab pos="1198563" algn="ctr"/>
                  <a:tab pos="1527175" algn="ctr"/>
                  <a:tab pos="1847850" algn="ctr"/>
                  <a:tab pos="2166938" algn="ctr"/>
                  <a:tab pos="2487613" algn="ctr"/>
                  <a:tab pos="2806700" algn="ctr"/>
                  <a:tab pos="3136900" algn="ctr"/>
                  <a:tab pos="3455988" algn="ctr"/>
                </a:tabLst>
              </a:pPr>
              <a:r>
                <a:rPr lang="en-GB" sz="1000" dirty="0">
                  <a:solidFill>
                    <a:srgbClr val="4D4D4D"/>
                  </a:solidFill>
                </a:rPr>
                <a:t>	</a:t>
              </a:r>
              <a:r>
                <a:rPr lang="en-GB" sz="1000" dirty="0" smtClean="0">
                  <a:solidFill>
                    <a:srgbClr val="4D4D4D"/>
                  </a:solidFill>
                </a:rPr>
                <a:t>782	777	774	694	566	445	318	211	95	12	0</a:t>
              </a:r>
              <a:endParaRPr lang="en-GB" sz="1000" dirty="0">
                <a:solidFill>
                  <a:srgbClr val="4D4D4D"/>
                </a:solidFill>
              </a:endParaRPr>
            </a:p>
          </p:txBody>
        </p:sp>
        <p:grpSp>
          <p:nvGrpSpPr>
            <p:cNvPr id="18" name="Group 17"/>
            <p:cNvGrpSpPr/>
            <p:nvPr/>
          </p:nvGrpSpPr>
          <p:grpSpPr>
            <a:xfrm>
              <a:off x="1012825" y="2189627"/>
              <a:ext cx="3343275" cy="1924050"/>
              <a:chOff x="9601200" y="1925638"/>
              <a:chExt cx="3343275" cy="1924050"/>
            </a:xfrm>
          </p:grpSpPr>
          <p:grpSp>
            <p:nvGrpSpPr>
              <p:cNvPr id="22" name="Group 205"/>
              <p:cNvGrpSpPr>
                <a:grpSpLocks/>
              </p:cNvGrpSpPr>
              <p:nvPr/>
            </p:nvGrpSpPr>
            <p:grpSpPr bwMode="auto">
              <a:xfrm>
                <a:off x="9601200" y="1938338"/>
                <a:ext cx="3343275" cy="1911350"/>
                <a:chOff x="6048" y="1221"/>
                <a:chExt cx="2106" cy="1204"/>
              </a:xfrm>
            </p:grpSpPr>
            <p:sp>
              <p:nvSpPr>
                <p:cNvPr id="396" name="Line 5"/>
                <p:cNvSpPr>
                  <a:spLocks noChangeShapeType="1"/>
                </p:cNvSpPr>
                <p:nvPr/>
              </p:nvSpPr>
              <p:spPr bwMode="auto">
                <a:xfrm>
                  <a:off x="6048" y="2375"/>
                  <a:ext cx="2106"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2" name="Line 11"/>
                <p:cNvSpPr>
                  <a:spLocks noChangeShapeType="1"/>
                </p:cNvSpPr>
                <p:nvPr/>
              </p:nvSpPr>
              <p:spPr bwMode="auto">
                <a:xfrm>
                  <a:off x="6128" y="2377"/>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3" name="Line 12"/>
                <p:cNvSpPr>
                  <a:spLocks noChangeShapeType="1"/>
                </p:cNvSpPr>
                <p:nvPr/>
              </p:nvSpPr>
              <p:spPr bwMode="auto">
                <a:xfrm>
                  <a:off x="6332" y="2377"/>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4" name="Line 13"/>
                <p:cNvSpPr>
                  <a:spLocks noChangeShapeType="1"/>
                </p:cNvSpPr>
                <p:nvPr/>
              </p:nvSpPr>
              <p:spPr bwMode="auto">
                <a:xfrm>
                  <a:off x="6534" y="2377"/>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5" name="Line 14"/>
                <p:cNvSpPr>
                  <a:spLocks noChangeShapeType="1"/>
                </p:cNvSpPr>
                <p:nvPr/>
              </p:nvSpPr>
              <p:spPr bwMode="auto">
                <a:xfrm>
                  <a:off x="6736" y="2377"/>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6" name="Line 15"/>
                <p:cNvSpPr>
                  <a:spLocks noChangeShapeType="1"/>
                </p:cNvSpPr>
                <p:nvPr/>
              </p:nvSpPr>
              <p:spPr bwMode="auto">
                <a:xfrm>
                  <a:off x="6940" y="2377"/>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7" name="Line 16"/>
                <p:cNvSpPr>
                  <a:spLocks noChangeShapeType="1"/>
                </p:cNvSpPr>
                <p:nvPr/>
              </p:nvSpPr>
              <p:spPr bwMode="auto">
                <a:xfrm>
                  <a:off x="7142" y="2377"/>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8" name="Line 17"/>
                <p:cNvSpPr>
                  <a:spLocks noChangeShapeType="1"/>
                </p:cNvSpPr>
                <p:nvPr/>
              </p:nvSpPr>
              <p:spPr bwMode="auto">
                <a:xfrm>
                  <a:off x="7344" y="2377"/>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9" name="Line 18"/>
                <p:cNvSpPr>
                  <a:spLocks noChangeShapeType="1"/>
                </p:cNvSpPr>
                <p:nvPr/>
              </p:nvSpPr>
              <p:spPr bwMode="auto">
                <a:xfrm>
                  <a:off x="7546" y="2377"/>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0" name="Line 19"/>
                <p:cNvSpPr>
                  <a:spLocks noChangeShapeType="1"/>
                </p:cNvSpPr>
                <p:nvPr/>
              </p:nvSpPr>
              <p:spPr bwMode="auto">
                <a:xfrm>
                  <a:off x="7750" y="2377"/>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1" name="Line 20"/>
                <p:cNvSpPr>
                  <a:spLocks noChangeShapeType="1"/>
                </p:cNvSpPr>
                <p:nvPr/>
              </p:nvSpPr>
              <p:spPr bwMode="auto">
                <a:xfrm>
                  <a:off x="7952" y="2377"/>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2" name="Line 21"/>
                <p:cNvSpPr>
                  <a:spLocks noChangeShapeType="1"/>
                </p:cNvSpPr>
                <p:nvPr/>
              </p:nvSpPr>
              <p:spPr bwMode="auto">
                <a:xfrm>
                  <a:off x="8154" y="2377"/>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3" name="Line 22"/>
                <p:cNvSpPr>
                  <a:spLocks noChangeShapeType="1"/>
                </p:cNvSpPr>
                <p:nvPr/>
              </p:nvSpPr>
              <p:spPr bwMode="auto">
                <a:xfrm>
                  <a:off x="6510" y="1221"/>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4" name="Line 23"/>
                <p:cNvSpPr>
                  <a:spLocks noChangeShapeType="1"/>
                </p:cNvSpPr>
                <p:nvPr/>
              </p:nvSpPr>
              <p:spPr bwMode="auto">
                <a:xfrm>
                  <a:off x="6496" y="1237"/>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5" name="Line 24"/>
                <p:cNvSpPr>
                  <a:spLocks noChangeShapeType="1"/>
                </p:cNvSpPr>
                <p:nvPr/>
              </p:nvSpPr>
              <p:spPr bwMode="auto">
                <a:xfrm>
                  <a:off x="6548" y="1221"/>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6" name="Line 25"/>
                <p:cNvSpPr>
                  <a:spLocks noChangeShapeType="1"/>
                </p:cNvSpPr>
                <p:nvPr/>
              </p:nvSpPr>
              <p:spPr bwMode="auto">
                <a:xfrm>
                  <a:off x="6534" y="1237"/>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7" name="Line 26"/>
                <p:cNvSpPr>
                  <a:spLocks noChangeShapeType="1"/>
                </p:cNvSpPr>
                <p:nvPr/>
              </p:nvSpPr>
              <p:spPr bwMode="auto">
                <a:xfrm>
                  <a:off x="6604" y="1221"/>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8" name="Line 27"/>
                <p:cNvSpPr>
                  <a:spLocks noChangeShapeType="1"/>
                </p:cNvSpPr>
                <p:nvPr/>
              </p:nvSpPr>
              <p:spPr bwMode="auto">
                <a:xfrm>
                  <a:off x="6588" y="1237"/>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9" name="Line 28"/>
                <p:cNvSpPr>
                  <a:spLocks noChangeShapeType="1"/>
                </p:cNvSpPr>
                <p:nvPr/>
              </p:nvSpPr>
              <p:spPr bwMode="auto">
                <a:xfrm>
                  <a:off x="6622" y="1221"/>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0" name="Line 29"/>
                <p:cNvSpPr>
                  <a:spLocks noChangeShapeType="1"/>
                </p:cNvSpPr>
                <p:nvPr/>
              </p:nvSpPr>
              <p:spPr bwMode="auto">
                <a:xfrm>
                  <a:off x="6606" y="1237"/>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1" name="Line 30"/>
                <p:cNvSpPr>
                  <a:spLocks noChangeShapeType="1"/>
                </p:cNvSpPr>
                <p:nvPr/>
              </p:nvSpPr>
              <p:spPr bwMode="auto">
                <a:xfrm>
                  <a:off x="6632" y="1221"/>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2" name="Line 31"/>
                <p:cNvSpPr>
                  <a:spLocks noChangeShapeType="1"/>
                </p:cNvSpPr>
                <p:nvPr/>
              </p:nvSpPr>
              <p:spPr bwMode="auto">
                <a:xfrm>
                  <a:off x="6616" y="1237"/>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3" name="Line 32"/>
                <p:cNvSpPr>
                  <a:spLocks noChangeShapeType="1"/>
                </p:cNvSpPr>
                <p:nvPr/>
              </p:nvSpPr>
              <p:spPr bwMode="auto">
                <a:xfrm>
                  <a:off x="6644" y="1229"/>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4" name="Line 33"/>
                <p:cNvSpPr>
                  <a:spLocks noChangeShapeType="1"/>
                </p:cNvSpPr>
                <p:nvPr/>
              </p:nvSpPr>
              <p:spPr bwMode="auto">
                <a:xfrm>
                  <a:off x="6628" y="1243"/>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5" name="Line 34"/>
                <p:cNvSpPr>
                  <a:spLocks noChangeShapeType="1"/>
                </p:cNvSpPr>
                <p:nvPr/>
              </p:nvSpPr>
              <p:spPr bwMode="auto">
                <a:xfrm>
                  <a:off x="6658" y="1229"/>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endParaRPr>
                </a:p>
              </p:txBody>
            </p:sp>
            <p:sp>
              <p:nvSpPr>
                <p:cNvPr id="426" name="Line 35"/>
                <p:cNvSpPr>
                  <a:spLocks noChangeShapeType="1"/>
                </p:cNvSpPr>
                <p:nvPr/>
              </p:nvSpPr>
              <p:spPr bwMode="auto">
                <a:xfrm>
                  <a:off x="6644" y="1243"/>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7" name="Line 36"/>
                <p:cNvSpPr>
                  <a:spLocks noChangeShapeType="1"/>
                </p:cNvSpPr>
                <p:nvPr/>
              </p:nvSpPr>
              <p:spPr bwMode="auto">
                <a:xfrm>
                  <a:off x="6662" y="1229"/>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8" name="Line 37"/>
                <p:cNvSpPr>
                  <a:spLocks noChangeShapeType="1"/>
                </p:cNvSpPr>
                <p:nvPr/>
              </p:nvSpPr>
              <p:spPr bwMode="auto">
                <a:xfrm>
                  <a:off x="6648" y="1243"/>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9" name="Line 38"/>
                <p:cNvSpPr>
                  <a:spLocks noChangeShapeType="1"/>
                </p:cNvSpPr>
                <p:nvPr/>
              </p:nvSpPr>
              <p:spPr bwMode="auto">
                <a:xfrm>
                  <a:off x="6682" y="1229"/>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0" name="Line 39"/>
                <p:cNvSpPr>
                  <a:spLocks noChangeShapeType="1"/>
                </p:cNvSpPr>
                <p:nvPr/>
              </p:nvSpPr>
              <p:spPr bwMode="auto">
                <a:xfrm>
                  <a:off x="6666" y="1243"/>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1" name="Line 40"/>
                <p:cNvSpPr>
                  <a:spLocks noChangeShapeType="1"/>
                </p:cNvSpPr>
                <p:nvPr/>
              </p:nvSpPr>
              <p:spPr bwMode="auto">
                <a:xfrm>
                  <a:off x="6698" y="1229"/>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2" name="Line 41"/>
                <p:cNvSpPr>
                  <a:spLocks noChangeShapeType="1"/>
                </p:cNvSpPr>
                <p:nvPr/>
              </p:nvSpPr>
              <p:spPr bwMode="auto">
                <a:xfrm>
                  <a:off x="6682" y="1243"/>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3" name="Line 42"/>
                <p:cNvSpPr>
                  <a:spLocks noChangeShapeType="1"/>
                </p:cNvSpPr>
                <p:nvPr/>
              </p:nvSpPr>
              <p:spPr bwMode="auto">
                <a:xfrm>
                  <a:off x="6724" y="1229"/>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4" name="Line 43"/>
                <p:cNvSpPr>
                  <a:spLocks noChangeShapeType="1"/>
                </p:cNvSpPr>
                <p:nvPr/>
              </p:nvSpPr>
              <p:spPr bwMode="auto">
                <a:xfrm>
                  <a:off x="6708" y="1243"/>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5" name="Line 44"/>
                <p:cNvSpPr>
                  <a:spLocks noChangeShapeType="1"/>
                </p:cNvSpPr>
                <p:nvPr/>
              </p:nvSpPr>
              <p:spPr bwMode="auto">
                <a:xfrm>
                  <a:off x="6824" y="1229"/>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6" name="Line 45"/>
                <p:cNvSpPr>
                  <a:spLocks noChangeShapeType="1"/>
                </p:cNvSpPr>
                <p:nvPr/>
              </p:nvSpPr>
              <p:spPr bwMode="auto">
                <a:xfrm>
                  <a:off x="6810" y="1243"/>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7" name="Line 46"/>
                <p:cNvSpPr>
                  <a:spLocks noChangeShapeType="1"/>
                </p:cNvSpPr>
                <p:nvPr/>
              </p:nvSpPr>
              <p:spPr bwMode="auto">
                <a:xfrm>
                  <a:off x="6852" y="123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8" name="Line 47"/>
                <p:cNvSpPr>
                  <a:spLocks noChangeShapeType="1"/>
                </p:cNvSpPr>
                <p:nvPr/>
              </p:nvSpPr>
              <p:spPr bwMode="auto">
                <a:xfrm>
                  <a:off x="6838" y="1247"/>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9" name="Line 48"/>
                <p:cNvSpPr>
                  <a:spLocks noChangeShapeType="1"/>
                </p:cNvSpPr>
                <p:nvPr/>
              </p:nvSpPr>
              <p:spPr bwMode="auto">
                <a:xfrm>
                  <a:off x="6884" y="123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0" name="Line 49"/>
                <p:cNvSpPr>
                  <a:spLocks noChangeShapeType="1"/>
                </p:cNvSpPr>
                <p:nvPr/>
              </p:nvSpPr>
              <p:spPr bwMode="auto">
                <a:xfrm>
                  <a:off x="6870" y="1247"/>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1" name="Line 50"/>
                <p:cNvSpPr>
                  <a:spLocks noChangeShapeType="1"/>
                </p:cNvSpPr>
                <p:nvPr/>
              </p:nvSpPr>
              <p:spPr bwMode="auto">
                <a:xfrm>
                  <a:off x="6924" y="123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2" name="Line 51"/>
                <p:cNvSpPr>
                  <a:spLocks noChangeShapeType="1"/>
                </p:cNvSpPr>
                <p:nvPr/>
              </p:nvSpPr>
              <p:spPr bwMode="auto">
                <a:xfrm>
                  <a:off x="6908" y="1247"/>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3" name="Line 52"/>
                <p:cNvSpPr>
                  <a:spLocks noChangeShapeType="1"/>
                </p:cNvSpPr>
                <p:nvPr/>
              </p:nvSpPr>
              <p:spPr bwMode="auto">
                <a:xfrm>
                  <a:off x="6936" y="1241"/>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4" name="Line 53"/>
                <p:cNvSpPr>
                  <a:spLocks noChangeShapeType="1"/>
                </p:cNvSpPr>
                <p:nvPr/>
              </p:nvSpPr>
              <p:spPr bwMode="auto">
                <a:xfrm>
                  <a:off x="6920" y="1255"/>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5" name="Line 54"/>
                <p:cNvSpPr>
                  <a:spLocks noChangeShapeType="1"/>
                </p:cNvSpPr>
                <p:nvPr/>
              </p:nvSpPr>
              <p:spPr bwMode="auto">
                <a:xfrm>
                  <a:off x="6948" y="1241"/>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6" name="Line 55"/>
                <p:cNvSpPr>
                  <a:spLocks noChangeShapeType="1"/>
                </p:cNvSpPr>
                <p:nvPr/>
              </p:nvSpPr>
              <p:spPr bwMode="auto">
                <a:xfrm>
                  <a:off x="6934" y="1255"/>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7" name="Line 56"/>
                <p:cNvSpPr>
                  <a:spLocks noChangeShapeType="1"/>
                </p:cNvSpPr>
                <p:nvPr/>
              </p:nvSpPr>
              <p:spPr bwMode="auto">
                <a:xfrm>
                  <a:off x="6978" y="124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8" name="Line 57"/>
                <p:cNvSpPr>
                  <a:spLocks noChangeShapeType="1"/>
                </p:cNvSpPr>
                <p:nvPr/>
              </p:nvSpPr>
              <p:spPr bwMode="auto">
                <a:xfrm>
                  <a:off x="6964" y="126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9" name="Line 58"/>
                <p:cNvSpPr>
                  <a:spLocks noChangeShapeType="1"/>
                </p:cNvSpPr>
                <p:nvPr/>
              </p:nvSpPr>
              <p:spPr bwMode="auto">
                <a:xfrm>
                  <a:off x="6986" y="124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0" name="Line 59"/>
                <p:cNvSpPr>
                  <a:spLocks noChangeShapeType="1"/>
                </p:cNvSpPr>
                <p:nvPr/>
              </p:nvSpPr>
              <p:spPr bwMode="auto">
                <a:xfrm>
                  <a:off x="6972" y="126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1" name="Line 60"/>
                <p:cNvSpPr>
                  <a:spLocks noChangeShapeType="1"/>
                </p:cNvSpPr>
                <p:nvPr/>
              </p:nvSpPr>
              <p:spPr bwMode="auto">
                <a:xfrm>
                  <a:off x="7008" y="124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2" name="Line 61"/>
                <p:cNvSpPr>
                  <a:spLocks noChangeShapeType="1"/>
                </p:cNvSpPr>
                <p:nvPr/>
              </p:nvSpPr>
              <p:spPr bwMode="auto">
                <a:xfrm>
                  <a:off x="6992" y="126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3" name="Line 62"/>
                <p:cNvSpPr>
                  <a:spLocks noChangeShapeType="1"/>
                </p:cNvSpPr>
                <p:nvPr/>
              </p:nvSpPr>
              <p:spPr bwMode="auto">
                <a:xfrm>
                  <a:off x="7014" y="124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4" name="Line 63"/>
                <p:cNvSpPr>
                  <a:spLocks noChangeShapeType="1"/>
                </p:cNvSpPr>
                <p:nvPr/>
              </p:nvSpPr>
              <p:spPr bwMode="auto">
                <a:xfrm>
                  <a:off x="7000" y="126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5" name="Line 64"/>
                <p:cNvSpPr>
                  <a:spLocks noChangeShapeType="1"/>
                </p:cNvSpPr>
                <p:nvPr/>
              </p:nvSpPr>
              <p:spPr bwMode="auto">
                <a:xfrm>
                  <a:off x="7022" y="124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6" name="Line 65"/>
                <p:cNvSpPr>
                  <a:spLocks noChangeShapeType="1"/>
                </p:cNvSpPr>
                <p:nvPr/>
              </p:nvSpPr>
              <p:spPr bwMode="auto">
                <a:xfrm>
                  <a:off x="7008" y="126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7" name="Line 66"/>
                <p:cNvSpPr>
                  <a:spLocks noChangeShapeType="1"/>
                </p:cNvSpPr>
                <p:nvPr/>
              </p:nvSpPr>
              <p:spPr bwMode="auto">
                <a:xfrm>
                  <a:off x="7070" y="125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8" name="Line 67"/>
                <p:cNvSpPr>
                  <a:spLocks noChangeShapeType="1"/>
                </p:cNvSpPr>
                <p:nvPr/>
              </p:nvSpPr>
              <p:spPr bwMode="auto">
                <a:xfrm>
                  <a:off x="7056" y="1267"/>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9" name="Line 68"/>
                <p:cNvSpPr>
                  <a:spLocks noChangeShapeType="1"/>
                </p:cNvSpPr>
                <p:nvPr/>
              </p:nvSpPr>
              <p:spPr bwMode="auto">
                <a:xfrm>
                  <a:off x="7082" y="125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0" name="Line 69"/>
                <p:cNvSpPr>
                  <a:spLocks noChangeShapeType="1"/>
                </p:cNvSpPr>
                <p:nvPr/>
              </p:nvSpPr>
              <p:spPr bwMode="auto">
                <a:xfrm>
                  <a:off x="7066" y="1267"/>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1" name="Line 70"/>
                <p:cNvSpPr>
                  <a:spLocks noChangeShapeType="1"/>
                </p:cNvSpPr>
                <p:nvPr/>
              </p:nvSpPr>
              <p:spPr bwMode="auto">
                <a:xfrm>
                  <a:off x="7102" y="125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2" name="Line 71"/>
                <p:cNvSpPr>
                  <a:spLocks noChangeShapeType="1"/>
                </p:cNvSpPr>
                <p:nvPr/>
              </p:nvSpPr>
              <p:spPr bwMode="auto">
                <a:xfrm>
                  <a:off x="7086" y="1267"/>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3" name="Line 72"/>
                <p:cNvSpPr>
                  <a:spLocks noChangeShapeType="1"/>
                </p:cNvSpPr>
                <p:nvPr/>
              </p:nvSpPr>
              <p:spPr bwMode="auto">
                <a:xfrm>
                  <a:off x="7148" y="125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4" name="Line 73"/>
                <p:cNvSpPr>
                  <a:spLocks noChangeShapeType="1"/>
                </p:cNvSpPr>
                <p:nvPr/>
              </p:nvSpPr>
              <p:spPr bwMode="auto">
                <a:xfrm>
                  <a:off x="7132" y="1267"/>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5" name="Line 74"/>
                <p:cNvSpPr>
                  <a:spLocks noChangeShapeType="1"/>
                </p:cNvSpPr>
                <p:nvPr/>
              </p:nvSpPr>
              <p:spPr bwMode="auto">
                <a:xfrm>
                  <a:off x="7156" y="125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6" name="Line 75"/>
                <p:cNvSpPr>
                  <a:spLocks noChangeShapeType="1"/>
                </p:cNvSpPr>
                <p:nvPr/>
              </p:nvSpPr>
              <p:spPr bwMode="auto">
                <a:xfrm>
                  <a:off x="7140" y="1267"/>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7" name="Line 76"/>
                <p:cNvSpPr>
                  <a:spLocks noChangeShapeType="1"/>
                </p:cNvSpPr>
                <p:nvPr/>
              </p:nvSpPr>
              <p:spPr bwMode="auto">
                <a:xfrm>
                  <a:off x="7166" y="125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8" name="Line 77"/>
                <p:cNvSpPr>
                  <a:spLocks noChangeShapeType="1"/>
                </p:cNvSpPr>
                <p:nvPr/>
              </p:nvSpPr>
              <p:spPr bwMode="auto">
                <a:xfrm>
                  <a:off x="7150" y="1267"/>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9" name="Line 78"/>
                <p:cNvSpPr>
                  <a:spLocks noChangeShapeType="1"/>
                </p:cNvSpPr>
                <p:nvPr/>
              </p:nvSpPr>
              <p:spPr bwMode="auto">
                <a:xfrm>
                  <a:off x="7174" y="125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0" name="Line 79"/>
                <p:cNvSpPr>
                  <a:spLocks noChangeShapeType="1"/>
                </p:cNvSpPr>
                <p:nvPr/>
              </p:nvSpPr>
              <p:spPr bwMode="auto">
                <a:xfrm>
                  <a:off x="7158" y="1267"/>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1" name="Line 80"/>
                <p:cNvSpPr>
                  <a:spLocks noChangeShapeType="1"/>
                </p:cNvSpPr>
                <p:nvPr/>
              </p:nvSpPr>
              <p:spPr bwMode="auto">
                <a:xfrm>
                  <a:off x="7182" y="125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2" name="Line 81"/>
                <p:cNvSpPr>
                  <a:spLocks noChangeShapeType="1"/>
                </p:cNvSpPr>
                <p:nvPr/>
              </p:nvSpPr>
              <p:spPr bwMode="auto">
                <a:xfrm>
                  <a:off x="7166" y="1267"/>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3" name="Line 82"/>
                <p:cNvSpPr>
                  <a:spLocks noChangeShapeType="1"/>
                </p:cNvSpPr>
                <p:nvPr/>
              </p:nvSpPr>
              <p:spPr bwMode="auto">
                <a:xfrm>
                  <a:off x="7204" y="125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4" name="Line 83"/>
                <p:cNvSpPr>
                  <a:spLocks noChangeShapeType="1"/>
                </p:cNvSpPr>
                <p:nvPr/>
              </p:nvSpPr>
              <p:spPr bwMode="auto">
                <a:xfrm>
                  <a:off x="7188" y="1267"/>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5" name="Line 84"/>
                <p:cNvSpPr>
                  <a:spLocks noChangeShapeType="1"/>
                </p:cNvSpPr>
                <p:nvPr/>
              </p:nvSpPr>
              <p:spPr bwMode="auto">
                <a:xfrm>
                  <a:off x="7210" y="125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6" name="Line 85"/>
                <p:cNvSpPr>
                  <a:spLocks noChangeShapeType="1"/>
                </p:cNvSpPr>
                <p:nvPr/>
              </p:nvSpPr>
              <p:spPr bwMode="auto">
                <a:xfrm>
                  <a:off x="7196" y="1267"/>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7" name="Line 86"/>
                <p:cNvSpPr>
                  <a:spLocks noChangeShapeType="1"/>
                </p:cNvSpPr>
                <p:nvPr/>
              </p:nvSpPr>
              <p:spPr bwMode="auto">
                <a:xfrm>
                  <a:off x="7228" y="125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8" name="Line 87"/>
                <p:cNvSpPr>
                  <a:spLocks noChangeShapeType="1"/>
                </p:cNvSpPr>
                <p:nvPr/>
              </p:nvSpPr>
              <p:spPr bwMode="auto">
                <a:xfrm>
                  <a:off x="7212" y="1267"/>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9" name="Line 88"/>
                <p:cNvSpPr>
                  <a:spLocks noChangeShapeType="1"/>
                </p:cNvSpPr>
                <p:nvPr/>
              </p:nvSpPr>
              <p:spPr bwMode="auto">
                <a:xfrm>
                  <a:off x="7234" y="125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0" name="Line 89"/>
                <p:cNvSpPr>
                  <a:spLocks noChangeShapeType="1"/>
                </p:cNvSpPr>
                <p:nvPr/>
              </p:nvSpPr>
              <p:spPr bwMode="auto">
                <a:xfrm>
                  <a:off x="7218" y="1267"/>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1" name="Line 90"/>
                <p:cNvSpPr>
                  <a:spLocks noChangeShapeType="1"/>
                </p:cNvSpPr>
                <p:nvPr/>
              </p:nvSpPr>
              <p:spPr bwMode="auto">
                <a:xfrm>
                  <a:off x="7240" y="125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2" name="Line 91"/>
                <p:cNvSpPr>
                  <a:spLocks noChangeShapeType="1"/>
                </p:cNvSpPr>
                <p:nvPr/>
              </p:nvSpPr>
              <p:spPr bwMode="auto">
                <a:xfrm>
                  <a:off x="7226" y="1267"/>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3" name="Line 92"/>
                <p:cNvSpPr>
                  <a:spLocks noChangeShapeType="1"/>
                </p:cNvSpPr>
                <p:nvPr/>
              </p:nvSpPr>
              <p:spPr bwMode="auto">
                <a:xfrm>
                  <a:off x="7248" y="125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4" name="Line 93"/>
                <p:cNvSpPr>
                  <a:spLocks noChangeShapeType="1"/>
                </p:cNvSpPr>
                <p:nvPr/>
              </p:nvSpPr>
              <p:spPr bwMode="auto">
                <a:xfrm>
                  <a:off x="7232" y="1267"/>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5" name="Line 94"/>
                <p:cNvSpPr>
                  <a:spLocks noChangeShapeType="1"/>
                </p:cNvSpPr>
                <p:nvPr/>
              </p:nvSpPr>
              <p:spPr bwMode="auto">
                <a:xfrm>
                  <a:off x="7274" y="1261"/>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6" name="Line 95"/>
                <p:cNvSpPr>
                  <a:spLocks noChangeShapeType="1"/>
                </p:cNvSpPr>
                <p:nvPr/>
              </p:nvSpPr>
              <p:spPr bwMode="auto">
                <a:xfrm>
                  <a:off x="7258" y="1275"/>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7" name="Line 96"/>
                <p:cNvSpPr>
                  <a:spLocks noChangeShapeType="1"/>
                </p:cNvSpPr>
                <p:nvPr/>
              </p:nvSpPr>
              <p:spPr bwMode="auto">
                <a:xfrm>
                  <a:off x="7278" y="1261"/>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8" name="Line 97"/>
                <p:cNvSpPr>
                  <a:spLocks noChangeShapeType="1"/>
                </p:cNvSpPr>
                <p:nvPr/>
              </p:nvSpPr>
              <p:spPr bwMode="auto">
                <a:xfrm>
                  <a:off x="7262" y="1275"/>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9" name="Line 98"/>
                <p:cNvSpPr>
                  <a:spLocks noChangeShapeType="1"/>
                </p:cNvSpPr>
                <p:nvPr/>
              </p:nvSpPr>
              <p:spPr bwMode="auto">
                <a:xfrm>
                  <a:off x="7298" y="1261"/>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0" name="Line 99"/>
                <p:cNvSpPr>
                  <a:spLocks noChangeShapeType="1"/>
                </p:cNvSpPr>
                <p:nvPr/>
              </p:nvSpPr>
              <p:spPr bwMode="auto">
                <a:xfrm>
                  <a:off x="7282" y="1275"/>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1" name="Line 100"/>
                <p:cNvSpPr>
                  <a:spLocks noChangeShapeType="1"/>
                </p:cNvSpPr>
                <p:nvPr/>
              </p:nvSpPr>
              <p:spPr bwMode="auto">
                <a:xfrm>
                  <a:off x="7308" y="126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2" name="Line 101"/>
                <p:cNvSpPr>
                  <a:spLocks noChangeShapeType="1"/>
                </p:cNvSpPr>
                <p:nvPr/>
              </p:nvSpPr>
              <p:spPr bwMode="auto">
                <a:xfrm>
                  <a:off x="7292" y="128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3" name="Line 102"/>
                <p:cNvSpPr>
                  <a:spLocks noChangeShapeType="1"/>
                </p:cNvSpPr>
                <p:nvPr/>
              </p:nvSpPr>
              <p:spPr bwMode="auto">
                <a:xfrm>
                  <a:off x="7316" y="126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4" name="Line 103"/>
                <p:cNvSpPr>
                  <a:spLocks noChangeShapeType="1"/>
                </p:cNvSpPr>
                <p:nvPr/>
              </p:nvSpPr>
              <p:spPr bwMode="auto">
                <a:xfrm>
                  <a:off x="7300" y="128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5" name="Line 104"/>
                <p:cNvSpPr>
                  <a:spLocks noChangeShapeType="1"/>
                </p:cNvSpPr>
                <p:nvPr/>
              </p:nvSpPr>
              <p:spPr bwMode="auto">
                <a:xfrm>
                  <a:off x="7324" y="126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6" name="Line 105"/>
                <p:cNvSpPr>
                  <a:spLocks noChangeShapeType="1"/>
                </p:cNvSpPr>
                <p:nvPr/>
              </p:nvSpPr>
              <p:spPr bwMode="auto">
                <a:xfrm>
                  <a:off x="7310" y="128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7" name="Line 106"/>
                <p:cNvSpPr>
                  <a:spLocks noChangeShapeType="1"/>
                </p:cNvSpPr>
                <p:nvPr/>
              </p:nvSpPr>
              <p:spPr bwMode="auto">
                <a:xfrm>
                  <a:off x="7332" y="126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8" name="Line 107"/>
                <p:cNvSpPr>
                  <a:spLocks noChangeShapeType="1"/>
                </p:cNvSpPr>
                <p:nvPr/>
              </p:nvSpPr>
              <p:spPr bwMode="auto">
                <a:xfrm>
                  <a:off x="7318" y="128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9" name="Line 108"/>
                <p:cNvSpPr>
                  <a:spLocks noChangeShapeType="1"/>
                </p:cNvSpPr>
                <p:nvPr/>
              </p:nvSpPr>
              <p:spPr bwMode="auto">
                <a:xfrm>
                  <a:off x="7340" y="126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0" name="Line 109"/>
                <p:cNvSpPr>
                  <a:spLocks noChangeShapeType="1"/>
                </p:cNvSpPr>
                <p:nvPr/>
              </p:nvSpPr>
              <p:spPr bwMode="auto">
                <a:xfrm>
                  <a:off x="7326" y="128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1" name="Line 110"/>
                <p:cNvSpPr>
                  <a:spLocks noChangeShapeType="1"/>
                </p:cNvSpPr>
                <p:nvPr/>
              </p:nvSpPr>
              <p:spPr bwMode="auto">
                <a:xfrm>
                  <a:off x="7348" y="126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2" name="Line 111"/>
                <p:cNvSpPr>
                  <a:spLocks noChangeShapeType="1"/>
                </p:cNvSpPr>
                <p:nvPr/>
              </p:nvSpPr>
              <p:spPr bwMode="auto">
                <a:xfrm>
                  <a:off x="7334" y="128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3" name="Line 112"/>
                <p:cNvSpPr>
                  <a:spLocks noChangeShapeType="1"/>
                </p:cNvSpPr>
                <p:nvPr/>
              </p:nvSpPr>
              <p:spPr bwMode="auto">
                <a:xfrm>
                  <a:off x="7358" y="126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4" name="Line 113"/>
                <p:cNvSpPr>
                  <a:spLocks noChangeShapeType="1"/>
                </p:cNvSpPr>
                <p:nvPr/>
              </p:nvSpPr>
              <p:spPr bwMode="auto">
                <a:xfrm>
                  <a:off x="7342" y="128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5" name="Line 114"/>
                <p:cNvSpPr>
                  <a:spLocks noChangeShapeType="1"/>
                </p:cNvSpPr>
                <p:nvPr/>
              </p:nvSpPr>
              <p:spPr bwMode="auto">
                <a:xfrm>
                  <a:off x="7366" y="126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6" name="Line 115"/>
                <p:cNvSpPr>
                  <a:spLocks noChangeShapeType="1"/>
                </p:cNvSpPr>
                <p:nvPr/>
              </p:nvSpPr>
              <p:spPr bwMode="auto">
                <a:xfrm>
                  <a:off x="7350" y="128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7" name="Line 116"/>
                <p:cNvSpPr>
                  <a:spLocks noChangeShapeType="1"/>
                </p:cNvSpPr>
                <p:nvPr/>
              </p:nvSpPr>
              <p:spPr bwMode="auto">
                <a:xfrm>
                  <a:off x="7374" y="126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8" name="Line 117"/>
                <p:cNvSpPr>
                  <a:spLocks noChangeShapeType="1"/>
                </p:cNvSpPr>
                <p:nvPr/>
              </p:nvSpPr>
              <p:spPr bwMode="auto">
                <a:xfrm>
                  <a:off x="7358" y="128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9" name="Line 118"/>
                <p:cNvSpPr>
                  <a:spLocks noChangeShapeType="1"/>
                </p:cNvSpPr>
                <p:nvPr/>
              </p:nvSpPr>
              <p:spPr bwMode="auto">
                <a:xfrm>
                  <a:off x="7382" y="126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0" name="Line 119"/>
                <p:cNvSpPr>
                  <a:spLocks noChangeShapeType="1"/>
                </p:cNvSpPr>
                <p:nvPr/>
              </p:nvSpPr>
              <p:spPr bwMode="auto">
                <a:xfrm>
                  <a:off x="7366" y="128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1" name="Line 120"/>
                <p:cNvSpPr>
                  <a:spLocks noChangeShapeType="1"/>
                </p:cNvSpPr>
                <p:nvPr/>
              </p:nvSpPr>
              <p:spPr bwMode="auto">
                <a:xfrm>
                  <a:off x="7390" y="126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 name="Line 121"/>
                <p:cNvSpPr>
                  <a:spLocks noChangeShapeType="1"/>
                </p:cNvSpPr>
                <p:nvPr/>
              </p:nvSpPr>
              <p:spPr bwMode="auto">
                <a:xfrm>
                  <a:off x="7374" y="1281"/>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 name="Line 122"/>
                <p:cNvSpPr>
                  <a:spLocks noChangeShapeType="1"/>
                </p:cNvSpPr>
                <p:nvPr/>
              </p:nvSpPr>
              <p:spPr bwMode="auto">
                <a:xfrm>
                  <a:off x="7398" y="126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 name="Line 123"/>
                <p:cNvSpPr>
                  <a:spLocks noChangeShapeType="1"/>
                </p:cNvSpPr>
                <p:nvPr/>
              </p:nvSpPr>
              <p:spPr bwMode="auto">
                <a:xfrm>
                  <a:off x="7384" y="128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 name="Line 124"/>
                <p:cNvSpPr>
                  <a:spLocks noChangeShapeType="1"/>
                </p:cNvSpPr>
                <p:nvPr/>
              </p:nvSpPr>
              <p:spPr bwMode="auto">
                <a:xfrm>
                  <a:off x="7406" y="126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6" name="Line 125"/>
                <p:cNvSpPr>
                  <a:spLocks noChangeShapeType="1"/>
                </p:cNvSpPr>
                <p:nvPr/>
              </p:nvSpPr>
              <p:spPr bwMode="auto">
                <a:xfrm>
                  <a:off x="7392" y="128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7" name="Line 126"/>
                <p:cNvSpPr>
                  <a:spLocks noChangeShapeType="1"/>
                </p:cNvSpPr>
                <p:nvPr/>
              </p:nvSpPr>
              <p:spPr bwMode="auto">
                <a:xfrm>
                  <a:off x="7414" y="126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8" name="Line 127"/>
                <p:cNvSpPr>
                  <a:spLocks noChangeShapeType="1"/>
                </p:cNvSpPr>
                <p:nvPr/>
              </p:nvSpPr>
              <p:spPr bwMode="auto">
                <a:xfrm>
                  <a:off x="7400" y="128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9" name="Line 128"/>
                <p:cNvSpPr>
                  <a:spLocks noChangeShapeType="1"/>
                </p:cNvSpPr>
                <p:nvPr/>
              </p:nvSpPr>
              <p:spPr bwMode="auto">
                <a:xfrm>
                  <a:off x="7454" y="1271"/>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0" name="Line 129"/>
                <p:cNvSpPr>
                  <a:spLocks noChangeShapeType="1"/>
                </p:cNvSpPr>
                <p:nvPr/>
              </p:nvSpPr>
              <p:spPr bwMode="auto">
                <a:xfrm>
                  <a:off x="7438" y="1287"/>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1" name="Line 130"/>
                <p:cNvSpPr>
                  <a:spLocks noChangeShapeType="1"/>
                </p:cNvSpPr>
                <p:nvPr/>
              </p:nvSpPr>
              <p:spPr bwMode="auto">
                <a:xfrm>
                  <a:off x="7466" y="1271"/>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2" name="Line 131"/>
                <p:cNvSpPr>
                  <a:spLocks noChangeShapeType="1"/>
                </p:cNvSpPr>
                <p:nvPr/>
              </p:nvSpPr>
              <p:spPr bwMode="auto">
                <a:xfrm>
                  <a:off x="7450" y="1287"/>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3" name="Line 132"/>
                <p:cNvSpPr>
                  <a:spLocks noChangeShapeType="1"/>
                </p:cNvSpPr>
                <p:nvPr/>
              </p:nvSpPr>
              <p:spPr bwMode="auto">
                <a:xfrm>
                  <a:off x="7470" y="1271"/>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4" name="Line 133"/>
                <p:cNvSpPr>
                  <a:spLocks noChangeShapeType="1"/>
                </p:cNvSpPr>
                <p:nvPr/>
              </p:nvSpPr>
              <p:spPr bwMode="auto">
                <a:xfrm>
                  <a:off x="7454" y="1287"/>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5" name="Line 134"/>
                <p:cNvSpPr>
                  <a:spLocks noChangeShapeType="1"/>
                </p:cNvSpPr>
                <p:nvPr/>
              </p:nvSpPr>
              <p:spPr bwMode="auto">
                <a:xfrm>
                  <a:off x="7484" y="1271"/>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6" name="Line 135"/>
                <p:cNvSpPr>
                  <a:spLocks noChangeShapeType="1"/>
                </p:cNvSpPr>
                <p:nvPr/>
              </p:nvSpPr>
              <p:spPr bwMode="auto">
                <a:xfrm>
                  <a:off x="7468" y="1287"/>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7" name="Line 136"/>
                <p:cNvSpPr>
                  <a:spLocks noChangeShapeType="1"/>
                </p:cNvSpPr>
                <p:nvPr/>
              </p:nvSpPr>
              <p:spPr bwMode="auto">
                <a:xfrm>
                  <a:off x="7504" y="1271"/>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8" name="Line 137"/>
                <p:cNvSpPr>
                  <a:spLocks noChangeShapeType="1"/>
                </p:cNvSpPr>
                <p:nvPr/>
              </p:nvSpPr>
              <p:spPr bwMode="auto">
                <a:xfrm>
                  <a:off x="7488" y="1287"/>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9" name="Line 138"/>
                <p:cNvSpPr>
                  <a:spLocks noChangeShapeType="1"/>
                </p:cNvSpPr>
                <p:nvPr/>
              </p:nvSpPr>
              <p:spPr bwMode="auto">
                <a:xfrm>
                  <a:off x="7532" y="128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0" name="Line 139"/>
                <p:cNvSpPr>
                  <a:spLocks noChangeShapeType="1"/>
                </p:cNvSpPr>
                <p:nvPr/>
              </p:nvSpPr>
              <p:spPr bwMode="auto">
                <a:xfrm>
                  <a:off x="7518" y="1299"/>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1" name="Line 140"/>
                <p:cNvSpPr>
                  <a:spLocks noChangeShapeType="1"/>
                </p:cNvSpPr>
                <p:nvPr/>
              </p:nvSpPr>
              <p:spPr bwMode="auto">
                <a:xfrm>
                  <a:off x="7538" y="128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2" name="Line 141"/>
                <p:cNvSpPr>
                  <a:spLocks noChangeShapeType="1"/>
                </p:cNvSpPr>
                <p:nvPr/>
              </p:nvSpPr>
              <p:spPr bwMode="auto">
                <a:xfrm>
                  <a:off x="7524" y="1299"/>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3" name="Line 142"/>
                <p:cNvSpPr>
                  <a:spLocks noChangeShapeType="1"/>
                </p:cNvSpPr>
                <p:nvPr/>
              </p:nvSpPr>
              <p:spPr bwMode="auto">
                <a:xfrm>
                  <a:off x="7546" y="128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4" name="Line 143"/>
                <p:cNvSpPr>
                  <a:spLocks noChangeShapeType="1"/>
                </p:cNvSpPr>
                <p:nvPr/>
              </p:nvSpPr>
              <p:spPr bwMode="auto">
                <a:xfrm>
                  <a:off x="7530" y="1299"/>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5" name="Line 144"/>
                <p:cNvSpPr>
                  <a:spLocks noChangeShapeType="1"/>
                </p:cNvSpPr>
                <p:nvPr/>
              </p:nvSpPr>
              <p:spPr bwMode="auto">
                <a:xfrm>
                  <a:off x="7552" y="128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6" name="Line 145"/>
                <p:cNvSpPr>
                  <a:spLocks noChangeShapeType="1"/>
                </p:cNvSpPr>
                <p:nvPr/>
              </p:nvSpPr>
              <p:spPr bwMode="auto">
                <a:xfrm>
                  <a:off x="7536" y="1299"/>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7" name="Line 146"/>
                <p:cNvSpPr>
                  <a:spLocks noChangeShapeType="1"/>
                </p:cNvSpPr>
                <p:nvPr/>
              </p:nvSpPr>
              <p:spPr bwMode="auto">
                <a:xfrm>
                  <a:off x="7558" y="128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8" name="Line 147"/>
                <p:cNvSpPr>
                  <a:spLocks noChangeShapeType="1"/>
                </p:cNvSpPr>
                <p:nvPr/>
              </p:nvSpPr>
              <p:spPr bwMode="auto">
                <a:xfrm>
                  <a:off x="7544" y="1299"/>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9" name="Line 148"/>
                <p:cNvSpPr>
                  <a:spLocks noChangeShapeType="1"/>
                </p:cNvSpPr>
                <p:nvPr/>
              </p:nvSpPr>
              <p:spPr bwMode="auto">
                <a:xfrm>
                  <a:off x="7566" y="128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0" name="Line 149"/>
                <p:cNvSpPr>
                  <a:spLocks noChangeShapeType="1"/>
                </p:cNvSpPr>
                <p:nvPr/>
              </p:nvSpPr>
              <p:spPr bwMode="auto">
                <a:xfrm>
                  <a:off x="7550" y="1299"/>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1" name="Line 150"/>
                <p:cNvSpPr>
                  <a:spLocks noChangeShapeType="1"/>
                </p:cNvSpPr>
                <p:nvPr/>
              </p:nvSpPr>
              <p:spPr bwMode="auto">
                <a:xfrm>
                  <a:off x="7572" y="128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2" name="Line 151"/>
                <p:cNvSpPr>
                  <a:spLocks noChangeShapeType="1"/>
                </p:cNvSpPr>
                <p:nvPr/>
              </p:nvSpPr>
              <p:spPr bwMode="auto">
                <a:xfrm>
                  <a:off x="7556" y="1299"/>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3" name="Line 152"/>
                <p:cNvSpPr>
                  <a:spLocks noChangeShapeType="1"/>
                </p:cNvSpPr>
                <p:nvPr/>
              </p:nvSpPr>
              <p:spPr bwMode="auto">
                <a:xfrm>
                  <a:off x="7578" y="128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4" name="Line 153"/>
                <p:cNvSpPr>
                  <a:spLocks noChangeShapeType="1"/>
                </p:cNvSpPr>
                <p:nvPr/>
              </p:nvSpPr>
              <p:spPr bwMode="auto">
                <a:xfrm>
                  <a:off x="7564" y="1299"/>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5" name="Line 154"/>
                <p:cNvSpPr>
                  <a:spLocks noChangeShapeType="1"/>
                </p:cNvSpPr>
                <p:nvPr/>
              </p:nvSpPr>
              <p:spPr bwMode="auto">
                <a:xfrm>
                  <a:off x="7584" y="128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6" name="Line 155"/>
                <p:cNvSpPr>
                  <a:spLocks noChangeShapeType="1"/>
                </p:cNvSpPr>
                <p:nvPr/>
              </p:nvSpPr>
              <p:spPr bwMode="auto">
                <a:xfrm>
                  <a:off x="7570" y="1299"/>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7" name="Line 156"/>
                <p:cNvSpPr>
                  <a:spLocks noChangeShapeType="1"/>
                </p:cNvSpPr>
                <p:nvPr/>
              </p:nvSpPr>
              <p:spPr bwMode="auto">
                <a:xfrm>
                  <a:off x="7592" y="128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8" name="Line 157"/>
                <p:cNvSpPr>
                  <a:spLocks noChangeShapeType="1"/>
                </p:cNvSpPr>
                <p:nvPr/>
              </p:nvSpPr>
              <p:spPr bwMode="auto">
                <a:xfrm>
                  <a:off x="7576" y="1299"/>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9" name="Line 158"/>
                <p:cNvSpPr>
                  <a:spLocks noChangeShapeType="1"/>
                </p:cNvSpPr>
                <p:nvPr/>
              </p:nvSpPr>
              <p:spPr bwMode="auto">
                <a:xfrm>
                  <a:off x="7604" y="128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0" name="Line 159"/>
                <p:cNvSpPr>
                  <a:spLocks noChangeShapeType="1"/>
                </p:cNvSpPr>
                <p:nvPr/>
              </p:nvSpPr>
              <p:spPr bwMode="auto">
                <a:xfrm>
                  <a:off x="7588" y="1299"/>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1" name="Line 160"/>
                <p:cNvSpPr>
                  <a:spLocks noChangeShapeType="1"/>
                </p:cNvSpPr>
                <p:nvPr/>
              </p:nvSpPr>
              <p:spPr bwMode="auto">
                <a:xfrm>
                  <a:off x="7610" y="128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2" name="Line 161"/>
                <p:cNvSpPr>
                  <a:spLocks noChangeShapeType="1"/>
                </p:cNvSpPr>
                <p:nvPr/>
              </p:nvSpPr>
              <p:spPr bwMode="auto">
                <a:xfrm>
                  <a:off x="7596" y="1299"/>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3" name="Line 162"/>
                <p:cNvSpPr>
                  <a:spLocks noChangeShapeType="1"/>
                </p:cNvSpPr>
                <p:nvPr/>
              </p:nvSpPr>
              <p:spPr bwMode="auto">
                <a:xfrm>
                  <a:off x="7616" y="128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4" name="Line 163"/>
                <p:cNvSpPr>
                  <a:spLocks noChangeShapeType="1"/>
                </p:cNvSpPr>
                <p:nvPr/>
              </p:nvSpPr>
              <p:spPr bwMode="auto">
                <a:xfrm>
                  <a:off x="7602" y="1299"/>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5" name="Line 164"/>
                <p:cNvSpPr>
                  <a:spLocks noChangeShapeType="1"/>
                </p:cNvSpPr>
                <p:nvPr/>
              </p:nvSpPr>
              <p:spPr bwMode="auto">
                <a:xfrm>
                  <a:off x="7624" y="128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6" name="Line 165"/>
                <p:cNvSpPr>
                  <a:spLocks noChangeShapeType="1"/>
                </p:cNvSpPr>
                <p:nvPr/>
              </p:nvSpPr>
              <p:spPr bwMode="auto">
                <a:xfrm>
                  <a:off x="7608" y="1299"/>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7" name="Line 166"/>
                <p:cNvSpPr>
                  <a:spLocks noChangeShapeType="1"/>
                </p:cNvSpPr>
                <p:nvPr/>
              </p:nvSpPr>
              <p:spPr bwMode="auto">
                <a:xfrm>
                  <a:off x="7630" y="128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8" name="Line 167"/>
                <p:cNvSpPr>
                  <a:spLocks noChangeShapeType="1"/>
                </p:cNvSpPr>
                <p:nvPr/>
              </p:nvSpPr>
              <p:spPr bwMode="auto">
                <a:xfrm>
                  <a:off x="7616" y="1299"/>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9" name="Line 168"/>
                <p:cNvSpPr>
                  <a:spLocks noChangeShapeType="1"/>
                </p:cNvSpPr>
                <p:nvPr/>
              </p:nvSpPr>
              <p:spPr bwMode="auto">
                <a:xfrm>
                  <a:off x="7636" y="128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0" name="Line 169"/>
                <p:cNvSpPr>
                  <a:spLocks noChangeShapeType="1"/>
                </p:cNvSpPr>
                <p:nvPr/>
              </p:nvSpPr>
              <p:spPr bwMode="auto">
                <a:xfrm>
                  <a:off x="7622" y="1299"/>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1" name="Line 170"/>
                <p:cNvSpPr>
                  <a:spLocks noChangeShapeType="1"/>
                </p:cNvSpPr>
                <p:nvPr/>
              </p:nvSpPr>
              <p:spPr bwMode="auto">
                <a:xfrm>
                  <a:off x="7640" y="129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2" name="Line 171"/>
                <p:cNvSpPr>
                  <a:spLocks noChangeShapeType="1"/>
                </p:cNvSpPr>
                <p:nvPr/>
              </p:nvSpPr>
              <p:spPr bwMode="auto">
                <a:xfrm>
                  <a:off x="7626" y="1309"/>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3" name="Line 172"/>
                <p:cNvSpPr>
                  <a:spLocks noChangeShapeType="1"/>
                </p:cNvSpPr>
                <p:nvPr/>
              </p:nvSpPr>
              <p:spPr bwMode="auto">
                <a:xfrm>
                  <a:off x="7668" y="129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4" name="Line 173"/>
                <p:cNvSpPr>
                  <a:spLocks noChangeShapeType="1"/>
                </p:cNvSpPr>
                <p:nvPr/>
              </p:nvSpPr>
              <p:spPr bwMode="auto">
                <a:xfrm>
                  <a:off x="7654" y="1309"/>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5" name="Line 174"/>
                <p:cNvSpPr>
                  <a:spLocks noChangeShapeType="1"/>
                </p:cNvSpPr>
                <p:nvPr/>
              </p:nvSpPr>
              <p:spPr bwMode="auto">
                <a:xfrm>
                  <a:off x="7688" y="129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6" name="Line 175"/>
                <p:cNvSpPr>
                  <a:spLocks noChangeShapeType="1"/>
                </p:cNvSpPr>
                <p:nvPr/>
              </p:nvSpPr>
              <p:spPr bwMode="auto">
                <a:xfrm>
                  <a:off x="7674" y="1309"/>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7" name="Line 176"/>
                <p:cNvSpPr>
                  <a:spLocks noChangeShapeType="1"/>
                </p:cNvSpPr>
                <p:nvPr/>
              </p:nvSpPr>
              <p:spPr bwMode="auto">
                <a:xfrm>
                  <a:off x="7694" y="129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8" name="Line 177"/>
                <p:cNvSpPr>
                  <a:spLocks noChangeShapeType="1"/>
                </p:cNvSpPr>
                <p:nvPr/>
              </p:nvSpPr>
              <p:spPr bwMode="auto">
                <a:xfrm>
                  <a:off x="7680" y="1309"/>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9" name="Line 178"/>
                <p:cNvSpPr>
                  <a:spLocks noChangeShapeType="1"/>
                </p:cNvSpPr>
                <p:nvPr/>
              </p:nvSpPr>
              <p:spPr bwMode="auto">
                <a:xfrm>
                  <a:off x="7700" y="129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0" name="Line 179"/>
                <p:cNvSpPr>
                  <a:spLocks noChangeShapeType="1"/>
                </p:cNvSpPr>
                <p:nvPr/>
              </p:nvSpPr>
              <p:spPr bwMode="auto">
                <a:xfrm>
                  <a:off x="7684" y="1309"/>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1" name="Line 180"/>
                <p:cNvSpPr>
                  <a:spLocks noChangeShapeType="1"/>
                </p:cNvSpPr>
                <p:nvPr/>
              </p:nvSpPr>
              <p:spPr bwMode="auto">
                <a:xfrm>
                  <a:off x="7704" y="129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2" name="Line 181"/>
                <p:cNvSpPr>
                  <a:spLocks noChangeShapeType="1"/>
                </p:cNvSpPr>
                <p:nvPr/>
              </p:nvSpPr>
              <p:spPr bwMode="auto">
                <a:xfrm>
                  <a:off x="7688" y="1309"/>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3" name="Line 182"/>
                <p:cNvSpPr>
                  <a:spLocks noChangeShapeType="1"/>
                </p:cNvSpPr>
                <p:nvPr/>
              </p:nvSpPr>
              <p:spPr bwMode="auto">
                <a:xfrm>
                  <a:off x="7708" y="1307"/>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4" name="Line 183"/>
                <p:cNvSpPr>
                  <a:spLocks noChangeShapeType="1"/>
                </p:cNvSpPr>
                <p:nvPr/>
              </p:nvSpPr>
              <p:spPr bwMode="auto">
                <a:xfrm>
                  <a:off x="7692" y="132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5" name="Line 184"/>
                <p:cNvSpPr>
                  <a:spLocks noChangeShapeType="1"/>
                </p:cNvSpPr>
                <p:nvPr/>
              </p:nvSpPr>
              <p:spPr bwMode="auto">
                <a:xfrm>
                  <a:off x="7714" y="1307"/>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6" name="Line 185"/>
                <p:cNvSpPr>
                  <a:spLocks noChangeShapeType="1"/>
                </p:cNvSpPr>
                <p:nvPr/>
              </p:nvSpPr>
              <p:spPr bwMode="auto">
                <a:xfrm>
                  <a:off x="7700" y="132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7" name="Line 186"/>
                <p:cNvSpPr>
                  <a:spLocks noChangeShapeType="1"/>
                </p:cNvSpPr>
                <p:nvPr/>
              </p:nvSpPr>
              <p:spPr bwMode="auto">
                <a:xfrm>
                  <a:off x="7722" y="1307"/>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8" name="Line 187"/>
                <p:cNvSpPr>
                  <a:spLocks noChangeShapeType="1"/>
                </p:cNvSpPr>
                <p:nvPr/>
              </p:nvSpPr>
              <p:spPr bwMode="auto">
                <a:xfrm>
                  <a:off x="7706" y="132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9" name="Line 188"/>
                <p:cNvSpPr>
                  <a:spLocks noChangeShapeType="1"/>
                </p:cNvSpPr>
                <p:nvPr/>
              </p:nvSpPr>
              <p:spPr bwMode="auto">
                <a:xfrm>
                  <a:off x="7728" y="1307"/>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0" name="Line 189"/>
                <p:cNvSpPr>
                  <a:spLocks noChangeShapeType="1"/>
                </p:cNvSpPr>
                <p:nvPr/>
              </p:nvSpPr>
              <p:spPr bwMode="auto">
                <a:xfrm>
                  <a:off x="7712" y="1321"/>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1" name="Line 190"/>
                <p:cNvSpPr>
                  <a:spLocks noChangeShapeType="1"/>
                </p:cNvSpPr>
                <p:nvPr/>
              </p:nvSpPr>
              <p:spPr bwMode="auto">
                <a:xfrm>
                  <a:off x="7734" y="1307"/>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2" name="Line 191"/>
                <p:cNvSpPr>
                  <a:spLocks noChangeShapeType="1"/>
                </p:cNvSpPr>
                <p:nvPr/>
              </p:nvSpPr>
              <p:spPr bwMode="auto">
                <a:xfrm>
                  <a:off x="7720" y="132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3" name="Line 192"/>
                <p:cNvSpPr>
                  <a:spLocks noChangeShapeType="1"/>
                </p:cNvSpPr>
                <p:nvPr/>
              </p:nvSpPr>
              <p:spPr bwMode="auto">
                <a:xfrm>
                  <a:off x="7742" y="1307"/>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4" name="Line 193"/>
                <p:cNvSpPr>
                  <a:spLocks noChangeShapeType="1"/>
                </p:cNvSpPr>
                <p:nvPr/>
              </p:nvSpPr>
              <p:spPr bwMode="auto">
                <a:xfrm>
                  <a:off x="7726" y="132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5" name="Line 194"/>
                <p:cNvSpPr>
                  <a:spLocks noChangeShapeType="1"/>
                </p:cNvSpPr>
                <p:nvPr/>
              </p:nvSpPr>
              <p:spPr bwMode="auto">
                <a:xfrm>
                  <a:off x="7748" y="1307"/>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6" name="Line 195"/>
                <p:cNvSpPr>
                  <a:spLocks noChangeShapeType="1"/>
                </p:cNvSpPr>
                <p:nvPr/>
              </p:nvSpPr>
              <p:spPr bwMode="auto">
                <a:xfrm>
                  <a:off x="7734" y="132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7" name="Line 196"/>
                <p:cNvSpPr>
                  <a:spLocks noChangeShapeType="1"/>
                </p:cNvSpPr>
                <p:nvPr/>
              </p:nvSpPr>
              <p:spPr bwMode="auto">
                <a:xfrm>
                  <a:off x="7756" y="1307"/>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8" name="Line 197"/>
                <p:cNvSpPr>
                  <a:spLocks noChangeShapeType="1"/>
                </p:cNvSpPr>
                <p:nvPr/>
              </p:nvSpPr>
              <p:spPr bwMode="auto">
                <a:xfrm>
                  <a:off x="7740" y="132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9" name="Line 198"/>
                <p:cNvSpPr>
                  <a:spLocks noChangeShapeType="1"/>
                </p:cNvSpPr>
                <p:nvPr/>
              </p:nvSpPr>
              <p:spPr bwMode="auto">
                <a:xfrm>
                  <a:off x="7762" y="1307"/>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0" name="Line 199"/>
                <p:cNvSpPr>
                  <a:spLocks noChangeShapeType="1"/>
                </p:cNvSpPr>
                <p:nvPr/>
              </p:nvSpPr>
              <p:spPr bwMode="auto">
                <a:xfrm>
                  <a:off x="7746" y="1321"/>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1" name="Line 200"/>
                <p:cNvSpPr>
                  <a:spLocks noChangeShapeType="1"/>
                </p:cNvSpPr>
                <p:nvPr/>
              </p:nvSpPr>
              <p:spPr bwMode="auto">
                <a:xfrm>
                  <a:off x="7768" y="1307"/>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2" name="Line 201"/>
                <p:cNvSpPr>
                  <a:spLocks noChangeShapeType="1"/>
                </p:cNvSpPr>
                <p:nvPr/>
              </p:nvSpPr>
              <p:spPr bwMode="auto">
                <a:xfrm>
                  <a:off x="7754" y="132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3" name="Line 202"/>
                <p:cNvSpPr>
                  <a:spLocks noChangeShapeType="1"/>
                </p:cNvSpPr>
                <p:nvPr/>
              </p:nvSpPr>
              <p:spPr bwMode="auto">
                <a:xfrm>
                  <a:off x="7784" y="131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4" name="Line 203"/>
                <p:cNvSpPr>
                  <a:spLocks noChangeShapeType="1"/>
                </p:cNvSpPr>
                <p:nvPr/>
              </p:nvSpPr>
              <p:spPr bwMode="auto">
                <a:xfrm>
                  <a:off x="7770" y="133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5" name="Line 204"/>
                <p:cNvSpPr>
                  <a:spLocks noChangeShapeType="1"/>
                </p:cNvSpPr>
                <p:nvPr/>
              </p:nvSpPr>
              <p:spPr bwMode="auto">
                <a:xfrm>
                  <a:off x="7796" y="131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23" name="Line 206"/>
              <p:cNvSpPr>
                <a:spLocks noChangeShapeType="1"/>
              </p:cNvSpPr>
              <p:nvPr/>
            </p:nvSpPr>
            <p:spPr bwMode="auto">
              <a:xfrm>
                <a:off x="12353925" y="2112963"/>
                <a:ext cx="47625"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 name="Line 207"/>
              <p:cNvSpPr>
                <a:spLocks noChangeShapeType="1"/>
              </p:cNvSpPr>
              <p:nvPr/>
            </p:nvSpPr>
            <p:spPr bwMode="auto">
              <a:xfrm>
                <a:off x="12385675" y="2087563"/>
                <a:ext cx="0" cy="47625"/>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 name="Line 208"/>
              <p:cNvSpPr>
                <a:spLocks noChangeShapeType="1"/>
              </p:cNvSpPr>
              <p:nvPr/>
            </p:nvSpPr>
            <p:spPr bwMode="auto">
              <a:xfrm>
                <a:off x="12360275" y="2112963"/>
                <a:ext cx="47625"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 name="Line 209"/>
              <p:cNvSpPr>
                <a:spLocks noChangeShapeType="1"/>
              </p:cNvSpPr>
              <p:nvPr/>
            </p:nvSpPr>
            <p:spPr bwMode="auto">
              <a:xfrm>
                <a:off x="12414250" y="2087563"/>
                <a:ext cx="0" cy="47625"/>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 name="Line 210"/>
              <p:cNvSpPr>
                <a:spLocks noChangeShapeType="1"/>
              </p:cNvSpPr>
              <p:nvPr/>
            </p:nvSpPr>
            <p:spPr bwMode="auto">
              <a:xfrm>
                <a:off x="12388850" y="2112963"/>
                <a:ext cx="47625"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 name="Line 211"/>
              <p:cNvSpPr>
                <a:spLocks noChangeShapeType="1"/>
              </p:cNvSpPr>
              <p:nvPr/>
            </p:nvSpPr>
            <p:spPr bwMode="auto">
              <a:xfrm>
                <a:off x="12420600" y="2087563"/>
                <a:ext cx="0" cy="47625"/>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 name="Line 212"/>
              <p:cNvSpPr>
                <a:spLocks noChangeShapeType="1"/>
              </p:cNvSpPr>
              <p:nvPr/>
            </p:nvSpPr>
            <p:spPr bwMode="auto">
              <a:xfrm>
                <a:off x="12398375" y="2112963"/>
                <a:ext cx="47625"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 name="Line 213"/>
              <p:cNvSpPr>
                <a:spLocks noChangeShapeType="1"/>
              </p:cNvSpPr>
              <p:nvPr/>
            </p:nvSpPr>
            <p:spPr bwMode="auto">
              <a:xfrm>
                <a:off x="12426950" y="2087563"/>
                <a:ext cx="0" cy="47625"/>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 name="Line 214"/>
              <p:cNvSpPr>
                <a:spLocks noChangeShapeType="1"/>
              </p:cNvSpPr>
              <p:nvPr/>
            </p:nvSpPr>
            <p:spPr bwMode="auto">
              <a:xfrm>
                <a:off x="12401550" y="2112963"/>
                <a:ext cx="47625"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 name="Line 215"/>
              <p:cNvSpPr>
                <a:spLocks noChangeShapeType="1"/>
              </p:cNvSpPr>
              <p:nvPr/>
            </p:nvSpPr>
            <p:spPr bwMode="auto">
              <a:xfrm>
                <a:off x="12455525" y="2087563"/>
                <a:ext cx="0" cy="47625"/>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 name="Line 216"/>
              <p:cNvSpPr>
                <a:spLocks noChangeShapeType="1"/>
              </p:cNvSpPr>
              <p:nvPr/>
            </p:nvSpPr>
            <p:spPr bwMode="auto">
              <a:xfrm>
                <a:off x="12430125" y="2112963"/>
                <a:ext cx="5080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 name="Line 217"/>
              <p:cNvSpPr>
                <a:spLocks noChangeShapeType="1"/>
              </p:cNvSpPr>
              <p:nvPr/>
            </p:nvSpPr>
            <p:spPr bwMode="auto">
              <a:xfrm>
                <a:off x="12474575" y="2087563"/>
                <a:ext cx="0" cy="47625"/>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 name="Line 218"/>
              <p:cNvSpPr>
                <a:spLocks noChangeShapeType="1"/>
              </p:cNvSpPr>
              <p:nvPr/>
            </p:nvSpPr>
            <p:spPr bwMode="auto">
              <a:xfrm>
                <a:off x="12449175" y="2112963"/>
                <a:ext cx="47625"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 name="Line 219"/>
              <p:cNvSpPr>
                <a:spLocks noChangeShapeType="1"/>
              </p:cNvSpPr>
              <p:nvPr/>
            </p:nvSpPr>
            <p:spPr bwMode="auto">
              <a:xfrm>
                <a:off x="12490450" y="2087563"/>
                <a:ext cx="0" cy="47625"/>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 name="Line 220"/>
              <p:cNvSpPr>
                <a:spLocks noChangeShapeType="1"/>
              </p:cNvSpPr>
              <p:nvPr/>
            </p:nvSpPr>
            <p:spPr bwMode="auto">
              <a:xfrm>
                <a:off x="12468225" y="2112963"/>
                <a:ext cx="47625"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 name="Line 221"/>
              <p:cNvSpPr>
                <a:spLocks noChangeShapeType="1"/>
              </p:cNvSpPr>
              <p:nvPr/>
            </p:nvSpPr>
            <p:spPr bwMode="auto">
              <a:xfrm>
                <a:off x="12496800" y="2087563"/>
                <a:ext cx="0" cy="47625"/>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 name="Line 222"/>
              <p:cNvSpPr>
                <a:spLocks noChangeShapeType="1"/>
              </p:cNvSpPr>
              <p:nvPr/>
            </p:nvSpPr>
            <p:spPr bwMode="auto">
              <a:xfrm>
                <a:off x="12471400" y="2112963"/>
                <a:ext cx="5080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 name="Line 223"/>
              <p:cNvSpPr>
                <a:spLocks noChangeShapeType="1"/>
              </p:cNvSpPr>
              <p:nvPr/>
            </p:nvSpPr>
            <p:spPr bwMode="auto">
              <a:xfrm>
                <a:off x="12499975" y="2087563"/>
                <a:ext cx="0" cy="47625"/>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 name="Line 224"/>
              <p:cNvSpPr>
                <a:spLocks noChangeShapeType="1"/>
              </p:cNvSpPr>
              <p:nvPr/>
            </p:nvSpPr>
            <p:spPr bwMode="auto">
              <a:xfrm>
                <a:off x="12477750" y="2112963"/>
                <a:ext cx="47625"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 name="Line 225"/>
              <p:cNvSpPr>
                <a:spLocks noChangeShapeType="1"/>
              </p:cNvSpPr>
              <p:nvPr/>
            </p:nvSpPr>
            <p:spPr bwMode="auto">
              <a:xfrm>
                <a:off x="12550775" y="2087563"/>
                <a:ext cx="0" cy="47625"/>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 name="Line 226"/>
              <p:cNvSpPr>
                <a:spLocks noChangeShapeType="1"/>
              </p:cNvSpPr>
              <p:nvPr/>
            </p:nvSpPr>
            <p:spPr bwMode="auto">
              <a:xfrm>
                <a:off x="12525375" y="2112963"/>
                <a:ext cx="47625"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 name="Line 227"/>
              <p:cNvSpPr>
                <a:spLocks noChangeShapeType="1"/>
              </p:cNvSpPr>
              <p:nvPr/>
            </p:nvSpPr>
            <p:spPr bwMode="auto">
              <a:xfrm>
                <a:off x="12557125" y="2087563"/>
                <a:ext cx="0" cy="47625"/>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 name="Line 228"/>
              <p:cNvSpPr>
                <a:spLocks noChangeShapeType="1"/>
              </p:cNvSpPr>
              <p:nvPr/>
            </p:nvSpPr>
            <p:spPr bwMode="auto">
              <a:xfrm>
                <a:off x="12534900" y="2112963"/>
                <a:ext cx="47625"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 name="Line 229"/>
              <p:cNvSpPr>
                <a:spLocks noChangeShapeType="1"/>
              </p:cNvSpPr>
              <p:nvPr/>
            </p:nvSpPr>
            <p:spPr bwMode="auto">
              <a:xfrm>
                <a:off x="12566650" y="2087563"/>
                <a:ext cx="0" cy="47625"/>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 name="Line 230"/>
              <p:cNvSpPr>
                <a:spLocks noChangeShapeType="1"/>
              </p:cNvSpPr>
              <p:nvPr/>
            </p:nvSpPr>
            <p:spPr bwMode="auto">
              <a:xfrm>
                <a:off x="12544425" y="2112963"/>
                <a:ext cx="47625"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 name="Line 231"/>
              <p:cNvSpPr>
                <a:spLocks noChangeShapeType="1"/>
              </p:cNvSpPr>
              <p:nvPr/>
            </p:nvSpPr>
            <p:spPr bwMode="auto">
              <a:xfrm>
                <a:off x="12576175" y="2087563"/>
                <a:ext cx="0" cy="47625"/>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 name="Line 232"/>
              <p:cNvSpPr>
                <a:spLocks noChangeShapeType="1"/>
              </p:cNvSpPr>
              <p:nvPr/>
            </p:nvSpPr>
            <p:spPr bwMode="auto">
              <a:xfrm>
                <a:off x="12550775" y="2112963"/>
                <a:ext cx="47625"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 name="Line 233"/>
              <p:cNvSpPr>
                <a:spLocks noChangeShapeType="1"/>
              </p:cNvSpPr>
              <p:nvPr/>
            </p:nvSpPr>
            <p:spPr bwMode="auto">
              <a:xfrm>
                <a:off x="12646025" y="2087563"/>
                <a:ext cx="0" cy="47625"/>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 name="Line 234"/>
              <p:cNvSpPr>
                <a:spLocks noChangeShapeType="1"/>
              </p:cNvSpPr>
              <p:nvPr/>
            </p:nvSpPr>
            <p:spPr bwMode="auto">
              <a:xfrm>
                <a:off x="12623800" y="2112963"/>
                <a:ext cx="47625"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 name="Line 235"/>
              <p:cNvSpPr>
                <a:spLocks noChangeShapeType="1"/>
              </p:cNvSpPr>
              <p:nvPr/>
            </p:nvSpPr>
            <p:spPr bwMode="auto">
              <a:xfrm>
                <a:off x="12690475" y="2087563"/>
                <a:ext cx="0" cy="47625"/>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 name="Line 236"/>
              <p:cNvSpPr>
                <a:spLocks noChangeShapeType="1"/>
              </p:cNvSpPr>
              <p:nvPr/>
            </p:nvSpPr>
            <p:spPr bwMode="auto">
              <a:xfrm>
                <a:off x="12665075" y="2112963"/>
                <a:ext cx="47625"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 name="Line 237"/>
              <p:cNvSpPr>
                <a:spLocks noChangeShapeType="1"/>
              </p:cNvSpPr>
              <p:nvPr/>
            </p:nvSpPr>
            <p:spPr bwMode="auto">
              <a:xfrm>
                <a:off x="12779375" y="2087563"/>
                <a:ext cx="0" cy="47625"/>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 name="Line 238"/>
              <p:cNvSpPr>
                <a:spLocks noChangeShapeType="1"/>
              </p:cNvSpPr>
              <p:nvPr/>
            </p:nvSpPr>
            <p:spPr bwMode="auto">
              <a:xfrm>
                <a:off x="12753975" y="2112963"/>
                <a:ext cx="47625"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 name="Line 239"/>
              <p:cNvSpPr>
                <a:spLocks noChangeShapeType="1"/>
              </p:cNvSpPr>
              <p:nvPr/>
            </p:nvSpPr>
            <p:spPr bwMode="auto">
              <a:xfrm>
                <a:off x="12814300" y="2087563"/>
                <a:ext cx="0" cy="47625"/>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 name="Line 240"/>
              <p:cNvSpPr>
                <a:spLocks noChangeShapeType="1"/>
              </p:cNvSpPr>
              <p:nvPr/>
            </p:nvSpPr>
            <p:spPr bwMode="auto">
              <a:xfrm>
                <a:off x="12788900" y="2112963"/>
                <a:ext cx="47625"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 name="Line 241"/>
              <p:cNvSpPr>
                <a:spLocks noChangeShapeType="1"/>
              </p:cNvSpPr>
              <p:nvPr/>
            </p:nvSpPr>
            <p:spPr bwMode="auto">
              <a:xfrm>
                <a:off x="10229850" y="1925638"/>
                <a:ext cx="0" cy="47625"/>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 name="Line 242"/>
              <p:cNvSpPr>
                <a:spLocks noChangeShapeType="1"/>
              </p:cNvSpPr>
              <p:nvPr/>
            </p:nvSpPr>
            <p:spPr bwMode="auto">
              <a:xfrm>
                <a:off x="10207625" y="1947863"/>
                <a:ext cx="47625"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 name="Line 243"/>
              <p:cNvSpPr>
                <a:spLocks noChangeShapeType="1"/>
              </p:cNvSpPr>
              <p:nvPr/>
            </p:nvSpPr>
            <p:spPr bwMode="auto">
              <a:xfrm>
                <a:off x="9677400" y="2090738"/>
                <a:ext cx="0" cy="0"/>
              </a:xfrm>
              <a:prstGeom prst="line">
                <a:avLst/>
              </a:prstGeom>
              <a:noFill/>
              <a:ln w="6350">
                <a:solidFill>
                  <a:srgbClr val="00DB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 name="Freeform 244"/>
              <p:cNvSpPr>
                <a:spLocks/>
              </p:cNvSpPr>
              <p:nvPr/>
            </p:nvSpPr>
            <p:spPr bwMode="auto">
              <a:xfrm>
                <a:off x="9839325" y="1951038"/>
                <a:ext cx="2997200" cy="158750"/>
              </a:xfrm>
              <a:custGeom>
                <a:avLst/>
                <a:gdLst>
                  <a:gd name="T0" fmla="*/ 0 w 1888"/>
                  <a:gd name="T1" fmla="*/ 0 h 100"/>
                  <a:gd name="T2" fmla="*/ 204 w 1888"/>
                  <a:gd name="T3" fmla="*/ 0 h 100"/>
                  <a:gd name="T4" fmla="*/ 312 w 1888"/>
                  <a:gd name="T5" fmla="*/ 0 h 100"/>
                  <a:gd name="T6" fmla="*/ 312 w 1888"/>
                  <a:gd name="T7" fmla="*/ 8 h 100"/>
                  <a:gd name="T8" fmla="*/ 438 w 1888"/>
                  <a:gd name="T9" fmla="*/ 8 h 100"/>
                  <a:gd name="T10" fmla="*/ 438 w 1888"/>
                  <a:gd name="T11" fmla="*/ 14 h 100"/>
                  <a:gd name="T12" fmla="*/ 634 w 1888"/>
                  <a:gd name="T13" fmla="*/ 14 h 100"/>
                  <a:gd name="T14" fmla="*/ 630 w 1888"/>
                  <a:gd name="T15" fmla="*/ 18 h 100"/>
                  <a:gd name="T16" fmla="*/ 740 w 1888"/>
                  <a:gd name="T17" fmla="*/ 18 h 100"/>
                  <a:gd name="T18" fmla="*/ 740 w 1888"/>
                  <a:gd name="T19" fmla="*/ 26 h 100"/>
                  <a:gd name="T20" fmla="*/ 778 w 1888"/>
                  <a:gd name="T21" fmla="*/ 26 h 100"/>
                  <a:gd name="T22" fmla="*/ 778 w 1888"/>
                  <a:gd name="T23" fmla="*/ 32 h 100"/>
                  <a:gd name="T24" fmla="*/ 858 w 1888"/>
                  <a:gd name="T25" fmla="*/ 32 h 100"/>
                  <a:gd name="T26" fmla="*/ 858 w 1888"/>
                  <a:gd name="T27" fmla="*/ 38 h 100"/>
                  <a:gd name="T28" fmla="*/ 1068 w 1888"/>
                  <a:gd name="T29" fmla="*/ 38 h 100"/>
                  <a:gd name="T30" fmla="*/ 1068 w 1888"/>
                  <a:gd name="T31" fmla="*/ 48 h 100"/>
                  <a:gd name="T32" fmla="*/ 1108 w 1888"/>
                  <a:gd name="T33" fmla="*/ 48 h 100"/>
                  <a:gd name="T34" fmla="*/ 1108 w 1888"/>
                  <a:gd name="T35" fmla="*/ 52 h 100"/>
                  <a:gd name="T36" fmla="*/ 1238 w 1888"/>
                  <a:gd name="T37" fmla="*/ 52 h 100"/>
                  <a:gd name="T38" fmla="*/ 1238 w 1888"/>
                  <a:gd name="T39" fmla="*/ 58 h 100"/>
                  <a:gd name="T40" fmla="*/ 1326 w 1888"/>
                  <a:gd name="T41" fmla="*/ 58 h 100"/>
                  <a:gd name="T42" fmla="*/ 1326 w 1888"/>
                  <a:gd name="T43" fmla="*/ 72 h 100"/>
                  <a:gd name="T44" fmla="*/ 1448 w 1888"/>
                  <a:gd name="T45" fmla="*/ 72 h 100"/>
                  <a:gd name="T46" fmla="*/ 1448 w 1888"/>
                  <a:gd name="T47" fmla="*/ 80 h 100"/>
                  <a:gd name="T48" fmla="*/ 1506 w 1888"/>
                  <a:gd name="T49" fmla="*/ 80 h 100"/>
                  <a:gd name="T50" fmla="*/ 1506 w 1888"/>
                  <a:gd name="T51" fmla="*/ 92 h 100"/>
                  <a:gd name="T52" fmla="*/ 1570 w 1888"/>
                  <a:gd name="T53" fmla="*/ 92 h 100"/>
                  <a:gd name="T54" fmla="*/ 1570 w 1888"/>
                  <a:gd name="T55" fmla="*/ 100 h 100"/>
                  <a:gd name="T56" fmla="*/ 1888 w 1888"/>
                  <a:gd name="T5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88" h="100">
                    <a:moveTo>
                      <a:pt x="0" y="0"/>
                    </a:moveTo>
                    <a:lnTo>
                      <a:pt x="204" y="0"/>
                    </a:lnTo>
                    <a:lnTo>
                      <a:pt x="312" y="0"/>
                    </a:lnTo>
                    <a:lnTo>
                      <a:pt x="312" y="8"/>
                    </a:lnTo>
                    <a:lnTo>
                      <a:pt x="438" y="8"/>
                    </a:lnTo>
                    <a:lnTo>
                      <a:pt x="438" y="14"/>
                    </a:lnTo>
                    <a:lnTo>
                      <a:pt x="634" y="14"/>
                    </a:lnTo>
                    <a:lnTo>
                      <a:pt x="630" y="18"/>
                    </a:lnTo>
                    <a:lnTo>
                      <a:pt x="740" y="18"/>
                    </a:lnTo>
                    <a:lnTo>
                      <a:pt x="740" y="26"/>
                    </a:lnTo>
                    <a:lnTo>
                      <a:pt x="778" y="26"/>
                    </a:lnTo>
                    <a:lnTo>
                      <a:pt x="778" y="32"/>
                    </a:lnTo>
                    <a:lnTo>
                      <a:pt x="858" y="32"/>
                    </a:lnTo>
                    <a:lnTo>
                      <a:pt x="858" y="38"/>
                    </a:lnTo>
                    <a:lnTo>
                      <a:pt x="1068" y="38"/>
                    </a:lnTo>
                    <a:lnTo>
                      <a:pt x="1068" y="48"/>
                    </a:lnTo>
                    <a:lnTo>
                      <a:pt x="1108" y="48"/>
                    </a:lnTo>
                    <a:lnTo>
                      <a:pt x="1108" y="52"/>
                    </a:lnTo>
                    <a:lnTo>
                      <a:pt x="1238" y="52"/>
                    </a:lnTo>
                    <a:lnTo>
                      <a:pt x="1238" y="58"/>
                    </a:lnTo>
                    <a:lnTo>
                      <a:pt x="1326" y="58"/>
                    </a:lnTo>
                    <a:lnTo>
                      <a:pt x="1326" y="72"/>
                    </a:lnTo>
                    <a:lnTo>
                      <a:pt x="1448" y="72"/>
                    </a:lnTo>
                    <a:lnTo>
                      <a:pt x="1448" y="80"/>
                    </a:lnTo>
                    <a:lnTo>
                      <a:pt x="1506" y="80"/>
                    </a:lnTo>
                    <a:lnTo>
                      <a:pt x="1506" y="92"/>
                    </a:lnTo>
                    <a:lnTo>
                      <a:pt x="1570" y="92"/>
                    </a:lnTo>
                    <a:lnTo>
                      <a:pt x="1570" y="100"/>
                    </a:lnTo>
                    <a:lnTo>
                      <a:pt x="1888" y="100"/>
                    </a:lnTo>
                  </a:path>
                </a:pathLst>
              </a:custGeom>
              <a:noFill/>
              <a:ln w="63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 name="Freeform 246"/>
              <p:cNvSpPr>
                <a:spLocks/>
              </p:cNvSpPr>
              <p:nvPr/>
            </p:nvSpPr>
            <p:spPr bwMode="auto">
              <a:xfrm>
                <a:off x="9725025" y="1947863"/>
                <a:ext cx="3028950" cy="111125"/>
              </a:xfrm>
              <a:custGeom>
                <a:avLst/>
                <a:gdLst>
                  <a:gd name="T0" fmla="*/ 0 w 1908"/>
                  <a:gd name="T1" fmla="*/ 0 h 70"/>
                  <a:gd name="T2" fmla="*/ 246 w 1908"/>
                  <a:gd name="T3" fmla="*/ 0 h 70"/>
                  <a:gd name="T4" fmla="*/ 246 w 1908"/>
                  <a:gd name="T5" fmla="*/ 4 h 70"/>
                  <a:gd name="T6" fmla="*/ 384 w 1908"/>
                  <a:gd name="T7" fmla="*/ 4 h 70"/>
                  <a:gd name="T8" fmla="*/ 384 w 1908"/>
                  <a:gd name="T9" fmla="*/ 10 h 70"/>
                  <a:gd name="T10" fmla="*/ 478 w 1908"/>
                  <a:gd name="T11" fmla="*/ 10 h 70"/>
                  <a:gd name="T12" fmla="*/ 564 w 1908"/>
                  <a:gd name="T13" fmla="*/ 10 h 70"/>
                  <a:gd name="T14" fmla="*/ 564 w 1908"/>
                  <a:gd name="T15" fmla="*/ 16 h 70"/>
                  <a:gd name="T16" fmla="*/ 654 w 1908"/>
                  <a:gd name="T17" fmla="*/ 16 h 70"/>
                  <a:gd name="T18" fmla="*/ 654 w 1908"/>
                  <a:gd name="T19" fmla="*/ 20 h 70"/>
                  <a:gd name="T20" fmla="*/ 824 w 1908"/>
                  <a:gd name="T21" fmla="*/ 20 h 70"/>
                  <a:gd name="T22" fmla="*/ 824 w 1908"/>
                  <a:gd name="T23" fmla="*/ 26 h 70"/>
                  <a:gd name="T24" fmla="*/ 862 w 1908"/>
                  <a:gd name="T25" fmla="*/ 26 h 70"/>
                  <a:gd name="T26" fmla="*/ 862 w 1908"/>
                  <a:gd name="T27" fmla="*/ 32 h 70"/>
                  <a:gd name="T28" fmla="*/ 966 w 1908"/>
                  <a:gd name="T29" fmla="*/ 32 h 70"/>
                  <a:gd name="T30" fmla="*/ 966 w 1908"/>
                  <a:gd name="T31" fmla="*/ 38 h 70"/>
                  <a:gd name="T32" fmla="*/ 1022 w 1908"/>
                  <a:gd name="T33" fmla="*/ 38 h 70"/>
                  <a:gd name="T34" fmla="*/ 1022 w 1908"/>
                  <a:gd name="T35" fmla="*/ 44 h 70"/>
                  <a:gd name="T36" fmla="*/ 1136 w 1908"/>
                  <a:gd name="T37" fmla="*/ 44 h 70"/>
                  <a:gd name="T38" fmla="*/ 1136 w 1908"/>
                  <a:gd name="T39" fmla="*/ 48 h 70"/>
                  <a:gd name="T40" fmla="*/ 1216 w 1908"/>
                  <a:gd name="T41" fmla="*/ 48 h 70"/>
                  <a:gd name="T42" fmla="*/ 1216 w 1908"/>
                  <a:gd name="T43" fmla="*/ 54 h 70"/>
                  <a:gd name="T44" fmla="*/ 1326 w 1908"/>
                  <a:gd name="T45" fmla="*/ 54 h 70"/>
                  <a:gd name="T46" fmla="*/ 1326 w 1908"/>
                  <a:gd name="T47" fmla="*/ 66 h 70"/>
                  <a:gd name="T48" fmla="*/ 1586 w 1908"/>
                  <a:gd name="T49" fmla="*/ 66 h 70"/>
                  <a:gd name="T50" fmla="*/ 1586 w 1908"/>
                  <a:gd name="T51" fmla="*/ 70 h 70"/>
                  <a:gd name="T52" fmla="*/ 1908 w 1908"/>
                  <a:gd name="T5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08" h="70">
                    <a:moveTo>
                      <a:pt x="0" y="0"/>
                    </a:moveTo>
                    <a:lnTo>
                      <a:pt x="246" y="0"/>
                    </a:lnTo>
                    <a:lnTo>
                      <a:pt x="246" y="4"/>
                    </a:lnTo>
                    <a:lnTo>
                      <a:pt x="384" y="4"/>
                    </a:lnTo>
                    <a:lnTo>
                      <a:pt x="384" y="10"/>
                    </a:lnTo>
                    <a:lnTo>
                      <a:pt x="478" y="10"/>
                    </a:lnTo>
                    <a:lnTo>
                      <a:pt x="564" y="10"/>
                    </a:lnTo>
                    <a:lnTo>
                      <a:pt x="564" y="16"/>
                    </a:lnTo>
                    <a:lnTo>
                      <a:pt x="654" y="16"/>
                    </a:lnTo>
                    <a:lnTo>
                      <a:pt x="654" y="20"/>
                    </a:lnTo>
                    <a:lnTo>
                      <a:pt x="824" y="20"/>
                    </a:lnTo>
                    <a:lnTo>
                      <a:pt x="824" y="26"/>
                    </a:lnTo>
                    <a:lnTo>
                      <a:pt x="862" y="26"/>
                    </a:lnTo>
                    <a:lnTo>
                      <a:pt x="862" y="32"/>
                    </a:lnTo>
                    <a:lnTo>
                      <a:pt x="966" y="32"/>
                    </a:lnTo>
                    <a:lnTo>
                      <a:pt x="966" y="38"/>
                    </a:lnTo>
                    <a:lnTo>
                      <a:pt x="1022" y="38"/>
                    </a:lnTo>
                    <a:lnTo>
                      <a:pt x="1022" y="44"/>
                    </a:lnTo>
                    <a:lnTo>
                      <a:pt x="1136" y="44"/>
                    </a:lnTo>
                    <a:lnTo>
                      <a:pt x="1136" y="48"/>
                    </a:lnTo>
                    <a:lnTo>
                      <a:pt x="1216" y="48"/>
                    </a:lnTo>
                    <a:lnTo>
                      <a:pt x="1216" y="54"/>
                    </a:lnTo>
                    <a:lnTo>
                      <a:pt x="1326" y="54"/>
                    </a:lnTo>
                    <a:lnTo>
                      <a:pt x="1326" y="66"/>
                    </a:lnTo>
                    <a:lnTo>
                      <a:pt x="1586" y="66"/>
                    </a:lnTo>
                    <a:lnTo>
                      <a:pt x="1586" y="70"/>
                    </a:lnTo>
                    <a:lnTo>
                      <a:pt x="1908" y="70"/>
                    </a:lnTo>
                  </a:path>
                </a:pathLst>
              </a:custGeom>
              <a:noFill/>
              <a:ln w="63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 name="Line 248"/>
              <p:cNvSpPr>
                <a:spLocks noChangeShapeType="1"/>
              </p:cNvSpPr>
              <p:nvPr/>
            </p:nvSpPr>
            <p:spPr bwMode="auto">
              <a:xfrm>
                <a:off x="9747250" y="19256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 name="Line 249"/>
              <p:cNvSpPr>
                <a:spLocks noChangeShapeType="1"/>
              </p:cNvSpPr>
              <p:nvPr/>
            </p:nvSpPr>
            <p:spPr bwMode="auto">
              <a:xfrm>
                <a:off x="9725025" y="19510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 name="Line 250"/>
              <p:cNvSpPr>
                <a:spLocks noChangeShapeType="1"/>
              </p:cNvSpPr>
              <p:nvPr/>
            </p:nvSpPr>
            <p:spPr bwMode="auto">
              <a:xfrm>
                <a:off x="9775825" y="19256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 name="Line 251"/>
              <p:cNvSpPr>
                <a:spLocks noChangeShapeType="1"/>
              </p:cNvSpPr>
              <p:nvPr/>
            </p:nvSpPr>
            <p:spPr bwMode="auto">
              <a:xfrm>
                <a:off x="9750425" y="19510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 name="Line 252"/>
              <p:cNvSpPr>
                <a:spLocks noChangeShapeType="1"/>
              </p:cNvSpPr>
              <p:nvPr/>
            </p:nvSpPr>
            <p:spPr bwMode="auto">
              <a:xfrm>
                <a:off x="10483850" y="1938338"/>
                <a:ext cx="0" cy="5080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 name="Line 253"/>
              <p:cNvSpPr>
                <a:spLocks noChangeShapeType="1"/>
              </p:cNvSpPr>
              <p:nvPr/>
            </p:nvSpPr>
            <p:spPr bwMode="auto">
              <a:xfrm>
                <a:off x="10461625" y="19637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 name="Line 254"/>
              <p:cNvSpPr>
                <a:spLocks noChangeShapeType="1"/>
              </p:cNvSpPr>
              <p:nvPr/>
            </p:nvSpPr>
            <p:spPr bwMode="auto">
              <a:xfrm>
                <a:off x="10509250" y="1938338"/>
                <a:ext cx="0" cy="5080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 name="Line 255"/>
              <p:cNvSpPr>
                <a:spLocks noChangeShapeType="1"/>
              </p:cNvSpPr>
              <p:nvPr/>
            </p:nvSpPr>
            <p:spPr bwMode="auto">
              <a:xfrm>
                <a:off x="10487025" y="19637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 name="Line 256"/>
              <p:cNvSpPr>
                <a:spLocks noChangeShapeType="1"/>
              </p:cNvSpPr>
              <p:nvPr/>
            </p:nvSpPr>
            <p:spPr bwMode="auto">
              <a:xfrm>
                <a:off x="10531475" y="1938338"/>
                <a:ext cx="0" cy="5080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 name="Line 257"/>
              <p:cNvSpPr>
                <a:spLocks noChangeShapeType="1"/>
              </p:cNvSpPr>
              <p:nvPr/>
            </p:nvSpPr>
            <p:spPr bwMode="auto">
              <a:xfrm>
                <a:off x="10506075" y="1963738"/>
                <a:ext cx="5080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 name="Line 258"/>
              <p:cNvSpPr>
                <a:spLocks noChangeShapeType="1"/>
              </p:cNvSpPr>
              <p:nvPr/>
            </p:nvSpPr>
            <p:spPr bwMode="auto">
              <a:xfrm>
                <a:off x="10553700" y="1938338"/>
                <a:ext cx="0" cy="5080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 name="Line 259"/>
              <p:cNvSpPr>
                <a:spLocks noChangeShapeType="1"/>
              </p:cNvSpPr>
              <p:nvPr/>
            </p:nvSpPr>
            <p:spPr bwMode="auto">
              <a:xfrm>
                <a:off x="10528300" y="19637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 name="Line 260"/>
              <p:cNvSpPr>
                <a:spLocks noChangeShapeType="1"/>
              </p:cNvSpPr>
              <p:nvPr/>
            </p:nvSpPr>
            <p:spPr bwMode="auto">
              <a:xfrm>
                <a:off x="10566400" y="1938338"/>
                <a:ext cx="0" cy="5080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 name="Line 261"/>
              <p:cNvSpPr>
                <a:spLocks noChangeShapeType="1"/>
              </p:cNvSpPr>
              <p:nvPr/>
            </p:nvSpPr>
            <p:spPr bwMode="auto">
              <a:xfrm>
                <a:off x="10541000" y="1963738"/>
                <a:ext cx="5080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 name="Line 262"/>
              <p:cNvSpPr>
                <a:spLocks noChangeShapeType="1"/>
              </p:cNvSpPr>
              <p:nvPr/>
            </p:nvSpPr>
            <p:spPr bwMode="auto">
              <a:xfrm>
                <a:off x="10579100" y="1938338"/>
                <a:ext cx="0" cy="5080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 name="Line 263"/>
              <p:cNvSpPr>
                <a:spLocks noChangeShapeType="1"/>
              </p:cNvSpPr>
              <p:nvPr/>
            </p:nvSpPr>
            <p:spPr bwMode="auto">
              <a:xfrm>
                <a:off x="10553700" y="19637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 name="Line 264"/>
              <p:cNvSpPr>
                <a:spLocks noChangeShapeType="1"/>
              </p:cNvSpPr>
              <p:nvPr/>
            </p:nvSpPr>
            <p:spPr bwMode="auto">
              <a:xfrm>
                <a:off x="10601325" y="1938338"/>
                <a:ext cx="0" cy="5080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 name="Line 265"/>
              <p:cNvSpPr>
                <a:spLocks noChangeShapeType="1"/>
              </p:cNvSpPr>
              <p:nvPr/>
            </p:nvSpPr>
            <p:spPr bwMode="auto">
              <a:xfrm>
                <a:off x="10579100" y="19637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 name="Line 266"/>
              <p:cNvSpPr>
                <a:spLocks noChangeShapeType="1"/>
              </p:cNvSpPr>
              <p:nvPr/>
            </p:nvSpPr>
            <p:spPr bwMode="auto">
              <a:xfrm>
                <a:off x="10617200" y="1938338"/>
                <a:ext cx="0" cy="5080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 name="Line 267"/>
              <p:cNvSpPr>
                <a:spLocks noChangeShapeType="1"/>
              </p:cNvSpPr>
              <p:nvPr/>
            </p:nvSpPr>
            <p:spPr bwMode="auto">
              <a:xfrm>
                <a:off x="10591800" y="19637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 name="Line 268"/>
              <p:cNvSpPr>
                <a:spLocks noChangeShapeType="1"/>
              </p:cNvSpPr>
              <p:nvPr/>
            </p:nvSpPr>
            <p:spPr bwMode="auto">
              <a:xfrm>
                <a:off x="10636250" y="19478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 name="Line 269"/>
              <p:cNvSpPr>
                <a:spLocks noChangeShapeType="1"/>
              </p:cNvSpPr>
              <p:nvPr/>
            </p:nvSpPr>
            <p:spPr bwMode="auto">
              <a:xfrm>
                <a:off x="10614025" y="19732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 name="Line 270"/>
              <p:cNvSpPr>
                <a:spLocks noChangeShapeType="1"/>
              </p:cNvSpPr>
              <p:nvPr/>
            </p:nvSpPr>
            <p:spPr bwMode="auto">
              <a:xfrm>
                <a:off x="10652125" y="19478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 name="Line 271"/>
              <p:cNvSpPr>
                <a:spLocks noChangeShapeType="1"/>
              </p:cNvSpPr>
              <p:nvPr/>
            </p:nvSpPr>
            <p:spPr bwMode="auto">
              <a:xfrm>
                <a:off x="10629900" y="19732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 name="Line 272"/>
              <p:cNvSpPr>
                <a:spLocks noChangeShapeType="1"/>
              </p:cNvSpPr>
              <p:nvPr/>
            </p:nvSpPr>
            <p:spPr bwMode="auto">
              <a:xfrm>
                <a:off x="10677525" y="19478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 name="Line 273"/>
              <p:cNvSpPr>
                <a:spLocks noChangeShapeType="1"/>
              </p:cNvSpPr>
              <p:nvPr/>
            </p:nvSpPr>
            <p:spPr bwMode="auto">
              <a:xfrm>
                <a:off x="10652125" y="19732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 name="Line 274"/>
              <p:cNvSpPr>
                <a:spLocks noChangeShapeType="1"/>
              </p:cNvSpPr>
              <p:nvPr/>
            </p:nvSpPr>
            <p:spPr bwMode="auto">
              <a:xfrm>
                <a:off x="10702925" y="19478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 name="Line 275"/>
              <p:cNvSpPr>
                <a:spLocks noChangeShapeType="1"/>
              </p:cNvSpPr>
              <p:nvPr/>
            </p:nvSpPr>
            <p:spPr bwMode="auto">
              <a:xfrm>
                <a:off x="10677525" y="1973263"/>
                <a:ext cx="5080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 name="Line 276"/>
              <p:cNvSpPr>
                <a:spLocks noChangeShapeType="1"/>
              </p:cNvSpPr>
              <p:nvPr/>
            </p:nvSpPr>
            <p:spPr bwMode="auto">
              <a:xfrm>
                <a:off x="10725150" y="19478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 name="Line 277"/>
              <p:cNvSpPr>
                <a:spLocks noChangeShapeType="1"/>
              </p:cNvSpPr>
              <p:nvPr/>
            </p:nvSpPr>
            <p:spPr bwMode="auto">
              <a:xfrm>
                <a:off x="10702925" y="19732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 name="Line 278"/>
              <p:cNvSpPr>
                <a:spLocks noChangeShapeType="1"/>
              </p:cNvSpPr>
              <p:nvPr/>
            </p:nvSpPr>
            <p:spPr bwMode="auto">
              <a:xfrm>
                <a:off x="10741025" y="19478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 name="Line 279"/>
              <p:cNvSpPr>
                <a:spLocks noChangeShapeType="1"/>
              </p:cNvSpPr>
              <p:nvPr/>
            </p:nvSpPr>
            <p:spPr bwMode="auto">
              <a:xfrm>
                <a:off x="10718800" y="19732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 name="Line 280"/>
              <p:cNvSpPr>
                <a:spLocks noChangeShapeType="1"/>
              </p:cNvSpPr>
              <p:nvPr/>
            </p:nvSpPr>
            <p:spPr bwMode="auto">
              <a:xfrm>
                <a:off x="10756900"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 name="Line 281"/>
              <p:cNvSpPr>
                <a:spLocks noChangeShapeType="1"/>
              </p:cNvSpPr>
              <p:nvPr/>
            </p:nvSpPr>
            <p:spPr bwMode="auto">
              <a:xfrm>
                <a:off x="10734675"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 name="Line 282"/>
              <p:cNvSpPr>
                <a:spLocks noChangeShapeType="1"/>
              </p:cNvSpPr>
              <p:nvPr/>
            </p:nvSpPr>
            <p:spPr bwMode="auto">
              <a:xfrm>
                <a:off x="10769600"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 name="Line 283"/>
              <p:cNvSpPr>
                <a:spLocks noChangeShapeType="1"/>
              </p:cNvSpPr>
              <p:nvPr/>
            </p:nvSpPr>
            <p:spPr bwMode="auto">
              <a:xfrm>
                <a:off x="10744200"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 name="Line 284"/>
              <p:cNvSpPr>
                <a:spLocks noChangeShapeType="1"/>
              </p:cNvSpPr>
              <p:nvPr/>
            </p:nvSpPr>
            <p:spPr bwMode="auto">
              <a:xfrm>
                <a:off x="10779125"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 name="Line 285"/>
              <p:cNvSpPr>
                <a:spLocks noChangeShapeType="1"/>
              </p:cNvSpPr>
              <p:nvPr/>
            </p:nvSpPr>
            <p:spPr bwMode="auto">
              <a:xfrm>
                <a:off x="10756900"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 name="Line 286"/>
              <p:cNvSpPr>
                <a:spLocks noChangeShapeType="1"/>
              </p:cNvSpPr>
              <p:nvPr/>
            </p:nvSpPr>
            <p:spPr bwMode="auto">
              <a:xfrm>
                <a:off x="10801350"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 name="Line 287"/>
              <p:cNvSpPr>
                <a:spLocks noChangeShapeType="1"/>
              </p:cNvSpPr>
              <p:nvPr/>
            </p:nvSpPr>
            <p:spPr bwMode="auto">
              <a:xfrm>
                <a:off x="10775950"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 name="Line 288"/>
              <p:cNvSpPr>
                <a:spLocks noChangeShapeType="1"/>
              </p:cNvSpPr>
              <p:nvPr/>
            </p:nvSpPr>
            <p:spPr bwMode="auto">
              <a:xfrm>
                <a:off x="10810875"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 name="Line 289"/>
              <p:cNvSpPr>
                <a:spLocks noChangeShapeType="1"/>
              </p:cNvSpPr>
              <p:nvPr/>
            </p:nvSpPr>
            <p:spPr bwMode="auto">
              <a:xfrm>
                <a:off x="10785475"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 name="Line 290"/>
              <p:cNvSpPr>
                <a:spLocks noChangeShapeType="1"/>
              </p:cNvSpPr>
              <p:nvPr/>
            </p:nvSpPr>
            <p:spPr bwMode="auto">
              <a:xfrm>
                <a:off x="10820400"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 name="Line 291"/>
              <p:cNvSpPr>
                <a:spLocks noChangeShapeType="1"/>
              </p:cNvSpPr>
              <p:nvPr/>
            </p:nvSpPr>
            <p:spPr bwMode="auto">
              <a:xfrm>
                <a:off x="10795000"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 name="Line 292"/>
              <p:cNvSpPr>
                <a:spLocks noChangeShapeType="1"/>
              </p:cNvSpPr>
              <p:nvPr/>
            </p:nvSpPr>
            <p:spPr bwMode="auto">
              <a:xfrm>
                <a:off x="10842625"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 name="Line 293"/>
              <p:cNvSpPr>
                <a:spLocks noChangeShapeType="1"/>
              </p:cNvSpPr>
              <p:nvPr/>
            </p:nvSpPr>
            <p:spPr bwMode="auto">
              <a:xfrm>
                <a:off x="10820400"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 name="Line 294"/>
              <p:cNvSpPr>
                <a:spLocks noChangeShapeType="1"/>
              </p:cNvSpPr>
              <p:nvPr/>
            </p:nvSpPr>
            <p:spPr bwMode="auto">
              <a:xfrm>
                <a:off x="10855325"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 name="Line 295"/>
              <p:cNvSpPr>
                <a:spLocks noChangeShapeType="1"/>
              </p:cNvSpPr>
              <p:nvPr/>
            </p:nvSpPr>
            <p:spPr bwMode="auto">
              <a:xfrm>
                <a:off x="10829925"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 name="Line 296"/>
              <p:cNvSpPr>
                <a:spLocks noChangeShapeType="1"/>
              </p:cNvSpPr>
              <p:nvPr/>
            </p:nvSpPr>
            <p:spPr bwMode="auto">
              <a:xfrm>
                <a:off x="10864850"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 name="Line 297"/>
              <p:cNvSpPr>
                <a:spLocks noChangeShapeType="1"/>
              </p:cNvSpPr>
              <p:nvPr/>
            </p:nvSpPr>
            <p:spPr bwMode="auto">
              <a:xfrm>
                <a:off x="10842625"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 name="Line 298"/>
              <p:cNvSpPr>
                <a:spLocks noChangeShapeType="1"/>
              </p:cNvSpPr>
              <p:nvPr/>
            </p:nvSpPr>
            <p:spPr bwMode="auto">
              <a:xfrm>
                <a:off x="10887075"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Line 299"/>
              <p:cNvSpPr>
                <a:spLocks noChangeShapeType="1"/>
              </p:cNvSpPr>
              <p:nvPr/>
            </p:nvSpPr>
            <p:spPr bwMode="auto">
              <a:xfrm>
                <a:off x="10864850"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Line 300"/>
              <p:cNvSpPr>
                <a:spLocks noChangeShapeType="1"/>
              </p:cNvSpPr>
              <p:nvPr/>
            </p:nvSpPr>
            <p:spPr bwMode="auto">
              <a:xfrm>
                <a:off x="10899775"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 name="Line 301"/>
              <p:cNvSpPr>
                <a:spLocks noChangeShapeType="1"/>
              </p:cNvSpPr>
              <p:nvPr/>
            </p:nvSpPr>
            <p:spPr bwMode="auto">
              <a:xfrm>
                <a:off x="10874375"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 name="Line 302"/>
              <p:cNvSpPr>
                <a:spLocks noChangeShapeType="1"/>
              </p:cNvSpPr>
              <p:nvPr/>
            </p:nvSpPr>
            <p:spPr bwMode="auto">
              <a:xfrm>
                <a:off x="10906125"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8" name="Line 303"/>
              <p:cNvSpPr>
                <a:spLocks noChangeShapeType="1"/>
              </p:cNvSpPr>
              <p:nvPr/>
            </p:nvSpPr>
            <p:spPr bwMode="auto">
              <a:xfrm>
                <a:off x="10883900"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 name="Line 304"/>
              <p:cNvSpPr>
                <a:spLocks noChangeShapeType="1"/>
              </p:cNvSpPr>
              <p:nvPr/>
            </p:nvSpPr>
            <p:spPr bwMode="auto">
              <a:xfrm>
                <a:off x="10915650"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 name="Line 305"/>
              <p:cNvSpPr>
                <a:spLocks noChangeShapeType="1"/>
              </p:cNvSpPr>
              <p:nvPr/>
            </p:nvSpPr>
            <p:spPr bwMode="auto">
              <a:xfrm>
                <a:off x="10893425"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 name="Line 306"/>
              <p:cNvSpPr>
                <a:spLocks noChangeShapeType="1"/>
              </p:cNvSpPr>
              <p:nvPr/>
            </p:nvSpPr>
            <p:spPr bwMode="auto">
              <a:xfrm>
                <a:off x="10941050"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 name="Line 307"/>
              <p:cNvSpPr>
                <a:spLocks noChangeShapeType="1"/>
              </p:cNvSpPr>
              <p:nvPr/>
            </p:nvSpPr>
            <p:spPr bwMode="auto">
              <a:xfrm>
                <a:off x="10915650"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Line 308"/>
              <p:cNvSpPr>
                <a:spLocks noChangeShapeType="1"/>
              </p:cNvSpPr>
              <p:nvPr/>
            </p:nvSpPr>
            <p:spPr bwMode="auto">
              <a:xfrm>
                <a:off x="10947400"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 name="Line 309"/>
              <p:cNvSpPr>
                <a:spLocks noChangeShapeType="1"/>
              </p:cNvSpPr>
              <p:nvPr/>
            </p:nvSpPr>
            <p:spPr bwMode="auto">
              <a:xfrm>
                <a:off x="10925175"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 name="Line 310"/>
              <p:cNvSpPr>
                <a:spLocks noChangeShapeType="1"/>
              </p:cNvSpPr>
              <p:nvPr/>
            </p:nvSpPr>
            <p:spPr bwMode="auto">
              <a:xfrm>
                <a:off x="10956925"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 name="Line 311"/>
              <p:cNvSpPr>
                <a:spLocks noChangeShapeType="1"/>
              </p:cNvSpPr>
              <p:nvPr/>
            </p:nvSpPr>
            <p:spPr bwMode="auto">
              <a:xfrm>
                <a:off x="10934700"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 name="Line 312"/>
              <p:cNvSpPr>
                <a:spLocks noChangeShapeType="1"/>
              </p:cNvSpPr>
              <p:nvPr/>
            </p:nvSpPr>
            <p:spPr bwMode="auto">
              <a:xfrm>
                <a:off x="10969625"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 name="Line 313"/>
              <p:cNvSpPr>
                <a:spLocks noChangeShapeType="1"/>
              </p:cNvSpPr>
              <p:nvPr/>
            </p:nvSpPr>
            <p:spPr bwMode="auto">
              <a:xfrm>
                <a:off x="10944225"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 name="Line 314"/>
              <p:cNvSpPr>
                <a:spLocks noChangeShapeType="1"/>
              </p:cNvSpPr>
              <p:nvPr/>
            </p:nvSpPr>
            <p:spPr bwMode="auto">
              <a:xfrm>
                <a:off x="10979150"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 name="Line 315"/>
              <p:cNvSpPr>
                <a:spLocks noChangeShapeType="1"/>
              </p:cNvSpPr>
              <p:nvPr/>
            </p:nvSpPr>
            <p:spPr bwMode="auto">
              <a:xfrm>
                <a:off x="10953750"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 name="Line 316"/>
              <p:cNvSpPr>
                <a:spLocks noChangeShapeType="1"/>
              </p:cNvSpPr>
              <p:nvPr/>
            </p:nvSpPr>
            <p:spPr bwMode="auto">
              <a:xfrm>
                <a:off x="11001375"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 name="Line 317"/>
              <p:cNvSpPr>
                <a:spLocks noChangeShapeType="1"/>
              </p:cNvSpPr>
              <p:nvPr/>
            </p:nvSpPr>
            <p:spPr bwMode="auto">
              <a:xfrm>
                <a:off x="10979150"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 name="Line 318"/>
              <p:cNvSpPr>
                <a:spLocks noChangeShapeType="1"/>
              </p:cNvSpPr>
              <p:nvPr/>
            </p:nvSpPr>
            <p:spPr bwMode="auto">
              <a:xfrm>
                <a:off x="11014075"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 name="Line 319"/>
              <p:cNvSpPr>
                <a:spLocks noChangeShapeType="1"/>
              </p:cNvSpPr>
              <p:nvPr/>
            </p:nvSpPr>
            <p:spPr bwMode="auto">
              <a:xfrm>
                <a:off x="10988675"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 name="Line 320"/>
              <p:cNvSpPr>
                <a:spLocks noChangeShapeType="1"/>
              </p:cNvSpPr>
              <p:nvPr/>
            </p:nvSpPr>
            <p:spPr bwMode="auto">
              <a:xfrm>
                <a:off x="11020425"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 name="Line 321"/>
              <p:cNvSpPr>
                <a:spLocks noChangeShapeType="1"/>
              </p:cNvSpPr>
              <p:nvPr/>
            </p:nvSpPr>
            <p:spPr bwMode="auto">
              <a:xfrm>
                <a:off x="10998200"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 name="Line 322"/>
              <p:cNvSpPr>
                <a:spLocks noChangeShapeType="1"/>
              </p:cNvSpPr>
              <p:nvPr/>
            </p:nvSpPr>
            <p:spPr bwMode="auto">
              <a:xfrm>
                <a:off x="11029950"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 name="Line 323"/>
              <p:cNvSpPr>
                <a:spLocks noChangeShapeType="1"/>
              </p:cNvSpPr>
              <p:nvPr/>
            </p:nvSpPr>
            <p:spPr bwMode="auto">
              <a:xfrm>
                <a:off x="11007725"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 name="Line 324"/>
              <p:cNvSpPr>
                <a:spLocks noChangeShapeType="1"/>
              </p:cNvSpPr>
              <p:nvPr/>
            </p:nvSpPr>
            <p:spPr bwMode="auto">
              <a:xfrm>
                <a:off x="11045825" y="19637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0" name="Line 325"/>
              <p:cNvSpPr>
                <a:spLocks noChangeShapeType="1"/>
              </p:cNvSpPr>
              <p:nvPr/>
            </p:nvSpPr>
            <p:spPr bwMode="auto">
              <a:xfrm>
                <a:off x="11020425" y="19891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1" name="Line 326"/>
              <p:cNvSpPr>
                <a:spLocks noChangeShapeType="1"/>
              </p:cNvSpPr>
              <p:nvPr/>
            </p:nvSpPr>
            <p:spPr bwMode="auto">
              <a:xfrm>
                <a:off x="11055350" y="19637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2" name="Line 327"/>
              <p:cNvSpPr>
                <a:spLocks noChangeShapeType="1"/>
              </p:cNvSpPr>
              <p:nvPr/>
            </p:nvSpPr>
            <p:spPr bwMode="auto">
              <a:xfrm>
                <a:off x="11029950" y="19891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3" name="Line 328"/>
              <p:cNvSpPr>
                <a:spLocks noChangeShapeType="1"/>
              </p:cNvSpPr>
              <p:nvPr/>
            </p:nvSpPr>
            <p:spPr bwMode="auto">
              <a:xfrm>
                <a:off x="11064875" y="19637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4" name="Line 329"/>
              <p:cNvSpPr>
                <a:spLocks noChangeShapeType="1"/>
              </p:cNvSpPr>
              <p:nvPr/>
            </p:nvSpPr>
            <p:spPr bwMode="auto">
              <a:xfrm>
                <a:off x="11039475" y="19891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5" name="Line 330"/>
              <p:cNvSpPr>
                <a:spLocks noChangeShapeType="1"/>
              </p:cNvSpPr>
              <p:nvPr/>
            </p:nvSpPr>
            <p:spPr bwMode="auto">
              <a:xfrm>
                <a:off x="11074400" y="19637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6" name="Line 331"/>
              <p:cNvSpPr>
                <a:spLocks noChangeShapeType="1"/>
              </p:cNvSpPr>
              <p:nvPr/>
            </p:nvSpPr>
            <p:spPr bwMode="auto">
              <a:xfrm>
                <a:off x="11052175" y="19891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7" name="Line 332"/>
              <p:cNvSpPr>
                <a:spLocks noChangeShapeType="1"/>
              </p:cNvSpPr>
              <p:nvPr/>
            </p:nvSpPr>
            <p:spPr bwMode="auto">
              <a:xfrm>
                <a:off x="11083925" y="19637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8" name="Line 333"/>
              <p:cNvSpPr>
                <a:spLocks noChangeShapeType="1"/>
              </p:cNvSpPr>
              <p:nvPr/>
            </p:nvSpPr>
            <p:spPr bwMode="auto">
              <a:xfrm>
                <a:off x="11058525" y="19891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9" name="Line 334"/>
              <p:cNvSpPr>
                <a:spLocks noChangeShapeType="1"/>
              </p:cNvSpPr>
              <p:nvPr/>
            </p:nvSpPr>
            <p:spPr bwMode="auto">
              <a:xfrm>
                <a:off x="11093450" y="19637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0" name="Line 335"/>
              <p:cNvSpPr>
                <a:spLocks noChangeShapeType="1"/>
              </p:cNvSpPr>
              <p:nvPr/>
            </p:nvSpPr>
            <p:spPr bwMode="auto">
              <a:xfrm>
                <a:off x="11071225" y="19891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1" name="Line 336"/>
              <p:cNvSpPr>
                <a:spLocks noChangeShapeType="1"/>
              </p:cNvSpPr>
              <p:nvPr/>
            </p:nvSpPr>
            <p:spPr bwMode="auto">
              <a:xfrm>
                <a:off x="11109325" y="19764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2" name="Line 337"/>
              <p:cNvSpPr>
                <a:spLocks noChangeShapeType="1"/>
              </p:cNvSpPr>
              <p:nvPr/>
            </p:nvSpPr>
            <p:spPr bwMode="auto">
              <a:xfrm>
                <a:off x="11087100" y="19986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endParaRPr>
              </a:p>
            </p:txBody>
          </p:sp>
          <p:sp>
            <p:nvSpPr>
              <p:cNvPr id="153" name="Line 338"/>
              <p:cNvSpPr>
                <a:spLocks noChangeShapeType="1"/>
              </p:cNvSpPr>
              <p:nvPr/>
            </p:nvSpPr>
            <p:spPr bwMode="auto">
              <a:xfrm>
                <a:off x="11125200" y="19764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4" name="Line 339"/>
              <p:cNvSpPr>
                <a:spLocks noChangeShapeType="1"/>
              </p:cNvSpPr>
              <p:nvPr/>
            </p:nvSpPr>
            <p:spPr bwMode="auto">
              <a:xfrm>
                <a:off x="11099800" y="19986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5" name="Line 340"/>
              <p:cNvSpPr>
                <a:spLocks noChangeShapeType="1"/>
              </p:cNvSpPr>
              <p:nvPr/>
            </p:nvSpPr>
            <p:spPr bwMode="auto">
              <a:xfrm>
                <a:off x="11134725" y="19764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6" name="Line 341"/>
              <p:cNvSpPr>
                <a:spLocks noChangeShapeType="1"/>
              </p:cNvSpPr>
              <p:nvPr/>
            </p:nvSpPr>
            <p:spPr bwMode="auto">
              <a:xfrm>
                <a:off x="11109325" y="1998663"/>
                <a:ext cx="5080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7" name="Line 342"/>
              <p:cNvSpPr>
                <a:spLocks noChangeShapeType="1"/>
              </p:cNvSpPr>
              <p:nvPr/>
            </p:nvSpPr>
            <p:spPr bwMode="auto">
              <a:xfrm>
                <a:off x="11147425" y="19764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8" name="Line 343"/>
              <p:cNvSpPr>
                <a:spLocks noChangeShapeType="1"/>
              </p:cNvSpPr>
              <p:nvPr/>
            </p:nvSpPr>
            <p:spPr bwMode="auto">
              <a:xfrm>
                <a:off x="11125200" y="19986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9" name="Line 344"/>
              <p:cNvSpPr>
                <a:spLocks noChangeShapeType="1"/>
              </p:cNvSpPr>
              <p:nvPr/>
            </p:nvSpPr>
            <p:spPr bwMode="auto">
              <a:xfrm>
                <a:off x="11156950" y="19764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0" name="Line 345"/>
              <p:cNvSpPr>
                <a:spLocks noChangeShapeType="1"/>
              </p:cNvSpPr>
              <p:nvPr/>
            </p:nvSpPr>
            <p:spPr bwMode="auto">
              <a:xfrm>
                <a:off x="11134725" y="19986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1" name="Line 346"/>
              <p:cNvSpPr>
                <a:spLocks noChangeShapeType="1"/>
              </p:cNvSpPr>
              <p:nvPr/>
            </p:nvSpPr>
            <p:spPr bwMode="auto">
              <a:xfrm>
                <a:off x="11185525" y="19764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2" name="Line 347"/>
              <p:cNvSpPr>
                <a:spLocks noChangeShapeType="1"/>
              </p:cNvSpPr>
              <p:nvPr/>
            </p:nvSpPr>
            <p:spPr bwMode="auto">
              <a:xfrm>
                <a:off x="11163300" y="19986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3" name="Line 348"/>
              <p:cNvSpPr>
                <a:spLocks noChangeShapeType="1"/>
              </p:cNvSpPr>
              <p:nvPr/>
            </p:nvSpPr>
            <p:spPr bwMode="auto">
              <a:xfrm>
                <a:off x="11191875" y="19764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4" name="Line 349"/>
              <p:cNvSpPr>
                <a:spLocks noChangeShapeType="1"/>
              </p:cNvSpPr>
              <p:nvPr/>
            </p:nvSpPr>
            <p:spPr bwMode="auto">
              <a:xfrm>
                <a:off x="11169650" y="19986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5" name="Line 350"/>
              <p:cNvSpPr>
                <a:spLocks noChangeShapeType="1"/>
              </p:cNvSpPr>
              <p:nvPr/>
            </p:nvSpPr>
            <p:spPr bwMode="auto">
              <a:xfrm>
                <a:off x="11204575" y="19764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6" name="Line 351"/>
              <p:cNvSpPr>
                <a:spLocks noChangeShapeType="1"/>
              </p:cNvSpPr>
              <p:nvPr/>
            </p:nvSpPr>
            <p:spPr bwMode="auto">
              <a:xfrm>
                <a:off x="11179175" y="19986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7" name="Line 352"/>
              <p:cNvSpPr>
                <a:spLocks noChangeShapeType="1"/>
              </p:cNvSpPr>
              <p:nvPr/>
            </p:nvSpPr>
            <p:spPr bwMode="auto">
              <a:xfrm>
                <a:off x="11214100" y="19764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8" name="Line 353"/>
              <p:cNvSpPr>
                <a:spLocks noChangeShapeType="1"/>
              </p:cNvSpPr>
              <p:nvPr/>
            </p:nvSpPr>
            <p:spPr bwMode="auto">
              <a:xfrm>
                <a:off x="11191875" y="19986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9" name="Line 354"/>
              <p:cNvSpPr>
                <a:spLocks noChangeShapeType="1"/>
              </p:cNvSpPr>
              <p:nvPr/>
            </p:nvSpPr>
            <p:spPr bwMode="auto">
              <a:xfrm>
                <a:off x="11226800" y="19764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0" name="Line 355"/>
              <p:cNvSpPr>
                <a:spLocks noChangeShapeType="1"/>
              </p:cNvSpPr>
              <p:nvPr/>
            </p:nvSpPr>
            <p:spPr bwMode="auto">
              <a:xfrm>
                <a:off x="11204575" y="19986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1" name="Line 356"/>
              <p:cNvSpPr>
                <a:spLocks noChangeShapeType="1"/>
              </p:cNvSpPr>
              <p:nvPr/>
            </p:nvSpPr>
            <p:spPr bwMode="auto">
              <a:xfrm>
                <a:off x="11245850" y="19764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2" name="Line 357"/>
              <p:cNvSpPr>
                <a:spLocks noChangeShapeType="1"/>
              </p:cNvSpPr>
              <p:nvPr/>
            </p:nvSpPr>
            <p:spPr bwMode="auto">
              <a:xfrm>
                <a:off x="11223625" y="19986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3" name="Line 358"/>
              <p:cNvSpPr>
                <a:spLocks noChangeShapeType="1"/>
              </p:cNvSpPr>
              <p:nvPr/>
            </p:nvSpPr>
            <p:spPr bwMode="auto">
              <a:xfrm>
                <a:off x="11255375" y="19764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4" name="Line 359"/>
              <p:cNvSpPr>
                <a:spLocks noChangeShapeType="1"/>
              </p:cNvSpPr>
              <p:nvPr/>
            </p:nvSpPr>
            <p:spPr bwMode="auto">
              <a:xfrm>
                <a:off x="11233150" y="19986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5" name="Line 360"/>
              <p:cNvSpPr>
                <a:spLocks noChangeShapeType="1"/>
              </p:cNvSpPr>
              <p:nvPr/>
            </p:nvSpPr>
            <p:spPr bwMode="auto">
              <a:xfrm>
                <a:off x="11274425" y="19859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6" name="Line 361"/>
              <p:cNvSpPr>
                <a:spLocks noChangeShapeType="1"/>
              </p:cNvSpPr>
              <p:nvPr/>
            </p:nvSpPr>
            <p:spPr bwMode="auto">
              <a:xfrm>
                <a:off x="11252200" y="20081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Line 362"/>
              <p:cNvSpPr>
                <a:spLocks noChangeShapeType="1"/>
              </p:cNvSpPr>
              <p:nvPr/>
            </p:nvSpPr>
            <p:spPr bwMode="auto">
              <a:xfrm>
                <a:off x="11287125" y="19859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8" name="Line 363"/>
              <p:cNvSpPr>
                <a:spLocks noChangeShapeType="1"/>
              </p:cNvSpPr>
              <p:nvPr/>
            </p:nvSpPr>
            <p:spPr bwMode="auto">
              <a:xfrm>
                <a:off x="11261725" y="20081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9" name="Line 364"/>
              <p:cNvSpPr>
                <a:spLocks noChangeShapeType="1"/>
              </p:cNvSpPr>
              <p:nvPr/>
            </p:nvSpPr>
            <p:spPr bwMode="auto">
              <a:xfrm>
                <a:off x="11296650" y="19859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0" name="Line 365"/>
              <p:cNvSpPr>
                <a:spLocks noChangeShapeType="1"/>
              </p:cNvSpPr>
              <p:nvPr/>
            </p:nvSpPr>
            <p:spPr bwMode="auto">
              <a:xfrm>
                <a:off x="11271250" y="20081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1" name="Line 366"/>
              <p:cNvSpPr>
                <a:spLocks noChangeShapeType="1"/>
              </p:cNvSpPr>
              <p:nvPr/>
            </p:nvSpPr>
            <p:spPr bwMode="auto">
              <a:xfrm>
                <a:off x="11309350" y="19859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2" name="Line 367"/>
              <p:cNvSpPr>
                <a:spLocks noChangeShapeType="1"/>
              </p:cNvSpPr>
              <p:nvPr/>
            </p:nvSpPr>
            <p:spPr bwMode="auto">
              <a:xfrm>
                <a:off x="11283950" y="20081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3" name="Line 368"/>
              <p:cNvSpPr>
                <a:spLocks noChangeShapeType="1"/>
              </p:cNvSpPr>
              <p:nvPr/>
            </p:nvSpPr>
            <p:spPr bwMode="auto">
              <a:xfrm>
                <a:off x="11322050" y="19859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4" name="Line 369"/>
              <p:cNvSpPr>
                <a:spLocks noChangeShapeType="1"/>
              </p:cNvSpPr>
              <p:nvPr/>
            </p:nvSpPr>
            <p:spPr bwMode="auto">
              <a:xfrm>
                <a:off x="11296650" y="20081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5" name="Line 370"/>
              <p:cNvSpPr>
                <a:spLocks noChangeShapeType="1"/>
              </p:cNvSpPr>
              <p:nvPr/>
            </p:nvSpPr>
            <p:spPr bwMode="auto">
              <a:xfrm>
                <a:off x="11344275" y="19859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6" name="Line 371"/>
              <p:cNvSpPr>
                <a:spLocks noChangeShapeType="1"/>
              </p:cNvSpPr>
              <p:nvPr/>
            </p:nvSpPr>
            <p:spPr bwMode="auto">
              <a:xfrm>
                <a:off x="11322050" y="20081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7" name="Line 372"/>
              <p:cNvSpPr>
                <a:spLocks noChangeShapeType="1"/>
              </p:cNvSpPr>
              <p:nvPr/>
            </p:nvSpPr>
            <p:spPr bwMode="auto">
              <a:xfrm>
                <a:off x="11350625" y="19859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9" name="Line 373"/>
              <p:cNvSpPr>
                <a:spLocks noChangeShapeType="1"/>
              </p:cNvSpPr>
              <p:nvPr/>
            </p:nvSpPr>
            <p:spPr bwMode="auto">
              <a:xfrm>
                <a:off x="11328400" y="20081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1" name="Line 374"/>
              <p:cNvSpPr>
                <a:spLocks noChangeShapeType="1"/>
              </p:cNvSpPr>
              <p:nvPr/>
            </p:nvSpPr>
            <p:spPr bwMode="auto">
              <a:xfrm>
                <a:off x="11379200" y="19954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5" name="Line 375"/>
              <p:cNvSpPr>
                <a:spLocks noChangeShapeType="1"/>
              </p:cNvSpPr>
              <p:nvPr/>
            </p:nvSpPr>
            <p:spPr bwMode="auto">
              <a:xfrm>
                <a:off x="11353800" y="20177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6" name="Line 376"/>
              <p:cNvSpPr>
                <a:spLocks noChangeShapeType="1"/>
              </p:cNvSpPr>
              <p:nvPr/>
            </p:nvSpPr>
            <p:spPr bwMode="auto">
              <a:xfrm>
                <a:off x="11388725" y="19954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7" name="Line 377"/>
              <p:cNvSpPr>
                <a:spLocks noChangeShapeType="1"/>
              </p:cNvSpPr>
              <p:nvPr/>
            </p:nvSpPr>
            <p:spPr bwMode="auto">
              <a:xfrm>
                <a:off x="11363325" y="20177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8" name="Line 378"/>
              <p:cNvSpPr>
                <a:spLocks noChangeShapeType="1"/>
              </p:cNvSpPr>
              <p:nvPr/>
            </p:nvSpPr>
            <p:spPr bwMode="auto">
              <a:xfrm>
                <a:off x="11398250" y="19954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9" name="Line 379"/>
              <p:cNvSpPr>
                <a:spLocks noChangeShapeType="1"/>
              </p:cNvSpPr>
              <p:nvPr/>
            </p:nvSpPr>
            <p:spPr bwMode="auto">
              <a:xfrm>
                <a:off x="11372850" y="20177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0" name="Line 380"/>
              <p:cNvSpPr>
                <a:spLocks noChangeShapeType="1"/>
              </p:cNvSpPr>
              <p:nvPr/>
            </p:nvSpPr>
            <p:spPr bwMode="auto">
              <a:xfrm>
                <a:off x="11404600" y="19954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1" name="Line 381"/>
              <p:cNvSpPr>
                <a:spLocks noChangeShapeType="1"/>
              </p:cNvSpPr>
              <p:nvPr/>
            </p:nvSpPr>
            <p:spPr bwMode="auto">
              <a:xfrm>
                <a:off x="11379200" y="20177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2" name="Line 382"/>
              <p:cNvSpPr>
                <a:spLocks noChangeShapeType="1"/>
              </p:cNvSpPr>
              <p:nvPr/>
            </p:nvSpPr>
            <p:spPr bwMode="auto">
              <a:xfrm>
                <a:off x="11410950" y="19954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3" name="Line 383"/>
              <p:cNvSpPr>
                <a:spLocks noChangeShapeType="1"/>
              </p:cNvSpPr>
              <p:nvPr/>
            </p:nvSpPr>
            <p:spPr bwMode="auto">
              <a:xfrm>
                <a:off x="11385550" y="20177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4" name="Line 384"/>
              <p:cNvSpPr>
                <a:spLocks noChangeShapeType="1"/>
              </p:cNvSpPr>
              <p:nvPr/>
            </p:nvSpPr>
            <p:spPr bwMode="auto">
              <a:xfrm>
                <a:off x="11430000" y="19954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5" name="Line 385"/>
              <p:cNvSpPr>
                <a:spLocks noChangeShapeType="1"/>
              </p:cNvSpPr>
              <p:nvPr/>
            </p:nvSpPr>
            <p:spPr bwMode="auto">
              <a:xfrm>
                <a:off x="11407775" y="20177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6" name="Line 386"/>
              <p:cNvSpPr>
                <a:spLocks noChangeShapeType="1"/>
              </p:cNvSpPr>
              <p:nvPr/>
            </p:nvSpPr>
            <p:spPr bwMode="auto">
              <a:xfrm>
                <a:off x="11439525" y="19954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endParaRPr>
              </a:p>
            </p:txBody>
          </p:sp>
          <p:sp>
            <p:nvSpPr>
              <p:cNvPr id="207" name="Line 387"/>
              <p:cNvSpPr>
                <a:spLocks noChangeShapeType="1"/>
              </p:cNvSpPr>
              <p:nvPr/>
            </p:nvSpPr>
            <p:spPr bwMode="auto">
              <a:xfrm>
                <a:off x="11417300" y="20177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8" name="Line 388"/>
              <p:cNvSpPr>
                <a:spLocks noChangeShapeType="1"/>
              </p:cNvSpPr>
              <p:nvPr/>
            </p:nvSpPr>
            <p:spPr bwMode="auto">
              <a:xfrm>
                <a:off x="11455400" y="19954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9" name="Line 389"/>
              <p:cNvSpPr>
                <a:spLocks noChangeShapeType="1"/>
              </p:cNvSpPr>
              <p:nvPr/>
            </p:nvSpPr>
            <p:spPr bwMode="auto">
              <a:xfrm>
                <a:off x="11433175" y="20177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0" name="Line 390"/>
              <p:cNvSpPr>
                <a:spLocks noChangeShapeType="1"/>
              </p:cNvSpPr>
              <p:nvPr/>
            </p:nvSpPr>
            <p:spPr bwMode="auto">
              <a:xfrm>
                <a:off x="11483975" y="19954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1" name="Line 391"/>
              <p:cNvSpPr>
                <a:spLocks noChangeShapeType="1"/>
              </p:cNvSpPr>
              <p:nvPr/>
            </p:nvSpPr>
            <p:spPr bwMode="auto">
              <a:xfrm>
                <a:off x="11458575" y="20177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2" name="Line 392"/>
              <p:cNvSpPr>
                <a:spLocks noChangeShapeType="1"/>
              </p:cNvSpPr>
              <p:nvPr/>
            </p:nvSpPr>
            <p:spPr bwMode="auto">
              <a:xfrm>
                <a:off x="11493500" y="19954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3" name="Line 393"/>
              <p:cNvSpPr>
                <a:spLocks noChangeShapeType="1"/>
              </p:cNvSpPr>
              <p:nvPr/>
            </p:nvSpPr>
            <p:spPr bwMode="auto">
              <a:xfrm>
                <a:off x="11471275" y="20177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4" name="Line 394"/>
              <p:cNvSpPr>
                <a:spLocks noChangeShapeType="1"/>
              </p:cNvSpPr>
              <p:nvPr/>
            </p:nvSpPr>
            <p:spPr bwMode="auto">
              <a:xfrm>
                <a:off x="11503025" y="19954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5" name="Line 395"/>
              <p:cNvSpPr>
                <a:spLocks noChangeShapeType="1"/>
              </p:cNvSpPr>
              <p:nvPr/>
            </p:nvSpPr>
            <p:spPr bwMode="auto">
              <a:xfrm>
                <a:off x="11480800" y="20177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6" name="Line 396"/>
              <p:cNvSpPr>
                <a:spLocks noChangeShapeType="1"/>
              </p:cNvSpPr>
              <p:nvPr/>
            </p:nvSpPr>
            <p:spPr bwMode="auto">
              <a:xfrm>
                <a:off x="11512550" y="19954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7" name="Line 397"/>
              <p:cNvSpPr>
                <a:spLocks noChangeShapeType="1"/>
              </p:cNvSpPr>
              <p:nvPr/>
            </p:nvSpPr>
            <p:spPr bwMode="auto">
              <a:xfrm>
                <a:off x="11487150" y="20177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8" name="Line 398"/>
              <p:cNvSpPr>
                <a:spLocks noChangeShapeType="1"/>
              </p:cNvSpPr>
              <p:nvPr/>
            </p:nvSpPr>
            <p:spPr bwMode="auto">
              <a:xfrm>
                <a:off x="11522075" y="19954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9" name="Line 399"/>
              <p:cNvSpPr>
                <a:spLocks noChangeShapeType="1"/>
              </p:cNvSpPr>
              <p:nvPr/>
            </p:nvSpPr>
            <p:spPr bwMode="auto">
              <a:xfrm>
                <a:off x="11499850" y="20177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0" name="Line 400"/>
              <p:cNvSpPr>
                <a:spLocks noChangeShapeType="1"/>
              </p:cNvSpPr>
              <p:nvPr/>
            </p:nvSpPr>
            <p:spPr bwMode="auto">
              <a:xfrm>
                <a:off x="11531600" y="19954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1" name="Line 401"/>
              <p:cNvSpPr>
                <a:spLocks noChangeShapeType="1"/>
              </p:cNvSpPr>
              <p:nvPr/>
            </p:nvSpPr>
            <p:spPr bwMode="auto">
              <a:xfrm>
                <a:off x="11509375" y="20177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2" name="Line 402"/>
              <p:cNvSpPr>
                <a:spLocks noChangeShapeType="1"/>
              </p:cNvSpPr>
              <p:nvPr/>
            </p:nvSpPr>
            <p:spPr bwMode="auto">
              <a:xfrm>
                <a:off x="11563350" y="20018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3" name="Line 403"/>
              <p:cNvSpPr>
                <a:spLocks noChangeShapeType="1"/>
              </p:cNvSpPr>
              <p:nvPr/>
            </p:nvSpPr>
            <p:spPr bwMode="auto">
              <a:xfrm>
                <a:off x="11541125" y="20240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4" name="Line 404"/>
              <p:cNvSpPr>
                <a:spLocks noChangeShapeType="1"/>
              </p:cNvSpPr>
              <p:nvPr/>
            </p:nvSpPr>
            <p:spPr bwMode="auto">
              <a:xfrm>
                <a:off x="11576050" y="20018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5" name="Line 405"/>
              <p:cNvSpPr>
                <a:spLocks noChangeShapeType="1"/>
              </p:cNvSpPr>
              <p:nvPr/>
            </p:nvSpPr>
            <p:spPr bwMode="auto">
              <a:xfrm>
                <a:off x="11550650" y="20240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6" name="Line 407"/>
              <p:cNvSpPr>
                <a:spLocks noChangeShapeType="1"/>
              </p:cNvSpPr>
              <p:nvPr/>
            </p:nvSpPr>
            <p:spPr bwMode="auto">
              <a:xfrm>
                <a:off x="11585575" y="20018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7" name="Line 408"/>
              <p:cNvSpPr>
                <a:spLocks noChangeShapeType="1"/>
              </p:cNvSpPr>
              <p:nvPr/>
            </p:nvSpPr>
            <p:spPr bwMode="auto">
              <a:xfrm>
                <a:off x="11563350" y="20240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8" name="Line 409"/>
              <p:cNvSpPr>
                <a:spLocks noChangeShapeType="1"/>
              </p:cNvSpPr>
              <p:nvPr/>
            </p:nvSpPr>
            <p:spPr bwMode="auto">
              <a:xfrm>
                <a:off x="11598275" y="20018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9" name="Line 410"/>
              <p:cNvSpPr>
                <a:spLocks noChangeShapeType="1"/>
              </p:cNvSpPr>
              <p:nvPr/>
            </p:nvSpPr>
            <p:spPr bwMode="auto">
              <a:xfrm>
                <a:off x="11572875" y="20240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0" name="Line 411"/>
              <p:cNvSpPr>
                <a:spLocks noChangeShapeType="1"/>
              </p:cNvSpPr>
              <p:nvPr/>
            </p:nvSpPr>
            <p:spPr bwMode="auto">
              <a:xfrm>
                <a:off x="11607800" y="20018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1" name="Line 412"/>
              <p:cNvSpPr>
                <a:spLocks noChangeShapeType="1"/>
              </p:cNvSpPr>
              <p:nvPr/>
            </p:nvSpPr>
            <p:spPr bwMode="auto">
              <a:xfrm>
                <a:off x="11585575" y="20240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2" name="Line 413"/>
              <p:cNvSpPr>
                <a:spLocks noChangeShapeType="1"/>
              </p:cNvSpPr>
              <p:nvPr/>
            </p:nvSpPr>
            <p:spPr bwMode="auto">
              <a:xfrm>
                <a:off x="11620500" y="20018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3" name="Line 414"/>
              <p:cNvSpPr>
                <a:spLocks noChangeShapeType="1"/>
              </p:cNvSpPr>
              <p:nvPr/>
            </p:nvSpPr>
            <p:spPr bwMode="auto">
              <a:xfrm>
                <a:off x="11595100" y="20240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4" name="Line 415"/>
              <p:cNvSpPr>
                <a:spLocks noChangeShapeType="1"/>
              </p:cNvSpPr>
              <p:nvPr/>
            </p:nvSpPr>
            <p:spPr bwMode="auto">
              <a:xfrm>
                <a:off x="11630025" y="20018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5" name="Line 416"/>
              <p:cNvSpPr>
                <a:spLocks noChangeShapeType="1"/>
              </p:cNvSpPr>
              <p:nvPr/>
            </p:nvSpPr>
            <p:spPr bwMode="auto">
              <a:xfrm>
                <a:off x="11607800" y="20240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6" name="Line 417"/>
              <p:cNvSpPr>
                <a:spLocks noChangeShapeType="1"/>
              </p:cNvSpPr>
              <p:nvPr/>
            </p:nvSpPr>
            <p:spPr bwMode="auto">
              <a:xfrm>
                <a:off x="11642725" y="20018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7" name="Line 418"/>
              <p:cNvSpPr>
                <a:spLocks noChangeShapeType="1"/>
              </p:cNvSpPr>
              <p:nvPr/>
            </p:nvSpPr>
            <p:spPr bwMode="auto">
              <a:xfrm>
                <a:off x="11617325" y="20240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8" name="Line 419"/>
              <p:cNvSpPr>
                <a:spLocks noChangeShapeType="1"/>
              </p:cNvSpPr>
              <p:nvPr/>
            </p:nvSpPr>
            <p:spPr bwMode="auto">
              <a:xfrm>
                <a:off x="11652250" y="20081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9" name="Line 420"/>
              <p:cNvSpPr>
                <a:spLocks noChangeShapeType="1"/>
              </p:cNvSpPr>
              <p:nvPr/>
            </p:nvSpPr>
            <p:spPr bwMode="auto">
              <a:xfrm>
                <a:off x="11630025" y="20335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0" name="Line 421"/>
              <p:cNvSpPr>
                <a:spLocks noChangeShapeType="1"/>
              </p:cNvSpPr>
              <p:nvPr/>
            </p:nvSpPr>
            <p:spPr bwMode="auto">
              <a:xfrm>
                <a:off x="11664950" y="20081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1" name="Line 422"/>
              <p:cNvSpPr>
                <a:spLocks noChangeShapeType="1"/>
              </p:cNvSpPr>
              <p:nvPr/>
            </p:nvSpPr>
            <p:spPr bwMode="auto">
              <a:xfrm>
                <a:off x="11639550" y="2033588"/>
                <a:ext cx="5080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2" name="Line 423"/>
              <p:cNvSpPr>
                <a:spLocks noChangeShapeType="1"/>
              </p:cNvSpPr>
              <p:nvPr/>
            </p:nvSpPr>
            <p:spPr bwMode="auto">
              <a:xfrm>
                <a:off x="11674475" y="20081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3" name="Line 424"/>
              <p:cNvSpPr>
                <a:spLocks noChangeShapeType="1"/>
              </p:cNvSpPr>
              <p:nvPr/>
            </p:nvSpPr>
            <p:spPr bwMode="auto">
              <a:xfrm>
                <a:off x="11652250" y="20335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4" name="Line 425"/>
              <p:cNvSpPr>
                <a:spLocks noChangeShapeType="1"/>
              </p:cNvSpPr>
              <p:nvPr/>
            </p:nvSpPr>
            <p:spPr bwMode="auto">
              <a:xfrm>
                <a:off x="11687175" y="20081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5" name="Line 426"/>
              <p:cNvSpPr>
                <a:spLocks noChangeShapeType="1"/>
              </p:cNvSpPr>
              <p:nvPr/>
            </p:nvSpPr>
            <p:spPr bwMode="auto">
              <a:xfrm>
                <a:off x="11661775" y="2033588"/>
                <a:ext cx="5080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6" name="Line 427"/>
              <p:cNvSpPr>
                <a:spLocks noChangeShapeType="1"/>
              </p:cNvSpPr>
              <p:nvPr/>
            </p:nvSpPr>
            <p:spPr bwMode="auto">
              <a:xfrm>
                <a:off x="11696700" y="20081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7" name="Line 428"/>
              <p:cNvSpPr>
                <a:spLocks noChangeShapeType="1"/>
              </p:cNvSpPr>
              <p:nvPr/>
            </p:nvSpPr>
            <p:spPr bwMode="auto">
              <a:xfrm>
                <a:off x="11674475" y="20335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8" name="Line 429"/>
              <p:cNvSpPr>
                <a:spLocks noChangeShapeType="1"/>
              </p:cNvSpPr>
              <p:nvPr/>
            </p:nvSpPr>
            <p:spPr bwMode="auto">
              <a:xfrm>
                <a:off x="11709400" y="20081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9" name="Line 430"/>
              <p:cNvSpPr>
                <a:spLocks noChangeShapeType="1"/>
              </p:cNvSpPr>
              <p:nvPr/>
            </p:nvSpPr>
            <p:spPr bwMode="auto">
              <a:xfrm>
                <a:off x="11684000" y="20335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0" name="Line 431"/>
              <p:cNvSpPr>
                <a:spLocks noChangeShapeType="1"/>
              </p:cNvSpPr>
              <p:nvPr/>
            </p:nvSpPr>
            <p:spPr bwMode="auto">
              <a:xfrm>
                <a:off x="11718925" y="20081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1" name="Line 432"/>
              <p:cNvSpPr>
                <a:spLocks noChangeShapeType="1"/>
              </p:cNvSpPr>
              <p:nvPr/>
            </p:nvSpPr>
            <p:spPr bwMode="auto">
              <a:xfrm>
                <a:off x="11696700" y="20335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2" name="Line 433"/>
              <p:cNvSpPr>
                <a:spLocks noChangeShapeType="1"/>
              </p:cNvSpPr>
              <p:nvPr/>
            </p:nvSpPr>
            <p:spPr bwMode="auto">
              <a:xfrm>
                <a:off x="11922125"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3" name="Line 434"/>
              <p:cNvSpPr>
                <a:spLocks noChangeShapeType="1"/>
              </p:cNvSpPr>
              <p:nvPr/>
            </p:nvSpPr>
            <p:spPr bwMode="auto">
              <a:xfrm>
                <a:off x="11899900"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4" name="Line 435"/>
              <p:cNvSpPr>
                <a:spLocks noChangeShapeType="1"/>
              </p:cNvSpPr>
              <p:nvPr/>
            </p:nvSpPr>
            <p:spPr bwMode="auto">
              <a:xfrm>
                <a:off x="11934825"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5" name="Line 436"/>
              <p:cNvSpPr>
                <a:spLocks noChangeShapeType="1"/>
              </p:cNvSpPr>
              <p:nvPr/>
            </p:nvSpPr>
            <p:spPr bwMode="auto">
              <a:xfrm>
                <a:off x="11909425"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6" name="Line 437"/>
              <p:cNvSpPr>
                <a:spLocks noChangeShapeType="1"/>
              </p:cNvSpPr>
              <p:nvPr/>
            </p:nvSpPr>
            <p:spPr bwMode="auto">
              <a:xfrm>
                <a:off x="11944350"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7" name="Line 438"/>
              <p:cNvSpPr>
                <a:spLocks noChangeShapeType="1"/>
              </p:cNvSpPr>
              <p:nvPr/>
            </p:nvSpPr>
            <p:spPr bwMode="auto">
              <a:xfrm>
                <a:off x="11922125"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8" name="Line 439"/>
              <p:cNvSpPr>
                <a:spLocks noChangeShapeType="1"/>
              </p:cNvSpPr>
              <p:nvPr/>
            </p:nvSpPr>
            <p:spPr bwMode="auto">
              <a:xfrm>
                <a:off x="11957050"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9" name="Line 440"/>
              <p:cNvSpPr>
                <a:spLocks noChangeShapeType="1"/>
              </p:cNvSpPr>
              <p:nvPr/>
            </p:nvSpPr>
            <p:spPr bwMode="auto">
              <a:xfrm>
                <a:off x="11931650"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0" name="Line 441"/>
              <p:cNvSpPr>
                <a:spLocks noChangeShapeType="1"/>
              </p:cNvSpPr>
              <p:nvPr/>
            </p:nvSpPr>
            <p:spPr bwMode="auto">
              <a:xfrm>
                <a:off x="11966575"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1" name="Line 442"/>
              <p:cNvSpPr>
                <a:spLocks noChangeShapeType="1"/>
              </p:cNvSpPr>
              <p:nvPr/>
            </p:nvSpPr>
            <p:spPr bwMode="auto">
              <a:xfrm>
                <a:off x="11944350"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2" name="Line 443"/>
              <p:cNvSpPr>
                <a:spLocks noChangeShapeType="1"/>
              </p:cNvSpPr>
              <p:nvPr/>
            </p:nvSpPr>
            <p:spPr bwMode="auto">
              <a:xfrm>
                <a:off x="11979275"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3" name="Line 444"/>
              <p:cNvSpPr>
                <a:spLocks noChangeShapeType="1"/>
              </p:cNvSpPr>
              <p:nvPr/>
            </p:nvSpPr>
            <p:spPr bwMode="auto">
              <a:xfrm>
                <a:off x="11953875"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4" name="Line 445"/>
              <p:cNvSpPr>
                <a:spLocks noChangeShapeType="1"/>
              </p:cNvSpPr>
              <p:nvPr/>
            </p:nvSpPr>
            <p:spPr bwMode="auto">
              <a:xfrm>
                <a:off x="11988800"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5" name="Line 446"/>
              <p:cNvSpPr>
                <a:spLocks noChangeShapeType="1"/>
              </p:cNvSpPr>
              <p:nvPr/>
            </p:nvSpPr>
            <p:spPr bwMode="auto">
              <a:xfrm>
                <a:off x="11966575"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6" name="Line 447"/>
              <p:cNvSpPr>
                <a:spLocks noChangeShapeType="1"/>
              </p:cNvSpPr>
              <p:nvPr/>
            </p:nvSpPr>
            <p:spPr bwMode="auto">
              <a:xfrm>
                <a:off x="11998325"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7" name="Line 448"/>
              <p:cNvSpPr>
                <a:spLocks noChangeShapeType="1"/>
              </p:cNvSpPr>
              <p:nvPr/>
            </p:nvSpPr>
            <p:spPr bwMode="auto">
              <a:xfrm>
                <a:off x="11976100"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8" name="Line 449"/>
              <p:cNvSpPr>
                <a:spLocks noChangeShapeType="1"/>
              </p:cNvSpPr>
              <p:nvPr/>
            </p:nvSpPr>
            <p:spPr bwMode="auto">
              <a:xfrm>
                <a:off x="12023725"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9" name="Line 450"/>
              <p:cNvSpPr>
                <a:spLocks noChangeShapeType="1"/>
              </p:cNvSpPr>
              <p:nvPr/>
            </p:nvSpPr>
            <p:spPr bwMode="auto">
              <a:xfrm>
                <a:off x="12001500"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0" name="Line 451"/>
              <p:cNvSpPr>
                <a:spLocks noChangeShapeType="1"/>
              </p:cNvSpPr>
              <p:nvPr/>
            </p:nvSpPr>
            <p:spPr bwMode="auto">
              <a:xfrm>
                <a:off x="12033250"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1" name="Line 452"/>
              <p:cNvSpPr>
                <a:spLocks noChangeShapeType="1"/>
              </p:cNvSpPr>
              <p:nvPr/>
            </p:nvSpPr>
            <p:spPr bwMode="auto">
              <a:xfrm>
                <a:off x="12007850"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2" name="Line 453"/>
              <p:cNvSpPr>
                <a:spLocks noChangeShapeType="1"/>
              </p:cNvSpPr>
              <p:nvPr/>
            </p:nvSpPr>
            <p:spPr bwMode="auto">
              <a:xfrm>
                <a:off x="12039600"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3" name="Line 454"/>
              <p:cNvSpPr>
                <a:spLocks noChangeShapeType="1"/>
              </p:cNvSpPr>
              <p:nvPr/>
            </p:nvSpPr>
            <p:spPr bwMode="auto">
              <a:xfrm>
                <a:off x="12017375"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4" name="Line 455"/>
              <p:cNvSpPr>
                <a:spLocks noChangeShapeType="1"/>
              </p:cNvSpPr>
              <p:nvPr/>
            </p:nvSpPr>
            <p:spPr bwMode="auto">
              <a:xfrm>
                <a:off x="12049125"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5" name="Line 456"/>
              <p:cNvSpPr>
                <a:spLocks noChangeShapeType="1"/>
              </p:cNvSpPr>
              <p:nvPr/>
            </p:nvSpPr>
            <p:spPr bwMode="auto">
              <a:xfrm>
                <a:off x="12026900"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6" name="Line 457"/>
              <p:cNvSpPr>
                <a:spLocks noChangeShapeType="1"/>
              </p:cNvSpPr>
              <p:nvPr/>
            </p:nvSpPr>
            <p:spPr bwMode="auto">
              <a:xfrm>
                <a:off x="12058650"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7" name="Line 458"/>
              <p:cNvSpPr>
                <a:spLocks noChangeShapeType="1"/>
              </p:cNvSpPr>
              <p:nvPr/>
            </p:nvSpPr>
            <p:spPr bwMode="auto">
              <a:xfrm>
                <a:off x="12033250" y="2052638"/>
                <a:ext cx="5080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8" name="Line 459"/>
              <p:cNvSpPr>
                <a:spLocks noChangeShapeType="1"/>
              </p:cNvSpPr>
              <p:nvPr/>
            </p:nvSpPr>
            <p:spPr bwMode="auto">
              <a:xfrm>
                <a:off x="12080875"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9" name="Line 460"/>
              <p:cNvSpPr>
                <a:spLocks noChangeShapeType="1"/>
              </p:cNvSpPr>
              <p:nvPr/>
            </p:nvSpPr>
            <p:spPr bwMode="auto">
              <a:xfrm>
                <a:off x="12055475"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0" name="Line 461"/>
              <p:cNvSpPr>
                <a:spLocks noChangeShapeType="1"/>
              </p:cNvSpPr>
              <p:nvPr/>
            </p:nvSpPr>
            <p:spPr bwMode="auto">
              <a:xfrm>
                <a:off x="12103100"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1" name="Line 462"/>
              <p:cNvSpPr>
                <a:spLocks noChangeShapeType="1"/>
              </p:cNvSpPr>
              <p:nvPr/>
            </p:nvSpPr>
            <p:spPr bwMode="auto">
              <a:xfrm>
                <a:off x="12080875"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2" name="Line 463"/>
              <p:cNvSpPr>
                <a:spLocks noChangeShapeType="1"/>
              </p:cNvSpPr>
              <p:nvPr/>
            </p:nvSpPr>
            <p:spPr bwMode="auto">
              <a:xfrm>
                <a:off x="12112625"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3" name="Line 464"/>
              <p:cNvSpPr>
                <a:spLocks noChangeShapeType="1"/>
              </p:cNvSpPr>
              <p:nvPr/>
            </p:nvSpPr>
            <p:spPr bwMode="auto">
              <a:xfrm>
                <a:off x="12087225"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4" name="Line 465"/>
              <p:cNvSpPr>
                <a:spLocks noChangeShapeType="1"/>
              </p:cNvSpPr>
              <p:nvPr/>
            </p:nvSpPr>
            <p:spPr bwMode="auto">
              <a:xfrm>
                <a:off x="12131675"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5" name="Line 466"/>
              <p:cNvSpPr>
                <a:spLocks noChangeShapeType="1"/>
              </p:cNvSpPr>
              <p:nvPr/>
            </p:nvSpPr>
            <p:spPr bwMode="auto">
              <a:xfrm>
                <a:off x="12106275"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6" name="Line 467"/>
              <p:cNvSpPr>
                <a:spLocks noChangeShapeType="1"/>
              </p:cNvSpPr>
              <p:nvPr/>
            </p:nvSpPr>
            <p:spPr bwMode="auto">
              <a:xfrm>
                <a:off x="12141200"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7" name="Line 468"/>
              <p:cNvSpPr>
                <a:spLocks noChangeShapeType="1"/>
              </p:cNvSpPr>
              <p:nvPr/>
            </p:nvSpPr>
            <p:spPr bwMode="auto">
              <a:xfrm>
                <a:off x="12115800"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8" name="Line 469"/>
              <p:cNvSpPr>
                <a:spLocks noChangeShapeType="1"/>
              </p:cNvSpPr>
              <p:nvPr/>
            </p:nvSpPr>
            <p:spPr bwMode="auto">
              <a:xfrm>
                <a:off x="12147550"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9" name="Line 470"/>
              <p:cNvSpPr>
                <a:spLocks noChangeShapeType="1"/>
              </p:cNvSpPr>
              <p:nvPr/>
            </p:nvSpPr>
            <p:spPr bwMode="auto">
              <a:xfrm>
                <a:off x="12125325"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0" name="Line 471"/>
              <p:cNvSpPr>
                <a:spLocks noChangeShapeType="1"/>
              </p:cNvSpPr>
              <p:nvPr/>
            </p:nvSpPr>
            <p:spPr bwMode="auto">
              <a:xfrm>
                <a:off x="12157075"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1" name="Line 472"/>
              <p:cNvSpPr>
                <a:spLocks noChangeShapeType="1"/>
              </p:cNvSpPr>
              <p:nvPr/>
            </p:nvSpPr>
            <p:spPr bwMode="auto">
              <a:xfrm>
                <a:off x="12131675"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2" name="Line 473"/>
              <p:cNvSpPr>
                <a:spLocks noChangeShapeType="1"/>
              </p:cNvSpPr>
              <p:nvPr/>
            </p:nvSpPr>
            <p:spPr bwMode="auto">
              <a:xfrm>
                <a:off x="12201525"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3" name="Line 474"/>
              <p:cNvSpPr>
                <a:spLocks noChangeShapeType="1"/>
              </p:cNvSpPr>
              <p:nvPr/>
            </p:nvSpPr>
            <p:spPr bwMode="auto">
              <a:xfrm>
                <a:off x="12176125"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4" name="Line 475"/>
              <p:cNvSpPr>
                <a:spLocks noChangeShapeType="1"/>
              </p:cNvSpPr>
              <p:nvPr/>
            </p:nvSpPr>
            <p:spPr bwMode="auto">
              <a:xfrm>
                <a:off x="12207875"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5" name="Line 476"/>
              <p:cNvSpPr>
                <a:spLocks noChangeShapeType="1"/>
              </p:cNvSpPr>
              <p:nvPr/>
            </p:nvSpPr>
            <p:spPr bwMode="auto">
              <a:xfrm>
                <a:off x="12182475"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6" name="Line 477"/>
              <p:cNvSpPr>
                <a:spLocks noChangeShapeType="1"/>
              </p:cNvSpPr>
              <p:nvPr/>
            </p:nvSpPr>
            <p:spPr bwMode="auto">
              <a:xfrm>
                <a:off x="12211050"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7" name="Line 478"/>
              <p:cNvSpPr>
                <a:spLocks noChangeShapeType="1"/>
              </p:cNvSpPr>
              <p:nvPr/>
            </p:nvSpPr>
            <p:spPr bwMode="auto">
              <a:xfrm>
                <a:off x="12185650"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8" name="Line 479"/>
              <p:cNvSpPr>
                <a:spLocks noChangeShapeType="1"/>
              </p:cNvSpPr>
              <p:nvPr/>
            </p:nvSpPr>
            <p:spPr bwMode="auto">
              <a:xfrm>
                <a:off x="12236450"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9" name="Line 480"/>
              <p:cNvSpPr>
                <a:spLocks noChangeShapeType="1"/>
              </p:cNvSpPr>
              <p:nvPr/>
            </p:nvSpPr>
            <p:spPr bwMode="auto">
              <a:xfrm>
                <a:off x="12214225"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0" name="Line 481"/>
              <p:cNvSpPr>
                <a:spLocks noChangeShapeType="1"/>
              </p:cNvSpPr>
              <p:nvPr/>
            </p:nvSpPr>
            <p:spPr bwMode="auto">
              <a:xfrm>
                <a:off x="12242800"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1" name="Line 482"/>
              <p:cNvSpPr>
                <a:spLocks noChangeShapeType="1"/>
              </p:cNvSpPr>
              <p:nvPr/>
            </p:nvSpPr>
            <p:spPr bwMode="auto">
              <a:xfrm>
                <a:off x="12220575"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2" name="Line 483"/>
              <p:cNvSpPr>
                <a:spLocks noChangeShapeType="1"/>
              </p:cNvSpPr>
              <p:nvPr/>
            </p:nvSpPr>
            <p:spPr bwMode="auto">
              <a:xfrm>
                <a:off x="12252325"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3" name="Line 484"/>
              <p:cNvSpPr>
                <a:spLocks noChangeShapeType="1"/>
              </p:cNvSpPr>
              <p:nvPr/>
            </p:nvSpPr>
            <p:spPr bwMode="auto">
              <a:xfrm>
                <a:off x="12226925"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4" name="Line 485"/>
              <p:cNvSpPr>
                <a:spLocks noChangeShapeType="1"/>
              </p:cNvSpPr>
              <p:nvPr/>
            </p:nvSpPr>
            <p:spPr bwMode="auto">
              <a:xfrm>
                <a:off x="12261850"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5" name="Line 486"/>
              <p:cNvSpPr>
                <a:spLocks noChangeShapeType="1"/>
              </p:cNvSpPr>
              <p:nvPr/>
            </p:nvSpPr>
            <p:spPr bwMode="auto">
              <a:xfrm>
                <a:off x="12239625"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6" name="Line 487"/>
              <p:cNvSpPr>
                <a:spLocks noChangeShapeType="1"/>
              </p:cNvSpPr>
              <p:nvPr/>
            </p:nvSpPr>
            <p:spPr bwMode="auto">
              <a:xfrm>
                <a:off x="1227137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7" name="Line 488"/>
              <p:cNvSpPr>
                <a:spLocks noChangeShapeType="1"/>
              </p:cNvSpPr>
              <p:nvPr/>
            </p:nvSpPr>
            <p:spPr bwMode="auto">
              <a:xfrm>
                <a:off x="12245975"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8" name="Line 489"/>
              <p:cNvSpPr>
                <a:spLocks noChangeShapeType="1"/>
              </p:cNvSpPr>
              <p:nvPr/>
            </p:nvSpPr>
            <p:spPr bwMode="auto">
              <a:xfrm>
                <a:off x="1227772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9" name="Line 490"/>
              <p:cNvSpPr>
                <a:spLocks noChangeShapeType="1"/>
              </p:cNvSpPr>
              <p:nvPr/>
            </p:nvSpPr>
            <p:spPr bwMode="auto">
              <a:xfrm>
                <a:off x="12255500"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0" name="Line 491"/>
              <p:cNvSpPr>
                <a:spLocks noChangeShapeType="1"/>
              </p:cNvSpPr>
              <p:nvPr/>
            </p:nvSpPr>
            <p:spPr bwMode="auto">
              <a:xfrm>
                <a:off x="12287250"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1" name="Line 492"/>
              <p:cNvSpPr>
                <a:spLocks noChangeShapeType="1"/>
              </p:cNvSpPr>
              <p:nvPr/>
            </p:nvSpPr>
            <p:spPr bwMode="auto">
              <a:xfrm>
                <a:off x="12261850"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2" name="Line 493"/>
              <p:cNvSpPr>
                <a:spLocks noChangeShapeType="1"/>
              </p:cNvSpPr>
              <p:nvPr/>
            </p:nvSpPr>
            <p:spPr bwMode="auto">
              <a:xfrm>
                <a:off x="12306300"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3" name="Line 494"/>
              <p:cNvSpPr>
                <a:spLocks noChangeShapeType="1"/>
              </p:cNvSpPr>
              <p:nvPr/>
            </p:nvSpPr>
            <p:spPr bwMode="auto">
              <a:xfrm>
                <a:off x="12284075"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4" name="Line 495"/>
              <p:cNvSpPr>
                <a:spLocks noChangeShapeType="1"/>
              </p:cNvSpPr>
              <p:nvPr/>
            </p:nvSpPr>
            <p:spPr bwMode="auto">
              <a:xfrm>
                <a:off x="12312650"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5" name="Line 496"/>
              <p:cNvSpPr>
                <a:spLocks noChangeShapeType="1"/>
              </p:cNvSpPr>
              <p:nvPr/>
            </p:nvSpPr>
            <p:spPr bwMode="auto">
              <a:xfrm>
                <a:off x="12290425"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6" name="Line 497"/>
              <p:cNvSpPr>
                <a:spLocks noChangeShapeType="1"/>
              </p:cNvSpPr>
              <p:nvPr/>
            </p:nvSpPr>
            <p:spPr bwMode="auto">
              <a:xfrm>
                <a:off x="1232217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7" name="Line 498"/>
              <p:cNvSpPr>
                <a:spLocks noChangeShapeType="1"/>
              </p:cNvSpPr>
              <p:nvPr/>
            </p:nvSpPr>
            <p:spPr bwMode="auto">
              <a:xfrm>
                <a:off x="12296775"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8" name="Line 499"/>
              <p:cNvSpPr>
                <a:spLocks noChangeShapeType="1"/>
              </p:cNvSpPr>
              <p:nvPr/>
            </p:nvSpPr>
            <p:spPr bwMode="auto">
              <a:xfrm>
                <a:off x="1234122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9" name="Line 500"/>
              <p:cNvSpPr>
                <a:spLocks noChangeShapeType="1"/>
              </p:cNvSpPr>
              <p:nvPr/>
            </p:nvSpPr>
            <p:spPr bwMode="auto">
              <a:xfrm>
                <a:off x="12319000"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0" name="Line 501"/>
              <p:cNvSpPr>
                <a:spLocks noChangeShapeType="1"/>
              </p:cNvSpPr>
              <p:nvPr/>
            </p:nvSpPr>
            <p:spPr bwMode="auto">
              <a:xfrm>
                <a:off x="12350750"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1" name="Line 502"/>
              <p:cNvSpPr>
                <a:spLocks noChangeShapeType="1"/>
              </p:cNvSpPr>
              <p:nvPr/>
            </p:nvSpPr>
            <p:spPr bwMode="auto">
              <a:xfrm>
                <a:off x="12325350"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2" name="Line 503"/>
              <p:cNvSpPr>
                <a:spLocks noChangeShapeType="1"/>
              </p:cNvSpPr>
              <p:nvPr/>
            </p:nvSpPr>
            <p:spPr bwMode="auto">
              <a:xfrm>
                <a:off x="1236662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3" name="Line 504"/>
              <p:cNvSpPr>
                <a:spLocks noChangeShapeType="1"/>
              </p:cNvSpPr>
              <p:nvPr/>
            </p:nvSpPr>
            <p:spPr bwMode="auto">
              <a:xfrm>
                <a:off x="12341225" y="2058988"/>
                <a:ext cx="47625" cy="0"/>
              </a:xfrm>
              <a:prstGeom prst="line">
                <a:avLst/>
              </a:prstGeom>
              <a:noFill/>
              <a:ln w="6350">
                <a:solidFill>
                  <a:schemeClr val="bg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4" name="Line 505"/>
              <p:cNvSpPr>
                <a:spLocks noChangeShapeType="1"/>
              </p:cNvSpPr>
              <p:nvPr/>
            </p:nvSpPr>
            <p:spPr bwMode="auto">
              <a:xfrm>
                <a:off x="1237297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5" name="Line 506"/>
              <p:cNvSpPr>
                <a:spLocks noChangeShapeType="1"/>
              </p:cNvSpPr>
              <p:nvPr/>
            </p:nvSpPr>
            <p:spPr bwMode="auto">
              <a:xfrm>
                <a:off x="12350750"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6" name="Line 507"/>
              <p:cNvSpPr>
                <a:spLocks noChangeShapeType="1"/>
              </p:cNvSpPr>
              <p:nvPr/>
            </p:nvSpPr>
            <p:spPr bwMode="auto">
              <a:xfrm>
                <a:off x="1239202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7" name="Line 508"/>
              <p:cNvSpPr>
                <a:spLocks noChangeShapeType="1"/>
              </p:cNvSpPr>
              <p:nvPr/>
            </p:nvSpPr>
            <p:spPr bwMode="auto">
              <a:xfrm>
                <a:off x="12369800"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8" name="Line 509"/>
              <p:cNvSpPr>
                <a:spLocks noChangeShapeType="1"/>
              </p:cNvSpPr>
              <p:nvPr/>
            </p:nvSpPr>
            <p:spPr bwMode="auto">
              <a:xfrm>
                <a:off x="12420600"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9" name="Line 510"/>
              <p:cNvSpPr>
                <a:spLocks noChangeShapeType="1"/>
              </p:cNvSpPr>
              <p:nvPr/>
            </p:nvSpPr>
            <p:spPr bwMode="auto">
              <a:xfrm>
                <a:off x="12395200"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0" name="Line 511"/>
              <p:cNvSpPr>
                <a:spLocks noChangeShapeType="1"/>
              </p:cNvSpPr>
              <p:nvPr/>
            </p:nvSpPr>
            <p:spPr bwMode="auto">
              <a:xfrm>
                <a:off x="1243647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1" name="Line 512"/>
              <p:cNvSpPr>
                <a:spLocks noChangeShapeType="1"/>
              </p:cNvSpPr>
              <p:nvPr/>
            </p:nvSpPr>
            <p:spPr bwMode="auto">
              <a:xfrm>
                <a:off x="12414250"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2" name="Line 513"/>
              <p:cNvSpPr>
                <a:spLocks noChangeShapeType="1"/>
              </p:cNvSpPr>
              <p:nvPr/>
            </p:nvSpPr>
            <p:spPr bwMode="auto">
              <a:xfrm>
                <a:off x="1245552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3" name="Line 514"/>
              <p:cNvSpPr>
                <a:spLocks noChangeShapeType="1"/>
              </p:cNvSpPr>
              <p:nvPr/>
            </p:nvSpPr>
            <p:spPr bwMode="auto">
              <a:xfrm>
                <a:off x="12433300"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4" name="Line 515"/>
              <p:cNvSpPr>
                <a:spLocks noChangeShapeType="1"/>
              </p:cNvSpPr>
              <p:nvPr/>
            </p:nvSpPr>
            <p:spPr bwMode="auto">
              <a:xfrm>
                <a:off x="12471400"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5" name="Line 516"/>
              <p:cNvSpPr>
                <a:spLocks noChangeShapeType="1"/>
              </p:cNvSpPr>
              <p:nvPr/>
            </p:nvSpPr>
            <p:spPr bwMode="auto">
              <a:xfrm>
                <a:off x="12449175"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6" name="Line 517"/>
              <p:cNvSpPr>
                <a:spLocks noChangeShapeType="1"/>
              </p:cNvSpPr>
              <p:nvPr/>
            </p:nvSpPr>
            <p:spPr bwMode="auto">
              <a:xfrm>
                <a:off x="1248092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7" name="Line 518"/>
              <p:cNvSpPr>
                <a:spLocks noChangeShapeType="1"/>
              </p:cNvSpPr>
              <p:nvPr/>
            </p:nvSpPr>
            <p:spPr bwMode="auto">
              <a:xfrm>
                <a:off x="12455525" y="2058988"/>
                <a:ext cx="5080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8" name="Line 519"/>
              <p:cNvSpPr>
                <a:spLocks noChangeShapeType="1"/>
              </p:cNvSpPr>
              <p:nvPr/>
            </p:nvSpPr>
            <p:spPr bwMode="auto">
              <a:xfrm>
                <a:off x="12490450"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9" name="Line 520"/>
              <p:cNvSpPr>
                <a:spLocks noChangeShapeType="1"/>
              </p:cNvSpPr>
              <p:nvPr/>
            </p:nvSpPr>
            <p:spPr bwMode="auto">
              <a:xfrm>
                <a:off x="12465050"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0" name="Line 521"/>
              <p:cNvSpPr>
                <a:spLocks noChangeShapeType="1"/>
              </p:cNvSpPr>
              <p:nvPr/>
            </p:nvSpPr>
            <p:spPr bwMode="auto">
              <a:xfrm>
                <a:off x="1249997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1" name="Line 522"/>
              <p:cNvSpPr>
                <a:spLocks noChangeShapeType="1"/>
              </p:cNvSpPr>
              <p:nvPr/>
            </p:nvSpPr>
            <p:spPr bwMode="auto">
              <a:xfrm>
                <a:off x="12474575"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2" name="Line 523"/>
              <p:cNvSpPr>
                <a:spLocks noChangeShapeType="1"/>
              </p:cNvSpPr>
              <p:nvPr/>
            </p:nvSpPr>
            <p:spPr bwMode="auto">
              <a:xfrm>
                <a:off x="1250632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3" name="Line 524"/>
              <p:cNvSpPr>
                <a:spLocks noChangeShapeType="1"/>
              </p:cNvSpPr>
              <p:nvPr/>
            </p:nvSpPr>
            <p:spPr bwMode="auto">
              <a:xfrm>
                <a:off x="12484100"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4" name="Line 525"/>
              <p:cNvSpPr>
                <a:spLocks noChangeShapeType="1"/>
              </p:cNvSpPr>
              <p:nvPr/>
            </p:nvSpPr>
            <p:spPr bwMode="auto">
              <a:xfrm>
                <a:off x="12515850"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5" name="Line 526"/>
              <p:cNvSpPr>
                <a:spLocks noChangeShapeType="1"/>
              </p:cNvSpPr>
              <p:nvPr/>
            </p:nvSpPr>
            <p:spPr bwMode="auto">
              <a:xfrm>
                <a:off x="12493625"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6" name="Line 527"/>
              <p:cNvSpPr>
                <a:spLocks noChangeShapeType="1"/>
              </p:cNvSpPr>
              <p:nvPr/>
            </p:nvSpPr>
            <p:spPr bwMode="auto">
              <a:xfrm>
                <a:off x="12592050"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7" name="Line 528"/>
              <p:cNvSpPr>
                <a:spLocks noChangeShapeType="1"/>
              </p:cNvSpPr>
              <p:nvPr/>
            </p:nvSpPr>
            <p:spPr bwMode="auto">
              <a:xfrm>
                <a:off x="12569825"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8" name="Line 529"/>
              <p:cNvSpPr>
                <a:spLocks noChangeShapeType="1"/>
              </p:cNvSpPr>
              <p:nvPr/>
            </p:nvSpPr>
            <p:spPr bwMode="auto">
              <a:xfrm>
                <a:off x="12598400"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9" name="Line 530"/>
              <p:cNvSpPr>
                <a:spLocks noChangeShapeType="1"/>
              </p:cNvSpPr>
              <p:nvPr/>
            </p:nvSpPr>
            <p:spPr bwMode="auto">
              <a:xfrm>
                <a:off x="12576175"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0" name="Line 531"/>
              <p:cNvSpPr>
                <a:spLocks noChangeShapeType="1"/>
              </p:cNvSpPr>
              <p:nvPr/>
            </p:nvSpPr>
            <p:spPr bwMode="auto">
              <a:xfrm>
                <a:off x="12604750"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1" name="Line 532"/>
              <p:cNvSpPr>
                <a:spLocks noChangeShapeType="1"/>
              </p:cNvSpPr>
              <p:nvPr/>
            </p:nvSpPr>
            <p:spPr bwMode="auto">
              <a:xfrm>
                <a:off x="12582525"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2" name="Line 533"/>
              <p:cNvSpPr>
                <a:spLocks noChangeShapeType="1"/>
              </p:cNvSpPr>
              <p:nvPr/>
            </p:nvSpPr>
            <p:spPr bwMode="auto">
              <a:xfrm>
                <a:off x="12585700"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3" name="Line 534"/>
              <p:cNvSpPr>
                <a:spLocks noChangeShapeType="1"/>
              </p:cNvSpPr>
              <p:nvPr/>
            </p:nvSpPr>
            <p:spPr bwMode="auto">
              <a:xfrm>
                <a:off x="12560300" y="2058988"/>
                <a:ext cx="5080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4" name="Line 535"/>
              <p:cNvSpPr>
                <a:spLocks noChangeShapeType="1"/>
              </p:cNvSpPr>
              <p:nvPr/>
            </p:nvSpPr>
            <p:spPr bwMode="auto">
              <a:xfrm>
                <a:off x="1262697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5" name="Line 536"/>
              <p:cNvSpPr>
                <a:spLocks noChangeShapeType="1"/>
              </p:cNvSpPr>
              <p:nvPr/>
            </p:nvSpPr>
            <p:spPr bwMode="auto">
              <a:xfrm>
                <a:off x="12601575"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6" name="Line 537"/>
              <p:cNvSpPr>
                <a:spLocks noChangeShapeType="1"/>
              </p:cNvSpPr>
              <p:nvPr/>
            </p:nvSpPr>
            <p:spPr bwMode="auto">
              <a:xfrm>
                <a:off x="1263332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7" name="Line 538"/>
              <p:cNvSpPr>
                <a:spLocks noChangeShapeType="1"/>
              </p:cNvSpPr>
              <p:nvPr/>
            </p:nvSpPr>
            <p:spPr bwMode="auto">
              <a:xfrm>
                <a:off x="12607925"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8" name="Line 539"/>
              <p:cNvSpPr>
                <a:spLocks noChangeShapeType="1"/>
              </p:cNvSpPr>
              <p:nvPr/>
            </p:nvSpPr>
            <p:spPr bwMode="auto">
              <a:xfrm>
                <a:off x="1263967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9" name="Line 540"/>
              <p:cNvSpPr>
                <a:spLocks noChangeShapeType="1"/>
              </p:cNvSpPr>
              <p:nvPr/>
            </p:nvSpPr>
            <p:spPr bwMode="auto">
              <a:xfrm>
                <a:off x="12614275"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0" name="Line 541"/>
              <p:cNvSpPr>
                <a:spLocks noChangeShapeType="1"/>
              </p:cNvSpPr>
              <p:nvPr/>
            </p:nvSpPr>
            <p:spPr bwMode="auto">
              <a:xfrm>
                <a:off x="1269047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1" name="Line 542"/>
              <p:cNvSpPr>
                <a:spLocks noChangeShapeType="1"/>
              </p:cNvSpPr>
              <p:nvPr/>
            </p:nvSpPr>
            <p:spPr bwMode="auto">
              <a:xfrm>
                <a:off x="12668250"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2" name="Line 543"/>
              <p:cNvSpPr>
                <a:spLocks noChangeShapeType="1"/>
              </p:cNvSpPr>
              <p:nvPr/>
            </p:nvSpPr>
            <p:spPr bwMode="auto">
              <a:xfrm>
                <a:off x="1271587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3" name="Line 544"/>
              <p:cNvSpPr>
                <a:spLocks noChangeShapeType="1"/>
              </p:cNvSpPr>
              <p:nvPr/>
            </p:nvSpPr>
            <p:spPr bwMode="auto">
              <a:xfrm>
                <a:off x="12690475"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4" name="Line 545"/>
              <p:cNvSpPr>
                <a:spLocks noChangeShapeType="1"/>
              </p:cNvSpPr>
              <p:nvPr/>
            </p:nvSpPr>
            <p:spPr bwMode="auto">
              <a:xfrm>
                <a:off x="1273492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5" name="Line 546"/>
              <p:cNvSpPr>
                <a:spLocks noChangeShapeType="1"/>
              </p:cNvSpPr>
              <p:nvPr/>
            </p:nvSpPr>
            <p:spPr bwMode="auto">
              <a:xfrm>
                <a:off x="12709525" y="2058988"/>
                <a:ext cx="5080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6" name="Line 547"/>
              <p:cNvSpPr>
                <a:spLocks noChangeShapeType="1"/>
              </p:cNvSpPr>
              <p:nvPr/>
            </p:nvSpPr>
            <p:spPr bwMode="auto">
              <a:xfrm>
                <a:off x="1262062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7" name="Line 548"/>
              <p:cNvSpPr>
                <a:spLocks noChangeShapeType="1"/>
              </p:cNvSpPr>
              <p:nvPr/>
            </p:nvSpPr>
            <p:spPr bwMode="auto">
              <a:xfrm>
                <a:off x="12595225"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8" name="Line 549"/>
              <p:cNvSpPr>
                <a:spLocks noChangeShapeType="1"/>
              </p:cNvSpPr>
              <p:nvPr/>
            </p:nvSpPr>
            <p:spPr bwMode="auto">
              <a:xfrm>
                <a:off x="1253807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9" name="Line 550"/>
              <p:cNvSpPr>
                <a:spLocks noChangeShapeType="1"/>
              </p:cNvSpPr>
              <p:nvPr/>
            </p:nvSpPr>
            <p:spPr bwMode="auto">
              <a:xfrm>
                <a:off x="12515850"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0" name="Line 551"/>
              <p:cNvSpPr>
                <a:spLocks noChangeShapeType="1"/>
              </p:cNvSpPr>
              <p:nvPr/>
            </p:nvSpPr>
            <p:spPr bwMode="auto">
              <a:xfrm>
                <a:off x="12547600"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1" name="Line 552"/>
              <p:cNvSpPr>
                <a:spLocks noChangeShapeType="1"/>
              </p:cNvSpPr>
              <p:nvPr/>
            </p:nvSpPr>
            <p:spPr bwMode="auto">
              <a:xfrm>
                <a:off x="12522200"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2" name="Line 553"/>
              <p:cNvSpPr>
                <a:spLocks noChangeShapeType="1"/>
              </p:cNvSpPr>
              <p:nvPr/>
            </p:nvSpPr>
            <p:spPr bwMode="auto">
              <a:xfrm>
                <a:off x="1255712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3" name="Line 554"/>
              <p:cNvSpPr>
                <a:spLocks noChangeShapeType="1"/>
              </p:cNvSpPr>
              <p:nvPr/>
            </p:nvSpPr>
            <p:spPr bwMode="auto">
              <a:xfrm>
                <a:off x="12531725"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4" name="Line 555"/>
              <p:cNvSpPr>
                <a:spLocks noChangeShapeType="1"/>
              </p:cNvSpPr>
              <p:nvPr/>
            </p:nvSpPr>
            <p:spPr bwMode="auto">
              <a:xfrm>
                <a:off x="1256347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5" name="Line 556"/>
              <p:cNvSpPr>
                <a:spLocks noChangeShapeType="1"/>
              </p:cNvSpPr>
              <p:nvPr/>
            </p:nvSpPr>
            <p:spPr bwMode="auto">
              <a:xfrm>
                <a:off x="12541250"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6" name="Line 557"/>
              <p:cNvSpPr>
                <a:spLocks noChangeShapeType="1"/>
              </p:cNvSpPr>
              <p:nvPr/>
            </p:nvSpPr>
            <p:spPr bwMode="auto">
              <a:xfrm>
                <a:off x="12573000"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7" name="Line 558"/>
              <p:cNvSpPr>
                <a:spLocks noChangeShapeType="1"/>
              </p:cNvSpPr>
              <p:nvPr/>
            </p:nvSpPr>
            <p:spPr bwMode="auto">
              <a:xfrm>
                <a:off x="12550775"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8" name="Line 559"/>
              <p:cNvSpPr>
                <a:spLocks noChangeShapeType="1"/>
              </p:cNvSpPr>
              <p:nvPr/>
            </p:nvSpPr>
            <p:spPr bwMode="auto">
              <a:xfrm>
                <a:off x="11731625" y="20081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9" name="Line 560"/>
              <p:cNvSpPr>
                <a:spLocks noChangeShapeType="1"/>
              </p:cNvSpPr>
              <p:nvPr/>
            </p:nvSpPr>
            <p:spPr bwMode="auto">
              <a:xfrm>
                <a:off x="11706225" y="20335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0" name="Line 561"/>
              <p:cNvSpPr>
                <a:spLocks noChangeShapeType="1"/>
              </p:cNvSpPr>
              <p:nvPr/>
            </p:nvSpPr>
            <p:spPr bwMode="auto">
              <a:xfrm>
                <a:off x="11734800" y="20081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1" name="Line 562"/>
              <p:cNvSpPr>
                <a:spLocks noChangeShapeType="1"/>
              </p:cNvSpPr>
              <p:nvPr/>
            </p:nvSpPr>
            <p:spPr bwMode="auto">
              <a:xfrm>
                <a:off x="11712575" y="20335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2" name="Line 563"/>
              <p:cNvSpPr>
                <a:spLocks noChangeShapeType="1"/>
              </p:cNvSpPr>
              <p:nvPr/>
            </p:nvSpPr>
            <p:spPr bwMode="auto">
              <a:xfrm>
                <a:off x="11747500" y="20081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3" name="Line 564"/>
              <p:cNvSpPr>
                <a:spLocks noChangeShapeType="1"/>
              </p:cNvSpPr>
              <p:nvPr/>
            </p:nvSpPr>
            <p:spPr bwMode="auto">
              <a:xfrm>
                <a:off x="11722100" y="20335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4" name="Line 565"/>
              <p:cNvSpPr>
                <a:spLocks noChangeShapeType="1"/>
              </p:cNvSpPr>
              <p:nvPr/>
            </p:nvSpPr>
            <p:spPr bwMode="auto">
              <a:xfrm>
                <a:off x="11772900" y="20081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5" name="Line 566"/>
              <p:cNvSpPr>
                <a:spLocks noChangeShapeType="1"/>
              </p:cNvSpPr>
              <p:nvPr/>
            </p:nvSpPr>
            <p:spPr bwMode="auto">
              <a:xfrm>
                <a:off x="11747500" y="2033588"/>
                <a:ext cx="5080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6" name="Line 567"/>
              <p:cNvSpPr>
                <a:spLocks noChangeShapeType="1"/>
              </p:cNvSpPr>
              <p:nvPr/>
            </p:nvSpPr>
            <p:spPr bwMode="auto">
              <a:xfrm>
                <a:off x="11782425" y="20081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7" name="Line 568"/>
              <p:cNvSpPr>
                <a:spLocks noChangeShapeType="1"/>
              </p:cNvSpPr>
              <p:nvPr/>
            </p:nvSpPr>
            <p:spPr bwMode="auto">
              <a:xfrm>
                <a:off x="11760200" y="20335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8" name="Line 569"/>
              <p:cNvSpPr>
                <a:spLocks noChangeShapeType="1"/>
              </p:cNvSpPr>
              <p:nvPr/>
            </p:nvSpPr>
            <p:spPr bwMode="auto">
              <a:xfrm>
                <a:off x="11830050"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9" name="Line 570"/>
              <p:cNvSpPr>
                <a:spLocks noChangeShapeType="1"/>
              </p:cNvSpPr>
              <p:nvPr/>
            </p:nvSpPr>
            <p:spPr bwMode="auto">
              <a:xfrm>
                <a:off x="11804650"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0" name="Line 571"/>
              <p:cNvSpPr>
                <a:spLocks noChangeShapeType="1"/>
              </p:cNvSpPr>
              <p:nvPr/>
            </p:nvSpPr>
            <p:spPr bwMode="auto">
              <a:xfrm>
                <a:off x="11849100"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1" name="Line 572"/>
              <p:cNvSpPr>
                <a:spLocks noChangeShapeType="1"/>
              </p:cNvSpPr>
              <p:nvPr/>
            </p:nvSpPr>
            <p:spPr bwMode="auto">
              <a:xfrm>
                <a:off x="11826875"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2" name="Line 573"/>
              <p:cNvSpPr>
                <a:spLocks noChangeShapeType="1"/>
              </p:cNvSpPr>
              <p:nvPr/>
            </p:nvSpPr>
            <p:spPr bwMode="auto">
              <a:xfrm>
                <a:off x="11887200"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3" name="Line 574"/>
              <p:cNvSpPr>
                <a:spLocks noChangeShapeType="1"/>
              </p:cNvSpPr>
              <p:nvPr/>
            </p:nvSpPr>
            <p:spPr bwMode="auto">
              <a:xfrm>
                <a:off x="11861800"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4" name="Line 575"/>
              <p:cNvSpPr>
                <a:spLocks noChangeShapeType="1"/>
              </p:cNvSpPr>
              <p:nvPr/>
            </p:nvSpPr>
            <p:spPr bwMode="auto">
              <a:xfrm>
                <a:off x="10334625" y="19383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5" name="Line 576"/>
              <p:cNvSpPr>
                <a:spLocks noChangeShapeType="1"/>
              </p:cNvSpPr>
              <p:nvPr/>
            </p:nvSpPr>
            <p:spPr bwMode="auto">
              <a:xfrm>
                <a:off x="10309225" y="19605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9" name="Line 245"/>
            <p:cNvSpPr>
              <a:spLocks noChangeShapeType="1"/>
            </p:cNvSpPr>
            <p:nvPr/>
          </p:nvSpPr>
          <p:spPr bwMode="auto">
            <a:xfrm>
              <a:off x="1221056" y="3374123"/>
              <a:ext cx="28575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 name="Line 247"/>
            <p:cNvSpPr>
              <a:spLocks noChangeShapeType="1"/>
            </p:cNvSpPr>
            <p:nvPr/>
          </p:nvSpPr>
          <p:spPr bwMode="auto">
            <a:xfrm>
              <a:off x="1221056" y="3217405"/>
              <a:ext cx="28575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 name="Rectangle 4"/>
            <p:cNvSpPr>
              <a:spLocks noChangeArrowheads="1"/>
            </p:cNvSpPr>
            <p:nvPr/>
          </p:nvSpPr>
          <p:spPr bwMode="auto">
            <a:xfrm>
              <a:off x="1546239" y="2992142"/>
              <a:ext cx="2971800"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spcAft>
                  <a:spcPts val="0"/>
                </a:spcAft>
                <a:tabLst>
                  <a:tab pos="960438" algn="ctr"/>
                  <a:tab pos="1198563" algn="l"/>
                </a:tabLst>
              </a:pPr>
              <a:r>
                <a:rPr lang="en-GB" sz="1000" dirty="0" smtClean="0">
                  <a:solidFill>
                    <a:srgbClr val="4D4D4D"/>
                  </a:solidFill>
                </a:rPr>
                <a:t>	N	3-yr OS (95%CI)</a:t>
              </a:r>
            </a:p>
            <a:p>
              <a:pPr>
                <a:spcAft>
                  <a:spcPts val="0"/>
                </a:spcAft>
                <a:tabLst>
                  <a:tab pos="960438" algn="ctr"/>
                  <a:tab pos="1198563" algn="l"/>
                </a:tabLst>
              </a:pPr>
              <a:r>
                <a:rPr lang="en-GB" sz="1000" dirty="0" smtClean="0">
                  <a:solidFill>
                    <a:srgbClr val="4D4D4D"/>
                  </a:solidFill>
                </a:rPr>
                <a:t>Capecitabine	782	95.4% (93.3, 96.9)</a:t>
              </a:r>
            </a:p>
            <a:p>
              <a:pPr>
                <a:spcAft>
                  <a:spcPts val="0"/>
                </a:spcAft>
                <a:tabLst>
                  <a:tab pos="960438" algn="ctr"/>
                  <a:tab pos="1198563" algn="l"/>
                </a:tabLst>
              </a:pPr>
              <a:r>
                <a:rPr lang="it-IT" sz="1000" dirty="0">
                  <a:solidFill>
                    <a:srgbClr val="4D4D4D"/>
                  </a:solidFill>
                </a:rPr>
                <a:t>S-1	782	</a:t>
              </a:r>
              <a:r>
                <a:rPr lang="it-IT" sz="1000" dirty="0" smtClean="0">
                  <a:solidFill>
                    <a:srgbClr val="4D4D4D"/>
                  </a:solidFill>
                </a:rPr>
                <a:t>95.5% </a:t>
              </a:r>
              <a:r>
                <a:rPr lang="it-IT" sz="1000" dirty="0">
                  <a:solidFill>
                    <a:srgbClr val="4D4D4D"/>
                  </a:solidFill>
                </a:rPr>
                <a:t>(</a:t>
              </a:r>
              <a:r>
                <a:rPr lang="it-IT" sz="1000" dirty="0" smtClean="0">
                  <a:solidFill>
                    <a:srgbClr val="4D4D4D"/>
                  </a:solidFill>
                </a:rPr>
                <a:t>93.4, 96.9)</a:t>
              </a:r>
            </a:p>
            <a:p>
              <a:pPr>
                <a:spcAft>
                  <a:spcPts val="0"/>
                </a:spcAft>
                <a:tabLst>
                  <a:tab pos="960438" algn="ctr"/>
                  <a:tab pos="1198563" algn="l"/>
                </a:tabLst>
              </a:pPr>
              <a:r>
                <a:rPr lang="it-IT" sz="1000" dirty="0">
                  <a:solidFill>
                    <a:srgbClr val="4D4D4D"/>
                  </a:solidFill>
                </a:rPr>
                <a:t>	</a:t>
              </a:r>
              <a:r>
                <a:rPr lang="it-IT" sz="1000" dirty="0" smtClean="0">
                  <a:solidFill>
                    <a:srgbClr val="4D4D4D"/>
                  </a:solidFill>
                </a:rPr>
                <a:t>	HR 0.85 (95%CI 0.52, 1.38)</a:t>
              </a:r>
              <a:endParaRPr lang="it-IT" sz="1000" dirty="0">
                <a:solidFill>
                  <a:srgbClr val="4D4D4D"/>
                </a:solidFill>
              </a:endParaRPr>
            </a:p>
          </p:txBody>
        </p:sp>
      </p:grpSp>
      <p:grpSp>
        <p:nvGrpSpPr>
          <p:cNvPr id="596" name="Group 595"/>
          <p:cNvGrpSpPr/>
          <p:nvPr/>
        </p:nvGrpSpPr>
        <p:grpSpPr>
          <a:xfrm>
            <a:off x="335281" y="1901944"/>
            <a:ext cx="4236719" cy="2779244"/>
            <a:chOff x="4620769" y="1978152"/>
            <a:chExt cx="4236719" cy="2779244"/>
          </a:xfrm>
        </p:grpSpPr>
        <p:sp>
          <p:nvSpPr>
            <p:cNvPr id="597" name="Rectangle 4"/>
            <p:cNvSpPr>
              <a:spLocks noChangeArrowheads="1"/>
            </p:cNvSpPr>
            <p:nvPr/>
          </p:nvSpPr>
          <p:spPr bwMode="auto">
            <a:xfrm>
              <a:off x="5051390" y="1978152"/>
              <a:ext cx="176330" cy="21675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lnSpc>
                  <a:spcPts val="2900"/>
                </a:lnSpc>
                <a:spcAft>
                  <a:spcPts val="0"/>
                </a:spcAft>
              </a:pPr>
              <a:r>
                <a:rPr lang="en-GB" sz="1000" dirty="0" smtClean="0">
                  <a:solidFill>
                    <a:srgbClr val="4D4D4D"/>
                  </a:solidFill>
                </a:rPr>
                <a:t>1.0</a:t>
              </a:r>
            </a:p>
            <a:p>
              <a:pPr algn="r">
                <a:lnSpc>
                  <a:spcPts val="2900"/>
                </a:lnSpc>
                <a:spcAft>
                  <a:spcPts val="0"/>
                </a:spcAft>
              </a:pPr>
              <a:r>
                <a:rPr lang="en-GB" sz="1000" dirty="0" smtClean="0">
                  <a:solidFill>
                    <a:srgbClr val="4D4D4D"/>
                  </a:solidFill>
                </a:rPr>
                <a:t>0.8</a:t>
              </a:r>
            </a:p>
            <a:p>
              <a:pPr algn="r">
                <a:lnSpc>
                  <a:spcPts val="2900"/>
                </a:lnSpc>
                <a:spcAft>
                  <a:spcPts val="0"/>
                </a:spcAft>
              </a:pPr>
              <a:r>
                <a:rPr lang="en-GB" sz="1000" dirty="0" smtClean="0">
                  <a:solidFill>
                    <a:srgbClr val="4D4D4D"/>
                  </a:solidFill>
                </a:rPr>
                <a:t>0.6</a:t>
              </a:r>
            </a:p>
            <a:p>
              <a:pPr algn="r">
                <a:lnSpc>
                  <a:spcPts val="2900"/>
                </a:lnSpc>
                <a:spcAft>
                  <a:spcPts val="0"/>
                </a:spcAft>
              </a:pPr>
              <a:r>
                <a:rPr lang="en-GB" sz="1000" dirty="0" smtClean="0">
                  <a:solidFill>
                    <a:srgbClr val="4D4D4D"/>
                  </a:solidFill>
                </a:rPr>
                <a:t>0.4</a:t>
              </a:r>
            </a:p>
            <a:p>
              <a:pPr algn="r">
                <a:lnSpc>
                  <a:spcPts val="2900"/>
                </a:lnSpc>
                <a:spcAft>
                  <a:spcPts val="0"/>
                </a:spcAft>
              </a:pPr>
              <a:r>
                <a:rPr lang="en-GB" sz="1000" dirty="0" smtClean="0">
                  <a:solidFill>
                    <a:srgbClr val="4D4D4D"/>
                  </a:solidFill>
                </a:rPr>
                <a:t>0.2</a:t>
              </a:r>
            </a:p>
            <a:p>
              <a:pPr algn="r">
                <a:lnSpc>
                  <a:spcPts val="2900"/>
                </a:lnSpc>
                <a:spcAft>
                  <a:spcPts val="0"/>
                </a:spcAft>
              </a:pPr>
              <a:r>
                <a:rPr lang="en-GB" sz="1000" dirty="0" smtClean="0">
                  <a:solidFill>
                    <a:srgbClr val="4D4D4D"/>
                  </a:solidFill>
                </a:rPr>
                <a:t>0.0</a:t>
              </a:r>
              <a:endParaRPr lang="en-GB" sz="1000" dirty="0">
                <a:solidFill>
                  <a:srgbClr val="4D4D4D"/>
                </a:solidFill>
              </a:endParaRPr>
            </a:p>
          </p:txBody>
        </p:sp>
        <p:sp>
          <p:nvSpPr>
            <p:cNvPr id="598" name="Rectangle 4"/>
            <p:cNvSpPr>
              <a:spLocks noChangeArrowheads="1"/>
            </p:cNvSpPr>
            <p:nvPr/>
          </p:nvSpPr>
          <p:spPr bwMode="auto">
            <a:xfrm rot="16200000">
              <a:off x="4299264" y="3061835"/>
              <a:ext cx="11942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spcAft>
                  <a:spcPts val="0"/>
                </a:spcAft>
              </a:pPr>
              <a:r>
                <a:rPr lang="en-GB" sz="1000" dirty="0" smtClean="0">
                  <a:solidFill>
                    <a:srgbClr val="4D4D4D"/>
                  </a:solidFill>
                </a:rPr>
                <a:t>Disease-free survival</a:t>
              </a:r>
              <a:endParaRPr lang="en-GB" sz="1000" dirty="0">
                <a:solidFill>
                  <a:srgbClr val="4D4D4D"/>
                </a:solidFill>
              </a:endParaRPr>
            </a:p>
          </p:txBody>
        </p:sp>
        <p:sp>
          <p:nvSpPr>
            <p:cNvPr id="599" name="Rectangle 4"/>
            <p:cNvSpPr>
              <a:spLocks noChangeArrowheads="1"/>
            </p:cNvSpPr>
            <p:nvPr/>
          </p:nvSpPr>
          <p:spPr bwMode="auto">
            <a:xfrm>
              <a:off x="5299161" y="2009113"/>
              <a:ext cx="3413383"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r">
                <a:spcAft>
                  <a:spcPts val="0"/>
                </a:spcAft>
              </a:pPr>
              <a:r>
                <a:rPr lang="en-GB" sz="1000" dirty="0" smtClean="0">
                  <a:solidFill>
                    <a:srgbClr val="4D4D4D"/>
                  </a:solidFill>
                </a:rPr>
                <a:t>Median follow-up for all randomised patients: 29.4 months</a:t>
              </a:r>
              <a:endParaRPr lang="en-GB" sz="1000" dirty="0">
                <a:solidFill>
                  <a:srgbClr val="4D4D4D"/>
                </a:solidFill>
              </a:endParaRPr>
            </a:p>
          </p:txBody>
        </p:sp>
        <p:sp>
          <p:nvSpPr>
            <p:cNvPr id="600" name="Rectangle 4"/>
            <p:cNvSpPr>
              <a:spLocks noChangeArrowheads="1"/>
            </p:cNvSpPr>
            <p:nvPr/>
          </p:nvSpPr>
          <p:spPr bwMode="auto">
            <a:xfrm>
              <a:off x="5473534" y="4278229"/>
              <a:ext cx="3214626"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1000" dirty="0" smtClean="0">
                  <a:solidFill>
                    <a:srgbClr val="4D4D4D"/>
                  </a:solidFill>
                </a:rPr>
                <a:t>Years after randomisation</a:t>
              </a:r>
              <a:endParaRPr lang="en-GB" sz="1000" dirty="0">
                <a:solidFill>
                  <a:srgbClr val="4D4D4D"/>
                </a:solidFill>
              </a:endParaRPr>
            </a:p>
          </p:txBody>
        </p:sp>
        <p:sp>
          <p:nvSpPr>
            <p:cNvPr id="601" name="Rectangle 4"/>
            <p:cNvSpPr>
              <a:spLocks noChangeArrowheads="1"/>
            </p:cNvSpPr>
            <p:nvPr/>
          </p:nvSpPr>
          <p:spPr bwMode="auto">
            <a:xfrm>
              <a:off x="4620769" y="4449619"/>
              <a:ext cx="77225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spcAft>
                  <a:spcPts val="0"/>
                </a:spcAft>
              </a:pPr>
              <a:r>
                <a:rPr lang="en-GB" sz="1000" dirty="0" err="1" smtClean="0">
                  <a:solidFill>
                    <a:srgbClr val="043882"/>
                  </a:solidFill>
                </a:rPr>
                <a:t>Capecitabine</a:t>
              </a:r>
              <a:endParaRPr lang="en-GB" sz="1000" dirty="0" smtClean="0">
                <a:solidFill>
                  <a:srgbClr val="043882"/>
                </a:solidFill>
              </a:endParaRPr>
            </a:p>
            <a:p>
              <a:pPr>
                <a:spcAft>
                  <a:spcPts val="0"/>
                </a:spcAft>
              </a:pPr>
              <a:r>
                <a:rPr lang="en-GB" sz="1000" dirty="0" smtClean="0">
                  <a:solidFill>
                    <a:srgbClr val="B60D27"/>
                  </a:solidFill>
                </a:rPr>
                <a:t>S-1</a:t>
              </a:r>
              <a:endParaRPr lang="en-GB" sz="1000" dirty="0">
                <a:solidFill>
                  <a:srgbClr val="B60D27"/>
                </a:solidFill>
              </a:endParaRPr>
            </a:p>
          </p:txBody>
        </p:sp>
        <p:sp>
          <p:nvSpPr>
            <p:cNvPr id="602" name="Rectangle 4"/>
            <p:cNvSpPr>
              <a:spLocks noChangeArrowheads="1"/>
            </p:cNvSpPr>
            <p:nvPr/>
          </p:nvSpPr>
          <p:spPr bwMode="auto">
            <a:xfrm>
              <a:off x="5226354" y="4132694"/>
              <a:ext cx="363113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spcAft>
                  <a:spcPts val="0"/>
                </a:spcAft>
                <a:tabLst>
                  <a:tab pos="238125" algn="ctr"/>
                  <a:tab pos="557213" algn="ctr"/>
                  <a:tab pos="877888" algn="ctr"/>
                  <a:tab pos="1198563" algn="ctr"/>
                  <a:tab pos="1527175" algn="ctr"/>
                  <a:tab pos="1847850" algn="ctr"/>
                  <a:tab pos="2166938" algn="ctr"/>
                  <a:tab pos="2487613" algn="ctr"/>
                  <a:tab pos="2806700" algn="ctr"/>
                  <a:tab pos="3136900" algn="ctr"/>
                  <a:tab pos="3455988" algn="ctr"/>
                </a:tabLst>
              </a:pPr>
              <a:r>
                <a:rPr lang="en-GB" sz="1000" dirty="0" smtClean="0">
                  <a:solidFill>
                    <a:srgbClr val="4D4D4D"/>
                  </a:solidFill>
                </a:rPr>
                <a:t>	0.0	0.5	1.0	1.5	2.0	2.5	3.0	3.5	4.0	4.5	5.0</a:t>
              </a:r>
              <a:endParaRPr lang="en-GB" sz="1000" dirty="0">
                <a:solidFill>
                  <a:srgbClr val="4D4D4D"/>
                </a:solidFill>
              </a:endParaRPr>
            </a:p>
          </p:txBody>
        </p:sp>
        <p:sp>
          <p:nvSpPr>
            <p:cNvPr id="603" name="Rectangle 4"/>
            <p:cNvSpPr>
              <a:spLocks noChangeArrowheads="1"/>
            </p:cNvSpPr>
            <p:nvPr/>
          </p:nvSpPr>
          <p:spPr bwMode="auto">
            <a:xfrm>
              <a:off x="5226354" y="4440475"/>
              <a:ext cx="363113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spcAft>
                  <a:spcPts val="0"/>
                </a:spcAft>
                <a:tabLst>
                  <a:tab pos="238125" algn="ctr"/>
                  <a:tab pos="557213" algn="ctr"/>
                  <a:tab pos="877888" algn="ctr"/>
                  <a:tab pos="1198563" algn="ctr"/>
                  <a:tab pos="1527175" algn="ctr"/>
                  <a:tab pos="1847850" algn="ctr"/>
                  <a:tab pos="2166938" algn="ctr"/>
                  <a:tab pos="2487613" algn="ctr"/>
                  <a:tab pos="2806700" algn="ctr"/>
                  <a:tab pos="3136900" algn="ctr"/>
                  <a:tab pos="3455988" algn="ctr"/>
                </a:tabLst>
              </a:pPr>
              <a:r>
                <a:rPr lang="en-GB" sz="1000" dirty="0" smtClean="0">
                  <a:solidFill>
                    <a:srgbClr val="4D4D4D"/>
                  </a:solidFill>
                </a:rPr>
                <a:t>	782	763	714	624	484	388	268	167	72	12	0</a:t>
              </a:r>
            </a:p>
            <a:p>
              <a:pPr>
                <a:spcAft>
                  <a:spcPts val="0"/>
                </a:spcAft>
                <a:tabLst>
                  <a:tab pos="238125" algn="ctr"/>
                  <a:tab pos="557213" algn="ctr"/>
                  <a:tab pos="877888" algn="ctr"/>
                  <a:tab pos="1198563" algn="ctr"/>
                  <a:tab pos="1527175" algn="ctr"/>
                  <a:tab pos="1847850" algn="ctr"/>
                  <a:tab pos="2166938" algn="ctr"/>
                  <a:tab pos="2487613" algn="ctr"/>
                  <a:tab pos="2806700" algn="ctr"/>
                  <a:tab pos="3136900" algn="ctr"/>
                  <a:tab pos="3455988" algn="ctr"/>
                </a:tabLst>
              </a:pPr>
              <a:r>
                <a:rPr lang="en-GB" sz="1000" dirty="0">
                  <a:solidFill>
                    <a:srgbClr val="4D4D4D"/>
                  </a:solidFill>
                </a:rPr>
                <a:t>	</a:t>
              </a:r>
              <a:r>
                <a:rPr lang="en-GB" sz="1000" dirty="0" smtClean="0">
                  <a:solidFill>
                    <a:srgbClr val="4D4D4D"/>
                  </a:solidFill>
                </a:rPr>
                <a:t>782	749	710	603	469	368	261	174	76	10	0</a:t>
              </a:r>
              <a:endParaRPr lang="en-GB" sz="1000" dirty="0">
                <a:solidFill>
                  <a:srgbClr val="4D4D4D"/>
                </a:solidFill>
              </a:endParaRPr>
            </a:p>
          </p:txBody>
        </p:sp>
        <p:grpSp>
          <p:nvGrpSpPr>
            <p:cNvPr id="604" name="Group 603"/>
            <p:cNvGrpSpPr/>
            <p:nvPr/>
          </p:nvGrpSpPr>
          <p:grpSpPr>
            <a:xfrm>
              <a:off x="5341937" y="2189627"/>
              <a:ext cx="3343275" cy="1924050"/>
              <a:chOff x="-3848100" y="3797300"/>
              <a:chExt cx="3343275" cy="1924050"/>
            </a:xfrm>
          </p:grpSpPr>
          <p:grpSp>
            <p:nvGrpSpPr>
              <p:cNvPr id="608" name="Group 780"/>
              <p:cNvGrpSpPr>
                <a:grpSpLocks/>
              </p:cNvGrpSpPr>
              <p:nvPr/>
            </p:nvGrpSpPr>
            <p:grpSpPr bwMode="auto">
              <a:xfrm>
                <a:off x="-3848100" y="3924300"/>
                <a:ext cx="3343275" cy="1797050"/>
                <a:chOff x="-2424" y="2472"/>
                <a:chExt cx="2106" cy="1132"/>
              </a:xfrm>
            </p:grpSpPr>
            <p:sp>
              <p:nvSpPr>
                <p:cNvPr id="1180" name="Line 580"/>
                <p:cNvSpPr>
                  <a:spLocks noChangeShapeType="1"/>
                </p:cNvSpPr>
                <p:nvPr/>
              </p:nvSpPr>
              <p:spPr bwMode="auto">
                <a:xfrm>
                  <a:off x="-2424" y="3554"/>
                  <a:ext cx="2106"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86" name="Line 586"/>
                <p:cNvSpPr>
                  <a:spLocks noChangeShapeType="1"/>
                </p:cNvSpPr>
                <p:nvPr/>
              </p:nvSpPr>
              <p:spPr bwMode="auto">
                <a:xfrm>
                  <a:off x="-2344" y="3556"/>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87" name="Line 587"/>
                <p:cNvSpPr>
                  <a:spLocks noChangeShapeType="1"/>
                </p:cNvSpPr>
                <p:nvPr/>
              </p:nvSpPr>
              <p:spPr bwMode="auto">
                <a:xfrm>
                  <a:off x="-2140" y="3556"/>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88" name="Line 588"/>
                <p:cNvSpPr>
                  <a:spLocks noChangeShapeType="1"/>
                </p:cNvSpPr>
                <p:nvPr/>
              </p:nvSpPr>
              <p:spPr bwMode="auto">
                <a:xfrm>
                  <a:off x="-1938" y="3556"/>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89" name="Line 589"/>
                <p:cNvSpPr>
                  <a:spLocks noChangeShapeType="1"/>
                </p:cNvSpPr>
                <p:nvPr/>
              </p:nvSpPr>
              <p:spPr bwMode="auto">
                <a:xfrm>
                  <a:off x="-1736" y="3556"/>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0" name="Line 590"/>
                <p:cNvSpPr>
                  <a:spLocks noChangeShapeType="1"/>
                </p:cNvSpPr>
                <p:nvPr/>
              </p:nvSpPr>
              <p:spPr bwMode="auto">
                <a:xfrm>
                  <a:off x="-1532" y="3556"/>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1" name="Line 591"/>
                <p:cNvSpPr>
                  <a:spLocks noChangeShapeType="1"/>
                </p:cNvSpPr>
                <p:nvPr/>
              </p:nvSpPr>
              <p:spPr bwMode="auto">
                <a:xfrm>
                  <a:off x="-1330" y="3556"/>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2" name="Line 592"/>
                <p:cNvSpPr>
                  <a:spLocks noChangeShapeType="1"/>
                </p:cNvSpPr>
                <p:nvPr/>
              </p:nvSpPr>
              <p:spPr bwMode="auto">
                <a:xfrm>
                  <a:off x="-1128" y="3556"/>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3" name="Line 593"/>
                <p:cNvSpPr>
                  <a:spLocks noChangeShapeType="1"/>
                </p:cNvSpPr>
                <p:nvPr/>
              </p:nvSpPr>
              <p:spPr bwMode="auto">
                <a:xfrm>
                  <a:off x="-926" y="3556"/>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4" name="Line 594"/>
                <p:cNvSpPr>
                  <a:spLocks noChangeShapeType="1"/>
                </p:cNvSpPr>
                <p:nvPr/>
              </p:nvSpPr>
              <p:spPr bwMode="auto">
                <a:xfrm>
                  <a:off x="-722" y="3556"/>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5" name="Line 595"/>
                <p:cNvSpPr>
                  <a:spLocks noChangeShapeType="1"/>
                </p:cNvSpPr>
                <p:nvPr/>
              </p:nvSpPr>
              <p:spPr bwMode="auto">
                <a:xfrm>
                  <a:off x="-520" y="3556"/>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6" name="Line 596"/>
                <p:cNvSpPr>
                  <a:spLocks noChangeShapeType="1"/>
                </p:cNvSpPr>
                <p:nvPr/>
              </p:nvSpPr>
              <p:spPr bwMode="auto">
                <a:xfrm>
                  <a:off x="-318" y="3556"/>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7" name="Line 597"/>
                <p:cNvSpPr>
                  <a:spLocks noChangeShapeType="1"/>
                </p:cNvSpPr>
                <p:nvPr/>
              </p:nvSpPr>
              <p:spPr bwMode="auto">
                <a:xfrm>
                  <a:off x="-1962" y="247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8" name="Line 598"/>
                <p:cNvSpPr>
                  <a:spLocks noChangeShapeType="1"/>
                </p:cNvSpPr>
                <p:nvPr/>
              </p:nvSpPr>
              <p:spPr bwMode="auto">
                <a:xfrm>
                  <a:off x="-1976" y="248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9" name="Line 599"/>
                <p:cNvSpPr>
                  <a:spLocks noChangeShapeType="1"/>
                </p:cNvSpPr>
                <p:nvPr/>
              </p:nvSpPr>
              <p:spPr bwMode="auto">
                <a:xfrm>
                  <a:off x="-1934" y="249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0" name="Line 600"/>
                <p:cNvSpPr>
                  <a:spLocks noChangeShapeType="1"/>
                </p:cNvSpPr>
                <p:nvPr/>
              </p:nvSpPr>
              <p:spPr bwMode="auto">
                <a:xfrm>
                  <a:off x="-1948" y="250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1" name="Line 601"/>
                <p:cNvSpPr>
                  <a:spLocks noChangeShapeType="1"/>
                </p:cNvSpPr>
                <p:nvPr/>
              </p:nvSpPr>
              <p:spPr bwMode="auto">
                <a:xfrm>
                  <a:off x="-1870" y="251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2" name="Line 602"/>
                <p:cNvSpPr>
                  <a:spLocks noChangeShapeType="1"/>
                </p:cNvSpPr>
                <p:nvPr/>
              </p:nvSpPr>
              <p:spPr bwMode="auto">
                <a:xfrm>
                  <a:off x="-1886" y="252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3" name="Line 603"/>
                <p:cNvSpPr>
                  <a:spLocks noChangeShapeType="1"/>
                </p:cNvSpPr>
                <p:nvPr/>
              </p:nvSpPr>
              <p:spPr bwMode="auto">
                <a:xfrm>
                  <a:off x="-1854" y="251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4" name="Line 604"/>
                <p:cNvSpPr>
                  <a:spLocks noChangeShapeType="1"/>
                </p:cNvSpPr>
                <p:nvPr/>
              </p:nvSpPr>
              <p:spPr bwMode="auto">
                <a:xfrm>
                  <a:off x="-1868" y="252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5" name="Line 605"/>
                <p:cNvSpPr>
                  <a:spLocks noChangeShapeType="1"/>
                </p:cNvSpPr>
                <p:nvPr/>
              </p:nvSpPr>
              <p:spPr bwMode="auto">
                <a:xfrm>
                  <a:off x="-1842" y="2514"/>
                  <a:ext cx="0" cy="32"/>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6" name="Line 606"/>
                <p:cNvSpPr>
                  <a:spLocks noChangeShapeType="1"/>
                </p:cNvSpPr>
                <p:nvPr/>
              </p:nvSpPr>
              <p:spPr bwMode="auto">
                <a:xfrm>
                  <a:off x="-1858" y="2530"/>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7" name="Line 607"/>
                <p:cNvSpPr>
                  <a:spLocks noChangeShapeType="1"/>
                </p:cNvSpPr>
                <p:nvPr/>
              </p:nvSpPr>
              <p:spPr bwMode="auto">
                <a:xfrm>
                  <a:off x="-1820" y="2514"/>
                  <a:ext cx="0" cy="32"/>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8" name="Line 608"/>
                <p:cNvSpPr>
                  <a:spLocks noChangeShapeType="1"/>
                </p:cNvSpPr>
                <p:nvPr/>
              </p:nvSpPr>
              <p:spPr bwMode="auto">
                <a:xfrm>
                  <a:off x="-1836" y="2530"/>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9" name="Line 609"/>
                <p:cNvSpPr>
                  <a:spLocks noChangeShapeType="1"/>
                </p:cNvSpPr>
                <p:nvPr/>
              </p:nvSpPr>
              <p:spPr bwMode="auto">
                <a:xfrm>
                  <a:off x="-1816" y="2514"/>
                  <a:ext cx="0" cy="32"/>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0" name="Line 610"/>
                <p:cNvSpPr>
                  <a:spLocks noChangeShapeType="1"/>
                </p:cNvSpPr>
                <p:nvPr/>
              </p:nvSpPr>
              <p:spPr bwMode="auto">
                <a:xfrm>
                  <a:off x="-1832" y="2530"/>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1" name="Line 611"/>
                <p:cNvSpPr>
                  <a:spLocks noChangeShapeType="1"/>
                </p:cNvSpPr>
                <p:nvPr/>
              </p:nvSpPr>
              <p:spPr bwMode="auto">
                <a:xfrm>
                  <a:off x="-1812" y="2514"/>
                  <a:ext cx="0" cy="32"/>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2" name="Line 612"/>
                <p:cNvSpPr>
                  <a:spLocks noChangeShapeType="1"/>
                </p:cNvSpPr>
                <p:nvPr/>
              </p:nvSpPr>
              <p:spPr bwMode="auto">
                <a:xfrm>
                  <a:off x="-1826" y="2530"/>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3" name="Line 613"/>
                <p:cNvSpPr>
                  <a:spLocks noChangeShapeType="1"/>
                </p:cNvSpPr>
                <p:nvPr/>
              </p:nvSpPr>
              <p:spPr bwMode="auto">
                <a:xfrm>
                  <a:off x="-1796" y="2514"/>
                  <a:ext cx="0" cy="32"/>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4" name="Line 614"/>
                <p:cNvSpPr>
                  <a:spLocks noChangeShapeType="1"/>
                </p:cNvSpPr>
                <p:nvPr/>
              </p:nvSpPr>
              <p:spPr bwMode="auto">
                <a:xfrm>
                  <a:off x="-1812" y="2530"/>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5" name="Line 615"/>
                <p:cNvSpPr>
                  <a:spLocks noChangeShapeType="1"/>
                </p:cNvSpPr>
                <p:nvPr/>
              </p:nvSpPr>
              <p:spPr bwMode="auto">
                <a:xfrm>
                  <a:off x="-1778" y="2518"/>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6" name="Line 616"/>
                <p:cNvSpPr>
                  <a:spLocks noChangeShapeType="1"/>
                </p:cNvSpPr>
                <p:nvPr/>
              </p:nvSpPr>
              <p:spPr bwMode="auto">
                <a:xfrm>
                  <a:off x="-1794" y="253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7" name="Line 617"/>
                <p:cNvSpPr>
                  <a:spLocks noChangeShapeType="1"/>
                </p:cNvSpPr>
                <p:nvPr/>
              </p:nvSpPr>
              <p:spPr bwMode="auto">
                <a:xfrm>
                  <a:off x="-1762" y="2518"/>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8" name="Line 618"/>
                <p:cNvSpPr>
                  <a:spLocks noChangeShapeType="1"/>
                </p:cNvSpPr>
                <p:nvPr/>
              </p:nvSpPr>
              <p:spPr bwMode="auto">
                <a:xfrm>
                  <a:off x="-1776" y="253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9" name="Line 619"/>
                <p:cNvSpPr>
                  <a:spLocks noChangeShapeType="1"/>
                </p:cNvSpPr>
                <p:nvPr/>
              </p:nvSpPr>
              <p:spPr bwMode="auto">
                <a:xfrm>
                  <a:off x="-1746" y="252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0" name="Line 620"/>
                <p:cNvSpPr>
                  <a:spLocks noChangeShapeType="1"/>
                </p:cNvSpPr>
                <p:nvPr/>
              </p:nvSpPr>
              <p:spPr bwMode="auto">
                <a:xfrm>
                  <a:off x="-1762" y="254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1" name="Line 621"/>
                <p:cNvSpPr>
                  <a:spLocks noChangeShapeType="1"/>
                </p:cNvSpPr>
                <p:nvPr/>
              </p:nvSpPr>
              <p:spPr bwMode="auto">
                <a:xfrm>
                  <a:off x="-1742" y="252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2" name="Line 622"/>
                <p:cNvSpPr>
                  <a:spLocks noChangeShapeType="1"/>
                </p:cNvSpPr>
                <p:nvPr/>
              </p:nvSpPr>
              <p:spPr bwMode="auto">
                <a:xfrm>
                  <a:off x="-1756" y="254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3" name="Line 623"/>
                <p:cNvSpPr>
                  <a:spLocks noChangeShapeType="1"/>
                </p:cNvSpPr>
                <p:nvPr/>
              </p:nvSpPr>
              <p:spPr bwMode="auto">
                <a:xfrm>
                  <a:off x="-1734" y="253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4" name="Line 624"/>
                <p:cNvSpPr>
                  <a:spLocks noChangeShapeType="1"/>
                </p:cNvSpPr>
                <p:nvPr/>
              </p:nvSpPr>
              <p:spPr bwMode="auto">
                <a:xfrm>
                  <a:off x="-1750" y="255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5" name="Line 625"/>
                <p:cNvSpPr>
                  <a:spLocks noChangeShapeType="1"/>
                </p:cNvSpPr>
                <p:nvPr/>
              </p:nvSpPr>
              <p:spPr bwMode="auto">
                <a:xfrm>
                  <a:off x="-1730" y="253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6" name="Line 626"/>
                <p:cNvSpPr>
                  <a:spLocks noChangeShapeType="1"/>
                </p:cNvSpPr>
                <p:nvPr/>
              </p:nvSpPr>
              <p:spPr bwMode="auto">
                <a:xfrm>
                  <a:off x="-1744" y="255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7" name="Line 627"/>
                <p:cNvSpPr>
                  <a:spLocks noChangeShapeType="1"/>
                </p:cNvSpPr>
                <p:nvPr/>
              </p:nvSpPr>
              <p:spPr bwMode="auto">
                <a:xfrm>
                  <a:off x="-1724" y="253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8" name="Line 628"/>
                <p:cNvSpPr>
                  <a:spLocks noChangeShapeType="1"/>
                </p:cNvSpPr>
                <p:nvPr/>
              </p:nvSpPr>
              <p:spPr bwMode="auto">
                <a:xfrm>
                  <a:off x="-1740" y="255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9" name="Line 629"/>
                <p:cNvSpPr>
                  <a:spLocks noChangeShapeType="1"/>
                </p:cNvSpPr>
                <p:nvPr/>
              </p:nvSpPr>
              <p:spPr bwMode="auto">
                <a:xfrm>
                  <a:off x="-1720" y="253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0" name="Line 630"/>
                <p:cNvSpPr>
                  <a:spLocks noChangeShapeType="1"/>
                </p:cNvSpPr>
                <p:nvPr/>
              </p:nvSpPr>
              <p:spPr bwMode="auto">
                <a:xfrm>
                  <a:off x="-1734" y="255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1" name="Line 631"/>
                <p:cNvSpPr>
                  <a:spLocks noChangeShapeType="1"/>
                </p:cNvSpPr>
                <p:nvPr/>
              </p:nvSpPr>
              <p:spPr bwMode="auto">
                <a:xfrm>
                  <a:off x="-1714" y="253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2" name="Line 632"/>
                <p:cNvSpPr>
                  <a:spLocks noChangeShapeType="1"/>
                </p:cNvSpPr>
                <p:nvPr/>
              </p:nvSpPr>
              <p:spPr bwMode="auto">
                <a:xfrm>
                  <a:off x="-1730" y="255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3" name="Line 633"/>
                <p:cNvSpPr>
                  <a:spLocks noChangeShapeType="1"/>
                </p:cNvSpPr>
                <p:nvPr/>
              </p:nvSpPr>
              <p:spPr bwMode="auto">
                <a:xfrm>
                  <a:off x="-1710" y="253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4" name="Line 634"/>
                <p:cNvSpPr>
                  <a:spLocks noChangeShapeType="1"/>
                </p:cNvSpPr>
                <p:nvPr/>
              </p:nvSpPr>
              <p:spPr bwMode="auto">
                <a:xfrm>
                  <a:off x="-1724" y="255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5" name="Line 635"/>
                <p:cNvSpPr>
                  <a:spLocks noChangeShapeType="1"/>
                </p:cNvSpPr>
                <p:nvPr/>
              </p:nvSpPr>
              <p:spPr bwMode="auto">
                <a:xfrm>
                  <a:off x="-1682" y="2548"/>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6" name="Line 636"/>
                <p:cNvSpPr>
                  <a:spLocks noChangeShapeType="1"/>
                </p:cNvSpPr>
                <p:nvPr/>
              </p:nvSpPr>
              <p:spPr bwMode="auto">
                <a:xfrm>
                  <a:off x="-1698" y="256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7" name="Line 637"/>
                <p:cNvSpPr>
                  <a:spLocks noChangeShapeType="1"/>
                </p:cNvSpPr>
                <p:nvPr/>
              </p:nvSpPr>
              <p:spPr bwMode="auto">
                <a:xfrm>
                  <a:off x="-1664" y="2548"/>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8" name="Line 638"/>
                <p:cNvSpPr>
                  <a:spLocks noChangeShapeType="1"/>
                </p:cNvSpPr>
                <p:nvPr/>
              </p:nvSpPr>
              <p:spPr bwMode="auto">
                <a:xfrm>
                  <a:off x="-1680" y="256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9" name="Line 639"/>
                <p:cNvSpPr>
                  <a:spLocks noChangeShapeType="1"/>
                </p:cNvSpPr>
                <p:nvPr/>
              </p:nvSpPr>
              <p:spPr bwMode="auto">
                <a:xfrm>
                  <a:off x="-1660" y="2548"/>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0" name="Line 640"/>
                <p:cNvSpPr>
                  <a:spLocks noChangeShapeType="1"/>
                </p:cNvSpPr>
                <p:nvPr/>
              </p:nvSpPr>
              <p:spPr bwMode="auto">
                <a:xfrm>
                  <a:off x="-1676" y="256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1" name="Line 641"/>
                <p:cNvSpPr>
                  <a:spLocks noChangeShapeType="1"/>
                </p:cNvSpPr>
                <p:nvPr/>
              </p:nvSpPr>
              <p:spPr bwMode="auto">
                <a:xfrm>
                  <a:off x="-1656" y="2548"/>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2" name="Line 642"/>
                <p:cNvSpPr>
                  <a:spLocks noChangeShapeType="1"/>
                </p:cNvSpPr>
                <p:nvPr/>
              </p:nvSpPr>
              <p:spPr bwMode="auto">
                <a:xfrm>
                  <a:off x="-1670" y="256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3" name="Line 643"/>
                <p:cNvSpPr>
                  <a:spLocks noChangeShapeType="1"/>
                </p:cNvSpPr>
                <p:nvPr/>
              </p:nvSpPr>
              <p:spPr bwMode="auto">
                <a:xfrm>
                  <a:off x="-1652" y="2548"/>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4" name="Line 644"/>
                <p:cNvSpPr>
                  <a:spLocks noChangeShapeType="1"/>
                </p:cNvSpPr>
                <p:nvPr/>
              </p:nvSpPr>
              <p:spPr bwMode="auto">
                <a:xfrm>
                  <a:off x="-1666" y="256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5" name="Line 645"/>
                <p:cNvSpPr>
                  <a:spLocks noChangeShapeType="1"/>
                </p:cNvSpPr>
                <p:nvPr/>
              </p:nvSpPr>
              <p:spPr bwMode="auto">
                <a:xfrm>
                  <a:off x="-1646" y="2548"/>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6" name="Line 646"/>
                <p:cNvSpPr>
                  <a:spLocks noChangeShapeType="1"/>
                </p:cNvSpPr>
                <p:nvPr/>
              </p:nvSpPr>
              <p:spPr bwMode="auto">
                <a:xfrm>
                  <a:off x="-1662" y="256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7" name="Line 647"/>
                <p:cNvSpPr>
                  <a:spLocks noChangeShapeType="1"/>
                </p:cNvSpPr>
                <p:nvPr/>
              </p:nvSpPr>
              <p:spPr bwMode="auto">
                <a:xfrm>
                  <a:off x="-1624" y="2548"/>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8" name="Line 648"/>
                <p:cNvSpPr>
                  <a:spLocks noChangeShapeType="1"/>
                </p:cNvSpPr>
                <p:nvPr/>
              </p:nvSpPr>
              <p:spPr bwMode="auto">
                <a:xfrm>
                  <a:off x="-1640" y="256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9" name="Line 649"/>
                <p:cNvSpPr>
                  <a:spLocks noChangeShapeType="1"/>
                </p:cNvSpPr>
                <p:nvPr/>
              </p:nvSpPr>
              <p:spPr bwMode="auto">
                <a:xfrm>
                  <a:off x="-1590" y="2552"/>
                  <a:ext cx="0" cy="32"/>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0" name="Line 650"/>
                <p:cNvSpPr>
                  <a:spLocks noChangeShapeType="1"/>
                </p:cNvSpPr>
                <p:nvPr/>
              </p:nvSpPr>
              <p:spPr bwMode="auto">
                <a:xfrm>
                  <a:off x="-1606" y="256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1" name="Line 651"/>
                <p:cNvSpPr>
                  <a:spLocks noChangeShapeType="1"/>
                </p:cNvSpPr>
                <p:nvPr/>
              </p:nvSpPr>
              <p:spPr bwMode="auto">
                <a:xfrm>
                  <a:off x="-1588" y="2552"/>
                  <a:ext cx="0" cy="32"/>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2" name="Line 652"/>
                <p:cNvSpPr>
                  <a:spLocks noChangeShapeType="1"/>
                </p:cNvSpPr>
                <p:nvPr/>
              </p:nvSpPr>
              <p:spPr bwMode="auto">
                <a:xfrm>
                  <a:off x="-1604" y="2568"/>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3" name="Line 653"/>
                <p:cNvSpPr>
                  <a:spLocks noChangeShapeType="1"/>
                </p:cNvSpPr>
                <p:nvPr/>
              </p:nvSpPr>
              <p:spPr bwMode="auto">
                <a:xfrm>
                  <a:off x="-1584" y="2552"/>
                  <a:ext cx="0" cy="32"/>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4" name="Line 654"/>
                <p:cNvSpPr>
                  <a:spLocks noChangeShapeType="1"/>
                </p:cNvSpPr>
                <p:nvPr/>
              </p:nvSpPr>
              <p:spPr bwMode="auto">
                <a:xfrm>
                  <a:off x="-1600" y="256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5" name="Line 655"/>
                <p:cNvSpPr>
                  <a:spLocks noChangeShapeType="1"/>
                </p:cNvSpPr>
                <p:nvPr/>
              </p:nvSpPr>
              <p:spPr bwMode="auto">
                <a:xfrm>
                  <a:off x="-1562" y="255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6" name="Line 656"/>
                <p:cNvSpPr>
                  <a:spLocks noChangeShapeType="1"/>
                </p:cNvSpPr>
                <p:nvPr/>
              </p:nvSpPr>
              <p:spPr bwMode="auto">
                <a:xfrm>
                  <a:off x="-1578" y="257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7" name="Line 657"/>
                <p:cNvSpPr>
                  <a:spLocks noChangeShapeType="1"/>
                </p:cNvSpPr>
                <p:nvPr/>
              </p:nvSpPr>
              <p:spPr bwMode="auto">
                <a:xfrm>
                  <a:off x="-1550" y="25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8" name="Line 658"/>
                <p:cNvSpPr>
                  <a:spLocks noChangeShapeType="1"/>
                </p:cNvSpPr>
                <p:nvPr/>
              </p:nvSpPr>
              <p:spPr bwMode="auto">
                <a:xfrm>
                  <a:off x="-1564" y="257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9" name="Line 659"/>
                <p:cNvSpPr>
                  <a:spLocks noChangeShapeType="1"/>
                </p:cNvSpPr>
                <p:nvPr/>
              </p:nvSpPr>
              <p:spPr bwMode="auto">
                <a:xfrm>
                  <a:off x="-1546" y="25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0" name="Line 660"/>
                <p:cNvSpPr>
                  <a:spLocks noChangeShapeType="1"/>
                </p:cNvSpPr>
                <p:nvPr/>
              </p:nvSpPr>
              <p:spPr bwMode="auto">
                <a:xfrm>
                  <a:off x="-1560" y="257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1" name="Line 661"/>
                <p:cNvSpPr>
                  <a:spLocks noChangeShapeType="1"/>
                </p:cNvSpPr>
                <p:nvPr/>
              </p:nvSpPr>
              <p:spPr bwMode="auto">
                <a:xfrm>
                  <a:off x="-1522" y="256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2" name="Line 662"/>
                <p:cNvSpPr>
                  <a:spLocks noChangeShapeType="1"/>
                </p:cNvSpPr>
                <p:nvPr/>
              </p:nvSpPr>
              <p:spPr bwMode="auto">
                <a:xfrm>
                  <a:off x="-1538" y="2580"/>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3" name="Line 663"/>
                <p:cNvSpPr>
                  <a:spLocks noChangeShapeType="1"/>
                </p:cNvSpPr>
                <p:nvPr/>
              </p:nvSpPr>
              <p:spPr bwMode="auto">
                <a:xfrm>
                  <a:off x="-1516" y="257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4" name="Line 664"/>
                <p:cNvSpPr>
                  <a:spLocks noChangeShapeType="1"/>
                </p:cNvSpPr>
                <p:nvPr/>
              </p:nvSpPr>
              <p:spPr bwMode="auto">
                <a:xfrm>
                  <a:off x="-1532" y="259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5" name="Line 665"/>
                <p:cNvSpPr>
                  <a:spLocks noChangeShapeType="1"/>
                </p:cNvSpPr>
                <p:nvPr/>
              </p:nvSpPr>
              <p:spPr bwMode="auto">
                <a:xfrm>
                  <a:off x="-1512" y="257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6" name="Line 666"/>
                <p:cNvSpPr>
                  <a:spLocks noChangeShapeType="1"/>
                </p:cNvSpPr>
                <p:nvPr/>
              </p:nvSpPr>
              <p:spPr bwMode="auto">
                <a:xfrm>
                  <a:off x="-1526" y="259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7" name="Line 667"/>
                <p:cNvSpPr>
                  <a:spLocks noChangeShapeType="1"/>
                </p:cNvSpPr>
                <p:nvPr/>
              </p:nvSpPr>
              <p:spPr bwMode="auto">
                <a:xfrm>
                  <a:off x="-1506" y="257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8" name="Line 668"/>
                <p:cNvSpPr>
                  <a:spLocks noChangeShapeType="1"/>
                </p:cNvSpPr>
                <p:nvPr/>
              </p:nvSpPr>
              <p:spPr bwMode="auto">
                <a:xfrm>
                  <a:off x="-1522" y="259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9" name="Line 669"/>
                <p:cNvSpPr>
                  <a:spLocks noChangeShapeType="1"/>
                </p:cNvSpPr>
                <p:nvPr/>
              </p:nvSpPr>
              <p:spPr bwMode="auto">
                <a:xfrm>
                  <a:off x="-1502" y="257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0" name="Line 670"/>
                <p:cNvSpPr>
                  <a:spLocks noChangeShapeType="1"/>
                </p:cNvSpPr>
                <p:nvPr/>
              </p:nvSpPr>
              <p:spPr bwMode="auto">
                <a:xfrm>
                  <a:off x="-1516" y="259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1" name="Line 671"/>
                <p:cNvSpPr>
                  <a:spLocks noChangeShapeType="1"/>
                </p:cNvSpPr>
                <p:nvPr/>
              </p:nvSpPr>
              <p:spPr bwMode="auto">
                <a:xfrm>
                  <a:off x="-1496" y="257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2" name="Line 672"/>
                <p:cNvSpPr>
                  <a:spLocks noChangeShapeType="1"/>
                </p:cNvSpPr>
                <p:nvPr/>
              </p:nvSpPr>
              <p:spPr bwMode="auto">
                <a:xfrm>
                  <a:off x="-1512" y="259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3" name="Line 673"/>
                <p:cNvSpPr>
                  <a:spLocks noChangeShapeType="1"/>
                </p:cNvSpPr>
                <p:nvPr/>
              </p:nvSpPr>
              <p:spPr bwMode="auto">
                <a:xfrm>
                  <a:off x="-1492" y="257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4" name="Line 674"/>
                <p:cNvSpPr>
                  <a:spLocks noChangeShapeType="1"/>
                </p:cNvSpPr>
                <p:nvPr/>
              </p:nvSpPr>
              <p:spPr bwMode="auto">
                <a:xfrm>
                  <a:off x="-1506" y="259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5" name="Line 675"/>
                <p:cNvSpPr>
                  <a:spLocks noChangeShapeType="1"/>
                </p:cNvSpPr>
                <p:nvPr/>
              </p:nvSpPr>
              <p:spPr bwMode="auto">
                <a:xfrm>
                  <a:off x="-1486" y="257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6" name="Line 676"/>
                <p:cNvSpPr>
                  <a:spLocks noChangeShapeType="1"/>
                </p:cNvSpPr>
                <p:nvPr/>
              </p:nvSpPr>
              <p:spPr bwMode="auto">
                <a:xfrm>
                  <a:off x="-1502" y="259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7" name="Line 677"/>
                <p:cNvSpPr>
                  <a:spLocks noChangeShapeType="1"/>
                </p:cNvSpPr>
                <p:nvPr/>
              </p:nvSpPr>
              <p:spPr bwMode="auto">
                <a:xfrm>
                  <a:off x="-1482" y="257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8" name="Line 678"/>
                <p:cNvSpPr>
                  <a:spLocks noChangeShapeType="1"/>
                </p:cNvSpPr>
                <p:nvPr/>
              </p:nvSpPr>
              <p:spPr bwMode="auto">
                <a:xfrm>
                  <a:off x="-1496" y="259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9" name="Line 679"/>
                <p:cNvSpPr>
                  <a:spLocks noChangeShapeType="1"/>
                </p:cNvSpPr>
                <p:nvPr/>
              </p:nvSpPr>
              <p:spPr bwMode="auto">
                <a:xfrm>
                  <a:off x="-1470" y="258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0" name="Line 680"/>
                <p:cNvSpPr>
                  <a:spLocks noChangeShapeType="1"/>
                </p:cNvSpPr>
                <p:nvPr/>
              </p:nvSpPr>
              <p:spPr bwMode="auto">
                <a:xfrm>
                  <a:off x="-1486" y="259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1" name="Line 681"/>
                <p:cNvSpPr>
                  <a:spLocks noChangeShapeType="1"/>
                </p:cNvSpPr>
                <p:nvPr/>
              </p:nvSpPr>
              <p:spPr bwMode="auto">
                <a:xfrm>
                  <a:off x="-1464" y="258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2" name="Line 682"/>
                <p:cNvSpPr>
                  <a:spLocks noChangeShapeType="1"/>
                </p:cNvSpPr>
                <p:nvPr/>
              </p:nvSpPr>
              <p:spPr bwMode="auto">
                <a:xfrm>
                  <a:off x="-1480" y="259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3" name="Line 683"/>
                <p:cNvSpPr>
                  <a:spLocks noChangeShapeType="1"/>
                </p:cNvSpPr>
                <p:nvPr/>
              </p:nvSpPr>
              <p:spPr bwMode="auto">
                <a:xfrm>
                  <a:off x="-1460" y="258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4" name="Line 684"/>
                <p:cNvSpPr>
                  <a:spLocks noChangeShapeType="1"/>
                </p:cNvSpPr>
                <p:nvPr/>
              </p:nvSpPr>
              <p:spPr bwMode="auto">
                <a:xfrm>
                  <a:off x="-1474" y="259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5" name="Line 685"/>
                <p:cNvSpPr>
                  <a:spLocks noChangeShapeType="1"/>
                </p:cNvSpPr>
                <p:nvPr/>
              </p:nvSpPr>
              <p:spPr bwMode="auto">
                <a:xfrm>
                  <a:off x="-1454" y="258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6" name="Line 686"/>
                <p:cNvSpPr>
                  <a:spLocks noChangeShapeType="1"/>
                </p:cNvSpPr>
                <p:nvPr/>
              </p:nvSpPr>
              <p:spPr bwMode="auto">
                <a:xfrm>
                  <a:off x="-1470" y="259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7" name="Line 687"/>
                <p:cNvSpPr>
                  <a:spLocks noChangeShapeType="1"/>
                </p:cNvSpPr>
                <p:nvPr/>
              </p:nvSpPr>
              <p:spPr bwMode="auto">
                <a:xfrm>
                  <a:off x="-1448" y="258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8" name="Line 688"/>
                <p:cNvSpPr>
                  <a:spLocks noChangeShapeType="1"/>
                </p:cNvSpPr>
                <p:nvPr/>
              </p:nvSpPr>
              <p:spPr bwMode="auto">
                <a:xfrm>
                  <a:off x="-1464" y="259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9" name="Line 689"/>
                <p:cNvSpPr>
                  <a:spLocks noChangeShapeType="1"/>
                </p:cNvSpPr>
                <p:nvPr/>
              </p:nvSpPr>
              <p:spPr bwMode="auto">
                <a:xfrm>
                  <a:off x="-1328" y="259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0" name="Line 690"/>
                <p:cNvSpPr>
                  <a:spLocks noChangeShapeType="1"/>
                </p:cNvSpPr>
                <p:nvPr/>
              </p:nvSpPr>
              <p:spPr bwMode="auto">
                <a:xfrm>
                  <a:off x="-1344" y="260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1" name="Line 691"/>
                <p:cNvSpPr>
                  <a:spLocks noChangeShapeType="1"/>
                </p:cNvSpPr>
                <p:nvPr/>
              </p:nvSpPr>
              <p:spPr bwMode="auto">
                <a:xfrm>
                  <a:off x="-1322" y="259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2" name="Line 692"/>
                <p:cNvSpPr>
                  <a:spLocks noChangeShapeType="1"/>
                </p:cNvSpPr>
                <p:nvPr/>
              </p:nvSpPr>
              <p:spPr bwMode="auto">
                <a:xfrm>
                  <a:off x="-1338" y="260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3" name="Line 693"/>
                <p:cNvSpPr>
                  <a:spLocks noChangeShapeType="1"/>
                </p:cNvSpPr>
                <p:nvPr/>
              </p:nvSpPr>
              <p:spPr bwMode="auto">
                <a:xfrm>
                  <a:off x="-1318" y="259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4" name="Line 694"/>
                <p:cNvSpPr>
                  <a:spLocks noChangeShapeType="1"/>
                </p:cNvSpPr>
                <p:nvPr/>
              </p:nvSpPr>
              <p:spPr bwMode="auto">
                <a:xfrm>
                  <a:off x="-1332" y="260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5" name="Line 695"/>
                <p:cNvSpPr>
                  <a:spLocks noChangeShapeType="1"/>
                </p:cNvSpPr>
                <p:nvPr/>
              </p:nvSpPr>
              <p:spPr bwMode="auto">
                <a:xfrm>
                  <a:off x="-1312" y="259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6" name="Line 696"/>
                <p:cNvSpPr>
                  <a:spLocks noChangeShapeType="1"/>
                </p:cNvSpPr>
                <p:nvPr/>
              </p:nvSpPr>
              <p:spPr bwMode="auto">
                <a:xfrm>
                  <a:off x="-1326" y="260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7" name="Line 697"/>
                <p:cNvSpPr>
                  <a:spLocks noChangeShapeType="1"/>
                </p:cNvSpPr>
                <p:nvPr/>
              </p:nvSpPr>
              <p:spPr bwMode="auto">
                <a:xfrm>
                  <a:off x="-1306" y="259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8" name="Line 698"/>
                <p:cNvSpPr>
                  <a:spLocks noChangeShapeType="1"/>
                </p:cNvSpPr>
                <p:nvPr/>
              </p:nvSpPr>
              <p:spPr bwMode="auto">
                <a:xfrm>
                  <a:off x="-1322" y="260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9" name="Line 699"/>
                <p:cNvSpPr>
                  <a:spLocks noChangeShapeType="1"/>
                </p:cNvSpPr>
                <p:nvPr/>
              </p:nvSpPr>
              <p:spPr bwMode="auto">
                <a:xfrm>
                  <a:off x="-1300" y="259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0" name="Line 700"/>
                <p:cNvSpPr>
                  <a:spLocks noChangeShapeType="1"/>
                </p:cNvSpPr>
                <p:nvPr/>
              </p:nvSpPr>
              <p:spPr bwMode="auto">
                <a:xfrm>
                  <a:off x="-1316" y="260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1" name="Line 701"/>
                <p:cNvSpPr>
                  <a:spLocks noChangeShapeType="1"/>
                </p:cNvSpPr>
                <p:nvPr/>
              </p:nvSpPr>
              <p:spPr bwMode="auto">
                <a:xfrm>
                  <a:off x="-1250" y="259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2" name="Line 702"/>
                <p:cNvSpPr>
                  <a:spLocks noChangeShapeType="1"/>
                </p:cNvSpPr>
                <p:nvPr/>
              </p:nvSpPr>
              <p:spPr bwMode="auto">
                <a:xfrm>
                  <a:off x="-1266" y="260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3" name="Line 703"/>
                <p:cNvSpPr>
                  <a:spLocks noChangeShapeType="1"/>
                </p:cNvSpPr>
                <p:nvPr/>
              </p:nvSpPr>
              <p:spPr bwMode="auto">
                <a:xfrm>
                  <a:off x="-1246" y="259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4" name="Line 704"/>
                <p:cNvSpPr>
                  <a:spLocks noChangeShapeType="1"/>
                </p:cNvSpPr>
                <p:nvPr/>
              </p:nvSpPr>
              <p:spPr bwMode="auto">
                <a:xfrm>
                  <a:off x="-1260" y="260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5" name="Line 705"/>
                <p:cNvSpPr>
                  <a:spLocks noChangeShapeType="1"/>
                </p:cNvSpPr>
                <p:nvPr/>
              </p:nvSpPr>
              <p:spPr bwMode="auto">
                <a:xfrm>
                  <a:off x="-1240" y="259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6" name="Line 706"/>
                <p:cNvSpPr>
                  <a:spLocks noChangeShapeType="1"/>
                </p:cNvSpPr>
                <p:nvPr/>
              </p:nvSpPr>
              <p:spPr bwMode="auto">
                <a:xfrm>
                  <a:off x="-1254" y="260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7" name="Line 707"/>
                <p:cNvSpPr>
                  <a:spLocks noChangeShapeType="1"/>
                </p:cNvSpPr>
                <p:nvPr/>
              </p:nvSpPr>
              <p:spPr bwMode="auto">
                <a:xfrm>
                  <a:off x="-1234" y="259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8" name="Line 708"/>
                <p:cNvSpPr>
                  <a:spLocks noChangeShapeType="1"/>
                </p:cNvSpPr>
                <p:nvPr/>
              </p:nvSpPr>
              <p:spPr bwMode="auto">
                <a:xfrm>
                  <a:off x="-1250" y="260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9" name="Line 709"/>
                <p:cNvSpPr>
                  <a:spLocks noChangeShapeType="1"/>
                </p:cNvSpPr>
                <p:nvPr/>
              </p:nvSpPr>
              <p:spPr bwMode="auto">
                <a:xfrm>
                  <a:off x="-1228" y="259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0" name="Line 710"/>
                <p:cNvSpPr>
                  <a:spLocks noChangeShapeType="1"/>
                </p:cNvSpPr>
                <p:nvPr/>
              </p:nvSpPr>
              <p:spPr bwMode="auto">
                <a:xfrm>
                  <a:off x="-1244" y="260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1" name="Line 711"/>
                <p:cNvSpPr>
                  <a:spLocks noChangeShapeType="1"/>
                </p:cNvSpPr>
                <p:nvPr/>
              </p:nvSpPr>
              <p:spPr bwMode="auto">
                <a:xfrm>
                  <a:off x="-1224" y="259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2" name="Line 712"/>
                <p:cNvSpPr>
                  <a:spLocks noChangeShapeType="1"/>
                </p:cNvSpPr>
                <p:nvPr/>
              </p:nvSpPr>
              <p:spPr bwMode="auto">
                <a:xfrm>
                  <a:off x="-1238" y="260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3" name="Line 713"/>
                <p:cNvSpPr>
                  <a:spLocks noChangeShapeType="1"/>
                </p:cNvSpPr>
                <p:nvPr/>
              </p:nvSpPr>
              <p:spPr bwMode="auto">
                <a:xfrm>
                  <a:off x="-1218" y="259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4" name="Line 714"/>
                <p:cNvSpPr>
                  <a:spLocks noChangeShapeType="1"/>
                </p:cNvSpPr>
                <p:nvPr/>
              </p:nvSpPr>
              <p:spPr bwMode="auto">
                <a:xfrm>
                  <a:off x="-1234" y="260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5" name="Line 715"/>
                <p:cNvSpPr>
                  <a:spLocks noChangeShapeType="1"/>
                </p:cNvSpPr>
                <p:nvPr/>
              </p:nvSpPr>
              <p:spPr bwMode="auto">
                <a:xfrm>
                  <a:off x="-1212" y="259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6" name="Line 716"/>
                <p:cNvSpPr>
                  <a:spLocks noChangeShapeType="1"/>
                </p:cNvSpPr>
                <p:nvPr/>
              </p:nvSpPr>
              <p:spPr bwMode="auto">
                <a:xfrm>
                  <a:off x="-1228" y="260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7" name="Line 717"/>
                <p:cNvSpPr>
                  <a:spLocks noChangeShapeType="1"/>
                </p:cNvSpPr>
                <p:nvPr/>
              </p:nvSpPr>
              <p:spPr bwMode="auto">
                <a:xfrm>
                  <a:off x="-1208" y="259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8" name="Line 718"/>
                <p:cNvSpPr>
                  <a:spLocks noChangeShapeType="1"/>
                </p:cNvSpPr>
                <p:nvPr/>
              </p:nvSpPr>
              <p:spPr bwMode="auto">
                <a:xfrm>
                  <a:off x="-1222" y="260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9" name="Line 719"/>
                <p:cNvSpPr>
                  <a:spLocks noChangeShapeType="1"/>
                </p:cNvSpPr>
                <p:nvPr/>
              </p:nvSpPr>
              <p:spPr bwMode="auto">
                <a:xfrm>
                  <a:off x="-1132" y="261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0" name="Line 720"/>
                <p:cNvSpPr>
                  <a:spLocks noChangeShapeType="1"/>
                </p:cNvSpPr>
                <p:nvPr/>
              </p:nvSpPr>
              <p:spPr bwMode="auto">
                <a:xfrm>
                  <a:off x="-1148" y="262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1" name="Line 721"/>
                <p:cNvSpPr>
                  <a:spLocks noChangeShapeType="1"/>
                </p:cNvSpPr>
                <p:nvPr/>
              </p:nvSpPr>
              <p:spPr bwMode="auto">
                <a:xfrm>
                  <a:off x="-1128" y="261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2" name="Line 722"/>
                <p:cNvSpPr>
                  <a:spLocks noChangeShapeType="1"/>
                </p:cNvSpPr>
                <p:nvPr/>
              </p:nvSpPr>
              <p:spPr bwMode="auto">
                <a:xfrm>
                  <a:off x="-1142" y="262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3" name="Line 723"/>
                <p:cNvSpPr>
                  <a:spLocks noChangeShapeType="1"/>
                </p:cNvSpPr>
                <p:nvPr/>
              </p:nvSpPr>
              <p:spPr bwMode="auto">
                <a:xfrm>
                  <a:off x="-1122" y="261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4" name="Line 724"/>
                <p:cNvSpPr>
                  <a:spLocks noChangeShapeType="1"/>
                </p:cNvSpPr>
                <p:nvPr/>
              </p:nvSpPr>
              <p:spPr bwMode="auto">
                <a:xfrm>
                  <a:off x="-1138" y="262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5" name="Line 725"/>
                <p:cNvSpPr>
                  <a:spLocks noChangeShapeType="1"/>
                </p:cNvSpPr>
                <p:nvPr/>
              </p:nvSpPr>
              <p:spPr bwMode="auto">
                <a:xfrm>
                  <a:off x="-1116" y="261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6" name="Line 726"/>
                <p:cNvSpPr>
                  <a:spLocks noChangeShapeType="1"/>
                </p:cNvSpPr>
                <p:nvPr/>
              </p:nvSpPr>
              <p:spPr bwMode="auto">
                <a:xfrm>
                  <a:off x="-1132" y="262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7" name="Line 727"/>
                <p:cNvSpPr>
                  <a:spLocks noChangeShapeType="1"/>
                </p:cNvSpPr>
                <p:nvPr/>
              </p:nvSpPr>
              <p:spPr bwMode="auto">
                <a:xfrm>
                  <a:off x="-1112" y="261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8" name="Line 728"/>
                <p:cNvSpPr>
                  <a:spLocks noChangeShapeType="1"/>
                </p:cNvSpPr>
                <p:nvPr/>
              </p:nvSpPr>
              <p:spPr bwMode="auto">
                <a:xfrm>
                  <a:off x="-1126" y="262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9" name="Line 729"/>
                <p:cNvSpPr>
                  <a:spLocks noChangeShapeType="1"/>
                </p:cNvSpPr>
                <p:nvPr/>
              </p:nvSpPr>
              <p:spPr bwMode="auto">
                <a:xfrm>
                  <a:off x="-1106" y="261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0" name="Line 730"/>
                <p:cNvSpPr>
                  <a:spLocks noChangeShapeType="1"/>
                </p:cNvSpPr>
                <p:nvPr/>
              </p:nvSpPr>
              <p:spPr bwMode="auto">
                <a:xfrm>
                  <a:off x="-1122" y="2624"/>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1" name="Line 731"/>
                <p:cNvSpPr>
                  <a:spLocks noChangeShapeType="1"/>
                </p:cNvSpPr>
                <p:nvPr/>
              </p:nvSpPr>
              <p:spPr bwMode="auto">
                <a:xfrm>
                  <a:off x="-1100" y="261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2" name="Line 732"/>
                <p:cNvSpPr>
                  <a:spLocks noChangeShapeType="1"/>
                </p:cNvSpPr>
                <p:nvPr/>
              </p:nvSpPr>
              <p:spPr bwMode="auto">
                <a:xfrm>
                  <a:off x="-1116" y="262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3" name="Line 733"/>
                <p:cNvSpPr>
                  <a:spLocks noChangeShapeType="1"/>
                </p:cNvSpPr>
                <p:nvPr/>
              </p:nvSpPr>
              <p:spPr bwMode="auto">
                <a:xfrm>
                  <a:off x="-956" y="2628"/>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4" name="Line 734"/>
                <p:cNvSpPr>
                  <a:spLocks noChangeShapeType="1"/>
                </p:cNvSpPr>
                <p:nvPr/>
              </p:nvSpPr>
              <p:spPr bwMode="auto">
                <a:xfrm>
                  <a:off x="-972" y="264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5" name="Line 735"/>
                <p:cNvSpPr>
                  <a:spLocks noChangeShapeType="1"/>
                </p:cNvSpPr>
                <p:nvPr/>
              </p:nvSpPr>
              <p:spPr bwMode="auto">
                <a:xfrm>
                  <a:off x="-952" y="2628"/>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6" name="Line 736"/>
                <p:cNvSpPr>
                  <a:spLocks noChangeShapeType="1"/>
                </p:cNvSpPr>
                <p:nvPr/>
              </p:nvSpPr>
              <p:spPr bwMode="auto">
                <a:xfrm>
                  <a:off x="-966" y="264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7" name="Line 737"/>
                <p:cNvSpPr>
                  <a:spLocks noChangeShapeType="1"/>
                </p:cNvSpPr>
                <p:nvPr/>
              </p:nvSpPr>
              <p:spPr bwMode="auto">
                <a:xfrm>
                  <a:off x="-946" y="2628"/>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8" name="Line 738"/>
                <p:cNvSpPr>
                  <a:spLocks noChangeShapeType="1"/>
                </p:cNvSpPr>
                <p:nvPr/>
              </p:nvSpPr>
              <p:spPr bwMode="auto">
                <a:xfrm>
                  <a:off x="-962" y="264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9" name="Line 739"/>
                <p:cNvSpPr>
                  <a:spLocks noChangeShapeType="1"/>
                </p:cNvSpPr>
                <p:nvPr/>
              </p:nvSpPr>
              <p:spPr bwMode="auto">
                <a:xfrm>
                  <a:off x="-942" y="2628"/>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0" name="Line 740"/>
                <p:cNvSpPr>
                  <a:spLocks noChangeShapeType="1"/>
                </p:cNvSpPr>
                <p:nvPr/>
              </p:nvSpPr>
              <p:spPr bwMode="auto">
                <a:xfrm>
                  <a:off x="-956" y="264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1" name="Line 741"/>
                <p:cNvSpPr>
                  <a:spLocks noChangeShapeType="1"/>
                </p:cNvSpPr>
                <p:nvPr/>
              </p:nvSpPr>
              <p:spPr bwMode="auto">
                <a:xfrm>
                  <a:off x="-936" y="2628"/>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2" name="Line 742"/>
                <p:cNvSpPr>
                  <a:spLocks noChangeShapeType="1"/>
                </p:cNvSpPr>
                <p:nvPr/>
              </p:nvSpPr>
              <p:spPr bwMode="auto">
                <a:xfrm>
                  <a:off x="-950" y="264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3" name="Line 743"/>
                <p:cNvSpPr>
                  <a:spLocks noChangeShapeType="1"/>
                </p:cNvSpPr>
                <p:nvPr/>
              </p:nvSpPr>
              <p:spPr bwMode="auto">
                <a:xfrm>
                  <a:off x="-930" y="2628"/>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4" name="Line 744"/>
                <p:cNvSpPr>
                  <a:spLocks noChangeShapeType="1"/>
                </p:cNvSpPr>
                <p:nvPr/>
              </p:nvSpPr>
              <p:spPr bwMode="auto">
                <a:xfrm>
                  <a:off x="-946" y="264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5" name="Line 745"/>
                <p:cNvSpPr>
                  <a:spLocks noChangeShapeType="1"/>
                </p:cNvSpPr>
                <p:nvPr/>
              </p:nvSpPr>
              <p:spPr bwMode="auto">
                <a:xfrm>
                  <a:off x="-740" y="264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6" name="Line 746"/>
                <p:cNvSpPr>
                  <a:spLocks noChangeShapeType="1"/>
                </p:cNvSpPr>
                <p:nvPr/>
              </p:nvSpPr>
              <p:spPr bwMode="auto">
                <a:xfrm>
                  <a:off x="-756" y="2660"/>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7" name="Line 747"/>
                <p:cNvSpPr>
                  <a:spLocks noChangeShapeType="1"/>
                </p:cNvSpPr>
                <p:nvPr/>
              </p:nvSpPr>
              <p:spPr bwMode="auto">
                <a:xfrm>
                  <a:off x="-736" y="264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8" name="Line 748"/>
                <p:cNvSpPr>
                  <a:spLocks noChangeShapeType="1"/>
                </p:cNvSpPr>
                <p:nvPr/>
              </p:nvSpPr>
              <p:spPr bwMode="auto">
                <a:xfrm>
                  <a:off x="-750" y="2660"/>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9" name="Line 749"/>
                <p:cNvSpPr>
                  <a:spLocks noChangeShapeType="1"/>
                </p:cNvSpPr>
                <p:nvPr/>
              </p:nvSpPr>
              <p:spPr bwMode="auto">
                <a:xfrm>
                  <a:off x="-730" y="264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0" name="Line 750"/>
                <p:cNvSpPr>
                  <a:spLocks noChangeShapeType="1"/>
                </p:cNvSpPr>
                <p:nvPr/>
              </p:nvSpPr>
              <p:spPr bwMode="auto">
                <a:xfrm>
                  <a:off x="-746" y="2660"/>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1" name="Line 751"/>
                <p:cNvSpPr>
                  <a:spLocks noChangeShapeType="1"/>
                </p:cNvSpPr>
                <p:nvPr/>
              </p:nvSpPr>
              <p:spPr bwMode="auto">
                <a:xfrm>
                  <a:off x="-726" y="264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2" name="Line 752"/>
                <p:cNvSpPr>
                  <a:spLocks noChangeShapeType="1"/>
                </p:cNvSpPr>
                <p:nvPr/>
              </p:nvSpPr>
              <p:spPr bwMode="auto">
                <a:xfrm>
                  <a:off x="-740" y="2660"/>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3" name="Line 753"/>
                <p:cNvSpPr>
                  <a:spLocks noChangeShapeType="1"/>
                </p:cNvSpPr>
                <p:nvPr/>
              </p:nvSpPr>
              <p:spPr bwMode="auto">
                <a:xfrm>
                  <a:off x="-720" y="264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4" name="Line 754"/>
                <p:cNvSpPr>
                  <a:spLocks noChangeShapeType="1"/>
                </p:cNvSpPr>
                <p:nvPr/>
              </p:nvSpPr>
              <p:spPr bwMode="auto">
                <a:xfrm>
                  <a:off x="-736" y="2660"/>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5" name="Line 755"/>
                <p:cNvSpPr>
                  <a:spLocks noChangeShapeType="1"/>
                </p:cNvSpPr>
                <p:nvPr/>
              </p:nvSpPr>
              <p:spPr bwMode="auto">
                <a:xfrm>
                  <a:off x="-716" y="264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6" name="Line 756"/>
                <p:cNvSpPr>
                  <a:spLocks noChangeShapeType="1"/>
                </p:cNvSpPr>
                <p:nvPr/>
              </p:nvSpPr>
              <p:spPr bwMode="auto">
                <a:xfrm>
                  <a:off x="-730" y="2660"/>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7" name="Line 757"/>
                <p:cNvSpPr>
                  <a:spLocks noChangeShapeType="1"/>
                </p:cNvSpPr>
                <p:nvPr/>
              </p:nvSpPr>
              <p:spPr bwMode="auto">
                <a:xfrm>
                  <a:off x="-710" y="264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8" name="Line 758"/>
                <p:cNvSpPr>
                  <a:spLocks noChangeShapeType="1"/>
                </p:cNvSpPr>
                <p:nvPr/>
              </p:nvSpPr>
              <p:spPr bwMode="auto">
                <a:xfrm>
                  <a:off x="-726" y="2660"/>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9" name="Line 759"/>
                <p:cNvSpPr>
                  <a:spLocks noChangeShapeType="1"/>
                </p:cNvSpPr>
                <p:nvPr/>
              </p:nvSpPr>
              <p:spPr bwMode="auto">
                <a:xfrm>
                  <a:off x="-706" y="264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0" name="Line 760"/>
                <p:cNvSpPr>
                  <a:spLocks noChangeShapeType="1"/>
                </p:cNvSpPr>
                <p:nvPr/>
              </p:nvSpPr>
              <p:spPr bwMode="auto">
                <a:xfrm>
                  <a:off x="-720" y="2660"/>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1" name="Line 761"/>
                <p:cNvSpPr>
                  <a:spLocks noChangeShapeType="1"/>
                </p:cNvSpPr>
                <p:nvPr/>
              </p:nvSpPr>
              <p:spPr bwMode="auto">
                <a:xfrm>
                  <a:off x="-642"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2" name="Line 762"/>
                <p:cNvSpPr>
                  <a:spLocks noChangeShapeType="1"/>
                </p:cNvSpPr>
                <p:nvPr/>
              </p:nvSpPr>
              <p:spPr bwMode="auto">
                <a:xfrm>
                  <a:off x="-658"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3" name="Line 763"/>
                <p:cNvSpPr>
                  <a:spLocks noChangeShapeType="1"/>
                </p:cNvSpPr>
                <p:nvPr/>
              </p:nvSpPr>
              <p:spPr bwMode="auto">
                <a:xfrm>
                  <a:off x="-638"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4" name="Line 764"/>
                <p:cNvSpPr>
                  <a:spLocks noChangeShapeType="1"/>
                </p:cNvSpPr>
                <p:nvPr/>
              </p:nvSpPr>
              <p:spPr bwMode="auto">
                <a:xfrm>
                  <a:off x="-652"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5" name="Line 765"/>
                <p:cNvSpPr>
                  <a:spLocks noChangeShapeType="1"/>
                </p:cNvSpPr>
                <p:nvPr/>
              </p:nvSpPr>
              <p:spPr bwMode="auto">
                <a:xfrm>
                  <a:off x="-632"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6" name="Line 766"/>
                <p:cNvSpPr>
                  <a:spLocks noChangeShapeType="1"/>
                </p:cNvSpPr>
                <p:nvPr/>
              </p:nvSpPr>
              <p:spPr bwMode="auto">
                <a:xfrm>
                  <a:off x="-648"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7" name="Line 767"/>
                <p:cNvSpPr>
                  <a:spLocks noChangeShapeType="1"/>
                </p:cNvSpPr>
                <p:nvPr/>
              </p:nvSpPr>
              <p:spPr bwMode="auto">
                <a:xfrm>
                  <a:off x="-620"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8" name="Line 768"/>
                <p:cNvSpPr>
                  <a:spLocks noChangeShapeType="1"/>
                </p:cNvSpPr>
                <p:nvPr/>
              </p:nvSpPr>
              <p:spPr bwMode="auto">
                <a:xfrm>
                  <a:off x="-636"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9" name="Line 769"/>
                <p:cNvSpPr>
                  <a:spLocks noChangeShapeType="1"/>
                </p:cNvSpPr>
                <p:nvPr/>
              </p:nvSpPr>
              <p:spPr bwMode="auto">
                <a:xfrm>
                  <a:off x="-616"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0" name="Line 770"/>
                <p:cNvSpPr>
                  <a:spLocks noChangeShapeType="1"/>
                </p:cNvSpPr>
                <p:nvPr/>
              </p:nvSpPr>
              <p:spPr bwMode="auto">
                <a:xfrm>
                  <a:off x="-630"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1" name="Line 771"/>
                <p:cNvSpPr>
                  <a:spLocks noChangeShapeType="1"/>
                </p:cNvSpPr>
                <p:nvPr/>
              </p:nvSpPr>
              <p:spPr bwMode="auto">
                <a:xfrm>
                  <a:off x="-610"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2" name="Line 772"/>
                <p:cNvSpPr>
                  <a:spLocks noChangeShapeType="1"/>
                </p:cNvSpPr>
                <p:nvPr/>
              </p:nvSpPr>
              <p:spPr bwMode="auto">
                <a:xfrm>
                  <a:off x="-626"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3" name="Line 773"/>
                <p:cNvSpPr>
                  <a:spLocks noChangeShapeType="1"/>
                </p:cNvSpPr>
                <p:nvPr/>
              </p:nvSpPr>
              <p:spPr bwMode="auto">
                <a:xfrm>
                  <a:off x="-606"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4" name="Line 774"/>
                <p:cNvSpPr>
                  <a:spLocks noChangeShapeType="1"/>
                </p:cNvSpPr>
                <p:nvPr/>
              </p:nvSpPr>
              <p:spPr bwMode="auto">
                <a:xfrm>
                  <a:off x="-620"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5" name="Line 775"/>
                <p:cNvSpPr>
                  <a:spLocks noChangeShapeType="1"/>
                </p:cNvSpPr>
                <p:nvPr/>
              </p:nvSpPr>
              <p:spPr bwMode="auto">
                <a:xfrm>
                  <a:off x="-600"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6" name="Line 776"/>
                <p:cNvSpPr>
                  <a:spLocks noChangeShapeType="1"/>
                </p:cNvSpPr>
                <p:nvPr/>
              </p:nvSpPr>
              <p:spPr bwMode="auto">
                <a:xfrm>
                  <a:off x="-616"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7" name="Line 777"/>
                <p:cNvSpPr>
                  <a:spLocks noChangeShapeType="1"/>
                </p:cNvSpPr>
                <p:nvPr/>
              </p:nvSpPr>
              <p:spPr bwMode="auto">
                <a:xfrm>
                  <a:off x="-596"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8" name="Line 778"/>
                <p:cNvSpPr>
                  <a:spLocks noChangeShapeType="1"/>
                </p:cNvSpPr>
                <p:nvPr/>
              </p:nvSpPr>
              <p:spPr bwMode="auto">
                <a:xfrm>
                  <a:off x="-610"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9" name="Line 779"/>
                <p:cNvSpPr>
                  <a:spLocks noChangeShapeType="1"/>
                </p:cNvSpPr>
                <p:nvPr/>
              </p:nvSpPr>
              <p:spPr bwMode="auto">
                <a:xfrm>
                  <a:off x="-590"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609" name="Group 981"/>
              <p:cNvGrpSpPr>
                <a:grpSpLocks/>
              </p:cNvGrpSpPr>
              <p:nvPr/>
            </p:nvGrpSpPr>
            <p:grpSpPr bwMode="auto">
              <a:xfrm>
                <a:off x="-3771900" y="3797300"/>
                <a:ext cx="3124200" cy="574675"/>
                <a:chOff x="-2376" y="2392"/>
                <a:chExt cx="1968" cy="362"/>
              </a:xfrm>
            </p:grpSpPr>
            <p:sp>
              <p:nvSpPr>
                <p:cNvPr id="979" name="Line 781"/>
                <p:cNvSpPr>
                  <a:spLocks noChangeShapeType="1"/>
                </p:cNvSpPr>
                <p:nvPr/>
              </p:nvSpPr>
              <p:spPr bwMode="auto">
                <a:xfrm>
                  <a:off x="-606"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0" name="Line 782"/>
                <p:cNvSpPr>
                  <a:spLocks noChangeShapeType="1"/>
                </p:cNvSpPr>
                <p:nvPr/>
              </p:nvSpPr>
              <p:spPr bwMode="auto">
                <a:xfrm>
                  <a:off x="-572"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1" name="Line 783"/>
                <p:cNvSpPr>
                  <a:spLocks noChangeShapeType="1"/>
                </p:cNvSpPr>
                <p:nvPr/>
              </p:nvSpPr>
              <p:spPr bwMode="auto">
                <a:xfrm>
                  <a:off x="-588"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2" name="Line 784"/>
                <p:cNvSpPr>
                  <a:spLocks noChangeShapeType="1"/>
                </p:cNvSpPr>
                <p:nvPr/>
              </p:nvSpPr>
              <p:spPr bwMode="auto">
                <a:xfrm>
                  <a:off x="-568"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3" name="Line 785"/>
                <p:cNvSpPr>
                  <a:spLocks noChangeShapeType="1"/>
                </p:cNvSpPr>
                <p:nvPr/>
              </p:nvSpPr>
              <p:spPr bwMode="auto">
                <a:xfrm>
                  <a:off x="-584" y="2676"/>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4" name="Line 786"/>
                <p:cNvSpPr>
                  <a:spLocks noChangeShapeType="1"/>
                </p:cNvSpPr>
                <p:nvPr/>
              </p:nvSpPr>
              <p:spPr bwMode="auto">
                <a:xfrm>
                  <a:off x="-562"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5" name="Line 787"/>
                <p:cNvSpPr>
                  <a:spLocks noChangeShapeType="1"/>
                </p:cNvSpPr>
                <p:nvPr/>
              </p:nvSpPr>
              <p:spPr bwMode="auto">
                <a:xfrm>
                  <a:off x="-578"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6" name="Line 788"/>
                <p:cNvSpPr>
                  <a:spLocks noChangeShapeType="1"/>
                </p:cNvSpPr>
                <p:nvPr/>
              </p:nvSpPr>
              <p:spPr bwMode="auto">
                <a:xfrm>
                  <a:off x="-508"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7" name="Line 789"/>
                <p:cNvSpPr>
                  <a:spLocks noChangeShapeType="1"/>
                </p:cNvSpPr>
                <p:nvPr/>
              </p:nvSpPr>
              <p:spPr bwMode="auto">
                <a:xfrm>
                  <a:off x="-524"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endParaRPr>
                </a:p>
              </p:txBody>
            </p:sp>
            <p:sp>
              <p:nvSpPr>
                <p:cNvPr id="988" name="Line 790"/>
                <p:cNvSpPr>
                  <a:spLocks noChangeShapeType="1"/>
                </p:cNvSpPr>
                <p:nvPr/>
              </p:nvSpPr>
              <p:spPr bwMode="auto">
                <a:xfrm>
                  <a:off x="-504"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9" name="Line 791"/>
                <p:cNvSpPr>
                  <a:spLocks noChangeShapeType="1"/>
                </p:cNvSpPr>
                <p:nvPr/>
              </p:nvSpPr>
              <p:spPr bwMode="auto">
                <a:xfrm>
                  <a:off x="-518"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0" name="Line 792"/>
                <p:cNvSpPr>
                  <a:spLocks noChangeShapeType="1"/>
                </p:cNvSpPr>
                <p:nvPr/>
              </p:nvSpPr>
              <p:spPr bwMode="auto">
                <a:xfrm>
                  <a:off x="-498"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1" name="Line 793"/>
                <p:cNvSpPr>
                  <a:spLocks noChangeShapeType="1"/>
                </p:cNvSpPr>
                <p:nvPr/>
              </p:nvSpPr>
              <p:spPr bwMode="auto">
                <a:xfrm>
                  <a:off x="-514"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2" name="Line 794"/>
                <p:cNvSpPr>
                  <a:spLocks noChangeShapeType="1"/>
                </p:cNvSpPr>
                <p:nvPr/>
              </p:nvSpPr>
              <p:spPr bwMode="auto">
                <a:xfrm>
                  <a:off x="-552"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3" name="Line 795"/>
                <p:cNvSpPr>
                  <a:spLocks noChangeShapeType="1"/>
                </p:cNvSpPr>
                <p:nvPr/>
              </p:nvSpPr>
              <p:spPr bwMode="auto">
                <a:xfrm>
                  <a:off x="-566"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4" name="Line 796"/>
                <p:cNvSpPr>
                  <a:spLocks noChangeShapeType="1"/>
                </p:cNvSpPr>
                <p:nvPr/>
              </p:nvSpPr>
              <p:spPr bwMode="auto">
                <a:xfrm>
                  <a:off x="-540"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5" name="Line 797"/>
                <p:cNvSpPr>
                  <a:spLocks noChangeShapeType="1"/>
                </p:cNvSpPr>
                <p:nvPr/>
              </p:nvSpPr>
              <p:spPr bwMode="auto">
                <a:xfrm>
                  <a:off x="-554"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6" name="Line 798"/>
                <p:cNvSpPr>
                  <a:spLocks noChangeShapeType="1"/>
                </p:cNvSpPr>
                <p:nvPr/>
              </p:nvSpPr>
              <p:spPr bwMode="auto">
                <a:xfrm>
                  <a:off x="-528"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7" name="Line 799"/>
                <p:cNvSpPr>
                  <a:spLocks noChangeShapeType="1"/>
                </p:cNvSpPr>
                <p:nvPr/>
              </p:nvSpPr>
              <p:spPr bwMode="auto">
                <a:xfrm>
                  <a:off x="-544"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8" name="Line 800"/>
                <p:cNvSpPr>
                  <a:spLocks noChangeShapeType="1"/>
                </p:cNvSpPr>
                <p:nvPr/>
              </p:nvSpPr>
              <p:spPr bwMode="auto">
                <a:xfrm>
                  <a:off x="-482"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9" name="Line 801"/>
                <p:cNvSpPr>
                  <a:spLocks noChangeShapeType="1"/>
                </p:cNvSpPr>
                <p:nvPr/>
              </p:nvSpPr>
              <p:spPr bwMode="auto">
                <a:xfrm>
                  <a:off x="-498"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0" name="Line 802"/>
                <p:cNvSpPr>
                  <a:spLocks noChangeShapeType="1"/>
                </p:cNvSpPr>
                <p:nvPr/>
              </p:nvSpPr>
              <p:spPr bwMode="auto">
                <a:xfrm>
                  <a:off x="-424"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1" name="Line 803"/>
                <p:cNvSpPr>
                  <a:spLocks noChangeShapeType="1"/>
                </p:cNvSpPr>
                <p:nvPr/>
              </p:nvSpPr>
              <p:spPr bwMode="auto">
                <a:xfrm>
                  <a:off x="-438"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2" name="Line 804"/>
                <p:cNvSpPr>
                  <a:spLocks noChangeShapeType="1"/>
                </p:cNvSpPr>
                <p:nvPr/>
              </p:nvSpPr>
              <p:spPr bwMode="auto">
                <a:xfrm>
                  <a:off x="-694"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3" name="Line 805"/>
                <p:cNvSpPr>
                  <a:spLocks noChangeShapeType="1"/>
                </p:cNvSpPr>
                <p:nvPr/>
              </p:nvSpPr>
              <p:spPr bwMode="auto">
                <a:xfrm>
                  <a:off x="-708"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4" name="Line 806"/>
                <p:cNvSpPr>
                  <a:spLocks noChangeShapeType="1"/>
                </p:cNvSpPr>
                <p:nvPr/>
              </p:nvSpPr>
              <p:spPr bwMode="auto">
                <a:xfrm>
                  <a:off x="-692"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5" name="Line 807"/>
                <p:cNvSpPr>
                  <a:spLocks noChangeShapeType="1"/>
                </p:cNvSpPr>
                <p:nvPr/>
              </p:nvSpPr>
              <p:spPr bwMode="auto">
                <a:xfrm>
                  <a:off x="-706"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6" name="Line 808"/>
                <p:cNvSpPr>
                  <a:spLocks noChangeShapeType="1"/>
                </p:cNvSpPr>
                <p:nvPr/>
              </p:nvSpPr>
              <p:spPr bwMode="auto">
                <a:xfrm>
                  <a:off x="-688"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7" name="Line 809"/>
                <p:cNvSpPr>
                  <a:spLocks noChangeShapeType="1"/>
                </p:cNvSpPr>
                <p:nvPr/>
              </p:nvSpPr>
              <p:spPr bwMode="auto">
                <a:xfrm>
                  <a:off x="-704" y="2676"/>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8" name="Line 810"/>
                <p:cNvSpPr>
                  <a:spLocks noChangeShapeType="1"/>
                </p:cNvSpPr>
                <p:nvPr/>
              </p:nvSpPr>
              <p:spPr bwMode="auto">
                <a:xfrm>
                  <a:off x="-678"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9" name="Line 811"/>
                <p:cNvSpPr>
                  <a:spLocks noChangeShapeType="1"/>
                </p:cNvSpPr>
                <p:nvPr/>
              </p:nvSpPr>
              <p:spPr bwMode="auto">
                <a:xfrm>
                  <a:off x="-692"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0" name="Line 812"/>
                <p:cNvSpPr>
                  <a:spLocks noChangeShapeType="1"/>
                </p:cNvSpPr>
                <p:nvPr/>
              </p:nvSpPr>
              <p:spPr bwMode="auto">
                <a:xfrm>
                  <a:off x="-658"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1" name="Line 813"/>
                <p:cNvSpPr>
                  <a:spLocks noChangeShapeType="1"/>
                </p:cNvSpPr>
                <p:nvPr/>
              </p:nvSpPr>
              <p:spPr bwMode="auto">
                <a:xfrm>
                  <a:off x="-672"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2" name="Line 814"/>
                <p:cNvSpPr>
                  <a:spLocks noChangeShapeType="1"/>
                </p:cNvSpPr>
                <p:nvPr/>
              </p:nvSpPr>
              <p:spPr bwMode="auto">
                <a:xfrm>
                  <a:off x="-654"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3" name="Line 815"/>
                <p:cNvSpPr>
                  <a:spLocks noChangeShapeType="1"/>
                </p:cNvSpPr>
                <p:nvPr/>
              </p:nvSpPr>
              <p:spPr bwMode="auto">
                <a:xfrm>
                  <a:off x="-668"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4" name="Line 816"/>
                <p:cNvSpPr>
                  <a:spLocks noChangeShapeType="1"/>
                </p:cNvSpPr>
                <p:nvPr/>
              </p:nvSpPr>
              <p:spPr bwMode="auto">
                <a:xfrm>
                  <a:off x="-926"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5" name="Line 817"/>
                <p:cNvSpPr>
                  <a:spLocks noChangeShapeType="1"/>
                </p:cNvSpPr>
                <p:nvPr/>
              </p:nvSpPr>
              <p:spPr bwMode="auto">
                <a:xfrm>
                  <a:off x="-942" y="2648"/>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6" name="Line 818"/>
                <p:cNvSpPr>
                  <a:spLocks noChangeShapeType="1"/>
                </p:cNvSpPr>
                <p:nvPr/>
              </p:nvSpPr>
              <p:spPr bwMode="auto">
                <a:xfrm>
                  <a:off x="-920"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7" name="Line 819"/>
                <p:cNvSpPr>
                  <a:spLocks noChangeShapeType="1"/>
                </p:cNvSpPr>
                <p:nvPr/>
              </p:nvSpPr>
              <p:spPr bwMode="auto">
                <a:xfrm>
                  <a:off x="-936" y="264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8" name="Line 820"/>
                <p:cNvSpPr>
                  <a:spLocks noChangeShapeType="1"/>
                </p:cNvSpPr>
                <p:nvPr/>
              </p:nvSpPr>
              <p:spPr bwMode="auto">
                <a:xfrm>
                  <a:off x="-916"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9" name="Line 821"/>
                <p:cNvSpPr>
                  <a:spLocks noChangeShapeType="1"/>
                </p:cNvSpPr>
                <p:nvPr/>
              </p:nvSpPr>
              <p:spPr bwMode="auto">
                <a:xfrm>
                  <a:off x="-930" y="264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0" name="Line 822"/>
                <p:cNvSpPr>
                  <a:spLocks noChangeShapeType="1"/>
                </p:cNvSpPr>
                <p:nvPr/>
              </p:nvSpPr>
              <p:spPr bwMode="auto">
                <a:xfrm>
                  <a:off x="-894"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1" name="Line 823"/>
                <p:cNvSpPr>
                  <a:spLocks noChangeShapeType="1"/>
                </p:cNvSpPr>
                <p:nvPr/>
              </p:nvSpPr>
              <p:spPr bwMode="auto">
                <a:xfrm>
                  <a:off x="-908" y="264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2" name="Line 824"/>
                <p:cNvSpPr>
                  <a:spLocks noChangeShapeType="1"/>
                </p:cNvSpPr>
                <p:nvPr/>
              </p:nvSpPr>
              <p:spPr bwMode="auto">
                <a:xfrm>
                  <a:off x="-888"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3" name="Line 825"/>
                <p:cNvSpPr>
                  <a:spLocks noChangeShapeType="1"/>
                </p:cNvSpPr>
                <p:nvPr/>
              </p:nvSpPr>
              <p:spPr bwMode="auto">
                <a:xfrm>
                  <a:off x="-904" y="264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4" name="Line 826"/>
                <p:cNvSpPr>
                  <a:spLocks noChangeShapeType="1"/>
                </p:cNvSpPr>
                <p:nvPr/>
              </p:nvSpPr>
              <p:spPr bwMode="auto">
                <a:xfrm>
                  <a:off x="-882"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5" name="Line 827"/>
                <p:cNvSpPr>
                  <a:spLocks noChangeShapeType="1"/>
                </p:cNvSpPr>
                <p:nvPr/>
              </p:nvSpPr>
              <p:spPr bwMode="auto">
                <a:xfrm>
                  <a:off x="-898" y="264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7" name="Line 828"/>
                <p:cNvSpPr>
                  <a:spLocks noChangeShapeType="1"/>
                </p:cNvSpPr>
                <p:nvPr/>
              </p:nvSpPr>
              <p:spPr bwMode="auto">
                <a:xfrm>
                  <a:off x="-872"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8" name="Line 829"/>
                <p:cNvSpPr>
                  <a:spLocks noChangeShapeType="1"/>
                </p:cNvSpPr>
                <p:nvPr/>
              </p:nvSpPr>
              <p:spPr bwMode="auto">
                <a:xfrm>
                  <a:off x="-886" y="264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9" name="Line 830"/>
                <p:cNvSpPr>
                  <a:spLocks noChangeShapeType="1"/>
                </p:cNvSpPr>
                <p:nvPr/>
              </p:nvSpPr>
              <p:spPr bwMode="auto">
                <a:xfrm>
                  <a:off x="-868"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0" name="Line 831"/>
                <p:cNvSpPr>
                  <a:spLocks noChangeShapeType="1"/>
                </p:cNvSpPr>
                <p:nvPr/>
              </p:nvSpPr>
              <p:spPr bwMode="auto">
                <a:xfrm>
                  <a:off x="-882" y="264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1" name="Line 832"/>
                <p:cNvSpPr>
                  <a:spLocks noChangeShapeType="1"/>
                </p:cNvSpPr>
                <p:nvPr/>
              </p:nvSpPr>
              <p:spPr bwMode="auto">
                <a:xfrm>
                  <a:off x="-862"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2" name="Line 833"/>
                <p:cNvSpPr>
                  <a:spLocks noChangeShapeType="1"/>
                </p:cNvSpPr>
                <p:nvPr/>
              </p:nvSpPr>
              <p:spPr bwMode="auto">
                <a:xfrm>
                  <a:off x="-878" y="264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3" name="Line 834"/>
                <p:cNvSpPr>
                  <a:spLocks noChangeShapeType="1"/>
                </p:cNvSpPr>
                <p:nvPr/>
              </p:nvSpPr>
              <p:spPr bwMode="auto">
                <a:xfrm>
                  <a:off x="-858"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4" name="Line 835"/>
                <p:cNvSpPr>
                  <a:spLocks noChangeShapeType="1"/>
                </p:cNvSpPr>
                <p:nvPr/>
              </p:nvSpPr>
              <p:spPr bwMode="auto">
                <a:xfrm>
                  <a:off x="-872" y="264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5" name="Line 836"/>
                <p:cNvSpPr>
                  <a:spLocks noChangeShapeType="1"/>
                </p:cNvSpPr>
                <p:nvPr/>
              </p:nvSpPr>
              <p:spPr bwMode="auto">
                <a:xfrm>
                  <a:off x="-852"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6" name="Line 837"/>
                <p:cNvSpPr>
                  <a:spLocks noChangeShapeType="1"/>
                </p:cNvSpPr>
                <p:nvPr/>
              </p:nvSpPr>
              <p:spPr bwMode="auto">
                <a:xfrm>
                  <a:off x="-868" y="264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7" name="Line 838"/>
                <p:cNvSpPr>
                  <a:spLocks noChangeShapeType="1"/>
                </p:cNvSpPr>
                <p:nvPr/>
              </p:nvSpPr>
              <p:spPr bwMode="auto">
                <a:xfrm>
                  <a:off x="-818"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8" name="Line 839"/>
                <p:cNvSpPr>
                  <a:spLocks noChangeShapeType="1"/>
                </p:cNvSpPr>
                <p:nvPr/>
              </p:nvSpPr>
              <p:spPr bwMode="auto">
                <a:xfrm>
                  <a:off x="-834" y="264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9" name="Line 840"/>
                <p:cNvSpPr>
                  <a:spLocks noChangeShapeType="1"/>
                </p:cNvSpPr>
                <p:nvPr/>
              </p:nvSpPr>
              <p:spPr bwMode="auto">
                <a:xfrm>
                  <a:off x="-814"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0" name="Line 841"/>
                <p:cNvSpPr>
                  <a:spLocks noChangeShapeType="1"/>
                </p:cNvSpPr>
                <p:nvPr/>
              </p:nvSpPr>
              <p:spPr bwMode="auto">
                <a:xfrm>
                  <a:off x="-830" y="2648"/>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1" name="Line 842"/>
                <p:cNvSpPr>
                  <a:spLocks noChangeShapeType="1"/>
                </p:cNvSpPr>
                <p:nvPr/>
              </p:nvSpPr>
              <p:spPr bwMode="auto">
                <a:xfrm>
                  <a:off x="-810"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2" name="Line 843"/>
                <p:cNvSpPr>
                  <a:spLocks noChangeShapeType="1"/>
                </p:cNvSpPr>
                <p:nvPr/>
              </p:nvSpPr>
              <p:spPr bwMode="auto">
                <a:xfrm>
                  <a:off x="-824" y="264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3" name="Line 844"/>
                <p:cNvSpPr>
                  <a:spLocks noChangeShapeType="1"/>
                </p:cNvSpPr>
                <p:nvPr/>
              </p:nvSpPr>
              <p:spPr bwMode="auto">
                <a:xfrm>
                  <a:off x="-804"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4" name="Line 845"/>
                <p:cNvSpPr>
                  <a:spLocks noChangeShapeType="1"/>
                </p:cNvSpPr>
                <p:nvPr/>
              </p:nvSpPr>
              <p:spPr bwMode="auto">
                <a:xfrm>
                  <a:off x="-820" y="264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5" name="Line 846"/>
                <p:cNvSpPr>
                  <a:spLocks noChangeShapeType="1"/>
                </p:cNvSpPr>
                <p:nvPr/>
              </p:nvSpPr>
              <p:spPr bwMode="auto">
                <a:xfrm>
                  <a:off x="-774"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6" name="Line 847"/>
                <p:cNvSpPr>
                  <a:spLocks noChangeShapeType="1"/>
                </p:cNvSpPr>
                <p:nvPr/>
              </p:nvSpPr>
              <p:spPr bwMode="auto">
                <a:xfrm>
                  <a:off x="-788" y="264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7" name="Line 848"/>
                <p:cNvSpPr>
                  <a:spLocks noChangeShapeType="1"/>
                </p:cNvSpPr>
                <p:nvPr/>
              </p:nvSpPr>
              <p:spPr bwMode="auto">
                <a:xfrm>
                  <a:off x="-768"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8" name="Line 849"/>
                <p:cNvSpPr>
                  <a:spLocks noChangeShapeType="1"/>
                </p:cNvSpPr>
                <p:nvPr/>
              </p:nvSpPr>
              <p:spPr bwMode="auto">
                <a:xfrm>
                  <a:off x="-784" y="264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9" name="Line 850"/>
                <p:cNvSpPr>
                  <a:spLocks noChangeShapeType="1"/>
                </p:cNvSpPr>
                <p:nvPr/>
              </p:nvSpPr>
              <p:spPr bwMode="auto">
                <a:xfrm>
                  <a:off x="-764"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0" name="Line 851"/>
                <p:cNvSpPr>
                  <a:spLocks noChangeShapeType="1"/>
                </p:cNvSpPr>
                <p:nvPr/>
              </p:nvSpPr>
              <p:spPr bwMode="auto">
                <a:xfrm>
                  <a:off x="-778" y="264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1" name="Line 852"/>
                <p:cNvSpPr>
                  <a:spLocks noChangeShapeType="1"/>
                </p:cNvSpPr>
                <p:nvPr/>
              </p:nvSpPr>
              <p:spPr bwMode="auto">
                <a:xfrm>
                  <a:off x="-786"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2" name="Line 853"/>
                <p:cNvSpPr>
                  <a:spLocks noChangeShapeType="1"/>
                </p:cNvSpPr>
                <p:nvPr/>
              </p:nvSpPr>
              <p:spPr bwMode="auto">
                <a:xfrm>
                  <a:off x="-800" y="264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3" name="Line 854"/>
                <p:cNvSpPr>
                  <a:spLocks noChangeShapeType="1"/>
                </p:cNvSpPr>
                <p:nvPr/>
              </p:nvSpPr>
              <p:spPr bwMode="auto">
                <a:xfrm>
                  <a:off x="-752"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4" name="Line 855"/>
                <p:cNvSpPr>
                  <a:spLocks noChangeShapeType="1"/>
                </p:cNvSpPr>
                <p:nvPr/>
              </p:nvSpPr>
              <p:spPr bwMode="auto">
                <a:xfrm>
                  <a:off x="-768" y="264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5" name="Line 856"/>
                <p:cNvSpPr>
                  <a:spLocks noChangeShapeType="1"/>
                </p:cNvSpPr>
                <p:nvPr/>
              </p:nvSpPr>
              <p:spPr bwMode="auto">
                <a:xfrm>
                  <a:off x="-746"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6" name="Line 857"/>
                <p:cNvSpPr>
                  <a:spLocks noChangeShapeType="1"/>
                </p:cNvSpPr>
                <p:nvPr/>
              </p:nvSpPr>
              <p:spPr bwMode="auto">
                <a:xfrm>
                  <a:off x="-762" y="264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7" name="Line 858"/>
                <p:cNvSpPr>
                  <a:spLocks noChangeShapeType="1"/>
                </p:cNvSpPr>
                <p:nvPr/>
              </p:nvSpPr>
              <p:spPr bwMode="auto">
                <a:xfrm>
                  <a:off x="-842"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8" name="Line 859"/>
                <p:cNvSpPr>
                  <a:spLocks noChangeShapeType="1"/>
                </p:cNvSpPr>
                <p:nvPr/>
              </p:nvSpPr>
              <p:spPr bwMode="auto">
                <a:xfrm>
                  <a:off x="-858" y="2648"/>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9" name="Line 860"/>
                <p:cNvSpPr>
                  <a:spLocks noChangeShapeType="1"/>
                </p:cNvSpPr>
                <p:nvPr/>
              </p:nvSpPr>
              <p:spPr bwMode="auto">
                <a:xfrm>
                  <a:off x="-838"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0" name="Line 861"/>
                <p:cNvSpPr>
                  <a:spLocks noChangeShapeType="1"/>
                </p:cNvSpPr>
                <p:nvPr/>
              </p:nvSpPr>
              <p:spPr bwMode="auto">
                <a:xfrm>
                  <a:off x="-852" y="264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1" name="Line 862"/>
                <p:cNvSpPr>
                  <a:spLocks noChangeShapeType="1"/>
                </p:cNvSpPr>
                <p:nvPr/>
              </p:nvSpPr>
              <p:spPr bwMode="auto">
                <a:xfrm>
                  <a:off x="-1082" y="261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2" name="Line 863"/>
                <p:cNvSpPr>
                  <a:spLocks noChangeShapeType="1"/>
                </p:cNvSpPr>
                <p:nvPr/>
              </p:nvSpPr>
              <p:spPr bwMode="auto">
                <a:xfrm>
                  <a:off x="-1098" y="262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3" name="Line 864"/>
                <p:cNvSpPr>
                  <a:spLocks noChangeShapeType="1"/>
                </p:cNvSpPr>
                <p:nvPr/>
              </p:nvSpPr>
              <p:spPr bwMode="auto">
                <a:xfrm>
                  <a:off x="-1060" y="261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4" name="Line 865"/>
                <p:cNvSpPr>
                  <a:spLocks noChangeShapeType="1"/>
                </p:cNvSpPr>
                <p:nvPr/>
              </p:nvSpPr>
              <p:spPr bwMode="auto">
                <a:xfrm>
                  <a:off x="-1076" y="2630"/>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5" name="Line 866"/>
                <p:cNvSpPr>
                  <a:spLocks noChangeShapeType="1"/>
                </p:cNvSpPr>
                <p:nvPr/>
              </p:nvSpPr>
              <p:spPr bwMode="auto">
                <a:xfrm>
                  <a:off x="-1040" y="261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6" name="Line 867"/>
                <p:cNvSpPr>
                  <a:spLocks noChangeShapeType="1"/>
                </p:cNvSpPr>
                <p:nvPr/>
              </p:nvSpPr>
              <p:spPr bwMode="auto">
                <a:xfrm>
                  <a:off x="-1054" y="2630"/>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7" name="Line 868"/>
                <p:cNvSpPr>
                  <a:spLocks noChangeShapeType="1"/>
                </p:cNvSpPr>
                <p:nvPr/>
              </p:nvSpPr>
              <p:spPr bwMode="auto">
                <a:xfrm>
                  <a:off x="-1020" y="262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8" name="Line 869"/>
                <p:cNvSpPr>
                  <a:spLocks noChangeShapeType="1"/>
                </p:cNvSpPr>
                <p:nvPr/>
              </p:nvSpPr>
              <p:spPr bwMode="auto">
                <a:xfrm>
                  <a:off x="-1036" y="2634"/>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9" name="Line 870"/>
                <p:cNvSpPr>
                  <a:spLocks noChangeShapeType="1"/>
                </p:cNvSpPr>
                <p:nvPr/>
              </p:nvSpPr>
              <p:spPr bwMode="auto">
                <a:xfrm>
                  <a:off x="-1008" y="262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0" name="Line 871"/>
                <p:cNvSpPr>
                  <a:spLocks noChangeShapeType="1"/>
                </p:cNvSpPr>
                <p:nvPr/>
              </p:nvSpPr>
              <p:spPr bwMode="auto">
                <a:xfrm>
                  <a:off x="-1022" y="263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1" name="Line 872"/>
                <p:cNvSpPr>
                  <a:spLocks noChangeShapeType="1"/>
                </p:cNvSpPr>
                <p:nvPr/>
              </p:nvSpPr>
              <p:spPr bwMode="auto">
                <a:xfrm>
                  <a:off x="-1002" y="262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2" name="Line 873"/>
                <p:cNvSpPr>
                  <a:spLocks noChangeShapeType="1"/>
                </p:cNvSpPr>
                <p:nvPr/>
              </p:nvSpPr>
              <p:spPr bwMode="auto">
                <a:xfrm>
                  <a:off x="-1018" y="2634"/>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3" name="Line 874"/>
                <p:cNvSpPr>
                  <a:spLocks noChangeShapeType="1"/>
                </p:cNvSpPr>
                <p:nvPr/>
              </p:nvSpPr>
              <p:spPr bwMode="auto">
                <a:xfrm>
                  <a:off x="-990" y="262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4" name="Line 875"/>
                <p:cNvSpPr>
                  <a:spLocks noChangeShapeType="1"/>
                </p:cNvSpPr>
                <p:nvPr/>
              </p:nvSpPr>
              <p:spPr bwMode="auto">
                <a:xfrm>
                  <a:off x="-1004" y="263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5" name="Line 876"/>
                <p:cNvSpPr>
                  <a:spLocks noChangeShapeType="1"/>
                </p:cNvSpPr>
                <p:nvPr/>
              </p:nvSpPr>
              <p:spPr bwMode="auto">
                <a:xfrm>
                  <a:off x="-982" y="262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6" name="Line 877"/>
                <p:cNvSpPr>
                  <a:spLocks noChangeShapeType="1"/>
                </p:cNvSpPr>
                <p:nvPr/>
              </p:nvSpPr>
              <p:spPr bwMode="auto">
                <a:xfrm>
                  <a:off x="-998" y="263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7" name="Line 878"/>
                <p:cNvSpPr>
                  <a:spLocks noChangeShapeType="1"/>
                </p:cNvSpPr>
                <p:nvPr/>
              </p:nvSpPr>
              <p:spPr bwMode="auto">
                <a:xfrm>
                  <a:off x="-976" y="262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8" name="Line 879"/>
                <p:cNvSpPr>
                  <a:spLocks noChangeShapeType="1"/>
                </p:cNvSpPr>
                <p:nvPr/>
              </p:nvSpPr>
              <p:spPr bwMode="auto">
                <a:xfrm>
                  <a:off x="-992" y="263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9" name="Line 880"/>
                <p:cNvSpPr>
                  <a:spLocks noChangeShapeType="1"/>
                </p:cNvSpPr>
                <p:nvPr/>
              </p:nvSpPr>
              <p:spPr bwMode="auto">
                <a:xfrm>
                  <a:off x="-970" y="262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0" name="Line 881"/>
                <p:cNvSpPr>
                  <a:spLocks noChangeShapeType="1"/>
                </p:cNvSpPr>
                <p:nvPr/>
              </p:nvSpPr>
              <p:spPr bwMode="auto">
                <a:xfrm>
                  <a:off x="-984" y="263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1" name="Line 882"/>
                <p:cNvSpPr>
                  <a:spLocks noChangeShapeType="1"/>
                </p:cNvSpPr>
                <p:nvPr/>
              </p:nvSpPr>
              <p:spPr bwMode="auto">
                <a:xfrm>
                  <a:off x="-964" y="262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2" name="Line 883"/>
                <p:cNvSpPr>
                  <a:spLocks noChangeShapeType="1"/>
                </p:cNvSpPr>
                <p:nvPr/>
              </p:nvSpPr>
              <p:spPr bwMode="auto">
                <a:xfrm>
                  <a:off x="-978" y="263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3" name="Line 884"/>
                <p:cNvSpPr>
                  <a:spLocks noChangeShapeType="1"/>
                </p:cNvSpPr>
                <p:nvPr/>
              </p:nvSpPr>
              <p:spPr bwMode="auto">
                <a:xfrm>
                  <a:off x="-1174" y="261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4" name="Line 885"/>
                <p:cNvSpPr>
                  <a:spLocks noChangeShapeType="1"/>
                </p:cNvSpPr>
                <p:nvPr/>
              </p:nvSpPr>
              <p:spPr bwMode="auto">
                <a:xfrm>
                  <a:off x="-1188" y="262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5" name="Line 886"/>
                <p:cNvSpPr>
                  <a:spLocks noChangeShapeType="1"/>
                </p:cNvSpPr>
                <p:nvPr/>
              </p:nvSpPr>
              <p:spPr bwMode="auto">
                <a:xfrm>
                  <a:off x="-1168" y="261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6" name="Line 887"/>
                <p:cNvSpPr>
                  <a:spLocks noChangeShapeType="1"/>
                </p:cNvSpPr>
                <p:nvPr/>
              </p:nvSpPr>
              <p:spPr bwMode="auto">
                <a:xfrm>
                  <a:off x="-1182" y="262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7" name="Line 888"/>
                <p:cNvSpPr>
                  <a:spLocks noChangeShapeType="1"/>
                </p:cNvSpPr>
                <p:nvPr/>
              </p:nvSpPr>
              <p:spPr bwMode="auto">
                <a:xfrm>
                  <a:off x="-1162" y="261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8" name="Line 889"/>
                <p:cNvSpPr>
                  <a:spLocks noChangeShapeType="1"/>
                </p:cNvSpPr>
                <p:nvPr/>
              </p:nvSpPr>
              <p:spPr bwMode="auto">
                <a:xfrm>
                  <a:off x="-1178" y="262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9" name="Line 890"/>
                <p:cNvSpPr>
                  <a:spLocks noChangeShapeType="1"/>
                </p:cNvSpPr>
                <p:nvPr/>
              </p:nvSpPr>
              <p:spPr bwMode="auto">
                <a:xfrm>
                  <a:off x="-1156" y="261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0" name="Line 891"/>
                <p:cNvSpPr>
                  <a:spLocks noChangeShapeType="1"/>
                </p:cNvSpPr>
                <p:nvPr/>
              </p:nvSpPr>
              <p:spPr bwMode="auto">
                <a:xfrm>
                  <a:off x="-1172" y="262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1" name="Line 892"/>
                <p:cNvSpPr>
                  <a:spLocks noChangeShapeType="1"/>
                </p:cNvSpPr>
                <p:nvPr/>
              </p:nvSpPr>
              <p:spPr bwMode="auto">
                <a:xfrm>
                  <a:off x="-1152" y="261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2" name="Line 893"/>
                <p:cNvSpPr>
                  <a:spLocks noChangeShapeType="1"/>
                </p:cNvSpPr>
                <p:nvPr/>
              </p:nvSpPr>
              <p:spPr bwMode="auto">
                <a:xfrm>
                  <a:off x="-1166" y="262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3" name="Line 894"/>
                <p:cNvSpPr>
                  <a:spLocks noChangeShapeType="1"/>
                </p:cNvSpPr>
                <p:nvPr/>
              </p:nvSpPr>
              <p:spPr bwMode="auto">
                <a:xfrm>
                  <a:off x="-1282" y="259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4" name="Line 895"/>
                <p:cNvSpPr>
                  <a:spLocks noChangeShapeType="1"/>
                </p:cNvSpPr>
                <p:nvPr/>
              </p:nvSpPr>
              <p:spPr bwMode="auto">
                <a:xfrm>
                  <a:off x="-1298" y="260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5" name="Line 896"/>
                <p:cNvSpPr>
                  <a:spLocks noChangeShapeType="1"/>
                </p:cNvSpPr>
                <p:nvPr/>
              </p:nvSpPr>
              <p:spPr bwMode="auto">
                <a:xfrm>
                  <a:off x="-1266" y="259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6" name="Line 897"/>
                <p:cNvSpPr>
                  <a:spLocks noChangeShapeType="1"/>
                </p:cNvSpPr>
                <p:nvPr/>
              </p:nvSpPr>
              <p:spPr bwMode="auto">
                <a:xfrm>
                  <a:off x="-1280" y="260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7" name="Line 898"/>
                <p:cNvSpPr>
                  <a:spLocks noChangeShapeType="1"/>
                </p:cNvSpPr>
                <p:nvPr/>
              </p:nvSpPr>
              <p:spPr bwMode="auto">
                <a:xfrm>
                  <a:off x="-1406" y="258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8" name="Line 899"/>
                <p:cNvSpPr>
                  <a:spLocks noChangeShapeType="1"/>
                </p:cNvSpPr>
                <p:nvPr/>
              </p:nvSpPr>
              <p:spPr bwMode="auto">
                <a:xfrm>
                  <a:off x="-1422" y="259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9" name="Line 900"/>
                <p:cNvSpPr>
                  <a:spLocks noChangeShapeType="1"/>
                </p:cNvSpPr>
                <p:nvPr/>
              </p:nvSpPr>
              <p:spPr bwMode="auto">
                <a:xfrm>
                  <a:off x="-1402" y="258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0" name="Line 901"/>
                <p:cNvSpPr>
                  <a:spLocks noChangeShapeType="1"/>
                </p:cNvSpPr>
                <p:nvPr/>
              </p:nvSpPr>
              <p:spPr bwMode="auto">
                <a:xfrm>
                  <a:off x="-1416" y="259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1" name="Line 902"/>
                <p:cNvSpPr>
                  <a:spLocks noChangeShapeType="1"/>
                </p:cNvSpPr>
                <p:nvPr/>
              </p:nvSpPr>
              <p:spPr bwMode="auto">
                <a:xfrm>
                  <a:off x="-1396" y="258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2" name="Line 903"/>
                <p:cNvSpPr>
                  <a:spLocks noChangeShapeType="1"/>
                </p:cNvSpPr>
                <p:nvPr/>
              </p:nvSpPr>
              <p:spPr bwMode="auto">
                <a:xfrm>
                  <a:off x="-1412" y="259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3" name="Line 904"/>
                <p:cNvSpPr>
                  <a:spLocks noChangeShapeType="1"/>
                </p:cNvSpPr>
                <p:nvPr/>
              </p:nvSpPr>
              <p:spPr bwMode="auto">
                <a:xfrm>
                  <a:off x="-1360" y="2588"/>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4" name="Line 905"/>
                <p:cNvSpPr>
                  <a:spLocks noChangeShapeType="1"/>
                </p:cNvSpPr>
                <p:nvPr/>
              </p:nvSpPr>
              <p:spPr bwMode="auto">
                <a:xfrm>
                  <a:off x="-1376" y="260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5" name="Line 906"/>
                <p:cNvSpPr>
                  <a:spLocks noChangeShapeType="1"/>
                </p:cNvSpPr>
                <p:nvPr/>
              </p:nvSpPr>
              <p:spPr bwMode="auto">
                <a:xfrm>
                  <a:off x="-1356" y="2588"/>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6" name="Line 907"/>
                <p:cNvSpPr>
                  <a:spLocks noChangeShapeType="1"/>
                </p:cNvSpPr>
                <p:nvPr/>
              </p:nvSpPr>
              <p:spPr bwMode="auto">
                <a:xfrm>
                  <a:off x="-1370" y="260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7" name="Line 908"/>
                <p:cNvSpPr>
                  <a:spLocks noChangeShapeType="1"/>
                </p:cNvSpPr>
                <p:nvPr/>
              </p:nvSpPr>
              <p:spPr bwMode="auto">
                <a:xfrm>
                  <a:off x="-1350" y="2588"/>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8" name="Line 909"/>
                <p:cNvSpPr>
                  <a:spLocks noChangeShapeType="1"/>
                </p:cNvSpPr>
                <p:nvPr/>
              </p:nvSpPr>
              <p:spPr bwMode="auto">
                <a:xfrm>
                  <a:off x="-1366" y="2604"/>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9" name="Line 910"/>
                <p:cNvSpPr>
                  <a:spLocks noChangeShapeType="1"/>
                </p:cNvSpPr>
                <p:nvPr/>
              </p:nvSpPr>
              <p:spPr bwMode="auto">
                <a:xfrm>
                  <a:off x="-1436" y="258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0" name="Line 911"/>
                <p:cNvSpPr>
                  <a:spLocks noChangeShapeType="1"/>
                </p:cNvSpPr>
                <p:nvPr/>
              </p:nvSpPr>
              <p:spPr bwMode="auto">
                <a:xfrm>
                  <a:off x="-1450" y="259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1" name="Line 912"/>
                <p:cNvSpPr>
                  <a:spLocks noChangeShapeType="1"/>
                </p:cNvSpPr>
                <p:nvPr/>
              </p:nvSpPr>
              <p:spPr bwMode="auto">
                <a:xfrm>
                  <a:off x="-1430" y="258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2" name="Line 913"/>
                <p:cNvSpPr>
                  <a:spLocks noChangeShapeType="1"/>
                </p:cNvSpPr>
                <p:nvPr/>
              </p:nvSpPr>
              <p:spPr bwMode="auto">
                <a:xfrm>
                  <a:off x="-1446" y="259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3" name="Line 914"/>
                <p:cNvSpPr>
                  <a:spLocks noChangeShapeType="1"/>
                </p:cNvSpPr>
                <p:nvPr/>
              </p:nvSpPr>
              <p:spPr bwMode="auto">
                <a:xfrm>
                  <a:off x="-1380" y="258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4" name="Line 915"/>
                <p:cNvSpPr>
                  <a:spLocks noChangeShapeType="1"/>
                </p:cNvSpPr>
                <p:nvPr/>
              </p:nvSpPr>
              <p:spPr bwMode="auto">
                <a:xfrm>
                  <a:off x="-1394" y="259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5" name="Line 916"/>
                <p:cNvSpPr>
                  <a:spLocks noChangeShapeType="1"/>
                </p:cNvSpPr>
                <p:nvPr/>
              </p:nvSpPr>
              <p:spPr bwMode="auto">
                <a:xfrm>
                  <a:off x="-1374" y="258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6" name="Line 917"/>
                <p:cNvSpPr>
                  <a:spLocks noChangeShapeType="1"/>
                </p:cNvSpPr>
                <p:nvPr/>
              </p:nvSpPr>
              <p:spPr bwMode="auto">
                <a:xfrm>
                  <a:off x="-1390" y="259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7" name="Line 918"/>
                <p:cNvSpPr>
                  <a:spLocks noChangeShapeType="1"/>
                </p:cNvSpPr>
                <p:nvPr/>
              </p:nvSpPr>
              <p:spPr bwMode="auto">
                <a:xfrm>
                  <a:off x="-2376" y="2496"/>
                  <a:ext cx="0" cy="0"/>
                </a:xfrm>
                <a:prstGeom prst="line">
                  <a:avLst/>
                </a:prstGeom>
                <a:noFill/>
                <a:ln w="6350">
                  <a:solidFill>
                    <a:srgbClr val="00DB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8" name="Freeform 919"/>
                <p:cNvSpPr>
                  <a:spLocks/>
                </p:cNvSpPr>
                <p:nvPr/>
              </p:nvSpPr>
              <p:spPr bwMode="auto">
                <a:xfrm>
                  <a:off x="-2304" y="2410"/>
                  <a:ext cx="1892" cy="266"/>
                </a:xfrm>
                <a:custGeom>
                  <a:avLst/>
                  <a:gdLst>
                    <a:gd name="T0" fmla="*/ 30 w 1892"/>
                    <a:gd name="T1" fmla="*/ 0 h 266"/>
                    <a:gd name="T2" fmla="*/ 96 w 1892"/>
                    <a:gd name="T3" fmla="*/ 6 h 266"/>
                    <a:gd name="T4" fmla="*/ 136 w 1892"/>
                    <a:gd name="T5" fmla="*/ 10 h 266"/>
                    <a:gd name="T6" fmla="*/ 148 w 1892"/>
                    <a:gd name="T7" fmla="*/ 16 h 266"/>
                    <a:gd name="T8" fmla="*/ 158 w 1892"/>
                    <a:gd name="T9" fmla="*/ 20 h 266"/>
                    <a:gd name="T10" fmla="*/ 192 w 1892"/>
                    <a:gd name="T11" fmla="*/ 30 h 266"/>
                    <a:gd name="T12" fmla="*/ 232 w 1892"/>
                    <a:gd name="T13" fmla="*/ 32 h 266"/>
                    <a:gd name="T14" fmla="*/ 244 w 1892"/>
                    <a:gd name="T15" fmla="*/ 38 h 266"/>
                    <a:gd name="T16" fmla="*/ 268 w 1892"/>
                    <a:gd name="T17" fmla="*/ 44 h 266"/>
                    <a:gd name="T18" fmla="*/ 302 w 1892"/>
                    <a:gd name="T19" fmla="*/ 50 h 266"/>
                    <a:gd name="T20" fmla="*/ 314 w 1892"/>
                    <a:gd name="T21" fmla="*/ 56 h 266"/>
                    <a:gd name="T22" fmla="*/ 320 w 1892"/>
                    <a:gd name="T23" fmla="*/ 62 h 266"/>
                    <a:gd name="T24" fmla="*/ 332 w 1892"/>
                    <a:gd name="T25" fmla="*/ 66 h 266"/>
                    <a:gd name="T26" fmla="*/ 338 w 1892"/>
                    <a:gd name="T27" fmla="*/ 72 h 266"/>
                    <a:gd name="T28" fmla="*/ 348 w 1892"/>
                    <a:gd name="T29" fmla="*/ 78 h 266"/>
                    <a:gd name="T30" fmla="*/ 364 w 1892"/>
                    <a:gd name="T31" fmla="*/ 90 h 266"/>
                    <a:gd name="T32" fmla="*/ 374 w 1892"/>
                    <a:gd name="T33" fmla="*/ 96 h 266"/>
                    <a:gd name="T34" fmla="*/ 404 w 1892"/>
                    <a:gd name="T35" fmla="*/ 104 h 266"/>
                    <a:gd name="T36" fmla="*/ 420 w 1892"/>
                    <a:gd name="T37" fmla="*/ 108 h 266"/>
                    <a:gd name="T38" fmla="*/ 434 w 1892"/>
                    <a:gd name="T39" fmla="*/ 112 h 266"/>
                    <a:gd name="T40" fmla="*/ 464 w 1892"/>
                    <a:gd name="T41" fmla="*/ 116 h 266"/>
                    <a:gd name="T42" fmla="*/ 508 w 1892"/>
                    <a:gd name="T43" fmla="*/ 120 h 266"/>
                    <a:gd name="T44" fmla="*/ 550 w 1892"/>
                    <a:gd name="T45" fmla="*/ 124 h 266"/>
                    <a:gd name="T46" fmla="*/ 566 w 1892"/>
                    <a:gd name="T47" fmla="*/ 130 h 266"/>
                    <a:gd name="T48" fmla="*/ 586 w 1892"/>
                    <a:gd name="T49" fmla="*/ 140 h 266"/>
                    <a:gd name="T50" fmla="*/ 606 w 1892"/>
                    <a:gd name="T51" fmla="*/ 146 h 266"/>
                    <a:gd name="T52" fmla="*/ 678 w 1892"/>
                    <a:gd name="T53" fmla="*/ 152 h 266"/>
                    <a:gd name="T54" fmla="*/ 744 w 1892"/>
                    <a:gd name="T55" fmla="*/ 158 h 266"/>
                    <a:gd name="T56" fmla="*/ 762 w 1892"/>
                    <a:gd name="T57" fmla="*/ 168 h 266"/>
                    <a:gd name="T58" fmla="*/ 788 w 1892"/>
                    <a:gd name="T59" fmla="*/ 170 h 266"/>
                    <a:gd name="T60" fmla="*/ 832 w 1892"/>
                    <a:gd name="T61" fmla="*/ 182 h 266"/>
                    <a:gd name="T62" fmla="*/ 928 w 1892"/>
                    <a:gd name="T63" fmla="*/ 188 h 266"/>
                    <a:gd name="T64" fmla="*/ 978 w 1892"/>
                    <a:gd name="T65" fmla="*/ 194 h 266"/>
                    <a:gd name="T66" fmla="*/ 1098 w 1892"/>
                    <a:gd name="T67" fmla="*/ 196 h 266"/>
                    <a:gd name="T68" fmla="*/ 1134 w 1892"/>
                    <a:gd name="T69" fmla="*/ 204 h 266"/>
                    <a:gd name="T70" fmla="*/ 1222 w 1892"/>
                    <a:gd name="T71" fmla="*/ 216 h 266"/>
                    <a:gd name="T72" fmla="*/ 1352 w 1892"/>
                    <a:gd name="T73" fmla="*/ 220 h 266"/>
                    <a:gd name="T74" fmla="*/ 1368 w 1892"/>
                    <a:gd name="T75" fmla="*/ 232 h 266"/>
                    <a:gd name="T76" fmla="*/ 1558 w 1892"/>
                    <a:gd name="T77" fmla="*/ 238 h 266"/>
                    <a:gd name="T78" fmla="*/ 1606 w 1892"/>
                    <a:gd name="T79" fmla="*/ 250 h 266"/>
                    <a:gd name="T80" fmla="*/ 1892 w 1892"/>
                    <a:gd name="T81"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2" h="266">
                      <a:moveTo>
                        <a:pt x="0" y="0"/>
                      </a:moveTo>
                      <a:lnTo>
                        <a:pt x="30" y="0"/>
                      </a:lnTo>
                      <a:lnTo>
                        <a:pt x="30" y="6"/>
                      </a:lnTo>
                      <a:lnTo>
                        <a:pt x="96" y="6"/>
                      </a:lnTo>
                      <a:lnTo>
                        <a:pt x="96" y="10"/>
                      </a:lnTo>
                      <a:lnTo>
                        <a:pt x="136" y="10"/>
                      </a:lnTo>
                      <a:lnTo>
                        <a:pt x="136" y="16"/>
                      </a:lnTo>
                      <a:lnTo>
                        <a:pt x="148" y="16"/>
                      </a:lnTo>
                      <a:lnTo>
                        <a:pt x="148" y="20"/>
                      </a:lnTo>
                      <a:lnTo>
                        <a:pt x="158" y="20"/>
                      </a:lnTo>
                      <a:lnTo>
                        <a:pt x="158" y="30"/>
                      </a:lnTo>
                      <a:lnTo>
                        <a:pt x="192" y="30"/>
                      </a:lnTo>
                      <a:lnTo>
                        <a:pt x="192" y="32"/>
                      </a:lnTo>
                      <a:lnTo>
                        <a:pt x="232" y="32"/>
                      </a:lnTo>
                      <a:lnTo>
                        <a:pt x="232" y="38"/>
                      </a:lnTo>
                      <a:lnTo>
                        <a:pt x="244" y="38"/>
                      </a:lnTo>
                      <a:lnTo>
                        <a:pt x="244" y="44"/>
                      </a:lnTo>
                      <a:lnTo>
                        <a:pt x="268" y="44"/>
                      </a:lnTo>
                      <a:lnTo>
                        <a:pt x="268" y="50"/>
                      </a:lnTo>
                      <a:lnTo>
                        <a:pt x="302" y="50"/>
                      </a:lnTo>
                      <a:lnTo>
                        <a:pt x="302" y="56"/>
                      </a:lnTo>
                      <a:lnTo>
                        <a:pt x="314" y="56"/>
                      </a:lnTo>
                      <a:lnTo>
                        <a:pt x="314" y="62"/>
                      </a:lnTo>
                      <a:lnTo>
                        <a:pt x="320" y="62"/>
                      </a:lnTo>
                      <a:lnTo>
                        <a:pt x="320" y="66"/>
                      </a:lnTo>
                      <a:lnTo>
                        <a:pt x="332" y="66"/>
                      </a:lnTo>
                      <a:lnTo>
                        <a:pt x="332" y="72"/>
                      </a:lnTo>
                      <a:lnTo>
                        <a:pt x="338" y="72"/>
                      </a:lnTo>
                      <a:lnTo>
                        <a:pt x="338" y="78"/>
                      </a:lnTo>
                      <a:lnTo>
                        <a:pt x="348" y="78"/>
                      </a:lnTo>
                      <a:lnTo>
                        <a:pt x="348" y="90"/>
                      </a:lnTo>
                      <a:lnTo>
                        <a:pt x="364" y="90"/>
                      </a:lnTo>
                      <a:lnTo>
                        <a:pt x="364" y="96"/>
                      </a:lnTo>
                      <a:lnTo>
                        <a:pt x="374" y="96"/>
                      </a:lnTo>
                      <a:lnTo>
                        <a:pt x="374" y="104"/>
                      </a:lnTo>
                      <a:lnTo>
                        <a:pt x="404" y="104"/>
                      </a:lnTo>
                      <a:lnTo>
                        <a:pt x="404" y="108"/>
                      </a:lnTo>
                      <a:lnTo>
                        <a:pt x="420" y="108"/>
                      </a:lnTo>
                      <a:lnTo>
                        <a:pt x="420" y="112"/>
                      </a:lnTo>
                      <a:lnTo>
                        <a:pt x="434" y="112"/>
                      </a:lnTo>
                      <a:lnTo>
                        <a:pt x="434" y="116"/>
                      </a:lnTo>
                      <a:lnTo>
                        <a:pt x="464" y="116"/>
                      </a:lnTo>
                      <a:lnTo>
                        <a:pt x="464" y="120"/>
                      </a:lnTo>
                      <a:lnTo>
                        <a:pt x="508" y="120"/>
                      </a:lnTo>
                      <a:lnTo>
                        <a:pt x="508" y="124"/>
                      </a:lnTo>
                      <a:lnTo>
                        <a:pt x="550" y="124"/>
                      </a:lnTo>
                      <a:lnTo>
                        <a:pt x="550" y="130"/>
                      </a:lnTo>
                      <a:lnTo>
                        <a:pt x="566" y="130"/>
                      </a:lnTo>
                      <a:lnTo>
                        <a:pt x="566" y="140"/>
                      </a:lnTo>
                      <a:lnTo>
                        <a:pt x="586" y="140"/>
                      </a:lnTo>
                      <a:lnTo>
                        <a:pt x="586" y="146"/>
                      </a:lnTo>
                      <a:lnTo>
                        <a:pt x="606" y="146"/>
                      </a:lnTo>
                      <a:lnTo>
                        <a:pt x="606" y="152"/>
                      </a:lnTo>
                      <a:lnTo>
                        <a:pt x="678" y="152"/>
                      </a:lnTo>
                      <a:lnTo>
                        <a:pt x="678" y="158"/>
                      </a:lnTo>
                      <a:lnTo>
                        <a:pt x="744" y="158"/>
                      </a:lnTo>
                      <a:lnTo>
                        <a:pt x="744" y="168"/>
                      </a:lnTo>
                      <a:lnTo>
                        <a:pt x="762" y="168"/>
                      </a:lnTo>
                      <a:lnTo>
                        <a:pt x="762" y="170"/>
                      </a:lnTo>
                      <a:lnTo>
                        <a:pt x="788" y="170"/>
                      </a:lnTo>
                      <a:lnTo>
                        <a:pt x="788" y="182"/>
                      </a:lnTo>
                      <a:lnTo>
                        <a:pt x="832" y="182"/>
                      </a:lnTo>
                      <a:lnTo>
                        <a:pt x="832" y="188"/>
                      </a:lnTo>
                      <a:lnTo>
                        <a:pt x="928" y="188"/>
                      </a:lnTo>
                      <a:lnTo>
                        <a:pt x="928" y="194"/>
                      </a:lnTo>
                      <a:lnTo>
                        <a:pt x="978" y="194"/>
                      </a:lnTo>
                      <a:lnTo>
                        <a:pt x="978" y="196"/>
                      </a:lnTo>
                      <a:lnTo>
                        <a:pt x="1098" y="196"/>
                      </a:lnTo>
                      <a:lnTo>
                        <a:pt x="1098" y="204"/>
                      </a:lnTo>
                      <a:lnTo>
                        <a:pt x="1134" y="204"/>
                      </a:lnTo>
                      <a:lnTo>
                        <a:pt x="1134" y="216"/>
                      </a:lnTo>
                      <a:lnTo>
                        <a:pt x="1222" y="216"/>
                      </a:lnTo>
                      <a:lnTo>
                        <a:pt x="1222" y="220"/>
                      </a:lnTo>
                      <a:lnTo>
                        <a:pt x="1352" y="220"/>
                      </a:lnTo>
                      <a:lnTo>
                        <a:pt x="1352" y="232"/>
                      </a:lnTo>
                      <a:lnTo>
                        <a:pt x="1368" y="232"/>
                      </a:lnTo>
                      <a:lnTo>
                        <a:pt x="1368" y="238"/>
                      </a:lnTo>
                      <a:lnTo>
                        <a:pt x="1558" y="238"/>
                      </a:lnTo>
                      <a:lnTo>
                        <a:pt x="1558" y="250"/>
                      </a:lnTo>
                      <a:lnTo>
                        <a:pt x="1606" y="250"/>
                      </a:lnTo>
                      <a:lnTo>
                        <a:pt x="1606" y="266"/>
                      </a:lnTo>
                      <a:lnTo>
                        <a:pt x="1892" y="266"/>
                      </a:lnTo>
                    </a:path>
                  </a:pathLst>
                </a:custGeom>
                <a:noFill/>
                <a:ln w="6350">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9" name="Freeform 920"/>
                <p:cNvSpPr>
                  <a:spLocks/>
                </p:cNvSpPr>
                <p:nvPr/>
              </p:nvSpPr>
              <p:spPr bwMode="auto">
                <a:xfrm>
                  <a:off x="-2340" y="2410"/>
                  <a:ext cx="1900" cy="344"/>
                </a:xfrm>
                <a:custGeom>
                  <a:avLst/>
                  <a:gdLst>
                    <a:gd name="T0" fmla="*/ 42 w 1900"/>
                    <a:gd name="T1" fmla="*/ 0 h 344"/>
                    <a:gd name="T2" fmla="*/ 60 w 1900"/>
                    <a:gd name="T3" fmla="*/ 6 h 344"/>
                    <a:gd name="T4" fmla="*/ 82 w 1900"/>
                    <a:gd name="T5" fmla="*/ 12 h 344"/>
                    <a:gd name="T6" fmla="*/ 108 w 1900"/>
                    <a:gd name="T7" fmla="*/ 16 h 344"/>
                    <a:gd name="T8" fmla="*/ 156 w 1900"/>
                    <a:gd name="T9" fmla="*/ 22 h 344"/>
                    <a:gd name="T10" fmla="*/ 174 w 1900"/>
                    <a:gd name="T11" fmla="*/ 28 h 344"/>
                    <a:gd name="T12" fmla="*/ 184 w 1900"/>
                    <a:gd name="T13" fmla="*/ 34 h 344"/>
                    <a:gd name="T14" fmla="*/ 190 w 1900"/>
                    <a:gd name="T15" fmla="*/ 40 h 344"/>
                    <a:gd name="T16" fmla="*/ 196 w 1900"/>
                    <a:gd name="T17" fmla="*/ 46 h 344"/>
                    <a:gd name="T18" fmla="*/ 224 w 1900"/>
                    <a:gd name="T19" fmla="*/ 50 h 344"/>
                    <a:gd name="T20" fmla="*/ 250 w 1900"/>
                    <a:gd name="T21" fmla="*/ 56 h 344"/>
                    <a:gd name="T22" fmla="*/ 270 w 1900"/>
                    <a:gd name="T23" fmla="*/ 62 h 344"/>
                    <a:gd name="T24" fmla="*/ 286 w 1900"/>
                    <a:gd name="T25" fmla="*/ 68 h 344"/>
                    <a:gd name="T26" fmla="*/ 322 w 1900"/>
                    <a:gd name="T27" fmla="*/ 74 h 344"/>
                    <a:gd name="T28" fmla="*/ 354 w 1900"/>
                    <a:gd name="T29" fmla="*/ 78 h 344"/>
                    <a:gd name="T30" fmla="*/ 372 w 1900"/>
                    <a:gd name="T31" fmla="*/ 84 h 344"/>
                    <a:gd name="T32" fmla="*/ 382 w 1900"/>
                    <a:gd name="T33" fmla="*/ 90 h 344"/>
                    <a:gd name="T34" fmla="*/ 394 w 1900"/>
                    <a:gd name="T35" fmla="*/ 96 h 344"/>
                    <a:gd name="T36" fmla="*/ 410 w 1900"/>
                    <a:gd name="T37" fmla="*/ 102 h 344"/>
                    <a:gd name="T38" fmla="*/ 430 w 1900"/>
                    <a:gd name="T39" fmla="*/ 108 h 344"/>
                    <a:gd name="T40" fmla="*/ 448 w 1900"/>
                    <a:gd name="T41" fmla="*/ 112 h 344"/>
                    <a:gd name="T42" fmla="*/ 462 w 1900"/>
                    <a:gd name="T43" fmla="*/ 118 h 344"/>
                    <a:gd name="T44" fmla="*/ 476 w 1900"/>
                    <a:gd name="T45" fmla="*/ 124 h 344"/>
                    <a:gd name="T46" fmla="*/ 512 w 1900"/>
                    <a:gd name="T47" fmla="*/ 128 h 344"/>
                    <a:gd name="T48" fmla="*/ 520 w 1900"/>
                    <a:gd name="T49" fmla="*/ 132 h 344"/>
                    <a:gd name="T50" fmla="*/ 558 w 1900"/>
                    <a:gd name="T51" fmla="*/ 138 h 344"/>
                    <a:gd name="T52" fmla="*/ 578 w 1900"/>
                    <a:gd name="T53" fmla="*/ 144 h 344"/>
                    <a:gd name="T54" fmla="*/ 586 w 1900"/>
                    <a:gd name="T55" fmla="*/ 148 h 344"/>
                    <a:gd name="T56" fmla="*/ 598 w 1900"/>
                    <a:gd name="T57" fmla="*/ 154 h 344"/>
                    <a:gd name="T58" fmla="*/ 610 w 1900"/>
                    <a:gd name="T59" fmla="*/ 162 h 344"/>
                    <a:gd name="T60" fmla="*/ 616 w 1900"/>
                    <a:gd name="T61" fmla="*/ 164 h 344"/>
                    <a:gd name="T62" fmla="*/ 634 w 1900"/>
                    <a:gd name="T63" fmla="*/ 170 h 344"/>
                    <a:gd name="T64" fmla="*/ 658 w 1900"/>
                    <a:gd name="T65" fmla="*/ 174 h 344"/>
                    <a:gd name="T66" fmla="*/ 682 w 1900"/>
                    <a:gd name="T67" fmla="*/ 182 h 344"/>
                    <a:gd name="T68" fmla="*/ 728 w 1900"/>
                    <a:gd name="T69" fmla="*/ 186 h 344"/>
                    <a:gd name="T70" fmla="*/ 762 w 1900"/>
                    <a:gd name="T71" fmla="*/ 194 h 344"/>
                    <a:gd name="T72" fmla="*/ 788 w 1900"/>
                    <a:gd name="T73" fmla="*/ 200 h 344"/>
                    <a:gd name="T74" fmla="*/ 796 w 1900"/>
                    <a:gd name="T75" fmla="*/ 208 h 344"/>
                    <a:gd name="T76" fmla="*/ 818 w 1900"/>
                    <a:gd name="T77" fmla="*/ 216 h 344"/>
                    <a:gd name="T78" fmla="*/ 846 w 1900"/>
                    <a:gd name="T79" fmla="*/ 220 h 344"/>
                    <a:gd name="T80" fmla="*/ 892 w 1900"/>
                    <a:gd name="T81" fmla="*/ 226 h 344"/>
                    <a:gd name="T82" fmla="*/ 974 w 1900"/>
                    <a:gd name="T83" fmla="*/ 226 h 344"/>
                    <a:gd name="T84" fmla="*/ 1030 w 1900"/>
                    <a:gd name="T85" fmla="*/ 238 h 344"/>
                    <a:gd name="T86" fmla="*/ 1044 w 1900"/>
                    <a:gd name="T87" fmla="*/ 244 h 344"/>
                    <a:gd name="T88" fmla="*/ 1132 w 1900"/>
                    <a:gd name="T89" fmla="*/ 248 h 344"/>
                    <a:gd name="T90" fmla="*/ 1254 w 1900"/>
                    <a:gd name="T91" fmla="*/ 254 h 344"/>
                    <a:gd name="T92" fmla="*/ 1296 w 1900"/>
                    <a:gd name="T93" fmla="*/ 260 h 344"/>
                    <a:gd name="T94" fmla="*/ 1316 w 1900"/>
                    <a:gd name="T95" fmla="*/ 266 h 344"/>
                    <a:gd name="T96" fmla="*/ 1418 w 1900"/>
                    <a:gd name="T97" fmla="*/ 272 h 344"/>
                    <a:gd name="T98" fmla="*/ 1552 w 1900"/>
                    <a:gd name="T99" fmla="*/ 278 h 344"/>
                    <a:gd name="T100" fmla="*/ 1600 w 1900"/>
                    <a:gd name="T101" fmla="*/ 290 h 344"/>
                    <a:gd name="T102" fmla="*/ 1800 w 1900"/>
                    <a:gd name="T103" fmla="*/ 300 h 344"/>
                    <a:gd name="T104" fmla="*/ 1900 w 1900"/>
                    <a:gd name="T105"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0" h="344">
                      <a:moveTo>
                        <a:pt x="0" y="0"/>
                      </a:moveTo>
                      <a:lnTo>
                        <a:pt x="42" y="0"/>
                      </a:lnTo>
                      <a:lnTo>
                        <a:pt x="42" y="6"/>
                      </a:lnTo>
                      <a:lnTo>
                        <a:pt x="60" y="6"/>
                      </a:lnTo>
                      <a:lnTo>
                        <a:pt x="60" y="12"/>
                      </a:lnTo>
                      <a:lnTo>
                        <a:pt x="82" y="12"/>
                      </a:lnTo>
                      <a:lnTo>
                        <a:pt x="82" y="16"/>
                      </a:lnTo>
                      <a:lnTo>
                        <a:pt x="108" y="16"/>
                      </a:lnTo>
                      <a:lnTo>
                        <a:pt x="108" y="22"/>
                      </a:lnTo>
                      <a:lnTo>
                        <a:pt x="156" y="22"/>
                      </a:lnTo>
                      <a:lnTo>
                        <a:pt x="156" y="28"/>
                      </a:lnTo>
                      <a:lnTo>
                        <a:pt x="174" y="28"/>
                      </a:lnTo>
                      <a:lnTo>
                        <a:pt x="174" y="34"/>
                      </a:lnTo>
                      <a:lnTo>
                        <a:pt x="184" y="34"/>
                      </a:lnTo>
                      <a:lnTo>
                        <a:pt x="184" y="40"/>
                      </a:lnTo>
                      <a:lnTo>
                        <a:pt x="190" y="40"/>
                      </a:lnTo>
                      <a:lnTo>
                        <a:pt x="196" y="40"/>
                      </a:lnTo>
                      <a:lnTo>
                        <a:pt x="196" y="46"/>
                      </a:lnTo>
                      <a:lnTo>
                        <a:pt x="224" y="46"/>
                      </a:lnTo>
                      <a:lnTo>
                        <a:pt x="224" y="50"/>
                      </a:lnTo>
                      <a:lnTo>
                        <a:pt x="250" y="50"/>
                      </a:lnTo>
                      <a:lnTo>
                        <a:pt x="250" y="56"/>
                      </a:lnTo>
                      <a:lnTo>
                        <a:pt x="270" y="56"/>
                      </a:lnTo>
                      <a:lnTo>
                        <a:pt x="270" y="62"/>
                      </a:lnTo>
                      <a:lnTo>
                        <a:pt x="286" y="62"/>
                      </a:lnTo>
                      <a:lnTo>
                        <a:pt x="286" y="68"/>
                      </a:lnTo>
                      <a:lnTo>
                        <a:pt x="322" y="68"/>
                      </a:lnTo>
                      <a:lnTo>
                        <a:pt x="322" y="74"/>
                      </a:lnTo>
                      <a:lnTo>
                        <a:pt x="354" y="74"/>
                      </a:lnTo>
                      <a:lnTo>
                        <a:pt x="354" y="78"/>
                      </a:lnTo>
                      <a:lnTo>
                        <a:pt x="372" y="78"/>
                      </a:lnTo>
                      <a:lnTo>
                        <a:pt x="372" y="84"/>
                      </a:lnTo>
                      <a:lnTo>
                        <a:pt x="382" y="84"/>
                      </a:lnTo>
                      <a:lnTo>
                        <a:pt x="382" y="90"/>
                      </a:lnTo>
                      <a:lnTo>
                        <a:pt x="394" y="90"/>
                      </a:lnTo>
                      <a:lnTo>
                        <a:pt x="394" y="96"/>
                      </a:lnTo>
                      <a:lnTo>
                        <a:pt x="410" y="96"/>
                      </a:lnTo>
                      <a:lnTo>
                        <a:pt x="410" y="102"/>
                      </a:lnTo>
                      <a:lnTo>
                        <a:pt x="430" y="102"/>
                      </a:lnTo>
                      <a:lnTo>
                        <a:pt x="430" y="108"/>
                      </a:lnTo>
                      <a:lnTo>
                        <a:pt x="448" y="108"/>
                      </a:lnTo>
                      <a:lnTo>
                        <a:pt x="448" y="112"/>
                      </a:lnTo>
                      <a:lnTo>
                        <a:pt x="462" y="112"/>
                      </a:lnTo>
                      <a:lnTo>
                        <a:pt x="462" y="118"/>
                      </a:lnTo>
                      <a:lnTo>
                        <a:pt x="476" y="118"/>
                      </a:lnTo>
                      <a:lnTo>
                        <a:pt x="476" y="124"/>
                      </a:lnTo>
                      <a:lnTo>
                        <a:pt x="512" y="124"/>
                      </a:lnTo>
                      <a:lnTo>
                        <a:pt x="512" y="128"/>
                      </a:lnTo>
                      <a:lnTo>
                        <a:pt x="520" y="128"/>
                      </a:lnTo>
                      <a:lnTo>
                        <a:pt x="520" y="132"/>
                      </a:lnTo>
                      <a:lnTo>
                        <a:pt x="558" y="132"/>
                      </a:lnTo>
                      <a:lnTo>
                        <a:pt x="558" y="138"/>
                      </a:lnTo>
                      <a:lnTo>
                        <a:pt x="578" y="138"/>
                      </a:lnTo>
                      <a:lnTo>
                        <a:pt x="578" y="144"/>
                      </a:lnTo>
                      <a:lnTo>
                        <a:pt x="586" y="144"/>
                      </a:lnTo>
                      <a:lnTo>
                        <a:pt x="586" y="148"/>
                      </a:lnTo>
                      <a:lnTo>
                        <a:pt x="598" y="148"/>
                      </a:lnTo>
                      <a:lnTo>
                        <a:pt x="598" y="154"/>
                      </a:lnTo>
                      <a:lnTo>
                        <a:pt x="610" y="154"/>
                      </a:lnTo>
                      <a:lnTo>
                        <a:pt x="610" y="162"/>
                      </a:lnTo>
                      <a:lnTo>
                        <a:pt x="616" y="162"/>
                      </a:lnTo>
                      <a:lnTo>
                        <a:pt x="616" y="164"/>
                      </a:lnTo>
                      <a:lnTo>
                        <a:pt x="634" y="164"/>
                      </a:lnTo>
                      <a:lnTo>
                        <a:pt x="634" y="170"/>
                      </a:lnTo>
                      <a:lnTo>
                        <a:pt x="658" y="170"/>
                      </a:lnTo>
                      <a:lnTo>
                        <a:pt x="658" y="174"/>
                      </a:lnTo>
                      <a:lnTo>
                        <a:pt x="682" y="174"/>
                      </a:lnTo>
                      <a:lnTo>
                        <a:pt x="682" y="182"/>
                      </a:lnTo>
                      <a:lnTo>
                        <a:pt x="728" y="182"/>
                      </a:lnTo>
                      <a:lnTo>
                        <a:pt x="728" y="186"/>
                      </a:lnTo>
                      <a:lnTo>
                        <a:pt x="762" y="186"/>
                      </a:lnTo>
                      <a:lnTo>
                        <a:pt x="762" y="194"/>
                      </a:lnTo>
                      <a:lnTo>
                        <a:pt x="788" y="194"/>
                      </a:lnTo>
                      <a:lnTo>
                        <a:pt x="788" y="200"/>
                      </a:lnTo>
                      <a:lnTo>
                        <a:pt x="796" y="200"/>
                      </a:lnTo>
                      <a:lnTo>
                        <a:pt x="796" y="208"/>
                      </a:lnTo>
                      <a:lnTo>
                        <a:pt x="818" y="208"/>
                      </a:lnTo>
                      <a:lnTo>
                        <a:pt x="818" y="216"/>
                      </a:lnTo>
                      <a:lnTo>
                        <a:pt x="846" y="216"/>
                      </a:lnTo>
                      <a:lnTo>
                        <a:pt x="846" y="220"/>
                      </a:lnTo>
                      <a:lnTo>
                        <a:pt x="892" y="220"/>
                      </a:lnTo>
                      <a:lnTo>
                        <a:pt x="892" y="226"/>
                      </a:lnTo>
                      <a:lnTo>
                        <a:pt x="938" y="226"/>
                      </a:lnTo>
                      <a:lnTo>
                        <a:pt x="974" y="226"/>
                      </a:lnTo>
                      <a:lnTo>
                        <a:pt x="974" y="238"/>
                      </a:lnTo>
                      <a:lnTo>
                        <a:pt x="1030" y="238"/>
                      </a:lnTo>
                      <a:lnTo>
                        <a:pt x="1030" y="244"/>
                      </a:lnTo>
                      <a:lnTo>
                        <a:pt x="1044" y="244"/>
                      </a:lnTo>
                      <a:lnTo>
                        <a:pt x="1044" y="248"/>
                      </a:lnTo>
                      <a:lnTo>
                        <a:pt x="1132" y="248"/>
                      </a:lnTo>
                      <a:lnTo>
                        <a:pt x="1132" y="254"/>
                      </a:lnTo>
                      <a:lnTo>
                        <a:pt x="1254" y="254"/>
                      </a:lnTo>
                      <a:lnTo>
                        <a:pt x="1254" y="260"/>
                      </a:lnTo>
                      <a:lnTo>
                        <a:pt x="1296" y="260"/>
                      </a:lnTo>
                      <a:lnTo>
                        <a:pt x="1296" y="266"/>
                      </a:lnTo>
                      <a:lnTo>
                        <a:pt x="1316" y="266"/>
                      </a:lnTo>
                      <a:lnTo>
                        <a:pt x="1316" y="272"/>
                      </a:lnTo>
                      <a:lnTo>
                        <a:pt x="1418" y="272"/>
                      </a:lnTo>
                      <a:lnTo>
                        <a:pt x="1418" y="278"/>
                      </a:lnTo>
                      <a:lnTo>
                        <a:pt x="1552" y="278"/>
                      </a:lnTo>
                      <a:lnTo>
                        <a:pt x="1552" y="290"/>
                      </a:lnTo>
                      <a:lnTo>
                        <a:pt x="1600" y="290"/>
                      </a:lnTo>
                      <a:lnTo>
                        <a:pt x="1600" y="300"/>
                      </a:lnTo>
                      <a:lnTo>
                        <a:pt x="1800" y="300"/>
                      </a:lnTo>
                      <a:lnTo>
                        <a:pt x="1800" y="344"/>
                      </a:lnTo>
                      <a:lnTo>
                        <a:pt x="1900" y="344"/>
                      </a:lnTo>
                    </a:path>
                  </a:pathLst>
                </a:custGeom>
                <a:noFill/>
                <a:ln w="63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0" name="Line 921"/>
                <p:cNvSpPr>
                  <a:spLocks noChangeShapeType="1"/>
                </p:cNvSpPr>
                <p:nvPr/>
              </p:nvSpPr>
              <p:spPr bwMode="auto">
                <a:xfrm>
                  <a:off x="-2332" y="2392"/>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1" name="Line 922"/>
                <p:cNvSpPr>
                  <a:spLocks noChangeShapeType="1"/>
                </p:cNvSpPr>
                <p:nvPr/>
              </p:nvSpPr>
              <p:spPr bwMode="auto">
                <a:xfrm>
                  <a:off x="-2346" y="2408"/>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2" name="Line 923"/>
                <p:cNvSpPr>
                  <a:spLocks noChangeShapeType="1"/>
                </p:cNvSpPr>
                <p:nvPr/>
              </p:nvSpPr>
              <p:spPr bwMode="auto">
                <a:xfrm>
                  <a:off x="-2318" y="2392"/>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3" name="Line 924"/>
                <p:cNvSpPr>
                  <a:spLocks noChangeShapeType="1"/>
                </p:cNvSpPr>
                <p:nvPr/>
              </p:nvSpPr>
              <p:spPr bwMode="auto">
                <a:xfrm>
                  <a:off x="-2334" y="2408"/>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4" name="Line 925"/>
                <p:cNvSpPr>
                  <a:spLocks noChangeShapeType="1"/>
                </p:cNvSpPr>
                <p:nvPr/>
              </p:nvSpPr>
              <p:spPr bwMode="auto">
                <a:xfrm>
                  <a:off x="-2230" y="241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5" name="Line 926"/>
                <p:cNvSpPr>
                  <a:spLocks noChangeShapeType="1"/>
                </p:cNvSpPr>
                <p:nvPr/>
              </p:nvSpPr>
              <p:spPr bwMode="auto">
                <a:xfrm>
                  <a:off x="-2246" y="2432"/>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6" name="Line 927"/>
                <p:cNvSpPr>
                  <a:spLocks noChangeShapeType="1"/>
                </p:cNvSpPr>
                <p:nvPr/>
              </p:nvSpPr>
              <p:spPr bwMode="auto">
                <a:xfrm>
                  <a:off x="-1968" y="247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7" name="Line 928"/>
                <p:cNvSpPr>
                  <a:spLocks noChangeShapeType="1"/>
                </p:cNvSpPr>
                <p:nvPr/>
              </p:nvSpPr>
              <p:spPr bwMode="auto">
                <a:xfrm>
                  <a:off x="-1982" y="249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8" name="Line 929"/>
                <p:cNvSpPr>
                  <a:spLocks noChangeShapeType="1"/>
                </p:cNvSpPr>
                <p:nvPr/>
              </p:nvSpPr>
              <p:spPr bwMode="auto">
                <a:xfrm>
                  <a:off x="-1882" y="250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9" name="Line 930"/>
                <p:cNvSpPr>
                  <a:spLocks noChangeShapeType="1"/>
                </p:cNvSpPr>
                <p:nvPr/>
              </p:nvSpPr>
              <p:spPr bwMode="auto">
                <a:xfrm>
                  <a:off x="-1896" y="2522"/>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0" name="Line 931"/>
                <p:cNvSpPr>
                  <a:spLocks noChangeShapeType="1"/>
                </p:cNvSpPr>
                <p:nvPr/>
              </p:nvSpPr>
              <p:spPr bwMode="auto">
                <a:xfrm>
                  <a:off x="-1872" y="2512"/>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1" name="Line 932"/>
                <p:cNvSpPr>
                  <a:spLocks noChangeShapeType="1"/>
                </p:cNvSpPr>
                <p:nvPr/>
              </p:nvSpPr>
              <p:spPr bwMode="auto">
                <a:xfrm>
                  <a:off x="-1886" y="2528"/>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2" name="Line 933"/>
                <p:cNvSpPr>
                  <a:spLocks noChangeShapeType="1"/>
                </p:cNvSpPr>
                <p:nvPr/>
              </p:nvSpPr>
              <p:spPr bwMode="auto">
                <a:xfrm>
                  <a:off x="-1866" y="251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3" name="Line 934"/>
                <p:cNvSpPr>
                  <a:spLocks noChangeShapeType="1"/>
                </p:cNvSpPr>
                <p:nvPr/>
              </p:nvSpPr>
              <p:spPr bwMode="auto">
                <a:xfrm>
                  <a:off x="-1882" y="2532"/>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4" name="Line 935"/>
                <p:cNvSpPr>
                  <a:spLocks noChangeShapeType="1"/>
                </p:cNvSpPr>
                <p:nvPr/>
              </p:nvSpPr>
              <p:spPr bwMode="auto">
                <a:xfrm>
                  <a:off x="-1828" y="2522"/>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5" name="Line 936"/>
                <p:cNvSpPr>
                  <a:spLocks noChangeShapeType="1"/>
                </p:cNvSpPr>
                <p:nvPr/>
              </p:nvSpPr>
              <p:spPr bwMode="auto">
                <a:xfrm>
                  <a:off x="-1842" y="253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6" name="Line 937"/>
                <p:cNvSpPr>
                  <a:spLocks noChangeShapeType="1"/>
                </p:cNvSpPr>
                <p:nvPr/>
              </p:nvSpPr>
              <p:spPr bwMode="auto">
                <a:xfrm>
                  <a:off x="-1820" y="2524"/>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7" name="Line 938"/>
                <p:cNvSpPr>
                  <a:spLocks noChangeShapeType="1"/>
                </p:cNvSpPr>
                <p:nvPr/>
              </p:nvSpPr>
              <p:spPr bwMode="auto">
                <a:xfrm>
                  <a:off x="-1836" y="2538"/>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8" name="Line 939"/>
                <p:cNvSpPr>
                  <a:spLocks noChangeShapeType="1"/>
                </p:cNvSpPr>
                <p:nvPr/>
              </p:nvSpPr>
              <p:spPr bwMode="auto">
                <a:xfrm>
                  <a:off x="-1814" y="252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9" name="Line 940"/>
                <p:cNvSpPr>
                  <a:spLocks noChangeShapeType="1"/>
                </p:cNvSpPr>
                <p:nvPr/>
              </p:nvSpPr>
              <p:spPr bwMode="auto">
                <a:xfrm>
                  <a:off x="-1828" y="254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0" name="Line 941"/>
                <p:cNvSpPr>
                  <a:spLocks noChangeShapeType="1"/>
                </p:cNvSpPr>
                <p:nvPr/>
              </p:nvSpPr>
              <p:spPr bwMode="auto">
                <a:xfrm>
                  <a:off x="-1796" y="252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1" name="Line 942"/>
                <p:cNvSpPr>
                  <a:spLocks noChangeShapeType="1"/>
                </p:cNvSpPr>
                <p:nvPr/>
              </p:nvSpPr>
              <p:spPr bwMode="auto">
                <a:xfrm>
                  <a:off x="-1810" y="254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2" name="Line 943"/>
                <p:cNvSpPr>
                  <a:spLocks noChangeShapeType="1"/>
                </p:cNvSpPr>
                <p:nvPr/>
              </p:nvSpPr>
              <p:spPr bwMode="auto">
                <a:xfrm>
                  <a:off x="-1790" y="252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3" name="Line 944"/>
                <p:cNvSpPr>
                  <a:spLocks noChangeShapeType="1"/>
                </p:cNvSpPr>
                <p:nvPr/>
              </p:nvSpPr>
              <p:spPr bwMode="auto">
                <a:xfrm>
                  <a:off x="-1806" y="2540"/>
                  <a:ext cx="32"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4" name="Line 945"/>
                <p:cNvSpPr>
                  <a:spLocks noChangeShapeType="1"/>
                </p:cNvSpPr>
                <p:nvPr/>
              </p:nvSpPr>
              <p:spPr bwMode="auto">
                <a:xfrm>
                  <a:off x="-1782" y="2530"/>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5" name="Line 946"/>
                <p:cNvSpPr>
                  <a:spLocks noChangeShapeType="1"/>
                </p:cNvSpPr>
                <p:nvPr/>
              </p:nvSpPr>
              <p:spPr bwMode="auto">
                <a:xfrm>
                  <a:off x="-1798" y="254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6" name="Line 947"/>
                <p:cNvSpPr>
                  <a:spLocks noChangeShapeType="1"/>
                </p:cNvSpPr>
                <p:nvPr/>
              </p:nvSpPr>
              <p:spPr bwMode="auto">
                <a:xfrm>
                  <a:off x="-1778" y="2530"/>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7" name="Line 948"/>
                <p:cNvSpPr>
                  <a:spLocks noChangeShapeType="1"/>
                </p:cNvSpPr>
                <p:nvPr/>
              </p:nvSpPr>
              <p:spPr bwMode="auto">
                <a:xfrm>
                  <a:off x="-1792" y="254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8" name="Line 949"/>
                <p:cNvSpPr>
                  <a:spLocks noChangeShapeType="1"/>
                </p:cNvSpPr>
                <p:nvPr/>
              </p:nvSpPr>
              <p:spPr bwMode="auto">
                <a:xfrm>
                  <a:off x="-1772" y="2530"/>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9" name="Line 950"/>
                <p:cNvSpPr>
                  <a:spLocks noChangeShapeType="1"/>
                </p:cNvSpPr>
                <p:nvPr/>
              </p:nvSpPr>
              <p:spPr bwMode="auto">
                <a:xfrm>
                  <a:off x="-1788" y="254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0" name="Line 951"/>
                <p:cNvSpPr>
                  <a:spLocks noChangeShapeType="1"/>
                </p:cNvSpPr>
                <p:nvPr/>
              </p:nvSpPr>
              <p:spPr bwMode="auto">
                <a:xfrm>
                  <a:off x="-1768" y="2530"/>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1" name="Line 952"/>
                <p:cNvSpPr>
                  <a:spLocks noChangeShapeType="1"/>
                </p:cNvSpPr>
                <p:nvPr/>
              </p:nvSpPr>
              <p:spPr bwMode="auto">
                <a:xfrm>
                  <a:off x="-1782" y="254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2" name="Line 953"/>
                <p:cNvSpPr>
                  <a:spLocks noChangeShapeType="1"/>
                </p:cNvSpPr>
                <p:nvPr/>
              </p:nvSpPr>
              <p:spPr bwMode="auto">
                <a:xfrm>
                  <a:off x="-1762" y="253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3" name="Line 954"/>
                <p:cNvSpPr>
                  <a:spLocks noChangeShapeType="1"/>
                </p:cNvSpPr>
                <p:nvPr/>
              </p:nvSpPr>
              <p:spPr bwMode="auto">
                <a:xfrm>
                  <a:off x="-1776" y="255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4" name="Line 955"/>
                <p:cNvSpPr>
                  <a:spLocks noChangeShapeType="1"/>
                </p:cNvSpPr>
                <p:nvPr/>
              </p:nvSpPr>
              <p:spPr bwMode="auto">
                <a:xfrm>
                  <a:off x="-1750" y="2542"/>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5" name="Line 956"/>
                <p:cNvSpPr>
                  <a:spLocks noChangeShapeType="1"/>
                </p:cNvSpPr>
                <p:nvPr/>
              </p:nvSpPr>
              <p:spPr bwMode="auto">
                <a:xfrm>
                  <a:off x="-1766" y="2558"/>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6" name="Line 957"/>
                <p:cNvSpPr>
                  <a:spLocks noChangeShapeType="1"/>
                </p:cNvSpPr>
                <p:nvPr/>
              </p:nvSpPr>
              <p:spPr bwMode="auto">
                <a:xfrm>
                  <a:off x="-1744" y="254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7" name="Line 958"/>
                <p:cNvSpPr>
                  <a:spLocks noChangeShapeType="1"/>
                </p:cNvSpPr>
                <p:nvPr/>
              </p:nvSpPr>
              <p:spPr bwMode="auto">
                <a:xfrm>
                  <a:off x="-1760" y="2562"/>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8" name="Line 959"/>
                <p:cNvSpPr>
                  <a:spLocks noChangeShapeType="1"/>
                </p:cNvSpPr>
                <p:nvPr/>
              </p:nvSpPr>
              <p:spPr bwMode="auto">
                <a:xfrm>
                  <a:off x="-1738" y="254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9" name="Line 960"/>
                <p:cNvSpPr>
                  <a:spLocks noChangeShapeType="1"/>
                </p:cNvSpPr>
                <p:nvPr/>
              </p:nvSpPr>
              <p:spPr bwMode="auto">
                <a:xfrm>
                  <a:off x="-1752" y="2562"/>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0" name="Line 961"/>
                <p:cNvSpPr>
                  <a:spLocks noChangeShapeType="1"/>
                </p:cNvSpPr>
                <p:nvPr/>
              </p:nvSpPr>
              <p:spPr bwMode="auto">
                <a:xfrm>
                  <a:off x="-1732" y="2554"/>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1" name="Line 962"/>
                <p:cNvSpPr>
                  <a:spLocks noChangeShapeType="1"/>
                </p:cNvSpPr>
                <p:nvPr/>
              </p:nvSpPr>
              <p:spPr bwMode="auto">
                <a:xfrm>
                  <a:off x="-1748" y="2568"/>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2" name="Line 963"/>
                <p:cNvSpPr>
                  <a:spLocks noChangeShapeType="1"/>
                </p:cNvSpPr>
                <p:nvPr/>
              </p:nvSpPr>
              <p:spPr bwMode="auto">
                <a:xfrm>
                  <a:off x="-1722" y="2554"/>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3" name="Line 964"/>
                <p:cNvSpPr>
                  <a:spLocks noChangeShapeType="1"/>
                </p:cNvSpPr>
                <p:nvPr/>
              </p:nvSpPr>
              <p:spPr bwMode="auto">
                <a:xfrm>
                  <a:off x="-1738" y="257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4" name="Line 965"/>
                <p:cNvSpPr>
                  <a:spLocks noChangeShapeType="1"/>
                </p:cNvSpPr>
                <p:nvPr/>
              </p:nvSpPr>
              <p:spPr bwMode="auto">
                <a:xfrm>
                  <a:off x="-1716" y="2554"/>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5" name="Line 966"/>
                <p:cNvSpPr>
                  <a:spLocks noChangeShapeType="1"/>
                </p:cNvSpPr>
                <p:nvPr/>
              </p:nvSpPr>
              <p:spPr bwMode="auto">
                <a:xfrm>
                  <a:off x="-1732" y="257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6" name="Line 967"/>
                <p:cNvSpPr>
                  <a:spLocks noChangeShapeType="1"/>
                </p:cNvSpPr>
                <p:nvPr/>
              </p:nvSpPr>
              <p:spPr bwMode="auto">
                <a:xfrm>
                  <a:off x="-1710" y="2554"/>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7" name="Line 968"/>
                <p:cNvSpPr>
                  <a:spLocks noChangeShapeType="1"/>
                </p:cNvSpPr>
                <p:nvPr/>
              </p:nvSpPr>
              <p:spPr bwMode="auto">
                <a:xfrm>
                  <a:off x="-1724" y="257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8" name="Line 969"/>
                <p:cNvSpPr>
                  <a:spLocks noChangeShapeType="1"/>
                </p:cNvSpPr>
                <p:nvPr/>
              </p:nvSpPr>
              <p:spPr bwMode="auto">
                <a:xfrm>
                  <a:off x="-1704" y="2564"/>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9" name="Line 970"/>
                <p:cNvSpPr>
                  <a:spLocks noChangeShapeType="1"/>
                </p:cNvSpPr>
                <p:nvPr/>
              </p:nvSpPr>
              <p:spPr bwMode="auto">
                <a:xfrm>
                  <a:off x="-1718" y="258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0" name="Line 971"/>
                <p:cNvSpPr>
                  <a:spLocks noChangeShapeType="1"/>
                </p:cNvSpPr>
                <p:nvPr/>
              </p:nvSpPr>
              <p:spPr bwMode="auto">
                <a:xfrm>
                  <a:off x="-1700" y="2564"/>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1" name="Line 972"/>
                <p:cNvSpPr>
                  <a:spLocks noChangeShapeType="1"/>
                </p:cNvSpPr>
                <p:nvPr/>
              </p:nvSpPr>
              <p:spPr bwMode="auto">
                <a:xfrm>
                  <a:off x="-1716" y="2580"/>
                  <a:ext cx="32"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2" name="Line 973"/>
                <p:cNvSpPr>
                  <a:spLocks noChangeShapeType="1"/>
                </p:cNvSpPr>
                <p:nvPr/>
              </p:nvSpPr>
              <p:spPr bwMode="auto">
                <a:xfrm>
                  <a:off x="-1688" y="2564"/>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3" name="Line 974"/>
                <p:cNvSpPr>
                  <a:spLocks noChangeShapeType="1"/>
                </p:cNvSpPr>
                <p:nvPr/>
              </p:nvSpPr>
              <p:spPr bwMode="auto">
                <a:xfrm>
                  <a:off x="-1702" y="258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4" name="Line 975"/>
                <p:cNvSpPr>
                  <a:spLocks noChangeShapeType="1"/>
                </p:cNvSpPr>
                <p:nvPr/>
              </p:nvSpPr>
              <p:spPr bwMode="auto">
                <a:xfrm>
                  <a:off x="-1684" y="2564"/>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5" name="Line 976"/>
                <p:cNvSpPr>
                  <a:spLocks noChangeShapeType="1"/>
                </p:cNvSpPr>
                <p:nvPr/>
              </p:nvSpPr>
              <p:spPr bwMode="auto">
                <a:xfrm>
                  <a:off x="-1698" y="258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6" name="Line 977"/>
                <p:cNvSpPr>
                  <a:spLocks noChangeShapeType="1"/>
                </p:cNvSpPr>
                <p:nvPr/>
              </p:nvSpPr>
              <p:spPr bwMode="auto">
                <a:xfrm>
                  <a:off x="-1670" y="2568"/>
                  <a:ext cx="0" cy="32"/>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7" name="Line 978"/>
                <p:cNvSpPr>
                  <a:spLocks noChangeShapeType="1"/>
                </p:cNvSpPr>
                <p:nvPr/>
              </p:nvSpPr>
              <p:spPr bwMode="auto">
                <a:xfrm>
                  <a:off x="-1686" y="258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8" name="Line 979"/>
                <p:cNvSpPr>
                  <a:spLocks noChangeShapeType="1"/>
                </p:cNvSpPr>
                <p:nvPr/>
              </p:nvSpPr>
              <p:spPr bwMode="auto">
                <a:xfrm>
                  <a:off x="-1666" y="2568"/>
                  <a:ext cx="0" cy="32"/>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9" name="Line 980"/>
                <p:cNvSpPr>
                  <a:spLocks noChangeShapeType="1"/>
                </p:cNvSpPr>
                <p:nvPr/>
              </p:nvSpPr>
              <p:spPr bwMode="auto">
                <a:xfrm>
                  <a:off x="-1682" y="258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610" name="Group 1182"/>
              <p:cNvGrpSpPr>
                <a:grpSpLocks/>
              </p:cNvGrpSpPr>
              <p:nvPr/>
            </p:nvGrpSpPr>
            <p:grpSpPr bwMode="auto">
              <a:xfrm>
                <a:off x="-2663825" y="4076700"/>
                <a:ext cx="1720850" cy="250825"/>
                <a:chOff x="-1678" y="2568"/>
                <a:chExt cx="1084" cy="158"/>
              </a:xfrm>
            </p:grpSpPr>
            <p:sp>
              <p:nvSpPr>
                <p:cNvPr id="779" name="Line 982"/>
                <p:cNvSpPr>
                  <a:spLocks noChangeShapeType="1"/>
                </p:cNvSpPr>
                <p:nvPr/>
              </p:nvSpPr>
              <p:spPr bwMode="auto">
                <a:xfrm>
                  <a:off x="-1662" y="2568"/>
                  <a:ext cx="0" cy="32"/>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0" name="Line 983"/>
                <p:cNvSpPr>
                  <a:spLocks noChangeShapeType="1"/>
                </p:cNvSpPr>
                <p:nvPr/>
              </p:nvSpPr>
              <p:spPr bwMode="auto">
                <a:xfrm>
                  <a:off x="-1678" y="258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1" name="Line 984"/>
                <p:cNvSpPr>
                  <a:spLocks noChangeShapeType="1"/>
                </p:cNvSpPr>
                <p:nvPr/>
              </p:nvSpPr>
              <p:spPr bwMode="auto">
                <a:xfrm>
                  <a:off x="-1658" y="2568"/>
                  <a:ext cx="0" cy="32"/>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2" name="Line 985"/>
                <p:cNvSpPr>
                  <a:spLocks noChangeShapeType="1"/>
                </p:cNvSpPr>
                <p:nvPr/>
              </p:nvSpPr>
              <p:spPr bwMode="auto">
                <a:xfrm>
                  <a:off x="-1674" y="258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3" name="Line 986"/>
                <p:cNvSpPr>
                  <a:spLocks noChangeShapeType="1"/>
                </p:cNvSpPr>
                <p:nvPr/>
              </p:nvSpPr>
              <p:spPr bwMode="auto">
                <a:xfrm>
                  <a:off x="-1640" y="257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4" name="Line 987"/>
                <p:cNvSpPr>
                  <a:spLocks noChangeShapeType="1"/>
                </p:cNvSpPr>
                <p:nvPr/>
              </p:nvSpPr>
              <p:spPr bwMode="auto">
                <a:xfrm>
                  <a:off x="-1654" y="2592"/>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5" name="Line 988"/>
                <p:cNvSpPr>
                  <a:spLocks noChangeShapeType="1"/>
                </p:cNvSpPr>
                <p:nvPr/>
              </p:nvSpPr>
              <p:spPr bwMode="auto">
                <a:xfrm>
                  <a:off x="-1636" y="257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6" name="Line 989"/>
                <p:cNvSpPr>
                  <a:spLocks noChangeShapeType="1"/>
                </p:cNvSpPr>
                <p:nvPr/>
              </p:nvSpPr>
              <p:spPr bwMode="auto">
                <a:xfrm>
                  <a:off x="-1652" y="2592"/>
                  <a:ext cx="32"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7" name="Line 990"/>
                <p:cNvSpPr>
                  <a:spLocks noChangeShapeType="1"/>
                </p:cNvSpPr>
                <p:nvPr/>
              </p:nvSpPr>
              <p:spPr bwMode="auto">
                <a:xfrm>
                  <a:off x="-1632" y="257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8" name="Line 991"/>
                <p:cNvSpPr>
                  <a:spLocks noChangeShapeType="1"/>
                </p:cNvSpPr>
                <p:nvPr/>
              </p:nvSpPr>
              <p:spPr bwMode="auto">
                <a:xfrm>
                  <a:off x="-1648" y="2592"/>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9" name="Line 992"/>
                <p:cNvSpPr>
                  <a:spLocks noChangeShapeType="1"/>
                </p:cNvSpPr>
                <p:nvPr/>
              </p:nvSpPr>
              <p:spPr bwMode="auto">
                <a:xfrm>
                  <a:off x="-1630" y="257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0" name="Line 993"/>
                <p:cNvSpPr>
                  <a:spLocks noChangeShapeType="1"/>
                </p:cNvSpPr>
                <p:nvPr/>
              </p:nvSpPr>
              <p:spPr bwMode="auto">
                <a:xfrm>
                  <a:off x="-1644" y="2592"/>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1" name="Line 994"/>
                <p:cNvSpPr>
                  <a:spLocks noChangeShapeType="1"/>
                </p:cNvSpPr>
                <p:nvPr/>
              </p:nvSpPr>
              <p:spPr bwMode="auto">
                <a:xfrm>
                  <a:off x="-1430" y="2620"/>
                  <a:ext cx="0" cy="32"/>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2" name="Line 995"/>
                <p:cNvSpPr>
                  <a:spLocks noChangeShapeType="1"/>
                </p:cNvSpPr>
                <p:nvPr/>
              </p:nvSpPr>
              <p:spPr bwMode="auto">
                <a:xfrm>
                  <a:off x="-1444" y="263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3" name="Line 996"/>
                <p:cNvSpPr>
                  <a:spLocks noChangeShapeType="1"/>
                </p:cNvSpPr>
                <p:nvPr/>
              </p:nvSpPr>
              <p:spPr bwMode="auto">
                <a:xfrm>
                  <a:off x="-1426" y="2620"/>
                  <a:ext cx="0" cy="32"/>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4" name="Line 997"/>
                <p:cNvSpPr>
                  <a:spLocks noChangeShapeType="1"/>
                </p:cNvSpPr>
                <p:nvPr/>
              </p:nvSpPr>
              <p:spPr bwMode="auto">
                <a:xfrm>
                  <a:off x="-1442" y="2636"/>
                  <a:ext cx="32"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5" name="Line 998"/>
                <p:cNvSpPr>
                  <a:spLocks noChangeShapeType="1"/>
                </p:cNvSpPr>
                <p:nvPr/>
              </p:nvSpPr>
              <p:spPr bwMode="auto">
                <a:xfrm>
                  <a:off x="-1422" y="2620"/>
                  <a:ext cx="0" cy="32"/>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6" name="Line 999"/>
                <p:cNvSpPr>
                  <a:spLocks noChangeShapeType="1"/>
                </p:cNvSpPr>
                <p:nvPr/>
              </p:nvSpPr>
              <p:spPr bwMode="auto">
                <a:xfrm>
                  <a:off x="-1438" y="263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7" name="Line 1000"/>
                <p:cNvSpPr>
                  <a:spLocks noChangeShapeType="1"/>
                </p:cNvSpPr>
                <p:nvPr/>
              </p:nvSpPr>
              <p:spPr bwMode="auto">
                <a:xfrm>
                  <a:off x="-1420" y="2620"/>
                  <a:ext cx="0" cy="32"/>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8" name="Line 1001"/>
                <p:cNvSpPr>
                  <a:spLocks noChangeShapeType="1"/>
                </p:cNvSpPr>
                <p:nvPr/>
              </p:nvSpPr>
              <p:spPr bwMode="auto">
                <a:xfrm>
                  <a:off x="-1434" y="263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9" name="Line 1002"/>
                <p:cNvSpPr>
                  <a:spLocks noChangeShapeType="1"/>
                </p:cNvSpPr>
                <p:nvPr/>
              </p:nvSpPr>
              <p:spPr bwMode="auto">
                <a:xfrm>
                  <a:off x="-1402" y="2620"/>
                  <a:ext cx="0" cy="32"/>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0" name="Line 1003"/>
                <p:cNvSpPr>
                  <a:spLocks noChangeShapeType="1"/>
                </p:cNvSpPr>
                <p:nvPr/>
              </p:nvSpPr>
              <p:spPr bwMode="auto">
                <a:xfrm>
                  <a:off x="-1418" y="2636"/>
                  <a:ext cx="32"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1" name="Line 1004"/>
                <p:cNvSpPr>
                  <a:spLocks noChangeShapeType="1"/>
                </p:cNvSpPr>
                <p:nvPr/>
              </p:nvSpPr>
              <p:spPr bwMode="auto">
                <a:xfrm>
                  <a:off x="-1398" y="2620"/>
                  <a:ext cx="0" cy="32"/>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2" name="Line 1005"/>
                <p:cNvSpPr>
                  <a:spLocks noChangeShapeType="1"/>
                </p:cNvSpPr>
                <p:nvPr/>
              </p:nvSpPr>
              <p:spPr bwMode="auto">
                <a:xfrm>
                  <a:off x="-1414" y="263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3" name="Line 1006"/>
                <p:cNvSpPr>
                  <a:spLocks noChangeShapeType="1"/>
                </p:cNvSpPr>
                <p:nvPr/>
              </p:nvSpPr>
              <p:spPr bwMode="auto">
                <a:xfrm>
                  <a:off x="-1394" y="2620"/>
                  <a:ext cx="0" cy="32"/>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4" name="Line 1007"/>
                <p:cNvSpPr>
                  <a:spLocks noChangeShapeType="1"/>
                </p:cNvSpPr>
                <p:nvPr/>
              </p:nvSpPr>
              <p:spPr bwMode="auto">
                <a:xfrm>
                  <a:off x="-1410" y="263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5" name="Line 1008"/>
                <p:cNvSpPr>
                  <a:spLocks noChangeShapeType="1"/>
                </p:cNvSpPr>
                <p:nvPr/>
              </p:nvSpPr>
              <p:spPr bwMode="auto">
                <a:xfrm>
                  <a:off x="-1392" y="2620"/>
                  <a:ext cx="0" cy="32"/>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6" name="Line 1009"/>
                <p:cNvSpPr>
                  <a:spLocks noChangeShapeType="1"/>
                </p:cNvSpPr>
                <p:nvPr/>
              </p:nvSpPr>
              <p:spPr bwMode="auto">
                <a:xfrm>
                  <a:off x="-1406" y="263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7" name="Line 1010"/>
                <p:cNvSpPr>
                  <a:spLocks noChangeShapeType="1"/>
                </p:cNvSpPr>
                <p:nvPr/>
              </p:nvSpPr>
              <p:spPr bwMode="auto">
                <a:xfrm>
                  <a:off x="-1388" y="2620"/>
                  <a:ext cx="0" cy="32"/>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8" name="Line 1011"/>
                <p:cNvSpPr>
                  <a:spLocks noChangeShapeType="1"/>
                </p:cNvSpPr>
                <p:nvPr/>
              </p:nvSpPr>
              <p:spPr bwMode="auto">
                <a:xfrm>
                  <a:off x="-1402" y="263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9" name="Line 1012"/>
                <p:cNvSpPr>
                  <a:spLocks noChangeShapeType="1"/>
                </p:cNvSpPr>
                <p:nvPr/>
              </p:nvSpPr>
              <p:spPr bwMode="auto">
                <a:xfrm>
                  <a:off x="-1384" y="2620"/>
                  <a:ext cx="0" cy="32"/>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0" name="Line 1013"/>
                <p:cNvSpPr>
                  <a:spLocks noChangeShapeType="1"/>
                </p:cNvSpPr>
                <p:nvPr/>
              </p:nvSpPr>
              <p:spPr bwMode="auto">
                <a:xfrm>
                  <a:off x="-1398" y="263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1" name="Line 1014"/>
                <p:cNvSpPr>
                  <a:spLocks noChangeShapeType="1"/>
                </p:cNvSpPr>
                <p:nvPr/>
              </p:nvSpPr>
              <p:spPr bwMode="auto">
                <a:xfrm>
                  <a:off x="-1364" y="2634"/>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2" name="Line 1015"/>
                <p:cNvSpPr>
                  <a:spLocks noChangeShapeType="1"/>
                </p:cNvSpPr>
                <p:nvPr/>
              </p:nvSpPr>
              <p:spPr bwMode="auto">
                <a:xfrm>
                  <a:off x="-1380" y="2648"/>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3" name="Line 1016"/>
                <p:cNvSpPr>
                  <a:spLocks noChangeShapeType="1"/>
                </p:cNvSpPr>
                <p:nvPr/>
              </p:nvSpPr>
              <p:spPr bwMode="auto">
                <a:xfrm>
                  <a:off x="-1360" y="2634"/>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4" name="Line 1017"/>
                <p:cNvSpPr>
                  <a:spLocks noChangeShapeType="1"/>
                </p:cNvSpPr>
                <p:nvPr/>
              </p:nvSpPr>
              <p:spPr bwMode="auto">
                <a:xfrm>
                  <a:off x="-1376" y="2648"/>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5" name="Line 1018"/>
                <p:cNvSpPr>
                  <a:spLocks noChangeShapeType="1"/>
                </p:cNvSpPr>
                <p:nvPr/>
              </p:nvSpPr>
              <p:spPr bwMode="auto">
                <a:xfrm>
                  <a:off x="-1356" y="2634"/>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6" name="Line 1019"/>
                <p:cNvSpPr>
                  <a:spLocks noChangeShapeType="1"/>
                </p:cNvSpPr>
                <p:nvPr/>
              </p:nvSpPr>
              <p:spPr bwMode="auto">
                <a:xfrm>
                  <a:off x="-1372" y="2648"/>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7" name="Line 1020"/>
                <p:cNvSpPr>
                  <a:spLocks noChangeShapeType="1"/>
                </p:cNvSpPr>
                <p:nvPr/>
              </p:nvSpPr>
              <p:spPr bwMode="auto">
                <a:xfrm>
                  <a:off x="-1352" y="2634"/>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8" name="Line 1021"/>
                <p:cNvSpPr>
                  <a:spLocks noChangeShapeType="1"/>
                </p:cNvSpPr>
                <p:nvPr/>
              </p:nvSpPr>
              <p:spPr bwMode="auto">
                <a:xfrm>
                  <a:off x="-1368" y="2648"/>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9" name="Line 1022"/>
                <p:cNvSpPr>
                  <a:spLocks noChangeShapeType="1"/>
                </p:cNvSpPr>
                <p:nvPr/>
              </p:nvSpPr>
              <p:spPr bwMode="auto">
                <a:xfrm>
                  <a:off x="-1348" y="2634"/>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0" name="Line 1023"/>
                <p:cNvSpPr>
                  <a:spLocks noChangeShapeType="1"/>
                </p:cNvSpPr>
                <p:nvPr/>
              </p:nvSpPr>
              <p:spPr bwMode="auto">
                <a:xfrm>
                  <a:off x="-1364" y="2648"/>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1" name="Line 1024"/>
                <p:cNvSpPr>
                  <a:spLocks noChangeShapeType="1"/>
                </p:cNvSpPr>
                <p:nvPr/>
              </p:nvSpPr>
              <p:spPr bwMode="auto">
                <a:xfrm>
                  <a:off x="-1344" y="2634"/>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2" name="Line 1025"/>
                <p:cNvSpPr>
                  <a:spLocks noChangeShapeType="1"/>
                </p:cNvSpPr>
                <p:nvPr/>
              </p:nvSpPr>
              <p:spPr bwMode="auto">
                <a:xfrm>
                  <a:off x="-1360" y="2648"/>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3" name="Line 1026"/>
                <p:cNvSpPr>
                  <a:spLocks noChangeShapeType="1"/>
                </p:cNvSpPr>
                <p:nvPr/>
              </p:nvSpPr>
              <p:spPr bwMode="auto">
                <a:xfrm>
                  <a:off x="-1340" y="2634"/>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4" name="Line 1027"/>
                <p:cNvSpPr>
                  <a:spLocks noChangeShapeType="1"/>
                </p:cNvSpPr>
                <p:nvPr/>
              </p:nvSpPr>
              <p:spPr bwMode="auto">
                <a:xfrm>
                  <a:off x="-1356" y="2648"/>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5" name="Line 1028"/>
                <p:cNvSpPr>
                  <a:spLocks noChangeShapeType="1"/>
                </p:cNvSpPr>
                <p:nvPr/>
              </p:nvSpPr>
              <p:spPr bwMode="auto">
                <a:xfrm>
                  <a:off x="-1336" y="2634"/>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6" name="Line 1029"/>
                <p:cNvSpPr>
                  <a:spLocks noChangeShapeType="1"/>
                </p:cNvSpPr>
                <p:nvPr/>
              </p:nvSpPr>
              <p:spPr bwMode="auto">
                <a:xfrm>
                  <a:off x="-1352" y="2648"/>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7" name="Line 1030"/>
                <p:cNvSpPr>
                  <a:spLocks noChangeShapeType="1"/>
                </p:cNvSpPr>
                <p:nvPr/>
              </p:nvSpPr>
              <p:spPr bwMode="auto">
                <a:xfrm>
                  <a:off x="-1332" y="2634"/>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8" name="Line 1031"/>
                <p:cNvSpPr>
                  <a:spLocks noChangeShapeType="1"/>
                </p:cNvSpPr>
                <p:nvPr/>
              </p:nvSpPr>
              <p:spPr bwMode="auto">
                <a:xfrm>
                  <a:off x="-1348" y="2648"/>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9" name="Line 1032"/>
                <p:cNvSpPr>
                  <a:spLocks noChangeShapeType="1"/>
                </p:cNvSpPr>
                <p:nvPr/>
              </p:nvSpPr>
              <p:spPr bwMode="auto">
                <a:xfrm>
                  <a:off x="-1330" y="2634"/>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0" name="Line 1033"/>
                <p:cNvSpPr>
                  <a:spLocks noChangeShapeType="1"/>
                </p:cNvSpPr>
                <p:nvPr/>
              </p:nvSpPr>
              <p:spPr bwMode="auto">
                <a:xfrm>
                  <a:off x="-1344" y="2648"/>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1" name="Line 1034"/>
                <p:cNvSpPr>
                  <a:spLocks noChangeShapeType="1"/>
                </p:cNvSpPr>
                <p:nvPr/>
              </p:nvSpPr>
              <p:spPr bwMode="auto">
                <a:xfrm>
                  <a:off x="-1326" y="2634"/>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2" name="Line 1035"/>
                <p:cNvSpPr>
                  <a:spLocks noChangeShapeType="1"/>
                </p:cNvSpPr>
                <p:nvPr/>
              </p:nvSpPr>
              <p:spPr bwMode="auto">
                <a:xfrm>
                  <a:off x="-1340" y="2648"/>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3" name="Line 1036"/>
                <p:cNvSpPr>
                  <a:spLocks noChangeShapeType="1"/>
                </p:cNvSpPr>
                <p:nvPr/>
              </p:nvSpPr>
              <p:spPr bwMode="auto">
                <a:xfrm>
                  <a:off x="-1322" y="2634"/>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4" name="Line 1037"/>
                <p:cNvSpPr>
                  <a:spLocks noChangeShapeType="1"/>
                </p:cNvSpPr>
                <p:nvPr/>
              </p:nvSpPr>
              <p:spPr bwMode="auto">
                <a:xfrm>
                  <a:off x="-1336" y="2648"/>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5" name="Line 1038"/>
                <p:cNvSpPr>
                  <a:spLocks noChangeShapeType="1"/>
                </p:cNvSpPr>
                <p:nvPr/>
              </p:nvSpPr>
              <p:spPr bwMode="auto">
                <a:xfrm>
                  <a:off x="-1192"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6" name="Line 1039"/>
                <p:cNvSpPr>
                  <a:spLocks noChangeShapeType="1"/>
                </p:cNvSpPr>
                <p:nvPr/>
              </p:nvSpPr>
              <p:spPr bwMode="auto">
                <a:xfrm>
                  <a:off x="-1206"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7" name="Line 1040"/>
                <p:cNvSpPr>
                  <a:spLocks noChangeShapeType="1"/>
                </p:cNvSpPr>
                <p:nvPr/>
              </p:nvSpPr>
              <p:spPr bwMode="auto">
                <a:xfrm>
                  <a:off x="-1186"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8" name="Line 1041"/>
                <p:cNvSpPr>
                  <a:spLocks noChangeShapeType="1"/>
                </p:cNvSpPr>
                <p:nvPr/>
              </p:nvSpPr>
              <p:spPr bwMode="auto">
                <a:xfrm>
                  <a:off x="-1202"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9" name="Line 1042"/>
                <p:cNvSpPr>
                  <a:spLocks noChangeShapeType="1"/>
                </p:cNvSpPr>
                <p:nvPr/>
              </p:nvSpPr>
              <p:spPr bwMode="auto">
                <a:xfrm>
                  <a:off x="-1182"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0" name="Line 1043"/>
                <p:cNvSpPr>
                  <a:spLocks noChangeShapeType="1"/>
                </p:cNvSpPr>
                <p:nvPr/>
              </p:nvSpPr>
              <p:spPr bwMode="auto">
                <a:xfrm>
                  <a:off x="-1198"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1" name="Line 1044"/>
                <p:cNvSpPr>
                  <a:spLocks noChangeShapeType="1"/>
                </p:cNvSpPr>
                <p:nvPr/>
              </p:nvSpPr>
              <p:spPr bwMode="auto">
                <a:xfrm>
                  <a:off x="-1178"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2" name="Line 1045"/>
                <p:cNvSpPr>
                  <a:spLocks noChangeShapeType="1"/>
                </p:cNvSpPr>
                <p:nvPr/>
              </p:nvSpPr>
              <p:spPr bwMode="auto">
                <a:xfrm>
                  <a:off x="-1194" y="2664"/>
                  <a:ext cx="32"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3" name="Line 1046"/>
                <p:cNvSpPr>
                  <a:spLocks noChangeShapeType="1"/>
                </p:cNvSpPr>
                <p:nvPr/>
              </p:nvSpPr>
              <p:spPr bwMode="auto">
                <a:xfrm>
                  <a:off x="-1174"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4" name="Line 1047"/>
                <p:cNvSpPr>
                  <a:spLocks noChangeShapeType="1"/>
                </p:cNvSpPr>
                <p:nvPr/>
              </p:nvSpPr>
              <p:spPr bwMode="auto">
                <a:xfrm>
                  <a:off x="-1188"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5" name="Line 1048"/>
                <p:cNvSpPr>
                  <a:spLocks noChangeShapeType="1"/>
                </p:cNvSpPr>
                <p:nvPr/>
              </p:nvSpPr>
              <p:spPr bwMode="auto">
                <a:xfrm>
                  <a:off x="-1170"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6" name="Line 1049"/>
                <p:cNvSpPr>
                  <a:spLocks noChangeShapeType="1"/>
                </p:cNvSpPr>
                <p:nvPr/>
              </p:nvSpPr>
              <p:spPr bwMode="auto">
                <a:xfrm>
                  <a:off x="-1184"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7" name="Line 1050"/>
                <p:cNvSpPr>
                  <a:spLocks noChangeShapeType="1"/>
                </p:cNvSpPr>
                <p:nvPr/>
              </p:nvSpPr>
              <p:spPr bwMode="auto">
                <a:xfrm>
                  <a:off x="-1164"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8" name="Line 1051"/>
                <p:cNvSpPr>
                  <a:spLocks noChangeShapeType="1"/>
                </p:cNvSpPr>
                <p:nvPr/>
              </p:nvSpPr>
              <p:spPr bwMode="auto">
                <a:xfrm>
                  <a:off x="-1180"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9" name="Line 1052"/>
                <p:cNvSpPr>
                  <a:spLocks noChangeShapeType="1"/>
                </p:cNvSpPr>
                <p:nvPr/>
              </p:nvSpPr>
              <p:spPr bwMode="auto">
                <a:xfrm>
                  <a:off x="-1160"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0" name="Line 1053"/>
                <p:cNvSpPr>
                  <a:spLocks noChangeShapeType="1"/>
                </p:cNvSpPr>
                <p:nvPr/>
              </p:nvSpPr>
              <p:spPr bwMode="auto">
                <a:xfrm>
                  <a:off x="-1176"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1" name="Line 1054"/>
                <p:cNvSpPr>
                  <a:spLocks noChangeShapeType="1"/>
                </p:cNvSpPr>
                <p:nvPr/>
              </p:nvSpPr>
              <p:spPr bwMode="auto">
                <a:xfrm>
                  <a:off x="-1156"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2" name="Line 1055"/>
                <p:cNvSpPr>
                  <a:spLocks noChangeShapeType="1"/>
                </p:cNvSpPr>
                <p:nvPr/>
              </p:nvSpPr>
              <p:spPr bwMode="auto">
                <a:xfrm>
                  <a:off x="-1170"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3" name="Line 1056"/>
                <p:cNvSpPr>
                  <a:spLocks noChangeShapeType="1"/>
                </p:cNvSpPr>
                <p:nvPr/>
              </p:nvSpPr>
              <p:spPr bwMode="auto">
                <a:xfrm>
                  <a:off x="-1152"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4" name="Line 1057"/>
                <p:cNvSpPr>
                  <a:spLocks noChangeShapeType="1"/>
                </p:cNvSpPr>
                <p:nvPr/>
              </p:nvSpPr>
              <p:spPr bwMode="auto">
                <a:xfrm>
                  <a:off x="-1166"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5" name="Line 1058"/>
                <p:cNvSpPr>
                  <a:spLocks noChangeShapeType="1"/>
                </p:cNvSpPr>
                <p:nvPr/>
              </p:nvSpPr>
              <p:spPr bwMode="auto">
                <a:xfrm>
                  <a:off x="-1146"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6" name="Line 1059"/>
                <p:cNvSpPr>
                  <a:spLocks noChangeShapeType="1"/>
                </p:cNvSpPr>
                <p:nvPr/>
              </p:nvSpPr>
              <p:spPr bwMode="auto">
                <a:xfrm>
                  <a:off x="-1162"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7" name="Line 1060"/>
                <p:cNvSpPr>
                  <a:spLocks noChangeShapeType="1"/>
                </p:cNvSpPr>
                <p:nvPr/>
              </p:nvSpPr>
              <p:spPr bwMode="auto">
                <a:xfrm>
                  <a:off x="-1142"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8" name="Line 1061"/>
                <p:cNvSpPr>
                  <a:spLocks noChangeShapeType="1"/>
                </p:cNvSpPr>
                <p:nvPr/>
              </p:nvSpPr>
              <p:spPr bwMode="auto">
                <a:xfrm>
                  <a:off x="-1158"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9" name="Line 1062"/>
                <p:cNvSpPr>
                  <a:spLocks noChangeShapeType="1"/>
                </p:cNvSpPr>
                <p:nvPr/>
              </p:nvSpPr>
              <p:spPr bwMode="auto">
                <a:xfrm>
                  <a:off x="-1138"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0" name="Line 1063"/>
                <p:cNvSpPr>
                  <a:spLocks noChangeShapeType="1"/>
                </p:cNvSpPr>
                <p:nvPr/>
              </p:nvSpPr>
              <p:spPr bwMode="auto">
                <a:xfrm>
                  <a:off x="-1152"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1" name="Line 1064"/>
                <p:cNvSpPr>
                  <a:spLocks noChangeShapeType="1"/>
                </p:cNvSpPr>
                <p:nvPr/>
              </p:nvSpPr>
              <p:spPr bwMode="auto">
                <a:xfrm>
                  <a:off x="-1134"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2" name="Line 1065"/>
                <p:cNvSpPr>
                  <a:spLocks noChangeShapeType="1"/>
                </p:cNvSpPr>
                <p:nvPr/>
              </p:nvSpPr>
              <p:spPr bwMode="auto">
                <a:xfrm>
                  <a:off x="-1148"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3" name="Line 1066"/>
                <p:cNvSpPr>
                  <a:spLocks noChangeShapeType="1"/>
                </p:cNvSpPr>
                <p:nvPr/>
              </p:nvSpPr>
              <p:spPr bwMode="auto">
                <a:xfrm>
                  <a:off x="-1128"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4" name="Line 1067"/>
                <p:cNvSpPr>
                  <a:spLocks noChangeShapeType="1"/>
                </p:cNvSpPr>
                <p:nvPr/>
              </p:nvSpPr>
              <p:spPr bwMode="auto">
                <a:xfrm>
                  <a:off x="-1144"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5" name="Line 1068"/>
                <p:cNvSpPr>
                  <a:spLocks noChangeShapeType="1"/>
                </p:cNvSpPr>
                <p:nvPr/>
              </p:nvSpPr>
              <p:spPr bwMode="auto">
                <a:xfrm>
                  <a:off x="-1124"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6" name="Line 1069"/>
                <p:cNvSpPr>
                  <a:spLocks noChangeShapeType="1"/>
                </p:cNvSpPr>
                <p:nvPr/>
              </p:nvSpPr>
              <p:spPr bwMode="auto">
                <a:xfrm>
                  <a:off x="-1140"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7" name="Line 1070"/>
                <p:cNvSpPr>
                  <a:spLocks noChangeShapeType="1"/>
                </p:cNvSpPr>
                <p:nvPr/>
              </p:nvSpPr>
              <p:spPr bwMode="auto">
                <a:xfrm>
                  <a:off x="-1120"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8" name="Line 1071"/>
                <p:cNvSpPr>
                  <a:spLocks noChangeShapeType="1"/>
                </p:cNvSpPr>
                <p:nvPr/>
              </p:nvSpPr>
              <p:spPr bwMode="auto">
                <a:xfrm>
                  <a:off x="-1134"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9" name="Line 1072"/>
                <p:cNvSpPr>
                  <a:spLocks noChangeShapeType="1"/>
                </p:cNvSpPr>
                <p:nvPr/>
              </p:nvSpPr>
              <p:spPr bwMode="auto">
                <a:xfrm>
                  <a:off x="-1116"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0" name="Line 1073"/>
                <p:cNvSpPr>
                  <a:spLocks noChangeShapeType="1"/>
                </p:cNvSpPr>
                <p:nvPr/>
              </p:nvSpPr>
              <p:spPr bwMode="auto">
                <a:xfrm>
                  <a:off x="-1130"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1" name="Line 1074"/>
                <p:cNvSpPr>
                  <a:spLocks noChangeShapeType="1"/>
                </p:cNvSpPr>
                <p:nvPr/>
              </p:nvSpPr>
              <p:spPr bwMode="auto">
                <a:xfrm>
                  <a:off x="-1110"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2" name="Line 1075"/>
                <p:cNvSpPr>
                  <a:spLocks noChangeShapeType="1"/>
                </p:cNvSpPr>
                <p:nvPr/>
              </p:nvSpPr>
              <p:spPr bwMode="auto">
                <a:xfrm>
                  <a:off x="-1126"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3" name="Line 1076"/>
                <p:cNvSpPr>
                  <a:spLocks noChangeShapeType="1"/>
                </p:cNvSpPr>
                <p:nvPr/>
              </p:nvSpPr>
              <p:spPr bwMode="auto">
                <a:xfrm>
                  <a:off x="-1106"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4" name="Line 1077"/>
                <p:cNvSpPr>
                  <a:spLocks noChangeShapeType="1"/>
                </p:cNvSpPr>
                <p:nvPr/>
              </p:nvSpPr>
              <p:spPr bwMode="auto">
                <a:xfrm>
                  <a:off x="-1122"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5" name="Line 1078"/>
                <p:cNvSpPr>
                  <a:spLocks noChangeShapeType="1"/>
                </p:cNvSpPr>
                <p:nvPr/>
              </p:nvSpPr>
              <p:spPr bwMode="auto">
                <a:xfrm>
                  <a:off x="-1102"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6" name="Line 1079"/>
                <p:cNvSpPr>
                  <a:spLocks noChangeShapeType="1"/>
                </p:cNvSpPr>
                <p:nvPr/>
              </p:nvSpPr>
              <p:spPr bwMode="auto">
                <a:xfrm>
                  <a:off x="-1118" y="2664"/>
                  <a:ext cx="32"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7" name="Line 1080"/>
                <p:cNvSpPr>
                  <a:spLocks noChangeShapeType="1"/>
                </p:cNvSpPr>
                <p:nvPr/>
              </p:nvSpPr>
              <p:spPr bwMode="auto">
                <a:xfrm>
                  <a:off x="-1098"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8" name="Line 1081"/>
                <p:cNvSpPr>
                  <a:spLocks noChangeShapeType="1"/>
                </p:cNvSpPr>
                <p:nvPr/>
              </p:nvSpPr>
              <p:spPr bwMode="auto">
                <a:xfrm>
                  <a:off x="-1112"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9" name="Line 1082"/>
                <p:cNvSpPr>
                  <a:spLocks noChangeShapeType="1"/>
                </p:cNvSpPr>
                <p:nvPr/>
              </p:nvSpPr>
              <p:spPr bwMode="auto">
                <a:xfrm>
                  <a:off x="-1094"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0" name="Line 1083"/>
                <p:cNvSpPr>
                  <a:spLocks noChangeShapeType="1"/>
                </p:cNvSpPr>
                <p:nvPr/>
              </p:nvSpPr>
              <p:spPr bwMode="auto">
                <a:xfrm>
                  <a:off x="-1108"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1" name="Line 1084"/>
                <p:cNvSpPr>
                  <a:spLocks noChangeShapeType="1"/>
                </p:cNvSpPr>
                <p:nvPr/>
              </p:nvSpPr>
              <p:spPr bwMode="auto">
                <a:xfrm>
                  <a:off x="-1088"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2" name="Line 1085"/>
                <p:cNvSpPr>
                  <a:spLocks noChangeShapeType="1"/>
                </p:cNvSpPr>
                <p:nvPr/>
              </p:nvSpPr>
              <p:spPr bwMode="auto">
                <a:xfrm>
                  <a:off x="-1104"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3" name="Line 1086"/>
                <p:cNvSpPr>
                  <a:spLocks noChangeShapeType="1"/>
                </p:cNvSpPr>
                <p:nvPr/>
              </p:nvSpPr>
              <p:spPr bwMode="auto">
                <a:xfrm>
                  <a:off x="-1088" y="265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4" name="Line 1087"/>
                <p:cNvSpPr>
                  <a:spLocks noChangeShapeType="1"/>
                </p:cNvSpPr>
                <p:nvPr/>
              </p:nvSpPr>
              <p:spPr bwMode="auto">
                <a:xfrm>
                  <a:off x="-1104" y="2670"/>
                  <a:ext cx="32"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5" name="Line 1088"/>
                <p:cNvSpPr>
                  <a:spLocks noChangeShapeType="1"/>
                </p:cNvSpPr>
                <p:nvPr/>
              </p:nvSpPr>
              <p:spPr bwMode="auto">
                <a:xfrm>
                  <a:off x="-1084" y="265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6" name="Line 1089"/>
                <p:cNvSpPr>
                  <a:spLocks noChangeShapeType="1"/>
                </p:cNvSpPr>
                <p:nvPr/>
              </p:nvSpPr>
              <p:spPr bwMode="auto">
                <a:xfrm>
                  <a:off x="-1098" y="267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7" name="Line 1090"/>
                <p:cNvSpPr>
                  <a:spLocks noChangeShapeType="1"/>
                </p:cNvSpPr>
                <p:nvPr/>
              </p:nvSpPr>
              <p:spPr bwMode="auto">
                <a:xfrm>
                  <a:off x="-1078" y="265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8" name="Line 1091"/>
                <p:cNvSpPr>
                  <a:spLocks noChangeShapeType="1"/>
                </p:cNvSpPr>
                <p:nvPr/>
              </p:nvSpPr>
              <p:spPr bwMode="auto">
                <a:xfrm>
                  <a:off x="-1094" y="267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9" name="Line 1092"/>
                <p:cNvSpPr>
                  <a:spLocks noChangeShapeType="1"/>
                </p:cNvSpPr>
                <p:nvPr/>
              </p:nvSpPr>
              <p:spPr bwMode="auto">
                <a:xfrm>
                  <a:off x="-1074" y="265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0" name="Line 1093"/>
                <p:cNvSpPr>
                  <a:spLocks noChangeShapeType="1"/>
                </p:cNvSpPr>
                <p:nvPr/>
              </p:nvSpPr>
              <p:spPr bwMode="auto">
                <a:xfrm>
                  <a:off x="-1090" y="267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1" name="Line 1094"/>
                <p:cNvSpPr>
                  <a:spLocks noChangeShapeType="1"/>
                </p:cNvSpPr>
                <p:nvPr/>
              </p:nvSpPr>
              <p:spPr bwMode="auto">
                <a:xfrm>
                  <a:off x="-1070" y="265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2" name="Line 1095"/>
                <p:cNvSpPr>
                  <a:spLocks noChangeShapeType="1"/>
                </p:cNvSpPr>
                <p:nvPr/>
              </p:nvSpPr>
              <p:spPr bwMode="auto">
                <a:xfrm>
                  <a:off x="-1084" y="267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3" name="Line 1096"/>
                <p:cNvSpPr>
                  <a:spLocks noChangeShapeType="1"/>
                </p:cNvSpPr>
                <p:nvPr/>
              </p:nvSpPr>
              <p:spPr bwMode="auto">
                <a:xfrm>
                  <a:off x="-1064" y="265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4" name="Line 1097"/>
                <p:cNvSpPr>
                  <a:spLocks noChangeShapeType="1"/>
                </p:cNvSpPr>
                <p:nvPr/>
              </p:nvSpPr>
              <p:spPr bwMode="auto">
                <a:xfrm>
                  <a:off x="-1080" y="267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5" name="Line 1098"/>
                <p:cNvSpPr>
                  <a:spLocks noChangeShapeType="1"/>
                </p:cNvSpPr>
                <p:nvPr/>
              </p:nvSpPr>
              <p:spPr bwMode="auto">
                <a:xfrm>
                  <a:off x="-1060" y="265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6" name="Line 1099"/>
                <p:cNvSpPr>
                  <a:spLocks noChangeShapeType="1"/>
                </p:cNvSpPr>
                <p:nvPr/>
              </p:nvSpPr>
              <p:spPr bwMode="auto">
                <a:xfrm>
                  <a:off x="-1076" y="267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7" name="Line 1100"/>
                <p:cNvSpPr>
                  <a:spLocks noChangeShapeType="1"/>
                </p:cNvSpPr>
                <p:nvPr/>
              </p:nvSpPr>
              <p:spPr bwMode="auto">
                <a:xfrm>
                  <a:off x="-1056" y="265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8" name="Line 1101"/>
                <p:cNvSpPr>
                  <a:spLocks noChangeShapeType="1"/>
                </p:cNvSpPr>
                <p:nvPr/>
              </p:nvSpPr>
              <p:spPr bwMode="auto">
                <a:xfrm>
                  <a:off x="-1070" y="267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9" name="Line 1102"/>
                <p:cNvSpPr>
                  <a:spLocks noChangeShapeType="1"/>
                </p:cNvSpPr>
                <p:nvPr/>
              </p:nvSpPr>
              <p:spPr bwMode="auto">
                <a:xfrm>
                  <a:off x="-1052" y="265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0" name="Line 1103"/>
                <p:cNvSpPr>
                  <a:spLocks noChangeShapeType="1"/>
                </p:cNvSpPr>
                <p:nvPr/>
              </p:nvSpPr>
              <p:spPr bwMode="auto">
                <a:xfrm>
                  <a:off x="-1066" y="267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1" name="Line 1104"/>
                <p:cNvSpPr>
                  <a:spLocks noChangeShapeType="1"/>
                </p:cNvSpPr>
                <p:nvPr/>
              </p:nvSpPr>
              <p:spPr bwMode="auto">
                <a:xfrm>
                  <a:off x="-1046" y="265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2" name="Line 1105"/>
                <p:cNvSpPr>
                  <a:spLocks noChangeShapeType="1"/>
                </p:cNvSpPr>
                <p:nvPr/>
              </p:nvSpPr>
              <p:spPr bwMode="auto">
                <a:xfrm>
                  <a:off x="-1062" y="267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3" name="Line 1106"/>
                <p:cNvSpPr>
                  <a:spLocks noChangeShapeType="1"/>
                </p:cNvSpPr>
                <p:nvPr/>
              </p:nvSpPr>
              <p:spPr bwMode="auto">
                <a:xfrm>
                  <a:off x="-1042" y="265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4" name="Line 1107"/>
                <p:cNvSpPr>
                  <a:spLocks noChangeShapeType="1"/>
                </p:cNvSpPr>
                <p:nvPr/>
              </p:nvSpPr>
              <p:spPr bwMode="auto">
                <a:xfrm>
                  <a:off x="-1058" y="2670"/>
                  <a:ext cx="32"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5" name="Line 1108"/>
                <p:cNvSpPr>
                  <a:spLocks noChangeShapeType="1"/>
                </p:cNvSpPr>
                <p:nvPr/>
              </p:nvSpPr>
              <p:spPr bwMode="auto">
                <a:xfrm>
                  <a:off x="-962" y="266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6" name="Line 1109"/>
                <p:cNvSpPr>
                  <a:spLocks noChangeShapeType="1"/>
                </p:cNvSpPr>
                <p:nvPr/>
              </p:nvSpPr>
              <p:spPr bwMode="auto">
                <a:xfrm>
                  <a:off x="-978" y="2682"/>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7" name="Line 1110"/>
                <p:cNvSpPr>
                  <a:spLocks noChangeShapeType="1"/>
                </p:cNvSpPr>
                <p:nvPr/>
              </p:nvSpPr>
              <p:spPr bwMode="auto">
                <a:xfrm>
                  <a:off x="-958" y="266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8" name="Line 1111"/>
                <p:cNvSpPr>
                  <a:spLocks noChangeShapeType="1"/>
                </p:cNvSpPr>
                <p:nvPr/>
              </p:nvSpPr>
              <p:spPr bwMode="auto">
                <a:xfrm>
                  <a:off x="-972" y="2682"/>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9" name="Line 1112"/>
                <p:cNvSpPr>
                  <a:spLocks noChangeShapeType="1"/>
                </p:cNvSpPr>
                <p:nvPr/>
              </p:nvSpPr>
              <p:spPr bwMode="auto">
                <a:xfrm>
                  <a:off x="-954" y="266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0" name="Line 1113"/>
                <p:cNvSpPr>
                  <a:spLocks noChangeShapeType="1"/>
                </p:cNvSpPr>
                <p:nvPr/>
              </p:nvSpPr>
              <p:spPr bwMode="auto">
                <a:xfrm>
                  <a:off x="-968" y="2682"/>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1" name="Line 1114"/>
                <p:cNvSpPr>
                  <a:spLocks noChangeShapeType="1"/>
                </p:cNvSpPr>
                <p:nvPr/>
              </p:nvSpPr>
              <p:spPr bwMode="auto">
                <a:xfrm>
                  <a:off x="-948" y="266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2" name="Line 1115"/>
                <p:cNvSpPr>
                  <a:spLocks noChangeShapeType="1"/>
                </p:cNvSpPr>
                <p:nvPr/>
              </p:nvSpPr>
              <p:spPr bwMode="auto">
                <a:xfrm>
                  <a:off x="-964" y="2682"/>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3" name="Line 1116"/>
                <p:cNvSpPr>
                  <a:spLocks noChangeShapeType="1"/>
                </p:cNvSpPr>
                <p:nvPr/>
              </p:nvSpPr>
              <p:spPr bwMode="auto">
                <a:xfrm>
                  <a:off x="-944" y="266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4" name="Line 1117"/>
                <p:cNvSpPr>
                  <a:spLocks noChangeShapeType="1"/>
                </p:cNvSpPr>
                <p:nvPr/>
              </p:nvSpPr>
              <p:spPr bwMode="auto">
                <a:xfrm>
                  <a:off x="-960" y="2682"/>
                  <a:ext cx="32"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5" name="Line 1118"/>
                <p:cNvSpPr>
                  <a:spLocks noChangeShapeType="1"/>
                </p:cNvSpPr>
                <p:nvPr/>
              </p:nvSpPr>
              <p:spPr bwMode="auto">
                <a:xfrm>
                  <a:off x="-940" y="266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6" name="Line 1119"/>
                <p:cNvSpPr>
                  <a:spLocks noChangeShapeType="1"/>
                </p:cNvSpPr>
                <p:nvPr/>
              </p:nvSpPr>
              <p:spPr bwMode="auto">
                <a:xfrm>
                  <a:off x="-954" y="2682"/>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7" name="Line 1120"/>
                <p:cNvSpPr>
                  <a:spLocks noChangeShapeType="1"/>
                </p:cNvSpPr>
                <p:nvPr/>
              </p:nvSpPr>
              <p:spPr bwMode="auto">
                <a:xfrm>
                  <a:off x="-934" y="266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8" name="Line 1121"/>
                <p:cNvSpPr>
                  <a:spLocks noChangeShapeType="1"/>
                </p:cNvSpPr>
                <p:nvPr/>
              </p:nvSpPr>
              <p:spPr bwMode="auto">
                <a:xfrm>
                  <a:off x="-950" y="2682"/>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9" name="Line 1122"/>
                <p:cNvSpPr>
                  <a:spLocks noChangeShapeType="1"/>
                </p:cNvSpPr>
                <p:nvPr/>
              </p:nvSpPr>
              <p:spPr bwMode="auto">
                <a:xfrm>
                  <a:off x="-930" y="2672"/>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0" name="Line 1123"/>
                <p:cNvSpPr>
                  <a:spLocks noChangeShapeType="1"/>
                </p:cNvSpPr>
                <p:nvPr/>
              </p:nvSpPr>
              <p:spPr bwMode="auto">
                <a:xfrm>
                  <a:off x="-946" y="268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1" name="Line 1124"/>
                <p:cNvSpPr>
                  <a:spLocks noChangeShapeType="1"/>
                </p:cNvSpPr>
                <p:nvPr/>
              </p:nvSpPr>
              <p:spPr bwMode="auto">
                <a:xfrm>
                  <a:off x="-926" y="2672"/>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2" name="Line 1125"/>
                <p:cNvSpPr>
                  <a:spLocks noChangeShapeType="1"/>
                </p:cNvSpPr>
                <p:nvPr/>
              </p:nvSpPr>
              <p:spPr bwMode="auto">
                <a:xfrm>
                  <a:off x="-940" y="268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3" name="Line 1126"/>
                <p:cNvSpPr>
                  <a:spLocks noChangeShapeType="1"/>
                </p:cNvSpPr>
                <p:nvPr/>
              </p:nvSpPr>
              <p:spPr bwMode="auto">
                <a:xfrm>
                  <a:off x="-920" y="2672"/>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4" name="Line 1127"/>
                <p:cNvSpPr>
                  <a:spLocks noChangeShapeType="1"/>
                </p:cNvSpPr>
                <p:nvPr/>
              </p:nvSpPr>
              <p:spPr bwMode="auto">
                <a:xfrm>
                  <a:off x="-936" y="268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5" name="Line 1128"/>
                <p:cNvSpPr>
                  <a:spLocks noChangeShapeType="1"/>
                </p:cNvSpPr>
                <p:nvPr/>
              </p:nvSpPr>
              <p:spPr bwMode="auto">
                <a:xfrm>
                  <a:off x="-916" y="2672"/>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6" name="Line 1129"/>
                <p:cNvSpPr>
                  <a:spLocks noChangeShapeType="1"/>
                </p:cNvSpPr>
                <p:nvPr/>
              </p:nvSpPr>
              <p:spPr bwMode="auto">
                <a:xfrm>
                  <a:off x="-930" y="268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7" name="Line 1130"/>
                <p:cNvSpPr>
                  <a:spLocks noChangeShapeType="1"/>
                </p:cNvSpPr>
                <p:nvPr/>
              </p:nvSpPr>
              <p:spPr bwMode="auto">
                <a:xfrm>
                  <a:off x="-910" y="2672"/>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8" name="Line 1131"/>
                <p:cNvSpPr>
                  <a:spLocks noChangeShapeType="1"/>
                </p:cNvSpPr>
                <p:nvPr/>
              </p:nvSpPr>
              <p:spPr bwMode="auto">
                <a:xfrm>
                  <a:off x="-926" y="268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9" name="Line 1132"/>
                <p:cNvSpPr>
                  <a:spLocks noChangeShapeType="1"/>
                </p:cNvSpPr>
                <p:nvPr/>
              </p:nvSpPr>
              <p:spPr bwMode="auto">
                <a:xfrm>
                  <a:off x="-906" y="2672"/>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0" name="Line 1133"/>
                <p:cNvSpPr>
                  <a:spLocks noChangeShapeType="1"/>
                </p:cNvSpPr>
                <p:nvPr/>
              </p:nvSpPr>
              <p:spPr bwMode="auto">
                <a:xfrm>
                  <a:off x="-920" y="268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1" name="Line 1134"/>
                <p:cNvSpPr>
                  <a:spLocks noChangeShapeType="1"/>
                </p:cNvSpPr>
                <p:nvPr/>
              </p:nvSpPr>
              <p:spPr bwMode="auto">
                <a:xfrm>
                  <a:off x="-900" y="2672"/>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2" name="Line 1135"/>
                <p:cNvSpPr>
                  <a:spLocks noChangeShapeType="1"/>
                </p:cNvSpPr>
                <p:nvPr/>
              </p:nvSpPr>
              <p:spPr bwMode="auto">
                <a:xfrm>
                  <a:off x="-916" y="268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3" name="Line 1136"/>
                <p:cNvSpPr>
                  <a:spLocks noChangeShapeType="1"/>
                </p:cNvSpPr>
                <p:nvPr/>
              </p:nvSpPr>
              <p:spPr bwMode="auto">
                <a:xfrm>
                  <a:off x="-896" y="2672"/>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4" name="Line 1137"/>
                <p:cNvSpPr>
                  <a:spLocks noChangeShapeType="1"/>
                </p:cNvSpPr>
                <p:nvPr/>
              </p:nvSpPr>
              <p:spPr bwMode="auto">
                <a:xfrm>
                  <a:off x="-910" y="268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5" name="Line 1138"/>
                <p:cNvSpPr>
                  <a:spLocks noChangeShapeType="1"/>
                </p:cNvSpPr>
                <p:nvPr/>
              </p:nvSpPr>
              <p:spPr bwMode="auto">
                <a:xfrm>
                  <a:off x="-890" y="2672"/>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6" name="Line 1139"/>
                <p:cNvSpPr>
                  <a:spLocks noChangeShapeType="1"/>
                </p:cNvSpPr>
                <p:nvPr/>
              </p:nvSpPr>
              <p:spPr bwMode="auto">
                <a:xfrm>
                  <a:off x="-906" y="268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7" name="Line 1140"/>
                <p:cNvSpPr>
                  <a:spLocks noChangeShapeType="1"/>
                </p:cNvSpPr>
                <p:nvPr/>
              </p:nvSpPr>
              <p:spPr bwMode="auto">
                <a:xfrm>
                  <a:off x="-886" y="2672"/>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8" name="Line 1141"/>
                <p:cNvSpPr>
                  <a:spLocks noChangeShapeType="1"/>
                </p:cNvSpPr>
                <p:nvPr/>
              </p:nvSpPr>
              <p:spPr bwMode="auto">
                <a:xfrm>
                  <a:off x="-900" y="268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9" name="Line 1142"/>
                <p:cNvSpPr>
                  <a:spLocks noChangeShapeType="1"/>
                </p:cNvSpPr>
                <p:nvPr/>
              </p:nvSpPr>
              <p:spPr bwMode="auto">
                <a:xfrm>
                  <a:off x="-880" y="2672"/>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0" name="Line 1143"/>
                <p:cNvSpPr>
                  <a:spLocks noChangeShapeType="1"/>
                </p:cNvSpPr>
                <p:nvPr/>
              </p:nvSpPr>
              <p:spPr bwMode="auto">
                <a:xfrm>
                  <a:off x="-896" y="268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1" name="Line 1144"/>
                <p:cNvSpPr>
                  <a:spLocks noChangeShapeType="1"/>
                </p:cNvSpPr>
                <p:nvPr/>
              </p:nvSpPr>
              <p:spPr bwMode="auto">
                <a:xfrm>
                  <a:off x="-876" y="2672"/>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2" name="Line 1145"/>
                <p:cNvSpPr>
                  <a:spLocks noChangeShapeType="1"/>
                </p:cNvSpPr>
                <p:nvPr/>
              </p:nvSpPr>
              <p:spPr bwMode="auto">
                <a:xfrm>
                  <a:off x="-890" y="268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3" name="Line 1146"/>
                <p:cNvSpPr>
                  <a:spLocks noChangeShapeType="1"/>
                </p:cNvSpPr>
                <p:nvPr/>
              </p:nvSpPr>
              <p:spPr bwMode="auto">
                <a:xfrm>
                  <a:off x="-870" y="2672"/>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4" name="Line 1147"/>
                <p:cNvSpPr>
                  <a:spLocks noChangeShapeType="1"/>
                </p:cNvSpPr>
                <p:nvPr/>
              </p:nvSpPr>
              <p:spPr bwMode="auto">
                <a:xfrm>
                  <a:off x="-886" y="268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5" name="Line 1148"/>
                <p:cNvSpPr>
                  <a:spLocks noChangeShapeType="1"/>
                </p:cNvSpPr>
                <p:nvPr/>
              </p:nvSpPr>
              <p:spPr bwMode="auto">
                <a:xfrm>
                  <a:off x="-866" y="2672"/>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6" name="Line 1149"/>
                <p:cNvSpPr>
                  <a:spLocks noChangeShapeType="1"/>
                </p:cNvSpPr>
                <p:nvPr/>
              </p:nvSpPr>
              <p:spPr bwMode="auto">
                <a:xfrm>
                  <a:off x="-880" y="268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7" name="Line 1150"/>
                <p:cNvSpPr>
                  <a:spLocks noChangeShapeType="1"/>
                </p:cNvSpPr>
                <p:nvPr/>
              </p:nvSpPr>
              <p:spPr bwMode="auto">
                <a:xfrm>
                  <a:off x="-738" y="269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8" name="Line 1151"/>
                <p:cNvSpPr>
                  <a:spLocks noChangeShapeType="1"/>
                </p:cNvSpPr>
                <p:nvPr/>
              </p:nvSpPr>
              <p:spPr bwMode="auto">
                <a:xfrm>
                  <a:off x="-752" y="271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9" name="Line 1152"/>
                <p:cNvSpPr>
                  <a:spLocks noChangeShapeType="1"/>
                </p:cNvSpPr>
                <p:nvPr/>
              </p:nvSpPr>
              <p:spPr bwMode="auto">
                <a:xfrm>
                  <a:off x="-732" y="269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0" name="Line 1153"/>
                <p:cNvSpPr>
                  <a:spLocks noChangeShapeType="1"/>
                </p:cNvSpPr>
                <p:nvPr/>
              </p:nvSpPr>
              <p:spPr bwMode="auto">
                <a:xfrm>
                  <a:off x="-746" y="271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1" name="Line 1154"/>
                <p:cNvSpPr>
                  <a:spLocks noChangeShapeType="1"/>
                </p:cNvSpPr>
                <p:nvPr/>
              </p:nvSpPr>
              <p:spPr bwMode="auto">
                <a:xfrm>
                  <a:off x="-726" y="269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2" name="Line 1155"/>
                <p:cNvSpPr>
                  <a:spLocks noChangeShapeType="1"/>
                </p:cNvSpPr>
                <p:nvPr/>
              </p:nvSpPr>
              <p:spPr bwMode="auto">
                <a:xfrm>
                  <a:off x="-740" y="271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3" name="Line 1156"/>
                <p:cNvSpPr>
                  <a:spLocks noChangeShapeType="1"/>
                </p:cNvSpPr>
                <p:nvPr/>
              </p:nvSpPr>
              <p:spPr bwMode="auto">
                <a:xfrm>
                  <a:off x="-720" y="269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4" name="Line 1157"/>
                <p:cNvSpPr>
                  <a:spLocks noChangeShapeType="1"/>
                </p:cNvSpPr>
                <p:nvPr/>
              </p:nvSpPr>
              <p:spPr bwMode="auto">
                <a:xfrm>
                  <a:off x="-734" y="271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5" name="Line 1158"/>
                <p:cNvSpPr>
                  <a:spLocks noChangeShapeType="1"/>
                </p:cNvSpPr>
                <p:nvPr/>
              </p:nvSpPr>
              <p:spPr bwMode="auto">
                <a:xfrm>
                  <a:off x="-714" y="269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6" name="Line 1159"/>
                <p:cNvSpPr>
                  <a:spLocks noChangeShapeType="1"/>
                </p:cNvSpPr>
                <p:nvPr/>
              </p:nvSpPr>
              <p:spPr bwMode="auto">
                <a:xfrm>
                  <a:off x="-730" y="271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7" name="Line 1160"/>
                <p:cNvSpPr>
                  <a:spLocks noChangeShapeType="1"/>
                </p:cNvSpPr>
                <p:nvPr/>
              </p:nvSpPr>
              <p:spPr bwMode="auto">
                <a:xfrm>
                  <a:off x="-708" y="269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8" name="Line 1161"/>
                <p:cNvSpPr>
                  <a:spLocks noChangeShapeType="1"/>
                </p:cNvSpPr>
                <p:nvPr/>
              </p:nvSpPr>
              <p:spPr bwMode="auto">
                <a:xfrm>
                  <a:off x="-724" y="271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9" name="Line 1162"/>
                <p:cNvSpPr>
                  <a:spLocks noChangeShapeType="1"/>
                </p:cNvSpPr>
                <p:nvPr/>
              </p:nvSpPr>
              <p:spPr bwMode="auto">
                <a:xfrm>
                  <a:off x="-702" y="269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0" name="Line 1163"/>
                <p:cNvSpPr>
                  <a:spLocks noChangeShapeType="1"/>
                </p:cNvSpPr>
                <p:nvPr/>
              </p:nvSpPr>
              <p:spPr bwMode="auto">
                <a:xfrm>
                  <a:off x="-718" y="271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1" name="Line 1164"/>
                <p:cNvSpPr>
                  <a:spLocks noChangeShapeType="1"/>
                </p:cNvSpPr>
                <p:nvPr/>
              </p:nvSpPr>
              <p:spPr bwMode="auto">
                <a:xfrm>
                  <a:off x="-696" y="269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2" name="Line 1165"/>
                <p:cNvSpPr>
                  <a:spLocks noChangeShapeType="1"/>
                </p:cNvSpPr>
                <p:nvPr/>
              </p:nvSpPr>
              <p:spPr bwMode="auto">
                <a:xfrm>
                  <a:off x="-712" y="271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3" name="Line 1166"/>
                <p:cNvSpPr>
                  <a:spLocks noChangeShapeType="1"/>
                </p:cNvSpPr>
                <p:nvPr/>
              </p:nvSpPr>
              <p:spPr bwMode="auto">
                <a:xfrm>
                  <a:off x="-690" y="269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4" name="Line 1167"/>
                <p:cNvSpPr>
                  <a:spLocks noChangeShapeType="1"/>
                </p:cNvSpPr>
                <p:nvPr/>
              </p:nvSpPr>
              <p:spPr bwMode="auto">
                <a:xfrm>
                  <a:off x="-706" y="271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5" name="Line 1168"/>
                <p:cNvSpPr>
                  <a:spLocks noChangeShapeType="1"/>
                </p:cNvSpPr>
                <p:nvPr/>
              </p:nvSpPr>
              <p:spPr bwMode="auto">
                <a:xfrm>
                  <a:off x="-686" y="269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6" name="Line 1169"/>
                <p:cNvSpPr>
                  <a:spLocks noChangeShapeType="1"/>
                </p:cNvSpPr>
                <p:nvPr/>
              </p:nvSpPr>
              <p:spPr bwMode="auto">
                <a:xfrm>
                  <a:off x="-700" y="271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7" name="Line 1170"/>
                <p:cNvSpPr>
                  <a:spLocks noChangeShapeType="1"/>
                </p:cNvSpPr>
                <p:nvPr/>
              </p:nvSpPr>
              <p:spPr bwMode="auto">
                <a:xfrm>
                  <a:off x="-680" y="269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8" name="Line 1171"/>
                <p:cNvSpPr>
                  <a:spLocks noChangeShapeType="1"/>
                </p:cNvSpPr>
                <p:nvPr/>
              </p:nvSpPr>
              <p:spPr bwMode="auto">
                <a:xfrm>
                  <a:off x="-694" y="271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9" name="Line 1172"/>
                <p:cNvSpPr>
                  <a:spLocks noChangeShapeType="1"/>
                </p:cNvSpPr>
                <p:nvPr/>
              </p:nvSpPr>
              <p:spPr bwMode="auto">
                <a:xfrm>
                  <a:off x="-674" y="269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0" name="Line 1173"/>
                <p:cNvSpPr>
                  <a:spLocks noChangeShapeType="1"/>
                </p:cNvSpPr>
                <p:nvPr/>
              </p:nvSpPr>
              <p:spPr bwMode="auto">
                <a:xfrm>
                  <a:off x="-688" y="271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1" name="Line 1174"/>
                <p:cNvSpPr>
                  <a:spLocks noChangeShapeType="1"/>
                </p:cNvSpPr>
                <p:nvPr/>
              </p:nvSpPr>
              <p:spPr bwMode="auto">
                <a:xfrm>
                  <a:off x="-668" y="269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2" name="Line 1175"/>
                <p:cNvSpPr>
                  <a:spLocks noChangeShapeType="1"/>
                </p:cNvSpPr>
                <p:nvPr/>
              </p:nvSpPr>
              <p:spPr bwMode="auto">
                <a:xfrm>
                  <a:off x="-682" y="271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3" name="Line 1176"/>
                <p:cNvSpPr>
                  <a:spLocks noChangeShapeType="1"/>
                </p:cNvSpPr>
                <p:nvPr/>
              </p:nvSpPr>
              <p:spPr bwMode="auto">
                <a:xfrm>
                  <a:off x="-662" y="269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4" name="Line 1177"/>
                <p:cNvSpPr>
                  <a:spLocks noChangeShapeType="1"/>
                </p:cNvSpPr>
                <p:nvPr/>
              </p:nvSpPr>
              <p:spPr bwMode="auto">
                <a:xfrm>
                  <a:off x="-678" y="2710"/>
                  <a:ext cx="32"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5" name="Line 1178"/>
                <p:cNvSpPr>
                  <a:spLocks noChangeShapeType="1"/>
                </p:cNvSpPr>
                <p:nvPr/>
              </p:nvSpPr>
              <p:spPr bwMode="auto">
                <a:xfrm>
                  <a:off x="-614" y="269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6" name="Line 1179"/>
                <p:cNvSpPr>
                  <a:spLocks noChangeShapeType="1"/>
                </p:cNvSpPr>
                <p:nvPr/>
              </p:nvSpPr>
              <p:spPr bwMode="auto">
                <a:xfrm>
                  <a:off x="-630" y="271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7" name="Line 1180"/>
                <p:cNvSpPr>
                  <a:spLocks noChangeShapeType="1"/>
                </p:cNvSpPr>
                <p:nvPr/>
              </p:nvSpPr>
              <p:spPr bwMode="auto">
                <a:xfrm>
                  <a:off x="-608" y="269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8" name="Line 1181"/>
                <p:cNvSpPr>
                  <a:spLocks noChangeShapeType="1"/>
                </p:cNvSpPr>
                <p:nvPr/>
              </p:nvSpPr>
              <p:spPr bwMode="auto">
                <a:xfrm>
                  <a:off x="-624" y="271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611" name="Line 1183"/>
              <p:cNvSpPr>
                <a:spLocks noChangeShapeType="1"/>
              </p:cNvSpPr>
              <p:nvPr/>
            </p:nvSpPr>
            <p:spPr bwMode="auto">
              <a:xfrm>
                <a:off x="-955675" y="42799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2" name="Line 1184"/>
              <p:cNvSpPr>
                <a:spLocks noChangeShapeType="1"/>
              </p:cNvSpPr>
              <p:nvPr/>
            </p:nvSpPr>
            <p:spPr bwMode="auto">
              <a:xfrm>
                <a:off x="-981075" y="43021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3" name="Line 1185"/>
              <p:cNvSpPr>
                <a:spLocks noChangeShapeType="1"/>
              </p:cNvSpPr>
              <p:nvPr/>
            </p:nvSpPr>
            <p:spPr bwMode="auto">
              <a:xfrm>
                <a:off x="-949325" y="42799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4" name="Line 1186"/>
              <p:cNvSpPr>
                <a:spLocks noChangeShapeType="1"/>
              </p:cNvSpPr>
              <p:nvPr/>
            </p:nvSpPr>
            <p:spPr bwMode="auto">
              <a:xfrm>
                <a:off x="-971550" y="43021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5" name="Line 1187"/>
              <p:cNvSpPr>
                <a:spLocks noChangeShapeType="1"/>
              </p:cNvSpPr>
              <p:nvPr/>
            </p:nvSpPr>
            <p:spPr bwMode="auto">
              <a:xfrm>
                <a:off x="-939800" y="42799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6" name="Line 1188"/>
              <p:cNvSpPr>
                <a:spLocks noChangeShapeType="1"/>
              </p:cNvSpPr>
              <p:nvPr/>
            </p:nvSpPr>
            <p:spPr bwMode="auto">
              <a:xfrm>
                <a:off x="-962025" y="43021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7" name="Line 1189"/>
              <p:cNvSpPr>
                <a:spLocks noChangeShapeType="1"/>
              </p:cNvSpPr>
              <p:nvPr/>
            </p:nvSpPr>
            <p:spPr bwMode="auto">
              <a:xfrm>
                <a:off x="-828675" y="4346575"/>
                <a:ext cx="0" cy="5080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8" name="Line 1190"/>
              <p:cNvSpPr>
                <a:spLocks noChangeShapeType="1"/>
              </p:cNvSpPr>
              <p:nvPr/>
            </p:nvSpPr>
            <p:spPr bwMode="auto">
              <a:xfrm>
                <a:off x="-854075" y="43719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9" name="Line 1191"/>
              <p:cNvSpPr>
                <a:spLocks noChangeShapeType="1"/>
              </p:cNvSpPr>
              <p:nvPr/>
            </p:nvSpPr>
            <p:spPr bwMode="auto">
              <a:xfrm>
                <a:off x="-822325" y="4346575"/>
                <a:ext cx="0" cy="5080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0" name="Line 1192"/>
              <p:cNvSpPr>
                <a:spLocks noChangeShapeType="1"/>
              </p:cNvSpPr>
              <p:nvPr/>
            </p:nvSpPr>
            <p:spPr bwMode="auto">
              <a:xfrm>
                <a:off x="-844550" y="43719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1" name="Line 1193"/>
              <p:cNvSpPr>
                <a:spLocks noChangeShapeType="1"/>
              </p:cNvSpPr>
              <p:nvPr/>
            </p:nvSpPr>
            <p:spPr bwMode="auto">
              <a:xfrm>
                <a:off x="-812800" y="4346575"/>
                <a:ext cx="0" cy="5080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endParaRPr>
              </a:p>
            </p:txBody>
          </p:sp>
          <p:sp>
            <p:nvSpPr>
              <p:cNvPr id="622" name="Line 1194"/>
              <p:cNvSpPr>
                <a:spLocks noChangeShapeType="1"/>
              </p:cNvSpPr>
              <p:nvPr/>
            </p:nvSpPr>
            <p:spPr bwMode="auto">
              <a:xfrm>
                <a:off x="-835025" y="43719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3" name="Line 1195"/>
              <p:cNvSpPr>
                <a:spLocks noChangeShapeType="1"/>
              </p:cNvSpPr>
              <p:nvPr/>
            </p:nvSpPr>
            <p:spPr bwMode="auto">
              <a:xfrm>
                <a:off x="-803275" y="4346575"/>
                <a:ext cx="0" cy="5080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4" name="Line 1196"/>
              <p:cNvSpPr>
                <a:spLocks noChangeShapeType="1"/>
              </p:cNvSpPr>
              <p:nvPr/>
            </p:nvSpPr>
            <p:spPr bwMode="auto">
              <a:xfrm>
                <a:off x="-825500" y="43719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5" name="Line 1197"/>
              <p:cNvSpPr>
                <a:spLocks noChangeShapeType="1"/>
              </p:cNvSpPr>
              <p:nvPr/>
            </p:nvSpPr>
            <p:spPr bwMode="auto">
              <a:xfrm>
                <a:off x="-793750" y="4346575"/>
                <a:ext cx="0" cy="5080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6" name="Line 1198"/>
              <p:cNvSpPr>
                <a:spLocks noChangeShapeType="1"/>
              </p:cNvSpPr>
              <p:nvPr/>
            </p:nvSpPr>
            <p:spPr bwMode="auto">
              <a:xfrm>
                <a:off x="-815975" y="43719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7" name="Line 1199"/>
              <p:cNvSpPr>
                <a:spLocks noChangeShapeType="1"/>
              </p:cNvSpPr>
              <p:nvPr/>
            </p:nvSpPr>
            <p:spPr bwMode="auto">
              <a:xfrm>
                <a:off x="-784225" y="4346575"/>
                <a:ext cx="0" cy="5080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8" name="Line 1200"/>
              <p:cNvSpPr>
                <a:spLocks noChangeShapeType="1"/>
              </p:cNvSpPr>
              <p:nvPr/>
            </p:nvSpPr>
            <p:spPr bwMode="auto">
              <a:xfrm>
                <a:off x="-806450" y="43719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9" name="Line 1201"/>
              <p:cNvSpPr>
                <a:spLocks noChangeShapeType="1"/>
              </p:cNvSpPr>
              <p:nvPr/>
            </p:nvSpPr>
            <p:spPr bwMode="auto">
              <a:xfrm>
                <a:off x="-720725" y="4346575"/>
                <a:ext cx="0" cy="5080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0" name="Line 1202"/>
              <p:cNvSpPr>
                <a:spLocks noChangeShapeType="1"/>
              </p:cNvSpPr>
              <p:nvPr/>
            </p:nvSpPr>
            <p:spPr bwMode="auto">
              <a:xfrm>
                <a:off x="-746125" y="43719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1" name="Line 1203"/>
              <p:cNvSpPr>
                <a:spLocks noChangeShapeType="1"/>
              </p:cNvSpPr>
              <p:nvPr/>
            </p:nvSpPr>
            <p:spPr bwMode="auto">
              <a:xfrm>
                <a:off x="-920750" y="42799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2" name="Line 1204"/>
              <p:cNvSpPr>
                <a:spLocks noChangeShapeType="1"/>
              </p:cNvSpPr>
              <p:nvPr/>
            </p:nvSpPr>
            <p:spPr bwMode="auto">
              <a:xfrm>
                <a:off x="-946150" y="43021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3" name="Line 1205"/>
              <p:cNvSpPr>
                <a:spLocks noChangeShapeType="1"/>
              </p:cNvSpPr>
              <p:nvPr/>
            </p:nvSpPr>
            <p:spPr bwMode="auto">
              <a:xfrm>
                <a:off x="-911225" y="42799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4" name="Line 1206"/>
              <p:cNvSpPr>
                <a:spLocks noChangeShapeType="1"/>
              </p:cNvSpPr>
              <p:nvPr/>
            </p:nvSpPr>
            <p:spPr bwMode="auto">
              <a:xfrm>
                <a:off x="-936625" y="43021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5" name="Line 1207"/>
              <p:cNvSpPr>
                <a:spLocks noChangeShapeType="1"/>
              </p:cNvSpPr>
              <p:nvPr/>
            </p:nvSpPr>
            <p:spPr bwMode="auto">
              <a:xfrm>
                <a:off x="-901700" y="42799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6" name="Line 1208"/>
              <p:cNvSpPr>
                <a:spLocks noChangeShapeType="1"/>
              </p:cNvSpPr>
              <p:nvPr/>
            </p:nvSpPr>
            <p:spPr bwMode="auto">
              <a:xfrm>
                <a:off x="-927100" y="43021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7" name="Line 1209"/>
              <p:cNvSpPr>
                <a:spLocks noChangeShapeType="1"/>
              </p:cNvSpPr>
              <p:nvPr/>
            </p:nvSpPr>
            <p:spPr bwMode="auto">
              <a:xfrm>
                <a:off x="-892175" y="42799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8" name="Line 1210"/>
              <p:cNvSpPr>
                <a:spLocks noChangeShapeType="1"/>
              </p:cNvSpPr>
              <p:nvPr/>
            </p:nvSpPr>
            <p:spPr bwMode="auto">
              <a:xfrm>
                <a:off x="-917575" y="43021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9" name="Line 1211"/>
              <p:cNvSpPr>
                <a:spLocks noChangeShapeType="1"/>
              </p:cNvSpPr>
              <p:nvPr/>
            </p:nvSpPr>
            <p:spPr bwMode="auto">
              <a:xfrm>
                <a:off x="-882650" y="42799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0" name="Line 1212"/>
              <p:cNvSpPr>
                <a:spLocks noChangeShapeType="1"/>
              </p:cNvSpPr>
              <p:nvPr/>
            </p:nvSpPr>
            <p:spPr bwMode="auto">
              <a:xfrm>
                <a:off x="-908050" y="43021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1" name="Line 1213"/>
              <p:cNvSpPr>
                <a:spLocks noChangeShapeType="1"/>
              </p:cNvSpPr>
              <p:nvPr/>
            </p:nvSpPr>
            <p:spPr bwMode="auto">
              <a:xfrm>
                <a:off x="-876300" y="42799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2" name="Line 1214"/>
              <p:cNvSpPr>
                <a:spLocks noChangeShapeType="1"/>
              </p:cNvSpPr>
              <p:nvPr/>
            </p:nvSpPr>
            <p:spPr bwMode="auto">
              <a:xfrm>
                <a:off x="-898525" y="43021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3" name="Line 1215"/>
              <p:cNvSpPr>
                <a:spLocks noChangeShapeType="1"/>
              </p:cNvSpPr>
              <p:nvPr/>
            </p:nvSpPr>
            <p:spPr bwMode="auto">
              <a:xfrm>
                <a:off x="-857250" y="42799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4" name="Line 1216"/>
              <p:cNvSpPr>
                <a:spLocks noChangeShapeType="1"/>
              </p:cNvSpPr>
              <p:nvPr/>
            </p:nvSpPr>
            <p:spPr bwMode="auto">
              <a:xfrm>
                <a:off x="-879475" y="43021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5" name="Line 1217"/>
              <p:cNvSpPr>
                <a:spLocks noChangeShapeType="1"/>
              </p:cNvSpPr>
              <p:nvPr/>
            </p:nvSpPr>
            <p:spPr bwMode="auto">
              <a:xfrm>
                <a:off x="-857250" y="43497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6" name="Line 1218"/>
              <p:cNvSpPr>
                <a:spLocks noChangeShapeType="1"/>
              </p:cNvSpPr>
              <p:nvPr/>
            </p:nvSpPr>
            <p:spPr bwMode="auto">
              <a:xfrm>
                <a:off x="-879475" y="437515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7" name="Line 1219"/>
              <p:cNvSpPr>
                <a:spLocks noChangeShapeType="1"/>
              </p:cNvSpPr>
              <p:nvPr/>
            </p:nvSpPr>
            <p:spPr bwMode="auto">
              <a:xfrm>
                <a:off x="-850900" y="43497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8" name="Line 1220"/>
              <p:cNvSpPr>
                <a:spLocks noChangeShapeType="1"/>
              </p:cNvSpPr>
              <p:nvPr/>
            </p:nvSpPr>
            <p:spPr bwMode="auto">
              <a:xfrm>
                <a:off x="-876300" y="4375150"/>
                <a:ext cx="5080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9" name="Line 1221"/>
              <p:cNvSpPr>
                <a:spLocks noChangeShapeType="1"/>
              </p:cNvSpPr>
              <p:nvPr/>
            </p:nvSpPr>
            <p:spPr bwMode="auto">
              <a:xfrm>
                <a:off x="-1019175" y="42799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0" name="Line 1222"/>
              <p:cNvSpPr>
                <a:spLocks noChangeShapeType="1"/>
              </p:cNvSpPr>
              <p:nvPr/>
            </p:nvSpPr>
            <p:spPr bwMode="auto">
              <a:xfrm>
                <a:off x="-1044575" y="43021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1" name="Line 1223"/>
              <p:cNvSpPr>
                <a:spLocks noChangeShapeType="1"/>
              </p:cNvSpPr>
              <p:nvPr/>
            </p:nvSpPr>
            <p:spPr bwMode="auto">
              <a:xfrm>
                <a:off x="-1009650" y="42799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2" name="Line 1224"/>
              <p:cNvSpPr>
                <a:spLocks noChangeShapeType="1"/>
              </p:cNvSpPr>
              <p:nvPr/>
            </p:nvSpPr>
            <p:spPr bwMode="auto">
              <a:xfrm>
                <a:off x="-1035050" y="43021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3" name="Line 1225"/>
              <p:cNvSpPr>
                <a:spLocks noChangeShapeType="1"/>
              </p:cNvSpPr>
              <p:nvPr/>
            </p:nvSpPr>
            <p:spPr bwMode="auto">
              <a:xfrm>
                <a:off x="-1254125" y="42608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4" name="Line 1226"/>
              <p:cNvSpPr>
                <a:spLocks noChangeShapeType="1"/>
              </p:cNvSpPr>
              <p:nvPr/>
            </p:nvSpPr>
            <p:spPr bwMode="auto">
              <a:xfrm>
                <a:off x="-1276350" y="428625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5" name="Line 1227"/>
              <p:cNvSpPr>
                <a:spLocks noChangeShapeType="1"/>
              </p:cNvSpPr>
              <p:nvPr/>
            </p:nvSpPr>
            <p:spPr bwMode="auto">
              <a:xfrm>
                <a:off x="-1244600" y="42608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6" name="Line 1228"/>
              <p:cNvSpPr>
                <a:spLocks noChangeShapeType="1"/>
              </p:cNvSpPr>
              <p:nvPr/>
            </p:nvSpPr>
            <p:spPr bwMode="auto">
              <a:xfrm>
                <a:off x="-1270000" y="428625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7" name="Line 1229"/>
              <p:cNvSpPr>
                <a:spLocks noChangeShapeType="1"/>
              </p:cNvSpPr>
              <p:nvPr/>
            </p:nvSpPr>
            <p:spPr bwMode="auto">
              <a:xfrm>
                <a:off x="-1238250" y="42608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8" name="Line 1230"/>
              <p:cNvSpPr>
                <a:spLocks noChangeShapeType="1"/>
              </p:cNvSpPr>
              <p:nvPr/>
            </p:nvSpPr>
            <p:spPr bwMode="auto">
              <a:xfrm>
                <a:off x="-1260475" y="428625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9" name="Line 1231"/>
              <p:cNvSpPr>
                <a:spLocks noChangeShapeType="1"/>
              </p:cNvSpPr>
              <p:nvPr/>
            </p:nvSpPr>
            <p:spPr bwMode="auto">
              <a:xfrm>
                <a:off x="-1216025" y="42608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0" name="Line 1232"/>
              <p:cNvSpPr>
                <a:spLocks noChangeShapeType="1"/>
              </p:cNvSpPr>
              <p:nvPr/>
            </p:nvSpPr>
            <p:spPr bwMode="auto">
              <a:xfrm>
                <a:off x="-1241425" y="428625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1" name="Line 1233"/>
              <p:cNvSpPr>
                <a:spLocks noChangeShapeType="1"/>
              </p:cNvSpPr>
              <p:nvPr/>
            </p:nvSpPr>
            <p:spPr bwMode="auto">
              <a:xfrm>
                <a:off x="-1209675" y="42608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2" name="Line 1234"/>
              <p:cNvSpPr>
                <a:spLocks noChangeShapeType="1"/>
              </p:cNvSpPr>
              <p:nvPr/>
            </p:nvSpPr>
            <p:spPr bwMode="auto">
              <a:xfrm>
                <a:off x="-1231900" y="428625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3" name="Line 1235"/>
              <p:cNvSpPr>
                <a:spLocks noChangeShapeType="1"/>
              </p:cNvSpPr>
              <p:nvPr/>
            </p:nvSpPr>
            <p:spPr bwMode="auto">
              <a:xfrm>
                <a:off x="-1200150" y="42608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4" name="Line 1236"/>
              <p:cNvSpPr>
                <a:spLocks noChangeShapeType="1"/>
              </p:cNvSpPr>
              <p:nvPr/>
            </p:nvSpPr>
            <p:spPr bwMode="auto">
              <a:xfrm>
                <a:off x="-1225550" y="428625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5" name="Line 1237"/>
              <p:cNvSpPr>
                <a:spLocks noChangeShapeType="1"/>
              </p:cNvSpPr>
              <p:nvPr/>
            </p:nvSpPr>
            <p:spPr bwMode="auto">
              <a:xfrm>
                <a:off x="-1184275" y="42608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6" name="Line 1238"/>
              <p:cNvSpPr>
                <a:spLocks noChangeShapeType="1"/>
              </p:cNvSpPr>
              <p:nvPr/>
            </p:nvSpPr>
            <p:spPr bwMode="auto">
              <a:xfrm>
                <a:off x="-1206500" y="428625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7" name="Line 1239"/>
              <p:cNvSpPr>
                <a:spLocks noChangeShapeType="1"/>
              </p:cNvSpPr>
              <p:nvPr/>
            </p:nvSpPr>
            <p:spPr bwMode="auto">
              <a:xfrm>
                <a:off x="-1346200" y="42418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8" name="Line 1240"/>
              <p:cNvSpPr>
                <a:spLocks noChangeShapeType="1"/>
              </p:cNvSpPr>
              <p:nvPr/>
            </p:nvSpPr>
            <p:spPr bwMode="auto">
              <a:xfrm>
                <a:off x="-1371600" y="42640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9" name="Line 1241"/>
              <p:cNvSpPr>
                <a:spLocks noChangeShapeType="1"/>
              </p:cNvSpPr>
              <p:nvPr/>
            </p:nvSpPr>
            <p:spPr bwMode="auto">
              <a:xfrm>
                <a:off x="-1317625" y="42418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0" name="Line 1242"/>
              <p:cNvSpPr>
                <a:spLocks noChangeShapeType="1"/>
              </p:cNvSpPr>
              <p:nvPr/>
            </p:nvSpPr>
            <p:spPr bwMode="auto">
              <a:xfrm>
                <a:off x="-1339850" y="42640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1" name="Line 1243"/>
              <p:cNvSpPr>
                <a:spLocks noChangeShapeType="1"/>
              </p:cNvSpPr>
              <p:nvPr/>
            </p:nvSpPr>
            <p:spPr bwMode="auto">
              <a:xfrm>
                <a:off x="-1311275" y="42418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2" name="Line 1244"/>
              <p:cNvSpPr>
                <a:spLocks noChangeShapeType="1"/>
              </p:cNvSpPr>
              <p:nvPr/>
            </p:nvSpPr>
            <p:spPr bwMode="auto">
              <a:xfrm>
                <a:off x="-1333500" y="42640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3" name="Line 1245"/>
              <p:cNvSpPr>
                <a:spLocks noChangeShapeType="1"/>
              </p:cNvSpPr>
              <p:nvPr/>
            </p:nvSpPr>
            <p:spPr bwMode="auto">
              <a:xfrm>
                <a:off x="-1292225" y="42418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4" name="Line 1246"/>
              <p:cNvSpPr>
                <a:spLocks noChangeShapeType="1"/>
              </p:cNvSpPr>
              <p:nvPr/>
            </p:nvSpPr>
            <p:spPr bwMode="auto">
              <a:xfrm>
                <a:off x="-1314450" y="42640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5" name="Line 1247"/>
              <p:cNvSpPr>
                <a:spLocks noChangeShapeType="1"/>
              </p:cNvSpPr>
              <p:nvPr/>
            </p:nvSpPr>
            <p:spPr bwMode="auto">
              <a:xfrm>
                <a:off x="-1257300" y="42418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6" name="Line 1248"/>
              <p:cNvSpPr>
                <a:spLocks noChangeShapeType="1"/>
              </p:cNvSpPr>
              <p:nvPr/>
            </p:nvSpPr>
            <p:spPr bwMode="auto">
              <a:xfrm>
                <a:off x="-1279525" y="42640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7" name="Line 1249"/>
              <p:cNvSpPr>
                <a:spLocks noChangeShapeType="1"/>
              </p:cNvSpPr>
              <p:nvPr/>
            </p:nvSpPr>
            <p:spPr bwMode="auto">
              <a:xfrm>
                <a:off x="-1628775" y="4232275"/>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8" name="Line 1250"/>
              <p:cNvSpPr>
                <a:spLocks noChangeShapeType="1"/>
              </p:cNvSpPr>
              <p:nvPr/>
            </p:nvSpPr>
            <p:spPr bwMode="auto">
              <a:xfrm>
                <a:off x="-1651000" y="42576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9" name="Line 1251"/>
              <p:cNvSpPr>
                <a:spLocks noChangeShapeType="1"/>
              </p:cNvSpPr>
              <p:nvPr/>
            </p:nvSpPr>
            <p:spPr bwMode="auto">
              <a:xfrm>
                <a:off x="-1603375" y="4232275"/>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0" name="Line 1252"/>
              <p:cNvSpPr>
                <a:spLocks noChangeShapeType="1"/>
              </p:cNvSpPr>
              <p:nvPr/>
            </p:nvSpPr>
            <p:spPr bwMode="auto">
              <a:xfrm>
                <a:off x="-1628775" y="42576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1" name="Line 1253"/>
              <p:cNvSpPr>
                <a:spLocks noChangeShapeType="1"/>
              </p:cNvSpPr>
              <p:nvPr/>
            </p:nvSpPr>
            <p:spPr bwMode="auto">
              <a:xfrm>
                <a:off x="-1558925" y="4232275"/>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2" name="Line 1254"/>
              <p:cNvSpPr>
                <a:spLocks noChangeShapeType="1"/>
              </p:cNvSpPr>
              <p:nvPr/>
            </p:nvSpPr>
            <p:spPr bwMode="auto">
              <a:xfrm>
                <a:off x="-1584325" y="4257675"/>
                <a:ext cx="5080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3" name="Line 1255"/>
              <p:cNvSpPr>
                <a:spLocks noChangeShapeType="1"/>
              </p:cNvSpPr>
              <p:nvPr/>
            </p:nvSpPr>
            <p:spPr bwMode="auto">
              <a:xfrm>
                <a:off x="-2060575" y="4187825"/>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4" name="Line 1256"/>
              <p:cNvSpPr>
                <a:spLocks noChangeShapeType="1"/>
              </p:cNvSpPr>
              <p:nvPr/>
            </p:nvSpPr>
            <p:spPr bwMode="auto">
              <a:xfrm>
                <a:off x="-2085975" y="42132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5" name="Line 1257"/>
              <p:cNvSpPr>
                <a:spLocks noChangeShapeType="1"/>
              </p:cNvSpPr>
              <p:nvPr/>
            </p:nvSpPr>
            <p:spPr bwMode="auto">
              <a:xfrm>
                <a:off x="-2054225" y="4187825"/>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6" name="Line 1258"/>
              <p:cNvSpPr>
                <a:spLocks noChangeShapeType="1"/>
              </p:cNvSpPr>
              <p:nvPr/>
            </p:nvSpPr>
            <p:spPr bwMode="auto">
              <a:xfrm>
                <a:off x="-2079625" y="42132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7" name="Line 1259"/>
              <p:cNvSpPr>
                <a:spLocks noChangeShapeType="1"/>
              </p:cNvSpPr>
              <p:nvPr/>
            </p:nvSpPr>
            <p:spPr bwMode="auto">
              <a:xfrm>
                <a:off x="-2047875" y="4187825"/>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8" name="Line 1260"/>
              <p:cNvSpPr>
                <a:spLocks noChangeShapeType="1"/>
              </p:cNvSpPr>
              <p:nvPr/>
            </p:nvSpPr>
            <p:spPr bwMode="auto">
              <a:xfrm>
                <a:off x="-2073275" y="42132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9" name="Line 1261"/>
              <p:cNvSpPr>
                <a:spLocks noChangeShapeType="1"/>
              </p:cNvSpPr>
              <p:nvPr/>
            </p:nvSpPr>
            <p:spPr bwMode="auto">
              <a:xfrm>
                <a:off x="-2044700" y="4187825"/>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0" name="Line 1262"/>
              <p:cNvSpPr>
                <a:spLocks noChangeShapeType="1"/>
              </p:cNvSpPr>
              <p:nvPr/>
            </p:nvSpPr>
            <p:spPr bwMode="auto">
              <a:xfrm>
                <a:off x="-2066925" y="42132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1" name="Line 1263"/>
              <p:cNvSpPr>
                <a:spLocks noChangeShapeType="1"/>
              </p:cNvSpPr>
              <p:nvPr/>
            </p:nvSpPr>
            <p:spPr bwMode="auto">
              <a:xfrm>
                <a:off x="-2038350" y="4187825"/>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2" name="Line 1264"/>
              <p:cNvSpPr>
                <a:spLocks noChangeShapeType="1"/>
              </p:cNvSpPr>
              <p:nvPr/>
            </p:nvSpPr>
            <p:spPr bwMode="auto">
              <a:xfrm>
                <a:off x="-2060575" y="42132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3" name="Line 1265"/>
              <p:cNvSpPr>
                <a:spLocks noChangeShapeType="1"/>
              </p:cNvSpPr>
              <p:nvPr/>
            </p:nvSpPr>
            <p:spPr bwMode="auto">
              <a:xfrm>
                <a:off x="-2035175" y="41973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4" name="Line 1266"/>
              <p:cNvSpPr>
                <a:spLocks noChangeShapeType="1"/>
              </p:cNvSpPr>
              <p:nvPr/>
            </p:nvSpPr>
            <p:spPr bwMode="auto">
              <a:xfrm>
                <a:off x="-2060575" y="42195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5" name="Line 1267"/>
              <p:cNvSpPr>
                <a:spLocks noChangeShapeType="1"/>
              </p:cNvSpPr>
              <p:nvPr/>
            </p:nvSpPr>
            <p:spPr bwMode="auto">
              <a:xfrm>
                <a:off x="-2028825" y="41973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6" name="Line 1268"/>
              <p:cNvSpPr>
                <a:spLocks noChangeShapeType="1"/>
              </p:cNvSpPr>
              <p:nvPr/>
            </p:nvSpPr>
            <p:spPr bwMode="auto">
              <a:xfrm>
                <a:off x="-2054225" y="42195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7" name="Line 1269"/>
              <p:cNvSpPr>
                <a:spLocks noChangeShapeType="1"/>
              </p:cNvSpPr>
              <p:nvPr/>
            </p:nvSpPr>
            <p:spPr bwMode="auto">
              <a:xfrm>
                <a:off x="-2022475" y="41973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8" name="Line 1270"/>
              <p:cNvSpPr>
                <a:spLocks noChangeShapeType="1"/>
              </p:cNvSpPr>
              <p:nvPr/>
            </p:nvSpPr>
            <p:spPr bwMode="auto">
              <a:xfrm>
                <a:off x="-2047875" y="42195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9" name="Line 1271"/>
              <p:cNvSpPr>
                <a:spLocks noChangeShapeType="1"/>
              </p:cNvSpPr>
              <p:nvPr/>
            </p:nvSpPr>
            <p:spPr bwMode="auto">
              <a:xfrm>
                <a:off x="-2016125" y="41973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0" name="Line 1272"/>
              <p:cNvSpPr>
                <a:spLocks noChangeShapeType="1"/>
              </p:cNvSpPr>
              <p:nvPr/>
            </p:nvSpPr>
            <p:spPr bwMode="auto">
              <a:xfrm>
                <a:off x="-2041525" y="42195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1" name="Line 1273"/>
              <p:cNvSpPr>
                <a:spLocks noChangeShapeType="1"/>
              </p:cNvSpPr>
              <p:nvPr/>
            </p:nvSpPr>
            <p:spPr bwMode="auto">
              <a:xfrm>
                <a:off x="-2012950" y="41973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2" name="Line 1274"/>
              <p:cNvSpPr>
                <a:spLocks noChangeShapeType="1"/>
              </p:cNvSpPr>
              <p:nvPr/>
            </p:nvSpPr>
            <p:spPr bwMode="auto">
              <a:xfrm>
                <a:off x="-2035175" y="42195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3" name="Line 1275"/>
              <p:cNvSpPr>
                <a:spLocks noChangeShapeType="1"/>
              </p:cNvSpPr>
              <p:nvPr/>
            </p:nvSpPr>
            <p:spPr bwMode="auto">
              <a:xfrm>
                <a:off x="-2003425" y="41973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4" name="Line 1276"/>
              <p:cNvSpPr>
                <a:spLocks noChangeShapeType="1"/>
              </p:cNvSpPr>
              <p:nvPr/>
            </p:nvSpPr>
            <p:spPr bwMode="auto">
              <a:xfrm>
                <a:off x="-2025650" y="42195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5" name="Line 1277"/>
              <p:cNvSpPr>
                <a:spLocks noChangeShapeType="1"/>
              </p:cNvSpPr>
              <p:nvPr/>
            </p:nvSpPr>
            <p:spPr bwMode="auto">
              <a:xfrm>
                <a:off x="-1997075" y="41973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6" name="Line 1278"/>
              <p:cNvSpPr>
                <a:spLocks noChangeShapeType="1"/>
              </p:cNvSpPr>
              <p:nvPr/>
            </p:nvSpPr>
            <p:spPr bwMode="auto">
              <a:xfrm>
                <a:off x="-2019300" y="42195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7" name="Line 1279"/>
              <p:cNvSpPr>
                <a:spLocks noChangeShapeType="1"/>
              </p:cNvSpPr>
              <p:nvPr/>
            </p:nvSpPr>
            <p:spPr bwMode="auto">
              <a:xfrm>
                <a:off x="-1990725" y="41973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8" name="Line 1280"/>
              <p:cNvSpPr>
                <a:spLocks noChangeShapeType="1"/>
              </p:cNvSpPr>
              <p:nvPr/>
            </p:nvSpPr>
            <p:spPr bwMode="auto">
              <a:xfrm>
                <a:off x="-2012950" y="42195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9" name="Line 1281"/>
              <p:cNvSpPr>
                <a:spLocks noChangeShapeType="1"/>
              </p:cNvSpPr>
              <p:nvPr/>
            </p:nvSpPr>
            <p:spPr bwMode="auto">
              <a:xfrm>
                <a:off x="-1974850" y="41973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0" name="Line 1282"/>
              <p:cNvSpPr>
                <a:spLocks noChangeShapeType="1"/>
              </p:cNvSpPr>
              <p:nvPr/>
            </p:nvSpPr>
            <p:spPr bwMode="auto">
              <a:xfrm>
                <a:off x="-1997075" y="42195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1" name="Line 1283"/>
              <p:cNvSpPr>
                <a:spLocks noChangeShapeType="1"/>
              </p:cNvSpPr>
              <p:nvPr/>
            </p:nvSpPr>
            <p:spPr bwMode="auto">
              <a:xfrm>
                <a:off x="-1968500" y="41973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2" name="Line 1284"/>
              <p:cNvSpPr>
                <a:spLocks noChangeShapeType="1"/>
              </p:cNvSpPr>
              <p:nvPr/>
            </p:nvSpPr>
            <p:spPr bwMode="auto">
              <a:xfrm>
                <a:off x="-1990725" y="42195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3" name="Line 1285"/>
              <p:cNvSpPr>
                <a:spLocks noChangeShapeType="1"/>
              </p:cNvSpPr>
              <p:nvPr/>
            </p:nvSpPr>
            <p:spPr bwMode="auto">
              <a:xfrm>
                <a:off x="-1962150" y="41973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4" name="Line 1286"/>
              <p:cNvSpPr>
                <a:spLocks noChangeShapeType="1"/>
              </p:cNvSpPr>
              <p:nvPr/>
            </p:nvSpPr>
            <p:spPr bwMode="auto">
              <a:xfrm>
                <a:off x="-1987550" y="4219575"/>
                <a:ext cx="5080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5" name="Line 1287"/>
              <p:cNvSpPr>
                <a:spLocks noChangeShapeType="1"/>
              </p:cNvSpPr>
              <p:nvPr/>
            </p:nvSpPr>
            <p:spPr bwMode="auto">
              <a:xfrm>
                <a:off x="-1946275" y="41973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6" name="Line 1288"/>
              <p:cNvSpPr>
                <a:spLocks noChangeShapeType="1"/>
              </p:cNvSpPr>
              <p:nvPr/>
            </p:nvSpPr>
            <p:spPr bwMode="auto">
              <a:xfrm>
                <a:off x="-1971675" y="42195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7" name="Line 1289"/>
              <p:cNvSpPr>
                <a:spLocks noChangeShapeType="1"/>
              </p:cNvSpPr>
              <p:nvPr/>
            </p:nvSpPr>
            <p:spPr bwMode="auto">
              <a:xfrm>
                <a:off x="-1939925" y="41973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8" name="Line 1290"/>
              <p:cNvSpPr>
                <a:spLocks noChangeShapeType="1"/>
              </p:cNvSpPr>
              <p:nvPr/>
            </p:nvSpPr>
            <p:spPr bwMode="auto">
              <a:xfrm>
                <a:off x="-1965325" y="42195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9" name="Line 1291"/>
              <p:cNvSpPr>
                <a:spLocks noChangeShapeType="1"/>
              </p:cNvSpPr>
              <p:nvPr/>
            </p:nvSpPr>
            <p:spPr bwMode="auto">
              <a:xfrm>
                <a:off x="-1933575" y="41973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0" name="Line 1292"/>
              <p:cNvSpPr>
                <a:spLocks noChangeShapeType="1"/>
              </p:cNvSpPr>
              <p:nvPr/>
            </p:nvSpPr>
            <p:spPr bwMode="auto">
              <a:xfrm>
                <a:off x="-1958975" y="42195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1" name="Line 1293"/>
              <p:cNvSpPr>
                <a:spLocks noChangeShapeType="1"/>
              </p:cNvSpPr>
              <p:nvPr/>
            </p:nvSpPr>
            <p:spPr bwMode="auto">
              <a:xfrm>
                <a:off x="-1917700" y="41973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2" name="Line 1294"/>
              <p:cNvSpPr>
                <a:spLocks noChangeShapeType="1"/>
              </p:cNvSpPr>
              <p:nvPr/>
            </p:nvSpPr>
            <p:spPr bwMode="auto">
              <a:xfrm>
                <a:off x="-1939925" y="42195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3" name="Line 1295"/>
              <p:cNvSpPr>
                <a:spLocks noChangeShapeType="1"/>
              </p:cNvSpPr>
              <p:nvPr/>
            </p:nvSpPr>
            <p:spPr bwMode="auto">
              <a:xfrm>
                <a:off x="-2568575" y="40894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4" name="Line 1296"/>
              <p:cNvSpPr>
                <a:spLocks noChangeShapeType="1"/>
              </p:cNvSpPr>
              <p:nvPr/>
            </p:nvSpPr>
            <p:spPr bwMode="auto">
              <a:xfrm>
                <a:off x="-2593975" y="411480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5" name="Line 1297"/>
              <p:cNvSpPr>
                <a:spLocks noChangeShapeType="1"/>
              </p:cNvSpPr>
              <p:nvPr/>
            </p:nvSpPr>
            <p:spPr bwMode="auto">
              <a:xfrm>
                <a:off x="-2562225" y="40894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6" name="Line 1298"/>
              <p:cNvSpPr>
                <a:spLocks noChangeShapeType="1"/>
              </p:cNvSpPr>
              <p:nvPr/>
            </p:nvSpPr>
            <p:spPr bwMode="auto">
              <a:xfrm>
                <a:off x="-2584450" y="411480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7" name="Line 1299"/>
              <p:cNvSpPr>
                <a:spLocks noChangeShapeType="1"/>
              </p:cNvSpPr>
              <p:nvPr/>
            </p:nvSpPr>
            <p:spPr bwMode="auto">
              <a:xfrm>
                <a:off x="-2549525" y="4098925"/>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8" name="Line 1300"/>
              <p:cNvSpPr>
                <a:spLocks noChangeShapeType="1"/>
              </p:cNvSpPr>
              <p:nvPr/>
            </p:nvSpPr>
            <p:spPr bwMode="auto">
              <a:xfrm>
                <a:off x="-2574925" y="412115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9" name="Line 1301"/>
              <p:cNvSpPr>
                <a:spLocks noChangeShapeType="1"/>
              </p:cNvSpPr>
              <p:nvPr/>
            </p:nvSpPr>
            <p:spPr bwMode="auto">
              <a:xfrm>
                <a:off x="-2543175" y="4098925"/>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0" name="Line 1302"/>
              <p:cNvSpPr>
                <a:spLocks noChangeShapeType="1"/>
              </p:cNvSpPr>
              <p:nvPr/>
            </p:nvSpPr>
            <p:spPr bwMode="auto">
              <a:xfrm>
                <a:off x="-2565400" y="412115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1" name="Line 1303"/>
              <p:cNvSpPr>
                <a:spLocks noChangeShapeType="1"/>
              </p:cNvSpPr>
              <p:nvPr/>
            </p:nvSpPr>
            <p:spPr bwMode="auto">
              <a:xfrm>
                <a:off x="-2533650" y="4098925"/>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2" name="Line 1304"/>
              <p:cNvSpPr>
                <a:spLocks noChangeShapeType="1"/>
              </p:cNvSpPr>
              <p:nvPr/>
            </p:nvSpPr>
            <p:spPr bwMode="auto">
              <a:xfrm>
                <a:off x="-2559050" y="412115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3" name="Line 1305"/>
              <p:cNvSpPr>
                <a:spLocks noChangeShapeType="1"/>
              </p:cNvSpPr>
              <p:nvPr/>
            </p:nvSpPr>
            <p:spPr bwMode="auto">
              <a:xfrm>
                <a:off x="-2517775" y="4098925"/>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4" name="Line 1306"/>
              <p:cNvSpPr>
                <a:spLocks noChangeShapeType="1"/>
              </p:cNvSpPr>
              <p:nvPr/>
            </p:nvSpPr>
            <p:spPr bwMode="auto">
              <a:xfrm>
                <a:off x="-2540000" y="412115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5" name="Line 1307"/>
              <p:cNvSpPr>
                <a:spLocks noChangeShapeType="1"/>
              </p:cNvSpPr>
              <p:nvPr/>
            </p:nvSpPr>
            <p:spPr bwMode="auto">
              <a:xfrm>
                <a:off x="-2508250" y="4098925"/>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6" name="Line 1308"/>
              <p:cNvSpPr>
                <a:spLocks noChangeShapeType="1"/>
              </p:cNvSpPr>
              <p:nvPr/>
            </p:nvSpPr>
            <p:spPr bwMode="auto">
              <a:xfrm>
                <a:off x="-2533650" y="4121150"/>
                <a:ext cx="5080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7" name="Line 1309"/>
              <p:cNvSpPr>
                <a:spLocks noChangeShapeType="1"/>
              </p:cNvSpPr>
              <p:nvPr/>
            </p:nvSpPr>
            <p:spPr bwMode="auto">
              <a:xfrm>
                <a:off x="-2498725" y="41084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8" name="Line 1310"/>
              <p:cNvSpPr>
                <a:spLocks noChangeShapeType="1"/>
              </p:cNvSpPr>
              <p:nvPr/>
            </p:nvSpPr>
            <p:spPr bwMode="auto">
              <a:xfrm>
                <a:off x="-2520950" y="413385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9" name="Line 1311"/>
              <p:cNvSpPr>
                <a:spLocks noChangeShapeType="1"/>
              </p:cNvSpPr>
              <p:nvPr/>
            </p:nvSpPr>
            <p:spPr bwMode="auto">
              <a:xfrm>
                <a:off x="-2489200" y="41084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0" name="Line 1312"/>
              <p:cNvSpPr>
                <a:spLocks noChangeShapeType="1"/>
              </p:cNvSpPr>
              <p:nvPr/>
            </p:nvSpPr>
            <p:spPr bwMode="auto">
              <a:xfrm>
                <a:off x="-2514600" y="413385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1" name="Line 1313"/>
              <p:cNvSpPr>
                <a:spLocks noChangeShapeType="1"/>
              </p:cNvSpPr>
              <p:nvPr/>
            </p:nvSpPr>
            <p:spPr bwMode="auto">
              <a:xfrm>
                <a:off x="-2482850" y="41084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2" name="Line 1314"/>
              <p:cNvSpPr>
                <a:spLocks noChangeShapeType="1"/>
              </p:cNvSpPr>
              <p:nvPr/>
            </p:nvSpPr>
            <p:spPr bwMode="auto">
              <a:xfrm>
                <a:off x="-2505075" y="413385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3" name="Line 1315"/>
              <p:cNvSpPr>
                <a:spLocks noChangeShapeType="1"/>
              </p:cNvSpPr>
              <p:nvPr/>
            </p:nvSpPr>
            <p:spPr bwMode="auto">
              <a:xfrm>
                <a:off x="-2473325" y="41084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4" name="Line 1316"/>
              <p:cNvSpPr>
                <a:spLocks noChangeShapeType="1"/>
              </p:cNvSpPr>
              <p:nvPr/>
            </p:nvSpPr>
            <p:spPr bwMode="auto">
              <a:xfrm>
                <a:off x="-2498725" y="413385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5" name="Line 1317"/>
              <p:cNvSpPr>
                <a:spLocks noChangeShapeType="1"/>
              </p:cNvSpPr>
              <p:nvPr/>
            </p:nvSpPr>
            <p:spPr bwMode="auto">
              <a:xfrm>
                <a:off x="-2466975" y="41084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6" name="Line 1318"/>
              <p:cNvSpPr>
                <a:spLocks noChangeShapeType="1"/>
              </p:cNvSpPr>
              <p:nvPr/>
            </p:nvSpPr>
            <p:spPr bwMode="auto">
              <a:xfrm>
                <a:off x="-2489200" y="413385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7" name="Line 1319"/>
              <p:cNvSpPr>
                <a:spLocks noChangeShapeType="1"/>
              </p:cNvSpPr>
              <p:nvPr/>
            </p:nvSpPr>
            <p:spPr bwMode="auto">
              <a:xfrm>
                <a:off x="-2457450" y="41211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8" name="Line 1320"/>
              <p:cNvSpPr>
                <a:spLocks noChangeShapeType="1"/>
              </p:cNvSpPr>
              <p:nvPr/>
            </p:nvSpPr>
            <p:spPr bwMode="auto">
              <a:xfrm>
                <a:off x="-2482850" y="41433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9" name="Line 1321"/>
              <p:cNvSpPr>
                <a:spLocks noChangeShapeType="1"/>
              </p:cNvSpPr>
              <p:nvPr/>
            </p:nvSpPr>
            <p:spPr bwMode="auto">
              <a:xfrm>
                <a:off x="-2447925" y="4130675"/>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0" name="Line 1322"/>
              <p:cNvSpPr>
                <a:spLocks noChangeShapeType="1"/>
              </p:cNvSpPr>
              <p:nvPr/>
            </p:nvSpPr>
            <p:spPr bwMode="auto">
              <a:xfrm>
                <a:off x="-2470150" y="41560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1" name="Line 1323"/>
              <p:cNvSpPr>
                <a:spLocks noChangeShapeType="1"/>
              </p:cNvSpPr>
              <p:nvPr/>
            </p:nvSpPr>
            <p:spPr bwMode="auto">
              <a:xfrm>
                <a:off x="-2438400" y="4130675"/>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2" name="Line 1324"/>
              <p:cNvSpPr>
                <a:spLocks noChangeShapeType="1"/>
              </p:cNvSpPr>
              <p:nvPr/>
            </p:nvSpPr>
            <p:spPr bwMode="auto">
              <a:xfrm>
                <a:off x="-2460625" y="41560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3" name="Line 1325"/>
              <p:cNvSpPr>
                <a:spLocks noChangeShapeType="1"/>
              </p:cNvSpPr>
              <p:nvPr/>
            </p:nvSpPr>
            <p:spPr bwMode="auto">
              <a:xfrm>
                <a:off x="-2428875" y="4130675"/>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4" name="Line 1326"/>
              <p:cNvSpPr>
                <a:spLocks noChangeShapeType="1"/>
              </p:cNvSpPr>
              <p:nvPr/>
            </p:nvSpPr>
            <p:spPr bwMode="auto">
              <a:xfrm>
                <a:off x="-2451100" y="41560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5" name="Line 1327"/>
              <p:cNvSpPr>
                <a:spLocks noChangeShapeType="1"/>
              </p:cNvSpPr>
              <p:nvPr/>
            </p:nvSpPr>
            <p:spPr bwMode="auto">
              <a:xfrm>
                <a:off x="-2419350" y="4130675"/>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6" name="Line 1328"/>
              <p:cNvSpPr>
                <a:spLocks noChangeShapeType="1"/>
              </p:cNvSpPr>
              <p:nvPr/>
            </p:nvSpPr>
            <p:spPr bwMode="auto">
              <a:xfrm>
                <a:off x="-2441575" y="41560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7" name="Line 1329"/>
              <p:cNvSpPr>
                <a:spLocks noChangeShapeType="1"/>
              </p:cNvSpPr>
              <p:nvPr/>
            </p:nvSpPr>
            <p:spPr bwMode="auto">
              <a:xfrm>
                <a:off x="-2403475" y="4143375"/>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8" name="Line 1330"/>
              <p:cNvSpPr>
                <a:spLocks noChangeShapeType="1"/>
              </p:cNvSpPr>
              <p:nvPr/>
            </p:nvSpPr>
            <p:spPr bwMode="auto">
              <a:xfrm>
                <a:off x="-2428875" y="4165600"/>
                <a:ext cx="5080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9" name="Line 1331"/>
              <p:cNvSpPr>
                <a:spLocks noChangeShapeType="1"/>
              </p:cNvSpPr>
              <p:nvPr/>
            </p:nvSpPr>
            <p:spPr bwMode="auto">
              <a:xfrm>
                <a:off x="-2393950" y="4143375"/>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0" name="Line 1332"/>
              <p:cNvSpPr>
                <a:spLocks noChangeShapeType="1"/>
              </p:cNvSpPr>
              <p:nvPr/>
            </p:nvSpPr>
            <p:spPr bwMode="auto">
              <a:xfrm>
                <a:off x="-2419350" y="4165600"/>
                <a:ext cx="5080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1" name="Line 1333"/>
              <p:cNvSpPr>
                <a:spLocks noChangeShapeType="1"/>
              </p:cNvSpPr>
              <p:nvPr/>
            </p:nvSpPr>
            <p:spPr bwMode="auto">
              <a:xfrm>
                <a:off x="-2384425" y="4143375"/>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2" name="Line 1334"/>
              <p:cNvSpPr>
                <a:spLocks noChangeShapeType="1"/>
              </p:cNvSpPr>
              <p:nvPr/>
            </p:nvSpPr>
            <p:spPr bwMode="auto">
              <a:xfrm>
                <a:off x="-2409825" y="4165600"/>
                <a:ext cx="5080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3" name="Line 1335"/>
              <p:cNvSpPr>
                <a:spLocks noChangeShapeType="1"/>
              </p:cNvSpPr>
              <p:nvPr/>
            </p:nvSpPr>
            <p:spPr bwMode="auto">
              <a:xfrm>
                <a:off x="-2374900" y="4143375"/>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4" name="Line 1336"/>
              <p:cNvSpPr>
                <a:spLocks noChangeShapeType="1"/>
              </p:cNvSpPr>
              <p:nvPr/>
            </p:nvSpPr>
            <p:spPr bwMode="auto">
              <a:xfrm>
                <a:off x="-2397125" y="416560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5" name="Line 1337"/>
              <p:cNvSpPr>
                <a:spLocks noChangeShapeType="1"/>
              </p:cNvSpPr>
              <p:nvPr/>
            </p:nvSpPr>
            <p:spPr bwMode="auto">
              <a:xfrm>
                <a:off x="-2362200" y="41529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6" name="Line 1338"/>
              <p:cNvSpPr>
                <a:spLocks noChangeShapeType="1"/>
              </p:cNvSpPr>
              <p:nvPr/>
            </p:nvSpPr>
            <p:spPr bwMode="auto">
              <a:xfrm>
                <a:off x="-2387600" y="417830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7" name="Line 1339"/>
              <p:cNvSpPr>
                <a:spLocks noChangeShapeType="1"/>
              </p:cNvSpPr>
              <p:nvPr/>
            </p:nvSpPr>
            <p:spPr bwMode="auto">
              <a:xfrm>
                <a:off x="-2352675" y="41529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8" name="Line 1340"/>
              <p:cNvSpPr>
                <a:spLocks noChangeShapeType="1"/>
              </p:cNvSpPr>
              <p:nvPr/>
            </p:nvSpPr>
            <p:spPr bwMode="auto">
              <a:xfrm>
                <a:off x="-2374900" y="417830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9" name="Line 1341"/>
              <p:cNvSpPr>
                <a:spLocks noChangeShapeType="1"/>
              </p:cNvSpPr>
              <p:nvPr/>
            </p:nvSpPr>
            <p:spPr bwMode="auto">
              <a:xfrm>
                <a:off x="-2339975" y="41529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0" name="Line 1342"/>
              <p:cNvSpPr>
                <a:spLocks noChangeShapeType="1"/>
              </p:cNvSpPr>
              <p:nvPr/>
            </p:nvSpPr>
            <p:spPr bwMode="auto">
              <a:xfrm>
                <a:off x="-2365375" y="417830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1" name="Line 1343"/>
              <p:cNvSpPr>
                <a:spLocks noChangeShapeType="1"/>
              </p:cNvSpPr>
              <p:nvPr/>
            </p:nvSpPr>
            <p:spPr bwMode="auto">
              <a:xfrm>
                <a:off x="-2330450" y="41529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2" name="Line 1344"/>
              <p:cNvSpPr>
                <a:spLocks noChangeShapeType="1"/>
              </p:cNvSpPr>
              <p:nvPr/>
            </p:nvSpPr>
            <p:spPr bwMode="auto">
              <a:xfrm>
                <a:off x="-2355850" y="417830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3" name="Line 1345"/>
              <p:cNvSpPr>
                <a:spLocks noChangeShapeType="1"/>
              </p:cNvSpPr>
              <p:nvPr/>
            </p:nvSpPr>
            <p:spPr bwMode="auto">
              <a:xfrm>
                <a:off x="-2320925" y="41529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4" name="Line 1346"/>
              <p:cNvSpPr>
                <a:spLocks noChangeShapeType="1"/>
              </p:cNvSpPr>
              <p:nvPr/>
            </p:nvSpPr>
            <p:spPr bwMode="auto">
              <a:xfrm>
                <a:off x="-2343150" y="417830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5" name="Line 1347"/>
              <p:cNvSpPr>
                <a:spLocks noChangeShapeType="1"/>
              </p:cNvSpPr>
              <p:nvPr/>
            </p:nvSpPr>
            <p:spPr bwMode="auto">
              <a:xfrm>
                <a:off x="-2308225" y="41529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6" name="Line 1348"/>
              <p:cNvSpPr>
                <a:spLocks noChangeShapeType="1"/>
              </p:cNvSpPr>
              <p:nvPr/>
            </p:nvSpPr>
            <p:spPr bwMode="auto">
              <a:xfrm>
                <a:off x="-2333625" y="417830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7" name="Line 1349"/>
              <p:cNvSpPr>
                <a:spLocks noChangeShapeType="1"/>
              </p:cNvSpPr>
              <p:nvPr/>
            </p:nvSpPr>
            <p:spPr bwMode="auto">
              <a:xfrm>
                <a:off x="-2298700" y="41529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8" name="Line 1350"/>
              <p:cNvSpPr>
                <a:spLocks noChangeShapeType="1"/>
              </p:cNvSpPr>
              <p:nvPr/>
            </p:nvSpPr>
            <p:spPr bwMode="auto">
              <a:xfrm>
                <a:off x="-2324100" y="417830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605" name="Line 245"/>
            <p:cNvSpPr>
              <a:spLocks noChangeShapeType="1"/>
            </p:cNvSpPr>
            <p:nvPr/>
          </p:nvSpPr>
          <p:spPr bwMode="auto">
            <a:xfrm>
              <a:off x="5518188" y="3374123"/>
              <a:ext cx="285750"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6" name="Line 247"/>
            <p:cNvSpPr>
              <a:spLocks noChangeShapeType="1"/>
            </p:cNvSpPr>
            <p:nvPr/>
          </p:nvSpPr>
          <p:spPr bwMode="auto">
            <a:xfrm>
              <a:off x="5518188" y="3217405"/>
              <a:ext cx="285750"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7" name="Rectangle 4"/>
            <p:cNvSpPr>
              <a:spLocks noChangeArrowheads="1"/>
            </p:cNvSpPr>
            <p:nvPr/>
          </p:nvSpPr>
          <p:spPr bwMode="auto">
            <a:xfrm>
              <a:off x="5843371" y="2992142"/>
              <a:ext cx="29718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spcAft>
                  <a:spcPts val="0"/>
                </a:spcAft>
                <a:tabLst>
                  <a:tab pos="960438" algn="ctr"/>
                  <a:tab pos="1198563" algn="l"/>
                </a:tabLst>
              </a:pPr>
              <a:r>
                <a:rPr lang="en-GB" sz="1000" dirty="0" smtClean="0">
                  <a:solidFill>
                    <a:srgbClr val="4D4D4D"/>
                  </a:solidFill>
                </a:rPr>
                <a:t>	N	3-yr DFS (95%CI)</a:t>
              </a:r>
            </a:p>
            <a:p>
              <a:pPr>
                <a:spcAft>
                  <a:spcPts val="0"/>
                </a:spcAft>
                <a:tabLst>
                  <a:tab pos="960438" algn="ctr"/>
                  <a:tab pos="1198563" algn="l"/>
                </a:tabLst>
              </a:pPr>
              <a:r>
                <a:rPr lang="en-GB" sz="1000" dirty="0" smtClean="0">
                  <a:solidFill>
                    <a:srgbClr val="4D4D4D"/>
                  </a:solidFill>
                </a:rPr>
                <a:t>Capecitabine	782	81.0% (77.7, 83.8)</a:t>
              </a:r>
            </a:p>
            <a:p>
              <a:pPr>
                <a:spcAft>
                  <a:spcPts val="0"/>
                </a:spcAft>
                <a:tabLst>
                  <a:tab pos="960438" algn="ctr"/>
                  <a:tab pos="1198563" algn="l"/>
                </a:tabLst>
              </a:pPr>
              <a:r>
                <a:rPr lang="it-IT" sz="1000" dirty="0">
                  <a:solidFill>
                    <a:srgbClr val="4D4D4D"/>
                  </a:solidFill>
                </a:rPr>
                <a:t>S-1	782	</a:t>
              </a:r>
              <a:r>
                <a:rPr lang="it-IT" sz="1000" dirty="0" smtClean="0">
                  <a:solidFill>
                    <a:srgbClr val="4D4D4D"/>
                  </a:solidFill>
                </a:rPr>
                <a:t>77.7% (74.3, 80.7)</a:t>
              </a:r>
            </a:p>
            <a:p>
              <a:pPr>
                <a:spcAft>
                  <a:spcPts val="0"/>
                </a:spcAft>
                <a:tabLst>
                  <a:tab pos="960438" algn="ctr"/>
                  <a:tab pos="1198563" algn="l"/>
                </a:tabLst>
              </a:pPr>
              <a:r>
                <a:rPr lang="it-IT" sz="1000" dirty="0">
                  <a:solidFill>
                    <a:srgbClr val="4D4D4D"/>
                  </a:solidFill>
                </a:rPr>
                <a:t>	</a:t>
              </a:r>
              <a:r>
                <a:rPr lang="it-IT" sz="1000" dirty="0" smtClean="0">
                  <a:solidFill>
                    <a:srgbClr val="4D4D4D"/>
                  </a:solidFill>
                </a:rPr>
                <a:t>	HR 1.21 (95%CI 0.96, 1.52)</a:t>
              </a:r>
            </a:p>
            <a:p>
              <a:pPr>
                <a:spcAft>
                  <a:spcPts val="0"/>
                </a:spcAft>
                <a:tabLst>
                  <a:tab pos="960438" algn="ctr"/>
                  <a:tab pos="1198563" algn="l"/>
                </a:tabLst>
              </a:pPr>
              <a:r>
                <a:rPr lang="it-IT" sz="1000" dirty="0" smtClean="0">
                  <a:solidFill>
                    <a:srgbClr val="4D4D4D"/>
                  </a:solidFill>
                </a:rPr>
                <a:t>		P for non-inferiority=0.41</a:t>
              </a:r>
              <a:endParaRPr lang="it-IT" sz="1000" dirty="0">
                <a:solidFill>
                  <a:srgbClr val="4D4D4D"/>
                </a:solidFill>
              </a:endParaRPr>
            </a:p>
          </p:txBody>
        </p:sp>
      </p:grpSp>
      <p:cxnSp>
        <p:nvCxnSpPr>
          <p:cNvPr id="3" name="Straight Connector 2"/>
          <p:cNvCxnSpPr>
            <a:stCxn id="1381" idx="0"/>
          </p:cNvCxnSpPr>
          <p:nvPr/>
        </p:nvCxnSpPr>
        <p:spPr>
          <a:xfrm flipV="1">
            <a:off x="1051773" y="2135644"/>
            <a:ext cx="4676" cy="182156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81" name="Line 586"/>
          <p:cNvSpPr>
            <a:spLocks noChangeShapeType="1"/>
          </p:cNvSpPr>
          <p:nvPr/>
        </p:nvSpPr>
        <p:spPr bwMode="auto">
          <a:xfrm rot="5400000">
            <a:off x="1013673" y="3919112"/>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2" name="Line 586"/>
          <p:cNvSpPr>
            <a:spLocks noChangeShapeType="1"/>
          </p:cNvSpPr>
          <p:nvPr/>
        </p:nvSpPr>
        <p:spPr bwMode="auto">
          <a:xfrm rot="5400000">
            <a:off x="1013673" y="3554398"/>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3" name="Line 586"/>
          <p:cNvSpPr>
            <a:spLocks noChangeShapeType="1"/>
          </p:cNvSpPr>
          <p:nvPr/>
        </p:nvSpPr>
        <p:spPr bwMode="auto">
          <a:xfrm rot="5400000">
            <a:off x="1013673" y="3189683"/>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4" name="Line 586"/>
          <p:cNvSpPr>
            <a:spLocks noChangeShapeType="1"/>
          </p:cNvSpPr>
          <p:nvPr/>
        </p:nvSpPr>
        <p:spPr bwMode="auto">
          <a:xfrm rot="5400000">
            <a:off x="1013673" y="2824968"/>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5" name="Line 586"/>
          <p:cNvSpPr>
            <a:spLocks noChangeShapeType="1"/>
          </p:cNvSpPr>
          <p:nvPr/>
        </p:nvSpPr>
        <p:spPr bwMode="auto">
          <a:xfrm rot="5400000">
            <a:off x="1013673" y="2460253"/>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6" name="Line 586"/>
          <p:cNvSpPr>
            <a:spLocks noChangeShapeType="1"/>
          </p:cNvSpPr>
          <p:nvPr/>
        </p:nvSpPr>
        <p:spPr bwMode="auto">
          <a:xfrm rot="5400000">
            <a:off x="1013673" y="2095538"/>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1387" name="Straight Connector 1386"/>
          <p:cNvCxnSpPr/>
          <p:nvPr/>
        </p:nvCxnSpPr>
        <p:spPr>
          <a:xfrm flipV="1">
            <a:off x="5280872" y="2135644"/>
            <a:ext cx="4676" cy="182156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88" name="Line 586"/>
          <p:cNvSpPr>
            <a:spLocks noChangeShapeType="1"/>
          </p:cNvSpPr>
          <p:nvPr/>
        </p:nvSpPr>
        <p:spPr bwMode="auto">
          <a:xfrm rot="5400000">
            <a:off x="5238009" y="3919112"/>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9" name="Line 586"/>
          <p:cNvSpPr>
            <a:spLocks noChangeShapeType="1"/>
          </p:cNvSpPr>
          <p:nvPr/>
        </p:nvSpPr>
        <p:spPr bwMode="auto">
          <a:xfrm rot="5400000">
            <a:off x="5238009" y="3554398"/>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0" name="Line 586"/>
          <p:cNvSpPr>
            <a:spLocks noChangeShapeType="1"/>
          </p:cNvSpPr>
          <p:nvPr/>
        </p:nvSpPr>
        <p:spPr bwMode="auto">
          <a:xfrm rot="5400000">
            <a:off x="5238009" y="3189683"/>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1" name="Line 586"/>
          <p:cNvSpPr>
            <a:spLocks noChangeShapeType="1"/>
          </p:cNvSpPr>
          <p:nvPr/>
        </p:nvSpPr>
        <p:spPr bwMode="auto">
          <a:xfrm rot="5400000">
            <a:off x="5238009" y="2824968"/>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2" name="Line 586"/>
          <p:cNvSpPr>
            <a:spLocks noChangeShapeType="1"/>
          </p:cNvSpPr>
          <p:nvPr/>
        </p:nvSpPr>
        <p:spPr bwMode="auto">
          <a:xfrm rot="5400000">
            <a:off x="5238009" y="2460253"/>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3" name="Line 586"/>
          <p:cNvSpPr>
            <a:spLocks noChangeShapeType="1"/>
          </p:cNvSpPr>
          <p:nvPr/>
        </p:nvSpPr>
        <p:spPr bwMode="auto">
          <a:xfrm rot="5400000">
            <a:off x="5238009" y="2095538"/>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Tree>
    <p:extLst>
      <p:ext uri="{BB962C8B-B14F-4D97-AF65-F5344CB8AC3E}">
        <p14:creationId xmlns:p14="http://schemas.microsoft.com/office/powerpoint/2010/main" xmlns="" val="32054146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6616</Words>
  <Application>Microsoft Office PowerPoint</Application>
  <PresentationFormat>Bildschirmpräsentation (4:3)</PresentationFormat>
  <Paragraphs>1382</Paragraphs>
  <Slides>49</Slides>
  <Notes>0</Notes>
  <HiddenSlides>0</HiddenSlides>
  <MMClips>0</MMClips>
  <ScaleCrop>false</ScaleCrop>
  <HeadingPairs>
    <vt:vector size="4" baseType="variant">
      <vt:variant>
        <vt:lpstr>Design</vt:lpstr>
      </vt:variant>
      <vt:variant>
        <vt:i4>2</vt:i4>
      </vt:variant>
      <vt:variant>
        <vt:lpstr>Folientitel</vt:lpstr>
      </vt:variant>
      <vt:variant>
        <vt:i4>49</vt:i4>
      </vt:variant>
    </vt:vector>
  </HeadingPairs>
  <TitlesOfParts>
    <vt:vector size="51" baseType="lpstr">
      <vt:lpstr>Default Design</vt:lpstr>
      <vt:lpstr>5_Default Design</vt:lpstr>
      <vt:lpstr>GI SLIDE DECK 2015 Selected Abstracts on Colorectal Cancer from:</vt:lpstr>
      <vt:lpstr>Letter from ESDO</vt:lpstr>
      <vt:lpstr>ESDO Medical Oncology Slide Deck  Editors 2015</vt:lpstr>
      <vt:lpstr>Glossary</vt:lpstr>
      <vt:lpstr>Contents</vt:lpstr>
      <vt:lpstr>Colon CANCER</vt:lpstr>
      <vt:lpstr>Adjuvant therapy</vt:lpstr>
      <vt:lpstr>3512: Randomized phase III study of adjuvant chemotherapy with S-1 versus capecitabine (cape) in patients with stage III colon cancer (CC): Results of Japan Clinical Oncology Group Study (JCOG0910)  – Hamaguchi T, et al</vt:lpstr>
      <vt:lpstr>3512: Randomized phase III study of adjuvant chemotherapy with S-1 versus capecitabine (cape) in patients with stage III colon cancer (CC): Results of Japan Clinical Oncology Group Study (JCOG0910)  – Hamaguchi T, et al</vt:lpstr>
      <vt:lpstr>3514: Toxicity and quality of life data from SCOT: An international phase III randomized (1:1) noninferiority trial comparing 3 vs 6 months of oxaliplatin-based adjuvant chemotherapy – Iveson T, et al</vt:lpstr>
      <vt:lpstr>3514: Toxicity and quality of life data from SCOT: An international phase III randomized (1:1) no-inferiority trial comparing 3 vs 6 months of oxaliplatin-based adjuvant chemotherapy – Iveson T, et al</vt:lpstr>
      <vt:lpstr>Improving adjuvant therapy for colon cancer – Folprecht G</vt:lpstr>
      <vt:lpstr>Improving adjuvant therapy for colon cancer – Folprecht G</vt:lpstr>
      <vt:lpstr>3506: Analysis of DNA mismatch repair (MMR) and clinical outcome in stage III colon cancers from patients (pts) treated with adjuvant FOLFOX +/- cetuximab in the PETACC8 and NCCTG N0147 adjuvant trials  – Zaanan A, et al</vt:lpstr>
      <vt:lpstr>3506: Analysis of DNA mismatch repair (MMR) and clinical outcome in stage III colon cancers from patients (pts) treated with adjuvant FOLFOX +/- cetuximab in the PETACC8 and NCCTG N0147 adjuvant trials  – Zaanan A, et al</vt:lpstr>
      <vt:lpstr>3507: Prognostic value of BRAF V600E and KRAS exon 2 mutations in microsatellite stable (MSS), stage III colon cancers (CC) from patients (pts) treated with adjuvant FOLFOX+/- cetuximab: A pooled analysis of 3934 pts from the PETACC8 and N0147 trials – Taieb J, et al</vt:lpstr>
      <vt:lpstr>3507: Prognostic value of BRAF V600E and KRAS exon 2 mutations in microsatellite stable (MSS), stage III colon cancers (CC) from patients (pts) treated with adjuvant FOLFOX+/- cetuximab: A pooled analysis of 3934 pts from the PETACC8 and N0147 trials – Taieb J, et al</vt:lpstr>
      <vt:lpstr>Molecular Profiling to Inform Prognosis and Treatment – Tejpar S</vt:lpstr>
      <vt:lpstr>RECTAL CANCER</vt:lpstr>
      <vt:lpstr>NEOADJUVANT THERAPY</vt:lpstr>
      <vt:lpstr>3500: A multi-center randomized controlled trial of mFOLFOX6 with or without radiation in neoadjuvant treatment of local advanced rectal cancer (FOWARC study): Preliminary results – Deng Y, et al</vt:lpstr>
      <vt:lpstr>3500: A multi-center randomized controlled trial of mFOLFOX6 with or without radiation in neoadjuvant treatment of local advanced rectal cancer (FOWARC study): Preliminary results – Deng Y, et al</vt:lpstr>
      <vt:lpstr>3501: Radiofrequency ablation (RFA) combined with chemotherapy for unresectable colorectal liver metastases (CRC LM): Long-term survival results of a randomized phase II study of the EORTC-NCRI CCSG-ALM Intergroup 40004 (CLOCC) – Ruers T, et al</vt:lpstr>
      <vt:lpstr>3501: Radiofrequency ablation (RFA) combined with chemotherapy for unresectable colorectal liver metastases (CRC LM): Long-term survival results of a randomized phase II study of the EORTC-NCRI CCSG-ALM Intergroup 40004 (CLOCC) – Ruers T, et al</vt:lpstr>
      <vt:lpstr>3502: SIRFLOX: Randomized phase III trial comparing first-line mFOLFOX6 ± bevacizumab (bev) versus mFOLFOX6 + selective internal radiation therapy (SIRT) ± bev in patients (pts) with metastatic colorectal cancer (mCRC)  – Gibbs P, et al</vt:lpstr>
      <vt:lpstr>3502: SIRFLOX: Randomized phase III trial comparing first-line mFOLFOX6 ± bevacizumab (bev) versus mFOLFOX6 + selective internal radiation therapy (SIRT) ± bev in patients (pts) with metastatic colorectal cancer (mCRC)  – Gibbs P, et al</vt:lpstr>
      <vt:lpstr>How many modalities are enough? – Sharma RA</vt:lpstr>
      <vt:lpstr>Adjuvant therapy</vt:lpstr>
      <vt:lpstr>3515: A randomized phase III trial comparing S-1 versus UFT as adjuvant chemotherapy for stage II/III rectal cancer (JFMC35-C1: ACTS-RC)  – Murata A, et al</vt:lpstr>
      <vt:lpstr>3515: A randomized phase III trial comparing S-1 versus UFT as adjuvant chemotherapy for stage II/III rectal cancer (JFMC35-C1: ACTS-RC)  – Murata A, et al</vt:lpstr>
      <vt:lpstr>"New" drugs in localized rectal cancer – Eng C</vt:lpstr>
      <vt:lpstr>ANAL CANCER</vt:lpstr>
      <vt:lpstr>3518: Compliance to chemoradiation (CRT) using mitomycin (MMC) or cisplatin (CisP), with or without maintenance 5FU/CisP chemotherapy (CT) in squamous cell carcinoma of the anus (SCCA) according to radiotherapy (RT) dose, overall treatment time (OTT) and chemotherapy (CT) and their impact on long-term outcome: Results of ACT II – Glynne-Jones R, et al</vt:lpstr>
      <vt:lpstr>3518: Compliance to chemoradiation (CRT) using mitomycin (MMC) or cisplatin (CisP), with or without maintenance 5FU/CisP chemotherapy (CT) in squamous cell carcinoma of the anus (SCCA) according to radiotherapy (RT) dose, overall treatment time (OTT) and chemotherapy (CT) and their impact on long-term outcome: Results of ACT II – Glynne-Jones R, et al</vt:lpstr>
      <vt:lpstr>Recent progress in anal cancer research – Wang A</vt:lpstr>
      <vt:lpstr>COLORECTAL CANCER</vt:lpstr>
      <vt:lpstr>3504: Impact of aspirin as secondary prevention in an unselected cohort of 25,644 patients with colorectal cancer: A population-based study  – Bains S, et al</vt:lpstr>
      <vt:lpstr>3504: Impact of aspirin as secondary prevention in an unselected cohort of 25,644 patients with colorectal cancer: A population-based study  – Bains S, et al</vt:lpstr>
      <vt:lpstr>3505: Comprehensive molecular characterization of colorectal cancer reveals genomic predictors of immune cell infiltrates – Giannakis M, et al</vt:lpstr>
      <vt:lpstr>3505: Comprehensive molecular characterization of colorectal cancer reveals genomic predictors of immune cell infiltrates – Giannakis M, et al</vt:lpstr>
      <vt:lpstr>LBA100: PD-1 blockade in tumors with mismatch repair deficiency  – Le DT, et al</vt:lpstr>
      <vt:lpstr>LBA100: PD-1 blockade in tumors with mismatch repair deficiency  – Le DT, et al</vt:lpstr>
      <vt:lpstr>LBA100: PD-1 blockade in tumors with mismatch repair deficiency  – Le DT, et al</vt:lpstr>
      <vt:lpstr>LBA100: PD-1 blockade in tumors with mismatch repair deficiency  – Le DT, et al</vt:lpstr>
      <vt:lpstr>LBA100: PD-1 blockade in tumors with mismatch repair deficiency  – Le DT, et al</vt:lpstr>
      <vt:lpstr>103: Phase 1/2 study of the MEK inhibitor trametinib, BRAF inhibitor dabrafenib, and anti-EGFR antibody panitumumab in patients with BRAF V600E-mutated metastatic colorectal cancer – Atreya CE, et al</vt:lpstr>
      <vt:lpstr>103: Phase 1/2 study of the MEK inhibitor trametinib, BRAF inhibitor dabrafenib, and anti-EGFR antibody panitumumab in patients with BRAF V600E-mutated metastatic colorectal cancer – Atreya CE, et al</vt:lpstr>
      <vt:lpstr>3508: Trastuzumab and lapatinib in HER2-amplified metastatic colorectal cancer patients (mCRC): The HERACLES trial – Siena S, et al</vt:lpstr>
      <vt:lpstr>3508: Trastuzumab and lapatinib in HER2-amplified metastatic colorectal cancer patients (mCRC): The HERACLES trial – Siena S, et al</vt:lpstr>
    </vt:vector>
  </TitlesOfParts>
  <Company>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dworschak</cp:lastModifiedBy>
  <cp:revision>663</cp:revision>
  <dcterms:created xsi:type="dcterms:W3CDTF">2011-02-23T10:20:57Z</dcterms:created>
  <dcterms:modified xsi:type="dcterms:W3CDTF">2015-06-24T10:08:42Z</dcterms:modified>
</cp:coreProperties>
</file>