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52"/>
  </p:notesMasterIdLst>
  <p:handoutMasterIdLst>
    <p:handoutMasterId r:id="rId53"/>
  </p:handoutMasterIdLst>
  <p:sldIdLst>
    <p:sldId id="287" r:id="rId3"/>
    <p:sldId id="269" r:id="rId4"/>
    <p:sldId id="293" r:id="rId5"/>
    <p:sldId id="487" r:id="rId6"/>
    <p:sldId id="430" r:id="rId7"/>
    <p:sldId id="526" r:id="rId8"/>
    <p:sldId id="528" r:id="rId9"/>
    <p:sldId id="529" r:id="rId10"/>
    <p:sldId id="530" r:id="rId11"/>
    <p:sldId id="531" r:id="rId12"/>
    <p:sldId id="532" r:id="rId13"/>
    <p:sldId id="533" r:id="rId14"/>
    <p:sldId id="534" r:id="rId15"/>
    <p:sldId id="535" r:id="rId16"/>
    <p:sldId id="536" r:id="rId17"/>
    <p:sldId id="537" r:id="rId18"/>
    <p:sldId id="538" r:id="rId19"/>
    <p:sldId id="539" r:id="rId20"/>
    <p:sldId id="477" r:id="rId21"/>
    <p:sldId id="481" r:id="rId22"/>
    <p:sldId id="502" r:id="rId23"/>
    <p:sldId id="503" r:id="rId24"/>
    <p:sldId id="504" r:id="rId25"/>
    <p:sldId id="505" r:id="rId26"/>
    <p:sldId id="506" r:id="rId27"/>
    <p:sldId id="507" r:id="rId28"/>
    <p:sldId id="508" r:id="rId29"/>
    <p:sldId id="478" r:id="rId30"/>
    <p:sldId id="509" r:id="rId31"/>
    <p:sldId id="510" r:id="rId32"/>
    <p:sldId id="511" r:id="rId33"/>
    <p:sldId id="543" r:id="rId34"/>
    <p:sldId id="544" r:id="rId35"/>
    <p:sldId id="545" r:id="rId36"/>
    <p:sldId id="546" r:id="rId37"/>
    <p:sldId id="512" r:id="rId38"/>
    <p:sldId id="513" r:id="rId39"/>
    <p:sldId id="514" r:id="rId40"/>
    <p:sldId id="515" r:id="rId41"/>
    <p:sldId id="516" r:id="rId42"/>
    <p:sldId id="517" r:id="rId43"/>
    <p:sldId id="518" r:id="rId44"/>
    <p:sldId id="519" r:id="rId45"/>
    <p:sldId id="520" r:id="rId46"/>
    <p:sldId id="521" r:id="rId47"/>
    <p:sldId id="522" r:id="rId48"/>
    <p:sldId id="523" r:id="rId49"/>
    <p:sldId id="524" r:id="rId50"/>
    <p:sldId id="525" r:id="rId51"/>
  </p:sldIdLst>
  <p:sldSz cx="9144000" cy="6858000" type="screen4x3"/>
  <p:notesSz cx="6858000" cy="9144000"/>
  <p:custDataLst>
    <p:tags r:id="rId54"/>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ykobayashi" initials="y" lastIdx="19" clrIdx="1"/>
  <p:cmAuthor id="2" name="Trans" initials="Trans" lastIdx="20" clrIdx="2"/>
  <p:cmAuthor id="3" name="sredondo" initials="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000000"/>
    <a:srgbClr val="FF00FF"/>
    <a:srgbClr val="A0A0A0"/>
    <a:srgbClr val="DDDDDD"/>
    <a:srgbClr val="B60D27"/>
    <a:srgbClr val="043882"/>
    <a:srgbClr val="C0C0C0"/>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60"/>
  </p:normalViewPr>
  <p:slideViewPr>
    <p:cSldViewPr snapToGrid="0" showGuides="1">
      <p:cViewPr>
        <p:scale>
          <a:sx n="110" d="100"/>
          <a:sy n="110" d="100"/>
        </p:scale>
        <p:origin x="-1980" y="-258"/>
      </p:cViewPr>
      <p:guideLst>
        <p:guide orient="horz" pos="4148"/>
        <p:guide orient="horz" pos="105"/>
        <p:guide orient="horz" pos="2160"/>
        <p:guide pos="2880"/>
        <p:guide pos="233"/>
        <p:guide pos="5527"/>
      </p:guideLst>
    </p:cSldViewPr>
  </p:slid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24/07/2015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322" b="26987"/>
          <a:stretch/>
        </p:blipFill>
        <p:spPr>
          <a:xfrm>
            <a:off x="0" y="1588520"/>
            <a:ext cx="9144000" cy="4431279"/>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5" y="1689463"/>
            <a:ext cx="3730626" cy="1484854"/>
          </a:xfrm>
        </p:spPr>
        <p:txBody>
          <a:bodyPr anchor="t"/>
          <a:lstStyle>
            <a:lvl1pPr marL="0" indent="0" algn="l">
              <a:buFontTx/>
              <a:buNone/>
              <a:defRPr b="1" u="none">
                <a:solidFill>
                  <a:schemeClr val="tx2"/>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63132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9760608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23253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5776830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7689230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42340771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2945189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03637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xmlns="" val="222659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3" r:id="rId1"/>
    <p:sldLayoutId id="2147483656" r:id="rId2"/>
    <p:sldLayoutId id="2147483650" r:id="rId3"/>
    <p:sldLayoutId id="2147483664" r:id="rId4"/>
    <p:sldLayoutId id="2147483651" r:id="rId5"/>
    <p:sldLayoutId id="2147483652" r:id="rId6"/>
    <p:sldLayoutId id="2147483654" r:id="rId7"/>
    <p:sldLayoutId id="2147483655"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607398435"/>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7.xml"/><Relationship Id="rId7" Type="http://schemas.openxmlformats.org/officeDocument/2006/relationships/slide" Target="slide32.xm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20.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228600"/>
            <a:ext cx="8534177" cy="1277983"/>
          </a:xfrm>
        </p:spPr>
        <p:txBody>
          <a:bodyPr/>
          <a:lstStyle/>
          <a:p>
            <a:r>
              <a:rPr lang="ja-JP" sz="4400" b="1" i="0" dirty="0" smtClean="0">
                <a:solidFill>
                  <a:srgbClr val="FFFFFF"/>
                </a:solidFill>
                <a:ea typeface="MS UI Gothic" pitchFamily="18" charset="0"/>
              </a:rPr>
              <a:t>GIスライドデッキ2015</a:t>
            </a:r>
            <a:r>
              <a:rPr lang="en" sz="4400" dirty="0" smtClean="0"/>
              <a:t/>
            </a:r>
            <a:br>
              <a:rPr lang="en" sz="4400" dirty="0" smtClean="0"/>
            </a:br>
            <a:r>
              <a:rPr lang="ja-JP" sz="2800" b="0" i="0" dirty="0" smtClean="0">
                <a:solidFill>
                  <a:srgbClr val="FFFFFF"/>
                </a:solidFill>
                <a:ea typeface="MS UI Gothic" pitchFamily="18" charset="0"/>
              </a:rPr>
              <a:t>以下の会議で発表された</a:t>
            </a:r>
            <a:r>
              <a:rPr lang="ja-JP" sz="2800" i="0" dirty="0" smtClean="0">
                <a:solidFill>
                  <a:srgbClr val="FFFFFF"/>
                </a:solidFill>
                <a:ea typeface="MS UI Gothic" pitchFamily="18" charset="0"/>
              </a:rPr>
              <a:t>結腸直腸癌</a:t>
            </a:r>
            <a:r>
              <a:rPr lang="ja-JP" sz="2800" b="0" i="0" dirty="0" smtClean="0">
                <a:solidFill>
                  <a:srgbClr val="FFFFFF"/>
                </a:solidFill>
                <a:ea typeface="MS UI Gothic" pitchFamily="18" charset="0"/>
              </a:rPr>
              <a:t>に関する特定の抄録：</a:t>
            </a:r>
          </a:p>
        </p:txBody>
      </p:sp>
      <p:sp>
        <p:nvSpPr>
          <p:cNvPr id="5" name="Subtitle 4"/>
          <p:cNvSpPr>
            <a:spLocks noGrp="1"/>
          </p:cNvSpPr>
          <p:nvPr>
            <p:ph type="subTitle" idx="1"/>
          </p:nvPr>
        </p:nvSpPr>
        <p:spPr/>
        <p:txBody>
          <a:bodyPr/>
          <a:lstStyle/>
          <a:p>
            <a:r>
              <a:rPr lang="ja-JP" sz="1600" b="1" i="0" dirty="0" smtClean="0">
                <a:solidFill>
                  <a:srgbClr val="FFFFFF"/>
                </a:solidFill>
                <a:ea typeface="MS UI Gothic" pitchFamily="18" charset="0"/>
              </a:rPr>
              <a:t>米国臨床腫瘍学会（ASCO）年次会議2015</a:t>
            </a:r>
          </a:p>
          <a:p>
            <a:r>
              <a:rPr lang="ja-JP" sz="1600" b="0" i="0" dirty="0" smtClean="0">
                <a:solidFill>
                  <a:srgbClr val="FFFFFF"/>
                </a:solidFill>
                <a:ea typeface="MS UI Gothic" pitchFamily="18" charset="0"/>
              </a:rPr>
              <a:t>2015年5月29日～6月2日</a:t>
            </a:r>
            <a:r>
              <a:rPr lang="en" sz="1600" dirty="0" smtClean="0"/>
              <a:t/>
            </a:r>
            <a:br>
              <a:rPr lang="en" sz="1600" dirty="0" smtClean="0"/>
            </a:br>
            <a:r>
              <a:rPr lang="ja-JP" sz="1600" b="0" i="0" dirty="0" smtClean="0">
                <a:solidFill>
                  <a:srgbClr val="FFFFFF"/>
                </a:solidFill>
                <a:ea typeface="MS UI Gothic" pitchFamily="18" charset="0"/>
              </a:rPr>
              <a:t>シカゴ、米国</a:t>
            </a:r>
          </a:p>
        </p:txBody>
      </p:sp>
    </p:spTree>
    <p:extLst>
      <p:ext uri="{BB962C8B-B14F-4D97-AF65-F5344CB8AC3E}">
        <p14:creationId xmlns:p14="http://schemas.microsoft.com/office/powerpoint/2010/main" xmlns="" val="194606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1077218"/>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結腸直腸癌患者において、3ヶ月間および6ヵ月間にわたるオキサリプラチンベースのアジュバント化学療法（オキサリプラチン＋5FU＋フォリン酸［FOLFOX］、または、オキサリプラチン＋カペシタビン［Xelox］）の有効性および安全性を調査すること</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3514: SCOTから得られた毒性および生活の質に関するデータ: 3ヶ月間および6ヶ月間にわたるオキサリプラチンベースのアジュバント化学療法について比較を行う、国際的な第III相、無作為化(1:1)非劣性試験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Iveson 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Iveson et al. J Clin Oncol 2015; 33 (suppl): abstr 3514</a:t>
            </a:r>
          </a:p>
        </p:txBody>
      </p:sp>
      <p:cxnSp>
        <p:nvCxnSpPr>
          <p:cNvPr id="27" name="AutoShape 15"/>
          <p:cNvCxnSpPr>
            <a:cxnSpLocks noChangeShapeType="1"/>
            <a:stCxn id="15" idx="0"/>
          </p:cNvCxnSpPr>
          <p:nvPr/>
        </p:nvCxnSpPr>
        <p:spPr bwMode="auto">
          <a:xfrm rot="5400000" flipH="1" flipV="1">
            <a:off x="5303904" y="2573078"/>
            <a:ext cx="380807" cy="1263797"/>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15" idx="4"/>
          </p:cNvCxnSpPr>
          <p:nvPr/>
        </p:nvCxnSpPr>
        <p:spPr bwMode="auto">
          <a:xfrm rot="16200000" flipH="1">
            <a:off x="5331263" y="3510724"/>
            <a:ext cx="360593" cy="1298301"/>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rot="240000" flipV="1">
            <a:off x="3894826" y="3664427"/>
            <a:ext cx="664937" cy="47362"/>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6160710" y="2592102"/>
            <a:ext cx="1611690" cy="8371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FOLFOX</a:t>
            </a:r>
            <a:r>
              <a:rPr lang="en-US" altLang="ja-JP" sz="1400" b="0" i="0" dirty="0" smtClean="0">
                <a:solidFill>
                  <a:srgbClr val="FFFFFF"/>
                </a:solidFill>
                <a:ea typeface="MS UI Gothic" pitchFamily="18" charset="0"/>
              </a:rPr>
              <a:t/>
            </a:r>
            <a:br>
              <a:rPr lang="en-US" altLang="ja-JP" sz="1400" b="0" i="0" dirty="0" smtClean="0">
                <a:solidFill>
                  <a:srgbClr val="FFFFFF"/>
                </a:solidFill>
                <a:ea typeface="MS UI Gothic" pitchFamily="18" charset="0"/>
              </a:rPr>
            </a:br>
            <a:r>
              <a:rPr lang="ja-JP" sz="1400" b="0" i="0" dirty="0" smtClean="0">
                <a:solidFill>
                  <a:srgbClr val="FFFFFF"/>
                </a:solidFill>
                <a:ea typeface="MS UI Gothic" pitchFamily="18" charset="0"/>
              </a:rPr>
              <a:t>またはXelox</a:t>
            </a:r>
          </a:p>
          <a:p>
            <a:pPr algn="ctr" defTabSz="892175" eaLnBrk="0" hangingPunct="0"/>
            <a:r>
              <a:rPr lang="ja-JP" sz="1400" b="0" i="0" dirty="0" smtClean="0">
                <a:solidFill>
                  <a:srgbClr val="FFFFFF"/>
                </a:solidFill>
                <a:ea typeface="MS UI Gothic" pitchFamily="18" charset="0"/>
              </a:rPr>
              <a:t>3ヶ月間</a:t>
            </a:r>
          </a:p>
        </p:txBody>
      </p:sp>
      <p:sp>
        <p:nvSpPr>
          <p:cNvPr id="41" name="AutoShape 8"/>
          <p:cNvSpPr>
            <a:spLocks noChangeArrowheads="1"/>
          </p:cNvSpPr>
          <p:nvPr/>
        </p:nvSpPr>
        <p:spPr bwMode="auto">
          <a:xfrm>
            <a:off x="6160710" y="3921573"/>
            <a:ext cx="1611690" cy="837199"/>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FOLFOX</a:t>
            </a:r>
            <a:r>
              <a:rPr lang="en-US" altLang="ja-JP" sz="1400" b="0" i="0" dirty="0" smtClean="0">
                <a:solidFill>
                  <a:srgbClr val="FFFFFF"/>
                </a:solidFill>
                <a:ea typeface="MS UI Gothic" pitchFamily="18" charset="0"/>
              </a:rPr>
              <a:t/>
            </a:r>
            <a:br>
              <a:rPr lang="en-US" altLang="ja-JP" sz="1400" b="0" i="0" dirty="0" smtClean="0">
                <a:solidFill>
                  <a:srgbClr val="FFFFFF"/>
                </a:solidFill>
                <a:ea typeface="MS UI Gothic" pitchFamily="18" charset="0"/>
              </a:rPr>
            </a:br>
            <a:r>
              <a:rPr lang="ja-JP" sz="1400" b="0" i="0" dirty="0" smtClean="0">
                <a:solidFill>
                  <a:srgbClr val="FFFFFF"/>
                </a:solidFill>
                <a:ea typeface="MS UI Gothic" pitchFamily="18" charset="0"/>
              </a:rPr>
              <a:t>またはXelox</a:t>
            </a:r>
          </a:p>
          <a:p>
            <a:pPr algn="ctr" defTabSz="892175" eaLnBrk="0" hangingPunct="0"/>
            <a:r>
              <a:rPr lang="ja-JP" sz="1400" b="0" i="0" dirty="0" smtClean="0">
                <a:solidFill>
                  <a:srgbClr val="FFFFFF"/>
                </a:solidFill>
                <a:ea typeface="MS UI Gothic" pitchFamily="18" charset="0"/>
              </a:rPr>
              <a:t>6ヶ月間</a:t>
            </a:r>
          </a:p>
        </p:txBody>
      </p:sp>
      <p:sp>
        <p:nvSpPr>
          <p:cNvPr id="43" name="Rectangle 9"/>
          <p:cNvSpPr txBox="1">
            <a:spLocks noChangeArrowheads="1"/>
          </p:cNvSpPr>
          <p:nvPr/>
        </p:nvSpPr>
        <p:spPr>
          <a:xfrm>
            <a:off x="373833" y="4758772"/>
            <a:ext cx="4130676" cy="717665"/>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毒性、QoL</a:t>
            </a:r>
          </a:p>
        </p:txBody>
      </p:sp>
      <p:sp>
        <p:nvSpPr>
          <p:cNvPr id="48" name="AutoShape 9"/>
          <p:cNvSpPr>
            <a:spLocks noChangeArrowheads="1"/>
          </p:cNvSpPr>
          <p:nvPr/>
        </p:nvSpPr>
        <p:spPr bwMode="auto">
          <a:xfrm>
            <a:off x="774290" y="3105845"/>
            <a:ext cx="3120536" cy="114852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043882"/>
                </a:solidFill>
                <a:ea typeface="MS UI Gothic" pitchFamily="18" charset="0"/>
              </a:rPr>
              <a:t>切除術後のステージIIIの(または、高リスクのステージIIの)結腸癌または直腸癌</a:t>
            </a:r>
          </a:p>
        </p:txBody>
      </p:sp>
      <p:sp>
        <p:nvSpPr>
          <p:cNvPr id="15" name="Oval 14"/>
          <p:cNvSpPr>
            <a:spLocks noChangeArrowheads="1"/>
          </p:cNvSpPr>
          <p:nvPr/>
        </p:nvSpPr>
        <p:spPr bwMode="auto">
          <a:xfrm>
            <a:off x="4570611" y="339537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sp>
        <p:nvSpPr>
          <p:cNvPr id="18" name="Text Placeholder 6"/>
          <p:cNvSpPr>
            <a:spLocks noGrp="1"/>
          </p:cNvSpPr>
          <p:nvPr>
            <p:ph type="body" sz="quarter" idx="10"/>
          </p:nvPr>
        </p:nvSpPr>
        <p:spPr>
          <a:xfrm>
            <a:off x="365125" y="5740400"/>
            <a:ext cx="4130675" cy="842963"/>
          </a:xfrm>
        </p:spPr>
        <p:txBody>
          <a:bodyPr/>
          <a:lstStyle/>
          <a:p>
            <a:r>
              <a:rPr lang="en-GB" dirty="0" smtClean="0">
                <a:solidFill>
                  <a:schemeClr val="tx1"/>
                </a:solidFill>
              </a:rPr>
              <a:t>*</a:t>
            </a:r>
            <a:r>
              <a:rPr lang="ja-JP" sz="1200" b="0" i="0" dirty="0" smtClean="0">
                <a:solidFill>
                  <a:srgbClr val="4D4D4D"/>
                </a:solidFill>
                <a:ea typeface="MS UI Gothic" pitchFamily="18" charset="0"/>
              </a:rPr>
              <a:t>患者は、以下のランダムな関連・最小化因子を含めた、最小化アルゴリズムを用いて、無作為化された：治験実施施設；性別；病変の部位；N-ステージおよびT-ステージ；割り付けられた治療レジメンおよびカペシタビンの開始用量（Xelox群の患者の場合）</a:t>
            </a:r>
          </a:p>
        </p:txBody>
      </p:sp>
    </p:spTree>
    <p:extLst>
      <p:ext uri="{BB962C8B-B14F-4D97-AF65-F5344CB8AC3E}">
        <p14:creationId xmlns:p14="http://schemas.microsoft.com/office/powerpoint/2010/main" xmlns="" val="4016424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310030"/>
            <a:ext cx="8404225" cy="5093702"/>
          </a:xfrm>
          <a:prstGeom prst="rect">
            <a:avLst/>
          </a:prstGeom>
          <a:noFill/>
          <a:ln>
            <a:noFill/>
          </a:ln>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末梢感覚性ニューロパチーの発生リスクについては蓄積性が認められ、1年目における発生率は、6ヶ月間治療群において、3ヶ月間治療群よりも高くなっていた</a:t>
            </a: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FOLFOXおよびXeloxは、いずれも安全で、忍容性が良好であった</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治療期間中にはQoLが低下したが、1年目の時点までには、末梢神経障害は持続していたものの、両群においてQoLの回復が認められた </a:t>
            </a:r>
          </a:p>
        </p:txBody>
      </p:sp>
      <p:sp>
        <p:nvSpPr>
          <p:cNvPr id="190"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Iveson et al. J Clin Oncol 2015; 33 (suppl): abstr 3514</a:t>
            </a:r>
          </a:p>
        </p:txBody>
      </p:sp>
      <p:sp>
        <p:nvSpPr>
          <p:cNvPr id="194" name="TextBox 193"/>
          <p:cNvSpPr txBox="1"/>
          <p:nvPr/>
        </p:nvSpPr>
        <p:spPr>
          <a:xfrm>
            <a:off x="273941" y="1578255"/>
            <a:ext cx="3562194" cy="276999"/>
          </a:xfrm>
          <a:prstGeom prst="rect">
            <a:avLst/>
          </a:prstGeom>
          <a:noFill/>
        </p:spPr>
        <p:txBody>
          <a:bodyPr wrap="none" rtlCol="0">
            <a:spAutoFit/>
          </a:bodyPr>
          <a:lstStyle/>
          <a:p>
            <a:r>
              <a:rPr lang="ja-JP" sz="1200" b="1" i="0" dirty="0" smtClean="0">
                <a:solidFill>
                  <a:srgbClr val="4D4D4D"/>
                </a:solidFill>
                <a:ea typeface="MS UI Gothic" pitchFamily="18" charset="0"/>
              </a:rPr>
              <a:t>高グレードの毒性を発現した患者の割合</a:t>
            </a:r>
          </a:p>
        </p:txBody>
      </p:sp>
      <p:sp>
        <p:nvSpPr>
          <p:cNvPr id="10"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3514: SCOTから得られた毒性および生活の質に関するデータ: 3ヶ月間および6ヶ月間にわたるオキサリプラチンベースのアジュバント化学療法について比較を行う、国際的な第III相、無作為化(1:1)非劣性試験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Iveson T, et al</a:t>
            </a:r>
          </a:p>
        </p:txBody>
      </p:sp>
      <p:sp>
        <p:nvSpPr>
          <p:cNvPr id="17" name="TextBox 16"/>
          <p:cNvSpPr txBox="1"/>
          <p:nvPr/>
        </p:nvSpPr>
        <p:spPr>
          <a:xfrm>
            <a:off x="5486082" y="1610749"/>
            <a:ext cx="2082621" cy="276999"/>
          </a:xfrm>
          <a:prstGeom prst="rect">
            <a:avLst/>
          </a:prstGeom>
          <a:noFill/>
        </p:spPr>
        <p:txBody>
          <a:bodyPr wrap="none" rtlCol="0">
            <a:spAutoFit/>
          </a:bodyPr>
          <a:lstStyle/>
          <a:p>
            <a:r>
              <a:rPr lang="ja-JP" sz="1200" b="1" i="0" dirty="0" smtClean="0">
                <a:solidFill>
                  <a:srgbClr val="4D4D4D"/>
                </a:solidFill>
                <a:ea typeface="MS UI Gothic" pitchFamily="18" charset="0"/>
              </a:rPr>
              <a:t>生活の質（QoL）の評価</a:t>
            </a:r>
          </a:p>
        </p:txBody>
      </p:sp>
      <p:sp>
        <p:nvSpPr>
          <p:cNvPr id="66" name="TextBox 65"/>
          <p:cNvSpPr txBox="1"/>
          <p:nvPr/>
        </p:nvSpPr>
        <p:spPr>
          <a:xfrm rot="5400000">
            <a:off x="2387647" y="2984330"/>
            <a:ext cx="1140505" cy="276999"/>
          </a:xfrm>
          <a:prstGeom prst="rect">
            <a:avLst/>
          </a:prstGeom>
          <a:noFill/>
        </p:spPr>
        <p:txBody>
          <a:bodyPr wrap="none" rtlCol="0">
            <a:spAutoFit/>
          </a:bodyPr>
          <a:lstStyle/>
          <a:p>
            <a:r>
              <a:rPr lang="ja-JP" sz="1200" b="1" i="0" dirty="0" smtClean="0">
                <a:solidFill>
                  <a:srgbClr val="4D4D4D"/>
                </a:solidFill>
                <a:ea typeface="MS UI Gothic" pitchFamily="18" charset="0"/>
              </a:rPr>
              <a:t>FP基礎治療</a:t>
            </a:r>
          </a:p>
        </p:txBody>
      </p:sp>
      <p:sp>
        <p:nvSpPr>
          <p:cNvPr id="67" name="Rectangle 66"/>
          <p:cNvSpPr/>
          <p:nvPr/>
        </p:nvSpPr>
        <p:spPr>
          <a:xfrm>
            <a:off x="2803766" y="2000840"/>
            <a:ext cx="84156" cy="841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Rectangle 67"/>
          <p:cNvSpPr/>
          <p:nvPr/>
        </p:nvSpPr>
        <p:spPr>
          <a:xfrm>
            <a:off x="2803766" y="2125468"/>
            <a:ext cx="84156" cy="841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9" name="Rectangle 68"/>
          <p:cNvSpPr/>
          <p:nvPr/>
        </p:nvSpPr>
        <p:spPr>
          <a:xfrm>
            <a:off x="2803766" y="2250096"/>
            <a:ext cx="84156" cy="841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0" name="Rectangle 69"/>
          <p:cNvSpPr/>
          <p:nvPr/>
        </p:nvSpPr>
        <p:spPr>
          <a:xfrm>
            <a:off x="2803766" y="2374723"/>
            <a:ext cx="84156" cy="84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TextBox 70"/>
          <p:cNvSpPr txBox="1"/>
          <p:nvPr/>
        </p:nvSpPr>
        <p:spPr>
          <a:xfrm>
            <a:off x="2827426" y="1940205"/>
            <a:ext cx="1034257" cy="215444"/>
          </a:xfrm>
          <a:prstGeom prst="rect">
            <a:avLst/>
          </a:prstGeom>
          <a:noFill/>
        </p:spPr>
        <p:txBody>
          <a:bodyPr wrap="none" rtlCol="0">
            <a:spAutoFit/>
          </a:bodyPr>
          <a:lstStyle/>
          <a:p>
            <a:r>
              <a:rPr lang="ja-JP" sz="800" b="0" i="0" dirty="0" smtClean="0">
                <a:solidFill>
                  <a:srgbClr val="4D4D4D"/>
                </a:solidFill>
                <a:ea typeface="MS UI Gothic" pitchFamily="18" charset="0"/>
              </a:rPr>
              <a:t>下痢(% グレード3/4)</a:t>
            </a:r>
          </a:p>
        </p:txBody>
      </p:sp>
      <p:sp>
        <p:nvSpPr>
          <p:cNvPr id="72" name="TextBox 71"/>
          <p:cNvSpPr txBox="1"/>
          <p:nvPr/>
        </p:nvSpPr>
        <p:spPr>
          <a:xfrm>
            <a:off x="2827426" y="2063206"/>
            <a:ext cx="1401346"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好中球減少症(% グレード3/4)</a:t>
            </a:r>
          </a:p>
        </p:txBody>
      </p:sp>
      <p:sp>
        <p:nvSpPr>
          <p:cNvPr id="73" name="TextBox 72"/>
          <p:cNvSpPr txBox="1"/>
          <p:nvPr/>
        </p:nvSpPr>
        <p:spPr>
          <a:xfrm>
            <a:off x="2827426" y="2186207"/>
            <a:ext cx="1034257" cy="215444"/>
          </a:xfrm>
          <a:prstGeom prst="rect">
            <a:avLst/>
          </a:prstGeom>
          <a:noFill/>
        </p:spPr>
        <p:txBody>
          <a:bodyPr wrap="none" rtlCol="0">
            <a:spAutoFit/>
          </a:bodyPr>
          <a:lstStyle/>
          <a:p>
            <a:r>
              <a:rPr lang="ja-JP" sz="800" b="0" i="0" dirty="0" smtClean="0">
                <a:solidFill>
                  <a:srgbClr val="4D4D4D"/>
                </a:solidFill>
                <a:ea typeface="MS UI Gothic" pitchFamily="18" charset="0"/>
              </a:rPr>
              <a:t>疲労(% グレード3/4)</a:t>
            </a:r>
          </a:p>
        </p:txBody>
      </p:sp>
      <p:sp>
        <p:nvSpPr>
          <p:cNvPr id="74" name="TextBox 73"/>
          <p:cNvSpPr txBox="1"/>
          <p:nvPr/>
        </p:nvSpPr>
        <p:spPr>
          <a:xfrm>
            <a:off x="2827426" y="2331152"/>
            <a:ext cx="1686680" cy="215444"/>
          </a:xfrm>
          <a:prstGeom prst="rect">
            <a:avLst/>
          </a:prstGeom>
          <a:noFill/>
        </p:spPr>
        <p:txBody>
          <a:bodyPr wrap="none" rtlCol="0">
            <a:spAutoFit/>
          </a:bodyPr>
          <a:lstStyle/>
          <a:p>
            <a:r>
              <a:rPr lang="ja-JP" sz="800" b="0" i="0" dirty="0" smtClean="0">
                <a:solidFill>
                  <a:srgbClr val="4D4D4D"/>
                </a:solidFill>
                <a:ea typeface="MS UI Gothic" pitchFamily="18" charset="0"/>
              </a:rPr>
              <a:t>感覚性ニューロパチー(% グレード2/3)</a:t>
            </a:r>
          </a:p>
        </p:txBody>
      </p:sp>
      <p:sp>
        <p:nvSpPr>
          <p:cNvPr id="75" name="Freeform 42"/>
          <p:cNvSpPr>
            <a:spLocks/>
          </p:cNvSpPr>
          <p:nvPr/>
        </p:nvSpPr>
        <p:spPr bwMode="auto">
          <a:xfrm>
            <a:off x="5378450" y="1882775"/>
            <a:ext cx="2574925" cy="2422525"/>
          </a:xfrm>
          <a:custGeom>
            <a:avLst/>
            <a:gdLst>
              <a:gd name="T0" fmla="*/ 0 w 1622"/>
              <a:gd name="T1" fmla="*/ 0 h 1526"/>
              <a:gd name="T2" fmla="*/ 0 w 1622"/>
              <a:gd name="T3" fmla="*/ 1526 h 1526"/>
              <a:gd name="T4" fmla="*/ 1622 w 1622"/>
              <a:gd name="T5" fmla="*/ 1526 h 1526"/>
            </a:gdLst>
            <a:ahLst/>
            <a:cxnLst>
              <a:cxn ang="0">
                <a:pos x="T0" y="T1"/>
              </a:cxn>
              <a:cxn ang="0">
                <a:pos x="T2" y="T3"/>
              </a:cxn>
              <a:cxn ang="0">
                <a:pos x="T4" y="T5"/>
              </a:cxn>
            </a:cxnLst>
            <a:rect l="0" t="0" r="r" b="b"/>
            <a:pathLst>
              <a:path w="1622" h="1526">
                <a:moveTo>
                  <a:pt x="0" y="0"/>
                </a:moveTo>
                <a:lnTo>
                  <a:pt x="0" y="1526"/>
                </a:lnTo>
                <a:lnTo>
                  <a:pt x="1622" y="1526"/>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43"/>
          <p:cNvSpPr>
            <a:spLocks noChangeShapeType="1"/>
          </p:cNvSpPr>
          <p:nvPr/>
        </p:nvSpPr>
        <p:spPr bwMode="auto">
          <a:xfrm>
            <a:off x="771683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44"/>
          <p:cNvSpPr>
            <a:spLocks noChangeShapeType="1"/>
          </p:cNvSpPr>
          <p:nvPr/>
        </p:nvSpPr>
        <p:spPr bwMode="auto">
          <a:xfrm>
            <a:off x="7451725"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45"/>
          <p:cNvSpPr>
            <a:spLocks noChangeShapeType="1"/>
          </p:cNvSpPr>
          <p:nvPr/>
        </p:nvSpPr>
        <p:spPr bwMode="auto">
          <a:xfrm>
            <a:off x="718978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46"/>
          <p:cNvSpPr>
            <a:spLocks noChangeShapeType="1"/>
          </p:cNvSpPr>
          <p:nvPr/>
        </p:nvSpPr>
        <p:spPr bwMode="auto">
          <a:xfrm>
            <a:off x="6926263"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47"/>
          <p:cNvSpPr>
            <a:spLocks noChangeShapeType="1"/>
          </p:cNvSpPr>
          <p:nvPr/>
        </p:nvSpPr>
        <p:spPr bwMode="auto">
          <a:xfrm>
            <a:off x="6664325"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48"/>
          <p:cNvSpPr>
            <a:spLocks noChangeShapeType="1"/>
          </p:cNvSpPr>
          <p:nvPr/>
        </p:nvSpPr>
        <p:spPr bwMode="auto">
          <a:xfrm>
            <a:off x="640238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49"/>
          <p:cNvSpPr>
            <a:spLocks noChangeShapeType="1"/>
          </p:cNvSpPr>
          <p:nvPr/>
        </p:nvSpPr>
        <p:spPr bwMode="auto">
          <a:xfrm>
            <a:off x="6135688"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50"/>
          <p:cNvSpPr>
            <a:spLocks noChangeShapeType="1"/>
          </p:cNvSpPr>
          <p:nvPr/>
        </p:nvSpPr>
        <p:spPr bwMode="auto">
          <a:xfrm>
            <a:off x="5873750"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51"/>
          <p:cNvSpPr>
            <a:spLocks noChangeShapeType="1"/>
          </p:cNvSpPr>
          <p:nvPr/>
        </p:nvSpPr>
        <p:spPr bwMode="auto">
          <a:xfrm flipH="1">
            <a:off x="5338763" y="4189413"/>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52"/>
          <p:cNvSpPr>
            <a:spLocks noChangeShapeType="1"/>
          </p:cNvSpPr>
          <p:nvPr/>
        </p:nvSpPr>
        <p:spPr bwMode="auto">
          <a:xfrm flipH="1">
            <a:off x="5338763" y="3751263"/>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53"/>
          <p:cNvSpPr>
            <a:spLocks noChangeShapeType="1"/>
          </p:cNvSpPr>
          <p:nvPr/>
        </p:nvSpPr>
        <p:spPr bwMode="auto">
          <a:xfrm flipH="1">
            <a:off x="5338763" y="3314700"/>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54"/>
          <p:cNvSpPr>
            <a:spLocks noChangeShapeType="1"/>
          </p:cNvSpPr>
          <p:nvPr/>
        </p:nvSpPr>
        <p:spPr bwMode="auto">
          <a:xfrm flipH="1">
            <a:off x="5338763" y="2870200"/>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55"/>
          <p:cNvSpPr>
            <a:spLocks noChangeShapeType="1"/>
          </p:cNvSpPr>
          <p:nvPr/>
        </p:nvSpPr>
        <p:spPr bwMode="auto">
          <a:xfrm flipH="1">
            <a:off x="5338763" y="2433638"/>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56"/>
          <p:cNvSpPr>
            <a:spLocks noChangeShapeType="1"/>
          </p:cNvSpPr>
          <p:nvPr/>
        </p:nvSpPr>
        <p:spPr bwMode="auto">
          <a:xfrm flipH="1">
            <a:off x="5338763" y="2001838"/>
            <a:ext cx="39687"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57"/>
          <p:cNvSpPr>
            <a:spLocks noChangeShapeType="1"/>
          </p:cNvSpPr>
          <p:nvPr/>
        </p:nvSpPr>
        <p:spPr bwMode="auto">
          <a:xfrm>
            <a:off x="5611813" y="4305300"/>
            <a:ext cx="0" cy="41275"/>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Freeform 58"/>
          <p:cNvSpPr>
            <a:spLocks/>
          </p:cNvSpPr>
          <p:nvPr/>
        </p:nvSpPr>
        <p:spPr bwMode="auto">
          <a:xfrm>
            <a:off x="6594475" y="2754313"/>
            <a:ext cx="30162" cy="0"/>
          </a:xfrm>
          <a:custGeom>
            <a:avLst/>
            <a:gdLst>
              <a:gd name="T0" fmla="*/ 0 w 19"/>
              <a:gd name="T1" fmla="*/ 8 w 19"/>
              <a:gd name="T2" fmla="*/ 19 w 19"/>
            </a:gdLst>
            <a:ahLst/>
            <a:cxnLst>
              <a:cxn ang="0">
                <a:pos x="T0" y="0"/>
              </a:cxn>
              <a:cxn ang="0">
                <a:pos x="T1" y="0"/>
              </a:cxn>
              <a:cxn ang="0">
                <a:pos x="T2" y="0"/>
              </a:cxn>
            </a:cxnLst>
            <a:rect l="0" t="0" r="r" b="b"/>
            <a:pathLst>
              <a:path w="19">
                <a:moveTo>
                  <a:pt x="0" y="0"/>
                </a:moveTo>
                <a:lnTo>
                  <a:pt x="8"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Freeform 59"/>
          <p:cNvSpPr>
            <a:spLocks/>
          </p:cNvSpPr>
          <p:nvPr/>
        </p:nvSpPr>
        <p:spPr bwMode="auto">
          <a:xfrm>
            <a:off x="6594475" y="2992438"/>
            <a:ext cx="30162" cy="0"/>
          </a:xfrm>
          <a:custGeom>
            <a:avLst/>
            <a:gdLst>
              <a:gd name="T0" fmla="*/ 0 w 19"/>
              <a:gd name="T1" fmla="*/ 8 w 19"/>
              <a:gd name="T2" fmla="*/ 19 w 19"/>
            </a:gdLst>
            <a:ahLst/>
            <a:cxnLst>
              <a:cxn ang="0">
                <a:pos x="T0" y="0"/>
              </a:cxn>
              <a:cxn ang="0">
                <a:pos x="T1" y="0"/>
              </a:cxn>
              <a:cxn ang="0">
                <a:pos x="T2" y="0"/>
              </a:cxn>
            </a:cxnLst>
            <a:rect l="0" t="0" r="r" b="b"/>
            <a:pathLst>
              <a:path w="19">
                <a:moveTo>
                  <a:pt x="0" y="0"/>
                </a:moveTo>
                <a:lnTo>
                  <a:pt x="8"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60"/>
          <p:cNvSpPr>
            <a:spLocks noChangeShapeType="1"/>
          </p:cNvSpPr>
          <p:nvPr/>
        </p:nvSpPr>
        <p:spPr bwMode="auto">
          <a:xfrm flipV="1">
            <a:off x="6607175" y="2754313"/>
            <a:ext cx="0" cy="238125"/>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Freeform 61"/>
          <p:cNvSpPr>
            <a:spLocks/>
          </p:cNvSpPr>
          <p:nvPr/>
        </p:nvSpPr>
        <p:spPr bwMode="auto">
          <a:xfrm>
            <a:off x="6856413" y="256063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Freeform 62"/>
          <p:cNvSpPr>
            <a:spLocks/>
          </p:cNvSpPr>
          <p:nvPr/>
        </p:nvSpPr>
        <p:spPr bwMode="auto">
          <a:xfrm>
            <a:off x="6856413" y="280035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63"/>
          <p:cNvSpPr>
            <a:spLocks noChangeShapeType="1"/>
          </p:cNvSpPr>
          <p:nvPr/>
        </p:nvSpPr>
        <p:spPr bwMode="auto">
          <a:xfrm flipV="1">
            <a:off x="6873875" y="2560638"/>
            <a:ext cx="0" cy="239713"/>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64"/>
          <p:cNvSpPr>
            <a:spLocks/>
          </p:cNvSpPr>
          <p:nvPr/>
        </p:nvSpPr>
        <p:spPr bwMode="auto">
          <a:xfrm>
            <a:off x="7119938" y="2524125"/>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Freeform 65"/>
          <p:cNvSpPr>
            <a:spLocks/>
          </p:cNvSpPr>
          <p:nvPr/>
        </p:nvSpPr>
        <p:spPr bwMode="auto">
          <a:xfrm>
            <a:off x="7119938" y="2767013"/>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66"/>
          <p:cNvSpPr>
            <a:spLocks noChangeShapeType="1"/>
          </p:cNvSpPr>
          <p:nvPr/>
        </p:nvSpPr>
        <p:spPr bwMode="auto">
          <a:xfrm flipV="1">
            <a:off x="7135813" y="2524125"/>
            <a:ext cx="0" cy="242888"/>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Freeform 67"/>
          <p:cNvSpPr>
            <a:spLocks/>
          </p:cNvSpPr>
          <p:nvPr/>
        </p:nvSpPr>
        <p:spPr bwMode="auto">
          <a:xfrm>
            <a:off x="7385050" y="245110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Freeform 68"/>
          <p:cNvSpPr>
            <a:spLocks/>
          </p:cNvSpPr>
          <p:nvPr/>
        </p:nvSpPr>
        <p:spPr bwMode="auto">
          <a:xfrm>
            <a:off x="7385050" y="269398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69"/>
          <p:cNvSpPr>
            <a:spLocks noChangeShapeType="1"/>
          </p:cNvSpPr>
          <p:nvPr/>
        </p:nvSpPr>
        <p:spPr bwMode="auto">
          <a:xfrm flipV="1">
            <a:off x="7402513" y="2451100"/>
            <a:ext cx="0" cy="242888"/>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Freeform 70"/>
          <p:cNvSpPr>
            <a:spLocks/>
          </p:cNvSpPr>
          <p:nvPr/>
        </p:nvSpPr>
        <p:spPr bwMode="auto">
          <a:xfrm>
            <a:off x="7648575" y="2314575"/>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Freeform 71"/>
          <p:cNvSpPr>
            <a:spLocks/>
          </p:cNvSpPr>
          <p:nvPr/>
        </p:nvSpPr>
        <p:spPr bwMode="auto">
          <a:xfrm>
            <a:off x="7648575" y="2554288"/>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72"/>
          <p:cNvSpPr>
            <a:spLocks noChangeShapeType="1"/>
          </p:cNvSpPr>
          <p:nvPr/>
        </p:nvSpPr>
        <p:spPr bwMode="auto">
          <a:xfrm flipV="1">
            <a:off x="7664450" y="2314575"/>
            <a:ext cx="0" cy="239713"/>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Freeform 73"/>
          <p:cNvSpPr>
            <a:spLocks/>
          </p:cNvSpPr>
          <p:nvPr/>
        </p:nvSpPr>
        <p:spPr bwMode="auto">
          <a:xfrm>
            <a:off x="5538788" y="285273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Freeform 74"/>
          <p:cNvSpPr>
            <a:spLocks/>
          </p:cNvSpPr>
          <p:nvPr/>
        </p:nvSpPr>
        <p:spPr bwMode="auto">
          <a:xfrm>
            <a:off x="5538788" y="306228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75"/>
          <p:cNvSpPr>
            <a:spLocks noChangeShapeType="1"/>
          </p:cNvSpPr>
          <p:nvPr/>
        </p:nvSpPr>
        <p:spPr bwMode="auto">
          <a:xfrm flipV="1">
            <a:off x="5554663" y="2852738"/>
            <a:ext cx="0" cy="209550"/>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Freeform 76"/>
          <p:cNvSpPr>
            <a:spLocks/>
          </p:cNvSpPr>
          <p:nvPr/>
        </p:nvSpPr>
        <p:spPr bwMode="auto">
          <a:xfrm>
            <a:off x="5803900" y="323850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Freeform 77"/>
          <p:cNvSpPr>
            <a:spLocks/>
          </p:cNvSpPr>
          <p:nvPr/>
        </p:nvSpPr>
        <p:spPr bwMode="auto">
          <a:xfrm>
            <a:off x="5803900" y="344805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78"/>
          <p:cNvSpPr>
            <a:spLocks noChangeShapeType="1"/>
          </p:cNvSpPr>
          <p:nvPr/>
        </p:nvSpPr>
        <p:spPr bwMode="auto">
          <a:xfrm flipV="1">
            <a:off x="5821363" y="3238500"/>
            <a:ext cx="0" cy="209550"/>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Freeform 79"/>
          <p:cNvSpPr>
            <a:spLocks/>
          </p:cNvSpPr>
          <p:nvPr/>
        </p:nvSpPr>
        <p:spPr bwMode="auto">
          <a:xfrm>
            <a:off x="6069013" y="353853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Freeform 80"/>
          <p:cNvSpPr>
            <a:spLocks/>
          </p:cNvSpPr>
          <p:nvPr/>
        </p:nvSpPr>
        <p:spPr bwMode="auto">
          <a:xfrm>
            <a:off x="6069013" y="376078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81"/>
          <p:cNvSpPr>
            <a:spLocks noChangeShapeType="1"/>
          </p:cNvSpPr>
          <p:nvPr/>
        </p:nvSpPr>
        <p:spPr bwMode="auto">
          <a:xfrm flipV="1">
            <a:off x="6086475" y="3538538"/>
            <a:ext cx="0" cy="222250"/>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Freeform 82"/>
          <p:cNvSpPr>
            <a:spLocks/>
          </p:cNvSpPr>
          <p:nvPr/>
        </p:nvSpPr>
        <p:spPr bwMode="auto">
          <a:xfrm>
            <a:off x="6967538" y="3554413"/>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Freeform 83"/>
          <p:cNvSpPr>
            <a:spLocks/>
          </p:cNvSpPr>
          <p:nvPr/>
        </p:nvSpPr>
        <p:spPr bwMode="auto">
          <a:xfrm>
            <a:off x="6967538" y="3800475"/>
            <a:ext cx="31750" cy="0"/>
          </a:xfrm>
          <a:custGeom>
            <a:avLst/>
            <a:gdLst>
              <a:gd name="T0" fmla="*/ 0 w 20"/>
              <a:gd name="T1" fmla="*/ 10 w 20"/>
              <a:gd name="T2" fmla="*/ 20 w 20"/>
            </a:gdLst>
            <a:ahLst/>
            <a:cxnLst>
              <a:cxn ang="0">
                <a:pos x="T0" y="0"/>
              </a:cxn>
              <a:cxn ang="0">
                <a:pos x="T1" y="0"/>
              </a:cxn>
              <a:cxn ang="0">
                <a:pos x="T2" y="0"/>
              </a:cxn>
            </a:cxnLst>
            <a:rect l="0" t="0" r="r" b="b"/>
            <a:pathLst>
              <a:path w="20">
                <a:moveTo>
                  <a:pt x="0" y="0"/>
                </a:moveTo>
                <a:lnTo>
                  <a:pt x="10" y="0"/>
                </a:lnTo>
                <a:lnTo>
                  <a:pt x="20"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84"/>
          <p:cNvSpPr>
            <a:spLocks noChangeShapeType="1"/>
          </p:cNvSpPr>
          <p:nvPr/>
        </p:nvSpPr>
        <p:spPr bwMode="auto">
          <a:xfrm flipV="1">
            <a:off x="6983413" y="3554413"/>
            <a:ext cx="0" cy="2460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Freeform 85"/>
          <p:cNvSpPr>
            <a:spLocks/>
          </p:cNvSpPr>
          <p:nvPr/>
        </p:nvSpPr>
        <p:spPr bwMode="auto">
          <a:xfrm>
            <a:off x="5651500" y="2813050"/>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Freeform 86"/>
          <p:cNvSpPr>
            <a:spLocks/>
          </p:cNvSpPr>
          <p:nvPr/>
        </p:nvSpPr>
        <p:spPr bwMode="auto">
          <a:xfrm>
            <a:off x="5651500" y="3022600"/>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87"/>
          <p:cNvSpPr>
            <a:spLocks noChangeShapeType="1"/>
          </p:cNvSpPr>
          <p:nvPr/>
        </p:nvSpPr>
        <p:spPr bwMode="auto">
          <a:xfrm flipV="1">
            <a:off x="5667375" y="2813050"/>
            <a:ext cx="0" cy="209550"/>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Freeform 88"/>
          <p:cNvSpPr>
            <a:spLocks/>
          </p:cNvSpPr>
          <p:nvPr/>
        </p:nvSpPr>
        <p:spPr bwMode="auto">
          <a:xfrm>
            <a:off x="5913438" y="3268663"/>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Freeform 89"/>
          <p:cNvSpPr>
            <a:spLocks/>
          </p:cNvSpPr>
          <p:nvPr/>
        </p:nvSpPr>
        <p:spPr bwMode="auto">
          <a:xfrm>
            <a:off x="5913438" y="3502025"/>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90"/>
          <p:cNvSpPr>
            <a:spLocks noChangeShapeType="1"/>
          </p:cNvSpPr>
          <p:nvPr/>
        </p:nvSpPr>
        <p:spPr bwMode="auto">
          <a:xfrm flipV="1">
            <a:off x="5930900" y="3268663"/>
            <a:ext cx="0" cy="2333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Freeform 91"/>
          <p:cNvSpPr>
            <a:spLocks/>
          </p:cNvSpPr>
          <p:nvPr/>
        </p:nvSpPr>
        <p:spPr bwMode="auto">
          <a:xfrm>
            <a:off x="6177756" y="365125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Freeform 92"/>
          <p:cNvSpPr>
            <a:spLocks/>
          </p:cNvSpPr>
          <p:nvPr/>
        </p:nvSpPr>
        <p:spPr bwMode="auto">
          <a:xfrm>
            <a:off x="6177756" y="3884613"/>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93"/>
          <p:cNvSpPr>
            <a:spLocks noChangeShapeType="1"/>
          </p:cNvSpPr>
          <p:nvPr/>
        </p:nvSpPr>
        <p:spPr bwMode="auto">
          <a:xfrm flipV="1">
            <a:off x="6192838" y="3651250"/>
            <a:ext cx="0" cy="2333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Freeform 94"/>
          <p:cNvSpPr>
            <a:spLocks/>
          </p:cNvSpPr>
          <p:nvPr/>
        </p:nvSpPr>
        <p:spPr bwMode="auto">
          <a:xfrm>
            <a:off x="6704013" y="3568700"/>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Freeform 95"/>
          <p:cNvSpPr>
            <a:spLocks/>
          </p:cNvSpPr>
          <p:nvPr/>
        </p:nvSpPr>
        <p:spPr bwMode="auto">
          <a:xfrm>
            <a:off x="6704013" y="3800475"/>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96"/>
          <p:cNvSpPr>
            <a:spLocks noChangeShapeType="1"/>
          </p:cNvSpPr>
          <p:nvPr/>
        </p:nvSpPr>
        <p:spPr bwMode="auto">
          <a:xfrm flipV="1">
            <a:off x="6721475" y="3568700"/>
            <a:ext cx="0" cy="231775"/>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Freeform 97"/>
          <p:cNvSpPr>
            <a:spLocks/>
          </p:cNvSpPr>
          <p:nvPr/>
        </p:nvSpPr>
        <p:spPr bwMode="auto">
          <a:xfrm>
            <a:off x="6438900" y="3651250"/>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98"/>
          <p:cNvSpPr>
            <a:spLocks/>
          </p:cNvSpPr>
          <p:nvPr/>
        </p:nvSpPr>
        <p:spPr bwMode="auto">
          <a:xfrm>
            <a:off x="6438900" y="3884613"/>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99"/>
          <p:cNvSpPr>
            <a:spLocks noChangeShapeType="1"/>
          </p:cNvSpPr>
          <p:nvPr/>
        </p:nvSpPr>
        <p:spPr bwMode="auto">
          <a:xfrm flipV="1">
            <a:off x="6454775" y="3651250"/>
            <a:ext cx="0" cy="23336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Freeform 100"/>
          <p:cNvSpPr>
            <a:spLocks/>
          </p:cNvSpPr>
          <p:nvPr/>
        </p:nvSpPr>
        <p:spPr bwMode="auto">
          <a:xfrm>
            <a:off x="7229475" y="3514725"/>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Freeform 101"/>
          <p:cNvSpPr>
            <a:spLocks/>
          </p:cNvSpPr>
          <p:nvPr/>
        </p:nvSpPr>
        <p:spPr bwMode="auto">
          <a:xfrm>
            <a:off x="7229475" y="390683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102"/>
          <p:cNvSpPr>
            <a:spLocks noChangeShapeType="1"/>
          </p:cNvSpPr>
          <p:nvPr/>
        </p:nvSpPr>
        <p:spPr bwMode="auto">
          <a:xfrm flipV="1">
            <a:off x="7245350" y="3514725"/>
            <a:ext cx="0" cy="392113"/>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Freeform 103"/>
          <p:cNvSpPr>
            <a:spLocks/>
          </p:cNvSpPr>
          <p:nvPr/>
        </p:nvSpPr>
        <p:spPr bwMode="auto">
          <a:xfrm>
            <a:off x="7491413" y="2630488"/>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Freeform 104"/>
          <p:cNvSpPr>
            <a:spLocks/>
          </p:cNvSpPr>
          <p:nvPr/>
        </p:nvSpPr>
        <p:spPr bwMode="auto">
          <a:xfrm>
            <a:off x="7491413" y="2913063"/>
            <a:ext cx="33337" cy="0"/>
          </a:xfrm>
          <a:custGeom>
            <a:avLst/>
            <a:gdLst>
              <a:gd name="T0" fmla="*/ 0 w 21"/>
              <a:gd name="T1" fmla="*/ 11 w 21"/>
              <a:gd name="T2" fmla="*/ 21 w 21"/>
            </a:gdLst>
            <a:ahLst/>
            <a:cxnLst>
              <a:cxn ang="0">
                <a:pos x="T0" y="0"/>
              </a:cxn>
              <a:cxn ang="0">
                <a:pos x="T1" y="0"/>
              </a:cxn>
              <a:cxn ang="0">
                <a:pos x="T2" y="0"/>
              </a:cxn>
            </a:cxnLst>
            <a:rect l="0" t="0" r="r" b="b"/>
            <a:pathLst>
              <a:path w="21">
                <a:moveTo>
                  <a:pt x="0" y="0"/>
                </a:moveTo>
                <a:lnTo>
                  <a:pt x="11" y="0"/>
                </a:lnTo>
                <a:lnTo>
                  <a:pt x="21"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105"/>
          <p:cNvSpPr>
            <a:spLocks noChangeShapeType="1"/>
          </p:cNvSpPr>
          <p:nvPr/>
        </p:nvSpPr>
        <p:spPr bwMode="auto">
          <a:xfrm flipV="1">
            <a:off x="7508875" y="2630488"/>
            <a:ext cx="0" cy="282575"/>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Freeform 106"/>
          <p:cNvSpPr>
            <a:spLocks/>
          </p:cNvSpPr>
          <p:nvPr/>
        </p:nvSpPr>
        <p:spPr bwMode="auto">
          <a:xfrm>
            <a:off x="7753350" y="2487613"/>
            <a:ext cx="30162"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Freeform 107"/>
          <p:cNvSpPr>
            <a:spLocks/>
          </p:cNvSpPr>
          <p:nvPr/>
        </p:nvSpPr>
        <p:spPr bwMode="auto">
          <a:xfrm>
            <a:off x="7753350" y="2754313"/>
            <a:ext cx="30162"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solidFill>
            <a:schemeClr val="accent1"/>
          </a:solidFill>
          <a:ln w="12700" cap="sq">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108"/>
          <p:cNvSpPr>
            <a:spLocks noChangeShapeType="1"/>
          </p:cNvSpPr>
          <p:nvPr/>
        </p:nvSpPr>
        <p:spPr bwMode="auto">
          <a:xfrm flipV="1">
            <a:off x="7767638" y="2487613"/>
            <a:ext cx="0" cy="266700"/>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Freeform 109"/>
          <p:cNvSpPr>
            <a:spLocks/>
          </p:cNvSpPr>
          <p:nvPr/>
        </p:nvSpPr>
        <p:spPr bwMode="auto">
          <a:xfrm>
            <a:off x="6329363" y="3514725"/>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Freeform 110"/>
          <p:cNvSpPr>
            <a:spLocks/>
          </p:cNvSpPr>
          <p:nvPr/>
        </p:nvSpPr>
        <p:spPr bwMode="auto">
          <a:xfrm>
            <a:off x="6329363" y="3830638"/>
            <a:ext cx="33337" cy="0"/>
          </a:xfrm>
          <a:custGeom>
            <a:avLst/>
            <a:gdLst>
              <a:gd name="T0" fmla="*/ 0 w 21"/>
              <a:gd name="T1" fmla="*/ 10 w 21"/>
              <a:gd name="T2" fmla="*/ 21 w 21"/>
            </a:gdLst>
            <a:ahLst/>
            <a:cxnLst>
              <a:cxn ang="0">
                <a:pos x="T0" y="0"/>
              </a:cxn>
              <a:cxn ang="0">
                <a:pos x="T1" y="0"/>
              </a:cxn>
              <a:cxn ang="0">
                <a:pos x="T2" y="0"/>
              </a:cxn>
            </a:cxnLst>
            <a:rect l="0" t="0" r="r" b="b"/>
            <a:pathLst>
              <a:path w="21">
                <a:moveTo>
                  <a:pt x="0" y="0"/>
                </a:moveTo>
                <a:lnTo>
                  <a:pt x="10" y="0"/>
                </a:lnTo>
                <a:lnTo>
                  <a:pt x="21"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111"/>
          <p:cNvSpPr>
            <a:spLocks noChangeShapeType="1"/>
          </p:cNvSpPr>
          <p:nvPr/>
        </p:nvSpPr>
        <p:spPr bwMode="auto">
          <a:xfrm flipV="1">
            <a:off x="6345238" y="3514725"/>
            <a:ext cx="0" cy="315913"/>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Oval 112"/>
          <p:cNvSpPr>
            <a:spLocks noChangeArrowheads="1"/>
          </p:cNvSpPr>
          <p:nvPr/>
        </p:nvSpPr>
        <p:spPr bwMode="auto">
          <a:xfrm>
            <a:off x="5638243" y="2886075"/>
            <a:ext cx="52387"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Oval 113"/>
          <p:cNvSpPr>
            <a:spLocks noChangeArrowheads="1"/>
          </p:cNvSpPr>
          <p:nvPr/>
        </p:nvSpPr>
        <p:spPr bwMode="auto">
          <a:xfrm>
            <a:off x="5903913" y="3359150"/>
            <a:ext cx="52387" cy="52388"/>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Oval 114"/>
          <p:cNvSpPr>
            <a:spLocks noChangeArrowheads="1"/>
          </p:cNvSpPr>
          <p:nvPr/>
        </p:nvSpPr>
        <p:spPr bwMode="auto">
          <a:xfrm>
            <a:off x="6165850" y="3740150"/>
            <a:ext cx="57150"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Oval 115"/>
          <p:cNvSpPr>
            <a:spLocks noChangeArrowheads="1"/>
          </p:cNvSpPr>
          <p:nvPr/>
        </p:nvSpPr>
        <p:spPr bwMode="auto">
          <a:xfrm>
            <a:off x="6427788" y="3740150"/>
            <a:ext cx="53975"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Oval 116"/>
          <p:cNvSpPr>
            <a:spLocks noChangeArrowheads="1"/>
          </p:cNvSpPr>
          <p:nvPr/>
        </p:nvSpPr>
        <p:spPr bwMode="auto">
          <a:xfrm>
            <a:off x="6694488" y="3657600"/>
            <a:ext cx="52387"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Oval 117"/>
          <p:cNvSpPr>
            <a:spLocks noChangeArrowheads="1"/>
          </p:cNvSpPr>
          <p:nvPr/>
        </p:nvSpPr>
        <p:spPr bwMode="auto">
          <a:xfrm>
            <a:off x="6956425" y="3651250"/>
            <a:ext cx="53975" cy="52388"/>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Oval 118"/>
          <p:cNvSpPr>
            <a:spLocks noChangeArrowheads="1"/>
          </p:cNvSpPr>
          <p:nvPr/>
        </p:nvSpPr>
        <p:spPr bwMode="auto">
          <a:xfrm>
            <a:off x="6581775" y="2843213"/>
            <a:ext cx="55562" cy="53975"/>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Oval 119"/>
          <p:cNvSpPr>
            <a:spLocks noChangeArrowheads="1"/>
          </p:cNvSpPr>
          <p:nvPr/>
        </p:nvSpPr>
        <p:spPr bwMode="auto">
          <a:xfrm>
            <a:off x="5527675" y="2940050"/>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Oval 121"/>
          <p:cNvSpPr>
            <a:spLocks noChangeArrowheads="1"/>
          </p:cNvSpPr>
          <p:nvPr/>
        </p:nvSpPr>
        <p:spPr bwMode="auto">
          <a:xfrm>
            <a:off x="6318250" y="3644900"/>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Oval 122"/>
          <p:cNvSpPr>
            <a:spLocks noChangeArrowheads="1"/>
          </p:cNvSpPr>
          <p:nvPr/>
        </p:nvSpPr>
        <p:spPr bwMode="auto">
          <a:xfrm>
            <a:off x="6846888" y="2654300"/>
            <a:ext cx="53975" cy="52388"/>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Oval 123"/>
          <p:cNvSpPr>
            <a:spLocks noChangeArrowheads="1"/>
          </p:cNvSpPr>
          <p:nvPr/>
        </p:nvSpPr>
        <p:spPr bwMode="auto">
          <a:xfrm>
            <a:off x="7108825" y="2620963"/>
            <a:ext cx="53975" cy="52388"/>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Oval 125"/>
          <p:cNvSpPr>
            <a:spLocks noChangeArrowheads="1"/>
          </p:cNvSpPr>
          <p:nvPr/>
        </p:nvSpPr>
        <p:spPr bwMode="auto">
          <a:xfrm>
            <a:off x="7375525" y="2544763"/>
            <a:ext cx="55562"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Oval 126"/>
          <p:cNvSpPr>
            <a:spLocks noChangeArrowheads="1"/>
          </p:cNvSpPr>
          <p:nvPr/>
        </p:nvSpPr>
        <p:spPr bwMode="auto">
          <a:xfrm>
            <a:off x="7637463" y="2424113"/>
            <a:ext cx="53975" cy="57150"/>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Oval 127"/>
          <p:cNvSpPr>
            <a:spLocks noChangeArrowheads="1"/>
          </p:cNvSpPr>
          <p:nvPr/>
        </p:nvSpPr>
        <p:spPr bwMode="auto">
          <a:xfrm>
            <a:off x="7219950" y="3684588"/>
            <a:ext cx="52387" cy="52388"/>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Oval 128"/>
          <p:cNvSpPr>
            <a:spLocks noChangeArrowheads="1"/>
          </p:cNvSpPr>
          <p:nvPr/>
        </p:nvSpPr>
        <p:spPr bwMode="auto">
          <a:xfrm>
            <a:off x="7481888" y="2736850"/>
            <a:ext cx="55562" cy="57150"/>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Oval 129"/>
          <p:cNvSpPr>
            <a:spLocks noChangeArrowheads="1"/>
          </p:cNvSpPr>
          <p:nvPr/>
        </p:nvSpPr>
        <p:spPr bwMode="auto">
          <a:xfrm>
            <a:off x="7740650" y="2593975"/>
            <a:ext cx="57150" cy="53975"/>
          </a:xfrm>
          <a:prstGeom prst="ellipse">
            <a:avLst/>
          </a:prstGeom>
          <a:solidFill>
            <a:schemeClr val="accent1"/>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TextBox 160"/>
          <p:cNvSpPr txBox="1"/>
          <p:nvPr/>
        </p:nvSpPr>
        <p:spPr>
          <a:xfrm>
            <a:off x="5090040" y="1894573"/>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85</a:t>
            </a:r>
          </a:p>
        </p:txBody>
      </p:sp>
      <p:sp>
        <p:nvSpPr>
          <p:cNvPr id="162" name="TextBox 161"/>
          <p:cNvSpPr txBox="1"/>
          <p:nvPr/>
        </p:nvSpPr>
        <p:spPr>
          <a:xfrm>
            <a:off x="5090040" y="4082048"/>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60</a:t>
            </a:r>
          </a:p>
        </p:txBody>
      </p:sp>
      <p:sp>
        <p:nvSpPr>
          <p:cNvPr id="163" name="TextBox 162"/>
          <p:cNvSpPr txBox="1"/>
          <p:nvPr/>
        </p:nvSpPr>
        <p:spPr>
          <a:xfrm>
            <a:off x="5090040" y="2332068"/>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80</a:t>
            </a:r>
          </a:p>
        </p:txBody>
      </p:sp>
      <p:sp>
        <p:nvSpPr>
          <p:cNvPr id="164" name="TextBox 163"/>
          <p:cNvSpPr txBox="1"/>
          <p:nvPr/>
        </p:nvSpPr>
        <p:spPr>
          <a:xfrm>
            <a:off x="5090040" y="2769563"/>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75</a:t>
            </a:r>
          </a:p>
        </p:txBody>
      </p:sp>
      <p:sp>
        <p:nvSpPr>
          <p:cNvPr id="165" name="TextBox 164"/>
          <p:cNvSpPr txBox="1"/>
          <p:nvPr/>
        </p:nvSpPr>
        <p:spPr>
          <a:xfrm>
            <a:off x="5090040" y="3644553"/>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65</a:t>
            </a:r>
          </a:p>
        </p:txBody>
      </p:sp>
      <p:sp>
        <p:nvSpPr>
          <p:cNvPr id="166" name="TextBox 165"/>
          <p:cNvSpPr txBox="1"/>
          <p:nvPr/>
        </p:nvSpPr>
        <p:spPr>
          <a:xfrm>
            <a:off x="5090040" y="3207058"/>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70</a:t>
            </a:r>
          </a:p>
        </p:txBody>
      </p:sp>
      <p:sp>
        <p:nvSpPr>
          <p:cNvPr id="167" name="TextBox 166"/>
          <p:cNvSpPr txBox="1"/>
          <p:nvPr/>
        </p:nvSpPr>
        <p:spPr>
          <a:xfrm>
            <a:off x="5324475" y="4347441"/>
            <a:ext cx="580607"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ベースライン</a:t>
            </a:r>
          </a:p>
        </p:txBody>
      </p:sp>
      <p:sp>
        <p:nvSpPr>
          <p:cNvPr id="168" name="TextBox 167"/>
          <p:cNvSpPr txBox="1"/>
          <p:nvPr/>
        </p:nvSpPr>
        <p:spPr>
          <a:xfrm>
            <a:off x="7331075"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9</a:t>
            </a:r>
          </a:p>
        </p:txBody>
      </p:sp>
      <p:sp>
        <p:nvSpPr>
          <p:cNvPr id="169" name="TextBox 168"/>
          <p:cNvSpPr txBox="1"/>
          <p:nvPr/>
        </p:nvSpPr>
        <p:spPr>
          <a:xfrm>
            <a:off x="7569200" y="4347441"/>
            <a:ext cx="300083"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12</a:t>
            </a:r>
          </a:p>
        </p:txBody>
      </p:sp>
      <p:sp>
        <p:nvSpPr>
          <p:cNvPr id="170" name="TextBox 169"/>
          <p:cNvSpPr txBox="1"/>
          <p:nvPr/>
        </p:nvSpPr>
        <p:spPr>
          <a:xfrm>
            <a:off x="5791200" y="4505325"/>
            <a:ext cx="1819729" cy="246221"/>
          </a:xfrm>
          <a:prstGeom prst="rect">
            <a:avLst/>
          </a:prstGeom>
          <a:noFill/>
        </p:spPr>
        <p:txBody>
          <a:bodyPr wrap="none" rtlCol="0">
            <a:spAutoFit/>
          </a:bodyPr>
          <a:lstStyle/>
          <a:p>
            <a:r>
              <a:rPr lang="ja-JP" sz="1000" b="1" i="0" dirty="0" smtClean="0">
                <a:solidFill>
                  <a:srgbClr val="4D4D4D"/>
                </a:solidFill>
                <a:ea typeface="MS UI Gothic" pitchFamily="18" charset="0"/>
              </a:rPr>
              <a:t>ベースラインを起点とする評価時点(ヶ月)</a:t>
            </a:r>
          </a:p>
        </p:txBody>
      </p:sp>
      <p:sp>
        <p:nvSpPr>
          <p:cNvPr id="171" name="TextBox 170"/>
          <p:cNvSpPr txBox="1"/>
          <p:nvPr/>
        </p:nvSpPr>
        <p:spPr>
          <a:xfrm rot="16200000">
            <a:off x="3847935" y="2977636"/>
            <a:ext cx="2151551" cy="246221"/>
          </a:xfrm>
          <a:prstGeom prst="rect">
            <a:avLst/>
          </a:prstGeom>
          <a:noFill/>
        </p:spPr>
        <p:txBody>
          <a:bodyPr wrap="none" rtlCol="0">
            <a:spAutoFit/>
          </a:bodyPr>
          <a:lstStyle/>
          <a:p>
            <a:r>
              <a:rPr lang="ja-JP" sz="1000" b="1" i="0" dirty="0" smtClean="0">
                <a:solidFill>
                  <a:srgbClr val="4D4D4D"/>
                </a:solidFill>
                <a:ea typeface="MS UI Gothic" pitchFamily="18" charset="0"/>
              </a:rPr>
              <a:t>95%CI 全般的な健康状態/QoL</a:t>
            </a:r>
          </a:p>
        </p:txBody>
      </p:sp>
      <p:sp>
        <p:nvSpPr>
          <p:cNvPr id="172" name="TextBox 171"/>
          <p:cNvSpPr txBox="1"/>
          <p:nvPr/>
        </p:nvSpPr>
        <p:spPr>
          <a:xfrm rot="16200000">
            <a:off x="220648" y="3025153"/>
            <a:ext cx="298480" cy="246221"/>
          </a:xfrm>
          <a:prstGeom prst="rect">
            <a:avLst/>
          </a:prstGeom>
          <a:noFill/>
        </p:spPr>
        <p:txBody>
          <a:bodyPr wrap="none" rtlCol="0">
            <a:spAutoFit/>
          </a:bodyPr>
          <a:lstStyle/>
          <a:p>
            <a:r>
              <a:rPr lang="en-GB" sz="1000" b="1" dirty="0" smtClean="0">
                <a:solidFill>
                  <a:srgbClr val="4D4D4D"/>
                </a:solidFill>
              </a:rPr>
              <a:t>%</a:t>
            </a:r>
            <a:endParaRPr lang="en-GB" sz="1000" b="1" dirty="0">
              <a:solidFill>
                <a:srgbClr val="4D4D4D"/>
              </a:solidFill>
            </a:endParaRPr>
          </a:p>
        </p:txBody>
      </p:sp>
      <p:sp>
        <p:nvSpPr>
          <p:cNvPr id="173" name="TextBox 172"/>
          <p:cNvSpPr txBox="1"/>
          <p:nvPr/>
        </p:nvSpPr>
        <p:spPr>
          <a:xfrm>
            <a:off x="5312286" y="1990725"/>
            <a:ext cx="1475864" cy="215444"/>
          </a:xfrm>
          <a:prstGeom prst="rect">
            <a:avLst/>
          </a:prstGeom>
          <a:noFill/>
        </p:spPr>
        <p:txBody>
          <a:bodyPr wrap="square" rtlCol="0">
            <a:spAutoFit/>
          </a:bodyPr>
          <a:lstStyle/>
          <a:p>
            <a:pPr algn="ctr"/>
            <a:r>
              <a:rPr lang="ja-JP" sz="800" b="1" i="0" dirty="0" smtClean="0">
                <a:solidFill>
                  <a:srgbClr val="4D4D4D"/>
                </a:solidFill>
                <a:ea typeface="MS UI Gothic" pitchFamily="18" charset="0"/>
              </a:rPr>
              <a:t>無作為化された試験治療群</a:t>
            </a:r>
          </a:p>
        </p:txBody>
      </p:sp>
      <p:grpSp>
        <p:nvGrpSpPr>
          <p:cNvPr id="174" name="Group 173"/>
          <p:cNvGrpSpPr/>
          <p:nvPr/>
        </p:nvGrpSpPr>
        <p:grpSpPr>
          <a:xfrm>
            <a:off x="5490814" y="2205939"/>
            <a:ext cx="45719" cy="123081"/>
            <a:chOff x="9190355" y="1400919"/>
            <a:chExt cx="45719" cy="123081"/>
          </a:xfrm>
        </p:grpSpPr>
        <p:sp>
          <p:nvSpPr>
            <p:cNvPr id="175" name="Freeform 106"/>
            <p:cNvSpPr>
              <a:spLocks/>
            </p:cNvSpPr>
            <p:nvPr/>
          </p:nvSpPr>
          <p:spPr bwMode="auto">
            <a:xfrm>
              <a:off x="9190355" y="1400919"/>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Freeform 107"/>
            <p:cNvSpPr>
              <a:spLocks/>
            </p:cNvSpPr>
            <p:nvPr/>
          </p:nvSpPr>
          <p:spPr bwMode="auto">
            <a:xfrm>
              <a:off x="9190355" y="1524000"/>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108"/>
            <p:cNvSpPr>
              <a:spLocks noChangeShapeType="1"/>
            </p:cNvSpPr>
            <p:nvPr/>
          </p:nvSpPr>
          <p:spPr bwMode="auto">
            <a:xfrm flipV="1">
              <a:off x="9213937" y="1400919"/>
              <a:ext cx="0" cy="123081"/>
            </a:xfrm>
            <a:prstGeom prst="line">
              <a:avLst/>
            </a:prstGeom>
            <a:noFill/>
            <a:ln w="12700" cap="sq">
              <a:solidFill>
                <a:schemeClr val="accent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78" name="Group 177"/>
          <p:cNvGrpSpPr/>
          <p:nvPr/>
        </p:nvGrpSpPr>
        <p:grpSpPr>
          <a:xfrm>
            <a:off x="5490814" y="2367398"/>
            <a:ext cx="45719" cy="123081"/>
            <a:chOff x="9190355" y="1400919"/>
            <a:chExt cx="45719" cy="123081"/>
          </a:xfrm>
        </p:grpSpPr>
        <p:sp>
          <p:nvSpPr>
            <p:cNvPr id="179" name="Freeform 106"/>
            <p:cNvSpPr>
              <a:spLocks/>
            </p:cNvSpPr>
            <p:nvPr/>
          </p:nvSpPr>
          <p:spPr bwMode="auto">
            <a:xfrm>
              <a:off x="9190355" y="1400919"/>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Freeform 107"/>
            <p:cNvSpPr>
              <a:spLocks/>
            </p:cNvSpPr>
            <p:nvPr/>
          </p:nvSpPr>
          <p:spPr bwMode="auto">
            <a:xfrm>
              <a:off x="9190355" y="1524000"/>
              <a:ext cx="45719" cy="0"/>
            </a:xfrm>
            <a:custGeom>
              <a:avLst/>
              <a:gdLst>
                <a:gd name="T0" fmla="*/ 0 w 19"/>
                <a:gd name="T1" fmla="*/ 9 w 19"/>
                <a:gd name="T2" fmla="*/ 19 w 19"/>
              </a:gdLst>
              <a:ahLst/>
              <a:cxnLst>
                <a:cxn ang="0">
                  <a:pos x="T0" y="0"/>
                </a:cxn>
                <a:cxn ang="0">
                  <a:pos x="T1" y="0"/>
                </a:cxn>
                <a:cxn ang="0">
                  <a:pos x="T2" y="0"/>
                </a:cxn>
              </a:cxnLst>
              <a:rect l="0" t="0" r="r" b="b"/>
              <a:pathLst>
                <a:path w="19">
                  <a:moveTo>
                    <a:pt x="0" y="0"/>
                  </a:moveTo>
                  <a:lnTo>
                    <a:pt x="9" y="0"/>
                  </a:lnTo>
                  <a:lnTo>
                    <a:pt x="19" y="0"/>
                  </a:lnTo>
                </a:path>
              </a:pathLst>
            </a:custGeom>
            <a:noFill/>
            <a:ln w="12700" cap="sq">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108"/>
            <p:cNvSpPr>
              <a:spLocks noChangeShapeType="1"/>
            </p:cNvSpPr>
            <p:nvPr/>
          </p:nvSpPr>
          <p:spPr bwMode="auto">
            <a:xfrm flipV="1">
              <a:off x="9213937" y="1400919"/>
              <a:ext cx="0" cy="123081"/>
            </a:xfrm>
            <a:prstGeom prst="line">
              <a:avLst/>
            </a:prstGeom>
            <a:noFill/>
            <a:ln w="12700" cap="sq">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2" name="Oval 119"/>
          <p:cNvSpPr>
            <a:spLocks noChangeArrowheads="1"/>
          </p:cNvSpPr>
          <p:nvPr/>
        </p:nvSpPr>
        <p:spPr bwMode="auto">
          <a:xfrm>
            <a:off x="6058342" y="3606414"/>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Oval 119"/>
          <p:cNvSpPr>
            <a:spLocks noChangeArrowheads="1"/>
          </p:cNvSpPr>
          <p:nvPr/>
        </p:nvSpPr>
        <p:spPr bwMode="auto">
          <a:xfrm>
            <a:off x="5797202" y="3312683"/>
            <a:ext cx="57150" cy="55563"/>
          </a:xfrm>
          <a:prstGeom prst="ellipse">
            <a:avLst/>
          </a:prstGeom>
          <a:solidFill>
            <a:schemeClr val="accent3"/>
          </a:solidFill>
          <a:ln w="12700" cap="sq">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TextBox 183"/>
          <p:cNvSpPr txBox="1"/>
          <p:nvPr/>
        </p:nvSpPr>
        <p:spPr>
          <a:xfrm>
            <a:off x="5656186" y="2331957"/>
            <a:ext cx="1189749"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3ヶ月間投与群</a:t>
            </a:r>
          </a:p>
        </p:txBody>
      </p:sp>
      <p:sp>
        <p:nvSpPr>
          <p:cNvPr id="185" name="TextBox 184"/>
          <p:cNvSpPr txBox="1"/>
          <p:nvPr/>
        </p:nvSpPr>
        <p:spPr>
          <a:xfrm>
            <a:off x="5656186" y="2164434"/>
            <a:ext cx="1189749"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6ヶ月間投与群</a:t>
            </a:r>
          </a:p>
        </p:txBody>
      </p:sp>
      <p:grpSp>
        <p:nvGrpSpPr>
          <p:cNvPr id="2" name="Group 1"/>
          <p:cNvGrpSpPr/>
          <p:nvPr/>
        </p:nvGrpSpPr>
        <p:grpSpPr>
          <a:xfrm>
            <a:off x="418211" y="3166074"/>
            <a:ext cx="2320228" cy="1660018"/>
            <a:chOff x="418211" y="3224594"/>
            <a:chExt cx="2320228" cy="1660018"/>
          </a:xfrm>
        </p:grpSpPr>
        <p:sp>
          <p:nvSpPr>
            <p:cNvPr id="13" name="Line 7"/>
            <p:cNvSpPr>
              <a:spLocks noChangeShapeType="1"/>
            </p:cNvSpPr>
            <p:nvPr/>
          </p:nvSpPr>
          <p:spPr bwMode="auto">
            <a:xfrm>
              <a:off x="652463" y="3345081"/>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 name="Line 8"/>
            <p:cNvSpPr>
              <a:spLocks noChangeShapeType="1"/>
            </p:cNvSpPr>
            <p:nvPr/>
          </p:nvSpPr>
          <p:spPr bwMode="auto">
            <a:xfrm>
              <a:off x="652463" y="354034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9"/>
            <p:cNvSpPr>
              <a:spLocks noChangeShapeType="1"/>
            </p:cNvSpPr>
            <p:nvPr/>
          </p:nvSpPr>
          <p:spPr bwMode="auto">
            <a:xfrm>
              <a:off x="652463" y="373084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10"/>
            <p:cNvSpPr>
              <a:spLocks noChangeShapeType="1"/>
            </p:cNvSpPr>
            <p:nvPr/>
          </p:nvSpPr>
          <p:spPr bwMode="auto">
            <a:xfrm>
              <a:off x="652463" y="3922930"/>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11"/>
            <p:cNvSpPr>
              <a:spLocks noChangeShapeType="1"/>
            </p:cNvSpPr>
            <p:nvPr/>
          </p:nvSpPr>
          <p:spPr bwMode="auto">
            <a:xfrm>
              <a:off x="652463" y="4115018"/>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2"/>
            <p:cNvSpPr>
              <a:spLocks noChangeShapeType="1"/>
            </p:cNvSpPr>
            <p:nvPr/>
          </p:nvSpPr>
          <p:spPr bwMode="auto">
            <a:xfrm>
              <a:off x="652463" y="4502368"/>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3"/>
            <p:cNvSpPr>
              <a:spLocks noChangeShapeType="1"/>
            </p:cNvSpPr>
            <p:nvPr/>
          </p:nvSpPr>
          <p:spPr bwMode="auto">
            <a:xfrm>
              <a:off x="652463" y="4307105"/>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21"/>
            <p:cNvSpPr>
              <a:spLocks noChangeShapeType="1"/>
            </p:cNvSpPr>
            <p:nvPr/>
          </p:nvSpPr>
          <p:spPr bwMode="auto">
            <a:xfrm>
              <a:off x="1189038" y="4502368"/>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22"/>
            <p:cNvSpPr>
              <a:spLocks noChangeShapeType="1"/>
            </p:cNvSpPr>
            <p:nvPr/>
          </p:nvSpPr>
          <p:spPr bwMode="auto">
            <a:xfrm>
              <a:off x="2249488" y="4502368"/>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Rectangle 23"/>
            <p:cNvSpPr>
              <a:spLocks noChangeArrowheads="1"/>
            </p:cNvSpPr>
            <p:nvPr/>
          </p:nvSpPr>
          <p:spPr bwMode="auto">
            <a:xfrm>
              <a:off x="811213" y="4242018"/>
              <a:ext cx="165100" cy="2603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Rectangle 24"/>
            <p:cNvSpPr>
              <a:spLocks noChangeArrowheads="1"/>
            </p:cNvSpPr>
            <p:nvPr/>
          </p:nvSpPr>
          <p:spPr bwMode="auto">
            <a:xfrm>
              <a:off x="1003301" y="4434105"/>
              <a:ext cx="168275" cy="650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Rectangle 25"/>
            <p:cNvSpPr>
              <a:spLocks noChangeArrowheads="1"/>
            </p:cNvSpPr>
            <p:nvPr/>
          </p:nvSpPr>
          <p:spPr bwMode="auto">
            <a:xfrm>
              <a:off x="2060576" y="4383305"/>
              <a:ext cx="168275" cy="1158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Rectangle 26"/>
            <p:cNvSpPr>
              <a:spLocks noChangeArrowheads="1"/>
            </p:cNvSpPr>
            <p:nvPr/>
          </p:nvSpPr>
          <p:spPr bwMode="auto">
            <a:xfrm>
              <a:off x="1203326" y="4351555"/>
              <a:ext cx="168275" cy="14763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Rectangle 27"/>
            <p:cNvSpPr>
              <a:spLocks noChangeArrowheads="1"/>
            </p:cNvSpPr>
            <p:nvPr/>
          </p:nvSpPr>
          <p:spPr bwMode="auto">
            <a:xfrm>
              <a:off x="1398588" y="4013418"/>
              <a:ext cx="168275" cy="4857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Rectangle 36"/>
            <p:cNvSpPr>
              <a:spLocks noChangeArrowheads="1"/>
            </p:cNvSpPr>
            <p:nvPr/>
          </p:nvSpPr>
          <p:spPr bwMode="auto">
            <a:xfrm>
              <a:off x="1871663" y="4159468"/>
              <a:ext cx="165100" cy="3429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Rectangle 37"/>
            <p:cNvSpPr>
              <a:spLocks noChangeArrowheads="1"/>
            </p:cNvSpPr>
            <p:nvPr/>
          </p:nvSpPr>
          <p:spPr bwMode="auto">
            <a:xfrm>
              <a:off x="2263776" y="4321393"/>
              <a:ext cx="168275" cy="17780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Rectangle 38"/>
            <p:cNvSpPr>
              <a:spLocks noChangeArrowheads="1"/>
            </p:cNvSpPr>
            <p:nvPr/>
          </p:nvSpPr>
          <p:spPr bwMode="auto">
            <a:xfrm>
              <a:off x="2459038" y="3402230"/>
              <a:ext cx="168275" cy="10969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TextBox 46"/>
            <p:cNvSpPr txBox="1"/>
            <p:nvPr/>
          </p:nvSpPr>
          <p:spPr>
            <a:xfrm>
              <a:off x="772359" y="4511111"/>
              <a:ext cx="822661"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3ヶ月間投与群</a:t>
              </a:r>
            </a:p>
          </p:txBody>
        </p:sp>
        <p:sp>
          <p:nvSpPr>
            <p:cNvPr id="48" name="TextBox 47"/>
            <p:cNvSpPr txBox="1"/>
            <p:nvPr/>
          </p:nvSpPr>
          <p:spPr>
            <a:xfrm>
              <a:off x="1884634" y="4511111"/>
              <a:ext cx="822661"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6ヶ月間投与群</a:t>
              </a:r>
            </a:p>
          </p:txBody>
        </p:sp>
        <p:sp>
          <p:nvSpPr>
            <p:cNvPr id="56" name="TextBox 55"/>
            <p:cNvSpPr txBox="1"/>
            <p:nvPr/>
          </p:nvSpPr>
          <p:spPr>
            <a:xfrm>
              <a:off x="418211" y="3224594"/>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60</a:t>
              </a:r>
            </a:p>
          </p:txBody>
        </p:sp>
        <p:sp>
          <p:nvSpPr>
            <p:cNvPr id="57" name="TextBox 56"/>
            <p:cNvSpPr txBox="1"/>
            <p:nvPr/>
          </p:nvSpPr>
          <p:spPr>
            <a:xfrm>
              <a:off x="418211" y="3608350"/>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40</a:t>
              </a:r>
            </a:p>
          </p:txBody>
        </p:sp>
        <p:sp>
          <p:nvSpPr>
            <p:cNvPr id="58" name="TextBox 57"/>
            <p:cNvSpPr txBox="1"/>
            <p:nvPr/>
          </p:nvSpPr>
          <p:spPr>
            <a:xfrm>
              <a:off x="418211" y="3416472"/>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50</a:t>
              </a:r>
            </a:p>
          </p:txBody>
        </p:sp>
        <p:sp>
          <p:nvSpPr>
            <p:cNvPr id="59" name="TextBox 58"/>
            <p:cNvSpPr txBox="1"/>
            <p:nvPr/>
          </p:nvSpPr>
          <p:spPr>
            <a:xfrm>
              <a:off x="418211" y="3800228"/>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30</a:t>
              </a:r>
            </a:p>
          </p:txBody>
        </p:sp>
        <p:sp>
          <p:nvSpPr>
            <p:cNvPr id="60" name="TextBox 59"/>
            <p:cNvSpPr txBox="1"/>
            <p:nvPr/>
          </p:nvSpPr>
          <p:spPr>
            <a:xfrm>
              <a:off x="418211" y="3992106"/>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20</a:t>
              </a:r>
            </a:p>
          </p:txBody>
        </p:sp>
        <p:sp>
          <p:nvSpPr>
            <p:cNvPr id="61" name="TextBox 60"/>
            <p:cNvSpPr txBox="1"/>
            <p:nvPr/>
          </p:nvSpPr>
          <p:spPr>
            <a:xfrm>
              <a:off x="418211" y="4183984"/>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10</a:t>
              </a:r>
            </a:p>
          </p:txBody>
        </p:sp>
        <p:sp>
          <p:nvSpPr>
            <p:cNvPr id="62" name="TextBox 61"/>
            <p:cNvSpPr txBox="1"/>
            <p:nvPr/>
          </p:nvSpPr>
          <p:spPr>
            <a:xfrm>
              <a:off x="475919" y="4375864"/>
              <a:ext cx="242374"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0</a:t>
              </a:r>
            </a:p>
          </p:txBody>
        </p:sp>
        <p:sp>
          <p:nvSpPr>
            <p:cNvPr id="63" name="TextBox 62"/>
            <p:cNvSpPr txBox="1"/>
            <p:nvPr/>
          </p:nvSpPr>
          <p:spPr>
            <a:xfrm>
              <a:off x="920750" y="4638391"/>
              <a:ext cx="1598515" cy="246221"/>
            </a:xfrm>
            <a:prstGeom prst="rect">
              <a:avLst/>
            </a:prstGeom>
            <a:noFill/>
          </p:spPr>
          <p:txBody>
            <a:bodyPr wrap="none" rtlCol="0">
              <a:spAutoFit/>
            </a:bodyPr>
            <a:lstStyle/>
            <a:p>
              <a:r>
                <a:rPr lang="ja-JP" sz="1000" b="1" i="0" dirty="0" smtClean="0">
                  <a:solidFill>
                    <a:srgbClr val="4D4D4D"/>
                  </a:solidFill>
                  <a:ea typeface="MS UI Gothic" pitchFamily="18" charset="0"/>
                </a:rPr>
                <a:t>無作為化された試験治療群</a:t>
              </a:r>
            </a:p>
          </p:txBody>
        </p:sp>
        <p:sp>
          <p:nvSpPr>
            <p:cNvPr id="65" name="TextBox 64"/>
            <p:cNvSpPr txBox="1"/>
            <p:nvPr/>
          </p:nvSpPr>
          <p:spPr>
            <a:xfrm>
              <a:off x="1371600" y="3330792"/>
              <a:ext cx="524503" cy="246221"/>
            </a:xfrm>
            <a:prstGeom prst="rect">
              <a:avLst/>
            </a:prstGeom>
            <a:noFill/>
          </p:spPr>
          <p:txBody>
            <a:bodyPr wrap="none" rtlCol="0">
              <a:spAutoFit/>
            </a:bodyPr>
            <a:lstStyle/>
            <a:p>
              <a:r>
                <a:rPr lang="ja-JP" sz="1000" b="1" i="0" dirty="0" smtClean="0">
                  <a:solidFill>
                    <a:srgbClr val="4D4D4D"/>
                  </a:solidFill>
                  <a:ea typeface="MS UI Gothic" pitchFamily="18" charset="0"/>
                </a:rPr>
                <a:t>Xelox</a:t>
              </a:r>
            </a:p>
          </p:txBody>
        </p:sp>
        <p:sp>
          <p:nvSpPr>
            <p:cNvPr id="196" name="TextBox 195"/>
            <p:cNvSpPr txBox="1"/>
            <p:nvPr/>
          </p:nvSpPr>
          <p:spPr>
            <a:xfrm>
              <a:off x="732241" y="4246298"/>
              <a:ext cx="303944"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13</a:t>
              </a:r>
            </a:p>
          </p:txBody>
        </p:sp>
        <p:sp>
          <p:nvSpPr>
            <p:cNvPr id="197" name="TextBox 196"/>
            <p:cNvSpPr txBox="1"/>
            <p:nvPr/>
          </p:nvSpPr>
          <p:spPr>
            <a:xfrm>
              <a:off x="1039009" y="4371497"/>
              <a:ext cx="51637" cy="184666"/>
            </a:xfrm>
            <a:prstGeom prst="rect">
              <a:avLst/>
            </a:prstGeom>
            <a:noFill/>
          </p:spPr>
          <p:txBody>
            <a:bodyPr wrap="square" rtlCol="0">
              <a:spAutoFit/>
            </a:bodyPr>
            <a:lstStyle/>
            <a:p>
              <a:pPr algn="r"/>
              <a:r>
                <a:rPr lang="ja-JP" sz="600" b="0" i="0" dirty="0" smtClean="0">
                  <a:solidFill>
                    <a:srgbClr val="4D4D4D"/>
                  </a:solidFill>
                  <a:ea typeface="MS UI Gothic" pitchFamily="18" charset="0"/>
                </a:rPr>
                <a:t>4</a:t>
              </a:r>
            </a:p>
          </p:txBody>
        </p:sp>
        <p:sp>
          <p:nvSpPr>
            <p:cNvPr id="198" name="TextBox 197"/>
            <p:cNvSpPr txBox="1"/>
            <p:nvPr/>
          </p:nvSpPr>
          <p:spPr>
            <a:xfrm>
              <a:off x="1319277" y="4016592"/>
              <a:ext cx="303944"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25</a:t>
              </a:r>
            </a:p>
          </p:txBody>
        </p:sp>
        <p:sp>
          <p:nvSpPr>
            <p:cNvPr id="199" name="TextBox 198"/>
            <p:cNvSpPr txBox="1"/>
            <p:nvPr/>
          </p:nvSpPr>
          <p:spPr>
            <a:xfrm>
              <a:off x="1790398" y="4163667"/>
              <a:ext cx="303944"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17</a:t>
              </a:r>
            </a:p>
          </p:txBody>
        </p:sp>
        <p:sp>
          <p:nvSpPr>
            <p:cNvPr id="200" name="TextBox 199"/>
            <p:cNvSpPr txBox="1"/>
            <p:nvPr/>
          </p:nvSpPr>
          <p:spPr>
            <a:xfrm>
              <a:off x="1243153" y="4331696"/>
              <a:ext cx="51637"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7</a:t>
              </a:r>
            </a:p>
          </p:txBody>
        </p:sp>
        <p:sp>
          <p:nvSpPr>
            <p:cNvPr id="201" name="TextBox 200"/>
            <p:cNvSpPr txBox="1"/>
            <p:nvPr/>
          </p:nvSpPr>
          <p:spPr>
            <a:xfrm>
              <a:off x="1959403" y="4342891"/>
              <a:ext cx="303944" cy="200055"/>
            </a:xfrm>
            <a:prstGeom prst="rect">
              <a:avLst/>
            </a:prstGeom>
            <a:noFill/>
          </p:spPr>
          <p:txBody>
            <a:bodyPr wrap="square" rtlCol="0">
              <a:spAutoFit/>
            </a:bodyPr>
            <a:lstStyle/>
            <a:p>
              <a:pPr algn="r"/>
              <a:r>
                <a:rPr lang="ja-JP" sz="700" b="0" i="0" dirty="0" smtClean="0">
                  <a:solidFill>
                    <a:srgbClr val="4D4D4D"/>
                  </a:solidFill>
                  <a:ea typeface="MS UI Gothic" pitchFamily="18" charset="0"/>
                </a:rPr>
                <a:t>6</a:t>
              </a:r>
            </a:p>
          </p:txBody>
        </p:sp>
        <p:sp>
          <p:nvSpPr>
            <p:cNvPr id="202" name="TextBox 201"/>
            <p:cNvSpPr txBox="1"/>
            <p:nvPr/>
          </p:nvSpPr>
          <p:spPr>
            <a:xfrm>
              <a:off x="2202915" y="4321392"/>
              <a:ext cx="303944" cy="200055"/>
            </a:xfrm>
            <a:prstGeom prst="rect">
              <a:avLst/>
            </a:prstGeom>
            <a:noFill/>
          </p:spPr>
          <p:txBody>
            <a:bodyPr wrap="square" rtlCol="0">
              <a:spAutoFit/>
            </a:bodyPr>
            <a:lstStyle/>
            <a:p>
              <a:pPr algn="ctr"/>
              <a:r>
                <a:rPr lang="ja-JP" sz="700" b="0" i="0" dirty="0" smtClean="0">
                  <a:solidFill>
                    <a:srgbClr val="FFFFFF"/>
                  </a:solidFill>
                  <a:ea typeface="MS UI Gothic" pitchFamily="18" charset="0"/>
                </a:rPr>
                <a:t>9</a:t>
              </a:r>
            </a:p>
          </p:txBody>
        </p:sp>
        <p:sp>
          <p:nvSpPr>
            <p:cNvPr id="203" name="TextBox 202"/>
            <p:cNvSpPr txBox="1"/>
            <p:nvPr/>
          </p:nvSpPr>
          <p:spPr>
            <a:xfrm>
              <a:off x="2397144" y="3404329"/>
              <a:ext cx="303944" cy="200055"/>
            </a:xfrm>
            <a:prstGeom prst="rect">
              <a:avLst/>
            </a:prstGeom>
            <a:noFill/>
          </p:spPr>
          <p:txBody>
            <a:bodyPr wrap="square" rtlCol="0">
              <a:spAutoFit/>
            </a:bodyPr>
            <a:lstStyle/>
            <a:p>
              <a:pPr algn="ctr"/>
              <a:r>
                <a:rPr lang="ja-JP" sz="700" b="0" i="0" dirty="0" smtClean="0">
                  <a:solidFill>
                    <a:srgbClr val="FFFFFF"/>
                  </a:solidFill>
                  <a:ea typeface="MS UI Gothic" pitchFamily="18" charset="0"/>
                </a:rPr>
                <a:t>57</a:t>
              </a:r>
            </a:p>
          </p:txBody>
        </p:sp>
        <p:sp>
          <p:nvSpPr>
            <p:cNvPr id="204" name="Freeform 6"/>
            <p:cNvSpPr>
              <a:spLocks/>
            </p:cNvSpPr>
            <p:nvPr/>
          </p:nvSpPr>
          <p:spPr bwMode="auto">
            <a:xfrm>
              <a:off x="698501" y="3340318"/>
              <a:ext cx="2039938" cy="1162050"/>
            </a:xfrm>
            <a:custGeom>
              <a:avLst/>
              <a:gdLst>
                <a:gd name="T0" fmla="*/ 0 w 1285"/>
                <a:gd name="T1" fmla="*/ 0 h 732"/>
                <a:gd name="T2" fmla="*/ 0 w 1285"/>
                <a:gd name="T3" fmla="*/ 732 h 732"/>
                <a:gd name="T4" fmla="*/ 1285 w 1285"/>
                <a:gd name="T5" fmla="*/ 732 h 732"/>
              </a:gdLst>
              <a:ahLst/>
              <a:cxnLst>
                <a:cxn ang="0">
                  <a:pos x="T0" y="T1"/>
                </a:cxn>
                <a:cxn ang="0">
                  <a:pos x="T2" y="T3"/>
                </a:cxn>
                <a:cxn ang="0">
                  <a:pos x="T4" y="T5"/>
                </a:cxn>
              </a:cxnLst>
              <a:rect l="0" t="0" r="r" b="b"/>
              <a:pathLst>
                <a:path w="1285" h="732">
                  <a:moveTo>
                    <a:pt x="0" y="0"/>
                  </a:moveTo>
                  <a:lnTo>
                    <a:pt x="0" y="732"/>
                  </a:lnTo>
                  <a:lnTo>
                    <a:pt x="1285" y="732"/>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06" name="TextBox 205"/>
          <p:cNvSpPr txBox="1"/>
          <p:nvPr/>
        </p:nvSpPr>
        <p:spPr>
          <a:xfrm>
            <a:off x="5753100"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1</a:t>
            </a:r>
          </a:p>
        </p:txBody>
      </p:sp>
      <p:sp>
        <p:nvSpPr>
          <p:cNvPr id="207" name="TextBox 206"/>
          <p:cNvSpPr txBox="1"/>
          <p:nvPr/>
        </p:nvSpPr>
        <p:spPr>
          <a:xfrm>
            <a:off x="6016625"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2</a:t>
            </a:r>
          </a:p>
        </p:txBody>
      </p:sp>
      <p:sp>
        <p:nvSpPr>
          <p:cNvPr id="208" name="TextBox 207"/>
          <p:cNvSpPr txBox="1"/>
          <p:nvPr/>
        </p:nvSpPr>
        <p:spPr>
          <a:xfrm>
            <a:off x="6283325"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3</a:t>
            </a:r>
          </a:p>
        </p:txBody>
      </p:sp>
      <p:sp>
        <p:nvSpPr>
          <p:cNvPr id="209" name="TextBox 208"/>
          <p:cNvSpPr txBox="1"/>
          <p:nvPr/>
        </p:nvSpPr>
        <p:spPr>
          <a:xfrm>
            <a:off x="6543675"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4</a:t>
            </a:r>
          </a:p>
        </p:txBody>
      </p:sp>
      <p:sp>
        <p:nvSpPr>
          <p:cNvPr id="210" name="TextBox 209"/>
          <p:cNvSpPr txBox="1"/>
          <p:nvPr/>
        </p:nvSpPr>
        <p:spPr>
          <a:xfrm>
            <a:off x="6804025"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5</a:t>
            </a:r>
          </a:p>
        </p:txBody>
      </p:sp>
      <p:sp>
        <p:nvSpPr>
          <p:cNvPr id="211" name="TextBox 210"/>
          <p:cNvSpPr txBox="1"/>
          <p:nvPr/>
        </p:nvSpPr>
        <p:spPr>
          <a:xfrm>
            <a:off x="7070725" y="4347441"/>
            <a:ext cx="242375"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6</a:t>
            </a:r>
          </a:p>
        </p:txBody>
      </p:sp>
      <p:grpSp>
        <p:nvGrpSpPr>
          <p:cNvPr id="3" name="Group 2"/>
          <p:cNvGrpSpPr/>
          <p:nvPr/>
        </p:nvGrpSpPr>
        <p:grpSpPr>
          <a:xfrm>
            <a:off x="418211" y="1774940"/>
            <a:ext cx="2320228" cy="1503977"/>
            <a:chOff x="418211" y="1833460"/>
            <a:chExt cx="2320228" cy="1503977"/>
          </a:xfrm>
        </p:grpSpPr>
        <p:sp>
          <p:nvSpPr>
            <p:cNvPr id="22" name="Line 14"/>
            <p:cNvSpPr>
              <a:spLocks noChangeShapeType="1"/>
            </p:cNvSpPr>
            <p:nvPr/>
          </p:nvSpPr>
          <p:spPr bwMode="auto">
            <a:xfrm>
              <a:off x="652463" y="1956110"/>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5"/>
            <p:cNvSpPr>
              <a:spLocks noChangeShapeType="1"/>
            </p:cNvSpPr>
            <p:nvPr/>
          </p:nvSpPr>
          <p:spPr bwMode="auto">
            <a:xfrm>
              <a:off x="652463" y="2152960"/>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6"/>
            <p:cNvSpPr>
              <a:spLocks noChangeShapeType="1"/>
            </p:cNvSpPr>
            <p:nvPr/>
          </p:nvSpPr>
          <p:spPr bwMode="auto">
            <a:xfrm>
              <a:off x="652463" y="234822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7"/>
            <p:cNvSpPr>
              <a:spLocks noChangeShapeType="1"/>
            </p:cNvSpPr>
            <p:nvPr/>
          </p:nvSpPr>
          <p:spPr bwMode="auto">
            <a:xfrm>
              <a:off x="652463" y="2537135"/>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8"/>
            <p:cNvSpPr>
              <a:spLocks noChangeShapeType="1"/>
            </p:cNvSpPr>
            <p:nvPr/>
          </p:nvSpPr>
          <p:spPr bwMode="auto">
            <a:xfrm>
              <a:off x="652463" y="2732398"/>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19"/>
            <p:cNvSpPr>
              <a:spLocks noChangeShapeType="1"/>
            </p:cNvSpPr>
            <p:nvPr/>
          </p:nvSpPr>
          <p:spPr bwMode="auto">
            <a:xfrm>
              <a:off x="652463" y="3124511"/>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0"/>
            <p:cNvSpPr>
              <a:spLocks noChangeShapeType="1"/>
            </p:cNvSpPr>
            <p:nvPr/>
          </p:nvSpPr>
          <p:spPr bwMode="auto">
            <a:xfrm>
              <a:off x="652463" y="2924485"/>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Rectangle 28"/>
            <p:cNvSpPr>
              <a:spLocks noChangeArrowheads="1"/>
            </p:cNvSpPr>
            <p:nvPr/>
          </p:nvSpPr>
          <p:spPr bwMode="auto">
            <a:xfrm>
              <a:off x="811213" y="2978460"/>
              <a:ext cx="165100" cy="1412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Rectangle 29"/>
            <p:cNvSpPr>
              <a:spLocks noChangeArrowheads="1"/>
            </p:cNvSpPr>
            <p:nvPr/>
          </p:nvSpPr>
          <p:spPr bwMode="auto">
            <a:xfrm>
              <a:off x="1003301" y="2732398"/>
              <a:ext cx="168275" cy="3810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Rectangle 30"/>
            <p:cNvSpPr>
              <a:spLocks noChangeArrowheads="1"/>
            </p:cNvSpPr>
            <p:nvPr/>
          </p:nvSpPr>
          <p:spPr bwMode="auto">
            <a:xfrm>
              <a:off x="1203326" y="2921310"/>
              <a:ext cx="168275" cy="1920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Rectangle 31"/>
            <p:cNvSpPr>
              <a:spLocks noChangeArrowheads="1"/>
            </p:cNvSpPr>
            <p:nvPr/>
          </p:nvSpPr>
          <p:spPr bwMode="auto">
            <a:xfrm>
              <a:off x="1398588" y="2700648"/>
              <a:ext cx="168275" cy="412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Rectangle 32"/>
            <p:cNvSpPr>
              <a:spLocks noChangeArrowheads="1"/>
            </p:cNvSpPr>
            <p:nvPr/>
          </p:nvSpPr>
          <p:spPr bwMode="auto">
            <a:xfrm>
              <a:off x="1871663" y="2886385"/>
              <a:ext cx="165100" cy="2333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Rectangle 33"/>
            <p:cNvSpPr>
              <a:spLocks noChangeArrowheads="1"/>
            </p:cNvSpPr>
            <p:nvPr/>
          </p:nvSpPr>
          <p:spPr bwMode="auto">
            <a:xfrm>
              <a:off x="2065338" y="2608573"/>
              <a:ext cx="168275" cy="5048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Rectangle 34"/>
            <p:cNvSpPr>
              <a:spLocks noChangeArrowheads="1"/>
            </p:cNvSpPr>
            <p:nvPr/>
          </p:nvSpPr>
          <p:spPr bwMode="auto">
            <a:xfrm>
              <a:off x="2263776" y="2972110"/>
              <a:ext cx="168275" cy="1412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Rectangle 35"/>
            <p:cNvSpPr>
              <a:spLocks noChangeArrowheads="1"/>
            </p:cNvSpPr>
            <p:nvPr/>
          </p:nvSpPr>
          <p:spPr bwMode="auto">
            <a:xfrm>
              <a:off x="2459038" y="2022785"/>
              <a:ext cx="168275" cy="10906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TextBox 48"/>
            <p:cNvSpPr txBox="1"/>
            <p:nvPr/>
          </p:nvSpPr>
          <p:spPr>
            <a:xfrm>
              <a:off x="418211" y="1833460"/>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60</a:t>
              </a:r>
            </a:p>
          </p:txBody>
        </p:sp>
        <p:sp>
          <p:nvSpPr>
            <p:cNvPr id="50" name="TextBox 49"/>
            <p:cNvSpPr txBox="1"/>
            <p:nvPr/>
          </p:nvSpPr>
          <p:spPr>
            <a:xfrm>
              <a:off x="418211" y="2217216"/>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40</a:t>
              </a:r>
            </a:p>
          </p:txBody>
        </p:sp>
        <p:sp>
          <p:nvSpPr>
            <p:cNvPr id="51" name="TextBox 50"/>
            <p:cNvSpPr txBox="1"/>
            <p:nvPr/>
          </p:nvSpPr>
          <p:spPr>
            <a:xfrm>
              <a:off x="418211" y="2025338"/>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50</a:t>
              </a:r>
            </a:p>
          </p:txBody>
        </p:sp>
        <p:sp>
          <p:nvSpPr>
            <p:cNvPr id="52" name="TextBox 51"/>
            <p:cNvSpPr txBox="1"/>
            <p:nvPr/>
          </p:nvSpPr>
          <p:spPr>
            <a:xfrm>
              <a:off x="418211" y="2409094"/>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30</a:t>
              </a:r>
            </a:p>
          </p:txBody>
        </p:sp>
        <p:sp>
          <p:nvSpPr>
            <p:cNvPr id="53" name="TextBox 52"/>
            <p:cNvSpPr txBox="1"/>
            <p:nvPr/>
          </p:nvSpPr>
          <p:spPr>
            <a:xfrm>
              <a:off x="418211" y="2600972"/>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20</a:t>
              </a:r>
            </a:p>
          </p:txBody>
        </p:sp>
        <p:sp>
          <p:nvSpPr>
            <p:cNvPr id="54" name="TextBox 53"/>
            <p:cNvSpPr txBox="1"/>
            <p:nvPr/>
          </p:nvSpPr>
          <p:spPr>
            <a:xfrm>
              <a:off x="418211" y="2792850"/>
              <a:ext cx="300082"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10</a:t>
              </a:r>
            </a:p>
          </p:txBody>
        </p:sp>
        <p:sp>
          <p:nvSpPr>
            <p:cNvPr id="55" name="TextBox 54"/>
            <p:cNvSpPr txBox="1"/>
            <p:nvPr/>
          </p:nvSpPr>
          <p:spPr>
            <a:xfrm>
              <a:off x="475919" y="2984730"/>
              <a:ext cx="242374"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0</a:t>
              </a:r>
            </a:p>
          </p:txBody>
        </p:sp>
        <p:sp>
          <p:nvSpPr>
            <p:cNvPr id="64" name="TextBox 63"/>
            <p:cNvSpPr txBox="1"/>
            <p:nvPr/>
          </p:nvSpPr>
          <p:spPr>
            <a:xfrm>
              <a:off x="1295400" y="1903722"/>
              <a:ext cx="704039" cy="246221"/>
            </a:xfrm>
            <a:prstGeom prst="rect">
              <a:avLst/>
            </a:prstGeom>
            <a:noFill/>
          </p:spPr>
          <p:txBody>
            <a:bodyPr wrap="none" rtlCol="0">
              <a:spAutoFit/>
            </a:bodyPr>
            <a:lstStyle/>
            <a:p>
              <a:r>
                <a:rPr lang="ja-JP" sz="1000" b="1" i="0" dirty="0" smtClean="0">
                  <a:solidFill>
                    <a:srgbClr val="4D4D4D"/>
                  </a:solidFill>
                  <a:ea typeface="MS UI Gothic" pitchFamily="18" charset="0"/>
                </a:rPr>
                <a:t>FOLFOX</a:t>
              </a:r>
            </a:p>
          </p:txBody>
        </p:sp>
        <p:sp>
          <p:nvSpPr>
            <p:cNvPr id="186" name="TextBox 185"/>
            <p:cNvSpPr txBox="1"/>
            <p:nvPr/>
          </p:nvSpPr>
          <p:spPr>
            <a:xfrm>
              <a:off x="840538" y="2955401"/>
              <a:ext cx="51637"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7</a:t>
              </a:r>
            </a:p>
          </p:txBody>
        </p:sp>
        <p:sp>
          <p:nvSpPr>
            <p:cNvPr id="187" name="TextBox 186"/>
            <p:cNvSpPr txBox="1"/>
            <p:nvPr/>
          </p:nvSpPr>
          <p:spPr>
            <a:xfrm>
              <a:off x="916678" y="2739265"/>
              <a:ext cx="303944" cy="200055"/>
            </a:xfrm>
            <a:prstGeom prst="rect">
              <a:avLst/>
            </a:prstGeom>
            <a:noFill/>
          </p:spPr>
          <p:txBody>
            <a:bodyPr wrap="square" rtlCol="0">
              <a:spAutoFit/>
            </a:bodyPr>
            <a:lstStyle/>
            <a:p>
              <a:pPr algn="r"/>
              <a:r>
                <a:rPr lang="ja-JP" sz="700" b="0" i="0" dirty="0" smtClean="0">
                  <a:solidFill>
                    <a:srgbClr val="4D4D4D"/>
                  </a:solidFill>
                  <a:ea typeface="MS UI Gothic" pitchFamily="18" charset="0"/>
                </a:rPr>
                <a:t>19</a:t>
              </a:r>
            </a:p>
          </p:txBody>
        </p:sp>
        <p:sp>
          <p:nvSpPr>
            <p:cNvPr id="188" name="TextBox 187"/>
            <p:cNvSpPr txBox="1"/>
            <p:nvPr/>
          </p:nvSpPr>
          <p:spPr>
            <a:xfrm>
              <a:off x="1117110" y="2918510"/>
              <a:ext cx="303944"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10</a:t>
              </a:r>
            </a:p>
          </p:txBody>
        </p:sp>
        <p:sp>
          <p:nvSpPr>
            <p:cNvPr id="189" name="TextBox 188"/>
            <p:cNvSpPr txBox="1"/>
            <p:nvPr/>
          </p:nvSpPr>
          <p:spPr>
            <a:xfrm>
              <a:off x="1319790" y="2704550"/>
              <a:ext cx="303944"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21</a:t>
              </a:r>
            </a:p>
          </p:txBody>
        </p:sp>
        <p:sp>
          <p:nvSpPr>
            <p:cNvPr id="191" name="TextBox 190"/>
            <p:cNvSpPr txBox="1"/>
            <p:nvPr/>
          </p:nvSpPr>
          <p:spPr>
            <a:xfrm>
              <a:off x="1789078" y="2883863"/>
              <a:ext cx="303944"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12</a:t>
              </a:r>
            </a:p>
          </p:txBody>
        </p:sp>
        <p:sp>
          <p:nvSpPr>
            <p:cNvPr id="192" name="TextBox 191"/>
            <p:cNvSpPr txBox="1"/>
            <p:nvPr/>
          </p:nvSpPr>
          <p:spPr>
            <a:xfrm>
              <a:off x="1988072" y="2614920"/>
              <a:ext cx="303944" cy="200055"/>
            </a:xfrm>
            <a:prstGeom prst="rect">
              <a:avLst/>
            </a:prstGeom>
            <a:noFill/>
          </p:spPr>
          <p:txBody>
            <a:bodyPr wrap="square" rtlCol="0">
              <a:spAutoFit/>
            </a:bodyPr>
            <a:lstStyle/>
            <a:p>
              <a:pPr algn="r"/>
              <a:r>
                <a:rPr lang="ja-JP" sz="700" b="0" i="0" dirty="0" smtClean="0">
                  <a:solidFill>
                    <a:srgbClr val="4D4D4D"/>
                  </a:solidFill>
                  <a:ea typeface="MS UI Gothic" pitchFamily="18" charset="0"/>
                </a:rPr>
                <a:t>26</a:t>
              </a:r>
            </a:p>
          </p:txBody>
        </p:sp>
        <p:sp>
          <p:nvSpPr>
            <p:cNvPr id="193" name="TextBox 192"/>
            <p:cNvSpPr txBox="1"/>
            <p:nvPr/>
          </p:nvSpPr>
          <p:spPr>
            <a:xfrm>
              <a:off x="2296275" y="2938469"/>
              <a:ext cx="51637"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7</a:t>
              </a:r>
            </a:p>
          </p:txBody>
        </p:sp>
        <p:sp>
          <p:nvSpPr>
            <p:cNvPr id="195" name="TextBox 194"/>
            <p:cNvSpPr txBox="1"/>
            <p:nvPr/>
          </p:nvSpPr>
          <p:spPr>
            <a:xfrm>
              <a:off x="2351800" y="2022252"/>
              <a:ext cx="334338" cy="200055"/>
            </a:xfrm>
            <a:prstGeom prst="rect">
              <a:avLst/>
            </a:prstGeom>
            <a:noFill/>
          </p:spPr>
          <p:txBody>
            <a:bodyPr wrap="square" rtlCol="0">
              <a:spAutoFit/>
            </a:bodyPr>
            <a:lstStyle/>
            <a:p>
              <a:pPr algn="r"/>
              <a:r>
                <a:rPr lang="ja-JP" sz="700" b="0" i="0" dirty="0" smtClean="0">
                  <a:solidFill>
                    <a:srgbClr val="FFFFFF"/>
                  </a:solidFill>
                  <a:ea typeface="MS UI Gothic" pitchFamily="18" charset="0"/>
                </a:rPr>
                <a:t>56</a:t>
              </a:r>
            </a:p>
          </p:txBody>
        </p:sp>
        <p:sp>
          <p:nvSpPr>
            <p:cNvPr id="205" name="Freeform 5"/>
            <p:cNvSpPr>
              <a:spLocks/>
            </p:cNvSpPr>
            <p:nvPr/>
          </p:nvSpPr>
          <p:spPr bwMode="auto">
            <a:xfrm>
              <a:off x="698501" y="1956110"/>
              <a:ext cx="2039938" cy="1163638"/>
            </a:xfrm>
            <a:custGeom>
              <a:avLst/>
              <a:gdLst>
                <a:gd name="T0" fmla="*/ 0 w 1285"/>
                <a:gd name="T1" fmla="*/ 0 h 733"/>
                <a:gd name="T2" fmla="*/ 0 w 1285"/>
                <a:gd name="T3" fmla="*/ 733 h 733"/>
                <a:gd name="T4" fmla="*/ 1285 w 1285"/>
                <a:gd name="T5" fmla="*/ 733 h 733"/>
              </a:gdLst>
              <a:ahLst/>
              <a:cxnLst>
                <a:cxn ang="0">
                  <a:pos x="T0" y="T1"/>
                </a:cxn>
                <a:cxn ang="0">
                  <a:pos x="T2" y="T3"/>
                </a:cxn>
                <a:cxn ang="0">
                  <a:pos x="T4" y="T5"/>
                </a:cxn>
              </a:cxnLst>
              <a:rect l="0" t="0" r="r" b="b"/>
              <a:pathLst>
                <a:path w="1285" h="733">
                  <a:moveTo>
                    <a:pt x="0" y="0"/>
                  </a:moveTo>
                  <a:lnTo>
                    <a:pt x="0" y="733"/>
                  </a:lnTo>
                  <a:lnTo>
                    <a:pt x="1285" y="733"/>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12"/>
            <p:cNvSpPr>
              <a:spLocks noChangeShapeType="1"/>
            </p:cNvSpPr>
            <p:nvPr/>
          </p:nvSpPr>
          <p:spPr bwMode="auto">
            <a:xfrm>
              <a:off x="657210" y="3118013"/>
              <a:ext cx="46038"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21"/>
            <p:cNvSpPr>
              <a:spLocks noChangeShapeType="1"/>
            </p:cNvSpPr>
            <p:nvPr/>
          </p:nvSpPr>
          <p:spPr bwMode="auto">
            <a:xfrm>
              <a:off x="1193785" y="3118013"/>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22"/>
            <p:cNvSpPr>
              <a:spLocks noChangeShapeType="1"/>
            </p:cNvSpPr>
            <p:nvPr/>
          </p:nvSpPr>
          <p:spPr bwMode="auto">
            <a:xfrm>
              <a:off x="2254235" y="3118013"/>
              <a:ext cx="0" cy="46038"/>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TextBox 214"/>
            <p:cNvSpPr txBox="1"/>
            <p:nvPr/>
          </p:nvSpPr>
          <p:spPr>
            <a:xfrm>
              <a:off x="777106" y="3121993"/>
              <a:ext cx="822661"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3ヶ月間投与群</a:t>
              </a:r>
            </a:p>
          </p:txBody>
        </p:sp>
        <p:sp>
          <p:nvSpPr>
            <p:cNvPr id="216" name="TextBox 215"/>
            <p:cNvSpPr txBox="1"/>
            <p:nvPr/>
          </p:nvSpPr>
          <p:spPr>
            <a:xfrm>
              <a:off x="1889381" y="3121993"/>
              <a:ext cx="822661"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6ヶ月間投与群</a:t>
              </a:r>
            </a:p>
          </p:txBody>
        </p:sp>
      </p:grpSp>
    </p:spTree>
    <p:extLst>
      <p:ext uri="{BB962C8B-B14F-4D97-AF65-F5344CB8AC3E}">
        <p14:creationId xmlns:p14="http://schemas.microsoft.com/office/powerpoint/2010/main" xmlns="" val="1908037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結腸癌に対するアジュバント療法の改善</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Folprecht G</a:t>
            </a:r>
          </a:p>
        </p:txBody>
      </p:sp>
      <p:sp>
        <p:nvSpPr>
          <p:cNvPr id="10" name="TextBox 9"/>
          <p:cNvSpPr txBox="1"/>
          <p:nvPr/>
        </p:nvSpPr>
        <p:spPr>
          <a:xfrm>
            <a:off x="369888" y="1295400"/>
            <a:ext cx="8404225" cy="2662267"/>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抄録3512の考察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6ヶ月間にわたるカペシタビン投与またはS-1投与に無作為化された、ステージIIIの結腸癌または直腸癌を有する日本人患者を対象とする非劣性試験において、アジュバント療法におけるS-1の有効性について検討が行われた</a:t>
            </a:r>
          </a:p>
          <a:p>
            <a:pPr marL="558800" lvl="2"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この試験では、DFSに関して観察されたHRが1.2となっており、被験治療の無益性が示されたことから、試験結果が早期に公表された</a:t>
            </a:r>
          </a:p>
          <a:p>
            <a:pPr marL="558800" lvl="2" indent="-285750">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DFSについて認められた劣性は、OSの悪化には反映されていなかった(HR=0.85)</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「アジュバント療法を、施行または推奨すべきか否か?」という疑問については、依然として明確な答</a:t>
            </a:r>
            <a:r>
              <a:rPr lang="ja-JP" altLang="en-US" sz="1600" dirty="0" smtClean="0">
                <a:solidFill>
                  <a:srgbClr val="4D4D4D"/>
                </a:solidFill>
                <a:ea typeface="MS UI Gothic" pitchFamily="18" charset="0"/>
              </a:rPr>
              <a:t>え</a:t>
            </a:r>
            <a:r>
              <a:rPr lang="ja-JP" sz="1600" b="0" i="0" dirty="0" smtClean="0">
                <a:solidFill>
                  <a:srgbClr val="4D4D4D"/>
                </a:solidFill>
                <a:ea typeface="MS UI Gothic" pitchFamily="18" charset="0"/>
              </a:rPr>
              <a:t>が得られていないが、生命予後上の恩恵について、全ての被験者が非高齢患者の試験において、検討を実施する必要がある </a:t>
            </a:r>
          </a:p>
        </p:txBody>
      </p:sp>
    </p:spTree>
    <p:extLst>
      <p:ext uri="{BB962C8B-B14F-4D97-AF65-F5344CB8AC3E}">
        <p14:creationId xmlns:p14="http://schemas.microsoft.com/office/powerpoint/2010/main" xmlns="" val="186880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結腸癌に対するアジュバント療法の改善</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Folprecht G</a:t>
            </a:r>
          </a:p>
        </p:txBody>
      </p:sp>
      <p:sp>
        <p:nvSpPr>
          <p:cNvPr id="10" name="TextBox 9"/>
          <p:cNvSpPr txBox="1"/>
          <p:nvPr/>
        </p:nvSpPr>
        <p:spPr>
          <a:xfrm>
            <a:off x="369888" y="1295400"/>
            <a:ext cx="8404225" cy="3947234"/>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抄録3514の考察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SCOT試験（ステージII/IIIのCRC患者6,000例以上を対象とし、3ヶ月間および6ヶ月間にわたるアジュバント療法について比較が行われた大規模な無作為化、非劣性試験）から得られた毒性データから、次のことが明らかになった：</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神経毒性の発生率は、3ヶ月間治療群において、6ヶ月間治療群よりも低くなっていた</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6ヶ月間治療群では、回復に要する期間が、3ヶ月間治療群よりも長くなっていた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SCOT試験は、より大規模なプロジェクト（IDEAプロジェクト）の一環として実施されたものである。このIDEAプロジェクトは、ステージIIIの結腸癌を有する患者約10,000例において、3ヶ月間および6ヶ月間にわたるアジュバント療法について比較を行うために、計画されたメタアナリシスである。このプロジェクトの目的は、「全ての患者に対して、最長6ヶ月間にわたる治療が施行されるべきであるか否か?」および「どのような患者群において、治療期間を短縮すべきであるか?」という疑問点の解明を促進することである</a:t>
            </a:r>
            <a:r>
              <a:rPr lang="ja-JP" altLang="en-US"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全体的にみて、3ヶ月間治療群では、神経毒性の発生率は低く抑えられ、より良好なQoLが認められた。しかし、この治療期間での治療は、IDEAプロジェクト下の6試験全てにおいては、有効性を示すデータが得られていないため、標準的治療とはみなされていない</a:t>
            </a:r>
            <a:r>
              <a:rPr lang="ja-JP" altLang="en-US" sz="1600" b="0" i="0" dirty="0" smtClean="0">
                <a:solidFill>
                  <a:srgbClr val="4D4D4D"/>
                </a:solidFill>
                <a:ea typeface="MS UI Gothic" pitchFamily="18" charset="0"/>
              </a:rPr>
              <a:t>。</a:t>
            </a:r>
            <a:endParaRPr lang="ja-JP" sz="1600" b="0" i="0" dirty="0" smtClean="0">
              <a:solidFill>
                <a:srgbClr val="4D4D4D"/>
              </a:solidFill>
              <a:ea typeface="MS UI Gothic" pitchFamily="18" charset="0"/>
            </a:endParaRPr>
          </a:p>
        </p:txBody>
      </p:sp>
    </p:spTree>
    <p:extLst>
      <p:ext uri="{BB962C8B-B14F-4D97-AF65-F5344CB8AC3E}">
        <p14:creationId xmlns:p14="http://schemas.microsoft.com/office/powerpoint/2010/main" xmlns="" val="177806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847207"/>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アジュバント療法としてのFOLFOX ±セツキシマブ投与を受けているステージIIIの結腸癌患者において、ミスマッチ修復(MMR)の欠損の有無が、転帰に及ぼす影響を検討すること</a:t>
            </a:r>
          </a:p>
          <a:p>
            <a:pPr marL="285750" lvl="1" indent="-285750">
              <a:spcAft>
                <a:spcPts val="300"/>
              </a:spcAft>
              <a:buClr>
                <a:srgbClr val="043882"/>
              </a:buClr>
              <a:buFont typeface="Arial" panose="020B0604020202020204" pitchFamily="34" charset="0"/>
              <a:buChar char="•"/>
            </a:pPr>
            <a:endParaRPr lang="en-GB" sz="1600" dirty="0" smtClean="0">
              <a:solidFill>
                <a:srgbClr val="4D4D4D"/>
              </a:solidFill>
            </a:endParaRPr>
          </a:p>
          <a:p>
            <a:pPr marL="0" lvl="1">
              <a:spcAft>
                <a:spcPts val="300"/>
              </a:spcAft>
              <a:buClr>
                <a:srgbClr val="043882"/>
              </a:buClr>
            </a:pPr>
            <a:r>
              <a:rPr lang="ja-JP" sz="1600" b="1" i="0" dirty="0" smtClean="0">
                <a:solidFill>
                  <a:srgbClr val="4D4D4D"/>
                </a:solidFill>
                <a:ea typeface="MS UI Gothic" pitchFamily="18" charset="0"/>
              </a:rPr>
              <a:t>試験デザイン</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アジュバント療法としてのFOLFOX±セツキシマブ投与に関する2件の大規模第</a:t>
            </a:r>
            <a:r>
              <a:rPr lang="en-US" altLang="ja-JP" sz="1600" b="0" i="0" dirty="0" smtClean="0">
                <a:solidFill>
                  <a:srgbClr val="4D4D4D"/>
                </a:solidFill>
                <a:ea typeface="MS UI Gothic" pitchFamily="18" charset="0"/>
              </a:rPr>
              <a:t>III</a:t>
            </a:r>
            <a:r>
              <a:rPr lang="ja-JP" sz="1600" b="0" i="0" dirty="0" smtClean="0">
                <a:solidFill>
                  <a:srgbClr val="4D4D4D"/>
                </a:solidFill>
                <a:ea typeface="MS UI Gothic" pitchFamily="18" charset="0"/>
              </a:rPr>
              <a:t>相臨床試験から得られたデータが併合された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前向きに採取された腫瘍標本(n=4,674)について、MMR蛋白の発現に関する分析が実施された(MLH1、MSH2およびMSH6)</a:t>
            </a:r>
          </a:p>
          <a:p>
            <a:pPr marL="285750" lvl="1" indent="-285750">
              <a:spcAft>
                <a:spcPts val="300"/>
              </a:spcAft>
              <a:buClr>
                <a:srgbClr val="043882"/>
              </a:buClr>
              <a:buFont typeface="Arial" panose="020B0604020202020204" pitchFamily="34" charset="0"/>
              <a:buChar char="•"/>
            </a:pPr>
            <a:r>
              <a:rPr lang="ja-JP" sz="1600" b="0" i="1" dirty="0" smtClean="0">
                <a:solidFill>
                  <a:srgbClr val="4D4D4D"/>
                </a:solidFill>
                <a:ea typeface="MS UI Gothic" pitchFamily="18" charset="0"/>
              </a:rPr>
              <a:t>BRAF</a:t>
            </a:r>
            <a:r>
              <a:rPr lang="ja-JP" sz="1600" b="0" i="1" baseline="30000" dirty="0" smtClean="0">
                <a:solidFill>
                  <a:srgbClr val="4D4D4D"/>
                </a:solidFill>
                <a:ea typeface="MS UI Gothic" pitchFamily="18" charset="0"/>
              </a:rPr>
              <a:t>V600E</a:t>
            </a:r>
            <a:r>
              <a:rPr lang="ja-JP" sz="1600" b="0" i="0" dirty="0" smtClean="0">
                <a:solidFill>
                  <a:srgbClr val="4D4D4D"/>
                </a:solidFill>
                <a:ea typeface="MS UI Gothic" pitchFamily="18" charset="0"/>
              </a:rPr>
              <a:t>および</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中の変異が評価された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MLH1欠損およびWT </a:t>
            </a:r>
            <a:r>
              <a:rPr lang="ja-JP" sz="1600" b="0" i="1" dirty="0" smtClean="0">
                <a:solidFill>
                  <a:srgbClr val="4D4D4D"/>
                </a:solidFill>
                <a:ea typeface="MS UI Gothic" pitchFamily="18" charset="0"/>
              </a:rPr>
              <a:t>BRAF</a:t>
            </a:r>
            <a:r>
              <a:rPr lang="ja-JP" sz="1600" b="0" dirty="0" smtClean="0">
                <a:solidFill>
                  <a:srgbClr val="4D4D4D"/>
                </a:solidFill>
                <a:ea typeface="MS UI Gothic" pitchFamily="18" charset="0"/>
              </a:rPr>
              <a:t>が認められる腫瘍において、MLH1遺伝子プロモーターのメチル化が分析された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MMRの状態（MSI vs. MSS）と、TTR、DFSおよびOSとの関連性について、層別化Cox比例ハザードモデルを用いた解析が実施された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3506: PETACC8およびNCCTG N0147アジュバント療法試験において、アジュバント療法としてのFOLFOX +/- セツキシマブ投与を受けた、ステージIIIの結腸癌患者群における、DNAミスマッチ修復（MMR）および臨床転帰の解析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Zaanan A,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Zaanan et al. J Clin Oncol 2015; 33 (suppl): abstr 3506</a:t>
            </a:r>
          </a:p>
        </p:txBody>
      </p:sp>
    </p:spTree>
    <p:extLst>
      <p:ext uri="{BB962C8B-B14F-4D97-AF65-F5344CB8AC3E}">
        <p14:creationId xmlns:p14="http://schemas.microsoft.com/office/powerpoint/2010/main" xmlns="" val="348410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27809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smtClean="0">
              <a:solidFill>
                <a:srgbClr val="4D4D4D"/>
              </a:solidFill>
            </a:endParaRP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MSIは、FOLFOXベースのCTを受けている結腸癌患者において、有意な予後因子とはなっていなかった</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サブグループ解析では、MSIは、FOLFOXを受けている患者群においてのみ、生命予後の予測因子となっており、FOLFOX + セツキシマブ群では、生命予後との有意な相関性を示さなかった</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セツキシマブが、MSIの予後予測能を低下させた潜在的な原因については、今後の研究において解明していく必要がある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3506: PETACC8およびNCCTG N0147アジュバント療法試験において、アジュバント療法としてのFOLFOX +/- セツキシマブ投与を受けた、ステージIIIの結腸癌患者群における、DNAミスマッチ修復（MMR）および臨床転帰の解析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Zaanan A, et al</a:t>
            </a:r>
          </a:p>
        </p:txBody>
      </p:sp>
      <p:sp>
        <p:nvSpPr>
          <p:cNvPr id="7" name="Text Placeholder 6"/>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*HR &lt;1の場合には、MSI患者におけるリスクの方が小さく、HR&gt;1の場合には、MSS 患者におけるリスクの方が小さいということになる</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Zaanan et al. J Clin Oncol 2015; 33 (suppl): abstr 3506</a:t>
            </a:r>
          </a:p>
        </p:txBody>
      </p:sp>
      <p:graphicFrame>
        <p:nvGraphicFramePr>
          <p:cNvPr id="9" name="Group 88"/>
          <p:cNvGraphicFramePr>
            <a:graphicFrameLocks noGrp="1"/>
          </p:cNvGraphicFramePr>
          <p:nvPr>
            <p:extLst>
              <p:ext uri="{D42A27DB-BD31-4B8C-83A1-F6EECF244321}">
                <p14:modId xmlns:p14="http://schemas.microsoft.com/office/powerpoint/2010/main" xmlns="" val="617593063"/>
              </p:ext>
            </p:extLst>
          </p:nvPr>
        </p:nvGraphicFramePr>
        <p:xfrm>
          <a:off x="365125" y="1981608"/>
          <a:ext cx="8408993" cy="1675992"/>
        </p:xfrm>
        <a:graphic>
          <a:graphicData uri="http://schemas.openxmlformats.org/drawingml/2006/table">
            <a:tbl>
              <a:tblPr firstRow="1">
                <a:tableStyleId>{69012ECD-51FC-41F1-AA8D-1B2483CD663E}</a:tableStyleId>
              </a:tblPr>
              <a:tblGrid>
                <a:gridCol w="930275"/>
                <a:gridCol w="1600200"/>
                <a:gridCol w="892706"/>
                <a:gridCol w="1621894"/>
                <a:gridCol w="871012"/>
                <a:gridCol w="1567388"/>
                <a:gridCol w="925518"/>
              </a:tblGrid>
              <a:tr h="4186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被験者集団全体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FOLFOXのみ</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FOLFOX + セツキシマブ</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r>
              <a:tr h="419916">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186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DFS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0.86(0.71, 1.04)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0.74(0.56, 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0.98(0.76, 1.28)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4186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0.94(0.75,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0.71(0.51, 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1.17(0.87, 1.57)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2" name="TextBox 1"/>
          <p:cNvSpPr txBox="1"/>
          <p:nvPr/>
        </p:nvSpPr>
        <p:spPr>
          <a:xfrm>
            <a:off x="304800" y="1676400"/>
            <a:ext cx="3678699" cy="307777"/>
          </a:xfrm>
          <a:prstGeom prst="rect">
            <a:avLst/>
          </a:prstGeom>
          <a:noFill/>
        </p:spPr>
        <p:txBody>
          <a:bodyPr wrap="none" rtlCol="0">
            <a:spAutoFit/>
          </a:bodyPr>
          <a:lstStyle/>
          <a:p>
            <a:r>
              <a:rPr lang="ja-JP" sz="1400" b="1" i="0" dirty="0" smtClean="0">
                <a:solidFill>
                  <a:srgbClr val="4D4D4D"/>
                </a:solidFill>
                <a:ea typeface="MS UI Gothic" pitchFamily="18" charset="0"/>
              </a:rPr>
              <a:t>表: MMRの状態別の生存率*</a:t>
            </a:r>
          </a:p>
        </p:txBody>
      </p:sp>
    </p:spTree>
    <p:extLst>
      <p:ext uri="{BB962C8B-B14F-4D97-AF65-F5344CB8AC3E}">
        <p14:creationId xmlns:p14="http://schemas.microsoft.com/office/powerpoint/2010/main" xmlns="" val="1003932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370427"/>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アジュバント療法としてのFOLFOX ±セツキシマブ投与を受けている、マイクロサテライト安定性(MSS)が認められる、切除後のステージIIIの結腸癌患者において、</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および</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変異の予後予測能を検討すること</a:t>
            </a:r>
          </a:p>
          <a:p>
            <a:pPr marL="0" lvl="1">
              <a:spcAft>
                <a:spcPts val="1200"/>
              </a:spcAft>
              <a:buClr>
                <a:srgbClr val="043882"/>
              </a:buClr>
            </a:pPr>
            <a:r>
              <a:rPr lang="ja-JP" sz="1600" b="1" i="0" dirty="0" smtClean="0">
                <a:solidFill>
                  <a:srgbClr val="4D4D4D"/>
                </a:solidFill>
                <a:ea typeface="MS UI Gothic" pitchFamily="18" charset="0"/>
              </a:rPr>
              <a:t>方法</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患者に対して12サイクルのFOLFOX ± セツキシマブ投与が行われた2件の第</a:t>
            </a:r>
            <a:r>
              <a:rPr lang="en-US" altLang="ja-JP" sz="1600" b="0" i="0" dirty="0" smtClean="0">
                <a:solidFill>
                  <a:srgbClr val="4D4D4D"/>
                </a:solidFill>
                <a:ea typeface="MS UI Gothic" pitchFamily="18" charset="0"/>
              </a:rPr>
              <a:t>III</a:t>
            </a:r>
            <a:r>
              <a:rPr lang="ja-JP" sz="1600" b="0" i="0" dirty="0" smtClean="0">
                <a:solidFill>
                  <a:srgbClr val="4D4D4D"/>
                </a:solidFill>
                <a:ea typeface="MS UI Gothic" pitchFamily="18" charset="0"/>
              </a:rPr>
              <a:t>相臨床試験から得られた併合データ(n=5,577)</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MSSステージIIIの結腸癌を有する患者に由来する生体試料が、前向きに採取された(n=3,934)</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MSS腫瘍について、</a:t>
            </a:r>
            <a:r>
              <a:rPr lang="ja-JP" sz="1600" b="0" i="1" dirty="0" smtClean="0">
                <a:solidFill>
                  <a:srgbClr val="4D4D4D"/>
                </a:solidFill>
                <a:ea typeface="MS UI Gothic" pitchFamily="18" charset="0"/>
              </a:rPr>
              <a:t>BRAF</a:t>
            </a:r>
            <a:r>
              <a:rPr lang="ja-JP" sz="1600" b="0" i="1" baseline="30000" dirty="0" smtClean="0">
                <a:solidFill>
                  <a:srgbClr val="4D4D4D"/>
                </a:solidFill>
                <a:ea typeface="MS UI Gothic" pitchFamily="18" charset="0"/>
              </a:rPr>
              <a:t>V600E</a:t>
            </a:r>
            <a:r>
              <a:rPr lang="ja-JP" sz="1600" b="0" i="0" dirty="0" smtClean="0">
                <a:solidFill>
                  <a:srgbClr val="4D4D4D"/>
                </a:solidFill>
                <a:ea typeface="MS UI Gothic" pitchFamily="18" charset="0"/>
              </a:rPr>
              <a:t>および</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エクソン2変異の分析が実施された</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以下の3群が規定された: </a:t>
            </a:r>
          </a:p>
          <a:p>
            <a:pPr marL="742950" lvl="2" indent="-285750">
              <a:spcAft>
                <a:spcPts val="1200"/>
              </a:spcAft>
              <a:buClr>
                <a:srgbClr val="043882"/>
              </a:buClr>
              <a:buFont typeface="Arial" panose="020B0604020202020204" pitchFamily="34" charset="0"/>
              <a:buChar char="•"/>
            </a:pP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変異陽性(n=279 [7%])、</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変異陽性(1,450 [37%])、二重WT(2,205 [56%])</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変異と、無再発時間(TTR)、再発後生存期間(SAR)およびOSとの関連性について、解析が実施された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3507: </a:t>
            </a:r>
            <a:r>
              <a:rPr lang="ja-JP" sz="1800" b="1" dirty="0" smtClean="0">
                <a:solidFill>
                  <a:srgbClr val="043882"/>
                </a:solidFill>
                <a:ea typeface="MS UI Gothic" pitchFamily="18" charset="0"/>
              </a:rPr>
              <a:t>アジュバント療法としてのFOLFOX+/-セツキシマブ投与を受けている患者に由来する、マイクロサテライト安定性(MSS)が認められる、ステージIIIの結腸癌(CC)における、</a:t>
            </a:r>
            <a:r>
              <a:rPr lang="ja-JP" sz="1800" b="1" i="1" dirty="0" smtClean="0">
                <a:solidFill>
                  <a:srgbClr val="043882"/>
                </a:solidFill>
                <a:ea typeface="MS UI Gothic" pitchFamily="18" charset="0"/>
              </a:rPr>
              <a:t>BRAF</a:t>
            </a:r>
            <a:r>
              <a:rPr lang="ja-JP" sz="1800" b="1" i="0" dirty="0" smtClean="0">
                <a:solidFill>
                  <a:srgbClr val="043882"/>
                </a:solidFill>
                <a:ea typeface="MS UI Gothic" pitchFamily="18" charset="0"/>
              </a:rPr>
              <a:t> V600Eおよび</a:t>
            </a:r>
            <a:r>
              <a:rPr lang="ja-JP" sz="1800" b="1" i="1" dirty="0" smtClean="0">
                <a:solidFill>
                  <a:srgbClr val="043882"/>
                </a:solidFill>
                <a:ea typeface="MS UI Gothic" pitchFamily="18" charset="0"/>
              </a:rPr>
              <a:t>KRAS</a:t>
            </a:r>
            <a:r>
              <a:rPr lang="ja-JP" sz="1800" b="1" i="0" dirty="0" smtClean="0">
                <a:solidFill>
                  <a:srgbClr val="043882"/>
                </a:solidFill>
                <a:ea typeface="MS UI Gothic" pitchFamily="18" charset="0"/>
              </a:rPr>
              <a:t>エクソン2変異の予後予測能: PETACC8およびN0147試験の患者3934例から得られた併合データの解析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Taieb J,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Taieb et al. J Clin Oncol 2015; 33 (suppl): abstr 3507</a:t>
            </a:r>
          </a:p>
        </p:txBody>
      </p:sp>
    </p:spTree>
    <p:extLst>
      <p:ext uri="{BB962C8B-B14F-4D97-AF65-F5344CB8AC3E}">
        <p14:creationId xmlns:p14="http://schemas.microsoft.com/office/powerpoint/2010/main" xmlns="" val="3592321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24452"/>
          </a:xfrm>
          <a:prstGeom prst="rect">
            <a:avLst/>
          </a:prstGeom>
          <a:noFill/>
        </p:spPr>
        <p:txBody>
          <a:bodyPr wrap="square" lIns="0" rtlCol="0">
            <a:spAutoFit/>
          </a:bodyPr>
          <a:lstStyle/>
          <a:p>
            <a:pPr>
              <a:buClr>
                <a:srgbClr val="043882"/>
              </a:buClr>
            </a:pPr>
            <a:r>
              <a:rPr lang="ja-JP" sz="1400" b="1" i="0" dirty="0" smtClean="0">
                <a:solidFill>
                  <a:srgbClr val="4D4D4D"/>
                </a:solidFill>
                <a:ea typeface="MS UI Gothic" pitchFamily="18" charset="0"/>
              </a:rPr>
              <a:t>主な結果</a:t>
            </a:r>
            <a:endParaRPr lang="en-US" altLang="ja-JP" sz="1400" b="1" i="0" dirty="0" smtClean="0">
              <a:solidFill>
                <a:srgbClr val="4D4D4D"/>
              </a:solidFill>
              <a:ea typeface="MS UI Gothic" pitchFamily="18" charset="0"/>
            </a:endParaRPr>
          </a:p>
          <a:p>
            <a:pPr>
              <a:buClr>
                <a:srgbClr val="043882"/>
              </a:buClr>
            </a:pPr>
            <a:endParaRPr lang="en-US" altLang="ja-JP" sz="1400" b="1" dirty="0">
              <a:solidFill>
                <a:srgbClr val="4D4D4D"/>
              </a:solidFill>
              <a:ea typeface="MS UI Gothic" pitchFamily="18" charset="0"/>
            </a:endParaRPr>
          </a:p>
          <a:p>
            <a:pPr>
              <a:buClr>
                <a:srgbClr val="043882"/>
              </a:buClr>
            </a:pPr>
            <a:endParaRPr lang="ja-JP" sz="1400" b="1" i="0" dirty="0" smtClean="0">
              <a:solidFill>
                <a:srgbClr val="4D4D4D"/>
              </a:solidFill>
              <a:ea typeface="MS UI Gothic" pitchFamily="18" charset="0"/>
            </a:endParaRPr>
          </a:p>
          <a:p>
            <a:pPr>
              <a:buClr>
                <a:srgbClr val="043882"/>
              </a:buClr>
            </a:pPr>
            <a:endParaRPr lang="en-GB" sz="1400" b="1" dirty="0" smtClean="0">
              <a:solidFill>
                <a:srgbClr val="4D4D4D"/>
              </a:solidFill>
            </a:endParaRPr>
          </a:p>
          <a:p>
            <a:pPr>
              <a:buClr>
                <a:srgbClr val="043882"/>
              </a:buClr>
            </a:pPr>
            <a:endParaRPr lang="en-GB" sz="1400" b="1" dirty="0">
              <a:solidFill>
                <a:srgbClr val="4D4D4D"/>
              </a:solidFill>
            </a:endParaRPr>
          </a:p>
          <a:p>
            <a:pPr>
              <a:buClr>
                <a:srgbClr val="043882"/>
              </a:buClr>
            </a:pPr>
            <a:endParaRPr lang="en-GB" sz="1400" b="1" dirty="0" smtClean="0">
              <a:solidFill>
                <a:srgbClr val="4D4D4D"/>
              </a:solidFill>
            </a:endParaRPr>
          </a:p>
          <a:p>
            <a:pPr>
              <a:buClr>
                <a:srgbClr val="043882"/>
              </a:buClr>
            </a:pPr>
            <a:endParaRPr lang="en-GB" sz="1400" b="1" dirty="0">
              <a:solidFill>
                <a:srgbClr val="4D4D4D"/>
              </a:solidFill>
            </a:endParaRPr>
          </a:p>
          <a:p>
            <a:pPr>
              <a:buClr>
                <a:srgbClr val="043882"/>
              </a:buClr>
            </a:pPr>
            <a:endParaRPr lang="en-GB" sz="1400" b="1" dirty="0" smtClean="0">
              <a:solidFill>
                <a:srgbClr val="4D4D4D"/>
              </a:solidFill>
            </a:endParaRPr>
          </a:p>
          <a:p>
            <a:pPr>
              <a:buClr>
                <a:srgbClr val="043882"/>
              </a:buClr>
            </a:pPr>
            <a:endParaRPr lang="en-GB" sz="1400" b="1" dirty="0">
              <a:solidFill>
                <a:srgbClr val="4D4D4D"/>
              </a:solidFill>
            </a:endParaRPr>
          </a:p>
          <a:p>
            <a:pPr>
              <a:buClr>
                <a:srgbClr val="043882"/>
              </a:buClr>
            </a:pPr>
            <a:endParaRPr lang="en-GB" sz="1400" b="1" dirty="0" smtClean="0">
              <a:solidFill>
                <a:srgbClr val="4D4D4D"/>
              </a:solidFill>
            </a:endParaRPr>
          </a:p>
          <a:p>
            <a:pPr>
              <a:buClr>
                <a:srgbClr val="043882"/>
              </a:buClr>
            </a:pPr>
            <a:endParaRPr lang="en-GB" sz="1400" b="1" dirty="0">
              <a:solidFill>
                <a:srgbClr val="4D4D4D"/>
              </a:solidFill>
            </a:endParaRPr>
          </a:p>
          <a:p>
            <a:pPr>
              <a:buClr>
                <a:srgbClr val="043882"/>
              </a:buClr>
            </a:pPr>
            <a:endParaRPr lang="en-GB" sz="1400" b="1" dirty="0" smtClean="0">
              <a:solidFill>
                <a:srgbClr val="4D4D4D"/>
              </a:solidFill>
            </a:endParaRPr>
          </a:p>
          <a:p>
            <a:pPr>
              <a:buClr>
                <a:srgbClr val="043882"/>
              </a:buClr>
            </a:pPr>
            <a:endParaRPr lang="en-GB" sz="1400" b="1" dirty="0" smtClean="0">
              <a:solidFill>
                <a:srgbClr val="4D4D4D"/>
              </a:solidFill>
            </a:endParaRPr>
          </a:p>
          <a:p>
            <a:pPr>
              <a:buClr>
                <a:srgbClr val="043882"/>
              </a:buClr>
            </a:pPr>
            <a:endParaRPr lang="en-GB" sz="1400" b="1" dirty="0">
              <a:solidFill>
                <a:srgbClr val="4D4D4D"/>
              </a:solidFill>
            </a:endParaRPr>
          </a:p>
          <a:p>
            <a:pPr>
              <a:buClr>
                <a:srgbClr val="043882"/>
              </a:buClr>
            </a:pPr>
            <a:endParaRPr lang="en-GB" sz="1400" b="1" dirty="0" smtClean="0">
              <a:solidFill>
                <a:srgbClr val="4D4D4D"/>
              </a:solidFill>
            </a:endParaRPr>
          </a:p>
          <a:p>
            <a:pPr marL="285750" indent="-285750">
              <a:spcBef>
                <a:spcPts val="1200"/>
              </a:spcBef>
              <a:buFont typeface="Arial" panose="020B0604020202020204" pitchFamily="34" charset="0"/>
              <a:buChar char="•"/>
            </a:pPr>
            <a:r>
              <a:rPr lang="ja-JP" sz="1400" b="0" i="0" dirty="0" smtClean="0">
                <a:solidFill>
                  <a:srgbClr val="4D4D4D"/>
                </a:solidFill>
                <a:ea typeface="MS UI Gothic" pitchFamily="18" charset="0"/>
              </a:rPr>
              <a:t>OSに関する</a:t>
            </a:r>
            <a:r>
              <a:rPr lang="ja-JP" sz="1400" b="0" i="1" dirty="0" smtClean="0">
                <a:solidFill>
                  <a:srgbClr val="4D4D4D"/>
                </a:solidFill>
                <a:ea typeface="MS UI Gothic" pitchFamily="18" charset="0"/>
              </a:rPr>
              <a:t>BRAF群</a:t>
            </a:r>
            <a:r>
              <a:rPr lang="ja-JP" sz="1400" b="0" i="0" dirty="0" smtClean="0">
                <a:solidFill>
                  <a:srgbClr val="4D4D4D"/>
                </a:solidFill>
                <a:ea typeface="MS UI Gothic" pitchFamily="18" charset="0"/>
              </a:rPr>
              <a:t>およびWT群間の比較: HR 1.72(p&lt;0.0001);OSに関する</a:t>
            </a:r>
            <a:r>
              <a:rPr lang="ja-JP" sz="1400" b="0" i="1" dirty="0" smtClean="0">
                <a:solidFill>
                  <a:srgbClr val="4D4D4D"/>
                </a:solidFill>
                <a:ea typeface="MS UI Gothic" pitchFamily="18" charset="0"/>
              </a:rPr>
              <a:t>KRAS群*</a:t>
            </a:r>
            <a:r>
              <a:rPr lang="ja-JP" sz="1400" b="0" i="0" dirty="0" smtClean="0">
                <a:solidFill>
                  <a:srgbClr val="4D4D4D"/>
                </a:solidFill>
                <a:ea typeface="MS UI Gothic" pitchFamily="18" charset="0"/>
              </a:rPr>
              <a:t>およびWT群間の比較: HR 1.52(p&lt;0.0001)</a:t>
            </a:r>
          </a:p>
          <a:p>
            <a:pPr marL="285750" indent="-285750">
              <a:buFont typeface="Arial" panose="020B0604020202020204" pitchFamily="34" charset="0"/>
              <a:buChar char="•"/>
            </a:pPr>
            <a:r>
              <a:rPr lang="ja-JP" sz="1400" b="0" i="0" dirty="0" smtClean="0">
                <a:solidFill>
                  <a:srgbClr val="4D4D4D"/>
                </a:solidFill>
                <a:ea typeface="MS UI Gothic" pitchFamily="18" charset="0"/>
              </a:rPr>
              <a:t>SAR: 1.0、2.09および2.57年間（それぞれ、</a:t>
            </a:r>
            <a:r>
              <a:rPr lang="ja-JP" sz="1400" b="0" i="1" dirty="0" smtClean="0">
                <a:solidFill>
                  <a:srgbClr val="4D4D4D"/>
                </a:solidFill>
                <a:ea typeface="MS UI Gothic" pitchFamily="18" charset="0"/>
              </a:rPr>
              <a:t>BRAF</a:t>
            </a:r>
            <a:r>
              <a:rPr lang="ja-JP" sz="1400" b="0" dirty="0" smtClean="0">
                <a:solidFill>
                  <a:srgbClr val="4D4D4D"/>
                </a:solidFill>
                <a:ea typeface="MS UI Gothic" pitchFamily="18" charset="0"/>
              </a:rPr>
              <a:t>群</a:t>
            </a:r>
            <a:r>
              <a:rPr lang="ja-JP" sz="1400" b="0" i="0" dirty="0" smtClean="0">
                <a:solidFill>
                  <a:srgbClr val="4D4D4D"/>
                </a:solidFill>
                <a:ea typeface="MS UI Gothic" pitchFamily="18" charset="0"/>
              </a:rPr>
              <a:t>、</a:t>
            </a:r>
            <a:r>
              <a:rPr lang="ja-JP" sz="1400" b="0" i="1" dirty="0" smtClean="0">
                <a:solidFill>
                  <a:srgbClr val="4D4D4D"/>
                </a:solidFill>
                <a:ea typeface="MS UI Gothic" pitchFamily="18" charset="0"/>
              </a:rPr>
              <a:t>KRAS</a:t>
            </a:r>
            <a:r>
              <a:rPr lang="ja-JP" sz="1400" b="0" dirty="0" smtClean="0">
                <a:solidFill>
                  <a:srgbClr val="4D4D4D"/>
                </a:solidFill>
                <a:ea typeface="MS UI Gothic" pitchFamily="18" charset="0"/>
              </a:rPr>
              <a:t>群</a:t>
            </a:r>
            <a:r>
              <a:rPr lang="ja-JP" sz="1400" b="0" i="0" dirty="0" smtClean="0">
                <a:solidFill>
                  <a:srgbClr val="4D4D4D"/>
                </a:solidFill>
                <a:ea typeface="MS UI Gothic" pitchFamily="18" charset="0"/>
              </a:rPr>
              <a:t>およびWT腫瘍群において）</a:t>
            </a:r>
          </a:p>
          <a:p>
            <a:pPr>
              <a:spcBef>
                <a:spcPts val="300"/>
              </a:spcBef>
              <a:buClr>
                <a:srgbClr val="043882"/>
              </a:buClr>
            </a:pPr>
            <a:r>
              <a:rPr lang="ja-JP" sz="1400" b="1"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altLang="en-US" sz="1400" b="1" i="1" dirty="0" smtClean="0">
                <a:solidFill>
                  <a:srgbClr val="4D4D4D"/>
                </a:solidFill>
                <a:ea typeface="MS UI Gothic" pitchFamily="18" charset="0"/>
              </a:rPr>
              <a:t>切除後のステージ</a:t>
            </a:r>
            <a:r>
              <a:rPr lang="en-US" altLang="ja-JP" sz="1400" b="1" i="1" dirty="0" smtClean="0">
                <a:solidFill>
                  <a:srgbClr val="4D4D4D"/>
                </a:solidFill>
                <a:ea typeface="MS UI Gothic" pitchFamily="18" charset="0"/>
              </a:rPr>
              <a:t>III MSS</a:t>
            </a:r>
            <a:r>
              <a:rPr lang="ja-JP" altLang="en-US" sz="1400" b="1" i="1" dirty="0" smtClean="0">
                <a:solidFill>
                  <a:srgbClr val="4D4D4D"/>
                </a:solidFill>
                <a:ea typeface="MS UI Gothic" pitchFamily="18" charset="0"/>
              </a:rPr>
              <a:t>結腸癌を有する、アジュバント</a:t>
            </a:r>
            <a:r>
              <a:rPr lang="en-US" altLang="ja-JP" sz="1400" b="1" i="1" dirty="0" smtClean="0">
                <a:solidFill>
                  <a:srgbClr val="4D4D4D"/>
                </a:solidFill>
                <a:ea typeface="MS UI Gothic" pitchFamily="18" charset="0"/>
              </a:rPr>
              <a:t>FOLFOX</a:t>
            </a:r>
            <a:r>
              <a:rPr lang="ja-JP" altLang="en-US" sz="1400" b="1" i="1" dirty="0" smtClean="0">
                <a:solidFill>
                  <a:srgbClr val="4D4D4D"/>
                </a:solidFill>
                <a:ea typeface="MS UI Gothic" pitchFamily="18" charset="0"/>
              </a:rPr>
              <a:t>療法の施行患者では、</a:t>
            </a:r>
            <a:r>
              <a:rPr lang="ja-JP" sz="1400" b="1" i="1" dirty="0" smtClean="0">
                <a:solidFill>
                  <a:srgbClr val="4D4D4D"/>
                </a:solidFill>
                <a:ea typeface="MS UI Gothic" pitchFamily="18" charset="0"/>
              </a:rPr>
              <a:t>BRAF</a:t>
            </a:r>
            <a:r>
              <a:rPr lang="ja-JP" sz="1400" b="1" i="1" baseline="30000" dirty="0" smtClean="0">
                <a:solidFill>
                  <a:srgbClr val="4D4D4D"/>
                </a:solidFill>
                <a:ea typeface="MS UI Gothic" pitchFamily="18" charset="0"/>
              </a:rPr>
              <a:t>V600E</a:t>
            </a:r>
            <a:r>
              <a:rPr lang="ja-JP" sz="1400" b="1" dirty="0" smtClean="0">
                <a:solidFill>
                  <a:srgbClr val="4D4D4D"/>
                </a:solidFill>
                <a:ea typeface="MS UI Gothic" pitchFamily="18" charset="0"/>
              </a:rPr>
              <a:t>または</a:t>
            </a:r>
            <a:r>
              <a:rPr lang="ja-JP" sz="1400" b="1" i="1" dirty="0" smtClean="0">
                <a:solidFill>
                  <a:srgbClr val="4D4D4D"/>
                </a:solidFill>
                <a:ea typeface="MS UI Gothic" pitchFamily="18" charset="0"/>
              </a:rPr>
              <a:t>KRAS</a:t>
            </a:r>
            <a:r>
              <a:rPr lang="ja-JP" sz="1400" b="1" dirty="0" smtClean="0">
                <a:solidFill>
                  <a:srgbClr val="4D4D4D"/>
                </a:solidFill>
                <a:ea typeface="MS UI Gothic" pitchFamily="18" charset="0"/>
              </a:rPr>
              <a:t>エクソン2*の変異は、TTR、SARおよびOSの短縮/低下の有意な予測因子となっていた</a:t>
            </a:r>
          </a:p>
          <a:p>
            <a:pPr marL="285750" indent="-285750">
              <a:buClr>
                <a:srgbClr val="043882"/>
              </a:buClr>
              <a:buFont typeface="Arial" panose="020B0604020202020204" pitchFamily="34" charset="0"/>
              <a:buChar char="•"/>
            </a:pPr>
            <a:r>
              <a:rPr lang="ja-JP" sz="1400" b="1" dirty="0" smtClean="0">
                <a:solidFill>
                  <a:srgbClr val="4D4D4D"/>
                </a:solidFill>
                <a:ea typeface="MS UI Gothic" pitchFamily="18" charset="0"/>
              </a:rPr>
              <a:t>今後作成されるガイドライン</a:t>
            </a:r>
            <a:r>
              <a:rPr lang="ja-JP" sz="1400" b="1" i="0" dirty="0" smtClean="0">
                <a:solidFill>
                  <a:srgbClr val="4D4D4D"/>
                </a:solidFill>
                <a:ea typeface="MS UI Gothic" pitchFamily="18" charset="0"/>
              </a:rPr>
              <a:t>には、MSI、</a:t>
            </a:r>
            <a:r>
              <a:rPr lang="ja-JP" sz="1400" b="1" i="1" dirty="0" smtClean="0">
                <a:solidFill>
                  <a:srgbClr val="4D4D4D"/>
                </a:solidFill>
                <a:ea typeface="MS UI Gothic" pitchFamily="18" charset="0"/>
              </a:rPr>
              <a:t>RAS</a:t>
            </a:r>
            <a:r>
              <a:rPr lang="ja-JP" sz="1400" b="1" i="0" dirty="0" smtClean="0">
                <a:solidFill>
                  <a:srgbClr val="4D4D4D"/>
                </a:solidFill>
                <a:ea typeface="MS UI Gothic" pitchFamily="18" charset="0"/>
              </a:rPr>
              <a:t>および</a:t>
            </a:r>
            <a:r>
              <a:rPr lang="ja-JP" sz="1400" b="1" i="1" dirty="0" smtClean="0">
                <a:solidFill>
                  <a:srgbClr val="4D4D4D"/>
                </a:solidFill>
                <a:ea typeface="MS UI Gothic" pitchFamily="18" charset="0"/>
              </a:rPr>
              <a:t>BRAF</a:t>
            </a:r>
            <a:r>
              <a:rPr lang="ja-JP" sz="1400" b="1" i="0" dirty="0" smtClean="0">
                <a:solidFill>
                  <a:srgbClr val="4D4D4D"/>
                </a:solidFill>
                <a:ea typeface="MS UI Gothic" pitchFamily="18" charset="0"/>
              </a:rPr>
              <a:t>変異の検査に関する記述を含めるべきである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3507: </a:t>
            </a:r>
            <a:r>
              <a:rPr lang="ja-JP" sz="1800" b="1" dirty="0" smtClean="0">
                <a:solidFill>
                  <a:srgbClr val="043882"/>
                </a:solidFill>
                <a:ea typeface="MS UI Gothic" pitchFamily="18" charset="0"/>
              </a:rPr>
              <a:t>アジュバント療法としてのFOLFOX+/-セツキシマブ投与を受けている患者に由来する、マイクロサテライト安定性(MSS)が認められる、ステージIIIの結腸癌(CC)における、</a:t>
            </a:r>
            <a:r>
              <a:rPr lang="ja-JP" sz="1800" b="1" i="1" dirty="0" smtClean="0">
                <a:solidFill>
                  <a:srgbClr val="043882"/>
                </a:solidFill>
                <a:ea typeface="MS UI Gothic" pitchFamily="18" charset="0"/>
              </a:rPr>
              <a:t>BRAF</a:t>
            </a:r>
            <a:r>
              <a:rPr lang="ja-JP" sz="1800" b="1" i="0" dirty="0" smtClean="0">
                <a:solidFill>
                  <a:srgbClr val="043882"/>
                </a:solidFill>
                <a:ea typeface="MS UI Gothic" pitchFamily="18" charset="0"/>
              </a:rPr>
              <a:t> V600Eおよび</a:t>
            </a:r>
            <a:r>
              <a:rPr lang="ja-JP" sz="1800" b="1" i="1" dirty="0" smtClean="0">
                <a:solidFill>
                  <a:srgbClr val="043882"/>
                </a:solidFill>
                <a:ea typeface="MS UI Gothic" pitchFamily="18" charset="0"/>
              </a:rPr>
              <a:t>KRAS</a:t>
            </a:r>
            <a:r>
              <a:rPr lang="ja-JP" sz="1800" b="1" i="0" dirty="0" smtClean="0">
                <a:solidFill>
                  <a:srgbClr val="043882"/>
                </a:solidFill>
                <a:ea typeface="MS UI Gothic" pitchFamily="18" charset="0"/>
              </a:rPr>
              <a:t>エクソン2変異の予後予測能: PETACC8およびN0147試験の患者3934例から得られた併合データの解析</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Taieb J, et al</a:t>
            </a:r>
          </a:p>
        </p:txBody>
      </p:sp>
      <p:sp>
        <p:nvSpPr>
          <p:cNvPr id="7" name="Text Placeholder 6"/>
          <p:cNvSpPr>
            <a:spLocks noGrp="1"/>
          </p:cNvSpPr>
          <p:nvPr>
            <p:ph type="body" sz="quarter" idx="10"/>
          </p:nvPr>
        </p:nvSpPr>
        <p:spPr>
          <a:xfrm>
            <a:off x="365125" y="6400800"/>
            <a:ext cx="4130675" cy="182563"/>
          </a:xfrm>
        </p:spPr>
        <p:txBody>
          <a:bodyPr/>
          <a:lstStyle/>
          <a:p>
            <a:r>
              <a:rPr lang="ja-JP" sz="1200" b="0" i="0" dirty="0" smtClean="0">
                <a:solidFill>
                  <a:srgbClr val="363636"/>
                </a:solidFill>
                <a:ea typeface="MS UI Gothic" pitchFamily="18" charset="0"/>
              </a:rPr>
              <a:t>*コドン12または13</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Taieb et al. J Clin Oncol 2015; 33 (suppl): abstr 3507</a:t>
            </a:r>
          </a:p>
        </p:txBody>
      </p:sp>
      <p:sp>
        <p:nvSpPr>
          <p:cNvPr id="2" name="TextBox 1"/>
          <p:cNvSpPr txBox="1"/>
          <p:nvPr/>
        </p:nvSpPr>
        <p:spPr>
          <a:xfrm>
            <a:off x="4260384" y="1400357"/>
            <a:ext cx="633507" cy="369332"/>
          </a:xfrm>
          <a:prstGeom prst="rect">
            <a:avLst/>
          </a:prstGeom>
          <a:noFill/>
        </p:spPr>
        <p:txBody>
          <a:bodyPr wrap="none" rtlCol="0">
            <a:spAutoFit/>
          </a:bodyPr>
          <a:lstStyle/>
          <a:p>
            <a:r>
              <a:rPr lang="ja-JP" sz="1800" b="1" i="0" dirty="0" smtClean="0">
                <a:solidFill>
                  <a:srgbClr val="4D4D4D"/>
                </a:solidFill>
                <a:ea typeface="MS UI Gothic" pitchFamily="18" charset="0"/>
              </a:rPr>
              <a:t>TTR</a:t>
            </a:r>
          </a:p>
        </p:txBody>
      </p:sp>
      <p:sp>
        <p:nvSpPr>
          <p:cNvPr id="63" name="Text Box 62"/>
          <p:cNvSpPr txBox="1">
            <a:spLocks noChangeArrowheads="1"/>
          </p:cNvSpPr>
          <p:nvPr/>
        </p:nvSpPr>
        <p:spPr bwMode="auto">
          <a:xfrm rot="16200000">
            <a:off x="1513082" y="2729870"/>
            <a:ext cx="48442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TTR</a:t>
            </a:r>
          </a:p>
        </p:txBody>
      </p:sp>
      <p:sp>
        <p:nvSpPr>
          <p:cNvPr id="64" name="Text Box 103"/>
          <p:cNvSpPr txBox="1">
            <a:spLocks noChangeArrowheads="1"/>
          </p:cNvSpPr>
          <p:nvPr/>
        </p:nvSpPr>
        <p:spPr bwMode="auto">
          <a:xfrm>
            <a:off x="4199387" y="4312447"/>
            <a:ext cx="108600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時間(年)</a:t>
            </a:r>
          </a:p>
        </p:txBody>
      </p:sp>
      <p:sp>
        <p:nvSpPr>
          <p:cNvPr id="66" name="Text Box 106"/>
          <p:cNvSpPr txBox="1">
            <a:spLocks noChangeArrowheads="1"/>
          </p:cNvSpPr>
          <p:nvPr/>
        </p:nvSpPr>
        <p:spPr bwMode="auto">
          <a:xfrm>
            <a:off x="1997283" y="3019829"/>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0.4</a:t>
            </a:r>
          </a:p>
        </p:txBody>
      </p:sp>
      <p:sp>
        <p:nvSpPr>
          <p:cNvPr id="68" name="Text Box 108"/>
          <p:cNvSpPr txBox="1">
            <a:spLocks noChangeArrowheads="1"/>
          </p:cNvSpPr>
          <p:nvPr/>
        </p:nvSpPr>
        <p:spPr bwMode="auto">
          <a:xfrm>
            <a:off x="1997283" y="2547544"/>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0.6</a:t>
            </a:r>
          </a:p>
        </p:txBody>
      </p:sp>
      <p:sp>
        <p:nvSpPr>
          <p:cNvPr id="70" name="Text Box 110"/>
          <p:cNvSpPr txBox="1">
            <a:spLocks noChangeArrowheads="1"/>
          </p:cNvSpPr>
          <p:nvPr/>
        </p:nvSpPr>
        <p:spPr bwMode="auto">
          <a:xfrm>
            <a:off x="1997283" y="2071291"/>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0.8</a:t>
            </a:r>
          </a:p>
        </p:txBody>
      </p:sp>
      <p:sp>
        <p:nvSpPr>
          <p:cNvPr id="72" name="Text Box 112"/>
          <p:cNvSpPr txBox="1">
            <a:spLocks noChangeArrowheads="1"/>
          </p:cNvSpPr>
          <p:nvPr/>
        </p:nvSpPr>
        <p:spPr bwMode="auto">
          <a:xfrm>
            <a:off x="1997284" y="1578199"/>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1.0</a:t>
            </a:r>
          </a:p>
        </p:txBody>
      </p:sp>
      <p:sp>
        <p:nvSpPr>
          <p:cNvPr id="73" name="Text Box 113"/>
          <p:cNvSpPr txBox="1">
            <a:spLocks noChangeArrowheads="1"/>
          </p:cNvSpPr>
          <p:nvPr/>
        </p:nvSpPr>
        <p:spPr bwMode="auto">
          <a:xfrm>
            <a:off x="1997283" y="3489325"/>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0.2</a:t>
            </a:r>
          </a:p>
        </p:txBody>
      </p:sp>
      <p:sp>
        <p:nvSpPr>
          <p:cNvPr id="75" name="Text Box 115"/>
          <p:cNvSpPr txBox="1">
            <a:spLocks noChangeArrowheads="1"/>
          </p:cNvSpPr>
          <p:nvPr/>
        </p:nvSpPr>
        <p:spPr bwMode="auto">
          <a:xfrm>
            <a:off x="2125524" y="3949635"/>
            <a:ext cx="26962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a:t>
            </a:r>
          </a:p>
        </p:txBody>
      </p:sp>
      <p:sp>
        <p:nvSpPr>
          <p:cNvPr id="76" name="Freeform 144"/>
          <p:cNvSpPr>
            <a:spLocks/>
          </p:cNvSpPr>
          <p:nvPr/>
        </p:nvSpPr>
        <p:spPr bwMode="auto">
          <a:xfrm>
            <a:off x="2442014" y="1717517"/>
            <a:ext cx="4630938" cy="2365189"/>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77" name="Line 149"/>
          <p:cNvSpPr>
            <a:spLocks noChangeShapeType="1"/>
          </p:cNvSpPr>
          <p:nvPr/>
        </p:nvSpPr>
        <p:spPr bwMode="auto">
          <a:xfrm>
            <a:off x="2407276" y="4075110"/>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8" name="Line 150"/>
          <p:cNvSpPr>
            <a:spLocks noChangeShapeType="1"/>
          </p:cNvSpPr>
          <p:nvPr/>
        </p:nvSpPr>
        <p:spPr bwMode="auto">
          <a:xfrm>
            <a:off x="2407276" y="3856017"/>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79" name="Line 151"/>
          <p:cNvSpPr>
            <a:spLocks noChangeShapeType="1"/>
          </p:cNvSpPr>
          <p:nvPr/>
        </p:nvSpPr>
        <p:spPr bwMode="auto">
          <a:xfrm>
            <a:off x="2407276" y="3614800"/>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0" name="Line 152"/>
          <p:cNvSpPr>
            <a:spLocks noChangeShapeType="1"/>
          </p:cNvSpPr>
          <p:nvPr/>
        </p:nvSpPr>
        <p:spPr bwMode="auto">
          <a:xfrm>
            <a:off x="2407276" y="3369335"/>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81" name="Line 163"/>
          <p:cNvSpPr>
            <a:spLocks noChangeShapeType="1"/>
          </p:cNvSpPr>
          <p:nvPr/>
        </p:nvSpPr>
        <p:spPr bwMode="auto">
          <a:xfrm flipV="1">
            <a:off x="2444916"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2" name="Line 164"/>
          <p:cNvSpPr>
            <a:spLocks noChangeShapeType="1"/>
          </p:cNvSpPr>
          <p:nvPr/>
        </p:nvSpPr>
        <p:spPr bwMode="auto">
          <a:xfrm flipV="1">
            <a:off x="3371725"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3" name="Line 165"/>
          <p:cNvSpPr>
            <a:spLocks noChangeShapeType="1"/>
          </p:cNvSpPr>
          <p:nvPr/>
        </p:nvSpPr>
        <p:spPr bwMode="auto">
          <a:xfrm>
            <a:off x="4281947"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4" name="Line 167"/>
          <p:cNvSpPr>
            <a:spLocks noChangeShapeType="1"/>
          </p:cNvSpPr>
          <p:nvPr/>
        </p:nvSpPr>
        <p:spPr bwMode="auto">
          <a:xfrm>
            <a:off x="5187634"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5" name="Line 168"/>
          <p:cNvSpPr>
            <a:spLocks noChangeShapeType="1"/>
          </p:cNvSpPr>
          <p:nvPr/>
        </p:nvSpPr>
        <p:spPr bwMode="auto">
          <a:xfrm>
            <a:off x="6100851"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6" name="Line 169"/>
          <p:cNvSpPr>
            <a:spLocks noChangeShapeType="1"/>
          </p:cNvSpPr>
          <p:nvPr/>
        </p:nvSpPr>
        <p:spPr bwMode="auto">
          <a:xfrm>
            <a:off x="7024507" y="4085884"/>
            <a:ext cx="0" cy="5437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87" name="Text Box 88"/>
          <p:cNvSpPr txBox="1">
            <a:spLocks noChangeArrowheads="1"/>
          </p:cNvSpPr>
          <p:nvPr/>
        </p:nvSpPr>
        <p:spPr bwMode="auto">
          <a:xfrm>
            <a:off x="2310103"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0</a:t>
            </a:r>
          </a:p>
        </p:txBody>
      </p:sp>
      <p:sp>
        <p:nvSpPr>
          <p:cNvPr id="88" name="Text Box 88"/>
          <p:cNvSpPr txBox="1">
            <a:spLocks noChangeArrowheads="1"/>
          </p:cNvSpPr>
          <p:nvPr/>
        </p:nvSpPr>
        <p:spPr bwMode="auto">
          <a:xfrm>
            <a:off x="3236912"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a:t>
            </a:r>
          </a:p>
        </p:txBody>
      </p:sp>
      <p:sp>
        <p:nvSpPr>
          <p:cNvPr id="89" name="Text Box 88"/>
          <p:cNvSpPr txBox="1">
            <a:spLocks noChangeArrowheads="1"/>
          </p:cNvSpPr>
          <p:nvPr/>
        </p:nvSpPr>
        <p:spPr bwMode="auto">
          <a:xfrm>
            <a:off x="4147133"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2</a:t>
            </a:r>
          </a:p>
        </p:txBody>
      </p:sp>
      <p:sp>
        <p:nvSpPr>
          <p:cNvPr id="90" name="Text Box 88"/>
          <p:cNvSpPr txBox="1">
            <a:spLocks noChangeArrowheads="1"/>
          </p:cNvSpPr>
          <p:nvPr/>
        </p:nvSpPr>
        <p:spPr bwMode="auto">
          <a:xfrm>
            <a:off x="5052822"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3</a:t>
            </a:r>
          </a:p>
        </p:txBody>
      </p:sp>
      <p:sp>
        <p:nvSpPr>
          <p:cNvPr id="91" name="Text Box 88"/>
          <p:cNvSpPr txBox="1">
            <a:spLocks noChangeArrowheads="1"/>
          </p:cNvSpPr>
          <p:nvPr/>
        </p:nvSpPr>
        <p:spPr bwMode="auto">
          <a:xfrm>
            <a:off x="5966038"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4</a:t>
            </a:r>
          </a:p>
        </p:txBody>
      </p:sp>
      <p:sp>
        <p:nvSpPr>
          <p:cNvPr id="92" name="Text Box 88"/>
          <p:cNvSpPr txBox="1">
            <a:spLocks noChangeArrowheads="1"/>
          </p:cNvSpPr>
          <p:nvPr/>
        </p:nvSpPr>
        <p:spPr bwMode="auto">
          <a:xfrm>
            <a:off x="6889695" y="4130406"/>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5</a:t>
            </a:r>
          </a:p>
        </p:txBody>
      </p:sp>
      <p:cxnSp>
        <p:nvCxnSpPr>
          <p:cNvPr id="93" name="Straight Connector 92"/>
          <p:cNvCxnSpPr/>
          <p:nvPr/>
        </p:nvCxnSpPr>
        <p:spPr>
          <a:xfrm flipV="1">
            <a:off x="5187635" y="2179013"/>
            <a:ext cx="0" cy="1903693"/>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cxnSp>
      <p:graphicFrame>
        <p:nvGraphicFramePr>
          <p:cNvPr id="94" name="Table 93"/>
          <p:cNvGraphicFramePr>
            <a:graphicFrameLocks noGrp="1"/>
          </p:cNvGraphicFramePr>
          <p:nvPr>
            <p:extLst>
              <p:ext uri="{D42A27DB-BD31-4B8C-83A1-F6EECF244321}">
                <p14:modId xmlns:p14="http://schemas.microsoft.com/office/powerpoint/2010/main" xmlns="" val="1540189784"/>
              </p:ext>
            </p:extLst>
          </p:nvPr>
        </p:nvGraphicFramePr>
        <p:xfrm>
          <a:off x="2662410" y="2632415"/>
          <a:ext cx="2356042" cy="1252220"/>
        </p:xfrm>
        <a:graphic>
          <a:graphicData uri="http://schemas.openxmlformats.org/drawingml/2006/table">
            <a:tbl>
              <a:tblPr firstRow="1" bandRow="1">
                <a:tableStyleId>{5C22544A-7EE6-4342-B048-85BDC9FD1C3A}</a:tableStyleId>
              </a:tblPr>
              <a:tblGrid>
                <a:gridCol w="1033290"/>
                <a:gridCol w="1322752"/>
              </a:tblGrid>
              <a:tr h="330621">
                <a:tc>
                  <a:txBody>
                    <a:bodyPr/>
                    <a:lstStyle/>
                    <a:p>
                      <a:pPr>
                        <a:lnSpc>
                          <a:spcPts val="1100"/>
                        </a:lnSpc>
                      </a:pPr>
                      <a:endParaRPr lang="en-GB"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100"/>
                        </a:lnSpc>
                      </a:pPr>
                      <a:r>
                        <a:rPr lang="ja-JP" sz="1000" b="1" i="0" dirty="0" smtClean="0">
                          <a:solidFill>
                            <a:srgbClr val="4D4D4D"/>
                          </a:solidFill>
                          <a:ea typeface="MS UI Gothic" pitchFamily="18" charset="0"/>
                        </a:rPr>
                        <a:t>TTRに関するHR(95%CI)</a:t>
                      </a:r>
                      <a:r>
                        <a:rPr lang="en" sz="1000" dirty="0" smtClean="0"/>
                        <a:t/>
                      </a:r>
                      <a:br>
                        <a:rPr lang="en" sz="1000" dirty="0" smtClean="0"/>
                      </a:br>
                      <a:r>
                        <a:rPr lang="ja-JP" sz="1000" b="1" i="0" dirty="0" smtClean="0">
                          <a:solidFill>
                            <a:srgbClr val="4D4D4D"/>
                          </a:solidFill>
                          <a:ea typeface="MS UI Gothic" pitchFamily="18" charset="0"/>
                        </a:rPr>
                        <a:t>P値(調整後)</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30621">
                <a:tc>
                  <a:txBody>
                    <a:bodyPr/>
                    <a:lstStyle/>
                    <a:p>
                      <a:pPr>
                        <a:lnSpc>
                          <a:spcPts val="1100"/>
                        </a:lnSpc>
                      </a:pPr>
                      <a:r>
                        <a:rPr lang="ja-JP" sz="1000" b="0" i="1" dirty="0" smtClean="0">
                          <a:solidFill>
                            <a:srgbClr val="4D4D4D"/>
                          </a:solidFill>
                          <a:ea typeface="MS UI Gothic" pitchFamily="18" charset="0"/>
                        </a:rPr>
                        <a:t>BRAF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100"/>
                        </a:lnSpc>
                      </a:pPr>
                      <a:r>
                        <a:rPr lang="ja-JP" sz="1000" b="1" i="0" dirty="0" smtClean="0">
                          <a:solidFill>
                            <a:srgbClr val="4D4D4D"/>
                          </a:solidFill>
                          <a:ea typeface="MS UI Gothic" pitchFamily="18" charset="0"/>
                        </a:rPr>
                        <a:t>1.49</a:t>
                      </a:r>
                      <a:r>
                        <a:rPr lang="ja-JP" sz="1000" b="0" i="0" dirty="0" smtClean="0">
                          <a:solidFill>
                            <a:srgbClr val="4D4D4D"/>
                          </a:solidFill>
                          <a:ea typeface="MS UI Gothic" pitchFamily="18" charset="0"/>
                        </a:rPr>
                        <a:t>(1.19; 1.87)</a:t>
                      </a:r>
                      <a:r>
                        <a:rPr lang="en" sz="1000" dirty="0" smtClean="0"/>
                        <a:t/>
                      </a:r>
                      <a:br>
                        <a:rPr lang="en" sz="1000" dirty="0" smtClean="0"/>
                      </a:br>
                      <a:r>
                        <a:rPr lang="ja-JP" sz="1000" b="0" i="0" dirty="0" smtClean="0">
                          <a:solidFill>
                            <a:srgbClr val="4D4D4D"/>
                          </a:solidFill>
                          <a:ea typeface="MS UI Gothic" pitchFamily="18" charset="0"/>
                        </a:rPr>
                        <a:t>0.0005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30621">
                <a:tc>
                  <a:txBody>
                    <a:bodyPr/>
                    <a:lstStyle/>
                    <a:p>
                      <a:pPr>
                        <a:lnSpc>
                          <a:spcPts val="1100"/>
                        </a:lnSpc>
                      </a:pPr>
                      <a:r>
                        <a:rPr lang="ja-JP" sz="1000" b="0" i="1" dirty="0" smtClean="0">
                          <a:solidFill>
                            <a:srgbClr val="4D4D4D"/>
                          </a:solidFill>
                          <a:ea typeface="MS UI Gothic" pitchFamily="18" charset="0"/>
                        </a:rPr>
                        <a:t>KRASエクソン2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100"/>
                        </a:lnSpc>
                      </a:pPr>
                      <a:r>
                        <a:rPr lang="ja-JP" sz="1000" b="1" i="0" dirty="0" smtClean="0">
                          <a:solidFill>
                            <a:srgbClr val="4D4D4D"/>
                          </a:solidFill>
                          <a:ea typeface="MS UI Gothic" pitchFamily="18" charset="0"/>
                        </a:rPr>
                        <a:t>1.60</a:t>
                      </a:r>
                      <a:r>
                        <a:rPr lang="ja-JP" sz="1000" b="0" i="0" dirty="0" smtClean="0">
                          <a:solidFill>
                            <a:srgbClr val="4D4D4D"/>
                          </a:solidFill>
                          <a:ea typeface="MS UI Gothic" pitchFamily="18" charset="0"/>
                        </a:rPr>
                        <a:t>(1.60; 1.83)</a:t>
                      </a:r>
                      <a:r>
                        <a:rPr lang="en" sz="1000" dirty="0" smtClean="0"/>
                        <a:t/>
                      </a:r>
                      <a:br>
                        <a:rPr lang="en" sz="1000" dirty="0" smtClean="0"/>
                      </a:br>
                      <a:r>
                        <a:rPr lang="ja-JP" sz="1000" b="0" i="0" dirty="0" smtClean="0">
                          <a:solidFill>
                            <a:srgbClr val="4D4D4D"/>
                          </a:solidFill>
                          <a:ea typeface="MS UI Gothic" pitchFamily="18" charset="0"/>
                        </a:rPr>
                        <a:t>&lt;0.0001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95" name="Freeform 2"/>
          <p:cNvSpPr>
            <a:spLocks/>
          </p:cNvSpPr>
          <p:nvPr/>
        </p:nvSpPr>
        <p:spPr bwMode="auto">
          <a:xfrm>
            <a:off x="2440119" y="1709608"/>
            <a:ext cx="4571653" cy="963472"/>
          </a:xfrm>
          <a:custGeom>
            <a:avLst/>
            <a:gdLst>
              <a:gd name="T0" fmla="*/ 352 w 359"/>
              <a:gd name="T1" fmla="*/ 76 h 76"/>
              <a:gd name="T2" fmla="*/ 348 w 359"/>
              <a:gd name="T3" fmla="*/ 74 h 76"/>
              <a:gd name="T4" fmla="*/ 307 w 359"/>
              <a:gd name="T5" fmla="*/ 72 h 76"/>
              <a:gd name="T6" fmla="*/ 290 w 359"/>
              <a:gd name="T7" fmla="*/ 68 h 76"/>
              <a:gd name="T8" fmla="*/ 267 w 359"/>
              <a:gd name="T9" fmla="*/ 66 h 76"/>
              <a:gd name="T10" fmla="*/ 238 w 359"/>
              <a:gd name="T11" fmla="*/ 64 h 76"/>
              <a:gd name="T12" fmla="*/ 226 w 359"/>
              <a:gd name="T13" fmla="*/ 61 h 76"/>
              <a:gd name="T14" fmla="*/ 187 w 359"/>
              <a:gd name="T15" fmla="*/ 59 h 76"/>
              <a:gd name="T16" fmla="*/ 175 w 359"/>
              <a:gd name="T17" fmla="*/ 57 h 76"/>
              <a:gd name="T18" fmla="*/ 146 w 359"/>
              <a:gd name="T19" fmla="*/ 57 h 76"/>
              <a:gd name="T20" fmla="*/ 141 w 359"/>
              <a:gd name="T21" fmla="*/ 55 h 76"/>
              <a:gd name="T22" fmla="*/ 136 w 359"/>
              <a:gd name="T23" fmla="*/ 52 h 76"/>
              <a:gd name="T24" fmla="*/ 131 w 359"/>
              <a:gd name="T25" fmla="*/ 50 h 76"/>
              <a:gd name="T26" fmla="*/ 123 w 359"/>
              <a:gd name="T27" fmla="*/ 48 h 76"/>
              <a:gd name="T28" fmla="*/ 109 w 359"/>
              <a:gd name="T29" fmla="*/ 46 h 76"/>
              <a:gd name="T30" fmla="*/ 106 w 359"/>
              <a:gd name="T31" fmla="*/ 44 h 76"/>
              <a:gd name="T32" fmla="*/ 99 w 359"/>
              <a:gd name="T33" fmla="*/ 42 h 76"/>
              <a:gd name="T34" fmla="*/ 90 w 359"/>
              <a:gd name="T35" fmla="*/ 40 h 76"/>
              <a:gd name="T36" fmla="*/ 86 w 359"/>
              <a:gd name="T37" fmla="*/ 37 h 76"/>
              <a:gd name="T38" fmla="*/ 81 w 359"/>
              <a:gd name="T39" fmla="*/ 35 h 76"/>
              <a:gd name="T40" fmla="*/ 77 w 359"/>
              <a:gd name="T41" fmla="*/ 33 h 76"/>
              <a:gd name="T42" fmla="*/ 74 w 359"/>
              <a:gd name="T43" fmla="*/ 30 h 76"/>
              <a:gd name="T44" fmla="*/ 67 w 359"/>
              <a:gd name="T45" fmla="*/ 28 h 76"/>
              <a:gd name="T46" fmla="*/ 64 w 359"/>
              <a:gd name="T47" fmla="*/ 26 h 76"/>
              <a:gd name="T48" fmla="*/ 58 w 359"/>
              <a:gd name="T49" fmla="*/ 23 h 76"/>
              <a:gd name="T50" fmla="*/ 55 w 359"/>
              <a:gd name="T51" fmla="*/ 19 h 76"/>
              <a:gd name="T52" fmla="*/ 49 w 359"/>
              <a:gd name="T53" fmla="*/ 15 h 76"/>
              <a:gd name="T54" fmla="*/ 47 w 359"/>
              <a:gd name="T55" fmla="*/ 13 h 76"/>
              <a:gd name="T56" fmla="*/ 43 w 359"/>
              <a:gd name="T57" fmla="*/ 10 h 76"/>
              <a:gd name="T58" fmla="*/ 40 w 359"/>
              <a:gd name="T59" fmla="*/ 8 h 76"/>
              <a:gd name="T60" fmla="*/ 30 w 359"/>
              <a:gd name="T61" fmla="*/ 6 h 76"/>
              <a:gd name="T62" fmla="*/ 27 w 359"/>
              <a:gd name="T63" fmla="*/ 4 h 76"/>
              <a:gd name="T64" fmla="*/ 18 w 359"/>
              <a:gd name="T65" fmla="*/ 2 h 76"/>
              <a:gd name="T66" fmla="*/ 4 w 359"/>
              <a:gd name="T6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9" h="76">
                <a:moveTo>
                  <a:pt x="359" y="76"/>
                </a:moveTo>
                <a:lnTo>
                  <a:pt x="352" y="76"/>
                </a:lnTo>
                <a:lnTo>
                  <a:pt x="352" y="74"/>
                </a:lnTo>
                <a:lnTo>
                  <a:pt x="348" y="74"/>
                </a:lnTo>
                <a:lnTo>
                  <a:pt x="348" y="72"/>
                </a:lnTo>
                <a:lnTo>
                  <a:pt x="307" y="72"/>
                </a:lnTo>
                <a:lnTo>
                  <a:pt x="290" y="72"/>
                </a:lnTo>
                <a:lnTo>
                  <a:pt x="290" y="68"/>
                </a:lnTo>
                <a:lnTo>
                  <a:pt x="267" y="68"/>
                </a:lnTo>
                <a:lnTo>
                  <a:pt x="267" y="66"/>
                </a:lnTo>
                <a:lnTo>
                  <a:pt x="238" y="66"/>
                </a:lnTo>
                <a:lnTo>
                  <a:pt x="238" y="64"/>
                </a:lnTo>
                <a:lnTo>
                  <a:pt x="226" y="64"/>
                </a:lnTo>
                <a:lnTo>
                  <a:pt x="226" y="61"/>
                </a:lnTo>
                <a:lnTo>
                  <a:pt x="187" y="61"/>
                </a:lnTo>
                <a:lnTo>
                  <a:pt x="187" y="59"/>
                </a:lnTo>
                <a:lnTo>
                  <a:pt x="175" y="59"/>
                </a:lnTo>
                <a:lnTo>
                  <a:pt x="175" y="57"/>
                </a:lnTo>
                <a:lnTo>
                  <a:pt x="160" y="57"/>
                </a:lnTo>
                <a:lnTo>
                  <a:pt x="146" y="57"/>
                </a:lnTo>
                <a:lnTo>
                  <a:pt x="141" y="57"/>
                </a:lnTo>
                <a:lnTo>
                  <a:pt x="141" y="55"/>
                </a:lnTo>
                <a:lnTo>
                  <a:pt x="136" y="55"/>
                </a:lnTo>
                <a:lnTo>
                  <a:pt x="136" y="52"/>
                </a:lnTo>
                <a:lnTo>
                  <a:pt x="131" y="52"/>
                </a:lnTo>
                <a:lnTo>
                  <a:pt x="131" y="50"/>
                </a:lnTo>
                <a:lnTo>
                  <a:pt x="123" y="50"/>
                </a:lnTo>
                <a:lnTo>
                  <a:pt x="123" y="48"/>
                </a:lnTo>
                <a:lnTo>
                  <a:pt x="109" y="48"/>
                </a:lnTo>
                <a:lnTo>
                  <a:pt x="109" y="46"/>
                </a:lnTo>
                <a:lnTo>
                  <a:pt x="106" y="46"/>
                </a:lnTo>
                <a:lnTo>
                  <a:pt x="106" y="44"/>
                </a:lnTo>
                <a:lnTo>
                  <a:pt x="99" y="44"/>
                </a:lnTo>
                <a:lnTo>
                  <a:pt x="99" y="42"/>
                </a:lnTo>
                <a:lnTo>
                  <a:pt x="90" y="42"/>
                </a:lnTo>
                <a:lnTo>
                  <a:pt x="90" y="40"/>
                </a:lnTo>
                <a:lnTo>
                  <a:pt x="86" y="40"/>
                </a:lnTo>
                <a:lnTo>
                  <a:pt x="86" y="37"/>
                </a:lnTo>
                <a:lnTo>
                  <a:pt x="81" y="37"/>
                </a:lnTo>
                <a:lnTo>
                  <a:pt x="81" y="35"/>
                </a:lnTo>
                <a:lnTo>
                  <a:pt x="77" y="35"/>
                </a:lnTo>
                <a:lnTo>
                  <a:pt x="77" y="33"/>
                </a:lnTo>
                <a:lnTo>
                  <a:pt x="74" y="33"/>
                </a:lnTo>
                <a:lnTo>
                  <a:pt x="74" y="30"/>
                </a:lnTo>
                <a:lnTo>
                  <a:pt x="67" y="30"/>
                </a:lnTo>
                <a:lnTo>
                  <a:pt x="67" y="28"/>
                </a:lnTo>
                <a:lnTo>
                  <a:pt x="64" y="28"/>
                </a:lnTo>
                <a:lnTo>
                  <a:pt x="64" y="26"/>
                </a:lnTo>
                <a:lnTo>
                  <a:pt x="58" y="26"/>
                </a:lnTo>
                <a:lnTo>
                  <a:pt x="58" y="23"/>
                </a:lnTo>
                <a:lnTo>
                  <a:pt x="55" y="23"/>
                </a:lnTo>
                <a:lnTo>
                  <a:pt x="55" y="19"/>
                </a:lnTo>
                <a:lnTo>
                  <a:pt x="49" y="19"/>
                </a:lnTo>
                <a:lnTo>
                  <a:pt x="49" y="15"/>
                </a:lnTo>
                <a:lnTo>
                  <a:pt x="47" y="15"/>
                </a:lnTo>
                <a:lnTo>
                  <a:pt x="47" y="13"/>
                </a:lnTo>
                <a:lnTo>
                  <a:pt x="43" y="13"/>
                </a:lnTo>
                <a:lnTo>
                  <a:pt x="43" y="10"/>
                </a:lnTo>
                <a:lnTo>
                  <a:pt x="40" y="10"/>
                </a:lnTo>
                <a:lnTo>
                  <a:pt x="40" y="8"/>
                </a:lnTo>
                <a:lnTo>
                  <a:pt x="30" y="8"/>
                </a:lnTo>
                <a:lnTo>
                  <a:pt x="30" y="6"/>
                </a:lnTo>
                <a:lnTo>
                  <a:pt x="27" y="6"/>
                </a:lnTo>
                <a:lnTo>
                  <a:pt x="27" y="4"/>
                </a:lnTo>
                <a:lnTo>
                  <a:pt x="18" y="4"/>
                </a:lnTo>
                <a:lnTo>
                  <a:pt x="18" y="2"/>
                </a:lnTo>
                <a:lnTo>
                  <a:pt x="4" y="2"/>
                </a:lnTo>
                <a:lnTo>
                  <a:pt x="4"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Freeform 3"/>
          <p:cNvSpPr>
            <a:spLocks/>
          </p:cNvSpPr>
          <p:nvPr/>
        </p:nvSpPr>
        <p:spPr bwMode="auto">
          <a:xfrm>
            <a:off x="2440119" y="1709608"/>
            <a:ext cx="4584387" cy="824022"/>
          </a:xfrm>
          <a:custGeom>
            <a:avLst/>
            <a:gdLst>
              <a:gd name="T0" fmla="*/ 305 w 360"/>
              <a:gd name="T1" fmla="*/ 65 h 65"/>
              <a:gd name="T2" fmla="*/ 284 w 360"/>
              <a:gd name="T3" fmla="*/ 63 h 65"/>
              <a:gd name="T4" fmla="*/ 244 w 360"/>
              <a:gd name="T5" fmla="*/ 61 h 65"/>
              <a:gd name="T6" fmla="*/ 229 w 360"/>
              <a:gd name="T7" fmla="*/ 60 h 65"/>
              <a:gd name="T8" fmla="*/ 217 w 360"/>
              <a:gd name="T9" fmla="*/ 58 h 65"/>
              <a:gd name="T10" fmla="*/ 215 w 360"/>
              <a:gd name="T11" fmla="*/ 56 h 65"/>
              <a:gd name="T12" fmla="*/ 192 w 360"/>
              <a:gd name="T13" fmla="*/ 54 h 65"/>
              <a:gd name="T14" fmla="*/ 177 w 360"/>
              <a:gd name="T15" fmla="*/ 54 h 65"/>
              <a:gd name="T16" fmla="*/ 166 w 360"/>
              <a:gd name="T17" fmla="*/ 52 h 65"/>
              <a:gd name="T18" fmla="*/ 152 w 360"/>
              <a:gd name="T19" fmla="*/ 50 h 65"/>
              <a:gd name="T20" fmla="*/ 145 w 360"/>
              <a:gd name="T21" fmla="*/ 48 h 65"/>
              <a:gd name="T22" fmla="*/ 138 w 360"/>
              <a:gd name="T23" fmla="*/ 46 h 65"/>
              <a:gd name="T24" fmla="*/ 129 w 360"/>
              <a:gd name="T25" fmla="*/ 44 h 65"/>
              <a:gd name="T26" fmla="*/ 123 w 360"/>
              <a:gd name="T27" fmla="*/ 41 h 65"/>
              <a:gd name="T28" fmla="*/ 116 w 360"/>
              <a:gd name="T29" fmla="*/ 39 h 65"/>
              <a:gd name="T30" fmla="*/ 110 w 360"/>
              <a:gd name="T31" fmla="*/ 37 h 65"/>
              <a:gd name="T32" fmla="*/ 105 w 360"/>
              <a:gd name="T33" fmla="*/ 35 h 65"/>
              <a:gd name="T34" fmla="*/ 98 w 360"/>
              <a:gd name="T35" fmla="*/ 33 h 65"/>
              <a:gd name="T36" fmla="*/ 93 w 360"/>
              <a:gd name="T37" fmla="*/ 31 h 65"/>
              <a:gd name="T38" fmla="*/ 88 w 360"/>
              <a:gd name="T39" fmla="*/ 28 h 65"/>
              <a:gd name="T40" fmla="*/ 83 w 360"/>
              <a:gd name="T41" fmla="*/ 26 h 65"/>
              <a:gd name="T42" fmla="*/ 77 w 360"/>
              <a:gd name="T43" fmla="*/ 23 h 65"/>
              <a:gd name="T44" fmla="*/ 72 w 360"/>
              <a:gd name="T45" fmla="*/ 21 h 65"/>
              <a:gd name="T46" fmla="*/ 67 w 360"/>
              <a:gd name="T47" fmla="*/ 18 h 65"/>
              <a:gd name="T48" fmla="*/ 62 w 360"/>
              <a:gd name="T49" fmla="*/ 15 h 65"/>
              <a:gd name="T50" fmla="*/ 56 w 360"/>
              <a:gd name="T51" fmla="*/ 13 h 65"/>
              <a:gd name="T52" fmla="*/ 49 w 360"/>
              <a:gd name="T53" fmla="*/ 11 h 65"/>
              <a:gd name="T54" fmla="*/ 44 w 360"/>
              <a:gd name="T55" fmla="*/ 8 h 65"/>
              <a:gd name="T56" fmla="*/ 39 w 360"/>
              <a:gd name="T57" fmla="*/ 6 h 65"/>
              <a:gd name="T58" fmla="*/ 29 w 360"/>
              <a:gd name="T59" fmla="*/ 4 h 65"/>
              <a:gd name="T60" fmla="*/ 20 w 360"/>
              <a:gd name="T61" fmla="*/ 2 h 65"/>
              <a:gd name="T62" fmla="*/ 0 w 360"/>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65">
                <a:moveTo>
                  <a:pt x="360" y="65"/>
                </a:moveTo>
                <a:lnTo>
                  <a:pt x="305" y="65"/>
                </a:lnTo>
                <a:lnTo>
                  <a:pt x="305" y="63"/>
                </a:lnTo>
                <a:lnTo>
                  <a:pt x="284" y="63"/>
                </a:lnTo>
                <a:lnTo>
                  <a:pt x="284" y="61"/>
                </a:lnTo>
                <a:lnTo>
                  <a:pt x="244" y="61"/>
                </a:lnTo>
                <a:lnTo>
                  <a:pt x="244" y="60"/>
                </a:lnTo>
                <a:lnTo>
                  <a:pt x="229" y="60"/>
                </a:lnTo>
                <a:lnTo>
                  <a:pt x="229" y="58"/>
                </a:lnTo>
                <a:lnTo>
                  <a:pt x="217" y="58"/>
                </a:lnTo>
                <a:lnTo>
                  <a:pt x="215" y="58"/>
                </a:lnTo>
                <a:lnTo>
                  <a:pt x="215" y="56"/>
                </a:lnTo>
                <a:lnTo>
                  <a:pt x="192" y="56"/>
                </a:lnTo>
                <a:lnTo>
                  <a:pt x="192" y="54"/>
                </a:lnTo>
                <a:lnTo>
                  <a:pt x="183" y="54"/>
                </a:lnTo>
                <a:lnTo>
                  <a:pt x="177" y="54"/>
                </a:lnTo>
                <a:lnTo>
                  <a:pt x="177" y="52"/>
                </a:lnTo>
                <a:lnTo>
                  <a:pt x="166" y="52"/>
                </a:lnTo>
                <a:lnTo>
                  <a:pt x="166" y="50"/>
                </a:lnTo>
                <a:lnTo>
                  <a:pt x="152" y="50"/>
                </a:lnTo>
                <a:lnTo>
                  <a:pt x="152" y="48"/>
                </a:lnTo>
                <a:lnTo>
                  <a:pt x="145" y="48"/>
                </a:lnTo>
                <a:lnTo>
                  <a:pt x="145" y="46"/>
                </a:lnTo>
                <a:lnTo>
                  <a:pt x="138" y="46"/>
                </a:lnTo>
                <a:lnTo>
                  <a:pt x="138" y="44"/>
                </a:lnTo>
                <a:lnTo>
                  <a:pt x="129" y="44"/>
                </a:lnTo>
                <a:lnTo>
                  <a:pt x="129" y="41"/>
                </a:lnTo>
                <a:lnTo>
                  <a:pt x="123" y="41"/>
                </a:lnTo>
                <a:cubicBezTo>
                  <a:pt x="123" y="39"/>
                  <a:pt x="123" y="39"/>
                  <a:pt x="123" y="39"/>
                </a:cubicBezTo>
                <a:lnTo>
                  <a:pt x="116" y="39"/>
                </a:lnTo>
                <a:lnTo>
                  <a:pt x="116" y="37"/>
                </a:lnTo>
                <a:lnTo>
                  <a:pt x="110" y="37"/>
                </a:lnTo>
                <a:lnTo>
                  <a:pt x="110" y="35"/>
                </a:lnTo>
                <a:lnTo>
                  <a:pt x="105" y="35"/>
                </a:lnTo>
                <a:lnTo>
                  <a:pt x="105" y="33"/>
                </a:lnTo>
                <a:lnTo>
                  <a:pt x="98" y="33"/>
                </a:lnTo>
                <a:lnTo>
                  <a:pt x="98" y="31"/>
                </a:lnTo>
                <a:lnTo>
                  <a:pt x="93" y="31"/>
                </a:lnTo>
                <a:lnTo>
                  <a:pt x="93" y="28"/>
                </a:lnTo>
                <a:lnTo>
                  <a:pt x="88" y="28"/>
                </a:lnTo>
                <a:lnTo>
                  <a:pt x="88" y="26"/>
                </a:lnTo>
                <a:lnTo>
                  <a:pt x="83" y="26"/>
                </a:lnTo>
                <a:lnTo>
                  <a:pt x="83" y="23"/>
                </a:lnTo>
                <a:lnTo>
                  <a:pt x="77" y="23"/>
                </a:lnTo>
                <a:lnTo>
                  <a:pt x="77" y="21"/>
                </a:lnTo>
                <a:lnTo>
                  <a:pt x="72" y="21"/>
                </a:lnTo>
                <a:lnTo>
                  <a:pt x="72" y="18"/>
                </a:lnTo>
                <a:lnTo>
                  <a:pt x="67" y="18"/>
                </a:lnTo>
                <a:lnTo>
                  <a:pt x="67" y="15"/>
                </a:lnTo>
                <a:lnTo>
                  <a:pt x="62" y="15"/>
                </a:lnTo>
                <a:lnTo>
                  <a:pt x="62" y="13"/>
                </a:lnTo>
                <a:lnTo>
                  <a:pt x="56" y="13"/>
                </a:lnTo>
                <a:lnTo>
                  <a:pt x="56" y="11"/>
                </a:lnTo>
                <a:lnTo>
                  <a:pt x="49" y="11"/>
                </a:lnTo>
                <a:lnTo>
                  <a:pt x="49" y="8"/>
                </a:lnTo>
                <a:lnTo>
                  <a:pt x="44" y="8"/>
                </a:lnTo>
                <a:lnTo>
                  <a:pt x="44" y="6"/>
                </a:lnTo>
                <a:lnTo>
                  <a:pt x="39" y="6"/>
                </a:lnTo>
                <a:lnTo>
                  <a:pt x="39" y="4"/>
                </a:lnTo>
                <a:lnTo>
                  <a:pt x="29" y="4"/>
                </a:lnTo>
                <a:lnTo>
                  <a:pt x="29" y="2"/>
                </a:lnTo>
                <a:lnTo>
                  <a:pt x="20" y="2"/>
                </a:lnTo>
                <a:lnTo>
                  <a:pt x="20"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4"/>
          <p:cNvSpPr>
            <a:spLocks/>
          </p:cNvSpPr>
          <p:nvPr/>
        </p:nvSpPr>
        <p:spPr bwMode="auto">
          <a:xfrm>
            <a:off x="2440119" y="1709608"/>
            <a:ext cx="4571653" cy="595831"/>
          </a:xfrm>
          <a:custGeom>
            <a:avLst/>
            <a:gdLst>
              <a:gd name="T0" fmla="*/ 359 w 359"/>
              <a:gd name="T1" fmla="*/ 47 h 47"/>
              <a:gd name="T2" fmla="*/ 352 w 359"/>
              <a:gd name="T3" fmla="*/ 47 h 47"/>
              <a:gd name="T4" fmla="*/ 352 w 359"/>
              <a:gd name="T5" fmla="*/ 45 h 47"/>
              <a:gd name="T6" fmla="*/ 328 w 359"/>
              <a:gd name="T7" fmla="*/ 45 h 47"/>
              <a:gd name="T8" fmla="*/ 328 w 359"/>
              <a:gd name="T9" fmla="*/ 44 h 47"/>
              <a:gd name="T10" fmla="*/ 308 w 359"/>
              <a:gd name="T11" fmla="*/ 44 h 47"/>
              <a:gd name="T12" fmla="*/ 308 w 359"/>
              <a:gd name="T13" fmla="*/ 42 h 47"/>
              <a:gd name="T14" fmla="*/ 292 w 359"/>
              <a:gd name="T15" fmla="*/ 42 h 47"/>
              <a:gd name="T16" fmla="*/ 292 w 359"/>
              <a:gd name="T17" fmla="*/ 41 h 47"/>
              <a:gd name="T18" fmla="*/ 274 w 359"/>
              <a:gd name="T19" fmla="*/ 41 h 47"/>
              <a:gd name="T20" fmla="*/ 265 w 359"/>
              <a:gd name="T21" fmla="*/ 41 h 47"/>
              <a:gd name="T22" fmla="*/ 265 w 359"/>
              <a:gd name="T23" fmla="*/ 39 h 47"/>
              <a:gd name="T24" fmla="*/ 243 w 359"/>
              <a:gd name="T25" fmla="*/ 39 h 47"/>
              <a:gd name="T26" fmla="*/ 243 w 359"/>
              <a:gd name="T27" fmla="*/ 38 h 47"/>
              <a:gd name="T28" fmla="*/ 218 w 359"/>
              <a:gd name="T29" fmla="*/ 38 h 47"/>
              <a:gd name="T30" fmla="*/ 218 w 359"/>
              <a:gd name="T31" fmla="*/ 36 h 47"/>
              <a:gd name="T32" fmla="*/ 199 w 359"/>
              <a:gd name="T33" fmla="*/ 36 h 47"/>
              <a:gd name="T34" fmla="*/ 199 w 359"/>
              <a:gd name="T35" fmla="*/ 35 h 47"/>
              <a:gd name="T36" fmla="*/ 187 w 359"/>
              <a:gd name="T37" fmla="*/ 35 h 47"/>
              <a:gd name="T38" fmla="*/ 182 w 359"/>
              <a:gd name="T39" fmla="*/ 35 h 47"/>
              <a:gd name="T40" fmla="*/ 177 w 359"/>
              <a:gd name="T41" fmla="*/ 35 h 47"/>
              <a:gd name="T42" fmla="*/ 177 w 359"/>
              <a:gd name="T43" fmla="*/ 33 h 47"/>
              <a:gd name="T44" fmla="*/ 162 w 359"/>
              <a:gd name="T45" fmla="*/ 33 h 47"/>
              <a:gd name="T46" fmla="*/ 162 w 359"/>
              <a:gd name="T47" fmla="*/ 31 h 47"/>
              <a:gd name="T48" fmla="*/ 147 w 359"/>
              <a:gd name="T49" fmla="*/ 31 h 47"/>
              <a:gd name="T50" fmla="*/ 147 w 359"/>
              <a:gd name="T51" fmla="*/ 29 h 47"/>
              <a:gd name="T52" fmla="*/ 141 w 359"/>
              <a:gd name="T53" fmla="*/ 29 h 47"/>
              <a:gd name="T54" fmla="*/ 141 w 359"/>
              <a:gd name="T55" fmla="*/ 28 h 47"/>
              <a:gd name="T56" fmla="*/ 133 w 359"/>
              <a:gd name="T57" fmla="*/ 28 h 47"/>
              <a:gd name="T58" fmla="*/ 133 w 359"/>
              <a:gd name="T59" fmla="*/ 26 h 47"/>
              <a:gd name="T60" fmla="*/ 123 w 359"/>
              <a:gd name="T61" fmla="*/ 26 h 47"/>
              <a:gd name="T62" fmla="*/ 123 w 359"/>
              <a:gd name="T63" fmla="*/ 24 h 47"/>
              <a:gd name="T64" fmla="*/ 117 w 359"/>
              <a:gd name="T65" fmla="*/ 24 h 47"/>
              <a:gd name="T66" fmla="*/ 117 w 359"/>
              <a:gd name="T67" fmla="*/ 22 h 47"/>
              <a:gd name="T68" fmla="*/ 110 w 359"/>
              <a:gd name="T69" fmla="*/ 22 h 47"/>
              <a:gd name="T70" fmla="*/ 110 w 359"/>
              <a:gd name="T71" fmla="*/ 20 h 47"/>
              <a:gd name="T72" fmla="*/ 100 w 359"/>
              <a:gd name="T73" fmla="*/ 20 h 47"/>
              <a:gd name="T74" fmla="*/ 100 w 359"/>
              <a:gd name="T75" fmla="*/ 18 h 47"/>
              <a:gd name="T76" fmla="*/ 96 w 359"/>
              <a:gd name="T77" fmla="*/ 18 h 47"/>
              <a:gd name="T78" fmla="*/ 96 w 359"/>
              <a:gd name="T79" fmla="*/ 16 h 47"/>
              <a:gd name="T80" fmla="*/ 87 w 359"/>
              <a:gd name="T81" fmla="*/ 16 h 47"/>
              <a:gd name="T82" fmla="*/ 87 w 359"/>
              <a:gd name="T83" fmla="*/ 15 h 47"/>
              <a:gd name="T84" fmla="*/ 84 w 359"/>
              <a:gd name="T85" fmla="*/ 15 h 47"/>
              <a:gd name="T86" fmla="*/ 84 w 359"/>
              <a:gd name="T87" fmla="*/ 13 h 47"/>
              <a:gd name="T88" fmla="*/ 79 w 359"/>
              <a:gd name="T89" fmla="*/ 13 h 47"/>
              <a:gd name="T90" fmla="*/ 79 w 359"/>
              <a:gd name="T91" fmla="*/ 12 h 47"/>
              <a:gd name="T92" fmla="*/ 72 w 359"/>
              <a:gd name="T93" fmla="*/ 12 h 47"/>
              <a:gd name="T94" fmla="*/ 72 w 359"/>
              <a:gd name="T95" fmla="*/ 10 h 47"/>
              <a:gd name="T96" fmla="*/ 68 w 359"/>
              <a:gd name="T97" fmla="*/ 10 h 47"/>
              <a:gd name="T98" fmla="*/ 68 w 359"/>
              <a:gd name="T99" fmla="*/ 8 h 47"/>
              <a:gd name="T100" fmla="*/ 61 w 359"/>
              <a:gd name="T101" fmla="*/ 8 h 47"/>
              <a:gd name="T102" fmla="*/ 61 w 359"/>
              <a:gd name="T103" fmla="*/ 6 h 47"/>
              <a:gd name="T104" fmla="*/ 57 w 359"/>
              <a:gd name="T105" fmla="*/ 6 h 47"/>
              <a:gd name="T106" fmla="*/ 57 w 359"/>
              <a:gd name="T107" fmla="*/ 5 h 47"/>
              <a:gd name="T108" fmla="*/ 51 w 359"/>
              <a:gd name="T109" fmla="*/ 5 h 47"/>
              <a:gd name="T110" fmla="*/ 51 w 359"/>
              <a:gd name="T111" fmla="*/ 3 h 47"/>
              <a:gd name="T112" fmla="*/ 43 w 359"/>
              <a:gd name="T113" fmla="*/ 3 h 47"/>
              <a:gd name="T114" fmla="*/ 43 w 359"/>
              <a:gd name="T115" fmla="*/ 2 h 47"/>
              <a:gd name="T116" fmla="*/ 33 w 359"/>
              <a:gd name="T117" fmla="*/ 2 h 47"/>
              <a:gd name="T118" fmla="*/ 33 w 359"/>
              <a:gd name="T119" fmla="*/ 0 h 47"/>
              <a:gd name="T120" fmla="*/ 0 w 359"/>
              <a:gd name="T1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47">
                <a:moveTo>
                  <a:pt x="359" y="47"/>
                </a:moveTo>
                <a:lnTo>
                  <a:pt x="352" y="47"/>
                </a:lnTo>
                <a:lnTo>
                  <a:pt x="352" y="45"/>
                </a:lnTo>
                <a:lnTo>
                  <a:pt x="328" y="45"/>
                </a:lnTo>
                <a:lnTo>
                  <a:pt x="328" y="44"/>
                </a:lnTo>
                <a:lnTo>
                  <a:pt x="308" y="44"/>
                </a:lnTo>
                <a:lnTo>
                  <a:pt x="308" y="42"/>
                </a:lnTo>
                <a:lnTo>
                  <a:pt x="292" y="42"/>
                </a:lnTo>
                <a:lnTo>
                  <a:pt x="292" y="41"/>
                </a:lnTo>
                <a:lnTo>
                  <a:pt x="274" y="41"/>
                </a:lnTo>
                <a:lnTo>
                  <a:pt x="265" y="41"/>
                </a:lnTo>
                <a:lnTo>
                  <a:pt x="265" y="39"/>
                </a:lnTo>
                <a:lnTo>
                  <a:pt x="243" y="39"/>
                </a:lnTo>
                <a:lnTo>
                  <a:pt x="243" y="38"/>
                </a:lnTo>
                <a:lnTo>
                  <a:pt x="218" y="38"/>
                </a:lnTo>
                <a:lnTo>
                  <a:pt x="218" y="36"/>
                </a:lnTo>
                <a:lnTo>
                  <a:pt x="199" y="36"/>
                </a:lnTo>
                <a:lnTo>
                  <a:pt x="199" y="35"/>
                </a:lnTo>
                <a:lnTo>
                  <a:pt x="187" y="35"/>
                </a:lnTo>
                <a:lnTo>
                  <a:pt x="182" y="35"/>
                </a:lnTo>
                <a:lnTo>
                  <a:pt x="177" y="35"/>
                </a:lnTo>
                <a:lnTo>
                  <a:pt x="177" y="33"/>
                </a:lnTo>
                <a:lnTo>
                  <a:pt x="162" y="33"/>
                </a:lnTo>
                <a:lnTo>
                  <a:pt x="162" y="31"/>
                </a:lnTo>
                <a:lnTo>
                  <a:pt x="147" y="31"/>
                </a:lnTo>
                <a:lnTo>
                  <a:pt x="147" y="29"/>
                </a:lnTo>
                <a:lnTo>
                  <a:pt x="141" y="29"/>
                </a:lnTo>
                <a:lnTo>
                  <a:pt x="141" y="28"/>
                </a:lnTo>
                <a:lnTo>
                  <a:pt x="133" y="28"/>
                </a:lnTo>
                <a:lnTo>
                  <a:pt x="133" y="26"/>
                </a:lnTo>
                <a:lnTo>
                  <a:pt x="123" y="26"/>
                </a:lnTo>
                <a:lnTo>
                  <a:pt x="123" y="24"/>
                </a:lnTo>
                <a:lnTo>
                  <a:pt x="117" y="24"/>
                </a:lnTo>
                <a:lnTo>
                  <a:pt x="117" y="22"/>
                </a:lnTo>
                <a:lnTo>
                  <a:pt x="110" y="22"/>
                </a:lnTo>
                <a:lnTo>
                  <a:pt x="110" y="20"/>
                </a:lnTo>
                <a:lnTo>
                  <a:pt x="100" y="20"/>
                </a:lnTo>
                <a:lnTo>
                  <a:pt x="100" y="18"/>
                </a:lnTo>
                <a:lnTo>
                  <a:pt x="96" y="18"/>
                </a:lnTo>
                <a:lnTo>
                  <a:pt x="96" y="16"/>
                </a:lnTo>
                <a:lnTo>
                  <a:pt x="87" y="16"/>
                </a:lnTo>
                <a:lnTo>
                  <a:pt x="87" y="15"/>
                </a:lnTo>
                <a:lnTo>
                  <a:pt x="84" y="15"/>
                </a:lnTo>
                <a:lnTo>
                  <a:pt x="84" y="13"/>
                </a:lnTo>
                <a:lnTo>
                  <a:pt x="79" y="13"/>
                </a:lnTo>
                <a:lnTo>
                  <a:pt x="79" y="12"/>
                </a:lnTo>
                <a:lnTo>
                  <a:pt x="72" y="12"/>
                </a:lnTo>
                <a:lnTo>
                  <a:pt x="72" y="10"/>
                </a:lnTo>
                <a:lnTo>
                  <a:pt x="68" y="10"/>
                </a:lnTo>
                <a:lnTo>
                  <a:pt x="68" y="8"/>
                </a:lnTo>
                <a:lnTo>
                  <a:pt x="61" y="8"/>
                </a:lnTo>
                <a:lnTo>
                  <a:pt x="61" y="6"/>
                </a:lnTo>
                <a:lnTo>
                  <a:pt x="57" y="6"/>
                </a:lnTo>
                <a:lnTo>
                  <a:pt x="57" y="5"/>
                </a:lnTo>
                <a:lnTo>
                  <a:pt x="51" y="5"/>
                </a:lnTo>
                <a:lnTo>
                  <a:pt x="51" y="3"/>
                </a:lnTo>
                <a:lnTo>
                  <a:pt x="43" y="3"/>
                </a:lnTo>
                <a:lnTo>
                  <a:pt x="43" y="2"/>
                </a:lnTo>
                <a:lnTo>
                  <a:pt x="33" y="2"/>
                </a:lnTo>
                <a:lnTo>
                  <a:pt x="33" y="0"/>
                </a:lnTo>
                <a:lnTo>
                  <a:pt x="0" y="0"/>
                </a:lnTo>
              </a:path>
            </a:pathLst>
          </a:cu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98" name="Straight Connector 97"/>
          <p:cNvCxnSpPr/>
          <p:nvPr/>
        </p:nvCxnSpPr>
        <p:spPr>
          <a:xfrm>
            <a:off x="5805933" y="3723694"/>
            <a:ext cx="255319" cy="0"/>
          </a:xfrm>
          <a:prstGeom prst="line">
            <a:avLst/>
          </a:prstGeom>
          <a:noFill/>
          <a:ln w="1905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9" name="TextBox 98"/>
          <p:cNvSpPr txBox="1"/>
          <p:nvPr/>
        </p:nvSpPr>
        <p:spPr>
          <a:xfrm>
            <a:off x="6155349" y="3601473"/>
            <a:ext cx="385042" cy="246221"/>
          </a:xfrm>
          <a:prstGeom prst="rect">
            <a:avLst/>
          </a:prstGeom>
          <a:noFill/>
        </p:spPr>
        <p:txBody>
          <a:bodyPr wrap="none" rtlCol="0">
            <a:spAutoFit/>
          </a:bodyPr>
          <a:lstStyle/>
          <a:p>
            <a:r>
              <a:rPr lang="ja-JP" sz="1000" b="0" i="0" dirty="0" smtClean="0">
                <a:solidFill>
                  <a:srgbClr val="4D4D4D"/>
                </a:solidFill>
                <a:ea typeface="MS UI Gothic" pitchFamily="18" charset="0"/>
              </a:rPr>
              <a:t>WT</a:t>
            </a:r>
          </a:p>
        </p:txBody>
      </p:sp>
      <p:cxnSp>
        <p:nvCxnSpPr>
          <p:cNvPr id="100" name="Straight Connector 99"/>
          <p:cNvCxnSpPr/>
          <p:nvPr/>
        </p:nvCxnSpPr>
        <p:spPr>
          <a:xfrm>
            <a:off x="5805933" y="3912467"/>
            <a:ext cx="255319" cy="0"/>
          </a:xfrm>
          <a:prstGeom prst="line">
            <a:avLst/>
          </a:prstGeom>
          <a:noFill/>
          <a:ln w="19050">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1" name="TextBox 100"/>
          <p:cNvSpPr txBox="1"/>
          <p:nvPr/>
        </p:nvSpPr>
        <p:spPr>
          <a:xfrm>
            <a:off x="6155349" y="3790246"/>
            <a:ext cx="950901" cy="246221"/>
          </a:xfrm>
          <a:prstGeom prst="rect">
            <a:avLst/>
          </a:prstGeom>
          <a:noFill/>
        </p:spPr>
        <p:txBody>
          <a:bodyPr wrap="none" rtlCol="0">
            <a:spAutoFit/>
          </a:bodyPr>
          <a:lstStyle/>
          <a:p>
            <a:r>
              <a:rPr lang="ja-JP" sz="1000" b="0" i="1" dirty="0" smtClean="0">
                <a:solidFill>
                  <a:srgbClr val="4D4D4D"/>
                </a:solidFill>
                <a:ea typeface="MS UI Gothic" pitchFamily="18" charset="0"/>
              </a:rPr>
              <a:t>BRAF</a:t>
            </a:r>
            <a:r>
              <a:rPr lang="ja-JP" sz="1000" b="0" i="0" dirty="0" smtClean="0">
                <a:solidFill>
                  <a:srgbClr val="4D4D4D"/>
                </a:solidFill>
                <a:ea typeface="MS UI Gothic" pitchFamily="18" charset="0"/>
              </a:rPr>
              <a:t>変異陽性</a:t>
            </a:r>
          </a:p>
        </p:txBody>
      </p:sp>
      <p:cxnSp>
        <p:nvCxnSpPr>
          <p:cNvPr id="102" name="Straight Connector 101"/>
          <p:cNvCxnSpPr/>
          <p:nvPr/>
        </p:nvCxnSpPr>
        <p:spPr>
          <a:xfrm>
            <a:off x="5805933" y="3537123"/>
            <a:ext cx="255319"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3" name="TextBox 102"/>
          <p:cNvSpPr txBox="1"/>
          <p:nvPr/>
        </p:nvSpPr>
        <p:spPr>
          <a:xfrm>
            <a:off x="6155349" y="3414902"/>
            <a:ext cx="957313" cy="246221"/>
          </a:xfrm>
          <a:prstGeom prst="rect">
            <a:avLst/>
          </a:prstGeom>
          <a:noFill/>
        </p:spPr>
        <p:txBody>
          <a:bodyPr wrap="none" rtlCol="0">
            <a:spAutoFit/>
          </a:bodyPr>
          <a:lstStyle/>
          <a:p>
            <a:r>
              <a:rPr lang="ja-JP" sz="1000" b="0" i="1" dirty="0" smtClean="0">
                <a:solidFill>
                  <a:srgbClr val="4D4D4D"/>
                </a:solidFill>
                <a:ea typeface="MS UI Gothic" pitchFamily="18" charset="0"/>
              </a:rPr>
              <a:t>KRAS</a:t>
            </a:r>
            <a:r>
              <a:rPr lang="ja-JP" sz="1000" b="0" i="0" dirty="0" smtClean="0">
                <a:solidFill>
                  <a:srgbClr val="4D4D4D"/>
                </a:solidFill>
                <a:ea typeface="MS UI Gothic" pitchFamily="18" charset="0"/>
              </a:rPr>
              <a:t>変異陽性</a:t>
            </a:r>
          </a:p>
        </p:txBody>
      </p:sp>
      <p:sp>
        <p:nvSpPr>
          <p:cNvPr id="104" name="TextBox 103"/>
          <p:cNvSpPr txBox="1"/>
          <p:nvPr/>
        </p:nvSpPr>
        <p:spPr>
          <a:xfrm>
            <a:off x="5308822" y="1947059"/>
            <a:ext cx="439544" cy="246221"/>
          </a:xfrm>
          <a:prstGeom prst="rect">
            <a:avLst/>
          </a:prstGeom>
          <a:noFill/>
        </p:spPr>
        <p:txBody>
          <a:bodyPr wrap="none" rtlCol="0">
            <a:spAutoFit/>
          </a:bodyPr>
          <a:lstStyle/>
          <a:p>
            <a:r>
              <a:rPr lang="ja-JP" sz="1000" b="0" i="0" dirty="0" smtClean="0">
                <a:solidFill>
                  <a:srgbClr val="4D4D4D"/>
                </a:solidFill>
                <a:ea typeface="MS UI Gothic" pitchFamily="18" charset="0"/>
              </a:rPr>
              <a:t>80%</a:t>
            </a:r>
          </a:p>
        </p:txBody>
      </p:sp>
      <p:sp>
        <p:nvSpPr>
          <p:cNvPr id="105" name="TextBox 104"/>
          <p:cNvSpPr txBox="1"/>
          <p:nvPr/>
        </p:nvSpPr>
        <p:spPr>
          <a:xfrm>
            <a:off x="5308822" y="2211599"/>
            <a:ext cx="439544" cy="246221"/>
          </a:xfrm>
          <a:prstGeom prst="rect">
            <a:avLst/>
          </a:prstGeom>
          <a:noFill/>
        </p:spPr>
        <p:txBody>
          <a:bodyPr wrap="none" rtlCol="0">
            <a:spAutoFit/>
          </a:bodyPr>
          <a:lstStyle/>
          <a:p>
            <a:r>
              <a:rPr lang="ja-JP" sz="1000" b="0" i="0" dirty="0" smtClean="0">
                <a:solidFill>
                  <a:srgbClr val="4D4D4D"/>
                </a:solidFill>
                <a:ea typeface="MS UI Gothic" pitchFamily="18" charset="0"/>
              </a:rPr>
              <a:t>70%</a:t>
            </a:r>
          </a:p>
        </p:txBody>
      </p:sp>
      <p:sp>
        <p:nvSpPr>
          <p:cNvPr id="106" name="TextBox 105"/>
          <p:cNvSpPr txBox="1"/>
          <p:nvPr/>
        </p:nvSpPr>
        <p:spPr>
          <a:xfrm>
            <a:off x="5308822" y="2577085"/>
            <a:ext cx="439544" cy="246221"/>
          </a:xfrm>
          <a:prstGeom prst="rect">
            <a:avLst/>
          </a:prstGeom>
          <a:noFill/>
        </p:spPr>
        <p:txBody>
          <a:bodyPr wrap="none" rtlCol="0">
            <a:spAutoFit/>
          </a:bodyPr>
          <a:lstStyle/>
          <a:p>
            <a:r>
              <a:rPr lang="ja-JP" sz="1000" b="0" i="0" dirty="0" smtClean="0">
                <a:solidFill>
                  <a:srgbClr val="4D4D4D"/>
                </a:solidFill>
                <a:ea typeface="MS UI Gothic" pitchFamily="18" charset="0"/>
              </a:rPr>
              <a:t>69%</a:t>
            </a:r>
          </a:p>
        </p:txBody>
      </p:sp>
      <p:sp>
        <p:nvSpPr>
          <p:cNvPr id="107" name="Line 152"/>
          <p:cNvSpPr>
            <a:spLocks noChangeShapeType="1"/>
          </p:cNvSpPr>
          <p:nvPr/>
        </p:nvSpPr>
        <p:spPr bwMode="auto">
          <a:xfrm>
            <a:off x="2405288" y="3129827"/>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08" name="Line 152"/>
          <p:cNvSpPr>
            <a:spLocks noChangeShapeType="1"/>
          </p:cNvSpPr>
          <p:nvPr/>
        </p:nvSpPr>
        <p:spPr bwMode="auto">
          <a:xfrm>
            <a:off x="2403300" y="2890319"/>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09" name="Line 152"/>
          <p:cNvSpPr>
            <a:spLocks noChangeShapeType="1"/>
          </p:cNvSpPr>
          <p:nvPr/>
        </p:nvSpPr>
        <p:spPr bwMode="auto">
          <a:xfrm>
            <a:off x="2401312" y="2662687"/>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0" name="Line 152"/>
          <p:cNvSpPr>
            <a:spLocks noChangeShapeType="1"/>
          </p:cNvSpPr>
          <p:nvPr/>
        </p:nvSpPr>
        <p:spPr bwMode="auto">
          <a:xfrm>
            <a:off x="2399324" y="2423179"/>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1" name="Line 152"/>
          <p:cNvSpPr>
            <a:spLocks noChangeShapeType="1"/>
          </p:cNvSpPr>
          <p:nvPr/>
        </p:nvSpPr>
        <p:spPr bwMode="auto">
          <a:xfrm>
            <a:off x="2397336" y="2183671"/>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2" name="Line 152"/>
          <p:cNvSpPr>
            <a:spLocks noChangeShapeType="1"/>
          </p:cNvSpPr>
          <p:nvPr/>
        </p:nvSpPr>
        <p:spPr bwMode="auto">
          <a:xfrm>
            <a:off x="2395348" y="1944163"/>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113" name="Line 152"/>
          <p:cNvSpPr>
            <a:spLocks noChangeShapeType="1"/>
          </p:cNvSpPr>
          <p:nvPr/>
        </p:nvSpPr>
        <p:spPr bwMode="auto">
          <a:xfrm>
            <a:off x="2393360" y="1704655"/>
            <a:ext cx="32844" cy="0"/>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51310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予後および治療に関する情報を得るための分子プロファイリング – Tejpar S</a:t>
            </a:r>
          </a:p>
        </p:txBody>
      </p:sp>
      <p:sp>
        <p:nvSpPr>
          <p:cNvPr id="4" name="TextBox 3"/>
          <p:cNvSpPr txBox="1"/>
          <p:nvPr/>
        </p:nvSpPr>
        <p:spPr>
          <a:xfrm>
            <a:off x="369888" y="1295400"/>
            <a:ext cx="8404225" cy="3808735"/>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抄録3505の考察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CRCにおける患者選定のための新たなツールについて報告が行われた。このツールは、hypermutatedタイプの腫瘍における体細胞変異に基づいて、新たな抗原の発現の予測を可能とするものである</a:t>
            </a:r>
          </a:p>
          <a:p>
            <a:pPr marL="531813" lvl="2"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こうしたツールの適用例には、変異およびネオ抗原の出現率に基づく患者選定、免疫環境の機能評価、組織上の遺伝子発現署名、ならびに、IHCが含まれる</a:t>
            </a:r>
          </a:p>
          <a:p>
            <a:pPr marL="0" lvl="1">
              <a:spcAft>
                <a:spcPts val="300"/>
              </a:spcAft>
              <a:buClr>
                <a:srgbClr val="043882"/>
              </a:buClr>
            </a:pPr>
            <a:r>
              <a:rPr lang="ja-JP" sz="1600" b="1" i="0" dirty="0" smtClean="0">
                <a:solidFill>
                  <a:srgbClr val="4D4D4D"/>
                </a:solidFill>
                <a:ea typeface="MS UI Gothic" pitchFamily="18" charset="0"/>
              </a:rPr>
              <a:t>抄録3506の考察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2試験においてFOLFOXベースのアジュバント化学療法を受けていた、ステージIIIの結腸癌患者に由来する、大規模併合データ解析で得られた、予後に関するデータが報告された</a:t>
            </a:r>
          </a:p>
          <a:p>
            <a:pPr marL="531813" lvl="2"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ミスマッチ修復欠損(dMMR)は、FOLFOXのみの投与を受けている患者群においては、DFSおよびOSと高い相関性を示す予測因子となっていたが、FOLFOX +セツキシマブ群においては、そうした相関性は認められなかった。こうした所見が得られた理由は、現時点では明らかになっていない</a:t>
            </a:r>
            <a:r>
              <a:rPr lang="ja-JP" altLang="en-US" sz="1600" dirty="0" smtClean="0">
                <a:solidFill>
                  <a:srgbClr val="4D4D4D"/>
                </a:solidFill>
                <a:ea typeface="MS UI Gothic" pitchFamily="18" charset="0"/>
              </a:rPr>
              <a:t>。</a:t>
            </a:r>
            <a:endParaRPr lang="ja-JP" sz="1600" b="0" i="0" dirty="0" smtClean="0">
              <a:solidFill>
                <a:srgbClr val="4D4D4D"/>
              </a:solidFill>
              <a:ea typeface="MS UI Gothic" pitchFamily="18" charset="0"/>
            </a:endParaRPr>
          </a:p>
          <a:p>
            <a:pPr marL="0" lvl="1">
              <a:spcAft>
                <a:spcPts val="300"/>
              </a:spcAft>
              <a:buClr>
                <a:srgbClr val="043882"/>
              </a:buClr>
            </a:pPr>
            <a:r>
              <a:rPr lang="ja-JP" sz="1600" b="1" i="0" dirty="0" smtClean="0">
                <a:solidFill>
                  <a:srgbClr val="4D4D4D"/>
                </a:solidFill>
                <a:ea typeface="MS UI Gothic" pitchFamily="18" charset="0"/>
              </a:rPr>
              <a:t>抄録3507の考察</a:t>
            </a:r>
          </a:p>
          <a:p>
            <a:pPr marL="285750" lvl="1" indent="-285750">
              <a:spcAft>
                <a:spcPts val="300"/>
              </a:spcAft>
              <a:buClr>
                <a:srgbClr val="043882"/>
              </a:buClr>
              <a:buFont typeface="Arial" panose="020B0604020202020204" pitchFamily="34" charset="0"/>
              <a:buChar char="•"/>
            </a:pP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および</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の変異は、結腸癌患者におけるTTRおよびOSの予測因子として用いることが可能であり、試験における患者の層別化因子として考慮すべきである</a:t>
            </a:r>
          </a:p>
        </p:txBody>
      </p:sp>
    </p:spTree>
    <p:extLst>
      <p:ext uri="{BB962C8B-B14F-4D97-AF65-F5344CB8AC3E}">
        <p14:creationId xmlns:p14="http://schemas.microsoft.com/office/powerpoint/2010/main" xmlns="" val="3278317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直腸癌</a:t>
            </a:r>
          </a:p>
        </p:txBody>
      </p:sp>
    </p:spTree>
    <p:extLst>
      <p:ext uri="{BB962C8B-B14F-4D97-AF65-F5344CB8AC3E}">
        <p14:creationId xmlns:p14="http://schemas.microsoft.com/office/powerpoint/2010/main" xmlns="" val="868346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2015年に開催された主要な学会で発表された、消化器癌に関する重要な所見を強調・要約することを企図したものです。このスライドセットは、特に、米国臨床腫瘍学会（ASCO）の年次会議で発表された結腸直腸癌に関する所見に焦点を合わせてい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en-US" altLang="ja-JP" sz="1400" dirty="0" smtClean="0">
                <a:ea typeface="MS UI Gothic" pitchFamily="18" charset="0"/>
                <a:hlinkClick r:id="rId3"/>
              </a:rPr>
              <a:t>info@esdo.eu</a:t>
            </a:r>
            <a:r>
              <a:rPr lang="ja-JP" sz="1400" b="0" i="0" dirty="0" err="1" smtClean="0">
                <a:solidFill>
                  <a:srgbClr val="4D4D4D"/>
                </a:solidFill>
                <a:ea typeface="MS UI Gothic" pitchFamily="18" charset="0"/>
              </a:rPr>
              <a:t>まで</a:t>
            </a:r>
            <a:r>
              <a:rPr lang="ja-JP" sz="1400" b="0" i="0" dirty="0" smtClean="0">
                <a:solidFill>
                  <a:srgbClr val="4D4D4D"/>
                </a:solidFill>
                <a:ea typeface="MS UI Gothic" pitchFamily="18" charset="0"/>
              </a:rPr>
              <a:t>お送りください。</a:t>
            </a:r>
            <a:endParaRPr lang="en-US" altLang="ja-JP" sz="1400" b="0" i="0" dirty="0" smtClean="0">
              <a:solidFill>
                <a:srgbClr val="4D4D4D"/>
              </a:solidFill>
              <a:ea typeface="MS UI Gothic" pitchFamily="18" charset="0"/>
            </a:endParaRP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a:t>
            </a:r>
            <a:r>
              <a:rPr lang="en-US" altLang="ja-JP" sz="1400" b="0" i="0" dirty="0" smtClean="0">
                <a:solidFill>
                  <a:srgbClr val="4D4D4D"/>
                </a:solidFill>
                <a:ea typeface="MS UI Gothic" pitchFamily="18" charset="0"/>
              </a:rPr>
              <a:t>O</a:t>
            </a:r>
            <a:r>
              <a:rPr lang="ja-JP" sz="1400" b="0" i="0" dirty="0" smtClean="0">
                <a:solidFill>
                  <a:srgbClr val="4D4D4D"/>
                </a:solidFill>
                <a:ea typeface="MS UI Gothic" pitchFamily="18" charset="0"/>
              </a:rPr>
              <a:t>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ネオアジュバント療法</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直腸癌</a:t>
            </a:r>
          </a:p>
        </p:txBody>
      </p:sp>
    </p:spTree>
    <p:extLst>
      <p:ext uri="{BB962C8B-B14F-4D97-AF65-F5344CB8AC3E}">
        <p14:creationId xmlns:p14="http://schemas.microsoft.com/office/powerpoint/2010/main" xmlns="" val="4293048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31983"/>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周術期CTとしてのmFOLFOX6投与が、局所進行直腸癌におけるDFSを改善するか否かを明らかにすること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3500: 局所進行直腸癌に対するネオアジュバント療法としてのmFOLFOX6（放射線療法の施行下または非施行下における）の多施設共同、無作為化比較試験(FOWARC試験): 予備解析の結果 – Deng Y, et al</a:t>
            </a:r>
          </a:p>
        </p:txBody>
      </p:sp>
      <p:sp>
        <p:nvSpPr>
          <p:cNvPr id="7" name="Text Placeholder 6"/>
          <p:cNvSpPr>
            <a:spLocks noGrp="1"/>
          </p:cNvSpPr>
          <p:nvPr>
            <p:ph type="body" sz="quarter" idx="10"/>
          </p:nvPr>
        </p:nvSpPr>
        <p:spPr>
          <a:xfrm>
            <a:off x="365125" y="6096000"/>
            <a:ext cx="4664075" cy="487363"/>
          </a:xfrm>
        </p:spPr>
        <p:txBody>
          <a:bodyPr/>
          <a:lstStyle/>
          <a:p>
            <a:r>
              <a:rPr lang="ja-JP" sz="1200" b="0" i="0" dirty="0" smtClean="0">
                <a:solidFill>
                  <a:srgbClr val="363636"/>
                </a:solidFill>
                <a:ea typeface="MS UI Gothic" pitchFamily="18" charset="0"/>
              </a:rPr>
              <a:t>*ロイコボリン0.4 mg/m</a:t>
            </a:r>
            <a:r>
              <a:rPr lang="ja-JP" sz="1200" b="0" i="0" baseline="30000" dirty="0" smtClean="0">
                <a:solidFill>
                  <a:srgbClr val="363636"/>
                </a:solidFill>
                <a:ea typeface="MS UI Gothic" pitchFamily="18" charset="0"/>
              </a:rPr>
              <a:t>2</a:t>
            </a:r>
            <a:r>
              <a:rPr lang="ja-JP" altLang="en-US" sz="1200" b="0" i="0" dirty="0" smtClean="0">
                <a:solidFill>
                  <a:srgbClr val="363636"/>
                </a:solidFill>
                <a:ea typeface="MS UI Gothic" pitchFamily="18" charset="0"/>
              </a:rPr>
              <a:t> </a:t>
            </a:r>
            <a:r>
              <a:rPr lang="ja-JP" sz="1200" b="0" i="0" dirty="0" smtClean="0">
                <a:solidFill>
                  <a:srgbClr val="363636"/>
                </a:solidFill>
                <a:ea typeface="MS UI Gothic" pitchFamily="18" charset="0"/>
              </a:rPr>
              <a:t>D1、5FU 0.4 mg/m</a:t>
            </a:r>
            <a:r>
              <a:rPr lang="ja-JP" sz="1200" b="0" i="0" baseline="30000" dirty="0" smtClean="0">
                <a:solidFill>
                  <a:srgbClr val="363636"/>
                </a:solidFill>
                <a:ea typeface="MS UI Gothic" pitchFamily="18" charset="0"/>
              </a:rPr>
              <a:t>2</a:t>
            </a:r>
            <a:r>
              <a:rPr lang="ja-JP" sz="1200" b="0" i="0" dirty="0" smtClean="0">
                <a:solidFill>
                  <a:srgbClr val="363636"/>
                </a:solidFill>
                <a:ea typeface="MS UI Gothic" pitchFamily="18" charset="0"/>
              </a:rPr>
              <a:t>ボーラスIVの後、2.4 mg/m</a:t>
            </a:r>
            <a:r>
              <a:rPr lang="ja-JP" sz="1200" b="0" i="0" baseline="30000" dirty="0" smtClean="0">
                <a:solidFill>
                  <a:srgbClr val="363636"/>
                </a:solidFill>
                <a:ea typeface="MS UI Gothic" pitchFamily="18" charset="0"/>
              </a:rPr>
              <a:t>2</a:t>
            </a:r>
            <a:r>
              <a:rPr lang="ja-JP" sz="1200" b="0" i="0" dirty="0" smtClean="0">
                <a:solidFill>
                  <a:srgbClr val="363636"/>
                </a:solidFill>
                <a:ea typeface="MS UI Gothic" pitchFamily="18" charset="0"/>
              </a:rPr>
              <a:t>の持続IV投与（48時間）；</a:t>
            </a:r>
            <a:r>
              <a:rPr lang="ja-JP" sz="1200" b="0" i="0" baseline="30000" dirty="0" smtClean="0">
                <a:solidFill>
                  <a:srgbClr val="363636"/>
                </a:solidFill>
                <a:ea typeface="MS UI Gothic" pitchFamily="18" charset="0"/>
              </a:rPr>
              <a:t>†</a:t>
            </a:r>
            <a:r>
              <a:rPr lang="ja-JP" sz="1200" b="0" i="0" dirty="0" smtClean="0">
                <a:solidFill>
                  <a:srgbClr val="363636"/>
                </a:solidFill>
                <a:ea typeface="MS UI Gothic" pitchFamily="18" charset="0"/>
              </a:rPr>
              <a:t>上記に同じ。ただし、</a:t>
            </a:r>
            <a:r>
              <a:rPr lang="ja-JP" sz="1200" b="0" i="0" dirty="0" smtClean="0">
                <a:solidFill>
                  <a:srgbClr val="4D4D4D"/>
                </a:solidFill>
                <a:ea typeface="MS UI Gothic" pitchFamily="18" charset="0"/>
              </a:rPr>
              <a:t>オキサリプラチンの初期用量は85 mg/m</a:t>
            </a:r>
            <a:r>
              <a:rPr lang="ja-JP" sz="1200" b="0" i="0" baseline="30000" dirty="0" smtClean="0">
                <a:solidFill>
                  <a:srgbClr val="4D4D4D"/>
                </a:solidFill>
                <a:ea typeface="MS UI Gothic" pitchFamily="18" charset="0"/>
              </a:rPr>
              <a:t>2</a:t>
            </a:r>
            <a:r>
              <a:rPr lang="ja-JP" sz="1200" b="0" i="0" dirty="0" smtClean="0">
                <a:solidFill>
                  <a:srgbClr val="4D4D4D"/>
                </a:solidFill>
                <a:ea typeface="MS UI Gothic" pitchFamily="18" charset="0"/>
              </a:rPr>
              <a:t>の2時間にわたるIV注入。</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術後放射線療法の施行が認められていた(医師の判断に基づく)</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Deng et al. J Clin Oncol 2015; 33 (suppl): abstr 3500</a:t>
            </a:r>
          </a:p>
        </p:txBody>
      </p:sp>
      <p:sp>
        <p:nvSpPr>
          <p:cNvPr id="25" name="Oval 14"/>
          <p:cNvSpPr>
            <a:spLocks noChangeArrowheads="1"/>
          </p:cNvSpPr>
          <p:nvPr/>
        </p:nvSpPr>
        <p:spPr bwMode="auto">
          <a:xfrm>
            <a:off x="3865337" y="32262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4170075" y="2607229"/>
            <a:ext cx="606094"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4163862" y="3803735"/>
            <a:ext cx="618521" cy="631975"/>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flipV="1">
            <a:off x="3124200" y="3518363"/>
            <a:ext cx="741137" cy="0"/>
          </a:xfrm>
          <a:prstGeom prst="straightConnector1">
            <a:avLst/>
          </a:prstGeom>
          <a:noFill/>
          <a:ln w="57150">
            <a:solidFill>
              <a:schemeClr val="bg2">
                <a:lumMod val="60000"/>
                <a:lumOff val="40000"/>
              </a:schemeClr>
            </a:solidFill>
            <a:round/>
            <a:headEnd/>
            <a:tailEnd type="triangle" w="med" len="med"/>
          </a:ln>
        </p:spPr>
      </p:cxnSp>
      <p:cxnSp>
        <p:nvCxnSpPr>
          <p:cNvPr id="42" name="AutoShape 19"/>
          <p:cNvCxnSpPr>
            <a:cxnSpLocks noChangeShapeType="1"/>
          </p:cNvCxnSpPr>
          <p:nvPr/>
        </p:nvCxnSpPr>
        <p:spPr bwMode="auto">
          <a:xfrm flipV="1">
            <a:off x="4448932" y="3517813"/>
            <a:ext cx="340178" cy="1101"/>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4945716"/>
            <a:ext cx="4130676"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DFS</a:t>
            </a:r>
          </a:p>
        </p:txBody>
      </p:sp>
      <p:sp>
        <p:nvSpPr>
          <p:cNvPr id="48" name="AutoShape 9"/>
          <p:cNvSpPr>
            <a:spLocks noChangeArrowheads="1"/>
          </p:cNvSpPr>
          <p:nvPr/>
        </p:nvSpPr>
        <p:spPr bwMode="auto">
          <a:xfrm>
            <a:off x="305592" y="2148598"/>
            <a:ext cx="3121618" cy="2721258"/>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直腸癌の径が肛門縁から</a:t>
            </a:r>
            <a:r>
              <a:rPr lang="en-US" altLang="ja-JP" sz="1800" b="0" i="0" dirty="0" smtClean="0">
                <a:solidFill>
                  <a:srgbClr val="043882"/>
                </a:solidFill>
                <a:ea typeface="MS UI Gothic" pitchFamily="18" charset="0"/>
              </a:rPr>
              <a:t/>
            </a:r>
            <a:br>
              <a:rPr lang="en-US" altLang="ja-JP" sz="1800" b="0" i="0" dirty="0" smtClean="0">
                <a:solidFill>
                  <a:srgbClr val="043882"/>
                </a:solidFill>
                <a:ea typeface="MS UI Gothic" pitchFamily="18" charset="0"/>
              </a:rPr>
            </a:br>
            <a:r>
              <a:rPr lang="ja-JP" sz="1800" b="0" i="0" dirty="0" smtClean="0">
                <a:solidFill>
                  <a:srgbClr val="043882"/>
                </a:solidFill>
                <a:ea typeface="MS UI Gothic" pitchFamily="18" charset="0"/>
              </a:rPr>
              <a:t>12</a:t>
            </a:r>
            <a:r>
              <a:rPr lang="ja-JP" altLang="en-US" sz="1800" b="0" i="0" dirty="0" smtClean="0">
                <a:solidFill>
                  <a:srgbClr val="043882"/>
                </a:solidFill>
                <a:ea typeface="MS UI Gothic" pitchFamily="18" charset="0"/>
              </a:rPr>
              <a:t>　</a:t>
            </a:r>
            <a:r>
              <a:rPr lang="ja-JP" sz="1800" b="0" i="0" dirty="0" smtClean="0">
                <a:solidFill>
                  <a:srgbClr val="043882"/>
                </a:solidFill>
                <a:ea typeface="MS UI Gothic" pitchFamily="18" charset="0"/>
              </a:rPr>
              <a:t>cm以下</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T3/4および/またはN+；R0/1</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MRI所見に基づく病期の判定を受けている</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ECOGのPSスコアが0～1</a:t>
            </a:r>
          </a:p>
          <a:p>
            <a:pPr defTabSz="892175" eaLnBrk="0" hangingPunct="0">
              <a:spcAft>
                <a:spcPct val="30000"/>
              </a:spcAft>
            </a:pPr>
            <a:r>
              <a:rPr lang="ja-JP" sz="1800" b="0" i="0" dirty="0" smtClean="0">
                <a:solidFill>
                  <a:srgbClr val="043882"/>
                </a:solidFill>
                <a:ea typeface="MS UI Gothic" pitchFamily="18" charset="0"/>
              </a:rPr>
              <a:t>(n=495)</a:t>
            </a:r>
          </a:p>
        </p:txBody>
      </p:sp>
      <p:sp>
        <p:nvSpPr>
          <p:cNvPr id="21" name="AutoShape 12"/>
          <p:cNvSpPr>
            <a:spLocks noChangeArrowheads="1"/>
          </p:cNvSpPr>
          <p:nvPr/>
        </p:nvSpPr>
        <p:spPr bwMode="auto">
          <a:xfrm>
            <a:off x="7867650" y="4199800"/>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22" name="AutoShape 12"/>
          <p:cNvSpPr>
            <a:spLocks noChangeArrowheads="1"/>
          </p:cNvSpPr>
          <p:nvPr/>
        </p:nvSpPr>
        <p:spPr bwMode="auto">
          <a:xfrm>
            <a:off x="7867650" y="239098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3" name="AutoShape 20"/>
          <p:cNvCxnSpPr>
            <a:cxnSpLocks noChangeShapeType="1"/>
          </p:cNvCxnSpPr>
          <p:nvPr/>
        </p:nvCxnSpPr>
        <p:spPr bwMode="auto">
          <a:xfrm>
            <a:off x="7293435" y="4464119"/>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4" name="AutoShape 21"/>
          <p:cNvCxnSpPr>
            <a:cxnSpLocks noChangeShapeType="1"/>
          </p:cNvCxnSpPr>
          <p:nvPr/>
        </p:nvCxnSpPr>
        <p:spPr bwMode="auto">
          <a:xfrm>
            <a:off x="7295015" y="2655304"/>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7867650" y="328918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9" name="AutoShape 21"/>
          <p:cNvCxnSpPr>
            <a:cxnSpLocks noChangeShapeType="1"/>
          </p:cNvCxnSpPr>
          <p:nvPr/>
        </p:nvCxnSpPr>
        <p:spPr bwMode="auto">
          <a:xfrm>
            <a:off x="7295015" y="3553498"/>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789110" y="4018616"/>
            <a:ext cx="2676910"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mFOLFOX6のみ</a:t>
            </a:r>
            <a:r>
              <a:rPr lang="ja-JP" sz="1800" b="0" i="0" baseline="30000" dirty="0" smtClean="0">
                <a:solidFill>
                  <a:srgbClr val="FFFFFF"/>
                </a:solidFill>
                <a:ea typeface="MS UI Gothic" pitchFamily="18" charset="0"/>
              </a:rPr>
              <a:t>‡</a:t>
            </a:r>
          </a:p>
          <a:p>
            <a:pPr algn="ctr" defTabSz="892175" eaLnBrk="0" hangingPunct="0"/>
            <a:r>
              <a:rPr lang="ja-JP" sz="1800" b="0" i="0" dirty="0" smtClean="0">
                <a:solidFill>
                  <a:srgbClr val="FFFFFF"/>
                </a:solidFill>
                <a:ea typeface="MS UI Gothic" pitchFamily="18" charset="0"/>
              </a:rPr>
              <a:t>4～6サイクル</a:t>
            </a:r>
            <a:r>
              <a:rPr lang="en" sz="1800" dirty="0" smtClean="0"/>
              <a:t/>
            </a:r>
            <a:br>
              <a:rPr lang="en" sz="1800" dirty="0" smtClean="0"/>
            </a:br>
            <a:r>
              <a:rPr lang="ja-JP" sz="1800" b="0" i="0" dirty="0" smtClean="0">
                <a:solidFill>
                  <a:srgbClr val="FFFFFF"/>
                </a:solidFill>
                <a:ea typeface="MS UI Gothic" pitchFamily="18" charset="0"/>
              </a:rPr>
              <a:t>(n=165)</a:t>
            </a:r>
          </a:p>
        </p:txBody>
      </p:sp>
      <p:sp>
        <p:nvSpPr>
          <p:cNvPr id="37" name="AutoShape 8"/>
          <p:cNvSpPr>
            <a:spLocks noChangeArrowheads="1"/>
          </p:cNvSpPr>
          <p:nvPr/>
        </p:nvSpPr>
        <p:spPr bwMode="auto">
          <a:xfrm>
            <a:off x="47891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5FU (対照)* </a:t>
            </a:r>
            <a:r>
              <a:rPr lang="en" sz="1800" dirty="0" smtClean="0"/>
              <a:t/>
            </a:r>
            <a:br>
              <a:rPr lang="en" sz="1800" dirty="0" smtClean="0"/>
            </a:br>
            <a:r>
              <a:rPr lang="ja-JP" sz="1800" b="0" i="0" dirty="0" smtClean="0">
                <a:solidFill>
                  <a:srgbClr val="FFFFFF"/>
                </a:solidFill>
                <a:ea typeface="MS UI Gothic" pitchFamily="18" charset="0"/>
              </a:rPr>
              <a:t>+ RT 46～50.4 Gy</a:t>
            </a:r>
          </a:p>
          <a:p>
            <a:pPr algn="ctr" defTabSz="892175" eaLnBrk="0" hangingPunct="0"/>
            <a:r>
              <a:rPr lang="ja-JP" sz="1800" b="0" i="0" dirty="0" smtClean="0">
                <a:solidFill>
                  <a:srgbClr val="FFFFFF"/>
                </a:solidFill>
                <a:ea typeface="MS UI Gothic" pitchFamily="18" charset="0"/>
              </a:rPr>
              <a:t>(n=165)</a:t>
            </a:r>
          </a:p>
        </p:txBody>
      </p:sp>
      <p:sp>
        <p:nvSpPr>
          <p:cNvPr id="41" name="AutoShape 8"/>
          <p:cNvSpPr>
            <a:spLocks noChangeArrowheads="1"/>
          </p:cNvSpPr>
          <p:nvPr/>
        </p:nvSpPr>
        <p:spPr bwMode="auto">
          <a:xfrm>
            <a:off x="4789110" y="3107995"/>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800" b="0" i="0" dirty="0" smtClean="0">
                <a:solidFill>
                  <a:srgbClr val="4D4D4D"/>
                </a:solidFill>
                <a:ea typeface="MS UI Gothic" pitchFamily="18" charset="0"/>
              </a:rPr>
              <a:t>mFOLFOX6</a:t>
            </a:r>
            <a:r>
              <a:rPr lang="ja-JP" sz="1800" b="0" i="0" baseline="30000" dirty="0" smtClean="0">
                <a:solidFill>
                  <a:srgbClr val="363636"/>
                </a:solidFill>
                <a:ea typeface="MS UI Gothic" pitchFamily="18" charset="0"/>
              </a:rPr>
              <a:t>†</a:t>
            </a:r>
            <a:r>
              <a:rPr lang="ja-JP" sz="1800" b="0" i="0" dirty="0" smtClean="0">
                <a:solidFill>
                  <a:srgbClr val="4D4D4D"/>
                </a:solidFill>
                <a:ea typeface="MS UI Gothic" pitchFamily="18" charset="0"/>
              </a:rPr>
              <a:t> </a:t>
            </a:r>
          </a:p>
          <a:p>
            <a:pPr algn="ctr" defTabSz="892175" eaLnBrk="0" hangingPunct="0"/>
            <a:r>
              <a:rPr lang="ja-JP" sz="1800" b="0" i="0" dirty="0" smtClean="0">
                <a:solidFill>
                  <a:srgbClr val="4D4D4D"/>
                </a:solidFill>
                <a:ea typeface="MS UI Gothic" pitchFamily="18" charset="0"/>
              </a:rPr>
              <a:t>+ RT 46～50.4 Gy</a:t>
            </a:r>
          </a:p>
          <a:p>
            <a:pPr algn="ctr" defTabSz="892175" eaLnBrk="0" hangingPunct="0"/>
            <a:r>
              <a:rPr lang="ja-JP" sz="1800" b="0" i="0" dirty="0" smtClean="0">
                <a:solidFill>
                  <a:srgbClr val="4D4D4D"/>
                </a:solidFill>
                <a:ea typeface="MS UI Gothic" pitchFamily="18" charset="0"/>
              </a:rPr>
              <a:t>(n=165)</a:t>
            </a:r>
          </a:p>
        </p:txBody>
      </p:sp>
      <p:sp>
        <p:nvSpPr>
          <p:cNvPr id="31" name="Content Placeholder 26"/>
          <p:cNvSpPr txBox="1">
            <a:spLocks/>
          </p:cNvSpPr>
          <p:nvPr/>
        </p:nvSpPr>
        <p:spPr>
          <a:xfrm>
            <a:off x="4743999" y="4945716"/>
            <a:ext cx="4400001"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pCR、R0切除、括約筋の保存、局所再発、OS、QoL、毒性</a:t>
            </a:r>
            <a:r>
              <a:rPr lang="en" sz="1600" dirty="0" smtClean="0"/>
              <a:t/>
            </a:r>
            <a:br>
              <a:rPr lang="en" sz="1600" dirty="0" smtClean="0"/>
            </a:b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再発/OSについては、追跡調査が継続中である</a:t>
            </a:r>
            <a:r>
              <a:rPr lang="ja-JP" sz="1600" b="0" i="0" dirty="0" smtClean="0">
                <a:solidFill>
                  <a:srgbClr val="4D4D4D"/>
                </a:solidFill>
                <a:ea typeface="MS UI Gothic" pitchFamily="18" charset="0"/>
              </a:rPr>
              <a:t>)</a:t>
            </a:r>
          </a:p>
        </p:txBody>
      </p:sp>
    </p:spTree>
    <p:extLst>
      <p:ext uri="{BB962C8B-B14F-4D97-AF65-F5344CB8AC3E}">
        <p14:creationId xmlns:p14="http://schemas.microsoft.com/office/powerpoint/2010/main" xmlns="" val="295281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117298"/>
          </a:xfrm>
          <a:prstGeom prst="rect">
            <a:avLst/>
          </a:prstGeom>
          <a:noFill/>
        </p:spPr>
        <p:txBody>
          <a:bodyPr wrap="square" lIns="0" rtlCol="0">
            <a:spAutoFit/>
          </a:bodyPr>
          <a:lstStyle/>
          <a:p>
            <a:pPr>
              <a:spcBef>
                <a:spcPts val="0"/>
              </a:spcBef>
              <a:spcAft>
                <a:spcPts val="0"/>
              </a:spcAft>
              <a:buClr>
                <a:srgbClr val="043882"/>
              </a:buClr>
            </a:pPr>
            <a:r>
              <a:rPr lang="ja-JP" sz="1600" b="1" i="0" dirty="0" smtClean="0">
                <a:solidFill>
                  <a:srgbClr val="4D4D4D"/>
                </a:solidFill>
                <a:ea typeface="MS UI Gothic" pitchFamily="18" charset="0"/>
              </a:rPr>
              <a:t>主な結果</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b="1" dirty="0">
              <a:solidFill>
                <a:srgbClr val="4D4D4D"/>
              </a:solidFill>
            </a:endParaRPr>
          </a:p>
          <a:p>
            <a:pPr marL="0" lvl="1">
              <a:lnSpc>
                <a:spcPct val="90000"/>
              </a:lnSpc>
              <a:spcBef>
                <a:spcPts val="0"/>
              </a:spcBef>
              <a:spcAft>
                <a:spcPts val="100"/>
              </a:spcAft>
              <a:buClr>
                <a:srgbClr val="043882"/>
              </a:buClr>
            </a:pPr>
            <a:r>
              <a:rPr lang="ja-JP" sz="1600" b="1" i="0" dirty="0" smtClean="0">
                <a:solidFill>
                  <a:srgbClr val="4D4D4D"/>
                </a:solidFill>
                <a:ea typeface="MS UI Gothic" pitchFamily="18" charset="0"/>
              </a:rPr>
              <a:t>結論</a:t>
            </a:r>
          </a:p>
          <a:p>
            <a:pPr marL="285750" lvl="1" indent="-285750">
              <a:lnSpc>
                <a:spcPct val="90000"/>
              </a:lnSpc>
              <a:spcBef>
                <a:spcPts val="0"/>
              </a:spcBef>
              <a:spcAft>
                <a:spcPts val="100"/>
              </a:spcAft>
              <a:buClr>
                <a:srgbClr val="043882"/>
              </a:buClr>
              <a:buFont typeface="Arial" panose="020B0604020202020204" pitchFamily="34" charset="0"/>
              <a:buChar char="•"/>
            </a:pPr>
            <a:r>
              <a:rPr lang="ja-JP" sz="1600" b="1" i="0" dirty="0" smtClean="0">
                <a:solidFill>
                  <a:srgbClr val="4D4D4D"/>
                </a:solidFill>
                <a:ea typeface="MS UI Gothic" pitchFamily="18" charset="0"/>
              </a:rPr>
              <a:t>局所進行直腸癌患者において、ネオアジュバント療法としてのmFOLFOX + RT施行群では、5FU群と比較してpCR率と奏効率がより高くなっていたほか、毒性の発生率がわずかに高くなっていた</a:t>
            </a:r>
          </a:p>
          <a:p>
            <a:pPr marL="285750" lvl="1" indent="-285750">
              <a:lnSpc>
                <a:spcPct val="90000"/>
              </a:lnSpc>
              <a:spcBef>
                <a:spcPts val="0"/>
              </a:spcBef>
              <a:spcAft>
                <a:spcPts val="100"/>
              </a:spcAft>
              <a:buClr>
                <a:srgbClr val="043882"/>
              </a:buClr>
              <a:buFont typeface="Arial" panose="020B0604020202020204" pitchFamily="34" charset="0"/>
              <a:buChar char="•"/>
            </a:pPr>
            <a:r>
              <a:rPr lang="ja-JP" sz="1600" b="1" i="0" dirty="0" smtClean="0">
                <a:solidFill>
                  <a:srgbClr val="4D4D4D"/>
                </a:solidFill>
                <a:ea typeface="MS UI Gothic" pitchFamily="18" charset="0"/>
              </a:rPr>
              <a:t>mFOLFOX単独群では、5FU群と比較して、R0切除の施行率および高い奏効率が得られた患者の割合が近似しており、手術の合併症の発生率は5FU群よりも低くなっていた</a:t>
            </a:r>
          </a:p>
          <a:p>
            <a:pPr marL="285750" lvl="1" indent="-285750">
              <a:lnSpc>
                <a:spcPct val="90000"/>
              </a:lnSpc>
              <a:spcBef>
                <a:spcPts val="0"/>
              </a:spcBef>
              <a:spcAft>
                <a:spcPts val="100"/>
              </a:spcAft>
              <a:buClr>
                <a:srgbClr val="043882"/>
              </a:buClr>
              <a:buFont typeface="Arial" panose="020B0604020202020204" pitchFamily="34" charset="0"/>
              <a:buChar char="•"/>
            </a:pPr>
            <a:r>
              <a:rPr lang="ja-JP" sz="1600" b="1" i="0" dirty="0" smtClean="0">
                <a:solidFill>
                  <a:srgbClr val="4D4D4D"/>
                </a:solidFill>
                <a:ea typeface="MS UI Gothic" pitchFamily="18" charset="0"/>
              </a:rPr>
              <a:t>こうした患者集団においては、mFOLFOX6 + RTは、5FUに代わる標準的治療として用いられるようになる可能性がある</a:t>
            </a:r>
          </a:p>
          <a:p>
            <a:pPr marL="285750" lvl="1" indent="-285750">
              <a:lnSpc>
                <a:spcPct val="90000"/>
              </a:lnSpc>
              <a:spcBef>
                <a:spcPts val="0"/>
              </a:spcBef>
              <a:spcAft>
                <a:spcPts val="100"/>
              </a:spcAft>
              <a:buClr>
                <a:srgbClr val="043882"/>
              </a:buClr>
              <a:buFont typeface="Arial" panose="020B0604020202020204" pitchFamily="34" charset="0"/>
              <a:buChar char="•"/>
            </a:pPr>
            <a:r>
              <a:rPr lang="ja-JP" sz="1600" b="1" i="0" dirty="0" smtClean="0">
                <a:solidFill>
                  <a:srgbClr val="4D4D4D"/>
                </a:solidFill>
                <a:ea typeface="MS UI Gothic" pitchFamily="18" charset="0"/>
              </a:rPr>
              <a:t>患者の約35%では、適切な切除縁を実現するためのRTが不要である可能性がある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3500: 局所進行直腸癌に対するネオアジュバント療法としてのmFOLFOX6（放射線療法の施行下または非施行下における）の多施設共同、無作為化比較試験(FOWARC試験): 予備解析の結果 – Deng Y, et al</a:t>
            </a:r>
          </a:p>
        </p:txBody>
      </p:sp>
      <p:sp>
        <p:nvSpPr>
          <p:cNvPr id="8" name="Text Placeholder 7"/>
          <p:cNvSpPr>
            <a:spLocks noGrp="1"/>
          </p:cNvSpPr>
          <p:nvPr>
            <p:ph type="body" sz="quarter" idx="11"/>
          </p:nvPr>
        </p:nvSpPr>
        <p:spPr>
          <a:xfrm>
            <a:off x="4648200" y="6324600"/>
            <a:ext cx="4343400" cy="258763"/>
          </a:xfrm>
        </p:spPr>
        <p:txBody>
          <a:bodyPr/>
          <a:lstStyle/>
          <a:p>
            <a:r>
              <a:rPr lang="ja-JP" sz="1200" b="0" i="0" dirty="0" smtClean="0">
                <a:solidFill>
                  <a:srgbClr val="4D4D4D"/>
                </a:solidFill>
                <a:ea typeface="MS UI Gothic" pitchFamily="18" charset="0"/>
              </a:rPr>
              <a:t>Deng et al. J Clin Oncol 2015; 33 (suppl): abstr 3500</a:t>
            </a:r>
          </a:p>
        </p:txBody>
      </p:sp>
      <p:sp>
        <p:nvSpPr>
          <p:cNvPr id="2" name="Text Placeholder 1"/>
          <p:cNvSpPr>
            <a:spLocks noGrp="1"/>
          </p:cNvSpPr>
          <p:nvPr>
            <p:ph type="body" sz="quarter" idx="10"/>
          </p:nvPr>
        </p:nvSpPr>
        <p:spPr>
          <a:xfrm>
            <a:off x="365125" y="6324600"/>
            <a:ext cx="4130675" cy="258763"/>
          </a:xfrm>
        </p:spPr>
        <p:txBody>
          <a:bodyPr/>
          <a:lstStyle/>
          <a:p>
            <a:r>
              <a:rPr lang="ja-JP" sz="1200" b="0" i="0" dirty="0" smtClean="0">
                <a:solidFill>
                  <a:srgbClr val="4D4D4D"/>
                </a:solidFill>
                <a:ea typeface="MS UI Gothic" pitchFamily="18" charset="0"/>
              </a:rPr>
              <a:t> *p=0.001; </a:t>
            </a:r>
            <a:r>
              <a:rPr lang="ja-JP" sz="1200" b="0" i="0" baseline="30000" dirty="0" smtClean="0">
                <a:solidFill>
                  <a:srgbClr val="363636"/>
                </a:solidFill>
                <a:ea typeface="MS UI Gothic" pitchFamily="18" charset="0"/>
              </a:rPr>
              <a:t>†</a:t>
            </a:r>
            <a:r>
              <a:rPr lang="ja-JP" sz="1200" b="0" i="0" dirty="0" smtClean="0">
                <a:solidFill>
                  <a:srgbClr val="4D4D4D"/>
                </a:solidFill>
                <a:ea typeface="MS UI Gothic" pitchFamily="18" charset="0"/>
              </a:rPr>
              <a:t>p=0.02;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p=0.009</a:t>
            </a:r>
          </a:p>
        </p:txBody>
      </p:sp>
      <p:graphicFrame>
        <p:nvGraphicFramePr>
          <p:cNvPr id="7" name="Group 88"/>
          <p:cNvGraphicFramePr>
            <a:graphicFrameLocks noGrp="1"/>
          </p:cNvGraphicFramePr>
          <p:nvPr>
            <p:extLst>
              <p:ext uri="{D42A27DB-BD31-4B8C-83A1-F6EECF244321}">
                <p14:modId xmlns:p14="http://schemas.microsoft.com/office/powerpoint/2010/main" xmlns="" val="126205510"/>
              </p:ext>
            </p:extLst>
          </p:nvPr>
        </p:nvGraphicFramePr>
        <p:xfrm>
          <a:off x="261144" y="1617618"/>
          <a:ext cx="8621712" cy="1409700"/>
        </p:xfrm>
        <a:graphic>
          <a:graphicData uri="http://schemas.openxmlformats.org/drawingml/2006/table">
            <a:tbl>
              <a:tblPr firstRow="1" bandRow="1">
                <a:tableStyleId>{69012ECD-51FC-41F1-AA8D-1B2483CD663E}</a:tableStyleId>
              </a:tblPr>
              <a:tblGrid>
                <a:gridCol w="1904999"/>
                <a:gridCol w="1861405"/>
                <a:gridCol w="2421957"/>
                <a:gridCol w="2433351"/>
              </a:tblGrid>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5FU + RT(n=133)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 + RT(n=143)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mFOLFOX6単独(n=148)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R0切除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120(90.2)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128(89.5)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132(91.2)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40(28.0)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吻合部からの漏出</a:t>
                      </a:r>
                      <a:r>
                        <a:rPr lang="ja-JP" sz="1400" b="0" i="0" baseline="30000" dirty="0" smtClean="0">
                          <a:solidFill>
                            <a:srgbClr val="363636"/>
                          </a:solidFill>
                          <a:ea typeface="MS UI Gothic" pitchFamily="18"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26(18.2)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2454">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切開創の感染症</a:t>
                      </a:r>
                      <a:r>
                        <a:rPr lang="ja-JP" sz="1400" b="0" i="0" baseline="30000" dirty="0" smtClean="0">
                          <a:solidFill>
                            <a:srgbClr val="4D4D4D"/>
                          </a:solidFill>
                          <a:ea typeface="MS UI Gothic" pitchFamily="18" charset="0"/>
                        </a:rPr>
                        <a:t>‡</a:t>
                      </a:r>
                      <a:r>
                        <a:rPr lang="ja-JP" sz="1400" b="0" i="0" u="none" dirty="0" smtClean="0">
                          <a:solidFill>
                            <a:srgbClr val="4D4D4D"/>
                          </a:solidFill>
                          <a:ea typeface="MS UI Gothic" pitchFamily="18" charset="0"/>
                        </a:rPr>
                        <a:t>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24(16.8)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3276946407"/>
              </p:ext>
            </p:extLst>
          </p:nvPr>
        </p:nvGraphicFramePr>
        <p:xfrm>
          <a:off x="261144" y="3079834"/>
          <a:ext cx="8621712" cy="1409700"/>
        </p:xfrm>
        <a:graphic>
          <a:graphicData uri="http://schemas.openxmlformats.org/drawingml/2006/table">
            <a:tbl>
              <a:tblPr firstRow="1" bandRow="1">
                <a:tableStyleId>{69012ECD-51FC-41F1-AA8D-1B2483CD663E}</a:tableStyleId>
              </a:tblPr>
              <a:tblGrid>
                <a:gridCol w="2024856"/>
                <a:gridCol w="1741548"/>
                <a:gridCol w="2421957"/>
                <a:gridCol w="2433351"/>
              </a:tblGrid>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グレード3/4のAE、n(%)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5FU + RT(n=155)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 + RT(n=158)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mFOLFOX6単独(n=163)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白血球減少症</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29(19.0)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悪心/嘔吐</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下痢</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23(14.5)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12(7.3)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286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放射線皮膚炎</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22(14.1)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32(20.3)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1065130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185761"/>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切除不能のCRCを有する患者における長期の追跡調査（中央値：9.7年間）後の、高周波アブレーション（RFA）と全身療法の併用の有益性を評価すること*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3501: 切除不能の結腸直腸癌の肝転移(CRC LM)に対する、高周波アブレーション（RFA）と化学療法による併用療法: EORTC-NCRI CCSG-ALM Intergroup 40004 (CLOCC)の無作為化、第II相試験における、長期の生命予後に関する結果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Ruers T, et al</a:t>
            </a:r>
          </a:p>
        </p:txBody>
      </p:sp>
      <p:sp>
        <p:nvSpPr>
          <p:cNvPr id="7" name="Text Placeholder 6"/>
          <p:cNvSpPr>
            <a:spLocks noGrp="1"/>
          </p:cNvSpPr>
          <p:nvPr>
            <p:ph type="body" sz="quarter" idx="10"/>
          </p:nvPr>
        </p:nvSpPr>
        <p:spPr>
          <a:xfrm>
            <a:off x="365125" y="6096000"/>
            <a:ext cx="4664075" cy="487363"/>
          </a:xfrm>
        </p:spPr>
        <p:txBody>
          <a:bodyPr/>
          <a:lstStyle/>
          <a:p>
            <a:pPr lvl="0">
              <a:buClr>
                <a:srgbClr val="043882"/>
              </a:buClr>
            </a:pPr>
            <a:r>
              <a:rPr lang="ja-JP" altLang="en-US" dirty="0">
                <a:ea typeface="MS UI Gothic" pitchFamily="18" charset="0"/>
              </a:rPr>
              <a:t>*初回公表データは以下に公表された：</a:t>
            </a:r>
            <a:r>
              <a:rPr lang="en-US" altLang="ja-JP" i="1" dirty="0">
                <a:ea typeface="MS UI Gothic" pitchFamily="18" charset="0"/>
              </a:rPr>
              <a:t>Ann </a:t>
            </a:r>
            <a:r>
              <a:rPr lang="en-US" altLang="ja-JP" i="1" dirty="0" err="1">
                <a:ea typeface="MS UI Gothic" pitchFamily="18" charset="0"/>
              </a:rPr>
              <a:t>Oncol</a:t>
            </a:r>
            <a:r>
              <a:rPr lang="en-US" altLang="ja-JP" i="1" dirty="0">
                <a:ea typeface="MS UI Gothic" pitchFamily="18" charset="0"/>
              </a:rPr>
              <a:t> </a:t>
            </a:r>
            <a:r>
              <a:rPr lang="en-US" altLang="ja-JP" dirty="0">
                <a:ea typeface="MS UI Gothic" pitchFamily="18" charset="0"/>
              </a:rPr>
              <a:t>2012; 23: 2619–26;</a:t>
            </a:r>
            <a:r>
              <a:rPr lang="en" dirty="0"/>
              <a:t/>
            </a:r>
            <a:br>
              <a:rPr lang="en" dirty="0"/>
            </a:br>
            <a:r>
              <a:rPr lang="en-US" altLang="ja-JP" baseline="30000" dirty="0">
                <a:ea typeface="MS UI Gothic" pitchFamily="18" charset="0"/>
              </a:rPr>
              <a:t>†</a:t>
            </a:r>
            <a:r>
              <a:rPr lang="en-US" altLang="ja-JP" dirty="0">
                <a:ea typeface="MS UI Gothic" pitchFamily="18" charset="0"/>
              </a:rPr>
              <a:t>2005</a:t>
            </a:r>
            <a:r>
              <a:rPr lang="ja-JP" altLang="en-US" dirty="0">
                <a:ea typeface="MS UI Gothic" pitchFamily="18" charset="0"/>
              </a:rPr>
              <a:t>年</a:t>
            </a:r>
            <a:r>
              <a:rPr lang="en-US" altLang="ja-JP" dirty="0">
                <a:ea typeface="MS UI Gothic" pitchFamily="18" charset="0"/>
              </a:rPr>
              <a:t>10</a:t>
            </a:r>
            <a:r>
              <a:rPr lang="ja-JP" altLang="en-US" dirty="0">
                <a:ea typeface="MS UI Gothic" pitchFamily="18" charset="0"/>
              </a:rPr>
              <a:t>月以降</a:t>
            </a:r>
            <a:r>
              <a:rPr lang="en-US" altLang="ja-JP" dirty="0">
                <a:ea typeface="MS UI Gothic" pitchFamily="18" charset="0"/>
              </a:rPr>
              <a:t>, </a:t>
            </a:r>
            <a:r>
              <a:rPr lang="ja-JP" altLang="en-US" dirty="0">
                <a:ea typeface="MS UI Gothic" pitchFamily="18" charset="0"/>
              </a:rPr>
              <a:t>オプションの場合、</a:t>
            </a:r>
            <a:r>
              <a:rPr lang="en-US" altLang="ja-JP" dirty="0">
                <a:ea typeface="MS UI Gothic" pitchFamily="18" charset="0"/>
              </a:rPr>
              <a:t>±</a:t>
            </a:r>
            <a:r>
              <a:rPr lang="ja-JP" altLang="en-US" dirty="0">
                <a:ea typeface="MS UI Gothic" pitchFamily="18" charset="0"/>
              </a:rPr>
              <a:t>切除</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Ruers et al. J Clin Oncol 2015; 33 (suppl): abstr 3501</a:t>
            </a:r>
          </a:p>
        </p:txBody>
      </p:sp>
      <p:sp>
        <p:nvSpPr>
          <p:cNvPr id="25" name="Oval 14"/>
          <p:cNvSpPr>
            <a:spLocks noChangeArrowheads="1"/>
          </p:cNvSpPr>
          <p:nvPr/>
        </p:nvSpPr>
        <p:spPr bwMode="auto">
          <a:xfrm>
            <a:off x="4313433" y="33246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4797560" y="2885041"/>
            <a:ext cx="247317"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p:cNvCxnSpPr>
          <p:nvPr/>
        </p:nvCxnSpPr>
        <p:spPr bwMode="auto">
          <a:xfrm rot="16200000" flipH="1">
            <a:off x="4803577" y="3710539"/>
            <a:ext cx="235282" cy="631975"/>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flipV="1">
            <a:off x="3213981" y="3608696"/>
            <a:ext cx="1099452" cy="0"/>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4945716"/>
            <a:ext cx="4130676" cy="100154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CT + RFA群における第30ヶ月のOS率&gt;38%</a:t>
            </a:r>
          </a:p>
        </p:txBody>
      </p:sp>
      <p:sp>
        <p:nvSpPr>
          <p:cNvPr id="44" name="Content Placeholder 26"/>
          <p:cNvSpPr txBox="1">
            <a:spLocks/>
          </p:cNvSpPr>
          <p:nvPr/>
        </p:nvSpPr>
        <p:spPr>
          <a:xfrm>
            <a:off x="4743999" y="4945716"/>
            <a:ext cx="4130675" cy="100154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PFS、OS、安全性、QoL</a:t>
            </a:r>
          </a:p>
        </p:txBody>
      </p:sp>
      <p:sp>
        <p:nvSpPr>
          <p:cNvPr id="48" name="AutoShape 9"/>
          <p:cNvSpPr>
            <a:spLocks noChangeArrowheads="1"/>
          </p:cNvSpPr>
          <p:nvPr/>
        </p:nvSpPr>
        <p:spPr bwMode="auto">
          <a:xfrm>
            <a:off x="305592" y="2386620"/>
            <a:ext cx="3440908"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切除不能のCRC</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肝転移病変数が9個以下で、</a:t>
            </a:r>
            <a:r>
              <a:rPr lang="en-US" altLang="ja-JP" sz="1800" b="0" i="0" dirty="0" smtClean="0">
                <a:solidFill>
                  <a:srgbClr val="043882"/>
                </a:solidFill>
                <a:ea typeface="MS UI Gothic" pitchFamily="18" charset="0"/>
              </a:rPr>
              <a:t/>
            </a:r>
            <a:br>
              <a:rPr lang="en-US" altLang="ja-JP" sz="1800" b="0" i="0" dirty="0" smtClean="0">
                <a:solidFill>
                  <a:srgbClr val="043882"/>
                </a:solidFill>
                <a:ea typeface="MS UI Gothic" pitchFamily="18" charset="0"/>
              </a:rPr>
            </a:br>
            <a:r>
              <a:rPr lang="ja-JP" sz="1800" b="0" i="0" dirty="0" smtClean="0">
                <a:solidFill>
                  <a:srgbClr val="043882"/>
                </a:solidFill>
                <a:ea typeface="MS UI Gothic" pitchFamily="18" charset="0"/>
              </a:rPr>
              <a:t>肝外病変なし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WHO基準によるPSスコアが0～1 </a:t>
            </a:r>
          </a:p>
          <a:p>
            <a:pPr defTabSz="892175" eaLnBrk="0" hangingPunct="0">
              <a:spcAft>
                <a:spcPct val="30000"/>
              </a:spcAft>
            </a:pPr>
            <a:r>
              <a:rPr lang="ja-JP" sz="1800" b="0" i="0" dirty="0" smtClean="0">
                <a:solidFill>
                  <a:srgbClr val="043882"/>
                </a:solidFill>
                <a:ea typeface="MS UI Gothic" pitchFamily="18" charset="0"/>
              </a:rPr>
              <a:t>(n=119)</a:t>
            </a:r>
          </a:p>
        </p:txBody>
      </p:sp>
      <p:sp>
        <p:nvSpPr>
          <p:cNvPr id="23" name="AutoShape 12"/>
          <p:cNvSpPr>
            <a:spLocks noChangeArrowheads="1"/>
          </p:cNvSpPr>
          <p:nvPr/>
        </p:nvSpPr>
        <p:spPr bwMode="auto">
          <a:xfrm>
            <a:off x="8270415" y="284036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4" name="AutoShape 21"/>
          <p:cNvCxnSpPr>
            <a:cxnSpLocks noChangeShapeType="1"/>
          </p:cNvCxnSpPr>
          <p:nvPr/>
        </p:nvCxnSpPr>
        <p:spPr bwMode="auto">
          <a:xfrm>
            <a:off x="7697780" y="3104687"/>
            <a:ext cx="572635" cy="0"/>
          </a:xfrm>
          <a:prstGeom prst="straightConnector1">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270415" y="373856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9" name="AutoShape 21"/>
          <p:cNvCxnSpPr>
            <a:cxnSpLocks noChangeShapeType="1"/>
          </p:cNvCxnSpPr>
          <p:nvPr/>
        </p:nvCxnSpPr>
        <p:spPr bwMode="auto">
          <a:xfrm>
            <a:off x="7697780" y="4002881"/>
            <a:ext cx="572635"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237206" y="26670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RFA + </a:t>
            </a:r>
            <a:r>
              <a:rPr lang="en" sz="1800" dirty="0" smtClean="0"/>
              <a:t/>
            </a:r>
            <a:br>
              <a:rPr lang="en" sz="1800" dirty="0" smtClean="0"/>
            </a:br>
            <a:r>
              <a:rPr lang="ja-JP" sz="1800" b="0" i="0" dirty="0" smtClean="0">
                <a:solidFill>
                  <a:srgbClr val="FFFFFF"/>
                </a:solidFill>
                <a:ea typeface="MS UI Gothic" pitchFamily="18" charset="0"/>
              </a:rPr>
              <a:t>FOLFOX ± </a:t>
            </a:r>
            <a:r>
              <a:rPr lang="en-US" altLang="ja-JP" sz="1800" b="0" i="0" dirty="0" smtClean="0">
                <a:solidFill>
                  <a:srgbClr val="FFFFFF"/>
                </a:solidFill>
                <a:ea typeface="MS UI Gothic" pitchFamily="18" charset="0"/>
              </a:rPr>
              <a:t/>
            </a:r>
            <a:br>
              <a:rPr lang="en-US" altLang="ja-JP" sz="1800" b="0" i="0" dirty="0" smtClean="0">
                <a:solidFill>
                  <a:srgbClr val="FFFFFF"/>
                </a:solidFill>
                <a:ea typeface="MS UI Gothic" pitchFamily="18" charset="0"/>
              </a:rPr>
            </a:br>
            <a:r>
              <a:rPr lang="ja-JP" sz="1800" b="0" i="0" dirty="0" smtClean="0">
                <a:solidFill>
                  <a:srgbClr val="FFFFFF"/>
                </a:solidFill>
                <a:ea typeface="MS UI Gothic" pitchFamily="18" charset="0"/>
              </a:rPr>
              <a:t>ベバシズマブ</a:t>
            </a:r>
            <a:r>
              <a:rPr lang="ja-JP" sz="1800" b="0" i="0" baseline="30000" dirty="0" smtClean="0">
                <a:solidFill>
                  <a:srgbClr val="FFFFFF"/>
                </a:solidFill>
                <a:ea typeface="MS UI Gothic" pitchFamily="18" charset="0"/>
              </a:rPr>
              <a:t>†</a:t>
            </a:r>
            <a:r>
              <a:rPr lang="ja-JP" sz="1800" b="0" i="0" dirty="0" smtClean="0">
                <a:solidFill>
                  <a:srgbClr val="FFFFFF"/>
                </a:solidFill>
                <a:ea typeface="MS UI Gothic" pitchFamily="18" charset="0"/>
              </a:rPr>
              <a:t> (n=60)</a:t>
            </a:r>
          </a:p>
        </p:txBody>
      </p:sp>
      <p:sp>
        <p:nvSpPr>
          <p:cNvPr id="41" name="AutoShape 8"/>
          <p:cNvSpPr>
            <a:spLocks noChangeArrowheads="1"/>
          </p:cNvSpPr>
          <p:nvPr/>
        </p:nvSpPr>
        <p:spPr bwMode="auto">
          <a:xfrm>
            <a:off x="5237206" y="3657600"/>
            <a:ext cx="2678490" cy="820737"/>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FOLFOX ± </a:t>
            </a:r>
            <a:r>
              <a:rPr lang="en-US" altLang="ja-JP" sz="1800" b="0" i="0" dirty="0" smtClean="0">
                <a:solidFill>
                  <a:srgbClr val="FFFFFF"/>
                </a:solidFill>
                <a:ea typeface="MS UI Gothic" pitchFamily="18" charset="0"/>
              </a:rPr>
              <a:t/>
            </a:r>
            <a:br>
              <a:rPr lang="en-US" altLang="ja-JP" sz="1800" b="0" i="0" dirty="0" smtClean="0">
                <a:solidFill>
                  <a:srgbClr val="FFFFFF"/>
                </a:solidFill>
                <a:ea typeface="MS UI Gothic" pitchFamily="18" charset="0"/>
              </a:rPr>
            </a:br>
            <a:r>
              <a:rPr lang="ja-JP" sz="1800" b="0" i="0" dirty="0" smtClean="0">
                <a:solidFill>
                  <a:srgbClr val="FFFFFF"/>
                </a:solidFill>
                <a:ea typeface="MS UI Gothic" pitchFamily="18" charset="0"/>
              </a:rPr>
              <a:t>ベバシズマブ</a:t>
            </a:r>
            <a:r>
              <a:rPr lang="ja-JP" sz="1800" b="0" i="0" baseline="30000" dirty="0" smtClean="0">
                <a:solidFill>
                  <a:srgbClr val="FFFFFF"/>
                </a:solidFill>
                <a:ea typeface="MS UI Gothic" pitchFamily="18" charset="0"/>
              </a:rPr>
              <a:t>† </a:t>
            </a:r>
            <a:r>
              <a:rPr lang="ja-JP" sz="1800" b="0" i="0" dirty="0" smtClean="0">
                <a:solidFill>
                  <a:srgbClr val="FFFFFF"/>
                </a:solidFill>
                <a:ea typeface="MS UI Gothic" pitchFamily="18" charset="0"/>
              </a:rPr>
              <a:t>(n=59)</a:t>
            </a:r>
          </a:p>
        </p:txBody>
      </p:sp>
    </p:spTree>
    <p:extLst>
      <p:ext uri="{BB962C8B-B14F-4D97-AF65-F5344CB8AC3E}">
        <p14:creationId xmlns:p14="http://schemas.microsoft.com/office/powerpoint/2010/main" xmlns="" val="2866245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3501: 切除不能の結腸直腸癌の肝転移(CRC LM)に対する、高周波アブレーション（RFA）と化学療法による併用療法: EORTC-NCRI CCSG-ALM Intergroup 40004 (CLOCC)の無作為化、第II相試験における、長期の生命予後に関する結果 </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Ruers 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Ruers et al. J Clin Oncol 2015; 33 (suppl): abstr 3501</a:t>
            </a:r>
          </a:p>
        </p:txBody>
      </p:sp>
      <p:sp>
        <p:nvSpPr>
          <p:cNvPr id="9" name="TextBox 8"/>
          <p:cNvSpPr txBox="1"/>
          <p:nvPr/>
        </p:nvSpPr>
        <p:spPr>
          <a:xfrm>
            <a:off x="369888" y="1295400"/>
            <a:ext cx="8404225" cy="4944943"/>
          </a:xfrm>
          <a:prstGeom prst="rect">
            <a:avLst/>
          </a:prstGeom>
          <a:noFill/>
        </p:spPr>
        <p:txBody>
          <a:bodyPr wrap="square" lIns="0" rtlCol="0">
            <a:spAutoFit/>
          </a:bodyPr>
          <a:lstStyle/>
          <a:p>
            <a:pPr>
              <a:spcBef>
                <a:spcPts val="0"/>
              </a:spcBef>
              <a:spcAft>
                <a:spcPts val="600"/>
              </a:spcAft>
              <a:buClr>
                <a:srgbClr val="043882"/>
              </a:buClr>
            </a:pPr>
            <a:r>
              <a:rPr lang="ja-JP" sz="1600" b="1" i="0" dirty="0" smtClean="0">
                <a:solidFill>
                  <a:srgbClr val="4D4D4D"/>
                </a:solidFill>
                <a:ea typeface="MS UI Gothic" pitchFamily="18" charset="0"/>
              </a:rPr>
              <a:t>主な結果</a:t>
            </a:r>
          </a:p>
          <a:p>
            <a:pPr marL="285750" lvl="1" indent="-285750">
              <a:spcBef>
                <a:spcPts val="0"/>
              </a:spcBef>
              <a:spcAft>
                <a:spcPts val="4000"/>
              </a:spcAft>
              <a:buClr>
                <a:srgbClr val="043882"/>
              </a:buClr>
              <a:buFont typeface="Arial" panose="020B0604020202020204" pitchFamily="34" charset="0"/>
              <a:buChar char="•"/>
            </a:pPr>
            <a:r>
              <a:rPr lang="ja-JP" sz="1600" b="0" i="0" dirty="0" smtClean="0">
                <a:solidFill>
                  <a:srgbClr val="4D4D4D"/>
                </a:solidFill>
                <a:ea typeface="MS UI Gothic" pitchFamily="18" charset="0"/>
              </a:rPr>
              <a:t>主要エンドポイントへの到達状況は以下の通りであった：第30ヶ月のOSは、RFA + FOLFOX ±ベバシズマブ群では61.7% (95%CI 48.2, 73.9)であったのに対して、FOLFOX ±ベバシズマブ単独群では57.6% (44.1, 70.4)であった (後者の数値は、予想されていたよりも高値となっていた)</a:t>
            </a: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0" lvl="1">
              <a:spcBef>
                <a:spcPts val="0"/>
              </a:spcBef>
              <a:spcAft>
                <a:spcPts val="0"/>
              </a:spcAft>
              <a:buClr>
                <a:srgbClr val="043882"/>
              </a:buClr>
            </a:pPr>
            <a:endParaRPr lang="en-GB" sz="1600" dirty="0" smtClean="0">
              <a:solidFill>
                <a:srgbClr val="4D4D4D"/>
              </a:solidFill>
            </a:endParaRPr>
          </a:p>
          <a:p>
            <a:pPr>
              <a:spcBef>
                <a:spcPts val="0"/>
              </a:spcBef>
              <a:spcAft>
                <a:spcPts val="600"/>
              </a:spcAft>
              <a:buClr>
                <a:srgbClr val="043882"/>
              </a:buClr>
            </a:pPr>
            <a:r>
              <a:rPr lang="ja-JP" sz="1600" b="1" i="0" dirty="0" smtClean="0">
                <a:solidFill>
                  <a:srgbClr val="4D4D4D"/>
                </a:solidFill>
                <a:ea typeface="MS UI Gothic" pitchFamily="18" charset="0"/>
              </a:rPr>
              <a:t>結論</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RFA + FOLFOX ±ベバシズマブ群では、FOLFOX ±ベバシズマブ単独群と比較して、PFSおよびOSの有意な改善が認められた</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サンプルサイズが比較的小さいという限界があるものの、上記の結果は、RFAが切除不能のCRC肝転移を有する患者における治療法として用いられうるということを示唆している</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これらの患者においては、全ての肝転移病変の完全寛解を治療目標とすべきである</a:t>
            </a:r>
          </a:p>
        </p:txBody>
      </p:sp>
      <p:graphicFrame>
        <p:nvGraphicFramePr>
          <p:cNvPr id="11" name="Group 88"/>
          <p:cNvGraphicFramePr>
            <a:graphicFrameLocks noGrp="1"/>
          </p:cNvGraphicFramePr>
          <p:nvPr>
            <p:extLst>
              <p:ext uri="{D42A27DB-BD31-4B8C-83A1-F6EECF244321}">
                <p14:modId xmlns:p14="http://schemas.microsoft.com/office/powerpoint/2010/main" xmlns="" val="2843390724"/>
              </p:ext>
            </p:extLst>
          </p:nvPr>
        </p:nvGraphicFramePr>
        <p:xfrm>
          <a:off x="386948" y="2631873"/>
          <a:ext cx="8408989" cy="1737360"/>
        </p:xfrm>
        <a:graphic>
          <a:graphicData uri="http://schemas.openxmlformats.org/drawingml/2006/table">
            <a:tbl>
              <a:tblPr firstRow="1" bandRow="1">
                <a:tableStyleId>{69012ECD-51FC-41F1-AA8D-1B2483CD663E}</a:tableStyleId>
              </a:tblPr>
              <a:tblGrid>
                <a:gridCol w="2800752"/>
                <a:gridCol w="1689100"/>
                <a:gridCol w="1600200"/>
                <a:gridCol w="2318937"/>
              </a:tblGrid>
              <a:tr h="257175">
                <a:tc>
                  <a:txBody>
                    <a:bodyPr/>
                    <a:lstStyle/>
                    <a:p>
                      <a:pPr algn="l"/>
                      <a:endParaRPr lang="en-GB" sz="14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RFA + FOLFOX ±</a:t>
                      </a:r>
                      <a:r>
                        <a:rPr lang="en-US" altLang="ja-JP" sz="1400" b="1" i="0" dirty="0" smtClean="0">
                          <a:solidFill>
                            <a:srgbClr val="FFFFFF"/>
                          </a:solidFill>
                          <a:ea typeface="MS UI Gothic" pitchFamily="18" charset="0"/>
                        </a:rPr>
                        <a:t/>
                      </a:r>
                      <a:br>
                        <a:rPr lang="en-US"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ベバシズマブ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FOLFOX ±</a:t>
                      </a:r>
                      <a:r>
                        <a:rPr lang="en-US" altLang="ja-JP" sz="1400" b="1" i="0" dirty="0" smtClean="0">
                          <a:solidFill>
                            <a:srgbClr val="FFFFFF"/>
                          </a:solidFill>
                          <a:ea typeface="MS UI Gothic" pitchFamily="18" charset="0"/>
                        </a:rPr>
                        <a:t/>
                      </a:r>
                      <a:br>
                        <a:rPr lang="en-US"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ベバシズマブ単独</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smtClean="0">
                          <a:solidFill>
                            <a:srgbClr val="FFFFFF"/>
                          </a:solidFill>
                          <a:ea typeface="MS UI Gothic" pitchFamily="18" charset="0"/>
                        </a:rPr>
                        <a:t>HR(</a:t>
                      </a:r>
                      <a:r>
                        <a:rPr lang="ja-JP" sz="1400" b="1" i="0" dirty="0" smtClean="0">
                          <a:solidFill>
                            <a:srgbClr val="FFFFFF"/>
                          </a:solidFill>
                          <a:ea typeface="MS UI Gothic" pitchFamily="18" charset="0"/>
                        </a:rPr>
                        <a:t>95%CI);P値</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7175">
                <a:tc>
                  <a:txBody>
                    <a:bodyPr/>
                    <a:lstStyle/>
                    <a:p>
                      <a:pPr algn="l"/>
                      <a:r>
                        <a:rPr lang="ja-JP" sz="1400" b="1" i="0" dirty="0" smtClean="0">
                          <a:solidFill>
                            <a:srgbClr val="4D4D4D"/>
                          </a:solidFill>
                          <a:ea typeface="MS UI Gothic" pitchFamily="18" charset="0"/>
                        </a:rPr>
                        <a:t>8年PFS、%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22.3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0.57(0.38, 0.85);0.005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7927">
                <a:tc>
                  <a:txBody>
                    <a:bodyPr/>
                    <a:lstStyle/>
                    <a:p>
                      <a:pPr algn="l"/>
                      <a:r>
                        <a:rPr lang="ja-JP" sz="1400" b="1" i="0" dirty="0" smtClean="0">
                          <a:solidFill>
                            <a:srgbClr val="4D4D4D"/>
                          </a:solidFill>
                          <a:ea typeface="MS UI Gothic" pitchFamily="18" charset="0"/>
                        </a:rPr>
                        <a:t>8年OS、%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35.9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8.9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0.58(0.38, 0.88);0.010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57175">
                <a:tc>
                  <a:txBody>
                    <a:bodyPr/>
                    <a:lstStyle/>
                    <a:p>
                      <a:pPr algn="l"/>
                      <a:r>
                        <a:rPr lang="ja-JP" sz="1400" b="1" i="0" dirty="0" smtClean="0">
                          <a:solidFill>
                            <a:srgbClr val="4D4D4D"/>
                          </a:solidFill>
                          <a:ea typeface="MS UI Gothic" pitchFamily="18" charset="0"/>
                        </a:rPr>
                        <a:t>最終評価時点における生存例、%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35.0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10.2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57175">
                <a:tc>
                  <a:txBody>
                    <a:bodyPr/>
                    <a:lstStyle/>
                    <a:p>
                      <a:pPr algn="l"/>
                      <a:r>
                        <a:rPr lang="ja-JP" sz="1400" b="1" i="0" dirty="0" smtClean="0">
                          <a:solidFill>
                            <a:srgbClr val="4D4D4D"/>
                          </a:solidFill>
                          <a:ea typeface="MS UI Gothic" pitchFamily="18" charset="0"/>
                        </a:rPr>
                        <a:t>死亡例、%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65.0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89.8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805128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AutoShape 21"/>
          <p:cNvCxnSpPr>
            <a:cxnSpLocks noChangeShapeType="1"/>
          </p:cNvCxnSpPr>
          <p:nvPr/>
        </p:nvCxnSpPr>
        <p:spPr bwMode="auto">
          <a:xfrm>
            <a:off x="7635039" y="2658359"/>
            <a:ext cx="572635" cy="0"/>
          </a:xfrm>
          <a:prstGeom prst="straightConnector1">
            <a:avLst/>
          </a:prstGeom>
          <a:noFill/>
          <a:ln w="57150">
            <a:solidFill>
              <a:schemeClr val="bg2">
                <a:lumMod val="60000"/>
                <a:lumOff val="40000"/>
              </a:schemeClr>
            </a:solidFill>
            <a:round/>
            <a:headEnd/>
            <a:tailEnd type="triangle" w="med" len="med"/>
          </a:ln>
        </p:spPr>
      </p:cxnSp>
      <p:cxnSp>
        <p:nvCxnSpPr>
          <p:cNvPr id="26" name="AutoShape 21"/>
          <p:cNvCxnSpPr>
            <a:cxnSpLocks noChangeShapeType="1"/>
          </p:cNvCxnSpPr>
          <p:nvPr/>
        </p:nvCxnSpPr>
        <p:spPr bwMode="auto">
          <a:xfrm>
            <a:off x="7635039" y="4689825"/>
            <a:ext cx="572635"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404225" cy="4708981"/>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mCRCの肝転移を有する患者における一次治療としてのFOLFOX(±ベバシズマブ)＋SIRT*併用療法の有効性および安全性を評価すること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561975" lvl="1" indent="-309563">
              <a:spcBef>
                <a:spcPts val="0"/>
              </a:spcBef>
              <a:spcAft>
                <a:spcPts val="22800"/>
              </a:spcAft>
              <a:buClr>
                <a:srgbClr val="043882"/>
              </a:buClr>
              <a:buFont typeface="Arial" panose="020B0604020202020204" pitchFamily="34" charset="0"/>
              <a:buChar char="–"/>
            </a:pPr>
            <a:endParaRPr lang="en-GB" dirty="0">
              <a:solidFill>
                <a:srgbClr val="4D4D4D"/>
              </a:solidFill>
            </a:endParaRPr>
          </a:p>
        </p:txBody>
      </p:sp>
      <p:sp>
        <p:nvSpPr>
          <p:cNvPr id="6" name="Title 5"/>
          <p:cNvSpPr>
            <a:spLocks noGrp="1"/>
          </p:cNvSpPr>
          <p:nvPr>
            <p:ph type="title"/>
          </p:nvPr>
        </p:nvSpPr>
        <p:spPr>
          <a:xfrm>
            <a:off x="365124" y="179614"/>
            <a:ext cx="8310703" cy="807720"/>
          </a:xfrm>
        </p:spPr>
        <p:txBody>
          <a:bodyPr/>
          <a:lstStyle/>
          <a:p>
            <a:r>
              <a:rPr lang="ja-JP" sz="1800" b="1" i="0" dirty="0" smtClean="0">
                <a:solidFill>
                  <a:srgbClr val="043882"/>
                </a:solidFill>
                <a:ea typeface="MS UI Gothic" pitchFamily="18" charset="0"/>
              </a:rPr>
              <a:t>3502: SIRFLOX: 転移性結腸直腸癌(mCRC)を有する患者における一次治療としてのmFOLFOX6 ±ベバシズマブ(bev)について、mFOLFOX6 +選択的内部放射線療法(SIRT) ± bev療法との比較を行う、無作為化、第III相試験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Gibbs P, et al</a:t>
            </a:r>
          </a:p>
        </p:txBody>
      </p:sp>
      <p:sp>
        <p:nvSpPr>
          <p:cNvPr id="7" name="Text Placeholder 6"/>
          <p:cNvSpPr>
            <a:spLocks noGrp="1"/>
          </p:cNvSpPr>
          <p:nvPr>
            <p:ph type="body" sz="quarter" idx="10"/>
          </p:nvPr>
        </p:nvSpPr>
        <p:spPr>
          <a:xfrm>
            <a:off x="365125" y="6096000"/>
            <a:ext cx="4490959" cy="487363"/>
          </a:xfrm>
        </p:spPr>
        <p:txBody>
          <a:bodyPr/>
          <a:lstStyle/>
          <a:p>
            <a:r>
              <a:rPr lang="ja-JP" sz="1200" b="0" i="0" dirty="0" smtClean="0">
                <a:solidFill>
                  <a:srgbClr val="4D4D4D"/>
                </a:solidFill>
                <a:ea typeface="MS UI Gothic" pitchFamily="18" charset="0"/>
              </a:rPr>
              <a:t>*イットリウム-90標識マイクロスフェア（サイクル1で1回投与）を用いた、肝腫瘍を標的とする照射療法</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Gibbs et al. J Clin Oncol 2015; 33 (suppl): abstr 3502</a:t>
            </a:r>
          </a:p>
        </p:txBody>
      </p:sp>
      <p:sp>
        <p:nvSpPr>
          <p:cNvPr id="25" name="Oval 14"/>
          <p:cNvSpPr>
            <a:spLocks noChangeArrowheads="1"/>
          </p:cNvSpPr>
          <p:nvPr/>
        </p:nvSpPr>
        <p:spPr bwMode="auto">
          <a:xfrm>
            <a:off x="4272489" y="33616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800" b="1" i="0" dirty="0" smtClean="0">
                <a:solidFill>
                  <a:srgbClr val="043882"/>
                </a:solidFill>
                <a:ea typeface="MS UI Gothic" pitchFamily="18" charset="0"/>
              </a:rPr>
              <a:t>R</a:t>
            </a:r>
          </a:p>
          <a:p>
            <a:pPr algn="ctr"/>
            <a:r>
              <a:rPr lang="ja-JP" sz="1800" b="1" i="0" dirty="0" smtClean="0">
                <a:solidFill>
                  <a:srgbClr val="043882"/>
                </a:solidFill>
                <a:ea typeface="MS UI Gothic" pitchFamily="18" charset="0"/>
              </a:rPr>
              <a:t>1:1</a:t>
            </a:r>
          </a:p>
        </p:txBody>
      </p:sp>
      <p:cxnSp>
        <p:nvCxnSpPr>
          <p:cNvPr id="27" name="AutoShape 15"/>
          <p:cNvCxnSpPr>
            <a:cxnSpLocks noChangeShapeType="1"/>
            <a:stCxn id="25" idx="0"/>
            <a:endCxn id="37" idx="1"/>
          </p:cNvCxnSpPr>
          <p:nvPr/>
        </p:nvCxnSpPr>
        <p:spPr bwMode="auto">
          <a:xfrm rot="5400000" flipH="1" flipV="1">
            <a:off x="4512060" y="2718424"/>
            <a:ext cx="695484" cy="591031"/>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p:cNvCxnSpPr>
          <p:nvPr/>
        </p:nvCxnSpPr>
        <p:spPr bwMode="auto">
          <a:xfrm rot="16200000" flipH="1">
            <a:off x="4520274" y="4014353"/>
            <a:ext cx="720000" cy="631975"/>
          </a:xfrm>
          <a:prstGeom prst="bentConnector2">
            <a:avLst/>
          </a:prstGeom>
          <a:noFill/>
          <a:ln w="57150">
            <a:solidFill>
              <a:schemeClr val="bg2">
                <a:lumMod val="60000"/>
                <a:lumOff val="40000"/>
              </a:schemeClr>
            </a:solidFill>
            <a:round/>
            <a:headEnd/>
            <a:tailEnd type="triangle" w="med" len="med"/>
          </a:ln>
        </p:spPr>
      </p:cxnSp>
      <p:cxnSp>
        <p:nvCxnSpPr>
          <p:cNvPr id="32" name="AutoShape 19"/>
          <p:cNvCxnSpPr>
            <a:cxnSpLocks noChangeShapeType="1"/>
          </p:cNvCxnSpPr>
          <p:nvPr/>
        </p:nvCxnSpPr>
        <p:spPr bwMode="auto">
          <a:xfrm>
            <a:off x="3150352" y="3653781"/>
            <a:ext cx="1122137" cy="0"/>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155318" y="2192512"/>
            <a:ext cx="2754690" cy="94736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治療群1: SIRT* + mFOLFOX6 ±</a:t>
            </a:r>
            <a:endParaRPr lang="en-US" altLang="ja-JP" sz="1800" b="0" i="0" dirty="0" smtClean="0">
              <a:solidFill>
                <a:srgbClr val="FFFFFF"/>
              </a:solidFill>
              <a:ea typeface="MS UI Gothic" pitchFamily="18" charset="0"/>
            </a:endParaRPr>
          </a:p>
          <a:p>
            <a:pPr algn="ctr" defTabSz="892175" eaLnBrk="0" hangingPunct="0"/>
            <a:r>
              <a:rPr lang="ja-JP" sz="1800" b="0" i="0" dirty="0" smtClean="0">
                <a:solidFill>
                  <a:srgbClr val="FFFFFF"/>
                </a:solidFill>
                <a:ea typeface="MS UI Gothic" pitchFamily="18" charset="0"/>
              </a:rPr>
              <a:t>ベバシズマブ(n=267)</a:t>
            </a:r>
          </a:p>
        </p:txBody>
      </p:sp>
      <p:sp>
        <p:nvSpPr>
          <p:cNvPr id="41" name="AutoShape 8"/>
          <p:cNvSpPr>
            <a:spLocks noChangeArrowheads="1"/>
          </p:cNvSpPr>
          <p:nvPr/>
        </p:nvSpPr>
        <p:spPr bwMode="auto">
          <a:xfrm>
            <a:off x="5155318" y="4235157"/>
            <a:ext cx="2754690" cy="947587"/>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治療群2: mFOLFOX6 ±ベバシズマブ(n=263)</a:t>
            </a:r>
          </a:p>
        </p:txBody>
      </p:sp>
      <p:sp>
        <p:nvSpPr>
          <p:cNvPr id="43" name="Rectangle 9"/>
          <p:cNvSpPr txBox="1">
            <a:spLocks noChangeArrowheads="1"/>
          </p:cNvSpPr>
          <p:nvPr/>
        </p:nvSpPr>
        <p:spPr>
          <a:xfrm>
            <a:off x="373833" y="5236702"/>
            <a:ext cx="4130676" cy="980677"/>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PFS</a:t>
            </a:r>
          </a:p>
        </p:txBody>
      </p:sp>
      <p:sp>
        <p:nvSpPr>
          <p:cNvPr id="48" name="AutoShape 9"/>
          <p:cNvSpPr>
            <a:spLocks noChangeArrowheads="1"/>
          </p:cNvSpPr>
          <p:nvPr/>
        </p:nvSpPr>
        <p:spPr bwMode="auto">
          <a:xfrm>
            <a:off x="374939" y="2397456"/>
            <a:ext cx="3568315" cy="2529259"/>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切除不能のmCRC</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WHO基準によるPSスコアが0～1</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CT施行歴なし</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転移は肝臓のみ、または主に肝臓に認められる</a:t>
            </a:r>
          </a:p>
          <a:p>
            <a:pPr defTabSz="892175" eaLnBrk="0" hangingPunct="0">
              <a:spcAft>
                <a:spcPct val="30000"/>
              </a:spcAft>
            </a:pPr>
            <a:r>
              <a:rPr lang="ja-JP" sz="1800" b="0" i="0" dirty="0" smtClean="0">
                <a:solidFill>
                  <a:srgbClr val="043882"/>
                </a:solidFill>
                <a:ea typeface="MS UI Gothic" pitchFamily="18" charset="0"/>
              </a:rPr>
              <a:t>(n=530)</a:t>
            </a:r>
          </a:p>
        </p:txBody>
      </p:sp>
      <p:sp>
        <p:nvSpPr>
          <p:cNvPr id="36" name="Content Placeholder 26"/>
          <p:cNvSpPr txBox="1">
            <a:spLocks/>
          </p:cNvSpPr>
          <p:nvPr/>
        </p:nvSpPr>
        <p:spPr bwMode="auto">
          <a:xfrm>
            <a:off x="5155318" y="3192440"/>
            <a:ext cx="4419600" cy="905977"/>
          </a:xfrm>
          <a:prstGeom prst="rect">
            <a:avLst/>
          </a:prstGeom>
          <a:noFill/>
          <a:ln w="9525">
            <a:noFill/>
            <a:miter lim="800000"/>
            <a:headEnd/>
            <a:tailEnd/>
          </a:ln>
        </p:spPr>
        <p:txBody>
          <a:bodyPr/>
          <a:lstStyle/>
          <a:p>
            <a:pPr marL="190500" indent="-190500">
              <a:lnSpc>
                <a:spcPts val="1500"/>
              </a:lnSpc>
              <a:spcBef>
                <a:spcPts val="0"/>
              </a:spcBef>
              <a:spcAft>
                <a:spcPts val="0"/>
              </a:spcAft>
              <a:defRPr/>
            </a:pPr>
            <a:r>
              <a:rPr lang="ja-JP" sz="1400" b="1" i="0" dirty="0" smtClean="0">
                <a:solidFill>
                  <a:srgbClr val="043882"/>
                </a:solidFill>
                <a:ea typeface="MS UI Gothic" pitchFamily="18" charset="0"/>
              </a:rPr>
              <a:t>層別化</a:t>
            </a:r>
          </a:p>
          <a:p>
            <a:pPr marL="203200" indent="-203200">
              <a:lnSpc>
                <a:spcPts val="15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肝外病変の存在</a:t>
            </a:r>
          </a:p>
          <a:p>
            <a:pPr marL="203200" indent="-203200">
              <a:lnSpc>
                <a:spcPts val="15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肝転移の程度</a:t>
            </a:r>
          </a:p>
          <a:p>
            <a:pPr marL="203200" indent="-203200">
              <a:lnSpc>
                <a:spcPts val="15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ベバシズマブによる治療</a:t>
            </a:r>
          </a:p>
          <a:p>
            <a:pPr marL="203200" indent="-203200">
              <a:lnSpc>
                <a:spcPts val="1500"/>
              </a:lnSpc>
              <a:spcBef>
                <a:spcPts val="0"/>
              </a:spcBef>
              <a:spcAft>
                <a:spcPts val="0"/>
              </a:spcAft>
              <a:buFont typeface="Arial" pitchFamily="34" charset="0"/>
              <a:buChar char="•"/>
              <a:defRPr/>
            </a:pPr>
            <a:r>
              <a:rPr lang="ja-JP" sz="1400" b="0" i="0" dirty="0" smtClean="0">
                <a:solidFill>
                  <a:srgbClr val="4D4D4D"/>
                </a:solidFill>
                <a:ea typeface="MS UI Gothic" pitchFamily="18" charset="0"/>
              </a:rPr>
              <a:t>治験実施施設 </a:t>
            </a:r>
          </a:p>
        </p:txBody>
      </p:sp>
      <p:sp>
        <p:nvSpPr>
          <p:cNvPr id="22" name="AutoShape 12"/>
          <p:cNvSpPr>
            <a:spLocks noChangeArrowheads="1"/>
          </p:cNvSpPr>
          <p:nvPr/>
        </p:nvSpPr>
        <p:spPr bwMode="auto">
          <a:xfrm>
            <a:off x="8207674" y="239404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24" name="AutoShape 12"/>
          <p:cNvSpPr>
            <a:spLocks noChangeArrowheads="1"/>
          </p:cNvSpPr>
          <p:nvPr/>
        </p:nvSpPr>
        <p:spPr bwMode="auto">
          <a:xfrm>
            <a:off x="8207674" y="442550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29" name="Rectangle 9"/>
          <p:cNvSpPr txBox="1">
            <a:spLocks noChangeArrowheads="1"/>
          </p:cNvSpPr>
          <p:nvPr/>
        </p:nvSpPr>
        <p:spPr>
          <a:xfrm>
            <a:off x="4708524" y="5236702"/>
            <a:ext cx="4130676" cy="980677"/>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肝転移病変からみたPFS、ORR、肝切除率、安全性</a:t>
            </a:r>
          </a:p>
        </p:txBody>
      </p:sp>
    </p:spTree>
    <p:extLst>
      <p:ext uri="{BB962C8B-B14F-4D97-AF65-F5344CB8AC3E}">
        <p14:creationId xmlns:p14="http://schemas.microsoft.com/office/powerpoint/2010/main" xmlns="" val="2365038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116080"/>
            <a:ext cx="8621712" cy="5424562"/>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lvl="1"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mPFS（病変部位を問わない）: 10.7 vs. 10.2ヶ月間（治療群1 vs. 治療群2）（HR 0.93[95%CI 0.77, 1.12]; p=0.43）</a:t>
            </a:r>
            <a:r>
              <a:rPr lang="en" sz="1600" dirty="0" smtClean="0"/>
              <a:t/>
            </a:r>
            <a:br>
              <a:rPr lang="en" sz="1600" dirty="0" smtClean="0"/>
            </a:br>
            <a:endParaRPr lang="en" sz="1600" dirty="0" smtClean="0"/>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Aft>
                <a:spcPts val="600"/>
              </a:spcAft>
              <a:buClr>
                <a:srgbClr val="043882"/>
              </a:buClr>
              <a:buFont typeface="Arial" panose="020B0604020202020204" pitchFamily="34" charset="0"/>
              <a:buChar char="•"/>
            </a:pPr>
            <a:endParaRPr lang="en-GB" sz="1600" spc="-10" dirty="0" smtClean="0">
              <a:solidFill>
                <a:srgbClr val="4D4D4D"/>
              </a:solidFill>
            </a:endParaRPr>
          </a:p>
          <a:p>
            <a:pPr marL="285750" lvl="1" indent="-285750">
              <a:spcBef>
                <a:spcPts val="60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グレード3以上のAEの発生率は、治療群1および治療群2において、それぞれ85.4%および73.4%となっていた。発生率について治療群1および治療群2間に有意差が認められたAEは、次の通りであった：好中球減少症(40.7 vs. 28.5%)；発熱性好中球減少症(6.1 vs. 1.9%)；および、血小板減少症(9.8 vs. 2.6%)</a:t>
            </a:r>
          </a:p>
          <a:p>
            <a:pPr>
              <a:spcBef>
                <a:spcPts val="300"/>
              </a:spcBef>
              <a:buClr>
                <a:srgbClr val="043882"/>
              </a:buClr>
            </a:pPr>
            <a:r>
              <a:rPr lang="ja-JP" sz="1600" b="1" i="0" dirty="0" smtClean="0">
                <a:solidFill>
                  <a:srgbClr val="4D4D4D"/>
                </a:solidFill>
                <a:ea typeface="MS UI Gothic" pitchFamily="18" charset="0"/>
              </a:rPr>
              <a:t>結論</a:t>
            </a:r>
          </a:p>
          <a:p>
            <a:pPr marL="285750" lvl="1" indent="-285750">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mCRC患者において、肝転移は主要な病変部位および死因となっている</a:t>
            </a:r>
          </a:p>
          <a:p>
            <a:pPr marL="285750" lvl="1" indent="-285750">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主に肝臓への転移が認められる患者では、SIRT</a:t>
            </a:r>
            <a:r>
              <a:rPr lang="ja-JP" sz="1600" b="0" i="0" baseline="30000" dirty="0" smtClean="0">
                <a:solidFill>
                  <a:srgbClr val="4D4D4D"/>
                </a:solidFill>
                <a:ea typeface="MS UI Gothic" pitchFamily="18" charset="0"/>
              </a:rPr>
              <a:t>†</a:t>
            </a:r>
            <a:r>
              <a:rPr lang="ja-JP" sz="1600" b="1" i="0" dirty="0" smtClean="0">
                <a:solidFill>
                  <a:srgbClr val="4D4D4D"/>
                </a:solidFill>
                <a:ea typeface="MS UI Gothic" pitchFamily="18" charset="0"/>
              </a:rPr>
              <a:t>をFOLFOX(±ベバシズマブ)と併用しても、全体的なPFSの改善は認められなかったが、肝転移病変からみたPFSおよびORRについては改善がみられ、安全性プロファイルは容認可能なものとなっていた</a:t>
            </a:r>
          </a:p>
        </p:txBody>
      </p:sp>
      <p:sp>
        <p:nvSpPr>
          <p:cNvPr id="6" name="Title 5"/>
          <p:cNvSpPr>
            <a:spLocks noGrp="1"/>
          </p:cNvSpPr>
          <p:nvPr>
            <p:ph type="title"/>
          </p:nvPr>
        </p:nvSpPr>
        <p:spPr>
          <a:xfrm>
            <a:off x="365123" y="179614"/>
            <a:ext cx="8332649" cy="807720"/>
          </a:xfrm>
        </p:spPr>
        <p:txBody>
          <a:bodyPr/>
          <a:lstStyle/>
          <a:p>
            <a:r>
              <a:rPr lang="ja-JP" sz="1800" b="1" i="0" dirty="0" smtClean="0">
                <a:solidFill>
                  <a:srgbClr val="043882"/>
                </a:solidFill>
                <a:ea typeface="MS UI Gothic" pitchFamily="18" charset="0"/>
              </a:rPr>
              <a:t>3502: SIRFLOX: 転移性結腸直腸癌(mCRC)を有する患者における一次治療としてのmFOLFOX6 ±ベバシズマブ(bev)について、mFOLFOX6 +選択的内部放射線療法(SIRT) ± bev療法との比較を行う、無作為化、第III相試験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Gibbs P, et al</a:t>
            </a:r>
          </a:p>
        </p:txBody>
      </p:sp>
      <p:sp>
        <p:nvSpPr>
          <p:cNvPr id="7" name="Text Placeholder 6"/>
          <p:cNvSpPr>
            <a:spLocks noGrp="1"/>
          </p:cNvSpPr>
          <p:nvPr>
            <p:ph type="body" sz="quarter" idx="10"/>
          </p:nvPr>
        </p:nvSpPr>
        <p:spPr>
          <a:xfrm>
            <a:off x="365125" y="6455392"/>
            <a:ext cx="4130675" cy="182563"/>
          </a:xfrm>
        </p:spPr>
        <p:txBody>
          <a:bodyPr/>
          <a:lstStyle/>
          <a:p>
            <a:r>
              <a:rPr lang="en-US" sz="1100" dirty="0" smtClean="0">
                <a:solidFill>
                  <a:srgbClr val="363636"/>
                </a:solidFill>
              </a:rPr>
              <a:t> </a:t>
            </a:r>
            <a:endParaRPr lang="en-US" sz="1100" dirty="0">
              <a:solidFill>
                <a:srgbClr val="363636"/>
              </a:solidFill>
            </a:endParaRPr>
          </a:p>
        </p:txBody>
      </p:sp>
      <p:sp>
        <p:nvSpPr>
          <p:cNvPr id="2" name="TextBox 1"/>
          <p:cNvSpPr txBox="1"/>
          <p:nvPr/>
        </p:nvSpPr>
        <p:spPr>
          <a:xfrm>
            <a:off x="1276954" y="1913372"/>
            <a:ext cx="1851789" cy="369332"/>
          </a:xfrm>
          <a:prstGeom prst="rect">
            <a:avLst/>
          </a:prstGeom>
          <a:noFill/>
        </p:spPr>
        <p:txBody>
          <a:bodyPr wrap="none" rtlCol="0">
            <a:spAutoFit/>
          </a:bodyPr>
          <a:lstStyle/>
          <a:p>
            <a:r>
              <a:rPr lang="ja-JP" sz="1800" b="1" i="0" dirty="0" smtClean="0">
                <a:solidFill>
                  <a:srgbClr val="4D4D4D"/>
                </a:solidFill>
                <a:ea typeface="MS UI Gothic" pitchFamily="18" charset="0"/>
              </a:rPr>
              <a:t>肝転移病変からみたPFS</a:t>
            </a:r>
          </a:p>
        </p:txBody>
      </p:sp>
      <p:graphicFrame>
        <p:nvGraphicFramePr>
          <p:cNvPr id="10" name="Group 88"/>
          <p:cNvGraphicFramePr>
            <a:graphicFrameLocks noGrp="1"/>
          </p:cNvGraphicFramePr>
          <p:nvPr>
            <p:extLst>
              <p:ext uri="{D42A27DB-BD31-4B8C-83A1-F6EECF244321}">
                <p14:modId xmlns:p14="http://schemas.microsoft.com/office/powerpoint/2010/main" xmlns="" val="837577941"/>
              </p:ext>
            </p:extLst>
          </p:nvPr>
        </p:nvGraphicFramePr>
        <p:xfrm>
          <a:off x="4536744" y="2228433"/>
          <a:ext cx="4359280" cy="1524000"/>
        </p:xfrm>
        <a:graphic>
          <a:graphicData uri="http://schemas.openxmlformats.org/drawingml/2006/table">
            <a:tbl>
              <a:tblPr firstRow="1">
                <a:tableStyleId>{69012ECD-51FC-41F1-AA8D-1B2483CD663E}</a:tableStyleId>
              </a:tblPr>
              <a:tblGrid>
                <a:gridCol w="886156"/>
                <a:gridCol w="832314"/>
                <a:gridCol w="880270"/>
                <a:gridCol w="880270"/>
                <a:gridCol w="880270"/>
              </a:tblGrid>
              <a:tr h="2936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dirty="0" smtClean="0">
                          <a:solidFill>
                            <a:srgbClr val="FFFFFF"/>
                          </a:solidFill>
                          <a:ea typeface="MS UI Gothic" pitchFamily="18" charset="0"/>
                        </a:rPr>
                        <a:t>あらゆる部位</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ja-JP" sz="1400" b="1" i="0" dirty="0" smtClean="0">
                          <a:solidFill>
                            <a:srgbClr val="FFFFFF"/>
                          </a:solidFill>
                          <a:ea typeface="MS UI Gothic" pitchFamily="18" charset="0"/>
                        </a:rPr>
                        <a:t>肝臓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67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治療群1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治療群2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治療群1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治療群2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3671">
                <a:tc>
                  <a:txBody>
                    <a:bodyPr/>
                    <a:lstStyle/>
                    <a:p>
                      <a:r>
                        <a:rPr lang="ja-JP" sz="1400" b="1" i="0"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76.4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68.1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78.7*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3671">
                <a:tc>
                  <a:txBody>
                    <a:bodyPr/>
                    <a:lstStyle/>
                    <a:p>
                      <a:pPr marL="180000"/>
                      <a:r>
                        <a:rPr lang="ja-JP" sz="1400" b="1" i="0"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71.9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66.5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ja-JP" sz="1400" b="0" i="0" dirty="0" smtClean="0">
                          <a:solidFill>
                            <a:srgbClr val="4D4D4D"/>
                          </a:solidFill>
                          <a:ea typeface="MS UI Gothic" pitchFamily="18" charset="0"/>
                        </a:rPr>
                        <a:t>72.7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93671">
                <a:tc>
                  <a:txBody>
                    <a:bodyPr/>
                    <a:lstStyle/>
                    <a:p>
                      <a:pPr marL="180000"/>
                      <a:r>
                        <a:rPr lang="ja-JP" sz="1400" b="1" i="0"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ja-JP" sz="1400" b="0" i="0" dirty="0" smtClean="0">
                          <a:solidFill>
                            <a:srgbClr val="4D4D4D"/>
                          </a:solidFill>
                          <a:ea typeface="MS UI Gothic" pitchFamily="18" charset="0"/>
                        </a:rPr>
                        <a:t>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11" name="Text Placeholder 6"/>
          <p:cNvSpPr txBox="1">
            <a:spLocks/>
          </p:cNvSpPr>
          <p:nvPr/>
        </p:nvSpPr>
        <p:spPr bwMode="auto">
          <a:xfrm>
            <a:off x="365125" y="6150592"/>
            <a:ext cx="4490959"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l" rtl="0" fontAlgn="base">
              <a:spcBef>
                <a:spcPts val="0"/>
              </a:spcBef>
              <a:spcAft>
                <a:spcPts val="400"/>
              </a:spcAft>
              <a:buClr>
                <a:schemeClr val="bg1"/>
              </a:buClr>
              <a:buSzPct val="110000"/>
              <a:buNone/>
              <a:defRPr sz="12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ja-JP" sz="1100" b="0" i="0" dirty="0" smtClean="0">
                <a:solidFill>
                  <a:srgbClr val="4D4D4D"/>
                </a:solidFill>
                <a:ea typeface="MS UI Gothic" pitchFamily="18" charset="0"/>
              </a:rPr>
              <a:t>*p&lt;0.05（治療群2との比較において）</a:t>
            </a:r>
          </a:p>
        </p:txBody>
      </p:sp>
      <p:grpSp>
        <p:nvGrpSpPr>
          <p:cNvPr id="13" name="Group 12"/>
          <p:cNvGrpSpPr/>
          <p:nvPr/>
        </p:nvGrpSpPr>
        <p:grpSpPr>
          <a:xfrm>
            <a:off x="108387" y="2174462"/>
            <a:ext cx="4500936" cy="2032278"/>
            <a:chOff x="149331" y="2419685"/>
            <a:chExt cx="4500936" cy="2032278"/>
          </a:xfrm>
        </p:grpSpPr>
        <p:sp>
          <p:nvSpPr>
            <p:cNvPr id="15" name="Text Box 62"/>
            <p:cNvSpPr txBox="1">
              <a:spLocks noChangeArrowheads="1"/>
            </p:cNvSpPr>
            <p:nvPr/>
          </p:nvSpPr>
          <p:spPr bwMode="auto">
            <a:xfrm rot="16200000">
              <a:off x="-133439" y="3162427"/>
              <a:ext cx="7809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i="0" dirty="0" smtClean="0">
                  <a:solidFill>
                    <a:srgbClr val="4D4D4D"/>
                  </a:solidFill>
                  <a:ea typeface="MS UI Gothic" pitchFamily="18" charset="0"/>
                </a:rPr>
                <a:t>肝転移の確率</a:t>
              </a:r>
            </a:p>
          </p:txBody>
        </p:sp>
        <p:sp>
          <p:nvSpPr>
            <p:cNvPr id="17" name="Text Box 103"/>
            <p:cNvSpPr txBox="1">
              <a:spLocks noChangeArrowheads="1"/>
            </p:cNvSpPr>
            <p:nvPr/>
          </p:nvSpPr>
          <p:spPr bwMode="auto">
            <a:xfrm>
              <a:off x="1464427" y="4236519"/>
              <a:ext cx="1582484"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i="0" dirty="0" smtClean="0">
                  <a:solidFill>
                    <a:srgbClr val="4D4D4D"/>
                  </a:solidFill>
                  <a:ea typeface="MS UI Gothic" pitchFamily="18" charset="0"/>
                </a:rPr>
                <a:t>無作為化からの経過期間(ヶ月間)</a:t>
              </a:r>
            </a:p>
          </p:txBody>
        </p:sp>
        <p:sp>
          <p:nvSpPr>
            <p:cNvPr id="18" name="Text Box 105"/>
            <p:cNvSpPr txBox="1">
              <a:spLocks noChangeArrowheads="1"/>
            </p:cNvSpPr>
            <p:nvPr/>
          </p:nvSpPr>
          <p:spPr bwMode="auto">
            <a:xfrm>
              <a:off x="302281" y="329451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0.3</a:t>
              </a:r>
            </a:p>
          </p:txBody>
        </p:sp>
        <p:sp>
          <p:nvSpPr>
            <p:cNvPr id="19" name="Text Box 106"/>
            <p:cNvSpPr txBox="1">
              <a:spLocks noChangeArrowheads="1"/>
            </p:cNvSpPr>
            <p:nvPr/>
          </p:nvSpPr>
          <p:spPr bwMode="auto">
            <a:xfrm>
              <a:off x="302281" y="3071807"/>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0.4</a:t>
              </a:r>
            </a:p>
          </p:txBody>
        </p:sp>
        <p:sp>
          <p:nvSpPr>
            <p:cNvPr id="20" name="Text Box 107"/>
            <p:cNvSpPr txBox="1">
              <a:spLocks noChangeArrowheads="1"/>
            </p:cNvSpPr>
            <p:nvPr/>
          </p:nvSpPr>
          <p:spPr bwMode="auto">
            <a:xfrm>
              <a:off x="302281" y="285862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0.5</a:t>
              </a:r>
            </a:p>
          </p:txBody>
        </p:sp>
        <p:sp>
          <p:nvSpPr>
            <p:cNvPr id="21" name="Text Box 108"/>
            <p:cNvSpPr txBox="1">
              <a:spLocks noChangeArrowheads="1"/>
            </p:cNvSpPr>
            <p:nvPr/>
          </p:nvSpPr>
          <p:spPr bwMode="auto">
            <a:xfrm>
              <a:off x="302281" y="2647049"/>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0.6</a:t>
              </a:r>
            </a:p>
          </p:txBody>
        </p:sp>
        <p:sp>
          <p:nvSpPr>
            <p:cNvPr id="22" name="Text Box 109"/>
            <p:cNvSpPr txBox="1">
              <a:spLocks noChangeArrowheads="1"/>
            </p:cNvSpPr>
            <p:nvPr/>
          </p:nvSpPr>
          <p:spPr bwMode="auto">
            <a:xfrm>
              <a:off x="302281" y="241968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0.7</a:t>
              </a:r>
            </a:p>
          </p:txBody>
        </p:sp>
        <p:sp>
          <p:nvSpPr>
            <p:cNvPr id="23" name="Text Box 113"/>
            <p:cNvSpPr txBox="1">
              <a:spLocks noChangeArrowheads="1"/>
            </p:cNvSpPr>
            <p:nvPr/>
          </p:nvSpPr>
          <p:spPr bwMode="auto">
            <a:xfrm>
              <a:off x="302281" y="3494845"/>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0.2</a:t>
              </a:r>
            </a:p>
          </p:txBody>
        </p:sp>
        <p:sp>
          <p:nvSpPr>
            <p:cNvPr id="24" name="Text Box 114"/>
            <p:cNvSpPr txBox="1">
              <a:spLocks noChangeArrowheads="1"/>
            </p:cNvSpPr>
            <p:nvPr/>
          </p:nvSpPr>
          <p:spPr bwMode="auto">
            <a:xfrm>
              <a:off x="302281" y="3707762"/>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0.1</a:t>
              </a:r>
            </a:p>
          </p:txBody>
        </p:sp>
        <p:sp>
          <p:nvSpPr>
            <p:cNvPr id="25" name="Text Box 115"/>
            <p:cNvSpPr txBox="1">
              <a:spLocks noChangeArrowheads="1"/>
            </p:cNvSpPr>
            <p:nvPr/>
          </p:nvSpPr>
          <p:spPr bwMode="auto">
            <a:xfrm>
              <a:off x="302282" y="3943483"/>
              <a:ext cx="328936"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800" b="1" i="0" dirty="0" smtClean="0">
                  <a:solidFill>
                    <a:srgbClr val="4D4D4D"/>
                  </a:solidFill>
                  <a:ea typeface="MS UI Gothic" pitchFamily="18" charset="0"/>
                </a:rPr>
                <a:t>0.0</a:t>
              </a:r>
            </a:p>
          </p:txBody>
        </p:sp>
        <p:sp>
          <p:nvSpPr>
            <p:cNvPr id="26" name="Freeform 144"/>
            <p:cNvSpPr>
              <a:spLocks/>
            </p:cNvSpPr>
            <p:nvPr/>
          </p:nvSpPr>
          <p:spPr bwMode="auto">
            <a:xfrm>
              <a:off x="663343" y="2519260"/>
              <a:ext cx="3174576" cy="152859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158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7" name="Line 148"/>
            <p:cNvSpPr>
              <a:spLocks noChangeShapeType="1"/>
            </p:cNvSpPr>
            <p:nvPr/>
          </p:nvSpPr>
          <p:spPr bwMode="auto">
            <a:xfrm>
              <a:off x="639530" y="2531538"/>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8" name="Line 149"/>
            <p:cNvSpPr>
              <a:spLocks noChangeShapeType="1"/>
            </p:cNvSpPr>
            <p:nvPr/>
          </p:nvSpPr>
          <p:spPr bwMode="auto">
            <a:xfrm>
              <a:off x="639530" y="4050796"/>
              <a:ext cx="2251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29" name="Line 150"/>
            <p:cNvSpPr>
              <a:spLocks noChangeShapeType="1"/>
            </p:cNvSpPr>
            <p:nvPr/>
          </p:nvSpPr>
          <p:spPr bwMode="auto">
            <a:xfrm>
              <a:off x="639530" y="3815484"/>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0" name="Line 151"/>
            <p:cNvSpPr>
              <a:spLocks noChangeShapeType="1"/>
            </p:cNvSpPr>
            <p:nvPr/>
          </p:nvSpPr>
          <p:spPr bwMode="auto">
            <a:xfrm>
              <a:off x="639530" y="3602567"/>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1" name="Line 152"/>
            <p:cNvSpPr>
              <a:spLocks noChangeShapeType="1"/>
            </p:cNvSpPr>
            <p:nvPr/>
          </p:nvSpPr>
          <p:spPr bwMode="auto">
            <a:xfrm>
              <a:off x="639530" y="3380104"/>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2" name="Line 153"/>
            <p:cNvSpPr>
              <a:spLocks noChangeShapeType="1"/>
            </p:cNvSpPr>
            <p:nvPr/>
          </p:nvSpPr>
          <p:spPr bwMode="auto">
            <a:xfrm>
              <a:off x="639530" y="3179529"/>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3" name="Line 154"/>
            <p:cNvSpPr>
              <a:spLocks noChangeShapeType="1"/>
            </p:cNvSpPr>
            <p:nvPr/>
          </p:nvSpPr>
          <p:spPr bwMode="auto">
            <a:xfrm>
              <a:off x="639530" y="2966347"/>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4" name="Line 155"/>
            <p:cNvSpPr>
              <a:spLocks noChangeShapeType="1"/>
            </p:cNvSpPr>
            <p:nvPr/>
          </p:nvSpPr>
          <p:spPr bwMode="auto">
            <a:xfrm>
              <a:off x="639530" y="2754771"/>
              <a:ext cx="2251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800">
                <a:solidFill>
                  <a:srgbClr val="4D4D4D"/>
                </a:solidFill>
                <a:latin typeface="Arial" panose="020B0604020202020204" pitchFamily="34" charset="0"/>
                <a:cs typeface="Arial" panose="020B0604020202020204" pitchFamily="34" charset="0"/>
              </a:endParaRPr>
            </a:p>
          </p:txBody>
        </p:sp>
        <p:sp>
          <p:nvSpPr>
            <p:cNvPr id="35" name="Line 163"/>
            <p:cNvSpPr>
              <a:spLocks noChangeShapeType="1"/>
            </p:cNvSpPr>
            <p:nvPr/>
          </p:nvSpPr>
          <p:spPr bwMode="auto">
            <a:xfrm flipV="1">
              <a:off x="662045"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6" name="Line 164"/>
            <p:cNvSpPr>
              <a:spLocks noChangeShapeType="1"/>
            </p:cNvSpPr>
            <p:nvPr/>
          </p:nvSpPr>
          <p:spPr bwMode="auto">
            <a:xfrm flipV="1">
              <a:off x="1327296"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7" name="Line 165"/>
            <p:cNvSpPr>
              <a:spLocks noChangeShapeType="1"/>
            </p:cNvSpPr>
            <p:nvPr/>
          </p:nvSpPr>
          <p:spPr bwMode="auto">
            <a:xfrm>
              <a:off x="1952029"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8" name="Line 166"/>
            <p:cNvSpPr>
              <a:spLocks noChangeShapeType="1"/>
            </p:cNvSpPr>
            <p:nvPr/>
          </p:nvSpPr>
          <p:spPr bwMode="auto">
            <a:xfrm>
              <a:off x="2571475"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39" name="Line 167"/>
            <p:cNvSpPr>
              <a:spLocks noChangeShapeType="1"/>
            </p:cNvSpPr>
            <p:nvPr/>
          </p:nvSpPr>
          <p:spPr bwMode="auto">
            <a:xfrm>
              <a:off x="3204561"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0" name="Line 168"/>
            <p:cNvSpPr>
              <a:spLocks noChangeShapeType="1"/>
            </p:cNvSpPr>
            <p:nvPr/>
          </p:nvSpPr>
          <p:spPr bwMode="auto">
            <a:xfrm>
              <a:off x="3836798" y="4050796"/>
              <a:ext cx="0" cy="5030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800">
                <a:solidFill>
                  <a:srgbClr val="4D4D4D"/>
                </a:solidFill>
                <a:latin typeface="Arial" panose="020B0604020202020204" pitchFamily="34" charset="0"/>
                <a:cs typeface="Arial" panose="020B0604020202020204" pitchFamily="34" charset="0"/>
              </a:endParaRPr>
            </a:p>
          </p:txBody>
        </p:sp>
        <p:sp>
          <p:nvSpPr>
            <p:cNvPr id="41" name="Text Box 88"/>
            <p:cNvSpPr txBox="1">
              <a:spLocks noChangeArrowheads="1"/>
            </p:cNvSpPr>
            <p:nvPr/>
          </p:nvSpPr>
          <p:spPr bwMode="auto">
            <a:xfrm>
              <a:off x="544144" y="4104036"/>
              <a:ext cx="24237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0</a:t>
              </a:r>
            </a:p>
          </p:txBody>
        </p:sp>
        <p:sp>
          <p:nvSpPr>
            <p:cNvPr id="42" name="Text Box 88"/>
            <p:cNvSpPr txBox="1">
              <a:spLocks noChangeArrowheads="1"/>
            </p:cNvSpPr>
            <p:nvPr/>
          </p:nvSpPr>
          <p:spPr bwMode="auto">
            <a:xfrm>
              <a:off x="1180057"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12</a:t>
              </a:r>
            </a:p>
          </p:txBody>
        </p:sp>
        <p:sp>
          <p:nvSpPr>
            <p:cNvPr id="43" name="Text Box 88"/>
            <p:cNvSpPr txBox="1">
              <a:spLocks noChangeArrowheads="1"/>
            </p:cNvSpPr>
            <p:nvPr/>
          </p:nvSpPr>
          <p:spPr bwMode="auto">
            <a:xfrm>
              <a:off x="1802661"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24</a:t>
              </a:r>
            </a:p>
          </p:txBody>
        </p:sp>
        <p:sp>
          <p:nvSpPr>
            <p:cNvPr id="44" name="Text Box 88"/>
            <p:cNvSpPr txBox="1">
              <a:spLocks noChangeArrowheads="1"/>
            </p:cNvSpPr>
            <p:nvPr/>
          </p:nvSpPr>
          <p:spPr bwMode="auto">
            <a:xfrm>
              <a:off x="2422402"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36</a:t>
              </a:r>
            </a:p>
          </p:txBody>
        </p:sp>
        <p:sp>
          <p:nvSpPr>
            <p:cNvPr id="45" name="Text Box 88"/>
            <p:cNvSpPr txBox="1">
              <a:spLocks noChangeArrowheads="1"/>
            </p:cNvSpPr>
            <p:nvPr/>
          </p:nvSpPr>
          <p:spPr bwMode="auto">
            <a:xfrm>
              <a:off x="3054075"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48</a:t>
              </a:r>
            </a:p>
          </p:txBody>
        </p:sp>
        <p:sp>
          <p:nvSpPr>
            <p:cNvPr id="47" name="Text Box 88"/>
            <p:cNvSpPr txBox="1">
              <a:spLocks noChangeArrowheads="1"/>
            </p:cNvSpPr>
            <p:nvPr/>
          </p:nvSpPr>
          <p:spPr bwMode="auto">
            <a:xfrm>
              <a:off x="3683029" y="4104036"/>
              <a:ext cx="30008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800" b="1" i="0" dirty="0" smtClean="0">
                  <a:solidFill>
                    <a:srgbClr val="4D4D4D"/>
                  </a:solidFill>
                  <a:ea typeface="MS UI Gothic" pitchFamily="18" charset="0"/>
                </a:rPr>
                <a:t>60</a:t>
              </a:r>
            </a:p>
          </p:txBody>
        </p:sp>
        <p:sp>
          <p:nvSpPr>
            <p:cNvPr id="48" name="TextBox 47"/>
            <p:cNvSpPr txBox="1"/>
            <p:nvPr/>
          </p:nvSpPr>
          <p:spPr>
            <a:xfrm>
              <a:off x="2049940" y="2956927"/>
              <a:ext cx="1636987" cy="338554"/>
            </a:xfrm>
            <a:prstGeom prst="rect">
              <a:avLst/>
            </a:prstGeom>
            <a:noFill/>
          </p:spPr>
          <p:txBody>
            <a:bodyPr wrap="none" rtlCol="0">
              <a:spAutoFit/>
            </a:bodyPr>
            <a:lstStyle/>
            <a:p>
              <a:r>
                <a:rPr lang="ja-JP" sz="800" b="0" i="0" dirty="0" smtClean="0">
                  <a:solidFill>
                    <a:srgbClr val="4D4D4D"/>
                  </a:solidFill>
                  <a:ea typeface="MS UI Gothic" pitchFamily="18" charset="0"/>
                </a:rPr>
                <a:t>FOLFOX (±</a:t>
              </a:r>
              <a:r>
                <a:rPr lang="ja-JP" altLang="en-US" sz="800" dirty="0">
                  <a:solidFill>
                    <a:srgbClr val="4D4D4D"/>
                  </a:solidFill>
                  <a:ea typeface="MS UI Gothic" pitchFamily="18" charset="0"/>
                </a:rPr>
                <a:t>ベバシズマブ</a:t>
              </a:r>
              <a:r>
                <a:rPr lang="ja-JP" sz="800" b="0" i="0" dirty="0" smtClean="0">
                  <a:solidFill>
                    <a:srgbClr val="4D4D4D"/>
                  </a:solidFill>
                  <a:ea typeface="MS UI Gothic" pitchFamily="18" charset="0"/>
                </a:rPr>
                <a:t>)</a:t>
              </a:r>
            </a:p>
            <a:p>
              <a:r>
                <a:rPr lang="ja-JP" sz="800" b="0" i="0" dirty="0" smtClean="0">
                  <a:solidFill>
                    <a:srgbClr val="4D4D4D"/>
                  </a:solidFill>
                  <a:ea typeface="MS UI Gothic" pitchFamily="18" charset="0"/>
                </a:rPr>
                <a:t>SIRT + FOLFOX (±</a:t>
              </a:r>
              <a:r>
                <a:rPr lang="ja-JP" altLang="en-US" sz="800" dirty="0">
                  <a:solidFill>
                    <a:srgbClr val="4D4D4D"/>
                  </a:solidFill>
                  <a:ea typeface="MS UI Gothic" pitchFamily="18" charset="0"/>
                </a:rPr>
                <a:t>ベバシズマブ</a:t>
              </a:r>
              <a:r>
                <a:rPr lang="ja-JP" sz="800" b="0" i="0" dirty="0" smtClean="0">
                  <a:solidFill>
                    <a:srgbClr val="4D4D4D"/>
                  </a:solidFill>
                  <a:ea typeface="MS UI Gothic" pitchFamily="18" charset="0"/>
                </a:rPr>
                <a:t>)</a:t>
              </a:r>
            </a:p>
          </p:txBody>
        </p:sp>
        <p:sp>
          <p:nvSpPr>
            <p:cNvPr id="49" name="TextBox 48"/>
            <p:cNvSpPr txBox="1"/>
            <p:nvPr/>
          </p:nvSpPr>
          <p:spPr>
            <a:xfrm>
              <a:off x="3559941" y="2833816"/>
              <a:ext cx="357790" cy="461665"/>
            </a:xfrm>
            <a:prstGeom prst="rect">
              <a:avLst/>
            </a:prstGeom>
            <a:noFill/>
          </p:spPr>
          <p:txBody>
            <a:bodyPr wrap="none" rtlCol="0">
              <a:spAutoFit/>
            </a:bodyPr>
            <a:lstStyle/>
            <a:p>
              <a:pPr algn="ctr"/>
              <a:r>
                <a:rPr lang="ja-JP" sz="800" b="0" i="0" dirty="0" smtClean="0">
                  <a:solidFill>
                    <a:srgbClr val="4D4D4D"/>
                  </a:solidFill>
                  <a:ea typeface="MS UI Gothic" pitchFamily="18" charset="0"/>
                </a:rPr>
                <a:t>n</a:t>
              </a:r>
            </a:p>
            <a:p>
              <a:pPr algn="ctr"/>
              <a:r>
                <a:rPr lang="ja-JP" sz="800" b="0" i="0" dirty="0" smtClean="0">
                  <a:solidFill>
                    <a:srgbClr val="4D4D4D"/>
                  </a:solidFill>
                  <a:ea typeface="MS UI Gothic" pitchFamily="18" charset="0"/>
                </a:rPr>
                <a:t>263</a:t>
              </a:r>
            </a:p>
            <a:p>
              <a:pPr algn="ctr"/>
              <a:r>
                <a:rPr lang="ja-JP" sz="800" b="0" i="0" dirty="0" smtClean="0">
                  <a:solidFill>
                    <a:srgbClr val="4D4D4D"/>
                  </a:solidFill>
                  <a:ea typeface="MS UI Gothic" pitchFamily="18" charset="0"/>
                </a:rPr>
                <a:t>267</a:t>
              </a:r>
            </a:p>
          </p:txBody>
        </p:sp>
        <p:sp>
          <p:nvSpPr>
            <p:cNvPr id="50" name="TextBox 49"/>
            <p:cNvSpPr txBox="1"/>
            <p:nvPr/>
          </p:nvSpPr>
          <p:spPr>
            <a:xfrm>
              <a:off x="3731425" y="2833816"/>
              <a:ext cx="918842" cy="461665"/>
            </a:xfrm>
            <a:prstGeom prst="rect">
              <a:avLst/>
            </a:prstGeom>
            <a:noFill/>
          </p:spPr>
          <p:txBody>
            <a:bodyPr wrap="none" rtlCol="0">
              <a:spAutoFit/>
            </a:bodyPr>
            <a:lstStyle/>
            <a:p>
              <a:pPr algn="ctr"/>
              <a:r>
                <a:rPr lang="ja-JP" sz="800" b="0" i="0" dirty="0" smtClean="0">
                  <a:solidFill>
                    <a:srgbClr val="4D4D4D"/>
                  </a:solidFill>
                  <a:ea typeface="MS UI Gothic" pitchFamily="18" charset="0"/>
                </a:rPr>
                <a:t>中央値、ヶ月間</a:t>
              </a:r>
            </a:p>
            <a:p>
              <a:pPr algn="ctr"/>
              <a:r>
                <a:rPr lang="ja-JP" sz="800" b="0" i="0" dirty="0" smtClean="0">
                  <a:solidFill>
                    <a:srgbClr val="4D4D4D"/>
                  </a:solidFill>
                  <a:ea typeface="MS UI Gothic" pitchFamily="18" charset="0"/>
                </a:rPr>
                <a:t>12.6</a:t>
              </a:r>
            </a:p>
            <a:p>
              <a:pPr algn="ctr"/>
              <a:r>
                <a:rPr lang="ja-JP" sz="800" b="0" i="0" dirty="0" smtClean="0">
                  <a:solidFill>
                    <a:srgbClr val="4D4D4D"/>
                  </a:solidFill>
                  <a:ea typeface="MS UI Gothic" pitchFamily="18" charset="0"/>
                </a:rPr>
                <a:t>20.5</a:t>
              </a:r>
            </a:p>
          </p:txBody>
        </p:sp>
        <p:sp>
          <p:nvSpPr>
            <p:cNvPr id="51" name="TextBox 50"/>
            <p:cNvSpPr txBox="1"/>
            <p:nvPr/>
          </p:nvSpPr>
          <p:spPr>
            <a:xfrm>
              <a:off x="2002310" y="3299805"/>
              <a:ext cx="1893467" cy="215444"/>
            </a:xfrm>
            <a:prstGeom prst="rect">
              <a:avLst/>
            </a:prstGeom>
            <a:noFill/>
          </p:spPr>
          <p:txBody>
            <a:bodyPr wrap="none" rtlCol="0">
              <a:spAutoFit/>
            </a:bodyPr>
            <a:lstStyle/>
            <a:p>
              <a:r>
                <a:rPr lang="ja-JP" sz="800" b="0" i="0" dirty="0" smtClean="0">
                  <a:solidFill>
                    <a:srgbClr val="4D4D4D"/>
                  </a:solidFill>
                  <a:ea typeface="MS UI Gothic" pitchFamily="18" charset="0"/>
                </a:rPr>
                <a:t>HR 0.69(95%CI 0.55, 0.90); p=0.002</a:t>
              </a:r>
            </a:p>
          </p:txBody>
        </p:sp>
        <p:sp>
          <p:nvSpPr>
            <p:cNvPr id="52" name="TextBox 51"/>
            <p:cNvSpPr txBox="1"/>
            <p:nvPr/>
          </p:nvSpPr>
          <p:spPr>
            <a:xfrm>
              <a:off x="1902523" y="3602567"/>
              <a:ext cx="2209259" cy="338554"/>
            </a:xfrm>
            <a:prstGeom prst="rect">
              <a:avLst/>
            </a:prstGeom>
            <a:noFill/>
          </p:spPr>
          <p:txBody>
            <a:bodyPr wrap="none" rtlCol="0">
              <a:spAutoFit/>
            </a:bodyPr>
            <a:lstStyle/>
            <a:p>
              <a:r>
                <a:rPr lang="ja-JP" sz="800" b="0" i="0" dirty="0" smtClean="0">
                  <a:solidFill>
                    <a:srgbClr val="4D4D4D"/>
                  </a:solidFill>
                  <a:ea typeface="MS UI Gothic" pitchFamily="18" charset="0"/>
                </a:rPr>
                <a:t>mPFSの7.9ヶ月間の改善</a:t>
              </a:r>
            </a:p>
            <a:p>
              <a:r>
                <a:rPr lang="ja-JP" sz="800" b="0" i="0" dirty="0" smtClean="0">
                  <a:solidFill>
                    <a:srgbClr val="4D4D4D"/>
                  </a:solidFill>
                  <a:ea typeface="MS UI Gothic" pitchFamily="18" charset="0"/>
                </a:rPr>
                <a:t>病勢進行リスクの31%減少</a:t>
              </a:r>
            </a:p>
          </p:txBody>
        </p:sp>
        <p:cxnSp>
          <p:nvCxnSpPr>
            <p:cNvPr id="53" name="Straight Arrow Connector 52"/>
            <p:cNvCxnSpPr/>
            <p:nvPr/>
          </p:nvCxnSpPr>
          <p:spPr>
            <a:xfrm>
              <a:off x="665331" y="2966347"/>
              <a:ext cx="1137330" cy="0"/>
            </a:xfrm>
            <a:prstGeom prst="straightConnector1">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789901" y="2966346"/>
              <a:ext cx="0" cy="1081509"/>
            </a:xfrm>
            <a:prstGeom prst="line">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357312" y="2966347"/>
              <a:ext cx="0" cy="1081509"/>
            </a:xfrm>
            <a:prstGeom prst="line">
              <a:avLst/>
            </a:prstGeom>
            <a:ln>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6" name="Freeform 2"/>
            <p:cNvSpPr>
              <a:spLocks/>
            </p:cNvSpPr>
            <p:nvPr/>
          </p:nvSpPr>
          <p:spPr bwMode="auto">
            <a:xfrm>
              <a:off x="668057" y="2598184"/>
              <a:ext cx="3122145" cy="1428549"/>
            </a:xfrm>
            <a:custGeom>
              <a:avLst/>
              <a:gdLst>
                <a:gd name="T0" fmla="*/ 111 w 246"/>
                <a:gd name="T1" fmla="*/ 0 h 115"/>
                <a:gd name="T2" fmla="*/ 106 w 246"/>
                <a:gd name="T3" fmla="*/ 2 h 115"/>
                <a:gd name="T4" fmla="*/ 100 w 246"/>
                <a:gd name="T5" fmla="*/ 4 h 115"/>
                <a:gd name="T6" fmla="*/ 86 w 246"/>
                <a:gd name="T7" fmla="*/ 6 h 115"/>
                <a:gd name="T8" fmla="*/ 83 w 246"/>
                <a:gd name="T9" fmla="*/ 8 h 115"/>
                <a:gd name="T10" fmla="*/ 80 w 246"/>
                <a:gd name="T11" fmla="*/ 9 h 115"/>
                <a:gd name="T12" fmla="*/ 78 w 246"/>
                <a:gd name="T13" fmla="*/ 11 h 115"/>
                <a:gd name="T14" fmla="*/ 76 w 246"/>
                <a:gd name="T15" fmla="*/ 13 h 115"/>
                <a:gd name="T16" fmla="*/ 73 w 246"/>
                <a:gd name="T17" fmla="*/ 14 h 115"/>
                <a:gd name="T18" fmla="*/ 69 w 246"/>
                <a:gd name="T19" fmla="*/ 16 h 115"/>
                <a:gd name="T20" fmla="*/ 62 w 246"/>
                <a:gd name="T21" fmla="*/ 18 h 115"/>
                <a:gd name="T22" fmla="*/ 60 w 246"/>
                <a:gd name="T23" fmla="*/ 19 h 115"/>
                <a:gd name="T24" fmla="*/ 58 w 246"/>
                <a:gd name="T25" fmla="*/ 23 h 115"/>
                <a:gd name="T26" fmla="*/ 57 w 246"/>
                <a:gd name="T27" fmla="*/ 25 h 115"/>
                <a:gd name="T28" fmla="*/ 54 w 246"/>
                <a:gd name="T29" fmla="*/ 28 h 115"/>
                <a:gd name="T30" fmla="*/ 53 w 246"/>
                <a:gd name="T31" fmla="*/ 30 h 115"/>
                <a:gd name="T32" fmla="*/ 51 w 246"/>
                <a:gd name="T33" fmla="*/ 32 h 115"/>
                <a:gd name="T34" fmla="*/ 49 w 246"/>
                <a:gd name="T35" fmla="*/ 35 h 115"/>
                <a:gd name="T36" fmla="*/ 47 w 246"/>
                <a:gd name="T37" fmla="*/ 37 h 115"/>
                <a:gd name="T38" fmla="*/ 45 w 246"/>
                <a:gd name="T39" fmla="*/ 40 h 115"/>
                <a:gd name="T40" fmla="*/ 43 w 246"/>
                <a:gd name="T41" fmla="*/ 45 h 115"/>
                <a:gd name="T42" fmla="*/ 41 w 246"/>
                <a:gd name="T43" fmla="*/ 49 h 115"/>
                <a:gd name="T44" fmla="*/ 40 w 246"/>
                <a:gd name="T45" fmla="*/ 54 h 115"/>
                <a:gd name="T46" fmla="*/ 38 w 246"/>
                <a:gd name="T47" fmla="*/ 57 h 115"/>
                <a:gd name="T48" fmla="*/ 38 w 246"/>
                <a:gd name="T49" fmla="*/ 64 h 115"/>
                <a:gd name="T50" fmla="*/ 35 w 246"/>
                <a:gd name="T51" fmla="*/ 66 h 115"/>
                <a:gd name="T52" fmla="*/ 34 w 246"/>
                <a:gd name="T53" fmla="*/ 71 h 115"/>
                <a:gd name="T54" fmla="*/ 32 w 246"/>
                <a:gd name="T55" fmla="*/ 78 h 115"/>
                <a:gd name="T56" fmla="*/ 31 w 246"/>
                <a:gd name="T57" fmla="*/ 82 h 115"/>
                <a:gd name="T58" fmla="*/ 29 w 246"/>
                <a:gd name="T59" fmla="*/ 86 h 115"/>
                <a:gd name="T60" fmla="*/ 27 w 246"/>
                <a:gd name="T61" fmla="*/ 89 h 115"/>
                <a:gd name="T62" fmla="*/ 25 w 246"/>
                <a:gd name="T63" fmla="*/ 91 h 115"/>
                <a:gd name="T64" fmla="*/ 23 w 246"/>
                <a:gd name="T65" fmla="*/ 93 h 115"/>
                <a:gd name="T66" fmla="*/ 22 w 246"/>
                <a:gd name="T67" fmla="*/ 96 h 115"/>
                <a:gd name="T68" fmla="*/ 22 w 246"/>
                <a:gd name="T69" fmla="*/ 102 h 115"/>
                <a:gd name="T70" fmla="*/ 20 w 246"/>
                <a:gd name="T71" fmla="*/ 103 h 115"/>
                <a:gd name="T72" fmla="*/ 16 w 246"/>
                <a:gd name="T73" fmla="*/ 105 h 115"/>
                <a:gd name="T74" fmla="*/ 13 w 246"/>
                <a:gd name="T75" fmla="*/ 107 h 115"/>
                <a:gd name="T76" fmla="*/ 10 w 246"/>
                <a:gd name="T77" fmla="*/ 108 h 115"/>
                <a:gd name="T78" fmla="*/ 8 w 246"/>
                <a:gd name="T79" fmla="*/ 113 h 115"/>
                <a:gd name="T80" fmla="*/ 5 w 246"/>
                <a:gd name="T8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115">
                  <a:moveTo>
                    <a:pt x="246" y="0"/>
                  </a:moveTo>
                  <a:lnTo>
                    <a:pt x="111" y="0"/>
                  </a:lnTo>
                  <a:lnTo>
                    <a:pt x="111" y="2"/>
                  </a:lnTo>
                  <a:lnTo>
                    <a:pt x="106" y="2"/>
                  </a:lnTo>
                  <a:lnTo>
                    <a:pt x="100" y="2"/>
                  </a:lnTo>
                  <a:lnTo>
                    <a:pt x="100" y="4"/>
                  </a:lnTo>
                  <a:lnTo>
                    <a:pt x="86" y="4"/>
                  </a:lnTo>
                  <a:lnTo>
                    <a:pt x="86" y="6"/>
                  </a:lnTo>
                  <a:lnTo>
                    <a:pt x="83" y="6"/>
                  </a:lnTo>
                  <a:lnTo>
                    <a:pt x="83" y="8"/>
                  </a:lnTo>
                  <a:lnTo>
                    <a:pt x="80" y="8"/>
                  </a:lnTo>
                  <a:lnTo>
                    <a:pt x="80" y="9"/>
                  </a:lnTo>
                  <a:lnTo>
                    <a:pt x="78" y="9"/>
                  </a:lnTo>
                  <a:lnTo>
                    <a:pt x="78" y="11"/>
                  </a:lnTo>
                  <a:lnTo>
                    <a:pt x="76" y="11"/>
                  </a:lnTo>
                  <a:lnTo>
                    <a:pt x="76" y="13"/>
                  </a:lnTo>
                  <a:lnTo>
                    <a:pt x="73" y="13"/>
                  </a:lnTo>
                  <a:lnTo>
                    <a:pt x="73" y="14"/>
                  </a:lnTo>
                  <a:lnTo>
                    <a:pt x="69" y="14"/>
                  </a:lnTo>
                  <a:lnTo>
                    <a:pt x="69" y="16"/>
                  </a:lnTo>
                  <a:lnTo>
                    <a:pt x="62" y="16"/>
                  </a:lnTo>
                  <a:lnTo>
                    <a:pt x="62" y="18"/>
                  </a:lnTo>
                  <a:lnTo>
                    <a:pt x="60" y="18"/>
                  </a:lnTo>
                  <a:lnTo>
                    <a:pt x="60" y="19"/>
                  </a:lnTo>
                  <a:lnTo>
                    <a:pt x="58" y="19"/>
                  </a:lnTo>
                  <a:lnTo>
                    <a:pt x="58" y="23"/>
                  </a:lnTo>
                  <a:lnTo>
                    <a:pt x="57" y="23"/>
                  </a:lnTo>
                  <a:lnTo>
                    <a:pt x="57" y="25"/>
                  </a:lnTo>
                  <a:lnTo>
                    <a:pt x="54" y="25"/>
                  </a:lnTo>
                  <a:lnTo>
                    <a:pt x="54" y="28"/>
                  </a:lnTo>
                  <a:lnTo>
                    <a:pt x="53" y="28"/>
                  </a:lnTo>
                  <a:lnTo>
                    <a:pt x="53" y="30"/>
                  </a:lnTo>
                  <a:lnTo>
                    <a:pt x="53" y="32"/>
                  </a:lnTo>
                  <a:lnTo>
                    <a:pt x="51" y="32"/>
                  </a:lnTo>
                  <a:lnTo>
                    <a:pt x="51" y="35"/>
                  </a:lnTo>
                  <a:lnTo>
                    <a:pt x="49" y="35"/>
                  </a:lnTo>
                  <a:lnTo>
                    <a:pt x="49" y="37"/>
                  </a:lnTo>
                  <a:lnTo>
                    <a:pt x="47" y="37"/>
                  </a:lnTo>
                  <a:lnTo>
                    <a:pt x="47" y="40"/>
                  </a:lnTo>
                  <a:lnTo>
                    <a:pt x="45" y="40"/>
                  </a:lnTo>
                  <a:lnTo>
                    <a:pt x="45" y="45"/>
                  </a:lnTo>
                  <a:lnTo>
                    <a:pt x="43" y="45"/>
                  </a:lnTo>
                  <a:lnTo>
                    <a:pt x="43" y="49"/>
                  </a:lnTo>
                  <a:lnTo>
                    <a:pt x="41" y="49"/>
                  </a:lnTo>
                  <a:lnTo>
                    <a:pt x="41" y="54"/>
                  </a:lnTo>
                  <a:lnTo>
                    <a:pt x="40" y="54"/>
                  </a:lnTo>
                  <a:lnTo>
                    <a:pt x="40" y="57"/>
                  </a:lnTo>
                  <a:lnTo>
                    <a:pt x="38" y="57"/>
                  </a:lnTo>
                  <a:lnTo>
                    <a:pt x="38" y="61"/>
                  </a:lnTo>
                  <a:lnTo>
                    <a:pt x="38" y="64"/>
                  </a:lnTo>
                  <a:lnTo>
                    <a:pt x="35" y="64"/>
                  </a:lnTo>
                  <a:lnTo>
                    <a:pt x="35" y="66"/>
                  </a:lnTo>
                  <a:lnTo>
                    <a:pt x="34" y="66"/>
                  </a:lnTo>
                  <a:lnTo>
                    <a:pt x="34" y="71"/>
                  </a:lnTo>
                  <a:lnTo>
                    <a:pt x="32" y="71"/>
                  </a:lnTo>
                  <a:lnTo>
                    <a:pt x="32" y="78"/>
                  </a:lnTo>
                  <a:lnTo>
                    <a:pt x="31" y="78"/>
                  </a:lnTo>
                  <a:lnTo>
                    <a:pt x="31" y="82"/>
                  </a:lnTo>
                  <a:lnTo>
                    <a:pt x="29" y="82"/>
                  </a:lnTo>
                  <a:lnTo>
                    <a:pt x="29" y="86"/>
                  </a:lnTo>
                  <a:lnTo>
                    <a:pt x="27" y="86"/>
                  </a:lnTo>
                  <a:lnTo>
                    <a:pt x="27" y="89"/>
                  </a:lnTo>
                  <a:lnTo>
                    <a:pt x="27" y="91"/>
                  </a:lnTo>
                  <a:lnTo>
                    <a:pt x="25" y="91"/>
                  </a:lnTo>
                  <a:lnTo>
                    <a:pt x="25" y="93"/>
                  </a:lnTo>
                  <a:lnTo>
                    <a:pt x="23" y="93"/>
                  </a:lnTo>
                  <a:lnTo>
                    <a:pt x="23" y="96"/>
                  </a:lnTo>
                  <a:lnTo>
                    <a:pt x="22" y="96"/>
                  </a:lnTo>
                  <a:lnTo>
                    <a:pt x="22" y="100"/>
                  </a:lnTo>
                  <a:lnTo>
                    <a:pt x="22" y="102"/>
                  </a:lnTo>
                  <a:lnTo>
                    <a:pt x="20" y="102"/>
                  </a:lnTo>
                  <a:lnTo>
                    <a:pt x="20" y="103"/>
                  </a:lnTo>
                  <a:lnTo>
                    <a:pt x="16" y="103"/>
                  </a:lnTo>
                  <a:lnTo>
                    <a:pt x="16" y="105"/>
                  </a:lnTo>
                  <a:lnTo>
                    <a:pt x="13" y="105"/>
                  </a:lnTo>
                  <a:lnTo>
                    <a:pt x="13" y="107"/>
                  </a:lnTo>
                  <a:lnTo>
                    <a:pt x="10" y="107"/>
                  </a:lnTo>
                  <a:lnTo>
                    <a:pt x="10" y="108"/>
                  </a:lnTo>
                  <a:lnTo>
                    <a:pt x="8" y="108"/>
                  </a:lnTo>
                  <a:lnTo>
                    <a:pt x="8" y="113"/>
                  </a:lnTo>
                  <a:lnTo>
                    <a:pt x="5" y="113"/>
                  </a:lnTo>
                  <a:lnTo>
                    <a:pt x="5" y="115"/>
                  </a:lnTo>
                  <a:lnTo>
                    <a:pt x="0" y="115"/>
                  </a:lnTo>
                </a:path>
              </a:pathLst>
            </a:custGeom>
            <a:noFill/>
            <a:ln w="190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Freeform 3"/>
            <p:cNvSpPr>
              <a:spLocks/>
            </p:cNvSpPr>
            <p:nvPr/>
          </p:nvSpPr>
          <p:spPr bwMode="auto">
            <a:xfrm>
              <a:off x="668057" y="2772094"/>
              <a:ext cx="3109453" cy="1254639"/>
            </a:xfrm>
            <a:custGeom>
              <a:avLst/>
              <a:gdLst>
                <a:gd name="T0" fmla="*/ 181 w 245"/>
                <a:gd name="T1" fmla="*/ 0 h 101"/>
                <a:gd name="T2" fmla="*/ 171 w 245"/>
                <a:gd name="T3" fmla="*/ 2 h 101"/>
                <a:gd name="T4" fmla="*/ 128 w 245"/>
                <a:gd name="T5" fmla="*/ 4 h 101"/>
                <a:gd name="T6" fmla="*/ 126 w 245"/>
                <a:gd name="T7" fmla="*/ 5 h 101"/>
                <a:gd name="T8" fmla="*/ 113 w 245"/>
                <a:gd name="T9" fmla="*/ 7 h 101"/>
                <a:gd name="T10" fmla="*/ 110 w 245"/>
                <a:gd name="T11" fmla="*/ 9 h 101"/>
                <a:gd name="T12" fmla="*/ 100 w 245"/>
                <a:gd name="T13" fmla="*/ 11 h 101"/>
                <a:gd name="T14" fmla="*/ 96 w 245"/>
                <a:gd name="T15" fmla="*/ 12 h 101"/>
                <a:gd name="T16" fmla="*/ 93 w 245"/>
                <a:gd name="T17" fmla="*/ 14 h 101"/>
                <a:gd name="T18" fmla="*/ 91 w 245"/>
                <a:gd name="T19" fmla="*/ 16 h 101"/>
                <a:gd name="T20" fmla="*/ 87 w 245"/>
                <a:gd name="T21" fmla="*/ 17 h 101"/>
                <a:gd name="T22" fmla="*/ 85 w 245"/>
                <a:gd name="T23" fmla="*/ 19 h 101"/>
                <a:gd name="T24" fmla="*/ 83 w 245"/>
                <a:gd name="T25" fmla="*/ 21 h 101"/>
                <a:gd name="T26" fmla="*/ 80 w 245"/>
                <a:gd name="T27" fmla="*/ 22 h 101"/>
                <a:gd name="T28" fmla="*/ 77 w 245"/>
                <a:gd name="T29" fmla="*/ 24 h 101"/>
                <a:gd name="T30" fmla="*/ 72 w 245"/>
                <a:gd name="T31" fmla="*/ 24 h 101"/>
                <a:gd name="T32" fmla="*/ 68 w 245"/>
                <a:gd name="T33" fmla="*/ 26 h 101"/>
                <a:gd name="T34" fmla="*/ 63 w 245"/>
                <a:gd name="T35" fmla="*/ 30 h 101"/>
                <a:gd name="T36" fmla="*/ 58 w 245"/>
                <a:gd name="T37" fmla="*/ 31 h 101"/>
                <a:gd name="T38" fmla="*/ 56 w 245"/>
                <a:gd name="T39" fmla="*/ 33 h 101"/>
                <a:gd name="T40" fmla="*/ 54 w 245"/>
                <a:gd name="T41" fmla="*/ 35 h 101"/>
                <a:gd name="T42" fmla="*/ 52 w 245"/>
                <a:gd name="T43" fmla="*/ 37 h 101"/>
                <a:gd name="T44" fmla="*/ 52 w 245"/>
                <a:gd name="T45" fmla="*/ 40 h 101"/>
                <a:gd name="T46" fmla="*/ 50 w 245"/>
                <a:gd name="T47" fmla="*/ 42 h 101"/>
                <a:gd name="T48" fmla="*/ 49 w 245"/>
                <a:gd name="T49" fmla="*/ 44 h 101"/>
                <a:gd name="T50" fmla="*/ 47 w 245"/>
                <a:gd name="T51" fmla="*/ 50 h 101"/>
                <a:gd name="T52" fmla="*/ 45 w 245"/>
                <a:gd name="T53" fmla="*/ 54 h 101"/>
                <a:gd name="T54" fmla="*/ 43 w 245"/>
                <a:gd name="T55" fmla="*/ 56 h 101"/>
                <a:gd name="T56" fmla="*/ 42 w 245"/>
                <a:gd name="T57" fmla="*/ 59 h 101"/>
                <a:gd name="T58" fmla="*/ 40 w 245"/>
                <a:gd name="T59" fmla="*/ 62 h 101"/>
                <a:gd name="T60" fmla="*/ 38 w 245"/>
                <a:gd name="T61" fmla="*/ 64 h 101"/>
                <a:gd name="T62" fmla="*/ 36 w 245"/>
                <a:gd name="T63" fmla="*/ 68 h 101"/>
                <a:gd name="T64" fmla="*/ 34 w 245"/>
                <a:gd name="T65" fmla="*/ 71 h 101"/>
                <a:gd name="T66" fmla="*/ 34 w 245"/>
                <a:gd name="T67" fmla="*/ 74 h 101"/>
                <a:gd name="T68" fmla="*/ 32 w 245"/>
                <a:gd name="T69" fmla="*/ 77 h 101"/>
                <a:gd name="T70" fmla="*/ 30 w 245"/>
                <a:gd name="T71" fmla="*/ 79 h 101"/>
                <a:gd name="T72" fmla="*/ 28 w 245"/>
                <a:gd name="T73" fmla="*/ 82 h 101"/>
                <a:gd name="T74" fmla="*/ 25 w 245"/>
                <a:gd name="T75" fmla="*/ 84 h 101"/>
                <a:gd name="T76" fmla="*/ 22 w 245"/>
                <a:gd name="T77" fmla="*/ 86 h 101"/>
                <a:gd name="T78" fmla="*/ 20 w 245"/>
                <a:gd name="T79" fmla="*/ 89 h 101"/>
                <a:gd name="T80" fmla="*/ 15 w 245"/>
                <a:gd name="T81" fmla="*/ 92 h 101"/>
                <a:gd name="T82" fmla="*/ 10 w 245"/>
                <a:gd name="T83" fmla="*/ 94 h 101"/>
                <a:gd name="T84" fmla="*/ 8 w 245"/>
                <a:gd name="T85" fmla="*/ 96 h 101"/>
                <a:gd name="T86" fmla="*/ 5 w 245"/>
                <a:gd name="T87" fmla="*/ 98 h 101"/>
                <a:gd name="T88" fmla="*/ 0 w 245"/>
                <a:gd name="T8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101">
                  <a:moveTo>
                    <a:pt x="245" y="0"/>
                  </a:moveTo>
                  <a:lnTo>
                    <a:pt x="181" y="0"/>
                  </a:lnTo>
                  <a:lnTo>
                    <a:pt x="181" y="2"/>
                  </a:lnTo>
                  <a:lnTo>
                    <a:pt x="171" y="2"/>
                  </a:lnTo>
                  <a:lnTo>
                    <a:pt x="171" y="4"/>
                  </a:lnTo>
                  <a:lnTo>
                    <a:pt x="128" y="4"/>
                  </a:lnTo>
                  <a:lnTo>
                    <a:pt x="128" y="5"/>
                  </a:lnTo>
                  <a:lnTo>
                    <a:pt x="126" y="5"/>
                  </a:lnTo>
                  <a:lnTo>
                    <a:pt x="126" y="7"/>
                  </a:lnTo>
                  <a:lnTo>
                    <a:pt x="113" y="7"/>
                  </a:lnTo>
                  <a:lnTo>
                    <a:pt x="113" y="9"/>
                  </a:lnTo>
                  <a:lnTo>
                    <a:pt x="110" y="9"/>
                  </a:lnTo>
                  <a:lnTo>
                    <a:pt x="110" y="11"/>
                  </a:lnTo>
                  <a:lnTo>
                    <a:pt x="100" y="11"/>
                  </a:lnTo>
                  <a:lnTo>
                    <a:pt x="96" y="11"/>
                  </a:lnTo>
                  <a:lnTo>
                    <a:pt x="96" y="12"/>
                  </a:lnTo>
                  <a:lnTo>
                    <a:pt x="93" y="12"/>
                  </a:lnTo>
                  <a:lnTo>
                    <a:pt x="93" y="14"/>
                  </a:lnTo>
                  <a:lnTo>
                    <a:pt x="91" y="14"/>
                  </a:lnTo>
                  <a:lnTo>
                    <a:pt x="91" y="16"/>
                  </a:lnTo>
                  <a:lnTo>
                    <a:pt x="87" y="16"/>
                  </a:lnTo>
                  <a:lnTo>
                    <a:pt x="87" y="17"/>
                  </a:lnTo>
                  <a:lnTo>
                    <a:pt x="85" y="17"/>
                  </a:lnTo>
                  <a:lnTo>
                    <a:pt x="85" y="19"/>
                  </a:lnTo>
                  <a:lnTo>
                    <a:pt x="83" y="19"/>
                  </a:lnTo>
                  <a:lnTo>
                    <a:pt x="83" y="21"/>
                  </a:lnTo>
                  <a:lnTo>
                    <a:pt x="80" y="21"/>
                  </a:lnTo>
                  <a:lnTo>
                    <a:pt x="80" y="22"/>
                  </a:lnTo>
                  <a:lnTo>
                    <a:pt x="77" y="22"/>
                  </a:lnTo>
                  <a:lnTo>
                    <a:pt x="77" y="24"/>
                  </a:lnTo>
                  <a:lnTo>
                    <a:pt x="75" y="24"/>
                  </a:lnTo>
                  <a:lnTo>
                    <a:pt x="72" y="24"/>
                  </a:lnTo>
                  <a:lnTo>
                    <a:pt x="72" y="26"/>
                  </a:lnTo>
                  <a:lnTo>
                    <a:pt x="68" y="26"/>
                  </a:lnTo>
                  <a:lnTo>
                    <a:pt x="68" y="30"/>
                  </a:lnTo>
                  <a:lnTo>
                    <a:pt x="63" y="30"/>
                  </a:lnTo>
                  <a:lnTo>
                    <a:pt x="63" y="31"/>
                  </a:lnTo>
                  <a:lnTo>
                    <a:pt x="58" y="31"/>
                  </a:lnTo>
                  <a:lnTo>
                    <a:pt x="58" y="33"/>
                  </a:lnTo>
                  <a:lnTo>
                    <a:pt x="56" y="33"/>
                  </a:lnTo>
                  <a:lnTo>
                    <a:pt x="56" y="35"/>
                  </a:lnTo>
                  <a:lnTo>
                    <a:pt x="54" y="35"/>
                  </a:lnTo>
                  <a:lnTo>
                    <a:pt x="54" y="37"/>
                  </a:lnTo>
                  <a:lnTo>
                    <a:pt x="52" y="37"/>
                  </a:lnTo>
                  <a:lnTo>
                    <a:pt x="52" y="38"/>
                  </a:lnTo>
                  <a:lnTo>
                    <a:pt x="52" y="40"/>
                  </a:lnTo>
                  <a:lnTo>
                    <a:pt x="50" y="40"/>
                  </a:lnTo>
                  <a:lnTo>
                    <a:pt x="50" y="42"/>
                  </a:lnTo>
                  <a:lnTo>
                    <a:pt x="49" y="42"/>
                  </a:lnTo>
                  <a:lnTo>
                    <a:pt x="49" y="44"/>
                  </a:lnTo>
                  <a:lnTo>
                    <a:pt x="47" y="44"/>
                  </a:lnTo>
                  <a:lnTo>
                    <a:pt x="47" y="50"/>
                  </a:lnTo>
                  <a:lnTo>
                    <a:pt x="45" y="50"/>
                  </a:lnTo>
                  <a:lnTo>
                    <a:pt x="45" y="54"/>
                  </a:lnTo>
                  <a:lnTo>
                    <a:pt x="43" y="54"/>
                  </a:lnTo>
                  <a:lnTo>
                    <a:pt x="43" y="56"/>
                  </a:lnTo>
                  <a:lnTo>
                    <a:pt x="42" y="56"/>
                  </a:lnTo>
                  <a:lnTo>
                    <a:pt x="42" y="59"/>
                  </a:lnTo>
                  <a:lnTo>
                    <a:pt x="40" y="59"/>
                  </a:lnTo>
                  <a:lnTo>
                    <a:pt x="40" y="62"/>
                  </a:lnTo>
                  <a:lnTo>
                    <a:pt x="40" y="64"/>
                  </a:lnTo>
                  <a:lnTo>
                    <a:pt x="38" y="64"/>
                  </a:lnTo>
                  <a:lnTo>
                    <a:pt x="38" y="68"/>
                  </a:lnTo>
                  <a:lnTo>
                    <a:pt x="36" y="68"/>
                  </a:lnTo>
                  <a:lnTo>
                    <a:pt x="36" y="71"/>
                  </a:lnTo>
                  <a:lnTo>
                    <a:pt x="34" y="71"/>
                  </a:lnTo>
                  <a:lnTo>
                    <a:pt x="34" y="73"/>
                  </a:lnTo>
                  <a:lnTo>
                    <a:pt x="34" y="74"/>
                  </a:lnTo>
                  <a:lnTo>
                    <a:pt x="32" y="74"/>
                  </a:lnTo>
                  <a:lnTo>
                    <a:pt x="32" y="77"/>
                  </a:lnTo>
                  <a:lnTo>
                    <a:pt x="32" y="79"/>
                  </a:lnTo>
                  <a:lnTo>
                    <a:pt x="30" y="79"/>
                  </a:lnTo>
                  <a:lnTo>
                    <a:pt x="30" y="82"/>
                  </a:lnTo>
                  <a:lnTo>
                    <a:pt x="28" y="82"/>
                  </a:lnTo>
                  <a:lnTo>
                    <a:pt x="28" y="84"/>
                  </a:lnTo>
                  <a:lnTo>
                    <a:pt x="25" y="84"/>
                  </a:lnTo>
                  <a:lnTo>
                    <a:pt x="25" y="86"/>
                  </a:lnTo>
                  <a:lnTo>
                    <a:pt x="22" y="86"/>
                  </a:lnTo>
                  <a:lnTo>
                    <a:pt x="22" y="89"/>
                  </a:lnTo>
                  <a:lnTo>
                    <a:pt x="20" y="89"/>
                  </a:lnTo>
                  <a:lnTo>
                    <a:pt x="20" y="92"/>
                  </a:lnTo>
                  <a:lnTo>
                    <a:pt x="15" y="92"/>
                  </a:lnTo>
                  <a:lnTo>
                    <a:pt x="15" y="94"/>
                  </a:lnTo>
                  <a:lnTo>
                    <a:pt x="10" y="94"/>
                  </a:lnTo>
                  <a:lnTo>
                    <a:pt x="10" y="96"/>
                  </a:lnTo>
                  <a:lnTo>
                    <a:pt x="8" y="96"/>
                  </a:lnTo>
                  <a:lnTo>
                    <a:pt x="8" y="98"/>
                  </a:lnTo>
                  <a:lnTo>
                    <a:pt x="5" y="98"/>
                  </a:lnTo>
                  <a:lnTo>
                    <a:pt x="5" y="101"/>
                  </a:lnTo>
                  <a:lnTo>
                    <a:pt x="0" y="101"/>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58" name="Straight Connector 57"/>
            <p:cNvCxnSpPr/>
            <p:nvPr/>
          </p:nvCxnSpPr>
          <p:spPr>
            <a:xfrm>
              <a:off x="1874118" y="3062582"/>
              <a:ext cx="252427" cy="0"/>
            </a:xfrm>
            <a:prstGeom prst="line">
              <a:avLst/>
            </a:prstGeom>
            <a:noFill/>
            <a:ln w="190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 name="Straight Connector 58"/>
            <p:cNvCxnSpPr/>
            <p:nvPr/>
          </p:nvCxnSpPr>
          <p:spPr>
            <a:xfrm>
              <a:off x="1874118" y="3190415"/>
              <a:ext cx="252427" cy="0"/>
            </a:xfrm>
            <a:prstGeom prst="line">
              <a:avLst/>
            </a:pr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60" name="Text Placeholder 7"/>
          <p:cNvSpPr txBox="1">
            <a:spLocks/>
          </p:cNvSpPr>
          <p:nvPr/>
        </p:nvSpPr>
        <p:spPr bwMode="auto">
          <a:xfrm>
            <a:off x="4648200" y="6096000"/>
            <a:ext cx="4343400" cy="487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marL="0" indent="0" algn="r" rtl="0" fontAlgn="base">
              <a:spcBef>
                <a:spcPts val="0"/>
              </a:spcBef>
              <a:spcAft>
                <a:spcPts val="400"/>
              </a:spcAft>
              <a:buClr>
                <a:schemeClr val="bg1"/>
              </a:buClr>
              <a:buSzPct val="110000"/>
              <a:buNone/>
              <a:defRPr sz="1200" baseline="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r>
              <a:rPr lang="ja-JP" smtClean="0">
                <a:ea typeface="MS UI Gothic" pitchFamily="18" charset="0"/>
              </a:rPr>
              <a:t>Gibbs et al. J Clin Oncol 2015; 33 (suppl): abstr 3502</a:t>
            </a:r>
            <a:endParaRPr lang="ja-JP" dirty="0" smtClean="0">
              <a:ea typeface="MS UI Gothic" pitchFamily="18" charset="0"/>
            </a:endParaRPr>
          </a:p>
        </p:txBody>
      </p:sp>
    </p:spTree>
    <p:extLst>
      <p:ext uri="{BB962C8B-B14F-4D97-AF65-F5344CB8AC3E}">
        <p14:creationId xmlns:p14="http://schemas.microsoft.com/office/powerpoint/2010/main" xmlns="" val="160475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何種類の治療法を用いれば十分なのか? – Sharma RA</a:t>
            </a:r>
          </a:p>
        </p:txBody>
      </p:sp>
      <p:sp>
        <p:nvSpPr>
          <p:cNvPr id="9" name="Content Placeholder 1"/>
          <p:cNvSpPr txBox="1">
            <a:spLocks noGrp="1"/>
          </p:cNvSpPr>
          <p:nvPr>
            <p:ph idx="1"/>
          </p:nvPr>
        </p:nvSpPr>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marL="0" marR="0" lvl="0" indent="0" algn="l" defTabSz="914400" rtl="0" eaLnBrk="1" fontAlgn="base" latinLnBrk="0" hangingPunct="1">
              <a:lnSpc>
                <a:spcPct val="100000"/>
              </a:lnSpc>
              <a:spcBef>
                <a:spcPts val="0"/>
              </a:spcBef>
              <a:spcAft>
                <a:spcPts val="300"/>
              </a:spcAft>
              <a:buClr>
                <a:schemeClr val="bg1"/>
              </a:buClr>
              <a:buSzPct val="110000"/>
              <a:buFontTx/>
              <a:buNone/>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抄録3500の考察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T4b腫瘍およびNステージの腫瘍を有する患者間に不均衡が認められた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FOLFOX + RTに関するデータは、検証的なものではなく、仮説を生み出す性質のものであった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データから、先行試験の結果が確認された：pCRは改善したが、グレード3/4の毒性の発生率が相対的に高くなっていた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主要エンドポイントに関する追加的なデータが、2017年に得られる予定である(DFSに関するITT解析)</a:t>
            </a:r>
          </a:p>
          <a:p>
            <a:pPr marL="0" marR="0" lvl="0" indent="0" algn="l" defTabSz="914400" rtl="0" eaLnBrk="1" fontAlgn="base" latinLnBrk="0" hangingPunct="1">
              <a:lnSpc>
                <a:spcPct val="100000"/>
              </a:lnSpc>
              <a:spcBef>
                <a:spcPts val="0"/>
              </a:spcBef>
              <a:spcAft>
                <a:spcPts val="300"/>
              </a:spcAft>
              <a:buClr>
                <a:schemeClr val="bg1"/>
              </a:buClr>
              <a:buSzPct val="110000"/>
              <a:buFontTx/>
              <a:buNone/>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抄録3501の考察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8年目の時点で、RFA + CT群において、CT単独群と比較して、明らかな生命予後上の恩恵が認められるという、印象的な結果が得られた</a:t>
            </a:r>
          </a:p>
          <a:p>
            <a:pPr marL="538163" marR="0" lvl="1" indent="-285750" algn="l" defTabSz="914400" rtl="0" eaLnBrk="1" fontAlgn="base" latinLnBrk="0" hangingPunct="1">
              <a:lnSpc>
                <a:spcPct val="100000"/>
              </a:lnSpc>
              <a:spcBef>
                <a:spcPts val="0"/>
              </a:spcBef>
              <a:spcAft>
                <a:spcPts val="300"/>
              </a:spcAft>
              <a:buClr>
                <a:schemeClr val="bg1"/>
              </a:buClr>
              <a:buSzTx/>
              <a:buFont typeface="Arial" panose="020B0604020202020204" pitchFamily="34" charset="0"/>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切除不能の患者は、RFA +手術によって恩恵を受ける可能性がある </a:t>
            </a:r>
          </a:p>
          <a:p>
            <a:pPr marL="538163" marR="0" lvl="1" indent="-285750" algn="l" defTabSz="914400" rtl="0" eaLnBrk="1" fontAlgn="base" latinLnBrk="0" hangingPunct="1">
              <a:lnSpc>
                <a:spcPct val="100000"/>
              </a:lnSpc>
              <a:spcBef>
                <a:spcPts val="0"/>
              </a:spcBef>
              <a:spcAft>
                <a:spcPts val="300"/>
              </a:spcAft>
              <a:buClr>
                <a:schemeClr val="bg1"/>
              </a:buClr>
              <a:buSzTx/>
              <a:buFont typeface="Arial" panose="020B0604020202020204" pitchFamily="34" charset="0"/>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患者の経過については、集学的な経過観察を行う必要がある（手術±熱アブレーション）</a:t>
            </a:r>
          </a:p>
          <a:p>
            <a:pPr marL="538163" marR="0" lvl="1" indent="-285750" algn="l" defTabSz="914400" rtl="0" eaLnBrk="1" fontAlgn="base" latinLnBrk="0" hangingPunct="1">
              <a:lnSpc>
                <a:spcPct val="100000"/>
              </a:lnSpc>
              <a:spcBef>
                <a:spcPts val="0"/>
              </a:spcBef>
              <a:spcAft>
                <a:spcPts val="300"/>
              </a:spcAft>
              <a:buClr>
                <a:schemeClr val="bg1"/>
              </a:buClr>
              <a:buSzTx/>
              <a:buFont typeface="Arial" panose="020B0604020202020204" pitchFamily="34" charset="0"/>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他の治療法についても、データが必要である</a:t>
            </a:r>
          </a:p>
          <a:p>
            <a:pPr marL="0" marR="0" lvl="0" indent="0" algn="l" defTabSz="914400" rtl="0" eaLnBrk="1" fontAlgn="base" latinLnBrk="0" hangingPunct="1">
              <a:lnSpc>
                <a:spcPct val="100000"/>
              </a:lnSpc>
              <a:spcBef>
                <a:spcPts val="0"/>
              </a:spcBef>
              <a:spcAft>
                <a:spcPts val="300"/>
              </a:spcAft>
              <a:buClr>
                <a:schemeClr val="bg1"/>
              </a:buClr>
              <a:buSzPct val="110000"/>
              <a:buFontTx/>
              <a:buNone/>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抄録3502の考察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40%の患者が肝外病変を有していたが、こうした事実に基づいて、PFSの改善が認められなかった理由が説明されうる可能性がある</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肝転移病変からみたPFSは改善した（</a:t>
            </a:r>
            <a:r>
              <a:rPr kumimoji="0" lang="ja-JP" altLang="en-US" sz="1400" b="0" i="0" u="none" strike="noStrike" kern="0" cap="none" spc="0" normalizeH="0" baseline="0" noProof="0" dirty="0" smtClean="0">
                <a:ln>
                  <a:noFill/>
                </a:ln>
                <a:solidFill>
                  <a:srgbClr val="4D4D4D"/>
                </a:solidFill>
                <a:effectLst/>
                <a:uLnTx/>
                <a:uFillTx/>
                <a:latin typeface="+mn-lt"/>
                <a:ea typeface="MS UI Gothic" pitchFamily="18" charset="0"/>
                <a:cs typeface="+mn-cs"/>
              </a:rPr>
              <a:t>頑健</a:t>
            </a: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な解析結果）が、毒性の発生率の増加が認められた</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0" i="0" u="none" strike="noStrike" kern="0" cap="none" spc="0" normalizeH="0" baseline="0" noProof="0" dirty="0" smtClean="0">
                <a:ln>
                  <a:noFill/>
                </a:ln>
                <a:solidFill>
                  <a:srgbClr val="4D4D4D"/>
                </a:solidFill>
                <a:effectLst/>
                <a:uLnTx/>
                <a:uFillTx/>
                <a:latin typeface="+mn-lt"/>
                <a:ea typeface="MS UI Gothic" pitchFamily="18" charset="0"/>
                <a:cs typeface="+mn-cs"/>
              </a:rPr>
              <a:t>サブグループ解析、OSおよびQoLに関する追加的なデータが、2015～2017年に得られる予定である</a:t>
            </a:r>
          </a:p>
          <a:p>
            <a:pPr marL="0" marR="0" lvl="0" indent="0" algn="l" defTabSz="914400" rtl="0" eaLnBrk="1" fontAlgn="base" latinLnBrk="0" hangingPunct="1">
              <a:lnSpc>
                <a:spcPct val="100000"/>
              </a:lnSpc>
              <a:spcBef>
                <a:spcPts val="0"/>
              </a:spcBef>
              <a:spcAft>
                <a:spcPts val="300"/>
              </a:spcAft>
              <a:buClr>
                <a:schemeClr val="bg1"/>
              </a:buClr>
              <a:buSzPct val="110000"/>
              <a:buFontTx/>
              <a:buNone/>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結論</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局所進行直腸癌においては、依然として、CRTとそれに続く手術が標準的治療法とされている</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「治癒可能な」肝転移病変については、CT、手術+熱アブレーションを施行する必要がある</a:t>
            </a:r>
          </a:p>
          <a:p>
            <a:pPr marL="250825" marR="0" lvl="0" indent="-250825" algn="l" defTabSz="914400" rtl="0" eaLnBrk="1" fontAlgn="base" latinLnBrk="0" hangingPunct="1">
              <a:lnSpc>
                <a:spcPct val="100000"/>
              </a:lnSpc>
              <a:spcBef>
                <a:spcPts val="0"/>
              </a:spcBef>
              <a:spcAft>
                <a:spcPts val="300"/>
              </a:spcAft>
              <a:buClr>
                <a:schemeClr val="bg1"/>
              </a:buClr>
              <a:buSzPct val="110000"/>
              <a:buFontTx/>
              <a:buChar char="•"/>
              <a:tabLst/>
              <a:defRPr/>
            </a:pPr>
            <a:r>
              <a:rPr kumimoji="0" lang="ja-JP" sz="1400" b="1" i="0" u="none" strike="noStrike" kern="0" cap="none" spc="0" normalizeH="0" baseline="0" noProof="0" dirty="0" smtClean="0">
                <a:ln>
                  <a:noFill/>
                </a:ln>
                <a:solidFill>
                  <a:srgbClr val="4D4D4D"/>
                </a:solidFill>
                <a:effectLst/>
                <a:uLnTx/>
                <a:uFillTx/>
                <a:latin typeface="+mn-lt"/>
                <a:ea typeface="MS UI Gothic" pitchFamily="18" charset="0"/>
                <a:cs typeface="+mn-cs"/>
              </a:rPr>
              <a:t>肝臓のみに限局した転移が認められる（肝外転移のない）患者では：SIRT + CTの施行が検討されうる</a:t>
            </a:r>
          </a:p>
        </p:txBody>
      </p:sp>
    </p:spTree>
    <p:extLst>
      <p:ext uri="{BB962C8B-B14F-4D97-AF65-F5344CB8AC3E}">
        <p14:creationId xmlns:p14="http://schemas.microsoft.com/office/powerpoint/2010/main" xmlns="" val="3345193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アジュバント療法</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直腸癌</a:t>
            </a:r>
          </a:p>
        </p:txBody>
      </p:sp>
    </p:spTree>
    <p:extLst>
      <p:ext uri="{BB962C8B-B14F-4D97-AF65-F5344CB8AC3E}">
        <p14:creationId xmlns:p14="http://schemas.microsoft.com/office/powerpoint/2010/main" xmlns="" val="868346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直腸癌患者を対象とする優越性試験において、S-1の有効性および安全性について、UFTとの比較検討を行うこと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3515: ステージII/IIIの直腸癌に対するアジュバント化学療法としてのS-1について、UFTとの比較を行う、無作為化、第III相試験(JFMC35-C1: ACTS-RC)</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Murata A,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Murata et al. J Clin Oncol 2015; 33 (suppl): abstr 3515</a:t>
            </a:r>
          </a:p>
        </p:txBody>
      </p:sp>
      <p:sp>
        <p:nvSpPr>
          <p:cNvPr id="43" name="Rectangle 9"/>
          <p:cNvSpPr txBox="1">
            <a:spLocks noChangeArrowheads="1"/>
          </p:cNvSpPr>
          <p:nvPr/>
        </p:nvSpPr>
        <p:spPr>
          <a:xfrm>
            <a:off x="373833" y="5481388"/>
            <a:ext cx="4130676" cy="68150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無再発生存期間</a:t>
            </a:r>
          </a:p>
        </p:txBody>
      </p:sp>
      <p:sp>
        <p:nvSpPr>
          <p:cNvPr id="15" name="Oval 14"/>
          <p:cNvSpPr>
            <a:spLocks noChangeArrowheads="1"/>
          </p:cNvSpPr>
          <p:nvPr/>
        </p:nvSpPr>
        <p:spPr bwMode="auto">
          <a:xfrm>
            <a:off x="4474937" y="30638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18" name="AutoShape 15"/>
          <p:cNvCxnSpPr>
            <a:cxnSpLocks noChangeShapeType="1"/>
            <a:stCxn id="15" idx="0"/>
            <a:endCxn id="22" idx="1"/>
          </p:cNvCxnSpPr>
          <p:nvPr/>
        </p:nvCxnSpPr>
        <p:spPr bwMode="auto">
          <a:xfrm rot="5400000" flipH="1" flipV="1">
            <a:off x="4922141" y="2587295"/>
            <a:ext cx="321163" cy="631975"/>
          </a:xfrm>
          <a:prstGeom prst="bentConnector2">
            <a:avLst/>
          </a:prstGeom>
          <a:noFill/>
          <a:ln w="57150">
            <a:solidFill>
              <a:schemeClr val="bg2">
                <a:lumMod val="60000"/>
                <a:lumOff val="40000"/>
              </a:schemeClr>
            </a:solidFill>
            <a:round/>
            <a:headEnd/>
            <a:tailEnd type="triangle" w="med" len="med"/>
          </a:ln>
        </p:spPr>
      </p:cxnSp>
      <p:cxnSp>
        <p:nvCxnSpPr>
          <p:cNvPr id="19" name="AutoShape 16"/>
          <p:cNvCxnSpPr>
            <a:cxnSpLocks noChangeShapeType="1"/>
            <a:stCxn id="15" idx="4"/>
            <a:endCxn id="23" idx="1"/>
          </p:cNvCxnSpPr>
          <p:nvPr/>
        </p:nvCxnSpPr>
        <p:spPr bwMode="auto">
          <a:xfrm rot="16200000" flipH="1">
            <a:off x="4922846" y="3491951"/>
            <a:ext cx="319752" cy="631975"/>
          </a:xfrm>
          <a:prstGeom prst="bentConnector2">
            <a:avLst/>
          </a:prstGeom>
          <a:noFill/>
          <a:ln w="57150">
            <a:solidFill>
              <a:schemeClr val="bg2">
                <a:lumMod val="60000"/>
                <a:lumOff val="40000"/>
              </a:schemeClr>
            </a:solidFill>
            <a:round/>
            <a:headEnd/>
            <a:tailEnd type="triangle" w="med" len="med"/>
          </a:ln>
        </p:spPr>
      </p:cxnSp>
      <p:sp>
        <p:nvSpPr>
          <p:cNvPr id="20" name="Content Placeholder 26"/>
          <p:cNvSpPr txBox="1">
            <a:spLocks/>
          </p:cNvSpPr>
          <p:nvPr/>
        </p:nvSpPr>
        <p:spPr bwMode="auto">
          <a:xfrm>
            <a:off x="3810000" y="4114800"/>
            <a:ext cx="5092700"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2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治験実施施設</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腫瘍の部位（腹膜後屈部よりも上 vs. 腹膜後屈部よりも下、および肛門管）</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腫瘍浸潤の深達度(T1/T2 vs. T3/T4)</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LN転移(N0 vs. N1/N2)</a:t>
            </a:r>
          </a:p>
        </p:txBody>
      </p:sp>
      <p:cxnSp>
        <p:nvCxnSpPr>
          <p:cNvPr id="21" name="AutoShape 19"/>
          <p:cNvCxnSpPr>
            <a:cxnSpLocks noChangeShapeType="1"/>
          </p:cNvCxnSpPr>
          <p:nvPr/>
        </p:nvCxnSpPr>
        <p:spPr bwMode="auto">
          <a:xfrm rot="240000" flipV="1">
            <a:off x="3810000" y="3355963"/>
            <a:ext cx="664937" cy="47362"/>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5398710" y="2209800"/>
            <a:ext cx="3173790" cy="10657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S-1 80、100、120 mg/日（BSAに基づく；1日投与量を2分割で投与）</a:t>
            </a:r>
          </a:p>
          <a:p>
            <a:pPr algn="ctr" defTabSz="892175" eaLnBrk="0" hangingPunct="0"/>
            <a:r>
              <a:rPr lang="ja-JP" sz="1400" b="0" i="0" dirty="0" smtClean="0">
                <a:solidFill>
                  <a:srgbClr val="FFFFFF"/>
                </a:solidFill>
                <a:ea typeface="MS UI Gothic" pitchFamily="18" charset="0"/>
              </a:rPr>
              <a:t>×4週間の後に、2週間の休薬期間*</a:t>
            </a:r>
            <a:endParaRPr lang="en-US" altLang="ja-JP" sz="1400" b="0" i="0" dirty="0" smtClean="0">
              <a:solidFill>
                <a:srgbClr val="FFFFFF"/>
              </a:solidFill>
              <a:ea typeface="MS UI Gothic" pitchFamily="18" charset="0"/>
            </a:endParaRPr>
          </a:p>
          <a:p>
            <a:pPr algn="ctr" defTabSz="892175" eaLnBrk="0" hangingPunct="0"/>
            <a:r>
              <a:rPr lang="ja-JP" sz="1400" b="0" i="0" dirty="0" smtClean="0">
                <a:solidFill>
                  <a:srgbClr val="FFFFFF"/>
                </a:solidFill>
                <a:ea typeface="MS UI Gothic" pitchFamily="18" charset="0"/>
              </a:rPr>
              <a:t>（×1年間）</a:t>
            </a:r>
          </a:p>
          <a:p>
            <a:pPr algn="ctr" defTabSz="892175" eaLnBrk="0" hangingPunct="0"/>
            <a:r>
              <a:rPr lang="ja-JP" sz="1400" b="0" i="0" dirty="0" smtClean="0">
                <a:solidFill>
                  <a:srgbClr val="FFFFFF"/>
                </a:solidFill>
                <a:ea typeface="MS UI Gothic" pitchFamily="18" charset="0"/>
              </a:rPr>
              <a:t>(n=470)</a:t>
            </a:r>
          </a:p>
        </p:txBody>
      </p:sp>
      <p:sp>
        <p:nvSpPr>
          <p:cNvPr id="23" name="AutoShape 8"/>
          <p:cNvSpPr>
            <a:spLocks noChangeArrowheads="1"/>
          </p:cNvSpPr>
          <p:nvPr/>
        </p:nvSpPr>
        <p:spPr bwMode="auto">
          <a:xfrm>
            <a:off x="5398710" y="3434915"/>
            <a:ext cx="3173790" cy="1065799"/>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UFT 500、600 mg/日（BSAに基づく；</a:t>
            </a:r>
            <a:r>
              <a:rPr lang="en-US" altLang="ja-JP" sz="1400" b="0" i="0" dirty="0" smtClean="0">
                <a:solidFill>
                  <a:srgbClr val="FFFFFF"/>
                </a:solidFill>
                <a:ea typeface="MS UI Gothic" pitchFamily="18" charset="0"/>
              </a:rPr>
              <a:t/>
            </a:r>
            <a:br>
              <a:rPr lang="en-US" altLang="ja-JP" sz="1400" b="0" i="0" dirty="0" smtClean="0">
                <a:solidFill>
                  <a:srgbClr val="FFFFFF"/>
                </a:solidFill>
                <a:ea typeface="MS UI Gothic" pitchFamily="18" charset="0"/>
              </a:rPr>
            </a:br>
            <a:r>
              <a:rPr lang="ja-JP" sz="1400" b="0" i="0" dirty="0" smtClean="0">
                <a:solidFill>
                  <a:srgbClr val="FFFFFF"/>
                </a:solidFill>
                <a:ea typeface="MS UI Gothic" pitchFamily="18" charset="0"/>
              </a:rPr>
              <a:t>1日投与量を2分割で投与）</a:t>
            </a:r>
          </a:p>
          <a:p>
            <a:pPr algn="ctr" defTabSz="892175" eaLnBrk="0" hangingPunct="0"/>
            <a:r>
              <a:rPr lang="ja-JP" sz="1400" b="0" i="0" dirty="0" smtClean="0">
                <a:solidFill>
                  <a:srgbClr val="FFFFFF"/>
                </a:solidFill>
                <a:ea typeface="MS UI Gothic" pitchFamily="18" charset="0"/>
              </a:rPr>
              <a:t>×5日間の後に、2日間の休薬期間</a:t>
            </a:r>
            <a:endParaRPr lang="en-US" altLang="ja-JP" sz="1400" b="0" i="0" dirty="0" smtClean="0">
              <a:solidFill>
                <a:srgbClr val="FFFFFF"/>
              </a:solidFill>
              <a:ea typeface="MS UI Gothic" pitchFamily="18" charset="0"/>
            </a:endParaRPr>
          </a:p>
          <a:p>
            <a:pPr algn="ctr" defTabSz="892175" eaLnBrk="0" hangingPunct="0"/>
            <a:r>
              <a:rPr lang="ja-JP" sz="1400" b="0" i="0" dirty="0" smtClean="0">
                <a:solidFill>
                  <a:srgbClr val="FFFFFF"/>
                </a:solidFill>
                <a:ea typeface="MS UI Gothic" pitchFamily="18" charset="0"/>
              </a:rPr>
              <a:t>（×1年間）</a:t>
            </a:r>
          </a:p>
          <a:p>
            <a:pPr algn="ctr" defTabSz="892175" eaLnBrk="0" hangingPunct="0"/>
            <a:r>
              <a:rPr lang="ja-JP" sz="1400" b="0" i="0" dirty="0" smtClean="0">
                <a:solidFill>
                  <a:srgbClr val="FFFFFF"/>
                </a:solidFill>
                <a:ea typeface="MS UI Gothic" pitchFamily="18" charset="0"/>
              </a:rPr>
              <a:t>(n=479)</a:t>
            </a:r>
          </a:p>
        </p:txBody>
      </p:sp>
      <p:sp>
        <p:nvSpPr>
          <p:cNvPr id="24" name="Content Placeholder 26"/>
          <p:cNvSpPr txBox="1">
            <a:spLocks/>
          </p:cNvSpPr>
          <p:nvPr/>
        </p:nvSpPr>
        <p:spPr>
          <a:xfrm>
            <a:off x="4743999" y="5631516"/>
            <a:ext cx="4130675" cy="68150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OS、安全性</a:t>
            </a:r>
          </a:p>
        </p:txBody>
      </p:sp>
      <p:sp>
        <p:nvSpPr>
          <p:cNvPr id="26" name="AutoShape 9"/>
          <p:cNvSpPr>
            <a:spLocks noChangeArrowheads="1"/>
          </p:cNvSpPr>
          <p:nvPr/>
        </p:nvSpPr>
        <p:spPr bwMode="auto">
          <a:xfrm>
            <a:off x="609600" y="2312570"/>
            <a:ext cx="3200400" cy="2136482"/>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年齢20～80歳</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組織学的検査所見に基づいて確定診断されたステージII/IIIの直腸腺癌</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化学療法および放射線療法の施行歴なし</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治癒的切除（R0切除）の施行歴あり</a:t>
            </a:r>
          </a:p>
          <a:p>
            <a:pPr defTabSz="892175" eaLnBrk="0" hangingPunct="0">
              <a:spcAft>
                <a:spcPct val="30000"/>
              </a:spcAft>
            </a:pPr>
            <a:r>
              <a:rPr lang="ja-JP" sz="1400" b="0" i="0" dirty="0" smtClean="0">
                <a:solidFill>
                  <a:srgbClr val="043882"/>
                </a:solidFill>
                <a:ea typeface="MS UI Gothic" pitchFamily="18" charset="0"/>
              </a:rPr>
              <a:t>(n=959)</a:t>
            </a:r>
          </a:p>
        </p:txBody>
      </p:sp>
      <p:sp>
        <p:nvSpPr>
          <p:cNvPr id="29" name="Text Placeholder 6"/>
          <p:cNvSpPr>
            <a:spLocks noGrp="1"/>
          </p:cNvSpPr>
          <p:nvPr>
            <p:ph type="body" sz="quarter" idx="10"/>
          </p:nvPr>
        </p:nvSpPr>
        <p:spPr>
          <a:xfrm>
            <a:off x="365125" y="6096000"/>
            <a:ext cx="4130675" cy="487363"/>
          </a:xfrm>
        </p:spPr>
        <p:txBody>
          <a:bodyPr/>
          <a:lstStyle/>
          <a:p>
            <a:r>
              <a:rPr lang="ja-JP" sz="1200" b="0" i="0" dirty="0" smtClean="0">
                <a:solidFill>
                  <a:srgbClr val="363636"/>
                </a:solidFill>
                <a:ea typeface="MS UI Gothic" pitchFamily="18" charset="0"/>
              </a:rPr>
              <a:t>*AEが発生した場合には、2週間の投与期間/1週間の休薬期間が容認された </a:t>
            </a:r>
          </a:p>
        </p:txBody>
      </p:sp>
    </p:spTree>
    <p:extLst>
      <p:ext uri="{BB962C8B-B14F-4D97-AF65-F5344CB8AC3E}">
        <p14:creationId xmlns:p14="http://schemas.microsoft.com/office/powerpoint/2010/main" xmlns="" val="370675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編集者（2015年）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155825" algn="l"/>
                </a:tabLst>
              </a:pPr>
              <a:r>
                <a:rPr lang="en-US" altLang="ja-JP" sz="1200" b="1" dirty="0" smtClean="0">
                  <a:solidFill>
                    <a:srgbClr val="4D4D4D"/>
                  </a:solidFill>
                  <a:ea typeface="MS UI Gothic" pitchFamily="18" charset="0"/>
                </a:rPr>
                <a:t>Eric Van </a:t>
              </a:r>
              <a:r>
                <a:rPr lang="en-US" altLang="ja-JP" sz="1200" b="1" dirty="0" err="1" smtClean="0">
                  <a:solidFill>
                    <a:srgbClr val="4D4D4D"/>
                  </a:solidFill>
                  <a:ea typeface="MS UI Gothic" pitchFamily="18" charset="0"/>
                </a:rPr>
                <a:t>Cutsem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ベルギー、ルーバン、大学病院、消化器がん</a:t>
              </a:r>
            </a:p>
            <a:p>
              <a:pPr>
                <a:lnSpc>
                  <a:spcPct val="150000"/>
                </a:lnSpc>
                <a:spcAft>
                  <a:spcPts val="0"/>
                </a:spcAft>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Seufferlein</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ドイツ、ウルム、ウルム大学、内科</a:t>
              </a:r>
              <a:r>
                <a:rPr lang="ja-JP" altLang="ja-JP" sz="1200" dirty="0" smtClean="0">
                  <a:solidFill>
                    <a:srgbClr val="4D4D4D"/>
                  </a:solidFill>
                  <a:ea typeface="MS UI Gothic" pitchFamily="18" charset="0"/>
                </a:rPr>
                <a:t> I</a:t>
              </a:r>
              <a:endParaRPr lang="ja-JP" altLang="en-US" sz="1200" dirty="0" smtClean="0">
                <a:solidFill>
                  <a:srgbClr val="4D4D4D"/>
                </a:solidFill>
                <a:ea typeface="MS UI Gothic" pitchFamily="18" charset="0"/>
              </a:endParaRP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155825" algn="l"/>
                </a:tabLst>
              </a:pPr>
              <a:r>
                <a:rPr lang="en-US" altLang="ja-JP" sz="1200" b="1" dirty="0" smtClean="0">
                  <a:solidFill>
                    <a:srgbClr val="4D4D4D"/>
                  </a:solidFill>
                  <a:ea typeface="MS UI Gothic" pitchFamily="18" charset="0"/>
                </a:rPr>
                <a:t>Philippe </a:t>
              </a:r>
              <a:r>
                <a:rPr lang="en-US" altLang="ja-JP" sz="1200" b="1" dirty="0" err="1" smtClean="0">
                  <a:solidFill>
                    <a:srgbClr val="4D4D4D"/>
                  </a:solidFill>
                  <a:ea typeface="MS UI Gothic" pitchFamily="18" charset="0"/>
                </a:rPr>
                <a:t>Rougier</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フランス、パリ、ジョルジュ・ポンピドー病院、消化器腫瘍科</a:t>
              </a:r>
            </a:p>
            <a:p>
              <a:pPr>
                <a:lnSpc>
                  <a:spcPct val="150000"/>
                </a:lnSpc>
                <a:spcAft>
                  <a:spcPts val="0"/>
                </a:spcAft>
                <a:tabLst>
                  <a:tab pos="2155825" algn="l"/>
                </a:tabLst>
              </a:pPr>
              <a:r>
                <a:rPr lang="en-US" altLang="ja-JP" sz="1200" b="1" dirty="0" err="1" smtClean="0">
                  <a:solidFill>
                    <a:srgbClr val="4D4D4D"/>
                  </a:solidFill>
                  <a:ea typeface="MS UI Gothic" pitchFamily="18" charset="0"/>
                </a:rPr>
                <a:t>Côme</a:t>
              </a:r>
              <a:r>
                <a:rPr lang="en-US" altLang="ja-JP" sz="1200" b="1" dirty="0" smtClean="0">
                  <a:solidFill>
                    <a:srgbClr val="4D4D4D"/>
                  </a:solidFill>
                  <a:ea typeface="MS UI Gothic" pitchFamily="18" charset="0"/>
                </a:rPr>
                <a:t> </a:t>
              </a:r>
              <a:r>
                <a:rPr lang="en-US" altLang="ja-JP" sz="1200" b="1" dirty="0" err="1" smtClean="0">
                  <a:solidFill>
                    <a:srgbClr val="4D4D4D"/>
                  </a:solidFill>
                  <a:ea typeface="MS UI Gothic" pitchFamily="18" charset="0"/>
                </a:rPr>
                <a:t>Lepage</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フランス、ディジョン、大学病院および</a:t>
              </a:r>
              <a:r>
                <a:rPr lang="zh-CN" altLang="en-US" sz="1200" dirty="0" smtClean="0">
                  <a:solidFill>
                    <a:srgbClr val="4D4D4D"/>
                  </a:solidFill>
                  <a:ea typeface="MS UI Gothic" pitchFamily="18" charset="0"/>
                </a:rPr>
                <a:t>国立衛生医学研究所</a:t>
              </a:r>
              <a:endParaRPr lang="ja-JP" altLang="en-US" sz="1200" dirty="0" smtClean="0">
                <a:solidFill>
                  <a:srgbClr val="4D4D4D"/>
                </a:solidFill>
                <a:ea typeface="MS UI Gothic" pitchFamily="18" charset="0"/>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155825" algn="l"/>
                </a:tabLst>
              </a:pPr>
              <a:r>
                <a:rPr lang="en-US" altLang="ja-JP" sz="1200" b="1" dirty="0" smtClean="0">
                  <a:solidFill>
                    <a:srgbClr val="4D4D4D"/>
                  </a:solidFill>
                  <a:ea typeface="MS UI Gothic" pitchFamily="18" charset="0"/>
                </a:rPr>
                <a:t>Jean-Luc Van </a:t>
              </a:r>
              <a:r>
                <a:rPr lang="en-US" altLang="ja-JP" sz="1200" b="1" dirty="0" err="1" smtClean="0">
                  <a:solidFill>
                    <a:srgbClr val="4D4D4D"/>
                  </a:solidFill>
                  <a:ea typeface="MS UI Gothic" pitchFamily="18" charset="0"/>
                </a:rPr>
                <a:t>Laethem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ベルギー、ブリュッセル、エラスムス大学病院、消化器がん</a:t>
              </a:r>
            </a:p>
            <a:p>
              <a:pPr marL="0" indent="0" fontAlgn="auto">
                <a:lnSpc>
                  <a:spcPct val="150000"/>
                </a:lnSpc>
                <a:spcBef>
                  <a:spcPts val="0"/>
                </a:spcBef>
                <a:spcAft>
                  <a:spcPts val="0"/>
                </a:spcAft>
                <a:buClrTx/>
                <a:buSzTx/>
                <a:buFontTx/>
                <a:buNone/>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Seufferlein</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ドイツ、ウルム、ウルム大学、内科</a:t>
              </a:r>
              <a:r>
                <a:rPr lang="ja-JP" altLang="ja-JP" sz="1200" dirty="0" smtClean="0">
                  <a:solidFill>
                    <a:srgbClr val="4D4D4D"/>
                  </a:solidFill>
                  <a:ea typeface="MS UI Gothic" pitchFamily="18" charset="0"/>
                </a:rPr>
                <a:t> I</a:t>
              </a:r>
              <a:endParaRPr lang="ja-JP" altLang="en-US" sz="1200" dirty="0" smtClean="0">
                <a:solidFill>
                  <a:srgbClr val="4D4D4D"/>
                </a:solidFill>
                <a:ea typeface="MS UI Gothic" pitchFamily="18" charset="0"/>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155825" algn="l"/>
                </a:tabLst>
              </a:pPr>
              <a:r>
                <a:rPr lang="en-US" altLang="ja-JP" sz="1200" b="1" dirty="0" smtClean="0">
                  <a:solidFill>
                    <a:srgbClr val="4D4D4D"/>
                  </a:solidFill>
                  <a:ea typeface="MS UI Gothic" pitchFamily="18" charset="0"/>
                </a:rPr>
                <a:t>Eric Van </a:t>
              </a:r>
              <a:r>
                <a:rPr lang="en-US" altLang="ja-JP" sz="1200" b="1" dirty="0" err="1" smtClean="0">
                  <a:solidFill>
                    <a:srgbClr val="4D4D4D"/>
                  </a:solidFill>
                  <a:ea typeface="MS UI Gothic" pitchFamily="18" charset="0"/>
                </a:rPr>
                <a:t>Cutsem</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ベルギー、ルーバン、大学病院、</a:t>
              </a:r>
              <a:r>
                <a:rPr lang="zh-TW" altLang="en-US" sz="1200" dirty="0" smtClean="0">
                  <a:solidFill>
                    <a:srgbClr val="4D4D4D"/>
                  </a:solidFill>
                  <a:ea typeface="MS UI Gothic" pitchFamily="18" charset="0"/>
                </a:rPr>
                <a:t>消化器腫瘍科</a:t>
              </a:r>
              <a:endParaRPr lang="ja-JP" altLang="en-US" sz="1200" dirty="0" smtClean="0">
                <a:solidFill>
                  <a:srgbClr val="4D4D4D"/>
                </a:solidFill>
                <a:ea typeface="MS UI Gothic" pitchFamily="18" charset="0"/>
              </a:endParaRPr>
            </a:p>
            <a:p>
              <a:pPr>
                <a:lnSpc>
                  <a:spcPct val="150000"/>
                </a:lnSpc>
                <a:spcAft>
                  <a:spcPts val="0"/>
                </a:spcAft>
                <a:tabLst>
                  <a:tab pos="2155825" algn="l"/>
                </a:tabLst>
              </a:pPr>
              <a:r>
                <a:rPr lang="en-US" altLang="ja-JP" sz="1200" b="1" dirty="0" smtClean="0">
                  <a:solidFill>
                    <a:srgbClr val="4D4D4D"/>
                  </a:solidFill>
                  <a:ea typeface="MS UI Gothic" pitchFamily="18" charset="0"/>
                </a:rPr>
                <a:t>Wolff </a:t>
              </a:r>
              <a:r>
                <a:rPr lang="en-US" altLang="ja-JP" sz="1200" b="1" dirty="0" err="1" smtClean="0">
                  <a:solidFill>
                    <a:srgbClr val="4D4D4D"/>
                  </a:solidFill>
                  <a:ea typeface="MS UI Gothic" pitchFamily="18" charset="0"/>
                </a:rPr>
                <a:t>Schmiegel</a:t>
              </a:r>
              <a:r>
                <a:rPr lang="ja-JP" altLang="en-US" sz="1200" b="1" dirty="0" smtClean="0">
                  <a:solidFill>
                    <a:srgbClr val="4D4D4D"/>
                  </a:solidFill>
                  <a:ea typeface="MS UI Gothic" pitchFamily="18" charset="0"/>
                </a:rPr>
                <a:t>教授</a:t>
              </a:r>
              <a:r>
                <a:rPr lang="ja-JP" altLang="en-US" sz="1200" dirty="0" smtClean="0">
                  <a:solidFill>
                    <a:srgbClr val="4D4D4D"/>
                  </a:solidFill>
                  <a:ea typeface="MS UI Gothic" pitchFamily="18" charset="0"/>
                </a:rPr>
                <a:t> 	ドイツ、ボーフム、フール大学、医学部</a:t>
              </a:r>
            </a:p>
            <a:p>
              <a:pPr>
                <a:lnSpc>
                  <a:spcPct val="150000"/>
                </a:lnSpc>
                <a:spcAft>
                  <a:spcPts val="0"/>
                </a:spcAft>
                <a:tabLst>
                  <a:tab pos="2155825" algn="l"/>
                </a:tabLst>
              </a:pPr>
              <a:r>
                <a:rPr lang="en-US" altLang="ja-JP" sz="1200" b="1" dirty="0" smtClean="0">
                  <a:solidFill>
                    <a:srgbClr val="4D4D4D"/>
                  </a:solidFill>
                  <a:ea typeface="MS UI Gothic" pitchFamily="18" charset="0"/>
                </a:rPr>
                <a:t>Thomas </a:t>
              </a:r>
              <a:r>
                <a:rPr lang="en-US" altLang="ja-JP" sz="1200" b="1" dirty="0" err="1" smtClean="0">
                  <a:solidFill>
                    <a:srgbClr val="4D4D4D"/>
                  </a:solidFill>
                  <a:ea typeface="MS UI Gothic" pitchFamily="18" charset="0"/>
                </a:rPr>
                <a:t>Gruenberger</a:t>
              </a:r>
              <a:r>
                <a:rPr lang="ja-JP" altLang="en-US" sz="1200" b="1" dirty="0" smtClean="0">
                  <a:solidFill>
                    <a:srgbClr val="4D4D4D"/>
                  </a:solidFill>
                  <a:ea typeface="MS UI Gothic" pitchFamily="18" charset="0"/>
                </a:rPr>
                <a:t>教授	</a:t>
              </a:r>
              <a:r>
                <a:rPr lang="ja-JP" altLang="en-US" sz="1200" dirty="0" smtClean="0">
                  <a:solidFill>
                    <a:srgbClr val="4D4D4D"/>
                  </a:solidFill>
                  <a:ea typeface="MS UI Gothic" pitchFamily="18" charset="0"/>
                </a:rPr>
                <a:t>オーストリア、ウィーン、ルドルフ財団クリニック、外科</a:t>
              </a:r>
              <a:r>
                <a:rPr lang="en-US" altLang="ja-JP" sz="1200" dirty="0" smtClean="0">
                  <a:solidFill>
                    <a:srgbClr val="4D4D4D"/>
                  </a:solidFill>
                  <a:ea typeface="MS UI Gothic" pitchFamily="18" charset="0"/>
                </a:rPr>
                <a:t>I</a:t>
              </a:r>
              <a:endParaRPr lang="ja-JP" altLang="en-US" sz="1200" dirty="0" smtClean="0">
                <a:solidFill>
                  <a:srgbClr val="4D4D4D"/>
                </a:solidFill>
                <a:ea typeface="MS UI Gothic" pitchFamily="18" charset="0"/>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2955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69312" cy="4770537"/>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a:buClr>
                <a:srgbClr val="043882"/>
              </a:buClr>
            </a:pPr>
            <a:endParaRPr lang="en-GB" sz="1600" dirty="0">
              <a:solidFill>
                <a:srgbClr val="4D4D4D"/>
              </a:solidFill>
            </a:endParaRPr>
          </a:p>
          <a:p>
            <a:pPr marL="285750" indent="-285750">
              <a:buClr>
                <a:srgbClr val="043882"/>
              </a:buClr>
              <a:buFont typeface="Arial" panose="020B0604020202020204" pitchFamily="34" charset="0"/>
              <a:buChar char="•"/>
            </a:pPr>
            <a:r>
              <a:rPr lang="ja-JP" sz="1600" b="0" i="0" dirty="0" smtClean="0">
                <a:solidFill>
                  <a:srgbClr val="4D4D4D"/>
                </a:solidFill>
                <a:ea typeface="MS UI Gothic" pitchFamily="18" charset="0"/>
              </a:rPr>
              <a:t>特に高率に発生した（いずれかの治療群の患者の1%超に発生した）グレード3以上のAEは、次の通りであった：下痢；食欲不振；悪心；および疲労</a:t>
            </a: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治癒的切除（</a:t>
            </a:r>
            <a:r>
              <a:rPr lang="ja-JP" altLang="en-US" sz="1600" b="1" dirty="0" smtClean="0">
                <a:solidFill>
                  <a:srgbClr val="4D4D4D"/>
                </a:solidFill>
                <a:ea typeface="MS UI Gothic" pitchFamily="18" charset="0"/>
              </a:rPr>
              <a:t>術前</a:t>
            </a:r>
            <a:r>
              <a:rPr lang="ja-JP" sz="1600" b="1" i="0" dirty="0" smtClean="0">
                <a:solidFill>
                  <a:srgbClr val="4D4D4D"/>
                </a:solidFill>
                <a:ea typeface="MS UI Gothic" pitchFamily="18" charset="0"/>
              </a:rPr>
              <a:t>における化学療法なし）を受けたステージII/IIIの直腸癌を有する患者において、S-1は、無再発生存期間について、UFTに対する優越性を示した</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グレード3以上のAEの発生率は、2つの治療群間で近似していた </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S-1は、切除後のステージII/IIIの直腸癌に対する標準的な術後アジュバント化学療法となってきている</a:t>
            </a:r>
          </a:p>
        </p:txBody>
      </p:sp>
      <p:sp>
        <p:nvSpPr>
          <p:cNvPr id="15"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3515: ステージII/IIIの直腸癌に対するアジュバント化学療法としてのS-1について、UFTとの比較を行う、無作為化、第III相試験(JFMC35-C1: ACTS-RC) – Murata A, et al</a:t>
            </a:r>
          </a:p>
        </p:txBody>
      </p:sp>
      <p:sp>
        <p:nvSpPr>
          <p:cNvPr id="1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Murata et al. J Clin Oncol 2015; 33 (suppl): abstr 3515</a:t>
            </a:r>
          </a:p>
        </p:txBody>
      </p:sp>
      <p:sp>
        <p:nvSpPr>
          <p:cNvPr id="20" name="TextBox 19"/>
          <p:cNvSpPr txBox="1"/>
          <p:nvPr/>
        </p:nvSpPr>
        <p:spPr>
          <a:xfrm>
            <a:off x="5865894" y="1449007"/>
            <a:ext cx="1715534" cy="338554"/>
          </a:xfrm>
          <a:prstGeom prst="rect">
            <a:avLst/>
          </a:prstGeom>
          <a:noFill/>
        </p:spPr>
        <p:txBody>
          <a:bodyPr wrap="none" rtlCol="0">
            <a:spAutoFit/>
          </a:bodyPr>
          <a:lstStyle/>
          <a:p>
            <a:r>
              <a:rPr lang="ja-JP" sz="1600" b="1" i="0" dirty="0" smtClean="0">
                <a:solidFill>
                  <a:srgbClr val="4D4D4D"/>
                </a:solidFill>
                <a:ea typeface="MS UI Gothic" pitchFamily="18" charset="0"/>
              </a:rPr>
              <a:t>全生存率</a:t>
            </a:r>
          </a:p>
        </p:txBody>
      </p:sp>
      <p:sp>
        <p:nvSpPr>
          <p:cNvPr id="21" name="TextBox 20"/>
          <p:cNvSpPr txBox="1"/>
          <p:nvPr/>
        </p:nvSpPr>
        <p:spPr>
          <a:xfrm>
            <a:off x="1446294" y="1449007"/>
            <a:ext cx="2249334" cy="338554"/>
          </a:xfrm>
          <a:prstGeom prst="rect">
            <a:avLst/>
          </a:prstGeom>
          <a:noFill/>
        </p:spPr>
        <p:txBody>
          <a:bodyPr wrap="none" rtlCol="0">
            <a:spAutoFit/>
          </a:bodyPr>
          <a:lstStyle/>
          <a:p>
            <a:r>
              <a:rPr lang="ja-JP" sz="1600" b="1" i="0" dirty="0" smtClean="0">
                <a:solidFill>
                  <a:srgbClr val="4D4D4D"/>
                </a:solidFill>
                <a:ea typeface="MS UI Gothic" pitchFamily="18" charset="0"/>
              </a:rPr>
              <a:t>無再発生存期間</a:t>
            </a:r>
          </a:p>
        </p:txBody>
      </p:sp>
      <p:sp>
        <p:nvSpPr>
          <p:cNvPr id="252" name="Freeform 5"/>
          <p:cNvSpPr>
            <a:spLocks/>
          </p:cNvSpPr>
          <p:nvPr/>
        </p:nvSpPr>
        <p:spPr bwMode="auto">
          <a:xfrm>
            <a:off x="1138238" y="1767375"/>
            <a:ext cx="2589213" cy="977900"/>
          </a:xfrm>
          <a:custGeom>
            <a:avLst/>
            <a:gdLst>
              <a:gd name="T0" fmla="*/ 56 w 1631"/>
              <a:gd name="T1" fmla="*/ 7 h 616"/>
              <a:gd name="T2" fmla="*/ 89 w 1631"/>
              <a:gd name="T3" fmla="*/ 13 h 616"/>
              <a:gd name="T4" fmla="*/ 96 w 1631"/>
              <a:gd name="T5" fmla="*/ 33 h 616"/>
              <a:gd name="T6" fmla="*/ 116 w 1631"/>
              <a:gd name="T7" fmla="*/ 40 h 616"/>
              <a:gd name="T8" fmla="*/ 126 w 1631"/>
              <a:gd name="T9" fmla="*/ 50 h 616"/>
              <a:gd name="T10" fmla="*/ 139 w 1631"/>
              <a:gd name="T11" fmla="*/ 57 h 616"/>
              <a:gd name="T12" fmla="*/ 159 w 1631"/>
              <a:gd name="T13" fmla="*/ 63 h 616"/>
              <a:gd name="T14" fmla="*/ 165 w 1631"/>
              <a:gd name="T15" fmla="*/ 76 h 616"/>
              <a:gd name="T16" fmla="*/ 178 w 1631"/>
              <a:gd name="T17" fmla="*/ 86 h 616"/>
              <a:gd name="T18" fmla="*/ 185 w 1631"/>
              <a:gd name="T19" fmla="*/ 93 h 616"/>
              <a:gd name="T20" fmla="*/ 205 w 1631"/>
              <a:gd name="T21" fmla="*/ 106 h 616"/>
              <a:gd name="T22" fmla="*/ 215 w 1631"/>
              <a:gd name="T23" fmla="*/ 129 h 616"/>
              <a:gd name="T24" fmla="*/ 231 w 1631"/>
              <a:gd name="T25" fmla="*/ 136 h 616"/>
              <a:gd name="T26" fmla="*/ 234 w 1631"/>
              <a:gd name="T27" fmla="*/ 162 h 616"/>
              <a:gd name="T28" fmla="*/ 258 w 1631"/>
              <a:gd name="T29" fmla="*/ 169 h 616"/>
              <a:gd name="T30" fmla="*/ 268 w 1631"/>
              <a:gd name="T31" fmla="*/ 172 h 616"/>
              <a:gd name="T32" fmla="*/ 274 w 1631"/>
              <a:gd name="T33" fmla="*/ 186 h 616"/>
              <a:gd name="T34" fmla="*/ 291 w 1631"/>
              <a:gd name="T35" fmla="*/ 192 h 616"/>
              <a:gd name="T36" fmla="*/ 294 w 1631"/>
              <a:gd name="T37" fmla="*/ 199 h 616"/>
              <a:gd name="T38" fmla="*/ 314 w 1631"/>
              <a:gd name="T39" fmla="*/ 202 h 616"/>
              <a:gd name="T40" fmla="*/ 334 w 1631"/>
              <a:gd name="T41" fmla="*/ 212 h 616"/>
              <a:gd name="T42" fmla="*/ 343 w 1631"/>
              <a:gd name="T43" fmla="*/ 225 h 616"/>
              <a:gd name="T44" fmla="*/ 357 w 1631"/>
              <a:gd name="T45" fmla="*/ 232 h 616"/>
              <a:gd name="T46" fmla="*/ 363 w 1631"/>
              <a:gd name="T47" fmla="*/ 239 h 616"/>
              <a:gd name="T48" fmla="*/ 409 w 1631"/>
              <a:gd name="T49" fmla="*/ 245 h 616"/>
              <a:gd name="T50" fmla="*/ 419 w 1631"/>
              <a:gd name="T51" fmla="*/ 258 h 616"/>
              <a:gd name="T52" fmla="*/ 439 w 1631"/>
              <a:gd name="T53" fmla="*/ 262 h 616"/>
              <a:gd name="T54" fmla="*/ 452 w 1631"/>
              <a:gd name="T55" fmla="*/ 268 h 616"/>
              <a:gd name="T56" fmla="*/ 485 w 1631"/>
              <a:gd name="T57" fmla="*/ 272 h 616"/>
              <a:gd name="T58" fmla="*/ 495 w 1631"/>
              <a:gd name="T59" fmla="*/ 282 h 616"/>
              <a:gd name="T60" fmla="*/ 518 w 1631"/>
              <a:gd name="T61" fmla="*/ 285 h 616"/>
              <a:gd name="T62" fmla="*/ 525 w 1631"/>
              <a:gd name="T63" fmla="*/ 295 h 616"/>
              <a:gd name="T64" fmla="*/ 545 w 1631"/>
              <a:gd name="T65" fmla="*/ 298 h 616"/>
              <a:gd name="T66" fmla="*/ 571 w 1631"/>
              <a:gd name="T67" fmla="*/ 311 h 616"/>
              <a:gd name="T68" fmla="*/ 601 w 1631"/>
              <a:gd name="T69" fmla="*/ 315 h 616"/>
              <a:gd name="T70" fmla="*/ 611 w 1631"/>
              <a:gd name="T71" fmla="*/ 318 h 616"/>
              <a:gd name="T72" fmla="*/ 624 w 1631"/>
              <a:gd name="T73" fmla="*/ 321 h 616"/>
              <a:gd name="T74" fmla="*/ 670 w 1631"/>
              <a:gd name="T75" fmla="*/ 331 h 616"/>
              <a:gd name="T76" fmla="*/ 720 w 1631"/>
              <a:gd name="T77" fmla="*/ 335 h 616"/>
              <a:gd name="T78" fmla="*/ 740 w 1631"/>
              <a:gd name="T79" fmla="*/ 345 h 616"/>
              <a:gd name="T80" fmla="*/ 825 w 1631"/>
              <a:gd name="T81" fmla="*/ 348 h 616"/>
              <a:gd name="T82" fmla="*/ 885 w 1631"/>
              <a:gd name="T83" fmla="*/ 358 h 616"/>
              <a:gd name="T84" fmla="*/ 931 w 1631"/>
              <a:gd name="T85" fmla="*/ 361 h 616"/>
              <a:gd name="T86" fmla="*/ 977 w 1631"/>
              <a:gd name="T87" fmla="*/ 368 h 616"/>
              <a:gd name="T88" fmla="*/ 1370 w 1631"/>
              <a:gd name="T89" fmla="*/ 388 h 616"/>
              <a:gd name="T90" fmla="*/ 1489 w 1631"/>
              <a:gd name="T91" fmla="*/ 411 h 616"/>
              <a:gd name="T92" fmla="*/ 1552 w 1631"/>
              <a:gd name="T93"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1" h="616">
                <a:moveTo>
                  <a:pt x="0" y="0"/>
                </a:moveTo>
                <a:lnTo>
                  <a:pt x="56" y="0"/>
                </a:lnTo>
                <a:lnTo>
                  <a:pt x="56" y="7"/>
                </a:lnTo>
                <a:lnTo>
                  <a:pt x="73" y="7"/>
                </a:lnTo>
                <a:lnTo>
                  <a:pt x="73" y="13"/>
                </a:lnTo>
                <a:lnTo>
                  <a:pt x="89" y="13"/>
                </a:lnTo>
                <a:lnTo>
                  <a:pt x="89" y="23"/>
                </a:lnTo>
                <a:lnTo>
                  <a:pt x="96" y="23"/>
                </a:lnTo>
                <a:lnTo>
                  <a:pt x="96" y="33"/>
                </a:lnTo>
                <a:lnTo>
                  <a:pt x="102" y="33"/>
                </a:lnTo>
                <a:lnTo>
                  <a:pt x="102" y="40"/>
                </a:lnTo>
                <a:lnTo>
                  <a:pt x="116" y="40"/>
                </a:lnTo>
                <a:lnTo>
                  <a:pt x="116" y="47"/>
                </a:lnTo>
                <a:lnTo>
                  <a:pt x="126" y="47"/>
                </a:lnTo>
                <a:lnTo>
                  <a:pt x="126" y="50"/>
                </a:lnTo>
                <a:lnTo>
                  <a:pt x="135" y="50"/>
                </a:lnTo>
                <a:lnTo>
                  <a:pt x="139" y="50"/>
                </a:lnTo>
                <a:lnTo>
                  <a:pt x="139" y="57"/>
                </a:lnTo>
                <a:lnTo>
                  <a:pt x="152" y="57"/>
                </a:lnTo>
                <a:lnTo>
                  <a:pt x="152" y="63"/>
                </a:lnTo>
                <a:lnTo>
                  <a:pt x="159" y="63"/>
                </a:lnTo>
                <a:lnTo>
                  <a:pt x="159" y="70"/>
                </a:lnTo>
                <a:lnTo>
                  <a:pt x="165" y="70"/>
                </a:lnTo>
                <a:lnTo>
                  <a:pt x="165" y="76"/>
                </a:lnTo>
                <a:lnTo>
                  <a:pt x="168" y="76"/>
                </a:lnTo>
                <a:lnTo>
                  <a:pt x="168" y="86"/>
                </a:lnTo>
                <a:lnTo>
                  <a:pt x="178" y="86"/>
                </a:lnTo>
                <a:lnTo>
                  <a:pt x="178" y="90"/>
                </a:lnTo>
                <a:lnTo>
                  <a:pt x="185" y="90"/>
                </a:lnTo>
                <a:lnTo>
                  <a:pt x="185" y="93"/>
                </a:lnTo>
                <a:lnTo>
                  <a:pt x="192" y="93"/>
                </a:lnTo>
                <a:lnTo>
                  <a:pt x="192" y="106"/>
                </a:lnTo>
                <a:lnTo>
                  <a:pt x="205" y="106"/>
                </a:lnTo>
                <a:lnTo>
                  <a:pt x="205" y="123"/>
                </a:lnTo>
                <a:lnTo>
                  <a:pt x="215" y="123"/>
                </a:lnTo>
                <a:lnTo>
                  <a:pt x="215" y="129"/>
                </a:lnTo>
                <a:lnTo>
                  <a:pt x="221" y="129"/>
                </a:lnTo>
                <a:lnTo>
                  <a:pt x="221" y="136"/>
                </a:lnTo>
                <a:lnTo>
                  <a:pt x="231" y="136"/>
                </a:lnTo>
                <a:lnTo>
                  <a:pt x="231" y="156"/>
                </a:lnTo>
                <a:lnTo>
                  <a:pt x="234" y="156"/>
                </a:lnTo>
                <a:lnTo>
                  <a:pt x="234" y="162"/>
                </a:lnTo>
                <a:lnTo>
                  <a:pt x="238" y="162"/>
                </a:lnTo>
                <a:lnTo>
                  <a:pt x="238" y="169"/>
                </a:lnTo>
                <a:lnTo>
                  <a:pt x="258" y="169"/>
                </a:lnTo>
                <a:lnTo>
                  <a:pt x="258" y="172"/>
                </a:lnTo>
                <a:lnTo>
                  <a:pt x="264" y="172"/>
                </a:lnTo>
                <a:lnTo>
                  <a:pt x="268" y="172"/>
                </a:lnTo>
                <a:lnTo>
                  <a:pt x="268" y="179"/>
                </a:lnTo>
                <a:lnTo>
                  <a:pt x="274" y="179"/>
                </a:lnTo>
                <a:lnTo>
                  <a:pt x="274" y="186"/>
                </a:lnTo>
                <a:lnTo>
                  <a:pt x="281" y="186"/>
                </a:lnTo>
                <a:lnTo>
                  <a:pt x="281" y="192"/>
                </a:lnTo>
                <a:lnTo>
                  <a:pt x="291" y="192"/>
                </a:lnTo>
                <a:lnTo>
                  <a:pt x="291" y="196"/>
                </a:lnTo>
                <a:lnTo>
                  <a:pt x="294" y="196"/>
                </a:lnTo>
                <a:lnTo>
                  <a:pt x="294" y="199"/>
                </a:lnTo>
                <a:lnTo>
                  <a:pt x="304" y="199"/>
                </a:lnTo>
                <a:lnTo>
                  <a:pt x="304" y="202"/>
                </a:lnTo>
                <a:lnTo>
                  <a:pt x="314" y="202"/>
                </a:lnTo>
                <a:lnTo>
                  <a:pt x="314" y="212"/>
                </a:lnTo>
                <a:lnTo>
                  <a:pt x="327" y="212"/>
                </a:lnTo>
                <a:lnTo>
                  <a:pt x="334" y="212"/>
                </a:lnTo>
                <a:lnTo>
                  <a:pt x="334" y="222"/>
                </a:lnTo>
                <a:lnTo>
                  <a:pt x="343" y="222"/>
                </a:lnTo>
                <a:lnTo>
                  <a:pt x="343" y="225"/>
                </a:lnTo>
                <a:lnTo>
                  <a:pt x="353" y="225"/>
                </a:lnTo>
                <a:lnTo>
                  <a:pt x="353" y="232"/>
                </a:lnTo>
                <a:lnTo>
                  <a:pt x="357" y="232"/>
                </a:lnTo>
                <a:lnTo>
                  <a:pt x="357" y="239"/>
                </a:lnTo>
                <a:lnTo>
                  <a:pt x="363" y="239"/>
                </a:lnTo>
                <a:lnTo>
                  <a:pt x="363" y="239"/>
                </a:lnTo>
                <a:lnTo>
                  <a:pt x="383" y="239"/>
                </a:lnTo>
                <a:lnTo>
                  <a:pt x="383" y="245"/>
                </a:lnTo>
                <a:lnTo>
                  <a:pt x="409" y="245"/>
                </a:lnTo>
                <a:lnTo>
                  <a:pt x="409" y="252"/>
                </a:lnTo>
                <a:lnTo>
                  <a:pt x="419" y="252"/>
                </a:lnTo>
                <a:lnTo>
                  <a:pt x="419" y="258"/>
                </a:lnTo>
                <a:lnTo>
                  <a:pt x="436" y="258"/>
                </a:lnTo>
                <a:lnTo>
                  <a:pt x="436" y="262"/>
                </a:lnTo>
                <a:lnTo>
                  <a:pt x="439" y="262"/>
                </a:lnTo>
                <a:lnTo>
                  <a:pt x="439" y="265"/>
                </a:lnTo>
                <a:lnTo>
                  <a:pt x="452" y="265"/>
                </a:lnTo>
                <a:lnTo>
                  <a:pt x="452" y="268"/>
                </a:lnTo>
                <a:lnTo>
                  <a:pt x="475" y="268"/>
                </a:lnTo>
                <a:lnTo>
                  <a:pt x="475" y="272"/>
                </a:lnTo>
                <a:lnTo>
                  <a:pt x="485" y="272"/>
                </a:lnTo>
                <a:lnTo>
                  <a:pt x="485" y="275"/>
                </a:lnTo>
                <a:lnTo>
                  <a:pt x="495" y="275"/>
                </a:lnTo>
                <a:lnTo>
                  <a:pt x="495" y="282"/>
                </a:lnTo>
                <a:lnTo>
                  <a:pt x="499" y="282"/>
                </a:lnTo>
                <a:lnTo>
                  <a:pt x="499" y="285"/>
                </a:lnTo>
                <a:lnTo>
                  <a:pt x="518" y="285"/>
                </a:lnTo>
                <a:lnTo>
                  <a:pt x="518" y="288"/>
                </a:lnTo>
                <a:lnTo>
                  <a:pt x="525" y="288"/>
                </a:lnTo>
                <a:lnTo>
                  <a:pt x="525" y="295"/>
                </a:lnTo>
                <a:lnTo>
                  <a:pt x="532" y="295"/>
                </a:lnTo>
                <a:lnTo>
                  <a:pt x="532" y="298"/>
                </a:lnTo>
                <a:lnTo>
                  <a:pt x="545" y="298"/>
                </a:lnTo>
                <a:lnTo>
                  <a:pt x="545" y="305"/>
                </a:lnTo>
                <a:lnTo>
                  <a:pt x="571" y="305"/>
                </a:lnTo>
                <a:lnTo>
                  <a:pt x="571" y="311"/>
                </a:lnTo>
                <a:lnTo>
                  <a:pt x="575" y="311"/>
                </a:lnTo>
                <a:lnTo>
                  <a:pt x="575" y="315"/>
                </a:lnTo>
                <a:lnTo>
                  <a:pt x="601" y="315"/>
                </a:lnTo>
                <a:lnTo>
                  <a:pt x="601" y="318"/>
                </a:lnTo>
                <a:lnTo>
                  <a:pt x="604" y="318"/>
                </a:lnTo>
                <a:lnTo>
                  <a:pt x="611" y="318"/>
                </a:lnTo>
                <a:lnTo>
                  <a:pt x="611" y="321"/>
                </a:lnTo>
                <a:lnTo>
                  <a:pt x="621" y="321"/>
                </a:lnTo>
                <a:lnTo>
                  <a:pt x="624" y="321"/>
                </a:lnTo>
                <a:lnTo>
                  <a:pt x="624" y="328"/>
                </a:lnTo>
                <a:lnTo>
                  <a:pt x="670" y="328"/>
                </a:lnTo>
                <a:lnTo>
                  <a:pt x="670" y="331"/>
                </a:lnTo>
                <a:lnTo>
                  <a:pt x="707" y="331"/>
                </a:lnTo>
                <a:lnTo>
                  <a:pt x="707" y="335"/>
                </a:lnTo>
                <a:lnTo>
                  <a:pt x="720" y="335"/>
                </a:lnTo>
                <a:lnTo>
                  <a:pt x="720" y="338"/>
                </a:lnTo>
                <a:lnTo>
                  <a:pt x="740" y="338"/>
                </a:lnTo>
                <a:lnTo>
                  <a:pt x="740" y="345"/>
                </a:lnTo>
                <a:lnTo>
                  <a:pt x="759" y="345"/>
                </a:lnTo>
                <a:lnTo>
                  <a:pt x="759" y="348"/>
                </a:lnTo>
                <a:lnTo>
                  <a:pt x="825" y="348"/>
                </a:lnTo>
                <a:lnTo>
                  <a:pt x="825" y="351"/>
                </a:lnTo>
                <a:lnTo>
                  <a:pt x="885" y="351"/>
                </a:lnTo>
                <a:lnTo>
                  <a:pt x="885" y="358"/>
                </a:lnTo>
                <a:lnTo>
                  <a:pt x="908" y="358"/>
                </a:lnTo>
                <a:lnTo>
                  <a:pt x="908" y="361"/>
                </a:lnTo>
                <a:lnTo>
                  <a:pt x="931" y="361"/>
                </a:lnTo>
                <a:lnTo>
                  <a:pt x="931" y="364"/>
                </a:lnTo>
                <a:lnTo>
                  <a:pt x="931" y="368"/>
                </a:lnTo>
                <a:lnTo>
                  <a:pt x="977" y="368"/>
                </a:lnTo>
                <a:lnTo>
                  <a:pt x="977" y="374"/>
                </a:lnTo>
                <a:lnTo>
                  <a:pt x="1370" y="374"/>
                </a:lnTo>
                <a:lnTo>
                  <a:pt x="1370" y="388"/>
                </a:lnTo>
                <a:lnTo>
                  <a:pt x="1380" y="388"/>
                </a:lnTo>
                <a:lnTo>
                  <a:pt x="1380" y="411"/>
                </a:lnTo>
                <a:lnTo>
                  <a:pt x="1489" y="411"/>
                </a:lnTo>
                <a:lnTo>
                  <a:pt x="1489" y="450"/>
                </a:lnTo>
                <a:lnTo>
                  <a:pt x="1552" y="450"/>
                </a:lnTo>
                <a:lnTo>
                  <a:pt x="1552" y="616"/>
                </a:lnTo>
                <a:lnTo>
                  <a:pt x="1631" y="616"/>
                </a:lnTo>
              </a:path>
            </a:pathLst>
          </a:cu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6"/>
          <p:cNvSpPr>
            <a:spLocks noChangeShapeType="1"/>
          </p:cNvSpPr>
          <p:nvPr/>
        </p:nvSpPr>
        <p:spPr bwMode="auto">
          <a:xfrm>
            <a:off x="1138238" y="1730862"/>
            <a:ext cx="0" cy="42863"/>
          </a:xfrm>
          <a:prstGeom prst="line">
            <a:avLst/>
          </a:prstGeom>
          <a:noFill/>
          <a:ln w="11113"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Rectangle 7"/>
          <p:cNvSpPr>
            <a:spLocks noChangeArrowheads="1"/>
          </p:cNvSpPr>
          <p:nvPr/>
        </p:nvSpPr>
        <p:spPr bwMode="auto">
          <a:xfrm>
            <a:off x="1190625" y="1730862"/>
            <a:ext cx="11113"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Rectangle 8"/>
          <p:cNvSpPr>
            <a:spLocks noChangeArrowheads="1"/>
          </p:cNvSpPr>
          <p:nvPr/>
        </p:nvSpPr>
        <p:spPr bwMode="auto">
          <a:xfrm>
            <a:off x="1368425" y="18261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Rectangle 9"/>
          <p:cNvSpPr>
            <a:spLocks noChangeArrowheads="1"/>
          </p:cNvSpPr>
          <p:nvPr/>
        </p:nvSpPr>
        <p:spPr bwMode="auto">
          <a:xfrm>
            <a:off x="1646238" y="2072175"/>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Rectangle 10"/>
          <p:cNvSpPr>
            <a:spLocks noChangeArrowheads="1"/>
          </p:cNvSpPr>
          <p:nvPr/>
        </p:nvSpPr>
        <p:spPr bwMode="auto">
          <a:xfrm>
            <a:off x="1725613" y="2115037"/>
            <a:ext cx="1587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Rectangle 11"/>
          <p:cNvSpPr>
            <a:spLocks noChangeArrowheads="1"/>
          </p:cNvSpPr>
          <p:nvPr/>
        </p:nvSpPr>
        <p:spPr bwMode="auto">
          <a:xfrm>
            <a:off x="1782763" y="2130912"/>
            <a:ext cx="1587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Rectangle 12"/>
          <p:cNvSpPr>
            <a:spLocks noChangeArrowheads="1"/>
          </p:cNvSpPr>
          <p:nvPr/>
        </p:nvSpPr>
        <p:spPr bwMode="auto">
          <a:xfrm>
            <a:off x="1898650" y="2167425"/>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Rectangle 13"/>
          <p:cNvSpPr>
            <a:spLocks noChangeArrowheads="1"/>
          </p:cNvSpPr>
          <p:nvPr/>
        </p:nvSpPr>
        <p:spPr bwMode="auto">
          <a:xfrm>
            <a:off x="2035175" y="22198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Rectangle 14"/>
          <p:cNvSpPr>
            <a:spLocks noChangeArrowheads="1"/>
          </p:cNvSpPr>
          <p:nvPr/>
        </p:nvSpPr>
        <p:spPr bwMode="auto">
          <a:xfrm>
            <a:off x="2087563" y="2235687"/>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Rectangle 15"/>
          <p:cNvSpPr>
            <a:spLocks noChangeArrowheads="1"/>
          </p:cNvSpPr>
          <p:nvPr/>
        </p:nvSpPr>
        <p:spPr bwMode="auto">
          <a:xfrm>
            <a:off x="2108200" y="2240450"/>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Rectangle 16"/>
          <p:cNvSpPr>
            <a:spLocks noChangeArrowheads="1"/>
          </p:cNvSpPr>
          <p:nvPr/>
        </p:nvSpPr>
        <p:spPr bwMode="auto">
          <a:xfrm>
            <a:off x="2176463" y="225156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Rectangle 17"/>
          <p:cNvSpPr>
            <a:spLocks noChangeArrowheads="1"/>
          </p:cNvSpPr>
          <p:nvPr/>
        </p:nvSpPr>
        <p:spPr bwMode="auto">
          <a:xfrm>
            <a:off x="2370138" y="2276962"/>
            <a:ext cx="15875" cy="381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Rectangle 18"/>
          <p:cNvSpPr>
            <a:spLocks noChangeArrowheads="1"/>
          </p:cNvSpPr>
          <p:nvPr/>
        </p:nvSpPr>
        <p:spPr bwMode="auto">
          <a:xfrm>
            <a:off x="2411413" y="2276962"/>
            <a:ext cx="11113" cy="38100"/>
          </a:xfrm>
          <a:prstGeom prst="rect">
            <a:avLst/>
          </a:prstGeom>
          <a:solidFill>
            <a:schemeClr val="accent4"/>
          </a:solidFill>
          <a:ln w="952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Rectangle 19"/>
          <p:cNvSpPr>
            <a:spLocks noChangeArrowheads="1"/>
          </p:cNvSpPr>
          <p:nvPr/>
        </p:nvSpPr>
        <p:spPr bwMode="auto">
          <a:xfrm>
            <a:off x="2417763" y="2283312"/>
            <a:ext cx="142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Rectangle 20"/>
          <p:cNvSpPr>
            <a:spLocks noChangeArrowheads="1"/>
          </p:cNvSpPr>
          <p:nvPr/>
        </p:nvSpPr>
        <p:spPr bwMode="auto">
          <a:xfrm>
            <a:off x="2438400" y="228331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Rectangle 21"/>
          <p:cNvSpPr>
            <a:spLocks noChangeArrowheads="1"/>
          </p:cNvSpPr>
          <p:nvPr/>
        </p:nvSpPr>
        <p:spPr bwMode="auto">
          <a:xfrm>
            <a:off x="2506663" y="22833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Rectangle 22"/>
          <p:cNvSpPr>
            <a:spLocks noChangeArrowheads="1"/>
          </p:cNvSpPr>
          <p:nvPr/>
        </p:nvSpPr>
        <p:spPr bwMode="auto">
          <a:xfrm>
            <a:off x="2574925" y="2299187"/>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Rectangle 23"/>
          <p:cNvSpPr>
            <a:spLocks noChangeArrowheads="1"/>
          </p:cNvSpPr>
          <p:nvPr/>
        </p:nvSpPr>
        <p:spPr bwMode="auto">
          <a:xfrm>
            <a:off x="2595563" y="2303950"/>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Rectangle 24"/>
          <p:cNvSpPr>
            <a:spLocks noChangeArrowheads="1"/>
          </p:cNvSpPr>
          <p:nvPr/>
        </p:nvSpPr>
        <p:spPr bwMode="auto">
          <a:xfrm>
            <a:off x="2611438" y="2308712"/>
            <a:ext cx="1587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Rectangle 25"/>
          <p:cNvSpPr>
            <a:spLocks noChangeArrowheads="1"/>
          </p:cNvSpPr>
          <p:nvPr/>
        </p:nvSpPr>
        <p:spPr bwMode="auto">
          <a:xfrm>
            <a:off x="2636838" y="231506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Rectangle 26"/>
          <p:cNvSpPr>
            <a:spLocks noChangeArrowheads="1"/>
          </p:cNvSpPr>
          <p:nvPr/>
        </p:nvSpPr>
        <p:spPr bwMode="auto">
          <a:xfrm>
            <a:off x="2668588" y="2315062"/>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Rectangle 27"/>
          <p:cNvSpPr>
            <a:spLocks noChangeArrowheads="1"/>
          </p:cNvSpPr>
          <p:nvPr/>
        </p:nvSpPr>
        <p:spPr bwMode="auto">
          <a:xfrm>
            <a:off x="2700338" y="2319825"/>
            <a:ext cx="25400"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Rectangle 28"/>
          <p:cNvSpPr>
            <a:spLocks noChangeArrowheads="1"/>
          </p:cNvSpPr>
          <p:nvPr/>
        </p:nvSpPr>
        <p:spPr bwMode="auto">
          <a:xfrm>
            <a:off x="2725738" y="2324587"/>
            <a:ext cx="42863"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Rectangle 29"/>
          <p:cNvSpPr>
            <a:spLocks noChangeArrowheads="1"/>
          </p:cNvSpPr>
          <p:nvPr/>
        </p:nvSpPr>
        <p:spPr bwMode="auto">
          <a:xfrm>
            <a:off x="3025775" y="2324587"/>
            <a:ext cx="119063"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Rectangle 30"/>
          <p:cNvSpPr>
            <a:spLocks noChangeArrowheads="1"/>
          </p:cNvSpPr>
          <p:nvPr/>
        </p:nvSpPr>
        <p:spPr bwMode="auto">
          <a:xfrm>
            <a:off x="3182938" y="2324587"/>
            <a:ext cx="114300"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Rectangle 31"/>
          <p:cNvSpPr>
            <a:spLocks noChangeArrowheads="1"/>
          </p:cNvSpPr>
          <p:nvPr/>
        </p:nvSpPr>
        <p:spPr bwMode="auto">
          <a:xfrm>
            <a:off x="3381375" y="2376975"/>
            <a:ext cx="793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Rectangle 32"/>
          <p:cNvSpPr>
            <a:spLocks noChangeArrowheads="1"/>
          </p:cNvSpPr>
          <p:nvPr/>
        </p:nvSpPr>
        <p:spPr bwMode="auto">
          <a:xfrm>
            <a:off x="3292475" y="2351575"/>
            <a:ext cx="412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Rectangle 33"/>
          <p:cNvSpPr>
            <a:spLocks noChangeArrowheads="1"/>
          </p:cNvSpPr>
          <p:nvPr/>
        </p:nvSpPr>
        <p:spPr bwMode="auto">
          <a:xfrm>
            <a:off x="3502025" y="2445237"/>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Rectangle 34"/>
          <p:cNvSpPr>
            <a:spLocks noChangeArrowheads="1"/>
          </p:cNvSpPr>
          <p:nvPr/>
        </p:nvSpPr>
        <p:spPr bwMode="auto">
          <a:xfrm>
            <a:off x="3349625" y="2376975"/>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Rectangle 35"/>
          <p:cNvSpPr>
            <a:spLocks noChangeArrowheads="1"/>
          </p:cNvSpPr>
          <p:nvPr/>
        </p:nvSpPr>
        <p:spPr bwMode="auto">
          <a:xfrm>
            <a:off x="3632200" y="2708762"/>
            <a:ext cx="158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Rectangle 36"/>
          <p:cNvSpPr>
            <a:spLocks noChangeArrowheads="1"/>
          </p:cNvSpPr>
          <p:nvPr/>
        </p:nvSpPr>
        <p:spPr bwMode="auto">
          <a:xfrm>
            <a:off x="3654425" y="2708762"/>
            <a:ext cx="952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Rectangle 37"/>
          <p:cNvSpPr>
            <a:spLocks noChangeArrowheads="1"/>
          </p:cNvSpPr>
          <p:nvPr/>
        </p:nvSpPr>
        <p:spPr bwMode="auto">
          <a:xfrm>
            <a:off x="3716338" y="2708762"/>
            <a:ext cx="158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Rectangle 38"/>
          <p:cNvSpPr>
            <a:spLocks noChangeArrowheads="1"/>
          </p:cNvSpPr>
          <p:nvPr/>
        </p:nvSpPr>
        <p:spPr bwMode="auto">
          <a:xfrm>
            <a:off x="3527425" y="2445237"/>
            <a:ext cx="2222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Rectangle 39"/>
          <p:cNvSpPr>
            <a:spLocks noChangeArrowheads="1"/>
          </p:cNvSpPr>
          <p:nvPr/>
        </p:nvSpPr>
        <p:spPr bwMode="auto">
          <a:xfrm>
            <a:off x="3554413" y="2445237"/>
            <a:ext cx="523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Rectangle 40"/>
          <p:cNvSpPr>
            <a:spLocks noChangeArrowheads="1"/>
          </p:cNvSpPr>
          <p:nvPr/>
        </p:nvSpPr>
        <p:spPr bwMode="auto">
          <a:xfrm>
            <a:off x="3155950" y="2324587"/>
            <a:ext cx="1587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Rectangle 41"/>
          <p:cNvSpPr>
            <a:spLocks noChangeArrowheads="1"/>
          </p:cNvSpPr>
          <p:nvPr/>
        </p:nvSpPr>
        <p:spPr bwMode="auto">
          <a:xfrm>
            <a:off x="2768600" y="2324587"/>
            <a:ext cx="25082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Rectangle 42"/>
          <p:cNvSpPr>
            <a:spLocks noChangeArrowheads="1"/>
          </p:cNvSpPr>
          <p:nvPr/>
        </p:nvSpPr>
        <p:spPr bwMode="auto">
          <a:xfrm>
            <a:off x="2139950" y="2251562"/>
            <a:ext cx="25400"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Rectangle 43"/>
          <p:cNvSpPr>
            <a:spLocks noChangeArrowheads="1"/>
          </p:cNvSpPr>
          <p:nvPr/>
        </p:nvSpPr>
        <p:spPr bwMode="auto">
          <a:xfrm>
            <a:off x="1798638" y="2135675"/>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Freeform 44"/>
          <p:cNvSpPr>
            <a:spLocks/>
          </p:cNvSpPr>
          <p:nvPr/>
        </p:nvSpPr>
        <p:spPr bwMode="auto">
          <a:xfrm>
            <a:off x="1138238" y="1773725"/>
            <a:ext cx="2489200" cy="787400"/>
          </a:xfrm>
          <a:custGeom>
            <a:avLst/>
            <a:gdLst>
              <a:gd name="T0" fmla="*/ 43 w 1568"/>
              <a:gd name="T1" fmla="*/ 6 h 496"/>
              <a:gd name="T2" fmla="*/ 53 w 1568"/>
              <a:gd name="T3" fmla="*/ 13 h 496"/>
              <a:gd name="T4" fmla="*/ 60 w 1568"/>
              <a:gd name="T5" fmla="*/ 33 h 496"/>
              <a:gd name="T6" fmla="*/ 69 w 1568"/>
              <a:gd name="T7" fmla="*/ 39 h 496"/>
              <a:gd name="T8" fmla="*/ 76 w 1568"/>
              <a:gd name="T9" fmla="*/ 46 h 496"/>
              <a:gd name="T10" fmla="*/ 86 w 1568"/>
              <a:gd name="T11" fmla="*/ 56 h 496"/>
              <a:gd name="T12" fmla="*/ 93 w 1568"/>
              <a:gd name="T13" fmla="*/ 69 h 496"/>
              <a:gd name="T14" fmla="*/ 99 w 1568"/>
              <a:gd name="T15" fmla="*/ 79 h 496"/>
              <a:gd name="T16" fmla="*/ 106 w 1568"/>
              <a:gd name="T17" fmla="*/ 96 h 496"/>
              <a:gd name="T18" fmla="*/ 122 w 1568"/>
              <a:gd name="T19" fmla="*/ 105 h 496"/>
              <a:gd name="T20" fmla="*/ 126 w 1568"/>
              <a:gd name="T21" fmla="*/ 125 h 496"/>
              <a:gd name="T22" fmla="*/ 132 w 1568"/>
              <a:gd name="T23" fmla="*/ 135 h 496"/>
              <a:gd name="T24" fmla="*/ 152 w 1568"/>
              <a:gd name="T25" fmla="*/ 142 h 496"/>
              <a:gd name="T26" fmla="*/ 162 w 1568"/>
              <a:gd name="T27" fmla="*/ 155 h 496"/>
              <a:gd name="T28" fmla="*/ 172 w 1568"/>
              <a:gd name="T29" fmla="*/ 162 h 496"/>
              <a:gd name="T30" fmla="*/ 188 w 1568"/>
              <a:gd name="T31" fmla="*/ 178 h 496"/>
              <a:gd name="T32" fmla="*/ 215 w 1568"/>
              <a:gd name="T33" fmla="*/ 188 h 496"/>
              <a:gd name="T34" fmla="*/ 225 w 1568"/>
              <a:gd name="T35" fmla="*/ 205 h 496"/>
              <a:gd name="T36" fmla="*/ 251 w 1568"/>
              <a:gd name="T37" fmla="*/ 211 h 496"/>
              <a:gd name="T38" fmla="*/ 261 w 1568"/>
              <a:gd name="T39" fmla="*/ 221 h 496"/>
              <a:gd name="T40" fmla="*/ 281 w 1568"/>
              <a:gd name="T41" fmla="*/ 225 h 496"/>
              <a:gd name="T42" fmla="*/ 287 w 1568"/>
              <a:gd name="T43" fmla="*/ 241 h 496"/>
              <a:gd name="T44" fmla="*/ 304 w 1568"/>
              <a:gd name="T45" fmla="*/ 254 h 496"/>
              <a:gd name="T46" fmla="*/ 317 w 1568"/>
              <a:gd name="T47" fmla="*/ 271 h 496"/>
              <a:gd name="T48" fmla="*/ 330 w 1568"/>
              <a:gd name="T49" fmla="*/ 281 h 496"/>
              <a:gd name="T50" fmla="*/ 337 w 1568"/>
              <a:gd name="T51" fmla="*/ 291 h 496"/>
              <a:gd name="T52" fmla="*/ 363 w 1568"/>
              <a:gd name="T53" fmla="*/ 301 h 496"/>
              <a:gd name="T54" fmla="*/ 393 w 1568"/>
              <a:gd name="T55" fmla="*/ 311 h 496"/>
              <a:gd name="T56" fmla="*/ 419 w 1568"/>
              <a:gd name="T57" fmla="*/ 317 h 496"/>
              <a:gd name="T58" fmla="*/ 436 w 1568"/>
              <a:gd name="T59" fmla="*/ 334 h 496"/>
              <a:gd name="T60" fmla="*/ 475 w 1568"/>
              <a:gd name="T61" fmla="*/ 337 h 496"/>
              <a:gd name="T62" fmla="*/ 495 w 1568"/>
              <a:gd name="T63" fmla="*/ 347 h 496"/>
              <a:gd name="T64" fmla="*/ 538 w 1568"/>
              <a:gd name="T65" fmla="*/ 350 h 496"/>
              <a:gd name="T66" fmla="*/ 551 w 1568"/>
              <a:gd name="T67" fmla="*/ 360 h 496"/>
              <a:gd name="T68" fmla="*/ 581 w 1568"/>
              <a:gd name="T69" fmla="*/ 367 h 496"/>
              <a:gd name="T70" fmla="*/ 604 w 1568"/>
              <a:gd name="T71" fmla="*/ 377 h 496"/>
              <a:gd name="T72" fmla="*/ 650 w 1568"/>
              <a:gd name="T73" fmla="*/ 384 h 496"/>
              <a:gd name="T74" fmla="*/ 687 w 1568"/>
              <a:gd name="T75" fmla="*/ 397 h 496"/>
              <a:gd name="T76" fmla="*/ 736 w 1568"/>
              <a:gd name="T77" fmla="*/ 403 h 496"/>
              <a:gd name="T78" fmla="*/ 749 w 1568"/>
              <a:gd name="T79" fmla="*/ 413 h 496"/>
              <a:gd name="T80" fmla="*/ 832 w 1568"/>
              <a:gd name="T81" fmla="*/ 417 h 496"/>
              <a:gd name="T82" fmla="*/ 1000 w 1568"/>
              <a:gd name="T83" fmla="*/ 420 h 496"/>
              <a:gd name="T84" fmla="*/ 1020 w 1568"/>
              <a:gd name="T85" fmla="*/ 430 h 496"/>
              <a:gd name="T86" fmla="*/ 1089 w 1568"/>
              <a:gd name="T87" fmla="*/ 437 h 496"/>
              <a:gd name="T88" fmla="*/ 1476 w 1568"/>
              <a:gd name="T89" fmla="*/ 44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8" h="496">
                <a:moveTo>
                  <a:pt x="0" y="0"/>
                </a:moveTo>
                <a:lnTo>
                  <a:pt x="43" y="0"/>
                </a:lnTo>
                <a:lnTo>
                  <a:pt x="43" y="6"/>
                </a:lnTo>
                <a:lnTo>
                  <a:pt x="46" y="6"/>
                </a:lnTo>
                <a:lnTo>
                  <a:pt x="46" y="13"/>
                </a:lnTo>
                <a:lnTo>
                  <a:pt x="53" y="13"/>
                </a:lnTo>
                <a:lnTo>
                  <a:pt x="53" y="23"/>
                </a:lnTo>
                <a:lnTo>
                  <a:pt x="60" y="23"/>
                </a:lnTo>
                <a:lnTo>
                  <a:pt x="60" y="33"/>
                </a:lnTo>
                <a:lnTo>
                  <a:pt x="63" y="33"/>
                </a:lnTo>
                <a:lnTo>
                  <a:pt x="63" y="39"/>
                </a:lnTo>
                <a:lnTo>
                  <a:pt x="69" y="39"/>
                </a:lnTo>
                <a:lnTo>
                  <a:pt x="69" y="43"/>
                </a:lnTo>
                <a:lnTo>
                  <a:pt x="76" y="43"/>
                </a:lnTo>
                <a:lnTo>
                  <a:pt x="76" y="46"/>
                </a:lnTo>
                <a:lnTo>
                  <a:pt x="83" y="46"/>
                </a:lnTo>
                <a:lnTo>
                  <a:pt x="83" y="56"/>
                </a:lnTo>
                <a:lnTo>
                  <a:pt x="86" y="56"/>
                </a:lnTo>
                <a:lnTo>
                  <a:pt x="86" y="62"/>
                </a:lnTo>
                <a:lnTo>
                  <a:pt x="93" y="62"/>
                </a:lnTo>
                <a:lnTo>
                  <a:pt x="93" y="69"/>
                </a:lnTo>
                <a:lnTo>
                  <a:pt x="96" y="69"/>
                </a:lnTo>
                <a:lnTo>
                  <a:pt x="96" y="79"/>
                </a:lnTo>
                <a:lnTo>
                  <a:pt x="99" y="79"/>
                </a:lnTo>
                <a:lnTo>
                  <a:pt x="99" y="89"/>
                </a:lnTo>
                <a:lnTo>
                  <a:pt x="106" y="89"/>
                </a:lnTo>
                <a:lnTo>
                  <a:pt x="106" y="96"/>
                </a:lnTo>
                <a:lnTo>
                  <a:pt x="112" y="96"/>
                </a:lnTo>
                <a:lnTo>
                  <a:pt x="112" y="105"/>
                </a:lnTo>
                <a:lnTo>
                  <a:pt x="122" y="105"/>
                </a:lnTo>
                <a:lnTo>
                  <a:pt x="122" y="112"/>
                </a:lnTo>
                <a:lnTo>
                  <a:pt x="126" y="112"/>
                </a:lnTo>
                <a:lnTo>
                  <a:pt x="126" y="125"/>
                </a:lnTo>
                <a:lnTo>
                  <a:pt x="132" y="125"/>
                </a:lnTo>
                <a:lnTo>
                  <a:pt x="132" y="132"/>
                </a:lnTo>
                <a:lnTo>
                  <a:pt x="132" y="135"/>
                </a:lnTo>
                <a:lnTo>
                  <a:pt x="142" y="135"/>
                </a:lnTo>
                <a:lnTo>
                  <a:pt x="142" y="142"/>
                </a:lnTo>
                <a:lnTo>
                  <a:pt x="152" y="142"/>
                </a:lnTo>
                <a:lnTo>
                  <a:pt x="152" y="145"/>
                </a:lnTo>
                <a:lnTo>
                  <a:pt x="162" y="145"/>
                </a:lnTo>
                <a:lnTo>
                  <a:pt x="162" y="155"/>
                </a:lnTo>
                <a:lnTo>
                  <a:pt x="168" y="155"/>
                </a:lnTo>
                <a:lnTo>
                  <a:pt x="168" y="162"/>
                </a:lnTo>
                <a:lnTo>
                  <a:pt x="172" y="162"/>
                </a:lnTo>
                <a:lnTo>
                  <a:pt x="172" y="172"/>
                </a:lnTo>
                <a:lnTo>
                  <a:pt x="188" y="172"/>
                </a:lnTo>
                <a:lnTo>
                  <a:pt x="188" y="178"/>
                </a:lnTo>
                <a:lnTo>
                  <a:pt x="195" y="178"/>
                </a:lnTo>
                <a:lnTo>
                  <a:pt x="195" y="188"/>
                </a:lnTo>
                <a:lnTo>
                  <a:pt x="215" y="188"/>
                </a:lnTo>
                <a:lnTo>
                  <a:pt x="215" y="195"/>
                </a:lnTo>
                <a:lnTo>
                  <a:pt x="225" y="195"/>
                </a:lnTo>
                <a:lnTo>
                  <a:pt x="225" y="205"/>
                </a:lnTo>
                <a:lnTo>
                  <a:pt x="238" y="205"/>
                </a:lnTo>
                <a:lnTo>
                  <a:pt x="238" y="211"/>
                </a:lnTo>
                <a:lnTo>
                  <a:pt x="251" y="211"/>
                </a:lnTo>
                <a:lnTo>
                  <a:pt x="251" y="215"/>
                </a:lnTo>
                <a:lnTo>
                  <a:pt x="261" y="215"/>
                </a:lnTo>
                <a:lnTo>
                  <a:pt x="261" y="221"/>
                </a:lnTo>
                <a:lnTo>
                  <a:pt x="271" y="221"/>
                </a:lnTo>
                <a:lnTo>
                  <a:pt x="271" y="225"/>
                </a:lnTo>
                <a:lnTo>
                  <a:pt x="281" y="225"/>
                </a:lnTo>
                <a:lnTo>
                  <a:pt x="281" y="235"/>
                </a:lnTo>
                <a:lnTo>
                  <a:pt x="287" y="235"/>
                </a:lnTo>
                <a:lnTo>
                  <a:pt x="287" y="241"/>
                </a:lnTo>
                <a:lnTo>
                  <a:pt x="301" y="241"/>
                </a:lnTo>
                <a:lnTo>
                  <a:pt x="301" y="254"/>
                </a:lnTo>
                <a:lnTo>
                  <a:pt x="304" y="254"/>
                </a:lnTo>
                <a:lnTo>
                  <a:pt x="304" y="261"/>
                </a:lnTo>
                <a:lnTo>
                  <a:pt x="317" y="261"/>
                </a:lnTo>
                <a:lnTo>
                  <a:pt x="317" y="271"/>
                </a:lnTo>
                <a:lnTo>
                  <a:pt x="324" y="271"/>
                </a:lnTo>
                <a:lnTo>
                  <a:pt x="324" y="281"/>
                </a:lnTo>
                <a:lnTo>
                  <a:pt x="330" y="281"/>
                </a:lnTo>
                <a:lnTo>
                  <a:pt x="330" y="284"/>
                </a:lnTo>
                <a:lnTo>
                  <a:pt x="337" y="284"/>
                </a:lnTo>
                <a:lnTo>
                  <a:pt x="337" y="291"/>
                </a:lnTo>
                <a:lnTo>
                  <a:pt x="350" y="291"/>
                </a:lnTo>
                <a:lnTo>
                  <a:pt x="350" y="301"/>
                </a:lnTo>
                <a:lnTo>
                  <a:pt x="363" y="301"/>
                </a:lnTo>
                <a:lnTo>
                  <a:pt x="363" y="304"/>
                </a:lnTo>
                <a:lnTo>
                  <a:pt x="393" y="304"/>
                </a:lnTo>
                <a:lnTo>
                  <a:pt x="393" y="311"/>
                </a:lnTo>
                <a:lnTo>
                  <a:pt x="406" y="311"/>
                </a:lnTo>
                <a:lnTo>
                  <a:pt x="406" y="317"/>
                </a:lnTo>
                <a:lnTo>
                  <a:pt x="419" y="317"/>
                </a:lnTo>
                <a:lnTo>
                  <a:pt x="419" y="331"/>
                </a:lnTo>
                <a:lnTo>
                  <a:pt x="436" y="331"/>
                </a:lnTo>
                <a:lnTo>
                  <a:pt x="436" y="334"/>
                </a:lnTo>
                <a:lnTo>
                  <a:pt x="452" y="334"/>
                </a:lnTo>
                <a:lnTo>
                  <a:pt x="452" y="337"/>
                </a:lnTo>
                <a:lnTo>
                  <a:pt x="475" y="337"/>
                </a:lnTo>
                <a:lnTo>
                  <a:pt x="475" y="341"/>
                </a:lnTo>
                <a:lnTo>
                  <a:pt x="495" y="341"/>
                </a:lnTo>
                <a:lnTo>
                  <a:pt x="495" y="347"/>
                </a:lnTo>
                <a:lnTo>
                  <a:pt x="512" y="347"/>
                </a:lnTo>
                <a:lnTo>
                  <a:pt x="512" y="350"/>
                </a:lnTo>
                <a:lnTo>
                  <a:pt x="538" y="350"/>
                </a:lnTo>
                <a:lnTo>
                  <a:pt x="538" y="357"/>
                </a:lnTo>
                <a:lnTo>
                  <a:pt x="551" y="357"/>
                </a:lnTo>
                <a:lnTo>
                  <a:pt x="551" y="360"/>
                </a:lnTo>
                <a:lnTo>
                  <a:pt x="575" y="360"/>
                </a:lnTo>
                <a:lnTo>
                  <a:pt x="575" y="367"/>
                </a:lnTo>
                <a:lnTo>
                  <a:pt x="581" y="367"/>
                </a:lnTo>
                <a:lnTo>
                  <a:pt x="581" y="370"/>
                </a:lnTo>
                <a:lnTo>
                  <a:pt x="604" y="370"/>
                </a:lnTo>
                <a:lnTo>
                  <a:pt x="604" y="377"/>
                </a:lnTo>
                <a:lnTo>
                  <a:pt x="611" y="377"/>
                </a:lnTo>
                <a:lnTo>
                  <a:pt x="611" y="384"/>
                </a:lnTo>
                <a:lnTo>
                  <a:pt x="650" y="384"/>
                </a:lnTo>
                <a:lnTo>
                  <a:pt x="650" y="390"/>
                </a:lnTo>
                <a:lnTo>
                  <a:pt x="687" y="390"/>
                </a:lnTo>
                <a:lnTo>
                  <a:pt x="687" y="397"/>
                </a:lnTo>
                <a:lnTo>
                  <a:pt x="700" y="397"/>
                </a:lnTo>
                <a:lnTo>
                  <a:pt x="700" y="403"/>
                </a:lnTo>
                <a:lnTo>
                  <a:pt x="736" y="403"/>
                </a:lnTo>
                <a:lnTo>
                  <a:pt x="736" y="410"/>
                </a:lnTo>
                <a:lnTo>
                  <a:pt x="749" y="410"/>
                </a:lnTo>
                <a:lnTo>
                  <a:pt x="749" y="413"/>
                </a:lnTo>
                <a:lnTo>
                  <a:pt x="812" y="413"/>
                </a:lnTo>
                <a:lnTo>
                  <a:pt x="812" y="417"/>
                </a:lnTo>
                <a:lnTo>
                  <a:pt x="832" y="417"/>
                </a:lnTo>
                <a:lnTo>
                  <a:pt x="918" y="417"/>
                </a:lnTo>
                <a:lnTo>
                  <a:pt x="918" y="420"/>
                </a:lnTo>
                <a:lnTo>
                  <a:pt x="1000" y="420"/>
                </a:lnTo>
                <a:lnTo>
                  <a:pt x="1000" y="423"/>
                </a:lnTo>
                <a:lnTo>
                  <a:pt x="1020" y="423"/>
                </a:lnTo>
                <a:lnTo>
                  <a:pt x="1020" y="430"/>
                </a:lnTo>
                <a:lnTo>
                  <a:pt x="1076" y="430"/>
                </a:lnTo>
                <a:lnTo>
                  <a:pt x="1089" y="430"/>
                </a:lnTo>
                <a:lnTo>
                  <a:pt x="1089" y="437"/>
                </a:lnTo>
                <a:lnTo>
                  <a:pt x="1113" y="437"/>
                </a:lnTo>
                <a:lnTo>
                  <a:pt x="1113" y="440"/>
                </a:lnTo>
                <a:lnTo>
                  <a:pt x="1476" y="440"/>
                </a:lnTo>
                <a:lnTo>
                  <a:pt x="1476" y="496"/>
                </a:lnTo>
                <a:lnTo>
                  <a:pt x="1568" y="496"/>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Rectangle 45"/>
          <p:cNvSpPr>
            <a:spLocks noChangeArrowheads="1"/>
          </p:cNvSpPr>
          <p:nvPr/>
        </p:nvSpPr>
        <p:spPr bwMode="auto">
          <a:xfrm>
            <a:off x="3071813" y="2424600"/>
            <a:ext cx="8413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Rectangle 46"/>
          <p:cNvSpPr>
            <a:spLocks noChangeArrowheads="1"/>
          </p:cNvSpPr>
          <p:nvPr/>
        </p:nvSpPr>
        <p:spPr bwMode="auto">
          <a:xfrm>
            <a:off x="3235325" y="2424600"/>
            <a:ext cx="36513"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Rectangle 47"/>
          <p:cNvSpPr>
            <a:spLocks noChangeArrowheads="1"/>
          </p:cNvSpPr>
          <p:nvPr/>
        </p:nvSpPr>
        <p:spPr bwMode="auto">
          <a:xfrm>
            <a:off x="3281363" y="2424600"/>
            <a:ext cx="2063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Rectangle 48"/>
          <p:cNvSpPr>
            <a:spLocks noChangeArrowheads="1"/>
          </p:cNvSpPr>
          <p:nvPr/>
        </p:nvSpPr>
        <p:spPr bwMode="auto">
          <a:xfrm>
            <a:off x="3313113" y="2424600"/>
            <a:ext cx="11113"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Rectangle 49"/>
          <p:cNvSpPr>
            <a:spLocks noChangeArrowheads="1"/>
          </p:cNvSpPr>
          <p:nvPr/>
        </p:nvSpPr>
        <p:spPr bwMode="auto">
          <a:xfrm>
            <a:off x="3490913" y="2529375"/>
            <a:ext cx="15875"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Rectangle 50"/>
          <p:cNvSpPr>
            <a:spLocks noChangeArrowheads="1"/>
          </p:cNvSpPr>
          <p:nvPr/>
        </p:nvSpPr>
        <p:spPr bwMode="auto">
          <a:xfrm>
            <a:off x="3554413" y="2529375"/>
            <a:ext cx="73025"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Rectangle 51"/>
          <p:cNvSpPr>
            <a:spLocks noChangeArrowheads="1"/>
          </p:cNvSpPr>
          <p:nvPr/>
        </p:nvSpPr>
        <p:spPr bwMode="auto">
          <a:xfrm>
            <a:off x="3333750" y="2424600"/>
            <a:ext cx="15875"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Rectangle 52"/>
          <p:cNvSpPr>
            <a:spLocks noChangeArrowheads="1"/>
          </p:cNvSpPr>
          <p:nvPr/>
        </p:nvSpPr>
        <p:spPr bwMode="auto">
          <a:xfrm>
            <a:off x="3355975" y="2424600"/>
            <a:ext cx="1428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Rectangle 53"/>
          <p:cNvSpPr>
            <a:spLocks noChangeArrowheads="1"/>
          </p:cNvSpPr>
          <p:nvPr/>
        </p:nvSpPr>
        <p:spPr bwMode="auto">
          <a:xfrm>
            <a:off x="3386138" y="2424600"/>
            <a:ext cx="58738"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Rectangle 54"/>
          <p:cNvSpPr>
            <a:spLocks noChangeArrowheads="1"/>
          </p:cNvSpPr>
          <p:nvPr/>
        </p:nvSpPr>
        <p:spPr bwMode="auto">
          <a:xfrm>
            <a:off x="3176588" y="2424600"/>
            <a:ext cx="47625" cy="428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Freeform 55"/>
          <p:cNvSpPr>
            <a:spLocks/>
          </p:cNvSpPr>
          <p:nvPr/>
        </p:nvSpPr>
        <p:spPr bwMode="auto">
          <a:xfrm>
            <a:off x="1138238" y="1767375"/>
            <a:ext cx="2903538" cy="1765300"/>
          </a:xfrm>
          <a:custGeom>
            <a:avLst/>
            <a:gdLst>
              <a:gd name="T0" fmla="*/ 0 w 1829"/>
              <a:gd name="T1" fmla="*/ 0 h 1112"/>
              <a:gd name="T2" fmla="*/ 0 w 1829"/>
              <a:gd name="T3" fmla="*/ 1112 h 1112"/>
              <a:gd name="T4" fmla="*/ 1829 w 1829"/>
              <a:gd name="T5" fmla="*/ 1112 h 1112"/>
            </a:gdLst>
            <a:ahLst/>
            <a:cxnLst>
              <a:cxn ang="0">
                <a:pos x="T0" y="T1"/>
              </a:cxn>
              <a:cxn ang="0">
                <a:pos x="T2" y="T3"/>
              </a:cxn>
              <a:cxn ang="0">
                <a:pos x="T4" y="T5"/>
              </a:cxn>
            </a:cxnLst>
            <a:rect l="0" t="0" r="r" b="b"/>
            <a:pathLst>
              <a:path w="1829" h="1112">
                <a:moveTo>
                  <a:pt x="0" y="0"/>
                </a:moveTo>
                <a:lnTo>
                  <a:pt x="0" y="1112"/>
                </a:lnTo>
                <a:lnTo>
                  <a:pt x="1829" y="1112"/>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56"/>
          <p:cNvSpPr>
            <a:spLocks noChangeShapeType="1"/>
          </p:cNvSpPr>
          <p:nvPr/>
        </p:nvSpPr>
        <p:spPr bwMode="auto">
          <a:xfrm flipV="1">
            <a:off x="371633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58"/>
          <p:cNvSpPr>
            <a:spLocks noChangeShapeType="1"/>
          </p:cNvSpPr>
          <p:nvPr/>
        </p:nvSpPr>
        <p:spPr bwMode="auto">
          <a:xfrm flipV="1">
            <a:off x="3397250"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59"/>
          <p:cNvSpPr>
            <a:spLocks noChangeShapeType="1"/>
          </p:cNvSpPr>
          <p:nvPr/>
        </p:nvSpPr>
        <p:spPr bwMode="auto">
          <a:xfrm flipV="1">
            <a:off x="2747963"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60"/>
          <p:cNvSpPr>
            <a:spLocks noChangeShapeType="1"/>
          </p:cNvSpPr>
          <p:nvPr/>
        </p:nvSpPr>
        <p:spPr bwMode="auto">
          <a:xfrm flipV="1">
            <a:off x="3071813"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61"/>
          <p:cNvSpPr>
            <a:spLocks noChangeShapeType="1"/>
          </p:cNvSpPr>
          <p:nvPr/>
        </p:nvSpPr>
        <p:spPr bwMode="auto">
          <a:xfrm flipV="1">
            <a:off x="242728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62"/>
          <p:cNvSpPr>
            <a:spLocks noChangeShapeType="1"/>
          </p:cNvSpPr>
          <p:nvPr/>
        </p:nvSpPr>
        <p:spPr bwMode="auto">
          <a:xfrm flipV="1">
            <a:off x="1778000"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63"/>
          <p:cNvSpPr>
            <a:spLocks noChangeShapeType="1"/>
          </p:cNvSpPr>
          <p:nvPr/>
        </p:nvSpPr>
        <p:spPr bwMode="auto">
          <a:xfrm flipV="1">
            <a:off x="210343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64"/>
          <p:cNvSpPr>
            <a:spLocks noChangeShapeType="1"/>
          </p:cNvSpPr>
          <p:nvPr/>
        </p:nvSpPr>
        <p:spPr bwMode="auto">
          <a:xfrm flipV="1">
            <a:off x="1457325"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65"/>
          <p:cNvSpPr>
            <a:spLocks noChangeShapeType="1"/>
          </p:cNvSpPr>
          <p:nvPr/>
        </p:nvSpPr>
        <p:spPr bwMode="auto">
          <a:xfrm>
            <a:off x="1096963" y="3532675"/>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66"/>
          <p:cNvSpPr>
            <a:spLocks noChangeShapeType="1"/>
          </p:cNvSpPr>
          <p:nvPr/>
        </p:nvSpPr>
        <p:spPr bwMode="auto">
          <a:xfrm>
            <a:off x="1096963" y="3181837"/>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67"/>
          <p:cNvSpPr>
            <a:spLocks noChangeShapeType="1"/>
          </p:cNvSpPr>
          <p:nvPr/>
        </p:nvSpPr>
        <p:spPr bwMode="auto">
          <a:xfrm>
            <a:off x="1096963" y="2829412"/>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68"/>
          <p:cNvSpPr>
            <a:spLocks noChangeShapeType="1"/>
          </p:cNvSpPr>
          <p:nvPr/>
        </p:nvSpPr>
        <p:spPr bwMode="auto">
          <a:xfrm>
            <a:off x="1096963" y="2472225"/>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69"/>
          <p:cNvSpPr>
            <a:spLocks noChangeShapeType="1"/>
          </p:cNvSpPr>
          <p:nvPr/>
        </p:nvSpPr>
        <p:spPr bwMode="auto">
          <a:xfrm>
            <a:off x="1096963" y="2119800"/>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70"/>
          <p:cNvSpPr>
            <a:spLocks noChangeShapeType="1"/>
          </p:cNvSpPr>
          <p:nvPr/>
        </p:nvSpPr>
        <p:spPr bwMode="auto">
          <a:xfrm>
            <a:off x="1096963" y="1767375"/>
            <a:ext cx="41275"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71"/>
          <p:cNvSpPr>
            <a:spLocks noChangeShapeType="1"/>
          </p:cNvSpPr>
          <p:nvPr/>
        </p:nvSpPr>
        <p:spPr bwMode="auto">
          <a:xfrm flipV="1">
            <a:off x="1138238" y="3532675"/>
            <a:ext cx="0" cy="4286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Freeform 75"/>
          <p:cNvSpPr>
            <a:spLocks/>
          </p:cNvSpPr>
          <p:nvPr/>
        </p:nvSpPr>
        <p:spPr bwMode="auto">
          <a:xfrm>
            <a:off x="5284788" y="1772137"/>
            <a:ext cx="2598738" cy="698500"/>
          </a:xfrm>
          <a:custGeom>
            <a:avLst/>
            <a:gdLst>
              <a:gd name="T0" fmla="*/ 148 w 1637"/>
              <a:gd name="T1" fmla="*/ 0 h 440"/>
              <a:gd name="T2" fmla="*/ 178 w 1637"/>
              <a:gd name="T3" fmla="*/ 6 h 440"/>
              <a:gd name="T4" fmla="*/ 241 w 1637"/>
              <a:gd name="T5" fmla="*/ 13 h 440"/>
              <a:gd name="T6" fmla="*/ 277 w 1637"/>
              <a:gd name="T7" fmla="*/ 19 h 440"/>
              <a:gd name="T8" fmla="*/ 300 w 1637"/>
              <a:gd name="T9" fmla="*/ 26 h 440"/>
              <a:gd name="T10" fmla="*/ 333 w 1637"/>
              <a:gd name="T11" fmla="*/ 29 h 440"/>
              <a:gd name="T12" fmla="*/ 412 w 1637"/>
              <a:gd name="T13" fmla="*/ 36 h 440"/>
              <a:gd name="T14" fmla="*/ 445 w 1637"/>
              <a:gd name="T15" fmla="*/ 39 h 440"/>
              <a:gd name="T16" fmla="*/ 469 w 1637"/>
              <a:gd name="T17" fmla="*/ 43 h 440"/>
              <a:gd name="T18" fmla="*/ 478 w 1637"/>
              <a:gd name="T19" fmla="*/ 49 h 440"/>
              <a:gd name="T20" fmla="*/ 485 w 1637"/>
              <a:gd name="T21" fmla="*/ 56 h 440"/>
              <a:gd name="T22" fmla="*/ 495 w 1637"/>
              <a:gd name="T23" fmla="*/ 59 h 440"/>
              <a:gd name="T24" fmla="*/ 521 w 1637"/>
              <a:gd name="T25" fmla="*/ 66 h 440"/>
              <a:gd name="T26" fmla="*/ 544 w 1637"/>
              <a:gd name="T27" fmla="*/ 72 h 440"/>
              <a:gd name="T28" fmla="*/ 568 w 1637"/>
              <a:gd name="T29" fmla="*/ 79 h 440"/>
              <a:gd name="T30" fmla="*/ 587 w 1637"/>
              <a:gd name="T31" fmla="*/ 82 h 440"/>
              <a:gd name="T32" fmla="*/ 604 w 1637"/>
              <a:gd name="T33" fmla="*/ 89 h 440"/>
              <a:gd name="T34" fmla="*/ 617 w 1637"/>
              <a:gd name="T35" fmla="*/ 92 h 440"/>
              <a:gd name="T36" fmla="*/ 620 w 1637"/>
              <a:gd name="T37" fmla="*/ 99 h 440"/>
              <a:gd name="T38" fmla="*/ 634 w 1637"/>
              <a:gd name="T39" fmla="*/ 102 h 440"/>
              <a:gd name="T40" fmla="*/ 653 w 1637"/>
              <a:gd name="T41" fmla="*/ 112 h 440"/>
              <a:gd name="T42" fmla="*/ 663 w 1637"/>
              <a:gd name="T43" fmla="*/ 119 h 440"/>
              <a:gd name="T44" fmla="*/ 673 w 1637"/>
              <a:gd name="T45" fmla="*/ 125 h 440"/>
              <a:gd name="T46" fmla="*/ 683 w 1637"/>
              <a:gd name="T47" fmla="*/ 135 h 440"/>
              <a:gd name="T48" fmla="*/ 703 w 1637"/>
              <a:gd name="T49" fmla="*/ 139 h 440"/>
              <a:gd name="T50" fmla="*/ 713 w 1637"/>
              <a:gd name="T51" fmla="*/ 149 h 440"/>
              <a:gd name="T52" fmla="*/ 749 w 1637"/>
              <a:gd name="T53" fmla="*/ 155 h 440"/>
              <a:gd name="T54" fmla="*/ 782 w 1637"/>
              <a:gd name="T55" fmla="*/ 155 h 440"/>
              <a:gd name="T56" fmla="*/ 805 w 1637"/>
              <a:gd name="T57" fmla="*/ 165 h 440"/>
              <a:gd name="T58" fmla="*/ 845 w 1637"/>
              <a:gd name="T59" fmla="*/ 172 h 440"/>
              <a:gd name="T60" fmla="*/ 898 w 1637"/>
              <a:gd name="T61" fmla="*/ 182 h 440"/>
              <a:gd name="T62" fmla="*/ 964 w 1637"/>
              <a:gd name="T63" fmla="*/ 188 h 440"/>
              <a:gd name="T64" fmla="*/ 993 w 1637"/>
              <a:gd name="T65" fmla="*/ 192 h 440"/>
              <a:gd name="T66" fmla="*/ 1073 w 1637"/>
              <a:gd name="T67" fmla="*/ 195 h 440"/>
              <a:gd name="T68" fmla="*/ 1086 w 1637"/>
              <a:gd name="T69" fmla="*/ 205 h 440"/>
              <a:gd name="T70" fmla="*/ 1099 w 1637"/>
              <a:gd name="T71" fmla="*/ 218 h 440"/>
              <a:gd name="T72" fmla="*/ 1125 w 1637"/>
              <a:gd name="T73" fmla="*/ 228 h 440"/>
              <a:gd name="T74" fmla="*/ 1218 w 1637"/>
              <a:gd name="T75" fmla="*/ 238 h 440"/>
              <a:gd name="T76" fmla="*/ 1291 w 1637"/>
              <a:gd name="T77" fmla="*/ 251 h 440"/>
              <a:gd name="T78" fmla="*/ 1343 w 1637"/>
              <a:gd name="T79" fmla="*/ 261 h 440"/>
              <a:gd name="T80" fmla="*/ 1357 w 1637"/>
              <a:gd name="T81" fmla="*/ 268 h 440"/>
              <a:gd name="T82" fmla="*/ 1370 w 1637"/>
              <a:gd name="T83" fmla="*/ 278 h 440"/>
              <a:gd name="T84" fmla="*/ 1386 w 1637"/>
              <a:gd name="T85" fmla="*/ 288 h 440"/>
              <a:gd name="T86" fmla="*/ 1528 w 1637"/>
              <a:gd name="T87" fmla="*/ 301 h 440"/>
              <a:gd name="T88" fmla="*/ 1558 w 1637"/>
              <a:gd name="T89" fmla="*/ 328 h 440"/>
              <a:gd name="T90" fmla="*/ 1637 w 1637"/>
              <a:gd name="T91" fmla="*/ 44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7" h="440">
                <a:moveTo>
                  <a:pt x="0" y="0"/>
                </a:moveTo>
                <a:lnTo>
                  <a:pt x="148" y="0"/>
                </a:lnTo>
                <a:lnTo>
                  <a:pt x="148" y="6"/>
                </a:lnTo>
                <a:lnTo>
                  <a:pt x="178" y="6"/>
                </a:lnTo>
                <a:lnTo>
                  <a:pt x="178" y="13"/>
                </a:lnTo>
                <a:lnTo>
                  <a:pt x="241" y="13"/>
                </a:lnTo>
                <a:lnTo>
                  <a:pt x="241" y="19"/>
                </a:lnTo>
                <a:lnTo>
                  <a:pt x="277" y="19"/>
                </a:lnTo>
                <a:lnTo>
                  <a:pt x="277" y="26"/>
                </a:lnTo>
                <a:lnTo>
                  <a:pt x="300" y="26"/>
                </a:lnTo>
                <a:lnTo>
                  <a:pt x="300" y="29"/>
                </a:lnTo>
                <a:lnTo>
                  <a:pt x="333" y="29"/>
                </a:lnTo>
                <a:lnTo>
                  <a:pt x="333" y="36"/>
                </a:lnTo>
                <a:lnTo>
                  <a:pt x="412" y="36"/>
                </a:lnTo>
                <a:lnTo>
                  <a:pt x="412" y="39"/>
                </a:lnTo>
                <a:lnTo>
                  <a:pt x="445" y="39"/>
                </a:lnTo>
                <a:lnTo>
                  <a:pt x="445" y="43"/>
                </a:lnTo>
                <a:lnTo>
                  <a:pt x="469" y="43"/>
                </a:lnTo>
                <a:lnTo>
                  <a:pt x="469" y="49"/>
                </a:lnTo>
                <a:lnTo>
                  <a:pt x="478" y="49"/>
                </a:lnTo>
                <a:lnTo>
                  <a:pt x="478" y="56"/>
                </a:lnTo>
                <a:lnTo>
                  <a:pt x="485" y="56"/>
                </a:lnTo>
                <a:lnTo>
                  <a:pt x="485" y="59"/>
                </a:lnTo>
                <a:lnTo>
                  <a:pt x="495" y="59"/>
                </a:lnTo>
                <a:lnTo>
                  <a:pt x="495" y="66"/>
                </a:lnTo>
                <a:lnTo>
                  <a:pt x="521" y="66"/>
                </a:lnTo>
                <a:lnTo>
                  <a:pt x="521" y="72"/>
                </a:lnTo>
                <a:lnTo>
                  <a:pt x="544" y="72"/>
                </a:lnTo>
                <a:lnTo>
                  <a:pt x="544" y="79"/>
                </a:lnTo>
                <a:lnTo>
                  <a:pt x="568" y="79"/>
                </a:lnTo>
                <a:lnTo>
                  <a:pt x="568" y="82"/>
                </a:lnTo>
                <a:lnTo>
                  <a:pt x="587" y="82"/>
                </a:lnTo>
                <a:lnTo>
                  <a:pt x="587" y="89"/>
                </a:lnTo>
                <a:lnTo>
                  <a:pt x="604" y="89"/>
                </a:lnTo>
                <a:lnTo>
                  <a:pt x="604" y="92"/>
                </a:lnTo>
                <a:lnTo>
                  <a:pt x="617" y="92"/>
                </a:lnTo>
                <a:lnTo>
                  <a:pt x="617" y="99"/>
                </a:lnTo>
                <a:lnTo>
                  <a:pt x="620" y="99"/>
                </a:lnTo>
                <a:lnTo>
                  <a:pt x="620" y="102"/>
                </a:lnTo>
                <a:lnTo>
                  <a:pt x="634" y="102"/>
                </a:lnTo>
                <a:lnTo>
                  <a:pt x="634" y="112"/>
                </a:lnTo>
                <a:lnTo>
                  <a:pt x="653" y="112"/>
                </a:lnTo>
                <a:lnTo>
                  <a:pt x="653" y="119"/>
                </a:lnTo>
                <a:lnTo>
                  <a:pt x="663" y="119"/>
                </a:lnTo>
                <a:lnTo>
                  <a:pt x="663" y="125"/>
                </a:lnTo>
                <a:lnTo>
                  <a:pt x="673" y="125"/>
                </a:lnTo>
                <a:lnTo>
                  <a:pt x="683" y="125"/>
                </a:lnTo>
                <a:lnTo>
                  <a:pt x="683" y="135"/>
                </a:lnTo>
                <a:lnTo>
                  <a:pt x="703" y="135"/>
                </a:lnTo>
                <a:lnTo>
                  <a:pt x="703" y="139"/>
                </a:lnTo>
                <a:lnTo>
                  <a:pt x="713" y="139"/>
                </a:lnTo>
                <a:lnTo>
                  <a:pt x="713" y="149"/>
                </a:lnTo>
                <a:lnTo>
                  <a:pt x="749" y="149"/>
                </a:lnTo>
                <a:lnTo>
                  <a:pt x="749" y="155"/>
                </a:lnTo>
                <a:lnTo>
                  <a:pt x="766" y="155"/>
                </a:lnTo>
                <a:lnTo>
                  <a:pt x="782" y="155"/>
                </a:lnTo>
                <a:lnTo>
                  <a:pt x="782" y="165"/>
                </a:lnTo>
                <a:lnTo>
                  <a:pt x="805" y="165"/>
                </a:lnTo>
                <a:lnTo>
                  <a:pt x="805" y="172"/>
                </a:lnTo>
                <a:lnTo>
                  <a:pt x="845" y="172"/>
                </a:lnTo>
                <a:lnTo>
                  <a:pt x="845" y="182"/>
                </a:lnTo>
                <a:lnTo>
                  <a:pt x="898" y="182"/>
                </a:lnTo>
                <a:lnTo>
                  <a:pt x="898" y="188"/>
                </a:lnTo>
                <a:lnTo>
                  <a:pt x="964" y="188"/>
                </a:lnTo>
                <a:lnTo>
                  <a:pt x="964" y="192"/>
                </a:lnTo>
                <a:lnTo>
                  <a:pt x="993" y="192"/>
                </a:lnTo>
                <a:lnTo>
                  <a:pt x="993" y="195"/>
                </a:lnTo>
                <a:lnTo>
                  <a:pt x="1073" y="195"/>
                </a:lnTo>
                <a:lnTo>
                  <a:pt x="1073" y="205"/>
                </a:lnTo>
                <a:lnTo>
                  <a:pt x="1086" y="205"/>
                </a:lnTo>
                <a:lnTo>
                  <a:pt x="1086" y="218"/>
                </a:lnTo>
                <a:lnTo>
                  <a:pt x="1099" y="218"/>
                </a:lnTo>
                <a:lnTo>
                  <a:pt x="1099" y="228"/>
                </a:lnTo>
                <a:lnTo>
                  <a:pt x="1125" y="228"/>
                </a:lnTo>
                <a:lnTo>
                  <a:pt x="1125" y="238"/>
                </a:lnTo>
                <a:lnTo>
                  <a:pt x="1218" y="238"/>
                </a:lnTo>
                <a:lnTo>
                  <a:pt x="1218" y="251"/>
                </a:lnTo>
                <a:lnTo>
                  <a:pt x="1291" y="251"/>
                </a:lnTo>
                <a:lnTo>
                  <a:pt x="1291" y="261"/>
                </a:lnTo>
                <a:lnTo>
                  <a:pt x="1343" y="261"/>
                </a:lnTo>
                <a:lnTo>
                  <a:pt x="1343" y="268"/>
                </a:lnTo>
                <a:lnTo>
                  <a:pt x="1357" y="268"/>
                </a:lnTo>
                <a:lnTo>
                  <a:pt x="1357" y="278"/>
                </a:lnTo>
                <a:lnTo>
                  <a:pt x="1370" y="278"/>
                </a:lnTo>
                <a:lnTo>
                  <a:pt x="1370" y="288"/>
                </a:lnTo>
                <a:lnTo>
                  <a:pt x="1386" y="288"/>
                </a:lnTo>
                <a:lnTo>
                  <a:pt x="1386" y="301"/>
                </a:lnTo>
                <a:lnTo>
                  <a:pt x="1528" y="301"/>
                </a:lnTo>
                <a:lnTo>
                  <a:pt x="1528" y="328"/>
                </a:lnTo>
                <a:lnTo>
                  <a:pt x="1558" y="328"/>
                </a:lnTo>
                <a:lnTo>
                  <a:pt x="1558" y="440"/>
                </a:lnTo>
                <a:lnTo>
                  <a:pt x="1637" y="440"/>
                </a:lnTo>
              </a:path>
            </a:pathLst>
          </a:custGeom>
          <a:noFill/>
          <a:ln w="1270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Rectangle 76"/>
          <p:cNvSpPr>
            <a:spLocks noChangeArrowheads="1"/>
          </p:cNvSpPr>
          <p:nvPr/>
        </p:nvSpPr>
        <p:spPr bwMode="auto">
          <a:xfrm>
            <a:off x="5661026" y="1761024"/>
            <a:ext cx="2222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Rectangle 77"/>
          <p:cNvSpPr>
            <a:spLocks noChangeArrowheads="1"/>
          </p:cNvSpPr>
          <p:nvPr/>
        </p:nvSpPr>
        <p:spPr bwMode="auto">
          <a:xfrm>
            <a:off x="5797551" y="1781662"/>
            <a:ext cx="20638"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Rectangle 78"/>
          <p:cNvSpPr>
            <a:spLocks noChangeArrowheads="1"/>
          </p:cNvSpPr>
          <p:nvPr/>
        </p:nvSpPr>
        <p:spPr bwMode="auto">
          <a:xfrm>
            <a:off x="5949951" y="1788012"/>
            <a:ext cx="20638"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Rectangle 79"/>
          <p:cNvSpPr>
            <a:spLocks noChangeArrowheads="1"/>
          </p:cNvSpPr>
          <p:nvPr/>
        </p:nvSpPr>
        <p:spPr bwMode="auto">
          <a:xfrm>
            <a:off x="6196013" y="1865799"/>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Rectangle 80"/>
          <p:cNvSpPr>
            <a:spLocks noChangeArrowheads="1"/>
          </p:cNvSpPr>
          <p:nvPr/>
        </p:nvSpPr>
        <p:spPr bwMode="auto">
          <a:xfrm>
            <a:off x="6259513" y="1886437"/>
            <a:ext cx="952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Rectangle 81"/>
          <p:cNvSpPr>
            <a:spLocks noChangeArrowheads="1"/>
          </p:cNvSpPr>
          <p:nvPr/>
        </p:nvSpPr>
        <p:spPr bwMode="auto">
          <a:xfrm>
            <a:off x="6353176" y="1934062"/>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Rectangle 82"/>
          <p:cNvSpPr>
            <a:spLocks noChangeArrowheads="1"/>
          </p:cNvSpPr>
          <p:nvPr/>
        </p:nvSpPr>
        <p:spPr bwMode="auto">
          <a:xfrm>
            <a:off x="6389688" y="1949937"/>
            <a:ext cx="22225"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Rectangle 83"/>
          <p:cNvSpPr>
            <a:spLocks noChangeArrowheads="1"/>
          </p:cNvSpPr>
          <p:nvPr/>
        </p:nvSpPr>
        <p:spPr bwMode="auto">
          <a:xfrm>
            <a:off x="6453188" y="1965812"/>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Rectangle 84"/>
          <p:cNvSpPr>
            <a:spLocks noChangeArrowheads="1"/>
          </p:cNvSpPr>
          <p:nvPr/>
        </p:nvSpPr>
        <p:spPr bwMode="auto">
          <a:xfrm>
            <a:off x="6521451" y="1986449"/>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Rectangle 85"/>
          <p:cNvSpPr>
            <a:spLocks noChangeArrowheads="1"/>
          </p:cNvSpPr>
          <p:nvPr/>
        </p:nvSpPr>
        <p:spPr bwMode="auto">
          <a:xfrm>
            <a:off x="6578601" y="2002324"/>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Rectangle 86"/>
          <p:cNvSpPr>
            <a:spLocks noChangeArrowheads="1"/>
          </p:cNvSpPr>
          <p:nvPr/>
        </p:nvSpPr>
        <p:spPr bwMode="auto">
          <a:xfrm>
            <a:off x="6815138" y="2034074"/>
            <a:ext cx="206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Rectangle 87"/>
          <p:cNvSpPr>
            <a:spLocks noChangeArrowheads="1"/>
          </p:cNvSpPr>
          <p:nvPr/>
        </p:nvSpPr>
        <p:spPr bwMode="auto">
          <a:xfrm>
            <a:off x="6981826" y="2070587"/>
            <a:ext cx="15875" cy="38100"/>
          </a:xfrm>
          <a:prstGeom prst="rect">
            <a:avLst/>
          </a:prstGeom>
          <a:solidFill>
            <a:srgbClr val="C0FF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Rectangle 88"/>
          <p:cNvSpPr>
            <a:spLocks noChangeArrowheads="1"/>
          </p:cNvSpPr>
          <p:nvPr/>
        </p:nvSpPr>
        <p:spPr bwMode="auto">
          <a:xfrm>
            <a:off x="6981826" y="2076937"/>
            <a:ext cx="31750"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Rectangle 89"/>
          <p:cNvSpPr>
            <a:spLocks noChangeArrowheads="1"/>
          </p:cNvSpPr>
          <p:nvPr/>
        </p:nvSpPr>
        <p:spPr bwMode="auto">
          <a:xfrm>
            <a:off x="7008813" y="2092812"/>
            <a:ext cx="25400"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Rectangle 90"/>
          <p:cNvSpPr>
            <a:spLocks noChangeArrowheads="1"/>
          </p:cNvSpPr>
          <p:nvPr/>
        </p:nvSpPr>
        <p:spPr bwMode="auto">
          <a:xfrm>
            <a:off x="7024688" y="2108687"/>
            <a:ext cx="523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Rectangle 91"/>
          <p:cNvSpPr>
            <a:spLocks noChangeArrowheads="1"/>
          </p:cNvSpPr>
          <p:nvPr/>
        </p:nvSpPr>
        <p:spPr bwMode="auto">
          <a:xfrm>
            <a:off x="7065963" y="2113449"/>
            <a:ext cx="5238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Rectangle 92"/>
          <p:cNvSpPr>
            <a:spLocks noChangeArrowheads="1"/>
          </p:cNvSpPr>
          <p:nvPr/>
        </p:nvSpPr>
        <p:spPr bwMode="auto">
          <a:xfrm>
            <a:off x="7318376" y="2149962"/>
            <a:ext cx="36513"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Rectangle 93"/>
          <p:cNvSpPr>
            <a:spLocks noChangeArrowheads="1"/>
          </p:cNvSpPr>
          <p:nvPr/>
        </p:nvSpPr>
        <p:spPr bwMode="auto">
          <a:xfrm>
            <a:off x="7443788" y="2192824"/>
            <a:ext cx="25400"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Rectangle 94"/>
          <p:cNvSpPr>
            <a:spLocks noChangeArrowheads="1"/>
          </p:cNvSpPr>
          <p:nvPr/>
        </p:nvSpPr>
        <p:spPr bwMode="auto">
          <a:xfrm>
            <a:off x="7359651" y="2149962"/>
            <a:ext cx="20638"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Rectangle 95"/>
          <p:cNvSpPr>
            <a:spLocks noChangeArrowheads="1"/>
          </p:cNvSpPr>
          <p:nvPr/>
        </p:nvSpPr>
        <p:spPr bwMode="auto">
          <a:xfrm>
            <a:off x="7464426" y="2192824"/>
            <a:ext cx="20638"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Rectangle 96"/>
          <p:cNvSpPr>
            <a:spLocks noChangeArrowheads="1"/>
          </p:cNvSpPr>
          <p:nvPr/>
        </p:nvSpPr>
        <p:spPr bwMode="auto">
          <a:xfrm>
            <a:off x="7653338" y="2213462"/>
            <a:ext cx="4127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Rectangle 97"/>
          <p:cNvSpPr>
            <a:spLocks noChangeArrowheads="1"/>
          </p:cNvSpPr>
          <p:nvPr/>
        </p:nvSpPr>
        <p:spPr bwMode="auto">
          <a:xfrm>
            <a:off x="7700963" y="2213462"/>
            <a:ext cx="9525"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Rectangle 98"/>
          <p:cNvSpPr>
            <a:spLocks noChangeArrowheads="1"/>
          </p:cNvSpPr>
          <p:nvPr/>
        </p:nvSpPr>
        <p:spPr bwMode="auto">
          <a:xfrm>
            <a:off x="7805738" y="2434124"/>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Rectangle 99"/>
          <p:cNvSpPr>
            <a:spLocks noChangeArrowheads="1"/>
          </p:cNvSpPr>
          <p:nvPr/>
        </p:nvSpPr>
        <p:spPr bwMode="auto">
          <a:xfrm>
            <a:off x="7878763" y="2434124"/>
            <a:ext cx="15875"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Rectangle 100"/>
          <p:cNvSpPr>
            <a:spLocks noChangeArrowheads="1"/>
          </p:cNvSpPr>
          <p:nvPr/>
        </p:nvSpPr>
        <p:spPr bwMode="auto">
          <a:xfrm>
            <a:off x="7842251" y="2434124"/>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Rectangle 101"/>
          <p:cNvSpPr>
            <a:spLocks noChangeArrowheads="1"/>
          </p:cNvSpPr>
          <p:nvPr/>
        </p:nvSpPr>
        <p:spPr bwMode="auto">
          <a:xfrm>
            <a:off x="7769226" y="2434124"/>
            <a:ext cx="20638" cy="428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Rectangle 102"/>
          <p:cNvSpPr>
            <a:spLocks noChangeArrowheads="1"/>
          </p:cNvSpPr>
          <p:nvPr/>
        </p:nvSpPr>
        <p:spPr bwMode="auto">
          <a:xfrm>
            <a:off x="7705726" y="2261087"/>
            <a:ext cx="57150" cy="15875"/>
          </a:xfrm>
          <a:prstGeom prst="rect">
            <a:avLst/>
          </a:prstGeom>
          <a:solidFill>
            <a:srgbClr val="C0FF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Rectangle 103"/>
          <p:cNvSpPr>
            <a:spLocks noChangeArrowheads="1"/>
          </p:cNvSpPr>
          <p:nvPr/>
        </p:nvSpPr>
        <p:spPr bwMode="auto">
          <a:xfrm>
            <a:off x="7485063" y="2213462"/>
            <a:ext cx="157163" cy="41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Rectangle 104"/>
          <p:cNvSpPr>
            <a:spLocks noChangeArrowheads="1"/>
          </p:cNvSpPr>
          <p:nvPr/>
        </p:nvSpPr>
        <p:spPr bwMode="auto">
          <a:xfrm>
            <a:off x="7386638" y="2149962"/>
            <a:ext cx="9525" cy="523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Rectangle 105"/>
          <p:cNvSpPr>
            <a:spLocks noChangeArrowheads="1"/>
          </p:cNvSpPr>
          <p:nvPr/>
        </p:nvSpPr>
        <p:spPr bwMode="auto">
          <a:xfrm>
            <a:off x="7423151" y="2176949"/>
            <a:ext cx="36513"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Rectangle 106"/>
          <p:cNvSpPr>
            <a:spLocks noChangeArrowheads="1"/>
          </p:cNvSpPr>
          <p:nvPr/>
        </p:nvSpPr>
        <p:spPr bwMode="auto">
          <a:xfrm>
            <a:off x="7391401" y="2161074"/>
            <a:ext cx="47625" cy="57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Rectangle 107"/>
          <p:cNvSpPr>
            <a:spLocks noChangeArrowheads="1"/>
          </p:cNvSpPr>
          <p:nvPr/>
        </p:nvSpPr>
        <p:spPr bwMode="auto">
          <a:xfrm>
            <a:off x="7118351" y="2129324"/>
            <a:ext cx="100013"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Rectangle 108"/>
          <p:cNvSpPr>
            <a:spLocks noChangeArrowheads="1"/>
          </p:cNvSpPr>
          <p:nvPr/>
        </p:nvSpPr>
        <p:spPr bwMode="auto">
          <a:xfrm>
            <a:off x="7213601" y="2145199"/>
            <a:ext cx="109538"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Rectangle 109"/>
          <p:cNvSpPr>
            <a:spLocks noChangeArrowheads="1"/>
          </p:cNvSpPr>
          <p:nvPr/>
        </p:nvSpPr>
        <p:spPr bwMode="auto">
          <a:xfrm>
            <a:off x="6605588" y="2013437"/>
            <a:ext cx="9525" cy="317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Rectangle 110"/>
          <p:cNvSpPr>
            <a:spLocks noChangeArrowheads="1"/>
          </p:cNvSpPr>
          <p:nvPr/>
        </p:nvSpPr>
        <p:spPr bwMode="auto">
          <a:xfrm>
            <a:off x="6883401" y="2049949"/>
            <a:ext cx="46038" cy="476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Rectangle 111"/>
          <p:cNvSpPr>
            <a:spLocks noChangeArrowheads="1"/>
          </p:cNvSpPr>
          <p:nvPr/>
        </p:nvSpPr>
        <p:spPr bwMode="auto">
          <a:xfrm>
            <a:off x="6929438" y="2061062"/>
            <a:ext cx="58738"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Rectangle 112"/>
          <p:cNvSpPr>
            <a:spLocks noChangeArrowheads="1"/>
          </p:cNvSpPr>
          <p:nvPr/>
        </p:nvSpPr>
        <p:spPr bwMode="auto">
          <a:xfrm>
            <a:off x="6767513" y="2029312"/>
            <a:ext cx="36513" cy="365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357" name="Group 356"/>
          <p:cNvGrpSpPr/>
          <p:nvPr/>
        </p:nvGrpSpPr>
        <p:grpSpPr>
          <a:xfrm>
            <a:off x="5384801" y="1781662"/>
            <a:ext cx="2535238" cy="504825"/>
            <a:chOff x="5384801" y="2211388"/>
            <a:chExt cx="2535238" cy="504825"/>
          </a:xfrm>
        </p:grpSpPr>
        <p:sp>
          <p:nvSpPr>
            <p:cNvPr id="358" name="Freeform 113"/>
            <p:cNvSpPr>
              <a:spLocks/>
            </p:cNvSpPr>
            <p:nvPr/>
          </p:nvSpPr>
          <p:spPr bwMode="auto">
            <a:xfrm>
              <a:off x="5384801" y="2211388"/>
              <a:ext cx="1612900" cy="379413"/>
            </a:xfrm>
            <a:custGeom>
              <a:avLst/>
              <a:gdLst>
                <a:gd name="T0" fmla="*/ 72 w 1016"/>
                <a:gd name="T1" fmla="*/ 0 h 239"/>
                <a:gd name="T2" fmla="*/ 102 w 1016"/>
                <a:gd name="T3" fmla="*/ 7 h 239"/>
                <a:gd name="T4" fmla="*/ 188 w 1016"/>
                <a:gd name="T5" fmla="*/ 10 h 239"/>
                <a:gd name="T6" fmla="*/ 227 w 1016"/>
                <a:gd name="T7" fmla="*/ 20 h 239"/>
                <a:gd name="T8" fmla="*/ 244 w 1016"/>
                <a:gd name="T9" fmla="*/ 27 h 239"/>
                <a:gd name="T10" fmla="*/ 267 w 1016"/>
                <a:gd name="T11" fmla="*/ 37 h 239"/>
                <a:gd name="T12" fmla="*/ 290 w 1016"/>
                <a:gd name="T13" fmla="*/ 43 h 239"/>
                <a:gd name="T14" fmla="*/ 320 w 1016"/>
                <a:gd name="T15" fmla="*/ 50 h 239"/>
                <a:gd name="T16" fmla="*/ 343 w 1016"/>
                <a:gd name="T17" fmla="*/ 57 h 239"/>
                <a:gd name="T18" fmla="*/ 353 w 1016"/>
                <a:gd name="T19" fmla="*/ 66 h 239"/>
                <a:gd name="T20" fmla="*/ 363 w 1016"/>
                <a:gd name="T21" fmla="*/ 70 h 239"/>
                <a:gd name="T22" fmla="*/ 386 w 1016"/>
                <a:gd name="T23" fmla="*/ 76 h 239"/>
                <a:gd name="T24" fmla="*/ 402 w 1016"/>
                <a:gd name="T25" fmla="*/ 83 h 239"/>
                <a:gd name="T26" fmla="*/ 409 w 1016"/>
                <a:gd name="T27" fmla="*/ 86 h 239"/>
                <a:gd name="T28" fmla="*/ 472 w 1016"/>
                <a:gd name="T29" fmla="*/ 93 h 239"/>
                <a:gd name="T30" fmla="*/ 491 w 1016"/>
                <a:gd name="T31" fmla="*/ 100 h 239"/>
                <a:gd name="T32" fmla="*/ 511 w 1016"/>
                <a:gd name="T33" fmla="*/ 106 h 239"/>
                <a:gd name="T34" fmla="*/ 521 w 1016"/>
                <a:gd name="T35" fmla="*/ 110 h 239"/>
                <a:gd name="T36" fmla="*/ 538 w 1016"/>
                <a:gd name="T37" fmla="*/ 116 h 239"/>
                <a:gd name="T38" fmla="*/ 564 w 1016"/>
                <a:gd name="T39" fmla="*/ 123 h 239"/>
                <a:gd name="T40" fmla="*/ 594 w 1016"/>
                <a:gd name="T41" fmla="*/ 129 h 239"/>
                <a:gd name="T42" fmla="*/ 610 w 1016"/>
                <a:gd name="T43" fmla="*/ 133 h 239"/>
                <a:gd name="T44" fmla="*/ 617 w 1016"/>
                <a:gd name="T45" fmla="*/ 136 h 239"/>
                <a:gd name="T46" fmla="*/ 623 w 1016"/>
                <a:gd name="T47" fmla="*/ 143 h 239"/>
                <a:gd name="T48" fmla="*/ 670 w 1016"/>
                <a:gd name="T49" fmla="*/ 149 h 239"/>
                <a:gd name="T50" fmla="*/ 680 w 1016"/>
                <a:gd name="T51" fmla="*/ 159 h 239"/>
                <a:gd name="T52" fmla="*/ 696 w 1016"/>
                <a:gd name="T53" fmla="*/ 163 h 239"/>
                <a:gd name="T54" fmla="*/ 726 w 1016"/>
                <a:gd name="T55" fmla="*/ 163 h 239"/>
                <a:gd name="T56" fmla="*/ 746 w 1016"/>
                <a:gd name="T57" fmla="*/ 169 h 239"/>
                <a:gd name="T58" fmla="*/ 828 w 1016"/>
                <a:gd name="T59" fmla="*/ 176 h 239"/>
                <a:gd name="T60" fmla="*/ 858 w 1016"/>
                <a:gd name="T61" fmla="*/ 186 h 239"/>
                <a:gd name="T62" fmla="*/ 881 w 1016"/>
                <a:gd name="T63" fmla="*/ 192 h 239"/>
                <a:gd name="T64" fmla="*/ 888 w 1016"/>
                <a:gd name="T65" fmla="*/ 202 h 239"/>
                <a:gd name="T66" fmla="*/ 897 w 1016"/>
                <a:gd name="T67" fmla="*/ 209 h 239"/>
                <a:gd name="T68" fmla="*/ 947 w 1016"/>
                <a:gd name="T69" fmla="*/ 209 h 239"/>
                <a:gd name="T70" fmla="*/ 963 w 1016"/>
                <a:gd name="T71" fmla="*/ 212 h 239"/>
                <a:gd name="T72" fmla="*/ 970 w 1016"/>
                <a:gd name="T73" fmla="*/ 225 h 239"/>
                <a:gd name="T74" fmla="*/ 1016 w 1016"/>
                <a:gd name="T75" fmla="*/ 2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6" h="239">
                  <a:moveTo>
                    <a:pt x="0" y="0"/>
                  </a:moveTo>
                  <a:lnTo>
                    <a:pt x="72" y="0"/>
                  </a:lnTo>
                  <a:lnTo>
                    <a:pt x="72" y="7"/>
                  </a:lnTo>
                  <a:lnTo>
                    <a:pt x="102" y="7"/>
                  </a:lnTo>
                  <a:lnTo>
                    <a:pt x="102" y="10"/>
                  </a:lnTo>
                  <a:lnTo>
                    <a:pt x="188" y="10"/>
                  </a:lnTo>
                  <a:lnTo>
                    <a:pt x="188" y="20"/>
                  </a:lnTo>
                  <a:lnTo>
                    <a:pt x="227" y="20"/>
                  </a:lnTo>
                  <a:lnTo>
                    <a:pt x="227" y="27"/>
                  </a:lnTo>
                  <a:lnTo>
                    <a:pt x="244" y="27"/>
                  </a:lnTo>
                  <a:lnTo>
                    <a:pt x="244" y="37"/>
                  </a:lnTo>
                  <a:lnTo>
                    <a:pt x="267" y="37"/>
                  </a:lnTo>
                  <a:lnTo>
                    <a:pt x="290" y="37"/>
                  </a:lnTo>
                  <a:lnTo>
                    <a:pt x="290" y="43"/>
                  </a:lnTo>
                  <a:lnTo>
                    <a:pt x="320" y="43"/>
                  </a:lnTo>
                  <a:lnTo>
                    <a:pt x="320" y="50"/>
                  </a:lnTo>
                  <a:lnTo>
                    <a:pt x="343" y="50"/>
                  </a:lnTo>
                  <a:lnTo>
                    <a:pt x="343" y="57"/>
                  </a:lnTo>
                  <a:lnTo>
                    <a:pt x="353" y="57"/>
                  </a:lnTo>
                  <a:lnTo>
                    <a:pt x="353" y="66"/>
                  </a:lnTo>
                  <a:lnTo>
                    <a:pt x="363" y="66"/>
                  </a:lnTo>
                  <a:lnTo>
                    <a:pt x="363" y="70"/>
                  </a:lnTo>
                  <a:lnTo>
                    <a:pt x="386" y="70"/>
                  </a:lnTo>
                  <a:lnTo>
                    <a:pt x="386" y="76"/>
                  </a:lnTo>
                  <a:lnTo>
                    <a:pt x="402" y="76"/>
                  </a:lnTo>
                  <a:lnTo>
                    <a:pt x="402" y="83"/>
                  </a:lnTo>
                  <a:lnTo>
                    <a:pt x="409" y="83"/>
                  </a:lnTo>
                  <a:lnTo>
                    <a:pt x="409" y="86"/>
                  </a:lnTo>
                  <a:lnTo>
                    <a:pt x="472" y="86"/>
                  </a:lnTo>
                  <a:lnTo>
                    <a:pt x="472" y="93"/>
                  </a:lnTo>
                  <a:lnTo>
                    <a:pt x="491" y="93"/>
                  </a:lnTo>
                  <a:lnTo>
                    <a:pt x="491" y="100"/>
                  </a:lnTo>
                  <a:lnTo>
                    <a:pt x="511" y="100"/>
                  </a:lnTo>
                  <a:lnTo>
                    <a:pt x="511" y="106"/>
                  </a:lnTo>
                  <a:lnTo>
                    <a:pt x="521" y="106"/>
                  </a:lnTo>
                  <a:lnTo>
                    <a:pt x="521" y="110"/>
                  </a:lnTo>
                  <a:lnTo>
                    <a:pt x="538" y="110"/>
                  </a:lnTo>
                  <a:lnTo>
                    <a:pt x="538" y="116"/>
                  </a:lnTo>
                  <a:lnTo>
                    <a:pt x="564" y="116"/>
                  </a:lnTo>
                  <a:lnTo>
                    <a:pt x="564" y="123"/>
                  </a:lnTo>
                  <a:lnTo>
                    <a:pt x="594" y="123"/>
                  </a:lnTo>
                  <a:lnTo>
                    <a:pt x="594" y="129"/>
                  </a:lnTo>
                  <a:lnTo>
                    <a:pt x="610" y="129"/>
                  </a:lnTo>
                  <a:lnTo>
                    <a:pt x="610" y="133"/>
                  </a:lnTo>
                  <a:lnTo>
                    <a:pt x="617" y="133"/>
                  </a:lnTo>
                  <a:lnTo>
                    <a:pt x="617" y="136"/>
                  </a:lnTo>
                  <a:lnTo>
                    <a:pt x="623" y="136"/>
                  </a:lnTo>
                  <a:lnTo>
                    <a:pt x="623" y="143"/>
                  </a:lnTo>
                  <a:lnTo>
                    <a:pt x="670" y="143"/>
                  </a:lnTo>
                  <a:lnTo>
                    <a:pt x="670" y="149"/>
                  </a:lnTo>
                  <a:lnTo>
                    <a:pt x="680" y="149"/>
                  </a:lnTo>
                  <a:lnTo>
                    <a:pt x="680" y="159"/>
                  </a:lnTo>
                  <a:lnTo>
                    <a:pt x="696" y="159"/>
                  </a:lnTo>
                  <a:lnTo>
                    <a:pt x="696" y="163"/>
                  </a:lnTo>
                  <a:lnTo>
                    <a:pt x="713" y="163"/>
                  </a:lnTo>
                  <a:lnTo>
                    <a:pt x="726" y="163"/>
                  </a:lnTo>
                  <a:lnTo>
                    <a:pt x="726" y="169"/>
                  </a:lnTo>
                  <a:lnTo>
                    <a:pt x="746" y="169"/>
                  </a:lnTo>
                  <a:lnTo>
                    <a:pt x="746" y="176"/>
                  </a:lnTo>
                  <a:lnTo>
                    <a:pt x="828" y="176"/>
                  </a:lnTo>
                  <a:lnTo>
                    <a:pt x="828" y="186"/>
                  </a:lnTo>
                  <a:lnTo>
                    <a:pt x="858" y="186"/>
                  </a:lnTo>
                  <a:lnTo>
                    <a:pt x="858" y="192"/>
                  </a:lnTo>
                  <a:lnTo>
                    <a:pt x="881" y="192"/>
                  </a:lnTo>
                  <a:lnTo>
                    <a:pt x="888" y="192"/>
                  </a:lnTo>
                  <a:lnTo>
                    <a:pt x="888" y="202"/>
                  </a:lnTo>
                  <a:lnTo>
                    <a:pt x="897" y="202"/>
                  </a:lnTo>
                  <a:lnTo>
                    <a:pt x="897" y="209"/>
                  </a:lnTo>
                  <a:lnTo>
                    <a:pt x="927" y="209"/>
                  </a:lnTo>
                  <a:lnTo>
                    <a:pt x="947" y="209"/>
                  </a:lnTo>
                  <a:lnTo>
                    <a:pt x="947" y="212"/>
                  </a:lnTo>
                  <a:lnTo>
                    <a:pt x="963" y="212"/>
                  </a:lnTo>
                  <a:lnTo>
                    <a:pt x="963" y="225"/>
                  </a:lnTo>
                  <a:lnTo>
                    <a:pt x="970" y="225"/>
                  </a:lnTo>
                  <a:lnTo>
                    <a:pt x="970" y="232"/>
                  </a:lnTo>
                  <a:lnTo>
                    <a:pt x="1016" y="232"/>
                  </a:lnTo>
                  <a:lnTo>
                    <a:pt x="1016" y="239"/>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Freeform 114"/>
            <p:cNvSpPr>
              <a:spLocks/>
            </p:cNvSpPr>
            <p:nvPr/>
          </p:nvSpPr>
          <p:spPr bwMode="auto">
            <a:xfrm>
              <a:off x="6997701" y="2584450"/>
              <a:ext cx="922338" cy="131763"/>
            </a:xfrm>
            <a:custGeom>
              <a:avLst/>
              <a:gdLst>
                <a:gd name="T0" fmla="*/ 0 w 581"/>
                <a:gd name="T1" fmla="*/ 0 h 83"/>
                <a:gd name="T2" fmla="*/ 17 w 581"/>
                <a:gd name="T3" fmla="*/ 0 h 83"/>
                <a:gd name="T4" fmla="*/ 17 w 581"/>
                <a:gd name="T5" fmla="*/ 7 h 83"/>
                <a:gd name="T6" fmla="*/ 37 w 581"/>
                <a:gd name="T7" fmla="*/ 7 h 83"/>
                <a:gd name="T8" fmla="*/ 66 w 581"/>
                <a:gd name="T9" fmla="*/ 7 h 83"/>
                <a:gd name="T10" fmla="*/ 66 w 581"/>
                <a:gd name="T11" fmla="*/ 17 h 83"/>
                <a:gd name="T12" fmla="*/ 76 w 581"/>
                <a:gd name="T13" fmla="*/ 17 h 83"/>
                <a:gd name="T14" fmla="*/ 76 w 581"/>
                <a:gd name="T15" fmla="*/ 20 h 83"/>
                <a:gd name="T16" fmla="*/ 132 w 581"/>
                <a:gd name="T17" fmla="*/ 20 h 83"/>
                <a:gd name="T18" fmla="*/ 132 w 581"/>
                <a:gd name="T19" fmla="*/ 30 h 83"/>
                <a:gd name="T20" fmla="*/ 172 w 581"/>
                <a:gd name="T21" fmla="*/ 30 h 83"/>
                <a:gd name="T22" fmla="*/ 172 w 581"/>
                <a:gd name="T23" fmla="*/ 37 h 83"/>
                <a:gd name="T24" fmla="*/ 202 w 581"/>
                <a:gd name="T25" fmla="*/ 37 h 83"/>
                <a:gd name="T26" fmla="*/ 202 w 581"/>
                <a:gd name="T27" fmla="*/ 43 h 83"/>
                <a:gd name="T28" fmla="*/ 403 w 581"/>
                <a:gd name="T29" fmla="*/ 43 h 83"/>
                <a:gd name="T30" fmla="*/ 403 w 581"/>
                <a:gd name="T31" fmla="*/ 83 h 83"/>
                <a:gd name="T32" fmla="*/ 581 w 581"/>
                <a:gd name="T3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1" h="83">
                  <a:moveTo>
                    <a:pt x="0" y="0"/>
                  </a:moveTo>
                  <a:lnTo>
                    <a:pt x="17" y="0"/>
                  </a:lnTo>
                  <a:lnTo>
                    <a:pt x="17" y="7"/>
                  </a:lnTo>
                  <a:lnTo>
                    <a:pt x="37" y="7"/>
                  </a:lnTo>
                  <a:lnTo>
                    <a:pt x="66" y="7"/>
                  </a:lnTo>
                  <a:lnTo>
                    <a:pt x="66" y="17"/>
                  </a:lnTo>
                  <a:lnTo>
                    <a:pt x="76" y="17"/>
                  </a:lnTo>
                  <a:lnTo>
                    <a:pt x="76" y="20"/>
                  </a:lnTo>
                  <a:lnTo>
                    <a:pt x="132" y="20"/>
                  </a:lnTo>
                  <a:lnTo>
                    <a:pt x="132" y="30"/>
                  </a:lnTo>
                  <a:lnTo>
                    <a:pt x="172" y="30"/>
                  </a:lnTo>
                  <a:lnTo>
                    <a:pt x="172" y="37"/>
                  </a:lnTo>
                  <a:lnTo>
                    <a:pt x="202" y="37"/>
                  </a:lnTo>
                  <a:lnTo>
                    <a:pt x="202" y="43"/>
                  </a:lnTo>
                  <a:lnTo>
                    <a:pt x="403" y="43"/>
                  </a:lnTo>
                  <a:lnTo>
                    <a:pt x="403" y="83"/>
                  </a:lnTo>
                  <a:lnTo>
                    <a:pt x="581" y="83"/>
                  </a:lnTo>
                </a:path>
              </a:pathLst>
            </a:custGeom>
            <a:noFill/>
            <a:ln w="12700" cap="flat">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360" name="Rectangle 115"/>
          <p:cNvSpPr>
            <a:spLocks noChangeArrowheads="1"/>
          </p:cNvSpPr>
          <p:nvPr/>
        </p:nvSpPr>
        <p:spPr bwMode="auto">
          <a:xfrm>
            <a:off x="7259638" y="2192824"/>
            <a:ext cx="5873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Rectangle 116"/>
          <p:cNvSpPr>
            <a:spLocks noChangeArrowheads="1"/>
          </p:cNvSpPr>
          <p:nvPr/>
        </p:nvSpPr>
        <p:spPr bwMode="auto">
          <a:xfrm>
            <a:off x="7029451" y="2154724"/>
            <a:ext cx="36513"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Rectangle 117"/>
          <p:cNvSpPr>
            <a:spLocks noChangeArrowheads="1"/>
          </p:cNvSpPr>
          <p:nvPr/>
        </p:nvSpPr>
        <p:spPr bwMode="auto">
          <a:xfrm>
            <a:off x="6913563" y="2134087"/>
            <a:ext cx="26988" cy="2063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Rectangle 118"/>
          <p:cNvSpPr>
            <a:spLocks noChangeArrowheads="1"/>
          </p:cNvSpPr>
          <p:nvPr/>
        </p:nvSpPr>
        <p:spPr bwMode="auto">
          <a:xfrm>
            <a:off x="7710488" y="2249974"/>
            <a:ext cx="73025"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Rectangle 119"/>
          <p:cNvSpPr>
            <a:spLocks noChangeArrowheads="1"/>
          </p:cNvSpPr>
          <p:nvPr/>
        </p:nvSpPr>
        <p:spPr bwMode="auto">
          <a:xfrm>
            <a:off x="6794501" y="2097574"/>
            <a:ext cx="82550"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Rectangle 120"/>
          <p:cNvSpPr>
            <a:spLocks noChangeArrowheads="1"/>
          </p:cNvSpPr>
          <p:nvPr/>
        </p:nvSpPr>
        <p:spPr bwMode="auto">
          <a:xfrm>
            <a:off x="7343776" y="2202349"/>
            <a:ext cx="57150" cy="317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Rectangle 121"/>
          <p:cNvSpPr>
            <a:spLocks noChangeArrowheads="1"/>
          </p:cNvSpPr>
          <p:nvPr/>
        </p:nvSpPr>
        <p:spPr bwMode="auto">
          <a:xfrm>
            <a:off x="7380288" y="2208699"/>
            <a:ext cx="5873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Rectangle 122"/>
          <p:cNvSpPr>
            <a:spLocks noChangeArrowheads="1"/>
          </p:cNvSpPr>
          <p:nvPr/>
        </p:nvSpPr>
        <p:spPr bwMode="auto">
          <a:xfrm>
            <a:off x="7485063" y="2192824"/>
            <a:ext cx="2698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Rectangle 123"/>
          <p:cNvSpPr>
            <a:spLocks noChangeArrowheads="1"/>
          </p:cNvSpPr>
          <p:nvPr/>
        </p:nvSpPr>
        <p:spPr bwMode="auto">
          <a:xfrm>
            <a:off x="7521576" y="2192824"/>
            <a:ext cx="11113"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Rectangle 124"/>
          <p:cNvSpPr>
            <a:spLocks noChangeArrowheads="1"/>
          </p:cNvSpPr>
          <p:nvPr/>
        </p:nvSpPr>
        <p:spPr bwMode="auto">
          <a:xfrm>
            <a:off x="7769226" y="2254737"/>
            <a:ext cx="14288"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Rectangle 125"/>
          <p:cNvSpPr>
            <a:spLocks noChangeArrowheads="1"/>
          </p:cNvSpPr>
          <p:nvPr/>
        </p:nvSpPr>
        <p:spPr bwMode="auto">
          <a:xfrm>
            <a:off x="7904163" y="2254737"/>
            <a:ext cx="15875" cy="269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Rectangle 126"/>
          <p:cNvSpPr>
            <a:spLocks noChangeArrowheads="1"/>
          </p:cNvSpPr>
          <p:nvPr/>
        </p:nvSpPr>
        <p:spPr bwMode="auto">
          <a:xfrm>
            <a:off x="7548563" y="2192824"/>
            <a:ext cx="77788" cy="3016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Freeform 127"/>
          <p:cNvSpPr>
            <a:spLocks/>
          </p:cNvSpPr>
          <p:nvPr/>
        </p:nvSpPr>
        <p:spPr bwMode="auto">
          <a:xfrm>
            <a:off x="5284788" y="1765787"/>
            <a:ext cx="2913063" cy="1766888"/>
          </a:xfrm>
          <a:custGeom>
            <a:avLst/>
            <a:gdLst>
              <a:gd name="T0" fmla="*/ 0 w 1835"/>
              <a:gd name="T1" fmla="*/ 0 h 1113"/>
              <a:gd name="T2" fmla="*/ 0 w 1835"/>
              <a:gd name="T3" fmla="*/ 1113 h 1113"/>
              <a:gd name="T4" fmla="*/ 1835 w 1835"/>
              <a:gd name="T5" fmla="*/ 1113 h 1113"/>
            </a:gdLst>
            <a:ahLst/>
            <a:cxnLst>
              <a:cxn ang="0">
                <a:pos x="T0" y="T1"/>
              </a:cxn>
              <a:cxn ang="0">
                <a:pos x="T2" y="T3"/>
              </a:cxn>
              <a:cxn ang="0">
                <a:pos x="T4" y="T5"/>
              </a:cxn>
            </a:cxnLst>
            <a:rect l="0" t="0" r="r" b="b"/>
            <a:pathLst>
              <a:path w="1835" h="1113">
                <a:moveTo>
                  <a:pt x="0" y="0"/>
                </a:moveTo>
                <a:lnTo>
                  <a:pt x="0" y="1113"/>
                </a:lnTo>
                <a:lnTo>
                  <a:pt x="1835" y="1113"/>
                </a:lnTo>
              </a:path>
            </a:pathLst>
          </a:custGeom>
          <a:noFill/>
          <a:ln w="1270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128"/>
          <p:cNvSpPr>
            <a:spLocks noChangeShapeType="1"/>
          </p:cNvSpPr>
          <p:nvPr/>
        </p:nvSpPr>
        <p:spPr bwMode="auto">
          <a:xfrm flipV="1">
            <a:off x="7874001"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130"/>
          <p:cNvSpPr>
            <a:spLocks noChangeShapeType="1"/>
          </p:cNvSpPr>
          <p:nvPr/>
        </p:nvSpPr>
        <p:spPr bwMode="auto">
          <a:xfrm flipV="1">
            <a:off x="7548563"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131"/>
          <p:cNvSpPr>
            <a:spLocks noChangeShapeType="1"/>
          </p:cNvSpPr>
          <p:nvPr/>
        </p:nvSpPr>
        <p:spPr bwMode="auto">
          <a:xfrm flipV="1">
            <a:off x="6904038"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132"/>
          <p:cNvSpPr>
            <a:spLocks noChangeShapeType="1"/>
          </p:cNvSpPr>
          <p:nvPr/>
        </p:nvSpPr>
        <p:spPr bwMode="auto">
          <a:xfrm flipV="1">
            <a:off x="7229476"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133"/>
          <p:cNvSpPr>
            <a:spLocks noChangeShapeType="1"/>
          </p:cNvSpPr>
          <p:nvPr/>
        </p:nvSpPr>
        <p:spPr bwMode="auto">
          <a:xfrm flipV="1">
            <a:off x="6578601"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134"/>
          <p:cNvSpPr>
            <a:spLocks noChangeShapeType="1"/>
          </p:cNvSpPr>
          <p:nvPr/>
        </p:nvSpPr>
        <p:spPr bwMode="auto">
          <a:xfrm flipV="1">
            <a:off x="5934076"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135"/>
          <p:cNvSpPr>
            <a:spLocks noChangeShapeType="1"/>
          </p:cNvSpPr>
          <p:nvPr/>
        </p:nvSpPr>
        <p:spPr bwMode="auto">
          <a:xfrm flipV="1">
            <a:off x="6259513"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136"/>
          <p:cNvSpPr>
            <a:spLocks noChangeShapeType="1"/>
          </p:cNvSpPr>
          <p:nvPr/>
        </p:nvSpPr>
        <p:spPr bwMode="auto">
          <a:xfrm flipV="1">
            <a:off x="5608638"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137"/>
          <p:cNvSpPr>
            <a:spLocks noChangeShapeType="1"/>
          </p:cNvSpPr>
          <p:nvPr/>
        </p:nvSpPr>
        <p:spPr bwMode="auto">
          <a:xfrm>
            <a:off x="5241926" y="3532674"/>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138"/>
          <p:cNvSpPr>
            <a:spLocks noChangeShapeType="1"/>
          </p:cNvSpPr>
          <p:nvPr/>
        </p:nvSpPr>
        <p:spPr bwMode="auto">
          <a:xfrm>
            <a:off x="5241926" y="3181837"/>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139"/>
          <p:cNvSpPr>
            <a:spLocks noChangeShapeType="1"/>
          </p:cNvSpPr>
          <p:nvPr/>
        </p:nvSpPr>
        <p:spPr bwMode="auto">
          <a:xfrm>
            <a:off x="5241926" y="2829412"/>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140"/>
          <p:cNvSpPr>
            <a:spLocks noChangeShapeType="1"/>
          </p:cNvSpPr>
          <p:nvPr/>
        </p:nvSpPr>
        <p:spPr bwMode="auto">
          <a:xfrm>
            <a:off x="5241926" y="2470637"/>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141"/>
          <p:cNvSpPr>
            <a:spLocks noChangeShapeType="1"/>
          </p:cNvSpPr>
          <p:nvPr/>
        </p:nvSpPr>
        <p:spPr bwMode="auto">
          <a:xfrm>
            <a:off x="5241926" y="2118212"/>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142"/>
          <p:cNvSpPr>
            <a:spLocks noChangeShapeType="1"/>
          </p:cNvSpPr>
          <p:nvPr/>
        </p:nvSpPr>
        <p:spPr bwMode="auto">
          <a:xfrm>
            <a:off x="5241926" y="1765787"/>
            <a:ext cx="42863" cy="0"/>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143"/>
          <p:cNvSpPr>
            <a:spLocks noChangeShapeType="1"/>
          </p:cNvSpPr>
          <p:nvPr/>
        </p:nvSpPr>
        <p:spPr bwMode="auto">
          <a:xfrm flipV="1">
            <a:off x="5284788" y="3539024"/>
            <a:ext cx="0" cy="36513"/>
          </a:xfrm>
          <a:prstGeom prst="line">
            <a:avLst/>
          </a:prstGeom>
          <a:noFill/>
          <a:ln w="12700" cap="sq">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TextBox 388"/>
          <p:cNvSpPr txBox="1"/>
          <p:nvPr/>
        </p:nvSpPr>
        <p:spPr>
          <a:xfrm>
            <a:off x="1020238"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0</a:t>
            </a:r>
          </a:p>
        </p:txBody>
      </p:sp>
      <p:sp>
        <p:nvSpPr>
          <p:cNvPr id="390" name="TextBox 389"/>
          <p:cNvSpPr txBox="1"/>
          <p:nvPr/>
        </p:nvSpPr>
        <p:spPr>
          <a:xfrm>
            <a:off x="1342379"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1</a:t>
            </a:r>
          </a:p>
        </p:txBody>
      </p:sp>
      <p:sp>
        <p:nvSpPr>
          <p:cNvPr id="391" name="TextBox 390"/>
          <p:cNvSpPr txBox="1"/>
          <p:nvPr/>
        </p:nvSpPr>
        <p:spPr>
          <a:xfrm>
            <a:off x="1664520"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2</a:t>
            </a:r>
          </a:p>
        </p:txBody>
      </p:sp>
      <p:sp>
        <p:nvSpPr>
          <p:cNvPr id="392" name="TextBox 391"/>
          <p:cNvSpPr txBox="1"/>
          <p:nvPr/>
        </p:nvSpPr>
        <p:spPr>
          <a:xfrm>
            <a:off x="1986661"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3</a:t>
            </a:r>
          </a:p>
        </p:txBody>
      </p:sp>
      <p:sp>
        <p:nvSpPr>
          <p:cNvPr id="393" name="TextBox 392"/>
          <p:cNvSpPr txBox="1"/>
          <p:nvPr/>
        </p:nvSpPr>
        <p:spPr>
          <a:xfrm>
            <a:off x="2308802"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4</a:t>
            </a:r>
          </a:p>
        </p:txBody>
      </p:sp>
      <p:sp>
        <p:nvSpPr>
          <p:cNvPr id="394" name="TextBox 393"/>
          <p:cNvSpPr txBox="1"/>
          <p:nvPr/>
        </p:nvSpPr>
        <p:spPr>
          <a:xfrm>
            <a:off x="2630943"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5</a:t>
            </a:r>
          </a:p>
        </p:txBody>
      </p:sp>
      <p:sp>
        <p:nvSpPr>
          <p:cNvPr id="395" name="TextBox 394"/>
          <p:cNvSpPr txBox="1"/>
          <p:nvPr/>
        </p:nvSpPr>
        <p:spPr>
          <a:xfrm>
            <a:off x="2953084"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6</a:t>
            </a:r>
          </a:p>
        </p:txBody>
      </p:sp>
      <p:sp>
        <p:nvSpPr>
          <p:cNvPr id="396" name="TextBox 395"/>
          <p:cNvSpPr txBox="1"/>
          <p:nvPr/>
        </p:nvSpPr>
        <p:spPr>
          <a:xfrm>
            <a:off x="3275225"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7</a:t>
            </a:r>
          </a:p>
        </p:txBody>
      </p:sp>
      <p:sp>
        <p:nvSpPr>
          <p:cNvPr id="397" name="TextBox 396"/>
          <p:cNvSpPr txBox="1"/>
          <p:nvPr/>
        </p:nvSpPr>
        <p:spPr>
          <a:xfrm>
            <a:off x="3597363"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8</a:t>
            </a:r>
          </a:p>
        </p:txBody>
      </p:sp>
      <p:sp>
        <p:nvSpPr>
          <p:cNvPr id="398" name="TextBox 397"/>
          <p:cNvSpPr txBox="1"/>
          <p:nvPr/>
        </p:nvSpPr>
        <p:spPr>
          <a:xfrm>
            <a:off x="2362200" y="3685074"/>
            <a:ext cx="453970" cy="215444"/>
          </a:xfrm>
          <a:prstGeom prst="rect">
            <a:avLst/>
          </a:prstGeom>
          <a:noFill/>
        </p:spPr>
        <p:txBody>
          <a:bodyPr wrap="none" rtlCol="0">
            <a:spAutoFit/>
          </a:bodyPr>
          <a:lstStyle/>
          <a:p>
            <a:r>
              <a:rPr lang="ja-JP" sz="800" b="0" i="0" dirty="0" smtClean="0">
                <a:solidFill>
                  <a:srgbClr val="4D4D4D"/>
                </a:solidFill>
                <a:ea typeface="MS UI Gothic" pitchFamily="18" charset="0"/>
              </a:rPr>
              <a:t>年間</a:t>
            </a:r>
          </a:p>
        </p:txBody>
      </p:sp>
      <p:sp>
        <p:nvSpPr>
          <p:cNvPr id="399" name="TextBox 398"/>
          <p:cNvSpPr txBox="1"/>
          <p:nvPr/>
        </p:nvSpPr>
        <p:spPr>
          <a:xfrm>
            <a:off x="5163601"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0</a:t>
            </a:r>
          </a:p>
        </p:txBody>
      </p:sp>
      <p:sp>
        <p:nvSpPr>
          <p:cNvPr id="400" name="TextBox 399"/>
          <p:cNvSpPr txBox="1"/>
          <p:nvPr/>
        </p:nvSpPr>
        <p:spPr>
          <a:xfrm>
            <a:off x="5485742"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1</a:t>
            </a:r>
          </a:p>
        </p:txBody>
      </p:sp>
      <p:sp>
        <p:nvSpPr>
          <p:cNvPr id="401" name="TextBox 400"/>
          <p:cNvSpPr txBox="1"/>
          <p:nvPr/>
        </p:nvSpPr>
        <p:spPr>
          <a:xfrm>
            <a:off x="5816349"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2</a:t>
            </a:r>
          </a:p>
        </p:txBody>
      </p:sp>
      <p:sp>
        <p:nvSpPr>
          <p:cNvPr id="402" name="TextBox 401"/>
          <p:cNvSpPr txBox="1"/>
          <p:nvPr/>
        </p:nvSpPr>
        <p:spPr>
          <a:xfrm>
            <a:off x="6138490"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3</a:t>
            </a:r>
          </a:p>
        </p:txBody>
      </p:sp>
      <p:sp>
        <p:nvSpPr>
          <p:cNvPr id="403" name="TextBox 402"/>
          <p:cNvSpPr txBox="1"/>
          <p:nvPr/>
        </p:nvSpPr>
        <p:spPr>
          <a:xfrm>
            <a:off x="6460631"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4</a:t>
            </a:r>
          </a:p>
        </p:txBody>
      </p:sp>
      <p:sp>
        <p:nvSpPr>
          <p:cNvPr id="404" name="TextBox 403"/>
          <p:cNvSpPr txBox="1"/>
          <p:nvPr/>
        </p:nvSpPr>
        <p:spPr>
          <a:xfrm>
            <a:off x="6782772"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5</a:t>
            </a:r>
          </a:p>
        </p:txBody>
      </p:sp>
      <p:sp>
        <p:nvSpPr>
          <p:cNvPr id="405" name="TextBox 404"/>
          <p:cNvSpPr txBox="1"/>
          <p:nvPr/>
        </p:nvSpPr>
        <p:spPr>
          <a:xfrm>
            <a:off x="7104913"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6</a:t>
            </a:r>
          </a:p>
        </p:txBody>
      </p:sp>
      <p:sp>
        <p:nvSpPr>
          <p:cNvPr id="406" name="TextBox 405"/>
          <p:cNvSpPr txBox="1"/>
          <p:nvPr/>
        </p:nvSpPr>
        <p:spPr>
          <a:xfrm>
            <a:off x="7427054"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7</a:t>
            </a:r>
          </a:p>
        </p:txBody>
      </p:sp>
      <p:sp>
        <p:nvSpPr>
          <p:cNvPr id="407" name="TextBox 406"/>
          <p:cNvSpPr txBox="1"/>
          <p:nvPr/>
        </p:nvSpPr>
        <p:spPr>
          <a:xfrm>
            <a:off x="7749192" y="3532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8</a:t>
            </a:r>
          </a:p>
        </p:txBody>
      </p:sp>
      <p:sp>
        <p:nvSpPr>
          <p:cNvPr id="408" name="TextBox 407"/>
          <p:cNvSpPr txBox="1"/>
          <p:nvPr/>
        </p:nvSpPr>
        <p:spPr>
          <a:xfrm>
            <a:off x="1020238"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479</a:t>
            </a:r>
          </a:p>
        </p:txBody>
      </p:sp>
      <p:sp>
        <p:nvSpPr>
          <p:cNvPr id="409" name="TextBox 408"/>
          <p:cNvSpPr txBox="1"/>
          <p:nvPr/>
        </p:nvSpPr>
        <p:spPr>
          <a:xfrm>
            <a:off x="1342379"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426</a:t>
            </a:r>
          </a:p>
        </p:txBody>
      </p:sp>
      <p:sp>
        <p:nvSpPr>
          <p:cNvPr id="410" name="TextBox 409"/>
          <p:cNvSpPr txBox="1"/>
          <p:nvPr/>
        </p:nvSpPr>
        <p:spPr>
          <a:xfrm>
            <a:off x="1664520"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367</a:t>
            </a:r>
          </a:p>
        </p:txBody>
      </p:sp>
      <p:sp>
        <p:nvSpPr>
          <p:cNvPr id="411" name="TextBox 410"/>
          <p:cNvSpPr txBox="1"/>
          <p:nvPr/>
        </p:nvSpPr>
        <p:spPr>
          <a:xfrm>
            <a:off x="1986661"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330</a:t>
            </a:r>
          </a:p>
        </p:txBody>
      </p:sp>
      <p:sp>
        <p:nvSpPr>
          <p:cNvPr id="412" name="TextBox 411"/>
          <p:cNvSpPr txBox="1"/>
          <p:nvPr/>
        </p:nvSpPr>
        <p:spPr>
          <a:xfrm>
            <a:off x="2308802"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309</a:t>
            </a:r>
          </a:p>
        </p:txBody>
      </p:sp>
      <p:sp>
        <p:nvSpPr>
          <p:cNvPr id="413" name="TextBox 412"/>
          <p:cNvSpPr txBox="1"/>
          <p:nvPr/>
        </p:nvSpPr>
        <p:spPr>
          <a:xfrm>
            <a:off x="2630943"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266</a:t>
            </a:r>
          </a:p>
        </p:txBody>
      </p:sp>
      <p:sp>
        <p:nvSpPr>
          <p:cNvPr id="414" name="TextBox 413"/>
          <p:cNvSpPr txBox="1"/>
          <p:nvPr/>
        </p:nvSpPr>
        <p:spPr>
          <a:xfrm>
            <a:off x="2953084" y="4028588"/>
            <a:ext cx="300082" cy="215444"/>
          </a:xfrm>
          <a:prstGeom prst="rect">
            <a:avLst/>
          </a:prstGeom>
          <a:noFill/>
        </p:spPr>
        <p:txBody>
          <a:bodyPr wrap="none" rtlCol="0">
            <a:spAutoFit/>
          </a:bodyPr>
          <a:lstStyle/>
          <a:p>
            <a:r>
              <a:rPr lang="ja-JP" sz="800" b="0" i="0" dirty="0" smtClean="0">
                <a:solidFill>
                  <a:srgbClr val="4D4D4D"/>
                </a:solidFill>
                <a:ea typeface="MS UI Gothic" pitchFamily="18" charset="0"/>
              </a:rPr>
              <a:t>99</a:t>
            </a:r>
          </a:p>
        </p:txBody>
      </p:sp>
      <p:sp>
        <p:nvSpPr>
          <p:cNvPr id="415" name="TextBox 414"/>
          <p:cNvSpPr txBox="1"/>
          <p:nvPr/>
        </p:nvSpPr>
        <p:spPr>
          <a:xfrm>
            <a:off x="3275225" y="4028588"/>
            <a:ext cx="300082" cy="215444"/>
          </a:xfrm>
          <a:prstGeom prst="rect">
            <a:avLst/>
          </a:prstGeom>
          <a:noFill/>
        </p:spPr>
        <p:txBody>
          <a:bodyPr wrap="none" rtlCol="0">
            <a:spAutoFit/>
          </a:bodyPr>
          <a:lstStyle/>
          <a:p>
            <a:r>
              <a:rPr lang="ja-JP" sz="800" b="0" i="0" dirty="0" smtClean="0">
                <a:solidFill>
                  <a:srgbClr val="4D4D4D"/>
                </a:solidFill>
                <a:ea typeface="MS UI Gothic" pitchFamily="18" charset="0"/>
              </a:rPr>
              <a:t>31</a:t>
            </a:r>
          </a:p>
        </p:txBody>
      </p:sp>
      <p:sp>
        <p:nvSpPr>
          <p:cNvPr id="416" name="TextBox 415"/>
          <p:cNvSpPr txBox="1"/>
          <p:nvPr/>
        </p:nvSpPr>
        <p:spPr>
          <a:xfrm>
            <a:off x="3597363" y="4028588"/>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1</a:t>
            </a:r>
          </a:p>
        </p:txBody>
      </p:sp>
      <p:sp>
        <p:nvSpPr>
          <p:cNvPr id="417" name="TextBox 416"/>
          <p:cNvSpPr txBox="1"/>
          <p:nvPr/>
        </p:nvSpPr>
        <p:spPr>
          <a:xfrm>
            <a:off x="1020238"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480</a:t>
            </a:r>
          </a:p>
        </p:txBody>
      </p:sp>
      <p:sp>
        <p:nvSpPr>
          <p:cNvPr id="418" name="TextBox 417"/>
          <p:cNvSpPr txBox="1"/>
          <p:nvPr/>
        </p:nvSpPr>
        <p:spPr>
          <a:xfrm>
            <a:off x="1342379"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395</a:t>
            </a:r>
          </a:p>
        </p:txBody>
      </p:sp>
      <p:sp>
        <p:nvSpPr>
          <p:cNvPr id="419" name="TextBox 418"/>
          <p:cNvSpPr txBox="1"/>
          <p:nvPr/>
        </p:nvSpPr>
        <p:spPr>
          <a:xfrm>
            <a:off x="1664520"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337</a:t>
            </a:r>
          </a:p>
        </p:txBody>
      </p:sp>
      <p:sp>
        <p:nvSpPr>
          <p:cNvPr id="420" name="TextBox 419"/>
          <p:cNvSpPr txBox="1"/>
          <p:nvPr/>
        </p:nvSpPr>
        <p:spPr>
          <a:xfrm>
            <a:off x="1986661"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306</a:t>
            </a:r>
          </a:p>
        </p:txBody>
      </p:sp>
      <p:sp>
        <p:nvSpPr>
          <p:cNvPr id="421" name="TextBox 420"/>
          <p:cNvSpPr txBox="1"/>
          <p:nvPr/>
        </p:nvSpPr>
        <p:spPr>
          <a:xfrm>
            <a:off x="2308802"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285</a:t>
            </a:r>
          </a:p>
        </p:txBody>
      </p:sp>
      <p:sp>
        <p:nvSpPr>
          <p:cNvPr id="422" name="TextBox 421"/>
          <p:cNvSpPr txBox="1"/>
          <p:nvPr/>
        </p:nvSpPr>
        <p:spPr>
          <a:xfrm>
            <a:off x="2630943"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259</a:t>
            </a:r>
          </a:p>
        </p:txBody>
      </p:sp>
      <p:sp>
        <p:nvSpPr>
          <p:cNvPr id="423" name="TextBox 422"/>
          <p:cNvSpPr txBox="1"/>
          <p:nvPr/>
        </p:nvSpPr>
        <p:spPr>
          <a:xfrm>
            <a:off x="2953084" y="3913674"/>
            <a:ext cx="300082" cy="215444"/>
          </a:xfrm>
          <a:prstGeom prst="rect">
            <a:avLst/>
          </a:prstGeom>
          <a:noFill/>
        </p:spPr>
        <p:txBody>
          <a:bodyPr wrap="none" rtlCol="0">
            <a:spAutoFit/>
          </a:bodyPr>
          <a:lstStyle/>
          <a:p>
            <a:r>
              <a:rPr lang="ja-JP" sz="800" b="0" i="0" dirty="0" smtClean="0">
                <a:solidFill>
                  <a:srgbClr val="4D4D4D"/>
                </a:solidFill>
                <a:ea typeface="MS UI Gothic" pitchFamily="18" charset="0"/>
              </a:rPr>
              <a:t>99</a:t>
            </a:r>
          </a:p>
        </p:txBody>
      </p:sp>
      <p:sp>
        <p:nvSpPr>
          <p:cNvPr id="424" name="TextBox 423"/>
          <p:cNvSpPr txBox="1"/>
          <p:nvPr/>
        </p:nvSpPr>
        <p:spPr>
          <a:xfrm>
            <a:off x="3275225" y="3913674"/>
            <a:ext cx="300082" cy="215444"/>
          </a:xfrm>
          <a:prstGeom prst="rect">
            <a:avLst/>
          </a:prstGeom>
          <a:noFill/>
        </p:spPr>
        <p:txBody>
          <a:bodyPr wrap="none" rtlCol="0">
            <a:spAutoFit/>
          </a:bodyPr>
          <a:lstStyle/>
          <a:p>
            <a:r>
              <a:rPr lang="ja-JP" sz="800" b="0" i="0" dirty="0" smtClean="0">
                <a:solidFill>
                  <a:srgbClr val="4D4D4D"/>
                </a:solidFill>
                <a:ea typeface="MS UI Gothic" pitchFamily="18" charset="0"/>
              </a:rPr>
              <a:t>30</a:t>
            </a:r>
          </a:p>
        </p:txBody>
      </p:sp>
      <p:sp>
        <p:nvSpPr>
          <p:cNvPr id="425" name="TextBox 424"/>
          <p:cNvSpPr txBox="1"/>
          <p:nvPr/>
        </p:nvSpPr>
        <p:spPr>
          <a:xfrm>
            <a:off x="3597363" y="3913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0</a:t>
            </a:r>
          </a:p>
        </p:txBody>
      </p:sp>
      <p:sp>
        <p:nvSpPr>
          <p:cNvPr id="426" name="TextBox 425"/>
          <p:cNvSpPr txBox="1"/>
          <p:nvPr/>
        </p:nvSpPr>
        <p:spPr>
          <a:xfrm>
            <a:off x="5163601"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479</a:t>
            </a:r>
          </a:p>
        </p:txBody>
      </p:sp>
      <p:sp>
        <p:nvSpPr>
          <p:cNvPr id="427" name="TextBox 426"/>
          <p:cNvSpPr txBox="1"/>
          <p:nvPr/>
        </p:nvSpPr>
        <p:spPr>
          <a:xfrm>
            <a:off x="5485742"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474</a:t>
            </a:r>
          </a:p>
        </p:txBody>
      </p:sp>
      <p:sp>
        <p:nvSpPr>
          <p:cNvPr id="428" name="TextBox 427"/>
          <p:cNvSpPr txBox="1"/>
          <p:nvPr/>
        </p:nvSpPr>
        <p:spPr>
          <a:xfrm>
            <a:off x="5807883"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462</a:t>
            </a:r>
          </a:p>
        </p:txBody>
      </p:sp>
      <p:sp>
        <p:nvSpPr>
          <p:cNvPr id="429" name="TextBox 428"/>
          <p:cNvSpPr txBox="1"/>
          <p:nvPr/>
        </p:nvSpPr>
        <p:spPr>
          <a:xfrm>
            <a:off x="6130024"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433</a:t>
            </a:r>
          </a:p>
        </p:txBody>
      </p:sp>
      <p:sp>
        <p:nvSpPr>
          <p:cNvPr id="430" name="TextBox 429"/>
          <p:cNvSpPr txBox="1"/>
          <p:nvPr/>
        </p:nvSpPr>
        <p:spPr>
          <a:xfrm>
            <a:off x="6452165"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395</a:t>
            </a:r>
          </a:p>
        </p:txBody>
      </p:sp>
      <p:sp>
        <p:nvSpPr>
          <p:cNvPr id="431" name="TextBox 430"/>
          <p:cNvSpPr txBox="1"/>
          <p:nvPr/>
        </p:nvSpPr>
        <p:spPr>
          <a:xfrm>
            <a:off x="6774306"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374</a:t>
            </a:r>
          </a:p>
        </p:txBody>
      </p:sp>
      <p:sp>
        <p:nvSpPr>
          <p:cNvPr id="432" name="TextBox 431"/>
          <p:cNvSpPr txBox="1"/>
          <p:nvPr/>
        </p:nvSpPr>
        <p:spPr>
          <a:xfrm>
            <a:off x="7096447" y="4028588"/>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173</a:t>
            </a:r>
          </a:p>
        </p:txBody>
      </p:sp>
      <p:sp>
        <p:nvSpPr>
          <p:cNvPr id="433" name="TextBox 432"/>
          <p:cNvSpPr txBox="1"/>
          <p:nvPr/>
        </p:nvSpPr>
        <p:spPr>
          <a:xfrm>
            <a:off x="7418588" y="4028588"/>
            <a:ext cx="300082" cy="215444"/>
          </a:xfrm>
          <a:prstGeom prst="rect">
            <a:avLst/>
          </a:prstGeom>
          <a:noFill/>
        </p:spPr>
        <p:txBody>
          <a:bodyPr wrap="none" rtlCol="0">
            <a:spAutoFit/>
          </a:bodyPr>
          <a:lstStyle/>
          <a:p>
            <a:r>
              <a:rPr lang="ja-JP" sz="800" b="0" i="0" dirty="0" smtClean="0">
                <a:solidFill>
                  <a:srgbClr val="4D4D4D"/>
                </a:solidFill>
                <a:ea typeface="MS UI Gothic" pitchFamily="18" charset="0"/>
              </a:rPr>
              <a:t>70</a:t>
            </a:r>
          </a:p>
        </p:txBody>
      </p:sp>
      <p:sp>
        <p:nvSpPr>
          <p:cNvPr id="434" name="TextBox 433"/>
          <p:cNvSpPr txBox="1"/>
          <p:nvPr/>
        </p:nvSpPr>
        <p:spPr>
          <a:xfrm>
            <a:off x="7740726" y="4028588"/>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1</a:t>
            </a:r>
          </a:p>
        </p:txBody>
      </p:sp>
      <p:sp>
        <p:nvSpPr>
          <p:cNvPr id="435" name="TextBox 434"/>
          <p:cNvSpPr txBox="1"/>
          <p:nvPr/>
        </p:nvSpPr>
        <p:spPr>
          <a:xfrm>
            <a:off x="5163601"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480</a:t>
            </a:r>
          </a:p>
        </p:txBody>
      </p:sp>
      <p:sp>
        <p:nvSpPr>
          <p:cNvPr id="436" name="TextBox 435"/>
          <p:cNvSpPr txBox="1"/>
          <p:nvPr/>
        </p:nvSpPr>
        <p:spPr>
          <a:xfrm>
            <a:off x="5485742"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472</a:t>
            </a:r>
          </a:p>
        </p:txBody>
      </p:sp>
      <p:sp>
        <p:nvSpPr>
          <p:cNvPr id="437" name="TextBox 436"/>
          <p:cNvSpPr txBox="1"/>
          <p:nvPr/>
        </p:nvSpPr>
        <p:spPr>
          <a:xfrm>
            <a:off x="5807883"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451</a:t>
            </a:r>
          </a:p>
        </p:txBody>
      </p:sp>
      <p:sp>
        <p:nvSpPr>
          <p:cNvPr id="438" name="TextBox 437"/>
          <p:cNvSpPr txBox="1"/>
          <p:nvPr/>
        </p:nvSpPr>
        <p:spPr>
          <a:xfrm>
            <a:off x="6130024"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421</a:t>
            </a:r>
          </a:p>
        </p:txBody>
      </p:sp>
      <p:sp>
        <p:nvSpPr>
          <p:cNvPr id="439" name="TextBox 438"/>
          <p:cNvSpPr txBox="1"/>
          <p:nvPr/>
        </p:nvSpPr>
        <p:spPr>
          <a:xfrm>
            <a:off x="6452165"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397</a:t>
            </a:r>
          </a:p>
        </p:txBody>
      </p:sp>
      <p:sp>
        <p:nvSpPr>
          <p:cNvPr id="440" name="TextBox 439"/>
          <p:cNvSpPr txBox="1"/>
          <p:nvPr/>
        </p:nvSpPr>
        <p:spPr>
          <a:xfrm>
            <a:off x="6774306"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369</a:t>
            </a:r>
          </a:p>
        </p:txBody>
      </p:sp>
      <p:sp>
        <p:nvSpPr>
          <p:cNvPr id="441" name="TextBox 440"/>
          <p:cNvSpPr txBox="1"/>
          <p:nvPr/>
        </p:nvSpPr>
        <p:spPr>
          <a:xfrm>
            <a:off x="7096447" y="3913674"/>
            <a:ext cx="357790" cy="215444"/>
          </a:xfrm>
          <a:prstGeom prst="rect">
            <a:avLst/>
          </a:prstGeom>
          <a:noFill/>
        </p:spPr>
        <p:txBody>
          <a:bodyPr wrap="none" rtlCol="0">
            <a:spAutoFit/>
          </a:bodyPr>
          <a:lstStyle/>
          <a:p>
            <a:r>
              <a:rPr lang="ja-JP" sz="800" b="0" i="0" dirty="0" smtClean="0">
                <a:solidFill>
                  <a:srgbClr val="4D4D4D"/>
                </a:solidFill>
                <a:ea typeface="MS UI Gothic" pitchFamily="18" charset="0"/>
              </a:rPr>
              <a:t>181</a:t>
            </a:r>
          </a:p>
        </p:txBody>
      </p:sp>
      <p:sp>
        <p:nvSpPr>
          <p:cNvPr id="442" name="TextBox 441"/>
          <p:cNvSpPr txBox="1"/>
          <p:nvPr/>
        </p:nvSpPr>
        <p:spPr>
          <a:xfrm>
            <a:off x="7418588" y="3913674"/>
            <a:ext cx="300082" cy="215444"/>
          </a:xfrm>
          <a:prstGeom prst="rect">
            <a:avLst/>
          </a:prstGeom>
          <a:noFill/>
        </p:spPr>
        <p:txBody>
          <a:bodyPr wrap="none" rtlCol="0">
            <a:spAutoFit/>
          </a:bodyPr>
          <a:lstStyle/>
          <a:p>
            <a:r>
              <a:rPr lang="ja-JP" sz="800" b="0" i="0" dirty="0" smtClean="0">
                <a:solidFill>
                  <a:srgbClr val="4D4D4D"/>
                </a:solidFill>
                <a:ea typeface="MS UI Gothic" pitchFamily="18" charset="0"/>
              </a:rPr>
              <a:t>64</a:t>
            </a:r>
          </a:p>
        </p:txBody>
      </p:sp>
      <p:sp>
        <p:nvSpPr>
          <p:cNvPr id="443" name="TextBox 442"/>
          <p:cNvSpPr txBox="1"/>
          <p:nvPr/>
        </p:nvSpPr>
        <p:spPr>
          <a:xfrm>
            <a:off x="7740726" y="3913674"/>
            <a:ext cx="242374" cy="215444"/>
          </a:xfrm>
          <a:prstGeom prst="rect">
            <a:avLst/>
          </a:prstGeom>
          <a:noFill/>
        </p:spPr>
        <p:txBody>
          <a:bodyPr wrap="none" rtlCol="0">
            <a:spAutoFit/>
          </a:bodyPr>
          <a:lstStyle/>
          <a:p>
            <a:r>
              <a:rPr lang="ja-JP" sz="800" b="0" i="0" dirty="0" smtClean="0">
                <a:solidFill>
                  <a:srgbClr val="4D4D4D"/>
                </a:solidFill>
                <a:ea typeface="MS UI Gothic" pitchFamily="18" charset="0"/>
              </a:rPr>
              <a:t>1</a:t>
            </a:r>
          </a:p>
        </p:txBody>
      </p:sp>
      <p:sp>
        <p:nvSpPr>
          <p:cNvPr id="444" name="TextBox 443"/>
          <p:cNvSpPr txBox="1"/>
          <p:nvPr/>
        </p:nvSpPr>
        <p:spPr>
          <a:xfrm>
            <a:off x="799006" y="1653302"/>
            <a:ext cx="357790"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100</a:t>
            </a:r>
          </a:p>
        </p:txBody>
      </p:sp>
      <p:sp>
        <p:nvSpPr>
          <p:cNvPr id="445" name="TextBox 444"/>
          <p:cNvSpPr txBox="1"/>
          <p:nvPr/>
        </p:nvSpPr>
        <p:spPr>
          <a:xfrm>
            <a:off x="856713" y="2008003"/>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80</a:t>
            </a:r>
          </a:p>
        </p:txBody>
      </p:sp>
      <p:sp>
        <p:nvSpPr>
          <p:cNvPr id="446" name="TextBox 445"/>
          <p:cNvSpPr txBox="1"/>
          <p:nvPr/>
        </p:nvSpPr>
        <p:spPr>
          <a:xfrm>
            <a:off x="856713" y="2362704"/>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60</a:t>
            </a:r>
          </a:p>
        </p:txBody>
      </p:sp>
      <p:sp>
        <p:nvSpPr>
          <p:cNvPr id="447" name="TextBox 446"/>
          <p:cNvSpPr txBox="1"/>
          <p:nvPr/>
        </p:nvSpPr>
        <p:spPr>
          <a:xfrm>
            <a:off x="856713" y="2717405"/>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40</a:t>
            </a:r>
          </a:p>
        </p:txBody>
      </p:sp>
      <p:sp>
        <p:nvSpPr>
          <p:cNvPr id="448" name="TextBox 447"/>
          <p:cNvSpPr txBox="1"/>
          <p:nvPr/>
        </p:nvSpPr>
        <p:spPr>
          <a:xfrm>
            <a:off x="856713" y="3072106"/>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20</a:t>
            </a:r>
          </a:p>
        </p:txBody>
      </p:sp>
      <p:sp>
        <p:nvSpPr>
          <p:cNvPr id="449" name="TextBox 448"/>
          <p:cNvSpPr txBox="1"/>
          <p:nvPr/>
        </p:nvSpPr>
        <p:spPr>
          <a:xfrm>
            <a:off x="914422" y="3426808"/>
            <a:ext cx="242374"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0</a:t>
            </a:r>
          </a:p>
        </p:txBody>
      </p:sp>
      <p:sp>
        <p:nvSpPr>
          <p:cNvPr id="450" name="TextBox 449"/>
          <p:cNvSpPr txBox="1"/>
          <p:nvPr/>
        </p:nvSpPr>
        <p:spPr>
          <a:xfrm>
            <a:off x="4938496" y="1653302"/>
            <a:ext cx="357790"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100</a:t>
            </a:r>
          </a:p>
        </p:txBody>
      </p:sp>
      <p:sp>
        <p:nvSpPr>
          <p:cNvPr id="451" name="TextBox 450"/>
          <p:cNvSpPr txBox="1"/>
          <p:nvPr/>
        </p:nvSpPr>
        <p:spPr>
          <a:xfrm>
            <a:off x="4996203" y="2008003"/>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80</a:t>
            </a:r>
          </a:p>
        </p:txBody>
      </p:sp>
      <p:sp>
        <p:nvSpPr>
          <p:cNvPr id="452" name="TextBox 451"/>
          <p:cNvSpPr txBox="1"/>
          <p:nvPr/>
        </p:nvSpPr>
        <p:spPr>
          <a:xfrm>
            <a:off x="4996203" y="2362704"/>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60</a:t>
            </a:r>
          </a:p>
        </p:txBody>
      </p:sp>
      <p:sp>
        <p:nvSpPr>
          <p:cNvPr id="453" name="TextBox 452"/>
          <p:cNvSpPr txBox="1"/>
          <p:nvPr/>
        </p:nvSpPr>
        <p:spPr>
          <a:xfrm>
            <a:off x="4996203" y="2717405"/>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40</a:t>
            </a:r>
          </a:p>
        </p:txBody>
      </p:sp>
      <p:sp>
        <p:nvSpPr>
          <p:cNvPr id="454" name="TextBox 453"/>
          <p:cNvSpPr txBox="1"/>
          <p:nvPr/>
        </p:nvSpPr>
        <p:spPr>
          <a:xfrm>
            <a:off x="4996203" y="3072106"/>
            <a:ext cx="300083"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20</a:t>
            </a:r>
          </a:p>
        </p:txBody>
      </p:sp>
      <p:sp>
        <p:nvSpPr>
          <p:cNvPr id="455" name="TextBox 454"/>
          <p:cNvSpPr txBox="1"/>
          <p:nvPr/>
        </p:nvSpPr>
        <p:spPr>
          <a:xfrm>
            <a:off x="5053912" y="3426808"/>
            <a:ext cx="242374" cy="215444"/>
          </a:xfrm>
          <a:prstGeom prst="rect">
            <a:avLst/>
          </a:prstGeom>
          <a:noFill/>
        </p:spPr>
        <p:txBody>
          <a:bodyPr wrap="none" rtlCol="0">
            <a:spAutoFit/>
          </a:bodyPr>
          <a:lstStyle/>
          <a:p>
            <a:pPr algn="r"/>
            <a:r>
              <a:rPr lang="ja-JP" sz="800" b="0" i="0" dirty="0" smtClean="0">
                <a:solidFill>
                  <a:srgbClr val="4D4D4D"/>
                </a:solidFill>
                <a:ea typeface="MS UI Gothic" pitchFamily="18" charset="0"/>
              </a:rPr>
              <a:t>0</a:t>
            </a:r>
          </a:p>
        </p:txBody>
      </p:sp>
      <p:sp>
        <p:nvSpPr>
          <p:cNvPr id="456" name="TextBox 455"/>
          <p:cNvSpPr txBox="1"/>
          <p:nvPr/>
        </p:nvSpPr>
        <p:spPr>
          <a:xfrm rot="16200000">
            <a:off x="4375891" y="2527018"/>
            <a:ext cx="1074333"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全生存率(%)</a:t>
            </a:r>
          </a:p>
        </p:txBody>
      </p:sp>
      <p:sp>
        <p:nvSpPr>
          <p:cNvPr id="457" name="TextBox 456"/>
          <p:cNvSpPr txBox="1"/>
          <p:nvPr/>
        </p:nvSpPr>
        <p:spPr>
          <a:xfrm rot="16200000">
            <a:off x="100528" y="2525916"/>
            <a:ext cx="1338829"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無再発生率(%)</a:t>
            </a:r>
          </a:p>
        </p:txBody>
      </p:sp>
      <p:sp>
        <p:nvSpPr>
          <p:cNvPr id="458" name="TextBox 457"/>
          <p:cNvSpPr txBox="1"/>
          <p:nvPr/>
        </p:nvSpPr>
        <p:spPr>
          <a:xfrm>
            <a:off x="6730361" y="3062055"/>
            <a:ext cx="1632178"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HR 0.920(95%CI 0.707, 1.198)</a:t>
            </a:r>
          </a:p>
        </p:txBody>
      </p:sp>
      <p:sp>
        <p:nvSpPr>
          <p:cNvPr id="459" name="TextBox 458"/>
          <p:cNvSpPr txBox="1"/>
          <p:nvPr/>
        </p:nvSpPr>
        <p:spPr>
          <a:xfrm>
            <a:off x="6534998" y="3193420"/>
            <a:ext cx="1758816"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p=0.5365(層別化ログランク検定)</a:t>
            </a:r>
          </a:p>
        </p:txBody>
      </p:sp>
      <p:sp>
        <p:nvSpPr>
          <p:cNvPr id="460" name="TextBox 459"/>
          <p:cNvSpPr txBox="1"/>
          <p:nvPr/>
        </p:nvSpPr>
        <p:spPr>
          <a:xfrm>
            <a:off x="2447623" y="3055293"/>
            <a:ext cx="1632178"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HR 0.773(95%CI 0.625, 0.955)</a:t>
            </a:r>
          </a:p>
        </p:txBody>
      </p:sp>
      <p:sp>
        <p:nvSpPr>
          <p:cNvPr id="461" name="TextBox 460"/>
          <p:cNvSpPr txBox="1"/>
          <p:nvPr/>
        </p:nvSpPr>
        <p:spPr>
          <a:xfrm>
            <a:off x="2301966" y="3193420"/>
            <a:ext cx="1701108"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p=0.0165(層別化ログランク検定)</a:t>
            </a:r>
          </a:p>
        </p:txBody>
      </p:sp>
      <p:sp>
        <p:nvSpPr>
          <p:cNvPr id="462" name="TextBox 461"/>
          <p:cNvSpPr txBox="1"/>
          <p:nvPr/>
        </p:nvSpPr>
        <p:spPr>
          <a:xfrm>
            <a:off x="1778000" y="2840506"/>
            <a:ext cx="2400017"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追跡調査期間の中央値: 5.02年間(0.00～8.01)</a:t>
            </a:r>
          </a:p>
        </p:txBody>
      </p:sp>
      <p:sp>
        <p:nvSpPr>
          <p:cNvPr id="463" name="TextBox 462"/>
          <p:cNvSpPr txBox="1"/>
          <p:nvPr/>
        </p:nvSpPr>
        <p:spPr>
          <a:xfrm>
            <a:off x="6187974" y="2833894"/>
            <a:ext cx="2400017" cy="215444"/>
          </a:xfrm>
          <a:prstGeom prst="rect">
            <a:avLst/>
          </a:prstGeom>
          <a:noFill/>
        </p:spPr>
        <p:txBody>
          <a:bodyPr wrap="none" rtlCol="0">
            <a:spAutoFit/>
          </a:bodyPr>
          <a:lstStyle/>
          <a:p>
            <a:pPr algn="ctr"/>
            <a:r>
              <a:rPr lang="ja-JP" sz="800" b="0" i="0" dirty="0" smtClean="0">
                <a:solidFill>
                  <a:srgbClr val="4D4D4D"/>
                </a:solidFill>
                <a:ea typeface="MS UI Gothic" pitchFamily="18" charset="0"/>
              </a:rPr>
              <a:t>追跡調査期間の中央値: 5.55年間(0.30～8.11)</a:t>
            </a:r>
          </a:p>
        </p:txBody>
      </p:sp>
      <p:sp>
        <p:nvSpPr>
          <p:cNvPr id="464" name="TextBox 463"/>
          <p:cNvSpPr txBox="1"/>
          <p:nvPr/>
        </p:nvSpPr>
        <p:spPr>
          <a:xfrm>
            <a:off x="4876800" y="3912017"/>
            <a:ext cx="383438" cy="215444"/>
          </a:xfrm>
          <a:prstGeom prst="rect">
            <a:avLst/>
          </a:prstGeom>
          <a:noFill/>
        </p:spPr>
        <p:txBody>
          <a:bodyPr wrap="none" rtlCol="0">
            <a:spAutoFit/>
          </a:bodyPr>
          <a:lstStyle/>
          <a:p>
            <a:r>
              <a:rPr lang="ja-JP" sz="800" b="0" i="0" dirty="0" smtClean="0">
                <a:solidFill>
                  <a:srgbClr val="4D4D4D"/>
                </a:solidFill>
                <a:ea typeface="MS UI Gothic" pitchFamily="18" charset="0"/>
              </a:rPr>
              <a:t>UFT</a:t>
            </a:r>
          </a:p>
        </p:txBody>
      </p:sp>
      <p:sp>
        <p:nvSpPr>
          <p:cNvPr id="465" name="TextBox 464"/>
          <p:cNvSpPr txBox="1"/>
          <p:nvPr/>
        </p:nvSpPr>
        <p:spPr>
          <a:xfrm>
            <a:off x="4876800" y="4026931"/>
            <a:ext cx="344966" cy="215444"/>
          </a:xfrm>
          <a:prstGeom prst="rect">
            <a:avLst/>
          </a:prstGeom>
          <a:noFill/>
        </p:spPr>
        <p:txBody>
          <a:bodyPr wrap="none" rtlCol="0">
            <a:spAutoFit/>
          </a:bodyPr>
          <a:lstStyle/>
          <a:p>
            <a:r>
              <a:rPr lang="ja-JP" sz="800" b="0" i="0" dirty="0" smtClean="0">
                <a:solidFill>
                  <a:srgbClr val="4D4D4D"/>
                </a:solidFill>
                <a:ea typeface="MS UI Gothic" pitchFamily="18" charset="0"/>
              </a:rPr>
              <a:t>S-1</a:t>
            </a:r>
          </a:p>
        </p:txBody>
      </p:sp>
      <p:sp>
        <p:nvSpPr>
          <p:cNvPr id="466" name="TextBox 465"/>
          <p:cNvSpPr txBox="1"/>
          <p:nvPr/>
        </p:nvSpPr>
        <p:spPr>
          <a:xfrm>
            <a:off x="710921" y="3912017"/>
            <a:ext cx="383438" cy="215444"/>
          </a:xfrm>
          <a:prstGeom prst="rect">
            <a:avLst/>
          </a:prstGeom>
          <a:noFill/>
        </p:spPr>
        <p:txBody>
          <a:bodyPr wrap="none" rtlCol="0">
            <a:spAutoFit/>
          </a:bodyPr>
          <a:lstStyle/>
          <a:p>
            <a:r>
              <a:rPr lang="ja-JP" sz="800" b="0" i="0" dirty="0" smtClean="0">
                <a:solidFill>
                  <a:srgbClr val="4D4D4D"/>
                </a:solidFill>
                <a:ea typeface="MS UI Gothic" pitchFamily="18" charset="0"/>
              </a:rPr>
              <a:t>UFT</a:t>
            </a:r>
          </a:p>
        </p:txBody>
      </p:sp>
      <p:sp>
        <p:nvSpPr>
          <p:cNvPr id="467" name="TextBox 466"/>
          <p:cNvSpPr txBox="1"/>
          <p:nvPr/>
        </p:nvSpPr>
        <p:spPr>
          <a:xfrm>
            <a:off x="710921" y="4026931"/>
            <a:ext cx="344966" cy="215444"/>
          </a:xfrm>
          <a:prstGeom prst="rect">
            <a:avLst/>
          </a:prstGeom>
          <a:noFill/>
        </p:spPr>
        <p:txBody>
          <a:bodyPr wrap="none" rtlCol="0">
            <a:spAutoFit/>
          </a:bodyPr>
          <a:lstStyle/>
          <a:p>
            <a:r>
              <a:rPr lang="ja-JP" sz="800" b="0" i="0" dirty="0" smtClean="0">
                <a:solidFill>
                  <a:srgbClr val="4D4D4D"/>
                </a:solidFill>
                <a:ea typeface="MS UI Gothic" pitchFamily="18" charset="0"/>
              </a:rPr>
              <a:t>S-1</a:t>
            </a:r>
          </a:p>
        </p:txBody>
      </p:sp>
      <p:sp>
        <p:nvSpPr>
          <p:cNvPr id="468" name="TextBox 467"/>
          <p:cNvSpPr txBox="1"/>
          <p:nvPr/>
        </p:nvSpPr>
        <p:spPr>
          <a:xfrm>
            <a:off x="499914" y="3776562"/>
            <a:ext cx="647934" cy="215444"/>
          </a:xfrm>
          <a:prstGeom prst="rect">
            <a:avLst/>
          </a:prstGeom>
          <a:noFill/>
        </p:spPr>
        <p:txBody>
          <a:bodyPr wrap="none" rtlCol="0">
            <a:spAutoFit/>
          </a:bodyPr>
          <a:lstStyle/>
          <a:p>
            <a:r>
              <a:rPr lang="ja-JP" sz="800" b="0" i="0" dirty="0" smtClean="0">
                <a:solidFill>
                  <a:srgbClr val="4D4D4D"/>
                </a:solidFill>
                <a:ea typeface="MS UI Gothic" pitchFamily="18" charset="0"/>
              </a:rPr>
              <a:t>リスクにさらされていた患者数</a:t>
            </a:r>
          </a:p>
        </p:txBody>
      </p:sp>
      <p:sp>
        <p:nvSpPr>
          <p:cNvPr id="469" name="TextBox 468"/>
          <p:cNvSpPr txBox="1"/>
          <p:nvPr/>
        </p:nvSpPr>
        <p:spPr>
          <a:xfrm>
            <a:off x="4671412" y="3776562"/>
            <a:ext cx="647934" cy="215444"/>
          </a:xfrm>
          <a:prstGeom prst="rect">
            <a:avLst/>
          </a:prstGeom>
          <a:noFill/>
        </p:spPr>
        <p:txBody>
          <a:bodyPr wrap="none" rtlCol="0">
            <a:spAutoFit/>
          </a:bodyPr>
          <a:lstStyle/>
          <a:p>
            <a:r>
              <a:rPr lang="ja-JP" sz="800" b="0" i="0" dirty="0" smtClean="0">
                <a:solidFill>
                  <a:srgbClr val="4D4D4D"/>
                </a:solidFill>
                <a:ea typeface="MS UI Gothic" pitchFamily="18" charset="0"/>
              </a:rPr>
              <a:t>リスクにさらされていた患者数</a:t>
            </a:r>
          </a:p>
        </p:txBody>
      </p:sp>
      <p:cxnSp>
        <p:nvCxnSpPr>
          <p:cNvPr id="470" name="Straight Connector 469"/>
          <p:cNvCxnSpPr/>
          <p:nvPr/>
        </p:nvCxnSpPr>
        <p:spPr>
          <a:xfrm>
            <a:off x="3695628" y="1920313"/>
            <a:ext cx="17226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3695628" y="2084874"/>
            <a:ext cx="17226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72" name="TextBox 471"/>
          <p:cNvSpPr txBox="1"/>
          <p:nvPr/>
        </p:nvSpPr>
        <p:spPr>
          <a:xfrm>
            <a:off x="3816817" y="1808311"/>
            <a:ext cx="344966" cy="215444"/>
          </a:xfrm>
          <a:prstGeom prst="rect">
            <a:avLst/>
          </a:prstGeom>
          <a:noFill/>
        </p:spPr>
        <p:txBody>
          <a:bodyPr wrap="none" rtlCol="0">
            <a:spAutoFit/>
          </a:bodyPr>
          <a:lstStyle/>
          <a:p>
            <a:r>
              <a:rPr lang="ja-JP" sz="800" b="0" i="0" dirty="0" smtClean="0">
                <a:solidFill>
                  <a:srgbClr val="B60D27"/>
                </a:solidFill>
                <a:ea typeface="MS UI Gothic" pitchFamily="18" charset="0"/>
              </a:rPr>
              <a:t>S-1</a:t>
            </a:r>
          </a:p>
        </p:txBody>
      </p:sp>
      <p:sp>
        <p:nvSpPr>
          <p:cNvPr id="473" name="TextBox 472"/>
          <p:cNvSpPr txBox="1"/>
          <p:nvPr/>
        </p:nvSpPr>
        <p:spPr>
          <a:xfrm>
            <a:off x="3816817" y="1975879"/>
            <a:ext cx="383438" cy="215444"/>
          </a:xfrm>
          <a:prstGeom prst="rect">
            <a:avLst/>
          </a:prstGeom>
          <a:noFill/>
        </p:spPr>
        <p:txBody>
          <a:bodyPr wrap="none" rtlCol="0">
            <a:spAutoFit/>
          </a:bodyPr>
          <a:lstStyle/>
          <a:p>
            <a:r>
              <a:rPr lang="ja-JP" sz="800" b="0" i="0" dirty="0" smtClean="0">
                <a:solidFill>
                  <a:srgbClr val="043882"/>
                </a:solidFill>
                <a:ea typeface="MS UI Gothic" pitchFamily="18" charset="0"/>
              </a:rPr>
              <a:t>UFT</a:t>
            </a:r>
          </a:p>
        </p:txBody>
      </p:sp>
      <p:cxnSp>
        <p:nvCxnSpPr>
          <p:cNvPr id="474" name="Straight Connector 473"/>
          <p:cNvCxnSpPr/>
          <p:nvPr/>
        </p:nvCxnSpPr>
        <p:spPr>
          <a:xfrm>
            <a:off x="8057740" y="1920313"/>
            <a:ext cx="172269"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a:off x="8057740" y="2084874"/>
            <a:ext cx="17226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76" name="TextBox 475"/>
          <p:cNvSpPr txBox="1"/>
          <p:nvPr/>
        </p:nvSpPr>
        <p:spPr>
          <a:xfrm>
            <a:off x="8178929" y="1808311"/>
            <a:ext cx="344966" cy="215444"/>
          </a:xfrm>
          <a:prstGeom prst="rect">
            <a:avLst/>
          </a:prstGeom>
          <a:noFill/>
        </p:spPr>
        <p:txBody>
          <a:bodyPr wrap="none" rtlCol="0">
            <a:spAutoFit/>
          </a:bodyPr>
          <a:lstStyle/>
          <a:p>
            <a:r>
              <a:rPr lang="ja-JP" sz="800" b="0" i="0" dirty="0" smtClean="0">
                <a:solidFill>
                  <a:srgbClr val="B60D27"/>
                </a:solidFill>
                <a:ea typeface="MS UI Gothic" pitchFamily="18" charset="0"/>
              </a:rPr>
              <a:t>S-1</a:t>
            </a:r>
          </a:p>
        </p:txBody>
      </p:sp>
      <p:sp>
        <p:nvSpPr>
          <p:cNvPr id="477" name="TextBox 476"/>
          <p:cNvSpPr txBox="1"/>
          <p:nvPr/>
        </p:nvSpPr>
        <p:spPr>
          <a:xfrm>
            <a:off x="8178929" y="1975879"/>
            <a:ext cx="383438" cy="215444"/>
          </a:xfrm>
          <a:prstGeom prst="rect">
            <a:avLst/>
          </a:prstGeom>
          <a:noFill/>
        </p:spPr>
        <p:txBody>
          <a:bodyPr wrap="none" rtlCol="0">
            <a:spAutoFit/>
          </a:bodyPr>
          <a:lstStyle/>
          <a:p>
            <a:r>
              <a:rPr lang="ja-JP" sz="800" b="0" i="0" dirty="0" smtClean="0">
                <a:solidFill>
                  <a:srgbClr val="043882"/>
                </a:solidFill>
                <a:ea typeface="MS UI Gothic" pitchFamily="18" charset="0"/>
              </a:rPr>
              <a:t>UFT</a:t>
            </a:r>
          </a:p>
        </p:txBody>
      </p:sp>
      <p:sp>
        <p:nvSpPr>
          <p:cNvPr id="478" name="TextBox 477"/>
          <p:cNvSpPr txBox="1"/>
          <p:nvPr/>
        </p:nvSpPr>
        <p:spPr>
          <a:xfrm>
            <a:off x="6180116" y="1723081"/>
            <a:ext cx="478016" cy="215444"/>
          </a:xfrm>
          <a:prstGeom prst="rect">
            <a:avLst/>
          </a:prstGeom>
          <a:noFill/>
        </p:spPr>
        <p:txBody>
          <a:bodyPr wrap="none" rtlCol="0">
            <a:spAutoFit/>
          </a:bodyPr>
          <a:lstStyle/>
          <a:p>
            <a:r>
              <a:rPr lang="ja-JP" sz="800" b="0" i="0" dirty="0" smtClean="0">
                <a:solidFill>
                  <a:srgbClr val="B60D27"/>
                </a:solidFill>
                <a:ea typeface="MS UI Gothic" pitchFamily="18" charset="0"/>
              </a:rPr>
              <a:t>91.2%</a:t>
            </a:r>
          </a:p>
        </p:txBody>
      </p:sp>
      <p:sp>
        <p:nvSpPr>
          <p:cNvPr id="479" name="TextBox 478"/>
          <p:cNvSpPr txBox="1"/>
          <p:nvPr/>
        </p:nvSpPr>
        <p:spPr>
          <a:xfrm>
            <a:off x="6723528" y="1814844"/>
            <a:ext cx="545342" cy="246221"/>
          </a:xfrm>
          <a:prstGeom prst="rect">
            <a:avLst/>
          </a:prstGeom>
          <a:noFill/>
        </p:spPr>
        <p:txBody>
          <a:bodyPr wrap="none" rtlCol="0">
            <a:spAutoFit/>
          </a:bodyPr>
          <a:lstStyle/>
          <a:p>
            <a:r>
              <a:rPr lang="ja-JP" sz="1000" b="0" i="0" dirty="0" smtClean="0">
                <a:solidFill>
                  <a:srgbClr val="B60D27"/>
                </a:solidFill>
                <a:ea typeface="MS UI Gothic" pitchFamily="18" charset="0"/>
              </a:rPr>
              <a:t>82.0%</a:t>
            </a:r>
          </a:p>
        </p:txBody>
      </p:sp>
      <p:sp>
        <p:nvSpPr>
          <p:cNvPr id="480" name="TextBox 479"/>
          <p:cNvSpPr txBox="1"/>
          <p:nvPr/>
        </p:nvSpPr>
        <p:spPr>
          <a:xfrm>
            <a:off x="6199913" y="2018899"/>
            <a:ext cx="478016" cy="215444"/>
          </a:xfrm>
          <a:prstGeom prst="rect">
            <a:avLst/>
          </a:prstGeom>
          <a:noFill/>
        </p:spPr>
        <p:txBody>
          <a:bodyPr wrap="none" rtlCol="0">
            <a:spAutoFit/>
          </a:bodyPr>
          <a:lstStyle/>
          <a:p>
            <a:r>
              <a:rPr lang="ja-JP" sz="800" b="0" i="0" dirty="0" smtClean="0">
                <a:solidFill>
                  <a:srgbClr val="043882"/>
                </a:solidFill>
                <a:ea typeface="MS UI Gothic" pitchFamily="18" charset="0"/>
              </a:rPr>
              <a:t>88.7%</a:t>
            </a:r>
          </a:p>
        </p:txBody>
      </p:sp>
      <p:sp>
        <p:nvSpPr>
          <p:cNvPr id="481" name="TextBox 480"/>
          <p:cNvSpPr txBox="1"/>
          <p:nvPr/>
        </p:nvSpPr>
        <p:spPr>
          <a:xfrm>
            <a:off x="6743101" y="2175888"/>
            <a:ext cx="545342" cy="246221"/>
          </a:xfrm>
          <a:prstGeom prst="rect">
            <a:avLst/>
          </a:prstGeom>
          <a:noFill/>
        </p:spPr>
        <p:txBody>
          <a:bodyPr wrap="none" rtlCol="0">
            <a:spAutoFit/>
          </a:bodyPr>
          <a:lstStyle/>
          <a:p>
            <a:r>
              <a:rPr lang="ja-JP" sz="1000" b="0" i="0" dirty="0" smtClean="0">
                <a:solidFill>
                  <a:srgbClr val="043882"/>
                </a:solidFill>
                <a:ea typeface="MS UI Gothic" pitchFamily="18" charset="0"/>
              </a:rPr>
              <a:t>80.2%</a:t>
            </a:r>
          </a:p>
        </p:txBody>
      </p:sp>
      <p:sp>
        <p:nvSpPr>
          <p:cNvPr id="482" name="TextBox 481"/>
          <p:cNvSpPr txBox="1"/>
          <p:nvPr/>
        </p:nvSpPr>
        <p:spPr>
          <a:xfrm>
            <a:off x="1846862" y="1932781"/>
            <a:ext cx="478016" cy="215444"/>
          </a:xfrm>
          <a:prstGeom prst="rect">
            <a:avLst/>
          </a:prstGeom>
          <a:noFill/>
        </p:spPr>
        <p:txBody>
          <a:bodyPr wrap="none" rtlCol="0">
            <a:spAutoFit/>
          </a:bodyPr>
          <a:lstStyle/>
          <a:p>
            <a:r>
              <a:rPr lang="ja-JP" sz="800" b="0" i="0" dirty="0" smtClean="0">
                <a:solidFill>
                  <a:srgbClr val="B60D27"/>
                </a:solidFill>
                <a:ea typeface="MS UI Gothic" pitchFamily="18" charset="0"/>
              </a:rPr>
              <a:t>71.3%</a:t>
            </a:r>
          </a:p>
        </p:txBody>
      </p:sp>
      <p:sp>
        <p:nvSpPr>
          <p:cNvPr id="483" name="TextBox 482"/>
          <p:cNvSpPr txBox="1"/>
          <p:nvPr/>
        </p:nvSpPr>
        <p:spPr>
          <a:xfrm>
            <a:off x="2377680" y="1956298"/>
            <a:ext cx="545342" cy="246221"/>
          </a:xfrm>
          <a:prstGeom prst="rect">
            <a:avLst/>
          </a:prstGeom>
          <a:noFill/>
        </p:spPr>
        <p:txBody>
          <a:bodyPr wrap="none" rtlCol="0">
            <a:spAutoFit/>
          </a:bodyPr>
          <a:lstStyle/>
          <a:p>
            <a:r>
              <a:rPr lang="ja-JP" sz="1000" b="0" i="0" dirty="0" smtClean="0">
                <a:solidFill>
                  <a:srgbClr val="B60D27"/>
                </a:solidFill>
                <a:ea typeface="MS UI Gothic" pitchFamily="18" charset="0"/>
              </a:rPr>
              <a:t>66.4%</a:t>
            </a:r>
          </a:p>
        </p:txBody>
      </p:sp>
      <p:sp>
        <p:nvSpPr>
          <p:cNvPr id="484" name="TextBox 483"/>
          <p:cNvSpPr txBox="1"/>
          <p:nvPr/>
        </p:nvSpPr>
        <p:spPr>
          <a:xfrm>
            <a:off x="1819802" y="2356639"/>
            <a:ext cx="478016" cy="215444"/>
          </a:xfrm>
          <a:prstGeom prst="rect">
            <a:avLst/>
          </a:prstGeom>
          <a:noFill/>
        </p:spPr>
        <p:txBody>
          <a:bodyPr wrap="none" rtlCol="0">
            <a:spAutoFit/>
          </a:bodyPr>
          <a:lstStyle/>
          <a:p>
            <a:r>
              <a:rPr lang="ja-JP" sz="800" b="0" i="0" dirty="0" smtClean="0">
                <a:solidFill>
                  <a:srgbClr val="043882"/>
                </a:solidFill>
                <a:ea typeface="MS UI Gothic" pitchFamily="18" charset="0"/>
              </a:rPr>
              <a:t>65.8%</a:t>
            </a:r>
          </a:p>
        </p:txBody>
      </p:sp>
      <p:sp>
        <p:nvSpPr>
          <p:cNvPr id="485" name="TextBox 484"/>
          <p:cNvSpPr txBox="1"/>
          <p:nvPr/>
        </p:nvSpPr>
        <p:spPr>
          <a:xfrm>
            <a:off x="2348219" y="2465405"/>
            <a:ext cx="545342" cy="246221"/>
          </a:xfrm>
          <a:prstGeom prst="rect">
            <a:avLst/>
          </a:prstGeom>
          <a:noFill/>
        </p:spPr>
        <p:txBody>
          <a:bodyPr wrap="none" rtlCol="0">
            <a:spAutoFit/>
          </a:bodyPr>
          <a:lstStyle/>
          <a:p>
            <a:r>
              <a:rPr lang="ja-JP" sz="1000" b="0" i="0" dirty="0" smtClean="0">
                <a:solidFill>
                  <a:srgbClr val="043882"/>
                </a:solidFill>
                <a:ea typeface="MS UI Gothic" pitchFamily="18" charset="0"/>
              </a:rPr>
              <a:t>61.7%</a:t>
            </a:r>
          </a:p>
        </p:txBody>
      </p:sp>
      <p:sp>
        <p:nvSpPr>
          <p:cNvPr id="486" name="TextBox 485"/>
          <p:cNvSpPr txBox="1"/>
          <p:nvPr/>
        </p:nvSpPr>
        <p:spPr>
          <a:xfrm>
            <a:off x="6519332" y="3685074"/>
            <a:ext cx="453970" cy="215444"/>
          </a:xfrm>
          <a:prstGeom prst="rect">
            <a:avLst/>
          </a:prstGeom>
          <a:noFill/>
        </p:spPr>
        <p:txBody>
          <a:bodyPr wrap="none" rtlCol="0">
            <a:spAutoFit/>
          </a:bodyPr>
          <a:lstStyle/>
          <a:p>
            <a:r>
              <a:rPr lang="ja-JP" sz="800" b="0" i="0" dirty="0" smtClean="0">
                <a:solidFill>
                  <a:srgbClr val="4D4D4D"/>
                </a:solidFill>
                <a:ea typeface="MS UI Gothic" pitchFamily="18" charset="0"/>
              </a:rPr>
              <a:t>年間</a:t>
            </a:r>
          </a:p>
        </p:txBody>
      </p:sp>
    </p:spTree>
    <p:extLst>
      <p:ext uri="{BB962C8B-B14F-4D97-AF65-F5344CB8AC3E}">
        <p14:creationId xmlns:p14="http://schemas.microsoft.com/office/powerpoint/2010/main" xmlns="" val="3616542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限局性の直腸癌における「新」薬</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Eng C</a:t>
            </a:r>
          </a:p>
        </p:txBody>
      </p:sp>
      <p:sp>
        <p:nvSpPr>
          <p:cNvPr id="9" name="TextBox 8"/>
          <p:cNvSpPr txBox="1"/>
          <p:nvPr/>
        </p:nvSpPr>
        <p:spPr>
          <a:xfrm>
            <a:off x="369888" y="1295400"/>
            <a:ext cx="8404225" cy="3708708"/>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抄録3515の考察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化学療法および放射線療法の施行歴のない患者における、直腸癌に対するアジュバント療法としてのS-1について、UFTとの比較検討が1年間にわたって実施された</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S-1群ではUFT群よりもRFSが高くなっていたが、OSは2群間で近似していた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この試験では、非標準的な治療方針が用いられた。すなわち、通常は患者に対して、先行する放射線療法が施行され、1年間にわたるアジュバント療法は通常は実施されない(3または6ヶ月間のアジュバント療法が好ましいとされる)</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アジュバント療法に関する文献は限られているが、MOSAIC試験の結果は、アジュバント療法としてのFOLFOXの広範な採用につながった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局所進行直腸癌においては、新規の治療薬やアプローチについてアンメットニーズが存在しており、2004年以降パラダイムシフトは生じていない</a:t>
            </a:r>
          </a:p>
          <a:p>
            <a:pPr marL="531813" lvl="2" indent="-258763">
              <a:spcAft>
                <a:spcPts val="300"/>
              </a:spcAft>
              <a:buClr>
                <a:srgbClr val="043882"/>
              </a:buClr>
              <a:buFont typeface="Arial" panose="020B0604020202020204" pitchFamily="34" charset="0"/>
              <a:buChar char="–"/>
            </a:pPr>
            <a:r>
              <a:rPr lang="ja-JP" sz="1500" b="0" i="0" dirty="0" smtClean="0">
                <a:solidFill>
                  <a:srgbClr val="4D4D4D"/>
                </a:solidFill>
                <a:ea typeface="MS UI Gothic" pitchFamily="18" charset="0"/>
              </a:rPr>
              <a:t>術後の化学放射線療法を受けた標本中における、生細胞としての腫瘍細胞の欠如により、新規治療薬（放射線増感剤など）の生物学的活性を確認することが困難となっている</a:t>
            </a:r>
          </a:p>
        </p:txBody>
      </p:sp>
    </p:spTree>
    <p:extLst>
      <p:ext uri="{BB962C8B-B14F-4D97-AF65-F5344CB8AC3E}">
        <p14:creationId xmlns:p14="http://schemas.microsoft.com/office/powerpoint/2010/main" xmlns="" val="272268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肛門癌</a:t>
            </a:r>
          </a:p>
        </p:txBody>
      </p:sp>
    </p:spTree>
    <p:extLst>
      <p:ext uri="{BB962C8B-B14F-4D97-AF65-F5344CB8AC3E}">
        <p14:creationId xmlns:p14="http://schemas.microsoft.com/office/powerpoint/2010/main" xmlns="" val="1285929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1700"/>
              </a:lnSpc>
            </a:pPr>
            <a:r>
              <a:rPr lang="ja-JP" sz="1600" b="1" i="0" dirty="0" smtClean="0">
                <a:solidFill>
                  <a:srgbClr val="043882"/>
                </a:solidFill>
                <a:ea typeface="MS UI Gothic" pitchFamily="18" charset="0"/>
              </a:rPr>
              <a:t>3518: 5FU/CisPによる維持化学療法(CT)の非施行下または施行下における、マイトマイシン(MMC)またはシスプラチン(CisP)を用いる化学放射線療法(CRT)へのコンプライアンス（肛門扁平上皮癌［SCCA］に対する放射線療法［RT］における線量、全治療期間［OTT］、および化学療法［CT］別）と、長期転帰への影響: ACT II試験の結果 – Glynne-Jones R, et al</a:t>
            </a:r>
          </a:p>
        </p:txBody>
      </p:sp>
      <p:sp>
        <p:nvSpPr>
          <p:cNvPr id="6" name="Content Placeholder 5"/>
          <p:cNvSpPr>
            <a:spLocks noGrp="1"/>
          </p:cNvSpPr>
          <p:nvPr>
            <p:ph idx="1"/>
          </p:nvPr>
        </p:nvSpPr>
        <p:spPr>
          <a:xfrm>
            <a:off x="365124" y="1254035"/>
            <a:ext cx="8537474" cy="4746172"/>
          </a:xfrm>
        </p:spPr>
        <p:txBody>
          <a:bodyPr/>
          <a:lstStyle/>
          <a:p>
            <a:pPr marL="0" indent="0">
              <a:buNone/>
            </a:pPr>
            <a:r>
              <a:rPr lang="ja-JP" sz="1600" b="1" i="0" dirty="0" smtClean="0">
                <a:solidFill>
                  <a:srgbClr val="4D4D4D"/>
                </a:solidFill>
                <a:ea typeface="MS UI Gothic" pitchFamily="18" charset="0"/>
              </a:rPr>
              <a:t>目的</a:t>
            </a:r>
          </a:p>
          <a:p>
            <a:pPr>
              <a:spcAft>
                <a:spcPts val="1800"/>
              </a:spcAft>
            </a:pPr>
            <a:r>
              <a:rPr lang="ja-JP" sz="1600" b="0" i="0" dirty="0" smtClean="0">
                <a:solidFill>
                  <a:srgbClr val="4D4D4D"/>
                </a:solidFill>
                <a:ea typeface="MS UI Gothic" pitchFamily="18" charset="0"/>
              </a:rPr>
              <a:t>RTとマイトマイシン+ 5FUまたはシスプラチン+5FUとの併用療法を受けている肛門SCC患者における、CRTへのコンプライアンスと生存率の関連性を評価する後ろ向き試験</a:t>
            </a:r>
            <a:r>
              <a:rPr lang="en" sz="1600" dirty="0" smtClean="0"/>
              <a:t/>
            </a:r>
            <a:br>
              <a:rPr lang="en" sz="1600" dirty="0" smtClean="0"/>
            </a:br>
            <a:endParaRPr lang="en" sz="1600"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marL="0" indent="0">
              <a:lnSpc>
                <a:spcPct val="90000"/>
              </a:lnSpc>
              <a:spcAft>
                <a:spcPts val="0"/>
              </a:spcAft>
              <a:buNone/>
            </a:pPr>
            <a:r>
              <a:rPr lang="ja-JP" sz="1400" b="0" i="0" dirty="0" smtClean="0">
                <a:solidFill>
                  <a:srgbClr val="4D4D4D"/>
                </a:solidFill>
                <a:ea typeface="MS UI Gothic" pitchFamily="18" charset="0"/>
              </a:rPr>
              <a:t>RTに関して、患者は以下の5つのグループに分けられた:</a:t>
            </a:r>
          </a:p>
          <a:p>
            <a:pPr>
              <a:lnSpc>
                <a:spcPct val="90000"/>
              </a:lnSpc>
              <a:spcAft>
                <a:spcPts val="0"/>
              </a:spcAft>
            </a:pPr>
            <a:r>
              <a:rPr lang="ja-JP" sz="1400" b="0" i="0" dirty="0" smtClean="0">
                <a:solidFill>
                  <a:srgbClr val="4D4D4D"/>
                </a:solidFill>
                <a:ea typeface="MS UI Gothic" pitchFamily="18" charset="0"/>
              </a:rPr>
              <a:t>グループ1: Per-protocol；50.4 Gy/28F（38～42日間において）（n=786）</a:t>
            </a:r>
          </a:p>
          <a:p>
            <a:pPr>
              <a:lnSpc>
                <a:spcPct val="90000"/>
              </a:lnSpc>
              <a:spcAft>
                <a:spcPts val="0"/>
              </a:spcAft>
            </a:pPr>
            <a:r>
              <a:rPr lang="ja-JP" sz="1400" b="0" i="0" dirty="0" smtClean="0">
                <a:solidFill>
                  <a:srgbClr val="4D4D4D"/>
                </a:solidFill>
                <a:ea typeface="MS UI Gothic" pitchFamily="18" charset="0"/>
              </a:rPr>
              <a:t>グループ2: ≤40 Gy (n=18)</a:t>
            </a:r>
          </a:p>
          <a:p>
            <a:pPr>
              <a:lnSpc>
                <a:spcPct val="90000"/>
              </a:lnSpc>
              <a:spcAft>
                <a:spcPts val="0"/>
              </a:spcAft>
            </a:pPr>
            <a:r>
              <a:rPr lang="ja-JP" sz="1400" b="0" i="0" dirty="0" smtClean="0">
                <a:solidFill>
                  <a:srgbClr val="4D4D4D"/>
                </a:solidFill>
                <a:ea typeface="MS UI Gothic" pitchFamily="18" charset="0"/>
              </a:rPr>
              <a:t>グループ3: 40～48 Gy/23～27F (n=21)</a:t>
            </a:r>
          </a:p>
          <a:p>
            <a:pPr lvl="0">
              <a:lnSpc>
                <a:spcPct val="90000"/>
              </a:lnSpc>
              <a:spcAft>
                <a:spcPts val="0"/>
              </a:spcAft>
              <a:buClr>
                <a:srgbClr val="043882"/>
              </a:buClr>
            </a:pPr>
            <a:r>
              <a:rPr lang="ja-JP" sz="1400" b="0" i="0" dirty="0" smtClean="0">
                <a:solidFill>
                  <a:srgbClr val="4D4D4D"/>
                </a:solidFill>
                <a:ea typeface="MS UI Gothic" pitchFamily="18" charset="0"/>
              </a:rPr>
              <a:t>グループ4: 50.4 Gy（&gt;42日間において）（n=93）</a:t>
            </a:r>
          </a:p>
          <a:p>
            <a:pPr lvl="0">
              <a:lnSpc>
                <a:spcPct val="90000"/>
              </a:lnSpc>
              <a:spcAft>
                <a:spcPts val="0"/>
              </a:spcAft>
              <a:buClr>
                <a:srgbClr val="043882"/>
              </a:buClr>
            </a:pPr>
            <a:r>
              <a:rPr lang="ja-JP" sz="1400" b="0" i="0" dirty="0" smtClean="0">
                <a:solidFill>
                  <a:srgbClr val="4D4D4D"/>
                </a:solidFill>
                <a:ea typeface="MS UI Gothic" pitchFamily="18" charset="0"/>
              </a:rPr>
              <a:t>グループ5: &gt;52.2 Gy (n=15)</a:t>
            </a:r>
          </a:p>
          <a:p>
            <a:pPr marL="0" lvl="0" indent="0">
              <a:lnSpc>
                <a:spcPct val="90000"/>
              </a:lnSpc>
              <a:spcAft>
                <a:spcPts val="0"/>
              </a:spcAft>
              <a:buClr>
                <a:srgbClr val="043882"/>
              </a:buClr>
              <a:buNone/>
            </a:pPr>
            <a:r>
              <a:rPr lang="ja-JP" sz="1400" b="0" i="0" dirty="0" smtClean="0">
                <a:solidFill>
                  <a:srgbClr val="4D4D4D"/>
                </a:solidFill>
                <a:ea typeface="MS UI Gothic" pitchFamily="18" charset="0"/>
              </a:rPr>
              <a:t>CTに関しては、患者は以下の2つのグループに分けられた: グループAは第1 + 2週に投与を行い、グループBは第1週にのみ投与を行う</a:t>
            </a:r>
          </a:p>
        </p:txBody>
      </p:sp>
      <p:sp>
        <p:nvSpPr>
          <p:cNvPr id="8" name="Text Placeholder 7"/>
          <p:cNvSpPr>
            <a:spLocks noGrp="1"/>
          </p:cNvSpPr>
          <p:nvPr>
            <p:ph type="body" sz="quarter" idx="11"/>
          </p:nvPr>
        </p:nvSpPr>
        <p:spPr>
          <a:xfrm>
            <a:off x="4556125" y="6096000"/>
            <a:ext cx="4435475" cy="487363"/>
          </a:xfrm>
        </p:spPr>
        <p:txBody>
          <a:bodyPr/>
          <a:lstStyle/>
          <a:p>
            <a:r>
              <a:rPr lang="ja-JP" sz="1200" b="0" i="0" dirty="0" smtClean="0">
                <a:solidFill>
                  <a:srgbClr val="4D4D4D"/>
                </a:solidFill>
                <a:ea typeface="MS UI Gothic" pitchFamily="18" charset="0"/>
              </a:rPr>
              <a:t>Glynne-Jones et al. J Clin Oncol 2015; 33 (suppl): abstr 3518</a:t>
            </a:r>
          </a:p>
        </p:txBody>
      </p:sp>
      <p:sp>
        <p:nvSpPr>
          <p:cNvPr id="9" name="Oval 14"/>
          <p:cNvSpPr>
            <a:spLocks noChangeArrowheads="1"/>
          </p:cNvSpPr>
          <p:nvPr/>
        </p:nvSpPr>
        <p:spPr bwMode="auto">
          <a:xfrm>
            <a:off x="3941537" y="32305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10" name="AutoShape 15"/>
          <p:cNvCxnSpPr>
            <a:cxnSpLocks noChangeShapeType="1"/>
          </p:cNvCxnSpPr>
          <p:nvPr/>
        </p:nvCxnSpPr>
        <p:spPr bwMode="auto">
          <a:xfrm rot="5400000" flipH="1" flipV="1">
            <a:off x="4189322" y="2553672"/>
            <a:ext cx="720000" cy="631975"/>
          </a:xfrm>
          <a:prstGeom prst="bentConnector2">
            <a:avLst/>
          </a:prstGeom>
          <a:noFill/>
          <a:ln w="57150">
            <a:solidFill>
              <a:schemeClr val="bg2">
                <a:lumMod val="60000"/>
                <a:lumOff val="40000"/>
              </a:schemeClr>
            </a:solidFill>
            <a:round/>
            <a:headEnd/>
            <a:tailEnd type="triangle" w="med" len="med"/>
          </a:ln>
        </p:spPr>
      </p:cxnSp>
      <p:cxnSp>
        <p:nvCxnSpPr>
          <p:cNvPr id="11" name="AutoShape 16"/>
          <p:cNvCxnSpPr>
            <a:cxnSpLocks noChangeShapeType="1"/>
          </p:cNvCxnSpPr>
          <p:nvPr/>
        </p:nvCxnSpPr>
        <p:spPr bwMode="auto">
          <a:xfrm rot="16200000" flipH="1">
            <a:off x="4189322" y="3883273"/>
            <a:ext cx="720000" cy="631975"/>
          </a:xfrm>
          <a:prstGeom prst="bentConnector2">
            <a:avLst/>
          </a:prstGeom>
          <a:noFill/>
          <a:ln w="57150">
            <a:solidFill>
              <a:schemeClr val="bg2">
                <a:lumMod val="60000"/>
                <a:lumOff val="40000"/>
              </a:schemeClr>
            </a:solidFill>
            <a:round/>
            <a:headEnd/>
            <a:tailEnd type="triangle" w="med" len="med"/>
          </a:ln>
        </p:spPr>
      </p:cxnSp>
      <p:cxnSp>
        <p:nvCxnSpPr>
          <p:cNvPr id="15" name="AutoShape 19"/>
          <p:cNvCxnSpPr>
            <a:cxnSpLocks noChangeShapeType="1"/>
          </p:cNvCxnSpPr>
          <p:nvPr/>
        </p:nvCxnSpPr>
        <p:spPr bwMode="auto">
          <a:xfrm>
            <a:off x="3684814" y="3522634"/>
            <a:ext cx="256723" cy="0"/>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865310" y="2189934"/>
            <a:ext cx="2221290" cy="5400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マイトマイシン</a:t>
            </a:r>
            <a:r>
              <a:rPr lang="ja-JP" sz="1800" b="0" i="0" smtClean="0">
                <a:solidFill>
                  <a:srgbClr val="FFFFFF"/>
                </a:solidFill>
                <a:ea typeface="MS UI Gothic" pitchFamily="18" charset="0"/>
              </a:rPr>
              <a:t>+ 5FU</a:t>
            </a:r>
            <a:r>
              <a:rPr lang="ja-JP" altLang="en-US" smtClean="0">
                <a:solidFill>
                  <a:srgbClr val="FFFFFF"/>
                </a:solidFill>
                <a:ea typeface="MS UI Gothic" pitchFamily="18" charset="0"/>
              </a:rPr>
              <a:t> </a:t>
            </a:r>
            <a:r>
              <a:rPr lang="en" sz="1800" dirty="0" smtClean="0"/>
              <a:t/>
            </a:r>
            <a:br>
              <a:rPr lang="en" sz="1800" dirty="0" smtClean="0"/>
            </a:br>
            <a:r>
              <a:rPr lang="ja-JP" sz="1800" b="0" i="0" dirty="0" smtClean="0">
                <a:solidFill>
                  <a:srgbClr val="FFFFFF"/>
                </a:solidFill>
                <a:ea typeface="MS UI Gothic" pitchFamily="18" charset="0"/>
              </a:rPr>
              <a:t>+ 50.4 Gy</a:t>
            </a:r>
          </a:p>
        </p:txBody>
      </p:sp>
      <p:sp>
        <p:nvSpPr>
          <p:cNvPr id="20" name="AutoShape 9"/>
          <p:cNvSpPr>
            <a:spLocks noChangeArrowheads="1"/>
          </p:cNvSpPr>
          <p:nvPr/>
        </p:nvSpPr>
        <p:spPr bwMode="auto">
          <a:xfrm>
            <a:off x="365124" y="2980896"/>
            <a:ext cx="3319690" cy="1086964"/>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肛門SCC</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(n=940)</a:t>
            </a:r>
          </a:p>
        </p:txBody>
      </p:sp>
      <p:cxnSp>
        <p:nvCxnSpPr>
          <p:cNvPr id="26" name="AutoShape 19"/>
          <p:cNvCxnSpPr>
            <a:cxnSpLocks noChangeShapeType="1"/>
          </p:cNvCxnSpPr>
          <p:nvPr/>
        </p:nvCxnSpPr>
        <p:spPr bwMode="auto">
          <a:xfrm flipV="1">
            <a:off x="4481587" y="3177406"/>
            <a:ext cx="396000" cy="216000"/>
          </a:xfrm>
          <a:prstGeom prst="straightConnector1">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4876800" y="3569008"/>
            <a:ext cx="2219980" cy="540000"/>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800" b="0" i="0" dirty="0" smtClean="0">
                <a:solidFill>
                  <a:srgbClr val="000000"/>
                </a:solidFill>
                <a:ea typeface="MS UI Gothic" pitchFamily="18" charset="0"/>
              </a:rPr>
              <a:t>シスプラチン+ 5FU </a:t>
            </a:r>
            <a:r>
              <a:rPr lang="en" sz="1800" dirty="0" smtClean="0"/>
              <a:t/>
            </a:r>
            <a:br>
              <a:rPr lang="en" sz="1800" dirty="0" smtClean="0"/>
            </a:br>
            <a:r>
              <a:rPr lang="ja-JP" sz="1800" b="0" i="0" dirty="0" smtClean="0">
                <a:solidFill>
                  <a:srgbClr val="000000"/>
                </a:solidFill>
                <a:ea typeface="MS UI Gothic" pitchFamily="18" charset="0"/>
              </a:rPr>
              <a:t>+ 50.4 Gy</a:t>
            </a:r>
          </a:p>
        </p:txBody>
      </p:sp>
      <p:sp>
        <p:nvSpPr>
          <p:cNvPr id="31" name="AutoShape 12"/>
          <p:cNvSpPr>
            <a:spLocks noChangeArrowheads="1"/>
          </p:cNvSpPr>
          <p:nvPr/>
        </p:nvSpPr>
        <p:spPr bwMode="auto">
          <a:xfrm>
            <a:off x="7506834" y="2898733"/>
            <a:ext cx="13323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シスプラチン</a:t>
            </a:r>
            <a:r>
              <a:rPr lang="en" sz="1800" dirty="0" smtClean="0"/>
              <a:t/>
            </a:r>
            <a:br>
              <a:rPr lang="en" sz="1800" dirty="0" smtClean="0"/>
            </a:br>
            <a:r>
              <a:rPr lang="ja-JP" sz="1800" b="0" i="0" dirty="0" smtClean="0">
                <a:solidFill>
                  <a:srgbClr val="FFFFFF"/>
                </a:solidFill>
                <a:ea typeface="MS UI Gothic" pitchFamily="18" charset="0"/>
              </a:rPr>
              <a:t>+ 5FU</a:t>
            </a:r>
          </a:p>
        </p:txBody>
      </p:sp>
      <p:cxnSp>
        <p:nvCxnSpPr>
          <p:cNvPr id="32" name="AutoShape 21"/>
          <p:cNvCxnSpPr>
            <a:cxnSpLocks noChangeShapeType="1"/>
          </p:cNvCxnSpPr>
          <p:nvPr/>
        </p:nvCxnSpPr>
        <p:spPr bwMode="auto">
          <a:xfrm>
            <a:off x="6934200" y="3163051"/>
            <a:ext cx="572635" cy="0"/>
          </a:xfrm>
          <a:prstGeom prst="straightConnector1">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7506834" y="4301223"/>
            <a:ext cx="1332365"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シスプラチン</a:t>
            </a:r>
            <a:r>
              <a:rPr lang="en" sz="1800" dirty="0" smtClean="0"/>
              <a:t/>
            </a:r>
            <a:br>
              <a:rPr lang="en" sz="1800" dirty="0" smtClean="0"/>
            </a:br>
            <a:r>
              <a:rPr lang="ja-JP" sz="1800" b="0" i="0" dirty="0" smtClean="0">
                <a:solidFill>
                  <a:srgbClr val="FFFFFF"/>
                </a:solidFill>
                <a:ea typeface="MS UI Gothic" pitchFamily="18" charset="0"/>
              </a:rPr>
              <a:t>+ 5FU</a:t>
            </a:r>
          </a:p>
        </p:txBody>
      </p:sp>
      <p:cxnSp>
        <p:nvCxnSpPr>
          <p:cNvPr id="34" name="AutoShape 21"/>
          <p:cNvCxnSpPr>
            <a:cxnSpLocks noChangeShapeType="1"/>
          </p:cNvCxnSpPr>
          <p:nvPr/>
        </p:nvCxnSpPr>
        <p:spPr bwMode="auto">
          <a:xfrm>
            <a:off x="6934200" y="4565541"/>
            <a:ext cx="572635" cy="0"/>
          </a:xfrm>
          <a:prstGeom prst="straightConnector1">
            <a:avLst/>
          </a:prstGeom>
          <a:noFill/>
          <a:ln w="57150">
            <a:solidFill>
              <a:schemeClr val="bg2">
                <a:lumMod val="60000"/>
                <a:lumOff val="40000"/>
              </a:schemeClr>
            </a:solidFill>
            <a:round/>
            <a:headEnd/>
            <a:tailEnd type="triangle" w="med" len="med"/>
          </a:ln>
        </p:spPr>
      </p:cxnSp>
      <p:sp>
        <p:nvSpPr>
          <p:cNvPr id="25" name="AutoShape 8"/>
          <p:cNvSpPr>
            <a:spLocks noChangeArrowheads="1"/>
          </p:cNvSpPr>
          <p:nvPr/>
        </p:nvSpPr>
        <p:spPr bwMode="auto">
          <a:xfrm>
            <a:off x="4865310" y="2875734"/>
            <a:ext cx="2221290" cy="540000"/>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800" b="0" i="0" dirty="0" smtClean="0">
                <a:solidFill>
                  <a:srgbClr val="FFFFFF"/>
                </a:solidFill>
                <a:ea typeface="MS UI Gothic" pitchFamily="18" charset="0"/>
              </a:rPr>
              <a:t>マイトマイシン+ 5FU </a:t>
            </a:r>
            <a:r>
              <a:rPr lang="en" sz="1800" dirty="0" smtClean="0"/>
              <a:t/>
            </a:r>
            <a:br>
              <a:rPr lang="en" sz="1800" dirty="0" smtClean="0"/>
            </a:br>
            <a:r>
              <a:rPr lang="ja-JP" sz="1800" b="0" i="0" dirty="0" smtClean="0">
                <a:solidFill>
                  <a:srgbClr val="FFFFFF"/>
                </a:solidFill>
                <a:ea typeface="MS UI Gothic" pitchFamily="18" charset="0"/>
              </a:rPr>
              <a:t>+ 50.4 Gy</a:t>
            </a:r>
          </a:p>
        </p:txBody>
      </p:sp>
      <p:sp>
        <p:nvSpPr>
          <p:cNvPr id="28" name="AutoShape 8"/>
          <p:cNvSpPr>
            <a:spLocks noChangeArrowheads="1"/>
          </p:cNvSpPr>
          <p:nvPr/>
        </p:nvSpPr>
        <p:spPr bwMode="auto">
          <a:xfrm>
            <a:off x="4863730" y="4289860"/>
            <a:ext cx="2221290" cy="540000"/>
          </a:xfrm>
          <a:prstGeom prst="rect">
            <a:avLst/>
          </a:prstGeom>
          <a:solidFill>
            <a:schemeClr val="accent3">
              <a:lumMod val="40000"/>
              <a:lumOff val="60000"/>
            </a:schemeClr>
          </a:solidFill>
          <a:ln w="9525" algn="ctr">
            <a:noFill/>
            <a:round/>
            <a:headEnd/>
            <a:tailEnd/>
          </a:ln>
        </p:spPr>
        <p:txBody>
          <a:bodyPr lIns="90488" tIns="0" rIns="90488" bIns="0" anchor="ctr"/>
          <a:lstStyle/>
          <a:p>
            <a:pPr algn="ctr" defTabSz="892175" eaLnBrk="0" hangingPunct="0"/>
            <a:r>
              <a:rPr lang="ja-JP" sz="1800" b="0" i="0" dirty="0" smtClean="0">
                <a:solidFill>
                  <a:srgbClr val="000000"/>
                </a:solidFill>
                <a:ea typeface="MS UI Gothic" pitchFamily="18" charset="0"/>
              </a:rPr>
              <a:t>シスプラチン+ 5FU </a:t>
            </a:r>
            <a:r>
              <a:rPr lang="en" sz="1800" dirty="0" smtClean="0"/>
              <a:t/>
            </a:r>
            <a:br>
              <a:rPr lang="en" sz="1800" dirty="0" smtClean="0"/>
            </a:br>
            <a:r>
              <a:rPr lang="ja-JP" sz="1800" b="0" i="0" dirty="0" smtClean="0">
                <a:solidFill>
                  <a:srgbClr val="000000"/>
                </a:solidFill>
                <a:ea typeface="MS UI Gothic" pitchFamily="18" charset="0"/>
              </a:rPr>
              <a:t>+ 50.4 Gy</a:t>
            </a:r>
          </a:p>
        </p:txBody>
      </p:sp>
      <p:cxnSp>
        <p:nvCxnSpPr>
          <p:cNvPr id="38" name="AutoShape 19"/>
          <p:cNvCxnSpPr>
            <a:cxnSpLocks noChangeShapeType="1"/>
            <a:endCxn id="27" idx="1"/>
          </p:cNvCxnSpPr>
          <p:nvPr/>
        </p:nvCxnSpPr>
        <p:spPr bwMode="auto">
          <a:xfrm>
            <a:off x="4495800" y="3675034"/>
            <a:ext cx="381000" cy="163974"/>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690180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ts val="1700"/>
              </a:lnSpc>
            </a:pPr>
            <a:r>
              <a:rPr lang="ja-JP" sz="1600" b="1" i="0" dirty="0" smtClean="0">
                <a:solidFill>
                  <a:srgbClr val="043882"/>
                </a:solidFill>
                <a:ea typeface="MS UI Gothic" pitchFamily="18" charset="0"/>
              </a:rPr>
              <a:t>3518: 5FU/CisPによる維持化学療法(CT)の非施行下または施行下における、マイトマイシン(MMC)またはシスプラチン(CisP)を用いる化学放射線療法(CRT)へのコンプライアンス（肛門扁平上皮癌［SCCA］に対する放射線療法［RT］における線量、全治療期間［OTT］、および化学療法［CT］別）と、長期転帰への影響: ACT II試験の結果 – Glynne-Jones R, et al</a:t>
            </a:r>
          </a:p>
        </p:txBody>
      </p:sp>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以下の因子は、第5週におけるCTへのコンプライアンス不良のほぼ有意な予測因子となっていた: </a:t>
            </a:r>
          </a:p>
          <a:p>
            <a:pPr lvl="1"/>
            <a:r>
              <a:rPr lang="ja-JP" sz="1600" b="0" i="0" dirty="0" smtClean="0">
                <a:solidFill>
                  <a:srgbClr val="4D4D4D"/>
                </a:solidFill>
                <a:ea typeface="MS UI Gothic" pitchFamily="18" charset="0"/>
              </a:rPr>
              <a:t>肛門管の腫瘍(p=0.09)、シスプラチン(p=0.07)、GFR &lt;60 (p=0.06)およびWBC &lt;11 (0.08)</a:t>
            </a:r>
          </a:p>
          <a:p>
            <a:pPr lvl="1"/>
            <a:r>
              <a:rPr lang="ja-JP" sz="1600" b="0" i="0" dirty="0" smtClean="0">
                <a:solidFill>
                  <a:srgbClr val="4D4D4D"/>
                </a:solidFill>
                <a:ea typeface="MS UI Gothic" pitchFamily="18" charset="0"/>
              </a:rPr>
              <a:t>評価されたベースライン因子や、化学療法の種類は、RTへのコンプライアンス不良の独立した有意な予測因子とはなっていなかった</a:t>
            </a:r>
          </a:p>
          <a:p>
            <a:endParaRPr lang="en-GB" dirty="0" smtClean="0"/>
          </a:p>
          <a:p>
            <a:endParaRPr lang="en-GB" dirty="0"/>
          </a:p>
          <a:p>
            <a:endParaRPr lang="en-GB" dirty="0" smtClean="0"/>
          </a:p>
          <a:p>
            <a:endParaRPr lang="en-GB" dirty="0"/>
          </a:p>
          <a:p>
            <a:endParaRPr lang="en-GB" dirty="0" smtClean="0"/>
          </a:p>
          <a:p>
            <a:endParaRPr lang="en-GB" dirty="0"/>
          </a:p>
          <a:p>
            <a:pPr marL="0" indent="0">
              <a:spcBef>
                <a:spcPts val="12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CTやRTへの不良なコンプライアンスは、PFSの悪化に関連していた</a:t>
            </a:r>
          </a:p>
          <a:p>
            <a:r>
              <a:rPr lang="ja-JP" sz="1600" b="1" i="0" dirty="0" smtClean="0">
                <a:solidFill>
                  <a:srgbClr val="4D4D4D"/>
                </a:solidFill>
                <a:ea typeface="MS UI Gothic" pitchFamily="18" charset="0"/>
              </a:rPr>
              <a:t>治療の中断は最小限にとどめるようにすべきであり、長期の総治療期間については、期間を短縮する場合には、それを補うために、多分割放射線療法を行う必要があり、線量の追加が必要になる場合もあると考えられる</a:t>
            </a:r>
          </a:p>
          <a:p>
            <a:r>
              <a:rPr lang="ja-JP" sz="1600" b="1" i="0" dirty="0" smtClean="0">
                <a:solidFill>
                  <a:srgbClr val="4D4D4D"/>
                </a:solidFill>
                <a:ea typeface="MS UI Gothic" pitchFamily="18" charset="0"/>
              </a:rPr>
              <a:t>RT/CTへのコンプライアンスが不良な患者では、治療後により慎重なモニタリングを行う必要があると考えられる</a:t>
            </a:r>
          </a:p>
        </p:txBody>
      </p:sp>
      <p:graphicFrame>
        <p:nvGraphicFramePr>
          <p:cNvPr id="9" name="Group 88"/>
          <p:cNvGraphicFramePr>
            <a:graphicFrameLocks noGrp="1"/>
          </p:cNvGraphicFramePr>
          <p:nvPr>
            <p:extLst>
              <p:ext uri="{D42A27DB-BD31-4B8C-83A1-F6EECF244321}">
                <p14:modId xmlns:p14="http://schemas.microsoft.com/office/powerpoint/2010/main" xmlns="" val="944440492"/>
              </p:ext>
            </p:extLst>
          </p:nvPr>
        </p:nvGraphicFramePr>
        <p:xfrm>
          <a:off x="369888" y="2743200"/>
          <a:ext cx="8408988" cy="1828800"/>
        </p:xfrm>
        <a:graphic>
          <a:graphicData uri="http://schemas.openxmlformats.org/drawingml/2006/table">
            <a:tbl>
              <a:tblPr firstRow="1" bandRow="1">
                <a:tableStyleId>{69012ECD-51FC-41F1-AA8D-1B2483CD663E}</a:tableStyleId>
              </a:tblPr>
              <a:tblGrid>
                <a:gridCol w="1622787"/>
                <a:gridCol w="2262067"/>
                <a:gridCol w="2262067"/>
                <a:gridCol w="2262067"/>
              </a:tblGrid>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3年PFS、%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HR(95%CI)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P値</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027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グループ1(n=786)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グループ2(n=18)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3.71(2.01, 6.82)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グループ3(n=21)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2.26(1.23, 4.14)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027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グループ4(n=93)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1.62(1.15, 2.28)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18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グループ5(n=15)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dirty="0" smtClean="0">
                          <a:solidFill>
                            <a:srgbClr val="4D4D4D"/>
                          </a:solidFill>
                          <a:ea typeface="MS UI Gothic" pitchFamily="18" charset="0"/>
                        </a:rPr>
                        <a:t>1.60(0.71, 3.61)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
        <p:nvSpPr>
          <p:cNvPr id="8" name="Text Placeholder 7"/>
          <p:cNvSpPr>
            <a:spLocks noGrp="1"/>
          </p:cNvSpPr>
          <p:nvPr>
            <p:ph type="body" sz="quarter" idx="11"/>
          </p:nvPr>
        </p:nvSpPr>
        <p:spPr>
          <a:xfrm>
            <a:off x="4556125" y="6096000"/>
            <a:ext cx="4435475" cy="487363"/>
          </a:xfrm>
        </p:spPr>
        <p:txBody>
          <a:bodyPr/>
          <a:lstStyle/>
          <a:p>
            <a:r>
              <a:rPr lang="ja-JP" sz="1200" b="0" i="0" dirty="0" smtClean="0">
                <a:solidFill>
                  <a:srgbClr val="4D4D4D"/>
                </a:solidFill>
                <a:ea typeface="MS UI Gothic" pitchFamily="18" charset="0"/>
              </a:rPr>
              <a:t>Glynne-Jones et al. J Clin Oncol 2015; 33 (suppl): abstr 3518</a:t>
            </a:r>
          </a:p>
        </p:txBody>
      </p:sp>
    </p:spTree>
    <p:extLst>
      <p:ext uri="{BB962C8B-B14F-4D97-AF65-F5344CB8AC3E}">
        <p14:creationId xmlns:p14="http://schemas.microsoft.com/office/powerpoint/2010/main" xmlns="" val="3484202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600986"/>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抄録3518の考察</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RTへのコンプライアンス不良は、PFSの悪化に関連していた </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しかし、治験実施計画書に規定される治療の不遵守は、あらかじめ計画されるものではないため、治療へのコンプライアンスとPFSの間における因果関係を確認することは困難である</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また、グループ2、3および5の患者数は、非常に少なくなっていた(それぞれ、n=18、n=21、およびn=20)</a:t>
            </a:r>
          </a:p>
          <a:p>
            <a:pPr marL="285750" indent="-285750">
              <a:spcAft>
                <a:spcPts val="300"/>
              </a:spcAft>
              <a:buClr>
                <a:srgbClr val="043882"/>
              </a:buClr>
              <a:buFont typeface="Arial" panose="020B0604020202020204" pitchFamily="34" charset="0"/>
              <a:buChar char="•"/>
            </a:pPr>
            <a:r>
              <a:rPr lang="en-US" altLang="ja-JP" sz="1600" dirty="0" smtClean="0">
                <a:solidFill>
                  <a:srgbClr val="4D4D4D"/>
                </a:solidFill>
                <a:ea typeface="MS UI Gothic" pitchFamily="18" charset="0"/>
              </a:rPr>
              <a:t>C</a:t>
            </a:r>
            <a:r>
              <a:rPr lang="ja-JP" sz="1600" b="0" i="0" dirty="0" smtClean="0">
                <a:solidFill>
                  <a:srgbClr val="4D4D4D"/>
                </a:solidFill>
                <a:ea typeface="MS UI Gothic" pitchFamily="18" charset="0"/>
              </a:rPr>
              <a:t>Tへのコンプライアンス不良は、PFSの悪化に関連していた</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過去の1試験で、治療期間の延長が、OSの悪化に関連することが示された(RTOG試験)</a:t>
            </a:r>
            <a:r>
              <a:rPr lang="ja-JP" sz="1600" b="0" i="0" baseline="30000" dirty="0" smtClean="0">
                <a:solidFill>
                  <a:srgbClr val="4D4D4D"/>
                </a:solidFill>
                <a:ea typeface="MS UI Gothic" pitchFamily="18" charset="0"/>
              </a:rPr>
              <a:t>1</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しかし、そうしたOSの悪化は、主に導入CTに起因していた</a:t>
            </a:r>
          </a:p>
          <a:p>
            <a:pPr marL="531813" lvl="1" indent="-258763">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RTにおける線量は、OSと有意な相関性を示す予測因子となっていたが、RTの施行期間については、そうしたOSとの関連性は認められなかった</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RTOG</a:t>
            </a:r>
            <a:r>
              <a:rPr lang="ja-JP" sz="1600" b="0" i="0" baseline="30000" dirty="0" smtClean="0">
                <a:solidFill>
                  <a:srgbClr val="4D4D4D"/>
                </a:solidFill>
                <a:ea typeface="MS UI Gothic" pitchFamily="18" charset="0"/>
              </a:rPr>
              <a:t>1</a:t>
            </a:r>
            <a:r>
              <a:rPr lang="ja-JP" sz="1600" b="0" i="0" dirty="0" smtClean="0">
                <a:solidFill>
                  <a:srgbClr val="4D4D4D"/>
                </a:solidFill>
                <a:ea typeface="MS UI Gothic" pitchFamily="18" charset="0"/>
              </a:rPr>
              <a:t>試験とACT II試験の間に認められた所見の差異は、各試験で用いられた治療レジメンの違いに起因しているものと考えられる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肛門癌の研究における最近の進歩 – Wang A</a:t>
            </a:r>
          </a:p>
        </p:txBody>
      </p:sp>
      <p:sp>
        <p:nvSpPr>
          <p:cNvPr id="7" name="Text Placeholder 6"/>
          <p:cNvSpPr>
            <a:spLocks noGrp="1"/>
          </p:cNvSpPr>
          <p:nvPr>
            <p:ph type="body" sz="quarter" idx="10"/>
          </p:nvPr>
        </p:nvSpPr>
        <p:spPr/>
        <p:txBody>
          <a:bodyPr/>
          <a:lstStyle/>
          <a:p>
            <a:r>
              <a:rPr lang="ja-JP" sz="1200" b="0" i="0" dirty="0" smtClean="0">
                <a:solidFill>
                  <a:srgbClr val="363636"/>
                </a:solidFill>
                <a:ea typeface="MS UI Gothic" pitchFamily="18" charset="0"/>
              </a:rPr>
              <a:t> </a:t>
            </a:r>
            <a:r>
              <a:rPr lang="ja-JP" sz="1200" b="0" i="0" baseline="30000" dirty="0" smtClean="0">
                <a:solidFill>
                  <a:srgbClr val="363636"/>
                </a:solidFill>
                <a:ea typeface="MS UI Gothic" pitchFamily="18" charset="0"/>
              </a:rPr>
              <a:t>1</a:t>
            </a:r>
            <a:r>
              <a:rPr lang="ja-JP" sz="1200" b="0" i="0" dirty="0" smtClean="0">
                <a:solidFill>
                  <a:srgbClr val="363636"/>
                </a:solidFill>
                <a:ea typeface="MS UI Gothic" pitchFamily="18" charset="0"/>
              </a:rPr>
              <a:t>Ben-Josef E, et al. J Clin Oncol 2010; 28: 5061–6. </a:t>
            </a:r>
          </a:p>
        </p:txBody>
      </p:sp>
    </p:spTree>
    <p:extLst>
      <p:ext uri="{BB962C8B-B14F-4D97-AF65-F5344CB8AC3E}">
        <p14:creationId xmlns:p14="http://schemas.microsoft.com/office/powerpoint/2010/main" xmlns="" val="31156142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結腸直腸癌</a:t>
            </a:r>
          </a:p>
        </p:txBody>
      </p:sp>
    </p:spTree>
    <p:extLst>
      <p:ext uri="{BB962C8B-B14F-4D97-AF65-F5344CB8AC3E}">
        <p14:creationId xmlns:p14="http://schemas.microsoft.com/office/powerpoint/2010/main" xmlns="" val="76129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88819" cy="2616101"/>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CRCの診断後におけるアスピリン投与と、CRC特異的な生命予後/OSとの関連性を検討すること</a:t>
            </a:r>
          </a:p>
          <a:p>
            <a:pPr marL="0" lvl="1">
              <a:buClr>
                <a:srgbClr val="043882"/>
              </a:buClr>
            </a:pPr>
            <a:r>
              <a:rPr lang="ja-JP" sz="1600" b="1" i="0" dirty="0" smtClean="0">
                <a:solidFill>
                  <a:srgbClr val="4D4D4D"/>
                </a:solidFill>
                <a:ea typeface="MS UI Gothic" pitchFamily="18" charset="0"/>
              </a:rPr>
              <a:t>被験者集団</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2004～2011年にCRCの診断を受けた患者(ノルウェーの癌レジストリー)と、同じ患者におけるアスピリン投与(ノルウェー処方箋データベース)とを関連付ける、地域人口集団を対象とする、後ろ向きのコホート観察的研究</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25,644例の患者が試験期間中にCRCの診断を受け、そのうちの6,109例が、CRC診断後におけるアスピリン曝露例と定義された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3504: 結腸直腸癌患者の非選択的コホート25,644例における、二次予防療法としてのアスピリン投与の影響: 地域人口集団における試験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Bains S, et al</a:t>
            </a:r>
          </a:p>
        </p:txBody>
      </p:sp>
      <p:sp>
        <p:nvSpPr>
          <p:cNvPr id="7" name="Text Placeholder 6"/>
          <p:cNvSpPr>
            <a:spLocks noGrp="1"/>
          </p:cNvSpPr>
          <p:nvPr>
            <p:ph type="body" sz="quarter" idx="10"/>
          </p:nvPr>
        </p:nvSpPr>
        <p:spPr/>
        <p:txBody>
          <a:bodyPr/>
          <a:lstStyle/>
          <a:p>
            <a:r>
              <a:rPr lang="ja-JP" sz="1200" b="0" i="0" dirty="0" smtClean="0">
                <a:solidFill>
                  <a:srgbClr val="363636"/>
                </a:solidFill>
                <a:ea typeface="MS UI Gothic" pitchFamily="18" charset="0"/>
              </a:rPr>
              <a:t>*当初の試験デザインには、非選択的</a:t>
            </a:r>
            <a:r>
              <a:rPr lang="ja-JP" sz="1200" b="0" i="0" dirty="0" smtClean="0">
                <a:solidFill>
                  <a:srgbClr val="4D4D4D"/>
                </a:solidFill>
                <a:ea typeface="MS UI Gothic" pitchFamily="18" charset="0"/>
              </a:rPr>
              <a:t>患者が含まれていた；</a:t>
            </a:r>
            <a:r>
              <a:rPr lang="en" sz="1200" dirty="0" smtClean="0"/>
              <a:t/>
            </a:r>
            <a:br>
              <a:rPr lang="en" sz="1200" dirty="0" smtClean="0"/>
            </a:b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FOLFIRIまたはFOLFOX(治験医師が選択)</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Bains et al. J Clin Oncol 2015; 33 (suppl): abstr 3504</a:t>
            </a:r>
          </a:p>
        </p:txBody>
      </p:sp>
    </p:spTree>
    <p:extLst>
      <p:ext uri="{BB962C8B-B14F-4D97-AF65-F5344CB8AC3E}">
        <p14:creationId xmlns:p14="http://schemas.microsoft.com/office/powerpoint/2010/main" xmlns="" val="2614552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462760"/>
          </a:xfrm>
          <a:prstGeom prst="rect">
            <a:avLst/>
          </a:prstGeom>
          <a:noFill/>
        </p:spPr>
        <p:txBody>
          <a:bodyPr wrap="square" lIns="0" rtlCol="0">
            <a:spAutoFit/>
          </a:bodyPr>
          <a:lstStyle/>
          <a:p>
            <a:pPr marL="0" lvl="1">
              <a:spcAft>
                <a:spcPts val="1200"/>
              </a:spcAft>
              <a:buClr>
                <a:srgbClr val="043882"/>
              </a:buClr>
            </a:pPr>
            <a:r>
              <a:rPr lang="ja-JP" sz="1600" b="1" i="0" dirty="0" smtClean="0">
                <a:solidFill>
                  <a:srgbClr val="4D4D4D"/>
                </a:solidFill>
                <a:ea typeface="MS UI Gothic" pitchFamily="18" charset="0"/>
              </a:rPr>
              <a:t>主な結果</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追跡調査期間の中央値は2.2年間であった。</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アスピリン曝露例のうち、計2,088例(34.2%)の死亡が記録されており、そのうちの1,172例(19.2%)がCRCに特異的なものであった</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アスピリン非曝露例のうち、計7,595例(38.9%)の死亡が記録されており、そのうちの6,356例(33.5%)がCRCに特異的なものであった</a:t>
            </a:r>
          </a:p>
          <a:p>
            <a:pPr marL="285750" lvl="1"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多変量解析では、CRCの診断後におけるアスピリンへの曝露は、以下の改善に独立して関連する因子となっていた:</a:t>
            </a:r>
          </a:p>
          <a:p>
            <a:pPr marL="742950" lvl="2"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CRC特異的生存率(HR 0.53[95%CI 0.50, 0.57]; p&lt;0.001) </a:t>
            </a:r>
          </a:p>
          <a:p>
            <a:pPr marL="742950" lvl="2"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OS (HR 0.71[95%CI 0.68, 0.75]; p&lt;0.001)</a:t>
            </a:r>
          </a:p>
          <a:p>
            <a:pPr marL="285750" lvl="1" indent="-285750">
              <a:spcAft>
                <a:spcPts val="0"/>
              </a:spcAft>
              <a:buClr>
                <a:srgbClr val="043882"/>
              </a:buClr>
              <a:buFont typeface="Arial" panose="020B0604020202020204" pitchFamily="34" charset="0"/>
              <a:buChar char="•"/>
            </a:pPr>
            <a:endParaRPr lang="en-GB" sz="1600" dirty="0" smtClean="0">
              <a:solidFill>
                <a:srgbClr val="4D4D4D"/>
              </a:solidFill>
            </a:endParaRPr>
          </a:p>
          <a:p>
            <a:pPr marL="0" lvl="1">
              <a:spcAft>
                <a:spcPts val="600"/>
              </a:spcAft>
              <a:buClr>
                <a:srgbClr val="043882"/>
              </a:buClr>
            </a:pPr>
            <a:r>
              <a:rPr lang="ja-JP" sz="1600" b="1" i="0" dirty="0" smtClean="0">
                <a:solidFill>
                  <a:srgbClr val="4D4D4D"/>
                </a:solidFill>
                <a:ea typeface="MS UI Gothic" pitchFamily="18" charset="0"/>
              </a:rPr>
              <a:t>結論</a:t>
            </a:r>
          </a:p>
          <a:p>
            <a:pPr marL="285750" lvl="1" indent="-285750">
              <a:spcAft>
                <a:spcPts val="1200"/>
              </a:spcAft>
              <a:buClr>
                <a:srgbClr val="043882"/>
              </a:buClr>
              <a:buFont typeface="Arial" panose="020B0604020202020204" pitchFamily="34" charset="0"/>
              <a:buChar char="•"/>
            </a:pPr>
            <a:r>
              <a:rPr lang="ja-JP" sz="1600" b="1" i="0" dirty="0" smtClean="0">
                <a:solidFill>
                  <a:srgbClr val="4D4D4D"/>
                </a:solidFill>
                <a:ea typeface="MS UI Gothic" pitchFamily="18" charset="0"/>
              </a:rPr>
              <a:t>CRCの診断後におけるアスピリン曝露は、CRC特異的な生存率およびOSの改善と有意な相関性を示す、独立した予測因子となっている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3504: 結腸直腸癌患者の非選択的コホート25,644例における、二次予防療法としてのアスピリン投与の影響: 地域人口集団における試験</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Bains S,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Bains et al. J Clin Oncol 2015; 33 (suppl): abstr 3504</a:t>
            </a:r>
          </a:p>
        </p:txBody>
      </p:sp>
    </p:spTree>
    <p:extLst>
      <p:ext uri="{BB962C8B-B14F-4D97-AF65-F5344CB8AC3E}">
        <p14:creationId xmlns:p14="http://schemas.microsoft.com/office/powerpoint/2010/main" xmlns="" val="1877249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031599"/>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CRC患者において、ネオ抗原*発現に基づくCRCの分子的サブタイプの特性を明らかにすること、ならびにCRC患者におけるネオ抗原の予後予測能を明らかにすること</a:t>
            </a:r>
          </a:p>
          <a:p>
            <a:pPr marL="0" lvl="1">
              <a:spcAft>
                <a:spcPts val="300"/>
              </a:spcAft>
              <a:buClr>
                <a:srgbClr val="043882"/>
              </a:buClr>
            </a:pPr>
            <a:endParaRPr lang="en-GB" sz="1600" dirty="0" smtClean="0">
              <a:solidFill>
                <a:srgbClr val="4D4D4D"/>
              </a:solidFill>
            </a:endParaRPr>
          </a:p>
          <a:p>
            <a:pPr marL="0" lvl="1">
              <a:spcAft>
                <a:spcPts val="300"/>
              </a:spcAft>
              <a:buClr>
                <a:srgbClr val="043882"/>
              </a:buClr>
            </a:pPr>
            <a:r>
              <a:rPr lang="ja-JP" sz="1600" b="1" i="0" dirty="0" smtClean="0">
                <a:solidFill>
                  <a:srgbClr val="4D4D4D"/>
                </a:solidFill>
                <a:ea typeface="MS UI Gothic" pitchFamily="18" charset="0"/>
              </a:rPr>
              <a:t>試験デザイン</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全エクソーム配列決定およびマイクロサテライト不安定性(MSI)解析が、CRC患者689例から得られた、アーカイブFFPE腫瘍標本およびペア正常組織標本に対して実施された</a:t>
            </a:r>
          </a:p>
          <a:p>
            <a:pPr marL="742950" lvl="2"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高親和性ネオ抗原について予測を行うために、標本の特性について、体細胞変異およびHLAクラスIの発現に基づいて解析が実施された</a:t>
            </a:r>
          </a:p>
          <a:p>
            <a:pPr marL="2857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腫瘍ネオ抗原量が算出され、その後算出された抗原量について、病理学的検査所見と生命予後に関する情報との関連性の解析が実施された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3505: 結腸直腸癌の特性の分子レベルの包括的解析により、免疫細胞浸潤と相関性を示すゲノムレベルの予測因子が明らかになる</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Giannakis M, et al</a:t>
            </a:r>
          </a:p>
        </p:txBody>
      </p:sp>
      <p:sp>
        <p:nvSpPr>
          <p:cNvPr id="7" name="Text Placeholder 6"/>
          <p:cNvSpPr>
            <a:spLocks noGrp="1"/>
          </p:cNvSpPr>
          <p:nvPr>
            <p:ph type="body" sz="quarter" idx="10"/>
          </p:nvPr>
        </p:nvSpPr>
        <p:spPr/>
        <p:txBody>
          <a:bodyPr/>
          <a:lstStyle/>
          <a:p>
            <a:r>
              <a:rPr lang="ja-JP" sz="1200" b="0" i="0" dirty="0" smtClean="0">
                <a:solidFill>
                  <a:srgbClr val="363636"/>
                </a:solidFill>
                <a:ea typeface="MS UI Gothic" pitchFamily="18" charset="0"/>
              </a:rPr>
              <a:t>*体細胞変異によって生ずるペプチドであり、免疫系によって異物と認識される</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Giannakis et al. J Clin Oncol 2015; 33 (suppl): abstr 3505</a:t>
            </a:r>
          </a:p>
        </p:txBody>
      </p:sp>
    </p:spTree>
    <p:extLst>
      <p:ext uri="{BB962C8B-B14F-4D97-AF65-F5344CB8AC3E}">
        <p14:creationId xmlns:p14="http://schemas.microsoft.com/office/powerpoint/2010/main" xmlns="" val="218261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ja-JP" sz="2000" b="1" i="0" dirty="0" smtClean="0">
                <a:solidFill>
                  <a:srgbClr val="043882"/>
                </a:solidFill>
                <a:ea typeface="MS UI Gothic" pitchFamily="18" charset="0"/>
              </a:rPr>
              <a:t>用語集</a:t>
            </a:r>
          </a:p>
        </p:txBody>
      </p:sp>
      <p:sp>
        <p:nvSpPr>
          <p:cNvPr id="5123" name="Rectangle 3"/>
          <p:cNvSpPr>
            <a:spLocks noGrp="1" noChangeArrowheads="1"/>
          </p:cNvSpPr>
          <p:nvPr>
            <p:ph type="body" idx="1"/>
          </p:nvPr>
        </p:nvSpPr>
        <p:spPr>
          <a:xfrm>
            <a:off x="365124" y="1254035"/>
            <a:ext cx="8413751" cy="4491672"/>
          </a:xfrm>
        </p:spPr>
        <p:txBody>
          <a:bodyPr numCol="2"/>
          <a:lstStyle/>
          <a:p>
            <a:pPr marL="0" indent="0">
              <a:spcAft>
                <a:spcPts val="0"/>
              </a:spcAft>
              <a:buNone/>
              <a:tabLst>
                <a:tab pos="987425" algn="l"/>
              </a:tabLst>
            </a:pPr>
            <a:r>
              <a:rPr lang="ja-JP" sz="1100" b="0" i="0" dirty="0" smtClean="0">
                <a:solidFill>
                  <a:srgbClr val="4D4D4D"/>
                </a:solidFill>
                <a:ea typeface="MS UI Gothic" pitchFamily="18" charset="0"/>
              </a:rPr>
              <a:t>5FU	5-フルオロウラシル</a:t>
            </a:r>
          </a:p>
          <a:p>
            <a:pPr marL="0" indent="0">
              <a:spcAft>
                <a:spcPts val="0"/>
              </a:spcAft>
              <a:buNone/>
              <a:tabLst>
                <a:tab pos="987425" algn="l"/>
              </a:tabLst>
            </a:pPr>
            <a:r>
              <a:rPr lang="ja-JP" sz="1100" b="0" i="0" dirty="0" smtClean="0">
                <a:solidFill>
                  <a:srgbClr val="4D4D4D"/>
                </a:solidFill>
                <a:ea typeface="MS UI Gothic" pitchFamily="18" charset="0"/>
              </a:rPr>
              <a:t>AE	有害事象</a:t>
            </a:r>
          </a:p>
          <a:p>
            <a:pPr marL="0" indent="0">
              <a:spcAft>
                <a:spcPts val="0"/>
              </a:spcAft>
              <a:buNone/>
              <a:tabLst>
                <a:tab pos="987425" algn="l"/>
              </a:tabLst>
            </a:pPr>
            <a:r>
              <a:rPr lang="ja-JP" sz="1100" b="0" i="0" dirty="0" smtClean="0">
                <a:solidFill>
                  <a:srgbClr val="4D4D4D"/>
                </a:solidFill>
                <a:ea typeface="MS UI Gothic" pitchFamily="18" charset="0"/>
              </a:rPr>
              <a:t>BSA	体表面積</a:t>
            </a:r>
          </a:p>
          <a:p>
            <a:pPr marL="0" indent="0">
              <a:spcAft>
                <a:spcPts val="0"/>
              </a:spcAft>
              <a:buNone/>
              <a:tabLst>
                <a:tab pos="987425" algn="l"/>
              </a:tabLst>
            </a:pPr>
            <a:r>
              <a:rPr lang="ja-JP" sz="1100" b="0" i="0" dirty="0" smtClean="0">
                <a:solidFill>
                  <a:srgbClr val="4D4D4D"/>
                </a:solidFill>
                <a:ea typeface="MS UI Gothic" pitchFamily="18" charset="0"/>
              </a:rPr>
              <a:t>CI	信頼区間</a:t>
            </a:r>
          </a:p>
          <a:p>
            <a:pPr marL="0" indent="0">
              <a:spcAft>
                <a:spcPts val="0"/>
              </a:spcAft>
              <a:buNone/>
              <a:tabLst>
                <a:tab pos="987425" algn="l"/>
              </a:tabLst>
            </a:pPr>
            <a:r>
              <a:rPr lang="ja-JP" sz="1100" b="0" i="0" dirty="0" smtClean="0">
                <a:solidFill>
                  <a:srgbClr val="4D4D4D"/>
                </a:solidFill>
                <a:ea typeface="MS UI Gothic" pitchFamily="18" charset="0"/>
              </a:rPr>
              <a:t>CR	完全奏効</a:t>
            </a:r>
          </a:p>
          <a:p>
            <a:pPr marL="0" indent="0">
              <a:spcAft>
                <a:spcPts val="0"/>
              </a:spcAft>
              <a:buNone/>
              <a:tabLst>
                <a:tab pos="987425" algn="l"/>
              </a:tabLst>
            </a:pPr>
            <a:r>
              <a:rPr lang="ja-JP" sz="1100" b="0" i="0" dirty="0" smtClean="0">
                <a:solidFill>
                  <a:srgbClr val="4D4D4D"/>
                </a:solidFill>
                <a:ea typeface="MS UI Gothic" pitchFamily="18" charset="0"/>
              </a:rPr>
              <a:t>(m)CRC	(転移性)結腸直腸癌</a:t>
            </a:r>
          </a:p>
          <a:p>
            <a:pPr marL="0" indent="0">
              <a:spcAft>
                <a:spcPts val="0"/>
              </a:spcAft>
              <a:buNone/>
              <a:tabLst>
                <a:tab pos="987425" algn="l"/>
              </a:tabLst>
            </a:pPr>
            <a:r>
              <a:rPr lang="ja-JP" sz="1100" b="0" i="0" dirty="0" smtClean="0">
                <a:solidFill>
                  <a:srgbClr val="4D4D4D"/>
                </a:solidFill>
                <a:ea typeface="MS UI Gothic" pitchFamily="18" charset="0"/>
              </a:rPr>
              <a:t>CT	化学療法</a:t>
            </a:r>
          </a:p>
          <a:p>
            <a:pPr marL="0" indent="0">
              <a:spcAft>
                <a:spcPts val="0"/>
              </a:spcAft>
              <a:buNone/>
              <a:tabLst>
                <a:tab pos="987425" algn="l"/>
              </a:tabLst>
            </a:pPr>
            <a:r>
              <a:rPr lang="ja-JP" sz="1100" b="0" i="0" dirty="0" smtClean="0">
                <a:solidFill>
                  <a:srgbClr val="4D4D4D"/>
                </a:solidFill>
                <a:ea typeface="MS UI Gothic" pitchFamily="18" charset="0"/>
              </a:rPr>
              <a:t>DCR	病勢コントロール率</a:t>
            </a:r>
          </a:p>
          <a:p>
            <a:pPr marL="0" indent="0">
              <a:spcAft>
                <a:spcPts val="0"/>
              </a:spcAft>
              <a:buNone/>
              <a:tabLst>
                <a:tab pos="987425" algn="l"/>
              </a:tabLst>
            </a:pPr>
            <a:r>
              <a:rPr lang="ja-JP" sz="1100" b="0" i="0" dirty="0" smtClean="0">
                <a:solidFill>
                  <a:srgbClr val="4D4D4D"/>
                </a:solidFill>
                <a:ea typeface="MS UI Gothic" pitchFamily="18" charset="0"/>
              </a:rPr>
              <a:t>DFS	無病生存期間</a:t>
            </a:r>
          </a:p>
          <a:p>
            <a:pPr marL="0" indent="0">
              <a:spcAft>
                <a:spcPts val="0"/>
              </a:spcAft>
              <a:buNone/>
              <a:tabLst>
                <a:tab pos="987425" algn="l"/>
              </a:tabLst>
            </a:pPr>
            <a:r>
              <a:rPr lang="ja-JP" sz="1100" b="0" i="0" dirty="0" smtClean="0">
                <a:solidFill>
                  <a:srgbClr val="4D4D4D"/>
                </a:solidFill>
                <a:ea typeface="MS UI Gothic" pitchFamily="18" charset="0"/>
              </a:rPr>
              <a:t>ECOG</a:t>
            </a:r>
            <a:r>
              <a:rPr lang="ja-JP" sz="1100" b="1" i="0" dirty="0" smtClean="0">
                <a:solidFill>
                  <a:srgbClr val="4D4D4D"/>
                </a:solidFill>
                <a:ea typeface="MS UI Gothic" pitchFamily="18" charset="0"/>
              </a:rPr>
              <a:t>	</a:t>
            </a:r>
            <a:r>
              <a:rPr lang="ja-JP" sz="1100" b="0" i="0" dirty="0" smtClean="0">
                <a:solidFill>
                  <a:srgbClr val="4D4D4D"/>
                </a:solidFill>
                <a:ea typeface="MS UI Gothic" pitchFamily="18" charset="0"/>
              </a:rPr>
              <a:t>米国東海岸癌臨床試験グループ</a:t>
            </a:r>
          </a:p>
          <a:p>
            <a:pPr marL="0" indent="0">
              <a:spcAft>
                <a:spcPts val="0"/>
              </a:spcAft>
              <a:buNone/>
              <a:tabLst>
                <a:tab pos="987425" algn="l"/>
              </a:tabLst>
            </a:pPr>
            <a:r>
              <a:rPr lang="ja-JP" sz="1100" b="0" i="0" dirty="0" smtClean="0">
                <a:solidFill>
                  <a:srgbClr val="4D4D4D"/>
                </a:solidFill>
                <a:ea typeface="MS UI Gothic" pitchFamily="18" charset="0"/>
              </a:rPr>
              <a:t>EGFR	内皮増殖因子受容体</a:t>
            </a:r>
          </a:p>
          <a:p>
            <a:pPr marL="0" indent="0">
              <a:spcAft>
                <a:spcPts val="0"/>
              </a:spcAft>
              <a:buNone/>
              <a:tabLst>
                <a:tab pos="987425" algn="l"/>
              </a:tabLst>
            </a:pPr>
            <a:r>
              <a:rPr lang="ja-JP" sz="1100" b="0" i="0" dirty="0" smtClean="0">
                <a:solidFill>
                  <a:srgbClr val="4D4D4D"/>
                </a:solidFill>
                <a:ea typeface="MS UI Gothic" pitchFamily="18" charset="0"/>
              </a:rPr>
              <a:t>FFPE	ホルマリン固定パラフィン包埋</a:t>
            </a:r>
            <a:r>
              <a:rPr lang="ja-JP" sz="1100" b="1" i="0" dirty="0" smtClean="0">
                <a:solidFill>
                  <a:srgbClr val="4D4D4D"/>
                </a:solidFill>
                <a:ea typeface="MS UI Gothic" pitchFamily="18" charset="0"/>
              </a:rPr>
              <a:t>	</a:t>
            </a:r>
          </a:p>
          <a:p>
            <a:pPr marL="0" indent="0">
              <a:spcAft>
                <a:spcPts val="0"/>
              </a:spcAft>
              <a:buNone/>
              <a:tabLst>
                <a:tab pos="987425" algn="l"/>
              </a:tabLst>
            </a:pPr>
            <a:r>
              <a:rPr lang="ja-JP" sz="1100" b="0" i="0" dirty="0" smtClean="0">
                <a:solidFill>
                  <a:srgbClr val="4D4D4D"/>
                </a:solidFill>
                <a:ea typeface="MS UI Gothic" pitchFamily="18" charset="0"/>
              </a:rPr>
              <a:t>FOLFIRI	ロイコボリン、フルオロウラシル、イリノテカン</a:t>
            </a:r>
          </a:p>
          <a:p>
            <a:pPr marL="0" indent="0">
              <a:spcAft>
                <a:spcPts val="0"/>
              </a:spcAft>
              <a:buNone/>
              <a:tabLst>
                <a:tab pos="987425" algn="l"/>
              </a:tabLst>
            </a:pPr>
            <a:r>
              <a:rPr lang="ja-JP" sz="1100" b="0" i="0" dirty="0" smtClean="0">
                <a:solidFill>
                  <a:srgbClr val="4D4D4D"/>
                </a:solidFill>
                <a:ea typeface="MS UI Gothic" pitchFamily="18" charset="0"/>
              </a:rPr>
              <a:t>FOLFOX	オキサリプラチン、フルオロウラシル、およびロイコボリン</a:t>
            </a:r>
          </a:p>
          <a:p>
            <a:pPr marL="0" indent="0">
              <a:spcAft>
                <a:spcPts val="0"/>
              </a:spcAft>
              <a:buNone/>
              <a:tabLst>
                <a:tab pos="987425" algn="l"/>
              </a:tabLst>
            </a:pPr>
            <a:r>
              <a:rPr lang="ja-JP" sz="1100" b="0" i="0" dirty="0" smtClean="0">
                <a:solidFill>
                  <a:srgbClr val="4D4D4D"/>
                </a:solidFill>
                <a:ea typeface="MS UI Gothic" pitchFamily="18" charset="0"/>
              </a:rPr>
              <a:t>GI	胃腸/消化器</a:t>
            </a:r>
          </a:p>
          <a:p>
            <a:pPr marL="0" indent="0">
              <a:spcAft>
                <a:spcPts val="0"/>
              </a:spcAft>
              <a:buNone/>
              <a:tabLst>
                <a:tab pos="987425" algn="l"/>
              </a:tabLst>
            </a:pPr>
            <a:r>
              <a:rPr lang="ja-JP" sz="1100" b="0" i="0" dirty="0" smtClean="0">
                <a:solidFill>
                  <a:srgbClr val="4D4D4D"/>
                </a:solidFill>
                <a:ea typeface="MS UI Gothic" pitchFamily="18" charset="0"/>
              </a:rPr>
              <a:t>GFR	腎糸球体濾過率</a:t>
            </a:r>
          </a:p>
          <a:p>
            <a:pPr marL="0" indent="0">
              <a:spcAft>
                <a:spcPts val="0"/>
              </a:spcAft>
              <a:buNone/>
              <a:tabLst>
                <a:tab pos="987425" algn="l"/>
              </a:tabLst>
            </a:pPr>
            <a:r>
              <a:rPr lang="ja-JP" sz="1100" b="0" i="0" dirty="0" smtClean="0">
                <a:solidFill>
                  <a:srgbClr val="4D4D4D"/>
                </a:solidFill>
                <a:ea typeface="MS UI Gothic" pitchFamily="18" charset="0"/>
              </a:rPr>
              <a:t>HLA	ヒト白血球抗原</a:t>
            </a:r>
          </a:p>
          <a:p>
            <a:pPr marL="0" indent="0">
              <a:spcAft>
                <a:spcPts val="0"/>
              </a:spcAft>
              <a:buNone/>
              <a:tabLst>
                <a:tab pos="987425" algn="l"/>
              </a:tabLst>
            </a:pPr>
            <a:r>
              <a:rPr lang="ja-JP" sz="1100" b="0" i="0" dirty="0" smtClean="0">
                <a:solidFill>
                  <a:srgbClr val="4D4D4D"/>
                </a:solidFill>
                <a:ea typeface="MS UI Gothic" pitchFamily="18" charset="0"/>
              </a:rPr>
              <a:t>HR	ハザード比</a:t>
            </a:r>
          </a:p>
          <a:p>
            <a:pPr marL="0" indent="0">
              <a:spcAft>
                <a:spcPts val="0"/>
              </a:spcAft>
              <a:buNone/>
              <a:tabLst>
                <a:tab pos="987425" algn="l"/>
              </a:tabLst>
            </a:pPr>
            <a:r>
              <a:rPr lang="ja-JP" sz="1100" b="0" i="0" dirty="0" smtClean="0">
                <a:solidFill>
                  <a:srgbClr val="4D4D4D"/>
                </a:solidFill>
                <a:ea typeface="MS UI Gothic" pitchFamily="18" charset="0"/>
              </a:rPr>
              <a:t>IHC	免疫組織化学</a:t>
            </a:r>
          </a:p>
          <a:p>
            <a:pPr marL="0" indent="0">
              <a:spcAft>
                <a:spcPts val="0"/>
              </a:spcAft>
              <a:buNone/>
              <a:tabLst>
                <a:tab pos="987425" algn="l"/>
              </a:tabLst>
            </a:pPr>
            <a:r>
              <a:rPr lang="ja-JP" sz="1100" b="0" i="0" dirty="0" smtClean="0">
                <a:solidFill>
                  <a:srgbClr val="4D4D4D"/>
                </a:solidFill>
                <a:ea typeface="MS UI Gothic" pitchFamily="18" charset="0"/>
              </a:rPr>
              <a:t>ITT	intent-to-treat</a:t>
            </a:r>
          </a:p>
          <a:p>
            <a:pPr marL="0" indent="0">
              <a:spcAft>
                <a:spcPts val="0"/>
              </a:spcAft>
              <a:buNone/>
              <a:tabLst>
                <a:tab pos="987425" algn="l"/>
              </a:tabLst>
            </a:pPr>
            <a:r>
              <a:rPr lang="ja-JP" sz="1100" b="0" i="0" dirty="0" smtClean="0">
                <a:solidFill>
                  <a:srgbClr val="4D4D4D"/>
                </a:solidFill>
                <a:ea typeface="MS UI Gothic" pitchFamily="18" charset="0"/>
              </a:rPr>
              <a:t>IV	静脈内</a:t>
            </a:r>
          </a:p>
          <a:p>
            <a:pPr marL="0" indent="0">
              <a:spcAft>
                <a:spcPts val="0"/>
              </a:spcAft>
              <a:buNone/>
              <a:tabLst>
                <a:tab pos="987425" algn="l"/>
              </a:tabLst>
            </a:pPr>
            <a:r>
              <a:rPr lang="ja-JP" sz="1100" b="0" i="0" dirty="0" smtClean="0">
                <a:solidFill>
                  <a:srgbClr val="4D4D4D"/>
                </a:solidFill>
                <a:ea typeface="MS UI Gothic" pitchFamily="18" charset="0"/>
              </a:rPr>
              <a:t>mAb	モノクローナル抗体</a:t>
            </a:r>
          </a:p>
          <a:p>
            <a:pPr marL="0" indent="0">
              <a:spcAft>
                <a:spcPts val="0"/>
              </a:spcAft>
              <a:buNone/>
              <a:tabLst>
                <a:tab pos="987425" algn="l"/>
              </a:tabLst>
            </a:pPr>
            <a:r>
              <a:rPr lang="ja-JP" sz="1100" b="0" i="0" dirty="0" smtClean="0">
                <a:solidFill>
                  <a:srgbClr val="4D4D4D"/>
                </a:solidFill>
                <a:ea typeface="MS UI Gothic" pitchFamily="18" charset="0"/>
              </a:rPr>
              <a:t>(d)MMR	ミスマッチ修復(欠損)</a:t>
            </a:r>
          </a:p>
          <a:p>
            <a:pPr marL="0" indent="0">
              <a:spcAft>
                <a:spcPts val="0"/>
              </a:spcAft>
              <a:buNone/>
              <a:tabLst>
                <a:tab pos="987425" algn="l"/>
              </a:tabLst>
            </a:pPr>
            <a:r>
              <a:rPr lang="ja-JP" sz="1100" b="0" i="0" dirty="0" smtClean="0">
                <a:solidFill>
                  <a:srgbClr val="4D4D4D"/>
                </a:solidFill>
                <a:ea typeface="MS UI Gothic" pitchFamily="18" charset="0"/>
              </a:rPr>
              <a:t>MRI	核磁気共鳴画像法</a:t>
            </a:r>
          </a:p>
          <a:p>
            <a:pPr marL="0" indent="0">
              <a:spcAft>
                <a:spcPts val="0"/>
              </a:spcAft>
              <a:buNone/>
              <a:tabLst>
                <a:tab pos="987425" algn="l"/>
              </a:tabLst>
            </a:pPr>
            <a:r>
              <a:rPr lang="ja-JP" sz="1100" b="0" i="0" dirty="0" smtClean="0">
                <a:solidFill>
                  <a:srgbClr val="4D4D4D"/>
                </a:solidFill>
                <a:ea typeface="MS UI Gothic" pitchFamily="18" charset="0"/>
              </a:rPr>
              <a:t>MSI	マイクロサテライト不安定性</a:t>
            </a:r>
          </a:p>
          <a:p>
            <a:pPr marL="0" indent="0">
              <a:spcAft>
                <a:spcPts val="0"/>
              </a:spcAft>
              <a:buNone/>
              <a:tabLst>
                <a:tab pos="987425" algn="l"/>
              </a:tabLst>
            </a:pPr>
            <a:r>
              <a:rPr lang="ja-JP" sz="1100" b="0" i="0" dirty="0" smtClean="0">
                <a:solidFill>
                  <a:srgbClr val="4D4D4D"/>
                </a:solidFill>
                <a:ea typeface="MS UI Gothic" pitchFamily="18" charset="0"/>
              </a:rPr>
              <a:t>MSS	マイクロサテライト安定性</a:t>
            </a:r>
          </a:p>
          <a:p>
            <a:pPr marL="0" indent="0">
              <a:spcAft>
                <a:spcPts val="0"/>
              </a:spcAft>
              <a:buNone/>
              <a:tabLst>
                <a:tab pos="987425" algn="l"/>
              </a:tabLst>
            </a:pPr>
            <a:r>
              <a:rPr lang="ja-JP" sz="1100" b="0" i="0" dirty="0" smtClean="0">
                <a:solidFill>
                  <a:srgbClr val="4D4D4D"/>
                </a:solidFill>
                <a:ea typeface="MS UI Gothic" pitchFamily="18" charset="0"/>
              </a:rPr>
              <a:t>ORR	全奏効率</a:t>
            </a:r>
          </a:p>
          <a:p>
            <a:pPr marL="0" indent="0">
              <a:spcAft>
                <a:spcPts val="0"/>
              </a:spcAft>
              <a:buNone/>
              <a:tabLst>
                <a:tab pos="987425" algn="l"/>
              </a:tabLst>
            </a:pPr>
            <a:r>
              <a:rPr lang="ja-JP" sz="1100" b="0" i="0" dirty="0" smtClean="0">
                <a:solidFill>
                  <a:srgbClr val="4D4D4D"/>
                </a:solidFill>
                <a:ea typeface="MS UI Gothic" pitchFamily="18" charset="0"/>
              </a:rPr>
              <a:t>(m)OS	全生存期間（中央値）</a:t>
            </a:r>
          </a:p>
          <a:p>
            <a:pPr marL="0" indent="0">
              <a:spcAft>
                <a:spcPts val="0"/>
              </a:spcAft>
              <a:buNone/>
              <a:tabLst>
                <a:tab pos="987425" algn="l"/>
              </a:tabLst>
            </a:pPr>
            <a:r>
              <a:rPr lang="ja-JP" sz="1100" b="0" i="0" dirty="0" smtClean="0">
                <a:solidFill>
                  <a:srgbClr val="4D4D4D"/>
                </a:solidFill>
                <a:ea typeface="MS UI Gothic" pitchFamily="18" charset="0"/>
              </a:rPr>
              <a:t>PCR	ポリメラーゼ連鎖反応</a:t>
            </a:r>
          </a:p>
          <a:p>
            <a:pPr marL="0" indent="0">
              <a:spcAft>
                <a:spcPts val="0"/>
              </a:spcAft>
              <a:buNone/>
              <a:tabLst>
                <a:tab pos="987425" algn="l"/>
              </a:tabLst>
            </a:pPr>
            <a:r>
              <a:rPr lang="ja-JP" sz="1100" b="0" i="0" dirty="0" smtClean="0">
                <a:solidFill>
                  <a:srgbClr val="4D4D4D"/>
                </a:solidFill>
                <a:ea typeface="MS UI Gothic" pitchFamily="18" charset="0"/>
              </a:rPr>
              <a:t>PD	病勢進行</a:t>
            </a:r>
          </a:p>
          <a:p>
            <a:pPr marL="0" indent="0">
              <a:spcAft>
                <a:spcPts val="0"/>
              </a:spcAft>
              <a:buNone/>
              <a:tabLst>
                <a:tab pos="987425" algn="l"/>
              </a:tabLst>
            </a:pPr>
            <a:r>
              <a:rPr lang="ja-JP" sz="1100" b="0" i="0" dirty="0" smtClean="0">
                <a:solidFill>
                  <a:srgbClr val="4D4D4D"/>
                </a:solidFill>
                <a:ea typeface="MS UI Gothic" pitchFamily="18" charset="0"/>
              </a:rPr>
              <a:t>PD-1	プログラム死1</a:t>
            </a:r>
          </a:p>
          <a:p>
            <a:pPr marL="0" indent="0">
              <a:spcAft>
                <a:spcPts val="0"/>
              </a:spcAft>
              <a:buNone/>
              <a:tabLst>
                <a:tab pos="987425" algn="l"/>
              </a:tabLst>
            </a:pPr>
            <a:r>
              <a:rPr lang="ja-JP" sz="1100" b="0" i="0" dirty="0" smtClean="0">
                <a:solidFill>
                  <a:srgbClr val="4D4D4D"/>
                </a:solidFill>
                <a:ea typeface="MS UI Gothic" pitchFamily="18" charset="0"/>
              </a:rPr>
              <a:t>PD-L1	プログラム死-リガンド1</a:t>
            </a:r>
          </a:p>
          <a:p>
            <a:pPr marL="0" indent="0">
              <a:spcAft>
                <a:spcPts val="0"/>
              </a:spcAft>
              <a:buNone/>
              <a:tabLst>
                <a:tab pos="987425" algn="l"/>
              </a:tabLst>
            </a:pPr>
            <a:r>
              <a:rPr lang="ja-JP" sz="1100" b="0" i="0" dirty="0" smtClean="0">
                <a:solidFill>
                  <a:srgbClr val="4D4D4D"/>
                </a:solidFill>
                <a:ea typeface="MS UI Gothic" pitchFamily="18" charset="0"/>
              </a:rPr>
              <a:t>(m)PFS	無増悪生存期間（中央値）</a:t>
            </a:r>
          </a:p>
          <a:p>
            <a:pPr marL="0" indent="0">
              <a:spcAft>
                <a:spcPts val="0"/>
              </a:spcAft>
              <a:buNone/>
              <a:tabLst>
                <a:tab pos="987425" algn="l"/>
              </a:tabLst>
            </a:pPr>
            <a:r>
              <a:rPr lang="ja-JP" sz="1100" b="0" i="0" dirty="0" smtClean="0">
                <a:solidFill>
                  <a:srgbClr val="4D4D4D"/>
                </a:solidFill>
                <a:ea typeface="MS UI Gothic" pitchFamily="18" charset="0"/>
              </a:rPr>
              <a:t>PK 	薬物動態</a:t>
            </a:r>
          </a:p>
          <a:p>
            <a:pPr marL="0" indent="0">
              <a:spcAft>
                <a:spcPts val="0"/>
              </a:spcAft>
              <a:buNone/>
              <a:tabLst>
                <a:tab pos="987425" algn="l"/>
              </a:tabLst>
            </a:pPr>
            <a:r>
              <a:rPr lang="ja-JP" sz="1100" b="0" i="0" dirty="0" smtClean="0">
                <a:solidFill>
                  <a:srgbClr val="4D4D4D"/>
                </a:solidFill>
                <a:ea typeface="MS UI Gothic" pitchFamily="18" charset="0"/>
              </a:rPr>
              <a:t>PR	部分奏効</a:t>
            </a:r>
          </a:p>
          <a:p>
            <a:pPr marL="0" indent="0">
              <a:spcAft>
                <a:spcPts val="0"/>
              </a:spcAft>
              <a:buNone/>
              <a:tabLst>
                <a:tab pos="987425" algn="l"/>
              </a:tabLst>
            </a:pPr>
            <a:r>
              <a:rPr lang="ja-JP" sz="1100" b="0" i="0" dirty="0" smtClean="0">
                <a:solidFill>
                  <a:srgbClr val="4D4D4D"/>
                </a:solidFill>
                <a:ea typeface="MS UI Gothic" pitchFamily="18" charset="0"/>
              </a:rPr>
              <a:t>PS	一般状態</a:t>
            </a:r>
          </a:p>
          <a:p>
            <a:pPr marL="0" indent="0">
              <a:spcAft>
                <a:spcPts val="0"/>
              </a:spcAft>
              <a:buNone/>
              <a:tabLst>
                <a:tab pos="987425" algn="l"/>
              </a:tabLst>
            </a:pPr>
            <a:r>
              <a:rPr lang="ja-JP" sz="1100" b="0" i="0" dirty="0" smtClean="0">
                <a:solidFill>
                  <a:srgbClr val="4D4D4D"/>
                </a:solidFill>
                <a:ea typeface="MS UI Gothic" pitchFamily="18" charset="0"/>
              </a:rPr>
              <a:t>RECIST	固形がんの治療効果判定のためのガイドイラン</a:t>
            </a:r>
          </a:p>
          <a:p>
            <a:pPr marL="0" indent="0">
              <a:spcAft>
                <a:spcPts val="0"/>
              </a:spcAft>
              <a:buNone/>
              <a:tabLst>
                <a:tab pos="987425" algn="l"/>
              </a:tabLst>
            </a:pPr>
            <a:r>
              <a:rPr lang="ja-JP" sz="1100" b="0" i="0" dirty="0" smtClean="0">
                <a:solidFill>
                  <a:srgbClr val="4D4D4D"/>
                </a:solidFill>
                <a:ea typeface="MS UI Gothic" pitchFamily="18" charset="0"/>
              </a:rPr>
              <a:t>RFA	高周波アブレーション</a:t>
            </a:r>
          </a:p>
          <a:p>
            <a:pPr marL="0" indent="0">
              <a:spcAft>
                <a:spcPts val="0"/>
              </a:spcAft>
              <a:buNone/>
              <a:tabLst>
                <a:tab pos="987425" algn="l"/>
              </a:tabLst>
            </a:pPr>
            <a:r>
              <a:rPr lang="ja-JP" sz="1100" b="0" i="0" dirty="0" smtClean="0">
                <a:solidFill>
                  <a:srgbClr val="4D4D4D"/>
                </a:solidFill>
                <a:ea typeface="MS UI Gothic" pitchFamily="18" charset="0"/>
              </a:rPr>
              <a:t>RFS	無再発生存期間</a:t>
            </a:r>
          </a:p>
          <a:p>
            <a:pPr marL="0" indent="0">
              <a:spcAft>
                <a:spcPts val="0"/>
              </a:spcAft>
              <a:buNone/>
              <a:tabLst>
                <a:tab pos="987425" algn="l"/>
              </a:tabLst>
            </a:pPr>
            <a:r>
              <a:rPr lang="ja-JP" sz="1100" b="0" i="0" dirty="0" smtClean="0">
                <a:solidFill>
                  <a:srgbClr val="4D4D4D"/>
                </a:solidFill>
                <a:ea typeface="MS UI Gothic" pitchFamily="18" charset="0"/>
              </a:rPr>
              <a:t>RT	放射線療法</a:t>
            </a:r>
          </a:p>
          <a:p>
            <a:pPr marL="0" indent="0">
              <a:spcAft>
                <a:spcPts val="0"/>
              </a:spcAft>
              <a:buNone/>
              <a:tabLst>
                <a:tab pos="987425" algn="l"/>
              </a:tabLst>
            </a:pPr>
            <a:r>
              <a:rPr lang="ja-JP" sz="1100" b="0" i="0" dirty="0" smtClean="0">
                <a:solidFill>
                  <a:srgbClr val="4D4D4D"/>
                </a:solidFill>
                <a:ea typeface="MS UI Gothic" pitchFamily="18" charset="0"/>
              </a:rPr>
              <a:t>(m)TTP	無増悪期間(中央値)</a:t>
            </a:r>
          </a:p>
          <a:p>
            <a:pPr marL="0" indent="0">
              <a:spcAft>
                <a:spcPts val="0"/>
              </a:spcAft>
              <a:buNone/>
              <a:tabLst>
                <a:tab pos="987425" algn="l"/>
              </a:tabLst>
            </a:pPr>
            <a:r>
              <a:rPr lang="ja-JP" sz="1100" b="0" i="0" dirty="0" smtClean="0">
                <a:solidFill>
                  <a:srgbClr val="4D4D4D"/>
                </a:solidFill>
                <a:ea typeface="MS UI Gothic" pitchFamily="18" charset="0"/>
              </a:rPr>
              <a:t>TTR	奏効到達期間</a:t>
            </a:r>
          </a:p>
          <a:p>
            <a:pPr marL="0" indent="0">
              <a:spcAft>
                <a:spcPts val="0"/>
              </a:spcAft>
              <a:buNone/>
              <a:tabLst>
                <a:tab pos="987425" algn="l"/>
              </a:tabLst>
            </a:pPr>
            <a:r>
              <a:rPr lang="ja-JP" sz="1100" b="0" i="0" dirty="0" smtClean="0">
                <a:solidFill>
                  <a:srgbClr val="4D4D4D"/>
                </a:solidFill>
                <a:ea typeface="MS UI Gothic" pitchFamily="18" charset="0"/>
              </a:rPr>
              <a:t>QoL	生活の質</a:t>
            </a:r>
          </a:p>
          <a:p>
            <a:pPr marL="0" indent="0">
              <a:spcAft>
                <a:spcPts val="0"/>
              </a:spcAft>
              <a:buNone/>
              <a:tabLst>
                <a:tab pos="987425" algn="l"/>
              </a:tabLst>
            </a:pPr>
            <a:r>
              <a:rPr lang="ja-JP" sz="1100" b="0" i="0" dirty="0" smtClean="0">
                <a:solidFill>
                  <a:srgbClr val="4D4D4D"/>
                </a:solidFill>
                <a:ea typeface="MS UI Gothic" pitchFamily="18" charset="0"/>
              </a:rPr>
              <a:t>S-1	テガフール/CDHP/オテラシル</a:t>
            </a:r>
          </a:p>
          <a:p>
            <a:pPr marL="0" indent="0">
              <a:spcAft>
                <a:spcPts val="0"/>
              </a:spcAft>
              <a:buNone/>
              <a:tabLst>
                <a:tab pos="987425" algn="l"/>
              </a:tabLst>
            </a:pPr>
            <a:r>
              <a:rPr lang="ja-JP" sz="1100" b="0" i="0" dirty="0" smtClean="0">
                <a:solidFill>
                  <a:srgbClr val="4D4D4D"/>
                </a:solidFill>
                <a:ea typeface="MS UI Gothic" pitchFamily="18" charset="0"/>
              </a:rPr>
              <a:t>SAR	再発後生存期間</a:t>
            </a:r>
          </a:p>
          <a:p>
            <a:pPr marL="0" indent="0">
              <a:spcAft>
                <a:spcPts val="0"/>
              </a:spcAft>
              <a:buNone/>
              <a:tabLst>
                <a:tab pos="987425" algn="l"/>
              </a:tabLst>
            </a:pPr>
            <a:r>
              <a:rPr lang="ja-JP" sz="1100" b="0" i="0" dirty="0" smtClean="0">
                <a:solidFill>
                  <a:srgbClr val="4D4D4D"/>
                </a:solidFill>
                <a:ea typeface="MS UI Gothic" pitchFamily="18" charset="0"/>
              </a:rPr>
              <a:t>SCC	扁平上皮癌</a:t>
            </a:r>
          </a:p>
          <a:p>
            <a:pPr marL="0" indent="0">
              <a:spcAft>
                <a:spcPts val="0"/>
              </a:spcAft>
              <a:buNone/>
              <a:tabLst>
                <a:tab pos="987425" algn="l"/>
              </a:tabLst>
            </a:pPr>
            <a:r>
              <a:rPr lang="ja-JP" sz="1100" b="0" i="0" dirty="0" smtClean="0">
                <a:solidFill>
                  <a:srgbClr val="4D4D4D"/>
                </a:solidFill>
                <a:ea typeface="MS UI Gothic" pitchFamily="18" charset="0"/>
              </a:rPr>
              <a:t>SD	病勢安定</a:t>
            </a:r>
          </a:p>
          <a:p>
            <a:pPr marL="0" indent="0">
              <a:spcAft>
                <a:spcPts val="0"/>
              </a:spcAft>
              <a:buNone/>
              <a:tabLst>
                <a:tab pos="987425" algn="l"/>
              </a:tabLst>
            </a:pPr>
            <a:r>
              <a:rPr lang="ja-JP" sz="1100" b="0" i="0" dirty="0" smtClean="0">
                <a:solidFill>
                  <a:srgbClr val="4D4D4D"/>
                </a:solidFill>
                <a:ea typeface="MS UI Gothic" pitchFamily="18" charset="0"/>
              </a:rPr>
              <a:t>SIRT	選択的内部照射療法</a:t>
            </a:r>
          </a:p>
          <a:p>
            <a:pPr marL="0" indent="0">
              <a:spcAft>
                <a:spcPts val="0"/>
              </a:spcAft>
              <a:buNone/>
              <a:tabLst>
                <a:tab pos="987425" algn="l"/>
              </a:tabLst>
            </a:pPr>
            <a:r>
              <a:rPr lang="ja-JP" sz="1100" b="0" i="0" dirty="0" smtClean="0">
                <a:solidFill>
                  <a:srgbClr val="4D4D4D"/>
                </a:solidFill>
                <a:ea typeface="MS UI Gothic" pitchFamily="18" charset="0"/>
              </a:rPr>
              <a:t>UFT	ウラシル/テガフール</a:t>
            </a:r>
          </a:p>
          <a:p>
            <a:pPr marL="0" indent="0">
              <a:spcAft>
                <a:spcPts val="0"/>
              </a:spcAft>
              <a:buNone/>
              <a:tabLst>
                <a:tab pos="987425" algn="l"/>
              </a:tabLst>
            </a:pPr>
            <a:r>
              <a:rPr lang="ja-JP" sz="1100" b="0" i="0" dirty="0" smtClean="0">
                <a:solidFill>
                  <a:srgbClr val="4D4D4D"/>
                </a:solidFill>
                <a:ea typeface="MS UI Gothic" pitchFamily="18" charset="0"/>
              </a:rPr>
              <a:t>VEGF	血管内皮増殖因子</a:t>
            </a:r>
          </a:p>
          <a:p>
            <a:pPr marL="0" indent="0">
              <a:spcAft>
                <a:spcPts val="0"/>
              </a:spcAft>
              <a:buNone/>
              <a:tabLst>
                <a:tab pos="987425" algn="l"/>
              </a:tabLst>
            </a:pPr>
            <a:r>
              <a:rPr lang="ja-JP" sz="1100" b="0" i="0" dirty="0" smtClean="0">
                <a:solidFill>
                  <a:srgbClr val="4D4D4D"/>
                </a:solidFill>
                <a:ea typeface="MS UI Gothic" pitchFamily="18" charset="0"/>
              </a:rPr>
              <a:t>WBC	白血球数</a:t>
            </a:r>
          </a:p>
          <a:p>
            <a:pPr marL="0" indent="0">
              <a:spcAft>
                <a:spcPts val="0"/>
              </a:spcAft>
              <a:buNone/>
              <a:tabLst>
                <a:tab pos="987425" algn="l"/>
              </a:tabLst>
            </a:pPr>
            <a:r>
              <a:rPr lang="ja-JP" sz="1100" b="0" i="0" dirty="0" smtClean="0">
                <a:solidFill>
                  <a:srgbClr val="4D4D4D"/>
                </a:solidFill>
                <a:ea typeface="MS UI Gothic" pitchFamily="18" charset="0"/>
              </a:rPr>
              <a:t>WHO	世界保健機関</a:t>
            </a:r>
          </a:p>
          <a:p>
            <a:pPr marL="0" indent="0">
              <a:spcAft>
                <a:spcPts val="0"/>
              </a:spcAft>
              <a:buNone/>
              <a:tabLst>
                <a:tab pos="987425" algn="l"/>
              </a:tabLst>
            </a:pPr>
            <a:r>
              <a:rPr lang="ja-JP" sz="1100" b="0" i="0" dirty="0" smtClean="0">
                <a:solidFill>
                  <a:srgbClr val="4D4D4D"/>
                </a:solidFill>
                <a:ea typeface="MS UI Gothic" pitchFamily="18" charset="0"/>
              </a:rPr>
              <a:t>WT	野生型</a:t>
            </a:r>
          </a:p>
          <a:p>
            <a:pPr marL="0" indent="0">
              <a:spcAft>
                <a:spcPts val="0"/>
              </a:spcAft>
              <a:buNone/>
              <a:tabLst>
                <a:tab pos="987425" algn="l"/>
              </a:tabLst>
            </a:pPr>
            <a:r>
              <a:rPr lang="ja-JP" sz="1100" b="0" i="0" dirty="0" smtClean="0">
                <a:solidFill>
                  <a:srgbClr val="4D4D4D"/>
                </a:solidFill>
                <a:ea typeface="MS UI Gothic" pitchFamily="18" charset="0"/>
              </a:rPr>
              <a:t>Xelox	オキサリプラチン/カペシタビン </a:t>
            </a:r>
          </a:p>
        </p:txBody>
      </p:sp>
    </p:spTree>
    <p:custDataLst>
      <p:tags r:id="rId1"/>
    </p:custDataLst>
    <p:extLst>
      <p:ext uri="{BB962C8B-B14F-4D97-AF65-F5344CB8AC3E}">
        <p14:creationId xmlns:p14="http://schemas.microsoft.com/office/powerpoint/2010/main" xmlns="" val="3490614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324261"/>
          </a:xfrm>
          <a:prstGeom prst="rect">
            <a:avLst/>
          </a:prstGeom>
          <a:noFill/>
        </p:spPr>
        <p:txBody>
          <a:bodyPr wrap="square" lIns="0" rtlCol="0">
            <a:spAutoFit/>
          </a:bodyPr>
          <a:lstStyle/>
          <a:p>
            <a:pPr>
              <a:spcAft>
                <a:spcPts val="300"/>
              </a:spcAft>
              <a:buClr>
                <a:srgbClr val="043882"/>
              </a:buClr>
            </a:pPr>
            <a:r>
              <a:rPr lang="ja-JP" sz="1600" b="1" i="0" dirty="0" smtClean="0">
                <a:solidFill>
                  <a:srgbClr val="4D4D4D"/>
                </a:solidFill>
                <a:ea typeface="MS UI Gothic" pitchFamily="18" charset="0"/>
              </a:rPr>
              <a:t>主な結果</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MSI高値の腫瘍では、MSI低値の腫瘍よりも、ネオ抗原量が多くなっていた(p&lt;2 x 10</a:t>
            </a:r>
            <a:r>
              <a:rPr lang="en-GB" sz="1600" baseline="30000" dirty="0" smtClean="0">
                <a:solidFill>
                  <a:srgbClr val="4D4D4D"/>
                </a:solidFill>
              </a:rPr>
              <a:t>–</a:t>
            </a:r>
            <a:r>
              <a:rPr lang="ja-JP" sz="1600" b="0" i="0" baseline="30000" dirty="0" smtClean="0">
                <a:solidFill>
                  <a:srgbClr val="4D4D4D"/>
                </a:solidFill>
                <a:ea typeface="MS UI Gothic" pitchFamily="18" charset="0"/>
              </a:rPr>
              <a:t>16</a:t>
            </a:r>
            <a:r>
              <a:rPr lang="ja-JP" sz="1600" b="0" i="0" dirty="0" smtClean="0">
                <a:solidFill>
                  <a:srgbClr val="4D4D4D"/>
                </a:solidFill>
                <a:ea typeface="MS UI Gothic" pitchFamily="18" charset="0"/>
              </a:rPr>
              <a:t>)</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腫瘍ネオ抗原量は、以下と有意な相関性を示した:</a:t>
            </a:r>
          </a:p>
          <a:p>
            <a:pPr marL="7429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原発性CRCにおけるリンパ球スコア(p=4.9 x 10</a:t>
            </a:r>
            <a:r>
              <a:rPr lang="en-GB" sz="1600" baseline="30000" dirty="0" smtClean="0">
                <a:solidFill>
                  <a:srgbClr val="4D4D4D"/>
                </a:solidFill>
              </a:rPr>
              <a:t>–</a:t>
            </a:r>
            <a:r>
              <a:rPr lang="ja-JP" sz="1600" b="0" i="0" baseline="30000" dirty="0" smtClean="0">
                <a:solidFill>
                  <a:srgbClr val="4D4D4D"/>
                </a:solidFill>
                <a:ea typeface="MS UI Gothic" pitchFamily="18" charset="0"/>
              </a:rPr>
              <a:t>9</a:t>
            </a:r>
            <a:r>
              <a:rPr lang="ja-JP" sz="1600" b="0" i="0" dirty="0" smtClean="0">
                <a:solidFill>
                  <a:srgbClr val="4D4D4D"/>
                </a:solidFill>
                <a:ea typeface="MS UI Gothic" pitchFamily="18" charset="0"/>
              </a:rPr>
              <a:t>)</a:t>
            </a:r>
          </a:p>
          <a:p>
            <a:pPr marL="7429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腫瘍浸潤リンパ球(p=1.6 x 10</a:t>
            </a:r>
            <a:r>
              <a:rPr lang="en-GB" sz="1600" baseline="30000" dirty="0">
                <a:solidFill>
                  <a:srgbClr val="4D4D4D"/>
                </a:solidFill>
              </a:rPr>
              <a:t> </a:t>
            </a:r>
            <a:r>
              <a:rPr lang="en-GB" sz="1600" baseline="30000" dirty="0" smtClean="0">
                <a:solidFill>
                  <a:srgbClr val="4D4D4D"/>
                </a:solidFill>
              </a:rPr>
              <a:t>–</a:t>
            </a:r>
            <a:r>
              <a:rPr lang="ja-JP" sz="1600" b="0" i="0" baseline="30000" dirty="0" smtClean="0">
                <a:solidFill>
                  <a:srgbClr val="4D4D4D"/>
                </a:solidFill>
                <a:ea typeface="MS UI Gothic" pitchFamily="18" charset="0"/>
              </a:rPr>
              <a:t>15</a:t>
            </a:r>
            <a:r>
              <a:rPr lang="ja-JP" sz="1600" b="0" i="0" dirty="0" smtClean="0">
                <a:solidFill>
                  <a:srgbClr val="4D4D4D"/>
                </a:solidFill>
                <a:ea typeface="MS UI Gothic" pitchFamily="18" charset="0"/>
              </a:rPr>
              <a:t>)</a:t>
            </a:r>
          </a:p>
          <a:p>
            <a:pPr marL="742950" lvl="1"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CD45RO</a:t>
            </a:r>
            <a:r>
              <a:rPr lang="ja-JP" altLang="en-US" sz="1600" dirty="0">
                <a:solidFill>
                  <a:srgbClr val="4D4D4D"/>
                </a:solidFill>
                <a:ea typeface="MS UI Gothic" pitchFamily="18" charset="0"/>
              </a:rPr>
              <a:t>陽性</a:t>
            </a:r>
            <a:r>
              <a:rPr lang="ja-JP" sz="1600" b="0" i="0" dirty="0" smtClean="0">
                <a:solidFill>
                  <a:srgbClr val="4D4D4D"/>
                </a:solidFill>
                <a:ea typeface="MS UI Gothic" pitchFamily="18" charset="0"/>
              </a:rPr>
              <a:t>T細胞サブセット(p=0.0003)</a:t>
            </a:r>
          </a:p>
          <a:p>
            <a:pPr marL="285750" indent="-285750">
              <a:spcAft>
                <a:spcPts val="300"/>
              </a:spcAft>
              <a:buClr>
                <a:srgbClr val="043882"/>
              </a:buClr>
              <a:buFont typeface="Arial" panose="020B0604020202020204" pitchFamily="34" charset="0"/>
              <a:buChar char="•"/>
            </a:pPr>
            <a:r>
              <a:rPr lang="ja-JP" sz="1600" b="0" i="0" dirty="0" smtClean="0">
                <a:solidFill>
                  <a:srgbClr val="4D4D4D"/>
                </a:solidFill>
                <a:ea typeface="MS UI Gothic" pitchFamily="18" charset="0"/>
              </a:rPr>
              <a:t>ネオ抗原量が高値の患者群では、ネオ抗原量が低値の患者群と比較して、CRC特異的なOS(p=0.014)およびOS(p=0.048)が有意に改善していた</a:t>
            </a:r>
          </a:p>
          <a:p>
            <a:pPr>
              <a:spcAft>
                <a:spcPts val="300"/>
              </a:spcAft>
              <a:buClr>
                <a:srgbClr val="043882"/>
              </a:buClr>
            </a:pPr>
            <a:endParaRPr lang="en-GB" sz="1600" dirty="0" smtClean="0">
              <a:solidFill>
                <a:srgbClr val="4D4D4D"/>
              </a:solidFill>
            </a:endParaRPr>
          </a:p>
          <a:p>
            <a:pPr>
              <a:spcBef>
                <a:spcPts val="600"/>
              </a:spcBef>
              <a:spcAft>
                <a:spcPts val="300"/>
              </a:spcAft>
              <a:buClr>
                <a:srgbClr val="043882"/>
              </a:buClr>
            </a:pPr>
            <a:r>
              <a:rPr lang="ja-JP" sz="1600" b="1" i="0" dirty="0" smtClean="0">
                <a:solidFill>
                  <a:srgbClr val="4D4D4D"/>
                </a:solidFill>
                <a:ea typeface="MS UI Gothic" pitchFamily="18" charset="0"/>
              </a:rPr>
              <a:t>結論</a:t>
            </a:r>
          </a:p>
          <a:p>
            <a:pPr marL="285750" indent="-285750">
              <a:spcAft>
                <a:spcPts val="300"/>
              </a:spcAft>
              <a:buClr>
                <a:srgbClr val="043882"/>
              </a:buClr>
              <a:buFont typeface="Arial" panose="020B0604020202020204" pitchFamily="34" charset="0"/>
              <a:buChar char="•"/>
            </a:pPr>
            <a:r>
              <a:rPr lang="ja-JP" sz="1600" b="1" i="0" dirty="0" smtClean="0">
                <a:solidFill>
                  <a:srgbClr val="4D4D4D"/>
                </a:solidFill>
                <a:ea typeface="MS UI Gothic" pitchFamily="18" charset="0"/>
              </a:rPr>
              <a:t>腫瘍ネオ抗原量は、CRC患者において、腫瘍浸潤リンパ球の増加と、メモリーT細胞の浸潤の予測因子になっている</a:t>
            </a:r>
          </a:p>
          <a:p>
            <a:pPr marL="742950" lvl="1" indent="-285750">
              <a:spcAft>
                <a:spcPts val="300"/>
              </a:spcAft>
              <a:buClr>
                <a:srgbClr val="043882"/>
              </a:buClr>
              <a:buFont typeface="Arial" panose="020B0604020202020204" pitchFamily="34" charset="0"/>
              <a:buChar char="•"/>
            </a:pPr>
            <a:r>
              <a:rPr lang="ja-JP" sz="1600" b="1" i="0" dirty="0" smtClean="0">
                <a:solidFill>
                  <a:srgbClr val="4D4D4D"/>
                </a:solidFill>
                <a:ea typeface="MS UI Gothic" pitchFamily="18" charset="0"/>
              </a:rPr>
              <a:t>CRC患者の生命予後と相関する、ゲノムレベルの新規の予測因子である</a:t>
            </a:r>
          </a:p>
          <a:p>
            <a:pPr marL="285750" indent="-285750">
              <a:spcAft>
                <a:spcPts val="300"/>
              </a:spcAft>
              <a:buClr>
                <a:srgbClr val="043882"/>
              </a:buClr>
              <a:buFont typeface="Arial" panose="020B0604020202020204" pitchFamily="34" charset="0"/>
              <a:buChar char="•"/>
            </a:pPr>
            <a:r>
              <a:rPr lang="ja-JP" sz="1600" b="1" i="0" dirty="0" smtClean="0">
                <a:solidFill>
                  <a:srgbClr val="4D4D4D"/>
                </a:solidFill>
                <a:ea typeface="MS UI Gothic" pitchFamily="18" charset="0"/>
              </a:rPr>
              <a:t>これらの所見は、腫瘍のゲノミクスと特定の免疫反応成分とを関連付けるものであり、そうした免疫反応成分を利用したCRC治療の実現に関して意義を有するものである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3505: 結腸直腸癌の特性の分子レベルの包括的解析により、免疫細胞浸潤と相関性を示すゲノムレベルの予測因子が明らかになる</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Giannakis M, et al</a:t>
            </a:r>
          </a:p>
        </p:txBody>
      </p:sp>
      <p:sp>
        <p:nvSpPr>
          <p:cNvPr id="9"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Giannakis et al. J Clin Oncol 2015; 33 (suppl): abstr 3505</a:t>
            </a:r>
          </a:p>
        </p:txBody>
      </p:sp>
    </p:spTree>
    <p:extLst>
      <p:ext uri="{BB962C8B-B14F-4D97-AF65-F5344CB8AC3E}">
        <p14:creationId xmlns:p14="http://schemas.microsoft.com/office/powerpoint/2010/main" xmlns="" val="1722000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924425"/>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ペムブロリズマブによるPD1阻害の有効性を、ミスマッチ修復(MMR)欠損腫瘍を有するCRC患者および非CRC患者間で比較を行って明らかにすること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ja-JP" sz="1600" b="0" i="0" dirty="0" smtClean="0">
                <a:solidFill>
                  <a:srgbClr val="4D4D4D"/>
                </a:solidFill>
                <a:ea typeface="MS UI Gothic" pitchFamily="18" charset="0"/>
              </a:rPr>
              <a:t>ミスマッチ修復欠損の有無は、マイクロサテライト不安定性を確認する標準的なPCRを用いて判定された</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LBA100: ミスマッチ修復欠損のある腫瘍におけるPD-1阻害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 DT,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Le et al. J Clin Oncol 2015; 33 (suppl): abstr LBA100</a:t>
            </a:r>
          </a:p>
        </p:txBody>
      </p:sp>
      <p:sp>
        <p:nvSpPr>
          <p:cNvPr id="25" name="Oval 14"/>
          <p:cNvSpPr>
            <a:spLocks noChangeArrowheads="1"/>
          </p:cNvSpPr>
          <p:nvPr/>
        </p:nvSpPr>
        <p:spPr bwMode="auto">
          <a:xfrm>
            <a:off x="3202722" y="330246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3489172" y="2701717"/>
            <a:ext cx="606094" cy="595399"/>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3482959" y="3898224"/>
            <a:ext cx="618521" cy="595398"/>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74955" y="424086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PD</a:t>
            </a:r>
          </a:p>
        </p:txBody>
      </p:sp>
      <p:sp>
        <p:nvSpPr>
          <p:cNvPr id="30" name="AutoShape 12"/>
          <p:cNvSpPr>
            <a:spLocks noChangeArrowheads="1"/>
          </p:cNvSpPr>
          <p:nvPr/>
        </p:nvSpPr>
        <p:spPr bwMode="auto">
          <a:xfrm>
            <a:off x="8174955" y="24320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PD</a:t>
            </a:r>
          </a:p>
        </p:txBody>
      </p:sp>
      <p:cxnSp>
        <p:nvCxnSpPr>
          <p:cNvPr id="32" name="AutoShape 19"/>
          <p:cNvCxnSpPr>
            <a:cxnSpLocks noChangeShapeType="1"/>
          </p:cNvCxnSpPr>
          <p:nvPr/>
        </p:nvCxnSpPr>
        <p:spPr bwMode="auto">
          <a:xfrm flipV="1">
            <a:off x="2103270" y="3594563"/>
            <a:ext cx="1099452" cy="551"/>
          </a:xfrm>
          <a:prstGeom prst="straightConnector1">
            <a:avLst/>
          </a:prstGeom>
          <a:noFill/>
          <a:ln w="57150">
            <a:solidFill>
              <a:schemeClr val="bg2">
                <a:lumMod val="60000"/>
                <a:lumOff val="40000"/>
              </a:schemeClr>
            </a:solidFill>
            <a:round/>
            <a:headEnd/>
            <a:tailEnd type="triangle" w="med" len="med"/>
          </a:ln>
        </p:spPr>
      </p:cxnSp>
      <p:cxnSp>
        <p:nvCxnSpPr>
          <p:cNvPr id="33" name="AutoShape 20"/>
          <p:cNvCxnSpPr>
            <a:cxnSpLocks noChangeShapeType="1"/>
          </p:cNvCxnSpPr>
          <p:nvPr/>
        </p:nvCxnSpPr>
        <p:spPr bwMode="auto">
          <a:xfrm>
            <a:off x="7600740" y="4505184"/>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4" name="AutoShape 21"/>
          <p:cNvCxnSpPr>
            <a:cxnSpLocks noChangeShapeType="1"/>
          </p:cNvCxnSpPr>
          <p:nvPr/>
        </p:nvCxnSpPr>
        <p:spPr bwMode="auto">
          <a:xfrm>
            <a:off x="7602320" y="2696369"/>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089918" y="4094816"/>
            <a:ext cx="3671509" cy="820736"/>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非CRC患者: ミスマッチ修復欠損あり</a:t>
            </a:r>
            <a:endParaRPr lang="en-US" altLang="ja-JP" sz="1600" b="1" i="0" dirty="0" smtClean="0">
              <a:solidFill>
                <a:srgbClr val="FFFFFF"/>
              </a:solidFill>
              <a:ea typeface="MS UI Gothic" pitchFamily="18" charset="0"/>
            </a:endParaRPr>
          </a:p>
          <a:p>
            <a:pPr algn="ctr" defTabSz="892175" eaLnBrk="0" hangingPunct="0"/>
            <a:r>
              <a:rPr lang="ja-JP" sz="1600" b="1" i="0" dirty="0" smtClean="0">
                <a:solidFill>
                  <a:srgbClr val="FFFFFF"/>
                </a:solidFill>
                <a:ea typeface="MS UI Gothic" pitchFamily="18" charset="0"/>
              </a:rPr>
              <a:t> </a:t>
            </a:r>
            <a:r>
              <a:rPr lang="ja-JP" sz="1600" b="0" i="0" dirty="0" smtClean="0">
                <a:solidFill>
                  <a:srgbClr val="FFFFFF"/>
                </a:solidFill>
                <a:ea typeface="MS UI Gothic" pitchFamily="18" charset="0"/>
              </a:rPr>
              <a:t>ペムブロリズマブ 10 mg/kg q2w</a:t>
            </a:r>
            <a:r>
              <a:rPr lang="en" sz="1600" dirty="0" smtClean="0"/>
              <a:t/>
            </a:r>
            <a:br>
              <a:rPr lang="en" sz="1600" dirty="0" smtClean="0"/>
            </a:br>
            <a:r>
              <a:rPr lang="ja-JP" sz="1600" b="0" i="0" dirty="0" smtClean="0">
                <a:solidFill>
                  <a:srgbClr val="FFFFFF"/>
                </a:solidFill>
                <a:ea typeface="MS UI Gothic" pitchFamily="18" charset="0"/>
              </a:rPr>
              <a:t>(n=25)</a:t>
            </a:r>
          </a:p>
        </p:txBody>
      </p:sp>
      <p:sp>
        <p:nvSpPr>
          <p:cNvPr id="37" name="AutoShape 8"/>
          <p:cNvSpPr>
            <a:spLocks noChangeArrowheads="1"/>
          </p:cNvSpPr>
          <p:nvPr/>
        </p:nvSpPr>
        <p:spPr bwMode="auto">
          <a:xfrm>
            <a:off x="4089919" y="2286000"/>
            <a:ext cx="367367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CRC: ミスマッチ修復欠損あり </a:t>
            </a:r>
            <a:r>
              <a:rPr lang="en-US" altLang="ja-JP" sz="1600" b="1" i="0" dirty="0" smtClean="0">
                <a:solidFill>
                  <a:srgbClr val="FFFFFF"/>
                </a:solidFill>
                <a:ea typeface="MS UI Gothic" pitchFamily="18" charset="0"/>
              </a:rPr>
              <a:t/>
            </a:r>
            <a:br>
              <a:rPr lang="en-US" altLang="ja-JP" sz="1600" b="1" i="0" dirty="0" smtClean="0">
                <a:solidFill>
                  <a:srgbClr val="FFFFFF"/>
                </a:solidFill>
                <a:ea typeface="MS UI Gothic" pitchFamily="18" charset="0"/>
              </a:rPr>
            </a:br>
            <a:r>
              <a:rPr lang="ja-JP" sz="1600" b="0" i="0" dirty="0" smtClean="0">
                <a:solidFill>
                  <a:srgbClr val="FFFFFF"/>
                </a:solidFill>
                <a:ea typeface="MS UI Gothic" pitchFamily="18" charset="0"/>
              </a:rPr>
              <a:t>ペムブロリズマブ 10 mg/kg q2w</a:t>
            </a:r>
            <a:r>
              <a:rPr lang="en" sz="1600" dirty="0" smtClean="0"/>
              <a:t/>
            </a:r>
            <a:br>
              <a:rPr lang="en" sz="1600" dirty="0" smtClean="0"/>
            </a:br>
            <a:r>
              <a:rPr lang="ja-JP" sz="1600" b="0" i="0" dirty="0" smtClean="0">
                <a:solidFill>
                  <a:srgbClr val="FFFFFF"/>
                </a:solidFill>
                <a:ea typeface="MS UI Gothic" pitchFamily="18" charset="0"/>
              </a:rPr>
              <a:t>(n=25)</a:t>
            </a:r>
          </a:p>
        </p:txBody>
      </p:sp>
      <p:sp>
        <p:nvSpPr>
          <p:cNvPr id="39" name="AutoShape 12"/>
          <p:cNvSpPr>
            <a:spLocks noChangeArrowheads="1"/>
          </p:cNvSpPr>
          <p:nvPr/>
        </p:nvSpPr>
        <p:spPr bwMode="auto">
          <a:xfrm>
            <a:off x="8174955" y="333024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PD</a:t>
            </a:r>
          </a:p>
        </p:txBody>
      </p:sp>
      <p:cxnSp>
        <p:nvCxnSpPr>
          <p:cNvPr id="40" name="AutoShape 21"/>
          <p:cNvCxnSpPr>
            <a:cxnSpLocks noChangeShapeType="1"/>
          </p:cNvCxnSpPr>
          <p:nvPr/>
        </p:nvCxnSpPr>
        <p:spPr bwMode="auto">
          <a:xfrm>
            <a:off x="7602320" y="3594563"/>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089919" y="3184195"/>
            <a:ext cx="3673676"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1" i="0" dirty="0" smtClean="0">
                <a:solidFill>
                  <a:srgbClr val="4D4D4D"/>
                </a:solidFill>
                <a:ea typeface="MS UI Gothic" pitchFamily="18" charset="0"/>
              </a:rPr>
              <a:t>CRC: ミスマッチ修復欠損なし </a:t>
            </a:r>
            <a:endParaRPr lang="en-US" altLang="ja-JP" sz="1600" b="1" i="0" dirty="0" smtClean="0">
              <a:solidFill>
                <a:srgbClr val="4D4D4D"/>
              </a:solidFill>
              <a:ea typeface="MS UI Gothic" pitchFamily="18" charset="0"/>
            </a:endParaRPr>
          </a:p>
          <a:p>
            <a:pPr algn="ctr" defTabSz="892175" eaLnBrk="0" hangingPunct="0"/>
            <a:r>
              <a:rPr lang="ja-JP" sz="1600" b="0" i="0" dirty="0" smtClean="0">
                <a:solidFill>
                  <a:srgbClr val="4D4D4D"/>
                </a:solidFill>
                <a:ea typeface="MS UI Gothic" pitchFamily="18" charset="0"/>
              </a:rPr>
              <a:t>ペムブロリズマブ 10 mg/kg q2w</a:t>
            </a:r>
            <a:r>
              <a:rPr lang="en" sz="1600" dirty="0" smtClean="0"/>
              <a:t/>
            </a:r>
            <a:br>
              <a:rPr lang="en" sz="1600" dirty="0" smtClean="0"/>
            </a:br>
            <a:r>
              <a:rPr lang="ja-JP" sz="1600" b="0" i="0" dirty="0" smtClean="0">
                <a:solidFill>
                  <a:srgbClr val="4D4D4D"/>
                </a:solidFill>
                <a:ea typeface="MS UI Gothic" pitchFamily="18" charset="0"/>
              </a:rPr>
              <a:t>(n=25)</a:t>
            </a:r>
          </a:p>
        </p:txBody>
      </p:sp>
      <p:cxnSp>
        <p:nvCxnSpPr>
          <p:cNvPr id="42" name="AutoShape 19"/>
          <p:cNvCxnSpPr>
            <a:cxnSpLocks noChangeShapeType="1"/>
            <a:endCxn id="41" idx="1"/>
          </p:cNvCxnSpPr>
          <p:nvPr/>
        </p:nvCxnSpPr>
        <p:spPr bwMode="auto">
          <a:xfrm flipV="1">
            <a:off x="3786317" y="3594564"/>
            <a:ext cx="303602" cy="552"/>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271423" y="4796598"/>
            <a:ext cx="4130676" cy="741007"/>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免疫関連PFS；奏効率</a:t>
            </a:r>
          </a:p>
        </p:txBody>
      </p:sp>
      <p:sp>
        <p:nvSpPr>
          <p:cNvPr id="48" name="AutoShape 9"/>
          <p:cNvSpPr>
            <a:spLocks noChangeArrowheads="1"/>
          </p:cNvSpPr>
          <p:nvPr/>
        </p:nvSpPr>
        <p:spPr bwMode="auto">
          <a:xfrm>
            <a:off x="174170" y="3261970"/>
            <a:ext cx="2729964" cy="656077"/>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043882"/>
                </a:solidFill>
                <a:ea typeface="MS UI Gothic" pitchFamily="18" charset="0"/>
              </a:rPr>
              <a:t>主要な患者選択基準</a:t>
            </a:r>
          </a:p>
          <a:p>
            <a:pPr marL="285750" indent="-285750" defTabSz="892175" eaLnBrk="0" hangingPunct="0">
              <a:spcAft>
                <a:spcPct val="30000"/>
              </a:spcAft>
              <a:buFont typeface="Arial" panose="020B0604020202020204" pitchFamily="34" charset="0"/>
              <a:buChar char="•"/>
            </a:pPr>
            <a:r>
              <a:rPr lang="ja-JP" sz="1600" b="0" i="0" dirty="0" smtClean="0">
                <a:solidFill>
                  <a:srgbClr val="043882"/>
                </a:solidFill>
                <a:ea typeface="MS UI Gothic" pitchFamily="18" charset="0"/>
              </a:rPr>
              <a:t>CRCまたは非CRC</a:t>
            </a:r>
          </a:p>
        </p:txBody>
      </p:sp>
    </p:spTree>
    <p:extLst>
      <p:ext uri="{BB962C8B-B14F-4D97-AF65-F5344CB8AC3E}">
        <p14:creationId xmlns:p14="http://schemas.microsoft.com/office/powerpoint/2010/main" xmlns="" val="3044285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LBA100: ミスマッチ修復欠損のある腫瘍におけるPD-1阻害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 DT,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Le et al. J Clin Oncol 2015; 33 (suppl): abstr LBA100</a:t>
            </a:r>
          </a:p>
        </p:txBody>
      </p:sp>
      <p:graphicFrame>
        <p:nvGraphicFramePr>
          <p:cNvPr id="3" name="Table 2"/>
          <p:cNvGraphicFramePr>
            <a:graphicFrameLocks noGrp="1"/>
          </p:cNvGraphicFramePr>
          <p:nvPr>
            <p:extLst>
              <p:ext uri="{D42A27DB-BD31-4B8C-83A1-F6EECF244321}">
                <p14:modId xmlns:p14="http://schemas.microsoft.com/office/powerpoint/2010/main" xmlns="" val="3256343075"/>
              </p:ext>
            </p:extLst>
          </p:nvPr>
        </p:nvGraphicFramePr>
        <p:xfrm>
          <a:off x="369888" y="1640840"/>
          <a:ext cx="8404224" cy="1259840"/>
        </p:xfrm>
        <a:graphic>
          <a:graphicData uri="http://schemas.openxmlformats.org/drawingml/2006/table">
            <a:tbl>
              <a:tblPr firstRow="1" bandRow="1">
                <a:tableStyleId>{69012ECD-51FC-41F1-AA8D-1B2483CD663E}</a:tableStyleId>
              </a:tblPr>
              <a:tblGrid>
                <a:gridCol w="1535112"/>
                <a:gridCol w="2289704"/>
                <a:gridCol w="2289704"/>
                <a:gridCol w="2289704"/>
              </a:tblGrid>
              <a:tr h="370840">
                <a:tc>
                  <a:txBody>
                    <a:bodyPr/>
                    <a:lstStyle/>
                    <a:p>
                      <a:pPr algn="l"/>
                      <a:endParaRPr lang="en-GB" sz="1400" dirty="0"/>
                    </a:p>
                  </a:txBody>
                  <a:tcPr anchor="ctr"/>
                </a:tc>
                <a:tc>
                  <a:txBody>
                    <a:bodyPr/>
                    <a:lstStyle/>
                    <a:p>
                      <a:pPr algn="ctr"/>
                      <a:r>
                        <a:rPr lang="ja-JP" sz="1400" b="1" i="0" dirty="0" smtClean="0">
                          <a:solidFill>
                            <a:srgbClr val="FFFFFF"/>
                          </a:solidFill>
                          <a:ea typeface="MS UI Gothic" pitchFamily="18" charset="0"/>
                        </a:rPr>
                        <a:t>MMR欠損のあるCRC</a:t>
                      </a:r>
                      <a:r>
                        <a:rPr lang="en-US" altLang="ja-JP" sz="1400" b="1" i="0" dirty="0" smtClean="0">
                          <a:solidFill>
                            <a:srgbClr val="FFFFFF"/>
                          </a:solidFill>
                          <a:ea typeface="MS UI Gothic" pitchFamily="18" charset="0"/>
                        </a:rPr>
                        <a:t/>
                      </a:r>
                      <a:br>
                        <a:rPr lang="en-US"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(n=13)</a:t>
                      </a:r>
                    </a:p>
                  </a:txBody>
                  <a:tcPr anchor="ctr"/>
                </a:tc>
                <a:tc>
                  <a:txBody>
                    <a:bodyPr/>
                    <a:lstStyle/>
                    <a:p>
                      <a:pPr algn="ctr"/>
                      <a:r>
                        <a:rPr lang="ja-JP" sz="1400" b="1" i="0" dirty="0" smtClean="0">
                          <a:solidFill>
                            <a:srgbClr val="FFFFFF"/>
                          </a:solidFill>
                          <a:ea typeface="MS UI Gothic" pitchFamily="18" charset="0"/>
                        </a:rPr>
                        <a:t>MMR欠損のないCRC</a:t>
                      </a:r>
                      <a:r>
                        <a:rPr lang="en-US" altLang="ja-JP" sz="1400" b="1" i="0" dirty="0" smtClean="0">
                          <a:solidFill>
                            <a:srgbClr val="FFFFFF"/>
                          </a:solidFill>
                          <a:ea typeface="MS UI Gothic" pitchFamily="18" charset="0"/>
                        </a:rPr>
                        <a:t/>
                      </a:r>
                      <a:br>
                        <a:rPr lang="en-US"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(n=25)</a:t>
                      </a:r>
                    </a:p>
                  </a:txBody>
                  <a:tcPr anchor="ctr"/>
                </a:tc>
                <a:tc>
                  <a:txBody>
                    <a:bodyPr/>
                    <a:lstStyle/>
                    <a:p>
                      <a:pPr algn="ctr"/>
                      <a:r>
                        <a:rPr lang="ja-JP" sz="1400" b="1" i="0" dirty="0" smtClean="0">
                          <a:solidFill>
                            <a:srgbClr val="FFFFFF"/>
                          </a:solidFill>
                          <a:ea typeface="MS UI Gothic" pitchFamily="18" charset="0"/>
                        </a:rPr>
                        <a:t>MMR欠損のある非CRC</a:t>
                      </a:r>
                      <a:r>
                        <a:rPr lang="en-US" altLang="ja-JP" sz="1400" b="1" i="0" dirty="0" smtClean="0">
                          <a:solidFill>
                            <a:srgbClr val="FFFFFF"/>
                          </a:solidFill>
                          <a:ea typeface="MS UI Gothic" pitchFamily="18" charset="0"/>
                        </a:rPr>
                        <a:t/>
                      </a:r>
                      <a:br>
                        <a:rPr lang="en-US" altLang="ja-JP" sz="1400" b="1" i="0" dirty="0" smtClean="0">
                          <a:solidFill>
                            <a:srgbClr val="FFFFFF"/>
                          </a:solidFill>
                          <a:ea typeface="MS UI Gothic" pitchFamily="18" charset="0"/>
                        </a:rPr>
                      </a:br>
                      <a:r>
                        <a:rPr lang="ja-JP" sz="1400" b="1" i="0" dirty="0" smtClean="0">
                          <a:solidFill>
                            <a:srgbClr val="FFFFFF"/>
                          </a:solidFill>
                          <a:ea typeface="MS UI Gothic" pitchFamily="18" charset="0"/>
                        </a:rPr>
                        <a:t>(n=10)</a:t>
                      </a:r>
                    </a:p>
                  </a:txBody>
                  <a:tcPr anchor="ctr"/>
                </a:tc>
              </a:tr>
              <a:tr h="370840">
                <a:tc>
                  <a:txBody>
                    <a:bodyPr/>
                    <a:lstStyle/>
                    <a:p>
                      <a:pPr algn="l"/>
                      <a:r>
                        <a:rPr lang="ja-JP" sz="1400" b="0" i="0" dirty="0" smtClean="0">
                          <a:solidFill>
                            <a:srgbClr val="4D4D4D"/>
                          </a:solidFill>
                          <a:ea typeface="MS UI Gothic" pitchFamily="18" charset="0"/>
                        </a:rPr>
                        <a:t>ORR、%</a:t>
                      </a:r>
                    </a:p>
                  </a:txBody>
                  <a:tcPr anchor="ctr"/>
                </a:tc>
                <a:tc>
                  <a:txBody>
                    <a:bodyPr/>
                    <a:lstStyle/>
                    <a:p>
                      <a:pPr algn="ctr"/>
                      <a:r>
                        <a:rPr lang="ja-JP" sz="1400" b="0" i="0" dirty="0" smtClean="0">
                          <a:solidFill>
                            <a:srgbClr val="4D4D4D"/>
                          </a:solidFill>
                          <a:ea typeface="MS UI Gothic" pitchFamily="18" charset="0"/>
                        </a:rPr>
                        <a:t>62</a:t>
                      </a:r>
                    </a:p>
                  </a:txBody>
                  <a:tcPr anchor="ctr"/>
                </a:tc>
                <a:tc>
                  <a:txBody>
                    <a:bodyPr/>
                    <a:lstStyle/>
                    <a:p>
                      <a:pPr algn="ctr"/>
                      <a:r>
                        <a:rPr lang="ja-JP" sz="1400" b="0" i="0" dirty="0" smtClean="0">
                          <a:solidFill>
                            <a:srgbClr val="4D4D4D"/>
                          </a:solidFill>
                          <a:ea typeface="MS UI Gothic" pitchFamily="18" charset="0"/>
                        </a:rPr>
                        <a:t>0</a:t>
                      </a:r>
                    </a:p>
                  </a:txBody>
                  <a:tcPr anchor="ctr"/>
                </a:tc>
                <a:tc>
                  <a:txBody>
                    <a:bodyPr/>
                    <a:lstStyle/>
                    <a:p>
                      <a:pPr algn="ctr"/>
                      <a:r>
                        <a:rPr lang="ja-JP" sz="1400" b="0" i="0" dirty="0" smtClean="0">
                          <a:solidFill>
                            <a:srgbClr val="4D4D4D"/>
                          </a:solidFill>
                          <a:ea typeface="MS UI Gothic" pitchFamily="18" charset="0"/>
                        </a:rPr>
                        <a:t>60</a:t>
                      </a:r>
                    </a:p>
                  </a:txBody>
                  <a:tcPr anchor="ctr"/>
                </a:tc>
              </a:tr>
              <a:tr h="370840">
                <a:tc>
                  <a:txBody>
                    <a:bodyPr/>
                    <a:lstStyle/>
                    <a:p>
                      <a:pPr algn="l"/>
                      <a:r>
                        <a:rPr lang="ja-JP" sz="1400" b="0" i="0" dirty="0" smtClean="0">
                          <a:solidFill>
                            <a:srgbClr val="4D4D4D"/>
                          </a:solidFill>
                          <a:ea typeface="MS UI Gothic" pitchFamily="18" charset="0"/>
                        </a:rPr>
                        <a:t>DCR、%</a:t>
                      </a:r>
                    </a:p>
                  </a:txBody>
                  <a:tcPr anchor="ctr"/>
                </a:tc>
                <a:tc>
                  <a:txBody>
                    <a:bodyPr/>
                    <a:lstStyle/>
                    <a:p>
                      <a:pPr algn="ctr"/>
                      <a:r>
                        <a:rPr lang="ja-JP" sz="1400" b="0" i="0" dirty="0" smtClean="0">
                          <a:solidFill>
                            <a:srgbClr val="4D4D4D"/>
                          </a:solidFill>
                          <a:ea typeface="MS UI Gothic" pitchFamily="18" charset="0"/>
                        </a:rPr>
                        <a:t>92</a:t>
                      </a:r>
                    </a:p>
                  </a:txBody>
                  <a:tcPr anchor="ctr"/>
                </a:tc>
                <a:tc>
                  <a:txBody>
                    <a:bodyPr/>
                    <a:lstStyle/>
                    <a:p>
                      <a:pPr algn="ctr"/>
                      <a:r>
                        <a:rPr lang="ja-JP" sz="1400" b="0" i="0" dirty="0" smtClean="0">
                          <a:solidFill>
                            <a:srgbClr val="4D4D4D"/>
                          </a:solidFill>
                          <a:ea typeface="MS UI Gothic" pitchFamily="18" charset="0"/>
                        </a:rPr>
                        <a:t>16</a:t>
                      </a:r>
                    </a:p>
                  </a:txBody>
                  <a:tcPr anchor="ctr"/>
                </a:tc>
                <a:tc>
                  <a:txBody>
                    <a:bodyPr/>
                    <a:lstStyle/>
                    <a:p>
                      <a:pPr algn="ctr"/>
                      <a:r>
                        <a:rPr lang="ja-JP" sz="1400" b="0" i="0" dirty="0" smtClean="0">
                          <a:solidFill>
                            <a:srgbClr val="4D4D4D"/>
                          </a:solidFill>
                          <a:ea typeface="MS UI Gothic" pitchFamily="18" charset="0"/>
                        </a:rPr>
                        <a:t>70</a:t>
                      </a:r>
                    </a:p>
                  </a:txBody>
                  <a:tcPr anchor="ctr"/>
                </a:tc>
              </a:tr>
            </a:tbl>
          </a:graphicData>
        </a:graphic>
      </p:graphicFrame>
      <p:grpSp>
        <p:nvGrpSpPr>
          <p:cNvPr id="11" name="Group 10"/>
          <p:cNvGrpSpPr/>
          <p:nvPr/>
        </p:nvGrpSpPr>
        <p:grpSpPr>
          <a:xfrm>
            <a:off x="1978671" y="3139522"/>
            <a:ext cx="5186659" cy="3058638"/>
            <a:chOff x="1947967" y="3028444"/>
            <a:chExt cx="5186659" cy="3058638"/>
          </a:xfrm>
        </p:grpSpPr>
        <p:sp>
          <p:nvSpPr>
            <p:cNvPr id="12" name="Rectangle 11"/>
            <p:cNvSpPr/>
            <p:nvPr/>
          </p:nvSpPr>
          <p:spPr>
            <a:xfrm>
              <a:off x="2882390" y="3849720"/>
              <a:ext cx="88089" cy="7423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3" name="Rectangle 12"/>
            <p:cNvSpPr/>
            <p:nvPr/>
          </p:nvSpPr>
          <p:spPr>
            <a:xfrm>
              <a:off x="2969337" y="3849720"/>
              <a:ext cx="88089" cy="7423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 name="Rectangle 13"/>
            <p:cNvSpPr/>
            <p:nvPr/>
          </p:nvSpPr>
          <p:spPr>
            <a:xfrm>
              <a:off x="3055151" y="3914365"/>
              <a:ext cx="88089" cy="6777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5" name="Rectangle 14"/>
            <p:cNvSpPr/>
            <p:nvPr/>
          </p:nvSpPr>
          <p:spPr>
            <a:xfrm>
              <a:off x="3141813" y="3987454"/>
              <a:ext cx="88089" cy="604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7" name="Rectangle 16"/>
            <p:cNvSpPr/>
            <p:nvPr/>
          </p:nvSpPr>
          <p:spPr>
            <a:xfrm>
              <a:off x="3204684" y="4039352"/>
              <a:ext cx="88089" cy="552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8" name="Rectangle 17"/>
            <p:cNvSpPr/>
            <p:nvPr/>
          </p:nvSpPr>
          <p:spPr>
            <a:xfrm>
              <a:off x="3288011" y="4075071"/>
              <a:ext cx="88089" cy="517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9" name="Rectangle 18"/>
            <p:cNvSpPr/>
            <p:nvPr/>
          </p:nvSpPr>
          <p:spPr>
            <a:xfrm>
              <a:off x="3370633" y="4115552"/>
              <a:ext cx="88089" cy="476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0" name="Rectangle 19"/>
            <p:cNvSpPr/>
            <p:nvPr/>
          </p:nvSpPr>
          <p:spPr>
            <a:xfrm>
              <a:off x="3457074" y="4124082"/>
              <a:ext cx="88089" cy="4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1" name="Rectangle 20"/>
            <p:cNvSpPr/>
            <p:nvPr/>
          </p:nvSpPr>
          <p:spPr>
            <a:xfrm>
              <a:off x="3545896" y="4219011"/>
              <a:ext cx="88089" cy="3730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2" name="Rectangle 21"/>
            <p:cNvSpPr/>
            <p:nvPr/>
          </p:nvSpPr>
          <p:spPr>
            <a:xfrm>
              <a:off x="3634782" y="4268443"/>
              <a:ext cx="88089" cy="3236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3" name="Rectangle 22"/>
            <p:cNvSpPr/>
            <p:nvPr/>
          </p:nvSpPr>
          <p:spPr>
            <a:xfrm>
              <a:off x="3723188" y="4331686"/>
              <a:ext cx="88089" cy="2603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4" name="Rectangle 23"/>
            <p:cNvSpPr/>
            <p:nvPr/>
          </p:nvSpPr>
          <p:spPr>
            <a:xfrm>
              <a:off x="3809213" y="4359078"/>
              <a:ext cx="88089" cy="2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5" name="Rectangle 24"/>
            <p:cNvSpPr/>
            <p:nvPr/>
          </p:nvSpPr>
          <p:spPr>
            <a:xfrm>
              <a:off x="3897302" y="4359078"/>
              <a:ext cx="88089" cy="2330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3973486" y="4407436"/>
              <a:ext cx="88089" cy="1846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7" name="Rectangle 26"/>
            <p:cNvSpPr/>
            <p:nvPr/>
          </p:nvSpPr>
          <p:spPr>
            <a:xfrm>
              <a:off x="4061575" y="4475020"/>
              <a:ext cx="88089" cy="11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9" name="Rectangle 28"/>
            <p:cNvSpPr/>
            <p:nvPr/>
          </p:nvSpPr>
          <p:spPr>
            <a:xfrm>
              <a:off x="4145177" y="4489306"/>
              <a:ext cx="97708" cy="102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p:nvPr/>
          </p:nvSpPr>
          <p:spPr>
            <a:xfrm>
              <a:off x="4242885" y="4508191"/>
              <a:ext cx="88089" cy="838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1" name="Rectangle 30"/>
            <p:cNvSpPr/>
            <p:nvPr/>
          </p:nvSpPr>
          <p:spPr>
            <a:xfrm>
              <a:off x="4332192" y="4516495"/>
              <a:ext cx="88089" cy="755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2" name="Rectangle 31"/>
            <p:cNvSpPr/>
            <p:nvPr/>
          </p:nvSpPr>
          <p:spPr>
            <a:xfrm>
              <a:off x="4423966" y="4570482"/>
              <a:ext cx="180000" cy="2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3" name="Rectangle 32"/>
            <p:cNvSpPr/>
            <p:nvPr/>
          </p:nvSpPr>
          <p:spPr>
            <a:xfrm>
              <a:off x="4603966" y="4570660"/>
              <a:ext cx="88089" cy="2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4" name="Rectangle 33"/>
            <p:cNvSpPr/>
            <p:nvPr/>
          </p:nvSpPr>
          <p:spPr>
            <a:xfrm>
              <a:off x="4692055" y="4599510"/>
              <a:ext cx="88089" cy="62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 name="Rectangle 34"/>
            <p:cNvSpPr/>
            <p:nvPr/>
          </p:nvSpPr>
          <p:spPr>
            <a:xfrm>
              <a:off x="5562198" y="4599510"/>
              <a:ext cx="88089" cy="57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6" name="Rectangle 35"/>
            <p:cNvSpPr/>
            <p:nvPr/>
          </p:nvSpPr>
          <p:spPr>
            <a:xfrm>
              <a:off x="5914338" y="4599510"/>
              <a:ext cx="88089" cy="6977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7" name="Rectangle 36"/>
            <p:cNvSpPr/>
            <p:nvPr/>
          </p:nvSpPr>
          <p:spPr>
            <a:xfrm>
              <a:off x="6261268" y="4599510"/>
              <a:ext cx="88089" cy="979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9" name="Rectangle 38"/>
            <p:cNvSpPr/>
            <p:nvPr/>
          </p:nvSpPr>
          <p:spPr>
            <a:xfrm>
              <a:off x="6351082" y="4599510"/>
              <a:ext cx="88089" cy="9794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0" name="Rectangle 39"/>
            <p:cNvSpPr/>
            <p:nvPr/>
          </p:nvSpPr>
          <p:spPr>
            <a:xfrm>
              <a:off x="6438391" y="4599510"/>
              <a:ext cx="88089" cy="1279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1" name="Rectangle 40"/>
            <p:cNvSpPr/>
            <p:nvPr/>
          </p:nvSpPr>
          <p:spPr>
            <a:xfrm>
              <a:off x="6516320" y="4599510"/>
              <a:ext cx="88089" cy="1346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2" name="Rectangle 41"/>
            <p:cNvSpPr/>
            <p:nvPr/>
          </p:nvSpPr>
          <p:spPr>
            <a:xfrm>
              <a:off x="4780144" y="4599510"/>
              <a:ext cx="88089"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Rectangle 42"/>
            <p:cNvSpPr/>
            <p:nvPr/>
          </p:nvSpPr>
          <p:spPr>
            <a:xfrm>
              <a:off x="4868233" y="4599510"/>
              <a:ext cx="88089"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4" name="Rectangle 43"/>
            <p:cNvSpPr/>
            <p:nvPr/>
          </p:nvSpPr>
          <p:spPr>
            <a:xfrm>
              <a:off x="4956322" y="4599510"/>
              <a:ext cx="88089" cy="1601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5044411" y="4599510"/>
              <a:ext cx="88089" cy="16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5132500" y="4599510"/>
              <a:ext cx="88089" cy="16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5220885" y="4599510"/>
              <a:ext cx="88089" cy="207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5306889" y="4599510"/>
              <a:ext cx="88089" cy="2077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5389512" y="4599510"/>
              <a:ext cx="88089" cy="4669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5475220" y="4599510"/>
              <a:ext cx="88089" cy="507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5650287" y="4599510"/>
              <a:ext cx="88089" cy="5959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738376" y="4599510"/>
              <a:ext cx="88089"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826249" y="4599510"/>
              <a:ext cx="88089" cy="6398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5" name="Rectangle 54"/>
            <p:cNvSpPr/>
            <p:nvPr/>
          </p:nvSpPr>
          <p:spPr>
            <a:xfrm>
              <a:off x="6002427" y="4599510"/>
              <a:ext cx="88089" cy="6953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6090516" y="4599510"/>
              <a:ext cx="88089" cy="729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6178645" y="4599510"/>
              <a:ext cx="88089" cy="921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TextBox 57"/>
            <p:cNvSpPr txBox="1"/>
            <p:nvPr/>
          </p:nvSpPr>
          <p:spPr>
            <a:xfrm rot="16200000">
              <a:off x="780821" y="4473388"/>
              <a:ext cx="2642070"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ベースライン時のSLDからの変化率（%）</a:t>
              </a:r>
            </a:p>
          </p:txBody>
        </p:sp>
        <p:sp>
          <p:nvSpPr>
            <p:cNvPr id="59" name="TextBox 58"/>
            <p:cNvSpPr txBox="1"/>
            <p:nvPr/>
          </p:nvSpPr>
          <p:spPr>
            <a:xfrm>
              <a:off x="2334196" y="3116009"/>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100</a:t>
              </a:r>
            </a:p>
          </p:txBody>
        </p:sp>
        <p:sp>
          <p:nvSpPr>
            <p:cNvPr id="60" name="TextBox 59"/>
            <p:cNvSpPr txBox="1"/>
            <p:nvPr/>
          </p:nvSpPr>
          <p:spPr>
            <a:xfrm>
              <a:off x="2448986" y="3767203"/>
              <a:ext cx="383438"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50</a:t>
              </a:r>
            </a:p>
          </p:txBody>
        </p:sp>
        <p:sp>
          <p:nvSpPr>
            <p:cNvPr id="61" name="TextBox 60"/>
            <p:cNvSpPr txBox="1"/>
            <p:nvPr/>
          </p:nvSpPr>
          <p:spPr>
            <a:xfrm>
              <a:off x="2563776" y="4454972"/>
              <a:ext cx="284052"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0</a:t>
              </a:r>
            </a:p>
          </p:txBody>
        </p:sp>
        <p:sp>
          <p:nvSpPr>
            <p:cNvPr id="62" name="TextBox 61"/>
            <p:cNvSpPr txBox="1"/>
            <p:nvPr/>
          </p:nvSpPr>
          <p:spPr>
            <a:xfrm>
              <a:off x="2380408" y="5098851"/>
              <a:ext cx="482824"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–50</a:t>
              </a:r>
            </a:p>
          </p:txBody>
        </p:sp>
        <p:sp>
          <p:nvSpPr>
            <p:cNvPr id="63" name="TextBox 62"/>
            <p:cNvSpPr txBox="1"/>
            <p:nvPr/>
          </p:nvSpPr>
          <p:spPr>
            <a:xfrm>
              <a:off x="2296425" y="5779305"/>
              <a:ext cx="582211" cy="307777"/>
            </a:xfrm>
            <a:prstGeom prst="rect">
              <a:avLst/>
            </a:prstGeom>
            <a:noFill/>
          </p:spPr>
          <p:txBody>
            <a:bodyPr wrap="none" rtlCol="0">
              <a:spAutoFit/>
            </a:bodyPr>
            <a:lstStyle/>
            <a:p>
              <a:pPr algn="r"/>
              <a:r>
                <a:rPr lang="ja-JP" sz="1400" b="1" i="0" dirty="0" smtClean="0">
                  <a:solidFill>
                    <a:srgbClr val="4D4D4D"/>
                  </a:solidFill>
                  <a:ea typeface="MS UI Gothic" pitchFamily="18" charset="0"/>
                </a:rPr>
                <a:t>–100</a:t>
              </a:r>
            </a:p>
          </p:txBody>
        </p:sp>
        <p:sp>
          <p:nvSpPr>
            <p:cNvPr id="64" name="TextBox 63"/>
            <p:cNvSpPr txBox="1"/>
            <p:nvPr/>
          </p:nvSpPr>
          <p:spPr>
            <a:xfrm>
              <a:off x="3883300" y="3028444"/>
              <a:ext cx="1383200" cy="307777"/>
            </a:xfrm>
            <a:prstGeom prst="rect">
              <a:avLst/>
            </a:prstGeom>
            <a:noFill/>
          </p:spPr>
          <p:txBody>
            <a:bodyPr wrap="none" rtlCol="0">
              <a:spAutoFit/>
            </a:bodyPr>
            <a:lstStyle/>
            <a:p>
              <a:pPr algn="ctr"/>
              <a:r>
                <a:rPr lang="ja-JP" sz="1400" b="1" i="0" dirty="0" smtClean="0">
                  <a:solidFill>
                    <a:srgbClr val="4D4D4D"/>
                  </a:solidFill>
                  <a:ea typeface="MS UI Gothic" pitchFamily="18" charset="0"/>
                </a:rPr>
                <a:t>標的病変</a:t>
              </a:r>
            </a:p>
          </p:txBody>
        </p:sp>
        <p:sp>
          <p:nvSpPr>
            <p:cNvPr id="65" name="Rectangle 64"/>
            <p:cNvSpPr/>
            <p:nvPr/>
          </p:nvSpPr>
          <p:spPr>
            <a:xfrm>
              <a:off x="4562170" y="3462111"/>
              <a:ext cx="180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6" name="Rectangle 65"/>
            <p:cNvSpPr/>
            <p:nvPr/>
          </p:nvSpPr>
          <p:spPr>
            <a:xfrm>
              <a:off x="4562170" y="3689661"/>
              <a:ext cx="180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7" name="Rectangle 66"/>
            <p:cNvSpPr/>
            <p:nvPr/>
          </p:nvSpPr>
          <p:spPr>
            <a:xfrm>
              <a:off x="4562170" y="3932650"/>
              <a:ext cx="180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8" name="TextBox 67"/>
            <p:cNvSpPr txBox="1"/>
            <p:nvPr/>
          </p:nvSpPr>
          <p:spPr>
            <a:xfrm>
              <a:off x="4853232" y="3399020"/>
              <a:ext cx="2281394" cy="738664"/>
            </a:xfrm>
            <a:prstGeom prst="rect">
              <a:avLst/>
            </a:prstGeom>
            <a:noFill/>
          </p:spPr>
          <p:txBody>
            <a:bodyPr wrap="none" rtlCol="0">
              <a:spAutoFit/>
            </a:bodyPr>
            <a:lstStyle/>
            <a:p>
              <a:r>
                <a:rPr lang="ja-JP" sz="1400" b="1" i="0" dirty="0" smtClean="0">
                  <a:solidFill>
                    <a:srgbClr val="4D4D4D"/>
                  </a:solidFill>
                  <a:ea typeface="MS UI Gothic" pitchFamily="18" charset="0"/>
                </a:rPr>
                <a:t>MMR欠損のないCRC</a:t>
              </a:r>
            </a:p>
            <a:p>
              <a:r>
                <a:rPr lang="ja-JP" sz="1400" b="1" i="0" dirty="0" smtClean="0">
                  <a:solidFill>
                    <a:srgbClr val="4D4D4D"/>
                  </a:solidFill>
                  <a:ea typeface="MS UI Gothic" pitchFamily="18" charset="0"/>
                </a:rPr>
                <a:t>MMR欠損のあるCRC</a:t>
              </a:r>
            </a:p>
            <a:p>
              <a:r>
                <a:rPr lang="ja-JP" sz="1400" b="1" i="0" dirty="0" smtClean="0">
                  <a:solidFill>
                    <a:srgbClr val="4D4D4D"/>
                  </a:solidFill>
                  <a:ea typeface="MS UI Gothic" pitchFamily="18" charset="0"/>
                </a:rPr>
                <a:t>MMR欠損のある非CRC</a:t>
              </a:r>
            </a:p>
          </p:txBody>
        </p:sp>
        <p:grpSp>
          <p:nvGrpSpPr>
            <p:cNvPr id="69" name="Group 68"/>
            <p:cNvGrpSpPr/>
            <p:nvPr/>
          </p:nvGrpSpPr>
          <p:grpSpPr>
            <a:xfrm>
              <a:off x="2810382" y="3263968"/>
              <a:ext cx="72008" cy="2668544"/>
              <a:chOff x="2810382" y="3263968"/>
              <a:chExt cx="72008" cy="2668544"/>
            </a:xfrm>
          </p:grpSpPr>
          <p:cxnSp>
            <p:nvCxnSpPr>
              <p:cNvPr id="73" name="Straight Connector 72"/>
              <p:cNvCxnSpPr/>
              <p:nvPr/>
            </p:nvCxnSpPr>
            <p:spPr>
              <a:xfrm>
                <a:off x="2882390" y="3268216"/>
                <a:ext cx="0" cy="2664296"/>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810382" y="5262922"/>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810382" y="5932505"/>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810382" y="3931221"/>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10382" y="3263968"/>
                <a:ext cx="72008" cy="0"/>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flipH="1">
              <a:off x="2787226" y="4586563"/>
              <a:ext cx="4037705" cy="1672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82389" y="4315859"/>
              <a:ext cx="396569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82389" y="5006077"/>
              <a:ext cx="3965697" cy="0"/>
            </a:xfrm>
            <a:prstGeom prst="line">
              <a:avLst/>
            </a:prstGeom>
            <a:ln w="19050">
              <a:solidFill>
                <a:schemeClr val="tx1">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93166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LBA100: ミスマッチ修復欠損のある腫瘍におけるPD-1阻害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 DT,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Le et al. J Clin Oncol 2015; 33 (suppl): abstr LBA100</a:t>
            </a:r>
          </a:p>
        </p:txBody>
      </p:sp>
      <p:grpSp>
        <p:nvGrpSpPr>
          <p:cNvPr id="18" name="Group 17"/>
          <p:cNvGrpSpPr>
            <a:grpSpLocks noChangeAspect="1"/>
          </p:cNvGrpSpPr>
          <p:nvPr/>
        </p:nvGrpSpPr>
        <p:grpSpPr>
          <a:xfrm>
            <a:off x="120936" y="1728150"/>
            <a:ext cx="8902129" cy="4215450"/>
            <a:chOff x="299919" y="1649426"/>
            <a:chExt cx="8223107" cy="3893910"/>
          </a:xfrm>
        </p:grpSpPr>
        <p:sp>
          <p:nvSpPr>
            <p:cNvPr id="19" name="TextBox 18"/>
            <p:cNvSpPr txBox="1"/>
            <p:nvPr/>
          </p:nvSpPr>
          <p:spPr>
            <a:xfrm>
              <a:off x="422714" y="2590800"/>
              <a:ext cx="406016" cy="2623383"/>
            </a:xfrm>
            <a:prstGeom prst="rect">
              <a:avLst/>
            </a:prstGeom>
            <a:noFill/>
          </p:spPr>
          <p:txBody>
            <a:bodyPr wrap="none" rtlCol="0">
              <a:spAutoFit/>
            </a:bodyPr>
            <a:lstStyle/>
            <a:p>
              <a:pPr algn="r">
                <a:lnSpc>
                  <a:spcPct val="248000"/>
                </a:lnSpc>
              </a:pPr>
              <a:r>
                <a:rPr lang="ja-JP" sz="1200" b="0" i="0" dirty="0" smtClean="0">
                  <a:solidFill>
                    <a:srgbClr val="4D4D4D"/>
                  </a:solidFill>
                  <a:ea typeface="MS UI Gothic" pitchFamily="18" charset="0"/>
                </a:rPr>
                <a:t>100</a:t>
              </a:r>
            </a:p>
            <a:p>
              <a:pPr algn="r">
                <a:lnSpc>
                  <a:spcPct val="248000"/>
                </a:lnSpc>
              </a:pPr>
              <a:r>
                <a:rPr lang="ja-JP" sz="1200" b="0" i="0" dirty="0" smtClean="0">
                  <a:solidFill>
                    <a:srgbClr val="4D4D4D"/>
                  </a:solidFill>
                  <a:ea typeface="MS UI Gothic" pitchFamily="18" charset="0"/>
                </a:rPr>
                <a:t>80</a:t>
              </a:r>
            </a:p>
            <a:p>
              <a:pPr algn="r">
                <a:lnSpc>
                  <a:spcPct val="248000"/>
                </a:lnSpc>
              </a:pPr>
              <a:r>
                <a:rPr lang="ja-JP" sz="1200" b="0" i="0" dirty="0" smtClean="0">
                  <a:solidFill>
                    <a:srgbClr val="4D4D4D"/>
                  </a:solidFill>
                  <a:ea typeface="MS UI Gothic" pitchFamily="18" charset="0"/>
                </a:rPr>
                <a:t>60</a:t>
              </a:r>
            </a:p>
            <a:p>
              <a:pPr algn="r">
                <a:lnSpc>
                  <a:spcPct val="248000"/>
                </a:lnSpc>
              </a:pPr>
              <a:r>
                <a:rPr lang="ja-JP" sz="1200" b="0" i="0" dirty="0" smtClean="0">
                  <a:solidFill>
                    <a:srgbClr val="4D4D4D"/>
                  </a:solidFill>
                  <a:ea typeface="MS UI Gothic" pitchFamily="18" charset="0"/>
                </a:rPr>
                <a:t>40</a:t>
              </a:r>
            </a:p>
            <a:p>
              <a:pPr algn="r">
                <a:lnSpc>
                  <a:spcPct val="248000"/>
                </a:lnSpc>
              </a:pPr>
              <a:r>
                <a:rPr lang="ja-JP" sz="1200" b="0" i="0" dirty="0" smtClean="0">
                  <a:solidFill>
                    <a:srgbClr val="4D4D4D"/>
                  </a:solidFill>
                  <a:ea typeface="MS UI Gothic" pitchFamily="18" charset="0"/>
                </a:rPr>
                <a:t>20</a:t>
              </a:r>
            </a:p>
            <a:p>
              <a:pPr algn="r">
                <a:lnSpc>
                  <a:spcPct val="248000"/>
                </a:lnSpc>
              </a:pPr>
              <a:r>
                <a:rPr lang="ja-JP" sz="1200" b="0" i="0" dirty="0" smtClean="0">
                  <a:solidFill>
                    <a:srgbClr val="4D4D4D"/>
                  </a:solidFill>
                  <a:ea typeface="MS UI Gothic" pitchFamily="18" charset="0"/>
                </a:rPr>
                <a:t>0</a:t>
              </a:r>
            </a:p>
          </p:txBody>
        </p:sp>
        <p:grpSp>
          <p:nvGrpSpPr>
            <p:cNvPr id="21" name="Group 20"/>
            <p:cNvGrpSpPr/>
            <p:nvPr/>
          </p:nvGrpSpPr>
          <p:grpSpPr>
            <a:xfrm>
              <a:off x="299919" y="2876424"/>
              <a:ext cx="3943156" cy="2666912"/>
              <a:chOff x="299919" y="2881964"/>
              <a:chExt cx="3943156" cy="2666912"/>
            </a:xfrm>
          </p:grpSpPr>
          <p:grpSp>
            <p:nvGrpSpPr>
              <p:cNvPr id="87" name="Group 86"/>
              <p:cNvGrpSpPr/>
              <p:nvPr/>
            </p:nvGrpSpPr>
            <p:grpSpPr>
              <a:xfrm>
                <a:off x="800698" y="2881964"/>
                <a:ext cx="3263786" cy="2204098"/>
                <a:chOff x="836615" y="2448719"/>
                <a:chExt cx="3906738" cy="2171700"/>
              </a:xfrm>
            </p:grpSpPr>
            <p:sp>
              <p:nvSpPr>
                <p:cNvPr id="95" name="Freeform 9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88" name="TextBox 87"/>
              <p:cNvSpPr txBox="1"/>
              <p:nvPr/>
            </p:nvSpPr>
            <p:spPr>
              <a:xfrm rot="16200000">
                <a:off x="-199737" y="3804863"/>
                <a:ext cx="127631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89" name="TextBox 88"/>
              <p:cNvSpPr txBox="1"/>
              <p:nvPr/>
            </p:nvSpPr>
            <p:spPr>
              <a:xfrm>
                <a:off x="2124997" y="5271877"/>
                <a:ext cx="116961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90" name="Rectangle 89"/>
              <p:cNvSpPr/>
              <p:nvPr/>
            </p:nvSpPr>
            <p:spPr>
              <a:xfrm>
                <a:off x="754972"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0</a:t>
                </a:r>
              </a:p>
            </p:txBody>
          </p:sp>
          <p:sp>
            <p:nvSpPr>
              <p:cNvPr id="91" name="Rectangle 90"/>
              <p:cNvSpPr/>
              <p:nvPr/>
            </p:nvSpPr>
            <p:spPr>
              <a:xfrm>
                <a:off x="1543951"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5</a:t>
                </a:r>
              </a:p>
            </p:txBody>
          </p:sp>
          <p:sp>
            <p:nvSpPr>
              <p:cNvPr id="92" name="Rectangle 91"/>
              <p:cNvSpPr/>
              <p:nvPr/>
            </p:nvSpPr>
            <p:spPr>
              <a:xfrm>
                <a:off x="229032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10</a:t>
                </a:r>
              </a:p>
            </p:txBody>
          </p:sp>
          <p:sp>
            <p:nvSpPr>
              <p:cNvPr id="93" name="Rectangle 92"/>
              <p:cNvSpPr/>
              <p:nvPr/>
            </p:nvSpPr>
            <p:spPr>
              <a:xfrm>
                <a:off x="3092818"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15</a:t>
                </a:r>
              </a:p>
            </p:txBody>
          </p:sp>
          <p:sp>
            <p:nvSpPr>
              <p:cNvPr id="94" name="Rectangle 93"/>
              <p:cNvSpPr/>
              <p:nvPr/>
            </p:nvSpPr>
            <p:spPr>
              <a:xfrm>
                <a:off x="388849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20</a:t>
                </a:r>
              </a:p>
            </p:txBody>
          </p:sp>
        </p:grpSp>
        <p:grpSp>
          <p:nvGrpSpPr>
            <p:cNvPr id="22" name="Group 21"/>
            <p:cNvGrpSpPr/>
            <p:nvPr/>
          </p:nvGrpSpPr>
          <p:grpSpPr>
            <a:xfrm>
              <a:off x="4451661" y="2876424"/>
              <a:ext cx="3943156" cy="2666912"/>
              <a:chOff x="299919" y="2881964"/>
              <a:chExt cx="3943156" cy="2666912"/>
            </a:xfrm>
          </p:grpSpPr>
          <p:grpSp>
            <p:nvGrpSpPr>
              <p:cNvPr id="67" name="Group 66"/>
              <p:cNvGrpSpPr/>
              <p:nvPr/>
            </p:nvGrpSpPr>
            <p:grpSpPr>
              <a:xfrm>
                <a:off x="800698" y="2881964"/>
                <a:ext cx="3263786" cy="2204098"/>
                <a:chOff x="836615" y="2448719"/>
                <a:chExt cx="3906738" cy="2171700"/>
              </a:xfrm>
            </p:grpSpPr>
            <p:sp>
              <p:nvSpPr>
                <p:cNvPr id="75" name="Freeform 7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68" name="TextBox 67"/>
              <p:cNvSpPr txBox="1"/>
              <p:nvPr/>
            </p:nvSpPr>
            <p:spPr>
              <a:xfrm rot="16200000">
                <a:off x="-199737" y="3804863"/>
                <a:ext cx="127631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69" name="TextBox 68"/>
              <p:cNvSpPr txBox="1"/>
              <p:nvPr/>
            </p:nvSpPr>
            <p:spPr>
              <a:xfrm>
                <a:off x="2124997" y="5271877"/>
                <a:ext cx="116961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70" name="Rectangle 69"/>
              <p:cNvSpPr/>
              <p:nvPr/>
            </p:nvSpPr>
            <p:spPr>
              <a:xfrm>
                <a:off x="754972"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0</a:t>
                </a:r>
              </a:p>
            </p:txBody>
          </p:sp>
          <p:sp>
            <p:nvSpPr>
              <p:cNvPr id="71" name="Rectangle 70"/>
              <p:cNvSpPr/>
              <p:nvPr/>
            </p:nvSpPr>
            <p:spPr>
              <a:xfrm>
                <a:off x="1543951"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5</a:t>
                </a:r>
              </a:p>
            </p:txBody>
          </p:sp>
          <p:sp>
            <p:nvSpPr>
              <p:cNvPr id="72" name="Rectangle 71"/>
              <p:cNvSpPr/>
              <p:nvPr/>
            </p:nvSpPr>
            <p:spPr>
              <a:xfrm>
                <a:off x="229032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10</a:t>
                </a:r>
              </a:p>
            </p:txBody>
          </p:sp>
          <p:sp>
            <p:nvSpPr>
              <p:cNvPr id="73" name="Rectangle 72"/>
              <p:cNvSpPr/>
              <p:nvPr/>
            </p:nvSpPr>
            <p:spPr>
              <a:xfrm>
                <a:off x="3092818"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15</a:t>
                </a:r>
              </a:p>
            </p:txBody>
          </p:sp>
          <p:sp>
            <p:nvSpPr>
              <p:cNvPr id="74" name="Rectangle 73"/>
              <p:cNvSpPr/>
              <p:nvPr/>
            </p:nvSpPr>
            <p:spPr>
              <a:xfrm>
                <a:off x="388849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20</a:t>
                </a:r>
              </a:p>
            </p:txBody>
          </p:sp>
        </p:grpSp>
        <p:sp>
          <p:nvSpPr>
            <p:cNvPr id="23" name="TextBox 22"/>
            <p:cNvSpPr txBox="1"/>
            <p:nvPr/>
          </p:nvSpPr>
          <p:spPr>
            <a:xfrm>
              <a:off x="4585958" y="2566098"/>
              <a:ext cx="406016" cy="2550058"/>
            </a:xfrm>
            <a:prstGeom prst="rect">
              <a:avLst/>
            </a:prstGeom>
            <a:noFill/>
          </p:spPr>
          <p:txBody>
            <a:bodyPr wrap="none" rtlCol="0">
              <a:spAutoFit/>
            </a:bodyPr>
            <a:lstStyle/>
            <a:p>
              <a:pPr algn="r">
                <a:lnSpc>
                  <a:spcPct val="249000"/>
                </a:lnSpc>
              </a:pPr>
              <a:r>
                <a:rPr lang="ja-JP" sz="1200" b="0" i="0" dirty="0" smtClean="0">
                  <a:solidFill>
                    <a:srgbClr val="4D4D4D"/>
                  </a:solidFill>
                  <a:ea typeface="MS UI Gothic" pitchFamily="18" charset="0"/>
                </a:rPr>
                <a:t>100</a:t>
              </a:r>
            </a:p>
            <a:p>
              <a:pPr algn="r">
                <a:lnSpc>
                  <a:spcPct val="249000"/>
                </a:lnSpc>
              </a:pPr>
              <a:r>
                <a:rPr lang="ja-JP" sz="1200" b="0" i="0" dirty="0" smtClean="0">
                  <a:solidFill>
                    <a:srgbClr val="4D4D4D"/>
                  </a:solidFill>
                  <a:ea typeface="MS UI Gothic" pitchFamily="18" charset="0"/>
                </a:rPr>
                <a:t>80</a:t>
              </a:r>
            </a:p>
            <a:p>
              <a:pPr algn="r">
                <a:lnSpc>
                  <a:spcPct val="249000"/>
                </a:lnSpc>
              </a:pPr>
              <a:r>
                <a:rPr lang="ja-JP" sz="1200" b="0" i="0" dirty="0" smtClean="0">
                  <a:solidFill>
                    <a:srgbClr val="4D4D4D"/>
                  </a:solidFill>
                  <a:ea typeface="MS UI Gothic" pitchFamily="18" charset="0"/>
                </a:rPr>
                <a:t>60</a:t>
              </a:r>
            </a:p>
            <a:p>
              <a:pPr algn="r">
                <a:lnSpc>
                  <a:spcPct val="249000"/>
                </a:lnSpc>
              </a:pPr>
              <a:r>
                <a:rPr lang="ja-JP" sz="1200" b="0" i="0" dirty="0" smtClean="0">
                  <a:solidFill>
                    <a:srgbClr val="4D4D4D"/>
                  </a:solidFill>
                  <a:ea typeface="MS UI Gothic" pitchFamily="18" charset="0"/>
                </a:rPr>
                <a:t>40</a:t>
              </a:r>
            </a:p>
            <a:p>
              <a:pPr algn="r">
                <a:lnSpc>
                  <a:spcPct val="249000"/>
                </a:lnSpc>
              </a:pPr>
              <a:r>
                <a:rPr lang="ja-JP" sz="1200" b="0" i="0" dirty="0" smtClean="0">
                  <a:solidFill>
                    <a:srgbClr val="4D4D4D"/>
                  </a:solidFill>
                  <a:ea typeface="MS UI Gothic" pitchFamily="18" charset="0"/>
                </a:rPr>
                <a:t>20</a:t>
              </a:r>
            </a:p>
            <a:p>
              <a:pPr algn="r">
                <a:lnSpc>
                  <a:spcPct val="249000"/>
                </a:lnSpc>
              </a:pPr>
              <a:r>
                <a:rPr lang="ja-JP" sz="1200" b="0" i="0" dirty="0" smtClean="0">
                  <a:solidFill>
                    <a:srgbClr val="4D4D4D"/>
                  </a:solidFill>
                  <a:ea typeface="MS UI Gothic" pitchFamily="18" charset="0"/>
                </a:rPr>
                <a:t>0</a:t>
              </a:r>
            </a:p>
          </p:txBody>
        </p:sp>
        <p:sp>
          <p:nvSpPr>
            <p:cNvPr id="24" name="Freeform 2"/>
            <p:cNvSpPr>
              <a:spLocks/>
            </p:cNvSpPr>
            <p:nvPr/>
          </p:nvSpPr>
          <p:spPr bwMode="auto">
            <a:xfrm>
              <a:off x="889784" y="2876423"/>
              <a:ext cx="2463017" cy="682744"/>
            </a:xfrm>
            <a:custGeom>
              <a:avLst/>
              <a:gdLst>
                <a:gd name="T0" fmla="*/ 195 w 195"/>
                <a:gd name="T1" fmla="*/ 55 h 55"/>
                <a:gd name="T2" fmla="*/ 93 w 195"/>
                <a:gd name="T3" fmla="*/ 55 h 55"/>
                <a:gd name="T4" fmla="*/ 93 w 195"/>
                <a:gd name="T5" fmla="*/ 36 h 55"/>
                <a:gd name="T6" fmla="*/ 67 w 195"/>
                <a:gd name="T7" fmla="*/ 36 h 55"/>
                <a:gd name="T8" fmla="*/ 67 w 195"/>
                <a:gd name="T9" fmla="*/ 18 h 55"/>
                <a:gd name="T10" fmla="*/ 35 w 195"/>
                <a:gd name="T11" fmla="*/ 18 h 55"/>
                <a:gd name="T12" fmla="*/ 35 w 195"/>
                <a:gd name="T13" fmla="*/ 0 h 55"/>
                <a:gd name="T14" fmla="*/ 0 w 195"/>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55">
                  <a:moveTo>
                    <a:pt x="195" y="55"/>
                  </a:moveTo>
                  <a:lnTo>
                    <a:pt x="93" y="55"/>
                  </a:lnTo>
                  <a:lnTo>
                    <a:pt x="93" y="36"/>
                  </a:lnTo>
                  <a:lnTo>
                    <a:pt x="67" y="36"/>
                  </a:lnTo>
                  <a:lnTo>
                    <a:pt x="67" y="18"/>
                  </a:lnTo>
                  <a:lnTo>
                    <a:pt x="35" y="18"/>
                  </a:lnTo>
                  <a:lnTo>
                    <a:pt x="35"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Freeform 3"/>
            <p:cNvSpPr>
              <a:spLocks/>
            </p:cNvSpPr>
            <p:nvPr/>
          </p:nvSpPr>
          <p:spPr bwMode="auto">
            <a:xfrm>
              <a:off x="889784" y="2876423"/>
              <a:ext cx="1793582" cy="1067564"/>
            </a:xfrm>
            <a:custGeom>
              <a:avLst/>
              <a:gdLst>
                <a:gd name="T0" fmla="*/ 142 w 142"/>
                <a:gd name="T1" fmla="*/ 86 h 86"/>
                <a:gd name="T2" fmla="*/ 66 w 142"/>
                <a:gd name="T3" fmla="*/ 86 h 86"/>
                <a:gd name="T4" fmla="*/ 66 w 142"/>
                <a:gd name="T5" fmla="*/ 58 h 86"/>
                <a:gd name="T6" fmla="*/ 37 w 142"/>
                <a:gd name="T7" fmla="*/ 58 h 86"/>
                <a:gd name="T8" fmla="*/ 37 w 142"/>
                <a:gd name="T9" fmla="*/ 37 h 86"/>
                <a:gd name="T10" fmla="*/ 33 w 142"/>
                <a:gd name="T11" fmla="*/ 37 h 86"/>
                <a:gd name="T12" fmla="*/ 33 w 142"/>
                <a:gd name="T13" fmla="*/ 18 h 86"/>
                <a:gd name="T14" fmla="*/ 22 w 142"/>
                <a:gd name="T15" fmla="*/ 18 h 86"/>
                <a:gd name="T16" fmla="*/ 22 w 142"/>
                <a:gd name="T17" fmla="*/ 0 h 86"/>
                <a:gd name="T18" fmla="*/ 0 w 142"/>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6">
                  <a:moveTo>
                    <a:pt x="142" y="86"/>
                  </a:moveTo>
                  <a:lnTo>
                    <a:pt x="66" y="86"/>
                  </a:lnTo>
                  <a:lnTo>
                    <a:pt x="66" y="58"/>
                  </a:lnTo>
                  <a:lnTo>
                    <a:pt x="37" y="58"/>
                  </a:lnTo>
                  <a:lnTo>
                    <a:pt x="37" y="37"/>
                  </a:lnTo>
                  <a:lnTo>
                    <a:pt x="33" y="37"/>
                  </a:lnTo>
                  <a:lnTo>
                    <a:pt x="33" y="18"/>
                  </a:lnTo>
                  <a:lnTo>
                    <a:pt x="22" y="18"/>
                  </a:lnTo>
                  <a:lnTo>
                    <a:pt x="22" y="0"/>
                  </a:lnTo>
                  <a:lnTo>
                    <a:pt x="0" y="0"/>
                  </a:lnTo>
                </a:path>
              </a:pathLst>
            </a:custGeom>
            <a:solidFill>
              <a:srgbClr val="FFFFFF"/>
            </a:solidFill>
            <a:ln w="28575">
              <a:solidFill>
                <a:schemeClr val="accent1"/>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Freeform 4"/>
            <p:cNvSpPr>
              <a:spLocks/>
            </p:cNvSpPr>
            <p:nvPr/>
          </p:nvSpPr>
          <p:spPr bwMode="auto">
            <a:xfrm>
              <a:off x="905520" y="2876423"/>
              <a:ext cx="1263086" cy="2110301"/>
            </a:xfrm>
            <a:custGeom>
              <a:avLst/>
              <a:gdLst>
                <a:gd name="T0" fmla="*/ 100 w 100"/>
                <a:gd name="T1" fmla="*/ 170 h 170"/>
                <a:gd name="T2" fmla="*/ 100 w 100"/>
                <a:gd name="T3" fmla="*/ 142 h 170"/>
                <a:gd name="T4" fmla="*/ 35 w 100"/>
                <a:gd name="T5" fmla="*/ 142 h 170"/>
                <a:gd name="T6" fmla="*/ 35 w 100"/>
                <a:gd name="T7" fmla="*/ 138 h 170"/>
                <a:gd name="T8" fmla="*/ 33 w 100"/>
                <a:gd name="T9" fmla="*/ 138 h 170"/>
                <a:gd name="T10" fmla="*/ 33 w 100"/>
                <a:gd name="T11" fmla="*/ 134 h 170"/>
                <a:gd name="T12" fmla="*/ 33 w 100"/>
                <a:gd name="T13" fmla="*/ 98 h 170"/>
                <a:gd name="T14" fmla="*/ 29 w 100"/>
                <a:gd name="T15" fmla="*/ 98 h 170"/>
                <a:gd name="T16" fmla="*/ 29 w 100"/>
                <a:gd name="T17" fmla="*/ 92 h 170"/>
                <a:gd name="T18" fmla="*/ 27 w 100"/>
                <a:gd name="T19" fmla="*/ 92 h 170"/>
                <a:gd name="T20" fmla="*/ 27 w 100"/>
                <a:gd name="T21" fmla="*/ 84 h 170"/>
                <a:gd name="T22" fmla="*/ 27 w 100"/>
                <a:gd name="T23" fmla="*/ 71 h 170"/>
                <a:gd name="T24" fmla="*/ 24 w 100"/>
                <a:gd name="T25" fmla="*/ 71 h 170"/>
                <a:gd name="T26" fmla="*/ 24 w 100"/>
                <a:gd name="T27" fmla="*/ 64 h 170"/>
                <a:gd name="T28" fmla="*/ 21 w 100"/>
                <a:gd name="T29" fmla="*/ 64 h 170"/>
                <a:gd name="T30" fmla="*/ 21 w 100"/>
                <a:gd name="T31" fmla="*/ 57 h 170"/>
                <a:gd name="T32" fmla="*/ 18 w 100"/>
                <a:gd name="T33" fmla="*/ 57 h 170"/>
                <a:gd name="T34" fmla="*/ 18 w 100"/>
                <a:gd name="T35" fmla="*/ 49 h 170"/>
                <a:gd name="T36" fmla="*/ 16 w 100"/>
                <a:gd name="T37" fmla="*/ 49 h 170"/>
                <a:gd name="T38" fmla="*/ 16 w 100"/>
                <a:gd name="T39" fmla="*/ 35 h 170"/>
                <a:gd name="T40" fmla="*/ 14 w 100"/>
                <a:gd name="T41" fmla="*/ 35 h 170"/>
                <a:gd name="T42" fmla="*/ 14 w 100"/>
                <a:gd name="T43" fmla="*/ 27 h 170"/>
                <a:gd name="T44" fmla="*/ 10 w 100"/>
                <a:gd name="T45" fmla="*/ 27 h 170"/>
                <a:gd name="T46" fmla="*/ 10 w 100"/>
                <a:gd name="T47" fmla="*/ 21 h 170"/>
                <a:gd name="T48" fmla="*/ 8 w 100"/>
                <a:gd name="T49" fmla="*/ 21 h 170"/>
                <a:gd name="T50" fmla="*/ 8 w 100"/>
                <a:gd name="T51" fmla="*/ 14 h 170"/>
                <a:gd name="T52" fmla="*/ 5 w 100"/>
                <a:gd name="T53" fmla="*/ 14 h 170"/>
                <a:gd name="T54" fmla="*/ 5 w 100"/>
                <a:gd name="T55" fmla="*/ 7 h 170"/>
                <a:gd name="T56" fmla="*/ 0 w 100"/>
                <a:gd name="T57" fmla="*/ 7 h 170"/>
                <a:gd name="T58" fmla="*/ 0 w 100"/>
                <a:gd name="T5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170">
                  <a:moveTo>
                    <a:pt x="100" y="170"/>
                  </a:moveTo>
                  <a:lnTo>
                    <a:pt x="100" y="142"/>
                  </a:lnTo>
                  <a:lnTo>
                    <a:pt x="35" y="142"/>
                  </a:lnTo>
                  <a:lnTo>
                    <a:pt x="35" y="138"/>
                  </a:lnTo>
                  <a:lnTo>
                    <a:pt x="33" y="138"/>
                  </a:lnTo>
                  <a:lnTo>
                    <a:pt x="33" y="134"/>
                  </a:lnTo>
                  <a:lnTo>
                    <a:pt x="33" y="98"/>
                  </a:lnTo>
                  <a:lnTo>
                    <a:pt x="29" y="98"/>
                  </a:lnTo>
                  <a:lnTo>
                    <a:pt x="29" y="92"/>
                  </a:lnTo>
                  <a:lnTo>
                    <a:pt x="27" y="92"/>
                  </a:lnTo>
                  <a:lnTo>
                    <a:pt x="27" y="84"/>
                  </a:lnTo>
                  <a:lnTo>
                    <a:pt x="27" y="71"/>
                  </a:lnTo>
                  <a:lnTo>
                    <a:pt x="24" y="71"/>
                  </a:lnTo>
                  <a:cubicBezTo>
                    <a:pt x="24" y="71"/>
                    <a:pt x="23" y="64"/>
                    <a:pt x="24" y="64"/>
                  </a:cubicBezTo>
                  <a:cubicBezTo>
                    <a:pt x="25" y="64"/>
                    <a:pt x="21" y="64"/>
                    <a:pt x="21" y="64"/>
                  </a:cubicBezTo>
                  <a:lnTo>
                    <a:pt x="21" y="57"/>
                  </a:lnTo>
                  <a:lnTo>
                    <a:pt x="18" y="57"/>
                  </a:lnTo>
                  <a:lnTo>
                    <a:pt x="18" y="49"/>
                  </a:lnTo>
                  <a:lnTo>
                    <a:pt x="16" y="49"/>
                  </a:lnTo>
                  <a:lnTo>
                    <a:pt x="16" y="35"/>
                  </a:lnTo>
                  <a:lnTo>
                    <a:pt x="14" y="35"/>
                  </a:lnTo>
                  <a:lnTo>
                    <a:pt x="14" y="27"/>
                  </a:lnTo>
                  <a:lnTo>
                    <a:pt x="10" y="27"/>
                  </a:lnTo>
                  <a:lnTo>
                    <a:pt x="10" y="21"/>
                  </a:lnTo>
                  <a:lnTo>
                    <a:pt x="8" y="21"/>
                  </a:lnTo>
                  <a:lnTo>
                    <a:pt x="8" y="14"/>
                  </a:lnTo>
                  <a:lnTo>
                    <a:pt x="5" y="14"/>
                  </a:lnTo>
                  <a:lnTo>
                    <a:pt x="5" y="7"/>
                  </a:lnTo>
                  <a:lnTo>
                    <a:pt x="0" y="7"/>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nvGrpSpPr>
            <p:cNvPr id="27" name="Group 26"/>
            <p:cNvGrpSpPr/>
            <p:nvPr/>
          </p:nvGrpSpPr>
          <p:grpSpPr>
            <a:xfrm>
              <a:off x="1929890" y="2403449"/>
              <a:ext cx="2513752" cy="646331"/>
              <a:chOff x="5152167" y="-798691"/>
              <a:chExt cx="2513752" cy="646331"/>
            </a:xfrm>
          </p:grpSpPr>
          <p:sp>
            <p:nvSpPr>
              <p:cNvPr id="63" name="TextBox 62"/>
              <p:cNvSpPr txBox="1"/>
              <p:nvPr/>
            </p:nvSpPr>
            <p:spPr>
              <a:xfrm>
                <a:off x="5719552" y="-798691"/>
                <a:ext cx="1946367" cy="646331"/>
              </a:xfrm>
              <a:prstGeom prst="rect">
                <a:avLst/>
              </a:prstGeom>
              <a:noFill/>
            </p:spPr>
            <p:txBody>
              <a:bodyPr wrap="none" rtlCol="0">
                <a:spAutoFit/>
              </a:bodyPr>
              <a:lstStyle/>
              <a:p>
                <a:r>
                  <a:rPr lang="ja-JP" sz="1200" b="1" i="0" dirty="0" smtClean="0">
                    <a:solidFill>
                      <a:srgbClr val="4D4D4D"/>
                    </a:solidFill>
                    <a:ea typeface="MS UI Gothic" pitchFamily="18" charset="0"/>
                  </a:rPr>
                  <a:t>MMR欠損のないCRC</a:t>
                </a:r>
              </a:p>
              <a:p>
                <a:r>
                  <a:rPr lang="ja-JP" sz="1200" b="1" i="0" dirty="0" smtClean="0">
                    <a:solidFill>
                      <a:srgbClr val="4D4D4D"/>
                    </a:solidFill>
                    <a:ea typeface="MS UI Gothic" pitchFamily="18" charset="0"/>
                  </a:rPr>
                  <a:t>MMR欠損のあるCRC</a:t>
                </a:r>
              </a:p>
              <a:p>
                <a:r>
                  <a:rPr lang="ja-JP" sz="1200" b="1" i="0" dirty="0" smtClean="0">
                    <a:solidFill>
                      <a:srgbClr val="4D4D4D"/>
                    </a:solidFill>
                    <a:ea typeface="MS UI Gothic" pitchFamily="18" charset="0"/>
                  </a:rPr>
                  <a:t>MMR欠損のある非CRC</a:t>
                </a:r>
              </a:p>
            </p:txBody>
          </p:sp>
          <p:cxnSp>
            <p:nvCxnSpPr>
              <p:cNvPr id="64" name="Straight Connector 63"/>
              <p:cNvCxnSpPr/>
              <p:nvPr/>
            </p:nvCxnSpPr>
            <p:spPr>
              <a:xfrm>
                <a:off x="5152167" y="-649086"/>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5152167" y="-472794"/>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5152167" y="-296971"/>
                <a:ext cx="575293" cy="0"/>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28" name="Group 27"/>
            <p:cNvGrpSpPr/>
            <p:nvPr/>
          </p:nvGrpSpPr>
          <p:grpSpPr>
            <a:xfrm>
              <a:off x="6275373" y="2450748"/>
              <a:ext cx="2247653" cy="461665"/>
              <a:chOff x="4685934" y="-751392"/>
              <a:chExt cx="2247653" cy="461665"/>
            </a:xfrm>
          </p:grpSpPr>
          <p:sp>
            <p:nvSpPr>
              <p:cNvPr id="60" name="TextBox 59"/>
              <p:cNvSpPr txBox="1"/>
              <p:nvPr/>
            </p:nvSpPr>
            <p:spPr>
              <a:xfrm>
                <a:off x="5253319" y="-751392"/>
                <a:ext cx="1680268" cy="461665"/>
              </a:xfrm>
              <a:prstGeom prst="rect">
                <a:avLst/>
              </a:prstGeom>
              <a:noFill/>
            </p:spPr>
            <p:txBody>
              <a:bodyPr wrap="none" rtlCol="0">
                <a:spAutoFit/>
              </a:bodyPr>
              <a:lstStyle/>
              <a:p>
                <a:r>
                  <a:rPr lang="ja-JP" sz="1200" b="1" i="0" dirty="0" smtClean="0">
                    <a:solidFill>
                      <a:srgbClr val="4D4D4D"/>
                    </a:solidFill>
                    <a:ea typeface="MS UI Gothic" pitchFamily="18" charset="0"/>
                  </a:rPr>
                  <a:t>MMR欠損のないCRC</a:t>
                </a:r>
              </a:p>
              <a:p>
                <a:r>
                  <a:rPr lang="ja-JP" sz="1200" b="1" i="0" dirty="0" smtClean="0">
                    <a:solidFill>
                      <a:srgbClr val="4D4D4D"/>
                    </a:solidFill>
                    <a:ea typeface="MS UI Gothic" pitchFamily="18" charset="0"/>
                  </a:rPr>
                  <a:t>MMR欠損のあるCRC</a:t>
                </a:r>
              </a:p>
            </p:txBody>
          </p:sp>
          <p:cxnSp>
            <p:nvCxnSpPr>
              <p:cNvPr id="61" name="Straight Connector 60"/>
              <p:cNvCxnSpPr/>
              <p:nvPr/>
            </p:nvCxnSpPr>
            <p:spPr>
              <a:xfrm>
                <a:off x="4685934" y="-601787"/>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4685934" y="-420732"/>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29" name="Freeform 7"/>
            <p:cNvSpPr>
              <a:spLocks/>
            </p:cNvSpPr>
            <p:nvPr/>
          </p:nvSpPr>
          <p:spPr bwMode="auto">
            <a:xfrm>
              <a:off x="4993250" y="2873139"/>
              <a:ext cx="2492602" cy="707222"/>
            </a:xfrm>
            <a:custGeom>
              <a:avLst/>
              <a:gdLst>
                <a:gd name="T0" fmla="*/ 197 w 197"/>
                <a:gd name="T1" fmla="*/ 56 h 56"/>
                <a:gd name="T2" fmla="*/ 94 w 197"/>
                <a:gd name="T3" fmla="*/ 56 h 56"/>
                <a:gd name="T4" fmla="*/ 94 w 197"/>
                <a:gd name="T5" fmla="*/ 37 h 56"/>
                <a:gd name="T6" fmla="*/ 67 w 197"/>
                <a:gd name="T7" fmla="*/ 37 h 56"/>
                <a:gd name="T8" fmla="*/ 67 w 197"/>
                <a:gd name="T9" fmla="*/ 17 h 56"/>
                <a:gd name="T10" fmla="*/ 35 w 197"/>
                <a:gd name="T11" fmla="*/ 17 h 56"/>
                <a:gd name="T12" fmla="*/ 35 w 197"/>
                <a:gd name="T13" fmla="*/ 0 h 56"/>
                <a:gd name="T14" fmla="*/ 0 w 197"/>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56">
                  <a:moveTo>
                    <a:pt x="197" y="56"/>
                  </a:moveTo>
                  <a:lnTo>
                    <a:pt x="94" y="56"/>
                  </a:lnTo>
                  <a:lnTo>
                    <a:pt x="94" y="37"/>
                  </a:lnTo>
                  <a:lnTo>
                    <a:pt x="67" y="37"/>
                  </a:lnTo>
                  <a:lnTo>
                    <a:pt x="67" y="17"/>
                  </a:lnTo>
                  <a:lnTo>
                    <a:pt x="35" y="17"/>
                  </a:lnTo>
                  <a:lnTo>
                    <a:pt x="35"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Freeform 8"/>
            <p:cNvSpPr>
              <a:spLocks/>
            </p:cNvSpPr>
            <p:nvPr/>
          </p:nvSpPr>
          <p:spPr bwMode="auto">
            <a:xfrm>
              <a:off x="5018556" y="2869258"/>
              <a:ext cx="1277933" cy="2117465"/>
            </a:xfrm>
            <a:custGeom>
              <a:avLst/>
              <a:gdLst>
                <a:gd name="T0" fmla="*/ 101 w 101"/>
                <a:gd name="T1" fmla="*/ 170 h 170"/>
                <a:gd name="T2" fmla="*/ 101 w 101"/>
                <a:gd name="T3" fmla="*/ 143 h 170"/>
                <a:gd name="T4" fmla="*/ 36 w 101"/>
                <a:gd name="T5" fmla="*/ 143 h 170"/>
                <a:gd name="T6" fmla="*/ 36 w 101"/>
                <a:gd name="T7" fmla="*/ 139 h 170"/>
                <a:gd name="T8" fmla="*/ 33 w 101"/>
                <a:gd name="T9" fmla="*/ 139 h 170"/>
                <a:gd name="T10" fmla="*/ 33 w 101"/>
                <a:gd name="T11" fmla="*/ 114 h 170"/>
                <a:gd name="T12" fmla="*/ 31 w 101"/>
                <a:gd name="T13" fmla="*/ 114 h 170"/>
                <a:gd name="T14" fmla="*/ 31 w 101"/>
                <a:gd name="T15" fmla="*/ 100 h 170"/>
                <a:gd name="T16" fmla="*/ 29 w 101"/>
                <a:gd name="T17" fmla="*/ 100 h 170"/>
                <a:gd name="T18" fmla="*/ 29 w 101"/>
                <a:gd name="T19" fmla="*/ 93 h 170"/>
                <a:gd name="T20" fmla="*/ 26 w 101"/>
                <a:gd name="T21" fmla="*/ 93 h 170"/>
                <a:gd name="T22" fmla="*/ 26 w 101"/>
                <a:gd name="T23" fmla="*/ 85 h 170"/>
                <a:gd name="T24" fmla="*/ 26 w 101"/>
                <a:gd name="T25" fmla="*/ 71 h 170"/>
                <a:gd name="T26" fmla="*/ 24 w 101"/>
                <a:gd name="T27" fmla="*/ 71 h 170"/>
                <a:gd name="T28" fmla="*/ 24 w 101"/>
                <a:gd name="T29" fmla="*/ 64 h 170"/>
                <a:gd name="T30" fmla="*/ 20 w 101"/>
                <a:gd name="T31" fmla="*/ 64 h 170"/>
                <a:gd name="T32" fmla="*/ 20 w 101"/>
                <a:gd name="T33" fmla="*/ 57 h 170"/>
                <a:gd name="T34" fmla="*/ 18 w 101"/>
                <a:gd name="T35" fmla="*/ 57 h 170"/>
                <a:gd name="T36" fmla="*/ 18 w 101"/>
                <a:gd name="T37" fmla="*/ 50 h 170"/>
                <a:gd name="T38" fmla="*/ 15 w 101"/>
                <a:gd name="T39" fmla="*/ 50 h 170"/>
                <a:gd name="T40" fmla="*/ 15 w 101"/>
                <a:gd name="T41" fmla="*/ 36 h 170"/>
                <a:gd name="T42" fmla="*/ 13 w 101"/>
                <a:gd name="T43" fmla="*/ 36 h 170"/>
                <a:gd name="T44" fmla="*/ 13 w 101"/>
                <a:gd name="T45" fmla="*/ 29 h 170"/>
                <a:gd name="T46" fmla="*/ 11 w 101"/>
                <a:gd name="T47" fmla="*/ 29 h 170"/>
                <a:gd name="T48" fmla="*/ 11 w 101"/>
                <a:gd name="T49" fmla="*/ 21 h 170"/>
                <a:gd name="T50" fmla="*/ 9 w 101"/>
                <a:gd name="T51" fmla="*/ 21 h 170"/>
                <a:gd name="T52" fmla="*/ 9 w 101"/>
                <a:gd name="T53" fmla="*/ 14 h 170"/>
                <a:gd name="T54" fmla="*/ 4 w 101"/>
                <a:gd name="T55" fmla="*/ 14 h 170"/>
                <a:gd name="T56" fmla="*/ 4 w 101"/>
                <a:gd name="T57" fmla="*/ 7 h 170"/>
                <a:gd name="T58" fmla="*/ 0 w 101"/>
                <a:gd name="T59" fmla="*/ 7 h 170"/>
                <a:gd name="T60" fmla="*/ 0 w 10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70">
                  <a:moveTo>
                    <a:pt x="101" y="170"/>
                  </a:moveTo>
                  <a:lnTo>
                    <a:pt x="101" y="143"/>
                  </a:lnTo>
                  <a:lnTo>
                    <a:pt x="36" y="143"/>
                  </a:lnTo>
                  <a:lnTo>
                    <a:pt x="36" y="139"/>
                  </a:lnTo>
                  <a:lnTo>
                    <a:pt x="33" y="139"/>
                  </a:lnTo>
                  <a:lnTo>
                    <a:pt x="33" y="114"/>
                  </a:lnTo>
                  <a:lnTo>
                    <a:pt x="31" y="114"/>
                  </a:lnTo>
                  <a:lnTo>
                    <a:pt x="31" y="100"/>
                  </a:lnTo>
                  <a:lnTo>
                    <a:pt x="29" y="100"/>
                  </a:lnTo>
                  <a:lnTo>
                    <a:pt x="29" y="93"/>
                  </a:lnTo>
                  <a:lnTo>
                    <a:pt x="26" y="93"/>
                  </a:lnTo>
                  <a:lnTo>
                    <a:pt x="26" y="85"/>
                  </a:lnTo>
                  <a:lnTo>
                    <a:pt x="26" y="71"/>
                  </a:lnTo>
                  <a:lnTo>
                    <a:pt x="24" y="71"/>
                  </a:lnTo>
                  <a:lnTo>
                    <a:pt x="24" y="64"/>
                  </a:lnTo>
                  <a:lnTo>
                    <a:pt x="20" y="64"/>
                  </a:lnTo>
                  <a:lnTo>
                    <a:pt x="20" y="57"/>
                  </a:lnTo>
                  <a:lnTo>
                    <a:pt x="18" y="57"/>
                  </a:lnTo>
                  <a:lnTo>
                    <a:pt x="18" y="50"/>
                  </a:lnTo>
                  <a:lnTo>
                    <a:pt x="15" y="50"/>
                  </a:lnTo>
                  <a:lnTo>
                    <a:pt x="15" y="36"/>
                  </a:lnTo>
                  <a:lnTo>
                    <a:pt x="13" y="36"/>
                  </a:lnTo>
                  <a:lnTo>
                    <a:pt x="13" y="29"/>
                  </a:lnTo>
                  <a:lnTo>
                    <a:pt x="11" y="29"/>
                  </a:lnTo>
                  <a:lnTo>
                    <a:pt x="11" y="21"/>
                  </a:lnTo>
                  <a:lnTo>
                    <a:pt x="9" y="21"/>
                  </a:lnTo>
                  <a:lnTo>
                    <a:pt x="9" y="14"/>
                  </a:lnTo>
                  <a:lnTo>
                    <a:pt x="4" y="14"/>
                  </a:lnTo>
                  <a:lnTo>
                    <a:pt x="4" y="7"/>
                  </a:lnTo>
                  <a:lnTo>
                    <a:pt x="0" y="7"/>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31" name="Straight Connector 30"/>
            <p:cNvCxnSpPr/>
            <p:nvPr/>
          </p:nvCxnSpPr>
          <p:spPr>
            <a:xfrm>
              <a:off x="3071148"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2" name="Straight Connector 31"/>
            <p:cNvCxnSpPr/>
            <p:nvPr/>
          </p:nvCxnSpPr>
          <p:spPr>
            <a:xfrm>
              <a:off x="3336343"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3" name="Straight Connector 32"/>
            <p:cNvCxnSpPr/>
            <p:nvPr/>
          </p:nvCxnSpPr>
          <p:spPr>
            <a:xfrm>
              <a:off x="2860171"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4" name="Straight Connector 33"/>
            <p:cNvCxnSpPr/>
            <p:nvPr/>
          </p:nvCxnSpPr>
          <p:spPr>
            <a:xfrm>
              <a:off x="2813012"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5" name="Straight Connector 34"/>
            <p:cNvCxnSpPr/>
            <p:nvPr/>
          </p:nvCxnSpPr>
          <p:spPr>
            <a:xfrm>
              <a:off x="2765853"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6" name="Straight Connector 35"/>
            <p:cNvCxnSpPr/>
            <p:nvPr/>
          </p:nvCxnSpPr>
          <p:spPr>
            <a:xfrm>
              <a:off x="2292622" y="350457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7" name="Straight Connector 36"/>
            <p:cNvCxnSpPr/>
            <p:nvPr/>
          </p:nvCxnSpPr>
          <p:spPr>
            <a:xfrm>
              <a:off x="1685105" y="305022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8" name="Straight Connector 37"/>
            <p:cNvCxnSpPr/>
            <p:nvPr/>
          </p:nvCxnSpPr>
          <p:spPr>
            <a:xfrm>
              <a:off x="1310213" y="2821554"/>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39" name="Straight Connector 38"/>
            <p:cNvCxnSpPr/>
            <p:nvPr/>
          </p:nvCxnSpPr>
          <p:spPr>
            <a:xfrm>
              <a:off x="1254118" y="2821554"/>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0" name="Straight Connector 39"/>
            <p:cNvCxnSpPr/>
            <p:nvPr/>
          </p:nvCxnSpPr>
          <p:spPr>
            <a:xfrm>
              <a:off x="2670042" y="3888622"/>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1" name="Straight Connector 40"/>
            <p:cNvCxnSpPr/>
            <p:nvPr/>
          </p:nvCxnSpPr>
          <p:spPr>
            <a:xfrm>
              <a:off x="1896128" y="3888622"/>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2" name="Straight Connector 41"/>
            <p:cNvCxnSpPr/>
            <p:nvPr/>
          </p:nvCxnSpPr>
          <p:spPr>
            <a:xfrm>
              <a:off x="1610191" y="3540491"/>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3" name="Straight Connector 42"/>
            <p:cNvCxnSpPr/>
            <p:nvPr/>
          </p:nvCxnSpPr>
          <p:spPr>
            <a:xfrm>
              <a:off x="1304255" y="3050219"/>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4" name="Straight Connector 43"/>
            <p:cNvCxnSpPr/>
            <p:nvPr/>
          </p:nvCxnSpPr>
          <p:spPr>
            <a:xfrm>
              <a:off x="1629866" y="4590873"/>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5" name="Straight Connector 44"/>
            <p:cNvCxnSpPr/>
            <p:nvPr/>
          </p:nvCxnSpPr>
          <p:spPr>
            <a:xfrm>
              <a:off x="1579728" y="4590020"/>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 name="Straight Connector 45"/>
            <p:cNvCxnSpPr/>
            <p:nvPr/>
          </p:nvCxnSpPr>
          <p:spPr>
            <a:xfrm>
              <a:off x="7190894"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7" name="Straight Connector 46"/>
            <p:cNvCxnSpPr/>
            <p:nvPr/>
          </p:nvCxnSpPr>
          <p:spPr>
            <a:xfrm>
              <a:off x="7470378"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8" name="Straight Connector 47"/>
            <p:cNvCxnSpPr/>
            <p:nvPr/>
          </p:nvCxnSpPr>
          <p:spPr>
            <a:xfrm>
              <a:off x="6979917"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9" name="Straight Connector 48"/>
            <p:cNvCxnSpPr/>
            <p:nvPr/>
          </p:nvCxnSpPr>
          <p:spPr>
            <a:xfrm>
              <a:off x="6932758"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0" name="Straight Connector 49"/>
            <p:cNvCxnSpPr/>
            <p:nvPr/>
          </p:nvCxnSpPr>
          <p:spPr>
            <a:xfrm>
              <a:off x="6885599"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1" name="Straight Connector 50"/>
            <p:cNvCxnSpPr/>
            <p:nvPr/>
          </p:nvCxnSpPr>
          <p:spPr>
            <a:xfrm>
              <a:off x="6412368" y="353065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2" name="Straight Connector 51"/>
            <p:cNvCxnSpPr/>
            <p:nvPr/>
          </p:nvCxnSpPr>
          <p:spPr>
            <a:xfrm>
              <a:off x="5803334" y="303799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3" name="Straight Connector 52"/>
            <p:cNvCxnSpPr/>
            <p:nvPr/>
          </p:nvCxnSpPr>
          <p:spPr>
            <a:xfrm>
              <a:off x="5422050" y="2820347"/>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4" name="Straight Connector 53"/>
            <p:cNvCxnSpPr/>
            <p:nvPr/>
          </p:nvCxnSpPr>
          <p:spPr>
            <a:xfrm>
              <a:off x="5360296" y="2820347"/>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5" name="Straight Connector 54"/>
            <p:cNvCxnSpPr/>
            <p:nvPr/>
          </p:nvCxnSpPr>
          <p:spPr>
            <a:xfrm>
              <a:off x="5744588" y="4598133"/>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a:off x="5694450" y="4597280"/>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57" name="TextBox 56"/>
            <p:cNvSpPr txBox="1"/>
            <p:nvPr/>
          </p:nvSpPr>
          <p:spPr>
            <a:xfrm>
              <a:off x="4258693" y="1649426"/>
              <a:ext cx="633507" cy="369332"/>
            </a:xfrm>
            <a:prstGeom prst="rect">
              <a:avLst/>
            </a:prstGeom>
            <a:noFill/>
          </p:spPr>
          <p:txBody>
            <a:bodyPr wrap="none" rtlCol="0">
              <a:spAutoFit/>
            </a:bodyPr>
            <a:lstStyle/>
            <a:p>
              <a:pPr algn="ctr"/>
              <a:r>
                <a:rPr lang="ja-JP" sz="1800" b="1" i="0" dirty="0" smtClean="0">
                  <a:solidFill>
                    <a:srgbClr val="4D4D4D"/>
                  </a:solidFill>
                  <a:ea typeface="MS UI Gothic" pitchFamily="18" charset="0"/>
                </a:rPr>
                <a:t>PFS</a:t>
              </a:r>
            </a:p>
          </p:txBody>
        </p:sp>
        <p:sp>
          <p:nvSpPr>
            <p:cNvPr id="58" name="TextBox 57"/>
            <p:cNvSpPr txBox="1"/>
            <p:nvPr/>
          </p:nvSpPr>
          <p:spPr>
            <a:xfrm>
              <a:off x="1778021" y="2025515"/>
              <a:ext cx="1390124" cy="369332"/>
            </a:xfrm>
            <a:prstGeom prst="rect">
              <a:avLst/>
            </a:prstGeom>
            <a:noFill/>
          </p:spPr>
          <p:txBody>
            <a:bodyPr wrap="none" rtlCol="0">
              <a:spAutoFit/>
            </a:bodyPr>
            <a:lstStyle/>
            <a:p>
              <a:pPr algn="ctr"/>
              <a:r>
                <a:rPr lang="ja-JP" sz="1800" b="1" i="0" dirty="0" smtClean="0">
                  <a:solidFill>
                    <a:srgbClr val="4D4D4D"/>
                  </a:solidFill>
                  <a:ea typeface="MS UI Gothic" pitchFamily="18" charset="0"/>
                </a:rPr>
                <a:t>全患者コホート</a:t>
              </a:r>
            </a:p>
          </p:txBody>
        </p:sp>
        <p:sp>
          <p:nvSpPr>
            <p:cNvPr id="59" name="TextBox 58"/>
            <p:cNvSpPr txBox="1"/>
            <p:nvPr/>
          </p:nvSpPr>
          <p:spPr>
            <a:xfrm>
              <a:off x="6011485" y="2025515"/>
              <a:ext cx="1595309" cy="369332"/>
            </a:xfrm>
            <a:prstGeom prst="rect">
              <a:avLst/>
            </a:prstGeom>
            <a:noFill/>
          </p:spPr>
          <p:txBody>
            <a:bodyPr wrap="none" rtlCol="0">
              <a:spAutoFit/>
            </a:bodyPr>
            <a:lstStyle/>
            <a:p>
              <a:pPr algn="ctr"/>
              <a:r>
                <a:rPr lang="ja-JP" sz="1800" b="1" i="0" dirty="0" smtClean="0">
                  <a:solidFill>
                    <a:srgbClr val="4D4D4D"/>
                  </a:solidFill>
                  <a:ea typeface="MS UI Gothic" pitchFamily="18" charset="0"/>
                </a:rPr>
                <a:t>CRC患者コホート</a:t>
              </a:r>
            </a:p>
          </p:txBody>
        </p:sp>
      </p:grpSp>
    </p:spTree>
    <p:extLst>
      <p:ext uri="{BB962C8B-B14F-4D97-AF65-F5344CB8AC3E}">
        <p14:creationId xmlns:p14="http://schemas.microsoft.com/office/powerpoint/2010/main" xmlns="" val="34479282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3539430"/>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LBA100: ミスマッチ修復欠損のある腫瘍におけるPD-1阻害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 DT,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Le et al. J Clin Oncol 2015; 33 (suppl): abstr LBA100</a:t>
            </a:r>
          </a:p>
        </p:txBody>
      </p:sp>
      <p:grpSp>
        <p:nvGrpSpPr>
          <p:cNvPr id="2" name="Group 1"/>
          <p:cNvGrpSpPr/>
          <p:nvPr/>
        </p:nvGrpSpPr>
        <p:grpSpPr>
          <a:xfrm>
            <a:off x="206046" y="1603426"/>
            <a:ext cx="8627397" cy="3939910"/>
            <a:chOff x="248714" y="1603426"/>
            <a:chExt cx="8627397" cy="3939910"/>
          </a:xfrm>
        </p:grpSpPr>
        <p:sp>
          <p:nvSpPr>
            <p:cNvPr id="13" name="TextBox 12"/>
            <p:cNvSpPr txBox="1"/>
            <p:nvPr/>
          </p:nvSpPr>
          <p:spPr>
            <a:xfrm>
              <a:off x="389187" y="2590800"/>
              <a:ext cx="439544" cy="2607637"/>
            </a:xfrm>
            <a:prstGeom prst="rect">
              <a:avLst/>
            </a:prstGeom>
            <a:noFill/>
          </p:spPr>
          <p:txBody>
            <a:bodyPr wrap="none" rtlCol="0">
              <a:spAutoFit/>
            </a:bodyPr>
            <a:lstStyle/>
            <a:p>
              <a:pPr algn="r">
                <a:lnSpc>
                  <a:spcPct val="229000"/>
                </a:lnSpc>
              </a:pPr>
              <a:r>
                <a:rPr lang="ja-JP" sz="1200" b="0" i="0" dirty="0" smtClean="0">
                  <a:solidFill>
                    <a:srgbClr val="4D4D4D"/>
                  </a:solidFill>
                  <a:ea typeface="MS UI Gothic" pitchFamily="18" charset="0"/>
                </a:rPr>
                <a:t>100</a:t>
              </a:r>
            </a:p>
            <a:p>
              <a:pPr algn="r">
                <a:lnSpc>
                  <a:spcPct val="229000"/>
                </a:lnSpc>
              </a:pPr>
              <a:r>
                <a:rPr lang="ja-JP" sz="1200" b="0" i="0" dirty="0" smtClean="0">
                  <a:solidFill>
                    <a:srgbClr val="4D4D4D"/>
                  </a:solidFill>
                  <a:ea typeface="MS UI Gothic" pitchFamily="18" charset="0"/>
                </a:rPr>
                <a:t>80</a:t>
              </a:r>
            </a:p>
            <a:p>
              <a:pPr algn="r">
                <a:lnSpc>
                  <a:spcPct val="229000"/>
                </a:lnSpc>
              </a:pPr>
              <a:r>
                <a:rPr lang="ja-JP" sz="1200" b="0" i="0" dirty="0" smtClean="0">
                  <a:solidFill>
                    <a:srgbClr val="4D4D4D"/>
                  </a:solidFill>
                  <a:ea typeface="MS UI Gothic" pitchFamily="18" charset="0"/>
                </a:rPr>
                <a:t>60</a:t>
              </a:r>
            </a:p>
            <a:p>
              <a:pPr algn="r">
                <a:lnSpc>
                  <a:spcPct val="229000"/>
                </a:lnSpc>
              </a:pPr>
              <a:r>
                <a:rPr lang="ja-JP" sz="1200" b="0" i="0" dirty="0" smtClean="0">
                  <a:solidFill>
                    <a:srgbClr val="4D4D4D"/>
                  </a:solidFill>
                  <a:ea typeface="MS UI Gothic" pitchFamily="18" charset="0"/>
                </a:rPr>
                <a:t>40</a:t>
              </a:r>
            </a:p>
            <a:p>
              <a:pPr algn="r">
                <a:lnSpc>
                  <a:spcPct val="229000"/>
                </a:lnSpc>
              </a:pPr>
              <a:r>
                <a:rPr lang="ja-JP" sz="1200" b="0" i="0" dirty="0" smtClean="0">
                  <a:solidFill>
                    <a:srgbClr val="4D4D4D"/>
                  </a:solidFill>
                  <a:ea typeface="MS UI Gothic" pitchFamily="18" charset="0"/>
                </a:rPr>
                <a:t>20</a:t>
              </a:r>
            </a:p>
            <a:p>
              <a:pPr algn="r">
                <a:lnSpc>
                  <a:spcPct val="229000"/>
                </a:lnSpc>
              </a:pPr>
              <a:r>
                <a:rPr lang="ja-JP" sz="1200" b="0" i="0" dirty="0" smtClean="0">
                  <a:solidFill>
                    <a:srgbClr val="4D4D4D"/>
                  </a:solidFill>
                  <a:ea typeface="MS UI Gothic" pitchFamily="18" charset="0"/>
                </a:rPr>
                <a:t>0</a:t>
              </a:r>
            </a:p>
          </p:txBody>
        </p:sp>
        <p:grpSp>
          <p:nvGrpSpPr>
            <p:cNvPr id="14" name="Group 13"/>
            <p:cNvGrpSpPr/>
            <p:nvPr/>
          </p:nvGrpSpPr>
          <p:grpSpPr>
            <a:xfrm>
              <a:off x="248714" y="2876424"/>
              <a:ext cx="3994361" cy="2666912"/>
              <a:chOff x="248714" y="2881964"/>
              <a:chExt cx="3994361" cy="2666912"/>
            </a:xfrm>
          </p:grpSpPr>
          <p:grpSp>
            <p:nvGrpSpPr>
              <p:cNvPr id="15" name="Group 14"/>
              <p:cNvGrpSpPr/>
              <p:nvPr/>
            </p:nvGrpSpPr>
            <p:grpSpPr>
              <a:xfrm>
                <a:off x="800698" y="2881964"/>
                <a:ext cx="3263786" cy="2204098"/>
                <a:chOff x="836615" y="2448719"/>
                <a:chExt cx="3906738" cy="2171700"/>
              </a:xfrm>
            </p:grpSpPr>
            <p:sp>
              <p:nvSpPr>
                <p:cNvPr id="24" name="Freeform 2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7" name="TextBox 16"/>
              <p:cNvSpPr txBox="1"/>
              <p:nvPr/>
            </p:nvSpPr>
            <p:spPr>
              <a:xfrm rot="16200000">
                <a:off x="-250942" y="3804863"/>
                <a:ext cx="127631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18" name="TextBox 17"/>
              <p:cNvSpPr txBox="1"/>
              <p:nvPr/>
            </p:nvSpPr>
            <p:spPr>
              <a:xfrm>
                <a:off x="2124997" y="5271877"/>
                <a:ext cx="116961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19" name="Rectangle 18"/>
              <p:cNvSpPr/>
              <p:nvPr/>
            </p:nvSpPr>
            <p:spPr>
              <a:xfrm>
                <a:off x="754972"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0</a:t>
                </a:r>
              </a:p>
            </p:txBody>
          </p:sp>
          <p:sp>
            <p:nvSpPr>
              <p:cNvPr id="20" name="Rectangle 19"/>
              <p:cNvSpPr/>
              <p:nvPr/>
            </p:nvSpPr>
            <p:spPr>
              <a:xfrm>
                <a:off x="1543951"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5</a:t>
                </a:r>
              </a:p>
            </p:txBody>
          </p:sp>
          <p:sp>
            <p:nvSpPr>
              <p:cNvPr id="21" name="Rectangle 20"/>
              <p:cNvSpPr/>
              <p:nvPr/>
            </p:nvSpPr>
            <p:spPr>
              <a:xfrm>
                <a:off x="229032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10</a:t>
                </a:r>
              </a:p>
            </p:txBody>
          </p:sp>
          <p:sp>
            <p:nvSpPr>
              <p:cNvPr id="22" name="Rectangle 21"/>
              <p:cNvSpPr/>
              <p:nvPr/>
            </p:nvSpPr>
            <p:spPr>
              <a:xfrm>
                <a:off x="3092818"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15</a:t>
                </a:r>
              </a:p>
            </p:txBody>
          </p:sp>
          <p:sp>
            <p:nvSpPr>
              <p:cNvPr id="23" name="Rectangle 22"/>
              <p:cNvSpPr/>
              <p:nvPr/>
            </p:nvSpPr>
            <p:spPr>
              <a:xfrm>
                <a:off x="388849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20</a:t>
                </a:r>
              </a:p>
            </p:txBody>
          </p:sp>
        </p:grpSp>
        <p:grpSp>
          <p:nvGrpSpPr>
            <p:cNvPr id="36" name="Group 35"/>
            <p:cNvGrpSpPr/>
            <p:nvPr/>
          </p:nvGrpSpPr>
          <p:grpSpPr>
            <a:xfrm>
              <a:off x="4415086" y="2876424"/>
              <a:ext cx="3979731" cy="2666912"/>
              <a:chOff x="263344" y="2881964"/>
              <a:chExt cx="3979731" cy="2666912"/>
            </a:xfrm>
          </p:grpSpPr>
          <p:grpSp>
            <p:nvGrpSpPr>
              <p:cNvPr id="37" name="Group 36"/>
              <p:cNvGrpSpPr/>
              <p:nvPr/>
            </p:nvGrpSpPr>
            <p:grpSpPr>
              <a:xfrm>
                <a:off x="800698" y="2881964"/>
                <a:ext cx="3263786" cy="2204098"/>
                <a:chOff x="836615" y="2448719"/>
                <a:chExt cx="3906738" cy="2171700"/>
              </a:xfrm>
            </p:grpSpPr>
            <p:sp>
              <p:nvSpPr>
                <p:cNvPr id="45" name="Freeform 4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6"/>
                <p:cNvSpPr>
                  <a:spLocks noChangeShapeType="1"/>
                </p:cNvSpPr>
                <p:nvPr/>
              </p:nvSpPr>
              <p:spPr bwMode="auto">
                <a:xfrm>
                  <a:off x="836615" y="24487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7"/>
                <p:cNvSpPr>
                  <a:spLocks noChangeShapeType="1"/>
                </p:cNvSpPr>
                <p:nvPr/>
              </p:nvSpPr>
              <p:spPr bwMode="auto">
                <a:xfrm>
                  <a:off x="836615" y="28646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8"/>
                <p:cNvSpPr>
                  <a:spLocks noChangeShapeType="1"/>
                </p:cNvSpPr>
                <p:nvPr/>
              </p:nvSpPr>
              <p:spPr bwMode="auto">
                <a:xfrm>
                  <a:off x="836615" y="328056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9"/>
                <p:cNvSpPr>
                  <a:spLocks noChangeShapeType="1"/>
                </p:cNvSpPr>
                <p:nvPr/>
              </p:nvSpPr>
              <p:spPr bwMode="auto">
                <a:xfrm>
                  <a:off x="836615" y="369649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10"/>
                <p:cNvSpPr>
                  <a:spLocks noChangeShapeType="1"/>
                </p:cNvSpPr>
                <p:nvPr/>
              </p:nvSpPr>
              <p:spPr bwMode="auto">
                <a:xfrm>
                  <a:off x="836615" y="4112419"/>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11"/>
                <p:cNvSpPr>
                  <a:spLocks noChangeShapeType="1"/>
                </p:cNvSpPr>
                <p:nvPr/>
              </p:nvSpPr>
              <p:spPr bwMode="auto">
                <a:xfrm>
                  <a:off x="836615" y="4528344"/>
                  <a:ext cx="88900" cy="0"/>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13"/>
                <p:cNvSpPr>
                  <a:spLocks noChangeShapeType="1"/>
                </p:cNvSpPr>
                <p:nvPr/>
              </p:nvSpPr>
              <p:spPr bwMode="auto">
                <a:xfrm>
                  <a:off x="28384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15"/>
                <p:cNvSpPr>
                  <a:spLocks noChangeShapeType="1"/>
                </p:cNvSpPr>
                <p:nvPr/>
              </p:nvSpPr>
              <p:spPr bwMode="auto">
                <a:xfrm>
                  <a:off x="3794128"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17"/>
                <p:cNvSpPr>
                  <a:spLocks noChangeShapeType="1"/>
                </p:cNvSpPr>
                <p:nvPr/>
              </p:nvSpPr>
              <p:spPr bwMode="auto">
                <a:xfrm>
                  <a:off x="4743353"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19"/>
                <p:cNvSpPr>
                  <a:spLocks noChangeShapeType="1"/>
                </p:cNvSpPr>
                <p:nvPr/>
              </p:nvSpPr>
              <p:spPr bwMode="auto">
                <a:xfrm>
                  <a:off x="188436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21"/>
                <p:cNvSpPr>
                  <a:spLocks noChangeShapeType="1"/>
                </p:cNvSpPr>
                <p:nvPr/>
              </p:nvSpPr>
              <p:spPr bwMode="auto">
                <a:xfrm>
                  <a:off x="925515" y="4528344"/>
                  <a:ext cx="0" cy="92075"/>
                </a:xfrm>
                <a:prstGeom prst="line">
                  <a:avLst/>
                </a:prstGeom>
                <a:noFill/>
                <a:ln w="28575"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38" name="TextBox 37"/>
              <p:cNvSpPr txBox="1"/>
              <p:nvPr/>
            </p:nvSpPr>
            <p:spPr>
              <a:xfrm rot="16200000">
                <a:off x="-236312" y="3775603"/>
                <a:ext cx="1276311"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39" name="TextBox 38"/>
              <p:cNvSpPr txBox="1"/>
              <p:nvPr/>
            </p:nvSpPr>
            <p:spPr>
              <a:xfrm>
                <a:off x="2124997" y="5271877"/>
                <a:ext cx="1169616"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ベースラインからの経過時間(ヶ月)</a:t>
                </a:r>
              </a:p>
            </p:txBody>
          </p:sp>
          <p:sp>
            <p:nvSpPr>
              <p:cNvPr id="40" name="Rectangle 39"/>
              <p:cNvSpPr/>
              <p:nvPr/>
            </p:nvSpPr>
            <p:spPr>
              <a:xfrm>
                <a:off x="754972"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0</a:t>
                </a:r>
              </a:p>
            </p:txBody>
          </p:sp>
          <p:sp>
            <p:nvSpPr>
              <p:cNvPr id="41" name="Rectangle 40"/>
              <p:cNvSpPr/>
              <p:nvPr/>
            </p:nvSpPr>
            <p:spPr>
              <a:xfrm>
                <a:off x="1543951" y="4897077"/>
                <a:ext cx="269625"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5</a:t>
                </a:r>
              </a:p>
            </p:txBody>
          </p:sp>
          <p:sp>
            <p:nvSpPr>
              <p:cNvPr id="42" name="Rectangle 41"/>
              <p:cNvSpPr/>
              <p:nvPr/>
            </p:nvSpPr>
            <p:spPr>
              <a:xfrm>
                <a:off x="229032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10</a:t>
                </a:r>
              </a:p>
            </p:txBody>
          </p:sp>
          <p:sp>
            <p:nvSpPr>
              <p:cNvPr id="43" name="Rectangle 42"/>
              <p:cNvSpPr/>
              <p:nvPr/>
            </p:nvSpPr>
            <p:spPr>
              <a:xfrm>
                <a:off x="3092818"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15</a:t>
                </a:r>
              </a:p>
            </p:txBody>
          </p:sp>
          <p:sp>
            <p:nvSpPr>
              <p:cNvPr id="44" name="Rectangle 43"/>
              <p:cNvSpPr/>
              <p:nvPr/>
            </p:nvSpPr>
            <p:spPr>
              <a:xfrm>
                <a:off x="3888491" y="4897077"/>
                <a:ext cx="354584" cy="441852"/>
              </a:xfrm>
              <a:prstGeom prst="rect">
                <a:avLst/>
              </a:prstGeom>
            </p:spPr>
            <p:txBody>
              <a:bodyPr wrap="none">
                <a:spAutoFit/>
              </a:bodyPr>
              <a:lstStyle/>
              <a:p>
                <a:pPr algn="ctr">
                  <a:lnSpc>
                    <a:spcPct val="227000"/>
                  </a:lnSpc>
                </a:pPr>
                <a:r>
                  <a:rPr lang="ja-JP" sz="1200" b="0" i="0" dirty="0" smtClean="0">
                    <a:solidFill>
                      <a:srgbClr val="4D4D4D"/>
                    </a:solidFill>
                    <a:ea typeface="MS UI Gothic" pitchFamily="18" charset="0"/>
                  </a:rPr>
                  <a:t>20</a:t>
                </a:r>
              </a:p>
            </p:txBody>
          </p:sp>
        </p:grpSp>
        <p:sp>
          <p:nvSpPr>
            <p:cNvPr id="57" name="TextBox 56"/>
            <p:cNvSpPr txBox="1"/>
            <p:nvPr/>
          </p:nvSpPr>
          <p:spPr>
            <a:xfrm>
              <a:off x="4552430" y="2566098"/>
              <a:ext cx="439544" cy="2607637"/>
            </a:xfrm>
            <a:prstGeom prst="rect">
              <a:avLst/>
            </a:prstGeom>
            <a:noFill/>
          </p:spPr>
          <p:txBody>
            <a:bodyPr wrap="none" rtlCol="0">
              <a:spAutoFit/>
            </a:bodyPr>
            <a:lstStyle/>
            <a:p>
              <a:pPr algn="r">
                <a:lnSpc>
                  <a:spcPct val="229000"/>
                </a:lnSpc>
              </a:pPr>
              <a:r>
                <a:rPr lang="ja-JP" sz="1200" b="0" i="0" dirty="0" smtClean="0">
                  <a:solidFill>
                    <a:srgbClr val="4D4D4D"/>
                  </a:solidFill>
                  <a:ea typeface="MS UI Gothic" pitchFamily="18" charset="0"/>
                </a:rPr>
                <a:t>100</a:t>
              </a:r>
            </a:p>
            <a:p>
              <a:pPr algn="r">
                <a:lnSpc>
                  <a:spcPct val="229000"/>
                </a:lnSpc>
              </a:pPr>
              <a:r>
                <a:rPr lang="ja-JP" sz="1200" b="0" i="0" dirty="0" smtClean="0">
                  <a:solidFill>
                    <a:srgbClr val="4D4D4D"/>
                  </a:solidFill>
                  <a:ea typeface="MS UI Gothic" pitchFamily="18" charset="0"/>
                </a:rPr>
                <a:t>80</a:t>
              </a:r>
            </a:p>
            <a:p>
              <a:pPr algn="r">
                <a:lnSpc>
                  <a:spcPct val="229000"/>
                </a:lnSpc>
              </a:pPr>
              <a:r>
                <a:rPr lang="ja-JP" sz="1200" b="0" i="0" dirty="0" smtClean="0">
                  <a:solidFill>
                    <a:srgbClr val="4D4D4D"/>
                  </a:solidFill>
                  <a:ea typeface="MS UI Gothic" pitchFamily="18" charset="0"/>
                </a:rPr>
                <a:t>60</a:t>
              </a:r>
            </a:p>
            <a:p>
              <a:pPr algn="r">
                <a:lnSpc>
                  <a:spcPct val="229000"/>
                </a:lnSpc>
              </a:pPr>
              <a:r>
                <a:rPr lang="ja-JP" sz="1200" b="0" i="0" dirty="0" smtClean="0">
                  <a:solidFill>
                    <a:srgbClr val="4D4D4D"/>
                  </a:solidFill>
                  <a:ea typeface="MS UI Gothic" pitchFamily="18" charset="0"/>
                </a:rPr>
                <a:t>40</a:t>
              </a:r>
            </a:p>
            <a:p>
              <a:pPr algn="r">
                <a:lnSpc>
                  <a:spcPct val="229000"/>
                </a:lnSpc>
              </a:pPr>
              <a:r>
                <a:rPr lang="ja-JP" sz="1200" b="0" i="0" dirty="0" smtClean="0">
                  <a:solidFill>
                    <a:srgbClr val="4D4D4D"/>
                  </a:solidFill>
                  <a:ea typeface="MS UI Gothic" pitchFamily="18" charset="0"/>
                </a:rPr>
                <a:t>20</a:t>
              </a:r>
            </a:p>
            <a:p>
              <a:pPr algn="r">
                <a:lnSpc>
                  <a:spcPct val="229000"/>
                </a:lnSpc>
              </a:pPr>
              <a:r>
                <a:rPr lang="ja-JP" sz="1200" b="0" i="0" dirty="0" smtClean="0">
                  <a:solidFill>
                    <a:srgbClr val="4D4D4D"/>
                  </a:solidFill>
                  <a:ea typeface="MS UI Gothic" pitchFamily="18" charset="0"/>
                </a:rPr>
                <a:t>0</a:t>
              </a:r>
            </a:p>
          </p:txBody>
        </p:sp>
        <p:grpSp>
          <p:nvGrpSpPr>
            <p:cNvPr id="58" name="Group 57"/>
            <p:cNvGrpSpPr/>
            <p:nvPr/>
          </p:nvGrpSpPr>
          <p:grpSpPr>
            <a:xfrm>
              <a:off x="2058847" y="2142764"/>
              <a:ext cx="2513752" cy="646331"/>
              <a:chOff x="4700564" y="-507844"/>
              <a:chExt cx="2513752" cy="646331"/>
            </a:xfrm>
          </p:grpSpPr>
          <p:sp>
            <p:nvSpPr>
              <p:cNvPr id="59" name="TextBox 58"/>
              <p:cNvSpPr txBox="1"/>
              <p:nvPr/>
            </p:nvSpPr>
            <p:spPr>
              <a:xfrm>
                <a:off x="5267949" y="-507844"/>
                <a:ext cx="1946367" cy="646331"/>
              </a:xfrm>
              <a:prstGeom prst="rect">
                <a:avLst/>
              </a:prstGeom>
              <a:noFill/>
            </p:spPr>
            <p:txBody>
              <a:bodyPr wrap="none" rtlCol="0">
                <a:spAutoFit/>
              </a:bodyPr>
              <a:lstStyle/>
              <a:p>
                <a:r>
                  <a:rPr lang="ja-JP" sz="1200" b="1" i="0" dirty="0" smtClean="0">
                    <a:solidFill>
                      <a:srgbClr val="4D4D4D"/>
                    </a:solidFill>
                    <a:ea typeface="MS UI Gothic" pitchFamily="18" charset="0"/>
                  </a:rPr>
                  <a:t>MMR欠損のないCRC</a:t>
                </a:r>
              </a:p>
              <a:p>
                <a:r>
                  <a:rPr lang="ja-JP" sz="1200" b="1" i="0" dirty="0" smtClean="0">
                    <a:solidFill>
                      <a:srgbClr val="4D4D4D"/>
                    </a:solidFill>
                    <a:ea typeface="MS UI Gothic" pitchFamily="18" charset="0"/>
                  </a:rPr>
                  <a:t>MMR欠損のあるCRC</a:t>
                </a:r>
              </a:p>
              <a:p>
                <a:r>
                  <a:rPr lang="ja-JP" sz="1200" b="1" i="0" dirty="0" smtClean="0">
                    <a:solidFill>
                      <a:srgbClr val="4D4D4D"/>
                    </a:solidFill>
                    <a:ea typeface="MS UI Gothic" pitchFamily="18" charset="0"/>
                  </a:rPr>
                  <a:t>MMR欠損のある非CRC</a:t>
                </a:r>
              </a:p>
            </p:txBody>
          </p:sp>
          <p:cxnSp>
            <p:nvCxnSpPr>
              <p:cNvPr id="60" name="Straight Connector 59"/>
              <p:cNvCxnSpPr/>
              <p:nvPr/>
            </p:nvCxnSpPr>
            <p:spPr>
              <a:xfrm>
                <a:off x="4700564" y="-358239"/>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a:off x="4700564" y="-181947"/>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4700564" y="-6124"/>
                <a:ext cx="575293" cy="0"/>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grpSp>
        <p:grpSp>
          <p:nvGrpSpPr>
            <p:cNvPr id="63" name="Group 62"/>
            <p:cNvGrpSpPr/>
            <p:nvPr/>
          </p:nvGrpSpPr>
          <p:grpSpPr>
            <a:xfrm>
              <a:off x="6628458" y="2183286"/>
              <a:ext cx="2247653" cy="461665"/>
              <a:chOff x="4632627" y="-467322"/>
              <a:chExt cx="2247653" cy="461665"/>
            </a:xfrm>
          </p:grpSpPr>
          <p:sp>
            <p:nvSpPr>
              <p:cNvPr id="64" name="TextBox 63"/>
              <p:cNvSpPr txBox="1"/>
              <p:nvPr/>
            </p:nvSpPr>
            <p:spPr>
              <a:xfrm>
                <a:off x="5200012" y="-467322"/>
                <a:ext cx="1680268" cy="461665"/>
              </a:xfrm>
              <a:prstGeom prst="rect">
                <a:avLst/>
              </a:prstGeom>
              <a:noFill/>
            </p:spPr>
            <p:txBody>
              <a:bodyPr wrap="none" rtlCol="0">
                <a:spAutoFit/>
              </a:bodyPr>
              <a:lstStyle/>
              <a:p>
                <a:r>
                  <a:rPr lang="ja-JP" sz="1200" b="1" i="0" dirty="0" smtClean="0">
                    <a:solidFill>
                      <a:srgbClr val="4D4D4D"/>
                    </a:solidFill>
                    <a:ea typeface="MS UI Gothic" pitchFamily="18" charset="0"/>
                  </a:rPr>
                  <a:t>MMR欠損のないCRC</a:t>
                </a:r>
              </a:p>
              <a:p>
                <a:r>
                  <a:rPr lang="ja-JP" sz="1200" b="1" i="0" dirty="0" smtClean="0">
                    <a:solidFill>
                      <a:srgbClr val="4D4D4D"/>
                    </a:solidFill>
                    <a:ea typeface="MS UI Gothic" pitchFamily="18" charset="0"/>
                  </a:rPr>
                  <a:t>MMR欠損のあるCRC</a:t>
                </a:r>
              </a:p>
            </p:txBody>
          </p:sp>
          <p:cxnSp>
            <p:nvCxnSpPr>
              <p:cNvPr id="65" name="Straight Connector 64"/>
              <p:cNvCxnSpPr/>
              <p:nvPr/>
            </p:nvCxnSpPr>
            <p:spPr>
              <a:xfrm>
                <a:off x="4632627" y="-317717"/>
                <a:ext cx="575293" cy="0"/>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4632627" y="-136662"/>
                <a:ext cx="575293" cy="0"/>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grpSp>
        <p:cxnSp>
          <p:nvCxnSpPr>
            <p:cNvPr id="67" name="Straight Connector 66"/>
            <p:cNvCxnSpPr/>
            <p:nvPr/>
          </p:nvCxnSpPr>
          <p:spPr>
            <a:xfrm>
              <a:off x="3471198" y="3369146"/>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3647960" y="3380089"/>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a:off x="3117346" y="337534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3067012" y="3377097"/>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 name="Straight Connector 70"/>
            <p:cNvCxnSpPr/>
            <p:nvPr/>
          </p:nvCxnSpPr>
          <p:spPr>
            <a:xfrm>
              <a:off x="2340403" y="3370591"/>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 name="Straight Connector 71"/>
            <p:cNvCxnSpPr/>
            <p:nvPr/>
          </p:nvCxnSpPr>
          <p:spPr>
            <a:xfrm>
              <a:off x="1949722" y="281166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a:off x="1716855" y="2811668"/>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a:off x="1300018" y="2819227"/>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a:off x="1037394" y="282155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a:off x="3616183" y="3275211"/>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 name="Straight Connector 76"/>
            <p:cNvCxnSpPr/>
            <p:nvPr/>
          </p:nvCxnSpPr>
          <p:spPr>
            <a:xfrm>
              <a:off x="1896128" y="3888622"/>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 name="Straight Connector 77"/>
            <p:cNvCxnSpPr/>
            <p:nvPr/>
          </p:nvCxnSpPr>
          <p:spPr>
            <a:xfrm>
              <a:off x="1304255" y="3050219"/>
              <a:ext cx="0" cy="48911"/>
            </a:xfrm>
            <a:prstGeom prst="line">
              <a:avLst/>
            </a:prstGeom>
            <a:noFill/>
            <a:ln w="285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 name="Straight Connector 78"/>
            <p:cNvCxnSpPr/>
            <p:nvPr/>
          </p:nvCxnSpPr>
          <p:spPr>
            <a:xfrm>
              <a:off x="3488064" y="4598133"/>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 name="Straight Connector 79"/>
            <p:cNvCxnSpPr/>
            <p:nvPr/>
          </p:nvCxnSpPr>
          <p:spPr>
            <a:xfrm>
              <a:off x="2892806" y="4600374"/>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a:off x="7596226"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 name="Straight Connector 81"/>
            <p:cNvCxnSpPr/>
            <p:nvPr/>
          </p:nvCxnSpPr>
          <p:spPr>
            <a:xfrm>
              <a:off x="7753481"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a:off x="7243002"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 name="Straight Connector 83"/>
            <p:cNvCxnSpPr/>
            <p:nvPr/>
          </p:nvCxnSpPr>
          <p:spPr>
            <a:xfrm>
              <a:off x="7195843" y="3370972"/>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p:cNvCxnSpPr/>
            <p:nvPr/>
          </p:nvCxnSpPr>
          <p:spPr>
            <a:xfrm>
              <a:off x="6073543"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 name="Straight Connector 85"/>
            <p:cNvCxnSpPr/>
            <p:nvPr/>
          </p:nvCxnSpPr>
          <p:spPr>
            <a:xfrm>
              <a:off x="5856087"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 name="Straight Connector 86"/>
            <p:cNvCxnSpPr/>
            <p:nvPr/>
          </p:nvCxnSpPr>
          <p:spPr>
            <a:xfrm>
              <a:off x="5414542"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 name="Straight Connector 87"/>
            <p:cNvCxnSpPr/>
            <p:nvPr/>
          </p:nvCxnSpPr>
          <p:spPr>
            <a:xfrm>
              <a:off x="5217878" y="2821060"/>
              <a:ext cx="0" cy="48911"/>
            </a:xfrm>
            <a:prstGeom prst="line">
              <a:avLst/>
            </a:pr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a:off x="7591864" y="4614421"/>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p:cNvCxnSpPr/>
            <p:nvPr/>
          </p:nvCxnSpPr>
          <p:spPr>
            <a:xfrm>
              <a:off x="7041184" y="4614421"/>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1" name="TextBox 90"/>
            <p:cNvSpPr txBox="1"/>
            <p:nvPr/>
          </p:nvSpPr>
          <p:spPr>
            <a:xfrm>
              <a:off x="4316400" y="1603426"/>
              <a:ext cx="518092" cy="369332"/>
            </a:xfrm>
            <a:prstGeom prst="rect">
              <a:avLst/>
            </a:prstGeom>
            <a:noFill/>
          </p:spPr>
          <p:txBody>
            <a:bodyPr wrap="none" rtlCol="0">
              <a:spAutoFit/>
            </a:bodyPr>
            <a:lstStyle/>
            <a:p>
              <a:pPr algn="ctr"/>
              <a:r>
                <a:rPr lang="ja-JP" sz="1800" b="1" i="0" dirty="0" smtClean="0">
                  <a:solidFill>
                    <a:srgbClr val="4D4D4D"/>
                  </a:solidFill>
                  <a:ea typeface="MS UI Gothic" pitchFamily="18" charset="0"/>
                </a:rPr>
                <a:t>OS</a:t>
              </a:r>
            </a:p>
          </p:txBody>
        </p:sp>
        <p:sp>
          <p:nvSpPr>
            <p:cNvPr id="92" name="TextBox 91"/>
            <p:cNvSpPr txBox="1"/>
            <p:nvPr/>
          </p:nvSpPr>
          <p:spPr>
            <a:xfrm>
              <a:off x="1778021" y="1848403"/>
              <a:ext cx="1390124" cy="369332"/>
            </a:xfrm>
            <a:prstGeom prst="rect">
              <a:avLst/>
            </a:prstGeom>
            <a:noFill/>
          </p:spPr>
          <p:txBody>
            <a:bodyPr wrap="none" rtlCol="0">
              <a:spAutoFit/>
            </a:bodyPr>
            <a:lstStyle/>
            <a:p>
              <a:pPr algn="ctr"/>
              <a:r>
                <a:rPr lang="ja-JP" sz="1800" b="1" i="0" dirty="0" smtClean="0">
                  <a:solidFill>
                    <a:srgbClr val="4D4D4D"/>
                  </a:solidFill>
                  <a:ea typeface="MS UI Gothic" pitchFamily="18" charset="0"/>
                </a:rPr>
                <a:t>全患者コホート</a:t>
              </a:r>
            </a:p>
          </p:txBody>
        </p:sp>
        <p:sp>
          <p:nvSpPr>
            <p:cNvPr id="93" name="TextBox 92"/>
            <p:cNvSpPr txBox="1"/>
            <p:nvPr/>
          </p:nvSpPr>
          <p:spPr>
            <a:xfrm>
              <a:off x="6011485" y="1848403"/>
              <a:ext cx="1595309" cy="369332"/>
            </a:xfrm>
            <a:prstGeom prst="rect">
              <a:avLst/>
            </a:prstGeom>
            <a:noFill/>
          </p:spPr>
          <p:txBody>
            <a:bodyPr wrap="none" rtlCol="0">
              <a:spAutoFit/>
            </a:bodyPr>
            <a:lstStyle/>
            <a:p>
              <a:pPr algn="ctr"/>
              <a:r>
                <a:rPr lang="ja-JP" sz="1800" b="1" i="0" dirty="0" smtClean="0">
                  <a:solidFill>
                    <a:srgbClr val="4D4D4D"/>
                  </a:solidFill>
                  <a:ea typeface="MS UI Gothic" pitchFamily="18" charset="0"/>
                </a:rPr>
                <a:t>CRC患者コホート</a:t>
              </a:r>
            </a:p>
          </p:txBody>
        </p:sp>
        <p:sp>
          <p:nvSpPr>
            <p:cNvPr id="94" name="Freeform 93"/>
            <p:cNvSpPr>
              <a:spLocks/>
            </p:cNvSpPr>
            <p:nvPr/>
          </p:nvSpPr>
          <p:spPr bwMode="auto">
            <a:xfrm>
              <a:off x="920996" y="2860579"/>
              <a:ext cx="2583207" cy="1786465"/>
            </a:xfrm>
            <a:custGeom>
              <a:avLst/>
              <a:gdLst>
                <a:gd name="T0" fmla="*/ 202 w 202"/>
                <a:gd name="T1" fmla="*/ 141 h 141"/>
                <a:gd name="T2" fmla="*/ 143 w 202"/>
                <a:gd name="T3" fmla="*/ 141 h 141"/>
                <a:gd name="T4" fmla="*/ 143 w 202"/>
                <a:gd name="T5" fmla="*/ 123 h 141"/>
                <a:gd name="T6" fmla="*/ 114 w 202"/>
                <a:gd name="T7" fmla="*/ 123 h 141"/>
                <a:gd name="T8" fmla="*/ 114 w 202"/>
                <a:gd name="T9" fmla="*/ 110 h 141"/>
                <a:gd name="T10" fmla="*/ 110 w 202"/>
                <a:gd name="T11" fmla="*/ 110 h 141"/>
                <a:gd name="T12" fmla="*/ 110 w 202"/>
                <a:gd name="T13" fmla="*/ 96 h 141"/>
                <a:gd name="T14" fmla="*/ 98 w 202"/>
                <a:gd name="T15" fmla="*/ 96 h 141"/>
                <a:gd name="T16" fmla="*/ 98 w 202"/>
                <a:gd name="T17" fmla="*/ 85 h 141"/>
                <a:gd name="T18" fmla="*/ 64 w 202"/>
                <a:gd name="T19" fmla="*/ 85 h 141"/>
                <a:gd name="T20" fmla="*/ 64 w 202"/>
                <a:gd name="T21" fmla="*/ 76 h 141"/>
                <a:gd name="T22" fmla="*/ 62 w 202"/>
                <a:gd name="T23" fmla="*/ 76 h 141"/>
                <a:gd name="T24" fmla="*/ 62 w 202"/>
                <a:gd name="T25" fmla="*/ 66 h 141"/>
                <a:gd name="T26" fmla="*/ 60 w 202"/>
                <a:gd name="T27" fmla="*/ 66 h 141"/>
                <a:gd name="T28" fmla="*/ 60 w 202"/>
                <a:gd name="T29" fmla="*/ 57 h 141"/>
                <a:gd name="T30" fmla="*/ 49 w 202"/>
                <a:gd name="T31" fmla="*/ 57 h 141"/>
                <a:gd name="T32" fmla="*/ 49 w 202"/>
                <a:gd name="T33" fmla="*/ 48 h 141"/>
                <a:gd name="T34" fmla="*/ 40 w 202"/>
                <a:gd name="T35" fmla="*/ 48 h 141"/>
                <a:gd name="T36" fmla="*/ 40 w 202"/>
                <a:gd name="T37" fmla="*/ 39 h 141"/>
                <a:gd name="T38" fmla="*/ 37 w 202"/>
                <a:gd name="T39" fmla="*/ 39 h 141"/>
                <a:gd name="T40" fmla="*/ 37 w 202"/>
                <a:gd name="T41" fmla="*/ 30 h 141"/>
                <a:gd name="T42" fmla="*/ 35 w 202"/>
                <a:gd name="T43" fmla="*/ 30 h 141"/>
                <a:gd name="T44" fmla="*/ 35 w 202"/>
                <a:gd name="T45" fmla="*/ 23 h 141"/>
                <a:gd name="T46" fmla="*/ 26 w 202"/>
                <a:gd name="T47" fmla="*/ 23 h 141"/>
                <a:gd name="T48" fmla="*/ 26 w 202"/>
                <a:gd name="T49" fmla="*/ 15 h 141"/>
                <a:gd name="T50" fmla="*/ 17 w 202"/>
                <a:gd name="T51" fmla="*/ 15 h 141"/>
                <a:gd name="T52" fmla="*/ 17 w 202"/>
                <a:gd name="T53" fmla="*/ 7 h 141"/>
                <a:gd name="T54" fmla="*/ 13 w 202"/>
                <a:gd name="T55" fmla="*/ 7 h 141"/>
                <a:gd name="T56" fmla="*/ 13 w 202"/>
                <a:gd name="T57" fmla="*/ 0 h 141"/>
                <a:gd name="T58" fmla="*/ 0 w 202"/>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41">
                  <a:moveTo>
                    <a:pt x="202" y="141"/>
                  </a:moveTo>
                  <a:lnTo>
                    <a:pt x="143" y="141"/>
                  </a:lnTo>
                  <a:lnTo>
                    <a:pt x="143" y="123"/>
                  </a:lnTo>
                  <a:lnTo>
                    <a:pt x="114" y="123"/>
                  </a:lnTo>
                  <a:lnTo>
                    <a:pt x="114" y="110"/>
                  </a:lnTo>
                  <a:lnTo>
                    <a:pt x="110" y="110"/>
                  </a:lnTo>
                  <a:lnTo>
                    <a:pt x="110" y="96"/>
                  </a:lnTo>
                  <a:lnTo>
                    <a:pt x="98" y="96"/>
                  </a:lnTo>
                  <a:lnTo>
                    <a:pt x="98" y="85"/>
                  </a:lnTo>
                  <a:lnTo>
                    <a:pt x="64" y="85"/>
                  </a:lnTo>
                  <a:lnTo>
                    <a:pt x="64" y="76"/>
                  </a:lnTo>
                  <a:lnTo>
                    <a:pt x="62" y="76"/>
                  </a:lnTo>
                  <a:lnTo>
                    <a:pt x="62" y="66"/>
                  </a:lnTo>
                  <a:lnTo>
                    <a:pt x="60" y="66"/>
                  </a:lnTo>
                  <a:lnTo>
                    <a:pt x="60" y="57"/>
                  </a:lnTo>
                  <a:lnTo>
                    <a:pt x="49" y="57"/>
                  </a:lnTo>
                  <a:lnTo>
                    <a:pt x="49" y="48"/>
                  </a:lnTo>
                  <a:lnTo>
                    <a:pt x="40" y="48"/>
                  </a:lnTo>
                  <a:lnTo>
                    <a:pt x="40" y="39"/>
                  </a:lnTo>
                  <a:lnTo>
                    <a:pt x="37" y="39"/>
                  </a:lnTo>
                  <a:lnTo>
                    <a:pt x="37" y="30"/>
                  </a:lnTo>
                  <a:lnTo>
                    <a:pt x="35" y="30"/>
                  </a:lnTo>
                  <a:lnTo>
                    <a:pt x="35" y="23"/>
                  </a:lnTo>
                  <a:lnTo>
                    <a:pt x="26" y="23"/>
                  </a:lnTo>
                  <a:lnTo>
                    <a:pt x="26" y="15"/>
                  </a:lnTo>
                  <a:lnTo>
                    <a:pt x="17" y="15"/>
                  </a:lnTo>
                  <a:lnTo>
                    <a:pt x="17" y="7"/>
                  </a:lnTo>
                  <a:lnTo>
                    <a:pt x="13" y="7"/>
                  </a:lnTo>
                  <a:lnTo>
                    <a:pt x="13" y="0"/>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Freeform 94"/>
            <p:cNvSpPr>
              <a:spLocks/>
            </p:cNvSpPr>
            <p:nvPr/>
          </p:nvSpPr>
          <p:spPr bwMode="auto">
            <a:xfrm>
              <a:off x="920996" y="2860579"/>
              <a:ext cx="2736665" cy="557478"/>
            </a:xfrm>
            <a:custGeom>
              <a:avLst/>
              <a:gdLst>
                <a:gd name="T0" fmla="*/ 214 w 214"/>
                <a:gd name="T1" fmla="*/ 44 h 44"/>
                <a:gd name="T2" fmla="*/ 108 w 214"/>
                <a:gd name="T3" fmla="*/ 44 h 44"/>
                <a:gd name="T4" fmla="*/ 108 w 214"/>
                <a:gd name="T5" fmla="*/ 21 h 44"/>
                <a:gd name="T6" fmla="*/ 98 w 214"/>
                <a:gd name="T7" fmla="*/ 21 h 44"/>
                <a:gd name="T8" fmla="*/ 98 w 214"/>
                <a:gd name="T9" fmla="*/ 0 h 44"/>
                <a:gd name="T10" fmla="*/ 0 w 214"/>
                <a:gd name="T11" fmla="*/ 0 h 44"/>
              </a:gdLst>
              <a:ahLst/>
              <a:cxnLst>
                <a:cxn ang="0">
                  <a:pos x="T0" y="T1"/>
                </a:cxn>
                <a:cxn ang="0">
                  <a:pos x="T2" y="T3"/>
                </a:cxn>
                <a:cxn ang="0">
                  <a:pos x="T4" y="T5"/>
                </a:cxn>
                <a:cxn ang="0">
                  <a:pos x="T6" y="T7"/>
                </a:cxn>
                <a:cxn ang="0">
                  <a:pos x="T8" y="T9"/>
                </a:cxn>
                <a:cxn ang="0">
                  <a:pos x="T10" y="T11"/>
                </a:cxn>
              </a:cxnLst>
              <a:rect l="0" t="0" r="r" b="b"/>
              <a:pathLst>
                <a:path w="214" h="44">
                  <a:moveTo>
                    <a:pt x="214" y="44"/>
                  </a:moveTo>
                  <a:lnTo>
                    <a:pt x="108" y="44"/>
                  </a:lnTo>
                  <a:lnTo>
                    <a:pt x="108" y="21"/>
                  </a:lnTo>
                  <a:lnTo>
                    <a:pt x="98" y="21"/>
                  </a:lnTo>
                  <a:lnTo>
                    <a:pt x="98"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Freeform 95"/>
            <p:cNvSpPr>
              <a:spLocks/>
            </p:cNvSpPr>
            <p:nvPr/>
          </p:nvSpPr>
          <p:spPr bwMode="auto">
            <a:xfrm>
              <a:off x="920996" y="2860579"/>
              <a:ext cx="2711089" cy="468789"/>
            </a:xfrm>
            <a:custGeom>
              <a:avLst/>
              <a:gdLst>
                <a:gd name="T0" fmla="*/ 212 w 212"/>
                <a:gd name="T1" fmla="*/ 37 h 37"/>
                <a:gd name="T2" fmla="*/ 46 w 212"/>
                <a:gd name="T3" fmla="*/ 37 h 37"/>
                <a:gd name="T4" fmla="*/ 46 w 212"/>
                <a:gd name="T5" fmla="*/ 17 h 37"/>
                <a:gd name="T6" fmla="*/ 30 w 212"/>
                <a:gd name="T7" fmla="*/ 17 h 37"/>
                <a:gd name="T8" fmla="*/ 30 w 212"/>
                <a:gd name="T9" fmla="*/ 0 h 37"/>
                <a:gd name="T10" fmla="*/ 0 w 212"/>
                <a:gd name="T11" fmla="*/ 0 h 37"/>
              </a:gdLst>
              <a:ahLst/>
              <a:cxnLst>
                <a:cxn ang="0">
                  <a:pos x="T0" y="T1"/>
                </a:cxn>
                <a:cxn ang="0">
                  <a:pos x="T2" y="T3"/>
                </a:cxn>
                <a:cxn ang="0">
                  <a:pos x="T4" y="T5"/>
                </a:cxn>
                <a:cxn ang="0">
                  <a:pos x="T6" y="T7"/>
                </a:cxn>
                <a:cxn ang="0">
                  <a:pos x="T8" y="T9"/>
                </a:cxn>
                <a:cxn ang="0">
                  <a:pos x="T10" y="T11"/>
                </a:cxn>
              </a:cxnLst>
              <a:rect l="0" t="0" r="r" b="b"/>
              <a:pathLst>
                <a:path w="212" h="37">
                  <a:moveTo>
                    <a:pt x="212" y="37"/>
                  </a:moveTo>
                  <a:lnTo>
                    <a:pt x="46" y="37"/>
                  </a:lnTo>
                  <a:lnTo>
                    <a:pt x="46" y="17"/>
                  </a:lnTo>
                  <a:lnTo>
                    <a:pt x="30" y="17"/>
                  </a:lnTo>
                  <a:lnTo>
                    <a:pt x="30" y="0"/>
                  </a:lnTo>
                  <a:lnTo>
                    <a:pt x="0" y="0"/>
                  </a:lnTo>
                </a:path>
              </a:pathLst>
            </a:cu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Freeform 5"/>
            <p:cNvSpPr>
              <a:spLocks/>
            </p:cNvSpPr>
            <p:nvPr/>
          </p:nvSpPr>
          <p:spPr bwMode="auto">
            <a:xfrm>
              <a:off x="5041664" y="2871936"/>
              <a:ext cx="2562046" cy="1791396"/>
            </a:xfrm>
            <a:custGeom>
              <a:avLst/>
              <a:gdLst>
                <a:gd name="T0" fmla="*/ 202 w 202"/>
                <a:gd name="T1" fmla="*/ 141 h 141"/>
                <a:gd name="T2" fmla="*/ 144 w 202"/>
                <a:gd name="T3" fmla="*/ 141 h 141"/>
                <a:gd name="T4" fmla="*/ 144 w 202"/>
                <a:gd name="T5" fmla="*/ 123 h 141"/>
                <a:gd name="T6" fmla="*/ 114 w 202"/>
                <a:gd name="T7" fmla="*/ 123 h 141"/>
                <a:gd name="T8" fmla="*/ 114 w 202"/>
                <a:gd name="T9" fmla="*/ 110 h 141"/>
                <a:gd name="T10" fmla="*/ 110 w 202"/>
                <a:gd name="T11" fmla="*/ 110 h 141"/>
                <a:gd name="T12" fmla="*/ 110 w 202"/>
                <a:gd name="T13" fmla="*/ 95 h 141"/>
                <a:gd name="T14" fmla="*/ 99 w 202"/>
                <a:gd name="T15" fmla="*/ 95 h 141"/>
                <a:gd name="T16" fmla="*/ 99 w 202"/>
                <a:gd name="T17" fmla="*/ 84 h 141"/>
                <a:gd name="T18" fmla="*/ 67 w 202"/>
                <a:gd name="T19" fmla="*/ 84 h 141"/>
                <a:gd name="T20" fmla="*/ 67 w 202"/>
                <a:gd name="T21" fmla="*/ 75 h 141"/>
                <a:gd name="T22" fmla="*/ 64 w 202"/>
                <a:gd name="T23" fmla="*/ 75 h 141"/>
                <a:gd name="T24" fmla="*/ 64 w 202"/>
                <a:gd name="T25" fmla="*/ 57 h 141"/>
                <a:gd name="T26" fmla="*/ 50 w 202"/>
                <a:gd name="T27" fmla="*/ 57 h 141"/>
                <a:gd name="T28" fmla="*/ 50 w 202"/>
                <a:gd name="T29" fmla="*/ 48 h 141"/>
                <a:gd name="T30" fmla="*/ 42 w 202"/>
                <a:gd name="T31" fmla="*/ 48 h 141"/>
                <a:gd name="T32" fmla="*/ 42 w 202"/>
                <a:gd name="T33" fmla="*/ 44 h 141"/>
                <a:gd name="T34" fmla="*/ 40 w 202"/>
                <a:gd name="T35" fmla="*/ 44 h 141"/>
                <a:gd name="T36" fmla="*/ 40 w 202"/>
                <a:gd name="T37" fmla="*/ 39 h 141"/>
                <a:gd name="T38" fmla="*/ 37 w 202"/>
                <a:gd name="T39" fmla="*/ 39 h 141"/>
                <a:gd name="T40" fmla="*/ 37 w 202"/>
                <a:gd name="T41" fmla="*/ 28 h 141"/>
                <a:gd name="T42" fmla="*/ 36 w 202"/>
                <a:gd name="T43" fmla="*/ 28 h 141"/>
                <a:gd name="T44" fmla="*/ 36 w 202"/>
                <a:gd name="T45" fmla="*/ 22 h 141"/>
                <a:gd name="T46" fmla="*/ 26 w 202"/>
                <a:gd name="T47" fmla="*/ 22 h 141"/>
                <a:gd name="T48" fmla="*/ 26 w 202"/>
                <a:gd name="T49" fmla="*/ 14 h 141"/>
                <a:gd name="T50" fmla="*/ 19 w 202"/>
                <a:gd name="T51" fmla="*/ 14 h 141"/>
                <a:gd name="T52" fmla="*/ 19 w 202"/>
                <a:gd name="T53" fmla="*/ 7 h 141"/>
                <a:gd name="T54" fmla="*/ 14 w 202"/>
                <a:gd name="T55" fmla="*/ 7 h 141"/>
                <a:gd name="T56" fmla="*/ 14 w 202"/>
                <a:gd name="T57" fmla="*/ 0 h 141"/>
                <a:gd name="T58" fmla="*/ 0 w 202"/>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41">
                  <a:moveTo>
                    <a:pt x="202" y="141"/>
                  </a:moveTo>
                  <a:lnTo>
                    <a:pt x="144" y="141"/>
                  </a:lnTo>
                  <a:lnTo>
                    <a:pt x="144" y="123"/>
                  </a:lnTo>
                  <a:lnTo>
                    <a:pt x="114" y="123"/>
                  </a:lnTo>
                  <a:lnTo>
                    <a:pt x="114" y="110"/>
                  </a:lnTo>
                  <a:lnTo>
                    <a:pt x="110" y="110"/>
                  </a:lnTo>
                  <a:lnTo>
                    <a:pt x="110" y="95"/>
                  </a:lnTo>
                  <a:lnTo>
                    <a:pt x="99" y="95"/>
                  </a:lnTo>
                  <a:lnTo>
                    <a:pt x="99" y="84"/>
                  </a:lnTo>
                  <a:lnTo>
                    <a:pt x="67" y="84"/>
                  </a:lnTo>
                  <a:lnTo>
                    <a:pt x="67" y="75"/>
                  </a:lnTo>
                  <a:lnTo>
                    <a:pt x="64" y="75"/>
                  </a:lnTo>
                  <a:lnTo>
                    <a:pt x="64" y="57"/>
                  </a:lnTo>
                  <a:lnTo>
                    <a:pt x="50" y="57"/>
                  </a:lnTo>
                  <a:lnTo>
                    <a:pt x="50" y="48"/>
                  </a:lnTo>
                  <a:lnTo>
                    <a:pt x="42" y="48"/>
                  </a:lnTo>
                  <a:lnTo>
                    <a:pt x="42" y="44"/>
                  </a:lnTo>
                  <a:lnTo>
                    <a:pt x="40" y="44"/>
                  </a:lnTo>
                  <a:lnTo>
                    <a:pt x="40" y="39"/>
                  </a:lnTo>
                  <a:lnTo>
                    <a:pt x="37" y="39"/>
                  </a:lnTo>
                  <a:lnTo>
                    <a:pt x="37" y="28"/>
                  </a:lnTo>
                  <a:lnTo>
                    <a:pt x="36" y="28"/>
                  </a:lnTo>
                  <a:lnTo>
                    <a:pt x="36" y="22"/>
                  </a:lnTo>
                  <a:lnTo>
                    <a:pt x="26" y="22"/>
                  </a:lnTo>
                  <a:lnTo>
                    <a:pt x="26" y="14"/>
                  </a:lnTo>
                  <a:lnTo>
                    <a:pt x="19" y="14"/>
                  </a:lnTo>
                  <a:lnTo>
                    <a:pt x="19" y="7"/>
                  </a:lnTo>
                  <a:lnTo>
                    <a:pt x="14" y="7"/>
                  </a:lnTo>
                  <a:lnTo>
                    <a:pt x="14" y="0"/>
                  </a:lnTo>
                  <a:lnTo>
                    <a:pt x="0" y="0"/>
                  </a:lnTo>
                </a:path>
              </a:pathLst>
            </a:cu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Freeform 6"/>
            <p:cNvSpPr>
              <a:spLocks/>
            </p:cNvSpPr>
            <p:nvPr/>
          </p:nvSpPr>
          <p:spPr bwMode="auto">
            <a:xfrm>
              <a:off x="5041664" y="2871936"/>
              <a:ext cx="2708695" cy="546312"/>
            </a:xfrm>
            <a:custGeom>
              <a:avLst/>
              <a:gdLst>
                <a:gd name="T0" fmla="*/ 215 w 215"/>
                <a:gd name="T1" fmla="*/ 43 h 43"/>
                <a:gd name="T2" fmla="*/ 109 w 215"/>
                <a:gd name="T3" fmla="*/ 43 h 43"/>
                <a:gd name="T4" fmla="*/ 109 w 215"/>
                <a:gd name="T5" fmla="*/ 21 h 43"/>
                <a:gd name="T6" fmla="*/ 99 w 215"/>
                <a:gd name="T7" fmla="*/ 21 h 43"/>
                <a:gd name="T8" fmla="*/ 99 w 215"/>
                <a:gd name="T9" fmla="*/ 0 h 43"/>
                <a:gd name="T10" fmla="*/ 0 w 215"/>
                <a:gd name="T11" fmla="*/ 0 h 43"/>
              </a:gdLst>
              <a:ahLst/>
              <a:cxnLst>
                <a:cxn ang="0">
                  <a:pos x="T0" y="T1"/>
                </a:cxn>
                <a:cxn ang="0">
                  <a:pos x="T2" y="T3"/>
                </a:cxn>
                <a:cxn ang="0">
                  <a:pos x="T4" y="T5"/>
                </a:cxn>
                <a:cxn ang="0">
                  <a:pos x="T6" y="T7"/>
                </a:cxn>
                <a:cxn ang="0">
                  <a:pos x="T8" y="T9"/>
                </a:cxn>
                <a:cxn ang="0">
                  <a:pos x="T10" y="T11"/>
                </a:cxn>
              </a:cxnLst>
              <a:rect l="0" t="0" r="r" b="b"/>
              <a:pathLst>
                <a:path w="215" h="43">
                  <a:moveTo>
                    <a:pt x="215" y="43"/>
                  </a:moveTo>
                  <a:lnTo>
                    <a:pt x="109" y="43"/>
                  </a:lnTo>
                  <a:lnTo>
                    <a:pt x="109" y="21"/>
                  </a:lnTo>
                  <a:lnTo>
                    <a:pt x="99" y="21"/>
                  </a:lnTo>
                  <a:lnTo>
                    <a:pt x="99" y="0"/>
                  </a:lnTo>
                  <a:lnTo>
                    <a:pt x="0" y="0"/>
                  </a:lnTo>
                </a:path>
              </a:pathLst>
            </a:custGeom>
            <a:noFill/>
            <a:ln w="285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99" name="Straight Connector 98"/>
            <p:cNvCxnSpPr/>
            <p:nvPr/>
          </p:nvCxnSpPr>
          <p:spPr>
            <a:xfrm>
              <a:off x="6537208" y="4377789"/>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0" name="Straight Connector 99"/>
            <p:cNvCxnSpPr/>
            <p:nvPr/>
          </p:nvCxnSpPr>
          <p:spPr>
            <a:xfrm>
              <a:off x="6416159" y="4039881"/>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1" name="Straight Connector 100"/>
            <p:cNvCxnSpPr/>
            <p:nvPr/>
          </p:nvCxnSpPr>
          <p:spPr>
            <a:xfrm>
              <a:off x="6005399" y="3892414"/>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2" name="Straight Connector 101"/>
            <p:cNvCxnSpPr/>
            <p:nvPr/>
          </p:nvCxnSpPr>
          <p:spPr>
            <a:xfrm>
              <a:off x="5947726" y="3893897"/>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3" name="Straight Connector 102"/>
            <p:cNvCxnSpPr/>
            <p:nvPr/>
          </p:nvCxnSpPr>
          <p:spPr>
            <a:xfrm>
              <a:off x="5261237" y="2916038"/>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4" name="Straight Connector 103"/>
            <p:cNvCxnSpPr/>
            <p:nvPr/>
          </p:nvCxnSpPr>
          <p:spPr>
            <a:xfrm>
              <a:off x="2941679" y="3276542"/>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5" name="Straight Connector 104"/>
            <p:cNvCxnSpPr/>
            <p:nvPr/>
          </p:nvCxnSpPr>
          <p:spPr>
            <a:xfrm>
              <a:off x="2465950" y="3277873"/>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6" name="Straight Connector 105"/>
            <p:cNvCxnSpPr/>
            <p:nvPr/>
          </p:nvCxnSpPr>
          <p:spPr>
            <a:xfrm>
              <a:off x="2340065" y="327920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7" name="Straight Connector 106"/>
            <p:cNvCxnSpPr/>
            <p:nvPr/>
          </p:nvCxnSpPr>
          <p:spPr>
            <a:xfrm>
              <a:off x="2253935" y="3280535"/>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8" name="Straight Connector 107"/>
            <p:cNvCxnSpPr/>
            <p:nvPr/>
          </p:nvCxnSpPr>
          <p:spPr>
            <a:xfrm>
              <a:off x="1889520" y="326596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9" name="Straight Connector 108"/>
            <p:cNvCxnSpPr/>
            <p:nvPr/>
          </p:nvCxnSpPr>
          <p:spPr>
            <a:xfrm>
              <a:off x="1580762" y="3267295"/>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0" name="Straight Connector 109"/>
            <p:cNvCxnSpPr/>
            <p:nvPr/>
          </p:nvCxnSpPr>
          <p:spPr>
            <a:xfrm>
              <a:off x="1415122" y="3014194"/>
              <a:ext cx="0" cy="48911"/>
            </a:xfrm>
            <a:prstGeom prst="line">
              <a:avLst/>
            </a:prstGeom>
            <a:noFill/>
            <a:ln w="28575">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1" name="Straight Connector 110"/>
            <p:cNvCxnSpPr/>
            <p:nvPr/>
          </p:nvCxnSpPr>
          <p:spPr>
            <a:xfrm>
              <a:off x="1778021" y="3882664"/>
              <a:ext cx="0" cy="48911"/>
            </a:xfrm>
            <a:prstGeom prst="line">
              <a:avLst/>
            </a:prstGeom>
            <a:noFill/>
            <a:ln w="28575">
              <a:solidFill>
                <a:schemeClr val="accent4"/>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3860481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545512" cy="4770537"/>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主要な結果（続き）</a:t>
            </a: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a:buClr>
                <a:srgbClr val="043882"/>
              </a:buClr>
            </a:pPr>
            <a:endParaRPr lang="en-GB" sz="1600" b="1" dirty="0">
              <a:solidFill>
                <a:srgbClr val="4D4D4D"/>
              </a:solidFill>
            </a:endParaRPr>
          </a:p>
          <a:p>
            <a:pPr>
              <a:buClr>
                <a:srgbClr val="043882"/>
              </a:buClr>
            </a:pPr>
            <a:endParaRPr lang="en-GB" sz="1600" b="1" dirty="0" smtClean="0">
              <a:solidFill>
                <a:srgbClr val="4D4D4D"/>
              </a:solidFill>
            </a:endParaRPr>
          </a:p>
          <a:p>
            <a:pPr marL="285750" indent="-285750">
              <a:spcBef>
                <a:spcPts val="0"/>
              </a:spcBef>
              <a:buClr>
                <a:srgbClr val="043882"/>
              </a:buClr>
              <a:buFont typeface="Arial" panose="020B0604020202020204" pitchFamily="34" charset="0"/>
              <a:buChar char="•"/>
            </a:pPr>
            <a:r>
              <a:rPr lang="ja-JP" sz="1600" b="0" i="0" dirty="0" smtClean="0">
                <a:solidFill>
                  <a:srgbClr val="4D4D4D"/>
                </a:solidFill>
                <a:ea typeface="MS UI Gothic" pitchFamily="18" charset="0"/>
              </a:rPr>
              <a:t>ミスマッチ修復欠損の認められる腫瘍では、ミスマッチ修復欠損のない腫瘍と比較して腫瘍先進部におけるCD8陽性T細胞の濃度が高くなっていたほか（p=0.04）、腫瘍先進部におけるPD-L1発現レベルも高くなっていた (p=0.04)。</a:t>
            </a:r>
          </a:p>
          <a:p>
            <a:pPr marL="285750" indent="-285750">
              <a:spcBef>
                <a:spcPts val="0"/>
              </a:spcBef>
              <a:buClr>
                <a:srgbClr val="043882"/>
              </a:buClr>
              <a:buFont typeface="Arial" panose="020B0604020202020204" pitchFamily="34" charset="0"/>
              <a:buChar char="•"/>
            </a:pPr>
            <a:r>
              <a:rPr lang="ja-JP" sz="1600" b="0" i="0" dirty="0" smtClean="0">
                <a:solidFill>
                  <a:srgbClr val="4D4D4D"/>
                </a:solidFill>
                <a:ea typeface="MS UI Gothic" pitchFamily="18" charset="0"/>
              </a:rPr>
              <a:t>ペムブロリズマブ投与患者では、変異量と、 ORR、SDおよびPDとの間に相関性が認められた(p=0.02) </a:t>
            </a:r>
          </a:p>
          <a:p>
            <a:pPr>
              <a:spcBef>
                <a:spcPts val="0"/>
              </a:spcBef>
              <a:buClr>
                <a:srgbClr val="043882"/>
              </a:buClr>
            </a:pPr>
            <a:r>
              <a:rPr lang="ja-JP" sz="1600" b="1" i="0" dirty="0" smtClean="0">
                <a:solidFill>
                  <a:srgbClr val="4D4D4D"/>
                </a:solidFill>
                <a:ea typeface="MS UI Gothic" pitchFamily="18" charset="0"/>
              </a:rPr>
              <a:t>結論</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ミスマッチ修復欠損のある腫瘍は、ペムブロリズマブによるPD1阻害に対して高い感受性を示す</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生化学的な反応は、放射線学的な反応やPFSおよびOSと相関する</a:t>
            </a:r>
          </a:p>
          <a:p>
            <a:pPr marL="285750" lvl="1" indent="-285750">
              <a:spcBef>
                <a:spcPts val="0"/>
              </a:spcBef>
              <a:spcAft>
                <a:spcPts val="0"/>
              </a:spcAft>
              <a:buClr>
                <a:srgbClr val="043882"/>
              </a:buClr>
              <a:buFont typeface="Arial" panose="020B0604020202020204" pitchFamily="34" charset="0"/>
              <a:buChar char="•"/>
            </a:pPr>
            <a:r>
              <a:rPr lang="ja-JP" sz="1600" b="1" i="0" dirty="0" smtClean="0">
                <a:solidFill>
                  <a:srgbClr val="4D4D4D"/>
                </a:solidFill>
                <a:ea typeface="MS UI Gothic" pitchFamily="18" charset="0"/>
              </a:rPr>
              <a:t>ミスマッチ修復欠損のある腫瘍では変異が多く、腫瘍先進部におけるCD8</a:t>
            </a:r>
            <a:r>
              <a:rPr lang="ja-JP" altLang="en-US" sz="1600" b="1" i="0" dirty="0" smtClean="0">
                <a:solidFill>
                  <a:srgbClr val="4D4D4D"/>
                </a:solidFill>
                <a:ea typeface="MS UI Gothic" pitchFamily="18" charset="0"/>
              </a:rPr>
              <a:t>陽性</a:t>
            </a:r>
            <a:r>
              <a:rPr lang="ja-JP" sz="1600" b="1" i="0" dirty="0" smtClean="0">
                <a:solidFill>
                  <a:srgbClr val="4D4D4D"/>
                </a:solidFill>
                <a:ea typeface="MS UI Gothic" pitchFamily="18" charset="0"/>
              </a:rPr>
              <a:t>T細胞の濃度が高くなっているほか、腫瘍先進部におけるPD-L1発現レベルが高くなっている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LBA100: ミスマッチ修復欠損のある腫瘍におけるPD-1阻害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Le DT,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Le et al. J Clin Oncol 2015; 33 (suppl): abstr LBA100</a:t>
            </a:r>
          </a:p>
        </p:txBody>
      </p:sp>
      <p:graphicFrame>
        <p:nvGraphicFramePr>
          <p:cNvPr id="3" name="Table 2"/>
          <p:cNvGraphicFramePr>
            <a:graphicFrameLocks noGrp="1"/>
          </p:cNvGraphicFramePr>
          <p:nvPr>
            <p:extLst>
              <p:ext uri="{D42A27DB-BD31-4B8C-83A1-F6EECF244321}">
                <p14:modId xmlns:p14="http://schemas.microsoft.com/office/powerpoint/2010/main" xmlns="" val="2466102333"/>
              </p:ext>
            </p:extLst>
          </p:nvPr>
        </p:nvGraphicFramePr>
        <p:xfrm>
          <a:off x="369888" y="1621808"/>
          <a:ext cx="8545512" cy="2100000"/>
        </p:xfrm>
        <a:graphic>
          <a:graphicData uri="http://schemas.openxmlformats.org/drawingml/2006/table">
            <a:tbl>
              <a:tblPr firstRow="1" bandRow="1">
                <a:tableStyleId>{69012ECD-51FC-41F1-AA8D-1B2483CD663E}</a:tableStyleId>
              </a:tblPr>
              <a:tblGrid>
                <a:gridCol w="4272756"/>
                <a:gridCol w="4272756"/>
              </a:tblGrid>
              <a:tr h="219075">
                <a:tc>
                  <a:txBody>
                    <a:bodyPr/>
                    <a:lstStyle/>
                    <a:p>
                      <a:pPr>
                        <a:lnSpc>
                          <a:spcPts val="1500"/>
                        </a:lnSpc>
                      </a:pPr>
                      <a:r>
                        <a:rPr lang="ja-JP" sz="1400" b="1" i="0" dirty="0" smtClean="0">
                          <a:solidFill>
                            <a:srgbClr val="FFFFFF"/>
                          </a:solidFill>
                          <a:ea typeface="MS UI Gothic" pitchFamily="18" charset="0"/>
                        </a:rPr>
                        <a:t>AE、発生件数(%)</a:t>
                      </a:r>
                    </a:p>
                  </a:txBody>
                  <a:tcPr marT="36000" marB="36000" anchor="ctr"/>
                </a:tc>
                <a:tc>
                  <a:txBody>
                    <a:bodyPr/>
                    <a:lstStyle/>
                    <a:p>
                      <a:pPr algn="ctr">
                        <a:lnSpc>
                          <a:spcPts val="1500"/>
                        </a:lnSpc>
                      </a:pPr>
                      <a:r>
                        <a:rPr lang="ja-JP" sz="1400" b="1" i="0" dirty="0" smtClean="0">
                          <a:solidFill>
                            <a:srgbClr val="FFFFFF"/>
                          </a:solidFill>
                          <a:ea typeface="MS UI Gothic" pitchFamily="18" charset="0"/>
                        </a:rPr>
                        <a:t>全てのグレード(n=41)</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全てのAE</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14(34)</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全身症状</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3(7)</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膵炎</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6(15)</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肺臓炎</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1(2)</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内分泌障害</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5(12)</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発疹/掻痒</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7(17)</a:t>
                      </a:r>
                    </a:p>
                  </a:txBody>
                  <a:tcPr marT="36000" marB="36000" anchor="ctr"/>
                </a:tc>
              </a:tr>
              <a:tr h="219075">
                <a:tc>
                  <a:txBody>
                    <a:bodyPr/>
                    <a:lstStyle/>
                    <a:p>
                      <a:pPr>
                        <a:lnSpc>
                          <a:spcPts val="1500"/>
                        </a:lnSpc>
                      </a:pPr>
                      <a:r>
                        <a:rPr lang="ja-JP" sz="1400" b="0" i="0" dirty="0" smtClean="0">
                          <a:solidFill>
                            <a:srgbClr val="4D4D4D"/>
                          </a:solidFill>
                          <a:ea typeface="MS UI Gothic" pitchFamily="18" charset="0"/>
                        </a:rPr>
                        <a:t>血小板減少症</a:t>
                      </a:r>
                    </a:p>
                  </a:txBody>
                  <a:tcPr marT="36000" marB="36000" anchor="ctr"/>
                </a:tc>
                <a:tc>
                  <a:txBody>
                    <a:bodyPr/>
                    <a:lstStyle/>
                    <a:p>
                      <a:pPr algn="ctr">
                        <a:lnSpc>
                          <a:spcPts val="1500"/>
                        </a:lnSpc>
                      </a:pPr>
                      <a:r>
                        <a:rPr lang="ja-JP" sz="1400" b="0" i="0" dirty="0" smtClean="0">
                          <a:solidFill>
                            <a:srgbClr val="4D4D4D"/>
                          </a:solidFill>
                          <a:ea typeface="MS UI Gothic" pitchFamily="18" charset="0"/>
                        </a:rPr>
                        <a:t>1(2)</a:t>
                      </a:r>
                    </a:p>
                  </a:txBody>
                  <a:tcPr marT="36000" marB="36000" anchor="ctr"/>
                </a:tc>
              </a:tr>
            </a:tbl>
          </a:graphicData>
        </a:graphic>
      </p:graphicFrame>
    </p:spTree>
    <p:extLst>
      <p:ext uri="{BB962C8B-B14F-4D97-AF65-F5344CB8AC3E}">
        <p14:creationId xmlns:p14="http://schemas.microsoft.com/office/powerpoint/2010/main" xmlns="" val="1517225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103: BRAF V600E変異陽性の転移性結腸直腸癌を有する患者における、MEK阻害剤トラメチニブ、BRAF阻害剤ダブラフェニブ、および抗EGFR抗体パニツムマブの第1/2相試験– Atreya CE, et al</a:t>
            </a:r>
          </a:p>
        </p:txBody>
      </p:sp>
      <p:sp>
        <p:nvSpPr>
          <p:cNvPr id="6" name="Content Placeholder 5"/>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r>
              <a:rPr lang="ja-JP" sz="1600" b="0" i="0" dirty="0" smtClean="0">
                <a:solidFill>
                  <a:srgbClr val="4D4D4D"/>
                </a:solidFill>
                <a:ea typeface="MS UI Gothic" pitchFamily="18" charset="0"/>
              </a:rPr>
              <a:t>BRAF変異陽性のmCRCを有する患者において、パニツムマブ(抗EGFR mAb)＋ダブラフェニブ(</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阻害剤)および/またはトラメチニブ(MEK阻害剤)の有効性および安全性を評価すること</a:t>
            </a:r>
          </a:p>
        </p:txBody>
      </p:sp>
      <p:sp>
        <p:nvSpPr>
          <p:cNvPr id="4" name="Text Placeholder 3"/>
          <p:cNvSpPr>
            <a:spLocks noGrp="1"/>
          </p:cNvSpPr>
          <p:nvPr>
            <p:ph type="body" sz="quarter" idx="10"/>
          </p:nvPr>
        </p:nvSpPr>
        <p:spPr/>
        <p:txBody>
          <a:bodyPr/>
          <a:lstStyle/>
          <a:p>
            <a:r>
              <a:rPr lang="ja-JP" sz="1200" b="0" i="0" dirty="0" smtClean="0">
                <a:solidFill>
                  <a:srgbClr val="4D4D4D"/>
                </a:solidFill>
                <a:ea typeface="MS UI Gothic" pitchFamily="18" charset="0"/>
              </a:rPr>
              <a:t>*6 mg/kg q2w; </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150 mg bid；</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2 mg/日；</a:t>
            </a:r>
            <a:r>
              <a:rPr lang="ja-JP" sz="1200" b="0" i="0" baseline="30000" dirty="0" smtClean="0">
                <a:solidFill>
                  <a:srgbClr val="4D4D4D"/>
                </a:solidFill>
                <a:ea typeface="MS UI Gothic" pitchFamily="18" charset="0"/>
              </a:rPr>
              <a:t>Φ</a:t>
            </a:r>
            <a:r>
              <a:rPr lang="ja-JP" sz="1200" b="0" i="0" dirty="0" smtClean="0">
                <a:solidFill>
                  <a:srgbClr val="4D4D4D"/>
                </a:solidFill>
                <a:ea typeface="MS UI Gothic" pitchFamily="18" charset="0"/>
              </a:rPr>
              <a:t>n=24例の患者では、治療用量での3剤の投与が行われた</a:t>
            </a:r>
          </a:p>
        </p:txBody>
      </p:sp>
      <p:sp>
        <p:nvSpPr>
          <p:cNvPr id="7" name="Text Placeholder 6"/>
          <p:cNvSpPr>
            <a:spLocks noGrp="1"/>
          </p:cNvSpPr>
          <p:nvPr>
            <p:ph type="body" sz="quarter" idx="11"/>
          </p:nvPr>
        </p:nvSpPr>
        <p:spPr>
          <a:xfrm>
            <a:off x="4860925" y="6096000"/>
            <a:ext cx="4130675" cy="487363"/>
          </a:xfrm>
        </p:spPr>
        <p:txBody>
          <a:bodyPr/>
          <a:lstStyle/>
          <a:p>
            <a:pPr lvl="0">
              <a:buClr>
                <a:srgbClr val="043882"/>
              </a:buClr>
            </a:pPr>
            <a:r>
              <a:rPr lang="ja-JP" sz="1200" b="0" i="0" dirty="0" smtClean="0">
                <a:solidFill>
                  <a:srgbClr val="4D4D4D"/>
                </a:solidFill>
                <a:ea typeface="MS UI Gothic" pitchFamily="18" charset="0"/>
              </a:rPr>
              <a:t>Atreya et al. J Clin Oncol 2015; 33 (suppl): abstr 103</a:t>
            </a:r>
          </a:p>
        </p:txBody>
      </p:sp>
      <p:sp>
        <p:nvSpPr>
          <p:cNvPr id="8" name="Oval 14"/>
          <p:cNvSpPr>
            <a:spLocks noChangeArrowheads="1"/>
          </p:cNvSpPr>
          <p:nvPr/>
        </p:nvSpPr>
        <p:spPr bwMode="auto">
          <a:xfrm>
            <a:off x="3941537" y="336645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9" name="AutoShape 15"/>
          <p:cNvCxnSpPr>
            <a:cxnSpLocks noChangeShapeType="1"/>
            <a:stCxn id="8" idx="0"/>
            <a:endCxn id="18" idx="1"/>
          </p:cNvCxnSpPr>
          <p:nvPr/>
        </p:nvCxnSpPr>
        <p:spPr bwMode="auto">
          <a:xfrm rot="5400000" flipH="1" flipV="1">
            <a:off x="4217370" y="2718519"/>
            <a:ext cx="663905" cy="631975"/>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7" idx="1"/>
          </p:cNvCxnSpPr>
          <p:nvPr/>
        </p:nvCxnSpPr>
        <p:spPr bwMode="auto">
          <a:xfrm rot="16200000" flipH="1">
            <a:off x="4177176" y="4006816"/>
            <a:ext cx="744290" cy="631973"/>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6435" y="435434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2" name="AutoShape 12"/>
          <p:cNvSpPr>
            <a:spLocks noChangeArrowheads="1"/>
          </p:cNvSpPr>
          <p:nvPr/>
        </p:nvSpPr>
        <p:spPr bwMode="auto">
          <a:xfrm>
            <a:off x="8116435" y="243823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14" name="AutoShape 19"/>
          <p:cNvCxnSpPr>
            <a:cxnSpLocks noChangeShapeType="1"/>
          </p:cNvCxnSpPr>
          <p:nvPr/>
        </p:nvCxnSpPr>
        <p:spPr bwMode="auto">
          <a:xfrm>
            <a:off x="3684814" y="3658558"/>
            <a:ext cx="256723" cy="0"/>
          </a:xfrm>
          <a:prstGeom prst="straightConnector1">
            <a:avLst/>
          </a:prstGeom>
          <a:noFill/>
          <a:ln w="57150">
            <a:solidFill>
              <a:schemeClr val="bg2">
                <a:lumMod val="60000"/>
                <a:lumOff val="40000"/>
              </a:schemeClr>
            </a:solidFill>
            <a:round/>
            <a:headEnd/>
            <a:tailEnd type="triangle" w="med" len="med"/>
          </a:ln>
        </p:spPr>
      </p:cxnSp>
      <p:cxnSp>
        <p:nvCxnSpPr>
          <p:cNvPr id="15" name="AutoShape 20"/>
          <p:cNvCxnSpPr>
            <a:cxnSpLocks noChangeShapeType="1"/>
          </p:cNvCxnSpPr>
          <p:nvPr/>
        </p:nvCxnSpPr>
        <p:spPr bwMode="auto">
          <a:xfrm>
            <a:off x="7542220" y="4618664"/>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6" name="AutoShape 21"/>
          <p:cNvCxnSpPr>
            <a:cxnSpLocks noChangeShapeType="1"/>
          </p:cNvCxnSpPr>
          <p:nvPr/>
        </p:nvCxnSpPr>
        <p:spPr bwMode="auto">
          <a:xfrm>
            <a:off x="7543800" y="2702553"/>
            <a:ext cx="572635" cy="0"/>
          </a:xfrm>
          <a:prstGeom prst="straightConnector1">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4865308" y="4208296"/>
            <a:ext cx="2873981" cy="973304"/>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治療群3：</a:t>
            </a:r>
            <a:r>
              <a:rPr lang="ja-JP" sz="1600" b="0" i="0" dirty="0" smtClean="0">
                <a:solidFill>
                  <a:srgbClr val="FFFFFF"/>
                </a:solidFill>
                <a:ea typeface="MS UI Gothic" pitchFamily="18" charset="0"/>
              </a:rPr>
              <a:t>パニツムマブ*+</a:t>
            </a:r>
          </a:p>
          <a:p>
            <a:pPr algn="ctr" defTabSz="892175" eaLnBrk="0" hangingPunct="0"/>
            <a:r>
              <a:rPr lang="ja-JP" sz="1600" b="0" i="0" dirty="0" smtClean="0">
                <a:solidFill>
                  <a:srgbClr val="FFFFFF"/>
                </a:solidFill>
                <a:ea typeface="MS UI Gothic" pitchFamily="18" charset="0"/>
              </a:rPr>
              <a:t>トラメチニブ</a:t>
            </a:r>
            <a:r>
              <a:rPr lang="ja-JP" sz="1600" b="0" i="0" baseline="30000" dirty="0" smtClean="0">
                <a:solidFill>
                  <a:srgbClr val="FFFFFF"/>
                </a:solidFill>
                <a:ea typeface="MS UI Gothic" pitchFamily="18" charset="0"/>
              </a:rPr>
              <a:t>‡</a:t>
            </a:r>
          </a:p>
          <a:p>
            <a:pPr algn="ctr" defTabSz="892175" eaLnBrk="0" hangingPunct="0"/>
            <a:r>
              <a:rPr lang="ja-JP" sz="1600" b="0" i="1" dirty="0" smtClean="0">
                <a:solidFill>
                  <a:srgbClr val="FFFFFF"/>
                </a:solidFill>
                <a:ea typeface="MS UI Gothic" pitchFamily="18" charset="0"/>
              </a:rPr>
              <a:t>(現在も試験を継続中；</a:t>
            </a:r>
            <a:r>
              <a:rPr lang="ja-JP" sz="1600" b="0" i="0" dirty="0" smtClean="0">
                <a:solidFill>
                  <a:srgbClr val="FFFFFF"/>
                </a:solidFill>
                <a:ea typeface="MS UI Gothic" pitchFamily="18" charset="0"/>
              </a:rPr>
              <a:t>n=14)</a:t>
            </a:r>
          </a:p>
        </p:txBody>
      </p:sp>
      <p:sp>
        <p:nvSpPr>
          <p:cNvPr id="18" name="AutoShape 8"/>
          <p:cNvSpPr>
            <a:spLocks noChangeArrowheads="1"/>
          </p:cNvSpPr>
          <p:nvPr/>
        </p:nvSpPr>
        <p:spPr bwMode="auto">
          <a:xfrm>
            <a:off x="4865310" y="2292184"/>
            <a:ext cx="28308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600" b="1" i="0" dirty="0" smtClean="0">
                <a:solidFill>
                  <a:srgbClr val="FFFFFF"/>
                </a:solidFill>
                <a:ea typeface="MS UI Gothic" pitchFamily="18" charset="0"/>
              </a:rPr>
              <a:t>治療群1：</a:t>
            </a:r>
            <a:r>
              <a:rPr lang="ja-JP" sz="1600" b="0" i="0" dirty="0" smtClean="0">
                <a:solidFill>
                  <a:srgbClr val="FFFFFF"/>
                </a:solidFill>
                <a:ea typeface="MS UI Gothic" pitchFamily="18" charset="0"/>
              </a:rPr>
              <a:t>パニツムマブ*+</a:t>
            </a:r>
            <a:endParaRPr lang="en-US" altLang="ja-JP" sz="1600" b="0" i="0" dirty="0" smtClean="0">
              <a:solidFill>
                <a:srgbClr val="FFFFFF"/>
              </a:solidFill>
              <a:ea typeface="MS UI Gothic" pitchFamily="18" charset="0"/>
            </a:endParaRPr>
          </a:p>
          <a:p>
            <a:pPr algn="ctr" defTabSz="892175" eaLnBrk="0" hangingPunct="0"/>
            <a:r>
              <a:rPr lang="ja-JP" sz="1600" b="0" i="0" dirty="0" smtClean="0">
                <a:solidFill>
                  <a:srgbClr val="FFFFFF"/>
                </a:solidFill>
                <a:ea typeface="MS UI Gothic" pitchFamily="18" charset="0"/>
              </a:rPr>
              <a:t>ダブラフェニブ</a:t>
            </a:r>
            <a:r>
              <a:rPr lang="ja-JP" sz="1600" b="0" i="0" baseline="30000" dirty="0" smtClean="0">
                <a:solidFill>
                  <a:srgbClr val="FFFFFF"/>
                </a:solidFill>
                <a:ea typeface="MS UI Gothic" pitchFamily="18" charset="0"/>
              </a:rPr>
              <a:t>†</a:t>
            </a:r>
          </a:p>
          <a:p>
            <a:pPr algn="ctr" defTabSz="892175" eaLnBrk="0" hangingPunct="0"/>
            <a:r>
              <a:rPr lang="ja-JP" sz="1600" b="0" i="0" dirty="0" smtClean="0">
                <a:solidFill>
                  <a:srgbClr val="FFFFFF"/>
                </a:solidFill>
                <a:ea typeface="MS UI Gothic" pitchFamily="18" charset="0"/>
              </a:rPr>
              <a:t>(n=20)</a:t>
            </a:r>
          </a:p>
        </p:txBody>
      </p:sp>
      <p:sp>
        <p:nvSpPr>
          <p:cNvPr id="19" name="AutoShape 9"/>
          <p:cNvSpPr>
            <a:spLocks noChangeArrowheads="1"/>
          </p:cNvSpPr>
          <p:nvPr/>
        </p:nvSpPr>
        <p:spPr bwMode="auto">
          <a:xfrm>
            <a:off x="365124" y="2609564"/>
            <a:ext cx="3319690" cy="2084160"/>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8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800" b="0" i="1" dirty="0" smtClean="0">
                <a:solidFill>
                  <a:srgbClr val="043882"/>
                </a:solidFill>
                <a:ea typeface="MS UI Gothic" pitchFamily="18" charset="0"/>
              </a:rPr>
              <a:t>BRAF</a:t>
            </a:r>
            <a:r>
              <a:rPr lang="ja-JP" sz="1800" b="0" i="1" baseline="30000" dirty="0" smtClean="0">
                <a:solidFill>
                  <a:srgbClr val="043882"/>
                </a:solidFill>
                <a:ea typeface="MS UI Gothic" pitchFamily="18" charset="0"/>
              </a:rPr>
              <a:t>V600E</a:t>
            </a:r>
            <a:r>
              <a:rPr lang="ja-JP" sz="1800" b="0" i="0" dirty="0" smtClean="0">
                <a:solidFill>
                  <a:srgbClr val="043882"/>
                </a:solidFill>
                <a:ea typeface="MS UI Gothic" pitchFamily="18" charset="0"/>
              </a:rPr>
              <a:t>変異陽性mCRC</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ECOGのPSスコアが0～1 </a:t>
            </a:r>
          </a:p>
          <a:p>
            <a:pPr marL="228600" indent="-228600" defTabSz="892175" eaLnBrk="0" hangingPunct="0">
              <a:spcAft>
                <a:spcPct val="30000"/>
              </a:spcAft>
              <a:buFont typeface="Arial" pitchFamily="34" charset="0"/>
              <a:buChar char="•"/>
            </a:pPr>
            <a:r>
              <a:rPr lang="ja-JP" sz="1800" b="0" i="0" dirty="0" smtClean="0">
                <a:solidFill>
                  <a:srgbClr val="043882"/>
                </a:solidFill>
                <a:ea typeface="MS UI Gothic" pitchFamily="18" charset="0"/>
              </a:rPr>
              <a:t>測定可能病変</a:t>
            </a:r>
            <a:r>
              <a:rPr lang="en-US" altLang="ja-JP" sz="1800" b="0" i="0" dirty="0" smtClean="0">
                <a:solidFill>
                  <a:srgbClr val="043882"/>
                </a:solidFill>
                <a:ea typeface="MS UI Gothic" pitchFamily="18" charset="0"/>
              </a:rPr>
              <a:t/>
            </a:r>
            <a:br>
              <a:rPr lang="en-US" altLang="ja-JP" sz="1800" b="0" i="0" dirty="0" smtClean="0">
                <a:solidFill>
                  <a:srgbClr val="043882"/>
                </a:solidFill>
                <a:ea typeface="MS UI Gothic" pitchFamily="18" charset="0"/>
              </a:rPr>
            </a:br>
            <a:r>
              <a:rPr lang="ja-JP" sz="1800" b="0" i="0" dirty="0" smtClean="0">
                <a:solidFill>
                  <a:srgbClr val="043882"/>
                </a:solidFill>
                <a:ea typeface="MS UI Gothic" pitchFamily="18" charset="0"/>
              </a:rPr>
              <a:t>(RECIST規準 v1.1)</a:t>
            </a:r>
          </a:p>
          <a:p>
            <a:pPr marL="292100" indent="-292100" defTabSz="892175" eaLnBrk="0" hangingPunct="0">
              <a:spcAft>
                <a:spcPct val="30000"/>
              </a:spcAft>
              <a:buFont typeface="Wingdings" pitchFamily="2" charset="2"/>
              <a:buNone/>
            </a:pPr>
            <a:r>
              <a:rPr lang="ja-JP" sz="1800" b="0" i="0" dirty="0" smtClean="0">
                <a:solidFill>
                  <a:srgbClr val="043882"/>
                </a:solidFill>
                <a:ea typeface="MS UI Gothic" pitchFamily="18" charset="0"/>
              </a:rPr>
              <a:t>(n=69)</a:t>
            </a:r>
          </a:p>
        </p:txBody>
      </p:sp>
      <p:sp>
        <p:nvSpPr>
          <p:cNvPr id="20" name="Rectangle 9"/>
          <p:cNvSpPr txBox="1">
            <a:spLocks noChangeArrowheads="1"/>
          </p:cNvSpPr>
          <p:nvPr/>
        </p:nvSpPr>
        <p:spPr bwMode="auto">
          <a:xfrm>
            <a:off x="365124" y="5181600"/>
            <a:ext cx="4130676" cy="779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安全性、奏効率、PFS</a:t>
            </a:r>
          </a:p>
        </p:txBody>
      </p:sp>
      <p:sp>
        <p:nvSpPr>
          <p:cNvPr id="21" name="Content Placeholder 26"/>
          <p:cNvSpPr txBox="1">
            <a:spLocks/>
          </p:cNvSpPr>
          <p:nvPr/>
        </p:nvSpPr>
        <p:spPr>
          <a:xfrm>
            <a:off x="4419600" y="5181600"/>
            <a:ext cx="4130675" cy="77958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PK、奏効持続期間</a:t>
            </a:r>
          </a:p>
        </p:txBody>
      </p:sp>
      <p:sp>
        <p:nvSpPr>
          <p:cNvPr id="22" name="AutoShape 12"/>
          <p:cNvSpPr>
            <a:spLocks noChangeArrowheads="1"/>
          </p:cNvSpPr>
          <p:nvPr/>
        </p:nvSpPr>
        <p:spPr bwMode="auto">
          <a:xfrm>
            <a:off x="8116435" y="3353427"/>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3" name="AutoShape 21"/>
          <p:cNvCxnSpPr>
            <a:cxnSpLocks noChangeShapeType="1"/>
          </p:cNvCxnSpPr>
          <p:nvPr/>
        </p:nvCxnSpPr>
        <p:spPr bwMode="auto">
          <a:xfrm>
            <a:off x="7543800" y="3617745"/>
            <a:ext cx="572635" cy="0"/>
          </a:xfrm>
          <a:prstGeom prst="straightConnector1">
            <a:avLst/>
          </a:prstGeom>
          <a:noFill/>
          <a:ln w="57150">
            <a:solidFill>
              <a:schemeClr val="bg2">
                <a:lumMod val="60000"/>
                <a:lumOff val="40000"/>
              </a:schemeClr>
            </a:solidFill>
            <a:round/>
            <a:headEnd/>
            <a:tailEnd type="triangle" w="med" len="med"/>
          </a:ln>
        </p:spPr>
      </p:cxnSp>
      <p:sp>
        <p:nvSpPr>
          <p:cNvPr id="24" name="AutoShape 8"/>
          <p:cNvSpPr>
            <a:spLocks noChangeArrowheads="1"/>
          </p:cNvSpPr>
          <p:nvPr/>
        </p:nvSpPr>
        <p:spPr bwMode="auto">
          <a:xfrm>
            <a:off x="4865310" y="3250240"/>
            <a:ext cx="28308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ja-JP" sz="1600" b="1" i="0" dirty="0" smtClean="0">
                <a:solidFill>
                  <a:srgbClr val="4D4D4D"/>
                </a:solidFill>
                <a:ea typeface="MS UI Gothic" pitchFamily="18" charset="0"/>
              </a:rPr>
              <a:t>治療群2：</a:t>
            </a:r>
            <a:r>
              <a:rPr lang="ja-JP" sz="1600" b="0" i="0" dirty="0" smtClean="0">
                <a:solidFill>
                  <a:srgbClr val="4D4D4D"/>
                </a:solidFill>
                <a:ea typeface="MS UI Gothic" pitchFamily="18" charset="0"/>
              </a:rPr>
              <a:t>パニツムマブ*+</a:t>
            </a:r>
            <a:endParaRPr lang="en-US" altLang="ja-JP" sz="1600" b="0" i="0" dirty="0" smtClean="0">
              <a:solidFill>
                <a:srgbClr val="4D4D4D"/>
              </a:solidFill>
              <a:ea typeface="MS UI Gothic" pitchFamily="18" charset="0"/>
            </a:endParaRPr>
          </a:p>
          <a:p>
            <a:pPr algn="ctr" defTabSz="892175" eaLnBrk="0" hangingPunct="0"/>
            <a:r>
              <a:rPr lang="ja-JP" sz="1600" b="0" i="0" dirty="0" smtClean="0">
                <a:solidFill>
                  <a:srgbClr val="4D4D4D"/>
                </a:solidFill>
                <a:ea typeface="MS UI Gothic" pitchFamily="18" charset="0"/>
              </a:rPr>
              <a:t>ダブラフェニブ</a:t>
            </a:r>
            <a:r>
              <a:rPr lang="ja-JP" sz="1600" b="0" i="0" baseline="30000" dirty="0" smtClean="0">
                <a:solidFill>
                  <a:srgbClr val="4D4D4D"/>
                </a:solidFill>
                <a:ea typeface="MS UI Gothic" pitchFamily="18" charset="0"/>
              </a:rPr>
              <a:t>†</a:t>
            </a:r>
            <a:r>
              <a:rPr lang="ja-JP" sz="1600" b="0" i="0" dirty="0" smtClean="0">
                <a:solidFill>
                  <a:srgbClr val="4D4D4D"/>
                </a:solidFill>
                <a:ea typeface="MS UI Gothic" pitchFamily="18" charset="0"/>
              </a:rPr>
              <a:t>+ トラメチニブ</a:t>
            </a:r>
            <a:r>
              <a:rPr lang="ja-JP" sz="1600" b="0" i="0" baseline="30000" dirty="0" smtClean="0">
                <a:solidFill>
                  <a:srgbClr val="4D4D4D"/>
                </a:solidFill>
                <a:ea typeface="MS UI Gothic" pitchFamily="18" charset="0"/>
              </a:rPr>
              <a:t>‡</a:t>
            </a:r>
          </a:p>
          <a:p>
            <a:pPr algn="ctr" defTabSz="892175" eaLnBrk="0" hangingPunct="0"/>
            <a:r>
              <a:rPr lang="ja-JP" sz="1600" b="0" i="0" dirty="0" smtClean="0">
                <a:solidFill>
                  <a:srgbClr val="4D4D4D"/>
                </a:solidFill>
                <a:ea typeface="MS UI Gothic" pitchFamily="18" charset="0"/>
              </a:rPr>
              <a:t>(n=35</a:t>
            </a:r>
            <a:r>
              <a:rPr lang="ja-JP" sz="1600" b="0" i="0" baseline="30000" dirty="0" smtClean="0">
                <a:solidFill>
                  <a:srgbClr val="4D4D4D"/>
                </a:solidFill>
                <a:ea typeface="MS UI Gothic" pitchFamily="18" charset="0"/>
              </a:rPr>
              <a:t>Φ</a:t>
            </a:r>
            <a:r>
              <a:rPr lang="ja-JP" sz="1600" b="0" i="0" dirty="0" smtClean="0">
                <a:solidFill>
                  <a:srgbClr val="4D4D4D"/>
                </a:solidFill>
                <a:ea typeface="MS UI Gothic" pitchFamily="18" charset="0"/>
              </a:rPr>
              <a:t>)</a:t>
            </a:r>
          </a:p>
        </p:txBody>
      </p:sp>
      <p:cxnSp>
        <p:nvCxnSpPr>
          <p:cNvPr id="25" name="AutoShape 19"/>
          <p:cNvCxnSpPr>
            <a:cxnSpLocks noChangeShapeType="1"/>
          </p:cNvCxnSpPr>
          <p:nvPr/>
        </p:nvCxnSpPr>
        <p:spPr bwMode="auto">
          <a:xfrm>
            <a:off x="4525132" y="3658558"/>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458366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103: BRAF V600E変異陽性の転移性結腸直腸癌を有する患者における、MEK阻害剤トラメチニブ、BRAF阻害剤ダブラフェニブ、および抗EGFR抗体パニツムマブの第1/2相試験– Atreya CE, et al</a:t>
            </a:r>
          </a:p>
        </p:txBody>
      </p:sp>
      <p:sp>
        <p:nvSpPr>
          <p:cNvPr id="5" name="Content Placeholder 4"/>
          <p:cNvSpPr>
            <a:spLocks noGrp="1"/>
          </p:cNvSpPr>
          <p:nvPr>
            <p:ph idx="1"/>
          </p:nvPr>
        </p:nvSpPr>
        <p:spPr/>
        <p:txBody>
          <a:bodyPr/>
          <a:lstStyle/>
          <a:p>
            <a:pPr marL="0" indent="0">
              <a:buNone/>
            </a:pPr>
            <a:r>
              <a:rPr lang="ja-JP" sz="1400" b="1" i="0" dirty="0" smtClean="0">
                <a:solidFill>
                  <a:srgbClr val="4D4D4D"/>
                </a:solidFill>
                <a:ea typeface="MS UI Gothic" pitchFamily="18" charset="0"/>
              </a:rPr>
              <a:t>主な結果</a:t>
            </a:r>
            <a:endParaRPr lang="en-US" altLang="ja-JP" sz="1400" b="1" i="0" dirty="0" smtClean="0">
              <a:solidFill>
                <a:srgbClr val="4D4D4D"/>
              </a:solidFill>
              <a:ea typeface="MS UI Gothic" pitchFamily="18" charset="0"/>
            </a:endParaRPr>
          </a:p>
          <a:p>
            <a:pPr marL="0" indent="0">
              <a:buNone/>
            </a:pPr>
            <a:endParaRPr lang="ja-JP" sz="1400" b="1" i="0" dirty="0" smtClean="0">
              <a:solidFill>
                <a:srgbClr val="4D4D4D"/>
              </a:solidFill>
              <a:ea typeface="MS UI Gothic" pitchFamily="18" charset="0"/>
            </a:endParaRPr>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pPr>
              <a:spcAft>
                <a:spcPts val="200"/>
              </a:spcAft>
            </a:pPr>
            <a:r>
              <a:rPr lang="ja-JP" sz="1400" b="0" i="0" dirty="0" smtClean="0">
                <a:solidFill>
                  <a:srgbClr val="4D4D4D"/>
                </a:solidFill>
                <a:ea typeface="MS UI Gothic" pitchFamily="18" charset="0"/>
              </a:rPr>
              <a:t>mPFS: 2剤併用療法群(治療群1)および3剤併用療法群(治療群2)において、それぞれ、3.4ヶ月間および4.1ヶ月間</a:t>
            </a:r>
          </a:p>
          <a:p>
            <a:pPr>
              <a:spcAft>
                <a:spcPts val="200"/>
              </a:spcAft>
            </a:pPr>
            <a:r>
              <a:rPr lang="ja-JP" sz="1400" b="0" i="0" dirty="0" smtClean="0">
                <a:solidFill>
                  <a:srgbClr val="4D4D4D"/>
                </a:solidFill>
                <a:ea typeface="MS UI Gothic" pitchFamily="18" charset="0"/>
              </a:rPr>
              <a:t>5%以上の発生が認められたグレード3のAEは以下の通りであった(治療群1 vs. 2 vs. 3)：ざ瘡様皮膚炎(0 vs. 9 vs. 14%)；下痢 (0 vs. 9 vs. 0%)；疲労 (0 vs. 6 vs. 0)；低マグネシウム血症 (5 vs. 6 vs. 0%)；皮膚乾燥 (5 vs. 3 vs. 7%)；および、食欲低下 (0 vs. 6 vs. 0%)</a:t>
            </a:r>
          </a:p>
          <a:p>
            <a:pPr>
              <a:spcAft>
                <a:spcPts val="0"/>
              </a:spcAft>
            </a:pPr>
            <a:r>
              <a:rPr lang="ja-JP" sz="1400" b="0" i="0" dirty="0" smtClean="0">
                <a:solidFill>
                  <a:srgbClr val="4D4D4D"/>
                </a:solidFill>
                <a:ea typeface="MS UI Gothic" pitchFamily="18" charset="0"/>
              </a:rPr>
              <a:t>皮膚のAEの発生を理由とする用量減量(治療群1 vs. 2 vs. 3): 11 vs. 36 vs. 54%</a:t>
            </a:r>
          </a:p>
          <a:p>
            <a:pPr marL="0" indent="0">
              <a:spcBef>
                <a:spcPts val="600"/>
              </a:spcBef>
              <a:spcAft>
                <a:spcPts val="300"/>
              </a:spcAft>
              <a:buNone/>
            </a:pPr>
            <a:r>
              <a:rPr lang="ja-JP" sz="1400" b="1" i="0" dirty="0" smtClean="0">
                <a:solidFill>
                  <a:srgbClr val="4D4D4D"/>
                </a:solidFill>
                <a:ea typeface="MS UI Gothic" pitchFamily="18" charset="0"/>
              </a:rPr>
              <a:t>結論</a:t>
            </a:r>
          </a:p>
          <a:p>
            <a:pPr>
              <a:spcAft>
                <a:spcPts val="300"/>
              </a:spcAft>
            </a:pPr>
            <a:r>
              <a:rPr lang="ja-JP" sz="1400" b="1" i="0" dirty="0" smtClean="0">
                <a:solidFill>
                  <a:srgbClr val="4D4D4D"/>
                </a:solidFill>
                <a:ea typeface="MS UI Gothic" pitchFamily="18" charset="0"/>
              </a:rPr>
              <a:t>パニツムマブ+ダブラフェニブ+トラメチニブによる3剤併用療法は、</a:t>
            </a:r>
            <a:r>
              <a:rPr lang="ja-JP" sz="1400" b="1" i="1" dirty="0" smtClean="0">
                <a:solidFill>
                  <a:srgbClr val="4D4D4D"/>
                </a:solidFill>
                <a:ea typeface="MS UI Gothic" pitchFamily="18" charset="0"/>
              </a:rPr>
              <a:t>BRAF</a:t>
            </a:r>
            <a:r>
              <a:rPr lang="ja-JP" sz="1400" b="1" i="0" dirty="0" smtClean="0">
                <a:solidFill>
                  <a:srgbClr val="4D4D4D"/>
                </a:solidFill>
                <a:ea typeface="MS UI Gothic" pitchFamily="18" charset="0"/>
              </a:rPr>
              <a:t>変異陽性mCRCを有する患者において、このうちのいずれか2剤による併用療法よりも高い有効性を示す可能性がある</a:t>
            </a:r>
          </a:p>
          <a:p>
            <a:pPr>
              <a:spcAft>
                <a:spcPts val="300"/>
              </a:spcAft>
            </a:pPr>
            <a:r>
              <a:rPr lang="ja-JP" sz="1400" b="1" i="0" dirty="0" smtClean="0">
                <a:solidFill>
                  <a:srgbClr val="4D4D4D"/>
                </a:solidFill>
                <a:ea typeface="MS UI Gothic" pitchFamily="18" charset="0"/>
              </a:rPr>
              <a:t>臨床的意義のある皮膚毒性が発生し、結果、用量減量となった</a:t>
            </a:r>
          </a:p>
        </p:txBody>
      </p:sp>
      <p:sp>
        <p:nvSpPr>
          <p:cNvPr id="4" name="Text Placeholder 3"/>
          <p:cNvSpPr>
            <a:spLocks noGrp="1"/>
          </p:cNvSpPr>
          <p:nvPr>
            <p:ph type="body" sz="quarter" idx="10"/>
          </p:nvPr>
        </p:nvSpPr>
        <p:spPr>
          <a:xfrm>
            <a:off x="365125" y="6324600"/>
            <a:ext cx="4511675" cy="258763"/>
          </a:xfrm>
        </p:spPr>
        <p:txBody>
          <a:bodyPr/>
          <a:lstStyle/>
          <a:p>
            <a:r>
              <a:rPr lang="ja-JP" sz="1200" b="0" i="0" dirty="0" smtClean="0">
                <a:solidFill>
                  <a:srgbClr val="4D4D4D"/>
                </a:solidFill>
                <a:ea typeface="MS UI Gothic" pitchFamily="18" charset="0"/>
              </a:rPr>
              <a:t>*ベースラインからの減少率は0%；</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患者に対して、治療用量での3剤併用投与が行われた</a:t>
            </a:r>
          </a:p>
        </p:txBody>
      </p:sp>
      <p:sp>
        <p:nvSpPr>
          <p:cNvPr id="16" name="Rectangle 15"/>
          <p:cNvSpPr/>
          <p:nvPr/>
        </p:nvSpPr>
        <p:spPr>
          <a:xfrm>
            <a:off x="1447800" y="1658779"/>
            <a:ext cx="2189702" cy="246221"/>
          </a:xfrm>
          <a:prstGeom prst="rect">
            <a:avLst/>
          </a:prstGeom>
        </p:spPr>
        <p:txBody>
          <a:bodyPr wrap="none" lIns="0" tIns="0" rIns="0" bIns="0">
            <a:spAutoFit/>
          </a:bodyPr>
          <a:lstStyle/>
          <a:p>
            <a:r>
              <a:rPr lang="ja-JP" sz="1600" b="1" i="0" dirty="0" smtClean="0">
                <a:solidFill>
                  <a:srgbClr val="4D4D4D"/>
                </a:solidFill>
                <a:ea typeface="MS UI Gothic" pitchFamily="18" charset="0"/>
              </a:rPr>
              <a:t>最良効果(治療群1)</a:t>
            </a:r>
          </a:p>
        </p:txBody>
      </p:sp>
      <p:grpSp>
        <p:nvGrpSpPr>
          <p:cNvPr id="17" name="Group 16"/>
          <p:cNvGrpSpPr/>
          <p:nvPr/>
        </p:nvGrpSpPr>
        <p:grpSpPr>
          <a:xfrm>
            <a:off x="842199" y="2628507"/>
            <a:ext cx="3581400" cy="726694"/>
            <a:chOff x="878775" y="2620900"/>
            <a:chExt cx="3581400" cy="726694"/>
          </a:xfrm>
        </p:grpSpPr>
        <p:sp>
          <p:nvSpPr>
            <p:cNvPr id="28" name="Rectangle 15"/>
            <p:cNvSpPr>
              <a:spLocks noChangeArrowheads="1"/>
            </p:cNvSpPr>
            <p:nvPr/>
          </p:nvSpPr>
          <p:spPr bwMode="auto">
            <a:xfrm>
              <a:off x="996250" y="2620900"/>
              <a:ext cx="92075" cy="18097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Rectangle 16"/>
            <p:cNvSpPr>
              <a:spLocks noChangeArrowheads="1"/>
            </p:cNvSpPr>
            <p:nvPr/>
          </p:nvSpPr>
          <p:spPr bwMode="auto">
            <a:xfrm>
              <a:off x="1170875" y="2728850"/>
              <a:ext cx="92075" cy="793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Rectangle 17"/>
            <p:cNvSpPr>
              <a:spLocks noChangeArrowheads="1"/>
            </p:cNvSpPr>
            <p:nvPr/>
          </p:nvSpPr>
          <p:spPr bwMode="auto">
            <a:xfrm>
              <a:off x="1170875" y="2728850"/>
              <a:ext cx="92075" cy="793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Rectangle 18"/>
            <p:cNvSpPr>
              <a:spLocks noChangeArrowheads="1"/>
            </p:cNvSpPr>
            <p:nvPr/>
          </p:nvSpPr>
          <p:spPr bwMode="auto">
            <a:xfrm>
              <a:off x="1345500" y="2725675"/>
              <a:ext cx="92075" cy="793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Rectangle 19"/>
            <p:cNvSpPr>
              <a:spLocks noChangeArrowheads="1"/>
            </p:cNvSpPr>
            <p:nvPr/>
          </p:nvSpPr>
          <p:spPr bwMode="auto">
            <a:xfrm>
              <a:off x="1345500" y="2725675"/>
              <a:ext cx="92075" cy="793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Rectangle 20"/>
            <p:cNvSpPr>
              <a:spLocks noChangeArrowheads="1"/>
            </p:cNvSpPr>
            <p:nvPr/>
          </p:nvSpPr>
          <p:spPr bwMode="auto">
            <a:xfrm>
              <a:off x="1520125" y="2735200"/>
              <a:ext cx="92075" cy="7302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Rectangle 21"/>
            <p:cNvSpPr>
              <a:spLocks noChangeArrowheads="1"/>
            </p:cNvSpPr>
            <p:nvPr/>
          </p:nvSpPr>
          <p:spPr bwMode="auto">
            <a:xfrm>
              <a:off x="1520125" y="2735200"/>
              <a:ext cx="92075" cy="7302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Rectangle 22"/>
            <p:cNvSpPr>
              <a:spLocks noChangeArrowheads="1"/>
            </p:cNvSpPr>
            <p:nvPr/>
          </p:nvSpPr>
          <p:spPr bwMode="auto">
            <a:xfrm>
              <a:off x="1697925" y="2735200"/>
              <a:ext cx="88900" cy="69850"/>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Rectangle 23"/>
            <p:cNvSpPr>
              <a:spLocks noChangeArrowheads="1"/>
            </p:cNvSpPr>
            <p:nvPr/>
          </p:nvSpPr>
          <p:spPr bwMode="auto">
            <a:xfrm>
              <a:off x="1697925" y="2735200"/>
              <a:ext cx="88900" cy="698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Rectangle 24"/>
            <p:cNvSpPr>
              <a:spLocks noChangeArrowheads="1"/>
            </p:cNvSpPr>
            <p:nvPr/>
          </p:nvSpPr>
          <p:spPr bwMode="auto">
            <a:xfrm>
              <a:off x="1872550" y="2773300"/>
              <a:ext cx="88900" cy="317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Rectangle 25"/>
            <p:cNvSpPr>
              <a:spLocks noChangeArrowheads="1"/>
            </p:cNvSpPr>
            <p:nvPr/>
          </p:nvSpPr>
          <p:spPr bwMode="auto">
            <a:xfrm>
              <a:off x="1872550" y="2773300"/>
              <a:ext cx="88900" cy="317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Rectangle 26"/>
            <p:cNvSpPr>
              <a:spLocks noChangeArrowheads="1"/>
            </p:cNvSpPr>
            <p:nvPr/>
          </p:nvSpPr>
          <p:spPr bwMode="auto">
            <a:xfrm>
              <a:off x="2047175" y="2789175"/>
              <a:ext cx="88900" cy="127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Rectangle 27"/>
            <p:cNvSpPr>
              <a:spLocks noChangeArrowheads="1"/>
            </p:cNvSpPr>
            <p:nvPr/>
          </p:nvSpPr>
          <p:spPr bwMode="auto">
            <a:xfrm>
              <a:off x="2047175" y="2789175"/>
              <a:ext cx="88900" cy="127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Rectangle 28"/>
            <p:cNvSpPr>
              <a:spLocks noChangeArrowheads="1"/>
            </p:cNvSpPr>
            <p:nvPr/>
          </p:nvSpPr>
          <p:spPr bwMode="auto">
            <a:xfrm>
              <a:off x="2571050" y="2817369"/>
              <a:ext cx="92075" cy="190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Rectangle 29"/>
            <p:cNvSpPr>
              <a:spLocks noChangeArrowheads="1"/>
            </p:cNvSpPr>
            <p:nvPr/>
          </p:nvSpPr>
          <p:spPr bwMode="auto">
            <a:xfrm>
              <a:off x="2571050" y="2817369"/>
              <a:ext cx="92075" cy="190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Rectangle 30"/>
            <p:cNvSpPr>
              <a:spLocks noChangeArrowheads="1"/>
            </p:cNvSpPr>
            <p:nvPr/>
          </p:nvSpPr>
          <p:spPr bwMode="auto">
            <a:xfrm>
              <a:off x="2745675" y="2817369"/>
              <a:ext cx="92075" cy="190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Rectangle 31"/>
            <p:cNvSpPr>
              <a:spLocks noChangeArrowheads="1"/>
            </p:cNvSpPr>
            <p:nvPr/>
          </p:nvSpPr>
          <p:spPr bwMode="auto">
            <a:xfrm>
              <a:off x="2745675" y="2817369"/>
              <a:ext cx="92075" cy="190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Rectangle 32"/>
            <p:cNvSpPr>
              <a:spLocks noChangeArrowheads="1"/>
            </p:cNvSpPr>
            <p:nvPr/>
          </p:nvSpPr>
          <p:spPr bwMode="auto">
            <a:xfrm>
              <a:off x="2920300" y="2817369"/>
              <a:ext cx="92075" cy="254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Rectangle 33"/>
            <p:cNvSpPr>
              <a:spLocks noChangeArrowheads="1"/>
            </p:cNvSpPr>
            <p:nvPr/>
          </p:nvSpPr>
          <p:spPr bwMode="auto">
            <a:xfrm>
              <a:off x="2920300" y="2817369"/>
              <a:ext cx="92075" cy="254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Rectangle 34"/>
            <p:cNvSpPr>
              <a:spLocks noChangeArrowheads="1"/>
            </p:cNvSpPr>
            <p:nvPr/>
          </p:nvSpPr>
          <p:spPr bwMode="auto">
            <a:xfrm>
              <a:off x="3094925" y="2817369"/>
              <a:ext cx="92075" cy="63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Rectangle 35"/>
            <p:cNvSpPr>
              <a:spLocks noChangeArrowheads="1"/>
            </p:cNvSpPr>
            <p:nvPr/>
          </p:nvSpPr>
          <p:spPr bwMode="auto">
            <a:xfrm>
              <a:off x="3094925" y="2817369"/>
              <a:ext cx="92075" cy="63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Rectangle 36"/>
            <p:cNvSpPr>
              <a:spLocks noChangeArrowheads="1"/>
            </p:cNvSpPr>
            <p:nvPr/>
          </p:nvSpPr>
          <p:spPr bwMode="auto">
            <a:xfrm>
              <a:off x="3269550" y="2817369"/>
              <a:ext cx="92075" cy="698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Rectangle 37"/>
            <p:cNvSpPr>
              <a:spLocks noChangeArrowheads="1"/>
            </p:cNvSpPr>
            <p:nvPr/>
          </p:nvSpPr>
          <p:spPr bwMode="auto">
            <a:xfrm>
              <a:off x="3269550" y="2817369"/>
              <a:ext cx="92075" cy="698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Rectangle 38"/>
            <p:cNvSpPr>
              <a:spLocks noChangeArrowheads="1"/>
            </p:cNvSpPr>
            <p:nvPr/>
          </p:nvSpPr>
          <p:spPr bwMode="auto">
            <a:xfrm>
              <a:off x="3447350" y="2817369"/>
              <a:ext cx="88900" cy="1587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Rectangle 39"/>
            <p:cNvSpPr>
              <a:spLocks noChangeArrowheads="1"/>
            </p:cNvSpPr>
            <p:nvPr/>
          </p:nvSpPr>
          <p:spPr bwMode="auto">
            <a:xfrm>
              <a:off x="3447350" y="2817369"/>
              <a:ext cx="88900" cy="1587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Rectangle 40"/>
            <p:cNvSpPr>
              <a:spLocks noChangeArrowheads="1"/>
            </p:cNvSpPr>
            <p:nvPr/>
          </p:nvSpPr>
          <p:spPr bwMode="auto">
            <a:xfrm>
              <a:off x="3621975" y="2817369"/>
              <a:ext cx="88900" cy="1524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Rectangle 41"/>
            <p:cNvSpPr>
              <a:spLocks noChangeArrowheads="1"/>
            </p:cNvSpPr>
            <p:nvPr/>
          </p:nvSpPr>
          <p:spPr bwMode="auto">
            <a:xfrm>
              <a:off x="3621975" y="2817369"/>
              <a:ext cx="88900" cy="1524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Rectangle 42"/>
            <p:cNvSpPr>
              <a:spLocks noChangeArrowheads="1"/>
            </p:cNvSpPr>
            <p:nvPr/>
          </p:nvSpPr>
          <p:spPr bwMode="auto">
            <a:xfrm>
              <a:off x="3796600" y="2814194"/>
              <a:ext cx="88900" cy="193675"/>
            </a:xfrm>
            <a:prstGeom prst="rect">
              <a:avLst/>
            </a:prstGeom>
            <a:solidFill>
              <a:schemeClr val="accent1"/>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Rectangle 43"/>
            <p:cNvSpPr>
              <a:spLocks noChangeArrowheads="1"/>
            </p:cNvSpPr>
            <p:nvPr/>
          </p:nvSpPr>
          <p:spPr bwMode="auto">
            <a:xfrm>
              <a:off x="3796600" y="2814194"/>
              <a:ext cx="88900" cy="1936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Rectangle 44"/>
            <p:cNvSpPr>
              <a:spLocks noChangeArrowheads="1"/>
            </p:cNvSpPr>
            <p:nvPr/>
          </p:nvSpPr>
          <p:spPr bwMode="auto">
            <a:xfrm>
              <a:off x="3971225" y="2817369"/>
              <a:ext cx="88900" cy="320675"/>
            </a:xfrm>
            <a:prstGeom prst="rect">
              <a:avLst/>
            </a:prstGeom>
            <a:solidFill>
              <a:schemeClr val="accent1"/>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Rectangle 45"/>
            <p:cNvSpPr>
              <a:spLocks noChangeArrowheads="1"/>
            </p:cNvSpPr>
            <p:nvPr/>
          </p:nvSpPr>
          <p:spPr bwMode="auto">
            <a:xfrm>
              <a:off x="3971225" y="2817369"/>
              <a:ext cx="88900" cy="320675"/>
            </a:xfrm>
            <a:prstGeom prst="rect">
              <a:avLst/>
            </a:prstGeom>
            <a:noFill/>
            <a:ln w="6350">
              <a:solidFill>
                <a:srgbClr val="B1B0A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Rectangle 46"/>
            <p:cNvSpPr>
              <a:spLocks noChangeArrowheads="1"/>
            </p:cNvSpPr>
            <p:nvPr/>
          </p:nvSpPr>
          <p:spPr bwMode="auto">
            <a:xfrm>
              <a:off x="4145850" y="2817369"/>
              <a:ext cx="92075" cy="4572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Rectangle 47"/>
            <p:cNvSpPr>
              <a:spLocks noChangeArrowheads="1"/>
            </p:cNvSpPr>
            <p:nvPr/>
          </p:nvSpPr>
          <p:spPr bwMode="auto">
            <a:xfrm>
              <a:off x="4145850" y="2817369"/>
              <a:ext cx="92075" cy="4572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Rectangle 48"/>
            <p:cNvSpPr>
              <a:spLocks noChangeArrowheads="1"/>
            </p:cNvSpPr>
            <p:nvPr/>
          </p:nvSpPr>
          <p:spPr bwMode="auto">
            <a:xfrm>
              <a:off x="4320475" y="2817369"/>
              <a:ext cx="92075" cy="530225"/>
            </a:xfrm>
            <a:prstGeom prst="rect">
              <a:avLst/>
            </a:prstGeom>
            <a:solidFill>
              <a:schemeClr val="accent4"/>
            </a:solidFill>
            <a:ln>
              <a:solidFill>
                <a:srgbClr val="FFC00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Rectangle 49"/>
            <p:cNvSpPr>
              <a:spLocks noChangeArrowheads="1"/>
            </p:cNvSpPr>
            <p:nvPr/>
          </p:nvSpPr>
          <p:spPr bwMode="auto">
            <a:xfrm>
              <a:off x="4320475" y="2817369"/>
              <a:ext cx="92075" cy="530225"/>
            </a:xfrm>
            <a:prstGeom prst="rect">
              <a:avLst/>
            </a:prstGeom>
            <a:noFill/>
            <a:ln w="6350">
              <a:solidFill>
                <a:srgbClr val="E2C93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0"/>
            <p:cNvSpPr>
              <a:spLocks noChangeShapeType="1"/>
            </p:cNvSpPr>
            <p:nvPr/>
          </p:nvSpPr>
          <p:spPr bwMode="auto">
            <a:xfrm>
              <a:off x="878775" y="2808225"/>
              <a:ext cx="3581400" cy="0"/>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4" name="Rectangle 4"/>
          <p:cNvSpPr>
            <a:spLocks noChangeArrowheads="1"/>
          </p:cNvSpPr>
          <p:nvPr/>
        </p:nvSpPr>
        <p:spPr bwMode="auto">
          <a:xfrm>
            <a:off x="514350" y="1988807"/>
            <a:ext cx="282129"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ja-JP" sz="1000" b="0" i="0" dirty="0" smtClean="0">
                <a:solidFill>
                  <a:srgbClr val="4D4D4D"/>
                </a:solidFill>
                <a:ea typeface="MS UI Gothic" pitchFamily="18" charset="0"/>
              </a:rPr>
              <a:t>100</a:t>
            </a:r>
          </a:p>
          <a:p>
            <a:pPr algn="r">
              <a:spcAft>
                <a:spcPts val="0"/>
              </a:spcAft>
            </a:pPr>
            <a:r>
              <a:rPr lang="ja-JP" sz="1000" b="0" i="0" dirty="0" smtClean="0">
                <a:solidFill>
                  <a:srgbClr val="4D4D4D"/>
                </a:solidFill>
                <a:ea typeface="MS UI Gothic" pitchFamily="18" charset="0"/>
              </a:rPr>
              <a:t>80</a:t>
            </a:r>
          </a:p>
          <a:p>
            <a:pPr algn="r">
              <a:spcAft>
                <a:spcPts val="0"/>
              </a:spcAft>
            </a:pPr>
            <a:r>
              <a:rPr lang="ja-JP" sz="1000" b="0" i="0" dirty="0" smtClean="0">
                <a:solidFill>
                  <a:srgbClr val="4D4D4D"/>
                </a:solidFill>
                <a:ea typeface="MS UI Gothic" pitchFamily="18" charset="0"/>
              </a:rPr>
              <a:t>60</a:t>
            </a:r>
          </a:p>
          <a:p>
            <a:pPr algn="r">
              <a:spcAft>
                <a:spcPts val="0"/>
              </a:spcAft>
            </a:pPr>
            <a:r>
              <a:rPr lang="ja-JP" sz="1000" b="0" i="0" dirty="0" smtClean="0">
                <a:solidFill>
                  <a:srgbClr val="4D4D4D"/>
                </a:solidFill>
                <a:ea typeface="MS UI Gothic" pitchFamily="18" charset="0"/>
              </a:rPr>
              <a:t>40</a:t>
            </a:r>
          </a:p>
          <a:p>
            <a:pPr algn="r">
              <a:spcAft>
                <a:spcPts val="0"/>
              </a:spcAft>
            </a:pPr>
            <a:r>
              <a:rPr lang="ja-JP" sz="1000" b="0" i="0" dirty="0" smtClean="0">
                <a:solidFill>
                  <a:srgbClr val="4D4D4D"/>
                </a:solidFill>
                <a:ea typeface="MS UI Gothic" pitchFamily="18" charset="0"/>
              </a:rPr>
              <a:t>20</a:t>
            </a:r>
          </a:p>
          <a:p>
            <a:pPr algn="r">
              <a:spcAft>
                <a:spcPts val="0"/>
              </a:spcAft>
            </a:pPr>
            <a:r>
              <a:rPr lang="ja-JP" sz="1000" b="0" i="0" dirty="0" smtClean="0">
                <a:solidFill>
                  <a:srgbClr val="4D4D4D"/>
                </a:solidFill>
                <a:ea typeface="MS UI Gothic" pitchFamily="18" charset="0"/>
              </a:rPr>
              <a:t>0</a:t>
            </a:r>
          </a:p>
          <a:p>
            <a:pPr algn="r">
              <a:spcAft>
                <a:spcPts val="0"/>
              </a:spcAft>
            </a:pPr>
            <a:r>
              <a:rPr lang="ja-JP" sz="1000" b="0" i="0" dirty="0" smtClean="0">
                <a:solidFill>
                  <a:srgbClr val="4D4D4D"/>
                </a:solidFill>
                <a:ea typeface="MS UI Gothic" pitchFamily="18" charset="0"/>
              </a:rPr>
              <a:t>–20</a:t>
            </a:r>
          </a:p>
          <a:p>
            <a:pPr algn="r">
              <a:spcAft>
                <a:spcPts val="0"/>
              </a:spcAft>
            </a:pPr>
            <a:r>
              <a:rPr lang="ja-JP" sz="1000" b="0" i="0" dirty="0" smtClean="0">
                <a:solidFill>
                  <a:srgbClr val="4D4D4D"/>
                </a:solidFill>
                <a:ea typeface="MS UI Gothic" pitchFamily="18" charset="0"/>
              </a:rPr>
              <a:t>–40</a:t>
            </a:r>
          </a:p>
          <a:p>
            <a:pPr algn="r">
              <a:spcAft>
                <a:spcPts val="0"/>
              </a:spcAft>
            </a:pPr>
            <a:r>
              <a:rPr lang="ja-JP" sz="1000" b="0" i="0" dirty="0" smtClean="0">
                <a:solidFill>
                  <a:srgbClr val="4D4D4D"/>
                </a:solidFill>
                <a:ea typeface="MS UI Gothic" pitchFamily="18" charset="0"/>
              </a:rPr>
              <a:t>–60</a:t>
            </a:r>
          </a:p>
          <a:p>
            <a:pPr algn="r">
              <a:spcAft>
                <a:spcPts val="0"/>
              </a:spcAft>
            </a:pPr>
            <a:r>
              <a:rPr lang="ja-JP" sz="1000" b="0" i="0" dirty="0" smtClean="0">
                <a:solidFill>
                  <a:srgbClr val="4D4D4D"/>
                </a:solidFill>
                <a:ea typeface="MS UI Gothic" pitchFamily="18" charset="0"/>
              </a:rPr>
              <a:t>–80</a:t>
            </a:r>
          </a:p>
          <a:p>
            <a:pPr algn="r">
              <a:spcAft>
                <a:spcPts val="0"/>
              </a:spcAft>
            </a:pPr>
            <a:r>
              <a:rPr lang="ja-JP" sz="1000" b="0" i="0" dirty="0" smtClean="0">
                <a:solidFill>
                  <a:srgbClr val="4D4D4D"/>
                </a:solidFill>
                <a:ea typeface="MS UI Gothic" pitchFamily="18" charset="0"/>
              </a:rPr>
              <a:t>–100</a:t>
            </a:r>
          </a:p>
        </p:txBody>
      </p:sp>
      <p:sp>
        <p:nvSpPr>
          <p:cNvPr id="65" name="Rectangle 4"/>
          <p:cNvSpPr>
            <a:spLocks noChangeArrowheads="1"/>
          </p:cNvSpPr>
          <p:nvPr/>
        </p:nvSpPr>
        <p:spPr bwMode="auto">
          <a:xfrm rot="16200000">
            <a:off x="-406484" y="2756668"/>
            <a:ext cx="16206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ja-JP" sz="1000" b="0" i="0" dirty="0" smtClean="0">
                <a:solidFill>
                  <a:srgbClr val="4D4D4D"/>
                </a:solidFill>
                <a:ea typeface="MS UI Gothic" pitchFamily="18" charset="0"/>
              </a:rPr>
              <a:t>ベースラインからの最大減少率（%）</a:t>
            </a:r>
          </a:p>
        </p:txBody>
      </p:sp>
      <p:grpSp>
        <p:nvGrpSpPr>
          <p:cNvPr id="66" name="Group 65"/>
          <p:cNvGrpSpPr/>
          <p:nvPr/>
        </p:nvGrpSpPr>
        <p:grpSpPr>
          <a:xfrm>
            <a:off x="5169408" y="2206232"/>
            <a:ext cx="3581400" cy="1241425"/>
            <a:chOff x="9372600" y="1528763"/>
            <a:chExt cx="3581400" cy="1241425"/>
          </a:xfrm>
        </p:grpSpPr>
        <p:sp>
          <p:nvSpPr>
            <p:cNvPr id="67" name="Rectangle 66"/>
            <p:cNvSpPr>
              <a:spLocks noChangeArrowheads="1"/>
            </p:cNvSpPr>
            <p:nvPr/>
          </p:nvSpPr>
          <p:spPr bwMode="auto">
            <a:xfrm>
              <a:off x="9528175" y="2033588"/>
              <a:ext cx="73025" cy="9842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Rectangle 68"/>
            <p:cNvSpPr>
              <a:spLocks noChangeArrowheads="1"/>
            </p:cNvSpPr>
            <p:nvPr/>
          </p:nvSpPr>
          <p:spPr bwMode="auto">
            <a:xfrm>
              <a:off x="9629775" y="2065338"/>
              <a:ext cx="73025" cy="666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Rectangle 64"/>
            <p:cNvSpPr>
              <a:spLocks noChangeArrowheads="1"/>
            </p:cNvSpPr>
            <p:nvPr/>
          </p:nvSpPr>
          <p:spPr bwMode="auto">
            <a:xfrm>
              <a:off x="9426575" y="1528763"/>
              <a:ext cx="76200" cy="603250"/>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Rectangle 69"/>
            <p:cNvSpPr>
              <a:spLocks noChangeArrowheads="1"/>
            </p:cNvSpPr>
            <p:nvPr/>
          </p:nvSpPr>
          <p:spPr bwMode="auto">
            <a:xfrm>
              <a:off x="9728200" y="2071688"/>
              <a:ext cx="76200" cy="6032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Rectangle 70"/>
            <p:cNvSpPr>
              <a:spLocks noChangeArrowheads="1"/>
            </p:cNvSpPr>
            <p:nvPr/>
          </p:nvSpPr>
          <p:spPr bwMode="auto">
            <a:xfrm>
              <a:off x="9931400" y="2138363"/>
              <a:ext cx="73025" cy="158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Rectangle 71"/>
            <p:cNvSpPr>
              <a:spLocks noChangeArrowheads="1"/>
            </p:cNvSpPr>
            <p:nvPr/>
          </p:nvSpPr>
          <p:spPr bwMode="auto">
            <a:xfrm>
              <a:off x="9931400" y="2138363"/>
              <a:ext cx="73025" cy="15875"/>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Rectangle 72"/>
            <p:cNvSpPr>
              <a:spLocks noChangeArrowheads="1"/>
            </p:cNvSpPr>
            <p:nvPr/>
          </p:nvSpPr>
          <p:spPr bwMode="auto">
            <a:xfrm>
              <a:off x="10029825" y="2138363"/>
              <a:ext cx="73025" cy="158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Rectangle 73"/>
            <p:cNvSpPr>
              <a:spLocks noChangeArrowheads="1"/>
            </p:cNvSpPr>
            <p:nvPr/>
          </p:nvSpPr>
          <p:spPr bwMode="auto">
            <a:xfrm>
              <a:off x="10029825" y="2138363"/>
              <a:ext cx="73025" cy="15875"/>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Rectangle 74"/>
            <p:cNvSpPr>
              <a:spLocks noChangeArrowheads="1"/>
            </p:cNvSpPr>
            <p:nvPr/>
          </p:nvSpPr>
          <p:spPr bwMode="auto">
            <a:xfrm>
              <a:off x="10131425" y="2138363"/>
              <a:ext cx="73025" cy="15875"/>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Rectangle 75"/>
            <p:cNvSpPr>
              <a:spLocks noChangeArrowheads="1"/>
            </p:cNvSpPr>
            <p:nvPr/>
          </p:nvSpPr>
          <p:spPr bwMode="auto">
            <a:xfrm>
              <a:off x="10131425" y="2138363"/>
              <a:ext cx="73025" cy="15875"/>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Rectangle 76"/>
            <p:cNvSpPr>
              <a:spLocks noChangeArrowheads="1"/>
            </p:cNvSpPr>
            <p:nvPr/>
          </p:nvSpPr>
          <p:spPr bwMode="auto">
            <a:xfrm>
              <a:off x="10229850" y="2138363"/>
              <a:ext cx="76200" cy="25400"/>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Rectangle 77"/>
            <p:cNvSpPr>
              <a:spLocks noChangeArrowheads="1"/>
            </p:cNvSpPr>
            <p:nvPr/>
          </p:nvSpPr>
          <p:spPr bwMode="auto">
            <a:xfrm>
              <a:off x="10229850" y="2138363"/>
              <a:ext cx="76200" cy="25400"/>
            </a:xfrm>
            <a:prstGeom prst="rect">
              <a:avLst/>
            </a:prstGeom>
            <a:solidFill>
              <a:schemeClr val="accent1"/>
            </a:solidFill>
            <a:ln w="6350">
              <a:solidFill>
                <a:srgbClr val="B1B0A8"/>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Rectangle 78"/>
            <p:cNvSpPr>
              <a:spLocks noChangeArrowheads="1"/>
            </p:cNvSpPr>
            <p:nvPr/>
          </p:nvSpPr>
          <p:spPr bwMode="auto">
            <a:xfrm>
              <a:off x="10331450" y="2138363"/>
              <a:ext cx="73025" cy="25400"/>
            </a:xfrm>
            <a:prstGeom prst="rect">
              <a:avLst/>
            </a:prstGeom>
            <a:solidFill>
              <a:srgbClr val="B1B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Rectangle 79"/>
            <p:cNvSpPr>
              <a:spLocks noChangeArrowheads="1"/>
            </p:cNvSpPr>
            <p:nvPr/>
          </p:nvSpPr>
          <p:spPr bwMode="auto">
            <a:xfrm>
              <a:off x="10331450" y="2138363"/>
              <a:ext cx="73025" cy="25400"/>
            </a:xfrm>
            <a:prstGeom prst="rect">
              <a:avLst/>
            </a:prstGeom>
            <a:solidFill>
              <a:schemeClr val="accent1"/>
            </a:solidFill>
            <a:ln w="6350">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Rectangle 80"/>
            <p:cNvSpPr>
              <a:spLocks noChangeArrowheads="1"/>
            </p:cNvSpPr>
            <p:nvPr/>
          </p:nvSpPr>
          <p:spPr bwMode="auto">
            <a:xfrm>
              <a:off x="10433050" y="2138363"/>
              <a:ext cx="73025" cy="4127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Rectangle 81"/>
            <p:cNvSpPr>
              <a:spLocks noChangeArrowheads="1"/>
            </p:cNvSpPr>
            <p:nvPr/>
          </p:nvSpPr>
          <p:spPr bwMode="auto">
            <a:xfrm>
              <a:off x="10531475" y="2138363"/>
              <a:ext cx="76200" cy="47625"/>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Rectangle 82"/>
            <p:cNvSpPr>
              <a:spLocks noChangeArrowheads="1"/>
            </p:cNvSpPr>
            <p:nvPr/>
          </p:nvSpPr>
          <p:spPr bwMode="auto">
            <a:xfrm>
              <a:off x="10531475" y="2138363"/>
              <a:ext cx="76200" cy="47625"/>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Rectangle 83"/>
            <p:cNvSpPr>
              <a:spLocks noChangeArrowheads="1"/>
            </p:cNvSpPr>
            <p:nvPr/>
          </p:nvSpPr>
          <p:spPr bwMode="auto">
            <a:xfrm>
              <a:off x="10633075" y="2138363"/>
              <a:ext cx="73025" cy="47625"/>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Rectangle 84"/>
            <p:cNvSpPr>
              <a:spLocks noChangeArrowheads="1"/>
            </p:cNvSpPr>
            <p:nvPr/>
          </p:nvSpPr>
          <p:spPr bwMode="auto">
            <a:xfrm>
              <a:off x="10633075" y="2138363"/>
              <a:ext cx="73025" cy="4762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Rectangle 85"/>
            <p:cNvSpPr>
              <a:spLocks noChangeArrowheads="1"/>
            </p:cNvSpPr>
            <p:nvPr/>
          </p:nvSpPr>
          <p:spPr bwMode="auto">
            <a:xfrm>
              <a:off x="10734675" y="2138363"/>
              <a:ext cx="73025" cy="63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Rectangle 86"/>
            <p:cNvSpPr>
              <a:spLocks noChangeArrowheads="1"/>
            </p:cNvSpPr>
            <p:nvPr/>
          </p:nvSpPr>
          <p:spPr bwMode="auto">
            <a:xfrm>
              <a:off x="10734675" y="2138363"/>
              <a:ext cx="73025" cy="63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Rectangle 87"/>
            <p:cNvSpPr>
              <a:spLocks noChangeArrowheads="1"/>
            </p:cNvSpPr>
            <p:nvPr/>
          </p:nvSpPr>
          <p:spPr bwMode="auto">
            <a:xfrm>
              <a:off x="10833100" y="2138363"/>
              <a:ext cx="76200" cy="63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Rectangle 88"/>
            <p:cNvSpPr>
              <a:spLocks noChangeArrowheads="1"/>
            </p:cNvSpPr>
            <p:nvPr/>
          </p:nvSpPr>
          <p:spPr bwMode="auto">
            <a:xfrm>
              <a:off x="10833100" y="2138363"/>
              <a:ext cx="76200" cy="63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Rectangle 89"/>
            <p:cNvSpPr>
              <a:spLocks noChangeArrowheads="1"/>
            </p:cNvSpPr>
            <p:nvPr/>
          </p:nvSpPr>
          <p:spPr bwMode="auto">
            <a:xfrm>
              <a:off x="10934700" y="2138363"/>
              <a:ext cx="73025" cy="762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Rectangle 90"/>
            <p:cNvSpPr>
              <a:spLocks noChangeArrowheads="1"/>
            </p:cNvSpPr>
            <p:nvPr/>
          </p:nvSpPr>
          <p:spPr bwMode="auto">
            <a:xfrm>
              <a:off x="10934700" y="2138363"/>
              <a:ext cx="73025" cy="762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Rectangle 91"/>
            <p:cNvSpPr>
              <a:spLocks noChangeArrowheads="1"/>
            </p:cNvSpPr>
            <p:nvPr/>
          </p:nvSpPr>
          <p:spPr bwMode="auto">
            <a:xfrm>
              <a:off x="11036300" y="2138363"/>
              <a:ext cx="73025" cy="762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Rectangle 92"/>
            <p:cNvSpPr>
              <a:spLocks noChangeArrowheads="1"/>
            </p:cNvSpPr>
            <p:nvPr/>
          </p:nvSpPr>
          <p:spPr bwMode="auto">
            <a:xfrm>
              <a:off x="11036300" y="2138363"/>
              <a:ext cx="73025" cy="762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Rectangle 93"/>
            <p:cNvSpPr>
              <a:spLocks noChangeArrowheads="1"/>
            </p:cNvSpPr>
            <p:nvPr/>
          </p:nvSpPr>
          <p:spPr bwMode="auto">
            <a:xfrm>
              <a:off x="11134725" y="2138363"/>
              <a:ext cx="76200" cy="952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Rectangle 94"/>
            <p:cNvSpPr>
              <a:spLocks noChangeArrowheads="1"/>
            </p:cNvSpPr>
            <p:nvPr/>
          </p:nvSpPr>
          <p:spPr bwMode="auto">
            <a:xfrm>
              <a:off x="11134725" y="2138363"/>
              <a:ext cx="76200" cy="952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Rectangle 95"/>
            <p:cNvSpPr>
              <a:spLocks noChangeArrowheads="1"/>
            </p:cNvSpPr>
            <p:nvPr/>
          </p:nvSpPr>
          <p:spPr bwMode="auto">
            <a:xfrm>
              <a:off x="11236325" y="2138363"/>
              <a:ext cx="73025" cy="1079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Rectangle 96"/>
            <p:cNvSpPr>
              <a:spLocks noChangeArrowheads="1"/>
            </p:cNvSpPr>
            <p:nvPr/>
          </p:nvSpPr>
          <p:spPr bwMode="auto">
            <a:xfrm>
              <a:off x="11236325" y="2138363"/>
              <a:ext cx="73025" cy="1079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Rectangle 97"/>
            <p:cNvSpPr>
              <a:spLocks noChangeArrowheads="1"/>
            </p:cNvSpPr>
            <p:nvPr/>
          </p:nvSpPr>
          <p:spPr bwMode="auto">
            <a:xfrm>
              <a:off x="11337925" y="2138363"/>
              <a:ext cx="73025" cy="168275"/>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Rectangle 98"/>
            <p:cNvSpPr>
              <a:spLocks noChangeArrowheads="1"/>
            </p:cNvSpPr>
            <p:nvPr/>
          </p:nvSpPr>
          <p:spPr bwMode="auto">
            <a:xfrm>
              <a:off x="11337925" y="2138363"/>
              <a:ext cx="73025" cy="168275"/>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Rectangle 99"/>
            <p:cNvSpPr>
              <a:spLocks noChangeArrowheads="1"/>
            </p:cNvSpPr>
            <p:nvPr/>
          </p:nvSpPr>
          <p:spPr bwMode="auto">
            <a:xfrm>
              <a:off x="11436350" y="2138363"/>
              <a:ext cx="76200" cy="1905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Rectangle 100"/>
            <p:cNvSpPr>
              <a:spLocks noChangeArrowheads="1"/>
            </p:cNvSpPr>
            <p:nvPr/>
          </p:nvSpPr>
          <p:spPr bwMode="auto">
            <a:xfrm>
              <a:off x="11436350" y="2138363"/>
              <a:ext cx="76200" cy="1905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Rectangle 101"/>
            <p:cNvSpPr>
              <a:spLocks noChangeArrowheads="1"/>
            </p:cNvSpPr>
            <p:nvPr/>
          </p:nvSpPr>
          <p:spPr bwMode="auto">
            <a:xfrm>
              <a:off x="11537950" y="2138363"/>
              <a:ext cx="73025" cy="20955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Rectangle 102"/>
            <p:cNvSpPr>
              <a:spLocks noChangeArrowheads="1"/>
            </p:cNvSpPr>
            <p:nvPr/>
          </p:nvSpPr>
          <p:spPr bwMode="auto">
            <a:xfrm>
              <a:off x="11537950" y="2138363"/>
              <a:ext cx="73025" cy="20955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Rectangle 103"/>
            <p:cNvSpPr>
              <a:spLocks noChangeArrowheads="1"/>
            </p:cNvSpPr>
            <p:nvPr/>
          </p:nvSpPr>
          <p:spPr bwMode="auto">
            <a:xfrm>
              <a:off x="11639550" y="2138363"/>
              <a:ext cx="73025" cy="2540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Rectangle 104"/>
            <p:cNvSpPr>
              <a:spLocks noChangeArrowheads="1"/>
            </p:cNvSpPr>
            <p:nvPr/>
          </p:nvSpPr>
          <p:spPr bwMode="auto">
            <a:xfrm>
              <a:off x="11639550" y="2138363"/>
              <a:ext cx="73025" cy="2540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Rectangle 105"/>
            <p:cNvSpPr>
              <a:spLocks noChangeArrowheads="1"/>
            </p:cNvSpPr>
            <p:nvPr/>
          </p:nvSpPr>
          <p:spPr bwMode="auto">
            <a:xfrm>
              <a:off x="11737975" y="2138363"/>
              <a:ext cx="73025" cy="2540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Rectangle 106"/>
            <p:cNvSpPr>
              <a:spLocks noChangeArrowheads="1"/>
            </p:cNvSpPr>
            <p:nvPr/>
          </p:nvSpPr>
          <p:spPr bwMode="auto">
            <a:xfrm>
              <a:off x="11737975" y="2138363"/>
              <a:ext cx="73025" cy="2540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Rectangle 107"/>
            <p:cNvSpPr>
              <a:spLocks noChangeArrowheads="1"/>
            </p:cNvSpPr>
            <p:nvPr/>
          </p:nvSpPr>
          <p:spPr bwMode="auto">
            <a:xfrm>
              <a:off x="11839575" y="2138363"/>
              <a:ext cx="73025" cy="276225"/>
            </a:xfrm>
            <a:prstGeom prst="rect">
              <a:avLst/>
            </a:prstGeom>
            <a:solidFill>
              <a:srgbClr val="FFF3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Rectangle 108"/>
            <p:cNvSpPr>
              <a:spLocks noChangeArrowheads="1"/>
            </p:cNvSpPr>
            <p:nvPr/>
          </p:nvSpPr>
          <p:spPr bwMode="auto">
            <a:xfrm>
              <a:off x="11839575" y="2138363"/>
              <a:ext cx="73025" cy="276225"/>
            </a:xfrm>
            <a:prstGeom prst="rect">
              <a:avLst/>
            </a:prstGeom>
            <a:solidFill>
              <a:srgbClr val="B2C0D8"/>
            </a:solidFill>
            <a:ln w="6350">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Rectangle 109"/>
            <p:cNvSpPr>
              <a:spLocks noChangeArrowheads="1"/>
            </p:cNvSpPr>
            <p:nvPr/>
          </p:nvSpPr>
          <p:spPr bwMode="auto">
            <a:xfrm>
              <a:off x="11938000" y="2138363"/>
              <a:ext cx="76200" cy="298450"/>
            </a:xfrm>
            <a:prstGeom prst="rect">
              <a:avLst/>
            </a:prstGeom>
            <a:solidFill>
              <a:schemeClr val="accent3"/>
            </a:solidFill>
            <a:ln w="6350">
              <a:solidFill>
                <a:srgbClr val="E75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Rectangle 110"/>
            <p:cNvSpPr>
              <a:spLocks noChangeArrowheads="1"/>
            </p:cNvSpPr>
            <p:nvPr/>
          </p:nvSpPr>
          <p:spPr bwMode="auto">
            <a:xfrm>
              <a:off x="12039600" y="2138363"/>
              <a:ext cx="73025" cy="342900"/>
            </a:xfrm>
            <a:prstGeom prst="rect">
              <a:avLst/>
            </a:prstGeom>
            <a:solidFill>
              <a:srgbClr val="A0A0A0"/>
            </a:solidFill>
            <a:ln>
              <a:solidFill>
                <a:srgbClr val="A0A0A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Rectangle 111"/>
            <p:cNvSpPr>
              <a:spLocks noChangeArrowheads="1"/>
            </p:cNvSpPr>
            <p:nvPr/>
          </p:nvSpPr>
          <p:spPr bwMode="auto">
            <a:xfrm>
              <a:off x="12039600" y="2138363"/>
              <a:ext cx="73025" cy="342900"/>
            </a:xfrm>
            <a:prstGeom prst="rect">
              <a:avLst/>
            </a:prstGeom>
            <a:solidFill>
              <a:schemeClr val="accent1"/>
            </a:solidFill>
            <a:ln w="6350">
              <a:solidFill>
                <a:srgbClr val="A0A0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Rectangle 112"/>
            <p:cNvSpPr>
              <a:spLocks noChangeArrowheads="1"/>
            </p:cNvSpPr>
            <p:nvPr/>
          </p:nvSpPr>
          <p:spPr bwMode="auto">
            <a:xfrm>
              <a:off x="12141200" y="2138363"/>
              <a:ext cx="73025" cy="352425"/>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Rectangle 113"/>
            <p:cNvSpPr>
              <a:spLocks noChangeArrowheads="1"/>
            </p:cNvSpPr>
            <p:nvPr/>
          </p:nvSpPr>
          <p:spPr bwMode="auto">
            <a:xfrm>
              <a:off x="12141200" y="2138363"/>
              <a:ext cx="73025" cy="352425"/>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Rectangle 114"/>
            <p:cNvSpPr>
              <a:spLocks noChangeArrowheads="1"/>
            </p:cNvSpPr>
            <p:nvPr/>
          </p:nvSpPr>
          <p:spPr bwMode="auto">
            <a:xfrm>
              <a:off x="12239625" y="2138363"/>
              <a:ext cx="76200" cy="38735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Rectangle 115"/>
            <p:cNvSpPr>
              <a:spLocks noChangeArrowheads="1"/>
            </p:cNvSpPr>
            <p:nvPr/>
          </p:nvSpPr>
          <p:spPr bwMode="auto">
            <a:xfrm>
              <a:off x="12239625" y="2138363"/>
              <a:ext cx="76200" cy="38735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Rectangle 116"/>
            <p:cNvSpPr>
              <a:spLocks noChangeArrowheads="1"/>
            </p:cNvSpPr>
            <p:nvPr/>
          </p:nvSpPr>
          <p:spPr bwMode="auto">
            <a:xfrm>
              <a:off x="12341225" y="2138363"/>
              <a:ext cx="73025" cy="431800"/>
            </a:xfrm>
            <a:prstGeom prst="rect">
              <a:avLst/>
            </a:prstGeom>
            <a:solidFill>
              <a:srgbClr val="FFF3A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Rectangle 117"/>
            <p:cNvSpPr>
              <a:spLocks noChangeArrowheads="1"/>
            </p:cNvSpPr>
            <p:nvPr/>
          </p:nvSpPr>
          <p:spPr bwMode="auto">
            <a:xfrm>
              <a:off x="12341225" y="2138363"/>
              <a:ext cx="73025" cy="431800"/>
            </a:xfrm>
            <a:prstGeom prst="rect">
              <a:avLst/>
            </a:prstGeom>
            <a:solidFill>
              <a:srgbClr val="B2C0D8"/>
            </a:solidFill>
            <a:ln w="6350">
              <a:solidFill>
                <a:srgbClr val="B2C0D8"/>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Rectangle 118"/>
            <p:cNvSpPr>
              <a:spLocks noChangeArrowheads="1"/>
            </p:cNvSpPr>
            <p:nvPr/>
          </p:nvSpPr>
          <p:spPr bwMode="auto">
            <a:xfrm>
              <a:off x="12442825" y="2138363"/>
              <a:ext cx="73025" cy="4826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Rectangle 119"/>
            <p:cNvSpPr>
              <a:spLocks noChangeArrowheads="1"/>
            </p:cNvSpPr>
            <p:nvPr/>
          </p:nvSpPr>
          <p:spPr bwMode="auto">
            <a:xfrm>
              <a:off x="12442825" y="2138363"/>
              <a:ext cx="73025" cy="4826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Rectangle 120"/>
            <p:cNvSpPr>
              <a:spLocks noChangeArrowheads="1"/>
            </p:cNvSpPr>
            <p:nvPr/>
          </p:nvSpPr>
          <p:spPr bwMode="auto">
            <a:xfrm>
              <a:off x="12541250" y="2138363"/>
              <a:ext cx="76200" cy="517525"/>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Rectangle 121"/>
            <p:cNvSpPr>
              <a:spLocks noChangeArrowheads="1"/>
            </p:cNvSpPr>
            <p:nvPr/>
          </p:nvSpPr>
          <p:spPr bwMode="auto">
            <a:xfrm>
              <a:off x="12541250" y="2138363"/>
              <a:ext cx="76200" cy="517525"/>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Rectangle 122"/>
            <p:cNvSpPr>
              <a:spLocks noChangeArrowheads="1"/>
            </p:cNvSpPr>
            <p:nvPr/>
          </p:nvSpPr>
          <p:spPr bwMode="auto">
            <a:xfrm>
              <a:off x="12642850" y="2138363"/>
              <a:ext cx="73025" cy="5715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Rectangle 123"/>
            <p:cNvSpPr>
              <a:spLocks noChangeArrowheads="1"/>
            </p:cNvSpPr>
            <p:nvPr/>
          </p:nvSpPr>
          <p:spPr bwMode="auto">
            <a:xfrm>
              <a:off x="12642850" y="2138363"/>
              <a:ext cx="73025" cy="5715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Rectangle 124"/>
            <p:cNvSpPr>
              <a:spLocks noChangeArrowheads="1"/>
            </p:cNvSpPr>
            <p:nvPr/>
          </p:nvSpPr>
          <p:spPr bwMode="auto">
            <a:xfrm>
              <a:off x="12744450" y="2138363"/>
              <a:ext cx="73025" cy="571500"/>
            </a:xfrm>
            <a:prstGeom prst="rect">
              <a:avLst/>
            </a:prstGeom>
            <a:solidFill>
              <a:srgbClr val="B2C0D8"/>
            </a:solidFill>
            <a:ln>
              <a:solidFill>
                <a:srgbClr val="B2C0D8"/>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Rectangle 125"/>
            <p:cNvSpPr>
              <a:spLocks noChangeArrowheads="1"/>
            </p:cNvSpPr>
            <p:nvPr/>
          </p:nvSpPr>
          <p:spPr bwMode="auto">
            <a:xfrm>
              <a:off x="12744450" y="2138363"/>
              <a:ext cx="73025" cy="571500"/>
            </a:xfrm>
            <a:prstGeom prst="rect">
              <a:avLst/>
            </a:prstGeom>
            <a:noFill/>
            <a:ln w="6350">
              <a:solidFill>
                <a:srgbClr val="B2C0D8"/>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Rectangle 126"/>
            <p:cNvSpPr>
              <a:spLocks noChangeArrowheads="1"/>
            </p:cNvSpPr>
            <p:nvPr/>
          </p:nvSpPr>
          <p:spPr bwMode="auto">
            <a:xfrm>
              <a:off x="12842875" y="2138363"/>
              <a:ext cx="76200" cy="631825"/>
            </a:xfrm>
            <a:prstGeom prst="rect">
              <a:avLst/>
            </a:prstGeom>
            <a:solidFill>
              <a:schemeClr val="accent4"/>
            </a:solidFill>
            <a:ln>
              <a:solidFill>
                <a:srgbClr val="FFC000"/>
              </a:solid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Rectangle 127"/>
            <p:cNvSpPr>
              <a:spLocks noChangeArrowheads="1"/>
            </p:cNvSpPr>
            <p:nvPr/>
          </p:nvSpPr>
          <p:spPr bwMode="auto">
            <a:xfrm>
              <a:off x="12842875" y="2138363"/>
              <a:ext cx="76200" cy="631825"/>
            </a:xfrm>
            <a:prstGeom prst="rect">
              <a:avLst/>
            </a:prstGeom>
            <a:noFill/>
            <a:ln w="6350">
              <a:solidFill>
                <a:srgbClr val="E2C93E"/>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128"/>
            <p:cNvSpPr>
              <a:spLocks noChangeShapeType="1"/>
            </p:cNvSpPr>
            <p:nvPr/>
          </p:nvSpPr>
          <p:spPr bwMode="auto">
            <a:xfrm>
              <a:off x="9372600" y="2138363"/>
              <a:ext cx="3581400" cy="0"/>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41" name="Rectangle 4"/>
          <p:cNvSpPr>
            <a:spLocks noChangeArrowheads="1"/>
          </p:cNvSpPr>
          <p:nvPr/>
        </p:nvSpPr>
        <p:spPr bwMode="auto">
          <a:xfrm>
            <a:off x="4849814" y="1988807"/>
            <a:ext cx="282129"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ja-JP" sz="1000" b="0" i="0" dirty="0" smtClean="0">
                <a:solidFill>
                  <a:srgbClr val="4D4D4D"/>
                </a:solidFill>
                <a:ea typeface="MS UI Gothic" pitchFamily="18" charset="0"/>
              </a:rPr>
              <a:t>100</a:t>
            </a:r>
          </a:p>
          <a:p>
            <a:pPr algn="r">
              <a:spcAft>
                <a:spcPts val="0"/>
              </a:spcAft>
            </a:pPr>
            <a:r>
              <a:rPr lang="ja-JP" sz="1000" b="0" i="0" dirty="0" smtClean="0">
                <a:solidFill>
                  <a:srgbClr val="4D4D4D"/>
                </a:solidFill>
                <a:ea typeface="MS UI Gothic" pitchFamily="18" charset="0"/>
              </a:rPr>
              <a:t>80</a:t>
            </a:r>
          </a:p>
          <a:p>
            <a:pPr algn="r">
              <a:spcAft>
                <a:spcPts val="0"/>
              </a:spcAft>
            </a:pPr>
            <a:r>
              <a:rPr lang="ja-JP" sz="1000" b="0" i="0" dirty="0" smtClean="0">
                <a:solidFill>
                  <a:srgbClr val="4D4D4D"/>
                </a:solidFill>
                <a:ea typeface="MS UI Gothic" pitchFamily="18" charset="0"/>
              </a:rPr>
              <a:t>60</a:t>
            </a:r>
          </a:p>
          <a:p>
            <a:pPr algn="r">
              <a:spcAft>
                <a:spcPts val="0"/>
              </a:spcAft>
            </a:pPr>
            <a:r>
              <a:rPr lang="ja-JP" sz="1000" b="0" i="0" dirty="0" smtClean="0">
                <a:solidFill>
                  <a:srgbClr val="4D4D4D"/>
                </a:solidFill>
                <a:ea typeface="MS UI Gothic" pitchFamily="18" charset="0"/>
              </a:rPr>
              <a:t>40</a:t>
            </a:r>
          </a:p>
          <a:p>
            <a:pPr algn="r">
              <a:spcAft>
                <a:spcPts val="0"/>
              </a:spcAft>
            </a:pPr>
            <a:r>
              <a:rPr lang="ja-JP" sz="1000" b="0" i="0" dirty="0" smtClean="0">
                <a:solidFill>
                  <a:srgbClr val="4D4D4D"/>
                </a:solidFill>
                <a:ea typeface="MS UI Gothic" pitchFamily="18" charset="0"/>
              </a:rPr>
              <a:t>20</a:t>
            </a:r>
          </a:p>
          <a:p>
            <a:pPr algn="r">
              <a:spcAft>
                <a:spcPts val="0"/>
              </a:spcAft>
            </a:pPr>
            <a:r>
              <a:rPr lang="ja-JP" sz="1000" b="0" i="0" dirty="0" smtClean="0">
                <a:solidFill>
                  <a:srgbClr val="4D4D4D"/>
                </a:solidFill>
                <a:ea typeface="MS UI Gothic" pitchFamily="18" charset="0"/>
              </a:rPr>
              <a:t>0</a:t>
            </a:r>
          </a:p>
          <a:p>
            <a:pPr algn="r">
              <a:spcAft>
                <a:spcPts val="0"/>
              </a:spcAft>
            </a:pPr>
            <a:r>
              <a:rPr lang="ja-JP" sz="1000" b="0" i="0" dirty="0" smtClean="0">
                <a:solidFill>
                  <a:srgbClr val="4D4D4D"/>
                </a:solidFill>
                <a:ea typeface="MS UI Gothic" pitchFamily="18" charset="0"/>
              </a:rPr>
              <a:t>–20</a:t>
            </a:r>
          </a:p>
          <a:p>
            <a:pPr algn="r">
              <a:spcAft>
                <a:spcPts val="0"/>
              </a:spcAft>
            </a:pPr>
            <a:r>
              <a:rPr lang="ja-JP" sz="1000" b="0" i="0" dirty="0" smtClean="0">
                <a:solidFill>
                  <a:srgbClr val="4D4D4D"/>
                </a:solidFill>
                <a:ea typeface="MS UI Gothic" pitchFamily="18" charset="0"/>
              </a:rPr>
              <a:t>–40</a:t>
            </a:r>
          </a:p>
          <a:p>
            <a:pPr algn="r">
              <a:spcAft>
                <a:spcPts val="0"/>
              </a:spcAft>
            </a:pPr>
            <a:r>
              <a:rPr lang="ja-JP" sz="1000" b="0" i="0" dirty="0" smtClean="0">
                <a:solidFill>
                  <a:srgbClr val="4D4D4D"/>
                </a:solidFill>
                <a:ea typeface="MS UI Gothic" pitchFamily="18" charset="0"/>
              </a:rPr>
              <a:t>–60</a:t>
            </a:r>
          </a:p>
          <a:p>
            <a:pPr algn="r">
              <a:spcAft>
                <a:spcPts val="0"/>
              </a:spcAft>
            </a:pPr>
            <a:r>
              <a:rPr lang="ja-JP" sz="1000" b="0" i="0" dirty="0" smtClean="0">
                <a:solidFill>
                  <a:srgbClr val="4D4D4D"/>
                </a:solidFill>
                <a:ea typeface="MS UI Gothic" pitchFamily="18" charset="0"/>
              </a:rPr>
              <a:t>–80</a:t>
            </a:r>
          </a:p>
          <a:p>
            <a:pPr algn="r">
              <a:spcAft>
                <a:spcPts val="0"/>
              </a:spcAft>
            </a:pPr>
            <a:r>
              <a:rPr lang="ja-JP" sz="1000" b="0" i="0" dirty="0" smtClean="0">
                <a:solidFill>
                  <a:srgbClr val="4D4D4D"/>
                </a:solidFill>
                <a:ea typeface="MS UI Gothic" pitchFamily="18" charset="0"/>
              </a:rPr>
              <a:t>–100</a:t>
            </a:r>
          </a:p>
        </p:txBody>
      </p:sp>
      <p:sp>
        <p:nvSpPr>
          <p:cNvPr id="142" name="Rectangle 4"/>
          <p:cNvSpPr>
            <a:spLocks noChangeArrowheads="1"/>
          </p:cNvSpPr>
          <p:nvPr/>
        </p:nvSpPr>
        <p:spPr bwMode="auto">
          <a:xfrm rot="16200000">
            <a:off x="3928980" y="2756668"/>
            <a:ext cx="16206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ja-JP" sz="1000" b="0" i="0" dirty="0" smtClean="0">
                <a:solidFill>
                  <a:srgbClr val="4D4D4D"/>
                </a:solidFill>
                <a:ea typeface="MS UI Gothic" pitchFamily="18" charset="0"/>
              </a:rPr>
              <a:t>ベースラインからの最大減少率（%）</a:t>
            </a:r>
          </a:p>
        </p:txBody>
      </p:sp>
      <p:sp>
        <p:nvSpPr>
          <p:cNvPr id="143" name="Rectangle 142"/>
          <p:cNvSpPr/>
          <p:nvPr/>
        </p:nvSpPr>
        <p:spPr>
          <a:xfrm>
            <a:off x="914400" y="3372696"/>
            <a:ext cx="889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4" name="Rectangle 143"/>
          <p:cNvSpPr/>
          <p:nvPr/>
        </p:nvSpPr>
        <p:spPr>
          <a:xfrm>
            <a:off x="914400" y="3513346"/>
            <a:ext cx="889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5" name="Rectangle 144"/>
          <p:cNvSpPr/>
          <p:nvPr/>
        </p:nvSpPr>
        <p:spPr>
          <a:xfrm>
            <a:off x="2383571" y="3372696"/>
            <a:ext cx="88900" cy="889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6" name="Rectangle 145"/>
          <p:cNvSpPr/>
          <p:nvPr/>
        </p:nvSpPr>
        <p:spPr>
          <a:xfrm>
            <a:off x="2383571" y="3513346"/>
            <a:ext cx="88900" cy="88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47" name="Rectangle 4"/>
          <p:cNvSpPr>
            <a:spLocks noChangeArrowheads="1"/>
          </p:cNvSpPr>
          <p:nvPr/>
        </p:nvSpPr>
        <p:spPr bwMode="auto">
          <a:xfrm>
            <a:off x="1089757" y="3335569"/>
            <a:ext cx="114935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ja-JP" sz="1000" b="0" i="0" dirty="0" smtClean="0">
                <a:solidFill>
                  <a:srgbClr val="4D4D4D"/>
                </a:solidFill>
                <a:ea typeface="MS UI Gothic" pitchFamily="18" charset="0"/>
              </a:rPr>
              <a:t>病勢進行</a:t>
            </a:r>
          </a:p>
        </p:txBody>
      </p:sp>
      <p:sp>
        <p:nvSpPr>
          <p:cNvPr id="148" name="Rectangle 4"/>
          <p:cNvSpPr>
            <a:spLocks noChangeArrowheads="1"/>
          </p:cNvSpPr>
          <p:nvPr/>
        </p:nvSpPr>
        <p:spPr bwMode="auto">
          <a:xfrm>
            <a:off x="2544370" y="3335569"/>
            <a:ext cx="92172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ja-JP" sz="1000" b="0" i="0" dirty="0" smtClean="0">
                <a:solidFill>
                  <a:srgbClr val="4D4D4D"/>
                </a:solidFill>
                <a:ea typeface="MS UI Gothic" pitchFamily="18" charset="0"/>
              </a:rPr>
              <a:t>部分奏効</a:t>
            </a:r>
          </a:p>
        </p:txBody>
      </p:sp>
      <p:sp>
        <p:nvSpPr>
          <p:cNvPr id="149" name="Rectangle 4"/>
          <p:cNvSpPr>
            <a:spLocks noChangeArrowheads="1"/>
          </p:cNvSpPr>
          <p:nvPr/>
        </p:nvSpPr>
        <p:spPr bwMode="auto">
          <a:xfrm>
            <a:off x="1089757" y="3480852"/>
            <a:ext cx="83516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ja-JP" sz="1000" b="0" i="0" dirty="0" smtClean="0">
                <a:solidFill>
                  <a:srgbClr val="4D4D4D"/>
                </a:solidFill>
                <a:ea typeface="MS UI Gothic" pitchFamily="18" charset="0"/>
              </a:rPr>
              <a:t>病勢安定</a:t>
            </a:r>
          </a:p>
        </p:txBody>
      </p:sp>
      <p:sp>
        <p:nvSpPr>
          <p:cNvPr id="150" name="Rectangle 4"/>
          <p:cNvSpPr>
            <a:spLocks noChangeArrowheads="1"/>
          </p:cNvSpPr>
          <p:nvPr/>
        </p:nvSpPr>
        <p:spPr bwMode="auto">
          <a:xfrm>
            <a:off x="2544370" y="3480852"/>
            <a:ext cx="110607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spcAft>
                <a:spcPts val="0"/>
              </a:spcAft>
            </a:pPr>
            <a:r>
              <a:rPr lang="ja-JP" sz="1000" b="0" i="0" dirty="0" smtClean="0">
                <a:solidFill>
                  <a:srgbClr val="4D4D4D"/>
                </a:solidFill>
                <a:ea typeface="MS UI Gothic" pitchFamily="18" charset="0"/>
              </a:rPr>
              <a:t>完全奏効</a:t>
            </a:r>
          </a:p>
        </p:txBody>
      </p:sp>
      <p:sp>
        <p:nvSpPr>
          <p:cNvPr id="151" name="Rectangle 150"/>
          <p:cNvSpPr/>
          <p:nvPr/>
        </p:nvSpPr>
        <p:spPr>
          <a:xfrm>
            <a:off x="5791200" y="1658779"/>
            <a:ext cx="2189702" cy="246221"/>
          </a:xfrm>
          <a:prstGeom prst="rect">
            <a:avLst/>
          </a:prstGeom>
        </p:spPr>
        <p:txBody>
          <a:bodyPr wrap="none" lIns="0" tIns="0" rIns="0" bIns="0">
            <a:spAutoFit/>
          </a:bodyPr>
          <a:lstStyle/>
          <a:p>
            <a:r>
              <a:rPr lang="ja-JP" sz="1600" b="1" i="0" dirty="0" smtClean="0">
                <a:solidFill>
                  <a:srgbClr val="4D4D4D"/>
                </a:solidFill>
                <a:ea typeface="MS UI Gothic" pitchFamily="18" charset="0"/>
              </a:rPr>
              <a:t>最良効果(治療群2)</a:t>
            </a:r>
          </a:p>
        </p:txBody>
      </p:sp>
      <p:sp>
        <p:nvSpPr>
          <p:cNvPr id="152" name="Rectangle 4"/>
          <p:cNvSpPr>
            <a:spLocks noChangeArrowheads="1"/>
          </p:cNvSpPr>
          <p:nvPr/>
        </p:nvSpPr>
        <p:spPr bwMode="auto">
          <a:xfrm>
            <a:off x="2702687" y="2120507"/>
            <a:ext cx="1345629" cy="514738"/>
          </a:xfrm>
          <a:prstGeom prst="rect">
            <a:avLst/>
          </a:prstGeom>
          <a:solidFill>
            <a:schemeClr val="tx2"/>
          </a:solidFill>
          <a:ln w="9525">
            <a:noFill/>
            <a:miter lim="800000"/>
            <a:headEnd/>
            <a:tailEnd/>
          </a:ln>
          <a:extLst/>
        </p:spPr>
        <p:txBody>
          <a:bodyPr wrap="square" lIns="108000" tIns="72000" rIns="108000" bIns="72000">
            <a:spAutoFit/>
          </a:bodyPr>
          <a:lstStyle/>
          <a:p>
            <a:pPr>
              <a:spcAft>
                <a:spcPts val="0"/>
              </a:spcAft>
            </a:pPr>
            <a:r>
              <a:rPr lang="ja-JP" sz="1200" b="0" i="0" dirty="0" smtClean="0">
                <a:solidFill>
                  <a:srgbClr val="4D4D4D"/>
                </a:solidFill>
                <a:ea typeface="MS UI Gothic" pitchFamily="18" charset="0"/>
              </a:rPr>
              <a:t>CR+PR: 10%</a:t>
            </a:r>
          </a:p>
          <a:p>
            <a:pPr>
              <a:spcAft>
                <a:spcPts val="0"/>
              </a:spcAft>
            </a:pPr>
            <a:r>
              <a:rPr lang="ja-JP" sz="1200" b="0" i="0" dirty="0" smtClean="0">
                <a:solidFill>
                  <a:srgbClr val="4D4D4D"/>
                </a:solidFill>
                <a:ea typeface="MS UI Gothic" pitchFamily="18" charset="0"/>
              </a:rPr>
              <a:t>SD: 80%</a:t>
            </a:r>
          </a:p>
        </p:txBody>
      </p:sp>
      <p:sp>
        <p:nvSpPr>
          <p:cNvPr id="153" name="Rectangle 4"/>
          <p:cNvSpPr>
            <a:spLocks noChangeArrowheads="1"/>
          </p:cNvSpPr>
          <p:nvPr/>
        </p:nvSpPr>
        <p:spPr bwMode="auto">
          <a:xfrm>
            <a:off x="6992429" y="2120507"/>
            <a:ext cx="1345629" cy="514738"/>
          </a:xfrm>
          <a:prstGeom prst="rect">
            <a:avLst/>
          </a:prstGeom>
          <a:solidFill>
            <a:schemeClr val="tx2"/>
          </a:solidFill>
          <a:ln w="9525">
            <a:noFill/>
            <a:miter lim="800000"/>
            <a:headEnd/>
            <a:tailEnd/>
          </a:ln>
          <a:extLst/>
        </p:spPr>
        <p:txBody>
          <a:bodyPr wrap="square" lIns="108000" tIns="72000" rIns="108000" bIns="72000">
            <a:spAutoFit/>
          </a:bodyPr>
          <a:lstStyle/>
          <a:p>
            <a:pPr>
              <a:spcAft>
                <a:spcPts val="0"/>
              </a:spcAft>
            </a:pPr>
            <a:r>
              <a:rPr lang="ja-JP" sz="1200" b="0" i="0" dirty="0" smtClean="0">
                <a:solidFill>
                  <a:srgbClr val="4D4D4D"/>
                </a:solidFill>
                <a:ea typeface="MS UI Gothic" pitchFamily="18" charset="0"/>
              </a:rPr>
              <a:t>CR+PR: 26%</a:t>
            </a:r>
          </a:p>
          <a:p>
            <a:pPr>
              <a:spcAft>
                <a:spcPts val="0"/>
              </a:spcAft>
            </a:pPr>
            <a:r>
              <a:rPr lang="ja-JP" sz="1200" b="0" i="0" dirty="0" smtClean="0">
                <a:solidFill>
                  <a:srgbClr val="4D4D4D"/>
                </a:solidFill>
                <a:ea typeface="MS UI Gothic" pitchFamily="18" charset="0"/>
              </a:rPr>
              <a:t>SD: 60%</a:t>
            </a:r>
          </a:p>
        </p:txBody>
      </p:sp>
      <p:sp>
        <p:nvSpPr>
          <p:cNvPr id="154" name="Rectangle 4"/>
          <p:cNvSpPr>
            <a:spLocks noChangeArrowheads="1"/>
          </p:cNvSpPr>
          <p:nvPr/>
        </p:nvSpPr>
        <p:spPr bwMode="auto">
          <a:xfrm>
            <a:off x="2109721" y="2693168"/>
            <a:ext cx="2255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a:t>
            </a:r>
            <a:endParaRPr lang="en-GB" sz="1200" dirty="0">
              <a:solidFill>
                <a:srgbClr val="4D4D4D"/>
              </a:solidFill>
            </a:endParaRPr>
          </a:p>
        </p:txBody>
      </p:sp>
      <p:sp>
        <p:nvSpPr>
          <p:cNvPr id="155" name="Rectangle 4"/>
          <p:cNvSpPr>
            <a:spLocks noChangeArrowheads="1"/>
          </p:cNvSpPr>
          <p:nvPr/>
        </p:nvSpPr>
        <p:spPr bwMode="auto">
          <a:xfrm>
            <a:off x="2287304" y="2693168"/>
            <a:ext cx="225584"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a:t>
            </a:r>
            <a:endParaRPr lang="en-GB" sz="1200" dirty="0">
              <a:solidFill>
                <a:srgbClr val="4D4D4D"/>
              </a:solidFill>
            </a:endParaRPr>
          </a:p>
        </p:txBody>
      </p:sp>
      <p:sp>
        <p:nvSpPr>
          <p:cNvPr id="156" name="Rectangle 4"/>
          <p:cNvSpPr>
            <a:spLocks noChangeArrowheads="1"/>
          </p:cNvSpPr>
          <p:nvPr/>
        </p:nvSpPr>
        <p:spPr bwMode="auto">
          <a:xfrm>
            <a:off x="5152501" y="208424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57" name="Rectangle 4"/>
          <p:cNvSpPr>
            <a:spLocks noChangeArrowheads="1"/>
          </p:cNvSpPr>
          <p:nvPr/>
        </p:nvSpPr>
        <p:spPr bwMode="auto">
          <a:xfrm>
            <a:off x="5253863" y="2585378"/>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58" name="Rectangle 4"/>
          <p:cNvSpPr>
            <a:spLocks noChangeArrowheads="1"/>
          </p:cNvSpPr>
          <p:nvPr/>
        </p:nvSpPr>
        <p:spPr bwMode="auto">
          <a:xfrm>
            <a:off x="5555660" y="2615858"/>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59" name="Rectangle 4"/>
          <p:cNvSpPr>
            <a:spLocks noChangeArrowheads="1"/>
          </p:cNvSpPr>
          <p:nvPr/>
        </p:nvSpPr>
        <p:spPr bwMode="auto">
          <a:xfrm>
            <a:off x="5656259"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0" name="Rectangle 4"/>
          <p:cNvSpPr>
            <a:spLocks noChangeArrowheads="1"/>
          </p:cNvSpPr>
          <p:nvPr/>
        </p:nvSpPr>
        <p:spPr bwMode="auto">
          <a:xfrm>
            <a:off x="5756858"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1" name="Rectangle 4"/>
          <p:cNvSpPr>
            <a:spLocks noChangeArrowheads="1"/>
          </p:cNvSpPr>
          <p:nvPr/>
        </p:nvSpPr>
        <p:spPr bwMode="auto">
          <a:xfrm>
            <a:off x="5857457"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2" name="Rectangle 4"/>
          <p:cNvSpPr>
            <a:spLocks noChangeArrowheads="1"/>
          </p:cNvSpPr>
          <p:nvPr/>
        </p:nvSpPr>
        <p:spPr bwMode="auto">
          <a:xfrm>
            <a:off x="6058655"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3" name="Rectangle 4"/>
          <p:cNvSpPr>
            <a:spLocks noChangeArrowheads="1"/>
          </p:cNvSpPr>
          <p:nvPr/>
        </p:nvSpPr>
        <p:spPr bwMode="auto">
          <a:xfrm>
            <a:off x="6259853"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4" name="Rectangle 4"/>
          <p:cNvSpPr>
            <a:spLocks noChangeArrowheads="1"/>
          </p:cNvSpPr>
          <p:nvPr/>
        </p:nvSpPr>
        <p:spPr bwMode="auto">
          <a:xfrm>
            <a:off x="6360452"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5" name="Rectangle 4"/>
          <p:cNvSpPr>
            <a:spLocks noChangeArrowheads="1"/>
          </p:cNvSpPr>
          <p:nvPr/>
        </p:nvSpPr>
        <p:spPr bwMode="auto">
          <a:xfrm>
            <a:off x="6461051"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6" name="Rectangle 4"/>
          <p:cNvSpPr>
            <a:spLocks noChangeArrowheads="1"/>
          </p:cNvSpPr>
          <p:nvPr/>
        </p:nvSpPr>
        <p:spPr bwMode="auto">
          <a:xfrm>
            <a:off x="6561650"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7" name="Rectangle 4"/>
          <p:cNvSpPr>
            <a:spLocks noChangeArrowheads="1"/>
          </p:cNvSpPr>
          <p:nvPr/>
        </p:nvSpPr>
        <p:spPr bwMode="auto">
          <a:xfrm>
            <a:off x="6762848"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8" name="Rectangle 4"/>
          <p:cNvSpPr>
            <a:spLocks noChangeArrowheads="1"/>
          </p:cNvSpPr>
          <p:nvPr/>
        </p:nvSpPr>
        <p:spPr bwMode="auto">
          <a:xfrm>
            <a:off x="6863447"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69" name="Rectangle 4"/>
          <p:cNvSpPr>
            <a:spLocks noChangeArrowheads="1"/>
          </p:cNvSpPr>
          <p:nvPr/>
        </p:nvSpPr>
        <p:spPr bwMode="auto">
          <a:xfrm>
            <a:off x="7064645"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0" name="Rectangle 4"/>
          <p:cNvSpPr>
            <a:spLocks noChangeArrowheads="1"/>
          </p:cNvSpPr>
          <p:nvPr/>
        </p:nvSpPr>
        <p:spPr bwMode="auto">
          <a:xfrm>
            <a:off x="7165244"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1" name="Rectangle 4"/>
          <p:cNvSpPr>
            <a:spLocks noChangeArrowheads="1"/>
          </p:cNvSpPr>
          <p:nvPr/>
        </p:nvSpPr>
        <p:spPr bwMode="auto">
          <a:xfrm>
            <a:off x="7265843"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2" name="Rectangle 4"/>
          <p:cNvSpPr>
            <a:spLocks noChangeArrowheads="1"/>
          </p:cNvSpPr>
          <p:nvPr/>
        </p:nvSpPr>
        <p:spPr bwMode="auto">
          <a:xfrm>
            <a:off x="7366442"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3" name="Rectangle 4"/>
          <p:cNvSpPr>
            <a:spLocks noChangeArrowheads="1"/>
          </p:cNvSpPr>
          <p:nvPr/>
        </p:nvSpPr>
        <p:spPr bwMode="auto">
          <a:xfrm>
            <a:off x="7567640"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4" name="Rectangle 4"/>
          <p:cNvSpPr>
            <a:spLocks noChangeArrowheads="1"/>
          </p:cNvSpPr>
          <p:nvPr/>
        </p:nvSpPr>
        <p:spPr bwMode="auto">
          <a:xfrm>
            <a:off x="7668239"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5" name="Rectangle 4"/>
          <p:cNvSpPr>
            <a:spLocks noChangeArrowheads="1"/>
          </p:cNvSpPr>
          <p:nvPr/>
        </p:nvSpPr>
        <p:spPr bwMode="auto">
          <a:xfrm>
            <a:off x="7768838"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6" name="Rectangle 4"/>
          <p:cNvSpPr>
            <a:spLocks noChangeArrowheads="1"/>
          </p:cNvSpPr>
          <p:nvPr/>
        </p:nvSpPr>
        <p:spPr bwMode="auto">
          <a:xfrm>
            <a:off x="8070635"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7" name="Rectangle 4"/>
          <p:cNvSpPr>
            <a:spLocks noChangeArrowheads="1"/>
          </p:cNvSpPr>
          <p:nvPr/>
        </p:nvSpPr>
        <p:spPr bwMode="auto">
          <a:xfrm>
            <a:off x="8171234"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8" name="Rectangle 4"/>
          <p:cNvSpPr>
            <a:spLocks noChangeArrowheads="1"/>
          </p:cNvSpPr>
          <p:nvPr/>
        </p:nvSpPr>
        <p:spPr bwMode="auto">
          <a:xfrm>
            <a:off x="8271833"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79" name="Rectangle 4"/>
          <p:cNvSpPr>
            <a:spLocks noChangeArrowheads="1"/>
          </p:cNvSpPr>
          <p:nvPr/>
        </p:nvSpPr>
        <p:spPr bwMode="auto">
          <a:xfrm>
            <a:off x="8473031" y="2697392"/>
            <a:ext cx="22558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700" dirty="0">
                <a:solidFill>
                  <a:srgbClr val="4D4D4D"/>
                </a:solidFill>
              </a:rPr>
              <a:t>†</a:t>
            </a:r>
          </a:p>
        </p:txBody>
      </p:sp>
      <p:sp>
        <p:nvSpPr>
          <p:cNvPr id="180" name="Rectangle 4"/>
          <p:cNvSpPr>
            <a:spLocks noChangeArrowheads="1"/>
          </p:cNvSpPr>
          <p:nvPr/>
        </p:nvSpPr>
        <p:spPr bwMode="auto">
          <a:xfrm>
            <a:off x="5561932" y="2711176"/>
            <a:ext cx="20507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en-GB" sz="1200" dirty="0" smtClean="0">
                <a:solidFill>
                  <a:srgbClr val="4D4D4D"/>
                </a:solidFill>
              </a:rPr>
              <a:t>*</a:t>
            </a:r>
            <a:endParaRPr lang="en-GB" sz="1200" dirty="0">
              <a:solidFill>
                <a:srgbClr val="4D4D4D"/>
              </a:solidFill>
            </a:endParaRPr>
          </a:p>
        </p:txBody>
      </p:sp>
      <p:sp>
        <p:nvSpPr>
          <p:cNvPr id="181" name="Line 50"/>
          <p:cNvSpPr>
            <a:spLocks noChangeShapeType="1"/>
          </p:cNvSpPr>
          <p:nvPr/>
        </p:nvSpPr>
        <p:spPr bwMode="auto">
          <a:xfrm rot="5400000">
            <a:off x="38250" y="2830792"/>
            <a:ext cx="1607896" cy="1"/>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50"/>
          <p:cNvSpPr>
            <a:spLocks noChangeShapeType="1"/>
          </p:cNvSpPr>
          <p:nvPr/>
        </p:nvSpPr>
        <p:spPr bwMode="auto">
          <a:xfrm rot="5400000">
            <a:off x="4366284" y="2830792"/>
            <a:ext cx="1607896" cy="1"/>
          </a:xfrm>
          <a:prstGeom prst="line">
            <a:avLst/>
          </a:prstGeom>
          <a:noFill/>
          <a:ln w="6350">
            <a:solidFill>
              <a:srgbClr val="B2C0D8"/>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Text Placeholder 6"/>
          <p:cNvSpPr>
            <a:spLocks noGrp="1"/>
          </p:cNvSpPr>
          <p:nvPr>
            <p:ph type="body" sz="quarter" idx="11"/>
          </p:nvPr>
        </p:nvSpPr>
        <p:spPr>
          <a:xfrm>
            <a:off x="4860925" y="6096000"/>
            <a:ext cx="4130675" cy="487363"/>
          </a:xfrm>
        </p:spPr>
        <p:txBody>
          <a:bodyPr/>
          <a:lstStyle/>
          <a:p>
            <a:pPr lvl="0">
              <a:buClr>
                <a:srgbClr val="043882"/>
              </a:buClr>
            </a:pPr>
            <a:r>
              <a:rPr lang="ja-JP" sz="1200" b="0" i="0" dirty="0" smtClean="0">
                <a:solidFill>
                  <a:srgbClr val="4D4D4D"/>
                </a:solidFill>
                <a:ea typeface="MS UI Gothic" pitchFamily="18" charset="0"/>
              </a:rPr>
              <a:t>Atreya et al. J Clin Oncol 2015; 33 (suppl): abstr 103</a:t>
            </a:r>
          </a:p>
        </p:txBody>
      </p:sp>
    </p:spTree>
    <p:extLst>
      <p:ext uri="{BB962C8B-B14F-4D97-AF65-F5344CB8AC3E}">
        <p14:creationId xmlns:p14="http://schemas.microsoft.com/office/powerpoint/2010/main" xmlns="" val="329329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585871"/>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HER2</a:t>
            </a:r>
            <a:r>
              <a:rPr lang="ja-JP" altLang="en-US" sz="1600" b="0" i="0" dirty="0" smtClean="0">
                <a:solidFill>
                  <a:srgbClr val="4D4D4D"/>
                </a:solidFill>
                <a:ea typeface="MS UI Gothic" pitchFamily="18" charset="0"/>
              </a:rPr>
              <a:t>陽性</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エクソン2 WTのmCRCを有し、標準的治療に抵抗性を示す患者において、トラスツズマブおよびラパチニブの有効性および忍容性を判定すること</a:t>
            </a: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smtClean="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a:p>
            <a:pPr marL="285750" lvl="1" indent="-285750">
              <a:spcAft>
                <a:spcPts val="1200"/>
              </a:spcAft>
              <a:buClr>
                <a:srgbClr val="043882"/>
              </a:buClr>
              <a:buFont typeface="Arial" panose="020B0604020202020204" pitchFamily="34" charset="0"/>
              <a:buChar char="•"/>
            </a:pPr>
            <a:endParaRPr lang="en-GB" sz="1600" dirty="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3508: HER2遺伝子増幅陽性の転移性結腸直腸癌(mCRC)を有する患者におけるトラスツズマブおよびラパチニブ: HERACLES試験 – Siena S, et al</a:t>
            </a:r>
          </a:p>
        </p:txBody>
      </p:sp>
      <p:sp>
        <p:nvSpPr>
          <p:cNvPr id="7" name="Text Placeholder 6"/>
          <p:cNvSpPr>
            <a:spLocks noGrp="1"/>
          </p:cNvSpPr>
          <p:nvPr>
            <p:ph type="body" sz="quarter" idx="10"/>
          </p:nvPr>
        </p:nvSpPr>
        <p:spPr>
          <a:xfrm>
            <a:off x="365124" y="6096000"/>
            <a:ext cx="4867276" cy="487363"/>
          </a:xfrm>
        </p:spPr>
        <p:txBody>
          <a:bodyPr/>
          <a:lstStyle/>
          <a:p>
            <a:r>
              <a:rPr lang="ja-JP" sz="1200" b="0" i="0" dirty="0" smtClean="0">
                <a:solidFill>
                  <a:srgbClr val="4D4D4D"/>
                </a:solidFill>
                <a:ea typeface="MS UI Gothic" pitchFamily="18" charset="0"/>
              </a:rPr>
              <a:t>*フルオロピリミジン、オキサリプラチン、イリノテカン、ベバシズマブ、セツキシマブ、パニツムマブ；</a:t>
            </a:r>
            <a:r>
              <a:rPr lang="ja-JP" sz="1200" b="0" i="0" baseline="30000" dirty="0" smtClean="0">
                <a:solidFill>
                  <a:srgbClr val="4D4D4D"/>
                </a:solidFill>
                <a:ea typeface="MS UI Gothic" pitchFamily="18" charset="0"/>
              </a:rPr>
              <a:t>†</a:t>
            </a:r>
            <a:r>
              <a:rPr lang="ja-JP" altLang="en-US" dirty="0" smtClean="0">
                <a:ea typeface="MS UI Gothic" pitchFamily="18" charset="0"/>
              </a:rPr>
              <a:t>初期用量（</a:t>
            </a:r>
            <a:r>
              <a:rPr lang="en-US" altLang="ja-JP" dirty="0" smtClean="0">
                <a:ea typeface="MS UI Gothic" pitchFamily="18" charset="0"/>
              </a:rPr>
              <a:t>4 mg/kg</a:t>
            </a:r>
            <a:r>
              <a:rPr lang="ja-JP" altLang="en-US" dirty="0" smtClean="0">
                <a:ea typeface="MS UI Gothic" pitchFamily="18" charset="0"/>
              </a:rPr>
              <a:t>）の静脈内投与の後</a:t>
            </a:r>
            <a:r>
              <a:rPr lang="ja-JP" sz="1200" b="0" i="0" dirty="0" smtClean="0">
                <a:solidFill>
                  <a:srgbClr val="4D4D4D"/>
                </a:solidFill>
                <a:ea typeface="MS UI Gothic" pitchFamily="18" charset="0"/>
              </a:rPr>
              <a:t>、2 mg/kg/週；</a:t>
            </a:r>
            <a:r>
              <a:rPr lang="ja-JP" sz="1200" b="0" i="0" baseline="30000" dirty="0" smtClean="0">
                <a:solidFill>
                  <a:srgbClr val="4D4D4D"/>
                </a:solidFill>
                <a:ea typeface="MS UI Gothic" pitchFamily="18" charset="0"/>
              </a:rPr>
              <a:t>‡</a:t>
            </a:r>
            <a:r>
              <a:rPr lang="ja-JP" sz="1200" b="0" i="0" dirty="0" smtClean="0">
                <a:solidFill>
                  <a:srgbClr val="4D4D4D"/>
                </a:solidFill>
                <a:ea typeface="MS UI Gothic" pitchFamily="18" charset="0"/>
              </a:rPr>
              <a:t>1000 mg/日の経口投与</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Siena et al. J Clin Oncol 2015; 33 (suppl): abstr 3508</a:t>
            </a:r>
          </a:p>
        </p:txBody>
      </p:sp>
      <p:sp>
        <p:nvSpPr>
          <p:cNvPr id="10" name="AutoShape 12"/>
          <p:cNvSpPr>
            <a:spLocks noChangeArrowheads="1"/>
          </p:cNvSpPr>
          <p:nvPr/>
        </p:nvSpPr>
        <p:spPr bwMode="auto">
          <a:xfrm>
            <a:off x="4906433" y="3100682"/>
            <a:ext cx="2668074"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ラパチニブ</a:t>
            </a:r>
            <a:r>
              <a:rPr lang="ja-JP" sz="1600" b="0" i="0" baseline="30000" dirty="0" smtClean="0">
                <a:solidFill>
                  <a:srgbClr val="FFFFFF"/>
                </a:solidFill>
                <a:ea typeface="MS UI Gothic" pitchFamily="18" charset="0"/>
              </a:rPr>
              <a:t>†</a:t>
            </a:r>
            <a:r>
              <a:rPr lang="ja-JP" sz="1600" b="0" i="0" dirty="0" smtClean="0">
                <a:solidFill>
                  <a:srgbClr val="FFFFFF"/>
                </a:solidFill>
                <a:ea typeface="MS UI Gothic" pitchFamily="18" charset="0"/>
              </a:rPr>
              <a:t> + </a:t>
            </a:r>
            <a:r>
              <a:rPr lang="en-US" altLang="ja-JP" sz="1600" b="0" i="0" dirty="0" smtClean="0">
                <a:solidFill>
                  <a:srgbClr val="FFFFFF"/>
                </a:solidFill>
                <a:ea typeface="MS UI Gothic" pitchFamily="18" charset="0"/>
              </a:rPr>
              <a:t/>
            </a:r>
            <a:br>
              <a:rPr lang="en-US" altLang="ja-JP" sz="1600" b="0" i="0" dirty="0" smtClean="0">
                <a:solidFill>
                  <a:srgbClr val="FFFFFF"/>
                </a:solidFill>
                <a:ea typeface="MS UI Gothic" pitchFamily="18" charset="0"/>
              </a:rPr>
            </a:br>
            <a:r>
              <a:rPr lang="ja-JP" sz="1600" b="0" i="0" dirty="0" smtClean="0">
                <a:solidFill>
                  <a:srgbClr val="FFFFFF"/>
                </a:solidFill>
                <a:ea typeface="MS UI Gothic" pitchFamily="18" charset="0"/>
              </a:rPr>
              <a:t>トラスツズマブ</a:t>
            </a:r>
            <a:r>
              <a:rPr lang="ja-JP" sz="1600" b="0" i="0" baseline="30000" dirty="0" smtClean="0">
                <a:solidFill>
                  <a:srgbClr val="FFFFFF"/>
                </a:solidFill>
                <a:ea typeface="MS UI Gothic" pitchFamily="18" charset="0"/>
              </a:rPr>
              <a:t>‡</a:t>
            </a:r>
          </a:p>
        </p:txBody>
      </p:sp>
      <p:cxnSp>
        <p:nvCxnSpPr>
          <p:cNvPr id="11" name="AutoShape 19"/>
          <p:cNvCxnSpPr>
            <a:cxnSpLocks noChangeShapeType="1"/>
          </p:cNvCxnSpPr>
          <p:nvPr/>
        </p:nvCxnSpPr>
        <p:spPr bwMode="auto">
          <a:xfrm>
            <a:off x="3973006" y="3684882"/>
            <a:ext cx="933427" cy="0"/>
          </a:xfrm>
          <a:prstGeom prst="straightConnector1">
            <a:avLst/>
          </a:prstGeom>
          <a:noFill/>
          <a:ln w="57150">
            <a:solidFill>
              <a:schemeClr val="bg2">
                <a:lumMod val="60000"/>
                <a:lumOff val="40000"/>
              </a:schemeClr>
            </a:solidFill>
            <a:round/>
            <a:headEnd/>
            <a:tailEnd type="triangle" w="med" len="med"/>
          </a:ln>
        </p:spPr>
      </p:cxnSp>
      <p:cxnSp>
        <p:nvCxnSpPr>
          <p:cNvPr id="12" name="AutoShape 21"/>
          <p:cNvCxnSpPr>
            <a:cxnSpLocks noChangeShapeType="1"/>
            <a:stCxn id="10" idx="3"/>
            <a:endCxn id="13" idx="1"/>
          </p:cNvCxnSpPr>
          <p:nvPr/>
        </p:nvCxnSpPr>
        <p:spPr bwMode="auto">
          <a:xfrm>
            <a:off x="7574507" y="3684882"/>
            <a:ext cx="538328" cy="1"/>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112835" y="342056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14" name="AutoShape 9"/>
          <p:cNvSpPr>
            <a:spLocks noChangeArrowheads="1"/>
          </p:cNvSpPr>
          <p:nvPr/>
        </p:nvSpPr>
        <p:spPr bwMode="auto">
          <a:xfrm>
            <a:off x="365123" y="2710436"/>
            <a:ext cx="3902077"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mCRC、HER2陽性、</a:t>
            </a:r>
            <a:r>
              <a:rPr lang="ja-JP" sz="1600" b="0" i="1" dirty="0" smtClean="0">
                <a:solidFill>
                  <a:srgbClr val="FFFFFF"/>
                </a:solidFill>
                <a:ea typeface="MS UI Gothic" pitchFamily="18" charset="0"/>
              </a:rPr>
              <a:t>KRAS</a:t>
            </a:r>
            <a:r>
              <a:rPr lang="ja-JP" sz="1600" b="0" i="0" dirty="0" smtClean="0">
                <a:solidFill>
                  <a:srgbClr val="FFFFFF"/>
                </a:solidFill>
                <a:ea typeface="MS UI Gothic" pitchFamily="18" charset="0"/>
              </a:rPr>
              <a:t>エクソン2 WT</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R0切除による治療不能</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先行治療の後に病勢が進行*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ECOGのPSスコアが0～1</a:t>
            </a:r>
          </a:p>
          <a:p>
            <a:pPr marL="292100" indent="-292100" defTabSz="892175" eaLnBrk="0" hangingPunct="0">
              <a:spcAft>
                <a:spcPct val="30000"/>
              </a:spcAft>
              <a:buFont typeface="Wingdings" pitchFamily="2" charset="2"/>
              <a:buNone/>
            </a:pPr>
            <a:r>
              <a:rPr lang="ja-JP" sz="1600" b="0" i="0" dirty="0" smtClean="0">
                <a:solidFill>
                  <a:srgbClr val="FFFFFF"/>
                </a:solidFill>
                <a:ea typeface="MS UI Gothic" pitchFamily="18" charset="0"/>
              </a:rPr>
              <a:t>(n=24)</a:t>
            </a:r>
          </a:p>
        </p:txBody>
      </p:sp>
      <p:sp>
        <p:nvSpPr>
          <p:cNvPr id="15" name="Rectangle 9"/>
          <p:cNvSpPr txBox="1">
            <a:spLocks noChangeArrowheads="1"/>
          </p:cNvSpPr>
          <p:nvPr/>
        </p:nvSpPr>
        <p:spPr>
          <a:xfrm>
            <a:off x="365124" y="4958354"/>
            <a:ext cx="4130676"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主要エンドポイント</a:t>
            </a:r>
          </a:p>
          <a:p>
            <a:pPr>
              <a:buClr>
                <a:srgbClr val="043882"/>
              </a:buClr>
            </a:pPr>
            <a:r>
              <a:rPr lang="ja-JP" sz="1800" b="0" i="0" dirty="0" smtClean="0">
                <a:solidFill>
                  <a:srgbClr val="4D4D4D"/>
                </a:solidFill>
                <a:ea typeface="MS UI Gothic" pitchFamily="18" charset="0"/>
              </a:rPr>
              <a:t>ORR（RECIST規準 v1.1に基づく） </a:t>
            </a:r>
          </a:p>
          <a:p>
            <a:pPr>
              <a:buClr>
                <a:srgbClr val="043882"/>
              </a:buClr>
            </a:pPr>
            <a:endParaRPr lang="en-GB" kern="0" dirty="0" smtClean="0"/>
          </a:p>
        </p:txBody>
      </p:sp>
      <p:sp>
        <p:nvSpPr>
          <p:cNvPr id="17" name="Content Placeholder 26"/>
          <p:cNvSpPr txBox="1">
            <a:spLocks/>
          </p:cNvSpPr>
          <p:nvPr/>
        </p:nvSpPr>
        <p:spPr>
          <a:xfrm>
            <a:off x="4648200" y="4958354"/>
            <a:ext cx="4130675" cy="6889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800" b="1" i="0" dirty="0" smtClean="0">
                <a:solidFill>
                  <a:srgbClr val="A0A0A0"/>
                </a:solidFill>
                <a:ea typeface="MS UI Gothic" pitchFamily="18" charset="0"/>
              </a:rPr>
              <a:t>副次的エンドポイント</a:t>
            </a:r>
          </a:p>
          <a:p>
            <a:pPr>
              <a:buClr>
                <a:srgbClr val="043882"/>
              </a:buClr>
            </a:pPr>
            <a:r>
              <a:rPr lang="ja-JP" sz="1800" b="0" i="0" dirty="0" smtClean="0">
                <a:solidFill>
                  <a:srgbClr val="4D4D4D"/>
                </a:solidFill>
                <a:ea typeface="MS UI Gothic" pitchFamily="18" charset="0"/>
              </a:rPr>
              <a:t>TTP、安全性</a:t>
            </a:r>
          </a:p>
        </p:txBody>
      </p:sp>
    </p:spTree>
    <p:extLst>
      <p:ext uri="{BB962C8B-B14F-4D97-AF65-F5344CB8AC3E}">
        <p14:creationId xmlns:p14="http://schemas.microsoft.com/office/powerpoint/2010/main" xmlns="" val="4266848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47536"/>
          </a:xfrm>
          <a:prstGeom prst="rect">
            <a:avLst/>
          </a:prstGeom>
          <a:noFill/>
        </p:spPr>
        <p:txBody>
          <a:bodyPr wrap="square" lIns="0" rtlCol="0">
            <a:spAutoFit/>
          </a:bodyPr>
          <a:lstStyle/>
          <a:p>
            <a:pPr>
              <a:lnSpc>
                <a:spcPct val="90000"/>
              </a:lnSpc>
              <a:spcBef>
                <a:spcPts val="0"/>
              </a:spcBef>
              <a:buClr>
                <a:srgbClr val="043882"/>
              </a:buClr>
            </a:pPr>
            <a:r>
              <a:rPr lang="ja-JP" sz="1400" b="1" i="0" dirty="0" smtClean="0">
                <a:solidFill>
                  <a:srgbClr val="4D4D4D"/>
                </a:solidFill>
                <a:ea typeface="MS UI Gothic" pitchFamily="18" charset="0"/>
              </a:rPr>
              <a:t>主な結果</a:t>
            </a:r>
            <a:endParaRPr lang="en-US" altLang="ja-JP" sz="1400" b="1" dirty="0">
              <a:solidFill>
                <a:srgbClr val="4D4D4D"/>
              </a:solidFill>
              <a:ea typeface="MS UI Gothic" pitchFamily="18" charset="0"/>
            </a:endParaRPr>
          </a:p>
          <a:p>
            <a:pPr>
              <a:lnSpc>
                <a:spcPct val="90000"/>
              </a:lnSpc>
              <a:spcBef>
                <a:spcPts val="0"/>
              </a:spcBef>
              <a:buClr>
                <a:srgbClr val="043882"/>
              </a:buClr>
            </a:pPr>
            <a:r>
              <a:rPr lang="ja-JP" sz="1400" b="0" i="0" dirty="0" smtClean="0">
                <a:solidFill>
                  <a:srgbClr val="4D4D4D"/>
                </a:solidFill>
                <a:ea typeface="MS UI Gothic" pitchFamily="18" charset="0"/>
              </a:rPr>
              <a:t>合計で、スクリーニングを受けた患者のうち、HER2陽性であった患者の割合は5.4%であった</a:t>
            </a:r>
            <a:endParaRPr lang="en-US" altLang="ja-JP" sz="1400" b="0" i="0" dirty="0" smtClean="0">
              <a:solidFill>
                <a:srgbClr val="4D4D4D"/>
              </a:solidFill>
              <a:ea typeface="MS UI Gothic" pitchFamily="18" charset="0"/>
            </a:endParaRPr>
          </a:p>
          <a:p>
            <a:pPr>
              <a:lnSpc>
                <a:spcPct val="90000"/>
              </a:lnSpc>
              <a:spcBef>
                <a:spcPts val="0"/>
              </a:spcBef>
              <a:buClr>
                <a:srgbClr val="043882"/>
              </a:buClr>
            </a:pPr>
            <a:endParaRPr lang="en-US" sz="1400" dirty="0">
              <a:solidFill>
                <a:srgbClr val="4D4D4D"/>
              </a:solidFill>
              <a:ea typeface="MS UI Gothic" pitchFamily="18" charset="0"/>
            </a:endParaRPr>
          </a:p>
          <a:p>
            <a:pPr>
              <a:lnSpc>
                <a:spcPct val="90000"/>
              </a:lnSpc>
              <a:spcBef>
                <a:spcPts val="0"/>
              </a:spcBef>
              <a:buClr>
                <a:srgbClr val="043882"/>
              </a:buClr>
            </a:pPr>
            <a:endParaRPr lang="en-US" sz="1400" dirty="0" smtClean="0">
              <a:solidFill>
                <a:srgbClr val="4D4D4D"/>
              </a:solidFill>
              <a:ea typeface="MS UI Gothic" pitchFamily="18" charset="0"/>
            </a:endParaRPr>
          </a:p>
          <a:p>
            <a:pPr>
              <a:lnSpc>
                <a:spcPct val="90000"/>
              </a:lnSpc>
              <a:spcBef>
                <a:spcPts val="0"/>
              </a:spcBef>
              <a:buClr>
                <a:srgbClr val="043882"/>
              </a:buClr>
            </a:pPr>
            <a:r>
              <a:rPr lang="en" sz="1400" dirty="0" smtClean="0"/>
              <a:t/>
            </a:r>
            <a:br>
              <a:rPr lang="en" sz="1400" dirty="0" smtClean="0"/>
            </a:br>
            <a:endParaRPr lang="en" sz="1400" dirty="0" smtClean="0"/>
          </a:p>
          <a:p>
            <a:pPr marL="285750" indent="-285750">
              <a:lnSpc>
                <a:spcPct val="90000"/>
              </a:lnSpc>
              <a:spcBef>
                <a:spcPts val="0"/>
              </a:spcBef>
              <a:buClr>
                <a:srgbClr val="043882"/>
              </a:buClr>
              <a:buFont typeface="Arial" panose="020B0604020202020204" pitchFamily="34" charset="0"/>
              <a:buChar char="•"/>
            </a:pPr>
            <a:endParaRPr lang="en-GB" sz="14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a:solidFill>
                <a:srgbClr val="4D4D4D"/>
              </a:solidFill>
            </a:endParaRPr>
          </a:p>
          <a:p>
            <a:pPr marL="285750" indent="-285750">
              <a:lnSpc>
                <a:spcPct val="90000"/>
              </a:lnSpc>
              <a:spcBef>
                <a:spcPts val="0"/>
              </a:spcBef>
              <a:buClr>
                <a:srgbClr val="043882"/>
              </a:buClr>
              <a:buFont typeface="Arial" panose="020B0604020202020204" pitchFamily="34" charset="0"/>
              <a:buChar char="•"/>
            </a:pPr>
            <a:endParaRPr lang="en-GB" sz="1400" dirty="0" smtClean="0">
              <a:solidFill>
                <a:srgbClr val="4D4D4D"/>
              </a:solidFill>
            </a:endParaRPr>
          </a:p>
          <a:p>
            <a:pPr marL="285750" indent="-285750">
              <a:lnSpc>
                <a:spcPct val="90000"/>
              </a:lnSpc>
              <a:spcBef>
                <a:spcPts val="0"/>
              </a:spcBef>
              <a:buClr>
                <a:srgbClr val="043882"/>
              </a:buClr>
              <a:buFont typeface="Arial" panose="020B0604020202020204" pitchFamily="34" charset="0"/>
              <a:buChar char="•"/>
            </a:pPr>
            <a:r>
              <a:rPr lang="ja-JP" sz="1400" b="0" i="0" dirty="0" smtClean="0">
                <a:solidFill>
                  <a:srgbClr val="4D4D4D"/>
                </a:solidFill>
                <a:ea typeface="MS UI Gothic" pitchFamily="18" charset="0"/>
              </a:rPr>
              <a:t>特に高率に発生したAE: GI(グレード≤2; n=16; 70%)；皮膚(グレード3, n=1; 4%)；および、疲労(グレード3, n=3; 13%)</a:t>
            </a:r>
          </a:p>
          <a:p>
            <a:pPr marL="285750" indent="-285750">
              <a:lnSpc>
                <a:spcPct val="90000"/>
              </a:lnSpc>
              <a:spcBef>
                <a:spcPts val="0"/>
              </a:spcBef>
              <a:buClr>
                <a:srgbClr val="043882"/>
              </a:buClr>
              <a:buFont typeface="Arial" panose="020B0604020202020204" pitchFamily="34" charset="0"/>
              <a:buChar char="•"/>
            </a:pPr>
            <a:r>
              <a:rPr lang="ja-JP" sz="1400" b="0" i="0" dirty="0" smtClean="0">
                <a:solidFill>
                  <a:srgbClr val="4D4D4D"/>
                </a:solidFill>
                <a:ea typeface="MS UI Gothic" pitchFamily="18" charset="0"/>
              </a:rPr>
              <a:t>グレード5のAEは発生しなかった；患者の希望による試験薬の投与中止は発生しなかった</a:t>
            </a:r>
          </a:p>
          <a:p>
            <a:pPr>
              <a:spcBef>
                <a:spcPts val="0"/>
              </a:spcBef>
              <a:buClr>
                <a:srgbClr val="043882"/>
              </a:buClr>
            </a:pPr>
            <a:r>
              <a:rPr lang="ja-JP" sz="1400" b="1" i="0" dirty="0" smtClean="0">
                <a:solidFill>
                  <a:srgbClr val="4D4D4D"/>
                </a:solidFill>
                <a:ea typeface="MS UI Gothic" pitchFamily="18" charset="0"/>
              </a:rPr>
              <a:t>結論</a:t>
            </a:r>
          </a:p>
          <a:p>
            <a:pPr marL="285750" indent="-285750">
              <a:spcBef>
                <a:spcPts val="0"/>
              </a:spcBef>
              <a:buClr>
                <a:srgbClr val="043882"/>
              </a:buClr>
              <a:buFont typeface="Arial" panose="020B0604020202020204" pitchFamily="34" charset="0"/>
              <a:buChar char="•"/>
            </a:pPr>
            <a:r>
              <a:rPr lang="ja-JP" sz="1400" b="1" i="0" dirty="0" smtClean="0">
                <a:solidFill>
                  <a:srgbClr val="4D4D4D"/>
                </a:solidFill>
                <a:ea typeface="MS UI Gothic" pitchFamily="18" charset="0"/>
              </a:rPr>
              <a:t>ラパチニブ + トラスツズマブはHER2</a:t>
            </a:r>
            <a:r>
              <a:rPr lang="ja-JP" altLang="en-US" sz="1400" b="1" i="0" dirty="0" smtClean="0">
                <a:solidFill>
                  <a:srgbClr val="4D4D4D"/>
                </a:solidFill>
                <a:ea typeface="MS UI Gothic" pitchFamily="18" charset="0"/>
              </a:rPr>
              <a:t>陽性</a:t>
            </a:r>
            <a:r>
              <a:rPr lang="ja-JP" sz="1400" b="1" i="0" dirty="0" smtClean="0">
                <a:solidFill>
                  <a:srgbClr val="4D4D4D"/>
                </a:solidFill>
                <a:ea typeface="MS UI Gothic" pitchFamily="18" charset="0"/>
              </a:rPr>
              <a:t>CRC患者において有効であり、良好な忍容性を示した</a:t>
            </a:r>
          </a:p>
          <a:p>
            <a:pPr marL="285750" indent="-285750">
              <a:spcBef>
                <a:spcPts val="0"/>
              </a:spcBef>
              <a:buClr>
                <a:srgbClr val="043882"/>
              </a:buClr>
              <a:buFont typeface="Arial" panose="020B0604020202020204" pitchFamily="34" charset="0"/>
              <a:buChar char="•"/>
            </a:pPr>
            <a:r>
              <a:rPr lang="ja-JP" sz="1400" b="1" i="0" dirty="0" smtClean="0">
                <a:solidFill>
                  <a:srgbClr val="4D4D4D"/>
                </a:solidFill>
                <a:ea typeface="MS UI Gothic" pitchFamily="18" charset="0"/>
              </a:rPr>
              <a:t>HER2</a:t>
            </a:r>
            <a:r>
              <a:rPr lang="ja-JP" altLang="en-US" sz="1400" b="1" i="0" dirty="0" smtClean="0">
                <a:solidFill>
                  <a:srgbClr val="4D4D4D"/>
                </a:solidFill>
                <a:ea typeface="MS UI Gothic" pitchFamily="18" charset="0"/>
              </a:rPr>
              <a:t>陽性</a:t>
            </a:r>
            <a:r>
              <a:rPr lang="ja-JP" sz="1400" b="1" i="0" dirty="0" smtClean="0">
                <a:solidFill>
                  <a:srgbClr val="4D4D4D"/>
                </a:solidFill>
                <a:ea typeface="MS UI Gothic" pitchFamily="18" charset="0"/>
              </a:rPr>
              <a:t>mCRC患者の大部分はセツキシマブやパニツムマブに対して治療抵抗性を示したが、こうした所見は、EGFR阻害薬に抵抗性の患者におけるラパチニブ+トラスツズマブ投与の妥当性を支持している</a:t>
            </a:r>
          </a:p>
          <a:p>
            <a:pPr marL="285750" indent="-285750">
              <a:spcBef>
                <a:spcPts val="0"/>
              </a:spcBef>
              <a:buClr>
                <a:srgbClr val="043882"/>
              </a:buClr>
              <a:buFont typeface="Arial" panose="020B0604020202020204" pitchFamily="34" charset="0"/>
              <a:buChar char="•"/>
            </a:pPr>
            <a:r>
              <a:rPr lang="ja-JP" sz="1400" b="1" i="0" dirty="0" smtClean="0">
                <a:solidFill>
                  <a:srgbClr val="4D4D4D"/>
                </a:solidFill>
                <a:ea typeface="MS UI Gothic" pitchFamily="18" charset="0"/>
              </a:rPr>
              <a:t>HER2を標的とする2剤による併用療法は、HER陽性mCRC患者における、新規の有益な治療選択肢である</a:t>
            </a: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3508: HER2遺伝子増幅陽性の転移性結腸直腸癌(mCRC)を有する患者におけるトラスツズマブおよびラパチニブ: HERACLES試験 – Siena S, et al</a:t>
            </a:r>
          </a:p>
        </p:txBody>
      </p:sp>
      <p:sp>
        <p:nvSpPr>
          <p:cNvPr id="7" name="Text Placeholder 6"/>
          <p:cNvSpPr>
            <a:spLocks noGrp="1"/>
          </p:cNvSpPr>
          <p:nvPr>
            <p:ph type="body" sz="quarter" idx="10"/>
          </p:nvPr>
        </p:nvSpPr>
        <p:spPr/>
        <p:txBody>
          <a:bodyPr/>
          <a:lstStyle/>
          <a:p>
            <a:r>
              <a:rPr lang="ja-JP" sz="1200" b="0" i="0" dirty="0" smtClean="0">
                <a:solidFill>
                  <a:srgbClr val="363636"/>
                </a:solidFill>
                <a:ea typeface="MS UI Gothic" pitchFamily="18" charset="0"/>
              </a:rPr>
              <a:t>*DCR 78%。L＝ラパチニブ；T＝トラスツズマブ </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Siena et al. J Clin Oncol 2015; 33 (suppl): abstr 3508</a:t>
            </a:r>
          </a:p>
        </p:txBody>
      </p:sp>
      <p:graphicFrame>
        <p:nvGraphicFramePr>
          <p:cNvPr id="9" name="Group 88"/>
          <p:cNvGraphicFramePr>
            <a:graphicFrameLocks noGrp="1"/>
          </p:cNvGraphicFramePr>
          <p:nvPr>
            <p:extLst>
              <p:ext uri="{D42A27DB-BD31-4B8C-83A1-F6EECF244321}">
                <p14:modId xmlns:p14="http://schemas.microsoft.com/office/powerpoint/2010/main" xmlns="" val="1675119540"/>
              </p:ext>
            </p:extLst>
          </p:nvPr>
        </p:nvGraphicFramePr>
        <p:xfrm>
          <a:off x="372162" y="1867472"/>
          <a:ext cx="3361638" cy="2301565"/>
        </p:xfrm>
        <a:graphic>
          <a:graphicData uri="http://schemas.openxmlformats.org/drawingml/2006/table">
            <a:tbl>
              <a:tblPr firstRow="1" bandRow="1">
                <a:tableStyleId>{69012ECD-51FC-41F1-AA8D-1B2483CD663E}</a:tableStyleId>
              </a:tblPr>
              <a:tblGrid>
                <a:gridCol w="1609038"/>
                <a:gridCol w="1752600"/>
              </a:tblGrid>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L + T (n=23)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87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8795">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SD ≥4ヶ月間、%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SD &lt;4ヶ月間、%</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ja-JP" sz="1400" b="0" i="0" u="none" dirty="0" smtClean="0">
                          <a:solidFill>
                            <a:srgbClr val="4D4D4D"/>
                          </a:solidFill>
                          <a:ea typeface="MS UI Gothic" pitchFamily="18" charset="0"/>
                        </a:rPr>
                        <a:t>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87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PD、％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pSp>
        <p:nvGrpSpPr>
          <p:cNvPr id="11" name="Group 10"/>
          <p:cNvGrpSpPr/>
          <p:nvPr/>
        </p:nvGrpSpPr>
        <p:grpSpPr>
          <a:xfrm>
            <a:off x="3995936" y="1759562"/>
            <a:ext cx="4778177" cy="2693604"/>
            <a:chOff x="3995936" y="1568490"/>
            <a:chExt cx="4778177" cy="2693604"/>
          </a:xfrm>
        </p:grpSpPr>
        <p:sp>
          <p:nvSpPr>
            <p:cNvPr id="12" name="Freeform 11"/>
            <p:cNvSpPr>
              <a:spLocks/>
            </p:cNvSpPr>
            <p:nvPr/>
          </p:nvSpPr>
          <p:spPr bwMode="auto">
            <a:xfrm>
              <a:off x="4656980" y="1700163"/>
              <a:ext cx="4117133"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6"/>
            <p:cNvSpPr>
              <a:spLocks noChangeShapeType="1"/>
            </p:cNvSpPr>
            <p:nvPr/>
          </p:nvSpPr>
          <p:spPr bwMode="auto">
            <a:xfrm>
              <a:off x="4568079" y="170016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7"/>
            <p:cNvSpPr>
              <a:spLocks noChangeShapeType="1"/>
            </p:cNvSpPr>
            <p:nvPr/>
          </p:nvSpPr>
          <p:spPr bwMode="auto">
            <a:xfrm>
              <a:off x="4568079" y="2116087"/>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8"/>
            <p:cNvSpPr>
              <a:spLocks noChangeShapeType="1"/>
            </p:cNvSpPr>
            <p:nvPr/>
          </p:nvSpPr>
          <p:spPr bwMode="auto">
            <a:xfrm>
              <a:off x="4568079" y="253201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a:off x="4568079" y="2947937"/>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a:off x="4568079" y="3363862"/>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a:off x="4568079" y="3779787"/>
              <a:ext cx="8890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a:off x="7049342"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a:off x="6569917"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4"/>
            <p:cNvSpPr>
              <a:spLocks noChangeShapeType="1"/>
            </p:cNvSpPr>
            <p:nvPr/>
          </p:nvSpPr>
          <p:spPr bwMode="auto">
            <a:xfrm>
              <a:off x="8017717"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5"/>
            <p:cNvSpPr>
              <a:spLocks noChangeShapeType="1"/>
            </p:cNvSpPr>
            <p:nvPr/>
          </p:nvSpPr>
          <p:spPr bwMode="auto">
            <a:xfrm>
              <a:off x="7525592"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7"/>
            <p:cNvSpPr>
              <a:spLocks noChangeShapeType="1"/>
            </p:cNvSpPr>
            <p:nvPr/>
          </p:nvSpPr>
          <p:spPr bwMode="auto">
            <a:xfrm>
              <a:off x="8512917"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8"/>
            <p:cNvSpPr>
              <a:spLocks noChangeShapeType="1"/>
            </p:cNvSpPr>
            <p:nvPr/>
          </p:nvSpPr>
          <p:spPr bwMode="auto">
            <a:xfrm>
              <a:off x="5588842"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9"/>
            <p:cNvSpPr>
              <a:spLocks noChangeShapeType="1"/>
            </p:cNvSpPr>
            <p:nvPr/>
          </p:nvSpPr>
          <p:spPr bwMode="auto">
            <a:xfrm>
              <a:off x="53427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20"/>
            <p:cNvSpPr>
              <a:spLocks noChangeShapeType="1"/>
            </p:cNvSpPr>
            <p:nvPr/>
          </p:nvSpPr>
          <p:spPr bwMode="auto">
            <a:xfrm>
              <a:off x="5098304"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21"/>
            <p:cNvSpPr>
              <a:spLocks noChangeShapeType="1"/>
            </p:cNvSpPr>
            <p:nvPr/>
          </p:nvSpPr>
          <p:spPr bwMode="auto">
            <a:xfrm>
              <a:off x="48601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TextBox 28"/>
            <p:cNvSpPr txBox="1"/>
            <p:nvPr/>
          </p:nvSpPr>
          <p:spPr>
            <a:xfrm rot="16200000">
              <a:off x="3399299" y="2607459"/>
              <a:ext cx="1470274" cy="276999"/>
            </a:xfrm>
            <a:prstGeom prst="rect">
              <a:avLst/>
            </a:prstGeom>
            <a:noFill/>
          </p:spPr>
          <p:txBody>
            <a:bodyPr wrap="none" rtlCol="0">
              <a:spAutoFit/>
            </a:bodyPr>
            <a:lstStyle/>
            <a:p>
              <a:pPr algn="ctr"/>
              <a:r>
                <a:rPr lang="ja-JP" sz="1200" b="0" i="0" dirty="0" smtClean="0">
                  <a:solidFill>
                    <a:srgbClr val="363636"/>
                  </a:solidFill>
                  <a:ea typeface="MS UI Gothic" pitchFamily="18" charset="0"/>
                </a:rPr>
                <a:t>生存率</a:t>
              </a:r>
            </a:p>
          </p:txBody>
        </p:sp>
        <p:sp>
          <p:nvSpPr>
            <p:cNvPr id="30" name="TextBox 29"/>
            <p:cNvSpPr txBox="1"/>
            <p:nvPr/>
          </p:nvSpPr>
          <p:spPr>
            <a:xfrm>
              <a:off x="6073253" y="3985095"/>
              <a:ext cx="1560042" cy="276999"/>
            </a:xfrm>
            <a:prstGeom prst="rect">
              <a:avLst/>
            </a:prstGeom>
            <a:noFill/>
          </p:spPr>
          <p:txBody>
            <a:bodyPr wrap="none" rtlCol="0">
              <a:spAutoFit/>
            </a:bodyPr>
            <a:lstStyle/>
            <a:p>
              <a:pPr algn="ctr"/>
              <a:r>
                <a:rPr lang="ja-JP" altLang="en-US" sz="1200" dirty="0" smtClean="0">
                  <a:solidFill>
                    <a:srgbClr val="363636"/>
                  </a:solidFill>
                  <a:ea typeface="MS UI Gothic" pitchFamily="18" charset="0"/>
                </a:rPr>
                <a:t>無増悪期間 </a:t>
              </a:r>
              <a:r>
                <a:rPr lang="ja-JP" sz="1200" b="0" i="0" dirty="0" smtClean="0">
                  <a:solidFill>
                    <a:srgbClr val="363636"/>
                  </a:solidFill>
                  <a:ea typeface="MS UI Gothic" pitchFamily="18" charset="0"/>
                </a:rPr>
                <a:t>（ヶ月間）</a:t>
              </a:r>
            </a:p>
          </p:txBody>
        </p:sp>
        <p:sp>
          <p:nvSpPr>
            <p:cNvPr id="31" name="TextBox 30"/>
            <p:cNvSpPr txBox="1"/>
            <p:nvPr/>
          </p:nvSpPr>
          <p:spPr>
            <a:xfrm>
              <a:off x="4231749" y="1568490"/>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2" name="TextBox 31"/>
            <p:cNvSpPr txBox="1"/>
            <p:nvPr/>
          </p:nvSpPr>
          <p:spPr>
            <a:xfrm>
              <a:off x="4231749" y="1976915"/>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0.8</a:t>
              </a:r>
            </a:p>
          </p:txBody>
        </p:sp>
        <p:sp>
          <p:nvSpPr>
            <p:cNvPr id="33" name="TextBox 32"/>
            <p:cNvSpPr txBox="1"/>
            <p:nvPr/>
          </p:nvSpPr>
          <p:spPr>
            <a:xfrm>
              <a:off x="4231749" y="2392655"/>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0.6</a:t>
              </a:r>
            </a:p>
          </p:txBody>
        </p:sp>
        <p:sp>
          <p:nvSpPr>
            <p:cNvPr id="34" name="TextBox 33"/>
            <p:cNvSpPr txBox="1"/>
            <p:nvPr/>
          </p:nvSpPr>
          <p:spPr>
            <a:xfrm>
              <a:off x="4231749" y="2808395"/>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0.4</a:t>
              </a:r>
            </a:p>
          </p:txBody>
        </p:sp>
        <p:sp>
          <p:nvSpPr>
            <p:cNvPr id="35" name="TextBox 34"/>
            <p:cNvSpPr txBox="1"/>
            <p:nvPr/>
          </p:nvSpPr>
          <p:spPr>
            <a:xfrm>
              <a:off x="4231749" y="3224135"/>
              <a:ext cx="39786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0.2</a:t>
              </a:r>
            </a:p>
          </p:txBody>
        </p:sp>
        <p:sp>
          <p:nvSpPr>
            <p:cNvPr id="36" name="TextBox 35"/>
            <p:cNvSpPr txBox="1"/>
            <p:nvPr/>
          </p:nvSpPr>
          <p:spPr>
            <a:xfrm>
              <a:off x="4359989" y="3639875"/>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37" name="TextBox 36"/>
            <p:cNvSpPr txBox="1"/>
            <p:nvPr/>
          </p:nvSpPr>
          <p:spPr>
            <a:xfrm>
              <a:off x="4723869"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38" name="TextBox 37"/>
            <p:cNvSpPr txBox="1"/>
            <p:nvPr/>
          </p:nvSpPr>
          <p:spPr>
            <a:xfrm>
              <a:off x="4969529"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a:t>
              </a:r>
            </a:p>
          </p:txBody>
        </p:sp>
        <p:sp>
          <p:nvSpPr>
            <p:cNvPr id="39" name="TextBox 38"/>
            <p:cNvSpPr txBox="1"/>
            <p:nvPr/>
          </p:nvSpPr>
          <p:spPr>
            <a:xfrm>
              <a:off x="520980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a:t>
              </a:r>
            </a:p>
          </p:txBody>
        </p:sp>
        <p:sp>
          <p:nvSpPr>
            <p:cNvPr id="40" name="TextBox 39"/>
            <p:cNvSpPr txBox="1"/>
            <p:nvPr/>
          </p:nvSpPr>
          <p:spPr>
            <a:xfrm>
              <a:off x="592785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a:t>
              </a:r>
            </a:p>
          </p:txBody>
        </p:sp>
        <p:sp>
          <p:nvSpPr>
            <p:cNvPr id="41" name="TextBox 40"/>
            <p:cNvSpPr txBox="1"/>
            <p:nvPr/>
          </p:nvSpPr>
          <p:spPr>
            <a:xfrm>
              <a:off x="643137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7</a:t>
              </a:r>
            </a:p>
          </p:txBody>
        </p:sp>
        <p:sp>
          <p:nvSpPr>
            <p:cNvPr id="42" name="TextBox 41"/>
            <p:cNvSpPr txBox="1"/>
            <p:nvPr/>
          </p:nvSpPr>
          <p:spPr>
            <a:xfrm>
              <a:off x="692026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a:t>
              </a:r>
            </a:p>
          </p:txBody>
        </p:sp>
        <p:sp>
          <p:nvSpPr>
            <p:cNvPr id="43" name="TextBox 42"/>
            <p:cNvSpPr txBox="1"/>
            <p:nvPr/>
          </p:nvSpPr>
          <p:spPr>
            <a:xfrm>
              <a:off x="7357751" y="3821438"/>
              <a:ext cx="343172"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11</a:t>
              </a:r>
            </a:p>
          </p:txBody>
        </p:sp>
        <p:sp>
          <p:nvSpPr>
            <p:cNvPr id="44" name="TextBox 43"/>
            <p:cNvSpPr txBox="1"/>
            <p:nvPr/>
          </p:nvSpPr>
          <p:spPr>
            <a:xfrm>
              <a:off x="7851705" y="3821438"/>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13</a:t>
              </a:r>
            </a:p>
          </p:txBody>
        </p:sp>
        <p:sp>
          <p:nvSpPr>
            <p:cNvPr id="45" name="TextBox 44"/>
            <p:cNvSpPr txBox="1"/>
            <p:nvPr/>
          </p:nvSpPr>
          <p:spPr>
            <a:xfrm>
              <a:off x="8345015" y="3821438"/>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15</a:t>
              </a:r>
            </a:p>
          </p:txBody>
        </p:sp>
        <p:sp>
          <p:nvSpPr>
            <p:cNvPr id="46" name="TextBox 45"/>
            <p:cNvSpPr txBox="1"/>
            <p:nvPr/>
          </p:nvSpPr>
          <p:spPr>
            <a:xfrm>
              <a:off x="5460379"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a:t>
              </a:r>
            </a:p>
          </p:txBody>
        </p:sp>
        <p:sp>
          <p:nvSpPr>
            <p:cNvPr id="47" name="Line 19"/>
            <p:cNvSpPr>
              <a:spLocks noChangeShapeType="1"/>
            </p:cNvSpPr>
            <p:nvPr/>
          </p:nvSpPr>
          <p:spPr bwMode="auto">
            <a:xfrm>
              <a:off x="58380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TextBox 47"/>
            <p:cNvSpPr txBox="1"/>
            <p:nvPr/>
          </p:nvSpPr>
          <p:spPr>
            <a:xfrm>
              <a:off x="570510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49" name="Line 19"/>
            <p:cNvSpPr>
              <a:spLocks noChangeShapeType="1"/>
            </p:cNvSpPr>
            <p:nvPr/>
          </p:nvSpPr>
          <p:spPr bwMode="auto">
            <a:xfrm>
              <a:off x="63206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TextBox 49"/>
            <p:cNvSpPr txBox="1"/>
            <p:nvPr/>
          </p:nvSpPr>
          <p:spPr>
            <a:xfrm>
              <a:off x="618770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a:t>
              </a:r>
            </a:p>
          </p:txBody>
        </p:sp>
        <p:sp>
          <p:nvSpPr>
            <p:cNvPr id="51" name="Line 19"/>
            <p:cNvSpPr>
              <a:spLocks noChangeShapeType="1"/>
            </p:cNvSpPr>
            <p:nvPr/>
          </p:nvSpPr>
          <p:spPr bwMode="auto">
            <a:xfrm>
              <a:off x="68032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TextBox 51"/>
            <p:cNvSpPr txBox="1"/>
            <p:nvPr/>
          </p:nvSpPr>
          <p:spPr>
            <a:xfrm>
              <a:off x="6670304" y="3821438"/>
              <a:ext cx="26962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53" name="Line 19"/>
            <p:cNvSpPr>
              <a:spLocks noChangeShapeType="1"/>
            </p:cNvSpPr>
            <p:nvPr/>
          </p:nvSpPr>
          <p:spPr bwMode="auto">
            <a:xfrm>
              <a:off x="72858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TextBox 53"/>
            <p:cNvSpPr txBox="1"/>
            <p:nvPr/>
          </p:nvSpPr>
          <p:spPr>
            <a:xfrm>
              <a:off x="7110425" y="3821438"/>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55" name="Line 19"/>
            <p:cNvSpPr>
              <a:spLocks noChangeShapeType="1"/>
            </p:cNvSpPr>
            <p:nvPr/>
          </p:nvSpPr>
          <p:spPr bwMode="auto">
            <a:xfrm>
              <a:off x="77684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TextBox 55"/>
            <p:cNvSpPr txBox="1"/>
            <p:nvPr/>
          </p:nvSpPr>
          <p:spPr>
            <a:xfrm>
              <a:off x="7593025" y="3821438"/>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57" name="Line 19"/>
            <p:cNvSpPr>
              <a:spLocks noChangeShapeType="1"/>
            </p:cNvSpPr>
            <p:nvPr/>
          </p:nvSpPr>
          <p:spPr bwMode="auto">
            <a:xfrm>
              <a:off x="8251079" y="3779787"/>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TextBox 57"/>
            <p:cNvSpPr txBox="1"/>
            <p:nvPr/>
          </p:nvSpPr>
          <p:spPr>
            <a:xfrm>
              <a:off x="8075625" y="3821438"/>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14</a:t>
              </a:r>
            </a:p>
          </p:txBody>
        </p:sp>
        <p:sp>
          <p:nvSpPr>
            <p:cNvPr id="59" name="Line 19"/>
            <p:cNvSpPr>
              <a:spLocks noChangeShapeType="1"/>
            </p:cNvSpPr>
            <p:nvPr/>
          </p:nvSpPr>
          <p:spPr bwMode="auto">
            <a:xfrm>
              <a:off x="6067491" y="3801045"/>
              <a:ext cx="0" cy="920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Freeform 59"/>
            <p:cNvSpPr>
              <a:spLocks/>
            </p:cNvSpPr>
            <p:nvPr/>
          </p:nvSpPr>
          <p:spPr bwMode="auto">
            <a:xfrm>
              <a:off x="4860179" y="1700162"/>
              <a:ext cx="3839420" cy="1662472"/>
            </a:xfrm>
            <a:custGeom>
              <a:avLst/>
              <a:gdLst>
                <a:gd name="T0" fmla="*/ 304 w 304"/>
                <a:gd name="T1" fmla="*/ 130 h 130"/>
                <a:gd name="T2" fmla="*/ 189 w 304"/>
                <a:gd name="T3" fmla="*/ 130 h 130"/>
                <a:gd name="T4" fmla="*/ 189 w 304"/>
                <a:gd name="T5" fmla="*/ 115 h 130"/>
                <a:gd name="T6" fmla="*/ 151 w 304"/>
                <a:gd name="T7" fmla="*/ 115 h 130"/>
                <a:gd name="T8" fmla="*/ 151 w 304"/>
                <a:gd name="T9" fmla="*/ 103 h 130"/>
                <a:gd name="T10" fmla="*/ 141 w 304"/>
                <a:gd name="T11" fmla="*/ 103 h 130"/>
                <a:gd name="T12" fmla="*/ 141 w 304"/>
                <a:gd name="T13" fmla="*/ 92 h 130"/>
                <a:gd name="T14" fmla="*/ 108 w 304"/>
                <a:gd name="T15" fmla="*/ 92 h 130"/>
                <a:gd name="T16" fmla="*/ 108 w 304"/>
                <a:gd name="T17" fmla="*/ 84 h 130"/>
                <a:gd name="T18" fmla="*/ 105 w 304"/>
                <a:gd name="T19" fmla="*/ 84 h 130"/>
                <a:gd name="T20" fmla="*/ 105 w 304"/>
                <a:gd name="T21" fmla="*/ 77 h 130"/>
                <a:gd name="T22" fmla="*/ 96 w 304"/>
                <a:gd name="T23" fmla="*/ 77 h 130"/>
                <a:gd name="T24" fmla="*/ 96 w 304"/>
                <a:gd name="T25" fmla="*/ 70 h 130"/>
                <a:gd name="T26" fmla="*/ 92 w 304"/>
                <a:gd name="T27" fmla="*/ 70 h 130"/>
                <a:gd name="T28" fmla="*/ 92 w 304"/>
                <a:gd name="T29" fmla="*/ 63 h 130"/>
                <a:gd name="T30" fmla="*/ 79 w 304"/>
                <a:gd name="T31" fmla="*/ 63 h 130"/>
                <a:gd name="T32" fmla="*/ 79 w 304"/>
                <a:gd name="T33" fmla="*/ 56 h 130"/>
                <a:gd name="T34" fmla="*/ 74 w 304"/>
                <a:gd name="T35" fmla="*/ 56 h 130"/>
                <a:gd name="T36" fmla="*/ 74 w 304"/>
                <a:gd name="T37" fmla="*/ 48 h 130"/>
                <a:gd name="T38" fmla="*/ 71 w 304"/>
                <a:gd name="T39" fmla="*/ 48 h 130"/>
                <a:gd name="T40" fmla="*/ 71 w 304"/>
                <a:gd name="T41" fmla="*/ 42 h 130"/>
                <a:gd name="T42" fmla="*/ 38 w 304"/>
                <a:gd name="T43" fmla="*/ 42 h 130"/>
                <a:gd name="T44" fmla="*/ 38 w 304"/>
                <a:gd name="T45" fmla="*/ 35 h 130"/>
                <a:gd name="T46" fmla="*/ 36 w 304"/>
                <a:gd name="T47" fmla="*/ 35 h 130"/>
                <a:gd name="T48" fmla="*/ 36 w 304"/>
                <a:gd name="T49" fmla="*/ 28 h 130"/>
                <a:gd name="T50" fmla="*/ 36 w 304"/>
                <a:gd name="T51" fmla="*/ 21 h 130"/>
                <a:gd name="T52" fmla="*/ 32 w 304"/>
                <a:gd name="T53" fmla="*/ 21 h 130"/>
                <a:gd name="T54" fmla="*/ 32 w 304"/>
                <a:gd name="T55" fmla="*/ 15 h 130"/>
                <a:gd name="T56" fmla="*/ 15 w 304"/>
                <a:gd name="T57" fmla="*/ 15 h 130"/>
                <a:gd name="T58" fmla="*/ 15 w 304"/>
                <a:gd name="T59" fmla="*/ 7 h 130"/>
                <a:gd name="T60" fmla="*/ 12 w 304"/>
                <a:gd name="T61" fmla="*/ 7 h 130"/>
                <a:gd name="T62" fmla="*/ 12 w 304"/>
                <a:gd name="T63" fmla="*/ 0 h 130"/>
                <a:gd name="T64" fmla="*/ 0 w 304"/>
                <a:gd name="T6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4" h="130">
                  <a:moveTo>
                    <a:pt x="304" y="130"/>
                  </a:moveTo>
                  <a:lnTo>
                    <a:pt x="189" y="130"/>
                  </a:lnTo>
                  <a:lnTo>
                    <a:pt x="189" y="115"/>
                  </a:lnTo>
                  <a:lnTo>
                    <a:pt x="151" y="115"/>
                  </a:lnTo>
                  <a:lnTo>
                    <a:pt x="151" y="103"/>
                  </a:lnTo>
                  <a:lnTo>
                    <a:pt x="141" y="103"/>
                  </a:lnTo>
                  <a:lnTo>
                    <a:pt x="141" y="92"/>
                  </a:lnTo>
                  <a:lnTo>
                    <a:pt x="108" y="92"/>
                  </a:lnTo>
                  <a:lnTo>
                    <a:pt x="108" y="84"/>
                  </a:lnTo>
                  <a:lnTo>
                    <a:pt x="105" y="84"/>
                  </a:lnTo>
                  <a:lnTo>
                    <a:pt x="105" y="77"/>
                  </a:lnTo>
                  <a:lnTo>
                    <a:pt x="96" y="77"/>
                  </a:lnTo>
                  <a:lnTo>
                    <a:pt x="96" y="70"/>
                  </a:lnTo>
                  <a:lnTo>
                    <a:pt x="92" y="70"/>
                  </a:lnTo>
                  <a:lnTo>
                    <a:pt x="92" y="63"/>
                  </a:lnTo>
                  <a:lnTo>
                    <a:pt x="79" y="63"/>
                  </a:lnTo>
                  <a:lnTo>
                    <a:pt x="79" y="56"/>
                  </a:lnTo>
                  <a:lnTo>
                    <a:pt x="74" y="56"/>
                  </a:lnTo>
                  <a:lnTo>
                    <a:pt x="74" y="48"/>
                  </a:lnTo>
                  <a:lnTo>
                    <a:pt x="71" y="48"/>
                  </a:lnTo>
                  <a:lnTo>
                    <a:pt x="71" y="42"/>
                  </a:lnTo>
                  <a:lnTo>
                    <a:pt x="38" y="42"/>
                  </a:lnTo>
                  <a:lnTo>
                    <a:pt x="38" y="35"/>
                  </a:lnTo>
                  <a:lnTo>
                    <a:pt x="36" y="35"/>
                  </a:lnTo>
                  <a:lnTo>
                    <a:pt x="36" y="28"/>
                  </a:lnTo>
                  <a:lnTo>
                    <a:pt x="36" y="21"/>
                  </a:lnTo>
                  <a:lnTo>
                    <a:pt x="32" y="21"/>
                  </a:lnTo>
                  <a:lnTo>
                    <a:pt x="32" y="15"/>
                  </a:lnTo>
                  <a:lnTo>
                    <a:pt x="15" y="15"/>
                  </a:lnTo>
                  <a:lnTo>
                    <a:pt x="15" y="7"/>
                  </a:lnTo>
                  <a:lnTo>
                    <a:pt x="12" y="7"/>
                  </a:lnTo>
                  <a:lnTo>
                    <a:pt x="12"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61" name="Straight Connector 60"/>
            <p:cNvCxnSpPr/>
            <p:nvPr/>
          </p:nvCxnSpPr>
          <p:spPr>
            <a:xfrm>
              <a:off x="8705283" y="3329898"/>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8667387" y="3329898"/>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a:off x="7055076" y="3142533"/>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a:off x="6430378" y="2852032"/>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6347974" y="2852032"/>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6265570" y="2852032"/>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6143939" y="2658114"/>
              <a:ext cx="0" cy="55108"/>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4674498" y="2745958"/>
              <a:ext cx="1530725" cy="0"/>
            </a:xfrm>
            <a:prstGeom prst="line">
              <a:avLst/>
            </a:prstGeom>
            <a:ln w="19050">
              <a:solidFill>
                <a:srgbClr val="B2C0D8"/>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205223" y="2745960"/>
              <a:ext cx="0" cy="1041342"/>
            </a:xfrm>
            <a:prstGeom prst="line">
              <a:avLst/>
            </a:prstGeom>
            <a:ln w="19050">
              <a:solidFill>
                <a:srgbClr val="B2C0D8"/>
              </a:solidFill>
              <a:prstDash val="sys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172995" y="2408044"/>
              <a:ext cx="2560316" cy="261610"/>
            </a:xfrm>
            <a:prstGeom prst="rect">
              <a:avLst/>
            </a:prstGeom>
            <a:noFill/>
          </p:spPr>
          <p:txBody>
            <a:bodyPr wrap="none" rtlCol="0">
              <a:spAutoFit/>
            </a:bodyPr>
            <a:lstStyle/>
            <a:p>
              <a:r>
                <a:rPr lang="ja-JP" sz="1100" b="0" i="0" dirty="0" smtClean="0">
                  <a:solidFill>
                    <a:srgbClr val="4D4D4D"/>
                  </a:solidFill>
                  <a:ea typeface="MS UI Gothic" pitchFamily="18" charset="0"/>
                </a:rPr>
                <a:t>mTTP 5.5ヶ月間(95%CI 3.68, 7.82)</a:t>
              </a:r>
            </a:p>
          </p:txBody>
        </p:sp>
      </p:grpSp>
    </p:spTree>
    <p:extLst>
      <p:ext uri="{BB962C8B-B14F-4D97-AF65-F5344CB8AC3E}">
        <p14:creationId xmlns:p14="http://schemas.microsoft.com/office/powerpoint/2010/main" xmlns="" val="1083709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5" name="Content Placeholder 4"/>
          <p:cNvSpPr>
            <a:spLocks noGrp="1"/>
          </p:cNvSpPr>
          <p:nvPr>
            <p:ph idx="1"/>
          </p:nvPr>
        </p:nvSpPr>
        <p:spPr/>
        <p:txBody>
          <a:bodyPr/>
          <a:lstStyle/>
          <a:p>
            <a:pPr>
              <a:spcAft>
                <a:spcPts val="1200"/>
              </a:spcAft>
              <a:tabLst>
                <a:tab pos="8256588" algn="r"/>
              </a:tabLst>
            </a:pPr>
            <a:r>
              <a:rPr lang="ja-JP" sz="2000" b="0" i="0" dirty="0" smtClean="0">
                <a:solidFill>
                  <a:srgbClr val="043882"/>
                </a:solidFill>
                <a:ea typeface="MS UI Gothic" pitchFamily="18" charset="0"/>
              </a:rPr>
              <a:t>結腸癌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lvl="1">
              <a:spcAft>
                <a:spcPts val="1800"/>
              </a:spcAft>
              <a:tabLst>
                <a:tab pos="8256588" algn="r"/>
              </a:tabLst>
            </a:pPr>
            <a:r>
              <a:rPr lang="ja-JP" sz="2000" b="0" i="0" dirty="0" smtClean="0">
                <a:solidFill>
                  <a:srgbClr val="043882"/>
                </a:solidFill>
                <a:ea typeface="MS UI Gothic" pitchFamily="18" charset="0"/>
              </a:rPr>
              <a:t>アジュバント療法</a:t>
            </a:r>
            <a:r>
              <a:rPr lang="ja-JP" sz="2000" b="0" i="0" u="dotted" dirty="0" smtClean="0">
                <a:solidFill>
                  <a:srgbClr val="043882"/>
                </a:solidFill>
                <a:ea typeface="MS UI Gothic" pitchFamily="18" charset="0"/>
              </a:rPr>
              <a:t>	</a:t>
            </a:r>
            <a:r>
              <a:rPr lang="ja-JP" sz="2000" b="0" i="0" dirty="0" smtClean="0">
                <a:solidFill>
                  <a:srgbClr val="043882"/>
                </a:solidFill>
                <a:ea typeface="MS UI Gothic" pitchFamily="18" charset="0"/>
                <a:hlinkClick r:id="rId3" action="ppaction://hlinksldjump"/>
              </a:rPr>
              <a:t>7</a:t>
            </a:r>
          </a:p>
          <a:p>
            <a:pPr>
              <a:spcAft>
                <a:spcPts val="1200"/>
              </a:spcAft>
              <a:tabLst>
                <a:tab pos="8256588" algn="r"/>
              </a:tabLst>
            </a:pPr>
            <a:r>
              <a:rPr lang="ja-JP" sz="2000" b="0" i="0" dirty="0" smtClean="0">
                <a:solidFill>
                  <a:srgbClr val="043882"/>
                </a:solidFill>
                <a:ea typeface="MS UI Gothic" pitchFamily="18" charset="0"/>
              </a:rPr>
              <a:t>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19</a:t>
            </a:r>
          </a:p>
          <a:p>
            <a:pPr lvl="1">
              <a:spcAft>
                <a:spcPts val="600"/>
              </a:spcAft>
              <a:tabLst>
                <a:tab pos="8256588" algn="r"/>
              </a:tabLst>
            </a:pPr>
            <a:r>
              <a:rPr lang="ja-JP" sz="2000" b="0" i="0" dirty="0" smtClean="0">
                <a:solidFill>
                  <a:srgbClr val="043882"/>
                </a:solidFill>
                <a:ea typeface="MS UI Gothic" pitchFamily="18" charset="0"/>
              </a:rPr>
              <a:t>ネオアジュバント療法</a:t>
            </a:r>
            <a:r>
              <a:rPr lang="ja-JP" sz="2000" b="0" i="0" u="dotted" dirty="0" smtClean="0">
                <a:solidFill>
                  <a:srgbClr val="043882"/>
                </a:solidFill>
                <a:ea typeface="MS UI Gothic" pitchFamily="18" charset="0"/>
              </a:rPr>
              <a:t>	</a:t>
            </a:r>
            <a:r>
              <a:rPr lang="ja-JP" sz="2000" b="0" i="0" dirty="0" smtClean="0">
                <a:solidFill>
                  <a:srgbClr val="043882"/>
                </a:solidFill>
                <a:ea typeface="MS UI Gothic" pitchFamily="18" charset="0"/>
                <a:hlinkClick r:id="rId5" action="ppaction://hlinksldjump"/>
              </a:rPr>
              <a:t>20</a:t>
            </a:r>
          </a:p>
          <a:p>
            <a:pPr lvl="1">
              <a:spcAft>
                <a:spcPts val="1800"/>
              </a:spcAft>
              <a:tabLst>
                <a:tab pos="8256588" algn="r"/>
              </a:tabLst>
            </a:pPr>
            <a:r>
              <a:rPr lang="ja-JP" sz="2000" b="0" i="0" dirty="0" smtClean="0">
                <a:solidFill>
                  <a:srgbClr val="043882"/>
                </a:solidFill>
                <a:ea typeface="MS UI Gothic" pitchFamily="18" charset="0"/>
              </a:rPr>
              <a:t>アジュバント療法</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6" action="ppaction://hlinksldjump"/>
              </a:rPr>
              <a:t>28</a:t>
            </a:r>
          </a:p>
          <a:p>
            <a:pPr>
              <a:spcAft>
                <a:spcPts val="1800"/>
              </a:spcAft>
              <a:tabLst>
                <a:tab pos="8256588" algn="r"/>
              </a:tabLst>
            </a:pPr>
            <a:r>
              <a:rPr lang="ja-JP" sz="2000" b="0" i="0" dirty="0" smtClean="0">
                <a:solidFill>
                  <a:srgbClr val="043882"/>
                </a:solidFill>
                <a:ea typeface="MS UI Gothic" pitchFamily="18" charset="0"/>
              </a:rPr>
              <a:t>肛門癌</a:t>
            </a:r>
            <a:r>
              <a:rPr lang="ja-JP" sz="2000" b="0" i="0" u="dotted" dirty="0" smtClean="0">
                <a:solidFill>
                  <a:srgbClr val="043882"/>
                </a:solidFill>
                <a:ea typeface="MS UI Gothic" pitchFamily="18" charset="0"/>
              </a:rPr>
              <a:t>	</a:t>
            </a:r>
            <a:r>
              <a:rPr lang="ja-JP" sz="2000" b="0" i="0" dirty="0" smtClean="0">
                <a:solidFill>
                  <a:srgbClr val="043882"/>
                </a:solidFill>
                <a:ea typeface="MS UI Gothic" pitchFamily="18" charset="0"/>
                <a:hlinkClick r:id="rId7" action="ppaction://hlinksldjump"/>
              </a:rPr>
              <a:t>32</a:t>
            </a:r>
          </a:p>
          <a:p>
            <a:pPr>
              <a:spcAft>
                <a:spcPts val="1800"/>
              </a:spcAft>
              <a:tabLst>
                <a:tab pos="8256588" algn="r"/>
              </a:tabLst>
            </a:pPr>
            <a:r>
              <a:rPr lang="ja-JP" sz="2000" b="0" i="0" dirty="0" smtClean="0">
                <a:solidFill>
                  <a:srgbClr val="043882"/>
                </a:solidFill>
                <a:ea typeface="MS UI Gothic" pitchFamily="18" charset="0"/>
              </a:rPr>
              <a:t>結腸直腸癌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8" action="ppaction://hlinksldjump"/>
              </a:rPr>
              <a:t>36</a:t>
            </a:r>
          </a:p>
          <a:p>
            <a:pPr lvl="1">
              <a:spcAft>
                <a:spcPts val="1800"/>
              </a:spcAft>
              <a:tabLst>
                <a:tab pos="8256588" algn="r"/>
              </a:tabLst>
            </a:pPr>
            <a:endParaRPr lang="en-GB" sz="2000" b="1" dirty="0" smtClean="0">
              <a:solidFill>
                <a:schemeClr val="accent1"/>
              </a:solidFill>
            </a:endParaRPr>
          </a:p>
        </p:txBody>
      </p:sp>
      <p:sp>
        <p:nvSpPr>
          <p:cNvPr id="6" name="Text Placeholder 6"/>
          <p:cNvSpPr>
            <a:spLocks noGrp="1"/>
          </p:cNvSpPr>
          <p:nvPr>
            <p:ph type="body" sz="quarter" idx="10"/>
          </p:nvPr>
        </p:nvSpPr>
        <p:spPr>
          <a:xfrm>
            <a:off x="365125" y="6096000"/>
            <a:ext cx="5514975" cy="487363"/>
          </a:xfrm>
        </p:spPr>
        <p:txBody>
          <a:bodyPr/>
          <a:lstStyle/>
          <a:p>
            <a:pPr marL="0" lvl="2" indent="0">
              <a:spcBef>
                <a:spcPts val="600"/>
              </a:spcBef>
              <a:spcAft>
                <a:spcPts val="0"/>
              </a:spcAft>
              <a:buSzPct val="110000"/>
              <a:buNone/>
            </a:pPr>
            <a:r>
              <a:rPr lang="ja-JP" sz="1100" b="0" i="0" dirty="0" smtClean="0">
                <a:solidFill>
                  <a:srgbClr val="043882"/>
                </a:solidFill>
                <a:ea typeface="MS UI Gothic" pitchFamily="18" charset="0"/>
              </a:rPr>
              <a:t>注：特定のセクションにジャンプするには、番号を右クリックし、「ハイパーリンクを開く」を選択してください</a:t>
            </a:r>
          </a:p>
        </p:txBody>
      </p:sp>
    </p:spTree>
    <p:extLst>
      <p:ext uri="{BB962C8B-B14F-4D97-AF65-F5344CB8AC3E}">
        <p14:creationId xmlns:p14="http://schemas.microsoft.com/office/powerpoint/2010/main" xmlns="" val="254933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結腸癌</a:t>
            </a:r>
          </a:p>
        </p:txBody>
      </p:sp>
    </p:spTree>
    <p:extLst>
      <p:ext uri="{BB962C8B-B14F-4D97-AF65-F5344CB8AC3E}">
        <p14:creationId xmlns:p14="http://schemas.microsoft.com/office/powerpoint/2010/main" xmlns="" val="1740293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ja-JP" sz="4000" b="1" i="0" cap="all" dirty="0" smtClean="0">
                <a:solidFill>
                  <a:srgbClr val="043882"/>
                </a:solidFill>
                <a:ea typeface="MS UI Gothic" pitchFamily="18" charset="0"/>
              </a:rPr>
              <a:t>アジュバント療法</a:t>
            </a:r>
          </a:p>
        </p:txBody>
      </p:sp>
      <p:sp>
        <p:nvSpPr>
          <p:cNvPr id="3" name="Text Placeholder 2"/>
          <p:cNvSpPr>
            <a:spLocks noGrp="1"/>
          </p:cNvSpPr>
          <p:nvPr>
            <p:ph type="body" idx="1"/>
          </p:nvPr>
        </p:nvSpPr>
        <p:spPr/>
        <p:txBody>
          <a:bodyPr/>
          <a:lstStyle/>
          <a:p>
            <a:r>
              <a:rPr lang="ja-JP" sz="2400" b="1" i="0" dirty="0" smtClean="0">
                <a:solidFill>
                  <a:srgbClr val="4D4D4D"/>
                </a:solidFill>
                <a:ea typeface="MS UI Gothic" pitchFamily="18" charset="0"/>
              </a:rPr>
              <a:t>結腸癌</a:t>
            </a:r>
          </a:p>
        </p:txBody>
      </p:sp>
    </p:spTree>
    <p:extLst>
      <p:ext uri="{BB962C8B-B14F-4D97-AF65-F5344CB8AC3E}">
        <p14:creationId xmlns:p14="http://schemas.microsoft.com/office/powerpoint/2010/main" xmlns="" val="274791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AutoShape 21"/>
          <p:cNvCxnSpPr>
            <a:cxnSpLocks noChangeShapeType="1"/>
          </p:cNvCxnSpPr>
          <p:nvPr/>
        </p:nvCxnSpPr>
        <p:spPr bwMode="auto">
          <a:xfrm>
            <a:off x="7837487" y="2931319"/>
            <a:ext cx="572635" cy="0"/>
          </a:xfrm>
          <a:prstGeom prst="straightConnector1">
            <a:avLst/>
          </a:prstGeom>
          <a:noFill/>
          <a:ln w="57150">
            <a:solidFill>
              <a:schemeClr val="bg2">
                <a:lumMod val="60000"/>
                <a:lumOff val="40000"/>
              </a:schemeClr>
            </a:solidFill>
            <a:round/>
            <a:headEnd/>
            <a:tailEnd type="triangle" w="med" len="med"/>
          </a:ln>
        </p:spPr>
      </p:cxnSp>
      <p:sp>
        <p:nvSpPr>
          <p:cNvPr id="16" name="TextBox 15"/>
          <p:cNvSpPr txBox="1"/>
          <p:nvPr/>
        </p:nvSpPr>
        <p:spPr>
          <a:xfrm>
            <a:off x="369888" y="1295400"/>
            <a:ext cx="8404225" cy="4678204"/>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研究の目的</a:t>
            </a:r>
            <a:r>
              <a:rPr lang="ja-JP" sz="1600" b="0" i="0" dirty="0" smtClean="0">
                <a:solidFill>
                  <a:srgbClr val="4D4D4D"/>
                </a:solidFill>
                <a:ea typeface="MS UI Gothic" pitchFamily="18" charset="0"/>
              </a:rPr>
              <a:t> </a:t>
            </a:r>
          </a:p>
          <a:p>
            <a:pPr marL="285750" lvl="1" indent="-285750">
              <a:spcAft>
                <a:spcPts val="1200"/>
              </a:spcAft>
              <a:buClr>
                <a:srgbClr val="043882"/>
              </a:buClr>
              <a:buFont typeface="Arial" panose="020B0604020202020204" pitchFamily="34" charset="0"/>
              <a:buChar char="•"/>
            </a:pPr>
            <a:r>
              <a:rPr lang="ja-JP" sz="1600" b="0" i="0" dirty="0" smtClean="0">
                <a:solidFill>
                  <a:srgbClr val="4D4D4D"/>
                </a:solidFill>
                <a:ea typeface="MS UI Gothic" pitchFamily="18" charset="0"/>
              </a:rPr>
              <a:t>ステージIIIの結腸癌または直腸癌を有する患者における術後アジュバント化学療法としてのS-1について、カペシタビンに対する非劣性を評価すること</a:t>
            </a: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p:txBody>
      </p:sp>
      <p:sp>
        <p:nvSpPr>
          <p:cNvPr id="6" name="Title 5"/>
          <p:cNvSpPr>
            <a:spLocks noGrp="1"/>
          </p:cNvSpPr>
          <p:nvPr>
            <p:ph type="title"/>
          </p:nvPr>
        </p:nvSpPr>
        <p:spPr/>
        <p:txBody>
          <a:bodyPr/>
          <a:lstStyle/>
          <a:p>
            <a:r>
              <a:rPr lang="ja-JP" sz="1800" b="1" i="0" dirty="0" smtClean="0">
                <a:solidFill>
                  <a:srgbClr val="043882"/>
                </a:solidFill>
                <a:ea typeface="MS UI Gothic" pitchFamily="18" charset="0"/>
              </a:rPr>
              <a:t>3512: ステージIIIの結腸癌(CC)を有する患者において、アジュバント化学療法としてのS-1について、カペシタビン(cape)との比較を行う、無作為化、第III相試験: 日本臨床腫瘍グループ試験(JCOG0910)の結果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Hamaguchi T, et al</a:t>
            </a:r>
          </a:p>
        </p:txBody>
      </p:sp>
      <p:sp>
        <p:nvSpPr>
          <p:cNvPr id="8"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Hamaguchi et al. J Clin Oncol 2015; 33 (suppl): abstr 3512</a:t>
            </a:r>
          </a:p>
        </p:txBody>
      </p:sp>
      <p:sp>
        <p:nvSpPr>
          <p:cNvPr id="25" name="Oval 14"/>
          <p:cNvSpPr>
            <a:spLocks noChangeArrowheads="1"/>
          </p:cNvSpPr>
          <p:nvPr/>
        </p:nvSpPr>
        <p:spPr bwMode="auto">
          <a:xfrm>
            <a:off x="5008337" y="32419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2400" b="1" i="0" dirty="0" smtClean="0">
                <a:solidFill>
                  <a:srgbClr val="043882"/>
                </a:solidFill>
                <a:ea typeface="MS UI Gothic" pitchFamily="18" charset="0"/>
              </a:rPr>
              <a:t>R</a:t>
            </a:r>
          </a:p>
        </p:txBody>
      </p:sp>
      <p:cxnSp>
        <p:nvCxnSpPr>
          <p:cNvPr id="27" name="AutoShape 15"/>
          <p:cNvCxnSpPr>
            <a:cxnSpLocks noChangeShapeType="1"/>
            <a:stCxn id="25" idx="0"/>
            <a:endCxn id="37" idx="1"/>
          </p:cNvCxnSpPr>
          <p:nvPr/>
        </p:nvCxnSpPr>
        <p:spPr bwMode="auto">
          <a:xfrm rot="5400000" flipH="1" flipV="1">
            <a:off x="5455541" y="2765370"/>
            <a:ext cx="321163"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41" idx="1"/>
          </p:cNvCxnSpPr>
          <p:nvPr/>
        </p:nvCxnSpPr>
        <p:spPr bwMode="auto">
          <a:xfrm rot="16200000" flipH="1">
            <a:off x="5456801" y="3669471"/>
            <a:ext cx="318642" cy="631975"/>
          </a:xfrm>
          <a:prstGeom prst="bentConnector2">
            <a:avLst/>
          </a:prstGeom>
          <a:noFill/>
          <a:ln w="57150">
            <a:solidFill>
              <a:schemeClr val="bg2">
                <a:lumMod val="60000"/>
                <a:lumOff val="40000"/>
              </a:schemeClr>
            </a:solidFill>
            <a:round/>
            <a:headEnd/>
            <a:tailEnd type="triangle" w="med" len="med"/>
          </a:ln>
        </p:spPr>
      </p:cxnSp>
      <p:sp>
        <p:nvSpPr>
          <p:cNvPr id="31" name="Content Placeholder 26"/>
          <p:cNvSpPr txBox="1">
            <a:spLocks/>
          </p:cNvSpPr>
          <p:nvPr/>
        </p:nvSpPr>
        <p:spPr bwMode="auto">
          <a:xfrm>
            <a:off x="4419600" y="4419600"/>
            <a:ext cx="4572000" cy="905977"/>
          </a:xfrm>
          <a:prstGeom prst="rect">
            <a:avLst/>
          </a:prstGeom>
          <a:noFill/>
          <a:ln w="9525">
            <a:noFill/>
            <a:miter lim="800000"/>
            <a:headEnd/>
            <a:tailEnd/>
          </a:ln>
        </p:spPr>
        <p:txBody>
          <a:bodyPr/>
          <a:lstStyle/>
          <a:p>
            <a:pPr marL="190500" indent="-190500">
              <a:lnSpc>
                <a:spcPts val="1800"/>
              </a:lnSpc>
              <a:spcBef>
                <a:spcPts val="0"/>
              </a:spcBef>
              <a:spcAft>
                <a:spcPts val="0"/>
              </a:spcAft>
              <a:defRPr/>
            </a:pPr>
            <a:r>
              <a:rPr lang="ja-JP" sz="1200" b="1" i="0" dirty="0" smtClean="0">
                <a:solidFill>
                  <a:srgbClr val="043882"/>
                </a:solidFill>
                <a:ea typeface="MS UI Gothic" pitchFamily="18" charset="0"/>
              </a:rPr>
              <a:t>層別化</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腫瘍の部位(結腸 vs. 直腸)</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リンパ節転移の数 (n≤3 vs. n≤4)</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手術手技 (標準的手技 vs. non-touch isolation法)</a:t>
            </a:r>
          </a:p>
          <a:p>
            <a:pPr marL="203200" indent="-203200">
              <a:lnSpc>
                <a:spcPts val="1800"/>
              </a:lnSpc>
              <a:spcBef>
                <a:spcPts val="0"/>
              </a:spcBef>
              <a:spcAft>
                <a:spcPts val="0"/>
              </a:spcAft>
              <a:buFont typeface="Arial" pitchFamily="34" charset="0"/>
              <a:buChar char="•"/>
              <a:defRPr/>
            </a:pPr>
            <a:r>
              <a:rPr lang="ja-JP" sz="1200" b="0" i="0" dirty="0" smtClean="0">
                <a:solidFill>
                  <a:srgbClr val="4D4D4D"/>
                </a:solidFill>
                <a:ea typeface="MS UI Gothic" pitchFamily="18" charset="0"/>
              </a:rPr>
              <a:t>治験実施施設</a:t>
            </a:r>
          </a:p>
        </p:txBody>
      </p:sp>
      <p:cxnSp>
        <p:nvCxnSpPr>
          <p:cNvPr id="32" name="AutoShape 19"/>
          <p:cNvCxnSpPr>
            <a:cxnSpLocks noChangeShapeType="1"/>
          </p:cNvCxnSpPr>
          <p:nvPr/>
        </p:nvCxnSpPr>
        <p:spPr bwMode="auto">
          <a:xfrm rot="240000" flipV="1">
            <a:off x="4343400" y="3534038"/>
            <a:ext cx="664937" cy="47362"/>
          </a:xfrm>
          <a:prstGeom prst="straightConnector1">
            <a:avLst/>
          </a:prstGeom>
          <a:noFill/>
          <a:ln w="57150">
            <a:solidFill>
              <a:schemeClr val="bg2">
                <a:lumMod val="60000"/>
                <a:lumOff val="40000"/>
              </a:schemeClr>
            </a:solidFill>
            <a:round/>
            <a:headEnd/>
            <a:tailEnd type="triangle" w="med" len="med"/>
          </a:ln>
        </p:spPr>
      </p:cxnSp>
      <p:sp>
        <p:nvSpPr>
          <p:cNvPr id="37" name="AutoShape 8"/>
          <p:cNvSpPr>
            <a:spLocks noChangeArrowheads="1"/>
          </p:cNvSpPr>
          <p:nvPr/>
        </p:nvSpPr>
        <p:spPr bwMode="auto">
          <a:xfrm>
            <a:off x="5932110" y="2387875"/>
            <a:ext cx="1916490" cy="10657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カペシタビン</a:t>
            </a:r>
            <a:r>
              <a:rPr lang="en" sz="1400" dirty="0" smtClean="0"/>
              <a:t/>
            </a:r>
            <a:br>
              <a:rPr lang="en" sz="1400" dirty="0" smtClean="0"/>
            </a:br>
            <a:r>
              <a:rPr lang="ja-JP" sz="1400" b="0" i="0" dirty="0" smtClean="0">
                <a:solidFill>
                  <a:srgbClr val="FFFFFF"/>
                </a:solidFill>
                <a:ea typeface="MS UI Gothic" pitchFamily="18" charset="0"/>
              </a:rPr>
              <a:t>8コース</a:t>
            </a:r>
            <a:r>
              <a:rPr lang="en" sz="1400" dirty="0" smtClean="0"/>
              <a:t/>
            </a:r>
            <a:br>
              <a:rPr lang="en" sz="1400" dirty="0" smtClean="0"/>
            </a:br>
            <a:r>
              <a:rPr lang="ja-JP" sz="1400" b="0" i="0" dirty="0" smtClean="0">
                <a:solidFill>
                  <a:srgbClr val="FFFFFF"/>
                </a:solidFill>
                <a:ea typeface="MS UI Gothic" pitchFamily="18" charset="0"/>
              </a:rPr>
              <a:t>2500 mg/m</a:t>
            </a:r>
            <a:r>
              <a:rPr lang="ja-JP" sz="1400" b="0" i="0" baseline="30000" dirty="0" smtClean="0">
                <a:solidFill>
                  <a:srgbClr val="FFFFFF"/>
                </a:solidFill>
                <a:ea typeface="MS UI Gothic" pitchFamily="18" charset="0"/>
              </a:rPr>
              <a:t>2</a:t>
            </a:r>
            <a:r>
              <a:rPr lang="ja-JP" sz="1400" b="0" i="0" dirty="0" smtClean="0">
                <a:solidFill>
                  <a:srgbClr val="FFFFFF"/>
                </a:solidFill>
                <a:ea typeface="MS UI Gothic" pitchFamily="18" charset="0"/>
              </a:rPr>
              <a:t>/日</a:t>
            </a:r>
            <a:r>
              <a:rPr lang="en-US" altLang="ja-JP" sz="1400" b="0" i="0" dirty="0" smtClean="0">
                <a:solidFill>
                  <a:srgbClr val="FFFFFF"/>
                </a:solidFill>
                <a:ea typeface="MS UI Gothic" pitchFamily="18" charset="0"/>
              </a:rPr>
              <a:t/>
            </a:r>
            <a:br>
              <a:rPr lang="en-US" altLang="ja-JP" sz="1400" b="0" i="0" dirty="0" smtClean="0">
                <a:solidFill>
                  <a:srgbClr val="FFFFFF"/>
                </a:solidFill>
                <a:ea typeface="MS UI Gothic" pitchFamily="18" charset="0"/>
              </a:rPr>
            </a:br>
            <a:r>
              <a:rPr lang="ja-JP" sz="1400" b="0" i="0" dirty="0" smtClean="0">
                <a:solidFill>
                  <a:srgbClr val="FFFFFF"/>
                </a:solidFill>
                <a:ea typeface="MS UI Gothic" pitchFamily="18" charset="0"/>
              </a:rPr>
              <a:t>×2週間 q3w</a:t>
            </a:r>
          </a:p>
          <a:p>
            <a:pPr algn="ctr" defTabSz="892175" eaLnBrk="0" hangingPunct="0"/>
            <a:r>
              <a:rPr lang="ja-JP" sz="1400" b="0" i="0" dirty="0" smtClean="0">
                <a:solidFill>
                  <a:srgbClr val="FFFFFF"/>
                </a:solidFill>
                <a:ea typeface="MS UI Gothic" pitchFamily="18" charset="0"/>
              </a:rPr>
              <a:t>(n=782)</a:t>
            </a:r>
          </a:p>
        </p:txBody>
      </p:sp>
      <p:sp>
        <p:nvSpPr>
          <p:cNvPr id="41" name="AutoShape 8"/>
          <p:cNvSpPr>
            <a:spLocks noChangeArrowheads="1"/>
          </p:cNvSpPr>
          <p:nvPr/>
        </p:nvSpPr>
        <p:spPr bwMode="auto">
          <a:xfrm>
            <a:off x="5932110" y="3611880"/>
            <a:ext cx="1916490" cy="1065799"/>
          </a:xfrm>
          <a:prstGeom prst="rect">
            <a:avLst/>
          </a:prstGeom>
          <a:solidFill>
            <a:schemeClr val="accent1"/>
          </a:solidFill>
          <a:ln w="9525" algn="ctr">
            <a:noFill/>
            <a:round/>
            <a:headEnd/>
            <a:tailEnd/>
          </a:ln>
        </p:spPr>
        <p:txBody>
          <a:bodyPr lIns="90488" tIns="0" rIns="90488" bIns="0" anchor="ctr"/>
          <a:lstStyle/>
          <a:p>
            <a:pPr algn="ctr" defTabSz="892175" eaLnBrk="0" hangingPunct="0"/>
            <a:r>
              <a:rPr lang="ja-JP" sz="1400" b="0" i="0" dirty="0" smtClean="0">
                <a:solidFill>
                  <a:srgbClr val="FFFFFF"/>
                </a:solidFill>
                <a:ea typeface="MS UI Gothic" pitchFamily="18" charset="0"/>
              </a:rPr>
              <a:t>S-1</a:t>
            </a:r>
            <a:r>
              <a:rPr lang="en" sz="1400" dirty="0" smtClean="0"/>
              <a:t/>
            </a:r>
            <a:br>
              <a:rPr lang="en" sz="1400" dirty="0" smtClean="0"/>
            </a:br>
            <a:r>
              <a:rPr lang="ja-JP" sz="1400" b="0" i="0" dirty="0" smtClean="0">
                <a:solidFill>
                  <a:srgbClr val="FFFFFF"/>
                </a:solidFill>
                <a:ea typeface="MS UI Gothic" pitchFamily="18" charset="0"/>
              </a:rPr>
              <a:t>4コース</a:t>
            </a:r>
            <a:r>
              <a:rPr lang="en" sz="1400" dirty="0" smtClean="0"/>
              <a:t/>
            </a:r>
            <a:br>
              <a:rPr lang="en" sz="1400" dirty="0" smtClean="0"/>
            </a:br>
            <a:r>
              <a:rPr lang="ja-JP" sz="1400" b="0" i="0" dirty="0" smtClean="0">
                <a:solidFill>
                  <a:srgbClr val="FFFFFF"/>
                </a:solidFill>
                <a:ea typeface="MS UI Gothic" pitchFamily="18" charset="0"/>
              </a:rPr>
              <a:t>80 mg/m</a:t>
            </a:r>
            <a:r>
              <a:rPr lang="ja-JP" sz="1400" b="0" i="0" baseline="30000" dirty="0" smtClean="0">
                <a:solidFill>
                  <a:srgbClr val="FFFFFF"/>
                </a:solidFill>
                <a:ea typeface="MS UI Gothic" pitchFamily="18" charset="0"/>
              </a:rPr>
              <a:t>2</a:t>
            </a:r>
            <a:r>
              <a:rPr lang="ja-JP" sz="1400" b="0" i="0" dirty="0" smtClean="0">
                <a:solidFill>
                  <a:srgbClr val="FFFFFF"/>
                </a:solidFill>
                <a:ea typeface="MS UI Gothic" pitchFamily="18" charset="0"/>
              </a:rPr>
              <a:t>/日</a:t>
            </a:r>
            <a:r>
              <a:rPr lang="en-US" altLang="ja-JP" sz="1400" b="0" i="0" dirty="0" smtClean="0">
                <a:solidFill>
                  <a:srgbClr val="FFFFFF"/>
                </a:solidFill>
                <a:ea typeface="MS UI Gothic" pitchFamily="18" charset="0"/>
              </a:rPr>
              <a:t/>
            </a:r>
            <a:br>
              <a:rPr lang="en-US" altLang="ja-JP" sz="1400" b="0" i="0" dirty="0" smtClean="0">
                <a:solidFill>
                  <a:srgbClr val="FFFFFF"/>
                </a:solidFill>
                <a:ea typeface="MS UI Gothic" pitchFamily="18" charset="0"/>
              </a:rPr>
            </a:br>
            <a:r>
              <a:rPr lang="ja-JP" sz="1400" b="0" i="0" dirty="0" smtClean="0">
                <a:solidFill>
                  <a:srgbClr val="FFFFFF"/>
                </a:solidFill>
                <a:ea typeface="MS UI Gothic" pitchFamily="18" charset="0"/>
              </a:rPr>
              <a:t>×4週間 q6w</a:t>
            </a:r>
          </a:p>
          <a:p>
            <a:pPr algn="ctr" defTabSz="892175" eaLnBrk="0" hangingPunct="0"/>
            <a:r>
              <a:rPr lang="ja-JP" sz="1400" b="0" i="0" dirty="0" smtClean="0">
                <a:solidFill>
                  <a:srgbClr val="FFFFFF"/>
                </a:solidFill>
                <a:ea typeface="MS UI Gothic" pitchFamily="18" charset="0"/>
              </a:rPr>
              <a:t>(n=782)</a:t>
            </a:r>
          </a:p>
        </p:txBody>
      </p:sp>
      <p:sp>
        <p:nvSpPr>
          <p:cNvPr id="43" name="Rectangle 9"/>
          <p:cNvSpPr txBox="1">
            <a:spLocks noChangeArrowheads="1"/>
          </p:cNvSpPr>
          <p:nvPr/>
        </p:nvSpPr>
        <p:spPr>
          <a:xfrm>
            <a:off x="373833" y="5631516"/>
            <a:ext cx="4130676"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主要エンドポイント</a:t>
            </a:r>
          </a:p>
          <a:p>
            <a:pPr>
              <a:buClr>
                <a:srgbClr val="043882"/>
              </a:buClr>
            </a:pPr>
            <a:r>
              <a:rPr lang="ja-JP" sz="1600" b="0" i="0" dirty="0" smtClean="0">
                <a:solidFill>
                  <a:srgbClr val="4D4D4D"/>
                </a:solidFill>
                <a:ea typeface="MS UI Gothic" pitchFamily="18" charset="0"/>
              </a:rPr>
              <a:t>DFS</a:t>
            </a:r>
          </a:p>
        </p:txBody>
      </p:sp>
      <p:sp>
        <p:nvSpPr>
          <p:cNvPr id="44" name="Content Placeholder 26"/>
          <p:cNvSpPr txBox="1">
            <a:spLocks/>
          </p:cNvSpPr>
          <p:nvPr/>
        </p:nvSpPr>
        <p:spPr>
          <a:xfrm>
            <a:off x="4743999" y="5631516"/>
            <a:ext cx="4130675" cy="6930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sz="1600" b="1" i="0" dirty="0" smtClean="0">
                <a:solidFill>
                  <a:srgbClr val="A0A0A0"/>
                </a:solidFill>
                <a:ea typeface="MS UI Gothic" pitchFamily="18" charset="0"/>
              </a:rPr>
              <a:t>副次的エンドポイント</a:t>
            </a:r>
          </a:p>
          <a:p>
            <a:pPr>
              <a:buClr>
                <a:srgbClr val="043882"/>
              </a:buClr>
            </a:pPr>
            <a:r>
              <a:rPr lang="ja-JP" sz="1600" b="0" i="0" dirty="0" smtClean="0">
                <a:solidFill>
                  <a:srgbClr val="4D4D4D"/>
                </a:solidFill>
                <a:ea typeface="MS UI Gothic" pitchFamily="18" charset="0"/>
              </a:rPr>
              <a:t>OS、無再発生存期間、安全性</a:t>
            </a:r>
          </a:p>
        </p:txBody>
      </p:sp>
      <p:sp>
        <p:nvSpPr>
          <p:cNvPr id="48" name="AutoShape 9"/>
          <p:cNvSpPr>
            <a:spLocks noChangeArrowheads="1"/>
          </p:cNvSpPr>
          <p:nvPr/>
        </p:nvSpPr>
        <p:spPr bwMode="auto">
          <a:xfrm>
            <a:off x="228600" y="2180164"/>
            <a:ext cx="4114800" cy="2847446"/>
          </a:xfrm>
          <a:prstGeom prst="roundRect">
            <a:avLst>
              <a:gd name="adj" fmla="val 0"/>
            </a:avLst>
          </a:prstGeom>
          <a:solidFill>
            <a:schemeClr val="accent2"/>
          </a:solidFill>
          <a:ln w="9525" algn="ctr">
            <a:noFill/>
            <a:round/>
            <a:headEnd/>
            <a:tailEnd/>
          </a:ln>
        </p:spPr>
        <p:txBody>
          <a:bodyPr wrap="square" lIns="90488" tIns="44450" rIns="90488" bIns="44450">
            <a:spAutoFit/>
          </a:bodyPr>
          <a:lstStyle/>
          <a:p>
            <a:pPr defTabSz="892175" eaLnBrk="0" hangingPunct="0">
              <a:spcAft>
                <a:spcPct val="30000"/>
              </a:spcAft>
            </a:pPr>
            <a:r>
              <a:rPr lang="ja-JP" sz="1400" b="0" i="0" dirty="0" smtClean="0">
                <a:solidFill>
                  <a:srgbClr val="043882"/>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年齢20～80歳</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組織学的検査で確認されたステージIIIの結腸癌または直腸癌</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日本の分類によるD2/D3リンパ節摘出を伴う結腸切除術（術後にR0切除と判定されたもの）</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化学療法および放射線療法の施行歴なし</a:t>
            </a:r>
          </a:p>
          <a:p>
            <a:pPr marL="228600" indent="-228600" defTabSz="892175" eaLnBrk="0" hangingPunct="0">
              <a:spcAft>
                <a:spcPct val="30000"/>
              </a:spcAft>
              <a:buFont typeface="Arial" pitchFamily="34" charset="0"/>
              <a:buChar char="•"/>
            </a:pPr>
            <a:r>
              <a:rPr lang="ja-JP" sz="1400" b="0" i="0" dirty="0" smtClean="0">
                <a:solidFill>
                  <a:srgbClr val="043882"/>
                </a:solidFill>
                <a:ea typeface="MS UI Gothic" pitchFamily="18" charset="0"/>
              </a:rPr>
              <a:t>術後8週間以内における術後アジュバント化学療法の施行</a:t>
            </a:r>
            <a:r>
              <a:rPr lang="en" sz="1400" dirty="0" smtClean="0"/>
              <a:t/>
            </a:r>
            <a:br>
              <a:rPr lang="en" sz="1400" dirty="0" smtClean="0"/>
            </a:br>
            <a:r>
              <a:rPr lang="ja-JP" sz="1400" b="0" i="0" dirty="0" smtClean="0">
                <a:solidFill>
                  <a:srgbClr val="043882"/>
                </a:solidFill>
                <a:ea typeface="MS UI Gothic" pitchFamily="18" charset="0"/>
              </a:rPr>
              <a:t>(n=1,564)</a:t>
            </a:r>
          </a:p>
        </p:txBody>
      </p:sp>
      <p:sp>
        <p:nvSpPr>
          <p:cNvPr id="20" name="AutoShape 12"/>
          <p:cNvSpPr>
            <a:spLocks noChangeArrowheads="1"/>
          </p:cNvSpPr>
          <p:nvPr/>
        </p:nvSpPr>
        <p:spPr bwMode="auto">
          <a:xfrm>
            <a:off x="8410122" y="265645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sp>
        <p:nvSpPr>
          <p:cNvPr id="22" name="AutoShape 12"/>
          <p:cNvSpPr>
            <a:spLocks noChangeArrowheads="1"/>
          </p:cNvSpPr>
          <p:nvPr/>
        </p:nvSpPr>
        <p:spPr bwMode="auto">
          <a:xfrm>
            <a:off x="8410122" y="388046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sz="1800" b="1" i="0" dirty="0" smtClean="0">
                <a:solidFill>
                  <a:srgbClr val="FFFFFF"/>
                </a:solidFill>
                <a:ea typeface="MS UI Gothic" pitchFamily="18" charset="0"/>
              </a:rPr>
              <a:t>PD</a:t>
            </a:r>
          </a:p>
        </p:txBody>
      </p:sp>
      <p:cxnSp>
        <p:nvCxnSpPr>
          <p:cNvPr id="23" name="AutoShape 21"/>
          <p:cNvCxnSpPr>
            <a:cxnSpLocks noChangeShapeType="1"/>
          </p:cNvCxnSpPr>
          <p:nvPr/>
        </p:nvCxnSpPr>
        <p:spPr bwMode="auto">
          <a:xfrm>
            <a:off x="7837487" y="4144779"/>
            <a:ext cx="572635" cy="0"/>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31813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5093702"/>
          </a:xfrm>
          <a:prstGeom prst="rect">
            <a:avLst/>
          </a:prstGeom>
          <a:noFill/>
        </p:spPr>
        <p:txBody>
          <a:bodyPr wrap="square" lIns="0" rtlCol="0">
            <a:spAutoFit/>
          </a:bodyPr>
          <a:lstStyle/>
          <a:p>
            <a:pPr>
              <a:buClr>
                <a:srgbClr val="043882"/>
              </a:buClr>
            </a:pPr>
            <a:r>
              <a:rPr lang="ja-JP" sz="1600" b="1" i="0" dirty="0" smtClean="0">
                <a:solidFill>
                  <a:srgbClr val="4D4D4D"/>
                </a:solidFill>
                <a:ea typeface="MS UI Gothic" pitchFamily="18" charset="0"/>
              </a:rPr>
              <a:t>主な結果</a:t>
            </a: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buClr>
                <a:srgbClr val="043882"/>
              </a:buClr>
              <a:buFont typeface="Arial" panose="020B0604020202020204" pitchFamily="34" charset="0"/>
              <a:buChar char="•"/>
            </a:pPr>
            <a:endParaRPr lang="en-GB" sz="1600" dirty="0">
              <a:solidFill>
                <a:srgbClr val="4D4D4D"/>
              </a:solidFill>
            </a:endParaRPr>
          </a:p>
          <a:p>
            <a:pPr marL="285750" indent="-285750">
              <a:buClr>
                <a:srgbClr val="043882"/>
              </a:buClr>
              <a:buFont typeface="Arial" panose="020B0604020202020204" pitchFamily="34" charset="0"/>
              <a:buChar char="•"/>
            </a:pPr>
            <a:endParaRPr lang="en-GB" sz="1600" dirty="0" smtClean="0">
              <a:solidFill>
                <a:srgbClr val="4D4D4D"/>
              </a:solidFill>
            </a:endParaRPr>
          </a:p>
          <a:p>
            <a:pPr marL="285750" indent="-285750">
              <a:spcAft>
                <a:spcPts val="600"/>
              </a:spcAft>
              <a:buClr>
                <a:srgbClr val="043882"/>
              </a:buClr>
              <a:buFont typeface="Arial" panose="020B0604020202020204" pitchFamily="34" charset="0"/>
              <a:buChar char="•"/>
            </a:pPr>
            <a:r>
              <a:rPr lang="ja-JP" sz="1600" b="0" i="0" dirty="0" smtClean="0">
                <a:solidFill>
                  <a:srgbClr val="4D4D4D"/>
                </a:solidFill>
                <a:ea typeface="MS UI Gothic" pitchFamily="18" charset="0"/>
              </a:rPr>
              <a:t>グレード2～4のAE(食欲不振、下痢、悪心および発疹)の発生率は、S-1群において、カペシタビン群よりも高くなっていたのに対して、手足症候群の発生率は、カペシタビン群において、S-1群よりも高くなっていた。</a:t>
            </a:r>
          </a:p>
          <a:p>
            <a:pPr>
              <a:buClr>
                <a:srgbClr val="043882"/>
              </a:buClr>
            </a:pPr>
            <a:r>
              <a:rPr lang="ja-JP" sz="1600" b="1" i="0" dirty="0" smtClean="0">
                <a:solidFill>
                  <a:srgbClr val="4D4D4D"/>
                </a:solidFill>
                <a:ea typeface="MS UI Gothic" pitchFamily="18" charset="0"/>
              </a:rPr>
              <a:t>結論</a:t>
            </a:r>
          </a:p>
          <a:p>
            <a:pPr marL="285750" indent="-285750">
              <a:buClr>
                <a:srgbClr val="043882"/>
              </a:buClr>
              <a:buFont typeface="Arial" panose="020B0604020202020204" pitchFamily="34" charset="0"/>
              <a:buChar char="•"/>
            </a:pPr>
            <a:r>
              <a:rPr lang="ja-JP" sz="1600" b="1" i="0" dirty="0" smtClean="0">
                <a:solidFill>
                  <a:srgbClr val="4D4D4D"/>
                </a:solidFill>
                <a:ea typeface="MS UI Gothic" pitchFamily="18" charset="0"/>
              </a:rPr>
              <a:t>DFSを指標とする評価では、術後アジュバント化学療法の施行下において、S-1について、カペシタビンに対する非劣性は確認されなかった</a:t>
            </a:r>
          </a:p>
        </p:txBody>
      </p:sp>
      <p:sp>
        <p:nvSpPr>
          <p:cNvPr id="188" name="Title 5"/>
          <p:cNvSpPr>
            <a:spLocks noGrp="1"/>
          </p:cNvSpPr>
          <p:nvPr>
            <p:ph type="title"/>
          </p:nvPr>
        </p:nvSpPr>
        <p:spPr>
          <a:xfrm>
            <a:off x="365124" y="179614"/>
            <a:ext cx="8238945" cy="807720"/>
          </a:xfrm>
        </p:spPr>
        <p:txBody>
          <a:bodyPr/>
          <a:lstStyle/>
          <a:p>
            <a:r>
              <a:rPr lang="ja-JP" sz="1800" b="1" i="0" dirty="0" smtClean="0">
                <a:solidFill>
                  <a:srgbClr val="043882"/>
                </a:solidFill>
                <a:ea typeface="MS UI Gothic" pitchFamily="18" charset="0"/>
              </a:rPr>
              <a:t>3512: ステージIIIの結腸癌(CC)を有する患者において、アジュバント化学療法としてのS-1について、カペシタビン(cape)との比較を行う、無作為化、第III相試験: 日本臨床腫瘍グループ試験(JCOG0910)の結果</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Hamaguchi T, et al</a:t>
            </a:r>
          </a:p>
        </p:txBody>
      </p:sp>
      <p:sp>
        <p:nvSpPr>
          <p:cNvPr id="190" name="Text Placeholder 7"/>
          <p:cNvSpPr>
            <a:spLocks noGrp="1"/>
          </p:cNvSpPr>
          <p:nvPr>
            <p:ph type="body" sz="quarter" idx="11"/>
          </p:nvPr>
        </p:nvSpPr>
        <p:spPr>
          <a:xfrm>
            <a:off x="4648200" y="6096000"/>
            <a:ext cx="4343400" cy="487363"/>
          </a:xfrm>
        </p:spPr>
        <p:txBody>
          <a:bodyPr/>
          <a:lstStyle/>
          <a:p>
            <a:r>
              <a:rPr lang="ja-JP" sz="1200" b="0" i="0" dirty="0" smtClean="0">
                <a:solidFill>
                  <a:srgbClr val="4D4D4D"/>
                </a:solidFill>
                <a:ea typeface="MS UI Gothic" pitchFamily="18" charset="0"/>
              </a:rPr>
              <a:t>Hamaguchi et al. J Clin Oncol 2015; 33 (suppl): abstr 3512</a:t>
            </a:r>
          </a:p>
        </p:txBody>
      </p:sp>
      <p:sp>
        <p:nvSpPr>
          <p:cNvPr id="193" name="TextBox 192"/>
          <p:cNvSpPr txBox="1"/>
          <p:nvPr/>
        </p:nvSpPr>
        <p:spPr>
          <a:xfrm>
            <a:off x="4648200" y="1600200"/>
            <a:ext cx="1715534" cy="338554"/>
          </a:xfrm>
          <a:prstGeom prst="rect">
            <a:avLst/>
          </a:prstGeom>
          <a:noFill/>
        </p:spPr>
        <p:txBody>
          <a:bodyPr wrap="none" rtlCol="0">
            <a:spAutoFit/>
          </a:bodyPr>
          <a:lstStyle/>
          <a:p>
            <a:r>
              <a:rPr lang="ja-JP" sz="1600" b="1" i="0" dirty="0" smtClean="0">
                <a:solidFill>
                  <a:srgbClr val="4D4D4D"/>
                </a:solidFill>
                <a:ea typeface="MS UI Gothic" pitchFamily="18" charset="0"/>
              </a:rPr>
              <a:t>全生存率</a:t>
            </a:r>
          </a:p>
        </p:txBody>
      </p:sp>
      <p:sp>
        <p:nvSpPr>
          <p:cNvPr id="194" name="TextBox 193"/>
          <p:cNvSpPr txBox="1"/>
          <p:nvPr/>
        </p:nvSpPr>
        <p:spPr>
          <a:xfrm>
            <a:off x="279757" y="1600200"/>
            <a:ext cx="2226892" cy="338554"/>
          </a:xfrm>
          <a:prstGeom prst="rect">
            <a:avLst/>
          </a:prstGeom>
          <a:noFill/>
        </p:spPr>
        <p:txBody>
          <a:bodyPr wrap="none" rtlCol="0">
            <a:spAutoFit/>
          </a:bodyPr>
          <a:lstStyle/>
          <a:p>
            <a:r>
              <a:rPr lang="ja-JP" sz="1600" b="1" i="0" dirty="0" smtClean="0">
                <a:solidFill>
                  <a:srgbClr val="4D4D4D"/>
                </a:solidFill>
                <a:ea typeface="MS UI Gothic" pitchFamily="18" charset="0"/>
              </a:rPr>
              <a:t>無病生存期間</a:t>
            </a:r>
          </a:p>
        </p:txBody>
      </p:sp>
      <p:grpSp>
        <p:nvGrpSpPr>
          <p:cNvPr id="9" name="Group 8"/>
          <p:cNvGrpSpPr/>
          <p:nvPr/>
        </p:nvGrpSpPr>
        <p:grpSpPr>
          <a:xfrm>
            <a:off x="4581964" y="1901944"/>
            <a:ext cx="4228650" cy="2751048"/>
            <a:chOff x="306304" y="1978152"/>
            <a:chExt cx="4228650" cy="2751048"/>
          </a:xfrm>
        </p:grpSpPr>
        <p:sp>
          <p:nvSpPr>
            <p:cNvPr id="10" name="Rectangle 4"/>
            <p:cNvSpPr>
              <a:spLocks noChangeArrowheads="1"/>
            </p:cNvSpPr>
            <p:nvPr/>
          </p:nvSpPr>
          <p:spPr bwMode="auto">
            <a:xfrm>
              <a:off x="719330" y="1978152"/>
              <a:ext cx="176330" cy="2167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900"/>
                </a:lnSpc>
                <a:spcAft>
                  <a:spcPts val="0"/>
                </a:spcAft>
              </a:pPr>
              <a:r>
                <a:rPr lang="ja-JP" sz="1000" b="0" i="0" dirty="0" smtClean="0">
                  <a:solidFill>
                    <a:srgbClr val="4D4D4D"/>
                  </a:solidFill>
                  <a:ea typeface="MS UI Gothic" pitchFamily="18" charset="0"/>
                </a:rPr>
                <a:t>1.0</a:t>
              </a:r>
            </a:p>
            <a:p>
              <a:pPr algn="r">
                <a:lnSpc>
                  <a:spcPts val="2900"/>
                </a:lnSpc>
                <a:spcAft>
                  <a:spcPts val="0"/>
                </a:spcAft>
              </a:pPr>
              <a:r>
                <a:rPr lang="ja-JP" sz="1000" b="0" i="0" dirty="0" smtClean="0">
                  <a:solidFill>
                    <a:srgbClr val="4D4D4D"/>
                  </a:solidFill>
                  <a:ea typeface="MS UI Gothic" pitchFamily="18" charset="0"/>
                </a:rPr>
                <a:t>0.8</a:t>
              </a:r>
            </a:p>
            <a:p>
              <a:pPr algn="r">
                <a:lnSpc>
                  <a:spcPts val="2900"/>
                </a:lnSpc>
                <a:spcAft>
                  <a:spcPts val="0"/>
                </a:spcAft>
              </a:pPr>
              <a:r>
                <a:rPr lang="ja-JP" sz="1000" b="0" i="0" dirty="0" smtClean="0">
                  <a:solidFill>
                    <a:srgbClr val="4D4D4D"/>
                  </a:solidFill>
                  <a:ea typeface="MS UI Gothic" pitchFamily="18" charset="0"/>
                </a:rPr>
                <a:t>0.6</a:t>
              </a:r>
            </a:p>
            <a:p>
              <a:pPr algn="r">
                <a:lnSpc>
                  <a:spcPts val="2900"/>
                </a:lnSpc>
                <a:spcAft>
                  <a:spcPts val="0"/>
                </a:spcAft>
              </a:pPr>
              <a:r>
                <a:rPr lang="ja-JP" sz="1000" b="0" i="0" dirty="0" smtClean="0">
                  <a:solidFill>
                    <a:srgbClr val="4D4D4D"/>
                  </a:solidFill>
                  <a:ea typeface="MS UI Gothic" pitchFamily="18" charset="0"/>
                </a:rPr>
                <a:t>0.4</a:t>
              </a:r>
            </a:p>
            <a:p>
              <a:pPr algn="r">
                <a:lnSpc>
                  <a:spcPts val="2900"/>
                </a:lnSpc>
                <a:spcAft>
                  <a:spcPts val="0"/>
                </a:spcAft>
              </a:pPr>
              <a:r>
                <a:rPr lang="ja-JP" sz="1000" b="0" i="0" dirty="0" smtClean="0">
                  <a:solidFill>
                    <a:srgbClr val="4D4D4D"/>
                  </a:solidFill>
                  <a:ea typeface="MS UI Gothic" pitchFamily="18" charset="0"/>
                </a:rPr>
                <a:t>0.2</a:t>
              </a:r>
            </a:p>
            <a:p>
              <a:pPr algn="r">
                <a:lnSpc>
                  <a:spcPts val="2900"/>
                </a:lnSpc>
                <a:spcAft>
                  <a:spcPts val="0"/>
                </a:spcAft>
              </a:pPr>
              <a:r>
                <a:rPr lang="ja-JP" sz="1000" b="0" i="0" dirty="0" smtClean="0">
                  <a:solidFill>
                    <a:srgbClr val="4D4D4D"/>
                  </a:solidFill>
                  <a:ea typeface="MS UI Gothic" pitchFamily="18" charset="0"/>
                </a:rPr>
                <a:t>0.0</a:t>
              </a:r>
            </a:p>
          </p:txBody>
        </p:sp>
        <p:sp>
          <p:nvSpPr>
            <p:cNvPr id="11" name="Rectangle 4"/>
            <p:cNvSpPr>
              <a:spLocks noChangeArrowheads="1"/>
            </p:cNvSpPr>
            <p:nvPr/>
          </p:nvSpPr>
          <p:spPr bwMode="auto">
            <a:xfrm rot="16200000">
              <a:off x="136227" y="3050399"/>
              <a:ext cx="87524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ja-JP" sz="1000" b="0" i="0" dirty="0" smtClean="0">
                  <a:solidFill>
                    <a:srgbClr val="4D4D4D"/>
                  </a:solidFill>
                  <a:ea typeface="MS UI Gothic" pitchFamily="18" charset="0"/>
                </a:rPr>
                <a:t>全生存率</a:t>
              </a:r>
            </a:p>
          </p:txBody>
        </p:sp>
        <p:sp>
          <p:nvSpPr>
            <p:cNvPr id="12" name="Rectangle 4"/>
            <p:cNvSpPr>
              <a:spLocks noChangeArrowheads="1"/>
            </p:cNvSpPr>
            <p:nvPr/>
          </p:nvSpPr>
          <p:spPr bwMode="auto">
            <a:xfrm>
              <a:off x="967105" y="2009113"/>
              <a:ext cx="342290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spcAft>
                  <a:spcPts val="0"/>
                </a:spcAft>
              </a:pPr>
              <a:r>
                <a:rPr lang="ja-JP" sz="1000" b="0" i="0" dirty="0" smtClean="0">
                  <a:solidFill>
                    <a:srgbClr val="4D4D4D"/>
                  </a:solidFill>
                  <a:ea typeface="MS UI Gothic" pitchFamily="18" charset="0"/>
                </a:rPr>
                <a:t>全ての無作為化患者における追跡調査期間の中央値: 29.4ヶ月間</a:t>
              </a:r>
            </a:p>
          </p:txBody>
        </p:sp>
        <p:sp>
          <p:nvSpPr>
            <p:cNvPr id="13" name="Rectangle 4"/>
            <p:cNvSpPr>
              <a:spLocks noChangeArrowheads="1"/>
            </p:cNvSpPr>
            <p:nvPr/>
          </p:nvSpPr>
          <p:spPr bwMode="auto">
            <a:xfrm>
              <a:off x="1145315" y="4287755"/>
              <a:ext cx="321462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ja-JP" sz="1000" b="0" i="0" dirty="0" smtClean="0">
                  <a:solidFill>
                    <a:srgbClr val="4D4D4D"/>
                  </a:solidFill>
                  <a:ea typeface="MS UI Gothic" pitchFamily="18" charset="0"/>
                </a:rPr>
                <a:t>無作為化からの経過期間（年）</a:t>
              </a:r>
            </a:p>
          </p:txBody>
        </p:sp>
        <p:sp>
          <p:nvSpPr>
            <p:cNvPr id="14" name="Rectangle 4"/>
            <p:cNvSpPr>
              <a:spLocks noChangeArrowheads="1"/>
            </p:cNvSpPr>
            <p:nvPr/>
          </p:nvSpPr>
          <p:spPr bwMode="auto">
            <a:xfrm>
              <a:off x="306304" y="4415327"/>
              <a:ext cx="79478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pPr>
              <a:r>
                <a:rPr lang="ja-JP" sz="1000" b="0" i="0" dirty="0" smtClean="0">
                  <a:solidFill>
                    <a:srgbClr val="043882"/>
                  </a:solidFill>
                  <a:ea typeface="MS UI Gothic" pitchFamily="18" charset="0"/>
                </a:rPr>
                <a:t>カペシタビン</a:t>
              </a:r>
            </a:p>
            <a:p>
              <a:pPr>
                <a:spcAft>
                  <a:spcPts val="0"/>
                </a:spcAft>
              </a:pPr>
              <a:r>
                <a:rPr lang="ja-JP" sz="1000" b="0" i="0" dirty="0" smtClean="0">
                  <a:solidFill>
                    <a:srgbClr val="B60D27"/>
                  </a:solidFill>
                  <a:ea typeface="MS UI Gothic" pitchFamily="18" charset="0"/>
                </a:rPr>
                <a:t>S-1</a:t>
              </a:r>
            </a:p>
          </p:txBody>
        </p:sp>
        <p:sp>
          <p:nvSpPr>
            <p:cNvPr id="15" name="Rectangle 4"/>
            <p:cNvSpPr>
              <a:spLocks noChangeArrowheads="1"/>
            </p:cNvSpPr>
            <p:nvPr/>
          </p:nvSpPr>
          <p:spPr bwMode="auto">
            <a:xfrm>
              <a:off x="903820" y="4132694"/>
              <a:ext cx="363113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ja-JP" sz="1000" b="0" i="0" dirty="0" smtClean="0">
                  <a:solidFill>
                    <a:srgbClr val="4D4D4D"/>
                  </a:solidFill>
                  <a:ea typeface="MS UI Gothic" pitchFamily="18" charset="0"/>
                </a:rPr>
                <a:t>	0.0	0.5	1.0	1.5	2.0	2.5	3.0	3.5	4.0	4.5	5.0</a:t>
              </a:r>
            </a:p>
          </p:txBody>
        </p:sp>
        <p:sp>
          <p:nvSpPr>
            <p:cNvPr id="17" name="Rectangle 4"/>
            <p:cNvSpPr>
              <a:spLocks noChangeArrowheads="1"/>
            </p:cNvSpPr>
            <p:nvPr/>
          </p:nvSpPr>
          <p:spPr bwMode="auto">
            <a:xfrm>
              <a:off x="903820" y="4421423"/>
              <a:ext cx="36311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ja-JP" sz="1000" b="0" i="0" dirty="0" smtClean="0">
                  <a:solidFill>
                    <a:srgbClr val="4D4D4D"/>
                  </a:solidFill>
                  <a:ea typeface="MS UI Gothic" pitchFamily="18" charset="0"/>
                </a:rPr>
                <a:t>	782	781	773	701	556	451	316	202	89	15	0</a:t>
              </a:r>
            </a:p>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ja-JP" sz="1000" b="0" i="0" dirty="0" smtClean="0">
                  <a:solidFill>
                    <a:srgbClr val="4D4D4D"/>
                  </a:solidFill>
                  <a:ea typeface="MS UI Gothic" pitchFamily="18" charset="0"/>
                </a:rPr>
                <a:t>	782	777	774	694	566	445	318	211	95	12	0</a:t>
              </a:r>
            </a:p>
          </p:txBody>
        </p:sp>
        <p:grpSp>
          <p:nvGrpSpPr>
            <p:cNvPr id="18" name="Group 17"/>
            <p:cNvGrpSpPr/>
            <p:nvPr/>
          </p:nvGrpSpPr>
          <p:grpSpPr>
            <a:xfrm>
              <a:off x="1012825" y="2189627"/>
              <a:ext cx="3343275" cy="1924050"/>
              <a:chOff x="9601200" y="1925638"/>
              <a:chExt cx="3343275" cy="1924050"/>
            </a:xfrm>
          </p:grpSpPr>
          <p:grpSp>
            <p:nvGrpSpPr>
              <p:cNvPr id="22" name="Group 205"/>
              <p:cNvGrpSpPr>
                <a:grpSpLocks/>
              </p:cNvGrpSpPr>
              <p:nvPr/>
            </p:nvGrpSpPr>
            <p:grpSpPr bwMode="auto">
              <a:xfrm>
                <a:off x="9601200" y="1938338"/>
                <a:ext cx="3343275" cy="1911350"/>
                <a:chOff x="6048" y="1221"/>
                <a:chExt cx="2106" cy="1204"/>
              </a:xfrm>
            </p:grpSpPr>
            <p:sp>
              <p:nvSpPr>
                <p:cNvPr id="396" name="Line 5"/>
                <p:cNvSpPr>
                  <a:spLocks noChangeShapeType="1"/>
                </p:cNvSpPr>
                <p:nvPr/>
              </p:nvSpPr>
              <p:spPr bwMode="auto">
                <a:xfrm>
                  <a:off x="6048" y="2375"/>
                  <a:ext cx="2106"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2" name="Line 11"/>
                <p:cNvSpPr>
                  <a:spLocks noChangeShapeType="1"/>
                </p:cNvSpPr>
                <p:nvPr/>
              </p:nvSpPr>
              <p:spPr bwMode="auto">
                <a:xfrm>
                  <a:off x="6128"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3" name="Line 12"/>
                <p:cNvSpPr>
                  <a:spLocks noChangeShapeType="1"/>
                </p:cNvSpPr>
                <p:nvPr/>
              </p:nvSpPr>
              <p:spPr bwMode="auto">
                <a:xfrm>
                  <a:off x="6332"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4" name="Line 13"/>
                <p:cNvSpPr>
                  <a:spLocks noChangeShapeType="1"/>
                </p:cNvSpPr>
                <p:nvPr/>
              </p:nvSpPr>
              <p:spPr bwMode="auto">
                <a:xfrm>
                  <a:off x="6534"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5" name="Line 14"/>
                <p:cNvSpPr>
                  <a:spLocks noChangeShapeType="1"/>
                </p:cNvSpPr>
                <p:nvPr/>
              </p:nvSpPr>
              <p:spPr bwMode="auto">
                <a:xfrm>
                  <a:off x="6736"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6" name="Line 15"/>
                <p:cNvSpPr>
                  <a:spLocks noChangeShapeType="1"/>
                </p:cNvSpPr>
                <p:nvPr/>
              </p:nvSpPr>
              <p:spPr bwMode="auto">
                <a:xfrm>
                  <a:off x="6940"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7" name="Line 16"/>
                <p:cNvSpPr>
                  <a:spLocks noChangeShapeType="1"/>
                </p:cNvSpPr>
                <p:nvPr/>
              </p:nvSpPr>
              <p:spPr bwMode="auto">
                <a:xfrm>
                  <a:off x="7142"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8" name="Line 17"/>
                <p:cNvSpPr>
                  <a:spLocks noChangeShapeType="1"/>
                </p:cNvSpPr>
                <p:nvPr/>
              </p:nvSpPr>
              <p:spPr bwMode="auto">
                <a:xfrm>
                  <a:off x="7344"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9" name="Line 18"/>
                <p:cNvSpPr>
                  <a:spLocks noChangeShapeType="1"/>
                </p:cNvSpPr>
                <p:nvPr/>
              </p:nvSpPr>
              <p:spPr bwMode="auto">
                <a:xfrm>
                  <a:off x="7546"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0" name="Line 19"/>
                <p:cNvSpPr>
                  <a:spLocks noChangeShapeType="1"/>
                </p:cNvSpPr>
                <p:nvPr/>
              </p:nvSpPr>
              <p:spPr bwMode="auto">
                <a:xfrm>
                  <a:off x="7750"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1" name="Line 20"/>
                <p:cNvSpPr>
                  <a:spLocks noChangeShapeType="1"/>
                </p:cNvSpPr>
                <p:nvPr/>
              </p:nvSpPr>
              <p:spPr bwMode="auto">
                <a:xfrm>
                  <a:off x="7952"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2" name="Line 21"/>
                <p:cNvSpPr>
                  <a:spLocks noChangeShapeType="1"/>
                </p:cNvSpPr>
                <p:nvPr/>
              </p:nvSpPr>
              <p:spPr bwMode="auto">
                <a:xfrm>
                  <a:off x="8154" y="2377"/>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3" name="Line 22"/>
                <p:cNvSpPr>
                  <a:spLocks noChangeShapeType="1"/>
                </p:cNvSpPr>
                <p:nvPr/>
              </p:nvSpPr>
              <p:spPr bwMode="auto">
                <a:xfrm>
                  <a:off x="6510" y="1221"/>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4" name="Line 23"/>
                <p:cNvSpPr>
                  <a:spLocks noChangeShapeType="1"/>
                </p:cNvSpPr>
                <p:nvPr/>
              </p:nvSpPr>
              <p:spPr bwMode="auto">
                <a:xfrm>
                  <a:off x="6496" y="1237"/>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5" name="Line 24"/>
                <p:cNvSpPr>
                  <a:spLocks noChangeShapeType="1"/>
                </p:cNvSpPr>
                <p:nvPr/>
              </p:nvSpPr>
              <p:spPr bwMode="auto">
                <a:xfrm>
                  <a:off x="6548"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6" name="Line 25"/>
                <p:cNvSpPr>
                  <a:spLocks noChangeShapeType="1"/>
                </p:cNvSpPr>
                <p:nvPr/>
              </p:nvSpPr>
              <p:spPr bwMode="auto">
                <a:xfrm>
                  <a:off x="6534"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7" name="Line 26"/>
                <p:cNvSpPr>
                  <a:spLocks noChangeShapeType="1"/>
                </p:cNvSpPr>
                <p:nvPr/>
              </p:nvSpPr>
              <p:spPr bwMode="auto">
                <a:xfrm>
                  <a:off x="6604"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8" name="Line 27"/>
                <p:cNvSpPr>
                  <a:spLocks noChangeShapeType="1"/>
                </p:cNvSpPr>
                <p:nvPr/>
              </p:nvSpPr>
              <p:spPr bwMode="auto">
                <a:xfrm>
                  <a:off x="6588"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9" name="Line 28"/>
                <p:cNvSpPr>
                  <a:spLocks noChangeShapeType="1"/>
                </p:cNvSpPr>
                <p:nvPr/>
              </p:nvSpPr>
              <p:spPr bwMode="auto">
                <a:xfrm>
                  <a:off x="6622"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0" name="Line 29"/>
                <p:cNvSpPr>
                  <a:spLocks noChangeShapeType="1"/>
                </p:cNvSpPr>
                <p:nvPr/>
              </p:nvSpPr>
              <p:spPr bwMode="auto">
                <a:xfrm>
                  <a:off x="6606"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1" name="Line 30"/>
                <p:cNvSpPr>
                  <a:spLocks noChangeShapeType="1"/>
                </p:cNvSpPr>
                <p:nvPr/>
              </p:nvSpPr>
              <p:spPr bwMode="auto">
                <a:xfrm>
                  <a:off x="6632" y="122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2" name="Line 31"/>
                <p:cNvSpPr>
                  <a:spLocks noChangeShapeType="1"/>
                </p:cNvSpPr>
                <p:nvPr/>
              </p:nvSpPr>
              <p:spPr bwMode="auto">
                <a:xfrm>
                  <a:off x="6616" y="123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3" name="Line 32"/>
                <p:cNvSpPr>
                  <a:spLocks noChangeShapeType="1"/>
                </p:cNvSpPr>
                <p:nvPr/>
              </p:nvSpPr>
              <p:spPr bwMode="auto">
                <a:xfrm>
                  <a:off x="6644"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4" name="Line 33"/>
                <p:cNvSpPr>
                  <a:spLocks noChangeShapeType="1"/>
                </p:cNvSpPr>
                <p:nvPr/>
              </p:nvSpPr>
              <p:spPr bwMode="auto">
                <a:xfrm>
                  <a:off x="6628"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5" name="Line 34"/>
                <p:cNvSpPr>
                  <a:spLocks noChangeShapeType="1"/>
                </p:cNvSpPr>
                <p:nvPr/>
              </p:nvSpPr>
              <p:spPr bwMode="auto">
                <a:xfrm>
                  <a:off x="6658"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426" name="Line 35"/>
                <p:cNvSpPr>
                  <a:spLocks noChangeShapeType="1"/>
                </p:cNvSpPr>
                <p:nvPr/>
              </p:nvSpPr>
              <p:spPr bwMode="auto">
                <a:xfrm>
                  <a:off x="6644"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7" name="Line 36"/>
                <p:cNvSpPr>
                  <a:spLocks noChangeShapeType="1"/>
                </p:cNvSpPr>
                <p:nvPr/>
              </p:nvSpPr>
              <p:spPr bwMode="auto">
                <a:xfrm>
                  <a:off x="6662"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8" name="Line 37"/>
                <p:cNvSpPr>
                  <a:spLocks noChangeShapeType="1"/>
                </p:cNvSpPr>
                <p:nvPr/>
              </p:nvSpPr>
              <p:spPr bwMode="auto">
                <a:xfrm>
                  <a:off x="6648"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9" name="Line 38"/>
                <p:cNvSpPr>
                  <a:spLocks noChangeShapeType="1"/>
                </p:cNvSpPr>
                <p:nvPr/>
              </p:nvSpPr>
              <p:spPr bwMode="auto">
                <a:xfrm>
                  <a:off x="6682"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0" name="Line 39"/>
                <p:cNvSpPr>
                  <a:spLocks noChangeShapeType="1"/>
                </p:cNvSpPr>
                <p:nvPr/>
              </p:nvSpPr>
              <p:spPr bwMode="auto">
                <a:xfrm>
                  <a:off x="6666"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1" name="Line 40"/>
                <p:cNvSpPr>
                  <a:spLocks noChangeShapeType="1"/>
                </p:cNvSpPr>
                <p:nvPr/>
              </p:nvSpPr>
              <p:spPr bwMode="auto">
                <a:xfrm>
                  <a:off x="6698"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2" name="Line 41"/>
                <p:cNvSpPr>
                  <a:spLocks noChangeShapeType="1"/>
                </p:cNvSpPr>
                <p:nvPr/>
              </p:nvSpPr>
              <p:spPr bwMode="auto">
                <a:xfrm>
                  <a:off x="6682" y="1243"/>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3" name="Line 42"/>
                <p:cNvSpPr>
                  <a:spLocks noChangeShapeType="1"/>
                </p:cNvSpPr>
                <p:nvPr/>
              </p:nvSpPr>
              <p:spPr bwMode="auto">
                <a:xfrm>
                  <a:off x="6724"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4" name="Line 43"/>
                <p:cNvSpPr>
                  <a:spLocks noChangeShapeType="1"/>
                </p:cNvSpPr>
                <p:nvPr/>
              </p:nvSpPr>
              <p:spPr bwMode="auto">
                <a:xfrm>
                  <a:off x="6708" y="1243"/>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5" name="Line 44"/>
                <p:cNvSpPr>
                  <a:spLocks noChangeShapeType="1"/>
                </p:cNvSpPr>
                <p:nvPr/>
              </p:nvSpPr>
              <p:spPr bwMode="auto">
                <a:xfrm>
                  <a:off x="6824" y="1229"/>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6" name="Line 45"/>
                <p:cNvSpPr>
                  <a:spLocks noChangeShapeType="1"/>
                </p:cNvSpPr>
                <p:nvPr/>
              </p:nvSpPr>
              <p:spPr bwMode="auto">
                <a:xfrm>
                  <a:off x="6810" y="1243"/>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7" name="Line 46"/>
                <p:cNvSpPr>
                  <a:spLocks noChangeShapeType="1"/>
                </p:cNvSpPr>
                <p:nvPr/>
              </p:nvSpPr>
              <p:spPr bwMode="auto">
                <a:xfrm>
                  <a:off x="6852" y="123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8" name="Line 47"/>
                <p:cNvSpPr>
                  <a:spLocks noChangeShapeType="1"/>
                </p:cNvSpPr>
                <p:nvPr/>
              </p:nvSpPr>
              <p:spPr bwMode="auto">
                <a:xfrm>
                  <a:off x="6838" y="124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9" name="Line 48"/>
                <p:cNvSpPr>
                  <a:spLocks noChangeShapeType="1"/>
                </p:cNvSpPr>
                <p:nvPr/>
              </p:nvSpPr>
              <p:spPr bwMode="auto">
                <a:xfrm>
                  <a:off x="6884" y="123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0" name="Line 49"/>
                <p:cNvSpPr>
                  <a:spLocks noChangeShapeType="1"/>
                </p:cNvSpPr>
                <p:nvPr/>
              </p:nvSpPr>
              <p:spPr bwMode="auto">
                <a:xfrm>
                  <a:off x="6870" y="124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1" name="Line 50"/>
                <p:cNvSpPr>
                  <a:spLocks noChangeShapeType="1"/>
                </p:cNvSpPr>
                <p:nvPr/>
              </p:nvSpPr>
              <p:spPr bwMode="auto">
                <a:xfrm>
                  <a:off x="6924" y="123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2" name="Line 51"/>
                <p:cNvSpPr>
                  <a:spLocks noChangeShapeType="1"/>
                </p:cNvSpPr>
                <p:nvPr/>
              </p:nvSpPr>
              <p:spPr bwMode="auto">
                <a:xfrm>
                  <a:off x="6908" y="124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3" name="Line 52"/>
                <p:cNvSpPr>
                  <a:spLocks noChangeShapeType="1"/>
                </p:cNvSpPr>
                <p:nvPr/>
              </p:nvSpPr>
              <p:spPr bwMode="auto">
                <a:xfrm>
                  <a:off x="6936" y="124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4" name="Line 53"/>
                <p:cNvSpPr>
                  <a:spLocks noChangeShapeType="1"/>
                </p:cNvSpPr>
                <p:nvPr/>
              </p:nvSpPr>
              <p:spPr bwMode="auto">
                <a:xfrm>
                  <a:off x="6920" y="125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5" name="Line 54"/>
                <p:cNvSpPr>
                  <a:spLocks noChangeShapeType="1"/>
                </p:cNvSpPr>
                <p:nvPr/>
              </p:nvSpPr>
              <p:spPr bwMode="auto">
                <a:xfrm>
                  <a:off x="6948" y="124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6" name="Line 55"/>
                <p:cNvSpPr>
                  <a:spLocks noChangeShapeType="1"/>
                </p:cNvSpPr>
                <p:nvPr/>
              </p:nvSpPr>
              <p:spPr bwMode="auto">
                <a:xfrm>
                  <a:off x="6934" y="125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7" name="Line 56"/>
                <p:cNvSpPr>
                  <a:spLocks noChangeShapeType="1"/>
                </p:cNvSpPr>
                <p:nvPr/>
              </p:nvSpPr>
              <p:spPr bwMode="auto">
                <a:xfrm>
                  <a:off x="6978"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8" name="Line 57"/>
                <p:cNvSpPr>
                  <a:spLocks noChangeShapeType="1"/>
                </p:cNvSpPr>
                <p:nvPr/>
              </p:nvSpPr>
              <p:spPr bwMode="auto">
                <a:xfrm>
                  <a:off x="6964"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9" name="Line 58"/>
                <p:cNvSpPr>
                  <a:spLocks noChangeShapeType="1"/>
                </p:cNvSpPr>
                <p:nvPr/>
              </p:nvSpPr>
              <p:spPr bwMode="auto">
                <a:xfrm>
                  <a:off x="6986"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0" name="Line 59"/>
                <p:cNvSpPr>
                  <a:spLocks noChangeShapeType="1"/>
                </p:cNvSpPr>
                <p:nvPr/>
              </p:nvSpPr>
              <p:spPr bwMode="auto">
                <a:xfrm>
                  <a:off x="6972"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1" name="Line 60"/>
                <p:cNvSpPr>
                  <a:spLocks noChangeShapeType="1"/>
                </p:cNvSpPr>
                <p:nvPr/>
              </p:nvSpPr>
              <p:spPr bwMode="auto">
                <a:xfrm>
                  <a:off x="7008"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2" name="Line 61"/>
                <p:cNvSpPr>
                  <a:spLocks noChangeShapeType="1"/>
                </p:cNvSpPr>
                <p:nvPr/>
              </p:nvSpPr>
              <p:spPr bwMode="auto">
                <a:xfrm>
                  <a:off x="6992"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3" name="Line 62"/>
                <p:cNvSpPr>
                  <a:spLocks noChangeShapeType="1"/>
                </p:cNvSpPr>
                <p:nvPr/>
              </p:nvSpPr>
              <p:spPr bwMode="auto">
                <a:xfrm>
                  <a:off x="7014"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4" name="Line 63"/>
                <p:cNvSpPr>
                  <a:spLocks noChangeShapeType="1"/>
                </p:cNvSpPr>
                <p:nvPr/>
              </p:nvSpPr>
              <p:spPr bwMode="auto">
                <a:xfrm>
                  <a:off x="7000"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5" name="Line 64"/>
                <p:cNvSpPr>
                  <a:spLocks noChangeShapeType="1"/>
                </p:cNvSpPr>
                <p:nvPr/>
              </p:nvSpPr>
              <p:spPr bwMode="auto">
                <a:xfrm>
                  <a:off x="7022" y="124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6" name="Line 65"/>
                <p:cNvSpPr>
                  <a:spLocks noChangeShapeType="1"/>
                </p:cNvSpPr>
                <p:nvPr/>
              </p:nvSpPr>
              <p:spPr bwMode="auto">
                <a:xfrm>
                  <a:off x="7008" y="126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7" name="Line 66"/>
                <p:cNvSpPr>
                  <a:spLocks noChangeShapeType="1"/>
                </p:cNvSpPr>
                <p:nvPr/>
              </p:nvSpPr>
              <p:spPr bwMode="auto">
                <a:xfrm>
                  <a:off x="7070"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8" name="Line 67"/>
                <p:cNvSpPr>
                  <a:spLocks noChangeShapeType="1"/>
                </p:cNvSpPr>
                <p:nvPr/>
              </p:nvSpPr>
              <p:spPr bwMode="auto">
                <a:xfrm>
                  <a:off x="705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9" name="Line 68"/>
                <p:cNvSpPr>
                  <a:spLocks noChangeShapeType="1"/>
                </p:cNvSpPr>
                <p:nvPr/>
              </p:nvSpPr>
              <p:spPr bwMode="auto">
                <a:xfrm>
                  <a:off x="7082"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0" name="Line 69"/>
                <p:cNvSpPr>
                  <a:spLocks noChangeShapeType="1"/>
                </p:cNvSpPr>
                <p:nvPr/>
              </p:nvSpPr>
              <p:spPr bwMode="auto">
                <a:xfrm>
                  <a:off x="706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1" name="Line 70"/>
                <p:cNvSpPr>
                  <a:spLocks noChangeShapeType="1"/>
                </p:cNvSpPr>
                <p:nvPr/>
              </p:nvSpPr>
              <p:spPr bwMode="auto">
                <a:xfrm>
                  <a:off x="7102"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2" name="Line 71"/>
                <p:cNvSpPr>
                  <a:spLocks noChangeShapeType="1"/>
                </p:cNvSpPr>
                <p:nvPr/>
              </p:nvSpPr>
              <p:spPr bwMode="auto">
                <a:xfrm>
                  <a:off x="708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3" name="Line 72"/>
                <p:cNvSpPr>
                  <a:spLocks noChangeShapeType="1"/>
                </p:cNvSpPr>
                <p:nvPr/>
              </p:nvSpPr>
              <p:spPr bwMode="auto">
                <a:xfrm>
                  <a:off x="7148"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4" name="Line 73"/>
                <p:cNvSpPr>
                  <a:spLocks noChangeShapeType="1"/>
                </p:cNvSpPr>
                <p:nvPr/>
              </p:nvSpPr>
              <p:spPr bwMode="auto">
                <a:xfrm>
                  <a:off x="7132"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5" name="Line 74"/>
                <p:cNvSpPr>
                  <a:spLocks noChangeShapeType="1"/>
                </p:cNvSpPr>
                <p:nvPr/>
              </p:nvSpPr>
              <p:spPr bwMode="auto">
                <a:xfrm>
                  <a:off x="7156"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6" name="Line 75"/>
                <p:cNvSpPr>
                  <a:spLocks noChangeShapeType="1"/>
                </p:cNvSpPr>
                <p:nvPr/>
              </p:nvSpPr>
              <p:spPr bwMode="auto">
                <a:xfrm>
                  <a:off x="7140"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7" name="Line 76"/>
                <p:cNvSpPr>
                  <a:spLocks noChangeShapeType="1"/>
                </p:cNvSpPr>
                <p:nvPr/>
              </p:nvSpPr>
              <p:spPr bwMode="auto">
                <a:xfrm>
                  <a:off x="7166"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8" name="Line 77"/>
                <p:cNvSpPr>
                  <a:spLocks noChangeShapeType="1"/>
                </p:cNvSpPr>
                <p:nvPr/>
              </p:nvSpPr>
              <p:spPr bwMode="auto">
                <a:xfrm>
                  <a:off x="7150"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9" name="Line 78"/>
                <p:cNvSpPr>
                  <a:spLocks noChangeShapeType="1"/>
                </p:cNvSpPr>
                <p:nvPr/>
              </p:nvSpPr>
              <p:spPr bwMode="auto">
                <a:xfrm>
                  <a:off x="7174"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0" name="Line 79"/>
                <p:cNvSpPr>
                  <a:spLocks noChangeShapeType="1"/>
                </p:cNvSpPr>
                <p:nvPr/>
              </p:nvSpPr>
              <p:spPr bwMode="auto">
                <a:xfrm>
                  <a:off x="7158"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1" name="Line 80"/>
                <p:cNvSpPr>
                  <a:spLocks noChangeShapeType="1"/>
                </p:cNvSpPr>
                <p:nvPr/>
              </p:nvSpPr>
              <p:spPr bwMode="auto">
                <a:xfrm>
                  <a:off x="7182"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2" name="Line 81"/>
                <p:cNvSpPr>
                  <a:spLocks noChangeShapeType="1"/>
                </p:cNvSpPr>
                <p:nvPr/>
              </p:nvSpPr>
              <p:spPr bwMode="auto">
                <a:xfrm>
                  <a:off x="7166"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3" name="Line 82"/>
                <p:cNvSpPr>
                  <a:spLocks noChangeShapeType="1"/>
                </p:cNvSpPr>
                <p:nvPr/>
              </p:nvSpPr>
              <p:spPr bwMode="auto">
                <a:xfrm>
                  <a:off x="7204"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4" name="Line 83"/>
                <p:cNvSpPr>
                  <a:spLocks noChangeShapeType="1"/>
                </p:cNvSpPr>
                <p:nvPr/>
              </p:nvSpPr>
              <p:spPr bwMode="auto">
                <a:xfrm>
                  <a:off x="7188"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5" name="Line 84"/>
                <p:cNvSpPr>
                  <a:spLocks noChangeShapeType="1"/>
                </p:cNvSpPr>
                <p:nvPr/>
              </p:nvSpPr>
              <p:spPr bwMode="auto">
                <a:xfrm>
                  <a:off x="7210"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6" name="Line 85"/>
                <p:cNvSpPr>
                  <a:spLocks noChangeShapeType="1"/>
                </p:cNvSpPr>
                <p:nvPr/>
              </p:nvSpPr>
              <p:spPr bwMode="auto">
                <a:xfrm>
                  <a:off x="719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7" name="Line 86"/>
                <p:cNvSpPr>
                  <a:spLocks noChangeShapeType="1"/>
                </p:cNvSpPr>
                <p:nvPr/>
              </p:nvSpPr>
              <p:spPr bwMode="auto">
                <a:xfrm>
                  <a:off x="7228"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8" name="Line 87"/>
                <p:cNvSpPr>
                  <a:spLocks noChangeShapeType="1"/>
                </p:cNvSpPr>
                <p:nvPr/>
              </p:nvSpPr>
              <p:spPr bwMode="auto">
                <a:xfrm>
                  <a:off x="7212"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9" name="Line 88"/>
                <p:cNvSpPr>
                  <a:spLocks noChangeShapeType="1"/>
                </p:cNvSpPr>
                <p:nvPr/>
              </p:nvSpPr>
              <p:spPr bwMode="auto">
                <a:xfrm>
                  <a:off x="7234"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0" name="Line 89"/>
                <p:cNvSpPr>
                  <a:spLocks noChangeShapeType="1"/>
                </p:cNvSpPr>
                <p:nvPr/>
              </p:nvSpPr>
              <p:spPr bwMode="auto">
                <a:xfrm>
                  <a:off x="7218" y="126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1" name="Line 90"/>
                <p:cNvSpPr>
                  <a:spLocks noChangeShapeType="1"/>
                </p:cNvSpPr>
                <p:nvPr/>
              </p:nvSpPr>
              <p:spPr bwMode="auto">
                <a:xfrm>
                  <a:off x="7240"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2" name="Line 91"/>
                <p:cNvSpPr>
                  <a:spLocks noChangeShapeType="1"/>
                </p:cNvSpPr>
                <p:nvPr/>
              </p:nvSpPr>
              <p:spPr bwMode="auto">
                <a:xfrm>
                  <a:off x="7226"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3" name="Line 92"/>
                <p:cNvSpPr>
                  <a:spLocks noChangeShapeType="1"/>
                </p:cNvSpPr>
                <p:nvPr/>
              </p:nvSpPr>
              <p:spPr bwMode="auto">
                <a:xfrm>
                  <a:off x="7248" y="125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4" name="Line 93"/>
                <p:cNvSpPr>
                  <a:spLocks noChangeShapeType="1"/>
                </p:cNvSpPr>
                <p:nvPr/>
              </p:nvSpPr>
              <p:spPr bwMode="auto">
                <a:xfrm>
                  <a:off x="7232" y="126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5" name="Line 94"/>
                <p:cNvSpPr>
                  <a:spLocks noChangeShapeType="1"/>
                </p:cNvSpPr>
                <p:nvPr/>
              </p:nvSpPr>
              <p:spPr bwMode="auto">
                <a:xfrm>
                  <a:off x="7274" y="126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6" name="Line 95"/>
                <p:cNvSpPr>
                  <a:spLocks noChangeShapeType="1"/>
                </p:cNvSpPr>
                <p:nvPr/>
              </p:nvSpPr>
              <p:spPr bwMode="auto">
                <a:xfrm>
                  <a:off x="7258" y="127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7" name="Line 96"/>
                <p:cNvSpPr>
                  <a:spLocks noChangeShapeType="1"/>
                </p:cNvSpPr>
                <p:nvPr/>
              </p:nvSpPr>
              <p:spPr bwMode="auto">
                <a:xfrm>
                  <a:off x="7278" y="126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8" name="Line 97"/>
                <p:cNvSpPr>
                  <a:spLocks noChangeShapeType="1"/>
                </p:cNvSpPr>
                <p:nvPr/>
              </p:nvSpPr>
              <p:spPr bwMode="auto">
                <a:xfrm>
                  <a:off x="7262" y="1275"/>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9" name="Line 98"/>
                <p:cNvSpPr>
                  <a:spLocks noChangeShapeType="1"/>
                </p:cNvSpPr>
                <p:nvPr/>
              </p:nvSpPr>
              <p:spPr bwMode="auto">
                <a:xfrm>
                  <a:off x="7298" y="126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0" name="Line 99"/>
                <p:cNvSpPr>
                  <a:spLocks noChangeShapeType="1"/>
                </p:cNvSpPr>
                <p:nvPr/>
              </p:nvSpPr>
              <p:spPr bwMode="auto">
                <a:xfrm>
                  <a:off x="7282" y="1275"/>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1" name="Line 100"/>
                <p:cNvSpPr>
                  <a:spLocks noChangeShapeType="1"/>
                </p:cNvSpPr>
                <p:nvPr/>
              </p:nvSpPr>
              <p:spPr bwMode="auto">
                <a:xfrm>
                  <a:off x="730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2" name="Line 101"/>
                <p:cNvSpPr>
                  <a:spLocks noChangeShapeType="1"/>
                </p:cNvSpPr>
                <p:nvPr/>
              </p:nvSpPr>
              <p:spPr bwMode="auto">
                <a:xfrm>
                  <a:off x="7292"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3" name="Line 102"/>
                <p:cNvSpPr>
                  <a:spLocks noChangeShapeType="1"/>
                </p:cNvSpPr>
                <p:nvPr/>
              </p:nvSpPr>
              <p:spPr bwMode="auto">
                <a:xfrm>
                  <a:off x="7316"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4" name="Line 103"/>
                <p:cNvSpPr>
                  <a:spLocks noChangeShapeType="1"/>
                </p:cNvSpPr>
                <p:nvPr/>
              </p:nvSpPr>
              <p:spPr bwMode="auto">
                <a:xfrm>
                  <a:off x="730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5" name="Line 104"/>
                <p:cNvSpPr>
                  <a:spLocks noChangeShapeType="1"/>
                </p:cNvSpPr>
                <p:nvPr/>
              </p:nvSpPr>
              <p:spPr bwMode="auto">
                <a:xfrm>
                  <a:off x="7324"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6" name="Line 105"/>
                <p:cNvSpPr>
                  <a:spLocks noChangeShapeType="1"/>
                </p:cNvSpPr>
                <p:nvPr/>
              </p:nvSpPr>
              <p:spPr bwMode="auto">
                <a:xfrm>
                  <a:off x="731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7" name="Line 106"/>
                <p:cNvSpPr>
                  <a:spLocks noChangeShapeType="1"/>
                </p:cNvSpPr>
                <p:nvPr/>
              </p:nvSpPr>
              <p:spPr bwMode="auto">
                <a:xfrm>
                  <a:off x="7332"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8" name="Line 107"/>
                <p:cNvSpPr>
                  <a:spLocks noChangeShapeType="1"/>
                </p:cNvSpPr>
                <p:nvPr/>
              </p:nvSpPr>
              <p:spPr bwMode="auto">
                <a:xfrm>
                  <a:off x="7318"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9" name="Line 108"/>
                <p:cNvSpPr>
                  <a:spLocks noChangeShapeType="1"/>
                </p:cNvSpPr>
                <p:nvPr/>
              </p:nvSpPr>
              <p:spPr bwMode="auto">
                <a:xfrm>
                  <a:off x="7340"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0" name="Line 109"/>
                <p:cNvSpPr>
                  <a:spLocks noChangeShapeType="1"/>
                </p:cNvSpPr>
                <p:nvPr/>
              </p:nvSpPr>
              <p:spPr bwMode="auto">
                <a:xfrm>
                  <a:off x="7326"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1" name="Line 110"/>
                <p:cNvSpPr>
                  <a:spLocks noChangeShapeType="1"/>
                </p:cNvSpPr>
                <p:nvPr/>
              </p:nvSpPr>
              <p:spPr bwMode="auto">
                <a:xfrm>
                  <a:off x="734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2" name="Line 111"/>
                <p:cNvSpPr>
                  <a:spLocks noChangeShapeType="1"/>
                </p:cNvSpPr>
                <p:nvPr/>
              </p:nvSpPr>
              <p:spPr bwMode="auto">
                <a:xfrm>
                  <a:off x="7334"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3" name="Line 112"/>
                <p:cNvSpPr>
                  <a:spLocks noChangeShapeType="1"/>
                </p:cNvSpPr>
                <p:nvPr/>
              </p:nvSpPr>
              <p:spPr bwMode="auto">
                <a:xfrm>
                  <a:off x="735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4" name="Line 113"/>
                <p:cNvSpPr>
                  <a:spLocks noChangeShapeType="1"/>
                </p:cNvSpPr>
                <p:nvPr/>
              </p:nvSpPr>
              <p:spPr bwMode="auto">
                <a:xfrm>
                  <a:off x="7342"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5" name="Line 114"/>
                <p:cNvSpPr>
                  <a:spLocks noChangeShapeType="1"/>
                </p:cNvSpPr>
                <p:nvPr/>
              </p:nvSpPr>
              <p:spPr bwMode="auto">
                <a:xfrm>
                  <a:off x="7366"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6" name="Line 115"/>
                <p:cNvSpPr>
                  <a:spLocks noChangeShapeType="1"/>
                </p:cNvSpPr>
                <p:nvPr/>
              </p:nvSpPr>
              <p:spPr bwMode="auto">
                <a:xfrm>
                  <a:off x="735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7" name="Line 116"/>
                <p:cNvSpPr>
                  <a:spLocks noChangeShapeType="1"/>
                </p:cNvSpPr>
                <p:nvPr/>
              </p:nvSpPr>
              <p:spPr bwMode="auto">
                <a:xfrm>
                  <a:off x="7374"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8" name="Line 117"/>
                <p:cNvSpPr>
                  <a:spLocks noChangeShapeType="1"/>
                </p:cNvSpPr>
                <p:nvPr/>
              </p:nvSpPr>
              <p:spPr bwMode="auto">
                <a:xfrm>
                  <a:off x="7358"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9" name="Line 118"/>
                <p:cNvSpPr>
                  <a:spLocks noChangeShapeType="1"/>
                </p:cNvSpPr>
                <p:nvPr/>
              </p:nvSpPr>
              <p:spPr bwMode="auto">
                <a:xfrm>
                  <a:off x="7382"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0" name="Line 119"/>
                <p:cNvSpPr>
                  <a:spLocks noChangeShapeType="1"/>
                </p:cNvSpPr>
                <p:nvPr/>
              </p:nvSpPr>
              <p:spPr bwMode="auto">
                <a:xfrm>
                  <a:off x="7366"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1" name="Line 120"/>
                <p:cNvSpPr>
                  <a:spLocks noChangeShapeType="1"/>
                </p:cNvSpPr>
                <p:nvPr/>
              </p:nvSpPr>
              <p:spPr bwMode="auto">
                <a:xfrm>
                  <a:off x="7390"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2" name="Line 121"/>
                <p:cNvSpPr>
                  <a:spLocks noChangeShapeType="1"/>
                </p:cNvSpPr>
                <p:nvPr/>
              </p:nvSpPr>
              <p:spPr bwMode="auto">
                <a:xfrm>
                  <a:off x="7374" y="1281"/>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3" name="Line 122"/>
                <p:cNvSpPr>
                  <a:spLocks noChangeShapeType="1"/>
                </p:cNvSpPr>
                <p:nvPr/>
              </p:nvSpPr>
              <p:spPr bwMode="auto">
                <a:xfrm>
                  <a:off x="7398"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4" name="Line 123"/>
                <p:cNvSpPr>
                  <a:spLocks noChangeShapeType="1"/>
                </p:cNvSpPr>
                <p:nvPr/>
              </p:nvSpPr>
              <p:spPr bwMode="auto">
                <a:xfrm>
                  <a:off x="7384"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5" name="Line 124"/>
                <p:cNvSpPr>
                  <a:spLocks noChangeShapeType="1"/>
                </p:cNvSpPr>
                <p:nvPr/>
              </p:nvSpPr>
              <p:spPr bwMode="auto">
                <a:xfrm>
                  <a:off x="7406"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6" name="Line 125"/>
                <p:cNvSpPr>
                  <a:spLocks noChangeShapeType="1"/>
                </p:cNvSpPr>
                <p:nvPr/>
              </p:nvSpPr>
              <p:spPr bwMode="auto">
                <a:xfrm>
                  <a:off x="7392"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7" name="Line 126"/>
                <p:cNvSpPr>
                  <a:spLocks noChangeShapeType="1"/>
                </p:cNvSpPr>
                <p:nvPr/>
              </p:nvSpPr>
              <p:spPr bwMode="auto">
                <a:xfrm>
                  <a:off x="7414" y="126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8" name="Line 127"/>
                <p:cNvSpPr>
                  <a:spLocks noChangeShapeType="1"/>
                </p:cNvSpPr>
                <p:nvPr/>
              </p:nvSpPr>
              <p:spPr bwMode="auto">
                <a:xfrm>
                  <a:off x="7400" y="128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9" name="Line 128"/>
                <p:cNvSpPr>
                  <a:spLocks noChangeShapeType="1"/>
                </p:cNvSpPr>
                <p:nvPr/>
              </p:nvSpPr>
              <p:spPr bwMode="auto">
                <a:xfrm>
                  <a:off x="7454"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0" name="Line 129"/>
                <p:cNvSpPr>
                  <a:spLocks noChangeShapeType="1"/>
                </p:cNvSpPr>
                <p:nvPr/>
              </p:nvSpPr>
              <p:spPr bwMode="auto">
                <a:xfrm>
                  <a:off x="7438" y="128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1" name="Line 130"/>
                <p:cNvSpPr>
                  <a:spLocks noChangeShapeType="1"/>
                </p:cNvSpPr>
                <p:nvPr/>
              </p:nvSpPr>
              <p:spPr bwMode="auto">
                <a:xfrm>
                  <a:off x="7466"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2" name="Line 131"/>
                <p:cNvSpPr>
                  <a:spLocks noChangeShapeType="1"/>
                </p:cNvSpPr>
                <p:nvPr/>
              </p:nvSpPr>
              <p:spPr bwMode="auto">
                <a:xfrm>
                  <a:off x="7450" y="128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3" name="Line 132"/>
                <p:cNvSpPr>
                  <a:spLocks noChangeShapeType="1"/>
                </p:cNvSpPr>
                <p:nvPr/>
              </p:nvSpPr>
              <p:spPr bwMode="auto">
                <a:xfrm>
                  <a:off x="7470"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4" name="Line 133"/>
                <p:cNvSpPr>
                  <a:spLocks noChangeShapeType="1"/>
                </p:cNvSpPr>
                <p:nvPr/>
              </p:nvSpPr>
              <p:spPr bwMode="auto">
                <a:xfrm>
                  <a:off x="7454" y="1287"/>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5" name="Line 134"/>
                <p:cNvSpPr>
                  <a:spLocks noChangeShapeType="1"/>
                </p:cNvSpPr>
                <p:nvPr/>
              </p:nvSpPr>
              <p:spPr bwMode="auto">
                <a:xfrm>
                  <a:off x="7484"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6" name="Line 135"/>
                <p:cNvSpPr>
                  <a:spLocks noChangeShapeType="1"/>
                </p:cNvSpPr>
                <p:nvPr/>
              </p:nvSpPr>
              <p:spPr bwMode="auto">
                <a:xfrm>
                  <a:off x="7468" y="128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7" name="Line 136"/>
                <p:cNvSpPr>
                  <a:spLocks noChangeShapeType="1"/>
                </p:cNvSpPr>
                <p:nvPr/>
              </p:nvSpPr>
              <p:spPr bwMode="auto">
                <a:xfrm>
                  <a:off x="7504" y="1271"/>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8" name="Line 137"/>
                <p:cNvSpPr>
                  <a:spLocks noChangeShapeType="1"/>
                </p:cNvSpPr>
                <p:nvPr/>
              </p:nvSpPr>
              <p:spPr bwMode="auto">
                <a:xfrm>
                  <a:off x="7488" y="1287"/>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9" name="Line 138"/>
                <p:cNvSpPr>
                  <a:spLocks noChangeShapeType="1"/>
                </p:cNvSpPr>
                <p:nvPr/>
              </p:nvSpPr>
              <p:spPr bwMode="auto">
                <a:xfrm>
                  <a:off x="753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0" name="Line 139"/>
                <p:cNvSpPr>
                  <a:spLocks noChangeShapeType="1"/>
                </p:cNvSpPr>
                <p:nvPr/>
              </p:nvSpPr>
              <p:spPr bwMode="auto">
                <a:xfrm>
                  <a:off x="7518"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1" name="Line 140"/>
                <p:cNvSpPr>
                  <a:spLocks noChangeShapeType="1"/>
                </p:cNvSpPr>
                <p:nvPr/>
              </p:nvSpPr>
              <p:spPr bwMode="auto">
                <a:xfrm>
                  <a:off x="7538"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2" name="Line 141"/>
                <p:cNvSpPr>
                  <a:spLocks noChangeShapeType="1"/>
                </p:cNvSpPr>
                <p:nvPr/>
              </p:nvSpPr>
              <p:spPr bwMode="auto">
                <a:xfrm>
                  <a:off x="7524"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3" name="Line 142"/>
                <p:cNvSpPr>
                  <a:spLocks noChangeShapeType="1"/>
                </p:cNvSpPr>
                <p:nvPr/>
              </p:nvSpPr>
              <p:spPr bwMode="auto">
                <a:xfrm>
                  <a:off x="754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4" name="Line 143"/>
                <p:cNvSpPr>
                  <a:spLocks noChangeShapeType="1"/>
                </p:cNvSpPr>
                <p:nvPr/>
              </p:nvSpPr>
              <p:spPr bwMode="auto">
                <a:xfrm>
                  <a:off x="7530"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5" name="Line 144"/>
                <p:cNvSpPr>
                  <a:spLocks noChangeShapeType="1"/>
                </p:cNvSpPr>
                <p:nvPr/>
              </p:nvSpPr>
              <p:spPr bwMode="auto">
                <a:xfrm>
                  <a:off x="755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6" name="Line 145"/>
                <p:cNvSpPr>
                  <a:spLocks noChangeShapeType="1"/>
                </p:cNvSpPr>
                <p:nvPr/>
              </p:nvSpPr>
              <p:spPr bwMode="auto">
                <a:xfrm>
                  <a:off x="7536" y="1299"/>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7" name="Line 146"/>
                <p:cNvSpPr>
                  <a:spLocks noChangeShapeType="1"/>
                </p:cNvSpPr>
                <p:nvPr/>
              </p:nvSpPr>
              <p:spPr bwMode="auto">
                <a:xfrm>
                  <a:off x="7558"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8" name="Line 147"/>
                <p:cNvSpPr>
                  <a:spLocks noChangeShapeType="1"/>
                </p:cNvSpPr>
                <p:nvPr/>
              </p:nvSpPr>
              <p:spPr bwMode="auto">
                <a:xfrm>
                  <a:off x="7544"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9" name="Line 148"/>
                <p:cNvSpPr>
                  <a:spLocks noChangeShapeType="1"/>
                </p:cNvSpPr>
                <p:nvPr/>
              </p:nvSpPr>
              <p:spPr bwMode="auto">
                <a:xfrm>
                  <a:off x="756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0" name="Line 149"/>
                <p:cNvSpPr>
                  <a:spLocks noChangeShapeType="1"/>
                </p:cNvSpPr>
                <p:nvPr/>
              </p:nvSpPr>
              <p:spPr bwMode="auto">
                <a:xfrm>
                  <a:off x="7550"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1" name="Line 150"/>
                <p:cNvSpPr>
                  <a:spLocks noChangeShapeType="1"/>
                </p:cNvSpPr>
                <p:nvPr/>
              </p:nvSpPr>
              <p:spPr bwMode="auto">
                <a:xfrm>
                  <a:off x="757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2" name="Line 151"/>
                <p:cNvSpPr>
                  <a:spLocks noChangeShapeType="1"/>
                </p:cNvSpPr>
                <p:nvPr/>
              </p:nvSpPr>
              <p:spPr bwMode="auto">
                <a:xfrm>
                  <a:off x="755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3" name="Line 152"/>
                <p:cNvSpPr>
                  <a:spLocks noChangeShapeType="1"/>
                </p:cNvSpPr>
                <p:nvPr/>
              </p:nvSpPr>
              <p:spPr bwMode="auto">
                <a:xfrm>
                  <a:off x="7578"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4" name="Line 153"/>
                <p:cNvSpPr>
                  <a:spLocks noChangeShapeType="1"/>
                </p:cNvSpPr>
                <p:nvPr/>
              </p:nvSpPr>
              <p:spPr bwMode="auto">
                <a:xfrm>
                  <a:off x="7564"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5" name="Line 154"/>
                <p:cNvSpPr>
                  <a:spLocks noChangeShapeType="1"/>
                </p:cNvSpPr>
                <p:nvPr/>
              </p:nvSpPr>
              <p:spPr bwMode="auto">
                <a:xfrm>
                  <a:off x="7584"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6" name="Line 155"/>
                <p:cNvSpPr>
                  <a:spLocks noChangeShapeType="1"/>
                </p:cNvSpPr>
                <p:nvPr/>
              </p:nvSpPr>
              <p:spPr bwMode="auto">
                <a:xfrm>
                  <a:off x="7570"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7" name="Line 156"/>
                <p:cNvSpPr>
                  <a:spLocks noChangeShapeType="1"/>
                </p:cNvSpPr>
                <p:nvPr/>
              </p:nvSpPr>
              <p:spPr bwMode="auto">
                <a:xfrm>
                  <a:off x="7592"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8" name="Line 157"/>
                <p:cNvSpPr>
                  <a:spLocks noChangeShapeType="1"/>
                </p:cNvSpPr>
                <p:nvPr/>
              </p:nvSpPr>
              <p:spPr bwMode="auto">
                <a:xfrm>
                  <a:off x="757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9" name="Line 158"/>
                <p:cNvSpPr>
                  <a:spLocks noChangeShapeType="1"/>
                </p:cNvSpPr>
                <p:nvPr/>
              </p:nvSpPr>
              <p:spPr bwMode="auto">
                <a:xfrm>
                  <a:off x="7604"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0" name="Line 159"/>
                <p:cNvSpPr>
                  <a:spLocks noChangeShapeType="1"/>
                </p:cNvSpPr>
                <p:nvPr/>
              </p:nvSpPr>
              <p:spPr bwMode="auto">
                <a:xfrm>
                  <a:off x="7588"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1" name="Line 160"/>
                <p:cNvSpPr>
                  <a:spLocks noChangeShapeType="1"/>
                </p:cNvSpPr>
                <p:nvPr/>
              </p:nvSpPr>
              <p:spPr bwMode="auto">
                <a:xfrm>
                  <a:off x="7610"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2" name="Line 161"/>
                <p:cNvSpPr>
                  <a:spLocks noChangeShapeType="1"/>
                </p:cNvSpPr>
                <p:nvPr/>
              </p:nvSpPr>
              <p:spPr bwMode="auto">
                <a:xfrm>
                  <a:off x="759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3" name="Line 162"/>
                <p:cNvSpPr>
                  <a:spLocks noChangeShapeType="1"/>
                </p:cNvSpPr>
                <p:nvPr/>
              </p:nvSpPr>
              <p:spPr bwMode="auto">
                <a:xfrm>
                  <a:off x="761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4" name="Line 163"/>
                <p:cNvSpPr>
                  <a:spLocks noChangeShapeType="1"/>
                </p:cNvSpPr>
                <p:nvPr/>
              </p:nvSpPr>
              <p:spPr bwMode="auto">
                <a:xfrm>
                  <a:off x="7602"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5" name="Line 164"/>
                <p:cNvSpPr>
                  <a:spLocks noChangeShapeType="1"/>
                </p:cNvSpPr>
                <p:nvPr/>
              </p:nvSpPr>
              <p:spPr bwMode="auto">
                <a:xfrm>
                  <a:off x="7624"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6" name="Line 165"/>
                <p:cNvSpPr>
                  <a:spLocks noChangeShapeType="1"/>
                </p:cNvSpPr>
                <p:nvPr/>
              </p:nvSpPr>
              <p:spPr bwMode="auto">
                <a:xfrm>
                  <a:off x="7608"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7" name="Line 166"/>
                <p:cNvSpPr>
                  <a:spLocks noChangeShapeType="1"/>
                </p:cNvSpPr>
                <p:nvPr/>
              </p:nvSpPr>
              <p:spPr bwMode="auto">
                <a:xfrm>
                  <a:off x="7630"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8" name="Line 167"/>
                <p:cNvSpPr>
                  <a:spLocks noChangeShapeType="1"/>
                </p:cNvSpPr>
                <p:nvPr/>
              </p:nvSpPr>
              <p:spPr bwMode="auto">
                <a:xfrm>
                  <a:off x="7616"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9" name="Line 168"/>
                <p:cNvSpPr>
                  <a:spLocks noChangeShapeType="1"/>
                </p:cNvSpPr>
                <p:nvPr/>
              </p:nvSpPr>
              <p:spPr bwMode="auto">
                <a:xfrm>
                  <a:off x="7636" y="128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0" name="Line 169"/>
                <p:cNvSpPr>
                  <a:spLocks noChangeShapeType="1"/>
                </p:cNvSpPr>
                <p:nvPr/>
              </p:nvSpPr>
              <p:spPr bwMode="auto">
                <a:xfrm>
                  <a:off x="7622" y="129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1" name="Line 170"/>
                <p:cNvSpPr>
                  <a:spLocks noChangeShapeType="1"/>
                </p:cNvSpPr>
                <p:nvPr/>
              </p:nvSpPr>
              <p:spPr bwMode="auto">
                <a:xfrm>
                  <a:off x="7640"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2" name="Line 171"/>
                <p:cNvSpPr>
                  <a:spLocks noChangeShapeType="1"/>
                </p:cNvSpPr>
                <p:nvPr/>
              </p:nvSpPr>
              <p:spPr bwMode="auto">
                <a:xfrm>
                  <a:off x="7626"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3" name="Line 172"/>
                <p:cNvSpPr>
                  <a:spLocks noChangeShapeType="1"/>
                </p:cNvSpPr>
                <p:nvPr/>
              </p:nvSpPr>
              <p:spPr bwMode="auto">
                <a:xfrm>
                  <a:off x="7668"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4" name="Line 173"/>
                <p:cNvSpPr>
                  <a:spLocks noChangeShapeType="1"/>
                </p:cNvSpPr>
                <p:nvPr/>
              </p:nvSpPr>
              <p:spPr bwMode="auto">
                <a:xfrm>
                  <a:off x="7654"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5" name="Line 174"/>
                <p:cNvSpPr>
                  <a:spLocks noChangeShapeType="1"/>
                </p:cNvSpPr>
                <p:nvPr/>
              </p:nvSpPr>
              <p:spPr bwMode="auto">
                <a:xfrm>
                  <a:off x="7688"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6" name="Line 175"/>
                <p:cNvSpPr>
                  <a:spLocks noChangeShapeType="1"/>
                </p:cNvSpPr>
                <p:nvPr/>
              </p:nvSpPr>
              <p:spPr bwMode="auto">
                <a:xfrm>
                  <a:off x="7674"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7" name="Line 176"/>
                <p:cNvSpPr>
                  <a:spLocks noChangeShapeType="1"/>
                </p:cNvSpPr>
                <p:nvPr/>
              </p:nvSpPr>
              <p:spPr bwMode="auto">
                <a:xfrm>
                  <a:off x="7694"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8" name="Line 177"/>
                <p:cNvSpPr>
                  <a:spLocks noChangeShapeType="1"/>
                </p:cNvSpPr>
                <p:nvPr/>
              </p:nvSpPr>
              <p:spPr bwMode="auto">
                <a:xfrm>
                  <a:off x="7680"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9" name="Line 178"/>
                <p:cNvSpPr>
                  <a:spLocks noChangeShapeType="1"/>
                </p:cNvSpPr>
                <p:nvPr/>
              </p:nvSpPr>
              <p:spPr bwMode="auto">
                <a:xfrm>
                  <a:off x="7700"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0" name="Line 179"/>
                <p:cNvSpPr>
                  <a:spLocks noChangeShapeType="1"/>
                </p:cNvSpPr>
                <p:nvPr/>
              </p:nvSpPr>
              <p:spPr bwMode="auto">
                <a:xfrm>
                  <a:off x="7684"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1" name="Line 180"/>
                <p:cNvSpPr>
                  <a:spLocks noChangeShapeType="1"/>
                </p:cNvSpPr>
                <p:nvPr/>
              </p:nvSpPr>
              <p:spPr bwMode="auto">
                <a:xfrm>
                  <a:off x="7704" y="1293"/>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2" name="Line 181"/>
                <p:cNvSpPr>
                  <a:spLocks noChangeShapeType="1"/>
                </p:cNvSpPr>
                <p:nvPr/>
              </p:nvSpPr>
              <p:spPr bwMode="auto">
                <a:xfrm>
                  <a:off x="7688" y="1309"/>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3" name="Line 182"/>
                <p:cNvSpPr>
                  <a:spLocks noChangeShapeType="1"/>
                </p:cNvSpPr>
                <p:nvPr/>
              </p:nvSpPr>
              <p:spPr bwMode="auto">
                <a:xfrm>
                  <a:off x="770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4" name="Line 183"/>
                <p:cNvSpPr>
                  <a:spLocks noChangeShapeType="1"/>
                </p:cNvSpPr>
                <p:nvPr/>
              </p:nvSpPr>
              <p:spPr bwMode="auto">
                <a:xfrm>
                  <a:off x="7692"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5" name="Line 184"/>
                <p:cNvSpPr>
                  <a:spLocks noChangeShapeType="1"/>
                </p:cNvSpPr>
                <p:nvPr/>
              </p:nvSpPr>
              <p:spPr bwMode="auto">
                <a:xfrm>
                  <a:off x="7714"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6" name="Line 185"/>
                <p:cNvSpPr>
                  <a:spLocks noChangeShapeType="1"/>
                </p:cNvSpPr>
                <p:nvPr/>
              </p:nvSpPr>
              <p:spPr bwMode="auto">
                <a:xfrm>
                  <a:off x="7700"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7" name="Line 186"/>
                <p:cNvSpPr>
                  <a:spLocks noChangeShapeType="1"/>
                </p:cNvSpPr>
                <p:nvPr/>
              </p:nvSpPr>
              <p:spPr bwMode="auto">
                <a:xfrm>
                  <a:off x="7722"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8" name="Line 187"/>
                <p:cNvSpPr>
                  <a:spLocks noChangeShapeType="1"/>
                </p:cNvSpPr>
                <p:nvPr/>
              </p:nvSpPr>
              <p:spPr bwMode="auto">
                <a:xfrm>
                  <a:off x="7706"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9" name="Line 188"/>
                <p:cNvSpPr>
                  <a:spLocks noChangeShapeType="1"/>
                </p:cNvSpPr>
                <p:nvPr/>
              </p:nvSpPr>
              <p:spPr bwMode="auto">
                <a:xfrm>
                  <a:off x="772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0" name="Line 189"/>
                <p:cNvSpPr>
                  <a:spLocks noChangeShapeType="1"/>
                </p:cNvSpPr>
                <p:nvPr/>
              </p:nvSpPr>
              <p:spPr bwMode="auto">
                <a:xfrm>
                  <a:off x="7712" y="1321"/>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1" name="Line 190"/>
                <p:cNvSpPr>
                  <a:spLocks noChangeShapeType="1"/>
                </p:cNvSpPr>
                <p:nvPr/>
              </p:nvSpPr>
              <p:spPr bwMode="auto">
                <a:xfrm>
                  <a:off x="7734"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2" name="Line 191"/>
                <p:cNvSpPr>
                  <a:spLocks noChangeShapeType="1"/>
                </p:cNvSpPr>
                <p:nvPr/>
              </p:nvSpPr>
              <p:spPr bwMode="auto">
                <a:xfrm>
                  <a:off x="7720"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3" name="Line 192"/>
                <p:cNvSpPr>
                  <a:spLocks noChangeShapeType="1"/>
                </p:cNvSpPr>
                <p:nvPr/>
              </p:nvSpPr>
              <p:spPr bwMode="auto">
                <a:xfrm>
                  <a:off x="7742"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4" name="Line 193"/>
                <p:cNvSpPr>
                  <a:spLocks noChangeShapeType="1"/>
                </p:cNvSpPr>
                <p:nvPr/>
              </p:nvSpPr>
              <p:spPr bwMode="auto">
                <a:xfrm>
                  <a:off x="7726"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5" name="Line 194"/>
                <p:cNvSpPr>
                  <a:spLocks noChangeShapeType="1"/>
                </p:cNvSpPr>
                <p:nvPr/>
              </p:nvSpPr>
              <p:spPr bwMode="auto">
                <a:xfrm>
                  <a:off x="774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6" name="Line 195"/>
                <p:cNvSpPr>
                  <a:spLocks noChangeShapeType="1"/>
                </p:cNvSpPr>
                <p:nvPr/>
              </p:nvSpPr>
              <p:spPr bwMode="auto">
                <a:xfrm>
                  <a:off x="7734"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7" name="Line 196"/>
                <p:cNvSpPr>
                  <a:spLocks noChangeShapeType="1"/>
                </p:cNvSpPr>
                <p:nvPr/>
              </p:nvSpPr>
              <p:spPr bwMode="auto">
                <a:xfrm>
                  <a:off x="7756"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8" name="Line 197"/>
                <p:cNvSpPr>
                  <a:spLocks noChangeShapeType="1"/>
                </p:cNvSpPr>
                <p:nvPr/>
              </p:nvSpPr>
              <p:spPr bwMode="auto">
                <a:xfrm>
                  <a:off x="7740"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9" name="Line 198"/>
                <p:cNvSpPr>
                  <a:spLocks noChangeShapeType="1"/>
                </p:cNvSpPr>
                <p:nvPr/>
              </p:nvSpPr>
              <p:spPr bwMode="auto">
                <a:xfrm>
                  <a:off x="7762"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0" name="Line 199"/>
                <p:cNvSpPr>
                  <a:spLocks noChangeShapeType="1"/>
                </p:cNvSpPr>
                <p:nvPr/>
              </p:nvSpPr>
              <p:spPr bwMode="auto">
                <a:xfrm>
                  <a:off x="7746" y="1321"/>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1" name="Line 200"/>
                <p:cNvSpPr>
                  <a:spLocks noChangeShapeType="1"/>
                </p:cNvSpPr>
                <p:nvPr/>
              </p:nvSpPr>
              <p:spPr bwMode="auto">
                <a:xfrm>
                  <a:off x="7768" y="1307"/>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2" name="Line 201"/>
                <p:cNvSpPr>
                  <a:spLocks noChangeShapeType="1"/>
                </p:cNvSpPr>
                <p:nvPr/>
              </p:nvSpPr>
              <p:spPr bwMode="auto">
                <a:xfrm>
                  <a:off x="7754" y="132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3" name="Line 202"/>
                <p:cNvSpPr>
                  <a:spLocks noChangeShapeType="1"/>
                </p:cNvSpPr>
                <p:nvPr/>
              </p:nvSpPr>
              <p:spPr bwMode="auto">
                <a:xfrm>
                  <a:off x="7784" y="131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4" name="Line 203"/>
                <p:cNvSpPr>
                  <a:spLocks noChangeShapeType="1"/>
                </p:cNvSpPr>
                <p:nvPr/>
              </p:nvSpPr>
              <p:spPr bwMode="auto">
                <a:xfrm>
                  <a:off x="7770" y="1331"/>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5" name="Line 204"/>
                <p:cNvSpPr>
                  <a:spLocks noChangeShapeType="1"/>
                </p:cNvSpPr>
                <p:nvPr/>
              </p:nvSpPr>
              <p:spPr bwMode="auto">
                <a:xfrm>
                  <a:off x="7796" y="1315"/>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23" name="Line 206"/>
              <p:cNvSpPr>
                <a:spLocks noChangeShapeType="1"/>
              </p:cNvSpPr>
              <p:nvPr/>
            </p:nvSpPr>
            <p:spPr bwMode="auto">
              <a:xfrm>
                <a:off x="1235392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207"/>
              <p:cNvSpPr>
                <a:spLocks noChangeShapeType="1"/>
              </p:cNvSpPr>
              <p:nvPr/>
            </p:nvSpPr>
            <p:spPr bwMode="auto">
              <a:xfrm>
                <a:off x="123856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208"/>
              <p:cNvSpPr>
                <a:spLocks noChangeShapeType="1"/>
              </p:cNvSpPr>
              <p:nvPr/>
            </p:nvSpPr>
            <p:spPr bwMode="auto">
              <a:xfrm>
                <a:off x="123602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209"/>
              <p:cNvSpPr>
                <a:spLocks noChangeShapeType="1"/>
              </p:cNvSpPr>
              <p:nvPr/>
            </p:nvSpPr>
            <p:spPr bwMode="auto">
              <a:xfrm>
                <a:off x="124142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210"/>
              <p:cNvSpPr>
                <a:spLocks noChangeShapeType="1"/>
              </p:cNvSpPr>
              <p:nvPr/>
            </p:nvSpPr>
            <p:spPr bwMode="auto">
              <a:xfrm>
                <a:off x="1238885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11"/>
              <p:cNvSpPr>
                <a:spLocks noChangeShapeType="1"/>
              </p:cNvSpPr>
              <p:nvPr/>
            </p:nvSpPr>
            <p:spPr bwMode="auto">
              <a:xfrm>
                <a:off x="1242060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212"/>
              <p:cNvSpPr>
                <a:spLocks noChangeShapeType="1"/>
              </p:cNvSpPr>
              <p:nvPr/>
            </p:nvSpPr>
            <p:spPr bwMode="auto">
              <a:xfrm>
                <a:off x="123983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213"/>
              <p:cNvSpPr>
                <a:spLocks noChangeShapeType="1"/>
              </p:cNvSpPr>
              <p:nvPr/>
            </p:nvSpPr>
            <p:spPr bwMode="auto">
              <a:xfrm>
                <a:off x="124269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214"/>
              <p:cNvSpPr>
                <a:spLocks noChangeShapeType="1"/>
              </p:cNvSpPr>
              <p:nvPr/>
            </p:nvSpPr>
            <p:spPr bwMode="auto">
              <a:xfrm>
                <a:off x="1240155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215"/>
              <p:cNvSpPr>
                <a:spLocks noChangeShapeType="1"/>
              </p:cNvSpPr>
              <p:nvPr/>
            </p:nvSpPr>
            <p:spPr bwMode="auto">
              <a:xfrm>
                <a:off x="1245552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216"/>
              <p:cNvSpPr>
                <a:spLocks noChangeShapeType="1"/>
              </p:cNvSpPr>
              <p:nvPr/>
            </p:nvSpPr>
            <p:spPr bwMode="auto">
              <a:xfrm>
                <a:off x="12430125" y="2112963"/>
                <a:ext cx="5080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217"/>
              <p:cNvSpPr>
                <a:spLocks noChangeShapeType="1"/>
              </p:cNvSpPr>
              <p:nvPr/>
            </p:nvSpPr>
            <p:spPr bwMode="auto">
              <a:xfrm>
                <a:off x="124745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218"/>
              <p:cNvSpPr>
                <a:spLocks noChangeShapeType="1"/>
              </p:cNvSpPr>
              <p:nvPr/>
            </p:nvSpPr>
            <p:spPr bwMode="auto">
              <a:xfrm>
                <a:off x="124491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Line 219"/>
              <p:cNvSpPr>
                <a:spLocks noChangeShapeType="1"/>
              </p:cNvSpPr>
              <p:nvPr/>
            </p:nvSpPr>
            <p:spPr bwMode="auto">
              <a:xfrm>
                <a:off x="124904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220"/>
              <p:cNvSpPr>
                <a:spLocks noChangeShapeType="1"/>
              </p:cNvSpPr>
              <p:nvPr/>
            </p:nvSpPr>
            <p:spPr bwMode="auto">
              <a:xfrm>
                <a:off x="1246822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221"/>
              <p:cNvSpPr>
                <a:spLocks noChangeShapeType="1"/>
              </p:cNvSpPr>
              <p:nvPr/>
            </p:nvSpPr>
            <p:spPr bwMode="auto">
              <a:xfrm>
                <a:off x="1249680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222"/>
              <p:cNvSpPr>
                <a:spLocks noChangeShapeType="1"/>
              </p:cNvSpPr>
              <p:nvPr/>
            </p:nvSpPr>
            <p:spPr bwMode="auto">
              <a:xfrm>
                <a:off x="12471400" y="2112963"/>
                <a:ext cx="5080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223"/>
              <p:cNvSpPr>
                <a:spLocks noChangeShapeType="1"/>
              </p:cNvSpPr>
              <p:nvPr/>
            </p:nvSpPr>
            <p:spPr bwMode="auto">
              <a:xfrm>
                <a:off x="124999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224"/>
              <p:cNvSpPr>
                <a:spLocks noChangeShapeType="1"/>
              </p:cNvSpPr>
              <p:nvPr/>
            </p:nvSpPr>
            <p:spPr bwMode="auto">
              <a:xfrm>
                <a:off x="1247775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225"/>
              <p:cNvSpPr>
                <a:spLocks noChangeShapeType="1"/>
              </p:cNvSpPr>
              <p:nvPr/>
            </p:nvSpPr>
            <p:spPr bwMode="auto">
              <a:xfrm>
                <a:off x="125507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226"/>
              <p:cNvSpPr>
                <a:spLocks noChangeShapeType="1"/>
              </p:cNvSpPr>
              <p:nvPr/>
            </p:nvSpPr>
            <p:spPr bwMode="auto">
              <a:xfrm>
                <a:off x="125253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227"/>
              <p:cNvSpPr>
                <a:spLocks noChangeShapeType="1"/>
              </p:cNvSpPr>
              <p:nvPr/>
            </p:nvSpPr>
            <p:spPr bwMode="auto">
              <a:xfrm>
                <a:off x="1255712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228"/>
              <p:cNvSpPr>
                <a:spLocks noChangeShapeType="1"/>
              </p:cNvSpPr>
              <p:nvPr/>
            </p:nvSpPr>
            <p:spPr bwMode="auto">
              <a:xfrm>
                <a:off x="1253490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229"/>
              <p:cNvSpPr>
                <a:spLocks noChangeShapeType="1"/>
              </p:cNvSpPr>
              <p:nvPr/>
            </p:nvSpPr>
            <p:spPr bwMode="auto">
              <a:xfrm>
                <a:off x="1256665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230"/>
              <p:cNvSpPr>
                <a:spLocks noChangeShapeType="1"/>
              </p:cNvSpPr>
              <p:nvPr/>
            </p:nvSpPr>
            <p:spPr bwMode="auto">
              <a:xfrm>
                <a:off x="1254442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231"/>
              <p:cNvSpPr>
                <a:spLocks noChangeShapeType="1"/>
              </p:cNvSpPr>
              <p:nvPr/>
            </p:nvSpPr>
            <p:spPr bwMode="auto">
              <a:xfrm>
                <a:off x="125761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232"/>
              <p:cNvSpPr>
                <a:spLocks noChangeShapeType="1"/>
              </p:cNvSpPr>
              <p:nvPr/>
            </p:nvSpPr>
            <p:spPr bwMode="auto">
              <a:xfrm>
                <a:off x="125507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233"/>
              <p:cNvSpPr>
                <a:spLocks noChangeShapeType="1"/>
              </p:cNvSpPr>
              <p:nvPr/>
            </p:nvSpPr>
            <p:spPr bwMode="auto">
              <a:xfrm>
                <a:off x="1264602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234"/>
              <p:cNvSpPr>
                <a:spLocks noChangeShapeType="1"/>
              </p:cNvSpPr>
              <p:nvPr/>
            </p:nvSpPr>
            <p:spPr bwMode="auto">
              <a:xfrm>
                <a:off x="1262380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235"/>
              <p:cNvSpPr>
                <a:spLocks noChangeShapeType="1"/>
              </p:cNvSpPr>
              <p:nvPr/>
            </p:nvSpPr>
            <p:spPr bwMode="auto">
              <a:xfrm>
                <a:off x="126904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236"/>
              <p:cNvSpPr>
                <a:spLocks noChangeShapeType="1"/>
              </p:cNvSpPr>
              <p:nvPr/>
            </p:nvSpPr>
            <p:spPr bwMode="auto">
              <a:xfrm>
                <a:off x="126650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237"/>
              <p:cNvSpPr>
                <a:spLocks noChangeShapeType="1"/>
              </p:cNvSpPr>
              <p:nvPr/>
            </p:nvSpPr>
            <p:spPr bwMode="auto">
              <a:xfrm>
                <a:off x="12779375"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238"/>
              <p:cNvSpPr>
                <a:spLocks noChangeShapeType="1"/>
              </p:cNvSpPr>
              <p:nvPr/>
            </p:nvSpPr>
            <p:spPr bwMode="auto">
              <a:xfrm>
                <a:off x="12753975"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239"/>
              <p:cNvSpPr>
                <a:spLocks noChangeShapeType="1"/>
              </p:cNvSpPr>
              <p:nvPr/>
            </p:nvSpPr>
            <p:spPr bwMode="auto">
              <a:xfrm>
                <a:off x="12814300" y="2087563"/>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240"/>
              <p:cNvSpPr>
                <a:spLocks noChangeShapeType="1"/>
              </p:cNvSpPr>
              <p:nvPr/>
            </p:nvSpPr>
            <p:spPr bwMode="auto">
              <a:xfrm>
                <a:off x="12788900" y="21129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241"/>
              <p:cNvSpPr>
                <a:spLocks noChangeShapeType="1"/>
              </p:cNvSpPr>
              <p:nvPr/>
            </p:nvSpPr>
            <p:spPr bwMode="auto">
              <a:xfrm>
                <a:off x="10229850" y="1925638"/>
                <a:ext cx="0" cy="47625"/>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242"/>
              <p:cNvSpPr>
                <a:spLocks noChangeShapeType="1"/>
              </p:cNvSpPr>
              <p:nvPr/>
            </p:nvSpPr>
            <p:spPr bwMode="auto">
              <a:xfrm>
                <a:off x="10207625" y="1947863"/>
                <a:ext cx="47625"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243"/>
              <p:cNvSpPr>
                <a:spLocks noChangeShapeType="1"/>
              </p:cNvSpPr>
              <p:nvPr/>
            </p:nvSpPr>
            <p:spPr bwMode="auto">
              <a:xfrm>
                <a:off x="9677400" y="2090738"/>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Freeform 244"/>
              <p:cNvSpPr>
                <a:spLocks/>
              </p:cNvSpPr>
              <p:nvPr/>
            </p:nvSpPr>
            <p:spPr bwMode="auto">
              <a:xfrm>
                <a:off x="9839325" y="1951038"/>
                <a:ext cx="2997200" cy="158750"/>
              </a:xfrm>
              <a:custGeom>
                <a:avLst/>
                <a:gdLst>
                  <a:gd name="T0" fmla="*/ 0 w 1888"/>
                  <a:gd name="T1" fmla="*/ 0 h 100"/>
                  <a:gd name="T2" fmla="*/ 204 w 1888"/>
                  <a:gd name="T3" fmla="*/ 0 h 100"/>
                  <a:gd name="T4" fmla="*/ 312 w 1888"/>
                  <a:gd name="T5" fmla="*/ 0 h 100"/>
                  <a:gd name="T6" fmla="*/ 312 w 1888"/>
                  <a:gd name="T7" fmla="*/ 8 h 100"/>
                  <a:gd name="T8" fmla="*/ 438 w 1888"/>
                  <a:gd name="T9" fmla="*/ 8 h 100"/>
                  <a:gd name="T10" fmla="*/ 438 w 1888"/>
                  <a:gd name="T11" fmla="*/ 14 h 100"/>
                  <a:gd name="T12" fmla="*/ 634 w 1888"/>
                  <a:gd name="T13" fmla="*/ 14 h 100"/>
                  <a:gd name="T14" fmla="*/ 630 w 1888"/>
                  <a:gd name="T15" fmla="*/ 18 h 100"/>
                  <a:gd name="T16" fmla="*/ 740 w 1888"/>
                  <a:gd name="T17" fmla="*/ 18 h 100"/>
                  <a:gd name="T18" fmla="*/ 740 w 1888"/>
                  <a:gd name="T19" fmla="*/ 26 h 100"/>
                  <a:gd name="T20" fmla="*/ 778 w 1888"/>
                  <a:gd name="T21" fmla="*/ 26 h 100"/>
                  <a:gd name="T22" fmla="*/ 778 w 1888"/>
                  <a:gd name="T23" fmla="*/ 32 h 100"/>
                  <a:gd name="T24" fmla="*/ 858 w 1888"/>
                  <a:gd name="T25" fmla="*/ 32 h 100"/>
                  <a:gd name="T26" fmla="*/ 858 w 1888"/>
                  <a:gd name="T27" fmla="*/ 38 h 100"/>
                  <a:gd name="T28" fmla="*/ 1068 w 1888"/>
                  <a:gd name="T29" fmla="*/ 38 h 100"/>
                  <a:gd name="T30" fmla="*/ 1068 w 1888"/>
                  <a:gd name="T31" fmla="*/ 48 h 100"/>
                  <a:gd name="T32" fmla="*/ 1108 w 1888"/>
                  <a:gd name="T33" fmla="*/ 48 h 100"/>
                  <a:gd name="T34" fmla="*/ 1108 w 1888"/>
                  <a:gd name="T35" fmla="*/ 52 h 100"/>
                  <a:gd name="T36" fmla="*/ 1238 w 1888"/>
                  <a:gd name="T37" fmla="*/ 52 h 100"/>
                  <a:gd name="T38" fmla="*/ 1238 w 1888"/>
                  <a:gd name="T39" fmla="*/ 58 h 100"/>
                  <a:gd name="T40" fmla="*/ 1326 w 1888"/>
                  <a:gd name="T41" fmla="*/ 58 h 100"/>
                  <a:gd name="T42" fmla="*/ 1326 w 1888"/>
                  <a:gd name="T43" fmla="*/ 72 h 100"/>
                  <a:gd name="T44" fmla="*/ 1448 w 1888"/>
                  <a:gd name="T45" fmla="*/ 72 h 100"/>
                  <a:gd name="T46" fmla="*/ 1448 w 1888"/>
                  <a:gd name="T47" fmla="*/ 80 h 100"/>
                  <a:gd name="T48" fmla="*/ 1506 w 1888"/>
                  <a:gd name="T49" fmla="*/ 80 h 100"/>
                  <a:gd name="T50" fmla="*/ 1506 w 1888"/>
                  <a:gd name="T51" fmla="*/ 92 h 100"/>
                  <a:gd name="T52" fmla="*/ 1570 w 1888"/>
                  <a:gd name="T53" fmla="*/ 92 h 100"/>
                  <a:gd name="T54" fmla="*/ 1570 w 1888"/>
                  <a:gd name="T55" fmla="*/ 100 h 100"/>
                  <a:gd name="T56" fmla="*/ 1888 w 1888"/>
                  <a:gd name="T5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88" h="100">
                    <a:moveTo>
                      <a:pt x="0" y="0"/>
                    </a:moveTo>
                    <a:lnTo>
                      <a:pt x="204" y="0"/>
                    </a:lnTo>
                    <a:lnTo>
                      <a:pt x="312" y="0"/>
                    </a:lnTo>
                    <a:lnTo>
                      <a:pt x="312" y="8"/>
                    </a:lnTo>
                    <a:lnTo>
                      <a:pt x="438" y="8"/>
                    </a:lnTo>
                    <a:lnTo>
                      <a:pt x="438" y="14"/>
                    </a:lnTo>
                    <a:lnTo>
                      <a:pt x="634" y="14"/>
                    </a:lnTo>
                    <a:lnTo>
                      <a:pt x="630" y="18"/>
                    </a:lnTo>
                    <a:lnTo>
                      <a:pt x="740" y="18"/>
                    </a:lnTo>
                    <a:lnTo>
                      <a:pt x="740" y="26"/>
                    </a:lnTo>
                    <a:lnTo>
                      <a:pt x="778" y="26"/>
                    </a:lnTo>
                    <a:lnTo>
                      <a:pt x="778" y="32"/>
                    </a:lnTo>
                    <a:lnTo>
                      <a:pt x="858" y="32"/>
                    </a:lnTo>
                    <a:lnTo>
                      <a:pt x="858" y="38"/>
                    </a:lnTo>
                    <a:lnTo>
                      <a:pt x="1068" y="38"/>
                    </a:lnTo>
                    <a:lnTo>
                      <a:pt x="1068" y="48"/>
                    </a:lnTo>
                    <a:lnTo>
                      <a:pt x="1108" y="48"/>
                    </a:lnTo>
                    <a:lnTo>
                      <a:pt x="1108" y="52"/>
                    </a:lnTo>
                    <a:lnTo>
                      <a:pt x="1238" y="52"/>
                    </a:lnTo>
                    <a:lnTo>
                      <a:pt x="1238" y="58"/>
                    </a:lnTo>
                    <a:lnTo>
                      <a:pt x="1326" y="58"/>
                    </a:lnTo>
                    <a:lnTo>
                      <a:pt x="1326" y="72"/>
                    </a:lnTo>
                    <a:lnTo>
                      <a:pt x="1448" y="72"/>
                    </a:lnTo>
                    <a:lnTo>
                      <a:pt x="1448" y="80"/>
                    </a:lnTo>
                    <a:lnTo>
                      <a:pt x="1506" y="80"/>
                    </a:lnTo>
                    <a:lnTo>
                      <a:pt x="1506" y="92"/>
                    </a:lnTo>
                    <a:lnTo>
                      <a:pt x="1570" y="92"/>
                    </a:lnTo>
                    <a:lnTo>
                      <a:pt x="1570" y="100"/>
                    </a:lnTo>
                    <a:lnTo>
                      <a:pt x="1888" y="100"/>
                    </a:lnTo>
                  </a:path>
                </a:pathLst>
              </a:custGeom>
              <a:noFill/>
              <a:ln w="63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Freeform 246"/>
              <p:cNvSpPr>
                <a:spLocks/>
              </p:cNvSpPr>
              <p:nvPr/>
            </p:nvSpPr>
            <p:spPr bwMode="auto">
              <a:xfrm>
                <a:off x="9725025" y="1947863"/>
                <a:ext cx="3028950" cy="111125"/>
              </a:xfrm>
              <a:custGeom>
                <a:avLst/>
                <a:gdLst>
                  <a:gd name="T0" fmla="*/ 0 w 1908"/>
                  <a:gd name="T1" fmla="*/ 0 h 70"/>
                  <a:gd name="T2" fmla="*/ 246 w 1908"/>
                  <a:gd name="T3" fmla="*/ 0 h 70"/>
                  <a:gd name="T4" fmla="*/ 246 w 1908"/>
                  <a:gd name="T5" fmla="*/ 4 h 70"/>
                  <a:gd name="T6" fmla="*/ 384 w 1908"/>
                  <a:gd name="T7" fmla="*/ 4 h 70"/>
                  <a:gd name="T8" fmla="*/ 384 w 1908"/>
                  <a:gd name="T9" fmla="*/ 10 h 70"/>
                  <a:gd name="T10" fmla="*/ 478 w 1908"/>
                  <a:gd name="T11" fmla="*/ 10 h 70"/>
                  <a:gd name="T12" fmla="*/ 564 w 1908"/>
                  <a:gd name="T13" fmla="*/ 10 h 70"/>
                  <a:gd name="T14" fmla="*/ 564 w 1908"/>
                  <a:gd name="T15" fmla="*/ 16 h 70"/>
                  <a:gd name="T16" fmla="*/ 654 w 1908"/>
                  <a:gd name="T17" fmla="*/ 16 h 70"/>
                  <a:gd name="T18" fmla="*/ 654 w 1908"/>
                  <a:gd name="T19" fmla="*/ 20 h 70"/>
                  <a:gd name="T20" fmla="*/ 824 w 1908"/>
                  <a:gd name="T21" fmla="*/ 20 h 70"/>
                  <a:gd name="T22" fmla="*/ 824 w 1908"/>
                  <a:gd name="T23" fmla="*/ 26 h 70"/>
                  <a:gd name="T24" fmla="*/ 862 w 1908"/>
                  <a:gd name="T25" fmla="*/ 26 h 70"/>
                  <a:gd name="T26" fmla="*/ 862 w 1908"/>
                  <a:gd name="T27" fmla="*/ 32 h 70"/>
                  <a:gd name="T28" fmla="*/ 966 w 1908"/>
                  <a:gd name="T29" fmla="*/ 32 h 70"/>
                  <a:gd name="T30" fmla="*/ 966 w 1908"/>
                  <a:gd name="T31" fmla="*/ 38 h 70"/>
                  <a:gd name="T32" fmla="*/ 1022 w 1908"/>
                  <a:gd name="T33" fmla="*/ 38 h 70"/>
                  <a:gd name="T34" fmla="*/ 1022 w 1908"/>
                  <a:gd name="T35" fmla="*/ 44 h 70"/>
                  <a:gd name="T36" fmla="*/ 1136 w 1908"/>
                  <a:gd name="T37" fmla="*/ 44 h 70"/>
                  <a:gd name="T38" fmla="*/ 1136 w 1908"/>
                  <a:gd name="T39" fmla="*/ 48 h 70"/>
                  <a:gd name="T40" fmla="*/ 1216 w 1908"/>
                  <a:gd name="T41" fmla="*/ 48 h 70"/>
                  <a:gd name="T42" fmla="*/ 1216 w 1908"/>
                  <a:gd name="T43" fmla="*/ 54 h 70"/>
                  <a:gd name="T44" fmla="*/ 1326 w 1908"/>
                  <a:gd name="T45" fmla="*/ 54 h 70"/>
                  <a:gd name="T46" fmla="*/ 1326 w 1908"/>
                  <a:gd name="T47" fmla="*/ 66 h 70"/>
                  <a:gd name="T48" fmla="*/ 1586 w 1908"/>
                  <a:gd name="T49" fmla="*/ 66 h 70"/>
                  <a:gd name="T50" fmla="*/ 1586 w 1908"/>
                  <a:gd name="T51" fmla="*/ 70 h 70"/>
                  <a:gd name="T52" fmla="*/ 1908 w 1908"/>
                  <a:gd name="T5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08" h="70">
                    <a:moveTo>
                      <a:pt x="0" y="0"/>
                    </a:moveTo>
                    <a:lnTo>
                      <a:pt x="246" y="0"/>
                    </a:lnTo>
                    <a:lnTo>
                      <a:pt x="246" y="4"/>
                    </a:lnTo>
                    <a:lnTo>
                      <a:pt x="384" y="4"/>
                    </a:lnTo>
                    <a:lnTo>
                      <a:pt x="384" y="10"/>
                    </a:lnTo>
                    <a:lnTo>
                      <a:pt x="478" y="10"/>
                    </a:lnTo>
                    <a:lnTo>
                      <a:pt x="564" y="10"/>
                    </a:lnTo>
                    <a:lnTo>
                      <a:pt x="564" y="16"/>
                    </a:lnTo>
                    <a:lnTo>
                      <a:pt x="654" y="16"/>
                    </a:lnTo>
                    <a:lnTo>
                      <a:pt x="654" y="20"/>
                    </a:lnTo>
                    <a:lnTo>
                      <a:pt x="824" y="20"/>
                    </a:lnTo>
                    <a:lnTo>
                      <a:pt x="824" y="26"/>
                    </a:lnTo>
                    <a:lnTo>
                      <a:pt x="862" y="26"/>
                    </a:lnTo>
                    <a:lnTo>
                      <a:pt x="862" y="32"/>
                    </a:lnTo>
                    <a:lnTo>
                      <a:pt x="966" y="32"/>
                    </a:lnTo>
                    <a:lnTo>
                      <a:pt x="966" y="38"/>
                    </a:lnTo>
                    <a:lnTo>
                      <a:pt x="1022" y="38"/>
                    </a:lnTo>
                    <a:lnTo>
                      <a:pt x="1022" y="44"/>
                    </a:lnTo>
                    <a:lnTo>
                      <a:pt x="1136" y="44"/>
                    </a:lnTo>
                    <a:lnTo>
                      <a:pt x="1136" y="48"/>
                    </a:lnTo>
                    <a:lnTo>
                      <a:pt x="1216" y="48"/>
                    </a:lnTo>
                    <a:lnTo>
                      <a:pt x="1216" y="54"/>
                    </a:lnTo>
                    <a:lnTo>
                      <a:pt x="1326" y="54"/>
                    </a:lnTo>
                    <a:lnTo>
                      <a:pt x="1326" y="66"/>
                    </a:lnTo>
                    <a:lnTo>
                      <a:pt x="1586" y="66"/>
                    </a:lnTo>
                    <a:lnTo>
                      <a:pt x="1586" y="70"/>
                    </a:lnTo>
                    <a:lnTo>
                      <a:pt x="1908" y="70"/>
                    </a:lnTo>
                  </a:path>
                </a:pathLst>
              </a:custGeom>
              <a:noFill/>
              <a:ln w="63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248"/>
              <p:cNvSpPr>
                <a:spLocks noChangeShapeType="1"/>
              </p:cNvSpPr>
              <p:nvPr/>
            </p:nvSpPr>
            <p:spPr bwMode="auto">
              <a:xfrm>
                <a:off x="9747250" y="19256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249"/>
              <p:cNvSpPr>
                <a:spLocks noChangeShapeType="1"/>
              </p:cNvSpPr>
              <p:nvPr/>
            </p:nvSpPr>
            <p:spPr bwMode="auto">
              <a:xfrm>
                <a:off x="9725025" y="19510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250"/>
              <p:cNvSpPr>
                <a:spLocks noChangeShapeType="1"/>
              </p:cNvSpPr>
              <p:nvPr/>
            </p:nvSpPr>
            <p:spPr bwMode="auto">
              <a:xfrm>
                <a:off x="9775825" y="19256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251"/>
              <p:cNvSpPr>
                <a:spLocks noChangeShapeType="1"/>
              </p:cNvSpPr>
              <p:nvPr/>
            </p:nvSpPr>
            <p:spPr bwMode="auto">
              <a:xfrm>
                <a:off x="9750425" y="19510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252"/>
              <p:cNvSpPr>
                <a:spLocks noChangeShapeType="1"/>
              </p:cNvSpPr>
              <p:nvPr/>
            </p:nvSpPr>
            <p:spPr bwMode="auto">
              <a:xfrm>
                <a:off x="1048385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253"/>
              <p:cNvSpPr>
                <a:spLocks noChangeShapeType="1"/>
              </p:cNvSpPr>
              <p:nvPr/>
            </p:nvSpPr>
            <p:spPr bwMode="auto">
              <a:xfrm>
                <a:off x="10461625"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254"/>
              <p:cNvSpPr>
                <a:spLocks noChangeShapeType="1"/>
              </p:cNvSpPr>
              <p:nvPr/>
            </p:nvSpPr>
            <p:spPr bwMode="auto">
              <a:xfrm>
                <a:off x="1050925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255"/>
              <p:cNvSpPr>
                <a:spLocks noChangeShapeType="1"/>
              </p:cNvSpPr>
              <p:nvPr/>
            </p:nvSpPr>
            <p:spPr bwMode="auto">
              <a:xfrm>
                <a:off x="10487025"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256"/>
              <p:cNvSpPr>
                <a:spLocks noChangeShapeType="1"/>
              </p:cNvSpPr>
              <p:nvPr/>
            </p:nvSpPr>
            <p:spPr bwMode="auto">
              <a:xfrm>
                <a:off x="10531475"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257"/>
              <p:cNvSpPr>
                <a:spLocks noChangeShapeType="1"/>
              </p:cNvSpPr>
              <p:nvPr/>
            </p:nvSpPr>
            <p:spPr bwMode="auto">
              <a:xfrm>
                <a:off x="10506075" y="196373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Line 258"/>
              <p:cNvSpPr>
                <a:spLocks noChangeShapeType="1"/>
              </p:cNvSpPr>
              <p:nvPr/>
            </p:nvSpPr>
            <p:spPr bwMode="auto">
              <a:xfrm>
                <a:off x="105537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Line 259"/>
              <p:cNvSpPr>
                <a:spLocks noChangeShapeType="1"/>
              </p:cNvSpPr>
              <p:nvPr/>
            </p:nvSpPr>
            <p:spPr bwMode="auto">
              <a:xfrm>
                <a:off x="105283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Line 260"/>
              <p:cNvSpPr>
                <a:spLocks noChangeShapeType="1"/>
              </p:cNvSpPr>
              <p:nvPr/>
            </p:nvSpPr>
            <p:spPr bwMode="auto">
              <a:xfrm>
                <a:off x="105664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Line 261"/>
              <p:cNvSpPr>
                <a:spLocks noChangeShapeType="1"/>
              </p:cNvSpPr>
              <p:nvPr/>
            </p:nvSpPr>
            <p:spPr bwMode="auto">
              <a:xfrm>
                <a:off x="10541000" y="196373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Line 262"/>
              <p:cNvSpPr>
                <a:spLocks noChangeShapeType="1"/>
              </p:cNvSpPr>
              <p:nvPr/>
            </p:nvSpPr>
            <p:spPr bwMode="auto">
              <a:xfrm>
                <a:off x="105791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Line 263"/>
              <p:cNvSpPr>
                <a:spLocks noChangeShapeType="1"/>
              </p:cNvSpPr>
              <p:nvPr/>
            </p:nvSpPr>
            <p:spPr bwMode="auto">
              <a:xfrm>
                <a:off x="105537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Line 264"/>
              <p:cNvSpPr>
                <a:spLocks noChangeShapeType="1"/>
              </p:cNvSpPr>
              <p:nvPr/>
            </p:nvSpPr>
            <p:spPr bwMode="auto">
              <a:xfrm>
                <a:off x="10601325"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Line 265"/>
              <p:cNvSpPr>
                <a:spLocks noChangeShapeType="1"/>
              </p:cNvSpPr>
              <p:nvPr/>
            </p:nvSpPr>
            <p:spPr bwMode="auto">
              <a:xfrm>
                <a:off x="105791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Line 266"/>
              <p:cNvSpPr>
                <a:spLocks noChangeShapeType="1"/>
              </p:cNvSpPr>
              <p:nvPr/>
            </p:nvSpPr>
            <p:spPr bwMode="auto">
              <a:xfrm>
                <a:off x="10617200" y="1938338"/>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 name="Line 267"/>
              <p:cNvSpPr>
                <a:spLocks noChangeShapeType="1"/>
              </p:cNvSpPr>
              <p:nvPr/>
            </p:nvSpPr>
            <p:spPr bwMode="auto">
              <a:xfrm>
                <a:off x="10591800" y="19637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 name="Line 268"/>
              <p:cNvSpPr>
                <a:spLocks noChangeShapeType="1"/>
              </p:cNvSpPr>
              <p:nvPr/>
            </p:nvSpPr>
            <p:spPr bwMode="auto">
              <a:xfrm>
                <a:off x="10636250"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 name="Line 269"/>
              <p:cNvSpPr>
                <a:spLocks noChangeShapeType="1"/>
              </p:cNvSpPr>
              <p:nvPr/>
            </p:nvSpPr>
            <p:spPr bwMode="auto">
              <a:xfrm>
                <a:off x="10614025"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 name="Line 270"/>
              <p:cNvSpPr>
                <a:spLocks noChangeShapeType="1"/>
              </p:cNvSpPr>
              <p:nvPr/>
            </p:nvSpPr>
            <p:spPr bwMode="auto">
              <a:xfrm>
                <a:off x="106521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Line 271"/>
              <p:cNvSpPr>
                <a:spLocks noChangeShapeType="1"/>
              </p:cNvSpPr>
              <p:nvPr/>
            </p:nvSpPr>
            <p:spPr bwMode="auto">
              <a:xfrm>
                <a:off x="10629900"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 name="Line 272"/>
              <p:cNvSpPr>
                <a:spLocks noChangeShapeType="1"/>
              </p:cNvSpPr>
              <p:nvPr/>
            </p:nvSpPr>
            <p:spPr bwMode="auto">
              <a:xfrm>
                <a:off x="106775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 name="Line 273"/>
              <p:cNvSpPr>
                <a:spLocks noChangeShapeType="1"/>
              </p:cNvSpPr>
              <p:nvPr/>
            </p:nvSpPr>
            <p:spPr bwMode="auto">
              <a:xfrm>
                <a:off x="10652125"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 name="Line 274"/>
              <p:cNvSpPr>
                <a:spLocks noChangeShapeType="1"/>
              </p:cNvSpPr>
              <p:nvPr/>
            </p:nvSpPr>
            <p:spPr bwMode="auto">
              <a:xfrm>
                <a:off x="107029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 name="Line 275"/>
              <p:cNvSpPr>
                <a:spLocks noChangeShapeType="1"/>
              </p:cNvSpPr>
              <p:nvPr/>
            </p:nvSpPr>
            <p:spPr bwMode="auto">
              <a:xfrm>
                <a:off x="10677525" y="1973263"/>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 name="Line 276"/>
              <p:cNvSpPr>
                <a:spLocks noChangeShapeType="1"/>
              </p:cNvSpPr>
              <p:nvPr/>
            </p:nvSpPr>
            <p:spPr bwMode="auto">
              <a:xfrm>
                <a:off x="10725150"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 name="Line 277"/>
              <p:cNvSpPr>
                <a:spLocks noChangeShapeType="1"/>
              </p:cNvSpPr>
              <p:nvPr/>
            </p:nvSpPr>
            <p:spPr bwMode="auto">
              <a:xfrm>
                <a:off x="10702925"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 name="Line 278"/>
              <p:cNvSpPr>
                <a:spLocks noChangeShapeType="1"/>
              </p:cNvSpPr>
              <p:nvPr/>
            </p:nvSpPr>
            <p:spPr bwMode="auto">
              <a:xfrm>
                <a:off x="10741025" y="19478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 name="Line 279"/>
              <p:cNvSpPr>
                <a:spLocks noChangeShapeType="1"/>
              </p:cNvSpPr>
              <p:nvPr/>
            </p:nvSpPr>
            <p:spPr bwMode="auto">
              <a:xfrm>
                <a:off x="10718800" y="19732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 name="Line 280"/>
              <p:cNvSpPr>
                <a:spLocks noChangeShapeType="1"/>
              </p:cNvSpPr>
              <p:nvPr/>
            </p:nvSpPr>
            <p:spPr bwMode="auto">
              <a:xfrm>
                <a:off x="107569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 name="Line 281"/>
              <p:cNvSpPr>
                <a:spLocks noChangeShapeType="1"/>
              </p:cNvSpPr>
              <p:nvPr/>
            </p:nvSpPr>
            <p:spPr bwMode="auto">
              <a:xfrm>
                <a:off x="107346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 name="Line 282"/>
              <p:cNvSpPr>
                <a:spLocks noChangeShapeType="1"/>
              </p:cNvSpPr>
              <p:nvPr/>
            </p:nvSpPr>
            <p:spPr bwMode="auto">
              <a:xfrm>
                <a:off x="107696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 name="Line 283"/>
              <p:cNvSpPr>
                <a:spLocks noChangeShapeType="1"/>
              </p:cNvSpPr>
              <p:nvPr/>
            </p:nvSpPr>
            <p:spPr bwMode="auto">
              <a:xfrm>
                <a:off x="107442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 name="Line 284"/>
              <p:cNvSpPr>
                <a:spLocks noChangeShapeType="1"/>
              </p:cNvSpPr>
              <p:nvPr/>
            </p:nvSpPr>
            <p:spPr bwMode="auto">
              <a:xfrm>
                <a:off x="107791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 name="Line 285"/>
              <p:cNvSpPr>
                <a:spLocks noChangeShapeType="1"/>
              </p:cNvSpPr>
              <p:nvPr/>
            </p:nvSpPr>
            <p:spPr bwMode="auto">
              <a:xfrm>
                <a:off x="107569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 name="Line 286"/>
              <p:cNvSpPr>
                <a:spLocks noChangeShapeType="1"/>
              </p:cNvSpPr>
              <p:nvPr/>
            </p:nvSpPr>
            <p:spPr bwMode="auto">
              <a:xfrm>
                <a:off x="108013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 name="Line 287"/>
              <p:cNvSpPr>
                <a:spLocks noChangeShapeType="1"/>
              </p:cNvSpPr>
              <p:nvPr/>
            </p:nvSpPr>
            <p:spPr bwMode="auto">
              <a:xfrm>
                <a:off x="107759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 name="Line 288"/>
              <p:cNvSpPr>
                <a:spLocks noChangeShapeType="1"/>
              </p:cNvSpPr>
              <p:nvPr/>
            </p:nvSpPr>
            <p:spPr bwMode="auto">
              <a:xfrm>
                <a:off x="108108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Line 289"/>
              <p:cNvSpPr>
                <a:spLocks noChangeShapeType="1"/>
              </p:cNvSpPr>
              <p:nvPr/>
            </p:nvSpPr>
            <p:spPr bwMode="auto">
              <a:xfrm>
                <a:off x="107854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290"/>
              <p:cNvSpPr>
                <a:spLocks noChangeShapeType="1"/>
              </p:cNvSpPr>
              <p:nvPr/>
            </p:nvSpPr>
            <p:spPr bwMode="auto">
              <a:xfrm>
                <a:off x="108204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291"/>
              <p:cNvSpPr>
                <a:spLocks noChangeShapeType="1"/>
              </p:cNvSpPr>
              <p:nvPr/>
            </p:nvSpPr>
            <p:spPr bwMode="auto">
              <a:xfrm>
                <a:off x="107950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292"/>
              <p:cNvSpPr>
                <a:spLocks noChangeShapeType="1"/>
              </p:cNvSpPr>
              <p:nvPr/>
            </p:nvSpPr>
            <p:spPr bwMode="auto">
              <a:xfrm>
                <a:off x="108426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293"/>
              <p:cNvSpPr>
                <a:spLocks noChangeShapeType="1"/>
              </p:cNvSpPr>
              <p:nvPr/>
            </p:nvSpPr>
            <p:spPr bwMode="auto">
              <a:xfrm>
                <a:off x="108204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294"/>
              <p:cNvSpPr>
                <a:spLocks noChangeShapeType="1"/>
              </p:cNvSpPr>
              <p:nvPr/>
            </p:nvSpPr>
            <p:spPr bwMode="auto">
              <a:xfrm>
                <a:off x="108553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295"/>
              <p:cNvSpPr>
                <a:spLocks noChangeShapeType="1"/>
              </p:cNvSpPr>
              <p:nvPr/>
            </p:nvSpPr>
            <p:spPr bwMode="auto">
              <a:xfrm>
                <a:off x="108299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296"/>
              <p:cNvSpPr>
                <a:spLocks noChangeShapeType="1"/>
              </p:cNvSpPr>
              <p:nvPr/>
            </p:nvSpPr>
            <p:spPr bwMode="auto">
              <a:xfrm>
                <a:off x="108648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297"/>
              <p:cNvSpPr>
                <a:spLocks noChangeShapeType="1"/>
              </p:cNvSpPr>
              <p:nvPr/>
            </p:nvSpPr>
            <p:spPr bwMode="auto">
              <a:xfrm>
                <a:off x="108426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298"/>
              <p:cNvSpPr>
                <a:spLocks noChangeShapeType="1"/>
              </p:cNvSpPr>
              <p:nvPr/>
            </p:nvSpPr>
            <p:spPr bwMode="auto">
              <a:xfrm>
                <a:off x="108870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299"/>
              <p:cNvSpPr>
                <a:spLocks noChangeShapeType="1"/>
              </p:cNvSpPr>
              <p:nvPr/>
            </p:nvSpPr>
            <p:spPr bwMode="auto">
              <a:xfrm>
                <a:off x="108648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300"/>
              <p:cNvSpPr>
                <a:spLocks noChangeShapeType="1"/>
              </p:cNvSpPr>
              <p:nvPr/>
            </p:nvSpPr>
            <p:spPr bwMode="auto">
              <a:xfrm>
                <a:off x="108997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301"/>
              <p:cNvSpPr>
                <a:spLocks noChangeShapeType="1"/>
              </p:cNvSpPr>
              <p:nvPr/>
            </p:nvSpPr>
            <p:spPr bwMode="auto">
              <a:xfrm>
                <a:off x="108743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302"/>
              <p:cNvSpPr>
                <a:spLocks noChangeShapeType="1"/>
              </p:cNvSpPr>
              <p:nvPr/>
            </p:nvSpPr>
            <p:spPr bwMode="auto">
              <a:xfrm>
                <a:off x="109061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303"/>
              <p:cNvSpPr>
                <a:spLocks noChangeShapeType="1"/>
              </p:cNvSpPr>
              <p:nvPr/>
            </p:nvSpPr>
            <p:spPr bwMode="auto">
              <a:xfrm>
                <a:off x="108839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304"/>
              <p:cNvSpPr>
                <a:spLocks noChangeShapeType="1"/>
              </p:cNvSpPr>
              <p:nvPr/>
            </p:nvSpPr>
            <p:spPr bwMode="auto">
              <a:xfrm>
                <a:off x="109156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305"/>
              <p:cNvSpPr>
                <a:spLocks noChangeShapeType="1"/>
              </p:cNvSpPr>
              <p:nvPr/>
            </p:nvSpPr>
            <p:spPr bwMode="auto">
              <a:xfrm>
                <a:off x="108934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306"/>
              <p:cNvSpPr>
                <a:spLocks noChangeShapeType="1"/>
              </p:cNvSpPr>
              <p:nvPr/>
            </p:nvSpPr>
            <p:spPr bwMode="auto">
              <a:xfrm>
                <a:off x="109410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307"/>
              <p:cNvSpPr>
                <a:spLocks noChangeShapeType="1"/>
              </p:cNvSpPr>
              <p:nvPr/>
            </p:nvSpPr>
            <p:spPr bwMode="auto">
              <a:xfrm>
                <a:off x="109156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308"/>
              <p:cNvSpPr>
                <a:spLocks noChangeShapeType="1"/>
              </p:cNvSpPr>
              <p:nvPr/>
            </p:nvSpPr>
            <p:spPr bwMode="auto">
              <a:xfrm>
                <a:off x="1094740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309"/>
              <p:cNvSpPr>
                <a:spLocks noChangeShapeType="1"/>
              </p:cNvSpPr>
              <p:nvPr/>
            </p:nvSpPr>
            <p:spPr bwMode="auto">
              <a:xfrm>
                <a:off x="109251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310"/>
              <p:cNvSpPr>
                <a:spLocks noChangeShapeType="1"/>
              </p:cNvSpPr>
              <p:nvPr/>
            </p:nvSpPr>
            <p:spPr bwMode="auto">
              <a:xfrm>
                <a:off x="109569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311"/>
              <p:cNvSpPr>
                <a:spLocks noChangeShapeType="1"/>
              </p:cNvSpPr>
              <p:nvPr/>
            </p:nvSpPr>
            <p:spPr bwMode="auto">
              <a:xfrm>
                <a:off x="109347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312"/>
              <p:cNvSpPr>
                <a:spLocks noChangeShapeType="1"/>
              </p:cNvSpPr>
              <p:nvPr/>
            </p:nvSpPr>
            <p:spPr bwMode="auto">
              <a:xfrm>
                <a:off x="109696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313"/>
              <p:cNvSpPr>
                <a:spLocks noChangeShapeType="1"/>
              </p:cNvSpPr>
              <p:nvPr/>
            </p:nvSpPr>
            <p:spPr bwMode="auto">
              <a:xfrm>
                <a:off x="109442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314"/>
              <p:cNvSpPr>
                <a:spLocks noChangeShapeType="1"/>
              </p:cNvSpPr>
              <p:nvPr/>
            </p:nvSpPr>
            <p:spPr bwMode="auto">
              <a:xfrm>
                <a:off x="109791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315"/>
              <p:cNvSpPr>
                <a:spLocks noChangeShapeType="1"/>
              </p:cNvSpPr>
              <p:nvPr/>
            </p:nvSpPr>
            <p:spPr bwMode="auto">
              <a:xfrm>
                <a:off x="109537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316"/>
              <p:cNvSpPr>
                <a:spLocks noChangeShapeType="1"/>
              </p:cNvSpPr>
              <p:nvPr/>
            </p:nvSpPr>
            <p:spPr bwMode="auto">
              <a:xfrm>
                <a:off x="110013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317"/>
              <p:cNvSpPr>
                <a:spLocks noChangeShapeType="1"/>
              </p:cNvSpPr>
              <p:nvPr/>
            </p:nvSpPr>
            <p:spPr bwMode="auto">
              <a:xfrm>
                <a:off x="1097915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318"/>
              <p:cNvSpPr>
                <a:spLocks noChangeShapeType="1"/>
              </p:cNvSpPr>
              <p:nvPr/>
            </p:nvSpPr>
            <p:spPr bwMode="auto">
              <a:xfrm>
                <a:off x="1101407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319"/>
              <p:cNvSpPr>
                <a:spLocks noChangeShapeType="1"/>
              </p:cNvSpPr>
              <p:nvPr/>
            </p:nvSpPr>
            <p:spPr bwMode="auto">
              <a:xfrm>
                <a:off x="1098867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320"/>
              <p:cNvSpPr>
                <a:spLocks noChangeShapeType="1"/>
              </p:cNvSpPr>
              <p:nvPr/>
            </p:nvSpPr>
            <p:spPr bwMode="auto">
              <a:xfrm>
                <a:off x="11020425"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321"/>
              <p:cNvSpPr>
                <a:spLocks noChangeShapeType="1"/>
              </p:cNvSpPr>
              <p:nvPr/>
            </p:nvSpPr>
            <p:spPr bwMode="auto">
              <a:xfrm>
                <a:off x="10998200"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322"/>
              <p:cNvSpPr>
                <a:spLocks noChangeShapeType="1"/>
              </p:cNvSpPr>
              <p:nvPr/>
            </p:nvSpPr>
            <p:spPr bwMode="auto">
              <a:xfrm>
                <a:off x="11029950" y="19573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323"/>
              <p:cNvSpPr>
                <a:spLocks noChangeShapeType="1"/>
              </p:cNvSpPr>
              <p:nvPr/>
            </p:nvSpPr>
            <p:spPr bwMode="auto">
              <a:xfrm>
                <a:off x="11007725" y="19796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324"/>
              <p:cNvSpPr>
                <a:spLocks noChangeShapeType="1"/>
              </p:cNvSpPr>
              <p:nvPr/>
            </p:nvSpPr>
            <p:spPr bwMode="auto">
              <a:xfrm>
                <a:off x="11045825"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325"/>
              <p:cNvSpPr>
                <a:spLocks noChangeShapeType="1"/>
              </p:cNvSpPr>
              <p:nvPr/>
            </p:nvSpPr>
            <p:spPr bwMode="auto">
              <a:xfrm>
                <a:off x="1102042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326"/>
              <p:cNvSpPr>
                <a:spLocks noChangeShapeType="1"/>
              </p:cNvSpPr>
              <p:nvPr/>
            </p:nvSpPr>
            <p:spPr bwMode="auto">
              <a:xfrm>
                <a:off x="11055350"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327"/>
              <p:cNvSpPr>
                <a:spLocks noChangeShapeType="1"/>
              </p:cNvSpPr>
              <p:nvPr/>
            </p:nvSpPr>
            <p:spPr bwMode="auto">
              <a:xfrm>
                <a:off x="11029950"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328"/>
              <p:cNvSpPr>
                <a:spLocks noChangeShapeType="1"/>
              </p:cNvSpPr>
              <p:nvPr/>
            </p:nvSpPr>
            <p:spPr bwMode="auto">
              <a:xfrm>
                <a:off x="11064875"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329"/>
              <p:cNvSpPr>
                <a:spLocks noChangeShapeType="1"/>
              </p:cNvSpPr>
              <p:nvPr/>
            </p:nvSpPr>
            <p:spPr bwMode="auto">
              <a:xfrm>
                <a:off x="1103947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330"/>
              <p:cNvSpPr>
                <a:spLocks noChangeShapeType="1"/>
              </p:cNvSpPr>
              <p:nvPr/>
            </p:nvSpPr>
            <p:spPr bwMode="auto">
              <a:xfrm>
                <a:off x="11074400"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331"/>
              <p:cNvSpPr>
                <a:spLocks noChangeShapeType="1"/>
              </p:cNvSpPr>
              <p:nvPr/>
            </p:nvSpPr>
            <p:spPr bwMode="auto">
              <a:xfrm>
                <a:off x="1105217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332"/>
              <p:cNvSpPr>
                <a:spLocks noChangeShapeType="1"/>
              </p:cNvSpPr>
              <p:nvPr/>
            </p:nvSpPr>
            <p:spPr bwMode="auto">
              <a:xfrm>
                <a:off x="11083925"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333"/>
              <p:cNvSpPr>
                <a:spLocks noChangeShapeType="1"/>
              </p:cNvSpPr>
              <p:nvPr/>
            </p:nvSpPr>
            <p:spPr bwMode="auto">
              <a:xfrm>
                <a:off x="1105852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334"/>
              <p:cNvSpPr>
                <a:spLocks noChangeShapeType="1"/>
              </p:cNvSpPr>
              <p:nvPr/>
            </p:nvSpPr>
            <p:spPr bwMode="auto">
              <a:xfrm>
                <a:off x="11093450" y="19637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335"/>
              <p:cNvSpPr>
                <a:spLocks noChangeShapeType="1"/>
              </p:cNvSpPr>
              <p:nvPr/>
            </p:nvSpPr>
            <p:spPr bwMode="auto">
              <a:xfrm>
                <a:off x="11071225" y="19891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336"/>
              <p:cNvSpPr>
                <a:spLocks noChangeShapeType="1"/>
              </p:cNvSpPr>
              <p:nvPr/>
            </p:nvSpPr>
            <p:spPr bwMode="auto">
              <a:xfrm>
                <a:off x="111093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337"/>
              <p:cNvSpPr>
                <a:spLocks noChangeShapeType="1"/>
              </p:cNvSpPr>
              <p:nvPr/>
            </p:nvSpPr>
            <p:spPr bwMode="auto">
              <a:xfrm>
                <a:off x="110871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153" name="Line 338"/>
              <p:cNvSpPr>
                <a:spLocks noChangeShapeType="1"/>
              </p:cNvSpPr>
              <p:nvPr/>
            </p:nvSpPr>
            <p:spPr bwMode="auto">
              <a:xfrm>
                <a:off x="1112520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339"/>
              <p:cNvSpPr>
                <a:spLocks noChangeShapeType="1"/>
              </p:cNvSpPr>
              <p:nvPr/>
            </p:nvSpPr>
            <p:spPr bwMode="auto">
              <a:xfrm>
                <a:off x="110998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340"/>
              <p:cNvSpPr>
                <a:spLocks noChangeShapeType="1"/>
              </p:cNvSpPr>
              <p:nvPr/>
            </p:nvSpPr>
            <p:spPr bwMode="auto">
              <a:xfrm>
                <a:off x="111347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341"/>
              <p:cNvSpPr>
                <a:spLocks noChangeShapeType="1"/>
              </p:cNvSpPr>
              <p:nvPr/>
            </p:nvSpPr>
            <p:spPr bwMode="auto">
              <a:xfrm>
                <a:off x="11109325" y="1998663"/>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342"/>
              <p:cNvSpPr>
                <a:spLocks noChangeShapeType="1"/>
              </p:cNvSpPr>
              <p:nvPr/>
            </p:nvSpPr>
            <p:spPr bwMode="auto">
              <a:xfrm>
                <a:off x="111474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343"/>
              <p:cNvSpPr>
                <a:spLocks noChangeShapeType="1"/>
              </p:cNvSpPr>
              <p:nvPr/>
            </p:nvSpPr>
            <p:spPr bwMode="auto">
              <a:xfrm>
                <a:off x="111252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344"/>
              <p:cNvSpPr>
                <a:spLocks noChangeShapeType="1"/>
              </p:cNvSpPr>
              <p:nvPr/>
            </p:nvSpPr>
            <p:spPr bwMode="auto">
              <a:xfrm>
                <a:off x="1115695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345"/>
              <p:cNvSpPr>
                <a:spLocks noChangeShapeType="1"/>
              </p:cNvSpPr>
              <p:nvPr/>
            </p:nvSpPr>
            <p:spPr bwMode="auto">
              <a:xfrm>
                <a:off x="1113472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346"/>
              <p:cNvSpPr>
                <a:spLocks noChangeShapeType="1"/>
              </p:cNvSpPr>
              <p:nvPr/>
            </p:nvSpPr>
            <p:spPr bwMode="auto">
              <a:xfrm>
                <a:off x="1118552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347"/>
              <p:cNvSpPr>
                <a:spLocks noChangeShapeType="1"/>
              </p:cNvSpPr>
              <p:nvPr/>
            </p:nvSpPr>
            <p:spPr bwMode="auto">
              <a:xfrm>
                <a:off x="1116330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348"/>
              <p:cNvSpPr>
                <a:spLocks noChangeShapeType="1"/>
              </p:cNvSpPr>
              <p:nvPr/>
            </p:nvSpPr>
            <p:spPr bwMode="auto">
              <a:xfrm>
                <a:off x="1119187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349"/>
              <p:cNvSpPr>
                <a:spLocks noChangeShapeType="1"/>
              </p:cNvSpPr>
              <p:nvPr/>
            </p:nvSpPr>
            <p:spPr bwMode="auto">
              <a:xfrm>
                <a:off x="1116965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350"/>
              <p:cNvSpPr>
                <a:spLocks noChangeShapeType="1"/>
              </p:cNvSpPr>
              <p:nvPr/>
            </p:nvSpPr>
            <p:spPr bwMode="auto">
              <a:xfrm>
                <a:off x="1120457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351"/>
              <p:cNvSpPr>
                <a:spLocks noChangeShapeType="1"/>
              </p:cNvSpPr>
              <p:nvPr/>
            </p:nvSpPr>
            <p:spPr bwMode="auto">
              <a:xfrm>
                <a:off x="1117917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352"/>
              <p:cNvSpPr>
                <a:spLocks noChangeShapeType="1"/>
              </p:cNvSpPr>
              <p:nvPr/>
            </p:nvSpPr>
            <p:spPr bwMode="auto">
              <a:xfrm>
                <a:off x="1121410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353"/>
              <p:cNvSpPr>
                <a:spLocks noChangeShapeType="1"/>
              </p:cNvSpPr>
              <p:nvPr/>
            </p:nvSpPr>
            <p:spPr bwMode="auto">
              <a:xfrm>
                <a:off x="1119187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354"/>
              <p:cNvSpPr>
                <a:spLocks noChangeShapeType="1"/>
              </p:cNvSpPr>
              <p:nvPr/>
            </p:nvSpPr>
            <p:spPr bwMode="auto">
              <a:xfrm>
                <a:off x="1122680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355"/>
              <p:cNvSpPr>
                <a:spLocks noChangeShapeType="1"/>
              </p:cNvSpPr>
              <p:nvPr/>
            </p:nvSpPr>
            <p:spPr bwMode="auto">
              <a:xfrm>
                <a:off x="1120457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356"/>
              <p:cNvSpPr>
                <a:spLocks noChangeShapeType="1"/>
              </p:cNvSpPr>
              <p:nvPr/>
            </p:nvSpPr>
            <p:spPr bwMode="auto">
              <a:xfrm>
                <a:off x="11245850"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357"/>
              <p:cNvSpPr>
                <a:spLocks noChangeShapeType="1"/>
              </p:cNvSpPr>
              <p:nvPr/>
            </p:nvSpPr>
            <p:spPr bwMode="auto">
              <a:xfrm>
                <a:off x="11223625"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358"/>
              <p:cNvSpPr>
                <a:spLocks noChangeShapeType="1"/>
              </p:cNvSpPr>
              <p:nvPr/>
            </p:nvSpPr>
            <p:spPr bwMode="auto">
              <a:xfrm>
                <a:off x="11255375" y="19764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359"/>
              <p:cNvSpPr>
                <a:spLocks noChangeShapeType="1"/>
              </p:cNvSpPr>
              <p:nvPr/>
            </p:nvSpPr>
            <p:spPr bwMode="auto">
              <a:xfrm>
                <a:off x="11233150" y="19986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360"/>
              <p:cNvSpPr>
                <a:spLocks noChangeShapeType="1"/>
              </p:cNvSpPr>
              <p:nvPr/>
            </p:nvSpPr>
            <p:spPr bwMode="auto">
              <a:xfrm>
                <a:off x="1127442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361"/>
              <p:cNvSpPr>
                <a:spLocks noChangeShapeType="1"/>
              </p:cNvSpPr>
              <p:nvPr/>
            </p:nvSpPr>
            <p:spPr bwMode="auto">
              <a:xfrm>
                <a:off x="1125220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362"/>
              <p:cNvSpPr>
                <a:spLocks noChangeShapeType="1"/>
              </p:cNvSpPr>
              <p:nvPr/>
            </p:nvSpPr>
            <p:spPr bwMode="auto">
              <a:xfrm>
                <a:off x="1128712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363"/>
              <p:cNvSpPr>
                <a:spLocks noChangeShapeType="1"/>
              </p:cNvSpPr>
              <p:nvPr/>
            </p:nvSpPr>
            <p:spPr bwMode="auto">
              <a:xfrm>
                <a:off x="11261725"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9" name="Line 364"/>
              <p:cNvSpPr>
                <a:spLocks noChangeShapeType="1"/>
              </p:cNvSpPr>
              <p:nvPr/>
            </p:nvSpPr>
            <p:spPr bwMode="auto">
              <a:xfrm>
                <a:off x="11296650"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365"/>
              <p:cNvSpPr>
                <a:spLocks noChangeShapeType="1"/>
              </p:cNvSpPr>
              <p:nvPr/>
            </p:nvSpPr>
            <p:spPr bwMode="auto">
              <a:xfrm>
                <a:off x="112712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366"/>
              <p:cNvSpPr>
                <a:spLocks noChangeShapeType="1"/>
              </p:cNvSpPr>
              <p:nvPr/>
            </p:nvSpPr>
            <p:spPr bwMode="auto">
              <a:xfrm>
                <a:off x="11309350"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367"/>
              <p:cNvSpPr>
                <a:spLocks noChangeShapeType="1"/>
              </p:cNvSpPr>
              <p:nvPr/>
            </p:nvSpPr>
            <p:spPr bwMode="auto">
              <a:xfrm>
                <a:off x="112839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368"/>
              <p:cNvSpPr>
                <a:spLocks noChangeShapeType="1"/>
              </p:cNvSpPr>
              <p:nvPr/>
            </p:nvSpPr>
            <p:spPr bwMode="auto">
              <a:xfrm>
                <a:off x="11322050"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369"/>
              <p:cNvSpPr>
                <a:spLocks noChangeShapeType="1"/>
              </p:cNvSpPr>
              <p:nvPr/>
            </p:nvSpPr>
            <p:spPr bwMode="auto">
              <a:xfrm>
                <a:off x="112966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370"/>
              <p:cNvSpPr>
                <a:spLocks noChangeShapeType="1"/>
              </p:cNvSpPr>
              <p:nvPr/>
            </p:nvSpPr>
            <p:spPr bwMode="auto">
              <a:xfrm>
                <a:off x="1134427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6" name="Line 371"/>
              <p:cNvSpPr>
                <a:spLocks noChangeShapeType="1"/>
              </p:cNvSpPr>
              <p:nvPr/>
            </p:nvSpPr>
            <p:spPr bwMode="auto">
              <a:xfrm>
                <a:off x="1132205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372"/>
              <p:cNvSpPr>
                <a:spLocks noChangeShapeType="1"/>
              </p:cNvSpPr>
              <p:nvPr/>
            </p:nvSpPr>
            <p:spPr bwMode="auto">
              <a:xfrm>
                <a:off x="11350625" y="19859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373"/>
              <p:cNvSpPr>
                <a:spLocks noChangeShapeType="1"/>
              </p:cNvSpPr>
              <p:nvPr/>
            </p:nvSpPr>
            <p:spPr bwMode="auto">
              <a:xfrm>
                <a:off x="11328400" y="20081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374"/>
              <p:cNvSpPr>
                <a:spLocks noChangeShapeType="1"/>
              </p:cNvSpPr>
              <p:nvPr/>
            </p:nvSpPr>
            <p:spPr bwMode="auto">
              <a:xfrm>
                <a:off x="113792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375"/>
              <p:cNvSpPr>
                <a:spLocks noChangeShapeType="1"/>
              </p:cNvSpPr>
              <p:nvPr/>
            </p:nvSpPr>
            <p:spPr bwMode="auto">
              <a:xfrm>
                <a:off x="113538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376"/>
              <p:cNvSpPr>
                <a:spLocks noChangeShapeType="1"/>
              </p:cNvSpPr>
              <p:nvPr/>
            </p:nvSpPr>
            <p:spPr bwMode="auto">
              <a:xfrm>
                <a:off x="1138872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377"/>
              <p:cNvSpPr>
                <a:spLocks noChangeShapeType="1"/>
              </p:cNvSpPr>
              <p:nvPr/>
            </p:nvSpPr>
            <p:spPr bwMode="auto">
              <a:xfrm>
                <a:off x="1136332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378"/>
              <p:cNvSpPr>
                <a:spLocks noChangeShapeType="1"/>
              </p:cNvSpPr>
              <p:nvPr/>
            </p:nvSpPr>
            <p:spPr bwMode="auto">
              <a:xfrm>
                <a:off x="1139825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379"/>
              <p:cNvSpPr>
                <a:spLocks noChangeShapeType="1"/>
              </p:cNvSpPr>
              <p:nvPr/>
            </p:nvSpPr>
            <p:spPr bwMode="auto">
              <a:xfrm>
                <a:off x="113728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380"/>
              <p:cNvSpPr>
                <a:spLocks noChangeShapeType="1"/>
              </p:cNvSpPr>
              <p:nvPr/>
            </p:nvSpPr>
            <p:spPr bwMode="auto">
              <a:xfrm>
                <a:off x="114046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381"/>
              <p:cNvSpPr>
                <a:spLocks noChangeShapeType="1"/>
              </p:cNvSpPr>
              <p:nvPr/>
            </p:nvSpPr>
            <p:spPr bwMode="auto">
              <a:xfrm>
                <a:off x="113792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382"/>
              <p:cNvSpPr>
                <a:spLocks noChangeShapeType="1"/>
              </p:cNvSpPr>
              <p:nvPr/>
            </p:nvSpPr>
            <p:spPr bwMode="auto">
              <a:xfrm>
                <a:off x="1141095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383"/>
              <p:cNvSpPr>
                <a:spLocks noChangeShapeType="1"/>
              </p:cNvSpPr>
              <p:nvPr/>
            </p:nvSpPr>
            <p:spPr bwMode="auto">
              <a:xfrm>
                <a:off x="113855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384"/>
              <p:cNvSpPr>
                <a:spLocks noChangeShapeType="1"/>
              </p:cNvSpPr>
              <p:nvPr/>
            </p:nvSpPr>
            <p:spPr bwMode="auto">
              <a:xfrm>
                <a:off x="114300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385"/>
              <p:cNvSpPr>
                <a:spLocks noChangeShapeType="1"/>
              </p:cNvSpPr>
              <p:nvPr/>
            </p:nvSpPr>
            <p:spPr bwMode="auto">
              <a:xfrm>
                <a:off x="114077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386"/>
              <p:cNvSpPr>
                <a:spLocks noChangeShapeType="1"/>
              </p:cNvSpPr>
              <p:nvPr/>
            </p:nvSpPr>
            <p:spPr bwMode="auto">
              <a:xfrm>
                <a:off x="1143952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207" name="Line 387"/>
              <p:cNvSpPr>
                <a:spLocks noChangeShapeType="1"/>
              </p:cNvSpPr>
              <p:nvPr/>
            </p:nvSpPr>
            <p:spPr bwMode="auto">
              <a:xfrm>
                <a:off x="114173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388"/>
              <p:cNvSpPr>
                <a:spLocks noChangeShapeType="1"/>
              </p:cNvSpPr>
              <p:nvPr/>
            </p:nvSpPr>
            <p:spPr bwMode="auto">
              <a:xfrm>
                <a:off x="114554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389"/>
              <p:cNvSpPr>
                <a:spLocks noChangeShapeType="1"/>
              </p:cNvSpPr>
              <p:nvPr/>
            </p:nvSpPr>
            <p:spPr bwMode="auto">
              <a:xfrm>
                <a:off x="114331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390"/>
              <p:cNvSpPr>
                <a:spLocks noChangeShapeType="1"/>
              </p:cNvSpPr>
              <p:nvPr/>
            </p:nvSpPr>
            <p:spPr bwMode="auto">
              <a:xfrm>
                <a:off x="1148397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391"/>
              <p:cNvSpPr>
                <a:spLocks noChangeShapeType="1"/>
              </p:cNvSpPr>
              <p:nvPr/>
            </p:nvSpPr>
            <p:spPr bwMode="auto">
              <a:xfrm>
                <a:off x="114585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392"/>
              <p:cNvSpPr>
                <a:spLocks noChangeShapeType="1"/>
              </p:cNvSpPr>
              <p:nvPr/>
            </p:nvSpPr>
            <p:spPr bwMode="auto">
              <a:xfrm>
                <a:off x="114935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393"/>
              <p:cNvSpPr>
                <a:spLocks noChangeShapeType="1"/>
              </p:cNvSpPr>
              <p:nvPr/>
            </p:nvSpPr>
            <p:spPr bwMode="auto">
              <a:xfrm>
                <a:off x="114712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394"/>
              <p:cNvSpPr>
                <a:spLocks noChangeShapeType="1"/>
              </p:cNvSpPr>
              <p:nvPr/>
            </p:nvSpPr>
            <p:spPr bwMode="auto">
              <a:xfrm>
                <a:off x="1150302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395"/>
              <p:cNvSpPr>
                <a:spLocks noChangeShapeType="1"/>
              </p:cNvSpPr>
              <p:nvPr/>
            </p:nvSpPr>
            <p:spPr bwMode="auto">
              <a:xfrm>
                <a:off x="1148080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396"/>
              <p:cNvSpPr>
                <a:spLocks noChangeShapeType="1"/>
              </p:cNvSpPr>
              <p:nvPr/>
            </p:nvSpPr>
            <p:spPr bwMode="auto">
              <a:xfrm>
                <a:off x="1151255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397"/>
              <p:cNvSpPr>
                <a:spLocks noChangeShapeType="1"/>
              </p:cNvSpPr>
              <p:nvPr/>
            </p:nvSpPr>
            <p:spPr bwMode="auto">
              <a:xfrm>
                <a:off x="114871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398"/>
              <p:cNvSpPr>
                <a:spLocks noChangeShapeType="1"/>
              </p:cNvSpPr>
              <p:nvPr/>
            </p:nvSpPr>
            <p:spPr bwMode="auto">
              <a:xfrm>
                <a:off x="11522075"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399"/>
              <p:cNvSpPr>
                <a:spLocks noChangeShapeType="1"/>
              </p:cNvSpPr>
              <p:nvPr/>
            </p:nvSpPr>
            <p:spPr bwMode="auto">
              <a:xfrm>
                <a:off x="11499850"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400"/>
              <p:cNvSpPr>
                <a:spLocks noChangeShapeType="1"/>
              </p:cNvSpPr>
              <p:nvPr/>
            </p:nvSpPr>
            <p:spPr bwMode="auto">
              <a:xfrm>
                <a:off x="11531600" y="19954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401"/>
              <p:cNvSpPr>
                <a:spLocks noChangeShapeType="1"/>
              </p:cNvSpPr>
              <p:nvPr/>
            </p:nvSpPr>
            <p:spPr bwMode="auto">
              <a:xfrm>
                <a:off x="11509375" y="201771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402"/>
              <p:cNvSpPr>
                <a:spLocks noChangeShapeType="1"/>
              </p:cNvSpPr>
              <p:nvPr/>
            </p:nvSpPr>
            <p:spPr bwMode="auto">
              <a:xfrm>
                <a:off x="1156335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403"/>
              <p:cNvSpPr>
                <a:spLocks noChangeShapeType="1"/>
              </p:cNvSpPr>
              <p:nvPr/>
            </p:nvSpPr>
            <p:spPr bwMode="auto">
              <a:xfrm>
                <a:off x="1154112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404"/>
              <p:cNvSpPr>
                <a:spLocks noChangeShapeType="1"/>
              </p:cNvSpPr>
              <p:nvPr/>
            </p:nvSpPr>
            <p:spPr bwMode="auto">
              <a:xfrm>
                <a:off x="1157605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405"/>
              <p:cNvSpPr>
                <a:spLocks noChangeShapeType="1"/>
              </p:cNvSpPr>
              <p:nvPr/>
            </p:nvSpPr>
            <p:spPr bwMode="auto">
              <a:xfrm>
                <a:off x="1155065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407"/>
              <p:cNvSpPr>
                <a:spLocks noChangeShapeType="1"/>
              </p:cNvSpPr>
              <p:nvPr/>
            </p:nvSpPr>
            <p:spPr bwMode="auto">
              <a:xfrm>
                <a:off x="1158557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408"/>
              <p:cNvSpPr>
                <a:spLocks noChangeShapeType="1"/>
              </p:cNvSpPr>
              <p:nvPr/>
            </p:nvSpPr>
            <p:spPr bwMode="auto">
              <a:xfrm>
                <a:off x="1156335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409"/>
              <p:cNvSpPr>
                <a:spLocks noChangeShapeType="1"/>
              </p:cNvSpPr>
              <p:nvPr/>
            </p:nvSpPr>
            <p:spPr bwMode="auto">
              <a:xfrm>
                <a:off x="1159827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410"/>
              <p:cNvSpPr>
                <a:spLocks noChangeShapeType="1"/>
              </p:cNvSpPr>
              <p:nvPr/>
            </p:nvSpPr>
            <p:spPr bwMode="auto">
              <a:xfrm>
                <a:off x="1157287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411"/>
              <p:cNvSpPr>
                <a:spLocks noChangeShapeType="1"/>
              </p:cNvSpPr>
              <p:nvPr/>
            </p:nvSpPr>
            <p:spPr bwMode="auto">
              <a:xfrm>
                <a:off x="1160780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412"/>
              <p:cNvSpPr>
                <a:spLocks noChangeShapeType="1"/>
              </p:cNvSpPr>
              <p:nvPr/>
            </p:nvSpPr>
            <p:spPr bwMode="auto">
              <a:xfrm>
                <a:off x="1158557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413"/>
              <p:cNvSpPr>
                <a:spLocks noChangeShapeType="1"/>
              </p:cNvSpPr>
              <p:nvPr/>
            </p:nvSpPr>
            <p:spPr bwMode="auto">
              <a:xfrm>
                <a:off x="11620500"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414"/>
              <p:cNvSpPr>
                <a:spLocks noChangeShapeType="1"/>
              </p:cNvSpPr>
              <p:nvPr/>
            </p:nvSpPr>
            <p:spPr bwMode="auto">
              <a:xfrm>
                <a:off x="1159510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415"/>
              <p:cNvSpPr>
                <a:spLocks noChangeShapeType="1"/>
              </p:cNvSpPr>
              <p:nvPr/>
            </p:nvSpPr>
            <p:spPr bwMode="auto">
              <a:xfrm>
                <a:off x="1163002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416"/>
              <p:cNvSpPr>
                <a:spLocks noChangeShapeType="1"/>
              </p:cNvSpPr>
              <p:nvPr/>
            </p:nvSpPr>
            <p:spPr bwMode="auto">
              <a:xfrm>
                <a:off x="11607800"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417"/>
              <p:cNvSpPr>
                <a:spLocks noChangeShapeType="1"/>
              </p:cNvSpPr>
              <p:nvPr/>
            </p:nvSpPr>
            <p:spPr bwMode="auto">
              <a:xfrm>
                <a:off x="11642725" y="20018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418"/>
              <p:cNvSpPr>
                <a:spLocks noChangeShapeType="1"/>
              </p:cNvSpPr>
              <p:nvPr/>
            </p:nvSpPr>
            <p:spPr bwMode="auto">
              <a:xfrm>
                <a:off x="11617325" y="20240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419"/>
              <p:cNvSpPr>
                <a:spLocks noChangeShapeType="1"/>
              </p:cNvSpPr>
              <p:nvPr/>
            </p:nvSpPr>
            <p:spPr bwMode="auto">
              <a:xfrm>
                <a:off x="1165225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420"/>
              <p:cNvSpPr>
                <a:spLocks noChangeShapeType="1"/>
              </p:cNvSpPr>
              <p:nvPr/>
            </p:nvSpPr>
            <p:spPr bwMode="auto">
              <a:xfrm>
                <a:off x="1163002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421"/>
              <p:cNvSpPr>
                <a:spLocks noChangeShapeType="1"/>
              </p:cNvSpPr>
              <p:nvPr/>
            </p:nvSpPr>
            <p:spPr bwMode="auto">
              <a:xfrm>
                <a:off x="1166495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422"/>
              <p:cNvSpPr>
                <a:spLocks noChangeShapeType="1"/>
              </p:cNvSpPr>
              <p:nvPr/>
            </p:nvSpPr>
            <p:spPr bwMode="auto">
              <a:xfrm>
                <a:off x="11639550" y="20335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423"/>
              <p:cNvSpPr>
                <a:spLocks noChangeShapeType="1"/>
              </p:cNvSpPr>
              <p:nvPr/>
            </p:nvSpPr>
            <p:spPr bwMode="auto">
              <a:xfrm>
                <a:off x="1167447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424"/>
              <p:cNvSpPr>
                <a:spLocks noChangeShapeType="1"/>
              </p:cNvSpPr>
              <p:nvPr/>
            </p:nvSpPr>
            <p:spPr bwMode="auto">
              <a:xfrm>
                <a:off x="1165225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425"/>
              <p:cNvSpPr>
                <a:spLocks noChangeShapeType="1"/>
              </p:cNvSpPr>
              <p:nvPr/>
            </p:nvSpPr>
            <p:spPr bwMode="auto">
              <a:xfrm>
                <a:off x="1168717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426"/>
              <p:cNvSpPr>
                <a:spLocks noChangeShapeType="1"/>
              </p:cNvSpPr>
              <p:nvPr/>
            </p:nvSpPr>
            <p:spPr bwMode="auto">
              <a:xfrm>
                <a:off x="11661775" y="20335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427"/>
              <p:cNvSpPr>
                <a:spLocks noChangeShapeType="1"/>
              </p:cNvSpPr>
              <p:nvPr/>
            </p:nvSpPr>
            <p:spPr bwMode="auto">
              <a:xfrm>
                <a:off x="116967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428"/>
              <p:cNvSpPr>
                <a:spLocks noChangeShapeType="1"/>
              </p:cNvSpPr>
              <p:nvPr/>
            </p:nvSpPr>
            <p:spPr bwMode="auto">
              <a:xfrm>
                <a:off x="1167447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429"/>
              <p:cNvSpPr>
                <a:spLocks noChangeShapeType="1"/>
              </p:cNvSpPr>
              <p:nvPr/>
            </p:nvSpPr>
            <p:spPr bwMode="auto">
              <a:xfrm>
                <a:off x="117094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430"/>
              <p:cNvSpPr>
                <a:spLocks noChangeShapeType="1"/>
              </p:cNvSpPr>
              <p:nvPr/>
            </p:nvSpPr>
            <p:spPr bwMode="auto">
              <a:xfrm>
                <a:off x="116840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Line 431"/>
              <p:cNvSpPr>
                <a:spLocks noChangeShapeType="1"/>
              </p:cNvSpPr>
              <p:nvPr/>
            </p:nvSpPr>
            <p:spPr bwMode="auto">
              <a:xfrm>
                <a:off x="1171892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432"/>
              <p:cNvSpPr>
                <a:spLocks noChangeShapeType="1"/>
              </p:cNvSpPr>
              <p:nvPr/>
            </p:nvSpPr>
            <p:spPr bwMode="auto">
              <a:xfrm>
                <a:off x="116967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433"/>
              <p:cNvSpPr>
                <a:spLocks noChangeShapeType="1"/>
              </p:cNvSpPr>
              <p:nvPr/>
            </p:nvSpPr>
            <p:spPr bwMode="auto">
              <a:xfrm>
                <a:off x="119221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434"/>
              <p:cNvSpPr>
                <a:spLocks noChangeShapeType="1"/>
              </p:cNvSpPr>
              <p:nvPr/>
            </p:nvSpPr>
            <p:spPr bwMode="auto">
              <a:xfrm>
                <a:off x="118999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435"/>
              <p:cNvSpPr>
                <a:spLocks noChangeShapeType="1"/>
              </p:cNvSpPr>
              <p:nvPr/>
            </p:nvSpPr>
            <p:spPr bwMode="auto">
              <a:xfrm>
                <a:off x="119348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436"/>
              <p:cNvSpPr>
                <a:spLocks noChangeShapeType="1"/>
              </p:cNvSpPr>
              <p:nvPr/>
            </p:nvSpPr>
            <p:spPr bwMode="auto">
              <a:xfrm>
                <a:off x="119094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437"/>
              <p:cNvSpPr>
                <a:spLocks noChangeShapeType="1"/>
              </p:cNvSpPr>
              <p:nvPr/>
            </p:nvSpPr>
            <p:spPr bwMode="auto">
              <a:xfrm>
                <a:off x="119443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438"/>
              <p:cNvSpPr>
                <a:spLocks noChangeShapeType="1"/>
              </p:cNvSpPr>
              <p:nvPr/>
            </p:nvSpPr>
            <p:spPr bwMode="auto">
              <a:xfrm>
                <a:off x="119221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439"/>
              <p:cNvSpPr>
                <a:spLocks noChangeShapeType="1"/>
              </p:cNvSpPr>
              <p:nvPr/>
            </p:nvSpPr>
            <p:spPr bwMode="auto">
              <a:xfrm>
                <a:off x="119570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440"/>
              <p:cNvSpPr>
                <a:spLocks noChangeShapeType="1"/>
              </p:cNvSpPr>
              <p:nvPr/>
            </p:nvSpPr>
            <p:spPr bwMode="auto">
              <a:xfrm>
                <a:off x="119316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441"/>
              <p:cNvSpPr>
                <a:spLocks noChangeShapeType="1"/>
              </p:cNvSpPr>
              <p:nvPr/>
            </p:nvSpPr>
            <p:spPr bwMode="auto">
              <a:xfrm>
                <a:off x="119665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442"/>
              <p:cNvSpPr>
                <a:spLocks noChangeShapeType="1"/>
              </p:cNvSpPr>
              <p:nvPr/>
            </p:nvSpPr>
            <p:spPr bwMode="auto">
              <a:xfrm>
                <a:off x="119443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443"/>
              <p:cNvSpPr>
                <a:spLocks noChangeShapeType="1"/>
              </p:cNvSpPr>
              <p:nvPr/>
            </p:nvSpPr>
            <p:spPr bwMode="auto">
              <a:xfrm>
                <a:off x="119792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444"/>
              <p:cNvSpPr>
                <a:spLocks noChangeShapeType="1"/>
              </p:cNvSpPr>
              <p:nvPr/>
            </p:nvSpPr>
            <p:spPr bwMode="auto">
              <a:xfrm>
                <a:off x="119538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445"/>
              <p:cNvSpPr>
                <a:spLocks noChangeShapeType="1"/>
              </p:cNvSpPr>
              <p:nvPr/>
            </p:nvSpPr>
            <p:spPr bwMode="auto">
              <a:xfrm>
                <a:off x="119888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446"/>
              <p:cNvSpPr>
                <a:spLocks noChangeShapeType="1"/>
              </p:cNvSpPr>
              <p:nvPr/>
            </p:nvSpPr>
            <p:spPr bwMode="auto">
              <a:xfrm>
                <a:off x="119665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447"/>
              <p:cNvSpPr>
                <a:spLocks noChangeShapeType="1"/>
              </p:cNvSpPr>
              <p:nvPr/>
            </p:nvSpPr>
            <p:spPr bwMode="auto">
              <a:xfrm>
                <a:off x="119983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448"/>
              <p:cNvSpPr>
                <a:spLocks noChangeShapeType="1"/>
              </p:cNvSpPr>
              <p:nvPr/>
            </p:nvSpPr>
            <p:spPr bwMode="auto">
              <a:xfrm>
                <a:off x="119761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449"/>
              <p:cNvSpPr>
                <a:spLocks noChangeShapeType="1"/>
              </p:cNvSpPr>
              <p:nvPr/>
            </p:nvSpPr>
            <p:spPr bwMode="auto">
              <a:xfrm>
                <a:off x="120237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450"/>
              <p:cNvSpPr>
                <a:spLocks noChangeShapeType="1"/>
              </p:cNvSpPr>
              <p:nvPr/>
            </p:nvSpPr>
            <p:spPr bwMode="auto">
              <a:xfrm>
                <a:off x="120015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451"/>
              <p:cNvSpPr>
                <a:spLocks noChangeShapeType="1"/>
              </p:cNvSpPr>
              <p:nvPr/>
            </p:nvSpPr>
            <p:spPr bwMode="auto">
              <a:xfrm>
                <a:off x="120332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452"/>
              <p:cNvSpPr>
                <a:spLocks noChangeShapeType="1"/>
              </p:cNvSpPr>
              <p:nvPr/>
            </p:nvSpPr>
            <p:spPr bwMode="auto">
              <a:xfrm>
                <a:off x="120078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453"/>
              <p:cNvSpPr>
                <a:spLocks noChangeShapeType="1"/>
              </p:cNvSpPr>
              <p:nvPr/>
            </p:nvSpPr>
            <p:spPr bwMode="auto">
              <a:xfrm>
                <a:off x="120396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454"/>
              <p:cNvSpPr>
                <a:spLocks noChangeShapeType="1"/>
              </p:cNvSpPr>
              <p:nvPr/>
            </p:nvSpPr>
            <p:spPr bwMode="auto">
              <a:xfrm>
                <a:off x="120173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455"/>
              <p:cNvSpPr>
                <a:spLocks noChangeShapeType="1"/>
              </p:cNvSpPr>
              <p:nvPr/>
            </p:nvSpPr>
            <p:spPr bwMode="auto">
              <a:xfrm>
                <a:off x="120491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456"/>
              <p:cNvSpPr>
                <a:spLocks noChangeShapeType="1"/>
              </p:cNvSpPr>
              <p:nvPr/>
            </p:nvSpPr>
            <p:spPr bwMode="auto">
              <a:xfrm>
                <a:off x="120269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457"/>
              <p:cNvSpPr>
                <a:spLocks noChangeShapeType="1"/>
              </p:cNvSpPr>
              <p:nvPr/>
            </p:nvSpPr>
            <p:spPr bwMode="auto">
              <a:xfrm>
                <a:off x="120586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458"/>
              <p:cNvSpPr>
                <a:spLocks noChangeShapeType="1"/>
              </p:cNvSpPr>
              <p:nvPr/>
            </p:nvSpPr>
            <p:spPr bwMode="auto">
              <a:xfrm>
                <a:off x="12033250" y="205263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459"/>
              <p:cNvSpPr>
                <a:spLocks noChangeShapeType="1"/>
              </p:cNvSpPr>
              <p:nvPr/>
            </p:nvSpPr>
            <p:spPr bwMode="auto">
              <a:xfrm>
                <a:off x="120808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460"/>
              <p:cNvSpPr>
                <a:spLocks noChangeShapeType="1"/>
              </p:cNvSpPr>
              <p:nvPr/>
            </p:nvSpPr>
            <p:spPr bwMode="auto">
              <a:xfrm>
                <a:off x="120554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461"/>
              <p:cNvSpPr>
                <a:spLocks noChangeShapeType="1"/>
              </p:cNvSpPr>
              <p:nvPr/>
            </p:nvSpPr>
            <p:spPr bwMode="auto">
              <a:xfrm>
                <a:off x="121031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462"/>
              <p:cNvSpPr>
                <a:spLocks noChangeShapeType="1"/>
              </p:cNvSpPr>
              <p:nvPr/>
            </p:nvSpPr>
            <p:spPr bwMode="auto">
              <a:xfrm>
                <a:off x="120808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463"/>
              <p:cNvSpPr>
                <a:spLocks noChangeShapeType="1"/>
              </p:cNvSpPr>
              <p:nvPr/>
            </p:nvSpPr>
            <p:spPr bwMode="auto">
              <a:xfrm>
                <a:off x="121126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464"/>
              <p:cNvSpPr>
                <a:spLocks noChangeShapeType="1"/>
              </p:cNvSpPr>
              <p:nvPr/>
            </p:nvSpPr>
            <p:spPr bwMode="auto">
              <a:xfrm>
                <a:off x="120872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465"/>
              <p:cNvSpPr>
                <a:spLocks noChangeShapeType="1"/>
              </p:cNvSpPr>
              <p:nvPr/>
            </p:nvSpPr>
            <p:spPr bwMode="auto">
              <a:xfrm>
                <a:off x="121316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466"/>
              <p:cNvSpPr>
                <a:spLocks noChangeShapeType="1"/>
              </p:cNvSpPr>
              <p:nvPr/>
            </p:nvSpPr>
            <p:spPr bwMode="auto">
              <a:xfrm>
                <a:off x="121062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467"/>
              <p:cNvSpPr>
                <a:spLocks noChangeShapeType="1"/>
              </p:cNvSpPr>
              <p:nvPr/>
            </p:nvSpPr>
            <p:spPr bwMode="auto">
              <a:xfrm>
                <a:off x="121412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468"/>
              <p:cNvSpPr>
                <a:spLocks noChangeShapeType="1"/>
              </p:cNvSpPr>
              <p:nvPr/>
            </p:nvSpPr>
            <p:spPr bwMode="auto">
              <a:xfrm>
                <a:off x="121158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469"/>
              <p:cNvSpPr>
                <a:spLocks noChangeShapeType="1"/>
              </p:cNvSpPr>
              <p:nvPr/>
            </p:nvSpPr>
            <p:spPr bwMode="auto">
              <a:xfrm>
                <a:off x="121475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470"/>
              <p:cNvSpPr>
                <a:spLocks noChangeShapeType="1"/>
              </p:cNvSpPr>
              <p:nvPr/>
            </p:nvSpPr>
            <p:spPr bwMode="auto">
              <a:xfrm>
                <a:off x="121253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471"/>
              <p:cNvSpPr>
                <a:spLocks noChangeShapeType="1"/>
              </p:cNvSpPr>
              <p:nvPr/>
            </p:nvSpPr>
            <p:spPr bwMode="auto">
              <a:xfrm>
                <a:off x="121570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472"/>
              <p:cNvSpPr>
                <a:spLocks noChangeShapeType="1"/>
              </p:cNvSpPr>
              <p:nvPr/>
            </p:nvSpPr>
            <p:spPr bwMode="auto">
              <a:xfrm>
                <a:off x="121316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473"/>
              <p:cNvSpPr>
                <a:spLocks noChangeShapeType="1"/>
              </p:cNvSpPr>
              <p:nvPr/>
            </p:nvSpPr>
            <p:spPr bwMode="auto">
              <a:xfrm>
                <a:off x="122015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474"/>
              <p:cNvSpPr>
                <a:spLocks noChangeShapeType="1"/>
              </p:cNvSpPr>
              <p:nvPr/>
            </p:nvSpPr>
            <p:spPr bwMode="auto">
              <a:xfrm>
                <a:off x="121761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475"/>
              <p:cNvSpPr>
                <a:spLocks noChangeShapeType="1"/>
              </p:cNvSpPr>
              <p:nvPr/>
            </p:nvSpPr>
            <p:spPr bwMode="auto">
              <a:xfrm>
                <a:off x="1220787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476"/>
              <p:cNvSpPr>
                <a:spLocks noChangeShapeType="1"/>
              </p:cNvSpPr>
              <p:nvPr/>
            </p:nvSpPr>
            <p:spPr bwMode="auto">
              <a:xfrm>
                <a:off x="121824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477"/>
              <p:cNvSpPr>
                <a:spLocks noChangeShapeType="1"/>
              </p:cNvSpPr>
              <p:nvPr/>
            </p:nvSpPr>
            <p:spPr bwMode="auto">
              <a:xfrm>
                <a:off x="122110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478"/>
              <p:cNvSpPr>
                <a:spLocks noChangeShapeType="1"/>
              </p:cNvSpPr>
              <p:nvPr/>
            </p:nvSpPr>
            <p:spPr bwMode="auto">
              <a:xfrm>
                <a:off x="121856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479"/>
              <p:cNvSpPr>
                <a:spLocks noChangeShapeType="1"/>
              </p:cNvSpPr>
              <p:nvPr/>
            </p:nvSpPr>
            <p:spPr bwMode="auto">
              <a:xfrm>
                <a:off x="122364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480"/>
              <p:cNvSpPr>
                <a:spLocks noChangeShapeType="1"/>
              </p:cNvSpPr>
              <p:nvPr/>
            </p:nvSpPr>
            <p:spPr bwMode="auto">
              <a:xfrm>
                <a:off x="122142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481"/>
              <p:cNvSpPr>
                <a:spLocks noChangeShapeType="1"/>
              </p:cNvSpPr>
              <p:nvPr/>
            </p:nvSpPr>
            <p:spPr bwMode="auto">
              <a:xfrm>
                <a:off x="122428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482"/>
              <p:cNvSpPr>
                <a:spLocks noChangeShapeType="1"/>
              </p:cNvSpPr>
              <p:nvPr/>
            </p:nvSpPr>
            <p:spPr bwMode="auto">
              <a:xfrm>
                <a:off x="122205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483"/>
              <p:cNvSpPr>
                <a:spLocks noChangeShapeType="1"/>
              </p:cNvSpPr>
              <p:nvPr/>
            </p:nvSpPr>
            <p:spPr bwMode="auto">
              <a:xfrm>
                <a:off x="12252325"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484"/>
              <p:cNvSpPr>
                <a:spLocks noChangeShapeType="1"/>
              </p:cNvSpPr>
              <p:nvPr/>
            </p:nvSpPr>
            <p:spPr bwMode="auto">
              <a:xfrm>
                <a:off x="1222692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485"/>
              <p:cNvSpPr>
                <a:spLocks noChangeShapeType="1"/>
              </p:cNvSpPr>
              <p:nvPr/>
            </p:nvSpPr>
            <p:spPr bwMode="auto">
              <a:xfrm>
                <a:off x="122618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486"/>
              <p:cNvSpPr>
                <a:spLocks noChangeShapeType="1"/>
              </p:cNvSpPr>
              <p:nvPr/>
            </p:nvSpPr>
            <p:spPr bwMode="auto">
              <a:xfrm>
                <a:off x="122396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487"/>
              <p:cNvSpPr>
                <a:spLocks noChangeShapeType="1"/>
              </p:cNvSpPr>
              <p:nvPr/>
            </p:nvSpPr>
            <p:spPr bwMode="auto">
              <a:xfrm>
                <a:off x="122713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488"/>
              <p:cNvSpPr>
                <a:spLocks noChangeShapeType="1"/>
              </p:cNvSpPr>
              <p:nvPr/>
            </p:nvSpPr>
            <p:spPr bwMode="auto">
              <a:xfrm>
                <a:off x="122459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489"/>
              <p:cNvSpPr>
                <a:spLocks noChangeShapeType="1"/>
              </p:cNvSpPr>
              <p:nvPr/>
            </p:nvSpPr>
            <p:spPr bwMode="auto">
              <a:xfrm>
                <a:off x="122777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490"/>
              <p:cNvSpPr>
                <a:spLocks noChangeShapeType="1"/>
              </p:cNvSpPr>
              <p:nvPr/>
            </p:nvSpPr>
            <p:spPr bwMode="auto">
              <a:xfrm>
                <a:off x="122555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491"/>
              <p:cNvSpPr>
                <a:spLocks noChangeShapeType="1"/>
              </p:cNvSpPr>
              <p:nvPr/>
            </p:nvSpPr>
            <p:spPr bwMode="auto">
              <a:xfrm>
                <a:off x="122872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Line 492"/>
              <p:cNvSpPr>
                <a:spLocks noChangeShapeType="1"/>
              </p:cNvSpPr>
              <p:nvPr/>
            </p:nvSpPr>
            <p:spPr bwMode="auto">
              <a:xfrm>
                <a:off x="122618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Line 493"/>
              <p:cNvSpPr>
                <a:spLocks noChangeShapeType="1"/>
              </p:cNvSpPr>
              <p:nvPr/>
            </p:nvSpPr>
            <p:spPr bwMode="auto">
              <a:xfrm>
                <a:off x="123063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Line 494"/>
              <p:cNvSpPr>
                <a:spLocks noChangeShapeType="1"/>
              </p:cNvSpPr>
              <p:nvPr/>
            </p:nvSpPr>
            <p:spPr bwMode="auto">
              <a:xfrm>
                <a:off x="122840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Line 495"/>
              <p:cNvSpPr>
                <a:spLocks noChangeShapeType="1"/>
              </p:cNvSpPr>
              <p:nvPr/>
            </p:nvSpPr>
            <p:spPr bwMode="auto">
              <a:xfrm>
                <a:off x="123126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Line 496"/>
              <p:cNvSpPr>
                <a:spLocks noChangeShapeType="1"/>
              </p:cNvSpPr>
              <p:nvPr/>
            </p:nvSpPr>
            <p:spPr bwMode="auto">
              <a:xfrm>
                <a:off x="122904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Line 497"/>
              <p:cNvSpPr>
                <a:spLocks noChangeShapeType="1"/>
              </p:cNvSpPr>
              <p:nvPr/>
            </p:nvSpPr>
            <p:spPr bwMode="auto">
              <a:xfrm>
                <a:off x="123221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Line 498"/>
              <p:cNvSpPr>
                <a:spLocks noChangeShapeType="1"/>
              </p:cNvSpPr>
              <p:nvPr/>
            </p:nvSpPr>
            <p:spPr bwMode="auto">
              <a:xfrm>
                <a:off x="122967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Line 499"/>
              <p:cNvSpPr>
                <a:spLocks noChangeShapeType="1"/>
              </p:cNvSpPr>
              <p:nvPr/>
            </p:nvSpPr>
            <p:spPr bwMode="auto">
              <a:xfrm>
                <a:off x="123412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Line 500"/>
              <p:cNvSpPr>
                <a:spLocks noChangeShapeType="1"/>
              </p:cNvSpPr>
              <p:nvPr/>
            </p:nvSpPr>
            <p:spPr bwMode="auto">
              <a:xfrm>
                <a:off x="123190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Line 501"/>
              <p:cNvSpPr>
                <a:spLocks noChangeShapeType="1"/>
              </p:cNvSpPr>
              <p:nvPr/>
            </p:nvSpPr>
            <p:spPr bwMode="auto">
              <a:xfrm>
                <a:off x="123507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Line 502"/>
              <p:cNvSpPr>
                <a:spLocks noChangeShapeType="1"/>
              </p:cNvSpPr>
              <p:nvPr/>
            </p:nvSpPr>
            <p:spPr bwMode="auto">
              <a:xfrm>
                <a:off x="123253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Line 503"/>
              <p:cNvSpPr>
                <a:spLocks noChangeShapeType="1"/>
              </p:cNvSpPr>
              <p:nvPr/>
            </p:nvSpPr>
            <p:spPr bwMode="auto">
              <a:xfrm>
                <a:off x="123666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Line 504"/>
              <p:cNvSpPr>
                <a:spLocks noChangeShapeType="1"/>
              </p:cNvSpPr>
              <p:nvPr/>
            </p:nvSpPr>
            <p:spPr bwMode="auto">
              <a:xfrm>
                <a:off x="12341225" y="2058988"/>
                <a:ext cx="47625" cy="0"/>
              </a:xfrm>
              <a:prstGeom prst="line">
                <a:avLst/>
              </a:prstGeom>
              <a:noFill/>
              <a:ln w="6350">
                <a:solidFill>
                  <a:schemeClr val="bg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Line 505"/>
              <p:cNvSpPr>
                <a:spLocks noChangeShapeType="1"/>
              </p:cNvSpPr>
              <p:nvPr/>
            </p:nvSpPr>
            <p:spPr bwMode="auto">
              <a:xfrm>
                <a:off x="123729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Line 506"/>
              <p:cNvSpPr>
                <a:spLocks noChangeShapeType="1"/>
              </p:cNvSpPr>
              <p:nvPr/>
            </p:nvSpPr>
            <p:spPr bwMode="auto">
              <a:xfrm>
                <a:off x="123507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Line 507"/>
              <p:cNvSpPr>
                <a:spLocks noChangeShapeType="1"/>
              </p:cNvSpPr>
              <p:nvPr/>
            </p:nvSpPr>
            <p:spPr bwMode="auto">
              <a:xfrm>
                <a:off x="123920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508"/>
              <p:cNvSpPr>
                <a:spLocks noChangeShapeType="1"/>
              </p:cNvSpPr>
              <p:nvPr/>
            </p:nvSpPr>
            <p:spPr bwMode="auto">
              <a:xfrm>
                <a:off x="123698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509"/>
              <p:cNvSpPr>
                <a:spLocks noChangeShapeType="1"/>
              </p:cNvSpPr>
              <p:nvPr/>
            </p:nvSpPr>
            <p:spPr bwMode="auto">
              <a:xfrm>
                <a:off x="124206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Line 510"/>
              <p:cNvSpPr>
                <a:spLocks noChangeShapeType="1"/>
              </p:cNvSpPr>
              <p:nvPr/>
            </p:nvSpPr>
            <p:spPr bwMode="auto">
              <a:xfrm>
                <a:off x="123952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0" name="Line 511"/>
              <p:cNvSpPr>
                <a:spLocks noChangeShapeType="1"/>
              </p:cNvSpPr>
              <p:nvPr/>
            </p:nvSpPr>
            <p:spPr bwMode="auto">
              <a:xfrm>
                <a:off x="124364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1" name="Line 512"/>
              <p:cNvSpPr>
                <a:spLocks noChangeShapeType="1"/>
              </p:cNvSpPr>
              <p:nvPr/>
            </p:nvSpPr>
            <p:spPr bwMode="auto">
              <a:xfrm>
                <a:off x="124142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2" name="Line 513"/>
              <p:cNvSpPr>
                <a:spLocks noChangeShapeType="1"/>
              </p:cNvSpPr>
              <p:nvPr/>
            </p:nvSpPr>
            <p:spPr bwMode="auto">
              <a:xfrm>
                <a:off x="124555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3" name="Line 514"/>
              <p:cNvSpPr>
                <a:spLocks noChangeShapeType="1"/>
              </p:cNvSpPr>
              <p:nvPr/>
            </p:nvSpPr>
            <p:spPr bwMode="auto">
              <a:xfrm>
                <a:off x="124333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4" name="Line 515"/>
              <p:cNvSpPr>
                <a:spLocks noChangeShapeType="1"/>
              </p:cNvSpPr>
              <p:nvPr/>
            </p:nvSpPr>
            <p:spPr bwMode="auto">
              <a:xfrm>
                <a:off x="124714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5" name="Line 516"/>
              <p:cNvSpPr>
                <a:spLocks noChangeShapeType="1"/>
              </p:cNvSpPr>
              <p:nvPr/>
            </p:nvSpPr>
            <p:spPr bwMode="auto">
              <a:xfrm>
                <a:off x="124491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6" name="Line 517"/>
              <p:cNvSpPr>
                <a:spLocks noChangeShapeType="1"/>
              </p:cNvSpPr>
              <p:nvPr/>
            </p:nvSpPr>
            <p:spPr bwMode="auto">
              <a:xfrm>
                <a:off x="124809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7" name="Line 518"/>
              <p:cNvSpPr>
                <a:spLocks noChangeShapeType="1"/>
              </p:cNvSpPr>
              <p:nvPr/>
            </p:nvSpPr>
            <p:spPr bwMode="auto">
              <a:xfrm>
                <a:off x="12455525" y="20589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8" name="Line 519"/>
              <p:cNvSpPr>
                <a:spLocks noChangeShapeType="1"/>
              </p:cNvSpPr>
              <p:nvPr/>
            </p:nvSpPr>
            <p:spPr bwMode="auto">
              <a:xfrm>
                <a:off x="124904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9" name="Line 520"/>
              <p:cNvSpPr>
                <a:spLocks noChangeShapeType="1"/>
              </p:cNvSpPr>
              <p:nvPr/>
            </p:nvSpPr>
            <p:spPr bwMode="auto">
              <a:xfrm>
                <a:off x="124650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0" name="Line 521"/>
              <p:cNvSpPr>
                <a:spLocks noChangeShapeType="1"/>
              </p:cNvSpPr>
              <p:nvPr/>
            </p:nvSpPr>
            <p:spPr bwMode="auto">
              <a:xfrm>
                <a:off x="124999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1" name="Line 522"/>
              <p:cNvSpPr>
                <a:spLocks noChangeShapeType="1"/>
              </p:cNvSpPr>
              <p:nvPr/>
            </p:nvSpPr>
            <p:spPr bwMode="auto">
              <a:xfrm>
                <a:off x="124745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2" name="Line 523"/>
              <p:cNvSpPr>
                <a:spLocks noChangeShapeType="1"/>
              </p:cNvSpPr>
              <p:nvPr/>
            </p:nvSpPr>
            <p:spPr bwMode="auto">
              <a:xfrm>
                <a:off x="125063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3" name="Line 524"/>
              <p:cNvSpPr>
                <a:spLocks noChangeShapeType="1"/>
              </p:cNvSpPr>
              <p:nvPr/>
            </p:nvSpPr>
            <p:spPr bwMode="auto">
              <a:xfrm>
                <a:off x="124841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4" name="Line 525"/>
              <p:cNvSpPr>
                <a:spLocks noChangeShapeType="1"/>
              </p:cNvSpPr>
              <p:nvPr/>
            </p:nvSpPr>
            <p:spPr bwMode="auto">
              <a:xfrm>
                <a:off x="125158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5" name="Line 526"/>
              <p:cNvSpPr>
                <a:spLocks noChangeShapeType="1"/>
              </p:cNvSpPr>
              <p:nvPr/>
            </p:nvSpPr>
            <p:spPr bwMode="auto">
              <a:xfrm>
                <a:off x="124936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6" name="Line 527"/>
              <p:cNvSpPr>
                <a:spLocks noChangeShapeType="1"/>
              </p:cNvSpPr>
              <p:nvPr/>
            </p:nvSpPr>
            <p:spPr bwMode="auto">
              <a:xfrm>
                <a:off x="125920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7" name="Line 528"/>
              <p:cNvSpPr>
                <a:spLocks noChangeShapeType="1"/>
              </p:cNvSpPr>
              <p:nvPr/>
            </p:nvSpPr>
            <p:spPr bwMode="auto">
              <a:xfrm>
                <a:off x="125698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8" name="Line 529"/>
              <p:cNvSpPr>
                <a:spLocks noChangeShapeType="1"/>
              </p:cNvSpPr>
              <p:nvPr/>
            </p:nvSpPr>
            <p:spPr bwMode="auto">
              <a:xfrm>
                <a:off x="125984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9" name="Line 530"/>
              <p:cNvSpPr>
                <a:spLocks noChangeShapeType="1"/>
              </p:cNvSpPr>
              <p:nvPr/>
            </p:nvSpPr>
            <p:spPr bwMode="auto">
              <a:xfrm>
                <a:off x="125761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0" name="Line 531"/>
              <p:cNvSpPr>
                <a:spLocks noChangeShapeType="1"/>
              </p:cNvSpPr>
              <p:nvPr/>
            </p:nvSpPr>
            <p:spPr bwMode="auto">
              <a:xfrm>
                <a:off x="1260475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1" name="Line 532"/>
              <p:cNvSpPr>
                <a:spLocks noChangeShapeType="1"/>
              </p:cNvSpPr>
              <p:nvPr/>
            </p:nvSpPr>
            <p:spPr bwMode="auto">
              <a:xfrm>
                <a:off x="125825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2" name="Line 533"/>
              <p:cNvSpPr>
                <a:spLocks noChangeShapeType="1"/>
              </p:cNvSpPr>
              <p:nvPr/>
            </p:nvSpPr>
            <p:spPr bwMode="auto">
              <a:xfrm>
                <a:off x="125857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3" name="Line 534"/>
              <p:cNvSpPr>
                <a:spLocks noChangeShapeType="1"/>
              </p:cNvSpPr>
              <p:nvPr/>
            </p:nvSpPr>
            <p:spPr bwMode="auto">
              <a:xfrm>
                <a:off x="12560300" y="20589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4" name="Line 535"/>
              <p:cNvSpPr>
                <a:spLocks noChangeShapeType="1"/>
              </p:cNvSpPr>
              <p:nvPr/>
            </p:nvSpPr>
            <p:spPr bwMode="auto">
              <a:xfrm>
                <a:off x="126269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5" name="Line 536"/>
              <p:cNvSpPr>
                <a:spLocks noChangeShapeType="1"/>
              </p:cNvSpPr>
              <p:nvPr/>
            </p:nvSpPr>
            <p:spPr bwMode="auto">
              <a:xfrm>
                <a:off x="126015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6" name="Line 537"/>
              <p:cNvSpPr>
                <a:spLocks noChangeShapeType="1"/>
              </p:cNvSpPr>
              <p:nvPr/>
            </p:nvSpPr>
            <p:spPr bwMode="auto">
              <a:xfrm>
                <a:off x="126333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7" name="Line 538"/>
              <p:cNvSpPr>
                <a:spLocks noChangeShapeType="1"/>
              </p:cNvSpPr>
              <p:nvPr/>
            </p:nvSpPr>
            <p:spPr bwMode="auto">
              <a:xfrm>
                <a:off x="126079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8" name="Line 539"/>
              <p:cNvSpPr>
                <a:spLocks noChangeShapeType="1"/>
              </p:cNvSpPr>
              <p:nvPr/>
            </p:nvSpPr>
            <p:spPr bwMode="auto">
              <a:xfrm>
                <a:off x="126396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9" name="Line 540"/>
              <p:cNvSpPr>
                <a:spLocks noChangeShapeType="1"/>
              </p:cNvSpPr>
              <p:nvPr/>
            </p:nvSpPr>
            <p:spPr bwMode="auto">
              <a:xfrm>
                <a:off x="126142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0" name="Line 541"/>
              <p:cNvSpPr>
                <a:spLocks noChangeShapeType="1"/>
              </p:cNvSpPr>
              <p:nvPr/>
            </p:nvSpPr>
            <p:spPr bwMode="auto">
              <a:xfrm>
                <a:off x="126904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1" name="Line 542"/>
              <p:cNvSpPr>
                <a:spLocks noChangeShapeType="1"/>
              </p:cNvSpPr>
              <p:nvPr/>
            </p:nvSpPr>
            <p:spPr bwMode="auto">
              <a:xfrm>
                <a:off x="126682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2" name="Line 543"/>
              <p:cNvSpPr>
                <a:spLocks noChangeShapeType="1"/>
              </p:cNvSpPr>
              <p:nvPr/>
            </p:nvSpPr>
            <p:spPr bwMode="auto">
              <a:xfrm>
                <a:off x="127158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3" name="Line 544"/>
              <p:cNvSpPr>
                <a:spLocks noChangeShapeType="1"/>
              </p:cNvSpPr>
              <p:nvPr/>
            </p:nvSpPr>
            <p:spPr bwMode="auto">
              <a:xfrm>
                <a:off x="126904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4" name="Line 545"/>
              <p:cNvSpPr>
                <a:spLocks noChangeShapeType="1"/>
              </p:cNvSpPr>
              <p:nvPr/>
            </p:nvSpPr>
            <p:spPr bwMode="auto">
              <a:xfrm>
                <a:off x="127349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5" name="Line 546"/>
              <p:cNvSpPr>
                <a:spLocks noChangeShapeType="1"/>
              </p:cNvSpPr>
              <p:nvPr/>
            </p:nvSpPr>
            <p:spPr bwMode="auto">
              <a:xfrm>
                <a:off x="12709525" y="20589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6" name="Line 547"/>
              <p:cNvSpPr>
                <a:spLocks noChangeShapeType="1"/>
              </p:cNvSpPr>
              <p:nvPr/>
            </p:nvSpPr>
            <p:spPr bwMode="auto">
              <a:xfrm>
                <a:off x="126206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7" name="Line 548"/>
              <p:cNvSpPr>
                <a:spLocks noChangeShapeType="1"/>
              </p:cNvSpPr>
              <p:nvPr/>
            </p:nvSpPr>
            <p:spPr bwMode="auto">
              <a:xfrm>
                <a:off x="125952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8" name="Line 549"/>
              <p:cNvSpPr>
                <a:spLocks noChangeShapeType="1"/>
              </p:cNvSpPr>
              <p:nvPr/>
            </p:nvSpPr>
            <p:spPr bwMode="auto">
              <a:xfrm>
                <a:off x="125380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9" name="Line 550"/>
              <p:cNvSpPr>
                <a:spLocks noChangeShapeType="1"/>
              </p:cNvSpPr>
              <p:nvPr/>
            </p:nvSpPr>
            <p:spPr bwMode="auto">
              <a:xfrm>
                <a:off x="125158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0" name="Line 551"/>
              <p:cNvSpPr>
                <a:spLocks noChangeShapeType="1"/>
              </p:cNvSpPr>
              <p:nvPr/>
            </p:nvSpPr>
            <p:spPr bwMode="auto">
              <a:xfrm>
                <a:off x="125476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1" name="Line 552"/>
              <p:cNvSpPr>
                <a:spLocks noChangeShapeType="1"/>
              </p:cNvSpPr>
              <p:nvPr/>
            </p:nvSpPr>
            <p:spPr bwMode="auto">
              <a:xfrm>
                <a:off x="1252220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2" name="Line 553"/>
              <p:cNvSpPr>
                <a:spLocks noChangeShapeType="1"/>
              </p:cNvSpPr>
              <p:nvPr/>
            </p:nvSpPr>
            <p:spPr bwMode="auto">
              <a:xfrm>
                <a:off x="1255712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3" name="Line 554"/>
              <p:cNvSpPr>
                <a:spLocks noChangeShapeType="1"/>
              </p:cNvSpPr>
              <p:nvPr/>
            </p:nvSpPr>
            <p:spPr bwMode="auto">
              <a:xfrm>
                <a:off x="1253172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4" name="Line 555"/>
              <p:cNvSpPr>
                <a:spLocks noChangeShapeType="1"/>
              </p:cNvSpPr>
              <p:nvPr/>
            </p:nvSpPr>
            <p:spPr bwMode="auto">
              <a:xfrm>
                <a:off x="12563475"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5" name="Line 556"/>
              <p:cNvSpPr>
                <a:spLocks noChangeShapeType="1"/>
              </p:cNvSpPr>
              <p:nvPr/>
            </p:nvSpPr>
            <p:spPr bwMode="auto">
              <a:xfrm>
                <a:off x="12541250"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6" name="Line 557"/>
              <p:cNvSpPr>
                <a:spLocks noChangeShapeType="1"/>
              </p:cNvSpPr>
              <p:nvPr/>
            </p:nvSpPr>
            <p:spPr bwMode="auto">
              <a:xfrm>
                <a:off x="12573000" y="2036763"/>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7" name="Line 558"/>
              <p:cNvSpPr>
                <a:spLocks noChangeShapeType="1"/>
              </p:cNvSpPr>
              <p:nvPr/>
            </p:nvSpPr>
            <p:spPr bwMode="auto">
              <a:xfrm>
                <a:off x="12550775" y="20589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8" name="Line 559"/>
              <p:cNvSpPr>
                <a:spLocks noChangeShapeType="1"/>
              </p:cNvSpPr>
              <p:nvPr/>
            </p:nvSpPr>
            <p:spPr bwMode="auto">
              <a:xfrm>
                <a:off x="1173162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9" name="Line 560"/>
              <p:cNvSpPr>
                <a:spLocks noChangeShapeType="1"/>
              </p:cNvSpPr>
              <p:nvPr/>
            </p:nvSpPr>
            <p:spPr bwMode="auto">
              <a:xfrm>
                <a:off x="1170622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0" name="Line 561"/>
              <p:cNvSpPr>
                <a:spLocks noChangeShapeType="1"/>
              </p:cNvSpPr>
              <p:nvPr/>
            </p:nvSpPr>
            <p:spPr bwMode="auto">
              <a:xfrm>
                <a:off x="117348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1" name="Line 562"/>
              <p:cNvSpPr>
                <a:spLocks noChangeShapeType="1"/>
              </p:cNvSpPr>
              <p:nvPr/>
            </p:nvSpPr>
            <p:spPr bwMode="auto">
              <a:xfrm>
                <a:off x="11712575"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2" name="Line 563"/>
              <p:cNvSpPr>
                <a:spLocks noChangeShapeType="1"/>
              </p:cNvSpPr>
              <p:nvPr/>
            </p:nvSpPr>
            <p:spPr bwMode="auto">
              <a:xfrm>
                <a:off x="117475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3" name="Line 564"/>
              <p:cNvSpPr>
                <a:spLocks noChangeShapeType="1"/>
              </p:cNvSpPr>
              <p:nvPr/>
            </p:nvSpPr>
            <p:spPr bwMode="auto">
              <a:xfrm>
                <a:off x="117221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4" name="Line 565"/>
              <p:cNvSpPr>
                <a:spLocks noChangeShapeType="1"/>
              </p:cNvSpPr>
              <p:nvPr/>
            </p:nvSpPr>
            <p:spPr bwMode="auto">
              <a:xfrm>
                <a:off x="11772900"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5" name="Line 566"/>
              <p:cNvSpPr>
                <a:spLocks noChangeShapeType="1"/>
              </p:cNvSpPr>
              <p:nvPr/>
            </p:nvSpPr>
            <p:spPr bwMode="auto">
              <a:xfrm>
                <a:off x="11747500" y="2033588"/>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6" name="Line 567"/>
              <p:cNvSpPr>
                <a:spLocks noChangeShapeType="1"/>
              </p:cNvSpPr>
              <p:nvPr/>
            </p:nvSpPr>
            <p:spPr bwMode="auto">
              <a:xfrm>
                <a:off x="11782425" y="200818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7" name="Line 568"/>
              <p:cNvSpPr>
                <a:spLocks noChangeShapeType="1"/>
              </p:cNvSpPr>
              <p:nvPr/>
            </p:nvSpPr>
            <p:spPr bwMode="auto">
              <a:xfrm>
                <a:off x="11760200" y="203358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8" name="Line 569"/>
              <p:cNvSpPr>
                <a:spLocks noChangeShapeType="1"/>
              </p:cNvSpPr>
              <p:nvPr/>
            </p:nvSpPr>
            <p:spPr bwMode="auto">
              <a:xfrm>
                <a:off x="1183005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9" name="Line 570"/>
              <p:cNvSpPr>
                <a:spLocks noChangeShapeType="1"/>
              </p:cNvSpPr>
              <p:nvPr/>
            </p:nvSpPr>
            <p:spPr bwMode="auto">
              <a:xfrm>
                <a:off x="1180465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0" name="Line 571"/>
              <p:cNvSpPr>
                <a:spLocks noChangeShapeType="1"/>
              </p:cNvSpPr>
              <p:nvPr/>
            </p:nvSpPr>
            <p:spPr bwMode="auto">
              <a:xfrm>
                <a:off x="118491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1" name="Line 572"/>
              <p:cNvSpPr>
                <a:spLocks noChangeShapeType="1"/>
              </p:cNvSpPr>
              <p:nvPr/>
            </p:nvSpPr>
            <p:spPr bwMode="auto">
              <a:xfrm>
                <a:off x="11826875"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2" name="Line 573"/>
              <p:cNvSpPr>
                <a:spLocks noChangeShapeType="1"/>
              </p:cNvSpPr>
              <p:nvPr/>
            </p:nvSpPr>
            <p:spPr bwMode="auto">
              <a:xfrm>
                <a:off x="11887200" y="20272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3" name="Line 574"/>
              <p:cNvSpPr>
                <a:spLocks noChangeShapeType="1"/>
              </p:cNvSpPr>
              <p:nvPr/>
            </p:nvSpPr>
            <p:spPr bwMode="auto">
              <a:xfrm>
                <a:off x="11861800" y="2052638"/>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4" name="Line 575"/>
              <p:cNvSpPr>
                <a:spLocks noChangeShapeType="1"/>
              </p:cNvSpPr>
              <p:nvPr/>
            </p:nvSpPr>
            <p:spPr bwMode="auto">
              <a:xfrm>
                <a:off x="10334625" y="1938338"/>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5" name="Line 576"/>
              <p:cNvSpPr>
                <a:spLocks noChangeShapeType="1"/>
              </p:cNvSpPr>
              <p:nvPr/>
            </p:nvSpPr>
            <p:spPr bwMode="auto">
              <a:xfrm>
                <a:off x="10309225" y="1960563"/>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9" name="Line 245"/>
            <p:cNvSpPr>
              <a:spLocks noChangeShapeType="1"/>
            </p:cNvSpPr>
            <p:nvPr/>
          </p:nvSpPr>
          <p:spPr bwMode="auto">
            <a:xfrm>
              <a:off x="1221056" y="3374123"/>
              <a:ext cx="28575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247"/>
            <p:cNvSpPr>
              <a:spLocks noChangeShapeType="1"/>
            </p:cNvSpPr>
            <p:nvPr/>
          </p:nvSpPr>
          <p:spPr bwMode="auto">
            <a:xfrm>
              <a:off x="1221056" y="3217405"/>
              <a:ext cx="28575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Rectangle 4"/>
            <p:cNvSpPr>
              <a:spLocks noChangeArrowheads="1"/>
            </p:cNvSpPr>
            <p:nvPr/>
          </p:nvSpPr>
          <p:spPr bwMode="auto">
            <a:xfrm>
              <a:off x="1546239" y="2992142"/>
              <a:ext cx="29718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960438" algn="ctr"/>
                  <a:tab pos="1198563" algn="l"/>
                </a:tabLst>
              </a:pPr>
              <a:r>
                <a:rPr lang="ja-JP" sz="1000" b="0" i="0" dirty="0" smtClean="0">
                  <a:solidFill>
                    <a:srgbClr val="4D4D4D"/>
                  </a:solidFill>
                  <a:ea typeface="MS UI Gothic" pitchFamily="18" charset="0"/>
                </a:rPr>
                <a:t>	N	3年OS(95%CI)</a:t>
              </a:r>
            </a:p>
            <a:p>
              <a:pPr>
                <a:spcAft>
                  <a:spcPts val="0"/>
                </a:spcAft>
                <a:tabLst>
                  <a:tab pos="960438" algn="ctr"/>
                  <a:tab pos="1198563" algn="l"/>
                </a:tabLst>
              </a:pPr>
              <a:r>
                <a:rPr lang="ja-JP" sz="1000" b="0" i="0" dirty="0" smtClean="0">
                  <a:solidFill>
                    <a:srgbClr val="4D4D4D"/>
                  </a:solidFill>
                  <a:ea typeface="MS UI Gothic" pitchFamily="18" charset="0"/>
                </a:rPr>
                <a:t>カペシタビン	782	95.4% (93.3, 96.9)</a:t>
              </a:r>
            </a:p>
            <a:p>
              <a:pPr>
                <a:spcAft>
                  <a:spcPts val="0"/>
                </a:spcAft>
                <a:tabLst>
                  <a:tab pos="960438" algn="ctr"/>
                  <a:tab pos="1198563" algn="l"/>
                </a:tabLst>
              </a:pPr>
              <a:r>
                <a:rPr lang="ja-JP" sz="1000" b="0" i="0" dirty="0" smtClean="0">
                  <a:solidFill>
                    <a:srgbClr val="4D4D4D"/>
                  </a:solidFill>
                  <a:ea typeface="MS UI Gothic" pitchFamily="18" charset="0"/>
                </a:rPr>
                <a:t>S-1	782	95.5%(93.4, 96.9)</a:t>
              </a:r>
            </a:p>
            <a:p>
              <a:pPr>
                <a:spcAft>
                  <a:spcPts val="0"/>
                </a:spcAft>
                <a:tabLst>
                  <a:tab pos="960438" algn="ctr"/>
                  <a:tab pos="1198563" algn="l"/>
                </a:tabLst>
              </a:pPr>
              <a:r>
                <a:rPr lang="ja-JP" sz="1000" b="0" i="0" dirty="0" smtClean="0">
                  <a:solidFill>
                    <a:srgbClr val="4D4D4D"/>
                  </a:solidFill>
                  <a:ea typeface="MS UI Gothic" pitchFamily="18" charset="0"/>
                </a:rPr>
                <a:t>		HR 0.85(95%CI 0.52, 1.38)</a:t>
              </a:r>
            </a:p>
          </p:txBody>
        </p:sp>
      </p:grpSp>
      <p:grpSp>
        <p:nvGrpSpPr>
          <p:cNvPr id="596" name="Group 595"/>
          <p:cNvGrpSpPr/>
          <p:nvPr/>
        </p:nvGrpSpPr>
        <p:grpSpPr>
          <a:xfrm>
            <a:off x="335281" y="1901944"/>
            <a:ext cx="4236719" cy="2779244"/>
            <a:chOff x="4620769" y="1978152"/>
            <a:chExt cx="4236719" cy="2779244"/>
          </a:xfrm>
        </p:grpSpPr>
        <p:sp>
          <p:nvSpPr>
            <p:cNvPr id="597" name="Rectangle 4"/>
            <p:cNvSpPr>
              <a:spLocks noChangeArrowheads="1"/>
            </p:cNvSpPr>
            <p:nvPr/>
          </p:nvSpPr>
          <p:spPr bwMode="auto">
            <a:xfrm>
              <a:off x="5051390" y="1978152"/>
              <a:ext cx="176330" cy="2167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lnSpc>
                  <a:spcPts val="2900"/>
                </a:lnSpc>
                <a:spcAft>
                  <a:spcPts val="0"/>
                </a:spcAft>
              </a:pPr>
              <a:r>
                <a:rPr lang="ja-JP" sz="1000" b="0" i="0" dirty="0" smtClean="0">
                  <a:solidFill>
                    <a:srgbClr val="4D4D4D"/>
                  </a:solidFill>
                  <a:ea typeface="MS UI Gothic" pitchFamily="18" charset="0"/>
                </a:rPr>
                <a:t>1.0</a:t>
              </a:r>
            </a:p>
            <a:p>
              <a:pPr algn="r">
                <a:lnSpc>
                  <a:spcPts val="2900"/>
                </a:lnSpc>
                <a:spcAft>
                  <a:spcPts val="0"/>
                </a:spcAft>
              </a:pPr>
              <a:r>
                <a:rPr lang="ja-JP" sz="1000" b="0" i="0" dirty="0" smtClean="0">
                  <a:solidFill>
                    <a:srgbClr val="4D4D4D"/>
                  </a:solidFill>
                  <a:ea typeface="MS UI Gothic" pitchFamily="18" charset="0"/>
                </a:rPr>
                <a:t>0.8</a:t>
              </a:r>
            </a:p>
            <a:p>
              <a:pPr algn="r">
                <a:lnSpc>
                  <a:spcPts val="2900"/>
                </a:lnSpc>
                <a:spcAft>
                  <a:spcPts val="0"/>
                </a:spcAft>
              </a:pPr>
              <a:r>
                <a:rPr lang="ja-JP" sz="1000" b="0" i="0" dirty="0" smtClean="0">
                  <a:solidFill>
                    <a:srgbClr val="4D4D4D"/>
                  </a:solidFill>
                  <a:ea typeface="MS UI Gothic" pitchFamily="18" charset="0"/>
                </a:rPr>
                <a:t>0.6</a:t>
              </a:r>
            </a:p>
            <a:p>
              <a:pPr algn="r">
                <a:lnSpc>
                  <a:spcPts val="2900"/>
                </a:lnSpc>
                <a:spcAft>
                  <a:spcPts val="0"/>
                </a:spcAft>
              </a:pPr>
              <a:r>
                <a:rPr lang="ja-JP" sz="1000" b="0" i="0" dirty="0" smtClean="0">
                  <a:solidFill>
                    <a:srgbClr val="4D4D4D"/>
                  </a:solidFill>
                  <a:ea typeface="MS UI Gothic" pitchFamily="18" charset="0"/>
                </a:rPr>
                <a:t>0.4</a:t>
              </a:r>
            </a:p>
            <a:p>
              <a:pPr algn="r">
                <a:lnSpc>
                  <a:spcPts val="2900"/>
                </a:lnSpc>
                <a:spcAft>
                  <a:spcPts val="0"/>
                </a:spcAft>
              </a:pPr>
              <a:r>
                <a:rPr lang="ja-JP" sz="1000" b="0" i="0" dirty="0" smtClean="0">
                  <a:solidFill>
                    <a:srgbClr val="4D4D4D"/>
                  </a:solidFill>
                  <a:ea typeface="MS UI Gothic" pitchFamily="18" charset="0"/>
                </a:rPr>
                <a:t>0.2</a:t>
              </a:r>
            </a:p>
            <a:p>
              <a:pPr algn="r">
                <a:lnSpc>
                  <a:spcPts val="2900"/>
                </a:lnSpc>
                <a:spcAft>
                  <a:spcPts val="0"/>
                </a:spcAft>
              </a:pPr>
              <a:r>
                <a:rPr lang="ja-JP" sz="1000" b="0" i="0" dirty="0" smtClean="0">
                  <a:solidFill>
                    <a:srgbClr val="4D4D4D"/>
                  </a:solidFill>
                  <a:ea typeface="MS UI Gothic" pitchFamily="18" charset="0"/>
                </a:rPr>
                <a:t>0.0</a:t>
              </a:r>
            </a:p>
          </p:txBody>
        </p:sp>
        <p:sp>
          <p:nvSpPr>
            <p:cNvPr id="598" name="Rectangle 4"/>
            <p:cNvSpPr>
              <a:spLocks noChangeArrowheads="1"/>
            </p:cNvSpPr>
            <p:nvPr/>
          </p:nvSpPr>
          <p:spPr bwMode="auto">
            <a:xfrm rot="16200000">
              <a:off x="4299264" y="3061835"/>
              <a:ext cx="11942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r">
                <a:spcAft>
                  <a:spcPts val="0"/>
                </a:spcAft>
              </a:pPr>
              <a:r>
                <a:rPr lang="ja-JP" sz="1000" b="0" i="0" dirty="0" smtClean="0">
                  <a:solidFill>
                    <a:srgbClr val="4D4D4D"/>
                  </a:solidFill>
                  <a:ea typeface="MS UI Gothic" pitchFamily="18" charset="0"/>
                </a:rPr>
                <a:t>無病生存期間</a:t>
              </a:r>
            </a:p>
          </p:txBody>
        </p:sp>
        <p:sp>
          <p:nvSpPr>
            <p:cNvPr id="599" name="Rectangle 4"/>
            <p:cNvSpPr>
              <a:spLocks noChangeArrowheads="1"/>
            </p:cNvSpPr>
            <p:nvPr/>
          </p:nvSpPr>
          <p:spPr bwMode="auto">
            <a:xfrm>
              <a:off x="5299161" y="2009113"/>
              <a:ext cx="341338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r">
                <a:spcAft>
                  <a:spcPts val="0"/>
                </a:spcAft>
              </a:pPr>
              <a:r>
                <a:rPr lang="ja-JP" sz="1000" b="0" i="0" dirty="0" smtClean="0">
                  <a:solidFill>
                    <a:srgbClr val="4D4D4D"/>
                  </a:solidFill>
                  <a:ea typeface="MS UI Gothic" pitchFamily="18" charset="0"/>
                </a:rPr>
                <a:t>全ての無作為化患者における追跡調査期間の中央値: 29.4ヶ月間</a:t>
              </a:r>
            </a:p>
          </p:txBody>
        </p:sp>
        <p:sp>
          <p:nvSpPr>
            <p:cNvPr id="600" name="Rectangle 4"/>
            <p:cNvSpPr>
              <a:spLocks noChangeArrowheads="1"/>
            </p:cNvSpPr>
            <p:nvPr/>
          </p:nvSpPr>
          <p:spPr bwMode="auto">
            <a:xfrm>
              <a:off x="5473534" y="4278229"/>
              <a:ext cx="321462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spcAft>
                  <a:spcPts val="0"/>
                </a:spcAft>
              </a:pPr>
              <a:r>
                <a:rPr lang="ja-JP" sz="1000" b="0" i="0" dirty="0" smtClean="0">
                  <a:solidFill>
                    <a:srgbClr val="4D4D4D"/>
                  </a:solidFill>
                  <a:ea typeface="MS UI Gothic" pitchFamily="18" charset="0"/>
                </a:rPr>
                <a:t>無作為化からの経過期間（年）</a:t>
              </a:r>
            </a:p>
          </p:txBody>
        </p:sp>
        <p:sp>
          <p:nvSpPr>
            <p:cNvPr id="601" name="Rectangle 4"/>
            <p:cNvSpPr>
              <a:spLocks noChangeArrowheads="1"/>
            </p:cNvSpPr>
            <p:nvPr/>
          </p:nvSpPr>
          <p:spPr bwMode="auto">
            <a:xfrm>
              <a:off x="4620769" y="4449619"/>
              <a:ext cx="7722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pPr>
              <a:r>
                <a:rPr lang="ja-JP" sz="1000" b="0" i="0" dirty="0" smtClean="0">
                  <a:solidFill>
                    <a:srgbClr val="043882"/>
                  </a:solidFill>
                  <a:ea typeface="MS UI Gothic" pitchFamily="18" charset="0"/>
                </a:rPr>
                <a:t>カペシタビン</a:t>
              </a:r>
            </a:p>
            <a:p>
              <a:pPr>
                <a:spcAft>
                  <a:spcPts val="0"/>
                </a:spcAft>
              </a:pPr>
              <a:r>
                <a:rPr lang="ja-JP" sz="1000" b="0" i="0" dirty="0" smtClean="0">
                  <a:solidFill>
                    <a:srgbClr val="B60D27"/>
                  </a:solidFill>
                  <a:ea typeface="MS UI Gothic" pitchFamily="18" charset="0"/>
                </a:rPr>
                <a:t>S-1</a:t>
              </a:r>
            </a:p>
          </p:txBody>
        </p:sp>
        <p:sp>
          <p:nvSpPr>
            <p:cNvPr id="602" name="Rectangle 4"/>
            <p:cNvSpPr>
              <a:spLocks noChangeArrowheads="1"/>
            </p:cNvSpPr>
            <p:nvPr/>
          </p:nvSpPr>
          <p:spPr bwMode="auto">
            <a:xfrm>
              <a:off x="5226354" y="4132694"/>
              <a:ext cx="363113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ja-JP" sz="1000" b="0" i="0" dirty="0" smtClean="0">
                  <a:solidFill>
                    <a:srgbClr val="4D4D4D"/>
                  </a:solidFill>
                  <a:ea typeface="MS UI Gothic" pitchFamily="18" charset="0"/>
                </a:rPr>
                <a:t>	0.0	0.5	1.0	1.5	2.0	2.5	3.0	3.5	4.0	4.5	5.0</a:t>
              </a:r>
            </a:p>
          </p:txBody>
        </p:sp>
        <p:sp>
          <p:nvSpPr>
            <p:cNvPr id="603" name="Rectangle 4"/>
            <p:cNvSpPr>
              <a:spLocks noChangeArrowheads="1"/>
            </p:cNvSpPr>
            <p:nvPr/>
          </p:nvSpPr>
          <p:spPr bwMode="auto">
            <a:xfrm>
              <a:off x="5226354" y="4440475"/>
              <a:ext cx="36311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ja-JP" sz="1000" b="0" i="0" dirty="0" smtClean="0">
                  <a:solidFill>
                    <a:srgbClr val="4D4D4D"/>
                  </a:solidFill>
                  <a:ea typeface="MS UI Gothic" pitchFamily="18" charset="0"/>
                </a:rPr>
                <a:t>	782	763	714	624	484	388	268	167	72	12	0</a:t>
              </a:r>
            </a:p>
            <a:p>
              <a:pPr>
                <a:spcAft>
                  <a:spcPts val="0"/>
                </a:spcAft>
                <a:tabLst>
                  <a:tab pos="238125" algn="ctr"/>
                  <a:tab pos="557213" algn="ctr"/>
                  <a:tab pos="877888" algn="ctr"/>
                  <a:tab pos="1198563" algn="ctr"/>
                  <a:tab pos="1527175" algn="ctr"/>
                  <a:tab pos="1847850" algn="ctr"/>
                  <a:tab pos="2166938" algn="ctr"/>
                  <a:tab pos="2487613" algn="ctr"/>
                  <a:tab pos="2806700" algn="ctr"/>
                  <a:tab pos="3136900" algn="ctr"/>
                  <a:tab pos="3455988" algn="ctr"/>
                </a:tabLst>
              </a:pPr>
              <a:r>
                <a:rPr lang="ja-JP" sz="1000" b="0" i="0" dirty="0" smtClean="0">
                  <a:solidFill>
                    <a:srgbClr val="4D4D4D"/>
                  </a:solidFill>
                  <a:ea typeface="MS UI Gothic" pitchFamily="18" charset="0"/>
                </a:rPr>
                <a:t>	782	749	710	603	469	368	261	174	76	10	0</a:t>
              </a:r>
            </a:p>
          </p:txBody>
        </p:sp>
        <p:grpSp>
          <p:nvGrpSpPr>
            <p:cNvPr id="604" name="Group 603"/>
            <p:cNvGrpSpPr/>
            <p:nvPr/>
          </p:nvGrpSpPr>
          <p:grpSpPr>
            <a:xfrm>
              <a:off x="5341937" y="2189627"/>
              <a:ext cx="3343275" cy="1924050"/>
              <a:chOff x="-3848100" y="3797300"/>
              <a:chExt cx="3343275" cy="1924050"/>
            </a:xfrm>
          </p:grpSpPr>
          <p:grpSp>
            <p:nvGrpSpPr>
              <p:cNvPr id="608" name="Group 780"/>
              <p:cNvGrpSpPr>
                <a:grpSpLocks/>
              </p:cNvGrpSpPr>
              <p:nvPr/>
            </p:nvGrpSpPr>
            <p:grpSpPr bwMode="auto">
              <a:xfrm>
                <a:off x="-3848100" y="3924300"/>
                <a:ext cx="3343275" cy="1797050"/>
                <a:chOff x="-2424" y="2472"/>
                <a:chExt cx="2106" cy="1132"/>
              </a:xfrm>
            </p:grpSpPr>
            <p:sp>
              <p:nvSpPr>
                <p:cNvPr id="1180" name="Line 580"/>
                <p:cNvSpPr>
                  <a:spLocks noChangeShapeType="1"/>
                </p:cNvSpPr>
                <p:nvPr/>
              </p:nvSpPr>
              <p:spPr bwMode="auto">
                <a:xfrm>
                  <a:off x="-2424" y="3554"/>
                  <a:ext cx="2106" cy="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6" name="Line 586"/>
                <p:cNvSpPr>
                  <a:spLocks noChangeShapeType="1"/>
                </p:cNvSpPr>
                <p:nvPr/>
              </p:nvSpPr>
              <p:spPr bwMode="auto">
                <a:xfrm>
                  <a:off x="-2344"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7" name="Line 587"/>
                <p:cNvSpPr>
                  <a:spLocks noChangeShapeType="1"/>
                </p:cNvSpPr>
                <p:nvPr/>
              </p:nvSpPr>
              <p:spPr bwMode="auto">
                <a:xfrm>
                  <a:off x="-2140"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8" name="Line 588"/>
                <p:cNvSpPr>
                  <a:spLocks noChangeShapeType="1"/>
                </p:cNvSpPr>
                <p:nvPr/>
              </p:nvSpPr>
              <p:spPr bwMode="auto">
                <a:xfrm>
                  <a:off x="-1938"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9" name="Line 589"/>
                <p:cNvSpPr>
                  <a:spLocks noChangeShapeType="1"/>
                </p:cNvSpPr>
                <p:nvPr/>
              </p:nvSpPr>
              <p:spPr bwMode="auto">
                <a:xfrm>
                  <a:off x="-1736"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0" name="Line 590"/>
                <p:cNvSpPr>
                  <a:spLocks noChangeShapeType="1"/>
                </p:cNvSpPr>
                <p:nvPr/>
              </p:nvSpPr>
              <p:spPr bwMode="auto">
                <a:xfrm>
                  <a:off x="-1532"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1" name="Line 591"/>
                <p:cNvSpPr>
                  <a:spLocks noChangeShapeType="1"/>
                </p:cNvSpPr>
                <p:nvPr/>
              </p:nvSpPr>
              <p:spPr bwMode="auto">
                <a:xfrm>
                  <a:off x="-1330"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2" name="Line 592"/>
                <p:cNvSpPr>
                  <a:spLocks noChangeShapeType="1"/>
                </p:cNvSpPr>
                <p:nvPr/>
              </p:nvSpPr>
              <p:spPr bwMode="auto">
                <a:xfrm>
                  <a:off x="-1128"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3" name="Line 593"/>
                <p:cNvSpPr>
                  <a:spLocks noChangeShapeType="1"/>
                </p:cNvSpPr>
                <p:nvPr/>
              </p:nvSpPr>
              <p:spPr bwMode="auto">
                <a:xfrm>
                  <a:off x="-926"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4" name="Line 594"/>
                <p:cNvSpPr>
                  <a:spLocks noChangeShapeType="1"/>
                </p:cNvSpPr>
                <p:nvPr/>
              </p:nvSpPr>
              <p:spPr bwMode="auto">
                <a:xfrm>
                  <a:off x="-722"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5" name="Line 595"/>
                <p:cNvSpPr>
                  <a:spLocks noChangeShapeType="1"/>
                </p:cNvSpPr>
                <p:nvPr/>
              </p:nvSpPr>
              <p:spPr bwMode="auto">
                <a:xfrm>
                  <a:off x="-520"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6" name="Line 596"/>
                <p:cNvSpPr>
                  <a:spLocks noChangeShapeType="1"/>
                </p:cNvSpPr>
                <p:nvPr/>
              </p:nvSpPr>
              <p:spPr bwMode="auto">
                <a:xfrm>
                  <a:off x="-318" y="3556"/>
                  <a:ext cx="0" cy="48"/>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7" name="Line 597"/>
                <p:cNvSpPr>
                  <a:spLocks noChangeShapeType="1"/>
                </p:cNvSpPr>
                <p:nvPr/>
              </p:nvSpPr>
              <p:spPr bwMode="auto">
                <a:xfrm>
                  <a:off x="-1962" y="247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8" name="Line 598"/>
                <p:cNvSpPr>
                  <a:spLocks noChangeShapeType="1"/>
                </p:cNvSpPr>
                <p:nvPr/>
              </p:nvSpPr>
              <p:spPr bwMode="auto">
                <a:xfrm>
                  <a:off x="-1976" y="248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9" name="Line 599"/>
                <p:cNvSpPr>
                  <a:spLocks noChangeShapeType="1"/>
                </p:cNvSpPr>
                <p:nvPr/>
              </p:nvSpPr>
              <p:spPr bwMode="auto">
                <a:xfrm>
                  <a:off x="-1934" y="24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0" name="Line 600"/>
                <p:cNvSpPr>
                  <a:spLocks noChangeShapeType="1"/>
                </p:cNvSpPr>
                <p:nvPr/>
              </p:nvSpPr>
              <p:spPr bwMode="auto">
                <a:xfrm>
                  <a:off x="-1948" y="25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1" name="Line 601"/>
                <p:cNvSpPr>
                  <a:spLocks noChangeShapeType="1"/>
                </p:cNvSpPr>
                <p:nvPr/>
              </p:nvSpPr>
              <p:spPr bwMode="auto">
                <a:xfrm>
                  <a:off x="-1870" y="25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2" name="Line 602"/>
                <p:cNvSpPr>
                  <a:spLocks noChangeShapeType="1"/>
                </p:cNvSpPr>
                <p:nvPr/>
              </p:nvSpPr>
              <p:spPr bwMode="auto">
                <a:xfrm>
                  <a:off x="-1886" y="252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3" name="Line 603"/>
                <p:cNvSpPr>
                  <a:spLocks noChangeShapeType="1"/>
                </p:cNvSpPr>
                <p:nvPr/>
              </p:nvSpPr>
              <p:spPr bwMode="auto">
                <a:xfrm>
                  <a:off x="-1854" y="25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4" name="Line 604"/>
                <p:cNvSpPr>
                  <a:spLocks noChangeShapeType="1"/>
                </p:cNvSpPr>
                <p:nvPr/>
              </p:nvSpPr>
              <p:spPr bwMode="auto">
                <a:xfrm>
                  <a:off x="-1868" y="252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5" name="Line 605"/>
                <p:cNvSpPr>
                  <a:spLocks noChangeShapeType="1"/>
                </p:cNvSpPr>
                <p:nvPr/>
              </p:nvSpPr>
              <p:spPr bwMode="auto">
                <a:xfrm>
                  <a:off x="-1842"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6" name="Line 606"/>
                <p:cNvSpPr>
                  <a:spLocks noChangeShapeType="1"/>
                </p:cNvSpPr>
                <p:nvPr/>
              </p:nvSpPr>
              <p:spPr bwMode="auto">
                <a:xfrm>
                  <a:off x="-1858"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7" name="Line 607"/>
                <p:cNvSpPr>
                  <a:spLocks noChangeShapeType="1"/>
                </p:cNvSpPr>
                <p:nvPr/>
              </p:nvSpPr>
              <p:spPr bwMode="auto">
                <a:xfrm>
                  <a:off x="-1820"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8" name="Line 608"/>
                <p:cNvSpPr>
                  <a:spLocks noChangeShapeType="1"/>
                </p:cNvSpPr>
                <p:nvPr/>
              </p:nvSpPr>
              <p:spPr bwMode="auto">
                <a:xfrm>
                  <a:off x="-1836"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9" name="Line 609"/>
                <p:cNvSpPr>
                  <a:spLocks noChangeShapeType="1"/>
                </p:cNvSpPr>
                <p:nvPr/>
              </p:nvSpPr>
              <p:spPr bwMode="auto">
                <a:xfrm>
                  <a:off x="-1816"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0" name="Line 610"/>
                <p:cNvSpPr>
                  <a:spLocks noChangeShapeType="1"/>
                </p:cNvSpPr>
                <p:nvPr/>
              </p:nvSpPr>
              <p:spPr bwMode="auto">
                <a:xfrm>
                  <a:off x="-1832" y="2530"/>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1" name="Line 611"/>
                <p:cNvSpPr>
                  <a:spLocks noChangeShapeType="1"/>
                </p:cNvSpPr>
                <p:nvPr/>
              </p:nvSpPr>
              <p:spPr bwMode="auto">
                <a:xfrm>
                  <a:off x="-1812"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2" name="Line 612"/>
                <p:cNvSpPr>
                  <a:spLocks noChangeShapeType="1"/>
                </p:cNvSpPr>
                <p:nvPr/>
              </p:nvSpPr>
              <p:spPr bwMode="auto">
                <a:xfrm>
                  <a:off x="-1826"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3" name="Line 613"/>
                <p:cNvSpPr>
                  <a:spLocks noChangeShapeType="1"/>
                </p:cNvSpPr>
                <p:nvPr/>
              </p:nvSpPr>
              <p:spPr bwMode="auto">
                <a:xfrm>
                  <a:off x="-1796" y="2514"/>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4" name="Line 614"/>
                <p:cNvSpPr>
                  <a:spLocks noChangeShapeType="1"/>
                </p:cNvSpPr>
                <p:nvPr/>
              </p:nvSpPr>
              <p:spPr bwMode="auto">
                <a:xfrm>
                  <a:off x="-1812" y="25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5" name="Line 615"/>
                <p:cNvSpPr>
                  <a:spLocks noChangeShapeType="1"/>
                </p:cNvSpPr>
                <p:nvPr/>
              </p:nvSpPr>
              <p:spPr bwMode="auto">
                <a:xfrm>
                  <a:off x="-1778" y="251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6" name="Line 616"/>
                <p:cNvSpPr>
                  <a:spLocks noChangeShapeType="1"/>
                </p:cNvSpPr>
                <p:nvPr/>
              </p:nvSpPr>
              <p:spPr bwMode="auto">
                <a:xfrm>
                  <a:off x="-1794" y="25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7" name="Line 617"/>
                <p:cNvSpPr>
                  <a:spLocks noChangeShapeType="1"/>
                </p:cNvSpPr>
                <p:nvPr/>
              </p:nvSpPr>
              <p:spPr bwMode="auto">
                <a:xfrm>
                  <a:off x="-1762" y="251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8" name="Line 618"/>
                <p:cNvSpPr>
                  <a:spLocks noChangeShapeType="1"/>
                </p:cNvSpPr>
                <p:nvPr/>
              </p:nvSpPr>
              <p:spPr bwMode="auto">
                <a:xfrm>
                  <a:off x="-1776" y="25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9" name="Line 619"/>
                <p:cNvSpPr>
                  <a:spLocks noChangeShapeType="1"/>
                </p:cNvSpPr>
                <p:nvPr/>
              </p:nvSpPr>
              <p:spPr bwMode="auto">
                <a:xfrm>
                  <a:off x="-1746" y="252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0" name="Line 620"/>
                <p:cNvSpPr>
                  <a:spLocks noChangeShapeType="1"/>
                </p:cNvSpPr>
                <p:nvPr/>
              </p:nvSpPr>
              <p:spPr bwMode="auto">
                <a:xfrm>
                  <a:off x="-1762" y="25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1" name="Line 621"/>
                <p:cNvSpPr>
                  <a:spLocks noChangeShapeType="1"/>
                </p:cNvSpPr>
                <p:nvPr/>
              </p:nvSpPr>
              <p:spPr bwMode="auto">
                <a:xfrm>
                  <a:off x="-1742" y="252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2" name="Line 622"/>
                <p:cNvSpPr>
                  <a:spLocks noChangeShapeType="1"/>
                </p:cNvSpPr>
                <p:nvPr/>
              </p:nvSpPr>
              <p:spPr bwMode="auto">
                <a:xfrm>
                  <a:off x="-1756" y="25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3" name="Line 623"/>
                <p:cNvSpPr>
                  <a:spLocks noChangeShapeType="1"/>
                </p:cNvSpPr>
                <p:nvPr/>
              </p:nvSpPr>
              <p:spPr bwMode="auto">
                <a:xfrm>
                  <a:off x="-1734"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4" name="Line 624"/>
                <p:cNvSpPr>
                  <a:spLocks noChangeShapeType="1"/>
                </p:cNvSpPr>
                <p:nvPr/>
              </p:nvSpPr>
              <p:spPr bwMode="auto">
                <a:xfrm>
                  <a:off x="-1750"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5" name="Line 625"/>
                <p:cNvSpPr>
                  <a:spLocks noChangeShapeType="1"/>
                </p:cNvSpPr>
                <p:nvPr/>
              </p:nvSpPr>
              <p:spPr bwMode="auto">
                <a:xfrm>
                  <a:off x="-1730"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6" name="Line 626"/>
                <p:cNvSpPr>
                  <a:spLocks noChangeShapeType="1"/>
                </p:cNvSpPr>
                <p:nvPr/>
              </p:nvSpPr>
              <p:spPr bwMode="auto">
                <a:xfrm>
                  <a:off x="-1744"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7" name="Line 627"/>
                <p:cNvSpPr>
                  <a:spLocks noChangeShapeType="1"/>
                </p:cNvSpPr>
                <p:nvPr/>
              </p:nvSpPr>
              <p:spPr bwMode="auto">
                <a:xfrm>
                  <a:off x="-1724"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8" name="Line 628"/>
                <p:cNvSpPr>
                  <a:spLocks noChangeShapeType="1"/>
                </p:cNvSpPr>
                <p:nvPr/>
              </p:nvSpPr>
              <p:spPr bwMode="auto">
                <a:xfrm>
                  <a:off x="-1740"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9" name="Line 629"/>
                <p:cNvSpPr>
                  <a:spLocks noChangeShapeType="1"/>
                </p:cNvSpPr>
                <p:nvPr/>
              </p:nvSpPr>
              <p:spPr bwMode="auto">
                <a:xfrm>
                  <a:off x="-1720"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0" name="Line 630"/>
                <p:cNvSpPr>
                  <a:spLocks noChangeShapeType="1"/>
                </p:cNvSpPr>
                <p:nvPr/>
              </p:nvSpPr>
              <p:spPr bwMode="auto">
                <a:xfrm>
                  <a:off x="-1734"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1" name="Line 631"/>
                <p:cNvSpPr>
                  <a:spLocks noChangeShapeType="1"/>
                </p:cNvSpPr>
                <p:nvPr/>
              </p:nvSpPr>
              <p:spPr bwMode="auto">
                <a:xfrm>
                  <a:off x="-1714"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2" name="Line 632"/>
                <p:cNvSpPr>
                  <a:spLocks noChangeShapeType="1"/>
                </p:cNvSpPr>
                <p:nvPr/>
              </p:nvSpPr>
              <p:spPr bwMode="auto">
                <a:xfrm>
                  <a:off x="-1730"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3" name="Line 633"/>
                <p:cNvSpPr>
                  <a:spLocks noChangeShapeType="1"/>
                </p:cNvSpPr>
                <p:nvPr/>
              </p:nvSpPr>
              <p:spPr bwMode="auto">
                <a:xfrm>
                  <a:off x="-1710" y="253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4" name="Line 634"/>
                <p:cNvSpPr>
                  <a:spLocks noChangeShapeType="1"/>
                </p:cNvSpPr>
                <p:nvPr/>
              </p:nvSpPr>
              <p:spPr bwMode="auto">
                <a:xfrm>
                  <a:off x="-1724" y="255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5" name="Line 635"/>
                <p:cNvSpPr>
                  <a:spLocks noChangeShapeType="1"/>
                </p:cNvSpPr>
                <p:nvPr/>
              </p:nvSpPr>
              <p:spPr bwMode="auto">
                <a:xfrm>
                  <a:off x="-1682"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6" name="Line 636"/>
                <p:cNvSpPr>
                  <a:spLocks noChangeShapeType="1"/>
                </p:cNvSpPr>
                <p:nvPr/>
              </p:nvSpPr>
              <p:spPr bwMode="auto">
                <a:xfrm>
                  <a:off x="-1698"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7" name="Line 637"/>
                <p:cNvSpPr>
                  <a:spLocks noChangeShapeType="1"/>
                </p:cNvSpPr>
                <p:nvPr/>
              </p:nvSpPr>
              <p:spPr bwMode="auto">
                <a:xfrm>
                  <a:off x="-1664"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8" name="Line 638"/>
                <p:cNvSpPr>
                  <a:spLocks noChangeShapeType="1"/>
                </p:cNvSpPr>
                <p:nvPr/>
              </p:nvSpPr>
              <p:spPr bwMode="auto">
                <a:xfrm>
                  <a:off x="-1680"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9" name="Line 639"/>
                <p:cNvSpPr>
                  <a:spLocks noChangeShapeType="1"/>
                </p:cNvSpPr>
                <p:nvPr/>
              </p:nvSpPr>
              <p:spPr bwMode="auto">
                <a:xfrm>
                  <a:off x="-1660"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0" name="Line 640"/>
                <p:cNvSpPr>
                  <a:spLocks noChangeShapeType="1"/>
                </p:cNvSpPr>
                <p:nvPr/>
              </p:nvSpPr>
              <p:spPr bwMode="auto">
                <a:xfrm>
                  <a:off x="-1676"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1" name="Line 641"/>
                <p:cNvSpPr>
                  <a:spLocks noChangeShapeType="1"/>
                </p:cNvSpPr>
                <p:nvPr/>
              </p:nvSpPr>
              <p:spPr bwMode="auto">
                <a:xfrm>
                  <a:off x="-1656"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2" name="Line 642"/>
                <p:cNvSpPr>
                  <a:spLocks noChangeShapeType="1"/>
                </p:cNvSpPr>
                <p:nvPr/>
              </p:nvSpPr>
              <p:spPr bwMode="auto">
                <a:xfrm>
                  <a:off x="-1670"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3" name="Line 643"/>
                <p:cNvSpPr>
                  <a:spLocks noChangeShapeType="1"/>
                </p:cNvSpPr>
                <p:nvPr/>
              </p:nvSpPr>
              <p:spPr bwMode="auto">
                <a:xfrm>
                  <a:off x="-1652"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4" name="Line 644"/>
                <p:cNvSpPr>
                  <a:spLocks noChangeShapeType="1"/>
                </p:cNvSpPr>
                <p:nvPr/>
              </p:nvSpPr>
              <p:spPr bwMode="auto">
                <a:xfrm>
                  <a:off x="-1666"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5" name="Line 645"/>
                <p:cNvSpPr>
                  <a:spLocks noChangeShapeType="1"/>
                </p:cNvSpPr>
                <p:nvPr/>
              </p:nvSpPr>
              <p:spPr bwMode="auto">
                <a:xfrm>
                  <a:off x="-1646"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6" name="Line 646"/>
                <p:cNvSpPr>
                  <a:spLocks noChangeShapeType="1"/>
                </p:cNvSpPr>
                <p:nvPr/>
              </p:nvSpPr>
              <p:spPr bwMode="auto">
                <a:xfrm>
                  <a:off x="-1662"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7" name="Line 647"/>
                <p:cNvSpPr>
                  <a:spLocks noChangeShapeType="1"/>
                </p:cNvSpPr>
                <p:nvPr/>
              </p:nvSpPr>
              <p:spPr bwMode="auto">
                <a:xfrm>
                  <a:off x="-1624" y="254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8" name="Line 648"/>
                <p:cNvSpPr>
                  <a:spLocks noChangeShapeType="1"/>
                </p:cNvSpPr>
                <p:nvPr/>
              </p:nvSpPr>
              <p:spPr bwMode="auto">
                <a:xfrm>
                  <a:off x="-1640" y="256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9" name="Line 649"/>
                <p:cNvSpPr>
                  <a:spLocks noChangeShapeType="1"/>
                </p:cNvSpPr>
                <p:nvPr/>
              </p:nvSpPr>
              <p:spPr bwMode="auto">
                <a:xfrm>
                  <a:off x="-1590" y="2552"/>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0" name="Line 650"/>
                <p:cNvSpPr>
                  <a:spLocks noChangeShapeType="1"/>
                </p:cNvSpPr>
                <p:nvPr/>
              </p:nvSpPr>
              <p:spPr bwMode="auto">
                <a:xfrm>
                  <a:off x="-1606" y="256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1" name="Line 651"/>
                <p:cNvSpPr>
                  <a:spLocks noChangeShapeType="1"/>
                </p:cNvSpPr>
                <p:nvPr/>
              </p:nvSpPr>
              <p:spPr bwMode="auto">
                <a:xfrm>
                  <a:off x="-1588" y="2552"/>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2" name="Line 652"/>
                <p:cNvSpPr>
                  <a:spLocks noChangeShapeType="1"/>
                </p:cNvSpPr>
                <p:nvPr/>
              </p:nvSpPr>
              <p:spPr bwMode="auto">
                <a:xfrm>
                  <a:off x="-1604" y="256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3" name="Line 653"/>
                <p:cNvSpPr>
                  <a:spLocks noChangeShapeType="1"/>
                </p:cNvSpPr>
                <p:nvPr/>
              </p:nvSpPr>
              <p:spPr bwMode="auto">
                <a:xfrm>
                  <a:off x="-1584" y="2552"/>
                  <a:ext cx="0" cy="32"/>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4" name="Line 654"/>
                <p:cNvSpPr>
                  <a:spLocks noChangeShapeType="1"/>
                </p:cNvSpPr>
                <p:nvPr/>
              </p:nvSpPr>
              <p:spPr bwMode="auto">
                <a:xfrm>
                  <a:off x="-1600" y="256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5" name="Line 655"/>
                <p:cNvSpPr>
                  <a:spLocks noChangeShapeType="1"/>
                </p:cNvSpPr>
                <p:nvPr/>
              </p:nvSpPr>
              <p:spPr bwMode="auto">
                <a:xfrm>
                  <a:off x="-1562" y="255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6" name="Line 656"/>
                <p:cNvSpPr>
                  <a:spLocks noChangeShapeType="1"/>
                </p:cNvSpPr>
                <p:nvPr/>
              </p:nvSpPr>
              <p:spPr bwMode="auto">
                <a:xfrm>
                  <a:off x="-1578" y="257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7" name="Line 657"/>
                <p:cNvSpPr>
                  <a:spLocks noChangeShapeType="1"/>
                </p:cNvSpPr>
                <p:nvPr/>
              </p:nvSpPr>
              <p:spPr bwMode="auto">
                <a:xfrm>
                  <a:off x="-1550" y="25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8" name="Line 658"/>
                <p:cNvSpPr>
                  <a:spLocks noChangeShapeType="1"/>
                </p:cNvSpPr>
                <p:nvPr/>
              </p:nvSpPr>
              <p:spPr bwMode="auto">
                <a:xfrm>
                  <a:off x="-1564" y="257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9" name="Line 659"/>
                <p:cNvSpPr>
                  <a:spLocks noChangeShapeType="1"/>
                </p:cNvSpPr>
                <p:nvPr/>
              </p:nvSpPr>
              <p:spPr bwMode="auto">
                <a:xfrm>
                  <a:off x="-1546" y="25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0" name="Line 660"/>
                <p:cNvSpPr>
                  <a:spLocks noChangeShapeType="1"/>
                </p:cNvSpPr>
                <p:nvPr/>
              </p:nvSpPr>
              <p:spPr bwMode="auto">
                <a:xfrm>
                  <a:off x="-1560" y="257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1" name="Line 661"/>
                <p:cNvSpPr>
                  <a:spLocks noChangeShapeType="1"/>
                </p:cNvSpPr>
                <p:nvPr/>
              </p:nvSpPr>
              <p:spPr bwMode="auto">
                <a:xfrm>
                  <a:off x="-1522" y="256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2" name="Line 662"/>
                <p:cNvSpPr>
                  <a:spLocks noChangeShapeType="1"/>
                </p:cNvSpPr>
                <p:nvPr/>
              </p:nvSpPr>
              <p:spPr bwMode="auto">
                <a:xfrm>
                  <a:off x="-1538" y="258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3" name="Line 663"/>
                <p:cNvSpPr>
                  <a:spLocks noChangeShapeType="1"/>
                </p:cNvSpPr>
                <p:nvPr/>
              </p:nvSpPr>
              <p:spPr bwMode="auto">
                <a:xfrm>
                  <a:off x="-151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4" name="Line 664"/>
                <p:cNvSpPr>
                  <a:spLocks noChangeShapeType="1"/>
                </p:cNvSpPr>
                <p:nvPr/>
              </p:nvSpPr>
              <p:spPr bwMode="auto">
                <a:xfrm>
                  <a:off x="-153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5" name="Line 665"/>
                <p:cNvSpPr>
                  <a:spLocks noChangeShapeType="1"/>
                </p:cNvSpPr>
                <p:nvPr/>
              </p:nvSpPr>
              <p:spPr bwMode="auto">
                <a:xfrm>
                  <a:off x="-151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6" name="Line 666"/>
                <p:cNvSpPr>
                  <a:spLocks noChangeShapeType="1"/>
                </p:cNvSpPr>
                <p:nvPr/>
              </p:nvSpPr>
              <p:spPr bwMode="auto">
                <a:xfrm>
                  <a:off x="-152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7" name="Line 667"/>
                <p:cNvSpPr>
                  <a:spLocks noChangeShapeType="1"/>
                </p:cNvSpPr>
                <p:nvPr/>
              </p:nvSpPr>
              <p:spPr bwMode="auto">
                <a:xfrm>
                  <a:off x="-150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8" name="Line 668"/>
                <p:cNvSpPr>
                  <a:spLocks noChangeShapeType="1"/>
                </p:cNvSpPr>
                <p:nvPr/>
              </p:nvSpPr>
              <p:spPr bwMode="auto">
                <a:xfrm>
                  <a:off x="-152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9" name="Line 669"/>
                <p:cNvSpPr>
                  <a:spLocks noChangeShapeType="1"/>
                </p:cNvSpPr>
                <p:nvPr/>
              </p:nvSpPr>
              <p:spPr bwMode="auto">
                <a:xfrm>
                  <a:off x="-150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0" name="Line 670"/>
                <p:cNvSpPr>
                  <a:spLocks noChangeShapeType="1"/>
                </p:cNvSpPr>
                <p:nvPr/>
              </p:nvSpPr>
              <p:spPr bwMode="auto">
                <a:xfrm>
                  <a:off x="-151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1" name="Line 671"/>
                <p:cNvSpPr>
                  <a:spLocks noChangeShapeType="1"/>
                </p:cNvSpPr>
                <p:nvPr/>
              </p:nvSpPr>
              <p:spPr bwMode="auto">
                <a:xfrm>
                  <a:off x="-149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2" name="Line 672"/>
                <p:cNvSpPr>
                  <a:spLocks noChangeShapeType="1"/>
                </p:cNvSpPr>
                <p:nvPr/>
              </p:nvSpPr>
              <p:spPr bwMode="auto">
                <a:xfrm>
                  <a:off x="-151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3" name="Line 673"/>
                <p:cNvSpPr>
                  <a:spLocks noChangeShapeType="1"/>
                </p:cNvSpPr>
                <p:nvPr/>
              </p:nvSpPr>
              <p:spPr bwMode="auto">
                <a:xfrm>
                  <a:off x="-149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4" name="Line 674"/>
                <p:cNvSpPr>
                  <a:spLocks noChangeShapeType="1"/>
                </p:cNvSpPr>
                <p:nvPr/>
              </p:nvSpPr>
              <p:spPr bwMode="auto">
                <a:xfrm>
                  <a:off x="-150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5" name="Line 675"/>
                <p:cNvSpPr>
                  <a:spLocks noChangeShapeType="1"/>
                </p:cNvSpPr>
                <p:nvPr/>
              </p:nvSpPr>
              <p:spPr bwMode="auto">
                <a:xfrm>
                  <a:off x="-1486"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6" name="Line 676"/>
                <p:cNvSpPr>
                  <a:spLocks noChangeShapeType="1"/>
                </p:cNvSpPr>
                <p:nvPr/>
              </p:nvSpPr>
              <p:spPr bwMode="auto">
                <a:xfrm>
                  <a:off x="-1502"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7" name="Line 677"/>
                <p:cNvSpPr>
                  <a:spLocks noChangeShapeType="1"/>
                </p:cNvSpPr>
                <p:nvPr/>
              </p:nvSpPr>
              <p:spPr bwMode="auto">
                <a:xfrm>
                  <a:off x="-1482" y="257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8" name="Line 678"/>
                <p:cNvSpPr>
                  <a:spLocks noChangeShapeType="1"/>
                </p:cNvSpPr>
                <p:nvPr/>
              </p:nvSpPr>
              <p:spPr bwMode="auto">
                <a:xfrm>
                  <a:off x="-1496" y="259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9" name="Line 679"/>
                <p:cNvSpPr>
                  <a:spLocks noChangeShapeType="1"/>
                </p:cNvSpPr>
                <p:nvPr/>
              </p:nvSpPr>
              <p:spPr bwMode="auto">
                <a:xfrm>
                  <a:off x="-147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0" name="Line 680"/>
                <p:cNvSpPr>
                  <a:spLocks noChangeShapeType="1"/>
                </p:cNvSpPr>
                <p:nvPr/>
              </p:nvSpPr>
              <p:spPr bwMode="auto">
                <a:xfrm>
                  <a:off x="-1486"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1" name="Line 681"/>
                <p:cNvSpPr>
                  <a:spLocks noChangeShapeType="1"/>
                </p:cNvSpPr>
                <p:nvPr/>
              </p:nvSpPr>
              <p:spPr bwMode="auto">
                <a:xfrm>
                  <a:off x="-1464"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2" name="Line 682"/>
                <p:cNvSpPr>
                  <a:spLocks noChangeShapeType="1"/>
                </p:cNvSpPr>
                <p:nvPr/>
              </p:nvSpPr>
              <p:spPr bwMode="auto">
                <a:xfrm>
                  <a:off x="-148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3" name="Line 683"/>
                <p:cNvSpPr>
                  <a:spLocks noChangeShapeType="1"/>
                </p:cNvSpPr>
                <p:nvPr/>
              </p:nvSpPr>
              <p:spPr bwMode="auto">
                <a:xfrm>
                  <a:off x="-146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4" name="Line 684"/>
                <p:cNvSpPr>
                  <a:spLocks noChangeShapeType="1"/>
                </p:cNvSpPr>
                <p:nvPr/>
              </p:nvSpPr>
              <p:spPr bwMode="auto">
                <a:xfrm>
                  <a:off x="-1474"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5" name="Line 685"/>
                <p:cNvSpPr>
                  <a:spLocks noChangeShapeType="1"/>
                </p:cNvSpPr>
                <p:nvPr/>
              </p:nvSpPr>
              <p:spPr bwMode="auto">
                <a:xfrm>
                  <a:off x="-1454"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6" name="Line 686"/>
                <p:cNvSpPr>
                  <a:spLocks noChangeShapeType="1"/>
                </p:cNvSpPr>
                <p:nvPr/>
              </p:nvSpPr>
              <p:spPr bwMode="auto">
                <a:xfrm>
                  <a:off x="-147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7" name="Line 687"/>
                <p:cNvSpPr>
                  <a:spLocks noChangeShapeType="1"/>
                </p:cNvSpPr>
                <p:nvPr/>
              </p:nvSpPr>
              <p:spPr bwMode="auto">
                <a:xfrm>
                  <a:off x="-1448"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8" name="Line 688"/>
                <p:cNvSpPr>
                  <a:spLocks noChangeShapeType="1"/>
                </p:cNvSpPr>
                <p:nvPr/>
              </p:nvSpPr>
              <p:spPr bwMode="auto">
                <a:xfrm>
                  <a:off x="-1464"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9" name="Line 689"/>
                <p:cNvSpPr>
                  <a:spLocks noChangeShapeType="1"/>
                </p:cNvSpPr>
                <p:nvPr/>
              </p:nvSpPr>
              <p:spPr bwMode="auto">
                <a:xfrm>
                  <a:off x="-132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0" name="Line 690"/>
                <p:cNvSpPr>
                  <a:spLocks noChangeShapeType="1"/>
                </p:cNvSpPr>
                <p:nvPr/>
              </p:nvSpPr>
              <p:spPr bwMode="auto">
                <a:xfrm>
                  <a:off x="-134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1" name="Line 691"/>
                <p:cNvSpPr>
                  <a:spLocks noChangeShapeType="1"/>
                </p:cNvSpPr>
                <p:nvPr/>
              </p:nvSpPr>
              <p:spPr bwMode="auto">
                <a:xfrm>
                  <a:off x="-132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2" name="Line 692"/>
                <p:cNvSpPr>
                  <a:spLocks noChangeShapeType="1"/>
                </p:cNvSpPr>
                <p:nvPr/>
              </p:nvSpPr>
              <p:spPr bwMode="auto">
                <a:xfrm>
                  <a:off x="-133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3" name="Line 693"/>
                <p:cNvSpPr>
                  <a:spLocks noChangeShapeType="1"/>
                </p:cNvSpPr>
                <p:nvPr/>
              </p:nvSpPr>
              <p:spPr bwMode="auto">
                <a:xfrm>
                  <a:off x="-131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4" name="Line 694"/>
                <p:cNvSpPr>
                  <a:spLocks noChangeShapeType="1"/>
                </p:cNvSpPr>
                <p:nvPr/>
              </p:nvSpPr>
              <p:spPr bwMode="auto">
                <a:xfrm>
                  <a:off x="-1332"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5" name="Line 695"/>
                <p:cNvSpPr>
                  <a:spLocks noChangeShapeType="1"/>
                </p:cNvSpPr>
                <p:nvPr/>
              </p:nvSpPr>
              <p:spPr bwMode="auto">
                <a:xfrm>
                  <a:off x="-131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6" name="Line 696"/>
                <p:cNvSpPr>
                  <a:spLocks noChangeShapeType="1"/>
                </p:cNvSpPr>
                <p:nvPr/>
              </p:nvSpPr>
              <p:spPr bwMode="auto">
                <a:xfrm>
                  <a:off x="-1326"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7" name="Line 697"/>
                <p:cNvSpPr>
                  <a:spLocks noChangeShapeType="1"/>
                </p:cNvSpPr>
                <p:nvPr/>
              </p:nvSpPr>
              <p:spPr bwMode="auto">
                <a:xfrm>
                  <a:off x="-1306"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8" name="Line 698"/>
                <p:cNvSpPr>
                  <a:spLocks noChangeShapeType="1"/>
                </p:cNvSpPr>
                <p:nvPr/>
              </p:nvSpPr>
              <p:spPr bwMode="auto">
                <a:xfrm>
                  <a:off x="-1322"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9" name="Line 699"/>
                <p:cNvSpPr>
                  <a:spLocks noChangeShapeType="1"/>
                </p:cNvSpPr>
                <p:nvPr/>
              </p:nvSpPr>
              <p:spPr bwMode="auto">
                <a:xfrm>
                  <a:off x="-1300"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0" name="Line 700"/>
                <p:cNvSpPr>
                  <a:spLocks noChangeShapeType="1"/>
                </p:cNvSpPr>
                <p:nvPr/>
              </p:nvSpPr>
              <p:spPr bwMode="auto">
                <a:xfrm>
                  <a:off x="-1316"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1" name="Line 701"/>
                <p:cNvSpPr>
                  <a:spLocks noChangeShapeType="1"/>
                </p:cNvSpPr>
                <p:nvPr/>
              </p:nvSpPr>
              <p:spPr bwMode="auto">
                <a:xfrm>
                  <a:off x="-1250"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2" name="Line 702"/>
                <p:cNvSpPr>
                  <a:spLocks noChangeShapeType="1"/>
                </p:cNvSpPr>
                <p:nvPr/>
              </p:nvSpPr>
              <p:spPr bwMode="auto">
                <a:xfrm>
                  <a:off x="-1266"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3" name="Line 703"/>
                <p:cNvSpPr>
                  <a:spLocks noChangeShapeType="1"/>
                </p:cNvSpPr>
                <p:nvPr/>
              </p:nvSpPr>
              <p:spPr bwMode="auto">
                <a:xfrm>
                  <a:off x="-1246"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4" name="Line 704"/>
                <p:cNvSpPr>
                  <a:spLocks noChangeShapeType="1"/>
                </p:cNvSpPr>
                <p:nvPr/>
              </p:nvSpPr>
              <p:spPr bwMode="auto">
                <a:xfrm>
                  <a:off x="-1260"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5" name="Line 705"/>
                <p:cNvSpPr>
                  <a:spLocks noChangeShapeType="1"/>
                </p:cNvSpPr>
                <p:nvPr/>
              </p:nvSpPr>
              <p:spPr bwMode="auto">
                <a:xfrm>
                  <a:off x="-1240"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6" name="Line 706"/>
                <p:cNvSpPr>
                  <a:spLocks noChangeShapeType="1"/>
                </p:cNvSpPr>
                <p:nvPr/>
              </p:nvSpPr>
              <p:spPr bwMode="auto">
                <a:xfrm>
                  <a:off x="-125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7" name="Line 707"/>
                <p:cNvSpPr>
                  <a:spLocks noChangeShapeType="1"/>
                </p:cNvSpPr>
                <p:nvPr/>
              </p:nvSpPr>
              <p:spPr bwMode="auto">
                <a:xfrm>
                  <a:off x="-1234"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8" name="Line 708"/>
                <p:cNvSpPr>
                  <a:spLocks noChangeShapeType="1"/>
                </p:cNvSpPr>
                <p:nvPr/>
              </p:nvSpPr>
              <p:spPr bwMode="auto">
                <a:xfrm>
                  <a:off x="-1250"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9" name="Line 709"/>
                <p:cNvSpPr>
                  <a:spLocks noChangeShapeType="1"/>
                </p:cNvSpPr>
                <p:nvPr/>
              </p:nvSpPr>
              <p:spPr bwMode="auto">
                <a:xfrm>
                  <a:off x="-122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0" name="Line 710"/>
                <p:cNvSpPr>
                  <a:spLocks noChangeShapeType="1"/>
                </p:cNvSpPr>
                <p:nvPr/>
              </p:nvSpPr>
              <p:spPr bwMode="auto">
                <a:xfrm>
                  <a:off x="-124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1" name="Line 711"/>
                <p:cNvSpPr>
                  <a:spLocks noChangeShapeType="1"/>
                </p:cNvSpPr>
                <p:nvPr/>
              </p:nvSpPr>
              <p:spPr bwMode="auto">
                <a:xfrm>
                  <a:off x="-1224"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2" name="Line 712"/>
                <p:cNvSpPr>
                  <a:spLocks noChangeShapeType="1"/>
                </p:cNvSpPr>
                <p:nvPr/>
              </p:nvSpPr>
              <p:spPr bwMode="auto">
                <a:xfrm>
                  <a:off x="-123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3" name="Line 713"/>
                <p:cNvSpPr>
                  <a:spLocks noChangeShapeType="1"/>
                </p:cNvSpPr>
                <p:nvPr/>
              </p:nvSpPr>
              <p:spPr bwMode="auto">
                <a:xfrm>
                  <a:off x="-121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4" name="Line 714"/>
                <p:cNvSpPr>
                  <a:spLocks noChangeShapeType="1"/>
                </p:cNvSpPr>
                <p:nvPr/>
              </p:nvSpPr>
              <p:spPr bwMode="auto">
                <a:xfrm>
                  <a:off x="-1234"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5" name="Line 715"/>
                <p:cNvSpPr>
                  <a:spLocks noChangeShapeType="1"/>
                </p:cNvSpPr>
                <p:nvPr/>
              </p:nvSpPr>
              <p:spPr bwMode="auto">
                <a:xfrm>
                  <a:off x="-121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6" name="Line 716"/>
                <p:cNvSpPr>
                  <a:spLocks noChangeShapeType="1"/>
                </p:cNvSpPr>
                <p:nvPr/>
              </p:nvSpPr>
              <p:spPr bwMode="auto">
                <a:xfrm>
                  <a:off x="-122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7" name="Line 717"/>
                <p:cNvSpPr>
                  <a:spLocks noChangeShapeType="1"/>
                </p:cNvSpPr>
                <p:nvPr/>
              </p:nvSpPr>
              <p:spPr bwMode="auto">
                <a:xfrm>
                  <a:off x="-1208"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8" name="Line 718"/>
                <p:cNvSpPr>
                  <a:spLocks noChangeShapeType="1"/>
                </p:cNvSpPr>
                <p:nvPr/>
              </p:nvSpPr>
              <p:spPr bwMode="auto">
                <a:xfrm>
                  <a:off x="-1222"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9" name="Line 719"/>
                <p:cNvSpPr>
                  <a:spLocks noChangeShapeType="1"/>
                </p:cNvSpPr>
                <p:nvPr/>
              </p:nvSpPr>
              <p:spPr bwMode="auto">
                <a:xfrm>
                  <a:off x="-113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0" name="Line 720"/>
                <p:cNvSpPr>
                  <a:spLocks noChangeShapeType="1"/>
                </p:cNvSpPr>
                <p:nvPr/>
              </p:nvSpPr>
              <p:spPr bwMode="auto">
                <a:xfrm>
                  <a:off x="-114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1" name="Line 721"/>
                <p:cNvSpPr>
                  <a:spLocks noChangeShapeType="1"/>
                </p:cNvSpPr>
                <p:nvPr/>
              </p:nvSpPr>
              <p:spPr bwMode="auto">
                <a:xfrm>
                  <a:off x="-1128"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2" name="Line 722"/>
                <p:cNvSpPr>
                  <a:spLocks noChangeShapeType="1"/>
                </p:cNvSpPr>
                <p:nvPr/>
              </p:nvSpPr>
              <p:spPr bwMode="auto">
                <a:xfrm>
                  <a:off x="-114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3" name="Line 723"/>
                <p:cNvSpPr>
                  <a:spLocks noChangeShapeType="1"/>
                </p:cNvSpPr>
                <p:nvPr/>
              </p:nvSpPr>
              <p:spPr bwMode="auto">
                <a:xfrm>
                  <a:off x="-112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4" name="Line 724"/>
                <p:cNvSpPr>
                  <a:spLocks noChangeShapeType="1"/>
                </p:cNvSpPr>
                <p:nvPr/>
              </p:nvSpPr>
              <p:spPr bwMode="auto">
                <a:xfrm>
                  <a:off x="-113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5" name="Line 725"/>
                <p:cNvSpPr>
                  <a:spLocks noChangeShapeType="1"/>
                </p:cNvSpPr>
                <p:nvPr/>
              </p:nvSpPr>
              <p:spPr bwMode="auto">
                <a:xfrm>
                  <a:off x="-1116"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6" name="Line 726"/>
                <p:cNvSpPr>
                  <a:spLocks noChangeShapeType="1"/>
                </p:cNvSpPr>
                <p:nvPr/>
              </p:nvSpPr>
              <p:spPr bwMode="auto">
                <a:xfrm>
                  <a:off x="-113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7" name="Line 727"/>
                <p:cNvSpPr>
                  <a:spLocks noChangeShapeType="1"/>
                </p:cNvSpPr>
                <p:nvPr/>
              </p:nvSpPr>
              <p:spPr bwMode="auto">
                <a:xfrm>
                  <a:off x="-111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8" name="Line 728"/>
                <p:cNvSpPr>
                  <a:spLocks noChangeShapeType="1"/>
                </p:cNvSpPr>
                <p:nvPr/>
              </p:nvSpPr>
              <p:spPr bwMode="auto">
                <a:xfrm>
                  <a:off x="-1126"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9" name="Line 729"/>
                <p:cNvSpPr>
                  <a:spLocks noChangeShapeType="1"/>
                </p:cNvSpPr>
                <p:nvPr/>
              </p:nvSpPr>
              <p:spPr bwMode="auto">
                <a:xfrm>
                  <a:off x="-1106"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0" name="Line 730"/>
                <p:cNvSpPr>
                  <a:spLocks noChangeShapeType="1"/>
                </p:cNvSpPr>
                <p:nvPr/>
              </p:nvSpPr>
              <p:spPr bwMode="auto">
                <a:xfrm>
                  <a:off x="-1122" y="262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1" name="Line 731"/>
                <p:cNvSpPr>
                  <a:spLocks noChangeShapeType="1"/>
                </p:cNvSpPr>
                <p:nvPr/>
              </p:nvSpPr>
              <p:spPr bwMode="auto">
                <a:xfrm>
                  <a:off x="-1100"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2" name="Line 732"/>
                <p:cNvSpPr>
                  <a:spLocks noChangeShapeType="1"/>
                </p:cNvSpPr>
                <p:nvPr/>
              </p:nvSpPr>
              <p:spPr bwMode="auto">
                <a:xfrm>
                  <a:off x="-1116"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3" name="Line 733"/>
                <p:cNvSpPr>
                  <a:spLocks noChangeShapeType="1"/>
                </p:cNvSpPr>
                <p:nvPr/>
              </p:nvSpPr>
              <p:spPr bwMode="auto">
                <a:xfrm>
                  <a:off x="-956"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4" name="Line 734"/>
                <p:cNvSpPr>
                  <a:spLocks noChangeShapeType="1"/>
                </p:cNvSpPr>
                <p:nvPr/>
              </p:nvSpPr>
              <p:spPr bwMode="auto">
                <a:xfrm>
                  <a:off x="-972"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5" name="Line 735"/>
                <p:cNvSpPr>
                  <a:spLocks noChangeShapeType="1"/>
                </p:cNvSpPr>
                <p:nvPr/>
              </p:nvSpPr>
              <p:spPr bwMode="auto">
                <a:xfrm>
                  <a:off x="-952"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6" name="Line 736"/>
                <p:cNvSpPr>
                  <a:spLocks noChangeShapeType="1"/>
                </p:cNvSpPr>
                <p:nvPr/>
              </p:nvSpPr>
              <p:spPr bwMode="auto">
                <a:xfrm>
                  <a:off x="-966"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7" name="Line 737"/>
                <p:cNvSpPr>
                  <a:spLocks noChangeShapeType="1"/>
                </p:cNvSpPr>
                <p:nvPr/>
              </p:nvSpPr>
              <p:spPr bwMode="auto">
                <a:xfrm>
                  <a:off x="-946"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8" name="Line 738"/>
                <p:cNvSpPr>
                  <a:spLocks noChangeShapeType="1"/>
                </p:cNvSpPr>
                <p:nvPr/>
              </p:nvSpPr>
              <p:spPr bwMode="auto">
                <a:xfrm>
                  <a:off x="-962"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9" name="Line 739"/>
                <p:cNvSpPr>
                  <a:spLocks noChangeShapeType="1"/>
                </p:cNvSpPr>
                <p:nvPr/>
              </p:nvSpPr>
              <p:spPr bwMode="auto">
                <a:xfrm>
                  <a:off x="-942"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0" name="Line 740"/>
                <p:cNvSpPr>
                  <a:spLocks noChangeShapeType="1"/>
                </p:cNvSpPr>
                <p:nvPr/>
              </p:nvSpPr>
              <p:spPr bwMode="auto">
                <a:xfrm>
                  <a:off x="-956"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1" name="Line 741"/>
                <p:cNvSpPr>
                  <a:spLocks noChangeShapeType="1"/>
                </p:cNvSpPr>
                <p:nvPr/>
              </p:nvSpPr>
              <p:spPr bwMode="auto">
                <a:xfrm>
                  <a:off x="-936"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2" name="Line 742"/>
                <p:cNvSpPr>
                  <a:spLocks noChangeShapeType="1"/>
                </p:cNvSpPr>
                <p:nvPr/>
              </p:nvSpPr>
              <p:spPr bwMode="auto">
                <a:xfrm>
                  <a:off x="-950"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3" name="Line 743"/>
                <p:cNvSpPr>
                  <a:spLocks noChangeShapeType="1"/>
                </p:cNvSpPr>
                <p:nvPr/>
              </p:nvSpPr>
              <p:spPr bwMode="auto">
                <a:xfrm>
                  <a:off x="-930" y="262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4" name="Line 744"/>
                <p:cNvSpPr>
                  <a:spLocks noChangeShapeType="1"/>
                </p:cNvSpPr>
                <p:nvPr/>
              </p:nvSpPr>
              <p:spPr bwMode="auto">
                <a:xfrm>
                  <a:off x="-946" y="2642"/>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5" name="Line 745"/>
                <p:cNvSpPr>
                  <a:spLocks noChangeShapeType="1"/>
                </p:cNvSpPr>
                <p:nvPr/>
              </p:nvSpPr>
              <p:spPr bwMode="auto">
                <a:xfrm>
                  <a:off x="-74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6" name="Line 746"/>
                <p:cNvSpPr>
                  <a:spLocks noChangeShapeType="1"/>
                </p:cNvSpPr>
                <p:nvPr/>
              </p:nvSpPr>
              <p:spPr bwMode="auto">
                <a:xfrm>
                  <a:off x="-75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7" name="Line 747"/>
                <p:cNvSpPr>
                  <a:spLocks noChangeShapeType="1"/>
                </p:cNvSpPr>
                <p:nvPr/>
              </p:nvSpPr>
              <p:spPr bwMode="auto">
                <a:xfrm>
                  <a:off x="-73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8" name="Line 748"/>
                <p:cNvSpPr>
                  <a:spLocks noChangeShapeType="1"/>
                </p:cNvSpPr>
                <p:nvPr/>
              </p:nvSpPr>
              <p:spPr bwMode="auto">
                <a:xfrm>
                  <a:off x="-75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9" name="Line 749"/>
                <p:cNvSpPr>
                  <a:spLocks noChangeShapeType="1"/>
                </p:cNvSpPr>
                <p:nvPr/>
              </p:nvSpPr>
              <p:spPr bwMode="auto">
                <a:xfrm>
                  <a:off x="-73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0" name="Line 750"/>
                <p:cNvSpPr>
                  <a:spLocks noChangeShapeType="1"/>
                </p:cNvSpPr>
                <p:nvPr/>
              </p:nvSpPr>
              <p:spPr bwMode="auto">
                <a:xfrm>
                  <a:off x="-74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1" name="Line 751"/>
                <p:cNvSpPr>
                  <a:spLocks noChangeShapeType="1"/>
                </p:cNvSpPr>
                <p:nvPr/>
              </p:nvSpPr>
              <p:spPr bwMode="auto">
                <a:xfrm>
                  <a:off x="-72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2" name="Line 752"/>
                <p:cNvSpPr>
                  <a:spLocks noChangeShapeType="1"/>
                </p:cNvSpPr>
                <p:nvPr/>
              </p:nvSpPr>
              <p:spPr bwMode="auto">
                <a:xfrm>
                  <a:off x="-74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3" name="Line 753"/>
                <p:cNvSpPr>
                  <a:spLocks noChangeShapeType="1"/>
                </p:cNvSpPr>
                <p:nvPr/>
              </p:nvSpPr>
              <p:spPr bwMode="auto">
                <a:xfrm>
                  <a:off x="-72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4" name="Line 754"/>
                <p:cNvSpPr>
                  <a:spLocks noChangeShapeType="1"/>
                </p:cNvSpPr>
                <p:nvPr/>
              </p:nvSpPr>
              <p:spPr bwMode="auto">
                <a:xfrm>
                  <a:off x="-73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5" name="Line 755"/>
                <p:cNvSpPr>
                  <a:spLocks noChangeShapeType="1"/>
                </p:cNvSpPr>
                <p:nvPr/>
              </p:nvSpPr>
              <p:spPr bwMode="auto">
                <a:xfrm>
                  <a:off x="-71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6" name="Line 756"/>
                <p:cNvSpPr>
                  <a:spLocks noChangeShapeType="1"/>
                </p:cNvSpPr>
                <p:nvPr/>
              </p:nvSpPr>
              <p:spPr bwMode="auto">
                <a:xfrm>
                  <a:off x="-73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7" name="Line 757"/>
                <p:cNvSpPr>
                  <a:spLocks noChangeShapeType="1"/>
                </p:cNvSpPr>
                <p:nvPr/>
              </p:nvSpPr>
              <p:spPr bwMode="auto">
                <a:xfrm>
                  <a:off x="-710"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8" name="Line 758"/>
                <p:cNvSpPr>
                  <a:spLocks noChangeShapeType="1"/>
                </p:cNvSpPr>
                <p:nvPr/>
              </p:nvSpPr>
              <p:spPr bwMode="auto">
                <a:xfrm>
                  <a:off x="-726"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9" name="Line 759"/>
                <p:cNvSpPr>
                  <a:spLocks noChangeShapeType="1"/>
                </p:cNvSpPr>
                <p:nvPr/>
              </p:nvSpPr>
              <p:spPr bwMode="auto">
                <a:xfrm>
                  <a:off x="-706" y="264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0" name="Line 760"/>
                <p:cNvSpPr>
                  <a:spLocks noChangeShapeType="1"/>
                </p:cNvSpPr>
                <p:nvPr/>
              </p:nvSpPr>
              <p:spPr bwMode="auto">
                <a:xfrm>
                  <a:off x="-720" y="266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1" name="Line 761"/>
                <p:cNvSpPr>
                  <a:spLocks noChangeShapeType="1"/>
                </p:cNvSpPr>
                <p:nvPr/>
              </p:nvSpPr>
              <p:spPr bwMode="auto">
                <a:xfrm>
                  <a:off x="-64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2" name="Line 762"/>
                <p:cNvSpPr>
                  <a:spLocks noChangeShapeType="1"/>
                </p:cNvSpPr>
                <p:nvPr/>
              </p:nvSpPr>
              <p:spPr bwMode="auto">
                <a:xfrm>
                  <a:off x="-65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3" name="Line 763"/>
                <p:cNvSpPr>
                  <a:spLocks noChangeShapeType="1"/>
                </p:cNvSpPr>
                <p:nvPr/>
              </p:nvSpPr>
              <p:spPr bwMode="auto">
                <a:xfrm>
                  <a:off x="-63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4" name="Line 764"/>
                <p:cNvSpPr>
                  <a:spLocks noChangeShapeType="1"/>
                </p:cNvSpPr>
                <p:nvPr/>
              </p:nvSpPr>
              <p:spPr bwMode="auto">
                <a:xfrm>
                  <a:off x="-652"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5" name="Line 765"/>
                <p:cNvSpPr>
                  <a:spLocks noChangeShapeType="1"/>
                </p:cNvSpPr>
                <p:nvPr/>
              </p:nvSpPr>
              <p:spPr bwMode="auto">
                <a:xfrm>
                  <a:off x="-63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6" name="Line 766"/>
                <p:cNvSpPr>
                  <a:spLocks noChangeShapeType="1"/>
                </p:cNvSpPr>
                <p:nvPr/>
              </p:nvSpPr>
              <p:spPr bwMode="auto">
                <a:xfrm>
                  <a:off x="-64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7" name="Line 767"/>
                <p:cNvSpPr>
                  <a:spLocks noChangeShapeType="1"/>
                </p:cNvSpPr>
                <p:nvPr/>
              </p:nvSpPr>
              <p:spPr bwMode="auto">
                <a:xfrm>
                  <a:off x="-62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8" name="Line 768"/>
                <p:cNvSpPr>
                  <a:spLocks noChangeShapeType="1"/>
                </p:cNvSpPr>
                <p:nvPr/>
              </p:nvSpPr>
              <p:spPr bwMode="auto">
                <a:xfrm>
                  <a:off x="-63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9" name="Line 769"/>
                <p:cNvSpPr>
                  <a:spLocks noChangeShapeType="1"/>
                </p:cNvSpPr>
                <p:nvPr/>
              </p:nvSpPr>
              <p:spPr bwMode="auto">
                <a:xfrm>
                  <a:off x="-616"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0" name="Line 770"/>
                <p:cNvSpPr>
                  <a:spLocks noChangeShapeType="1"/>
                </p:cNvSpPr>
                <p:nvPr/>
              </p:nvSpPr>
              <p:spPr bwMode="auto">
                <a:xfrm>
                  <a:off x="-630"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1" name="Line 771"/>
                <p:cNvSpPr>
                  <a:spLocks noChangeShapeType="1"/>
                </p:cNvSpPr>
                <p:nvPr/>
              </p:nvSpPr>
              <p:spPr bwMode="auto">
                <a:xfrm>
                  <a:off x="-61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2" name="Line 772"/>
                <p:cNvSpPr>
                  <a:spLocks noChangeShapeType="1"/>
                </p:cNvSpPr>
                <p:nvPr/>
              </p:nvSpPr>
              <p:spPr bwMode="auto">
                <a:xfrm>
                  <a:off x="-62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3" name="Line 773"/>
                <p:cNvSpPr>
                  <a:spLocks noChangeShapeType="1"/>
                </p:cNvSpPr>
                <p:nvPr/>
              </p:nvSpPr>
              <p:spPr bwMode="auto">
                <a:xfrm>
                  <a:off x="-606"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4" name="Line 774"/>
                <p:cNvSpPr>
                  <a:spLocks noChangeShapeType="1"/>
                </p:cNvSpPr>
                <p:nvPr/>
              </p:nvSpPr>
              <p:spPr bwMode="auto">
                <a:xfrm>
                  <a:off x="-620"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5" name="Line 775"/>
                <p:cNvSpPr>
                  <a:spLocks noChangeShapeType="1"/>
                </p:cNvSpPr>
                <p:nvPr/>
              </p:nvSpPr>
              <p:spPr bwMode="auto">
                <a:xfrm>
                  <a:off x="-60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6" name="Line 776"/>
                <p:cNvSpPr>
                  <a:spLocks noChangeShapeType="1"/>
                </p:cNvSpPr>
                <p:nvPr/>
              </p:nvSpPr>
              <p:spPr bwMode="auto">
                <a:xfrm>
                  <a:off x="-61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7" name="Line 777"/>
                <p:cNvSpPr>
                  <a:spLocks noChangeShapeType="1"/>
                </p:cNvSpPr>
                <p:nvPr/>
              </p:nvSpPr>
              <p:spPr bwMode="auto">
                <a:xfrm>
                  <a:off x="-596"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8" name="Line 778"/>
                <p:cNvSpPr>
                  <a:spLocks noChangeShapeType="1"/>
                </p:cNvSpPr>
                <p:nvPr/>
              </p:nvSpPr>
              <p:spPr bwMode="auto">
                <a:xfrm>
                  <a:off x="-610"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9" name="Line 779"/>
                <p:cNvSpPr>
                  <a:spLocks noChangeShapeType="1"/>
                </p:cNvSpPr>
                <p:nvPr/>
              </p:nvSpPr>
              <p:spPr bwMode="auto">
                <a:xfrm>
                  <a:off x="-59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09" name="Group 981"/>
              <p:cNvGrpSpPr>
                <a:grpSpLocks/>
              </p:cNvGrpSpPr>
              <p:nvPr/>
            </p:nvGrpSpPr>
            <p:grpSpPr bwMode="auto">
              <a:xfrm>
                <a:off x="-3771900" y="3797300"/>
                <a:ext cx="3124200" cy="574675"/>
                <a:chOff x="-2376" y="2392"/>
                <a:chExt cx="1968" cy="362"/>
              </a:xfrm>
            </p:grpSpPr>
            <p:sp>
              <p:nvSpPr>
                <p:cNvPr id="979" name="Line 781"/>
                <p:cNvSpPr>
                  <a:spLocks noChangeShapeType="1"/>
                </p:cNvSpPr>
                <p:nvPr/>
              </p:nvSpPr>
              <p:spPr bwMode="auto">
                <a:xfrm>
                  <a:off x="-60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0" name="Line 782"/>
                <p:cNvSpPr>
                  <a:spLocks noChangeShapeType="1"/>
                </p:cNvSpPr>
                <p:nvPr/>
              </p:nvSpPr>
              <p:spPr bwMode="auto">
                <a:xfrm>
                  <a:off x="-57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1" name="Line 783"/>
                <p:cNvSpPr>
                  <a:spLocks noChangeShapeType="1"/>
                </p:cNvSpPr>
                <p:nvPr/>
              </p:nvSpPr>
              <p:spPr bwMode="auto">
                <a:xfrm>
                  <a:off x="-58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2" name="Line 784"/>
                <p:cNvSpPr>
                  <a:spLocks noChangeShapeType="1"/>
                </p:cNvSpPr>
                <p:nvPr/>
              </p:nvSpPr>
              <p:spPr bwMode="auto">
                <a:xfrm>
                  <a:off x="-56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3" name="Line 785"/>
                <p:cNvSpPr>
                  <a:spLocks noChangeShapeType="1"/>
                </p:cNvSpPr>
                <p:nvPr/>
              </p:nvSpPr>
              <p:spPr bwMode="auto">
                <a:xfrm>
                  <a:off x="-584" y="2676"/>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4" name="Line 786"/>
                <p:cNvSpPr>
                  <a:spLocks noChangeShapeType="1"/>
                </p:cNvSpPr>
                <p:nvPr/>
              </p:nvSpPr>
              <p:spPr bwMode="auto">
                <a:xfrm>
                  <a:off x="-56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5" name="Line 787"/>
                <p:cNvSpPr>
                  <a:spLocks noChangeShapeType="1"/>
                </p:cNvSpPr>
                <p:nvPr/>
              </p:nvSpPr>
              <p:spPr bwMode="auto">
                <a:xfrm>
                  <a:off x="-57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6" name="Line 788"/>
                <p:cNvSpPr>
                  <a:spLocks noChangeShapeType="1"/>
                </p:cNvSpPr>
                <p:nvPr/>
              </p:nvSpPr>
              <p:spPr bwMode="auto">
                <a:xfrm>
                  <a:off x="-50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7" name="Line 789"/>
                <p:cNvSpPr>
                  <a:spLocks noChangeShapeType="1"/>
                </p:cNvSpPr>
                <p:nvPr/>
              </p:nvSpPr>
              <p:spPr bwMode="auto">
                <a:xfrm>
                  <a:off x="-52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988" name="Line 790"/>
                <p:cNvSpPr>
                  <a:spLocks noChangeShapeType="1"/>
                </p:cNvSpPr>
                <p:nvPr/>
              </p:nvSpPr>
              <p:spPr bwMode="auto">
                <a:xfrm>
                  <a:off x="-50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89" name="Line 791"/>
                <p:cNvSpPr>
                  <a:spLocks noChangeShapeType="1"/>
                </p:cNvSpPr>
                <p:nvPr/>
              </p:nvSpPr>
              <p:spPr bwMode="auto">
                <a:xfrm>
                  <a:off x="-51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0" name="Line 792"/>
                <p:cNvSpPr>
                  <a:spLocks noChangeShapeType="1"/>
                </p:cNvSpPr>
                <p:nvPr/>
              </p:nvSpPr>
              <p:spPr bwMode="auto">
                <a:xfrm>
                  <a:off x="-49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1" name="Line 793"/>
                <p:cNvSpPr>
                  <a:spLocks noChangeShapeType="1"/>
                </p:cNvSpPr>
                <p:nvPr/>
              </p:nvSpPr>
              <p:spPr bwMode="auto">
                <a:xfrm>
                  <a:off x="-51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2" name="Line 794"/>
                <p:cNvSpPr>
                  <a:spLocks noChangeShapeType="1"/>
                </p:cNvSpPr>
                <p:nvPr/>
              </p:nvSpPr>
              <p:spPr bwMode="auto">
                <a:xfrm>
                  <a:off x="-55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3" name="Line 795"/>
                <p:cNvSpPr>
                  <a:spLocks noChangeShapeType="1"/>
                </p:cNvSpPr>
                <p:nvPr/>
              </p:nvSpPr>
              <p:spPr bwMode="auto">
                <a:xfrm>
                  <a:off x="-56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4" name="Line 796"/>
                <p:cNvSpPr>
                  <a:spLocks noChangeShapeType="1"/>
                </p:cNvSpPr>
                <p:nvPr/>
              </p:nvSpPr>
              <p:spPr bwMode="auto">
                <a:xfrm>
                  <a:off x="-540"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5" name="Line 797"/>
                <p:cNvSpPr>
                  <a:spLocks noChangeShapeType="1"/>
                </p:cNvSpPr>
                <p:nvPr/>
              </p:nvSpPr>
              <p:spPr bwMode="auto">
                <a:xfrm>
                  <a:off x="-55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6" name="Line 798"/>
                <p:cNvSpPr>
                  <a:spLocks noChangeShapeType="1"/>
                </p:cNvSpPr>
                <p:nvPr/>
              </p:nvSpPr>
              <p:spPr bwMode="auto">
                <a:xfrm>
                  <a:off x="-52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7" name="Line 799"/>
                <p:cNvSpPr>
                  <a:spLocks noChangeShapeType="1"/>
                </p:cNvSpPr>
                <p:nvPr/>
              </p:nvSpPr>
              <p:spPr bwMode="auto">
                <a:xfrm>
                  <a:off x="-544"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8" name="Line 800"/>
                <p:cNvSpPr>
                  <a:spLocks noChangeShapeType="1"/>
                </p:cNvSpPr>
                <p:nvPr/>
              </p:nvSpPr>
              <p:spPr bwMode="auto">
                <a:xfrm>
                  <a:off x="-48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99" name="Line 801"/>
                <p:cNvSpPr>
                  <a:spLocks noChangeShapeType="1"/>
                </p:cNvSpPr>
                <p:nvPr/>
              </p:nvSpPr>
              <p:spPr bwMode="auto">
                <a:xfrm>
                  <a:off x="-49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0" name="Line 802"/>
                <p:cNvSpPr>
                  <a:spLocks noChangeShapeType="1"/>
                </p:cNvSpPr>
                <p:nvPr/>
              </p:nvSpPr>
              <p:spPr bwMode="auto">
                <a:xfrm>
                  <a:off x="-42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1" name="Line 803"/>
                <p:cNvSpPr>
                  <a:spLocks noChangeShapeType="1"/>
                </p:cNvSpPr>
                <p:nvPr/>
              </p:nvSpPr>
              <p:spPr bwMode="auto">
                <a:xfrm>
                  <a:off x="-43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2" name="Line 804"/>
                <p:cNvSpPr>
                  <a:spLocks noChangeShapeType="1"/>
                </p:cNvSpPr>
                <p:nvPr/>
              </p:nvSpPr>
              <p:spPr bwMode="auto">
                <a:xfrm>
                  <a:off x="-69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3" name="Line 805"/>
                <p:cNvSpPr>
                  <a:spLocks noChangeShapeType="1"/>
                </p:cNvSpPr>
                <p:nvPr/>
              </p:nvSpPr>
              <p:spPr bwMode="auto">
                <a:xfrm>
                  <a:off x="-70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4" name="Line 806"/>
                <p:cNvSpPr>
                  <a:spLocks noChangeShapeType="1"/>
                </p:cNvSpPr>
                <p:nvPr/>
              </p:nvSpPr>
              <p:spPr bwMode="auto">
                <a:xfrm>
                  <a:off x="-692"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5" name="Line 807"/>
                <p:cNvSpPr>
                  <a:spLocks noChangeShapeType="1"/>
                </p:cNvSpPr>
                <p:nvPr/>
              </p:nvSpPr>
              <p:spPr bwMode="auto">
                <a:xfrm>
                  <a:off x="-706"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6" name="Line 808"/>
                <p:cNvSpPr>
                  <a:spLocks noChangeShapeType="1"/>
                </p:cNvSpPr>
                <p:nvPr/>
              </p:nvSpPr>
              <p:spPr bwMode="auto">
                <a:xfrm>
                  <a:off x="-68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7" name="Line 809"/>
                <p:cNvSpPr>
                  <a:spLocks noChangeShapeType="1"/>
                </p:cNvSpPr>
                <p:nvPr/>
              </p:nvSpPr>
              <p:spPr bwMode="auto">
                <a:xfrm>
                  <a:off x="-704" y="2676"/>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8" name="Line 810"/>
                <p:cNvSpPr>
                  <a:spLocks noChangeShapeType="1"/>
                </p:cNvSpPr>
                <p:nvPr/>
              </p:nvSpPr>
              <p:spPr bwMode="auto">
                <a:xfrm>
                  <a:off x="-67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09" name="Line 811"/>
                <p:cNvSpPr>
                  <a:spLocks noChangeShapeType="1"/>
                </p:cNvSpPr>
                <p:nvPr/>
              </p:nvSpPr>
              <p:spPr bwMode="auto">
                <a:xfrm>
                  <a:off x="-692"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0" name="Line 812"/>
                <p:cNvSpPr>
                  <a:spLocks noChangeShapeType="1"/>
                </p:cNvSpPr>
                <p:nvPr/>
              </p:nvSpPr>
              <p:spPr bwMode="auto">
                <a:xfrm>
                  <a:off x="-658"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1" name="Line 813"/>
                <p:cNvSpPr>
                  <a:spLocks noChangeShapeType="1"/>
                </p:cNvSpPr>
                <p:nvPr/>
              </p:nvSpPr>
              <p:spPr bwMode="auto">
                <a:xfrm>
                  <a:off x="-672"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2" name="Line 814"/>
                <p:cNvSpPr>
                  <a:spLocks noChangeShapeType="1"/>
                </p:cNvSpPr>
                <p:nvPr/>
              </p:nvSpPr>
              <p:spPr bwMode="auto">
                <a:xfrm>
                  <a:off x="-654" y="266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3" name="Line 815"/>
                <p:cNvSpPr>
                  <a:spLocks noChangeShapeType="1"/>
                </p:cNvSpPr>
                <p:nvPr/>
              </p:nvSpPr>
              <p:spPr bwMode="auto">
                <a:xfrm>
                  <a:off x="-668" y="267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4" name="Line 816"/>
                <p:cNvSpPr>
                  <a:spLocks noChangeShapeType="1"/>
                </p:cNvSpPr>
                <p:nvPr/>
              </p:nvSpPr>
              <p:spPr bwMode="auto">
                <a:xfrm>
                  <a:off x="-92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5" name="Line 817"/>
                <p:cNvSpPr>
                  <a:spLocks noChangeShapeType="1"/>
                </p:cNvSpPr>
                <p:nvPr/>
              </p:nvSpPr>
              <p:spPr bwMode="auto">
                <a:xfrm>
                  <a:off x="-942" y="264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6" name="Line 818"/>
                <p:cNvSpPr>
                  <a:spLocks noChangeShapeType="1"/>
                </p:cNvSpPr>
                <p:nvPr/>
              </p:nvSpPr>
              <p:spPr bwMode="auto">
                <a:xfrm>
                  <a:off x="-920"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7" name="Line 819"/>
                <p:cNvSpPr>
                  <a:spLocks noChangeShapeType="1"/>
                </p:cNvSpPr>
                <p:nvPr/>
              </p:nvSpPr>
              <p:spPr bwMode="auto">
                <a:xfrm>
                  <a:off x="-936"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8" name="Line 820"/>
                <p:cNvSpPr>
                  <a:spLocks noChangeShapeType="1"/>
                </p:cNvSpPr>
                <p:nvPr/>
              </p:nvSpPr>
              <p:spPr bwMode="auto">
                <a:xfrm>
                  <a:off x="-91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19" name="Line 821"/>
                <p:cNvSpPr>
                  <a:spLocks noChangeShapeType="1"/>
                </p:cNvSpPr>
                <p:nvPr/>
              </p:nvSpPr>
              <p:spPr bwMode="auto">
                <a:xfrm>
                  <a:off x="-930"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0" name="Line 822"/>
                <p:cNvSpPr>
                  <a:spLocks noChangeShapeType="1"/>
                </p:cNvSpPr>
                <p:nvPr/>
              </p:nvSpPr>
              <p:spPr bwMode="auto">
                <a:xfrm>
                  <a:off x="-89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1" name="Line 823"/>
                <p:cNvSpPr>
                  <a:spLocks noChangeShapeType="1"/>
                </p:cNvSpPr>
                <p:nvPr/>
              </p:nvSpPr>
              <p:spPr bwMode="auto">
                <a:xfrm>
                  <a:off x="-90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2" name="Line 824"/>
                <p:cNvSpPr>
                  <a:spLocks noChangeShapeType="1"/>
                </p:cNvSpPr>
                <p:nvPr/>
              </p:nvSpPr>
              <p:spPr bwMode="auto">
                <a:xfrm>
                  <a:off x="-88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3" name="Line 825"/>
                <p:cNvSpPr>
                  <a:spLocks noChangeShapeType="1"/>
                </p:cNvSpPr>
                <p:nvPr/>
              </p:nvSpPr>
              <p:spPr bwMode="auto">
                <a:xfrm>
                  <a:off x="-90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4" name="Line 826"/>
                <p:cNvSpPr>
                  <a:spLocks noChangeShapeType="1"/>
                </p:cNvSpPr>
                <p:nvPr/>
              </p:nvSpPr>
              <p:spPr bwMode="auto">
                <a:xfrm>
                  <a:off x="-88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5" name="Line 827"/>
                <p:cNvSpPr>
                  <a:spLocks noChangeShapeType="1"/>
                </p:cNvSpPr>
                <p:nvPr/>
              </p:nvSpPr>
              <p:spPr bwMode="auto">
                <a:xfrm>
                  <a:off x="-89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7" name="Line 828"/>
                <p:cNvSpPr>
                  <a:spLocks noChangeShapeType="1"/>
                </p:cNvSpPr>
                <p:nvPr/>
              </p:nvSpPr>
              <p:spPr bwMode="auto">
                <a:xfrm>
                  <a:off x="-87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8" name="Line 829"/>
                <p:cNvSpPr>
                  <a:spLocks noChangeShapeType="1"/>
                </p:cNvSpPr>
                <p:nvPr/>
              </p:nvSpPr>
              <p:spPr bwMode="auto">
                <a:xfrm>
                  <a:off x="-886"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29" name="Line 830"/>
                <p:cNvSpPr>
                  <a:spLocks noChangeShapeType="1"/>
                </p:cNvSpPr>
                <p:nvPr/>
              </p:nvSpPr>
              <p:spPr bwMode="auto">
                <a:xfrm>
                  <a:off x="-86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0" name="Line 831"/>
                <p:cNvSpPr>
                  <a:spLocks noChangeShapeType="1"/>
                </p:cNvSpPr>
                <p:nvPr/>
              </p:nvSpPr>
              <p:spPr bwMode="auto">
                <a:xfrm>
                  <a:off x="-88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1" name="Line 832"/>
                <p:cNvSpPr>
                  <a:spLocks noChangeShapeType="1"/>
                </p:cNvSpPr>
                <p:nvPr/>
              </p:nvSpPr>
              <p:spPr bwMode="auto">
                <a:xfrm>
                  <a:off x="-86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2" name="Line 833"/>
                <p:cNvSpPr>
                  <a:spLocks noChangeShapeType="1"/>
                </p:cNvSpPr>
                <p:nvPr/>
              </p:nvSpPr>
              <p:spPr bwMode="auto">
                <a:xfrm>
                  <a:off x="-87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3" name="Line 834"/>
                <p:cNvSpPr>
                  <a:spLocks noChangeShapeType="1"/>
                </p:cNvSpPr>
                <p:nvPr/>
              </p:nvSpPr>
              <p:spPr bwMode="auto">
                <a:xfrm>
                  <a:off x="-85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4" name="Line 835"/>
                <p:cNvSpPr>
                  <a:spLocks noChangeShapeType="1"/>
                </p:cNvSpPr>
                <p:nvPr/>
              </p:nvSpPr>
              <p:spPr bwMode="auto">
                <a:xfrm>
                  <a:off x="-87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5" name="Line 836"/>
                <p:cNvSpPr>
                  <a:spLocks noChangeShapeType="1"/>
                </p:cNvSpPr>
                <p:nvPr/>
              </p:nvSpPr>
              <p:spPr bwMode="auto">
                <a:xfrm>
                  <a:off x="-85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6" name="Line 837"/>
                <p:cNvSpPr>
                  <a:spLocks noChangeShapeType="1"/>
                </p:cNvSpPr>
                <p:nvPr/>
              </p:nvSpPr>
              <p:spPr bwMode="auto">
                <a:xfrm>
                  <a:off x="-86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7" name="Line 838"/>
                <p:cNvSpPr>
                  <a:spLocks noChangeShapeType="1"/>
                </p:cNvSpPr>
                <p:nvPr/>
              </p:nvSpPr>
              <p:spPr bwMode="auto">
                <a:xfrm>
                  <a:off x="-81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8" name="Line 839"/>
                <p:cNvSpPr>
                  <a:spLocks noChangeShapeType="1"/>
                </p:cNvSpPr>
                <p:nvPr/>
              </p:nvSpPr>
              <p:spPr bwMode="auto">
                <a:xfrm>
                  <a:off x="-83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39" name="Line 840"/>
                <p:cNvSpPr>
                  <a:spLocks noChangeShapeType="1"/>
                </p:cNvSpPr>
                <p:nvPr/>
              </p:nvSpPr>
              <p:spPr bwMode="auto">
                <a:xfrm>
                  <a:off x="-81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0" name="Line 841"/>
                <p:cNvSpPr>
                  <a:spLocks noChangeShapeType="1"/>
                </p:cNvSpPr>
                <p:nvPr/>
              </p:nvSpPr>
              <p:spPr bwMode="auto">
                <a:xfrm>
                  <a:off x="-830" y="264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1" name="Line 842"/>
                <p:cNvSpPr>
                  <a:spLocks noChangeShapeType="1"/>
                </p:cNvSpPr>
                <p:nvPr/>
              </p:nvSpPr>
              <p:spPr bwMode="auto">
                <a:xfrm>
                  <a:off x="-810"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2" name="Line 843"/>
                <p:cNvSpPr>
                  <a:spLocks noChangeShapeType="1"/>
                </p:cNvSpPr>
                <p:nvPr/>
              </p:nvSpPr>
              <p:spPr bwMode="auto">
                <a:xfrm>
                  <a:off x="-82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3" name="Line 844"/>
                <p:cNvSpPr>
                  <a:spLocks noChangeShapeType="1"/>
                </p:cNvSpPr>
                <p:nvPr/>
              </p:nvSpPr>
              <p:spPr bwMode="auto">
                <a:xfrm>
                  <a:off x="-80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4" name="Line 845"/>
                <p:cNvSpPr>
                  <a:spLocks noChangeShapeType="1"/>
                </p:cNvSpPr>
                <p:nvPr/>
              </p:nvSpPr>
              <p:spPr bwMode="auto">
                <a:xfrm>
                  <a:off x="-820"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5" name="Line 846"/>
                <p:cNvSpPr>
                  <a:spLocks noChangeShapeType="1"/>
                </p:cNvSpPr>
                <p:nvPr/>
              </p:nvSpPr>
              <p:spPr bwMode="auto">
                <a:xfrm>
                  <a:off x="-77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6" name="Line 847"/>
                <p:cNvSpPr>
                  <a:spLocks noChangeShapeType="1"/>
                </p:cNvSpPr>
                <p:nvPr/>
              </p:nvSpPr>
              <p:spPr bwMode="auto">
                <a:xfrm>
                  <a:off x="-78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7" name="Line 848"/>
                <p:cNvSpPr>
                  <a:spLocks noChangeShapeType="1"/>
                </p:cNvSpPr>
                <p:nvPr/>
              </p:nvSpPr>
              <p:spPr bwMode="auto">
                <a:xfrm>
                  <a:off x="-76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8" name="Line 849"/>
                <p:cNvSpPr>
                  <a:spLocks noChangeShapeType="1"/>
                </p:cNvSpPr>
                <p:nvPr/>
              </p:nvSpPr>
              <p:spPr bwMode="auto">
                <a:xfrm>
                  <a:off x="-784"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9" name="Line 850"/>
                <p:cNvSpPr>
                  <a:spLocks noChangeShapeType="1"/>
                </p:cNvSpPr>
                <p:nvPr/>
              </p:nvSpPr>
              <p:spPr bwMode="auto">
                <a:xfrm>
                  <a:off x="-764"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0" name="Line 851"/>
                <p:cNvSpPr>
                  <a:spLocks noChangeShapeType="1"/>
                </p:cNvSpPr>
                <p:nvPr/>
              </p:nvSpPr>
              <p:spPr bwMode="auto">
                <a:xfrm>
                  <a:off x="-77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1" name="Line 852"/>
                <p:cNvSpPr>
                  <a:spLocks noChangeShapeType="1"/>
                </p:cNvSpPr>
                <p:nvPr/>
              </p:nvSpPr>
              <p:spPr bwMode="auto">
                <a:xfrm>
                  <a:off x="-78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2" name="Line 853"/>
                <p:cNvSpPr>
                  <a:spLocks noChangeShapeType="1"/>
                </p:cNvSpPr>
                <p:nvPr/>
              </p:nvSpPr>
              <p:spPr bwMode="auto">
                <a:xfrm>
                  <a:off x="-800"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3" name="Line 854"/>
                <p:cNvSpPr>
                  <a:spLocks noChangeShapeType="1"/>
                </p:cNvSpPr>
                <p:nvPr/>
              </p:nvSpPr>
              <p:spPr bwMode="auto">
                <a:xfrm>
                  <a:off x="-75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4" name="Line 855"/>
                <p:cNvSpPr>
                  <a:spLocks noChangeShapeType="1"/>
                </p:cNvSpPr>
                <p:nvPr/>
              </p:nvSpPr>
              <p:spPr bwMode="auto">
                <a:xfrm>
                  <a:off x="-768"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5" name="Line 856"/>
                <p:cNvSpPr>
                  <a:spLocks noChangeShapeType="1"/>
                </p:cNvSpPr>
                <p:nvPr/>
              </p:nvSpPr>
              <p:spPr bwMode="auto">
                <a:xfrm>
                  <a:off x="-746"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6" name="Line 857"/>
                <p:cNvSpPr>
                  <a:spLocks noChangeShapeType="1"/>
                </p:cNvSpPr>
                <p:nvPr/>
              </p:nvSpPr>
              <p:spPr bwMode="auto">
                <a:xfrm>
                  <a:off x="-76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7" name="Line 858"/>
                <p:cNvSpPr>
                  <a:spLocks noChangeShapeType="1"/>
                </p:cNvSpPr>
                <p:nvPr/>
              </p:nvSpPr>
              <p:spPr bwMode="auto">
                <a:xfrm>
                  <a:off x="-842"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8" name="Line 859"/>
                <p:cNvSpPr>
                  <a:spLocks noChangeShapeType="1"/>
                </p:cNvSpPr>
                <p:nvPr/>
              </p:nvSpPr>
              <p:spPr bwMode="auto">
                <a:xfrm>
                  <a:off x="-858" y="2648"/>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9" name="Line 860"/>
                <p:cNvSpPr>
                  <a:spLocks noChangeShapeType="1"/>
                </p:cNvSpPr>
                <p:nvPr/>
              </p:nvSpPr>
              <p:spPr bwMode="auto">
                <a:xfrm>
                  <a:off x="-838" y="2634"/>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0" name="Line 861"/>
                <p:cNvSpPr>
                  <a:spLocks noChangeShapeType="1"/>
                </p:cNvSpPr>
                <p:nvPr/>
              </p:nvSpPr>
              <p:spPr bwMode="auto">
                <a:xfrm>
                  <a:off x="-852" y="264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1" name="Line 862"/>
                <p:cNvSpPr>
                  <a:spLocks noChangeShapeType="1"/>
                </p:cNvSpPr>
                <p:nvPr/>
              </p:nvSpPr>
              <p:spPr bwMode="auto">
                <a:xfrm>
                  <a:off x="-108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2" name="Line 863"/>
                <p:cNvSpPr>
                  <a:spLocks noChangeShapeType="1"/>
                </p:cNvSpPr>
                <p:nvPr/>
              </p:nvSpPr>
              <p:spPr bwMode="auto">
                <a:xfrm>
                  <a:off x="-109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3" name="Line 864"/>
                <p:cNvSpPr>
                  <a:spLocks noChangeShapeType="1"/>
                </p:cNvSpPr>
                <p:nvPr/>
              </p:nvSpPr>
              <p:spPr bwMode="auto">
                <a:xfrm>
                  <a:off x="-1060" y="261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4" name="Line 865"/>
                <p:cNvSpPr>
                  <a:spLocks noChangeShapeType="1"/>
                </p:cNvSpPr>
                <p:nvPr/>
              </p:nvSpPr>
              <p:spPr bwMode="auto">
                <a:xfrm>
                  <a:off x="-1076" y="2630"/>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5" name="Line 866"/>
                <p:cNvSpPr>
                  <a:spLocks noChangeShapeType="1"/>
                </p:cNvSpPr>
                <p:nvPr/>
              </p:nvSpPr>
              <p:spPr bwMode="auto">
                <a:xfrm>
                  <a:off x="-1040" y="2616"/>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6" name="Line 867"/>
                <p:cNvSpPr>
                  <a:spLocks noChangeShapeType="1"/>
                </p:cNvSpPr>
                <p:nvPr/>
              </p:nvSpPr>
              <p:spPr bwMode="auto">
                <a:xfrm>
                  <a:off x="-1054" y="2630"/>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7" name="Line 868"/>
                <p:cNvSpPr>
                  <a:spLocks noChangeShapeType="1"/>
                </p:cNvSpPr>
                <p:nvPr/>
              </p:nvSpPr>
              <p:spPr bwMode="auto">
                <a:xfrm>
                  <a:off x="-1020"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8" name="Line 869"/>
                <p:cNvSpPr>
                  <a:spLocks noChangeShapeType="1"/>
                </p:cNvSpPr>
                <p:nvPr/>
              </p:nvSpPr>
              <p:spPr bwMode="auto">
                <a:xfrm>
                  <a:off x="-1036" y="263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9" name="Line 870"/>
                <p:cNvSpPr>
                  <a:spLocks noChangeShapeType="1"/>
                </p:cNvSpPr>
                <p:nvPr/>
              </p:nvSpPr>
              <p:spPr bwMode="auto">
                <a:xfrm>
                  <a:off x="-1008"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0" name="Line 871"/>
                <p:cNvSpPr>
                  <a:spLocks noChangeShapeType="1"/>
                </p:cNvSpPr>
                <p:nvPr/>
              </p:nvSpPr>
              <p:spPr bwMode="auto">
                <a:xfrm>
                  <a:off x="-1022"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1" name="Line 872"/>
                <p:cNvSpPr>
                  <a:spLocks noChangeShapeType="1"/>
                </p:cNvSpPr>
                <p:nvPr/>
              </p:nvSpPr>
              <p:spPr bwMode="auto">
                <a:xfrm>
                  <a:off x="-1002"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2" name="Line 873"/>
                <p:cNvSpPr>
                  <a:spLocks noChangeShapeType="1"/>
                </p:cNvSpPr>
                <p:nvPr/>
              </p:nvSpPr>
              <p:spPr bwMode="auto">
                <a:xfrm>
                  <a:off x="-1018" y="263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3" name="Line 874"/>
                <p:cNvSpPr>
                  <a:spLocks noChangeShapeType="1"/>
                </p:cNvSpPr>
                <p:nvPr/>
              </p:nvSpPr>
              <p:spPr bwMode="auto">
                <a:xfrm>
                  <a:off x="-990"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4" name="Line 875"/>
                <p:cNvSpPr>
                  <a:spLocks noChangeShapeType="1"/>
                </p:cNvSpPr>
                <p:nvPr/>
              </p:nvSpPr>
              <p:spPr bwMode="auto">
                <a:xfrm>
                  <a:off x="-1004"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5" name="Line 876"/>
                <p:cNvSpPr>
                  <a:spLocks noChangeShapeType="1"/>
                </p:cNvSpPr>
                <p:nvPr/>
              </p:nvSpPr>
              <p:spPr bwMode="auto">
                <a:xfrm>
                  <a:off x="-982"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6" name="Line 877"/>
                <p:cNvSpPr>
                  <a:spLocks noChangeShapeType="1"/>
                </p:cNvSpPr>
                <p:nvPr/>
              </p:nvSpPr>
              <p:spPr bwMode="auto">
                <a:xfrm>
                  <a:off x="-998"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7" name="Line 878"/>
                <p:cNvSpPr>
                  <a:spLocks noChangeShapeType="1"/>
                </p:cNvSpPr>
                <p:nvPr/>
              </p:nvSpPr>
              <p:spPr bwMode="auto">
                <a:xfrm>
                  <a:off x="-976"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8" name="Line 879"/>
                <p:cNvSpPr>
                  <a:spLocks noChangeShapeType="1"/>
                </p:cNvSpPr>
                <p:nvPr/>
              </p:nvSpPr>
              <p:spPr bwMode="auto">
                <a:xfrm>
                  <a:off x="-992"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9" name="Line 880"/>
                <p:cNvSpPr>
                  <a:spLocks noChangeShapeType="1"/>
                </p:cNvSpPr>
                <p:nvPr/>
              </p:nvSpPr>
              <p:spPr bwMode="auto">
                <a:xfrm>
                  <a:off x="-970"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0" name="Line 881"/>
                <p:cNvSpPr>
                  <a:spLocks noChangeShapeType="1"/>
                </p:cNvSpPr>
                <p:nvPr/>
              </p:nvSpPr>
              <p:spPr bwMode="auto">
                <a:xfrm>
                  <a:off x="-984"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1" name="Line 882"/>
                <p:cNvSpPr>
                  <a:spLocks noChangeShapeType="1"/>
                </p:cNvSpPr>
                <p:nvPr/>
              </p:nvSpPr>
              <p:spPr bwMode="auto">
                <a:xfrm>
                  <a:off x="-964" y="262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2" name="Line 883"/>
                <p:cNvSpPr>
                  <a:spLocks noChangeShapeType="1"/>
                </p:cNvSpPr>
                <p:nvPr/>
              </p:nvSpPr>
              <p:spPr bwMode="auto">
                <a:xfrm>
                  <a:off x="-978" y="263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3" name="Line 884"/>
                <p:cNvSpPr>
                  <a:spLocks noChangeShapeType="1"/>
                </p:cNvSpPr>
                <p:nvPr/>
              </p:nvSpPr>
              <p:spPr bwMode="auto">
                <a:xfrm>
                  <a:off x="-1174"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4" name="Line 885"/>
                <p:cNvSpPr>
                  <a:spLocks noChangeShapeType="1"/>
                </p:cNvSpPr>
                <p:nvPr/>
              </p:nvSpPr>
              <p:spPr bwMode="auto">
                <a:xfrm>
                  <a:off x="-118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5" name="Line 886"/>
                <p:cNvSpPr>
                  <a:spLocks noChangeShapeType="1"/>
                </p:cNvSpPr>
                <p:nvPr/>
              </p:nvSpPr>
              <p:spPr bwMode="auto">
                <a:xfrm>
                  <a:off x="-1168"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6" name="Line 887"/>
                <p:cNvSpPr>
                  <a:spLocks noChangeShapeType="1"/>
                </p:cNvSpPr>
                <p:nvPr/>
              </p:nvSpPr>
              <p:spPr bwMode="auto">
                <a:xfrm>
                  <a:off x="-118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7" name="Line 888"/>
                <p:cNvSpPr>
                  <a:spLocks noChangeShapeType="1"/>
                </p:cNvSpPr>
                <p:nvPr/>
              </p:nvSpPr>
              <p:spPr bwMode="auto">
                <a:xfrm>
                  <a:off x="-116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8" name="Line 889"/>
                <p:cNvSpPr>
                  <a:spLocks noChangeShapeType="1"/>
                </p:cNvSpPr>
                <p:nvPr/>
              </p:nvSpPr>
              <p:spPr bwMode="auto">
                <a:xfrm>
                  <a:off x="-1178"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9" name="Line 890"/>
                <p:cNvSpPr>
                  <a:spLocks noChangeShapeType="1"/>
                </p:cNvSpPr>
                <p:nvPr/>
              </p:nvSpPr>
              <p:spPr bwMode="auto">
                <a:xfrm>
                  <a:off x="-1156"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0" name="Line 891"/>
                <p:cNvSpPr>
                  <a:spLocks noChangeShapeType="1"/>
                </p:cNvSpPr>
                <p:nvPr/>
              </p:nvSpPr>
              <p:spPr bwMode="auto">
                <a:xfrm>
                  <a:off x="-1172"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1" name="Line 892"/>
                <p:cNvSpPr>
                  <a:spLocks noChangeShapeType="1"/>
                </p:cNvSpPr>
                <p:nvPr/>
              </p:nvSpPr>
              <p:spPr bwMode="auto">
                <a:xfrm>
                  <a:off x="-1152" y="2610"/>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2" name="Line 893"/>
                <p:cNvSpPr>
                  <a:spLocks noChangeShapeType="1"/>
                </p:cNvSpPr>
                <p:nvPr/>
              </p:nvSpPr>
              <p:spPr bwMode="auto">
                <a:xfrm>
                  <a:off x="-1166" y="262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3" name="Line 894"/>
                <p:cNvSpPr>
                  <a:spLocks noChangeShapeType="1"/>
                </p:cNvSpPr>
                <p:nvPr/>
              </p:nvSpPr>
              <p:spPr bwMode="auto">
                <a:xfrm>
                  <a:off x="-1282"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4" name="Line 895"/>
                <p:cNvSpPr>
                  <a:spLocks noChangeShapeType="1"/>
                </p:cNvSpPr>
                <p:nvPr/>
              </p:nvSpPr>
              <p:spPr bwMode="auto">
                <a:xfrm>
                  <a:off x="-1298"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5" name="Line 896"/>
                <p:cNvSpPr>
                  <a:spLocks noChangeShapeType="1"/>
                </p:cNvSpPr>
                <p:nvPr/>
              </p:nvSpPr>
              <p:spPr bwMode="auto">
                <a:xfrm>
                  <a:off x="-1266" y="259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6" name="Line 897"/>
                <p:cNvSpPr>
                  <a:spLocks noChangeShapeType="1"/>
                </p:cNvSpPr>
                <p:nvPr/>
              </p:nvSpPr>
              <p:spPr bwMode="auto">
                <a:xfrm>
                  <a:off x="-1280" y="2606"/>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7" name="Line 898"/>
                <p:cNvSpPr>
                  <a:spLocks noChangeShapeType="1"/>
                </p:cNvSpPr>
                <p:nvPr/>
              </p:nvSpPr>
              <p:spPr bwMode="auto">
                <a:xfrm>
                  <a:off x="-1406"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8" name="Line 899"/>
                <p:cNvSpPr>
                  <a:spLocks noChangeShapeType="1"/>
                </p:cNvSpPr>
                <p:nvPr/>
              </p:nvSpPr>
              <p:spPr bwMode="auto">
                <a:xfrm>
                  <a:off x="-1422"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9" name="Line 900"/>
                <p:cNvSpPr>
                  <a:spLocks noChangeShapeType="1"/>
                </p:cNvSpPr>
                <p:nvPr/>
              </p:nvSpPr>
              <p:spPr bwMode="auto">
                <a:xfrm>
                  <a:off x="-1402"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0" name="Line 901"/>
                <p:cNvSpPr>
                  <a:spLocks noChangeShapeType="1"/>
                </p:cNvSpPr>
                <p:nvPr/>
              </p:nvSpPr>
              <p:spPr bwMode="auto">
                <a:xfrm>
                  <a:off x="-1416"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1" name="Line 902"/>
                <p:cNvSpPr>
                  <a:spLocks noChangeShapeType="1"/>
                </p:cNvSpPr>
                <p:nvPr/>
              </p:nvSpPr>
              <p:spPr bwMode="auto">
                <a:xfrm>
                  <a:off x="-1396"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2" name="Line 903"/>
                <p:cNvSpPr>
                  <a:spLocks noChangeShapeType="1"/>
                </p:cNvSpPr>
                <p:nvPr/>
              </p:nvSpPr>
              <p:spPr bwMode="auto">
                <a:xfrm>
                  <a:off x="-1412"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3" name="Line 904"/>
                <p:cNvSpPr>
                  <a:spLocks noChangeShapeType="1"/>
                </p:cNvSpPr>
                <p:nvPr/>
              </p:nvSpPr>
              <p:spPr bwMode="auto">
                <a:xfrm>
                  <a:off x="-1360" y="258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4" name="Line 905"/>
                <p:cNvSpPr>
                  <a:spLocks noChangeShapeType="1"/>
                </p:cNvSpPr>
                <p:nvPr/>
              </p:nvSpPr>
              <p:spPr bwMode="auto">
                <a:xfrm>
                  <a:off x="-1376" y="260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5" name="Line 906"/>
                <p:cNvSpPr>
                  <a:spLocks noChangeShapeType="1"/>
                </p:cNvSpPr>
                <p:nvPr/>
              </p:nvSpPr>
              <p:spPr bwMode="auto">
                <a:xfrm>
                  <a:off x="-1356" y="258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6" name="Line 907"/>
                <p:cNvSpPr>
                  <a:spLocks noChangeShapeType="1"/>
                </p:cNvSpPr>
                <p:nvPr/>
              </p:nvSpPr>
              <p:spPr bwMode="auto">
                <a:xfrm>
                  <a:off x="-1370" y="2604"/>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7" name="Line 908"/>
                <p:cNvSpPr>
                  <a:spLocks noChangeShapeType="1"/>
                </p:cNvSpPr>
                <p:nvPr/>
              </p:nvSpPr>
              <p:spPr bwMode="auto">
                <a:xfrm>
                  <a:off x="-1350" y="2588"/>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8" name="Line 909"/>
                <p:cNvSpPr>
                  <a:spLocks noChangeShapeType="1"/>
                </p:cNvSpPr>
                <p:nvPr/>
              </p:nvSpPr>
              <p:spPr bwMode="auto">
                <a:xfrm>
                  <a:off x="-1366" y="2604"/>
                  <a:ext cx="32"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9" name="Line 910"/>
                <p:cNvSpPr>
                  <a:spLocks noChangeShapeType="1"/>
                </p:cNvSpPr>
                <p:nvPr/>
              </p:nvSpPr>
              <p:spPr bwMode="auto">
                <a:xfrm>
                  <a:off x="-1436"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0" name="Line 911"/>
                <p:cNvSpPr>
                  <a:spLocks noChangeShapeType="1"/>
                </p:cNvSpPr>
                <p:nvPr/>
              </p:nvSpPr>
              <p:spPr bwMode="auto">
                <a:xfrm>
                  <a:off x="-145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1" name="Line 912"/>
                <p:cNvSpPr>
                  <a:spLocks noChangeShapeType="1"/>
                </p:cNvSpPr>
                <p:nvPr/>
              </p:nvSpPr>
              <p:spPr bwMode="auto">
                <a:xfrm>
                  <a:off x="-143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2" name="Line 913"/>
                <p:cNvSpPr>
                  <a:spLocks noChangeShapeType="1"/>
                </p:cNvSpPr>
                <p:nvPr/>
              </p:nvSpPr>
              <p:spPr bwMode="auto">
                <a:xfrm>
                  <a:off x="-1446"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3" name="Line 914"/>
                <p:cNvSpPr>
                  <a:spLocks noChangeShapeType="1"/>
                </p:cNvSpPr>
                <p:nvPr/>
              </p:nvSpPr>
              <p:spPr bwMode="auto">
                <a:xfrm>
                  <a:off x="-1380"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4" name="Line 915"/>
                <p:cNvSpPr>
                  <a:spLocks noChangeShapeType="1"/>
                </p:cNvSpPr>
                <p:nvPr/>
              </p:nvSpPr>
              <p:spPr bwMode="auto">
                <a:xfrm>
                  <a:off x="-1394"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5" name="Line 916"/>
                <p:cNvSpPr>
                  <a:spLocks noChangeShapeType="1"/>
                </p:cNvSpPr>
                <p:nvPr/>
              </p:nvSpPr>
              <p:spPr bwMode="auto">
                <a:xfrm>
                  <a:off x="-1374" y="2582"/>
                  <a:ext cx="0" cy="3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6" name="Line 917"/>
                <p:cNvSpPr>
                  <a:spLocks noChangeShapeType="1"/>
                </p:cNvSpPr>
                <p:nvPr/>
              </p:nvSpPr>
              <p:spPr bwMode="auto">
                <a:xfrm>
                  <a:off x="-1390" y="2598"/>
                  <a:ext cx="30" cy="0"/>
                </a:xfrm>
                <a:prstGeom prst="line">
                  <a:avLst/>
                </a:prstGeom>
                <a:noFill/>
                <a:ln w="6350">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7" name="Line 918"/>
                <p:cNvSpPr>
                  <a:spLocks noChangeShapeType="1"/>
                </p:cNvSpPr>
                <p:nvPr/>
              </p:nvSpPr>
              <p:spPr bwMode="auto">
                <a:xfrm>
                  <a:off x="-2376" y="2496"/>
                  <a:ext cx="0" cy="0"/>
                </a:xfrm>
                <a:prstGeom prst="line">
                  <a:avLst/>
                </a:prstGeom>
                <a:noFill/>
                <a:ln w="6350">
                  <a:solidFill>
                    <a:srgbClr val="00DBFF"/>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8" name="Freeform 919"/>
                <p:cNvSpPr>
                  <a:spLocks/>
                </p:cNvSpPr>
                <p:nvPr/>
              </p:nvSpPr>
              <p:spPr bwMode="auto">
                <a:xfrm>
                  <a:off x="-2304" y="2410"/>
                  <a:ext cx="1892" cy="266"/>
                </a:xfrm>
                <a:custGeom>
                  <a:avLst/>
                  <a:gdLst>
                    <a:gd name="T0" fmla="*/ 30 w 1892"/>
                    <a:gd name="T1" fmla="*/ 0 h 266"/>
                    <a:gd name="T2" fmla="*/ 96 w 1892"/>
                    <a:gd name="T3" fmla="*/ 6 h 266"/>
                    <a:gd name="T4" fmla="*/ 136 w 1892"/>
                    <a:gd name="T5" fmla="*/ 10 h 266"/>
                    <a:gd name="T6" fmla="*/ 148 w 1892"/>
                    <a:gd name="T7" fmla="*/ 16 h 266"/>
                    <a:gd name="T8" fmla="*/ 158 w 1892"/>
                    <a:gd name="T9" fmla="*/ 20 h 266"/>
                    <a:gd name="T10" fmla="*/ 192 w 1892"/>
                    <a:gd name="T11" fmla="*/ 30 h 266"/>
                    <a:gd name="T12" fmla="*/ 232 w 1892"/>
                    <a:gd name="T13" fmla="*/ 32 h 266"/>
                    <a:gd name="T14" fmla="*/ 244 w 1892"/>
                    <a:gd name="T15" fmla="*/ 38 h 266"/>
                    <a:gd name="T16" fmla="*/ 268 w 1892"/>
                    <a:gd name="T17" fmla="*/ 44 h 266"/>
                    <a:gd name="T18" fmla="*/ 302 w 1892"/>
                    <a:gd name="T19" fmla="*/ 50 h 266"/>
                    <a:gd name="T20" fmla="*/ 314 w 1892"/>
                    <a:gd name="T21" fmla="*/ 56 h 266"/>
                    <a:gd name="T22" fmla="*/ 320 w 1892"/>
                    <a:gd name="T23" fmla="*/ 62 h 266"/>
                    <a:gd name="T24" fmla="*/ 332 w 1892"/>
                    <a:gd name="T25" fmla="*/ 66 h 266"/>
                    <a:gd name="T26" fmla="*/ 338 w 1892"/>
                    <a:gd name="T27" fmla="*/ 72 h 266"/>
                    <a:gd name="T28" fmla="*/ 348 w 1892"/>
                    <a:gd name="T29" fmla="*/ 78 h 266"/>
                    <a:gd name="T30" fmla="*/ 364 w 1892"/>
                    <a:gd name="T31" fmla="*/ 90 h 266"/>
                    <a:gd name="T32" fmla="*/ 374 w 1892"/>
                    <a:gd name="T33" fmla="*/ 96 h 266"/>
                    <a:gd name="T34" fmla="*/ 404 w 1892"/>
                    <a:gd name="T35" fmla="*/ 104 h 266"/>
                    <a:gd name="T36" fmla="*/ 420 w 1892"/>
                    <a:gd name="T37" fmla="*/ 108 h 266"/>
                    <a:gd name="T38" fmla="*/ 434 w 1892"/>
                    <a:gd name="T39" fmla="*/ 112 h 266"/>
                    <a:gd name="T40" fmla="*/ 464 w 1892"/>
                    <a:gd name="T41" fmla="*/ 116 h 266"/>
                    <a:gd name="T42" fmla="*/ 508 w 1892"/>
                    <a:gd name="T43" fmla="*/ 120 h 266"/>
                    <a:gd name="T44" fmla="*/ 550 w 1892"/>
                    <a:gd name="T45" fmla="*/ 124 h 266"/>
                    <a:gd name="T46" fmla="*/ 566 w 1892"/>
                    <a:gd name="T47" fmla="*/ 130 h 266"/>
                    <a:gd name="T48" fmla="*/ 586 w 1892"/>
                    <a:gd name="T49" fmla="*/ 140 h 266"/>
                    <a:gd name="T50" fmla="*/ 606 w 1892"/>
                    <a:gd name="T51" fmla="*/ 146 h 266"/>
                    <a:gd name="T52" fmla="*/ 678 w 1892"/>
                    <a:gd name="T53" fmla="*/ 152 h 266"/>
                    <a:gd name="T54" fmla="*/ 744 w 1892"/>
                    <a:gd name="T55" fmla="*/ 158 h 266"/>
                    <a:gd name="T56" fmla="*/ 762 w 1892"/>
                    <a:gd name="T57" fmla="*/ 168 h 266"/>
                    <a:gd name="T58" fmla="*/ 788 w 1892"/>
                    <a:gd name="T59" fmla="*/ 170 h 266"/>
                    <a:gd name="T60" fmla="*/ 832 w 1892"/>
                    <a:gd name="T61" fmla="*/ 182 h 266"/>
                    <a:gd name="T62" fmla="*/ 928 w 1892"/>
                    <a:gd name="T63" fmla="*/ 188 h 266"/>
                    <a:gd name="T64" fmla="*/ 978 w 1892"/>
                    <a:gd name="T65" fmla="*/ 194 h 266"/>
                    <a:gd name="T66" fmla="*/ 1098 w 1892"/>
                    <a:gd name="T67" fmla="*/ 196 h 266"/>
                    <a:gd name="T68" fmla="*/ 1134 w 1892"/>
                    <a:gd name="T69" fmla="*/ 204 h 266"/>
                    <a:gd name="T70" fmla="*/ 1222 w 1892"/>
                    <a:gd name="T71" fmla="*/ 216 h 266"/>
                    <a:gd name="T72" fmla="*/ 1352 w 1892"/>
                    <a:gd name="T73" fmla="*/ 220 h 266"/>
                    <a:gd name="T74" fmla="*/ 1368 w 1892"/>
                    <a:gd name="T75" fmla="*/ 232 h 266"/>
                    <a:gd name="T76" fmla="*/ 1558 w 1892"/>
                    <a:gd name="T77" fmla="*/ 238 h 266"/>
                    <a:gd name="T78" fmla="*/ 1606 w 1892"/>
                    <a:gd name="T79" fmla="*/ 250 h 266"/>
                    <a:gd name="T80" fmla="*/ 1892 w 1892"/>
                    <a:gd name="T8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2" h="266">
                      <a:moveTo>
                        <a:pt x="0" y="0"/>
                      </a:moveTo>
                      <a:lnTo>
                        <a:pt x="30" y="0"/>
                      </a:lnTo>
                      <a:lnTo>
                        <a:pt x="30" y="6"/>
                      </a:lnTo>
                      <a:lnTo>
                        <a:pt x="96" y="6"/>
                      </a:lnTo>
                      <a:lnTo>
                        <a:pt x="96" y="10"/>
                      </a:lnTo>
                      <a:lnTo>
                        <a:pt x="136" y="10"/>
                      </a:lnTo>
                      <a:lnTo>
                        <a:pt x="136" y="16"/>
                      </a:lnTo>
                      <a:lnTo>
                        <a:pt x="148" y="16"/>
                      </a:lnTo>
                      <a:lnTo>
                        <a:pt x="148" y="20"/>
                      </a:lnTo>
                      <a:lnTo>
                        <a:pt x="158" y="20"/>
                      </a:lnTo>
                      <a:lnTo>
                        <a:pt x="158" y="30"/>
                      </a:lnTo>
                      <a:lnTo>
                        <a:pt x="192" y="30"/>
                      </a:lnTo>
                      <a:lnTo>
                        <a:pt x="192" y="32"/>
                      </a:lnTo>
                      <a:lnTo>
                        <a:pt x="232" y="32"/>
                      </a:lnTo>
                      <a:lnTo>
                        <a:pt x="232" y="38"/>
                      </a:lnTo>
                      <a:lnTo>
                        <a:pt x="244" y="38"/>
                      </a:lnTo>
                      <a:lnTo>
                        <a:pt x="244" y="44"/>
                      </a:lnTo>
                      <a:lnTo>
                        <a:pt x="268" y="44"/>
                      </a:lnTo>
                      <a:lnTo>
                        <a:pt x="268" y="50"/>
                      </a:lnTo>
                      <a:lnTo>
                        <a:pt x="302" y="50"/>
                      </a:lnTo>
                      <a:lnTo>
                        <a:pt x="302" y="56"/>
                      </a:lnTo>
                      <a:lnTo>
                        <a:pt x="314" y="56"/>
                      </a:lnTo>
                      <a:lnTo>
                        <a:pt x="314" y="62"/>
                      </a:lnTo>
                      <a:lnTo>
                        <a:pt x="320" y="62"/>
                      </a:lnTo>
                      <a:lnTo>
                        <a:pt x="320" y="66"/>
                      </a:lnTo>
                      <a:lnTo>
                        <a:pt x="332" y="66"/>
                      </a:lnTo>
                      <a:lnTo>
                        <a:pt x="332" y="72"/>
                      </a:lnTo>
                      <a:lnTo>
                        <a:pt x="338" y="72"/>
                      </a:lnTo>
                      <a:lnTo>
                        <a:pt x="338" y="78"/>
                      </a:lnTo>
                      <a:lnTo>
                        <a:pt x="348" y="78"/>
                      </a:lnTo>
                      <a:lnTo>
                        <a:pt x="348" y="90"/>
                      </a:lnTo>
                      <a:lnTo>
                        <a:pt x="364" y="90"/>
                      </a:lnTo>
                      <a:lnTo>
                        <a:pt x="364" y="96"/>
                      </a:lnTo>
                      <a:lnTo>
                        <a:pt x="374" y="96"/>
                      </a:lnTo>
                      <a:lnTo>
                        <a:pt x="374" y="104"/>
                      </a:lnTo>
                      <a:lnTo>
                        <a:pt x="404" y="104"/>
                      </a:lnTo>
                      <a:lnTo>
                        <a:pt x="404" y="108"/>
                      </a:lnTo>
                      <a:lnTo>
                        <a:pt x="420" y="108"/>
                      </a:lnTo>
                      <a:lnTo>
                        <a:pt x="420" y="112"/>
                      </a:lnTo>
                      <a:lnTo>
                        <a:pt x="434" y="112"/>
                      </a:lnTo>
                      <a:lnTo>
                        <a:pt x="434" y="116"/>
                      </a:lnTo>
                      <a:lnTo>
                        <a:pt x="464" y="116"/>
                      </a:lnTo>
                      <a:lnTo>
                        <a:pt x="464" y="120"/>
                      </a:lnTo>
                      <a:lnTo>
                        <a:pt x="508" y="120"/>
                      </a:lnTo>
                      <a:lnTo>
                        <a:pt x="508" y="124"/>
                      </a:lnTo>
                      <a:lnTo>
                        <a:pt x="550" y="124"/>
                      </a:lnTo>
                      <a:lnTo>
                        <a:pt x="550" y="130"/>
                      </a:lnTo>
                      <a:lnTo>
                        <a:pt x="566" y="130"/>
                      </a:lnTo>
                      <a:lnTo>
                        <a:pt x="566" y="140"/>
                      </a:lnTo>
                      <a:lnTo>
                        <a:pt x="586" y="140"/>
                      </a:lnTo>
                      <a:lnTo>
                        <a:pt x="586" y="146"/>
                      </a:lnTo>
                      <a:lnTo>
                        <a:pt x="606" y="146"/>
                      </a:lnTo>
                      <a:lnTo>
                        <a:pt x="606" y="152"/>
                      </a:lnTo>
                      <a:lnTo>
                        <a:pt x="678" y="152"/>
                      </a:lnTo>
                      <a:lnTo>
                        <a:pt x="678" y="158"/>
                      </a:lnTo>
                      <a:lnTo>
                        <a:pt x="744" y="158"/>
                      </a:lnTo>
                      <a:lnTo>
                        <a:pt x="744" y="168"/>
                      </a:lnTo>
                      <a:lnTo>
                        <a:pt x="762" y="168"/>
                      </a:lnTo>
                      <a:lnTo>
                        <a:pt x="762" y="170"/>
                      </a:lnTo>
                      <a:lnTo>
                        <a:pt x="788" y="170"/>
                      </a:lnTo>
                      <a:lnTo>
                        <a:pt x="788" y="182"/>
                      </a:lnTo>
                      <a:lnTo>
                        <a:pt x="832" y="182"/>
                      </a:lnTo>
                      <a:lnTo>
                        <a:pt x="832" y="188"/>
                      </a:lnTo>
                      <a:lnTo>
                        <a:pt x="928" y="188"/>
                      </a:lnTo>
                      <a:lnTo>
                        <a:pt x="928" y="194"/>
                      </a:lnTo>
                      <a:lnTo>
                        <a:pt x="978" y="194"/>
                      </a:lnTo>
                      <a:lnTo>
                        <a:pt x="978" y="196"/>
                      </a:lnTo>
                      <a:lnTo>
                        <a:pt x="1098" y="196"/>
                      </a:lnTo>
                      <a:lnTo>
                        <a:pt x="1098" y="204"/>
                      </a:lnTo>
                      <a:lnTo>
                        <a:pt x="1134" y="204"/>
                      </a:lnTo>
                      <a:lnTo>
                        <a:pt x="1134" y="216"/>
                      </a:lnTo>
                      <a:lnTo>
                        <a:pt x="1222" y="216"/>
                      </a:lnTo>
                      <a:lnTo>
                        <a:pt x="1222" y="220"/>
                      </a:lnTo>
                      <a:lnTo>
                        <a:pt x="1352" y="220"/>
                      </a:lnTo>
                      <a:lnTo>
                        <a:pt x="1352" y="232"/>
                      </a:lnTo>
                      <a:lnTo>
                        <a:pt x="1368" y="232"/>
                      </a:lnTo>
                      <a:lnTo>
                        <a:pt x="1368" y="238"/>
                      </a:lnTo>
                      <a:lnTo>
                        <a:pt x="1558" y="238"/>
                      </a:lnTo>
                      <a:lnTo>
                        <a:pt x="1558" y="250"/>
                      </a:lnTo>
                      <a:lnTo>
                        <a:pt x="1606" y="250"/>
                      </a:lnTo>
                      <a:lnTo>
                        <a:pt x="1606" y="266"/>
                      </a:lnTo>
                      <a:lnTo>
                        <a:pt x="1892" y="266"/>
                      </a:lnTo>
                    </a:path>
                  </a:pathLst>
                </a:custGeom>
                <a:noFill/>
                <a:ln w="635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9" name="Freeform 920"/>
                <p:cNvSpPr>
                  <a:spLocks/>
                </p:cNvSpPr>
                <p:nvPr/>
              </p:nvSpPr>
              <p:spPr bwMode="auto">
                <a:xfrm>
                  <a:off x="-2340" y="2410"/>
                  <a:ext cx="1900" cy="344"/>
                </a:xfrm>
                <a:custGeom>
                  <a:avLst/>
                  <a:gdLst>
                    <a:gd name="T0" fmla="*/ 42 w 1900"/>
                    <a:gd name="T1" fmla="*/ 0 h 344"/>
                    <a:gd name="T2" fmla="*/ 60 w 1900"/>
                    <a:gd name="T3" fmla="*/ 6 h 344"/>
                    <a:gd name="T4" fmla="*/ 82 w 1900"/>
                    <a:gd name="T5" fmla="*/ 12 h 344"/>
                    <a:gd name="T6" fmla="*/ 108 w 1900"/>
                    <a:gd name="T7" fmla="*/ 16 h 344"/>
                    <a:gd name="T8" fmla="*/ 156 w 1900"/>
                    <a:gd name="T9" fmla="*/ 22 h 344"/>
                    <a:gd name="T10" fmla="*/ 174 w 1900"/>
                    <a:gd name="T11" fmla="*/ 28 h 344"/>
                    <a:gd name="T12" fmla="*/ 184 w 1900"/>
                    <a:gd name="T13" fmla="*/ 34 h 344"/>
                    <a:gd name="T14" fmla="*/ 190 w 1900"/>
                    <a:gd name="T15" fmla="*/ 40 h 344"/>
                    <a:gd name="T16" fmla="*/ 196 w 1900"/>
                    <a:gd name="T17" fmla="*/ 46 h 344"/>
                    <a:gd name="T18" fmla="*/ 224 w 1900"/>
                    <a:gd name="T19" fmla="*/ 50 h 344"/>
                    <a:gd name="T20" fmla="*/ 250 w 1900"/>
                    <a:gd name="T21" fmla="*/ 56 h 344"/>
                    <a:gd name="T22" fmla="*/ 270 w 1900"/>
                    <a:gd name="T23" fmla="*/ 62 h 344"/>
                    <a:gd name="T24" fmla="*/ 286 w 1900"/>
                    <a:gd name="T25" fmla="*/ 68 h 344"/>
                    <a:gd name="T26" fmla="*/ 322 w 1900"/>
                    <a:gd name="T27" fmla="*/ 74 h 344"/>
                    <a:gd name="T28" fmla="*/ 354 w 1900"/>
                    <a:gd name="T29" fmla="*/ 78 h 344"/>
                    <a:gd name="T30" fmla="*/ 372 w 1900"/>
                    <a:gd name="T31" fmla="*/ 84 h 344"/>
                    <a:gd name="T32" fmla="*/ 382 w 1900"/>
                    <a:gd name="T33" fmla="*/ 90 h 344"/>
                    <a:gd name="T34" fmla="*/ 394 w 1900"/>
                    <a:gd name="T35" fmla="*/ 96 h 344"/>
                    <a:gd name="T36" fmla="*/ 410 w 1900"/>
                    <a:gd name="T37" fmla="*/ 102 h 344"/>
                    <a:gd name="T38" fmla="*/ 430 w 1900"/>
                    <a:gd name="T39" fmla="*/ 108 h 344"/>
                    <a:gd name="T40" fmla="*/ 448 w 1900"/>
                    <a:gd name="T41" fmla="*/ 112 h 344"/>
                    <a:gd name="T42" fmla="*/ 462 w 1900"/>
                    <a:gd name="T43" fmla="*/ 118 h 344"/>
                    <a:gd name="T44" fmla="*/ 476 w 1900"/>
                    <a:gd name="T45" fmla="*/ 124 h 344"/>
                    <a:gd name="T46" fmla="*/ 512 w 1900"/>
                    <a:gd name="T47" fmla="*/ 128 h 344"/>
                    <a:gd name="T48" fmla="*/ 520 w 1900"/>
                    <a:gd name="T49" fmla="*/ 132 h 344"/>
                    <a:gd name="T50" fmla="*/ 558 w 1900"/>
                    <a:gd name="T51" fmla="*/ 138 h 344"/>
                    <a:gd name="T52" fmla="*/ 578 w 1900"/>
                    <a:gd name="T53" fmla="*/ 144 h 344"/>
                    <a:gd name="T54" fmla="*/ 586 w 1900"/>
                    <a:gd name="T55" fmla="*/ 148 h 344"/>
                    <a:gd name="T56" fmla="*/ 598 w 1900"/>
                    <a:gd name="T57" fmla="*/ 154 h 344"/>
                    <a:gd name="T58" fmla="*/ 610 w 1900"/>
                    <a:gd name="T59" fmla="*/ 162 h 344"/>
                    <a:gd name="T60" fmla="*/ 616 w 1900"/>
                    <a:gd name="T61" fmla="*/ 164 h 344"/>
                    <a:gd name="T62" fmla="*/ 634 w 1900"/>
                    <a:gd name="T63" fmla="*/ 170 h 344"/>
                    <a:gd name="T64" fmla="*/ 658 w 1900"/>
                    <a:gd name="T65" fmla="*/ 174 h 344"/>
                    <a:gd name="T66" fmla="*/ 682 w 1900"/>
                    <a:gd name="T67" fmla="*/ 182 h 344"/>
                    <a:gd name="T68" fmla="*/ 728 w 1900"/>
                    <a:gd name="T69" fmla="*/ 186 h 344"/>
                    <a:gd name="T70" fmla="*/ 762 w 1900"/>
                    <a:gd name="T71" fmla="*/ 194 h 344"/>
                    <a:gd name="T72" fmla="*/ 788 w 1900"/>
                    <a:gd name="T73" fmla="*/ 200 h 344"/>
                    <a:gd name="T74" fmla="*/ 796 w 1900"/>
                    <a:gd name="T75" fmla="*/ 208 h 344"/>
                    <a:gd name="T76" fmla="*/ 818 w 1900"/>
                    <a:gd name="T77" fmla="*/ 216 h 344"/>
                    <a:gd name="T78" fmla="*/ 846 w 1900"/>
                    <a:gd name="T79" fmla="*/ 220 h 344"/>
                    <a:gd name="T80" fmla="*/ 892 w 1900"/>
                    <a:gd name="T81" fmla="*/ 226 h 344"/>
                    <a:gd name="T82" fmla="*/ 974 w 1900"/>
                    <a:gd name="T83" fmla="*/ 226 h 344"/>
                    <a:gd name="T84" fmla="*/ 1030 w 1900"/>
                    <a:gd name="T85" fmla="*/ 238 h 344"/>
                    <a:gd name="T86" fmla="*/ 1044 w 1900"/>
                    <a:gd name="T87" fmla="*/ 244 h 344"/>
                    <a:gd name="T88" fmla="*/ 1132 w 1900"/>
                    <a:gd name="T89" fmla="*/ 248 h 344"/>
                    <a:gd name="T90" fmla="*/ 1254 w 1900"/>
                    <a:gd name="T91" fmla="*/ 254 h 344"/>
                    <a:gd name="T92" fmla="*/ 1296 w 1900"/>
                    <a:gd name="T93" fmla="*/ 260 h 344"/>
                    <a:gd name="T94" fmla="*/ 1316 w 1900"/>
                    <a:gd name="T95" fmla="*/ 266 h 344"/>
                    <a:gd name="T96" fmla="*/ 1418 w 1900"/>
                    <a:gd name="T97" fmla="*/ 272 h 344"/>
                    <a:gd name="T98" fmla="*/ 1552 w 1900"/>
                    <a:gd name="T99" fmla="*/ 278 h 344"/>
                    <a:gd name="T100" fmla="*/ 1600 w 1900"/>
                    <a:gd name="T101" fmla="*/ 290 h 344"/>
                    <a:gd name="T102" fmla="*/ 1800 w 1900"/>
                    <a:gd name="T103" fmla="*/ 300 h 344"/>
                    <a:gd name="T104" fmla="*/ 1900 w 1900"/>
                    <a:gd name="T10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0" h="344">
                      <a:moveTo>
                        <a:pt x="0" y="0"/>
                      </a:moveTo>
                      <a:lnTo>
                        <a:pt x="42" y="0"/>
                      </a:lnTo>
                      <a:lnTo>
                        <a:pt x="42" y="6"/>
                      </a:lnTo>
                      <a:lnTo>
                        <a:pt x="60" y="6"/>
                      </a:lnTo>
                      <a:lnTo>
                        <a:pt x="60" y="12"/>
                      </a:lnTo>
                      <a:lnTo>
                        <a:pt x="82" y="12"/>
                      </a:lnTo>
                      <a:lnTo>
                        <a:pt x="82" y="16"/>
                      </a:lnTo>
                      <a:lnTo>
                        <a:pt x="108" y="16"/>
                      </a:lnTo>
                      <a:lnTo>
                        <a:pt x="108" y="22"/>
                      </a:lnTo>
                      <a:lnTo>
                        <a:pt x="156" y="22"/>
                      </a:lnTo>
                      <a:lnTo>
                        <a:pt x="156" y="28"/>
                      </a:lnTo>
                      <a:lnTo>
                        <a:pt x="174" y="28"/>
                      </a:lnTo>
                      <a:lnTo>
                        <a:pt x="174" y="34"/>
                      </a:lnTo>
                      <a:lnTo>
                        <a:pt x="184" y="34"/>
                      </a:lnTo>
                      <a:lnTo>
                        <a:pt x="184" y="40"/>
                      </a:lnTo>
                      <a:lnTo>
                        <a:pt x="190" y="40"/>
                      </a:lnTo>
                      <a:lnTo>
                        <a:pt x="196" y="40"/>
                      </a:lnTo>
                      <a:lnTo>
                        <a:pt x="196" y="46"/>
                      </a:lnTo>
                      <a:lnTo>
                        <a:pt x="224" y="46"/>
                      </a:lnTo>
                      <a:lnTo>
                        <a:pt x="224" y="50"/>
                      </a:lnTo>
                      <a:lnTo>
                        <a:pt x="250" y="50"/>
                      </a:lnTo>
                      <a:lnTo>
                        <a:pt x="250" y="56"/>
                      </a:lnTo>
                      <a:lnTo>
                        <a:pt x="270" y="56"/>
                      </a:lnTo>
                      <a:lnTo>
                        <a:pt x="270" y="62"/>
                      </a:lnTo>
                      <a:lnTo>
                        <a:pt x="286" y="62"/>
                      </a:lnTo>
                      <a:lnTo>
                        <a:pt x="286" y="68"/>
                      </a:lnTo>
                      <a:lnTo>
                        <a:pt x="322" y="68"/>
                      </a:lnTo>
                      <a:lnTo>
                        <a:pt x="322" y="74"/>
                      </a:lnTo>
                      <a:lnTo>
                        <a:pt x="354" y="74"/>
                      </a:lnTo>
                      <a:lnTo>
                        <a:pt x="354" y="78"/>
                      </a:lnTo>
                      <a:lnTo>
                        <a:pt x="372" y="78"/>
                      </a:lnTo>
                      <a:lnTo>
                        <a:pt x="372" y="84"/>
                      </a:lnTo>
                      <a:lnTo>
                        <a:pt x="382" y="84"/>
                      </a:lnTo>
                      <a:lnTo>
                        <a:pt x="382" y="90"/>
                      </a:lnTo>
                      <a:lnTo>
                        <a:pt x="394" y="90"/>
                      </a:lnTo>
                      <a:lnTo>
                        <a:pt x="394" y="96"/>
                      </a:lnTo>
                      <a:lnTo>
                        <a:pt x="410" y="96"/>
                      </a:lnTo>
                      <a:lnTo>
                        <a:pt x="410" y="102"/>
                      </a:lnTo>
                      <a:lnTo>
                        <a:pt x="430" y="102"/>
                      </a:lnTo>
                      <a:lnTo>
                        <a:pt x="430" y="108"/>
                      </a:lnTo>
                      <a:lnTo>
                        <a:pt x="448" y="108"/>
                      </a:lnTo>
                      <a:lnTo>
                        <a:pt x="448" y="112"/>
                      </a:lnTo>
                      <a:lnTo>
                        <a:pt x="462" y="112"/>
                      </a:lnTo>
                      <a:lnTo>
                        <a:pt x="462" y="118"/>
                      </a:lnTo>
                      <a:lnTo>
                        <a:pt x="476" y="118"/>
                      </a:lnTo>
                      <a:lnTo>
                        <a:pt x="476" y="124"/>
                      </a:lnTo>
                      <a:lnTo>
                        <a:pt x="512" y="124"/>
                      </a:lnTo>
                      <a:lnTo>
                        <a:pt x="512" y="128"/>
                      </a:lnTo>
                      <a:lnTo>
                        <a:pt x="520" y="128"/>
                      </a:lnTo>
                      <a:lnTo>
                        <a:pt x="520" y="132"/>
                      </a:lnTo>
                      <a:lnTo>
                        <a:pt x="558" y="132"/>
                      </a:lnTo>
                      <a:lnTo>
                        <a:pt x="558" y="138"/>
                      </a:lnTo>
                      <a:lnTo>
                        <a:pt x="578" y="138"/>
                      </a:lnTo>
                      <a:lnTo>
                        <a:pt x="578" y="144"/>
                      </a:lnTo>
                      <a:lnTo>
                        <a:pt x="586" y="144"/>
                      </a:lnTo>
                      <a:lnTo>
                        <a:pt x="586" y="148"/>
                      </a:lnTo>
                      <a:lnTo>
                        <a:pt x="598" y="148"/>
                      </a:lnTo>
                      <a:lnTo>
                        <a:pt x="598" y="154"/>
                      </a:lnTo>
                      <a:lnTo>
                        <a:pt x="610" y="154"/>
                      </a:lnTo>
                      <a:lnTo>
                        <a:pt x="610" y="162"/>
                      </a:lnTo>
                      <a:lnTo>
                        <a:pt x="616" y="162"/>
                      </a:lnTo>
                      <a:lnTo>
                        <a:pt x="616" y="164"/>
                      </a:lnTo>
                      <a:lnTo>
                        <a:pt x="634" y="164"/>
                      </a:lnTo>
                      <a:lnTo>
                        <a:pt x="634" y="170"/>
                      </a:lnTo>
                      <a:lnTo>
                        <a:pt x="658" y="170"/>
                      </a:lnTo>
                      <a:lnTo>
                        <a:pt x="658" y="174"/>
                      </a:lnTo>
                      <a:lnTo>
                        <a:pt x="682" y="174"/>
                      </a:lnTo>
                      <a:lnTo>
                        <a:pt x="682" y="182"/>
                      </a:lnTo>
                      <a:lnTo>
                        <a:pt x="728" y="182"/>
                      </a:lnTo>
                      <a:lnTo>
                        <a:pt x="728" y="186"/>
                      </a:lnTo>
                      <a:lnTo>
                        <a:pt x="762" y="186"/>
                      </a:lnTo>
                      <a:lnTo>
                        <a:pt x="762" y="194"/>
                      </a:lnTo>
                      <a:lnTo>
                        <a:pt x="788" y="194"/>
                      </a:lnTo>
                      <a:lnTo>
                        <a:pt x="788" y="200"/>
                      </a:lnTo>
                      <a:lnTo>
                        <a:pt x="796" y="200"/>
                      </a:lnTo>
                      <a:lnTo>
                        <a:pt x="796" y="208"/>
                      </a:lnTo>
                      <a:lnTo>
                        <a:pt x="818" y="208"/>
                      </a:lnTo>
                      <a:lnTo>
                        <a:pt x="818" y="216"/>
                      </a:lnTo>
                      <a:lnTo>
                        <a:pt x="846" y="216"/>
                      </a:lnTo>
                      <a:lnTo>
                        <a:pt x="846" y="220"/>
                      </a:lnTo>
                      <a:lnTo>
                        <a:pt x="892" y="220"/>
                      </a:lnTo>
                      <a:lnTo>
                        <a:pt x="892" y="226"/>
                      </a:lnTo>
                      <a:lnTo>
                        <a:pt x="938" y="226"/>
                      </a:lnTo>
                      <a:lnTo>
                        <a:pt x="974" y="226"/>
                      </a:lnTo>
                      <a:lnTo>
                        <a:pt x="974" y="238"/>
                      </a:lnTo>
                      <a:lnTo>
                        <a:pt x="1030" y="238"/>
                      </a:lnTo>
                      <a:lnTo>
                        <a:pt x="1030" y="244"/>
                      </a:lnTo>
                      <a:lnTo>
                        <a:pt x="1044" y="244"/>
                      </a:lnTo>
                      <a:lnTo>
                        <a:pt x="1044" y="248"/>
                      </a:lnTo>
                      <a:lnTo>
                        <a:pt x="1132" y="248"/>
                      </a:lnTo>
                      <a:lnTo>
                        <a:pt x="1132" y="254"/>
                      </a:lnTo>
                      <a:lnTo>
                        <a:pt x="1254" y="254"/>
                      </a:lnTo>
                      <a:lnTo>
                        <a:pt x="1254" y="260"/>
                      </a:lnTo>
                      <a:lnTo>
                        <a:pt x="1296" y="260"/>
                      </a:lnTo>
                      <a:lnTo>
                        <a:pt x="1296" y="266"/>
                      </a:lnTo>
                      <a:lnTo>
                        <a:pt x="1316" y="266"/>
                      </a:lnTo>
                      <a:lnTo>
                        <a:pt x="1316" y="272"/>
                      </a:lnTo>
                      <a:lnTo>
                        <a:pt x="1418" y="272"/>
                      </a:lnTo>
                      <a:lnTo>
                        <a:pt x="1418" y="278"/>
                      </a:lnTo>
                      <a:lnTo>
                        <a:pt x="1552" y="278"/>
                      </a:lnTo>
                      <a:lnTo>
                        <a:pt x="1552" y="290"/>
                      </a:lnTo>
                      <a:lnTo>
                        <a:pt x="1600" y="290"/>
                      </a:lnTo>
                      <a:lnTo>
                        <a:pt x="1600" y="300"/>
                      </a:lnTo>
                      <a:lnTo>
                        <a:pt x="1800" y="300"/>
                      </a:lnTo>
                      <a:lnTo>
                        <a:pt x="1800" y="344"/>
                      </a:lnTo>
                      <a:lnTo>
                        <a:pt x="1900" y="344"/>
                      </a:lnTo>
                    </a:path>
                  </a:pathLst>
                </a:custGeom>
                <a:noFill/>
                <a:ln w="63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0" name="Line 921"/>
                <p:cNvSpPr>
                  <a:spLocks noChangeShapeType="1"/>
                </p:cNvSpPr>
                <p:nvPr/>
              </p:nvSpPr>
              <p:spPr bwMode="auto">
                <a:xfrm>
                  <a:off x="-2332" y="239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1" name="Line 922"/>
                <p:cNvSpPr>
                  <a:spLocks noChangeShapeType="1"/>
                </p:cNvSpPr>
                <p:nvPr/>
              </p:nvSpPr>
              <p:spPr bwMode="auto">
                <a:xfrm>
                  <a:off x="-2346" y="240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2" name="Line 923"/>
                <p:cNvSpPr>
                  <a:spLocks noChangeShapeType="1"/>
                </p:cNvSpPr>
                <p:nvPr/>
              </p:nvSpPr>
              <p:spPr bwMode="auto">
                <a:xfrm>
                  <a:off x="-2318" y="239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3" name="Line 924"/>
                <p:cNvSpPr>
                  <a:spLocks noChangeShapeType="1"/>
                </p:cNvSpPr>
                <p:nvPr/>
              </p:nvSpPr>
              <p:spPr bwMode="auto">
                <a:xfrm>
                  <a:off x="-2334" y="240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4" name="Line 925"/>
                <p:cNvSpPr>
                  <a:spLocks noChangeShapeType="1"/>
                </p:cNvSpPr>
                <p:nvPr/>
              </p:nvSpPr>
              <p:spPr bwMode="auto">
                <a:xfrm>
                  <a:off x="-2230" y="241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5" name="Line 926"/>
                <p:cNvSpPr>
                  <a:spLocks noChangeShapeType="1"/>
                </p:cNvSpPr>
                <p:nvPr/>
              </p:nvSpPr>
              <p:spPr bwMode="auto">
                <a:xfrm>
                  <a:off x="-2246" y="243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6" name="Line 927"/>
                <p:cNvSpPr>
                  <a:spLocks noChangeShapeType="1"/>
                </p:cNvSpPr>
                <p:nvPr/>
              </p:nvSpPr>
              <p:spPr bwMode="auto">
                <a:xfrm>
                  <a:off x="-1968" y="247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7" name="Line 928"/>
                <p:cNvSpPr>
                  <a:spLocks noChangeShapeType="1"/>
                </p:cNvSpPr>
                <p:nvPr/>
              </p:nvSpPr>
              <p:spPr bwMode="auto">
                <a:xfrm>
                  <a:off x="-1982" y="249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8" name="Line 929"/>
                <p:cNvSpPr>
                  <a:spLocks noChangeShapeType="1"/>
                </p:cNvSpPr>
                <p:nvPr/>
              </p:nvSpPr>
              <p:spPr bwMode="auto">
                <a:xfrm>
                  <a:off x="-1882" y="250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9" name="Line 930"/>
                <p:cNvSpPr>
                  <a:spLocks noChangeShapeType="1"/>
                </p:cNvSpPr>
                <p:nvPr/>
              </p:nvSpPr>
              <p:spPr bwMode="auto">
                <a:xfrm>
                  <a:off x="-1896" y="252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0" name="Line 931"/>
                <p:cNvSpPr>
                  <a:spLocks noChangeShapeType="1"/>
                </p:cNvSpPr>
                <p:nvPr/>
              </p:nvSpPr>
              <p:spPr bwMode="auto">
                <a:xfrm>
                  <a:off x="-1872" y="251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1" name="Line 932"/>
                <p:cNvSpPr>
                  <a:spLocks noChangeShapeType="1"/>
                </p:cNvSpPr>
                <p:nvPr/>
              </p:nvSpPr>
              <p:spPr bwMode="auto">
                <a:xfrm>
                  <a:off x="-1886" y="252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2" name="Line 933"/>
                <p:cNvSpPr>
                  <a:spLocks noChangeShapeType="1"/>
                </p:cNvSpPr>
                <p:nvPr/>
              </p:nvSpPr>
              <p:spPr bwMode="auto">
                <a:xfrm>
                  <a:off x="-1866" y="251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3" name="Line 934"/>
                <p:cNvSpPr>
                  <a:spLocks noChangeShapeType="1"/>
                </p:cNvSpPr>
                <p:nvPr/>
              </p:nvSpPr>
              <p:spPr bwMode="auto">
                <a:xfrm>
                  <a:off x="-1882" y="253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4" name="Line 935"/>
                <p:cNvSpPr>
                  <a:spLocks noChangeShapeType="1"/>
                </p:cNvSpPr>
                <p:nvPr/>
              </p:nvSpPr>
              <p:spPr bwMode="auto">
                <a:xfrm>
                  <a:off x="-1828" y="252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5" name="Line 936"/>
                <p:cNvSpPr>
                  <a:spLocks noChangeShapeType="1"/>
                </p:cNvSpPr>
                <p:nvPr/>
              </p:nvSpPr>
              <p:spPr bwMode="auto">
                <a:xfrm>
                  <a:off x="-1842" y="25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6" name="Line 937"/>
                <p:cNvSpPr>
                  <a:spLocks noChangeShapeType="1"/>
                </p:cNvSpPr>
                <p:nvPr/>
              </p:nvSpPr>
              <p:spPr bwMode="auto">
                <a:xfrm>
                  <a:off x="-1820" y="252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7" name="Line 938"/>
                <p:cNvSpPr>
                  <a:spLocks noChangeShapeType="1"/>
                </p:cNvSpPr>
                <p:nvPr/>
              </p:nvSpPr>
              <p:spPr bwMode="auto">
                <a:xfrm>
                  <a:off x="-1836" y="253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8" name="Line 939"/>
                <p:cNvSpPr>
                  <a:spLocks noChangeShapeType="1"/>
                </p:cNvSpPr>
                <p:nvPr/>
              </p:nvSpPr>
              <p:spPr bwMode="auto">
                <a:xfrm>
                  <a:off x="-1814" y="252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9" name="Line 940"/>
                <p:cNvSpPr>
                  <a:spLocks noChangeShapeType="1"/>
                </p:cNvSpPr>
                <p:nvPr/>
              </p:nvSpPr>
              <p:spPr bwMode="auto">
                <a:xfrm>
                  <a:off x="-1828" y="254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0" name="Line 941"/>
                <p:cNvSpPr>
                  <a:spLocks noChangeShapeType="1"/>
                </p:cNvSpPr>
                <p:nvPr/>
              </p:nvSpPr>
              <p:spPr bwMode="auto">
                <a:xfrm>
                  <a:off x="-1796" y="252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1" name="Line 942"/>
                <p:cNvSpPr>
                  <a:spLocks noChangeShapeType="1"/>
                </p:cNvSpPr>
                <p:nvPr/>
              </p:nvSpPr>
              <p:spPr bwMode="auto">
                <a:xfrm>
                  <a:off x="-1810" y="254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2" name="Line 943"/>
                <p:cNvSpPr>
                  <a:spLocks noChangeShapeType="1"/>
                </p:cNvSpPr>
                <p:nvPr/>
              </p:nvSpPr>
              <p:spPr bwMode="auto">
                <a:xfrm>
                  <a:off x="-1790" y="252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3" name="Line 944"/>
                <p:cNvSpPr>
                  <a:spLocks noChangeShapeType="1"/>
                </p:cNvSpPr>
                <p:nvPr/>
              </p:nvSpPr>
              <p:spPr bwMode="auto">
                <a:xfrm>
                  <a:off x="-1806" y="254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4" name="Line 945"/>
                <p:cNvSpPr>
                  <a:spLocks noChangeShapeType="1"/>
                </p:cNvSpPr>
                <p:nvPr/>
              </p:nvSpPr>
              <p:spPr bwMode="auto">
                <a:xfrm>
                  <a:off x="-1782"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5" name="Line 946"/>
                <p:cNvSpPr>
                  <a:spLocks noChangeShapeType="1"/>
                </p:cNvSpPr>
                <p:nvPr/>
              </p:nvSpPr>
              <p:spPr bwMode="auto">
                <a:xfrm>
                  <a:off x="-1798"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6" name="Line 947"/>
                <p:cNvSpPr>
                  <a:spLocks noChangeShapeType="1"/>
                </p:cNvSpPr>
                <p:nvPr/>
              </p:nvSpPr>
              <p:spPr bwMode="auto">
                <a:xfrm>
                  <a:off x="-1778"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7" name="Line 948"/>
                <p:cNvSpPr>
                  <a:spLocks noChangeShapeType="1"/>
                </p:cNvSpPr>
                <p:nvPr/>
              </p:nvSpPr>
              <p:spPr bwMode="auto">
                <a:xfrm>
                  <a:off x="-1792"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8" name="Line 949"/>
                <p:cNvSpPr>
                  <a:spLocks noChangeShapeType="1"/>
                </p:cNvSpPr>
                <p:nvPr/>
              </p:nvSpPr>
              <p:spPr bwMode="auto">
                <a:xfrm>
                  <a:off x="-1772"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9" name="Line 950"/>
                <p:cNvSpPr>
                  <a:spLocks noChangeShapeType="1"/>
                </p:cNvSpPr>
                <p:nvPr/>
              </p:nvSpPr>
              <p:spPr bwMode="auto">
                <a:xfrm>
                  <a:off x="-1788"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0" name="Line 951"/>
                <p:cNvSpPr>
                  <a:spLocks noChangeShapeType="1"/>
                </p:cNvSpPr>
                <p:nvPr/>
              </p:nvSpPr>
              <p:spPr bwMode="auto">
                <a:xfrm>
                  <a:off x="-1768" y="2530"/>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1" name="Line 952"/>
                <p:cNvSpPr>
                  <a:spLocks noChangeShapeType="1"/>
                </p:cNvSpPr>
                <p:nvPr/>
              </p:nvSpPr>
              <p:spPr bwMode="auto">
                <a:xfrm>
                  <a:off x="-1782" y="254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2" name="Line 953"/>
                <p:cNvSpPr>
                  <a:spLocks noChangeShapeType="1"/>
                </p:cNvSpPr>
                <p:nvPr/>
              </p:nvSpPr>
              <p:spPr bwMode="auto">
                <a:xfrm>
                  <a:off x="-1762" y="253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3" name="Line 954"/>
                <p:cNvSpPr>
                  <a:spLocks noChangeShapeType="1"/>
                </p:cNvSpPr>
                <p:nvPr/>
              </p:nvSpPr>
              <p:spPr bwMode="auto">
                <a:xfrm>
                  <a:off x="-1776" y="255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4" name="Line 955"/>
                <p:cNvSpPr>
                  <a:spLocks noChangeShapeType="1"/>
                </p:cNvSpPr>
                <p:nvPr/>
              </p:nvSpPr>
              <p:spPr bwMode="auto">
                <a:xfrm>
                  <a:off x="-1750" y="254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5" name="Line 956"/>
                <p:cNvSpPr>
                  <a:spLocks noChangeShapeType="1"/>
                </p:cNvSpPr>
                <p:nvPr/>
              </p:nvSpPr>
              <p:spPr bwMode="auto">
                <a:xfrm>
                  <a:off x="-1766" y="255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6" name="Line 957"/>
                <p:cNvSpPr>
                  <a:spLocks noChangeShapeType="1"/>
                </p:cNvSpPr>
                <p:nvPr/>
              </p:nvSpPr>
              <p:spPr bwMode="auto">
                <a:xfrm>
                  <a:off x="-1744" y="254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7" name="Line 958"/>
                <p:cNvSpPr>
                  <a:spLocks noChangeShapeType="1"/>
                </p:cNvSpPr>
                <p:nvPr/>
              </p:nvSpPr>
              <p:spPr bwMode="auto">
                <a:xfrm>
                  <a:off x="-1760" y="256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8" name="Line 959"/>
                <p:cNvSpPr>
                  <a:spLocks noChangeShapeType="1"/>
                </p:cNvSpPr>
                <p:nvPr/>
              </p:nvSpPr>
              <p:spPr bwMode="auto">
                <a:xfrm>
                  <a:off x="-1738" y="254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9" name="Line 960"/>
                <p:cNvSpPr>
                  <a:spLocks noChangeShapeType="1"/>
                </p:cNvSpPr>
                <p:nvPr/>
              </p:nvSpPr>
              <p:spPr bwMode="auto">
                <a:xfrm>
                  <a:off x="-1752" y="256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0" name="Line 961"/>
                <p:cNvSpPr>
                  <a:spLocks noChangeShapeType="1"/>
                </p:cNvSpPr>
                <p:nvPr/>
              </p:nvSpPr>
              <p:spPr bwMode="auto">
                <a:xfrm>
                  <a:off x="-1732"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1" name="Line 962"/>
                <p:cNvSpPr>
                  <a:spLocks noChangeShapeType="1"/>
                </p:cNvSpPr>
                <p:nvPr/>
              </p:nvSpPr>
              <p:spPr bwMode="auto">
                <a:xfrm>
                  <a:off x="-1748" y="256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2" name="Line 963"/>
                <p:cNvSpPr>
                  <a:spLocks noChangeShapeType="1"/>
                </p:cNvSpPr>
                <p:nvPr/>
              </p:nvSpPr>
              <p:spPr bwMode="auto">
                <a:xfrm>
                  <a:off x="-1722"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3" name="Line 964"/>
                <p:cNvSpPr>
                  <a:spLocks noChangeShapeType="1"/>
                </p:cNvSpPr>
                <p:nvPr/>
              </p:nvSpPr>
              <p:spPr bwMode="auto">
                <a:xfrm>
                  <a:off x="-1738" y="25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4" name="Line 965"/>
                <p:cNvSpPr>
                  <a:spLocks noChangeShapeType="1"/>
                </p:cNvSpPr>
                <p:nvPr/>
              </p:nvSpPr>
              <p:spPr bwMode="auto">
                <a:xfrm>
                  <a:off x="-1716"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5" name="Line 966"/>
                <p:cNvSpPr>
                  <a:spLocks noChangeShapeType="1"/>
                </p:cNvSpPr>
                <p:nvPr/>
              </p:nvSpPr>
              <p:spPr bwMode="auto">
                <a:xfrm>
                  <a:off x="-1732" y="25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6" name="Line 967"/>
                <p:cNvSpPr>
                  <a:spLocks noChangeShapeType="1"/>
                </p:cNvSpPr>
                <p:nvPr/>
              </p:nvSpPr>
              <p:spPr bwMode="auto">
                <a:xfrm>
                  <a:off x="-1710" y="255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7" name="Line 968"/>
                <p:cNvSpPr>
                  <a:spLocks noChangeShapeType="1"/>
                </p:cNvSpPr>
                <p:nvPr/>
              </p:nvSpPr>
              <p:spPr bwMode="auto">
                <a:xfrm>
                  <a:off x="-1724" y="25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8" name="Line 969"/>
                <p:cNvSpPr>
                  <a:spLocks noChangeShapeType="1"/>
                </p:cNvSpPr>
                <p:nvPr/>
              </p:nvSpPr>
              <p:spPr bwMode="auto">
                <a:xfrm>
                  <a:off x="-1704"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9" name="Line 970"/>
                <p:cNvSpPr>
                  <a:spLocks noChangeShapeType="1"/>
                </p:cNvSpPr>
                <p:nvPr/>
              </p:nvSpPr>
              <p:spPr bwMode="auto">
                <a:xfrm>
                  <a:off x="-1718" y="258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0" name="Line 971"/>
                <p:cNvSpPr>
                  <a:spLocks noChangeShapeType="1"/>
                </p:cNvSpPr>
                <p:nvPr/>
              </p:nvSpPr>
              <p:spPr bwMode="auto">
                <a:xfrm>
                  <a:off x="-1700"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1" name="Line 972"/>
                <p:cNvSpPr>
                  <a:spLocks noChangeShapeType="1"/>
                </p:cNvSpPr>
                <p:nvPr/>
              </p:nvSpPr>
              <p:spPr bwMode="auto">
                <a:xfrm>
                  <a:off x="-1716" y="258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2" name="Line 973"/>
                <p:cNvSpPr>
                  <a:spLocks noChangeShapeType="1"/>
                </p:cNvSpPr>
                <p:nvPr/>
              </p:nvSpPr>
              <p:spPr bwMode="auto">
                <a:xfrm>
                  <a:off x="-1688"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3" name="Line 974"/>
                <p:cNvSpPr>
                  <a:spLocks noChangeShapeType="1"/>
                </p:cNvSpPr>
                <p:nvPr/>
              </p:nvSpPr>
              <p:spPr bwMode="auto">
                <a:xfrm>
                  <a:off x="-1702" y="258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4" name="Line 975"/>
                <p:cNvSpPr>
                  <a:spLocks noChangeShapeType="1"/>
                </p:cNvSpPr>
                <p:nvPr/>
              </p:nvSpPr>
              <p:spPr bwMode="auto">
                <a:xfrm>
                  <a:off x="-1684" y="256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5" name="Line 976"/>
                <p:cNvSpPr>
                  <a:spLocks noChangeShapeType="1"/>
                </p:cNvSpPr>
                <p:nvPr/>
              </p:nvSpPr>
              <p:spPr bwMode="auto">
                <a:xfrm>
                  <a:off x="-1698" y="258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6" name="Line 977"/>
                <p:cNvSpPr>
                  <a:spLocks noChangeShapeType="1"/>
                </p:cNvSpPr>
                <p:nvPr/>
              </p:nvSpPr>
              <p:spPr bwMode="auto">
                <a:xfrm>
                  <a:off x="-1670"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7" name="Line 978"/>
                <p:cNvSpPr>
                  <a:spLocks noChangeShapeType="1"/>
                </p:cNvSpPr>
                <p:nvPr/>
              </p:nvSpPr>
              <p:spPr bwMode="auto">
                <a:xfrm>
                  <a:off x="-1686"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8" name="Line 979"/>
                <p:cNvSpPr>
                  <a:spLocks noChangeShapeType="1"/>
                </p:cNvSpPr>
                <p:nvPr/>
              </p:nvSpPr>
              <p:spPr bwMode="auto">
                <a:xfrm>
                  <a:off x="-1666"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9" name="Line 980"/>
                <p:cNvSpPr>
                  <a:spLocks noChangeShapeType="1"/>
                </p:cNvSpPr>
                <p:nvPr/>
              </p:nvSpPr>
              <p:spPr bwMode="auto">
                <a:xfrm>
                  <a:off x="-1682"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610" name="Group 1182"/>
              <p:cNvGrpSpPr>
                <a:grpSpLocks/>
              </p:cNvGrpSpPr>
              <p:nvPr/>
            </p:nvGrpSpPr>
            <p:grpSpPr bwMode="auto">
              <a:xfrm>
                <a:off x="-2663825" y="4076700"/>
                <a:ext cx="1720850" cy="250825"/>
                <a:chOff x="-1678" y="2568"/>
                <a:chExt cx="1084" cy="158"/>
              </a:xfrm>
            </p:grpSpPr>
            <p:sp>
              <p:nvSpPr>
                <p:cNvPr id="779" name="Line 982"/>
                <p:cNvSpPr>
                  <a:spLocks noChangeShapeType="1"/>
                </p:cNvSpPr>
                <p:nvPr/>
              </p:nvSpPr>
              <p:spPr bwMode="auto">
                <a:xfrm>
                  <a:off x="-1662"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0" name="Line 983"/>
                <p:cNvSpPr>
                  <a:spLocks noChangeShapeType="1"/>
                </p:cNvSpPr>
                <p:nvPr/>
              </p:nvSpPr>
              <p:spPr bwMode="auto">
                <a:xfrm>
                  <a:off x="-1678"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1" name="Line 984"/>
                <p:cNvSpPr>
                  <a:spLocks noChangeShapeType="1"/>
                </p:cNvSpPr>
                <p:nvPr/>
              </p:nvSpPr>
              <p:spPr bwMode="auto">
                <a:xfrm>
                  <a:off x="-1658" y="2568"/>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2" name="Line 985"/>
                <p:cNvSpPr>
                  <a:spLocks noChangeShapeType="1"/>
                </p:cNvSpPr>
                <p:nvPr/>
              </p:nvSpPr>
              <p:spPr bwMode="auto">
                <a:xfrm>
                  <a:off x="-1674" y="258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3" name="Line 986"/>
                <p:cNvSpPr>
                  <a:spLocks noChangeShapeType="1"/>
                </p:cNvSpPr>
                <p:nvPr/>
              </p:nvSpPr>
              <p:spPr bwMode="auto">
                <a:xfrm>
                  <a:off x="-1640"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4" name="Line 987"/>
                <p:cNvSpPr>
                  <a:spLocks noChangeShapeType="1"/>
                </p:cNvSpPr>
                <p:nvPr/>
              </p:nvSpPr>
              <p:spPr bwMode="auto">
                <a:xfrm>
                  <a:off x="-1654" y="259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5" name="Line 988"/>
                <p:cNvSpPr>
                  <a:spLocks noChangeShapeType="1"/>
                </p:cNvSpPr>
                <p:nvPr/>
              </p:nvSpPr>
              <p:spPr bwMode="auto">
                <a:xfrm>
                  <a:off x="-1636"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6" name="Line 989"/>
                <p:cNvSpPr>
                  <a:spLocks noChangeShapeType="1"/>
                </p:cNvSpPr>
                <p:nvPr/>
              </p:nvSpPr>
              <p:spPr bwMode="auto">
                <a:xfrm>
                  <a:off x="-1652" y="2592"/>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7" name="Line 990"/>
                <p:cNvSpPr>
                  <a:spLocks noChangeShapeType="1"/>
                </p:cNvSpPr>
                <p:nvPr/>
              </p:nvSpPr>
              <p:spPr bwMode="auto">
                <a:xfrm>
                  <a:off x="-1632"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8" name="Line 991"/>
                <p:cNvSpPr>
                  <a:spLocks noChangeShapeType="1"/>
                </p:cNvSpPr>
                <p:nvPr/>
              </p:nvSpPr>
              <p:spPr bwMode="auto">
                <a:xfrm>
                  <a:off x="-1648" y="259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9" name="Line 992"/>
                <p:cNvSpPr>
                  <a:spLocks noChangeShapeType="1"/>
                </p:cNvSpPr>
                <p:nvPr/>
              </p:nvSpPr>
              <p:spPr bwMode="auto">
                <a:xfrm>
                  <a:off x="-1630" y="257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0" name="Line 993"/>
                <p:cNvSpPr>
                  <a:spLocks noChangeShapeType="1"/>
                </p:cNvSpPr>
                <p:nvPr/>
              </p:nvSpPr>
              <p:spPr bwMode="auto">
                <a:xfrm>
                  <a:off x="-1644" y="259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1" name="Line 994"/>
                <p:cNvSpPr>
                  <a:spLocks noChangeShapeType="1"/>
                </p:cNvSpPr>
                <p:nvPr/>
              </p:nvSpPr>
              <p:spPr bwMode="auto">
                <a:xfrm>
                  <a:off x="-1430"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2" name="Line 995"/>
                <p:cNvSpPr>
                  <a:spLocks noChangeShapeType="1"/>
                </p:cNvSpPr>
                <p:nvPr/>
              </p:nvSpPr>
              <p:spPr bwMode="auto">
                <a:xfrm>
                  <a:off x="-1444"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3" name="Line 996"/>
                <p:cNvSpPr>
                  <a:spLocks noChangeShapeType="1"/>
                </p:cNvSpPr>
                <p:nvPr/>
              </p:nvSpPr>
              <p:spPr bwMode="auto">
                <a:xfrm>
                  <a:off x="-1426"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4" name="Line 997"/>
                <p:cNvSpPr>
                  <a:spLocks noChangeShapeType="1"/>
                </p:cNvSpPr>
                <p:nvPr/>
              </p:nvSpPr>
              <p:spPr bwMode="auto">
                <a:xfrm>
                  <a:off x="-1442" y="2636"/>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5" name="Line 998"/>
                <p:cNvSpPr>
                  <a:spLocks noChangeShapeType="1"/>
                </p:cNvSpPr>
                <p:nvPr/>
              </p:nvSpPr>
              <p:spPr bwMode="auto">
                <a:xfrm>
                  <a:off x="-1422"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6" name="Line 999"/>
                <p:cNvSpPr>
                  <a:spLocks noChangeShapeType="1"/>
                </p:cNvSpPr>
                <p:nvPr/>
              </p:nvSpPr>
              <p:spPr bwMode="auto">
                <a:xfrm>
                  <a:off x="-1438"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7" name="Line 1000"/>
                <p:cNvSpPr>
                  <a:spLocks noChangeShapeType="1"/>
                </p:cNvSpPr>
                <p:nvPr/>
              </p:nvSpPr>
              <p:spPr bwMode="auto">
                <a:xfrm>
                  <a:off x="-1420"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8" name="Line 1001"/>
                <p:cNvSpPr>
                  <a:spLocks noChangeShapeType="1"/>
                </p:cNvSpPr>
                <p:nvPr/>
              </p:nvSpPr>
              <p:spPr bwMode="auto">
                <a:xfrm>
                  <a:off x="-1434"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9" name="Line 1002"/>
                <p:cNvSpPr>
                  <a:spLocks noChangeShapeType="1"/>
                </p:cNvSpPr>
                <p:nvPr/>
              </p:nvSpPr>
              <p:spPr bwMode="auto">
                <a:xfrm>
                  <a:off x="-1402"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0" name="Line 1003"/>
                <p:cNvSpPr>
                  <a:spLocks noChangeShapeType="1"/>
                </p:cNvSpPr>
                <p:nvPr/>
              </p:nvSpPr>
              <p:spPr bwMode="auto">
                <a:xfrm>
                  <a:off x="-1418" y="2636"/>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1" name="Line 1004"/>
                <p:cNvSpPr>
                  <a:spLocks noChangeShapeType="1"/>
                </p:cNvSpPr>
                <p:nvPr/>
              </p:nvSpPr>
              <p:spPr bwMode="auto">
                <a:xfrm>
                  <a:off x="-1398"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2" name="Line 1005"/>
                <p:cNvSpPr>
                  <a:spLocks noChangeShapeType="1"/>
                </p:cNvSpPr>
                <p:nvPr/>
              </p:nvSpPr>
              <p:spPr bwMode="auto">
                <a:xfrm>
                  <a:off x="-1414"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3" name="Line 1006"/>
                <p:cNvSpPr>
                  <a:spLocks noChangeShapeType="1"/>
                </p:cNvSpPr>
                <p:nvPr/>
              </p:nvSpPr>
              <p:spPr bwMode="auto">
                <a:xfrm>
                  <a:off x="-1394"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4" name="Line 1007"/>
                <p:cNvSpPr>
                  <a:spLocks noChangeShapeType="1"/>
                </p:cNvSpPr>
                <p:nvPr/>
              </p:nvSpPr>
              <p:spPr bwMode="auto">
                <a:xfrm>
                  <a:off x="-1410"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5" name="Line 1008"/>
                <p:cNvSpPr>
                  <a:spLocks noChangeShapeType="1"/>
                </p:cNvSpPr>
                <p:nvPr/>
              </p:nvSpPr>
              <p:spPr bwMode="auto">
                <a:xfrm>
                  <a:off x="-1392"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6" name="Line 1009"/>
                <p:cNvSpPr>
                  <a:spLocks noChangeShapeType="1"/>
                </p:cNvSpPr>
                <p:nvPr/>
              </p:nvSpPr>
              <p:spPr bwMode="auto">
                <a:xfrm>
                  <a:off x="-1406"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7" name="Line 1010"/>
                <p:cNvSpPr>
                  <a:spLocks noChangeShapeType="1"/>
                </p:cNvSpPr>
                <p:nvPr/>
              </p:nvSpPr>
              <p:spPr bwMode="auto">
                <a:xfrm>
                  <a:off x="-1388"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8" name="Line 1011"/>
                <p:cNvSpPr>
                  <a:spLocks noChangeShapeType="1"/>
                </p:cNvSpPr>
                <p:nvPr/>
              </p:nvSpPr>
              <p:spPr bwMode="auto">
                <a:xfrm>
                  <a:off x="-1402"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9" name="Line 1012"/>
                <p:cNvSpPr>
                  <a:spLocks noChangeShapeType="1"/>
                </p:cNvSpPr>
                <p:nvPr/>
              </p:nvSpPr>
              <p:spPr bwMode="auto">
                <a:xfrm>
                  <a:off x="-1384" y="2620"/>
                  <a:ext cx="0" cy="32"/>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0" name="Line 1013"/>
                <p:cNvSpPr>
                  <a:spLocks noChangeShapeType="1"/>
                </p:cNvSpPr>
                <p:nvPr/>
              </p:nvSpPr>
              <p:spPr bwMode="auto">
                <a:xfrm>
                  <a:off x="-1398" y="263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1" name="Line 1014"/>
                <p:cNvSpPr>
                  <a:spLocks noChangeShapeType="1"/>
                </p:cNvSpPr>
                <p:nvPr/>
              </p:nvSpPr>
              <p:spPr bwMode="auto">
                <a:xfrm>
                  <a:off x="-1364"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2" name="Line 1015"/>
                <p:cNvSpPr>
                  <a:spLocks noChangeShapeType="1"/>
                </p:cNvSpPr>
                <p:nvPr/>
              </p:nvSpPr>
              <p:spPr bwMode="auto">
                <a:xfrm>
                  <a:off x="-1380"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3" name="Line 1016"/>
                <p:cNvSpPr>
                  <a:spLocks noChangeShapeType="1"/>
                </p:cNvSpPr>
                <p:nvPr/>
              </p:nvSpPr>
              <p:spPr bwMode="auto">
                <a:xfrm>
                  <a:off x="-1360"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4" name="Line 1017"/>
                <p:cNvSpPr>
                  <a:spLocks noChangeShapeType="1"/>
                </p:cNvSpPr>
                <p:nvPr/>
              </p:nvSpPr>
              <p:spPr bwMode="auto">
                <a:xfrm>
                  <a:off x="-1376"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5" name="Line 1018"/>
                <p:cNvSpPr>
                  <a:spLocks noChangeShapeType="1"/>
                </p:cNvSpPr>
                <p:nvPr/>
              </p:nvSpPr>
              <p:spPr bwMode="auto">
                <a:xfrm>
                  <a:off x="-1356"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6" name="Line 1019"/>
                <p:cNvSpPr>
                  <a:spLocks noChangeShapeType="1"/>
                </p:cNvSpPr>
                <p:nvPr/>
              </p:nvSpPr>
              <p:spPr bwMode="auto">
                <a:xfrm>
                  <a:off x="-1372"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7" name="Line 1020"/>
                <p:cNvSpPr>
                  <a:spLocks noChangeShapeType="1"/>
                </p:cNvSpPr>
                <p:nvPr/>
              </p:nvSpPr>
              <p:spPr bwMode="auto">
                <a:xfrm>
                  <a:off x="-1352"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8" name="Line 1021"/>
                <p:cNvSpPr>
                  <a:spLocks noChangeShapeType="1"/>
                </p:cNvSpPr>
                <p:nvPr/>
              </p:nvSpPr>
              <p:spPr bwMode="auto">
                <a:xfrm>
                  <a:off x="-1368"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9" name="Line 1022"/>
                <p:cNvSpPr>
                  <a:spLocks noChangeShapeType="1"/>
                </p:cNvSpPr>
                <p:nvPr/>
              </p:nvSpPr>
              <p:spPr bwMode="auto">
                <a:xfrm>
                  <a:off x="-1348"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0" name="Line 1023"/>
                <p:cNvSpPr>
                  <a:spLocks noChangeShapeType="1"/>
                </p:cNvSpPr>
                <p:nvPr/>
              </p:nvSpPr>
              <p:spPr bwMode="auto">
                <a:xfrm>
                  <a:off x="-1364"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1" name="Line 1024"/>
                <p:cNvSpPr>
                  <a:spLocks noChangeShapeType="1"/>
                </p:cNvSpPr>
                <p:nvPr/>
              </p:nvSpPr>
              <p:spPr bwMode="auto">
                <a:xfrm>
                  <a:off x="-1344"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2" name="Line 1025"/>
                <p:cNvSpPr>
                  <a:spLocks noChangeShapeType="1"/>
                </p:cNvSpPr>
                <p:nvPr/>
              </p:nvSpPr>
              <p:spPr bwMode="auto">
                <a:xfrm>
                  <a:off x="-1360"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3" name="Line 1026"/>
                <p:cNvSpPr>
                  <a:spLocks noChangeShapeType="1"/>
                </p:cNvSpPr>
                <p:nvPr/>
              </p:nvSpPr>
              <p:spPr bwMode="auto">
                <a:xfrm>
                  <a:off x="-1340"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4" name="Line 1027"/>
                <p:cNvSpPr>
                  <a:spLocks noChangeShapeType="1"/>
                </p:cNvSpPr>
                <p:nvPr/>
              </p:nvSpPr>
              <p:spPr bwMode="auto">
                <a:xfrm>
                  <a:off x="-1356"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5" name="Line 1028"/>
                <p:cNvSpPr>
                  <a:spLocks noChangeShapeType="1"/>
                </p:cNvSpPr>
                <p:nvPr/>
              </p:nvSpPr>
              <p:spPr bwMode="auto">
                <a:xfrm>
                  <a:off x="-1336"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6" name="Line 1029"/>
                <p:cNvSpPr>
                  <a:spLocks noChangeShapeType="1"/>
                </p:cNvSpPr>
                <p:nvPr/>
              </p:nvSpPr>
              <p:spPr bwMode="auto">
                <a:xfrm>
                  <a:off x="-1352"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7" name="Line 1030"/>
                <p:cNvSpPr>
                  <a:spLocks noChangeShapeType="1"/>
                </p:cNvSpPr>
                <p:nvPr/>
              </p:nvSpPr>
              <p:spPr bwMode="auto">
                <a:xfrm>
                  <a:off x="-1332"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8" name="Line 1031"/>
                <p:cNvSpPr>
                  <a:spLocks noChangeShapeType="1"/>
                </p:cNvSpPr>
                <p:nvPr/>
              </p:nvSpPr>
              <p:spPr bwMode="auto">
                <a:xfrm>
                  <a:off x="-1348"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29" name="Line 1032"/>
                <p:cNvSpPr>
                  <a:spLocks noChangeShapeType="1"/>
                </p:cNvSpPr>
                <p:nvPr/>
              </p:nvSpPr>
              <p:spPr bwMode="auto">
                <a:xfrm>
                  <a:off x="-1330"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0" name="Line 1033"/>
                <p:cNvSpPr>
                  <a:spLocks noChangeShapeType="1"/>
                </p:cNvSpPr>
                <p:nvPr/>
              </p:nvSpPr>
              <p:spPr bwMode="auto">
                <a:xfrm>
                  <a:off x="-1344"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1" name="Line 1034"/>
                <p:cNvSpPr>
                  <a:spLocks noChangeShapeType="1"/>
                </p:cNvSpPr>
                <p:nvPr/>
              </p:nvSpPr>
              <p:spPr bwMode="auto">
                <a:xfrm>
                  <a:off x="-1326"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2" name="Line 1035"/>
                <p:cNvSpPr>
                  <a:spLocks noChangeShapeType="1"/>
                </p:cNvSpPr>
                <p:nvPr/>
              </p:nvSpPr>
              <p:spPr bwMode="auto">
                <a:xfrm>
                  <a:off x="-1340"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3" name="Line 1036"/>
                <p:cNvSpPr>
                  <a:spLocks noChangeShapeType="1"/>
                </p:cNvSpPr>
                <p:nvPr/>
              </p:nvSpPr>
              <p:spPr bwMode="auto">
                <a:xfrm>
                  <a:off x="-1322" y="2634"/>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4" name="Line 1037"/>
                <p:cNvSpPr>
                  <a:spLocks noChangeShapeType="1"/>
                </p:cNvSpPr>
                <p:nvPr/>
              </p:nvSpPr>
              <p:spPr bwMode="auto">
                <a:xfrm>
                  <a:off x="-1336" y="2648"/>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5" name="Line 1038"/>
                <p:cNvSpPr>
                  <a:spLocks noChangeShapeType="1"/>
                </p:cNvSpPr>
                <p:nvPr/>
              </p:nvSpPr>
              <p:spPr bwMode="auto">
                <a:xfrm>
                  <a:off x="-119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6" name="Line 1039"/>
                <p:cNvSpPr>
                  <a:spLocks noChangeShapeType="1"/>
                </p:cNvSpPr>
                <p:nvPr/>
              </p:nvSpPr>
              <p:spPr bwMode="auto">
                <a:xfrm>
                  <a:off x="-120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7" name="Line 1040"/>
                <p:cNvSpPr>
                  <a:spLocks noChangeShapeType="1"/>
                </p:cNvSpPr>
                <p:nvPr/>
              </p:nvSpPr>
              <p:spPr bwMode="auto">
                <a:xfrm>
                  <a:off x="-118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8" name="Line 1041"/>
                <p:cNvSpPr>
                  <a:spLocks noChangeShapeType="1"/>
                </p:cNvSpPr>
                <p:nvPr/>
              </p:nvSpPr>
              <p:spPr bwMode="auto">
                <a:xfrm>
                  <a:off x="-120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39" name="Line 1042"/>
                <p:cNvSpPr>
                  <a:spLocks noChangeShapeType="1"/>
                </p:cNvSpPr>
                <p:nvPr/>
              </p:nvSpPr>
              <p:spPr bwMode="auto">
                <a:xfrm>
                  <a:off x="-118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0" name="Line 1043"/>
                <p:cNvSpPr>
                  <a:spLocks noChangeShapeType="1"/>
                </p:cNvSpPr>
                <p:nvPr/>
              </p:nvSpPr>
              <p:spPr bwMode="auto">
                <a:xfrm>
                  <a:off x="-119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1" name="Line 1044"/>
                <p:cNvSpPr>
                  <a:spLocks noChangeShapeType="1"/>
                </p:cNvSpPr>
                <p:nvPr/>
              </p:nvSpPr>
              <p:spPr bwMode="auto">
                <a:xfrm>
                  <a:off x="-117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2" name="Line 1045"/>
                <p:cNvSpPr>
                  <a:spLocks noChangeShapeType="1"/>
                </p:cNvSpPr>
                <p:nvPr/>
              </p:nvSpPr>
              <p:spPr bwMode="auto">
                <a:xfrm>
                  <a:off x="-1194" y="2664"/>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3" name="Line 1046"/>
                <p:cNvSpPr>
                  <a:spLocks noChangeShapeType="1"/>
                </p:cNvSpPr>
                <p:nvPr/>
              </p:nvSpPr>
              <p:spPr bwMode="auto">
                <a:xfrm>
                  <a:off x="-117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4" name="Line 1047"/>
                <p:cNvSpPr>
                  <a:spLocks noChangeShapeType="1"/>
                </p:cNvSpPr>
                <p:nvPr/>
              </p:nvSpPr>
              <p:spPr bwMode="auto">
                <a:xfrm>
                  <a:off x="-118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5" name="Line 1048"/>
                <p:cNvSpPr>
                  <a:spLocks noChangeShapeType="1"/>
                </p:cNvSpPr>
                <p:nvPr/>
              </p:nvSpPr>
              <p:spPr bwMode="auto">
                <a:xfrm>
                  <a:off x="-117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6" name="Line 1049"/>
                <p:cNvSpPr>
                  <a:spLocks noChangeShapeType="1"/>
                </p:cNvSpPr>
                <p:nvPr/>
              </p:nvSpPr>
              <p:spPr bwMode="auto">
                <a:xfrm>
                  <a:off x="-118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7" name="Line 1050"/>
                <p:cNvSpPr>
                  <a:spLocks noChangeShapeType="1"/>
                </p:cNvSpPr>
                <p:nvPr/>
              </p:nvSpPr>
              <p:spPr bwMode="auto">
                <a:xfrm>
                  <a:off x="-116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8" name="Line 1051"/>
                <p:cNvSpPr>
                  <a:spLocks noChangeShapeType="1"/>
                </p:cNvSpPr>
                <p:nvPr/>
              </p:nvSpPr>
              <p:spPr bwMode="auto">
                <a:xfrm>
                  <a:off x="-118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49" name="Line 1052"/>
                <p:cNvSpPr>
                  <a:spLocks noChangeShapeType="1"/>
                </p:cNvSpPr>
                <p:nvPr/>
              </p:nvSpPr>
              <p:spPr bwMode="auto">
                <a:xfrm>
                  <a:off x="-116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0" name="Line 1053"/>
                <p:cNvSpPr>
                  <a:spLocks noChangeShapeType="1"/>
                </p:cNvSpPr>
                <p:nvPr/>
              </p:nvSpPr>
              <p:spPr bwMode="auto">
                <a:xfrm>
                  <a:off x="-117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1" name="Line 1054"/>
                <p:cNvSpPr>
                  <a:spLocks noChangeShapeType="1"/>
                </p:cNvSpPr>
                <p:nvPr/>
              </p:nvSpPr>
              <p:spPr bwMode="auto">
                <a:xfrm>
                  <a:off x="-115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2" name="Line 1055"/>
                <p:cNvSpPr>
                  <a:spLocks noChangeShapeType="1"/>
                </p:cNvSpPr>
                <p:nvPr/>
              </p:nvSpPr>
              <p:spPr bwMode="auto">
                <a:xfrm>
                  <a:off x="-117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3" name="Line 1056"/>
                <p:cNvSpPr>
                  <a:spLocks noChangeShapeType="1"/>
                </p:cNvSpPr>
                <p:nvPr/>
              </p:nvSpPr>
              <p:spPr bwMode="auto">
                <a:xfrm>
                  <a:off x="-115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4" name="Line 1057"/>
                <p:cNvSpPr>
                  <a:spLocks noChangeShapeType="1"/>
                </p:cNvSpPr>
                <p:nvPr/>
              </p:nvSpPr>
              <p:spPr bwMode="auto">
                <a:xfrm>
                  <a:off x="-116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5" name="Line 1058"/>
                <p:cNvSpPr>
                  <a:spLocks noChangeShapeType="1"/>
                </p:cNvSpPr>
                <p:nvPr/>
              </p:nvSpPr>
              <p:spPr bwMode="auto">
                <a:xfrm>
                  <a:off x="-114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6" name="Line 1059"/>
                <p:cNvSpPr>
                  <a:spLocks noChangeShapeType="1"/>
                </p:cNvSpPr>
                <p:nvPr/>
              </p:nvSpPr>
              <p:spPr bwMode="auto">
                <a:xfrm>
                  <a:off x="-116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7" name="Line 1060"/>
                <p:cNvSpPr>
                  <a:spLocks noChangeShapeType="1"/>
                </p:cNvSpPr>
                <p:nvPr/>
              </p:nvSpPr>
              <p:spPr bwMode="auto">
                <a:xfrm>
                  <a:off x="-114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8" name="Line 1061"/>
                <p:cNvSpPr>
                  <a:spLocks noChangeShapeType="1"/>
                </p:cNvSpPr>
                <p:nvPr/>
              </p:nvSpPr>
              <p:spPr bwMode="auto">
                <a:xfrm>
                  <a:off x="-115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59" name="Line 1062"/>
                <p:cNvSpPr>
                  <a:spLocks noChangeShapeType="1"/>
                </p:cNvSpPr>
                <p:nvPr/>
              </p:nvSpPr>
              <p:spPr bwMode="auto">
                <a:xfrm>
                  <a:off x="-113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0" name="Line 1063"/>
                <p:cNvSpPr>
                  <a:spLocks noChangeShapeType="1"/>
                </p:cNvSpPr>
                <p:nvPr/>
              </p:nvSpPr>
              <p:spPr bwMode="auto">
                <a:xfrm>
                  <a:off x="-115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1" name="Line 1064"/>
                <p:cNvSpPr>
                  <a:spLocks noChangeShapeType="1"/>
                </p:cNvSpPr>
                <p:nvPr/>
              </p:nvSpPr>
              <p:spPr bwMode="auto">
                <a:xfrm>
                  <a:off x="-113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2" name="Line 1065"/>
                <p:cNvSpPr>
                  <a:spLocks noChangeShapeType="1"/>
                </p:cNvSpPr>
                <p:nvPr/>
              </p:nvSpPr>
              <p:spPr bwMode="auto">
                <a:xfrm>
                  <a:off x="-114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3" name="Line 1066"/>
                <p:cNvSpPr>
                  <a:spLocks noChangeShapeType="1"/>
                </p:cNvSpPr>
                <p:nvPr/>
              </p:nvSpPr>
              <p:spPr bwMode="auto">
                <a:xfrm>
                  <a:off x="-112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4" name="Line 1067"/>
                <p:cNvSpPr>
                  <a:spLocks noChangeShapeType="1"/>
                </p:cNvSpPr>
                <p:nvPr/>
              </p:nvSpPr>
              <p:spPr bwMode="auto">
                <a:xfrm>
                  <a:off x="-114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5" name="Line 1068"/>
                <p:cNvSpPr>
                  <a:spLocks noChangeShapeType="1"/>
                </p:cNvSpPr>
                <p:nvPr/>
              </p:nvSpPr>
              <p:spPr bwMode="auto">
                <a:xfrm>
                  <a:off x="-112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6" name="Line 1069"/>
                <p:cNvSpPr>
                  <a:spLocks noChangeShapeType="1"/>
                </p:cNvSpPr>
                <p:nvPr/>
              </p:nvSpPr>
              <p:spPr bwMode="auto">
                <a:xfrm>
                  <a:off x="-114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7" name="Line 1070"/>
                <p:cNvSpPr>
                  <a:spLocks noChangeShapeType="1"/>
                </p:cNvSpPr>
                <p:nvPr/>
              </p:nvSpPr>
              <p:spPr bwMode="auto">
                <a:xfrm>
                  <a:off x="-112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8" name="Line 1071"/>
                <p:cNvSpPr>
                  <a:spLocks noChangeShapeType="1"/>
                </p:cNvSpPr>
                <p:nvPr/>
              </p:nvSpPr>
              <p:spPr bwMode="auto">
                <a:xfrm>
                  <a:off x="-113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9" name="Line 1072"/>
                <p:cNvSpPr>
                  <a:spLocks noChangeShapeType="1"/>
                </p:cNvSpPr>
                <p:nvPr/>
              </p:nvSpPr>
              <p:spPr bwMode="auto">
                <a:xfrm>
                  <a:off x="-111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0" name="Line 1073"/>
                <p:cNvSpPr>
                  <a:spLocks noChangeShapeType="1"/>
                </p:cNvSpPr>
                <p:nvPr/>
              </p:nvSpPr>
              <p:spPr bwMode="auto">
                <a:xfrm>
                  <a:off x="-1130"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1" name="Line 1074"/>
                <p:cNvSpPr>
                  <a:spLocks noChangeShapeType="1"/>
                </p:cNvSpPr>
                <p:nvPr/>
              </p:nvSpPr>
              <p:spPr bwMode="auto">
                <a:xfrm>
                  <a:off x="-1110"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2" name="Line 1075"/>
                <p:cNvSpPr>
                  <a:spLocks noChangeShapeType="1"/>
                </p:cNvSpPr>
                <p:nvPr/>
              </p:nvSpPr>
              <p:spPr bwMode="auto">
                <a:xfrm>
                  <a:off x="-1126"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3" name="Line 1076"/>
                <p:cNvSpPr>
                  <a:spLocks noChangeShapeType="1"/>
                </p:cNvSpPr>
                <p:nvPr/>
              </p:nvSpPr>
              <p:spPr bwMode="auto">
                <a:xfrm>
                  <a:off x="-1106"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4" name="Line 1077"/>
                <p:cNvSpPr>
                  <a:spLocks noChangeShapeType="1"/>
                </p:cNvSpPr>
                <p:nvPr/>
              </p:nvSpPr>
              <p:spPr bwMode="auto">
                <a:xfrm>
                  <a:off x="-112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5" name="Line 1078"/>
                <p:cNvSpPr>
                  <a:spLocks noChangeShapeType="1"/>
                </p:cNvSpPr>
                <p:nvPr/>
              </p:nvSpPr>
              <p:spPr bwMode="auto">
                <a:xfrm>
                  <a:off x="-1102"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6" name="Line 1079"/>
                <p:cNvSpPr>
                  <a:spLocks noChangeShapeType="1"/>
                </p:cNvSpPr>
                <p:nvPr/>
              </p:nvSpPr>
              <p:spPr bwMode="auto">
                <a:xfrm>
                  <a:off x="-1118" y="2664"/>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7" name="Line 1080"/>
                <p:cNvSpPr>
                  <a:spLocks noChangeShapeType="1"/>
                </p:cNvSpPr>
                <p:nvPr/>
              </p:nvSpPr>
              <p:spPr bwMode="auto">
                <a:xfrm>
                  <a:off x="-109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8" name="Line 1081"/>
                <p:cNvSpPr>
                  <a:spLocks noChangeShapeType="1"/>
                </p:cNvSpPr>
                <p:nvPr/>
              </p:nvSpPr>
              <p:spPr bwMode="auto">
                <a:xfrm>
                  <a:off x="-1112"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79" name="Line 1082"/>
                <p:cNvSpPr>
                  <a:spLocks noChangeShapeType="1"/>
                </p:cNvSpPr>
                <p:nvPr/>
              </p:nvSpPr>
              <p:spPr bwMode="auto">
                <a:xfrm>
                  <a:off x="-1094"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0" name="Line 1083"/>
                <p:cNvSpPr>
                  <a:spLocks noChangeShapeType="1"/>
                </p:cNvSpPr>
                <p:nvPr/>
              </p:nvSpPr>
              <p:spPr bwMode="auto">
                <a:xfrm>
                  <a:off x="-1108"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1" name="Line 1084"/>
                <p:cNvSpPr>
                  <a:spLocks noChangeShapeType="1"/>
                </p:cNvSpPr>
                <p:nvPr/>
              </p:nvSpPr>
              <p:spPr bwMode="auto">
                <a:xfrm>
                  <a:off x="-1088" y="2648"/>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2" name="Line 1085"/>
                <p:cNvSpPr>
                  <a:spLocks noChangeShapeType="1"/>
                </p:cNvSpPr>
                <p:nvPr/>
              </p:nvSpPr>
              <p:spPr bwMode="auto">
                <a:xfrm>
                  <a:off x="-1104" y="2664"/>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3" name="Line 1086"/>
                <p:cNvSpPr>
                  <a:spLocks noChangeShapeType="1"/>
                </p:cNvSpPr>
                <p:nvPr/>
              </p:nvSpPr>
              <p:spPr bwMode="auto">
                <a:xfrm>
                  <a:off x="-1088"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4" name="Line 1087"/>
                <p:cNvSpPr>
                  <a:spLocks noChangeShapeType="1"/>
                </p:cNvSpPr>
                <p:nvPr/>
              </p:nvSpPr>
              <p:spPr bwMode="auto">
                <a:xfrm>
                  <a:off x="-1104" y="267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5" name="Line 1088"/>
                <p:cNvSpPr>
                  <a:spLocks noChangeShapeType="1"/>
                </p:cNvSpPr>
                <p:nvPr/>
              </p:nvSpPr>
              <p:spPr bwMode="auto">
                <a:xfrm>
                  <a:off x="-1084"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6" name="Line 1089"/>
                <p:cNvSpPr>
                  <a:spLocks noChangeShapeType="1"/>
                </p:cNvSpPr>
                <p:nvPr/>
              </p:nvSpPr>
              <p:spPr bwMode="auto">
                <a:xfrm>
                  <a:off x="-1098"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7" name="Line 1090"/>
                <p:cNvSpPr>
                  <a:spLocks noChangeShapeType="1"/>
                </p:cNvSpPr>
                <p:nvPr/>
              </p:nvSpPr>
              <p:spPr bwMode="auto">
                <a:xfrm>
                  <a:off x="-1078"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8" name="Line 1091"/>
                <p:cNvSpPr>
                  <a:spLocks noChangeShapeType="1"/>
                </p:cNvSpPr>
                <p:nvPr/>
              </p:nvSpPr>
              <p:spPr bwMode="auto">
                <a:xfrm>
                  <a:off x="-1094"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89" name="Line 1092"/>
                <p:cNvSpPr>
                  <a:spLocks noChangeShapeType="1"/>
                </p:cNvSpPr>
                <p:nvPr/>
              </p:nvSpPr>
              <p:spPr bwMode="auto">
                <a:xfrm>
                  <a:off x="-1074"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0" name="Line 1093"/>
                <p:cNvSpPr>
                  <a:spLocks noChangeShapeType="1"/>
                </p:cNvSpPr>
                <p:nvPr/>
              </p:nvSpPr>
              <p:spPr bwMode="auto">
                <a:xfrm>
                  <a:off x="-1090"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1" name="Line 1094"/>
                <p:cNvSpPr>
                  <a:spLocks noChangeShapeType="1"/>
                </p:cNvSpPr>
                <p:nvPr/>
              </p:nvSpPr>
              <p:spPr bwMode="auto">
                <a:xfrm>
                  <a:off x="-1070"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2" name="Line 1095"/>
                <p:cNvSpPr>
                  <a:spLocks noChangeShapeType="1"/>
                </p:cNvSpPr>
                <p:nvPr/>
              </p:nvSpPr>
              <p:spPr bwMode="auto">
                <a:xfrm>
                  <a:off x="-1084"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3" name="Line 1096"/>
                <p:cNvSpPr>
                  <a:spLocks noChangeShapeType="1"/>
                </p:cNvSpPr>
                <p:nvPr/>
              </p:nvSpPr>
              <p:spPr bwMode="auto">
                <a:xfrm>
                  <a:off x="-1064"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4" name="Line 1097"/>
                <p:cNvSpPr>
                  <a:spLocks noChangeShapeType="1"/>
                </p:cNvSpPr>
                <p:nvPr/>
              </p:nvSpPr>
              <p:spPr bwMode="auto">
                <a:xfrm>
                  <a:off x="-1080"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5" name="Line 1098"/>
                <p:cNvSpPr>
                  <a:spLocks noChangeShapeType="1"/>
                </p:cNvSpPr>
                <p:nvPr/>
              </p:nvSpPr>
              <p:spPr bwMode="auto">
                <a:xfrm>
                  <a:off x="-1060"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6" name="Line 1099"/>
                <p:cNvSpPr>
                  <a:spLocks noChangeShapeType="1"/>
                </p:cNvSpPr>
                <p:nvPr/>
              </p:nvSpPr>
              <p:spPr bwMode="auto">
                <a:xfrm>
                  <a:off x="-1076"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7" name="Line 1100"/>
                <p:cNvSpPr>
                  <a:spLocks noChangeShapeType="1"/>
                </p:cNvSpPr>
                <p:nvPr/>
              </p:nvSpPr>
              <p:spPr bwMode="auto">
                <a:xfrm>
                  <a:off x="-1056"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8" name="Line 1101"/>
                <p:cNvSpPr>
                  <a:spLocks noChangeShapeType="1"/>
                </p:cNvSpPr>
                <p:nvPr/>
              </p:nvSpPr>
              <p:spPr bwMode="auto">
                <a:xfrm>
                  <a:off x="-1070"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99" name="Line 1102"/>
                <p:cNvSpPr>
                  <a:spLocks noChangeShapeType="1"/>
                </p:cNvSpPr>
                <p:nvPr/>
              </p:nvSpPr>
              <p:spPr bwMode="auto">
                <a:xfrm>
                  <a:off x="-1052"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0" name="Line 1103"/>
                <p:cNvSpPr>
                  <a:spLocks noChangeShapeType="1"/>
                </p:cNvSpPr>
                <p:nvPr/>
              </p:nvSpPr>
              <p:spPr bwMode="auto">
                <a:xfrm>
                  <a:off x="-1066"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1" name="Line 1104"/>
                <p:cNvSpPr>
                  <a:spLocks noChangeShapeType="1"/>
                </p:cNvSpPr>
                <p:nvPr/>
              </p:nvSpPr>
              <p:spPr bwMode="auto">
                <a:xfrm>
                  <a:off x="-1046"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2" name="Line 1105"/>
                <p:cNvSpPr>
                  <a:spLocks noChangeShapeType="1"/>
                </p:cNvSpPr>
                <p:nvPr/>
              </p:nvSpPr>
              <p:spPr bwMode="auto">
                <a:xfrm>
                  <a:off x="-1062" y="267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3" name="Line 1106"/>
                <p:cNvSpPr>
                  <a:spLocks noChangeShapeType="1"/>
                </p:cNvSpPr>
                <p:nvPr/>
              </p:nvSpPr>
              <p:spPr bwMode="auto">
                <a:xfrm>
                  <a:off x="-1042" y="265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4" name="Line 1107"/>
                <p:cNvSpPr>
                  <a:spLocks noChangeShapeType="1"/>
                </p:cNvSpPr>
                <p:nvPr/>
              </p:nvSpPr>
              <p:spPr bwMode="auto">
                <a:xfrm>
                  <a:off x="-1058" y="267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5" name="Line 1108"/>
                <p:cNvSpPr>
                  <a:spLocks noChangeShapeType="1"/>
                </p:cNvSpPr>
                <p:nvPr/>
              </p:nvSpPr>
              <p:spPr bwMode="auto">
                <a:xfrm>
                  <a:off x="-962"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6" name="Line 1109"/>
                <p:cNvSpPr>
                  <a:spLocks noChangeShapeType="1"/>
                </p:cNvSpPr>
                <p:nvPr/>
              </p:nvSpPr>
              <p:spPr bwMode="auto">
                <a:xfrm>
                  <a:off x="-978"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7" name="Line 1110"/>
                <p:cNvSpPr>
                  <a:spLocks noChangeShapeType="1"/>
                </p:cNvSpPr>
                <p:nvPr/>
              </p:nvSpPr>
              <p:spPr bwMode="auto">
                <a:xfrm>
                  <a:off x="-958"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8" name="Line 1111"/>
                <p:cNvSpPr>
                  <a:spLocks noChangeShapeType="1"/>
                </p:cNvSpPr>
                <p:nvPr/>
              </p:nvSpPr>
              <p:spPr bwMode="auto">
                <a:xfrm>
                  <a:off x="-972"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09" name="Line 1112"/>
                <p:cNvSpPr>
                  <a:spLocks noChangeShapeType="1"/>
                </p:cNvSpPr>
                <p:nvPr/>
              </p:nvSpPr>
              <p:spPr bwMode="auto">
                <a:xfrm>
                  <a:off x="-954"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0" name="Line 1113"/>
                <p:cNvSpPr>
                  <a:spLocks noChangeShapeType="1"/>
                </p:cNvSpPr>
                <p:nvPr/>
              </p:nvSpPr>
              <p:spPr bwMode="auto">
                <a:xfrm>
                  <a:off x="-968"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1" name="Line 1114"/>
                <p:cNvSpPr>
                  <a:spLocks noChangeShapeType="1"/>
                </p:cNvSpPr>
                <p:nvPr/>
              </p:nvSpPr>
              <p:spPr bwMode="auto">
                <a:xfrm>
                  <a:off x="-948"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2" name="Line 1115"/>
                <p:cNvSpPr>
                  <a:spLocks noChangeShapeType="1"/>
                </p:cNvSpPr>
                <p:nvPr/>
              </p:nvSpPr>
              <p:spPr bwMode="auto">
                <a:xfrm>
                  <a:off x="-964"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3" name="Line 1116"/>
                <p:cNvSpPr>
                  <a:spLocks noChangeShapeType="1"/>
                </p:cNvSpPr>
                <p:nvPr/>
              </p:nvSpPr>
              <p:spPr bwMode="auto">
                <a:xfrm>
                  <a:off x="-944"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4" name="Line 1117"/>
                <p:cNvSpPr>
                  <a:spLocks noChangeShapeType="1"/>
                </p:cNvSpPr>
                <p:nvPr/>
              </p:nvSpPr>
              <p:spPr bwMode="auto">
                <a:xfrm>
                  <a:off x="-960" y="2682"/>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5" name="Line 1118"/>
                <p:cNvSpPr>
                  <a:spLocks noChangeShapeType="1"/>
                </p:cNvSpPr>
                <p:nvPr/>
              </p:nvSpPr>
              <p:spPr bwMode="auto">
                <a:xfrm>
                  <a:off x="-940"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6" name="Line 1119"/>
                <p:cNvSpPr>
                  <a:spLocks noChangeShapeType="1"/>
                </p:cNvSpPr>
                <p:nvPr/>
              </p:nvSpPr>
              <p:spPr bwMode="auto">
                <a:xfrm>
                  <a:off x="-954"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7" name="Line 1120"/>
                <p:cNvSpPr>
                  <a:spLocks noChangeShapeType="1"/>
                </p:cNvSpPr>
                <p:nvPr/>
              </p:nvSpPr>
              <p:spPr bwMode="auto">
                <a:xfrm>
                  <a:off x="-934" y="266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8" name="Line 1121"/>
                <p:cNvSpPr>
                  <a:spLocks noChangeShapeType="1"/>
                </p:cNvSpPr>
                <p:nvPr/>
              </p:nvSpPr>
              <p:spPr bwMode="auto">
                <a:xfrm>
                  <a:off x="-950" y="2682"/>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19" name="Line 1122"/>
                <p:cNvSpPr>
                  <a:spLocks noChangeShapeType="1"/>
                </p:cNvSpPr>
                <p:nvPr/>
              </p:nvSpPr>
              <p:spPr bwMode="auto">
                <a:xfrm>
                  <a:off x="-93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0" name="Line 1123"/>
                <p:cNvSpPr>
                  <a:spLocks noChangeShapeType="1"/>
                </p:cNvSpPr>
                <p:nvPr/>
              </p:nvSpPr>
              <p:spPr bwMode="auto">
                <a:xfrm>
                  <a:off x="-94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1" name="Line 1124"/>
                <p:cNvSpPr>
                  <a:spLocks noChangeShapeType="1"/>
                </p:cNvSpPr>
                <p:nvPr/>
              </p:nvSpPr>
              <p:spPr bwMode="auto">
                <a:xfrm>
                  <a:off x="-92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2" name="Line 1125"/>
                <p:cNvSpPr>
                  <a:spLocks noChangeShapeType="1"/>
                </p:cNvSpPr>
                <p:nvPr/>
              </p:nvSpPr>
              <p:spPr bwMode="auto">
                <a:xfrm>
                  <a:off x="-94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3" name="Line 1126"/>
                <p:cNvSpPr>
                  <a:spLocks noChangeShapeType="1"/>
                </p:cNvSpPr>
                <p:nvPr/>
              </p:nvSpPr>
              <p:spPr bwMode="auto">
                <a:xfrm>
                  <a:off x="-92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4" name="Line 1127"/>
                <p:cNvSpPr>
                  <a:spLocks noChangeShapeType="1"/>
                </p:cNvSpPr>
                <p:nvPr/>
              </p:nvSpPr>
              <p:spPr bwMode="auto">
                <a:xfrm>
                  <a:off x="-93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5" name="Line 1128"/>
                <p:cNvSpPr>
                  <a:spLocks noChangeShapeType="1"/>
                </p:cNvSpPr>
                <p:nvPr/>
              </p:nvSpPr>
              <p:spPr bwMode="auto">
                <a:xfrm>
                  <a:off x="-91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6" name="Line 1129"/>
                <p:cNvSpPr>
                  <a:spLocks noChangeShapeType="1"/>
                </p:cNvSpPr>
                <p:nvPr/>
              </p:nvSpPr>
              <p:spPr bwMode="auto">
                <a:xfrm>
                  <a:off x="-93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7" name="Line 1130"/>
                <p:cNvSpPr>
                  <a:spLocks noChangeShapeType="1"/>
                </p:cNvSpPr>
                <p:nvPr/>
              </p:nvSpPr>
              <p:spPr bwMode="auto">
                <a:xfrm>
                  <a:off x="-91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8" name="Line 1131"/>
                <p:cNvSpPr>
                  <a:spLocks noChangeShapeType="1"/>
                </p:cNvSpPr>
                <p:nvPr/>
              </p:nvSpPr>
              <p:spPr bwMode="auto">
                <a:xfrm>
                  <a:off x="-92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29" name="Line 1132"/>
                <p:cNvSpPr>
                  <a:spLocks noChangeShapeType="1"/>
                </p:cNvSpPr>
                <p:nvPr/>
              </p:nvSpPr>
              <p:spPr bwMode="auto">
                <a:xfrm>
                  <a:off x="-90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0" name="Line 1133"/>
                <p:cNvSpPr>
                  <a:spLocks noChangeShapeType="1"/>
                </p:cNvSpPr>
                <p:nvPr/>
              </p:nvSpPr>
              <p:spPr bwMode="auto">
                <a:xfrm>
                  <a:off x="-92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1" name="Line 1134"/>
                <p:cNvSpPr>
                  <a:spLocks noChangeShapeType="1"/>
                </p:cNvSpPr>
                <p:nvPr/>
              </p:nvSpPr>
              <p:spPr bwMode="auto">
                <a:xfrm>
                  <a:off x="-90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2" name="Line 1135"/>
                <p:cNvSpPr>
                  <a:spLocks noChangeShapeType="1"/>
                </p:cNvSpPr>
                <p:nvPr/>
              </p:nvSpPr>
              <p:spPr bwMode="auto">
                <a:xfrm>
                  <a:off x="-91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3" name="Line 1136"/>
                <p:cNvSpPr>
                  <a:spLocks noChangeShapeType="1"/>
                </p:cNvSpPr>
                <p:nvPr/>
              </p:nvSpPr>
              <p:spPr bwMode="auto">
                <a:xfrm>
                  <a:off x="-89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4" name="Line 1137"/>
                <p:cNvSpPr>
                  <a:spLocks noChangeShapeType="1"/>
                </p:cNvSpPr>
                <p:nvPr/>
              </p:nvSpPr>
              <p:spPr bwMode="auto">
                <a:xfrm>
                  <a:off x="-91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5" name="Line 1138"/>
                <p:cNvSpPr>
                  <a:spLocks noChangeShapeType="1"/>
                </p:cNvSpPr>
                <p:nvPr/>
              </p:nvSpPr>
              <p:spPr bwMode="auto">
                <a:xfrm>
                  <a:off x="-89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6" name="Line 1139"/>
                <p:cNvSpPr>
                  <a:spLocks noChangeShapeType="1"/>
                </p:cNvSpPr>
                <p:nvPr/>
              </p:nvSpPr>
              <p:spPr bwMode="auto">
                <a:xfrm>
                  <a:off x="-90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7" name="Line 1140"/>
                <p:cNvSpPr>
                  <a:spLocks noChangeShapeType="1"/>
                </p:cNvSpPr>
                <p:nvPr/>
              </p:nvSpPr>
              <p:spPr bwMode="auto">
                <a:xfrm>
                  <a:off x="-88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8" name="Line 1141"/>
                <p:cNvSpPr>
                  <a:spLocks noChangeShapeType="1"/>
                </p:cNvSpPr>
                <p:nvPr/>
              </p:nvSpPr>
              <p:spPr bwMode="auto">
                <a:xfrm>
                  <a:off x="-90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39" name="Line 1142"/>
                <p:cNvSpPr>
                  <a:spLocks noChangeShapeType="1"/>
                </p:cNvSpPr>
                <p:nvPr/>
              </p:nvSpPr>
              <p:spPr bwMode="auto">
                <a:xfrm>
                  <a:off x="-88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0" name="Line 1143"/>
                <p:cNvSpPr>
                  <a:spLocks noChangeShapeType="1"/>
                </p:cNvSpPr>
                <p:nvPr/>
              </p:nvSpPr>
              <p:spPr bwMode="auto">
                <a:xfrm>
                  <a:off x="-89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1" name="Line 1144"/>
                <p:cNvSpPr>
                  <a:spLocks noChangeShapeType="1"/>
                </p:cNvSpPr>
                <p:nvPr/>
              </p:nvSpPr>
              <p:spPr bwMode="auto">
                <a:xfrm>
                  <a:off x="-87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2" name="Line 1145"/>
                <p:cNvSpPr>
                  <a:spLocks noChangeShapeType="1"/>
                </p:cNvSpPr>
                <p:nvPr/>
              </p:nvSpPr>
              <p:spPr bwMode="auto">
                <a:xfrm>
                  <a:off x="-89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3" name="Line 1146"/>
                <p:cNvSpPr>
                  <a:spLocks noChangeShapeType="1"/>
                </p:cNvSpPr>
                <p:nvPr/>
              </p:nvSpPr>
              <p:spPr bwMode="auto">
                <a:xfrm>
                  <a:off x="-870"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4" name="Line 1147"/>
                <p:cNvSpPr>
                  <a:spLocks noChangeShapeType="1"/>
                </p:cNvSpPr>
                <p:nvPr/>
              </p:nvSpPr>
              <p:spPr bwMode="auto">
                <a:xfrm>
                  <a:off x="-886"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5" name="Line 1148"/>
                <p:cNvSpPr>
                  <a:spLocks noChangeShapeType="1"/>
                </p:cNvSpPr>
                <p:nvPr/>
              </p:nvSpPr>
              <p:spPr bwMode="auto">
                <a:xfrm>
                  <a:off x="-866" y="2672"/>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6" name="Line 1149"/>
                <p:cNvSpPr>
                  <a:spLocks noChangeShapeType="1"/>
                </p:cNvSpPr>
                <p:nvPr/>
              </p:nvSpPr>
              <p:spPr bwMode="auto">
                <a:xfrm>
                  <a:off x="-880" y="2686"/>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7" name="Line 1150"/>
                <p:cNvSpPr>
                  <a:spLocks noChangeShapeType="1"/>
                </p:cNvSpPr>
                <p:nvPr/>
              </p:nvSpPr>
              <p:spPr bwMode="auto">
                <a:xfrm>
                  <a:off x="-73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8" name="Line 1151"/>
                <p:cNvSpPr>
                  <a:spLocks noChangeShapeType="1"/>
                </p:cNvSpPr>
                <p:nvPr/>
              </p:nvSpPr>
              <p:spPr bwMode="auto">
                <a:xfrm>
                  <a:off x="-752"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49" name="Line 1152"/>
                <p:cNvSpPr>
                  <a:spLocks noChangeShapeType="1"/>
                </p:cNvSpPr>
                <p:nvPr/>
              </p:nvSpPr>
              <p:spPr bwMode="auto">
                <a:xfrm>
                  <a:off x="-732"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0" name="Line 1153"/>
                <p:cNvSpPr>
                  <a:spLocks noChangeShapeType="1"/>
                </p:cNvSpPr>
                <p:nvPr/>
              </p:nvSpPr>
              <p:spPr bwMode="auto">
                <a:xfrm>
                  <a:off x="-746"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1" name="Line 1154"/>
                <p:cNvSpPr>
                  <a:spLocks noChangeShapeType="1"/>
                </p:cNvSpPr>
                <p:nvPr/>
              </p:nvSpPr>
              <p:spPr bwMode="auto">
                <a:xfrm>
                  <a:off x="-726"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2" name="Line 1155"/>
                <p:cNvSpPr>
                  <a:spLocks noChangeShapeType="1"/>
                </p:cNvSpPr>
                <p:nvPr/>
              </p:nvSpPr>
              <p:spPr bwMode="auto">
                <a:xfrm>
                  <a:off x="-74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3" name="Line 1156"/>
                <p:cNvSpPr>
                  <a:spLocks noChangeShapeType="1"/>
                </p:cNvSpPr>
                <p:nvPr/>
              </p:nvSpPr>
              <p:spPr bwMode="auto">
                <a:xfrm>
                  <a:off x="-720"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4" name="Line 1157"/>
                <p:cNvSpPr>
                  <a:spLocks noChangeShapeType="1"/>
                </p:cNvSpPr>
                <p:nvPr/>
              </p:nvSpPr>
              <p:spPr bwMode="auto">
                <a:xfrm>
                  <a:off x="-73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5" name="Line 1158"/>
                <p:cNvSpPr>
                  <a:spLocks noChangeShapeType="1"/>
                </p:cNvSpPr>
                <p:nvPr/>
              </p:nvSpPr>
              <p:spPr bwMode="auto">
                <a:xfrm>
                  <a:off x="-714"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6" name="Line 1159"/>
                <p:cNvSpPr>
                  <a:spLocks noChangeShapeType="1"/>
                </p:cNvSpPr>
                <p:nvPr/>
              </p:nvSpPr>
              <p:spPr bwMode="auto">
                <a:xfrm>
                  <a:off x="-73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7" name="Line 1160"/>
                <p:cNvSpPr>
                  <a:spLocks noChangeShapeType="1"/>
                </p:cNvSpPr>
                <p:nvPr/>
              </p:nvSpPr>
              <p:spPr bwMode="auto">
                <a:xfrm>
                  <a:off x="-70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8" name="Line 1161"/>
                <p:cNvSpPr>
                  <a:spLocks noChangeShapeType="1"/>
                </p:cNvSpPr>
                <p:nvPr/>
              </p:nvSpPr>
              <p:spPr bwMode="auto">
                <a:xfrm>
                  <a:off x="-72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59" name="Line 1162"/>
                <p:cNvSpPr>
                  <a:spLocks noChangeShapeType="1"/>
                </p:cNvSpPr>
                <p:nvPr/>
              </p:nvSpPr>
              <p:spPr bwMode="auto">
                <a:xfrm>
                  <a:off x="-702"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0" name="Line 1163"/>
                <p:cNvSpPr>
                  <a:spLocks noChangeShapeType="1"/>
                </p:cNvSpPr>
                <p:nvPr/>
              </p:nvSpPr>
              <p:spPr bwMode="auto">
                <a:xfrm>
                  <a:off x="-718"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1" name="Line 1164"/>
                <p:cNvSpPr>
                  <a:spLocks noChangeShapeType="1"/>
                </p:cNvSpPr>
                <p:nvPr/>
              </p:nvSpPr>
              <p:spPr bwMode="auto">
                <a:xfrm>
                  <a:off x="-696"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2" name="Line 1165"/>
                <p:cNvSpPr>
                  <a:spLocks noChangeShapeType="1"/>
                </p:cNvSpPr>
                <p:nvPr/>
              </p:nvSpPr>
              <p:spPr bwMode="auto">
                <a:xfrm>
                  <a:off x="-712"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3" name="Line 1166"/>
                <p:cNvSpPr>
                  <a:spLocks noChangeShapeType="1"/>
                </p:cNvSpPr>
                <p:nvPr/>
              </p:nvSpPr>
              <p:spPr bwMode="auto">
                <a:xfrm>
                  <a:off x="-690"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4" name="Line 1167"/>
                <p:cNvSpPr>
                  <a:spLocks noChangeShapeType="1"/>
                </p:cNvSpPr>
                <p:nvPr/>
              </p:nvSpPr>
              <p:spPr bwMode="auto">
                <a:xfrm>
                  <a:off x="-706"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5" name="Line 1168"/>
                <p:cNvSpPr>
                  <a:spLocks noChangeShapeType="1"/>
                </p:cNvSpPr>
                <p:nvPr/>
              </p:nvSpPr>
              <p:spPr bwMode="auto">
                <a:xfrm>
                  <a:off x="-686"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6" name="Line 1169"/>
                <p:cNvSpPr>
                  <a:spLocks noChangeShapeType="1"/>
                </p:cNvSpPr>
                <p:nvPr/>
              </p:nvSpPr>
              <p:spPr bwMode="auto">
                <a:xfrm>
                  <a:off x="-70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7" name="Line 1170"/>
                <p:cNvSpPr>
                  <a:spLocks noChangeShapeType="1"/>
                </p:cNvSpPr>
                <p:nvPr/>
              </p:nvSpPr>
              <p:spPr bwMode="auto">
                <a:xfrm>
                  <a:off x="-680"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8" name="Line 1171"/>
                <p:cNvSpPr>
                  <a:spLocks noChangeShapeType="1"/>
                </p:cNvSpPr>
                <p:nvPr/>
              </p:nvSpPr>
              <p:spPr bwMode="auto">
                <a:xfrm>
                  <a:off x="-69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69" name="Line 1172"/>
                <p:cNvSpPr>
                  <a:spLocks noChangeShapeType="1"/>
                </p:cNvSpPr>
                <p:nvPr/>
              </p:nvSpPr>
              <p:spPr bwMode="auto">
                <a:xfrm>
                  <a:off x="-674"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0" name="Line 1173"/>
                <p:cNvSpPr>
                  <a:spLocks noChangeShapeType="1"/>
                </p:cNvSpPr>
                <p:nvPr/>
              </p:nvSpPr>
              <p:spPr bwMode="auto">
                <a:xfrm>
                  <a:off x="-688"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1" name="Line 1174"/>
                <p:cNvSpPr>
                  <a:spLocks noChangeShapeType="1"/>
                </p:cNvSpPr>
                <p:nvPr/>
              </p:nvSpPr>
              <p:spPr bwMode="auto">
                <a:xfrm>
                  <a:off x="-66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2" name="Line 1175"/>
                <p:cNvSpPr>
                  <a:spLocks noChangeShapeType="1"/>
                </p:cNvSpPr>
                <p:nvPr/>
              </p:nvSpPr>
              <p:spPr bwMode="auto">
                <a:xfrm>
                  <a:off x="-682"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3" name="Line 1176"/>
                <p:cNvSpPr>
                  <a:spLocks noChangeShapeType="1"/>
                </p:cNvSpPr>
                <p:nvPr/>
              </p:nvSpPr>
              <p:spPr bwMode="auto">
                <a:xfrm>
                  <a:off x="-662"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4" name="Line 1177"/>
                <p:cNvSpPr>
                  <a:spLocks noChangeShapeType="1"/>
                </p:cNvSpPr>
                <p:nvPr/>
              </p:nvSpPr>
              <p:spPr bwMode="auto">
                <a:xfrm>
                  <a:off x="-678" y="2710"/>
                  <a:ext cx="32"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5" name="Line 1178"/>
                <p:cNvSpPr>
                  <a:spLocks noChangeShapeType="1"/>
                </p:cNvSpPr>
                <p:nvPr/>
              </p:nvSpPr>
              <p:spPr bwMode="auto">
                <a:xfrm>
                  <a:off x="-614"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6" name="Line 1179"/>
                <p:cNvSpPr>
                  <a:spLocks noChangeShapeType="1"/>
                </p:cNvSpPr>
                <p:nvPr/>
              </p:nvSpPr>
              <p:spPr bwMode="auto">
                <a:xfrm>
                  <a:off x="-630"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7" name="Line 1180"/>
                <p:cNvSpPr>
                  <a:spLocks noChangeShapeType="1"/>
                </p:cNvSpPr>
                <p:nvPr/>
              </p:nvSpPr>
              <p:spPr bwMode="auto">
                <a:xfrm>
                  <a:off x="-608" y="2696"/>
                  <a:ext cx="0" cy="3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978" name="Line 1181"/>
                <p:cNvSpPr>
                  <a:spLocks noChangeShapeType="1"/>
                </p:cNvSpPr>
                <p:nvPr/>
              </p:nvSpPr>
              <p:spPr bwMode="auto">
                <a:xfrm>
                  <a:off x="-624" y="2710"/>
                  <a:ext cx="3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11" name="Line 1183"/>
              <p:cNvSpPr>
                <a:spLocks noChangeShapeType="1"/>
              </p:cNvSpPr>
              <p:nvPr/>
            </p:nvSpPr>
            <p:spPr bwMode="auto">
              <a:xfrm>
                <a:off x="-95567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2" name="Line 1184"/>
              <p:cNvSpPr>
                <a:spLocks noChangeShapeType="1"/>
              </p:cNvSpPr>
              <p:nvPr/>
            </p:nvSpPr>
            <p:spPr bwMode="auto">
              <a:xfrm>
                <a:off x="-9810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3" name="Line 1185"/>
              <p:cNvSpPr>
                <a:spLocks noChangeShapeType="1"/>
              </p:cNvSpPr>
              <p:nvPr/>
            </p:nvSpPr>
            <p:spPr bwMode="auto">
              <a:xfrm>
                <a:off x="-94932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4" name="Line 1186"/>
              <p:cNvSpPr>
                <a:spLocks noChangeShapeType="1"/>
              </p:cNvSpPr>
              <p:nvPr/>
            </p:nvSpPr>
            <p:spPr bwMode="auto">
              <a:xfrm>
                <a:off x="-9715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5" name="Line 1187"/>
              <p:cNvSpPr>
                <a:spLocks noChangeShapeType="1"/>
              </p:cNvSpPr>
              <p:nvPr/>
            </p:nvSpPr>
            <p:spPr bwMode="auto">
              <a:xfrm>
                <a:off x="-93980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6" name="Line 1188"/>
              <p:cNvSpPr>
                <a:spLocks noChangeShapeType="1"/>
              </p:cNvSpPr>
              <p:nvPr/>
            </p:nvSpPr>
            <p:spPr bwMode="auto">
              <a:xfrm>
                <a:off x="-96202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7" name="Line 1189"/>
              <p:cNvSpPr>
                <a:spLocks noChangeShapeType="1"/>
              </p:cNvSpPr>
              <p:nvPr/>
            </p:nvSpPr>
            <p:spPr bwMode="auto">
              <a:xfrm>
                <a:off x="-82867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8" name="Line 1190"/>
              <p:cNvSpPr>
                <a:spLocks noChangeShapeType="1"/>
              </p:cNvSpPr>
              <p:nvPr/>
            </p:nvSpPr>
            <p:spPr bwMode="auto">
              <a:xfrm>
                <a:off x="-85407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9" name="Line 1191"/>
              <p:cNvSpPr>
                <a:spLocks noChangeShapeType="1"/>
              </p:cNvSpPr>
              <p:nvPr/>
            </p:nvSpPr>
            <p:spPr bwMode="auto">
              <a:xfrm>
                <a:off x="-82232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0" name="Line 1192"/>
              <p:cNvSpPr>
                <a:spLocks noChangeShapeType="1"/>
              </p:cNvSpPr>
              <p:nvPr/>
            </p:nvSpPr>
            <p:spPr bwMode="auto">
              <a:xfrm>
                <a:off x="-844550"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1" name="Line 1193"/>
              <p:cNvSpPr>
                <a:spLocks noChangeShapeType="1"/>
              </p:cNvSpPr>
              <p:nvPr/>
            </p:nvSpPr>
            <p:spPr bwMode="auto">
              <a:xfrm>
                <a:off x="-812800"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solidFill>
                    <a:srgbClr val="4D4D4D"/>
                  </a:solidFill>
                </a:endParaRPr>
              </a:p>
            </p:txBody>
          </p:sp>
          <p:sp>
            <p:nvSpPr>
              <p:cNvPr id="622" name="Line 1194"/>
              <p:cNvSpPr>
                <a:spLocks noChangeShapeType="1"/>
              </p:cNvSpPr>
              <p:nvPr/>
            </p:nvSpPr>
            <p:spPr bwMode="auto">
              <a:xfrm>
                <a:off x="-83502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3" name="Line 1195"/>
              <p:cNvSpPr>
                <a:spLocks noChangeShapeType="1"/>
              </p:cNvSpPr>
              <p:nvPr/>
            </p:nvSpPr>
            <p:spPr bwMode="auto">
              <a:xfrm>
                <a:off x="-80327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4" name="Line 1196"/>
              <p:cNvSpPr>
                <a:spLocks noChangeShapeType="1"/>
              </p:cNvSpPr>
              <p:nvPr/>
            </p:nvSpPr>
            <p:spPr bwMode="auto">
              <a:xfrm>
                <a:off x="-825500"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5" name="Line 1197"/>
              <p:cNvSpPr>
                <a:spLocks noChangeShapeType="1"/>
              </p:cNvSpPr>
              <p:nvPr/>
            </p:nvSpPr>
            <p:spPr bwMode="auto">
              <a:xfrm>
                <a:off x="-793750"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6" name="Line 1198"/>
              <p:cNvSpPr>
                <a:spLocks noChangeShapeType="1"/>
              </p:cNvSpPr>
              <p:nvPr/>
            </p:nvSpPr>
            <p:spPr bwMode="auto">
              <a:xfrm>
                <a:off x="-81597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7" name="Line 1199"/>
              <p:cNvSpPr>
                <a:spLocks noChangeShapeType="1"/>
              </p:cNvSpPr>
              <p:nvPr/>
            </p:nvSpPr>
            <p:spPr bwMode="auto">
              <a:xfrm>
                <a:off x="-78422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8" name="Line 1200"/>
              <p:cNvSpPr>
                <a:spLocks noChangeShapeType="1"/>
              </p:cNvSpPr>
              <p:nvPr/>
            </p:nvSpPr>
            <p:spPr bwMode="auto">
              <a:xfrm>
                <a:off x="-806450"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9" name="Line 1201"/>
              <p:cNvSpPr>
                <a:spLocks noChangeShapeType="1"/>
              </p:cNvSpPr>
              <p:nvPr/>
            </p:nvSpPr>
            <p:spPr bwMode="auto">
              <a:xfrm>
                <a:off x="-720725" y="4346575"/>
                <a:ext cx="0" cy="5080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0" name="Line 1202"/>
              <p:cNvSpPr>
                <a:spLocks noChangeShapeType="1"/>
              </p:cNvSpPr>
              <p:nvPr/>
            </p:nvSpPr>
            <p:spPr bwMode="auto">
              <a:xfrm>
                <a:off x="-746125" y="43719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1" name="Line 1203"/>
              <p:cNvSpPr>
                <a:spLocks noChangeShapeType="1"/>
              </p:cNvSpPr>
              <p:nvPr/>
            </p:nvSpPr>
            <p:spPr bwMode="auto">
              <a:xfrm>
                <a:off x="-9207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2" name="Line 1204"/>
              <p:cNvSpPr>
                <a:spLocks noChangeShapeType="1"/>
              </p:cNvSpPr>
              <p:nvPr/>
            </p:nvSpPr>
            <p:spPr bwMode="auto">
              <a:xfrm>
                <a:off x="-9461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3" name="Line 1205"/>
              <p:cNvSpPr>
                <a:spLocks noChangeShapeType="1"/>
              </p:cNvSpPr>
              <p:nvPr/>
            </p:nvSpPr>
            <p:spPr bwMode="auto">
              <a:xfrm>
                <a:off x="-91122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4" name="Line 1206"/>
              <p:cNvSpPr>
                <a:spLocks noChangeShapeType="1"/>
              </p:cNvSpPr>
              <p:nvPr/>
            </p:nvSpPr>
            <p:spPr bwMode="auto">
              <a:xfrm>
                <a:off x="-93662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5" name="Line 1207"/>
              <p:cNvSpPr>
                <a:spLocks noChangeShapeType="1"/>
              </p:cNvSpPr>
              <p:nvPr/>
            </p:nvSpPr>
            <p:spPr bwMode="auto">
              <a:xfrm>
                <a:off x="-90170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6" name="Line 1208"/>
              <p:cNvSpPr>
                <a:spLocks noChangeShapeType="1"/>
              </p:cNvSpPr>
              <p:nvPr/>
            </p:nvSpPr>
            <p:spPr bwMode="auto">
              <a:xfrm>
                <a:off x="-92710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7" name="Line 1209"/>
              <p:cNvSpPr>
                <a:spLocks noChangeShapeType="1"/>
              </p:cNvSpPr>
              <p:nvPr/>
            </p:nvSpPr>
            <p:spPr bwMode="auto">
              <a:xfrm>
                <a:off x="-89217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8" name="Line 1210"/>
              <p:cNvSpPr>
                <a:spLocks noChangeShapeType="1"/>
              </p:cNvSpPr>
              <p:nvPr/>
            </p:nvSpPr>
            <p:spPr bwMode="auto">
              <a:xfrm>
                <a:off x="-9175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9" name="Line 1211"/>
              <p:cNvSpPr>
                <a:spLocks noChangeShapeType="1"/>
              </p:cNvSpPr>
              <p:nvPr/>
            </p:nvSpPr>
            <p:spPr bwMode="auto">
              <a:xfrm>
                <a:off x="-8826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0" name="Line 1212"/>
              <p:cNvSpPr>
                <a:spLocks noChangeShapeType="1"/>
              </p:cNvSpPr>
              <p:nvPr/>
            </p:nvSpPr>
            <p:spPr bwMode="auto">
              <a:xfrm>
                <a:off x="-9080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1" name="Line 1213"/>
              <p:cNvSpPr>
                <a:spLocks noChangeShapeType="1"/>
              </p:cNvSpPr>
              <p:nvPr/>
            </p:nvSpPr>
            <p:spPr bwMode="auto">
              <a:xfrm>
                <a:off x="-87630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2" name="Line 1214"/>
              <p:cNvSpPr>
                <a:spLocks noChangeShapeType="1"/>
              </p:cNvSpPr>
              <p:nvPr/>
            </p:nvSpPr>
            <p:spPr bwMode="auto">
              <a:xfrm>
                <a:off x="-89852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3" name="Line 1215"/>
              <p:cNvSpPr>
                <a:spLocks noChangeShapeType="1"/>
              </p:cNvSpPr>
              <p:nvPr/>
            </p:nvSpPr>
            <p:spPr bwMode="auto">
              <a:xfrm>
                <a:off x="-8572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4" name="Line 1216"/>
              <p:cNvSpPr>
                <a:spLocks noChangeShapeType="1"/>
              </p:cNvSpPr>
              <p:nvPr/>
            </p:nvSpPr>
            <p:spPr bwMode="auto">
              <a:xfrm>
                <a:off x="-8794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5" name="Line 1217"/>
              <p:cNvSpPr>
                <a:spLocks noChangeShapeType="1"/>
              </p:cNvSpPr>
              <p:nvPr/>
            </p:nvSpPr>
            <p:spPr bwMode="auto">
              <a:xfrm>
                <a:off x="-857250" y="43497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6" name="Line 1218"/>
              <p:cNvSpPr>
                <a:spLocks noChangeShapeType="1"/>
              </p:cNvSpPr>
              <p:nvPr/>
            </p:nvSpPr>
            <p:spPr bwMode="auto">
              <a:xfrm>
                <a:off x="-879475" y="4375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7" name="Line 1219"/>
              <p:cNvSpPr>
                <a:spLocks noChangeShapeType="1"/>
              </p:cNvSpPr>
              <p:nvPr/>
            </p:nvSpPr>
            <p:spPr bwMode="auto">
              <a:xfrm>
                <a:off x="-850900" y="43497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8" name="Line 1220"/>
              <p:cNvSpPr>
                <a:spLocks noChangeShapeType="1"/>
              </p:cNvSpPr>
              <p:nvPr/>
            </p:nvSpPr>
            <p:spPr bwMode="auto">
              <a:xfrm>
                <a:off x="-876300" y="437515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9" name="Line 1221"/>
              <p:cNvSpPr>
                <a:spLocks noChangeShapeType="1"/>
              </p:cNvSpPr>
              <p:nvPr/>
            </p:nvSpPr>
            <p:spPr bwMode="auto">
              <a:xfrm>
                <a:off x="-1019175"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0" name="Line 1222"/>
              <p:cNvSpPr>
                <a:spLocks noChangeShapeType="1"/>
              </p:cNvSpPr>
              <p:nvPr/>
            </p:nvSpPr>
            <p:spPr bwMode="auto">
              <a:xfrm>
                <a:off x="-1044575"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1" name="Line 1223"/>
              <p:cNvSpPr>
                <a:spLocks noChangeShapeType="1"/>
              </p:cNvSpPr>
              <p:nvPr/>
            </p:nvSpPr>
            <p:spPr bwMode="auto">
              <a:xfrm>
                <a:off x="-1009650" y="4279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2" name="Line 1224"/>
              <p:cNvSpPr>
                <a:spLocks noChangeShapeType="1"/>
              </p:cNvSpPr>
              <p:nvPr/>
            </p:nvSpPr>
            <p:spPr bwMode="auto">
              <a:xfrm>
                <a:off x="-1035050" y="43021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3" name="Line 1225"/>
              <p:cNvSpPr>
                <a:spLocks noChangeShapeType="1"/>
              </p:cNvSpPr>
              <p:nvPr/>
            </p:nvSpPr>
            <p:spPr bwMode="auto">
              <a:xfrm>
                <a:off x="-125412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4" name="Line 1226"/>
              <p:cNvSpPr>
                <a:spLocks noChangeShapeType="1"/>
              </p:cNvSpPr>
              <p:nvPr/>
            </p:nvSpPr>
            <p:spPr bwMode="auto">
              <a:xfrm>
                <a:off x="-127635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5" name="Line 1227"/>
              <p:cNvSpPr>
                <a:spLocks noChangeShapeType="1"/>
              </p:cNvSpPr>
              <p:nvPr/>
            </p:nvSpPr>
            <p:spPr bwMode="auto">
              <a:xfrm>
                <a:off x="-1244600"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6" name="Line 1228"/>
              <p:cNvSpPr>
                <a:spLocks noChangeShapeType="1"/>
              </p:cNvSpPr>
              <p:nvPr/>
            </p:nvSpPr>
            <p:spPr bwMode="auto">
              <a:xfrm>
                <a:off x="-127000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7" name="Line 1229"/>
              <p:cNvSpPr>
                <a:spLocks noChangeShapeType="1"/>
              </p:cNvSpPr>
              <p:nvPr/>
            </p:nvSpPr>
            <p:spPr bwMode="auto">
              <a:xfrm>
                <a:off x="-1238250"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8" name="Line 1230"/>
              <p:cNvSpPr>
                <a:spLocks noChangeShapeType="1"/>
              </p:cNvSpPr>
              <p:nvPr/>
            </p:nvSpPr>
            <p:spPr bwMode="auto">
              <a:xfrm>
                <a:off x="-1260475"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9" name="Line 1231"/>
              <p:cNvSpPr>
                <a:spLocks noChangeShapeType="1"/>
              </p:cNvSpPr>
              <p:nvPr/>
            </p:nvSpPr>
            <p:spPr bwMode="auto">
              <a:xfrm>
                <a:off x="-121602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0" name="Line 1232"/>
              <p:cNvSpPr>
                <a:spLocks noChangeShapeType="1"/>
              </p:cNvSpPr>
              <p:nvPr/>
            </p:nvSpPr>
            <p:spPr bwMode="auto">
              <a:xfrm>
                <a:off x="-1241425"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1" name="Line 1233"/>
              <p:cNvSpPr>
                <a:spLocks noChangeShapeType="1"/>
              </p:cNvSpPr>
              <p:nvPr/>
            </p:nvSpPr>
            <p:spPr bwMode="auto">
              <a:xfrm>
                <a:off x="-120967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2" name="Line 1234"/>
              <p:cNvSpPr>
                <a:spLocks noChangeShapeType="1"/>
              </p:cNvSpPr>
              <p:nvPr/>
            </p:nvSpPr>
            <p:spPr bwMode="auto">
              <a:xfrm>
                <a:off x="-123190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3" name="Line 1235"/>
              <p:cNvSpPr>
                <a:spLocks noChangeShapeType="1"/>
              </p:cNvSpPr>
              <p:nvPr/>
            </p:nvSpPr>
            <p:spPr bwMode="auto">
              <a:xfrm>
                <a:off x="-1200150"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4" name="Line 1236"/>
              <p:cNvSpPr>
                <a:spLocks noChangeShapeType="1"/>
              </p:cNvSpPr>
              <p:nvPr/>
            </p:nvSpPr>
            <p:spPr bwMode="auto">
              <a:xfrm>
                <a:off x="-122555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5" name="Line 1237"/>
              <p:cNvSpPr>
                <a:spLocks noChangeShapeType="1"/>
              </p:cNvSpPr>
              <p:nvPr/>
            </p:nvSpPr>
            <p:spPr bwMode="auto">
              <a:xfrm>
                <a:off x="-1184275" y="42608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6" name="Line 1238"/>
              <p:cNvSpPr>
                <a:spLocks noChangeShapeType="1"/>
              </p:cNvSpPr>
              <p:nvPr/>
            </p:nvSpPr>
            <p:spPr bwMode="auto">
              <a:xfrm>
                <a:off x="-1206500" y="42862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7" name="Line 1239"/>
              <p:cNvSpPr>
                <a:spLocks noChangeShapeType="1"/>
              </p:cNvSpPr>
              <p:nvPr/>
            </p:nvSpPr>
            <p:spPr bwMode="auto">
              <a:xfrm>
                <a:off x="-1346200"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8" name="Line 1240"/>
              <p:cNvSpPr>
                <a:spLocks noChangeShapeType="1"/>
              </p:cNvSpPr>
              <p:nvPr/>
            </p:nvSpPr>
            <p:spPr bwMode="auto">
              <a:xfrm>
                <a:off x="-137160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9" name="Line 1241"/>
              <p:cNvSpPr>
                <a:spLocks noChangeShapeType="1"/>
              </p:cNvSpPr>
              <p:nvPr/>
            </p:nvSpPr>
            <p:spPr bwMode="auto">
              <a:xfrm>
                <a:off x="-1317625"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0" name="Line 1242"/>
              <p:cNvSpPr>
                <a:spLocks noChangeShapeType="1"/>
              </p:cNvSpPr>
              <p:nvPr/>
            </p:nvSpPr>
            <p:spPr bwMode="auto">
              <a:xfrm>
                <a:off x="-133985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1" name="Line 1243"/>
              <p:cNvSpPr>
                <a:spLocks noChangeShapeType="1"/>
              </p:cNvSpPr>
              <p:nvPr/>
            </p:nvSpPr>
            <p:spPr bwMode="auto">
              <a:xfrm>
                <a:off x="-1311275"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2" name="Line 1244"/>
              <p:cNvSpPr>
                <a:spLocks noChangeShapeType="1"/>
              </p:cNvSpPr>
              <p:nvPr/>
            </p:nvSpPr>
            <p:spPr bwMode="auto">
              <a:xfrm>
                <a:off x="-133350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3" name="Line 1245"/>
              <p:cNvSpPr>
                <a:spLocks noChangeShapeType="1"/>
              </p:cNvSpPr>
              <p:nvPr/>
            </p:nvSpPr>
            <p:spPr bwMode="auto">
              <a:xfrm>
                <a:off x="-1292225"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4" name="Line 1246"/>
              <p:cNvSpPr>
                <a:spLocks noChangeShapeType="1"/>
              </p:cNvSpPr>
              <p:nvPr/>
            </p:nvSpPr>
            <p:spPr bwMode="auto">
              <a:xfrm>
                <a:off x="-1314450"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5" name="Line 1247"/>
              <p:cNvSpPr>
                <a:spLocks noChangeShapeType="1"/>
              </p:cNvSpPr>
              <p:nvPr/>
            </p:nvSpPr>
            <p:spPr bwMode="auto">
              <a:xfrm>
                <a:off x="-1257300" y="42418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6" name="Line 1248"/>
              <p:cNvSpPr>
                <a:spLocks noChangeShapeType="1"/>
              </p:cNvSpPr>
              <p:nvPr/>
            </p:nvSpPr>
            <p:spPr bwMode="auto">
              <a:xfrm>
                <a:off x="-1279525" y="42640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7" name="Line 1249"/>
              <p:cNvSpPr>
                <a:spLocks noChangeShapeType="1"/>
              </p:cNvSpPr>
              <p:nvPr/>
            </p:nvSpPr>
            <p:spPr bwMode="auto">
              <a:xfrm>
                <a:off x="-1628775" y="42322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8" name="Line 1250"/>
              <p:cNvSpPr>
                <a:spLocks noChangeShapeType="1"/>
              </p:cNvSpPr>
              <p:nvPr/>
            </p:nvSpPr>
            <p:spPr bwMode="auto">
              <a:xfrm>
                <a:off x="-1651000" y="42576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9" name="Line 1251"/>
              <p:cNvSpPr>
                <a:spLocks noChangeShapeType="1"/>
              </p:cNvSpPr>
              <p:nvPr/>
            </p:nvSpPr>
            <p:spPr bwMode="auto">
              <a:xfrm>
                <a:off x="-1603375" y="42322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0" name="Line 1252"/>
              <p:cNvSpPr>
                <a:spLocks noChangeShapeType="1"/>
              </p:cNvSpPr>
              <p:nvPr/>
            </p:nvSpPr>
            <p:spPr bwMode="auto">
              <a:xfrm>
                <a:off x="-1628775" y="42576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1" name="Line 1253"/>
              <p:cNvSpPr>
                <a:spLocks noChangeShapeType="1"/>
              </p:cNvSpPr>
              <p:nvPr/>
            </p:nvSpPr>
            <p:spPr bwMode="auto">
              <a:xfrm>
                <a:off x="-1558925" y="42322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2" name="Line 1254"/>
              <p:cNvSpPr>
                <a:spLocks noChangeShapeType="1"/>
              </p:cNvSpPr>
              <p:nvPr/>
            </p:nvSpPr>
            <p:spPr bwMode="auto">
              <a:xfrm>
                <a:off x="-1584325" y="4257675"/>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3" name="Line 1255"/>
              <p:cNvSpPr>
                <a:spLocks noChangeShapeType="1"/>
              </p:cNvSpPr>
              <p:nvPr/>
            </p:nvSpPr>
            <p:spPr bwMode="auto">
              <a:xfrm>
                <a:off x="-2060575"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4" name="Line 1256"/>
              <p:cNvSpPr>
                <a:spLocks noChangeShapeType="1"/>
              </p:cNvSpPr>
              <p:nvPr/>
            </p:nvSpPr>
            <p:spPr bwMode="auto">
              <a:xfrm>
                <a:off x="-208597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5" name="Line 1257"/>
              <p:cNvSpPr>
                <a:spLocks noChangeShapeType="1"/>
              </p:cNvSpPr>
              <p:nvPr/>
            </p:nvSpPr>
            <p:spPr bwMode="auto">
              <a:xfrm>
                <a:off x="-2054225"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6" name="Line 1258"/>
              <p:cNvSpPr>
                <a:spLocks noChangeShapeType="1"/>
              </p:cNvSpPr>
              <p:nvPr/>
            </p:nvSpPr>
            <p:spPr bwMode="auto">
              <a:xfrm>
                <a:off x="-207962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7" name="Line 1259"/>
              <p:cNvSpPr>
                <a:spLocks noChangeShapeType="1"/>
              </p:cNvSpPr>
              <p:nvPr/>
            </p:nvSpPr>
            <p:spPr bwMode="auto">
              <a:xfrm>
                <a:off x="-2047875"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8" name="Line 1260"/>
              <p:cNvSpPr>
                <a:spLocks noChangeShapeType="1"/>
              </p:cNvSpPr>
              <p:nvPr/>
            </p:nvSpPr>
            <p:spPr bwMode="auto">
              <a:xfrm>
                <a:off x="-207327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9" name="Line 1261"/>
              <p:cNvSpPr>
                <a:spLocks noChangeShapeType="1"/>
              </p:cNvSpPr>
              <p:nvPr/>
            </p:nvSpPr>
            <p:spPr bwMode="auto">
              <a:xfrm>
                <a:off x="-2044700"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0" name="Line 1262"/>
              <p:cNvSpPr>
                <a:spLocks noChangeShapeType="1"/>
              </p:cNvSpPr>
              <p:nvPr/>
            </p:nvSpPr>
            <p:spPr bwMode="auto">
              <a:xfrm>
                <a:off x="-206692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1" name="Line 1263"/>
              <p:cNvSpPr>
                <a:spLocks noChangeShapeType="1"/>
              </p:cNvSpPr>
              <p:nvPr/>
            </p:nvSpPr>
            <p:spPr bwMode="auto">
              <a:xfrm>
                <a:off x="-2038350" y="41878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2" name="Line 1264"/>
              <p:cNvSpPr>
                <a:spLocks noChangeShapeType="1"/>
              </p:cNvSpPr>
              <p:nvPr/>
            </p:nvSpPr>
            <p:spPr bwMode="auto">
              <a:xfrm>
                <a:off x="-2060575" y="421322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3" name="Line 1265"/>
              <p:cNvSpPr>
                <a:spLocks noChangeShapeType="1"/>
              </p:cNvSpPr>
              <p:nvPr/>
            </p:nvSpPr>
            <p:spPr bwMode="auto">
              <a:xfrm>
                <a:off x="-20351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4" name="Line 1266"/>
              <p:cNvSpPr>
                <a:spLocks noChangeShapeType="1"/>
              </p:cNvSpPr>
              <p:nvPr/>
            </p:nvSpPr>
            <p:spPr bwMode="auto">
              <a:xfrm>
                <a:off x="-20605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5" name="Line 1267"/>
              <p:cNvSpPr>
                <a:spLocks noChangeShapeType="1"/>
              </p:cNvSpPr>
              <p:nvPr/>
            </p:nvSpPr>
            <p:spPr bwMode="auto">
              <a:xfrm>
                <a:off x="-20288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6" name="Line 1268"/>
              <p:cNvSpPr>
                <a:spLocks noChangeShapeType="1"/>
              </p:cNvSpPr>
              <p:nvPr/>
            </p:nvSpPr>
            <p:spPr bwMode="auto">
              <a:xfrm>
                <a:off x="-20542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7" name="Line 1269"/>
              <p:cNvSpPr>
                <a:spLocks noChangeShapeType="1"/>
              </p:cNvSpPr>
              <p:nvPr/>
            </p:nvSpPr>
            <p:spPr bwMode="auto">
              <a:xfrm>
                <a:off x="-20224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8" name="Line 1270"/>
              <p:cNvSpPr>
                <a:spLocks noChangeShapeType="1"/>
              </p:cNvSpPr>
              <p:nvPr/>
            </p:nvSpPr>
            <p:spPr bwMode="auto">
              <a:xfrm>
                <a:off x="-20478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9" name="Line 1271"/>
              <p:cNvSpPr>
                <a:spLocks noChangeShapeType="1"/>
              </p:cNvSpPr>
              <p:nvPr/>
            </p:nvSpPr>
            <p:spPr bwMode="auto">
              <a:xfrm>
                <a:off x="-20161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0" name="Line 1272"/>
              <p:cNvSpPr>
                <a:spLocks noChangeShapeType="1"/>
              </p:cNvSpPr>
              <p:nvPr/>
            </p:nvSpPr>
            <p:spPr bwMode="auto">
              <a:xfrm>
                <a:off x="-20415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1" name="Line 1273"/>
              <p:cNvSpPr>
                <a:spLocks noChangeShapeType="1"/>
              </p:cNvSpPr>
              <p:nvPr/>
            </p:nvSpPr>
            <p:spPr bwMode="auto">
              <a:xfrm>
                <a:off x="-201295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2" name="Line 1274"/>
              <p:cNvSpPr>
                <a:spLocks noChangeShapeType="1"/>
              </p:cNvSpPr>
              <p:nvPr/>
            </p:nvSpPr>
            <p:spPr bwMode="auto">
              <a:xfrm>
                <a:off x="-20351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3" name="Line 1275"/>
              <p:cNvSpPr>
                <a:spLocks noChangeShapeType="1"/>
              </p:cNvSpPr>
              <p:nvPr/>
            </p:nvSpPr>
            <p:spPr bwMode="auto">
              <a:xfrm>
                <a:off x="-20034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4" name="Line 1276"/>
              <p:cNvSpPr>
                <a:spLocks noChangeShapeType="1"/>
              </p:cNvSpPr>
              <p:nvPr/>
            </p:nvSpPr>
            <p:spPr bwMode="auto">
              <a:xfrm>
                <a:off x="-2025650"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5" name="Line 1277"/>
              <p:cNvSpPr>
                <a:spLocks noChangeShapeType="1"/>
              </p:cNvSpPr>
              <p:nvPr/>
            </p:nvSpPr>
            <p:spPr bwMode="auto">
              <a:xfrm>
                <a:off x="-19970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6" name="Line 1278"/>
              <p:cNvSpPr>
                <a:spLocks noChangeShapeType="1"/>
              </p:cNvSpPr>
              <p:nvPr/>
            </p:nvSpPr>
            <p:spPr bwMode="auto">
              <a:xfrm>
                <a:off x="-2019300"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7" name="Line 1279"/>
              <p:cNvSpPr>
                <a:spLocks noChangeShapeType="1"/>
              </p:cNvSpPr>
              <p:nvPr/>
            </p:nvSpPr>
            <p:spPr bwMode="auto">
              <a:xfrm>
                <a:off x="-19907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8" name="Line 1280"/>
              <p:cNvSpPr>
                <a:spLocks noChangeShapeType="1"/>
              </p:cNvSpPr>
              <p:nvPr/>
            </p:nvSpPr>
            <p:spPr bwMode="auto">
              <a:xfrm>
                <a:off x="-2012950"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9" name="Line 1281"/>
              <p:cNvSpPr>
                <a:spLocks noChangeShapeType="1"/>
              </p:cNvSpPr>
              <p:nvPr/>
            </p:nvSpPr>
            <p:spPr bwMode="auto">
              <a:xfrm>
                <a:off x="-197485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0" name="Line 1282"/>
              <p:cNvSpPr>
                <a:spLocks noChangeShapeType="1"/>
              </p:cNvSpPr>
              <p:nvPr/>
            </p:nvSpPr>
            <p:spPr bwMode="auto">
              <a:xfrm>
                <a:off x="-19970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1" name="Line 1283"/>
              <p:cNvSpPr>
                <a:spLocks noChangeShapeType="1"/>
              </p:cNvSpPr>
              <p:nvPr/>
            </p:nvSpPr>
            <p:spPr bwMode="auto">
              <a:xfrm>
                <a:off x="-196850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2" name="Line 1284"/>
              <p:cNvSpPr>
                <a:spLocks noChangeShapeType="1"/>
              </p:cNvSpPr>
              <p:nvPr/>
            </p:nvSpPr>
            <p:spPr bwMode="auto">
              <a:xfrm>
                <a:off x="-19907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3" name="Line 1285"/>
              <p:cNvSpPr>
                <a:spLocks noChangeShapeType="1"/>
              </p:cNvSpPr>
              <p:nvPr/>
            </p:nvSpPr>
            <p:spPr bwMode="auto">
              <a:xfrm>
                <a:off x="-196215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4" name="Line 1286"/>
              <p:cNvSpPr>
                <a:spLocks noChangeShapeType="1"/>
              </p:cNvSpPr>
              <p:nvPr/>
            </p:nvSpPr>
            <p:spPr bwMode="auto">
              <a:xfrm>
                <a:off x="-1987550" y="4219575"/>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5" name="Line 1287"/>
              <p:cNvSpPr>
                <a:spLocks noChangeShapeType="1"/>
              </p:cNvSpPr>
              <p:nvPr/>
            </p:nvSpPr>
            <p:spPr bwMode="auto">
              <a:xfrm>
                <a:off x="-19462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6" name="Line 1288"/>
              <p:cNvSpPr>
                <a:spLocks noChangeShapeType="1"/>
              </p:cNvSpPr>
              <p:nvPr/>
            </p:nvSpPr>
            <p:spPr bwMode="auto">
              <a:xfrm>
                <a:off x="-19716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7" name="Line 1289"/>
              <p:cNvSpPr>
                <a:spLocks noChangeShapeType="1"/>
              </p:cNvSpPr>
              <p:nvPr/>
            </p:nvSpPr>
            <p:spPr bwMode="auto">
              <a:xfrm>
                <a:off x="-193992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8" name="Line 1290"/>
              <p:cNvSpPr>
                <a:spLocks noChangeShapeType="1"/>
              </p:cNvSpPr>
              <p:nvPr/>
            </p:nvSpPr>
            <p:spPr bwMode="auto">
              <a:xfrm>
                <a:off x="-19653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9" name="Line 1291"/>
              <p:cNvSpPr>
                <a:spLocks noChangeShapeType="1"/>
              </p:cNvSpPr>
              <p:nvPr/>
            </p:nvSpPr>
            <p:spPr bwMode="auto">
              <a:xfrm>
                <a:off x="-1933575"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0" name="Line 1292"/>
              <p:cNvSpPr>
                <a:spLocks noChangeShapeType="1"/>
              </p:cNvSpPr>
              <p:nvPr/>
            </p:nvSpPr>
            <p:spPr bwMode="auto">
              <a:xfrm>
                <a:off x="-195897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1" name="Line 1293"/>
              <p:cNvSpPr>
                <a:spLocks noChangeShapeType="1"/>
              </p:cNvSpPr>
              <p:nvPr/>
            </p:nvSpPr>
            <p:spPr bwMode="auto">
              <a:xfrm>
                <a:off x="-1917700" y="41973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2" name="Line 1294"/>
              <p:cNvSpPr>
                <a:spLocks noChangeShapeType="1"/>
              </p:cNvSpPr>
              <p:nvPr/>
            </p:nvSpPr>
            <p:spPr bwMode="auto">
              <a:xfrm>
                <a:off x="-1939925" y="42195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3" name="Line 1295"/>
              <p:cNvSpPr>
                <a:spLocks noChangeShapeType="1"/>
              </p:cNvSpPr>
              <p:nvPr/>
            </p:nvSpPr>
            <p:spPr bwMode="auto">
              <a:xfrm>
                <a:off x="-2568575" y="40894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4" name="Line 1296"/>
              <p:cNvSpPr>
                <a:spLocks noChangeShapeType="1"/>
              </p:cNvSpPr>
              <p:nvPr/>
            </p:nvSpPr>
            <p:spPr bwMode="auto">
              <a:xfrm>
                <a:off x="-2593975" y="41148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5" name="Line 1297"/>
              <p:cNvSpPr>
                <a:spLocks noChangeShapeType="1"/>
              </p:cNvSpPr>
              <p:nvPr/>
            </p:nvSpPr>
            <p:spPr bwMode="auto">
              <a:xfrm>
                <a:off x="-2562225" y="40894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6" name="Line 1298"/>
              <p:cNvSpPr>
                <a:spLocks noChangeShapeType="1"/>
              </p:cNvSpPr>
              <p:nvPr/>
            </p:nvSpPr>
            <p:spPr bwMode="auto">
              <a:xfrm>
                <a:off x="-2584450" y="41148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7" name="Line 1299"/>
              <p:cNvSpPr>
                <a:spLocks noChangeShapeType="1"/>
              </p:cNvSpPr>
              <p:nvPr/>
            </p:nvSpPr>
            <p:spPr bwMode="auto">
              <a:xfrm>
                <a:off x="-2549525"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8" name="Line 1300"/>
              <p:cNvSpPr>
                <a:spLocks noChangeShapeType="1"/>
              </p:cNvSpPr>
              <p:nvPr/>
            </p:nvSpPr>
            <p:spPr bwMode="auto">
              <a:xfrm>
                <a:off x="-2574925"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9" name="Line 1301"/>
              <p:cNvSpPr>
                <a:spLocks noChangeShapeType="1"/>
              </p:cNvSpPr>
              <p:nvPr/>
            </p:nvSpPr>
            <p:spPr bwMode="auto">
              <a:xfrm>
                <a:off x="-2543175"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0" name="Line 1302"/>
              <p:cNvSpPr>
                <a:spLocks noChangeShapeType="1"/>
              </p:cNvSpPr>
              <p:nvPr/>
            </p:nvSpPr>
            <p:spPr bwMode="auto">
              <a:xfrm>
                <a:off x="-2565400"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1" name="Line 1303"/>
              <p:cNvSpPr>
                <a:spLocks noChangeShapeType="1"/>
              </p:cNvSpPr>
              <p:nvPr/>
            </p:nvSpPr>
            <p:spPr bwMode="auto">
              <a:xfrm>
                <a:off x="-2533650"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2" name="Line 1304"/>
              <p:cNvSpPr>
                <a:spLocks noChangeShapeType="1"/>
              </p:cNvSpPr>
              <p:nvPr/>
            </p:nvSpPr>
            <p:spPr bwMode="auto">
              <a:xfrm>
                <a:off x="-2559050"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3" name="Line 1305"/>
              <p:cNvSpPr>
                <a:spLocks noChangeShapeType="1"/>
              </p:cNvSpPr>
              <p:nvPr/>
            </p:nvSpPr>
            <p:spPr bwMode="auto">
              <a:xfrm>
                <a:off x="-2517775"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4" name="Line 1306"/>
              <p:cNvSpPr>
                <a:spLocks noChangeShapeType="1"/>
              </p:cNvSpPr>
              <p:nvPr/>
            </p:nvSpPr>
            <p:spPr bwMode="auto">
              <a:xfrm>
                <a:off x="-2540000" y="41211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5" name="Line 1307"/>
              <p:cNvSpPr>
                <a:spLocks noChangeShapeType="1"/>
              </p:cNvSpPr>
              <p:nvPr/>
            </p:nvSpPr>
            <p:spPr bwMode="auto">
              <a:xfrm>
                <a:off x="-2508250" y="409892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6" name="Line 1308"/>
              <p:cNvSpPr>
                <a:spLocks noChangeShapeType="1"/>
              </p:cNvSpPr>
              <p:nvPr/>
            </p:nvSpPr>
            <p:spPr bwMode="auto">
              <a:xfrm>
                <a:off x="-2533650" y="412115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7" name="Line 1309"/>
              <p:cNvSpPr>
                <a:spLocks noChangeShapeType="1"/>
              </p:cNvSpPr>
              <p:nvPr/>
            </p:nvSpPr>
            <p:spPr bwMode="auto">
              <a:xfrm>
                <a:off x="-2498725"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8" name="Line 1310"/>
              <p:cNvSpPr>
                <a:spLocks noChangeShapeType="1"/>
              </p:cNvSpPr>
              <p:nvPr/>
            </p:nvSpPr>
            <p:spPr bwMode="auto">
              <a:xfrm>
                <a:off x="-2520950"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9" name="Line 1311"/>
              <p:cNvSpPr>
                <a:spLocks noChangeShapeType="1"/>
              </p:cNvSpPr>
              <p:nvPr/>
            </p:nvSpPr>
            <p:spPr bwMode="auto">
              <a:xfrm>
                <a:off x="-2489200"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0" name="Line 1312"/>
              <p:cNvSpPr>
                <a:spLocks noChangeShapeType="1"/>
              </p:cNvSpPr>
              <p:nvPr/>
            </p:nvSpPr>
            <p:spPr bwMode="auto">
              <a:xfrm>
                <a:off x="-2514600"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1" name="Line 1313"/>
              <p:cNvSpPr>
                <a:spLocks noChangeShapeType="1"/>
              </p:cNvSpPr>
              <p:nvPr/>
            </p:nvSpPr>
            <p:spPr bwMode="auto">
              <a:xfrm>
                <a:off x="-2482850"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2" name="Line 1314"/>
              <p:cNvSpPr>
                <a:spLocks noChangeShapeType="1"/>
              </p:cNvSpPr>
              <p:nvPr/>
            </p:nvSpPr>
            <p:spPr bwMode="auto">
              <a:xfrm>
                <a:off x="-2505075"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3" name="Line 1315"/>
              <p:cNvSpPr>
                <a:spLocks noChangeShapeType="1"/>
              </p:cNvSpPr>
              <p:nvPr/>
            </p:nvSpPr>
            <p:spPr bwMode="auto">
              <a:xfrm>
                <a:off x="-2473325"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4" name="Line 1316"/>
              <p:cNvSpPr>
                <a:spLocks noChangeShapeType="1"/>
              </p:cNvSpPr>
              <p:nvPr/>
            </p:nvSpPr>
            <p:spPr bwMode="auto">
              <a:xfrm>
                <a:off x="-2498725"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5" name="Line 1317"/>
              <p:cNvSpPr>
                <a:spLocks noChangeShapeType="1"/>
              </p:cNvSpPr>
              <p:nvPr/>
            </p:nvSpPr>
            <p:spPr bwMode="auto">
              <a:xfrm>
                <a:off x="-2466975" y="41084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6" name="Line 1318"/>
              <p:cNvSpPr>
                <a:spLocks noChangeShapeType="1"/>
              </p:cNvSpPr>
              <p:nvPr/>
            </p:nvSpPr>
            <p:spPr bwMode="auto">
              <a:xfrm>
                <a:off x="-2489200" y="413385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7" name="Line 1319"/>
              <p:cNvSpPr>
                <a:spLocks noChangeShapeType="1"/>
              </p:cNvSpPr>
              <p:nvPr/>
            </p:nvSpPr>
            <p:spPr bwMode="auto">
              <a:xfrm>
                <a:off x="-2457450" y="412115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8" name="Line 1320"/>
              <p:cNvSpPr>
                <a:spLocks noChangeShapeType="1"/>
              </p:cNvSpPr>
              <p:nvPr/>
            </p:nvSpPr>
            <p:spPr bwMode="auto">
              <a:xfrm>
                <a:off x="-2482850" y="41433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9" name="Line 1321"/>
              <p:cNvSpPr>
                <a:spLocks noChangeShapeType="1"/>
              </p:cNvSpPr>
              <p:nvPr/>
            </p:nvSpPr>
            <p:spPr bwMode="auto">
              <a:xfrm>
                <a:off x="-2447925"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0" name="Line 1322"/>
              <p:cNvSpPr>
                <a:spLocks noChangeShapeType="1"/>
              </p:cNvSpPr>
              <p:nvPr/>
            </p:nvSpPr>
            <p:spPr bwMode="auto">
              <a:xfrm>
                <a:off x="-2470150"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1" name="Line 1323"/>
              <p:cNvSpPr>
                <a:spLocks noChangeShapeType="1"/>
              </p:cNvSpPr>
              <p:nvPr/>
            </p:nvSpPr>
            <p:spPr bwMode="auto">
              <a:xfrm>
                <a:off x="-2438400"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2" name="Line 1324"/>
              <p:cNvSpPr>
                <a:spLocks noChangeShapeType="1"/>
              </p:cNvSpPr>
              <p:nvPr/>
            </p:nvSpPr>
            <p:spPr bwMode="auto">
              <a:xfrm>
                <a:off x="-2460625"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3" name="Line 1325"/>
              <p:cNvSpPr>
                <a:spLocks noChangeShapeType="1"/>
              </p:cNvSpPr>
              <p:nvPr/>
            </p:nvSpPr>
            <p:spPr bwMode="auto">
              <a:xfrm>
                <a:off x="-2428875"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4" name="Line 1326"/>
              <p:cNvSpPr>
                <a:spLocks noChangeShapeType="1"/>
              </p:cNvSpPr>
              <p:nvPr/>
            </p:nvSpPr>
            <p:spPr bwMode="auto">
              <a:xfrm>
                <a:off x="-2451100"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5" name="Line 1327"/>
              <p:cNvSpPr>
                <a:spLocks noChangeShapeType="1"/>
              </p:cNvSpPr>
              <p:nvPr/>
            </p:nvSpPr>
            <p:spPr bwMode="auto">
              <a:xfrm>
                <a:off x="-2419350" y="41306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6" name="Line 1328"/>
              <p:cNvSpPr>
                <a:spLocks noChangeShapeType="1"/>
              </p:cNvSpPr>
              <p:nvPr/>
            </p:nvSpPr>
            <p:spPr bwMode="auto">
              <a:xfrm>
                <a:off x="-2441575" y="4156075"/>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7" name="Line 1329"/>
              <p:cNvSpPr>
                <a:spLocks noChangeShapeType="1"/>
              </p:cNvSpPr>
              <p:nvPr/>
            </p:nvSpPr>
            <p:spPr bwMode="auto">
              <a:xfrm>
                <a:off x="-2403475"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8" name="Line 1330"/>
              <p:cNvSpPr>
                <a:spLocks noChangeShapeType="1"/>
              </p:cNvSpPr>
              <p:nvPr/>
            </p:nvSpPr>
            <p:spPr bwMode="auto">
              <a:xfrm>
                <a:off x="-2428875" y="416560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9" name="Line 1331"/>
              <p:cNvSpPr>
                <a:spLocks noChangeShapeType="1"/>
              </p:cNvSpPr>
              <p:nvPr/>
            </p:nvSpPr>
            <p:spPr bwMode="auto">
              <a:xfrm>
                <a:off x="-2393950"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0" name="Line 1332"/>
              <p:cNvSpPr>
                <a:spLocks noChangeShapeType="1"/>
              </p:cNvSpPr>
              <p:nvPr/>
            </p:nvSpPr>
            <p:spPr bwMode="auto">
              <a:xfrm>
                <a:off x="-2419350" y="416560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1" name="Line 1333"/>
              <p:cNvSpPr>
                <a:spLocks noChangeShapeType="1"/>
              </p:cNvSpPr>
              <p:nvPr/>
            </p:nvSpPr>
            <p:spPr bwMode="auto">
              <a:xfrm>
                <a:off x="-2384425"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2" name="Line 1334"/>
              <p:cNvSpPr>
                <a:spLocks noChangeShapeType="1"/>
              </p:cNvSpPr>
              <p:nvPr/>
            </p:nvSpPr>
            <p:spPr bwMode="auto">
              <a:xfrm>
                <a:off x="-2409825" y="4165600"/>
                <a:ext cx="50800"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3" name="Line 1335"/>
              <p:cNvSpPr>
                <a:spLocks noChangeShapeType="1"/>
              </p:cNvSpPr>
              <p:nvPr/>
            </p:nvSpPr>
            <p:spPr bwMode="auto">
              <a:xfrm>
                <a:off x="-2374900" y="4143375"/>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4" name="Line 1336"/>
              <p:cNvSpPr>
                <a:spLocks noChangeShapeType="1"/>
              </p:cNvSpPr>
              <p:nvPr/>
            </p:nvSpPr>
            <p:spPr bwMode="auto">
              <a:xfrm>
                <a:off x="-2397125" y="41656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5" name="Line 1337"/>
              <p:cNvSpPr>
                <a:spLocks noChangeShapeType="1"/>
              </p:cNvSpPr>
              <p:nvPr/>
            </p:nvSpPr>
            <p:spPr bwMode="auto">
              <a:xfrm>
                <a:off x="-2362200"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6" name="Line 1338"/>
              <p:cNvSpPr>
                <a:spLocks noChangeShapeType="1"/>
              </p:cNvSpPr>
              <p:nvPr/>
            </p:nvSpPr>
            <p:spPr bwMode="auto">
              <a:xfrm>
                <a:off x="-238760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7" name="Line 1339"/>
              <p:cNvSpPr>
                <a:spLocks noChangeShapeType="1"/>
              </p:cNvSpPr>
              <p:nvPr/>
            </p:nvSpPr>
            <p:spPr bwMode="auto">
              <a:xfrm>
                <a:off x="-235267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8" name="Line 1340"/>
              <p:cNvSpPr>
                <a:spLocks noChangeShapeType="1"/>
              </p:cNvSpPr>
              <p:nvPr/>
            </p:nvSpPr>
            <p:spPr bwMode="auto">
              <a:xfrm>
                <a:off x="-237490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9" name="Line 1341"/>
              <p:cNvSpPr>
                <a:spLocks noChangeShapeType="1"/>
              </p:cNvSpPr>
              <p:nvPr/>
            </p:nvSpPr>
            <p:spPr bwMode="auto">
              <a:xfrm>
                <a:off x="-233997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0" name="Line 1342"/>
              <p:cNvSpPr>
                <a:spLocks noChangeShapeType="1"/>
              </p:cNvSpPr>
              <p:nvPr/>
            </p:nvSpPr>
            <p:spPr bwMode="auto">
              <a:xfrm>
                <a:off x="-2365375"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1" name="Line 1343"/>
              <p:cNvSpPr>
                <a:spLocks noChangeShapeType="1"/>
              </p:cNvSpPr>
              <p:nvPr/>
            </p:nvSpPr>
            <p:spPr bwMode="auto">
              <a:xfrm>
                <a:off x="-2330450"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2" name="Line 1344"/>
              <p:cNvSpPr>
                <a:spLocks noChangeShapeType="1"/>
              </p:cNvSpPr>
              <p:nvPr/>
            </p:nvSpPr>
            <p:spPr bwMode="auto">
              <a:xfrm>
                <a:off x="-235585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3" name="Line 1345"/>
              <p:cNvSpPr>
                <a:spLocks noChangeShapeType="1"/>
              </p:cNvSpPr>
              <p:nvPr/>
            </p:nvSpPr>
            <p:spPr bwMode="auto">
              <a:xfrm>
                <a:off x="-232092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4" name="Line 1346"/>
              <p:cNvSpPr>
                <a:spLocks noChangeShapeType="1"/>
              </p:cNvSpPr>
              <p:nvPr/>
            </p:nvSpPr>
            <p:spPr bwMode="auto">
              <a:xfrm>
                <a:off x="-234315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5" name="Line 1347"/>
              <p:cNvSpPr>
                <a:spLocks noChangeShapeType="1"/>
              </p:cNvSpPr>
              <p:nvPr/>
            </p:nvSpPr>
            <p:spPr bwMode="auto">
              <a:xfrm>
                <a:off x="-2308225"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6" name="Line 1348"/>
              <p:cNvSpPr>
                <a:spLocks noChangeShapeType="1"/>
              </p:cNvSpPr>
              <p:nvPr/>
            </p:nvSpPr>
            <p:spPr bwMode="auto">
              <a:xfrm>
                <a:off x="-2333625"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7" name="Line 1349"/>
              <p:cNvSpPr>
                <a:spLocks noChangeShapeType="1"/>
              </p:cNvSpPr>
              <p:nvPr/>
            </p:nvSpPr>
            <p:spPr bwMode="auto">
              <a:xfrm>
                <a:off x="-2298700" y="4152900"/>
                <a:ext cx="0" cy="47625"/>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8" name="Line 1350"/>
              <p:cNvSpPr>
                <a:spLocks noChangeShapeType="1"/>
              </p:cNvSpPr>
              <p:nvPr/>
            </p:nvSpPr>
            <p:spPr bwMode="auto">
              <a:xfrm>
                <a:off x="-2324100" y="4178300"/>
                <a:ext cx="47625" cy="0"/>
              </a:xfrm>
              <a:prstGeom prst="line">
                <a:avLst/>
              </a:prstGeom>
              <a:noFill/>
              <a:ln w="6350">
                <a:solidFill>
                  <a:schemeClr val="accent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605" name="Line 245"/>
            <p:cNvSpPr>
              <a:spLocks noChangeShapeType="1"/>
            </p:cNvSpPr>
            <p:nvPr/>
          </p:nvSpPr>
          <p:spPr bwMode="auto">
            <a:xfrm>
              <a:off x="5518188" y="3374123"/>
              <a:ext cx="285750" cy="0"/>
            </a:xfrm>
            <a:prstGeom prst="line">
              <a:avLst/>
            </a:prstGeom>
            <a:noFill/>
            <a:ln w="6350">
              <a:solidFill>
                <a:srgbClr val="B60D27"/>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6" name="Line 247"/>
            <p:cNvSpPr>
              <a:spLocks noChangeShapeType="1"/>
            </p:cNvSpPr>
            <p:nvPr/>
          </p:nvSpPr>
          <p:spPr bwMode="auto">
            <a:xfrm>
              <a:off x="5518188" y="3217405"/>
              <a:ext cx="285750" cy="0"/>
            </a:xfrm>
            <a:prstGeom prst="line">
              <a:avLst/>
            </a:prstGeom>
            <a:noFill/>
            <a:ln w="6350">
              <a:solidFill>
                <a:srgbClr val="043882"/>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7" name="Rectangle 4"/>
            <p:cNvSpPr>
              <a:spLocks noChangeArrowheads="1"/>
            </p:cNvSpPr>
            <p:nvPr/>
          </p:nvSpPr>
          <p:spPr bwMode="auto">
            <a:xfrm>
              <a:off x="5843371" y="2992142"/>
              <a:ext cx="2971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spcAft>
                  <a:spcPts val="0"/>
                </a:spcAft>
                <a:tabLst>
                  <a:tab pos="960438" algn="ctr"/>
                  <a:tab pos="1198563" algn="l"/>
                </a:tabLst>
              </a:pPr>
              <a:r>
                <a:rPr lang="ja-JP" sz="1000" b="0" i="0" dirty="0" smtClean="0">
                  <a:solidFill>
                    <a:srgbClr val="4D4D4D"/>
                  </a:solidFill>
                  <a:ea typeface="MS UI Gothic" pitchFamily="18" charset="0"/>
                </a:rPr>
                <a:t>	N	3年DFS(95%CI)</a:t>
              </a:r>
            </a:p>
            <a:p>
              <a:pPr>
                <a:spcAft>
                  <a:spcPts val="0"/>
                </a:spcAft>
                <a:tabLst>
                  <a:tab pos="960438" algn="ctr"/>
                  <a:tab pos="1198563" algn="l"/>
                </a:tabLst>
              </a:pPr>
              <a:r>
                <a:rPr lang="ja-JP" sz="1000" b="0" i="0" dirty="0" smtClean="0">
                  <a:solidFill>
                    <a:srgbClr val="4D4D4D"/>
                  </a:solidFill>
                  <a:ea typeface="MS UI Gothic" pitchFamily="18" charset="0"/>
                </a:rPr>
                <a:t>カペシタビン	782	81.0%(77.7, 83.8)</a:t>
              </a:r>
            </a:p>
            <a:p>
              <a:pPr>
                <a:spcAft>
                  <a:spcPts val="0"/>
                </a:spcAft>
                <a:tabLst>
                  <a:tab pos="960438" algn="ctr"/>
                  <a:tab pos="1198563" algn="l"/>
                </a:tabLst>
              </a:pPr>
              <a:r>
                <a:rPr lang="ja-JP" sz="1000" b="0" i="0" dirty="0" smtClean="0">
                  <a:solidFill>
                    <a:srgbClr val="4D4D4D"/>
                  </a:solidFill>
                  <a:ea typeface="MS UI Gothic" pitchFamily="18" charset="0"/>
                </a:rPr>
                <a:t>S-1	782	77.7%(74.3, 80.7)</a:t>
              </a:r>
            </a:p>
            <a:p>
              <a:pPr>
                <a:spcAft>
                  <a:spcPts val="0"/>
                </a:spcAft>
                <a:tabLst>
                  <a:tab pos="960438" algn="ctr"/>
                  <a:tab pos="1198563" algn="l"/>
                </a:tabLst>
              </a:pPr>
              <a:r>
                <a:rPr lang="ja-JP" sz="1000" b="0" i="0" dirty="0" smtClean="0">
                  <a:solidFill>
                    <a:srgbClr val="4D4D4D"/>
                  </a:solidFill>
                  <a:ea typeface="MS UI Gothic" pitchFamily="18" charset="0"/>
                </a:rPr>
                <a:t>		HR 1.21(95%CI 0.96, 1.52)</a:t>
              </a:r>
            </a:p>
            <a:p>
              <a:pPr>
                <a:spcAft>
                  <a:spcPts val="0"/>
                </a:spcAft>
                <a:tabLst>
                  <a:tab pos="960438" algn="ctr"/>
                  <a:tab pos="1198563" algn="l"/>
                </a:tabLst>
              </a:pPr>
              <a:r>
                <a:rPr lang="ja-JP" sz="1000" b="0" i="0" dirty="0" smtClean="0">
                  <a:solidFill>
                    <a:srgbClr val="4D4D4D"/>
                  </a:solidFill>
                  <a:ea typeface="MS UI Gothic" pitchFamily="18" charset="0"/>
                </a:rPr>
                <a:t>		非劣性の検定におけるP値=0.41</a:t>
              </a:r>
            </a:p>
          </p:txBody>
        </p:sp>
      </p:grpSp>
      <p:cxnSp>
        <p:nvCxnSpPr>
          <p:cNvPr id="3" name="Straight Connector 2"/>
          <p:cNvCxnSpPr>
            <a:stCxn id="1381" idx="0"/>
          </p:cNvCxnSpPr>
          <p:nvPr/>
        </p:nvCxnSpPr>
        <p:spPr>
          <a:xfrm flipV="1">
            <a:off x="1051773" y="2135644"/>
            <a:ext cx="4676" cy="182156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1" name="Line 586"/>
          <p:cNvSpPr>
            <a:spLocks noChangeShapeType="1"/>
          </p:cNvSpPr>
          <p:nvPr/>
        </p:nvSpPr>
        <p:spPr bwMode="auto">
          <a:xfrm rot="5400000">
            <a:off x="1013673" y="3919112"/>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2" name="Line 586"/>
          <p:cNvSpPr>
            <a:spLocks noChangeShapeType="1"/>
          </p:cNvSpPr>
          <p:nvPr/>
        </p:nvSpPr>
        <p:spPr bwMode="auto">
          <a:xfrm rot="5400000">
            <a:off x="1013673" y="355439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3" name="Line 586"/>
          <p:cNvSpPr>
            <a:spLocks noChangeShapeType="1"/>
          </p:cNvSpPr>
          <p:nvPr/>
        </p:nvSpPr>
        <p:spPr bwMode="auto">
          <a:xfrm rot="5400000">
            <a:off x="1013673" y="318968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4" name="Line 586"/>
          <p:cNvSpPr>
            <a:spLocks noChangeShapeType="1"/>
          </p:cNvSpPr>
          <p:nvPr/>
        </p:nvSpPr>
        <p:spPr bwMode="auto">
          <a:xfrm rot="5400000">
            <a:off x="1013673" y="282496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5" name="Line 586"/>
          <p:cNvSpPr>
            <a:spLocks noChangeShapeType="1"/>
          </p:cNvSpPr>
          <p:nvPr/>
        </p:nvSpPr>
        <p:spPr bwMode="auto">
          <a:xfrm rot="5400000">
            <a:off x="1013673" y="246025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6" name="Line 586"/>
          <p:cNvSpPr>
            <a:spLocks noChangeShapeType="1"/>
          </p:cNvSpPr>
          <p:nvPr/>
        </p:nvSpPr>
        <p:spPr bwMode="auto">
          <a:xfrm rot="5400000">
            <a:off x="1013673" y="209553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387" name="Straight Connector 1386"/>
          <p:cNvCxnSpPr/>
          <p:nvPr/>
        </p:nvCxnSpPr>
        <p:spPr>
          <a:xfrm flipV="1">
            <a:off x="5280872" y="2135644"/>
            <a:ext cx="4676" cy="182156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8" name="Line 586"/>
          <p:cNvSpPr>
            <a:spLocks noChangeShapeType="1"/>
          </p:cNvSpPr>
          <p:nvPr/>
        </p:nvSpPr>
        <p:spPr bwMode="auto">
          <a:xfrm rot="5400000">
            <a:off x="5238009" y="3919112"/>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9" name="Line 586"/>
          <p:cNvSpPr>
            <a:spLocks noChangeShapeType="1"/>
          </p:cNvSpPr>
          <p:nvPr/>
        </p:nvSpPr>
        <p:spPr bwMode="auto">
          <a:xfrm rot="5400000">
            <a:off x="5238009" y="355439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0" name="Line 586"/>
          <p:cNvSpPr>
            <a:spLocks noChangeShapeType="1"/>
          </p:cNvSpPr>
          <p:nvPr/>
        </p:nvSpPr>
        <p:spPr bwMode="auto">
          <a:xfrm rot="5400000">
            <a:off x="5238009" y="318968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1" name="Line 586"/>
          <p:cNvSpPr>
            <a:spLocks noChangeShapeType="1"/>
          </p:cNvSpPr>
          <p:nvPr/>
        </p:nvSpPr>
        <p:spPr bwMode="auto">
          <a:xfrm rot="5400000">
            <a:off x="5238009" y="282496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2" name="Line 586"/>
          <p:cNvSpPr>
            <a:spLocks noChangeShapeType="1"/>
          </p:cNvSpPr>
          <p:nvPr/>
        </p:nvSpPr>
        <p:spPr bwMode="auto">
          <a:xfrm rot="5400000">
            <a:off x="5238009" y="2460253"/>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3" name="Line 586"/>
          <p:cNvSpPr>
            <a:spLocks noChangeShapeType="1"/>
          </p:cNvSpPr>
          <p:nvPr/>
        </p:nvSpPr>
        <p:spPr bwMode="auto">
          <a:xfrm rot="5400000">
            <a:off x="5238009" y="2095538"/>
            <a:ext cx="0" cy="76200"/>
          </a:xfrm>
          <a:prstGeom prst="line">
            <a:avLst/>
          </a:prstGeom>
          <a:noFill/>
          <a:ln w="6350">
            <a:solidFill>
              <a:schemeClr val="tx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Tree>
    <p:extLst>
      <p:ext uri="{BB962C8B-B14F-4D97-AF65-F5344CB8AC3E}">
        <p14:creationId xmlns:p14="http://schemas.microsoft.com/office/powerpoint/2010/main" xmlns="" val="3205414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15010</Words>
  <Application>Microsoft Office PowerPoint</Application>
  <PresentationFormat>Bildschirmpräsentation (4:3)</PresentationFormat>
  <Paragraphs>1393</Paragraphs>
  <Slides>49</Slides>
  <Notes>0</Notes>
  <HiddenSlides>0</HiddenSlides>
  <MMClips>0</MMClips>
  <ScaleCrop>false</ScaleCrop>
  <HeadingPairs>
    <vt:vector size="4" baseType="variant">
      <vt:variant>
        <vt:lpstr>Design</vt:lpstr>
      </vt:variant>
      <vt:variant>
        <vt:i4>2</vt:i4>
      </vt:variant>
      <vt:variant>
        <vt:lpstr>Folientitel</vt:lpstr>
      </vt:variant>
      <vt:variant>
        <vt:i4>49</vt:i4>
      </vt:variant>
    </vt:vector>
  </HeadingPairs>
  <TitlesOfParts>
    <vt:vector size="51" baseType="lpstr">
      <vt:lpstr>Default Design</vt:lpstr>
      <vt:lpstr>5_Default Design</vt:lpstr>
      <vt:lpstr>GIスライドデッキ2015 以下の会議で発表された結腸直腸癌に関する特定の抄録：</vt:lpstr>
      <vt:lpstr>ESDOからの書簡</vt:lpstr>
      <vt:lpstr>ESDO腫瘍内科研究スライドデッキ 編集者（2015年）</vt:lpstr>
      <vt:lpstr>用語集</vt:lpstr>
      <vt:lpstr>目次</vt:lpstr>
      <vt:lpstr>結腸癌</vt:lpstr>
      <vt:lpstr>アジュバント療法</vt:lpstr>
      <vt:lpstr>3512: ステージIIIの結腸癌(CC)を有する患者において、アジュバント化学療法としてのS-1について、カペシタビン(cape)との比較を行う、無作為化、第III相試験: 日本臨床腫瘍グループ試験(JCOG0910)の結果 – Hamaguchi T, et al</vt:lpstr>
      <vt:lpstr>3512: ステージIIIの結腸癌(CC)を有する患者において、アジュバント化学療法としてのS-1について、カペシタビン(cape)との比較を行う、無作為化、第III相試験: 日本臨床腫瘍グループ試験(JCOG0910)の結果 – Hamaguchi T, et al</vt:lpstr>
      <vt:lpstr>3514: SCOTから得られた毒性および生活の質に関するデータ: 3ヶ月間および6ヶ月間にわたるオキサリプラチンベースのアジュバント化学療法について比較を行う、国際的な第III相、無作為化(1:1)非劣性試験 – Iveson T, et al</vt:lpstr>
      <vt:lpstr>3514: SCOTから得られた毒性および生活の質に関するデータ: 3ヶ月間および6ヶ月間にわたるオキサリプラチンベースのアジュバント化学療法について比較を行う、国際的な第III相、無作為化(1:1)非劣性試験 – Iveson T, et al</vt:lpstr>
      <vt:lpstr>結腸癌に対するアジュバント療法の改善 – Folprecht G</vt:lpstr>
      <vt:lpstr>結腸癌に対するアジュバント療法の改善 – Folprecht G</vt:lpstr>
      <vt:lpstr>3506: PETACC8およびNCCTG N0147アジュバント療法試験において、アジュバント療法としてのFOLFOX +/- セツキシマブ投与を受けた、ステージIIIの結腸癌患者群における、DNAミスマッチ修復（MMR）および臨床転帰の解析 – Zaanan A, et al</vt:lpstr>
      <vt:lpstr>3506: PETACC8およびNCCTG N0147アジュバント療法試験において、アジュバント療法としてのFOLFOX +/- セツキシマブ投与を受けた、ステージIIIの結腸癌患者群における、DNAミスマッチ修復（MMR）および臨床転帰の解析 – Zaanan A, et al</vt:lpstr>
      <vt:lpstr>3507: アジュバント療法としてのFOLFOX+/-セツキシマブ投与を受けている患者に由来する、マイクロサテライト安定性(MSS)が認められる、ステージIIIの結腸癌(CC)における、BRAF V600EおよびKRASエクソン2変異の予後予測能: PETACC8およびN0147試験の患者3934例から得られた併合データの解析 – Taieb J, et al</vt:lpstr>
      <vt:lpstr>3507: アジュバント療法としてのFOLFOX+/-セツキシマブ投与を受けている患者に由来する、マイクロサテライト安定性(MSS)が認められる、ステージIIIの結腸癌(CC)における、BRAF V600EおよびKRASエクソン2変異の予後予測能: PETACC8およびN0147試験の患者3934例から得られた併合データの解析 – Taieb J, et al</vt:lpstr>
      <vt:lpstr>予後および治療に関する情報を得るための分子プロファイリング – Tejpar S</vt:lpstr>
      <vt:lpstr>直腸癌</vt:lpstr>
      <vt:lpstr>ネオアジュバント療法</vt:lpstr>
      <vt:lpstr>3500: 局所進行直腸癌に対するネオアジュバント療法としてのmFOLFOX6（放射線療法の施行下または非施行下における）の多施設共同、無作為化比較試験(FOWARC試験): 予備解析の結果 – Deng Y, et al</vt:lpstr>
      <vt:lpstr>3500: 局所進行直腸癌に対するネオアジュバント療法としてのmFOLFOX6（放射線療法の施行下または非施行下における）の多施設共同、無作為化比較試験(FOWARC試験): 予備解析の結果 – Deng Y, et al</vt:lpstr>
      <vt:lpstr>3501: 切除不能の結腸直腸癌の肝転移(CRC LM)に対する、高周波アブレーション（RFA）と化学療法による併用療法: EORTC-NCRI CCSG-ALM Intergroup 40004 (CLOCC)の無作為化、第II相試験における、長期の生命予後に関する結果  – Ruers T, et al</vt:lpstr>
      <vt:lpstr>3501: 切除不能の結腸直腸癌の肝転移(CRC LM)に対する、高周波アブレーション（RFA）と化学療法による併用療法: EORTC-NCRI CCSG-ALM Intergroup 40004 (CLOCC)の無作為化、第II相試験における、長期の生命予後に関する結果  – Ruers T, et al</vt:lpstr>
      <vt:lpstr>3502: SIRFLOX: 転移性結腸直腸癌(mCRC)を有する患者における一次治療としてのmFOLFOX6 ±ベバシズマブ(bev)について、mFOLFOX6 +選択的内部放射線療法(SIRT) ± bev療法との比較を行う、無作為化、第III相試験 – Gibbs P, et al</vt:lpstr>
      <vt:lpstr>3502: SIRFLOX: 転移性結腸直腸癌(mCRC)を有する患者における一次治療としてのmFOLFOX6 ±ベバシズマブ(bev)について、mFOLFOX6 +選択的内部放射線療法(SIRT) ± bev療法との比較を行う、無作為化、第III相試験 – Gibbs P, et al</vt:lpstr>
      <vt:lpstr>何種類の治療法を用いれば十分なのか? – Sharma RA</vt:lpstr>
      <vt:lpstr>アジュバント療法</vt:lpstr>
      <vt:lpstr>3515: ステージII/IIIの直腸癌に対するアジュバント化学療法としてのS-1について、UFTとの比較を行う、無作為化、第III相試験(JFMC35-C1: ACTS-RC) – Murata A, et al</vt:lpstr>
      <vt:lpstr>3515: ステージII/IIIの直腸癌に対するアジュバント化学療法としてのS-1について、UFTとの比較を行う、無作為化、第III相試験(JFMC35-C1: ACTS-RC) – Murata A, et al</vt:lpstr>
      <vt:lpstr>限局性の直腸癌における「新」薬 – Eng C</vt:lpstr>
      <vt:lpstr>肛門癌</vt:lpstr>
      <vt:lpstr>3518: 5FU/CisPによる維持化学療法(CT)の非施行下または施行下における、マイトマイシン(MMC)またはシスプラチン(CisP)を用いる化学放射線療法(CRT)へのコンプライアンス（肛門扁平上皮癌［SCCA］に対する放射線療法［RT］における線量、全治療期間［OTT］、および化学療法［CT］別）と、長期転帰への影響: ACT II試験の結果 – Glynne-Jones R, et al</vt:lpstr>
      <vt:lpstr>3518: 5FU/CisPによる維持化学療法(CT)の非施行下または施行下における、マイトマイシン(MMC)またはシスプラチン(CisP)を用いる化学放射線療法(CRT)へのコンプライアンス（肛門扁平上皮癌［SCCA］に対する放射線療法［RT］における線量、全治療期間［OTT］、および化学療法［CT］別）と、長期転帰への影響: ACT II試験の結果 – Glynne-Jones R, et al</vt:lpstr>
      <vt:lpstr>肛門癌の研究における最近の進歩 – Wang A</vt:lpstr>
      <vt:lpstr>結腸直腸癌</vt:lpstr>
      <vt:lpstr>3504: 結腸直腸癌患者の非選択的コホート25,644例における、二次予防療法としてのアスピリン投与の影響: 地域人口集団における試験 – Bains S, et al</vt:lpstr>
      <vt:lpstr>3504: 結腸直腸癌患者の非選択的コホート25,644例における、二次予防療法としてのアスピリン投与の影響: 地域人口集団における試験 – Bains S, et al</vt:lpstr>
      <vt:lpstr>3505: 結腸直腸癌の特性の分子レベルの包括的解析により、免疫細胞浸潤と相関性を示すゲノムレベルの予測因子が明らかになる – Giannakis M, et al</vt:lpstr>
      <vt:lpstr>3505: 結腸直腸癌の特性の分子レベルの包括的解析により、免疫細胞浸潤と相関性を示すゲノムレベルの予測因子が明らかになる – Giannakis M, et al</vt:lpstr>
      <vt:lpstr>LBA100: ミスマッチ修復欠損のある腫瘍におけるPD-1阻害 – Le DT, et al</vt:lpstr>
      <vt:lpstr>LBA100: ミスマッチ修復欠損のある腫瘍におけるPD-1阻害 – Le DT, et al</vt:lpstr>
      <vt:lpstr>LBA100: ミスマッチ修復欠損のある腫瘍におけるPD-1阻害 – Le DT, et al</vt:lpstr>
      <vt:lpstr>LBA100: ミスマッチ修復欠損のある腫瘍におけるPD-1阻害 – Le DT, et al</vt:lpstr>
      <vt:lpstr>LBA100: ミスマッチ修復欠損のある腫瘍におけるPD-1阻害 – Le DT, et al</vt:lpstr>
      <vt:lpstr>103: BRAF V600E変異陽性の転移性結腸直腸癌を有する患者における、MEK阻害剤トラメチニブ、BRAF阻害剤ダブラフェニブ、および抗EGFR抗体パニツムマブの第1/2相試験– Atreya CE, et al</vt:lpstr>
      <vt:lpstr>103: BRAF V600E変異陽性の転移性結腸直腸癌を有する患者における、MEK阻害剤トラメチニブ、BRAF阻害剤ダブラフェニブ、および抗EGFR抗体パニツムマブの第1/2相試験– Atreya CE, et al</vt:lpstr>
      <vt:lpstr>3508: HER2遺伝子増幅陽性の転移性結腸直腸癌(mCRC)を有する患者におけるトラスツズマブおよびラパチニブ: HERACLES試験 – Siena S, et al</vt:lpstr>
      <vt:lpstr>3508: HER2遺伝子増幅陽性の転移性結腸直腸癌(mCRC)を有する患者におけるトラスツズマブおよびラパチニブ: HERACLES試験 – Siena S,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UK0060363</dc:title>
  <dc:creator>Anthony Paisley</dc:creator>
  <cp:lastModifiedBy>Andrea Robinson</cp:lastModifiedBy>
  <cp:revision>741</cp:revision>
  <dcterms:created xsi:type="dcterms:W3CDTF">2011-02-23T10:20:57Z</dcterms:created>
  <dcterms:modified xsi:type="dcterms:W3CDTF">2015-07-24T08:33:33Z</dcterms:modified>
</cp:coreProperties>
</file>